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47" r:id="rId2"/>
    <p:sldId id="348" r:id="rId3"/>
    <p:sldId id="336" r:id="rId4"/>
    <p:sldId id="338" r:id="rId5"/>
    <p:sldId id="339" r:id="rId6"/>
    <p:sldId id="341" r:id="rId7"/>
    <p:sldId id="340" r:id="rId8"/>
    <p:sldId id="350" r:id="rId9"/>
    <p:sldId id="342" r:id="rId10"/>
    <p:sldId id="344" r:id="rId11"/>
    <p:sldId id="289" r:id="rId12"/>
    <p:sldId id="299" r:id="rId13"/>
    <p:sldId id="331" r:id="rId14"/>
    <p:sldId id="300" r:id="rId15"/>
    <p:sldId id="301" r:id="rId16"/>
    <p:sldId id="302" r:id="rId17"/>
    <p:sldId id="292" r:id="rId18"/>
    <p:sldId id="346" r:id="rId19"/>
    <p:sldId id="293" r:id="rId20"/>
    <p:sldId id="305" r:id="rId21"/>
    <p:sldId id="330" r:id="rId22"/>
    <p:sldId id="308" r:id="rId23"/>
    <p:sldId id="328"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0" autoAdjust="0"/>
    <p:restoredTop sz="82683" autoAdjust="0"/>
  </p:normalViewPr>
  <p:slideViewPr>
    <p:cSldViewPr>
      <p:cViewPr>
        <p:scale>
          <a:sx n="58" d="100"/>
          <a:sy n="58" d="100"/>
        </p:scale>
        <p:origin x="1526" y="3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8B9C69-D567-466E-9335-32309A5FC5CF}" type="datetimeFigureOut">
              <a:rPr lang="en-US" smtClean="0"/>
              <a:t>2/11/2020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526AD5-6B63-46F8-943E-2CAA67094497}" type="slidenum">
              <a:rPr lang="en-US" smtClean="0"/>
              <a:t>‹#›</a:t>
            </a:fld>
            <a:endParaRPr lang="en-US"/>
          </a:p>
        </p:txBody>
      </p:sp>
    </p:spTree>
    <p:extLst>
      <p:ext uri="{BB962C8B-B14F-4D97-AF65-F5344CB8AC3E}">
        <p14:creationId xmlns:p14="http://schemas.microsoft.com/office/powerpoint/2010/main" val="1583954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DB0198-D9CD-44D5-AD47-4A94CC94A9F9}" type="slidenum">
              <a:rPr lang="en-US"/>
              <a:pPr/>
              <a:t>3</a:t>
            </a:fld>
            <a:endParaRPr lang="en-US"/>
          </a:p>
        </p:txBody>
      </p:sp>
      <p:sp>
        <p:nvSpPr>
          <p:cNvPr id="1148930" name="Rectangle 2"/>
          <p:cNvSpPr>
            <a:spLocks noGrp="1" noRot="1" noChangeAspect="1" noChangeArrowheads="1" noTextEdit="1"/>
          </p:cNvSpPr>
          <p:nvPr>
            <p:ph type="sldImg"/>
          </p:nvPr>
        </p:nvSpPr>
        <p:spPr>
          <a:ln/>
        </p:spPr>
      </p:sp>
      <p:sp>
        <p:nvSpPr>
          <p:cNvPr id="1148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DB0198-D9CD-44D5-AD47-4A94CC94A9F9}" type="slidenum">
              <a:rPr lang="en-US"/>
              <a:pPr/>
              <a:t>9</a:t>
            </a:fld>
            <a:endParaRPr lang="en-US"/>
          </a:p>
        </p:txBody>
      </p:sp>
      <p:sp>
        <p:nvSpPr>
          <p:cNvPr id="1148930" name="Rectangle 2"/>
          <p:cNvSpPr>
            <a:spLocks noGrp="1" noRot="1" noChangeAspect="1" noChangeArrowheads="1" noTextEdit="1"/>
          </p:cNvSpPr>
          <p:nvPr>
            <p:ph type="sldImg"/>
          </p:nvPr>
        </p:nvSpPr>
        <p:spPr>
          <a:ln/>
        </p:spPr>
      </p:sp>
      <p:sp>
        <p:nvSpPr>
          <p:cNvPr id="1148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526AD5-6B63-46F8-943E-2CAA67094497}" type="slidenum">
              <a:rPr lang="en-US" smtClean="0"/>
              <a:t>13</a:t>
            </a:fld>
            <a:endParaRPr lang="en-US"/>
          </a:p>
        </p:txBody>
      </p:sp>
    </p:spTree>
    <p:extLst>
      <p:ext uri="{BB962C8B-B14F-4D97-AF65-F5344CB8AC3E}">
        <p14:creationId xmlns:p14="http://schemas.microsoft.com/office/powerpoint/2010/main" val="1188928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37" eaLnBrk="0" hangingPunct="0">
              <a:defRPr>
                <a:solidFill>
                  <a:schemeClr val="tx1"/>
                </a:solidFill>
                <a:latin typeface="Arial" charset="0"/>
              </a:defRPr>
            </a:lvl1pPr>
            <a:lvl2pPr marL="729057" indent="-280406" defTabSz="914437" eaLnBrk="0" hangingPunct="0">
              <a:defRPr>
                <a:solidFill>
                  <a:schemeClr val="tx1"/>
                </a:solidFill>
                <a:latin typeface="Arial" charset="0"/>
              </a:defRPr>
            </a:lvl2pPr>
            <a:lvl3pPr marL="1121626" indent="-224325" defTabSz="914437" eaLnBrk="0" hangingPunct="0">
              <a:defRPr>
                <a:solidFill>
                  <a:schemeClr val="tx1"/>
                </a:solidFill>
                <a:latin typeface="Arial" charset="0"/>
              </a:defRPr>
            </a:lvl3pPr>
            <a:lvl4pPr marL="1570276" indent="-224325" defTabSz="914437" eaLnBrk="0" hangingPunct="0">
              <a:defRPr>
                <a:solidFill>
                  <a:schemeClr val="tx1"/>
                </a:solidFill>
                <a:latin typeface="Arial" charset="0"/>
              </a:defRPr>
            </a:lvl4pPr>
            <a:lvl5pPr marL="2018927" indent="-224325" defTabSz="914437" eaLnBrk="0" hangingPunct="0">
              <a:defRPr>
                <a:solidFill>
                  <a:schemeClr val="tx1"/>
                </a:solidFill>
                <a:latin typeface="Arial" charset="0"/>
              </a:defRPr>
            </a:lvl5pPr>
            <a:lvl6pPr marL="2467577" indent="-224325" defTabSz="914437" eaLnBrk="0" fontAlgn="base" hangingPunct="0">
              <a:spcBef>
                <a:spcPct val="0"/>
              </a:spcBef>
              <a:spcAft>
                <a:spcPct val="0"/>
              </a:spcAft>
              <a:defRPr>
                <a:solidFill>
                  <a:schemeClr val="tx1"/>
                </a:solidFill>
                <a:latin typeface="Arial" charset="0"/>
              </a:defRPr>
            </a:lvl6pPr>
            <a:lvl7pPr marL="2916227" indent="-224325" defTabSz="914437" eaLnBrk="0" fontAlgn="base" hangingPunct="0">
              <a:spcBef>
                <a:spcPct val="0"/>
              </a:spcBef>
              <a:spcAft>
                <a:spcPct val="0"/>
              </a:spcAft>
              <a:defRPr>
                <a:solidFill>
                  <a:schemeClr val="tx1"/>
                </a:solidFill>
                <a:latin typeface="Arial" charset="0"/>
              </a:defRPr>
            </a:lvl7pPr>
            <a:lvl8pPr marL="3364878" indent="-224325" defTabSz="914437" eaLnBrk="0" fontAlgn="base" hangingPunct="0">
              <a:spcBef>
                <a:spcPct val="0"/>
              </a:spcBef>
              <a:spcAft>
                <a:spcPct val="0"/>
              </a:spcAft>
              <a:defRPr>
                <a:solidFill>
                  <a:schemeClr val="tx1"/>
                </a:solidFill>
                <a:latin typeface="Arial" charset="0"/>
              </a:defRPr>
            </a:lvl8pPr>
            <a:lvl9pPr marL="3813528" indent="-224325" defTabSz="914437" eaLnBrk="0" fontAlgn="base" hangingPunct="0">
              <a:spcBef>
                <a:spcPct val="0"/>
              </a:spcBef>
              <a:spcAft>
                <a:spcPct val="0"/>
              </a:spcAft>
              <a:defRPr>
                <a:solidFill>
                  <a:schemeClr val="tx1"/>
                </a:solidFill>
                <a:latin typeface="Arial" charset="0"/>
              </a:defRPr>
            </a:lvl9pPr>
          </a:lstStyle>
          <a:p>
            <a:pPr eaLnBrk="1" hangingPunct="1"/>
            <a:fld id="{1C50031D-A18E-4189-9CFB-9B1018BCE259}" type="slidenum">
              <a:rPr lang="en-US"/>
              <a:pPr eaLnBrk="1" hangingPunct="1"/>
              <a:t>14</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dirty="0"/>
              <a:t>No </a:t>
            </a:r>
            <a:r>
              <a:rPr lang="en-US" altLang="zh-CN" dirty="0" err="1"/>
              <a:t>slidi</a:t>
            </a:r>
            <a:r>
              <a:rPr lang="en-US" dirty="0" err="1"/>
              <a:t>Identical</a:t>
            </a:r>
            <a:r>
              <a:rPr lang="en-US" dirty="0"/>
              <a:t> steel balls roll from the same vertical height down three ramps of different shapes. Friction is negligible and the normal force does no work on the ball. So the speed at the bottom of each ramp is the same. Because the speeds are the same, each ball has the same horizontal range and will enter the slot in the box.</a:t>
            </a:r>
            <a:br>
              <a:rPr lang="en-US" dirty="0"/>
            </a:br>
            <a:br>
              <a:rPr lang="en-US" dirty="0"/>
            </a:br>
            <a:r>
              <a:rPr lang="en-US" b="1" dirty="0"/>
              <a:t>Directions:</a:t>
            </a:r>
            <a:r>
              <a:rPr lang="en-US" dirty="0"/>
              <a:t> Check the ramp for level before starting. Place a ball on the first ramp directly over the mark. Release the ball and note that it lands in the box after passing through the slot. Do the same for the other two ramps, making certain that the ball is over the mark before releasing it. Each ball should pass through the slot into the box. </a:t>
            </a:r>
            <a:r>
              <a:rPr lang="en-US" altLang="zh-CN" dirty="0" err="1"/>
              <a:t>ng</a:t>
            </a:r>
            <a:r>
              <a:rPr lang="en-US" altLang="zh-CN" dirty="0"/>
              <a:t> friction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526AD5-6B63-46F8-943E-2CAA67094497}" type="slidenum">
              <a:rPr lang="en-US" smtClean="0"/>
              <a:t>15</a:t>
            </a:fld>
            <a:endParaRPr lang="en-US"/>
          </a:p>
        </p:txBody>
      </p:sp>
    </p:spTree>
    <p:extLst>
      <p:ext uri="{BB962C8B-B14F-4D97-AF65-F5344CB8AC3E}">
        <p14:creationId xmlns:p14="http://schemas.microsoft.com/office/powerpoint/2010/main" val="643915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526AD5-6B63-46F8-943E-2CAA67094497}" type="slidenum">
              <a:rPr lang="en-US" smtClean="0"/>
              <a:t>16</a:t>
            </a:fld>
            <a:endParaRPr lang="en-US"/>
          </a:p>
        </p:txBody>
      </p:sp>
    </p:spTree>
    <p:extLst>
      <p:ext uri="{BB962C8B-B14F-4D97-AF65-F5344CB8AC3E}">
        <p14:creationId xmlns:p14="http://schemas.microsoft.com/office/powerpoint/2010/main" val="678733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E45AF6-15F4-4B9D-A7F6-5746863958C5}" type="slidenum">
              <a:rPr lang="en-US"/>
              <a:pPr/>
              <a:t>17</a:t>
            </a:fld>
            <a:endParaRPr lang="en-US"/>
          </a:p>
        </p:txBody>
      </p:sp>
      <p:sp>
        <p:nvSpPr>
          <p:cNvPr id="1169410" name="Rectangle 2"/>
          <p:cNvSpPr>
            <a:spLocks noGrp="1" noRot="1" noChangeAspect="1" noChangeArrowheads="1" noTextEdit="1"/>
          </p:cNvSpPr>
          <p:nvPr>
            <p:ph type="sldImg"/>
          </p:nvPr>
        </p:nvSpPr>
        <p:spPr>
          <a:ln/>
        </p:spPr>
      </p:sp>
      <p:sp>
        <p:nvSpPr>
          <p:cNvPr id="1169411" name="Rectangle 3"/>
          <p:cNvSpPr>
            <a:spLocks noGrp="1" noChangeArrowheads="1"/>
          </p:cNvSpPr>
          <p:nvPr>
            <p:ph type="body" idx="1"/>
          </p:nvPr>
        </p:nvSpPr>
        <p:spPr/>
        <p:txBody>
          <a:bodyPr/>
          <a:lstStyle/>
          <a:p>
            <a:r>
              <a:rPr lang="en-US" dirty="0"/>
              <a:t>A ball moves from rest down a low-friction ramp with a relatively small slope. It then encounters a steeper ramp, but the ball comes to rest at the same elevation that it started from, showing the conservation of mechanical energy. </a:t>
            </a:r>
            <a:br>
              <a:rPr lang="en-US" dirty="0"/>
            </a:br>
            <a:br>
              <a:rPr lang="en-US" dirty="0"/>
            </a:br>
            <a:r>
              <a:rPr lang="en-US" b="1" dirty="0"/>
              <a:t>Directions:</a:t>
            </a:r>
            <a:r>
              <a:rPr lang="en-US" dirty="0"/>
              <a:t> Place the ball at the top of the long ramp and release it. It will just about make it to the top of the other end of the ramp. Then show that it doesn’t matter which end you start from. </a:t>
            </a:r>
            <a:br>
              <a:rPr lang="en-US" dirty="0"/>
            </a:b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D91EFC-C0A9-4657-987E-8F5DA1D6B8F3}" type="slidenum">
              <a:rPr lang="en-US"/>
              <a:pPr/>
              <a:t>19</a:t>
            </a:fld>
            <a:endParaRPr lang="en-US"/>
          </a:p>
        </p:txBody>
      </p:sp>
      <p:sp>
        <p:nvSpPr>
          <p:cNvPr id="1175554" name="Rectangle 2"/>
          <p:cNvSpPr>
            <a:spLocks noGrp="1" noRot="1" noChangeAspect="1" noChangeArrowheads="1" noTextEdit="1"/>
          </p:cNvSpPr>
          <p:nvPr>
            <p:ph type="sldImg"/>
          </p:nvPr>
        </p:nvSpPr>
        <p:spPr>
          <a:ln/>
        </p:spPr>
      </p:sp>
      <p:sp>
        <p:nvSpPr>
          <p:cNvPr id="1175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1D8B9E-06B1-4344-9FF6-F8FE1C1E55B6}" type="slidenum">
              <a:rPr lang="en-US"/>
              <a:pPr/>
              <a:t>24</a:t>
            </a:fld>
            <a:endParaRPr lang="en-US"/>
          </a:p>
        </p:txBody>
      </p:sp>
      <p:sp>
        <p:nvSpPr>
          <p:cNvPr id="1130498" name="Rectangle 2"/>
          <p:cNvSpPr>
            <a:spLocks noGrp="1" noRot="1" noChangeAspect="1" noChangeArrowheads="1" noTextEdit="1"/>
          </p:cNvSpPr>
          <p:nvPr>
            <p:ph type="sldImg"/>
          </p:nvPr>
        </p:nvSpPr>
        <p:spPr>
          <a:ln/>
        </p:spPr>
      </p:sp>
      <p:sp>
        <p:nvSpPr>
          <p:cNvPr id="11304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1F7172-79B9-4B89-94D7-76720E9FB2B0}"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663530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F59CAE-FF10-4074-A133-7818FBEB72CB}"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2287011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9FBE43-AB60-41C8-BDD0-4A864725B9D2}"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1291386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fld id="{983F23D5-0A97-4686-B1AD-3851719CED12}" type="datetime1">
              <a:rPr lang="en-US" smtClean="0"/>
              <a:t>2/11/2020</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B93E280-D29C-4651-A80D-A6F50F2D64D1}" type="slidenum">
              <a:rPr lang="en-US"/>
              <a:pPr/>
              <a:t>‹#›</a:t>
            </a:fld>
            <a:endParaRPr lang="en-US"/>
          </a:p>
        </p:txBody>
      </p:sp>
    </p:spTree>
    <p:extLst>
      <p:ext uri="{BB962C8B-B14F-4D97-AF65-F5344CB8AC3E}">
        <p14:creationId xmlns:p14="http://schemas.microsoft.com/office/powerpoint/2010/main" val="3870548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115AAB-1D72-44D3-865B-6D64505EC6E2}"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353992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E4EA25-8C7B-46C9-BC06-B8EBF9422B5C}"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53335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6B5B112-13F3-4000-A028-0A2E40FC47F3}" type="datetime1">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3366431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783630-DDA9-44AE-8959-8ED29AA8E5AD}" type="datetime1">
              <a:rPr lang="en-US" smtClean="0"/>
              <a:t>2/11/2020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358573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6E03B9-C870-4E25-9633-0A390126153E}" type="datetime1">
              <a:rPr lang="en-US" smtClean="0"/>
              <a:t>2/11/2020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990821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8E2AF4-A6A7-4282-BFBF-D7C3F3365EF4}" type="datetime1">
              <a:rPr lang="en-US" smtClean="0"/>
              <a:t>2/11/2020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1957809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F6C58D-D4CB-4876-951D-7828672E432B}" type="datetime1">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383581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46C0DD-686B-4BED-8F43-3E2192E8D25D}" type="datetime1">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13FEEE-6EDA-49B0-B5FD-492D0D361473}" type="slidenum">
              <a:rPr lang="en-US" smtClean="0"/>
              <a:t>‹#›</a:t>
            </a:fld>
            <a:endParaRPr lang="en-US"/>
          </a:p>
        </p:txBody>
      </p:sp>
    </p:spTree>
    <p:extLst>
      <p:ext uri="{BB962C8B-B14F-4D97-AF65-F5344CB8AC3E}">
        <p14:creationId xmlns:p14="http://schemas.microsoft.com/office/powerpoint/2010/main" val="2366470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2339AA-B899-489C-A149-8DECFC618644}" type="datetime1">
              <a:rPr lang="en-US" smtClean="0"/>
              <a:t>2/11/2020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13FEEE-6EDA-49B0-B5FD-492D0D361473}" type="slidenum">
              <a:rPr lang="en-US" smtClean="0"/>
              <a:t>‹#›</a:t>
            </a:fld>
            <a:endParaRPr lang="en-US"/>
          </a:p>
        </p:txBody>
      </p:sp>
    </p:spTree>
    <p:extLst>
      <p:ext uri="{BB962C8B-B14F-4D97-AF65-F5344CB8AC3E}">
        <p14:creationId xmlns:p14="http://schemas.microsoft.com/office/powerpoint/2010/main" val="1353896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gi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5.jpeg"/><Relationship Id="rId5" Type="http://schemas.openxmlformats.org/officeDocument/2006/relationships/image" Target="../media/image14.w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6.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6.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6.wmf"/></Relationships>
</file>

<file path=ppt/slides/_rels/slide2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DB078F-9824-409D-86FA-51AAACD4815F}" type="slidenum">
              <a:rPr lang="en-US"/>
              <a:pPr eaLnBrk="1" hangingPunct="1"/>
              <a:t>1</a:t>
            </a:fld>
            <a:endParaRPr lang="en-US"/>
          </a:p>
        </p:txBody>
      </p:sp>
      <p:sp>
        <p:nvSpPr>
          <p:cNvPr id="7175" name="Rectangle 2"/>
          <p:cNvSpPr>
            <a:spLocks noGrp="1" noChangeArrowheads="1"/>
          </p:cNvSpPr>
          <p:nvPr>
            <p:ph type="title"/>
          </p:nvPr>
        </p:nvSpPr>
        <p:spPr/>
        <p:txBody>
          <a:bodyPr/>
          <a:lstStyle/>
          <a:p>
            <a:pPr eaLnBrk="1" hangingPunct="1"/>
            <a:r>
              <a:rPr lang="en-US" b="1" dirty="0">
                <a:solidFill>
                  <a:srgbClr val="FF0000"/>
                </a:solidFill>
              </a:rPr>
              <a:t>Forms of mechanical energy</a:t>
            </a:r>
          </a:p>
        </p:txBody>
      </p:sp>
      <p:sp>
        <p:nvSpPr>
          <p:cNvPr id="7176" name="Rectangle 3"/>
          <p:cNvSpPr>
            <a:spLocks noGrp="1" noChangeArrowheads="1"/>
          </p:cNvSpPr>
          <p:nvPr>
            <p:ph type="body" idx="1"/>
          </p:nvPr>
        </p:nvSpPr>
        <p:spPr/>
        <p:txBody>
          <a:bodyPr>
            <a:normAutofit/>
          </a:bodyPr>
          <a:lstStyle/>
          <a:p>
            <a:pPr marL="0" indent="0"/>
            <a:r>
              <a:rPr lang="en-US" sz="3000" b="1" dirty="0">
                <a:solidFill>
                  <a:schemeClr val="accent1"/>
                </a:solidFill>
              </a:rPr>
              <a:t>Kinetic Energy: </a:t>
            </a:r>
            <a:r>
              <a:rPr lang="en-US" sz="3000" dirty="0"/>
              <a:t>energy associated with the motion.</a:t>
            </a:r>
          </a:p>
          <a:p>
            <a:pPr marL="0" indent="0"/>
            <a:endParaRPr lang="en-US" sz="3000" dirty="0"/>
          </a:p>
          <a:p>
            <a:pPr marL="0" indent="0"/>
            <a:r>
              <a:rPr lang="en-US" sz="3000" b="1" dirty="0">
                <a:solidFill>
                  <a:schemeClr val="accent1"/>
                </a:solidFill>
              </a:rPr>
              <a:t>Potential Energy</a:t>
            </a:r>
            <a:r>
              <a:rPr lang="en-US" sz="3000" dirty="0"/>
              <a:t>: </a:t>
            </a:r>
            <a:r>
              <a:rPr lang="en-US" sz="2800" dirty="0"/>
              <a:t>energy stored in a compressed spring or stretched elastic or in an object that is held at rest above the earths surface. </a:t>
            </a:r>
          </a:p>
          <a:p>
            <a:pPr marL="0" indent="0"/>
            <a:endParaRPr lang="en-US" sz="2800" dirty="0"/>
          </a:p>
          <a:p>
            <a:pPr marL="0" indent="0"/>
            <a:r>
              <a:rPr lang="en-US" sz="2800" dirty="0"/>
              <a:t>To change the energy, one need to do some “WORK”.</a:t>
            </a:r>
          </a:p>
          <a:p>
            <a:pPr marL="400050" lvl="1" indent="0"/>
            <a:r>
              <a:rPr lang="en-US" sz="2600" dirty="0"/>
              <a:t>The amount of work is equal to the change of total energy.</a:t>
            </a:r>
          </a:p>
        </p:txBody>
      </p:sp>
    </p:spTree>
    <p:extLst>
      <p:ext uri="{BB962C8B-B14F-4D97-AF65-F5344CB8AC3E}">
        <p14:creationId xmlns:p14="http://schemas.microsoft.com/office/powerpoint/2010/main" val="2539244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3F60AF-A2A6-44DD-9B8A-7501CD282052}" type="slidenum">
              <a:rPr lang="en-US"/>
              <a:pPr eaLnBrk="1" hangingPunct="1"/>
              <a:t>10</a:t>
            </a:fld>
            <a:endParaRPr lang="en-US"/>
          </a:p>
        </p:txBody>
      </p:sp>
      <p:sp>
        <p:nvSpPr>
          <p:cNvPr id="73730" name="Text Box 2"/>
          <p:cNvSpPr txBox="1">
            <a:spLocks noChangeArrowheads="1"/>
          </p:cNvSpPr>
          <p:nvPr/>
        </p:nvSpPr>
        <p:spPr bwMode="auto">
          <a:xfrm>
            <a:off x="304800" y="1295400"/>
            <a:ext cx="8707833" cy="1200329"/>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dirty="0">
                <a:solidFill>
                  <a:srgbClr val="FF0000"/>
                </a:solidFill>
              </a:rPr>
              <a:t>5.0 kg box lifted (without acceleration) thru height of 2.0 m</a:t>
            </a:r>
          </a:p>
          <a:p>
            <a:pPr eaLnBrk="1" hangingPunct="1"/>
            <a:r>
              <a:rPr lang="en-US" sz="2400" b="1" dirty="0">
                <a:solidFill>
                  <a:srgbClr val="FF0000"/>
                </a:solidFill>
              </a:rPr>
              <a:t>What is increase in potential energy and how much work I</a:t>
            </a:r>
          </a:p>
          <a:p>
            <a:pPr eaLnBrk="1" hangingPunct="1"/>
            <a:r>
              <a:rPr lang="en-US" sz="2400" b="1" dirty="0">
                <a:solidFill>
                  <a:srgbClr val="FF0000"/>
                </a:solidFill>
              </a:rPr>
              <a:t>Is needed ?</a:t>
            </a:r>
          </a:p>
        </p:txBody>
      </p:sp>
      <p:sp>
        <p:nvSpPr>
          <p:cNvPr id="73731" name="Text Box 3"/>
          <p:cNvSpPr txBox="1">
            <a:spLocks noChangeArrowheads="1"/>
          </p:cNvSpPr>
          <p:nvPr/>
        </p:nvSpPr>
        <p:spPr bwMode="auto">
          <a:xfrm>
            <a:off x="4026550" y="2971800"/>
            <a:ext cx="46602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r>
              <a:rPr lang="en-US" sz="2400" b="1" dirty="0"/>
              <a:t>PE = </a:t>
            </a:r>
            <a:r>
              <a:rPr lang="en-US" sz="2400" b="1" dirty="0" err="1"/>
              <a:t>mgh</a:t>
            </a:r>
            <a:endParaRPr lang="en-US" sz="2400" b="1" dirty="0"/>
          </a:p>
          <a:p>
            <a:pPr eaLnBrk="1" hangingPunct="1"/>
            <a:r>
              <a:rPr lang="en-US" sz="2400" b="1" dirty="0"/>
              <a:t>= (5.0 kg)(9.8 m/s</a:t>
            </a:r>
            <a:r>
              <a:rPr lang="en-US" sz="2400" b="1" baseline="30000" dirty="0"/>
              <a:t>2</a:t>
            </a:r>
            <a:r>
              <a:rPr lang="en-US" sz="2400" b="1" dirty="0"/>
              <a:t>)(2.0m) </a:t>
            </a:r>
            <a:r>
              <a:rPr lang="en-US" sz="2400" b="1" dirty="0">
                <a:solidFill>
                  <a:srgbClr val="FF3300"/>
                </a:solidFill>
              </a:rPr>
              <a:t>= 98J</a:t>
            </a:r>
          </a:p>
        </p:txBody>
      </p:sp>
      <p:sp>
        <p:nvSpPr>
          <p:cNvPr id="31755" name="Rectangle 23"/>
          <p:cNvSpPr>
            <a:spLocks noGrp="1" noChangeArrowheads="1"/>
          </p:cNvSpPr>
          <p:nvPr>
            <p:ph type="title"/>
          </p:nvPr>
        </p:nvSpPr>
        <p:spPr/>
        <p:txBody>
          <a:bodyPr/>
          <a:lstStyle/>
          <a:p>
            <a:pPr eaLnBrk="1" hangingPunct="1"/>
            <a:r>
              <a:rPr lang="en-US"/>
              <a:t>Ch 6 E 8</a:t>
            </a:r>
          </a:p>
        </p:txBody>
      </p:sp>
      <p:sp>
        <p:nvSpPr>
          <p:cNvPr id="29" name="TextBox 28"/>
          <p:cNvSpPr txBox="1"/>
          <p:nvPr/>
        </p:nvSpPr>
        <p:spPr>
          <a:xfrm>
            <a:off x="228600" y="2814894"/>
            <a:ext cx="3733800" cy="2272417"/>
          </a:xfrm>
          <a:prstGeom prst="rect">
            <a:avLst/>
          </a:prstGeom>
          <a:noFill/>
        </p:spPr>
        <p:txBody>
          <a:bodyPr wrap="square" rtlCol="0">
            <a:spAutoFit/>
          </a:bodyPr>
          <a:lstStyle/>
          <a:p>
            <a:r>
              <a:rPr lang="en-US" sz="2500" dirty="0"/>
              <a:t>A). 5000 J,  5000 J</a:t>
            </a:r>
            <a:endParaRPr lang="en-US" sz="2500" baseline="30000" dirty="0"/>
          </a:p>
          <a:p>
            <a:r>
              <a:rPr lang="en-US" sz="2500" dirty="0"/>
              <a:t>B). 490 J, 490 J</a:t>
            </a:r>
            <a:endParaRPr lang="en-US" sz="2500" baseline="30000" dirty="0"/>
          </a:p>
          <a:p>
            <a:r>
              <a:rPr lang="en-US" sz="2500" dirty="0"/>
              <a:t>C). 98 J, 98 J</a:t>
            </a:r>
            <a:endParaRPr lang="en-US" sz="2500" baseline="30000" dirty="0"/>
          </a:p>
          <a:p>
            <a:r>
              <a:rPr lang="en-US" sz="2500" dirty="0"/>
              <a:t>D). 196 J, 196 J</a:t>
            </a:r>
            <a:endParaRPr lang="en-US" sz="2500" baseline="30000" dirty="0"/>
          </a:p>
          <a:p>
            <a:r>
              <a:rPr lang="en-US" sz="2500" dirty="0"/>
              <a:t>E). 49 J, 49 J</a:t>
            </a:r>
            <a:endParaRPr lang="en-US" sz="2500" baseline="30000" dirty="0"/>
          </a:p>
          <a:p>
            <a:endParaRPr lang="en-US" sz="2500" baseline="30000" dirty="0"/>
          </a:p>
        </p:txBody>
      </p:sp>
      <p:sp>
        <p:nvSpPr>
          <p:cNvPr id="30" name="Text Box 4"/>
          <p:cNvSpPr txBox="1">
            <a:spLocks noChangeArrowheads="1"/>
          </p:cNvSpPr>
          <p:nvPr/>
        </p:nvSpPr>
        <p:spPr bwMode="auto">
          <a:xfrm>
            <a:off x="3876675" y="3967884"/>
            <a:ext cx="52673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lphaLcParenR" startAt="2"/>
            </a:pPr>
            <a:r>
              <a:rPr lang="en-US" sz="2400" b="1" dirty="0"/>
              <a:t>F = ma = 0 = </a:t>
            </a:r>
            <a:r>
              <a:rPr lang="en-US" sz="2400" b="1" dirty="0" err="1"/>
              <a:t>F</a:t>
            </a:r>
            <a:r>
              <a:rPr lang="en-US" sz="2400" b="1" baseline="-25000" dirty="0" err="1"/>
              <a:t>lift</a:t>
            </a:r>
            <a:r>
              <a:rPr lang="en-US" sz="2400" b="1" dirty="0"/>
              <a:t> – mg</a:t>
            </a:r>
          </a:p>
          <a:p>
            <a:pPr eaLnBrk="1" hangingPunct="1"/>
            <a:r>
              <a:rPr lang="en-US" sz="2400" b="1" dirty="0"/>
              <a:t>	</a:t>
            </a:r>
            <a:r>
              <a:rPr lang="en-US" sz="2400" b="1" dirty="0" err="1"/>
              <a:t>F</a:t>
            </a:r>
            <a:r>
              <a:rPr lang="en-US" sz="2400" b="1" baseline="-25000" dirty="0" err="1"/>
              <a:t>lift</a:t>
            </a:r>
            <a:r>
              <a:rPr lang="en-US" sz="2400" b="1" dirty="0"/>
              <a:t> = mg = (5.0kg)(9.8m/s</a:t>
            </a:r>
            <a:r>
              <a:rPr lang="en-US" sz="2400" b="1" baseline="30000" dirty="0"/>
              <a:t>2</a:t>
            </a:r>
            <a:r>
              <a:rPr lang="en-US" sz="2400" b="1" dirty="0"/>
              <a:t>) = 49N</a:t>
            </a:r>
          </a:p>
          <a:p>
            <a:pPr eaLnBrk="1" hangingPunct="1"/>
            <a:r>
              <a:rPr lang="en-US" sz="2400" b="1" dirty="0"/>
              <a:t>	W = </a:t>
            </a:r>
            <a:r>
              <a:rPr lang="en-US" sz="2400" b="1" dirty="0" err="1"/>
              <a:t>Fd</a:t>
            </a:r>
            <a:r>
              <a:rPr lang="en-US" sz="2400" b="1" dirty="0"/>
              <a:t> = (49N)(2.0m) </a:t>
            </a:r>
            <a:r>
              <a:rPr lang="en-US" sz="2400" b="1" dirty="0">
                <a:solidFill>
                  <a:srgbClr val="FF3300"/>
                </a:solidFill>
              </a:rPr>
              <a:t>= 98J</a:t>
            </a:r>
          </a:p>
        </p:txBody>
      </p:sp>
    </p:spTree>
    <p:extLst>
      <p:ext uri="{BB962C8B-B14F-4D97-AF65-F5344CB8AC3E}">
        <p14:creationId xmlns:p14="http://schemas.microsoft.com/office/powerpoint/2010/main" val="3938247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3731"/>
                                        </p:tgtEl>
                                        <p:attrNameLst>
                                          <p:attrName>style.visibility</p:attrName>
                                        </p:attrNameLst>
                                      </p:cBhvr>
                                      <p:to>
                                        <p:strVal val="visible"/>
                                      </p:to>
                                    </p:set>
                                    <p:anim calcmode="lin" valueType="num">
                                      <p:cBhvr additive="base">
                                        <p:cTn id="7" dur="500" fill="hold"/>
                                        <p:tgtEl>
                                          <p:spTgt spid="73731"/>
                                        </p:tgtEl>
                                        <p:attrNameLst>
                                          <p:attrName>ppt_x</p:attrName>
                                        </p:attrNameLst>
                                      </p:cBhvr>
                                      <p:tavLst>
                                        <p:tav tm="0">
                                          <p:val>
                                            <p:strVal val="#ppt_x"/>
                                          </p:val>
                                        </p:tav>
                                        <p:tav tm="100000">
                                          <p:val>
                                            <p:strVal val="#ppt_x"/>
                                          </p:val>
                                        </p:tav>
                                      </p:tavLst>
                                    </p:anim>
                                    <p:anim calcmode="lin" valueType="num">
                                      <p:cBhvr additive="base">
                                        <p:cTn id="8" dur="500" fill="hold"/>
                                        <p:tgtEl>
                                          <p:spTgt spid="7373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additive="base">
                                        <p:cTn id="13" dur="500" fill="hold"/>
                                        <p:tgtEl>
                                          <p:spTgt spid="30"/>
                                        </p:tgtEl>
                                        <p:attrNameLst>
                                          <p:attrName>ppt_x</p:attrName>
                                        </p:attrNameLst>
                                      </p:cBhvr>
                                      <p:tavLst>
                                        <p:tav tm="0">
                                          <p:val>
                                            <p:strVal val="#ppt_x"/>
                                          </p:val>
                                        </p:tav>
                                        <p:tav tm="100000">
                                          <p:val>
                                            <p:strVal val="#ppt_x"/>
                                          </p:val>
                                        </p:tav>
                                      </p:tavLst>
                                    </p:anim>
                                    <p:anim calcmode="lin" valueType="num">
                                      <p:cBhvr additive="base">
                                        <p:cTn id="1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33EE00A-2AC2-40D2-B7DC-1E4E892F1F9D}" type="slidenum">
              <a:rPr lang="en-US"/>
              <a:pPr eaLnBrk="1" hangingPunct="1"/>
              <a:t>11</a:t>
            </a:fld>
            <a:endParaRPr lang="en-US"/>
          </a:p>
        </p:txBody>
      </p:sp>
      <p:sp>
        <p:nvSpPr>
          <p:cNvPr id="11271" name="Rectangle 2"/>
          <p:cNvSpPr>
            <a:spLocks noGrp="1" noChangeArrowheads="1"/>
          </p:cNvSpPr>
          <p:nvPr>
            <p:ph type="title"/>
          </p:nvPr>
        </p:nvSpPr>
        <p:spPr>
          <a:xfrm>
            <a:off x="457200" y="0"/>
            <a:ext cx="8229600" cy="1143000"/>
          </a:xfrm>
        </p:spPr>
        <p:txBody>
          <a:bodyPr>
            <a:normAutofit/>
          </a:bodyPr>
          <a:lstStyle/>
          <a:p>
            <a:pPr eaLnBrk="1" hangingPunct="1"/>
            <a:r>
              <a:rPr lang="en-US" sz="3000" b="1" dirty="0">
                <a:solidFill>
                  <a:srgbClr val="FF0000"/>
                </a:solidFill>
              </a:rPr>
              <a:t>Conversion Between Potential and Kinetic  energy</a:t>
            </a:r>
          </a:p>
        </p:txBody>
      </p:sp>
      <p:sp>
        <p:nvSpPr>
          <p:cNvPr id="11272" name="Rectangle 3"/>
          <p:cNvSpPr>
            <a:spLocks noGrp="1" noChangeArrowheads="1"/>
          </p:cNvSpPr>
          <p:nvPr>
            <p:ph type="body" idx="1"/>
          </p:nvPr>
        </p:nvSpPr>
        <p:spPr>
          <a:xfrm>
            <a:off x="152400" y="1143000"/>
            <a:ext cx="5638800" cy="5410200"/>
          </a:xfrm>
        </p:spPr>
        <p:txBody>
          <a:bodyPr>
            <a:noAutofit/>
          </a:bodyPr>
          <a:lstStyle/>
          <a:p>
            <a:pPr marL="0" indent="0" eaLnBrk="1" hangingPunct="1">
              <a:lnSpc>
                <a:spcPct val="80000"/>
              </a:lnSpc>
            </a:pPr>
            <a:r>
              <a:rPr lang="en-US" sz="2500" dirty="0"/>
              <a:t>If we raise an object a height h so that it starts and finishes at rest then the average force = mg and the work done = </a:t>
            </a:r>
            <a:r>
              <a:rPr lang="en-US" sz="2500" b="1" dirty="0" err="1">
                <a:solidFill>
                  <a:schemeClr val="accent1"/>
                </a:solidFill>
              </a:rPr>
              <a:t>mgh</a:t>
            </a:r>
            <a:r>
              <a:rPr lang="en-US" sz="2500" dirty="0"/>
              <a:t>. </a:t>
            </a:r>
            <a:r>
              <a:rPr lang="en-US" sz="2500" dirty="0">
                <a:solidFill>
                  <a:schemeClr val="accent1"/>
                </a:solidFill>
              </a:rPr>
              <a:t>This energy is stored as potential energy. </a:t>
            </a:r>
          </a:p>
          <a:p>
            <a:pPr marL="0" indent="0" eaLnBrk="1" hangingPunct="1">
              <a:lnSpc>
                <a:spcPct val="80000"/>
              </a:lnSpc>
            </a:pPr>
            <a:endParaRPr lang="en-US" sz="2500" dirty="0">
              <a:solidFill>
                <a:schemeClr val="hlink"/>
              </a:solidFill>
            </a:endParaRPr>
          </a:p>
          <a:p>
            <a:pPr marL="0" indent="0" eaLnBrk="1" hangingPunct="1">
              <a:lnSpc>
                <a:spcPct val="80000"/>
              </a:lnSpc>
            </a:pPr>
            <a:r>
              <a:rPr lang="en-US" sz="2500" dirty="0">
                <a:solidFill>
                  <a:schemeClr val="hlink"/>
                </a:solidFill>
              </a:rPr>
              <a:t>if the mass is allowed to fall back to it’s original point then</a:t>
            </a:r>
          </a:p>
          <a:p>
            <a:pPr marL="0" indent="0" eaLnBrk="1" hangingPunct="1">
              <a:lnSpc>
                <a:spcPct val="80000"/>
              </a:lnSpc>
            </a:pPr>
            <a:endParaRPr lang="en-US" sz="2500" dirty="0">
              <a:solidFill>
                <a:schemeClr val="hlink"/>
              </a:solidFill>
            </a:endParaRPr>
          </a:p>
          <a:p>
            <a:pPr marL="0" indent="0" eaLnBrk="1" hangingPunct="1">
              <a:lnSpc>
                <a:spcPct val="80000"/>
              </a:lnSpc>
            </a:pPr>
            <a:r>
              <a:rPr lang="en-US" sz="2500" dirty="0">
                <a:solidFill>
                  <a:schemeClr val="hlink"/>
                </a:solidFill>
              </a:rPr>
              <a:t>                   </a:t>
            </a:r>
            <a:r>
              <a:rPr lang="en-US" sz="2500" dirty="0"/>
              <a:t>v</a:t>
            </a:r>
            <a:r>
              <a:rPr lang="en-US" sz="2500" baseline="30000" dirty="0"/>
              <a:t>2</a:t>
            </a:r>
            <a:r>
              <a:rPr lang="en-US" sz="2500" dirty="0"/>
              <a:t> = v</a:t>
            </a:r>
            <a:r>
              <a:rPr lang="en-US" sz="2500" baseline="-25000" dirty="0"/>
              <a:t>0</a:t>
            </a:r>
            <a:r>
              <a:rPr lang="en-US" sz="2500" baseline="30000" dirty="0"/>
              <a:t>2</a:t>
            </a:r>
            <a:r>
              <a:rPr lang="en-US" sz="2500" dirty="0"/>
              <a:t> + 2gh</a:t>
            </a:r>
          </a:p>
          <a:p>
            <a:pPr marL="0" indent="0">
              <a:lnSpc>
                <a:spcPct val="80000"/>
              </a:lnSpc>
            </a:pPr>
            <a:r>
              <a:rPr lang="en-US" sz="2500" dirty="0">
                <a:solidFill>
                  <a:schemeClr val="hlink"/>
                </a:solidFill>
              </a:rPr>
              <a:t> 	½ m</a:t>
            </a:r>
            <a:r>
              <a:rPr lang="en-US" sz="2500" dirty="0"/>
              <a:t>v</a:t>
            </a:r>
            <a:r>
              <a:rPr lang="en-US" sz="2500" baseline="30000" dirty="0"/>
              <a:t>2</a:t>
            </a:r>
            <a:r>
              <a:rPr lang="en-US" sz="2500" dirty="0"/>
              <a:t> = ½ mv</a:t>
            </a:r>
            <a:r>
              <a:rPr lang="en-US" sz="2500" baseline="-25000" dirty="0"/>
              <a:t>0</a:t>
            </a:r>
            <a:r>
              <a:rPr lang="en-US" sz="2500" baseline="30000" dirty="0"/>
              <a:t>2</a:t>
            </a:r>
            <a:r>
              <a:rPr lang="en-US" sz="2500" dirty="0"/>
              <a:t> + </a:t>
            </a:r>
            <a:r>
              <a:rPr lang="en-US" sz="2500" dirty="0" err="1"/>
              <a:t>mgh</a:t>
            </a:r>
            <a:r>
              <a:rPr lang="en-US" sz="2500" dirty="0"/>
              <a:t>, </a:t>
            </a:r>
          </a:p>
          <a:p>
            <a:pPr marL="0" indent="0">
              <a:lnSpc>
                <a:spcPct val="80000"/>
              </a:lnSpc>
            </a:pPr>
            <a:r>
              <a:rPr lang="en-US" sz="2500" dirty="0"/>
              <a:t>             assume v</a:t>
            </a:r>
            <a:r>
              <a:rPr lang="en-US" sz="2500" baseline="-25000" dirty="0"/>
              <a:t>0</a:t>
            </a:r>
            <a:r>
              <a:rPr lang="en-US" sz="2500" dirty="0"/>
              <a:t> = 0</a:t>
            </a:r>
          </a:p>
          <a:p>
            <a:pPr marL="0" indent="0" eaLnBrk="1" hangingPunct="1">
              <a:lnSpc>
                <a:spcPct val="80000"/>
              </a:lnSpc>
            </a:pPr>
            <a:r>
              <a:rPr lang="en-US" sz="2500" dirty="0"/>
              <a:t>             </a:t>
            </a:r>
            <a:r>
              <a:rPr lang="en-US" sz="2500" dirty="0">
                <a:sym typeface="Wingdings" pitchFamily="2" charset="2"/>
              </a:rPr>
              <a:t></a:t>
            </a:r>
            <a:r>
              <a:rPr lang="en-US" sz="2500" dirty="0"/>
              <a:t> </a:t>
            </a:r>
            <a:r>
              <a:rPr lang="en-US" sz="2500" dirty="0" err="1"/>
              <a:t>mgh</a:t>
            </a:r>
            <a:r>
              <a:rPr lang="en-US" sz="2500" dirty="0"/>
              <a:t> = 1/2mv</a:t>
            </a:r>
            <a:r>
              <a:rPr lang="en-US" sz="2500" baseline="30000" dirty="0"/>
              <a:t>2 </a:t>
            </a:r>
            <a:r>
              <a:rPr lang="en-US" sz="2500" dirty="0"/>
              <a:t>= KE</a:t>
            </a:r>
          </a:p>
          <a:p>
            <a:pPr marL="0" indent="0" eaLnBrk="1" hangingPunct="1">
              <a:lnSpc>
                <a:spcPct val="80000"/>
              </a:lnSpc>
            </a:pPr>
            <a:endParaRPr lang="en-US" sz="2500" baseline="30000" dirty="0"/>
          </a:p>
          <a:p>
            <a:pPr marL="0" indent="0" eaLnBrk="1" hangingPunct="1">
              <a:lnSpc>
                <a:spcPct val="80000"/>
              </a:lnSpc>
            </a:pPr>
            <a:r>
              <a:rPr lang="en-US" sz="2500" dirty="0"/>
              <a:t>So the original work in lifting is  stored and then returned as  kinetic energy</a:t>
            </a:r>
          </a:p>
          <a:p>
            <a:pPr marL="0" indent="0" eaLnBrk="1" hangingPunct="1">
              <a:lnSpc>
                <a:spcPct val="80000"/>
              </a:lnSpc>
            </a:pPr>
            <a:endParaRPr lang="en-US" sz="2000" dirty="0"/>
          </a:p>
        </p:txBody>
      </p:sp>
      <p:grpSp>
        <p:nvGrpSpPr>
          <p:cNvPr id="11273" name="Group 12"/>
          <p:cNvGrpSpPr>
            <a:grpSpLocks/>
          </p:cNvGrpSpPr>
          <p:nvPr/>
        </p:nvGrpSpPr>
        <p:grpSpPr bwMode="auto">
          <a:xfrm>
            <a:off x="5867513" y="3276600"/>
            <a:ext cx="2792413" cy="1447800"/>
            <a:chOff x="3600" y="1104"/>
            <a:chExt cx="1759" cy="912"/>
          </a:xfrm>
        </p:grpSpPr>
        <p:sp>
          <p:nvSpPr>
            <p:cNvPr id="11275" name="Line 4"/>
            <p:cNvSpPr>
              <a:spLocks noChangeShapeType="1"/>
            </p:cNvSpPr>
            <p:nvPr/>
          </p:nvSpPr>
          <p:spPr bwMode="auto">
            <a:xfrm>
              <a:off x="3648" y="2016"/>
              <a:ext cx="13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6" name="Rectangle 5"/>
            <p:cNvSpPr>
              <a:spLocks noChangeArrowheads="1"/>
            </p:cNvSpPr>
            <p:nvPr/>
          </p:nvSpPr>
          <p:spPr bwMode="auto">
            <a:xfrm>
              <a:off x="4080" y="1104"/>
              <a:ext cx="288" cy="24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1277" name="Line 6"/>
            <p:cNvSpPr>
              <a:spLocks noChangeShapeType="1"/>
            </p:cNvSpPr>
            <p:nvPr/>
          </p:nvSpPr>
          <p:spPr bwMode="auto">
            <a:xfrm flipV="1">
              <a:off x="4224" y="1344"/>
              <a:ext cx="0" cy="336"/>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8" name="Text Box 7"/>
            <p:cNvSpPr txBox="1">
              <a:spLocks noChangeArrowheads="1"/>
            </p:cNvSpPr>
            <p:nvPr/>
          </p:nvSpPr>
          <p:spPr bwMode="auto">
            <a:xfrm>
              <a:off x="4310" y="1321"/>
              <a:ext cx="73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t>F = mg</a:t>
              </a:r>
            </a:p>
          </p:txBody>
        </p:sp>
        <p:sp>
          <p:nvSpPr>
            <p:cNvPr id="11279" name="Line 8"/>
            <p:cNvSpPr>
              <a:spLocks noChangeShapeType="1"/>
            </p:cNvSpPr>
            <p:nvPr/>
          </p:nvSpPr>
          <p:spPr bwMode="auto">
            <a:xfrm flipV="1">
              <a:off x="3888" y="1248"/>
              <a:ext cx="0" cy="76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0" name="Text Box 9"/>
            <p:cNvSpPr txBox="1">
              <a:spLocks noChangeArrowheads="1"/>
            </p:cNvSpPr>
            <p:nvPr/>
          </p:nvSpPr>
          <p:spPr bwMode="auto">
            <a:xfrm>
              <a:off x="3600" y="1440"/>
              <a:ext cx="23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t>h</a:t>
              </a:r>
            </a:p>
          </p:txBody>
        </p:sp>
        <p:sp>
          <p:nvSpPr>
            <p:cNvPr id="11281" name="Line 10"/>
            <p:cNvSpPr>
              <a:spLocks noChangeShapeType="1"/>
            </p:cNvSpPr>
            <p:nvPr/>
          </p:nvSpPr>
          <p:spPr bwMode="auto">
            <a:xfrm>
              <a:off x="5088" y="1248"/>
              <a:ext cx="0" cy="576"/>
            </a:xfrm>
            <a:prstGeom prst="line">
              <a:avLst/>
            </a:prstGeom>
            <a:noFill/>
            <a:ln w="381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2" name="Text Box 11"/>
            <p:cNvSpPr txBox="1">
              <a:spLocks noChangeArrowheads="1"/>
            </p:cNvSpPr>
            <p:nvPr/>
          </p:nvSpPr>
          <p:spPr bwMode="auto">
            <a:xfrm>
              <a:off x="5126" y="1225"/>
              <a:ext cx="23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t>g</a:t>
              </a:r>
            </a:p>
          </p:txBody>
        </p:sp>
      </p:grpSp>
    </p:spTree>
    <p:extLst>
      <p:ext uri="{BB962C8B-B14F-4D97-AF65-F5344CB8AC3E}">
        <p14:creationId xmlns:p14="http://schemas.microsoft.com/office/powerpoint/2010/main" val="300962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821505A-0CE5-45C8-AFAE-CFE98811BED0}" type="slidenum">
              <a:rPr lang="en-US"/>
              <a:pPr eaLnBrk="1" hangingPunct="1"/>
              <a:t>12</a:t>
            </a:fld>
            <a:endParaRPr lang="en-US"/>
          </a:p>
        </p:txBody>
      </p:sp>
      <p:sp>
        <p:nvSpPr>
          <p:cNvPr id="20487" name="Rectangle 2"/>
          <p:cNvSpPr>
            <a:spLocks noGrp="1" noChangeArrowheads="1"/>
          </p:cNvSpPr>
          <p:nvPr>
            <p:ph type="title"/>
          </p:nvPr>
        </p:nvSpPr>
        <p:spPr>
          <a:xfrm>
            <a:off x="457200" y="152400"/>
            <a:ext cx="8153400" cy="685800"/>
          </a:xfrm>
          <a:solidFill>
            <a:srgbClr val="99FF33"/>
          </a:solidFill>
        </p:spPr>
        <p:txBody>
          <a:bodyPr/>
          <a:lstStyle/>
          <a:p>
            <a:pPr eaLnBrk="1" hangingPunct="1"/>
            <a:r>
              <a:rPr lang="en-US" altLang="zh-CN" sz="2000">
                <a:ea typeface="宋体" pitchFamily="2" charset="-122"/>
              </a:rPr>
              <a:t>1M-01 Bowling Ball Pendulum</a:t>
            </a:r>
            <a:r>
              <a:rPr lang="en-US" altLang="zh-CN" sz="3600">
                <a:ea typeface="宋体" pitchFamily="2" charset="-122"/>
              </a:rPr>
              <a:t> </a:t>
            </a:r>
          </a:p>
        </p:txBody>
      </p:sp>
      <p:sp>
        <p:nvSpPr>
          <p:cNvPr id="79875" name="Rectangle 3"/>
          <p:cNvSpPr>
            <a:spLocks noGrp="1" noChangeArrowheads="1"/>
          </p:cNvSpPr>
          <p:nvPr>
            <p:ph type="body" idx="1"/>
          </p:nvPr>
        </p:nvSpPr>
        <p:spPr>
          <a:xfrm>
            <a:off x="1295400" y="5105400"/>
            <a:ext cx="7467600" cy="990600"/>
          </a:xfrm>
          <a:solidFill>
            <a:schemeClr val="accent1"/>
          </a:solidFill>
        </p:spPr>
        <p:txBody>
          <a:bodyPr>
            <a:normAutofit lnSpcReduction="10000"/>
          </a:bodyPr>
          <a:lstStyle/>
          <a:p>
            <a:pPr marL="0" indent="0" eaLnBrk="1" hangingPunct="1"/>
            <a:r>
              <a:rPr lang="en-US" altLang="zh-CN" sz="1800" dirty="0">
                <a:ea typeface="宋体" pitchFamily="2" charset="-122"/>
              </a:rPr>
              <a:t>NO POSITIVE WORK IS DONE ON THE BALL</a:t>
            </a:r>
          </a:p>
          <a:p>
            <a:pPr marL="0" indent="0" eaLnBrk="1" hangingPunct="1"/>
            <a:r>
              <a:rPr lang="en-US" altLang="zh-CN" sz="1800" dirty="0">
                <a:ea typeface="宋体" pitchFamily="2" charset="-122"/>
              </a:rPr>
              <a:t>THUS, THERE IS NO GAIN IN TOTAL ENERGY</a:t>
            </a:r>
          </a:p>
          <a:p>
            <a:pPr marL="0" indent="0" eaLnBrk="1" hangingPunct="1"/>
            <a:r>
              <a:rPr lang="en-US" altLang="zh-CN" sz="1800" dirty="0">
                <a:ea typeface="宋体" pitchFamily="2" charset="-122"/>
              </a:rPr>
              <a:t>THE BALL WILL NOT GO HIGHER THAN THE INITIAL POSITION</a:t>
            </a:r>
            <a:r>
              <a:rPr lang="en-US" altLang="zh-CN" sz="1800" b="0" dirty="0">
                <a:ea typeface="宋体" pitchFamily="2" charset="-122"/>
              </a:rPr>
              <a:t> </a:t>
            </a:r>
          </a:p>
        </p:txBody>
      </p:sp>
      <p:pic>
        <p:nvPicPr>
          <p:cNvPr id="20489" name="Picture 4" descr="1M-03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4000"/>
            <a:ext cx="26289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7" name="AutoShape 5"/>
          <p:cNvSpPr>
            <a:spLocks noChangeArrowheads="1"/>
          </p:cNvSpPr>
          <p:nvPr/>
        </p:nvSpPr>
        <p:spPr bwMode="auto">
          <a:xfrm>
            <a:off x="2286000" y="1676400"/>
            <a:ext cx="2438400" cy="1295400"/>
          </a:xfrm>
          <a:prstGeom prst="wedgeEllipseCallout">
            <a:avLst>
              <a:gd name="adj1" fmla="val -62046"/>
              <a:gd name="adj2" fmla="val 34806"/>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669900"/>
                </a:solidFill>
                <a:ea typeface="宋体" pitchFamily="2" charset="-122"/>
              </a:rPr>
              <a:t>Is it safe to stand here after I release the bowling ball </a:t>
            </a:r>
            <a:r>
              <a:rPr lang="en-US" altLang="zh-CN" sz="1600" b="1">
                <a:solidFill>
                  <a:srgbClr val="CC0000"/>
                </a:solidFill>
                <a:ea typeface="宋体" pitchFamily="2" charset="-122"/>
              </a:rPr>
              <a:t>?</a:t>
            </a:r>
          </a:p>
        </p:txBody>
      </p:sp>
      <p:grpSp>
        <p:nvGrpSpPr>
          <p:cNvPr id="2" name="Group 6"/>
          <p:cNvGrpSpPr>
            <a:grpSpLocks/>
          </p:cNvGrpSpPr>
          <p:nvPr/>
        </p:nvGrpSpPr>
        <p:grpSpPr bwMode="auto">
          <a:xfrm>
            <a:off x="4267200" y="1905000"/>
            <a:ext cx="4308475" cy="2744788"/>
            <a:chOff x="2736" y="1056"/>
            <a:chExt cx="2714" cy="1729"/>
          </a:xfrm>
        </p:grpSpPr>
        <p:grpSp>
          <p:nvGrpSpPr>
            <p:cNvPr id="20494" name="Group 7"/>
            <p:cNvGrpSpPr>
              <a:grpSpLocks/>
            </p:cNvGrpSpPr>
            <p:nvPr/>
          </p:nvGrpSpPr>
          <p:grpSpPr bwMode="auto">
            <a:xfrm>
              <a:off x="2736" y="1917"/>
              <a:ext cx="2714" cy="868"/>
              <a:chOff x="2736" y="1917"/>
              <a:chExt cx="2714" cy="868"/>
            </a:xfrm>
          </p:grpSpPr>
          <p:sp>
            <p:nvSpPr>
              <p:cNvPr id="20503" name="AutoShape 8"/>
              <p:cNvSpPr>
                <a:spLocks noChangeArrowheads="1"/>
              </p:cNvSpPr>
              <p:nvPr/>
            </p:nvSpPr>
            <p:spPr bwMode="auto">
              <a:xfrm>
                <a:off x="3129" y="2040"/>
                <a:ext cx="44" cy="491"/>
              </a:xfrm>
              <a:prstGeom prst="upDownArrow">
                <a:avLst>
                  <a:gd name="adj1" fmla="val 50000"/>
                  <a:gd name="adj2" fmla="val 223182"/>
                </a:avLst>
              </a:prstGeom>
              <a:noFill/>
              <a:ln w="9525" cap="rnd" algn="ctr">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04" name="Text Box 9"/>
              <p:cNvSpPr txBox="1">
                <a:spLocks noChangeArrowheads="1"/>
              </p:cNvSpPr>
              <p:nvPr/>
            </p:nvSpPr>
            <p:spPr bwMode="auto">
              <a:xfrm>
                <a:off x="2930" y="2160"/>
                <a:ext cx="2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b="1">
                    <a:solidFill>
                      <a:srgbClr val="CC0000"/>
                    </a:solidFill>
                    <a:ea typeface="宋体" pitchFamily="2" charset="-122"/>
                  </a:rPr>
                  <a:t>h</a:t>
                </a:r>
              </a:p>
            </p:txBody>
          </p:sp>
          <p:sp>
            <p:nvSpPr>
              <p:cNvPr id="20505" name="Text Box 10"/>
              <p:cNvSpPr txBox="1">
                <a:spLocks noChangeArrowheads="1"/>
              </p:cNvSpPr>
              <p:nvPr/>
            </p:nvSpPr>
            <p:spPr bwMode="auto">
              <a:xfrm>
                <a:off x="2736" y="1920"/>
                <a:ext cx="4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b="1">
                    <a:solidFill>
                      <a:srgbClr val="CC0000"/>
                    </a:solidFill>
                    <a:ea typeface="宋体" pitchFamily="2" charset="-122"/>
                  </a:rPr>
                  <a:t>mgh</a:t>
                </a:r>
              </a:p>
            </p:txBody>
          </p:sp>
          <p:sp>
            <p:nvSpPr>
              <p:cNvPr id="20506" name="Text Box 11"/>
              <p:cNvSpPr txBox="1">
                <a:spLocks noChangeArrowheads="1"/>
              </p:cNvSpPr>
              <p:nvPr/>
            </p:nvSpPr>
            <p:spPr bwMode="auto">
              <a:xfrm>
                <a:off x="3744" y="2448"/>
                <a:ext cx="652"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endParaRPr lang="en-US" altLang="zh-CN" sz="1600" b="1" baseline="30000">
                  <a:solidFill>
                    <a:schemeClr val="bg1"/>
                  </a:solidFill>
                  <a:ea typeface="宋体" pitchFamily="2" charset="-122"/>
                </a:endParaRPr>
              </a:p>
              <a:p>
                <a:pPr algn="r" eaLnBrk="1" hangingPunct="1"/>
                <a:r>
                  <a:rPr lang="en-US" altLang="zh-CN" b="1">
                    <a:solidFill>
                      <a:srgbClr val="CC0000"/>
                    </a:solidFill>
                    <a:ea typeface="宋体" pitchFamily="2" charset="-122"/>
                  </a:rPr>
                  <a:t>1/2mv</a:t>
                </a:r>
                <a:r>
                  <a:rPr lang="en-US" altLang="zh-CN" b="1" baseline="30000">
                    <a:solidFill>
                      <a:srgbClr val="CC0000"/>
                    </a:solidFill>
                    <a:ea typeface="宋体" pitchFamily="2" charset="-122"/>
                  </a:rPr>
                  <a:t>2</a:t>
                </a:r>
              </a:p>
            </p:txBody>
          </p:sp>
          <p:sp>
            <p:nvSpPr>
              <p:cNvPr id="20507" name="Rectangle 12"/>
              <p:cNvSpPr>
                <a:spLocks noChangeArrowheads="1"/>
              </p:cNvSpPr>
              <p:nvPr/>
            </p:nvSpPr>
            <p:spPr bwMode="auto">
              <a:xfrm>
                <a:off x="5030" y="1917"/>
                <a:ext cx="4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r"/>
                <a:r>
                  <a:rPr lang="en-US" altLang="zh-CN" b="1">
                    <a:solidFill>
                      <a:srgbClr val="CC0000"/>
                    </a:solidFill>
                    <a:ea typeface="宋体" pitchFamily="2" charset="-122"/>
                  </a:rPr>
                  <a:t>mgh</a:t>
                </a:r>
              </a:p>
            </p:txBody>
          </p:sp>
        </p:grpSp>
        <p:grpSp>
          <p:nvGrpSpPr>
            <p:cNvPr id="20495" name="Group 13"/>
            <p:cNvGrpSpPr>
              <a:grpSpLocks/>
            </p:cNvGrpSpPr>
            <p:nvPr/>
          </p:nvGrpSpPr>
          <p:grpSpPr bwMode="auto">
            <a:xfrm>
              <a:off x="3202" y="1056"/>
              <a:ext cx="1770" cy="1581"/>
              <a:chOff x="3202" y="1056"/>
              <a:chExt cx="1770" cy="1581"/>
            </a:xfrm>
          </p:grpSpPr>
          <p:sp>
            <p:nvSpPr>
              <p:cNvPr id="20496" name="Arc 14"/>
              <p:cNvSpPr>
                <a:spLocks/>
              </p:cNvSpPr>
              <p:nvPr/>
            </p:nvSpPr>
            <p:spPr bwMode="auto">
              <a:xfrm rot="3067389">
                <a:off x="3503" y="1368"/>
                <a:ext cx="1157" cy="1381"/>
              </a:xfrm>
              <a:custGeom>
                <a:avLst/>
                <a:gdLst>
                  <a:gd name="T0" fmla="*/ 3 w 22895"/>
                  <a:gd name="T1" fmla="*/ 0 h 27615"/>
                  <a:gd name="T2" fmla="*/ 0 w 22895"/>
                  <a:gd name="T3" fmla="*/ 3 h 27615"/>
                  <a:gd name="T4" fmla="*/ 0 w 22895"/>
                  <a:gd name="T5" fmla="*/ 1 h 27615"/>
                  <a:gd name="T6" fmla="*/ 0 60000 65536"/>
                  <a:gd name="T7" fmla="*/ 0 60000 65536"/>
                  <a:gd name="T8" fmla="*/ 0 60000 65536"/>
                  <a:gd name="T9" fmla="*/ 0 w 22895"/>
                  <a:gd name="T10" fmla="*/ 0 h 27615"/>
                  <a:gd name="T11" fmla="*/ 22895 w 22895"/>
                  <a:gd name="T12" fmla="*/ 27615 h 27615"/>
                </a:gdLst>
                <a:ahLst/>
                <a:cxnLst>
                  <a:cxn ang="T6">
                    <a:pos x="T0" y="T1"/>
                  </a:cxn>
                  <a:cxn ang="T7">
                    <a:pos x="T2" y="T3"/>
                  </a:cxn>
                  <a:cxn ang="T8">
                    <a:pos x="T4" y="T5"/>
                  </a:cxn>
                </a:cxnLst>
                <a:rect l="T9" t="T10" r="T11" b="T12"/>
                <a:pathLst>
                  <a:path w="22895" h="27615" fill="none" extrusionOk="0">
                    <a:moveTo>
                      <a:pt x="22040" y="0"/>
                    </a:moveTo>
                    <a:cubicBezTo>
                      <a:pt x="22607" y="1954"/>
                      <a:pt x="22895" y="3979"/>
                      <a:pt x="22895" y="6015"/>
                    </a:cubicBezTo>
                    <a:cubicBezTo>
                      <a:pt x="22895" y="17944"/>
                      <a:pt x="13224" y="27615"/>
                      <a:pt x="1295" y="27615"/>
                    </a:cubicBezTo>
                    <a:cubicBezTo>
                      <a:pt x="863" y="27615"/>
                      <a:pt x="431" y="27602"/>
                      <a:pt x="-1" y="27576"/>
                    </a:cubicBezTo>
                  </a:path>
                  <a:path w="22895" h="27615" stroke="0" extrusionOk="0">
                    <a:moveTo>
                      <a:pt x="22040" y="0"/>
                    </a:moveTo>
                    <a:cubicBezTo>
                      <a:pt x="22607" y="1954"/>
                      <a:pt x="22895" y="3979"/>
                      <a:pt x="22895" y="6015"/>
                    </a:cubicBezTo>
                    <a:cubicBezTo>
                      <a:pt x="22895" y="17944"/>
                      <a:pt x="13224" y="27615"/>
                      <a:pt x="1295" y="27615"/>
                    </a:cubicBezTo>
                    <a:cubicBezTo>
                      <a:pt x="863" y="27615"/>
                      <a:pt x="431" y="27602"/>
                      <a:pt x="-1" y="27576"/>
                    </a:cubicBezTo>
                    <a:lnTo>
                      <a:pt x="1295" y="601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97" name="Line 15"/>
              <p:cNvSpPr>
                <a:spLocks noChangeShapeType="1"/>
              </p:cNvSpPr>
              <p:nvPr/>
            </p:nvSpPr>
            <p:spPr bwMode="auto">
              <a:xfrm>
                <a:off x="3202" y="2040"/>
                <a:ext cx="0" cy="451"/>
              </a:xfrm>
              <a:prstGeom prst="line">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498" name="Line 16"/>
              <p:cNvSpPr>
                <a:spLocks noChangeShapeType="1"/>
              </p:cNvSpPr>
              <p:nvPr/>
            </p:nvSpPr>
            <p:spPr bwMode="auto">
              <a:xfrm>
                <a:off x="3216" y="2496"/>
                <a:ext cx="1756" cy="0"/>
              </a:xfrm>
              <a:prstGeom prst="line">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499" name="Line 17"/>
              <p:cNvSpPr>
                <a:spLocks noChangeShapeType="1"/>
              </p:cNvSpPr>
              <p:nvPr/>
            </p:nvSpPr>
            <p:spPr bwMode="auto">
              <a:xfrm>
                <a:off x="4958" y="2040"/>
                <a:ext cx="0" cy="451"/>
              </a:xfrm>
              <a:prstGeom prst="line">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0" name="Line 18"/>
              <p:cNvSpPr>
                <a:spLocks noChangeShapeType="1"/>
              </p:cNvSpPr>
              <p:nvPr/>
            </p:nvSpPr>
            <p:spPr bwMode="auto">
              <a:xfrm flipH="1">
                <a:off x="3202" y="1056"/>
                <a:ext cx="841" cy="984"/>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1" name="Line 19"/>
              <p:cNvSpPr>
                <a:spLocks noChangeShapeType="1"/>
              </p:cNvSpPr>
              <p:nvPr/>
            </p:nvSpPr>
            <p:spPr bwMode="auto">
              <a:xfrm>
                <a:off x="4043" y="1056"/>
                <a:ext cx="915" cy="984"/>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2" name="Line 20"/>
              <p:cNvSpPr>
                <a:spLocks noChangeShapeType="1"/>
              </p:cNvSpPr>
              <p:nvPr/>
            </p:nvSpPr>
            <p:spPr bwMode="auto">
              <a:xfrm>
                <a:off x="4032" y="1056"/>
                <a:ext cx="37" cy="1435"/>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79893" name="Text Box 21"/>
          <p:cNvSpPr txBox="1">
            <a:spLocks noChangeArrowheads="1"/>
          </p:cNvSpPr>
          <p:nvPr/>
        </p:nvSpPr>
        <p:spPr bwMode="auto">
          <a:xfrm>
            <a:off x="5334000" y="4495800"/>
            <a:ext cx="223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2400" b="1">
                <a:solidFill>
                  <a:srgbClr val="CC0000"/>
                </a:solidFill>
                <a:ea typeface="宋体" pitchFamily="2" charset="-122"/>
              </a:rPr>
              <a:t>mgh = 1/2 mv</a:t>
            </a:r>
            <a:r>
              <a:rPr lang="en-US" altLang="zh-CN" sz="2400" b="1" baseline="30000">
                <a:solidFill>
                  <a:srgbClr val="CC0000"/>
                </a:solidFill>
                <a:ea typeface="宋体" pitchFamily="2" charset="-122"/>
              </a:rPr>
              <a:t>2</a:t>
            </a:r>
          </a:p>
        </p:txBody>
      </p:sp>
      <p:sp>
        <p:nvSpPr>
          <p:cNvPr id="20493" name="Text Box 22"/>
          <p:cNvSpPr txBox="1">
            <a:spLocks noChangeArrowheads="1"/>
          </p:cNvSpPr>
          <p:nvPr/>
        </p:nvSpPr>
        <p:spPr bwMode="auto">
          <a:xfrm>
            <a:off x="1905000" y="914400"/>
            <a:ext cx="61722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A bowling ball attached to a wire is released like a pendulum</a:t>
            </a:r>
          </a:p>
        </p:txBody>
      </p:sp>
    </p:spTree>
    <p:extLst>
      <p:ext uri="{BB962C8B-B14F-4D97-AF65-F5344CB8AC3E}">
        <p14:creationId xmlns:p14="http://schemas.microsoft.com/office/powerpoint/2010/main" val="4257198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9893"/>
                                        </p:tgtEl>
                                        <p:attrNameLst>
                                          <p:attrName>style.visibility</p:attrName>
                                        </p:attrNameLst>
                                      </p:cBhvr>
                                      <p:to>
                                        <p:strVal val="visible"/>
                                      </p:to>
                                    </p:set>
                                    <p:anim calcmode="lin" valueType="num">
                                      <p:cBhvr additive="base">
                                        <p:cTn id="11" dur="500" fill="hold"/>
                                        <p:tgtEl>
                                          <p:spTgt spid="79893"/>
                                        </p:tgtEl>
                                        <p:attrNameLst>
                                          <p:attrName>ppt_x</p:attrName>
                                        </p:attrNameLst>
                                      </p:cBhvr>
                                      <p:tavLst>
                                        <p:tav tm="0">
                                          <p:val>
                                            <p:strVal val="#ppt_x"/>
                                          </p:val>
                                        </p:tav>
                                        <p:tav tm="100000">
                                          <p:val>
                                            <p:strVal val="#ppt_x"/>
                                          </p:val>
                                        </p:tav>
                                      </p:tavLst>
                                    </p:anim>
                                    <p:anim calcmode="lin" valueType="num">
                                      <p:cBhvr additive="base">
                                        <p:cTn id="12" dur="500" fill="hold"/>
                                        <p:tgtEl>
                                          <p:spTgt spid="7989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9875">
                                            <p:bg/>
                                          </p:spTgt>
                                        </p:tgtEl>
                                        <p:attrNameLst>
                                          <p:attrName>style.visibility</p:attrName>
                                        </p:attrNameLst>
                                      </p:cBhvr>
                                      <p:to>
                                        <p:strVal val="visible"/>
                                      </p:to>
                                    </p:set>
                                    <p:anim calcmode="lin" valueType="num">
                                      <p:cBhvr additive="base">
                                        <p:cTn id="15" dur="500" fill="hold"/>
                                        <p:tgtEl>
                                          <p:spTgt spid="79875">
                                            <p:bg/>
                                          </p:spTgt>
                                        </p:tgtEl>
                                        <p:attrNameLst>
                                          <p:attrName>ppt_x</p:attrName>
                                        </p:attrNameLst>
                                      </p:cBhvr>
                                      <p:tavLst>
                                        <p:tav tm="0">
                                          <p:val>
                                            <p:strVal val="#ppt_x"/>
                                          </p:val>
                                        </p:tav>
                                        <p:tav tm="100000">
                                          <p:val>
                                            <p:strVal val="#ppt_x"/>
                                          </p:val>
                                        </p:tav>
                                      </p:tavLst>
                                    </p:anim>
                                    <p:anim calcmode="lin" valueType="num">
                                      <p:cBhvr additive="base">
                                        <p:cTn id="16" dur="500" fill="hold"/>
                                        <p:tgtEl>
                                          <p:spTgt spid="79875">
                                            <p:bg/>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9875">
                                            <p:txEl>
                                              <p:pRg st="0" end="0"/>
                                            </p:txEl>
                                          </p:spTgt>
                                        </p:tgtEl>
                                        <p:attrNameLst>
                                          <p:attrName>style.visibility</p:attrName>
                                        </p:attrNameLst>
                                      </p:cBhvr>
                                      <p:to>
                                        <p:strVal val="visible"/>
                                      </p:to>
                                    </p:set>
                                    <p:anim calcmode="lin" valueType="num">
                                      <p:cBhvr additive="base">
                                        <p:cTn id="19"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875">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79875">
                                            <p:txEl>
                                              <p:pRg st="1" end="1"/>
                                            </p:txEl>
                                          </p:spTgt>
                                        </p:tgtEl>
                                        <p:attrNameLst>
                                          <p:attrName>style.visibility</p:attrName>
                                        </p:attrNameLst>
                                      </p:cBhvr>
                                      <p:to>
                                        <p:strVal val="visible"/>
                                      </p:to>
                                    </p:set>
                                    <p:anim calcmode="lin" valueType="num">
                                      <p:cBhvr additive="base">
                                        <p:cTn id="23" dur="500" fill="hold"/>
                                        <p:tgtEl>
                                          <p:spTgt spid="7987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9875">
                                            <p:txEl>
                                              <p:pRg st="1" end="1"/>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9875">
                                            <p:txEl>
                                              <p:pRg st="2" end="2"/>
                                            </p:txEl>
                                          </p:spTgt>
                                        </p:tgtEl>
                                        <p:attrNameLst>
                                          <p:attrName>style.visibility</p:attrName>
                                        </p:attrNameLst>
                                      </p:cBhvr>
                                      <p:to>
                                        <p:strVal val="visible"/>
                                      </p:to>
                                    </p:set>
                                    <p:anim calcmode="lin" valueType="num">
                                      <p:cBhvr additive="base">
                                        <p:cTn id="27" dur="500" fill="hold"/>
                                        <p:tgtEl>
                                          <p:spTgt spid="79875">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98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uiExpand="1" build="p" animBg="1"/>
      <p:bldP spid="7989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821505A-0CE5-45C8-AFAE-CFE98811BED0}" type="slidenum">
              <a:rPr lang="en-US"/>
              <a:pPr eaLnBrk="1" hangingPunct="1"/>
              <a:t>13</a:t>
            </a:fld>
            <a:endParaRPr lang="en-US"/>
          </a:p>
        </p:txBody>
      </p:sp>
      <p:sp>
        <p:nvSpPr>
          <p:cNvPr id="20487" name="Rectangle 2"/>
          <p:cNvSpPr>
            <a:spLocks noGrp="1" noChangeArrowheads="1"/>
          </p:cNvSpPr>
          <p:nvPr>
            <p:ph type="title"/>
          </p:nvPr>
        </p:nvSpPr>
        <p:spPr>
          <a:xfrm>
            <a:off x="457200" y="152400"/>
            <a:ext cx="8153400" cy="685800"/>
          </a:xfrm>
          <a:solidFill>
            <a:srgbClr val="99FF33"/>
          </a:solidFill>
        </p:spPr>
        <p:txBody>
          <a:bodyPr/>
          <a:lstStyle/>
          <a:p>
            <a:pPr eaLnBrk="1" hangingPunct="1"/>
            <a:r>
              <a:rPr lang="en-US" altLang="zh-CN" sz="2000">
                <a:ea typeface="宋体" pitchFamily="2" charset="-122"/>
              </a:rPr>
              <a:t>1M-01 Bowling Ball Pendulum</a:t>
            </a:r>
            <a:r>
              <a:rPr lang="en-US" altLang="zh-CN" sz="3600">
                <a:ea typeface="宋体" pitchFamily="2" charset="-122"/>
              </a:rPr>
              <a:t> </a:t>
            </a:r>
          </a:p>
        </p:txBody>
      </p:sp>
      <p:grpSp>
        <p:nvGrpSpPr>
          <p:cNvPr id="2" name="Group 6"/>
          <p:cNvGrpSpPr>
            <a:grpSpLocks/>
          </p:cNvGrpSpPr>
          <p:nvPr/>
        </p:nvGrpSpPr>
        <p:grpSpPr bwMode="auto">
          <a:xfrm>
            <a:off x="4267200" y="1905000"/>
            <a:ext cx="4308475" cy="2744788"/>
            <a:chOff x="2736" y="1056"/>
            <a:chExt cx="2714" cy="1729"/>
          </a:xfrm>
        </p:grpSpPr>
        <p:grpSp>
          <p:nvGrpSpPr>
            <p:cNvPr id="20494" name="Group 7"/>
            <p:cNvGrpSpPr>
              <a:grpSpLocks/>
            </p:cNvGrpSpPr>
            <p:nvPr/>
          </p:nvGrpSpPr>
          <p:grpSpPr bwMode="auto">
            <a:xfrm>
              <a:off x="2736" y="1917"/>
              <a:ext cx="2714" cy="868"/>
              <a:chOff x="2736" y="1917"/>
              <a:chExt cx="2714" cy="868"/>
            </a:xfrm>
          </p:grpSpPr>
          <p:sp>
            <p:nvSpPr>
              <p:cNvPr id="20503" name="AutoShape 8"/>
              <p:cNvSpPr>
                <a:spLocks noChangeArrowheads="1"/>
              </p:cNvSpPr>
              <p:nvPr/>
            </p:nvSpPr>
            <p:spPr bwMode="auto">
              <a:xfrm>
                <a:off x="3129" y="2040"/>
                <a:ext cx="44" cy="491"/>
              </a:xfrm>
              <a:prstGeom prst="upDownArrow">
                <a:avLst>
                  <a:gd name="adj1" fmla="val 50000"/>
                  <a:gd name="adj2" fmla="val 223182"/>
                </a:avLst>
              </a:prstGeom>
              <a:noFill/>
              <a:ln w="9525" cap="rnd" algn="ctr">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504" name="Text Box 9"/>
              <p:cNvSpPr txBox="1">
                <a:spLocks noChangeArrowheads="1"/>
              </p:cNvSpPr>
              <p:nvPr/>
            </p:nvSpPr>
            <p:spPr bwMode="auto">
              <a:xfrm>
                <a:off x="2930" y="2160"/>
                <a:ext cx="2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b="1">
                    <a:solidFill>
                      <a:srgbClr val="CC0000"/>
                    </a:solidFill>
                    <a:ea typeface="宋体" pitchFamily="2" charset="-122"/>
                  </a:rPr>
                  <a:t>h</a:t>
                </a:r>
              </a:p>
            </p:txBody>
          </p:sp>
          <p:sp>
            <p:nvSpPr>
              <p:cNvPr id="20505" name="Text Box 10"/>
              <p:cNvSpPr txBox="1">
                <a:spLocks noChangeArrowheads="1"/>
              </p:cNvSpPr>
              <p:nvPr/>
            </p:nvSpPr>
            <p:spPr bwMode="auto">
              <a:xfrm>
                <a:off x="2736" y="1920"/>
                <a:ext cx="4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b="1">
                    <a:solidFill>
                      <a:srgbClr val="CC0000"/>
                    </a:solidFill>
                    <a:ea typeface="宋体" pitchFamily="2" charset="-122"/>
                  </a:rPr>
                  <a:t>mgh</a:t>
                </a:r>
              </a:p>
            </p:txBody>
          </p:sp>
          <p:sp>
            <p:nvSpPr>
              <p:cNvPr id="20506" name="Text Box 11"/>
              <p:cNvSpPr txBox="1">
                <a:spLocks noChangeArrowheads="1"/>
              </p:cNvSpPr>
              <p:nvPr/>
            </p:nvSpPr>
            <p:spPr bwMode="auto">
              <a:xfrm>
                <a:off x="3744" y="2448"/>
                <a:ext cx="652"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endParaRPr lang="en-US" altLang="zh-CN" sz="1600" b="1" baseline="30000">
                  <a:solidFill>
                    <a:schemeClr val="bg1"/>
                  </a:solidFill>
                  <a:ea typeface="宋体" pitchFamily="2" charset="-122"/>
                </a:endParaRPr>
              </a:p>
              <a:p>
                <a:pPr algn="r" eaLnBrk="1" hangingPunct="1"/>
                <a:r>
                  <a:rPr lang="en-US" altLang="zh-CN" b="1">
                    <a:solidFill>
                      <a:srgbClr val="CC0000"/>
                    </a:solidFill>
                    <a:ea typeface="宋体" pitchFamily="2" charset="-122"/>
                  </a:rPr>
                  <a:t>1/2mv</a:t>
                </a:r>
                <a:r>
                  <a:rPr lang="en-US" altLang="zh-CN" b="1" baseline="30000">
                    <a:solidFill>
                      <a:srgbClr val="CC0000"/>
                    </a:solidFill>
                    <a:ea typeface="宋体" pitchFamily="2" charset="-122"/>
                  </a:rPr>
                  <a:t>2</a:t>
                </a:r>
              </a:p>
            </p:txBody>
          </p:sp>
          <p:sp>
            <p:nvSpPr>
              <p:cNvPr id="20507" name="Rectangle 12"/>
              <p:cNvSpPr>
                <a:spLocks noChangeArrowheads="1"/>
              </p:cNvSpPr>
              <p:nvPr/>
            </p:nvSpPr>
            <p:spPr bwMode="auto">
              <a:xfrm>
                <a:off x="5030" y="1917"/>
                <a:ext cx="4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p>
                <a:pPr algn="r"/>
                <a:r>
                  <a:rPr lang="en-US" altLang="zh-CN" b="1">
                    <a:solidFill>
                      <a:srgbClr val="CC0000"/>
                    </a:solidFill>
                    <a:ea typeface="宋体" pitchFamily="2" charset="-122"/>
                  </a:rPr>
                  <a:t>mgh</a:t>
                </a:r>
              </a:p>
            </p:txBody>
          </p:sp>
        </p:grpSp>
        <p:grpSp>
          <p:nvGrpSpPr>
            <p:cNvPr id="20495" name="Group 13"/>
            <p:cNvGrpSpPr>
              <a:grpSpLocks/>
            </p:cNvGrpSpPr>
            <p:nvPr/>
          </p:nvGrpSpPr>
          <p:grpSpPr bwMode="auto">
            <a:xfrm>
              <a:off x="3202" y="1056"/>
              <a:ext cx="1770" cy="1581"/>
              <a:chOff x="3202" y="1056"/>
              <a:chExt cx="1770" cy="1581"/>
            </a:xfrm>
          </p:grpSpPr>
          <p:sp>
            <p:nvSpPr>
              <p:cNvPr id="20496" name="Arc 14"/>
              <p:cNvSpPr>
                <a:spLocks/>
              </p:cNvSpPr>
              <p:nvPr/>
            </p:nvSpPr>
            <p:spPr bwMode="auto">
              <a:xfrm rot="3067389">
                <a:off x="3503" y="1368"/>
                <a:ext cx="1157" cy="1381"/>
              </a:xfrm>
              <a:custGeom>
                <a:avLst/>
                <a:gdLst>
                  <a:gd name="T0" fmla="*/ 3 w 22895"/>
                  <a:gd name="T1" fmla="*/ 0 h 27615"/>
                  <a:gd name="T2" fmla="*/ 0 w 22895"/>
                  <a:gd name="T3" fmla="*/ 3 h 27615"/>
                  <a:gd name="T4" fmla="*/ 0 w 22895"/>
                  <a:gd name="T5" fmla="*/ 1 h 27615"/>
                  <a:gd name="T6" fmla="*/ 0 60000 65536"/>
                  <a:gd name="T7" fmla="*/ 0 60000 65536"/>
                  <a:gd name="T8" fmla="*/ 0 60000 65536"/>
                  <a:gd name="T9" fmla="*/ 0 w 22895"/>
                  <a:gd name="T10" fmla="*/ 0 h 27615"/>
                  <a:gd name="T11" fmla="*/ 22895 w 22895"/>
                  <a:gd name="T12" fmla="*/ 27615 h 27615"/>
                </a:gdLst>
                <a:ahLst/>
                <a:cxnLst>
                  <a:cxn ang="T6">
                    <a:pos x="T0" y="T1"/>
                  </a:cxn>
                  <a:cxn ang="T7">
                    <a:pos x="T2" y="T3"/>
                  </a:cxn>
                  <a:cxn ang="T8">
                    <a:pos x="T4" y="T5"/>
                  </a:cxn>
                </a:cxnLst>
                <a:rect l="T9" t="T10" r="T11" b="T12"/>
                <a:pathLst>
                  <a:path w="22895" h="27615" fill="none" extrusionOk="0">
                    <a:moveTo>
                      <a:pt x="22040" y="0"/>
                    </a:moveTo>
                    <a:cubicBezTo>
                      <a:pt x="22607" y="1954"/>
                      <a:pt x="22895" y="3979"/>
                      <a:pt x="22895" y="6015"/>
                    </a:cubicBezTo>
                    <a:cubicBezTo>
                      <a:pt x="22895" y="17944"/>
                      <a:pt x="13224" y="27615"/>
                      <a:pt x="1295" y="27615"/>
                    </a:cubicBezTo>
                    <a:cubicBezTo>
                      <a:pt x="863" y="27615"/>
                      <a:pt x="431" y="27602"/>
                      <a:pt x="-1" y="27576"/>
                    </a:cubicBezTo>
                  </a:path>
                  <a:path w="22895" h="27615" stroke="0" extrusionOk="0">
                    <a:moveTo>
                      <a:pt x="22040" y="0"/>
                    </a:moveTo>
                    <a:cubicBezTo>
                      <a:pt x="22607" y="1954"/>
                      <a:pt x="22895" y="3979"/>
                      <a:pt x="22895" y="6015"/>
                    </a:cubicBezTo>
                    <a:cubicBezTo>
                      <a:pt x="22895" y="17944"/>
                      <a:pt x="13224" y="27615"/>
                      <a:pt x="1295" y="27615"/>
                    </a:cubicBezTo>
                    <a:cubicBezTo>
                      <a:pt x="863" y="27615"/>
                      <a:pt x="431" y="27602"/>
                      <a:pt x="-1" y="27576"/>
                    </a:cubicBezTo>
                    <a:lnTo>
                      <a:pt x="1295" y="6015"/>
                    </a:lnTo>
                    <a:close/>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97" name="Line 15"/>
              <p:cNvSpPr>
                <a:spLocks noChangeShapeType="1"/>
              </p:cNvSpPr>
              <p:nvPr/>
            </p:nvSpPr>
            <p:spPr bwMode="auto">
              <a:xfrm>
                <a:off x="3202" y="2040"/>
                <a:ext cx="0" cy="451"/>
              </a:xfrm>
              <a:prstGeom prst="line">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498" name="Line 16"/>
              <p:cNvSpPr>
                <a:spLocks noChangeShapeType="1"/>
              </p:cNvSpPr>
              <p:nvPr/>
            </p:nvSpPr>
            <p:spPr bwMode="auto">
              <a:xfrm>
                <a:off x="3216" y="2496"/>
                <a:ext cx="1756" cy="0"/>
              </a:xfrm>
              <a:prstGeom prst="line">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499" name="Line 17"/>
              <p:cNvSpPr>
                <a:spLocks noChangeShapeType="1"/>
              </p:cNvSpPr>
              <p:nvPr/>
            </p:nvSpPr>
            <p:spPr bwMode="auto">
              <a:xfrm>
                <a:off x="4958" y="2040"/>
                <a:ext cx="0" cy="451"/>
              </a:xfrm>
              <a:prstGeom prst="line">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0" name="Line 18"/>
              <p:cNvSpPr>
                <a:spLocks noChangeShapeType="1"/>
              </p:cNvSpPr>
              <p:nvPr/>
            </p:nvSpPr>
            <p:spPr bwMode="auto">
              <a:xfrm flipH="1">
                <a:off x="3202" y="1056"/>
                <a:ext cx="841" cy="984"/>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1" name="Line 19"/>
              <p:cNvSpPr>
                <a:spLocks noChangeShapeType="1"/>
              </p:cNvSpPr>
              <p:nvPr/>
            </p:nvSpPr>
            <p:spPr bwMode="auto">
              <a:xfrm>
                <a:off x="4043" y="1056"/>
                <a:ext cx="915" cy="984"/>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502" name="Line 20"/>
              <p:cNvSpPr>
                <a:spLocks noChangeShapeType="1"/>
              </p:cNvSpPr>
              <p:nvPr/>
            </p:nvSpPr>
            <p:spPr bwMode="auto">
              <a:xfrm>
                <a:off x="4032" y="1056"/>
                <a:ext cx="37" cy="1435"/>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79893" name="Text Box 21"/>
          <p:cNvSpPr txBox="1">
            <a:spLocks noChangeArrowheads="1"/>
          </p:cNvSpPr>
          <p:nvPr/>
        </p:nvSpPr>
        <p:spPr bwMode="auto">
          <a:xfrm>
            <a:off x="5334000" y="4495800"/>
            <a:ext cx="223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zh-CN" sz="2400" b="1">
                <a:solidFill>
                  <a:srgbClr val="CC0000"/>
                </a:solidFill>
                <a:ea typeface="宋体" pitchFamily="2" charset="-122"/>
              </a:rPr>
              <a:t>mgh = 1/2 mv</a:t>
            </a:r>
            <a:r>
              <a:rPr lang="en-US" altLang="zh-CN" sz="2400" b="1" baseline="30000">
                <a:solidFill>
                  <a:srgbClr val="CC0000"/>
                </a:solidFill>
                <a:ea typeface="宋体" pitchFamily="2" charset="-122"/>
              </a:rPr>
              <a:t>2</a:t>
            </a:r>
          </a:p>
        </p:txBody>
      </p:sp>
      <p:sp>
        <p:nvSpPr>
          <p:cNvPr id="20493" name="Text Box 22"/>
          <p:cNvSpPr txBox="1">
            <a:spLocks noChangeArrowheads="1"/>
          </p:cNvSpPr>
          <p:nvPr/>
        </p:nvSpPr>
        <p:spPr bwMode="auto">
          <a:xfrm>
            <a:off x="1905000" y="914400"/>
            <a:ext cx="61722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A bowling ball attached to a wire is released like a pendulum</a:t>
            </a:r>
          </a:p>
        </p:txBody>
      </p:sp>
      <p:sp>
        <p:nvSpPr>
          <p:cNvPr id="4" name="TextBox 3"/>
          <p:cNvSpPr txBox="1"/>
          <p:nvPr/>
        </p:nvSpPr>
        <p:spPr>
          <a:xfrm>
            <a:off x="381000" y="1752600"/>
            <a:ext cx="3657600" cy="2015936"/>
          </a:xfrm>
          <a:prstGeom prst="rect">
            <a:avLst/>
          </a:prstGeom>
          <a:noFill/>
        </p:spPr>
        <p:txBody>
          <a:bodyPr wrap="square" rtlCol="0">
            <a:spAutoFit/>
          </a:bodyPr>
          <a:lstStyle/>
          <a:p>
            <a:r>
              <a:rPr lang="en-US" sz="2500" dirty="0"/>
              <a:t>Does the string tension do any work? </a:t>
            </a:r>
          </a:p>
          <a:p>
            <a:endParaRPr lang="en-US" sz="2500" dirty="0"/>
          </a:p>
          <a:p>
            <a:r>
              <a:rPr lang="en-US" sz="2500" dirty="0"/>
              <a:t>A). Yes. </a:t>
            </a:r>
          </a:p>
          <a:p>
            <a:r>
              <a:rPr lang="en-US" sz="2500" dirty="0"/>
              <a:t>B). No.  </a:t>
            </a:r>
          </a:p>
        </p:txBody>
      </p:sp>
    </p:spTree>
    <p:extLst>
      <p:ext uri="{BB962C8B-B14F-4D97-AF65-F5344CB8AC3E}">
        <p14:creationId xmlns:p14="http://schemas.microsoft.com/office/powerpoint/2010/main" val="1717408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33E83B9-EA26-4BB5-A1D9-1F07C79E2E85}" type="slidenum">
              <a:rPr lang="en-US"/>
              <a:pPr eaLnBrk="1" hangingPunct="1"/>
              <a:t>14</a:t>
            </a:fld>
            <a:endParaRPr lang="en-US"/>
          </a:p>
        </p:txBody>
      </p:sp>
      <p:sp>
        <p:nvSpPr>
          <p:cNvPr id="21508"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1891665-49B3-4817-A307-EEC310261252}" type="datetime1">
              <a:rPr lang="en-US" sz="1400"/>
              <a:pPr eaLnBrk="1" hangingPunct="1"/>
              <a:t>2/11/2020</a:t>
            </a:fld>
            <a:endParaRPr lang="en-US" sz="1400"/>
          </a:p>
        </p:txBody>
      </p:sp>
      <p:sp>
        <p:nvSpPr>
          <p:cNvPr id="21510"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24B42C8-7504-4170-A923-A749D598D080}" type="slidenum">
              <a:rPr lang="en-US" sz="1400"/>
              <a:pPr algn="r" eaLnBrk="1" hangingPunct="1"/>
              <a:t>14</a:t>
            </a:fld>
            <a:endParaRPr lang="en-US" sz="1400"/>
          </a:p>
        </p:txBody>
      </p:sp>
      <p:sp>
        <p:nvSpPr>
          <p:cNvPr id="21511" name="Rectangle 2"/>
          <p:cNvSpPr>
            <a:spLocks noGrp="1" noChangeArrowheads="1"/>
          </p:cNvSpPr>
          <p:nvPr>
            <p:ph type="title"/>
          </p:nvPr>
        </p:nvSpPr>
        <p:spPr>
          <a:xfrm>
            <a:off x="457200" y="152400"/>
            <a:ext cx="8077200" cy="639763"/>
          </a:xfrm>
          <a:solidFill>
            <a:srgbClr val="99FF33"/>
          </a:solidFill>
        </p:spPr>
        <p:txBody>
          <a:bodyPr>
            <a:normAutofit fontScale="90000"/>
          </a:bodyPr>
          <a:lstStyle/>
          <a:p>
            <a:pPr eaLnBrk="1" hangingPunct="1"/>
            <a:r>
              <a:rPr lang="en-US" altLang="zh-CN" sz="2000">
                <a:ea typeface="宋体" pitchFamily="2" charset="-122"/>
              </a:rPr>
              <a:t>1M-03 Triple Chute</a:t>
            </a:r>
            <a:r>
              <a:rPr lang="en-US" altLang="zh-CN" sz="3600">
                <a:ea typeface="宋体" pitchFamily="2" charset="-122"/>
              </a:rPr>
              <a:t> </a:t>
            </a:r>
          </a:p>
        </p:txBody>
      </p:sp>
      <p:pic>
        <p:nvPicPr>
          <p:cNvPr id="21513" name="Picture 4" descr="1M-03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676400"/>
            <a:ext cx="4114800" cy="286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901" name="AutoShape 5"/>
          <p:cNvSpPr>
            <a:spLocks noChangeArrowheads="1"/>
          </p:cNvSpPr>
          <p:nvPr/>
        </p:nvSpPr>
        <p:spPr bwMode="auto">
          <a:xfrm>
            <a:off x="4800600" y="1524000"/>
            <a:ext cx="2743200" cy="1524000"/>
          </a:xfrm>
          <a:prstGeom prst="wedgeEllipseCallout">
            <a:avLst>
              <a:gd name="adj1" fmla="val -84204"/>
              <a:gd name="adj2" fmla="val 40208"/>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669900"/>
                </a:solidFill>
                <a:ea typeface="宋体" pitchFamily="2" charset="-122"/>
              </a:rPr>
              <a:t>Each path is clearly different.  Which ball will travel the farthest </a:t>
            </a:r>
            <a:r>
              <a:rPr lang="en-US" altLang="zh-CN" sz="1600" b="1">
                <a:solidFill>
                  <a:srgbClr val="CC0000"/>
                </a:solidFill>
                <a:ea typeface="宋体" pitchFamily="2" charset="-122"/>
              </a:rPr>
              <a:t>?</a:t>
            </a:r>
            <a:r>
              <a:rPr lang="en-US" altLang="zh-CN" sz="1600" b="1">
                <a:solidFill>
                  <a:srgbClr val="669900"/>
                </a:solidFill>
                <a:ea typeface="宋体" pitchFamily="2" charset="-122"/>
              </a:rPr>
              <a:t> </a:t>
            </a:r>
          </a:p>
        </p:txBody>
      </p:sp>
      <p:sp>
        <p:nvSpPr>
          <p:cNvPr id="21516" name="Text Box 7"/>
          <p:cNvSpPr txBox="1">
            <a:spLocks noChangeArrowheads="1"/>
          </p:cNvSpPr>
          <p:nvPr/>
        </p:nvSpPr>
        <p:spPr bwMode="auto">
          <a:xfrm>
            <a:off x="2133600" y="990600"/>
            <a:ext cx="51054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Three Steel Balls travel down different Paths</a:t>
            </a:r>
          </a:p>
        </p:txBody>
      </p:sp>
      <p:sp>
        <p:nvSpPr>
          <p:cNvPr id="2" name="TextBox 1"/>
          <p:cNvSpPr txBox="1"/>
          <p:nvPr/>
        </p:nvSpPr>
        <p:spPr>
          <a:xfrm>
            <a:off x="4610100" y="3577096"/>
            <a:ext cx="4076700" cy="1323439"/>
          </a:xfrm>
          <a:prstGeom prst="rect">
            <a:avLst/>
          </a:prstGeom>
          <a:noFill/>
        </p:spPr>
        <p:txBody>
          <a:bodyPr wrap="square" rtlCol="0">
            <a:spAutoFit/>
          </a:bodyPr>
          <a:lstStyle/>
          <a:p>
            <a:r>
              <a:rPr lang="en-US" sz="2000" dirty="0"/>
              <a:t>A). The one n the longer track </a:t>
            </a:r>
          </a:p>
          <a:p>
            <a:r>
              <a:rPr lang="en-US" sz="2000" dirty="0"/>
              <a:t>B). The one on the shorter track </a:t>
            </a:r>
          </a:p>
          <a:p>
            <a:r>
              <a:rPr lang="en-US" sz="2000" dirty="0"/>
              <a:t>C). All three travel equal distance. </a:t>
            </a:r>
          </a:p>
          <a:p>
            <a:r>
              <a:rPr lang="en-US" sz="2000" dirty="0"/>
              <a:t>D). Need to know the  initial height </a:t>
            </a:r>
          </a:p>
        </p:txBody>
      </p:sp>
    </p:spTree>
    <p:extLst>
      <p:ext uri="{BB962C8B-B14F-4D97-AF65-F5344CB8AC3E}">
        <p14:creationId xmlns:p14="http://schemas.microsoft.com/office/powerpoint/2010/main" val="1784491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B1D03E1-4475-49A5-AA7C-A443BA0FE08A}" type="slidenum">
              <a:rPr lang="en-US"/>
              <a:pPr eaLnBrk="1" hangingPunct="1"/>
              <a:t>15</a:t>
            </a:fld>
            <a:endParaRPr lang="en-US"/>
          </a:p>
        </p:txBody>
      </p:sp>
      <p:sp>
        <p:nvSpPr>
          <p:cNvPr id="24580"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52A68E1-C6D4-4FA9-955E-F25C6D843167}" type="datetime1">
              <a:rPr lang="en-US" sz="1400"/>
              <a:pPr eaLnBrk="1" hangingPunct="1"/>
              <a:t>2/11/2020</a:t>
            </a:fld>
            <a:endParaRPr lang="en-US" sz="1400"/>
          </a:p>
        </p:txBody>
      </p:sp>
      <p:sp>
        <p:nvSpPr>
          <p:cNvPr id="24582"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2CED4C1-61C9-4C11-8ABF-14F0C74C0C73}" type="slidenum">
              <a:rPr lang="en-US" sz="1400"/>
              <a:pPr algn="r" eaLnBrk="1" hangingPunct="1"/>
              <a:t>15</a:t>
            </a:fld>
            <a:endParaRPr lang="en-US" sz="1400"/>
          </a:p>
        </p:txBody>
      </p:sp>
      <p:sp>
        <p:nvSpPr>
          <p:cNvPr id="24583" name="Rectangle 2"/>
          <p:cNvSpPr>
            <a:spLocks noGrp="1" noChangeArrowheads="1"/>
          </p:cNvSpPr>
          <p:nvPr>
            <p:ph type="title"/>
          </p:nvPr>
        </p:nvSpPr>
        <p:spPr>
          <a:xfrm>
            <a:off x="457200" y="304800"/>
            <a:ext cx="8077200" cy="563563"/>
          </a:xfrm>
          <a:solidFill>
            <a:srgbClr val="99FF33"/>
          </a:solidFill>
        </p:spPr>
        <p:txBody>
          <a:bodyPr>
            <a:normAutofit fontScale="90000"/>
          </a:bodyPr>
          <a:lstStyle/>
          <a:p>
            <a:pPr eaLnBrk="1" hangingPunct="1"/>
            <a:r>
              <a:rPr lang="en-US" altLang="zh-CN" sz="2000">
                <a:ea typeface="宋体" pitchFamily="2" charset="-122"/>
              </a:rPr>
              <a:t>1M-08 Galileo Track</a:t>
            </a:r>
            <a:r>
              <a:rPr lang="en-US" altLang="zh-CN" sz="3600">
                <a:ea typeface="宋体" pitchFamily="2" charset="-122"/>
              </a:rPr>
              <a:t> </a:t>
            </a:r>
          </a:p>
        </p:txBody>
      </p:sp>
      <p:sp>
        <p:nvSpPr>
          <p:cNvPr id="83971" name="Rectangle 3"/>
          <p:cNvSpPr>
            <a:spLocks noGrp="1" noChangeArrowheads="1"/>
          </p:cNvSpPr>
          <p:nvPr>
            <p:ph type="body" idx="1"/>
          </p:nvPr>
        </p:nvSpPr>
        <p:spPr>
          <a:xfrm>
            <a:off x="929640" y="4873625"/>
            <a:ext cx="3597729" cy="1371600"/>
          </a:xfrm>
          <a:noFill/>
          <a:ln>
            <a:solidFill>
              <a:schemeClr val="bg1"/>
            </a:solidFill>
          </a:ln>
        </p:spPr>
        <p:txBody>
          <a:bodyPr>
            <a:normAutofit lnSpcReduction="10000"/>
          </a:bodyPr>
          <a:lstStyle/>
          <a:p>
            <a:pPr marL="0" indent="0" eaLnBrk="1" hangingPunct="1">
              <a:lnSpc>
                <a:spcPct val="80000"/>
              </a:lnSpc>
            </a:pPr>
            <a:endParaRPr lang="en-US" altLang="zh-CN" sz="1800" b="0" dirty="0">
              <a:ea typeface="宋体" pitchFamily="2" charset="-122"/>
            </a:endParaRPr>
          </a:p>
          <a:p>
            <a:pPr marL="0" indent="0" eaLnBrk="1" hangingPunct="1">
              <a:lnSpc>
                <a:spcPct val="80000"/>
              </a:lnSpc>
            </a:pPr>
            <a:r>
              <a:rPr lang="en-US" altLang="zh-CN" sz="1800" dirty="0">
                <a:solidFill>
                  <a:srgbClr val="FF0000"/>
                </a:solidFill>
                <a:ea typeface="宋体" pitchFamily="2" charset="-122"/>
              </a:rPr>
              <a:t>AS THE BALL OSCILLATES BACK AND FORTH, THE HEIGHT IS REDUCED BY A LITTLE.  WHAT MIGHT ACCOUNT FOR THIS?</a:t>
            </a:r>
          </a:p>
          <a:p>
            <a:pPr marL="0" indent="0" eaLnBrk="1" hangingPunct="1">
              <a:lnSpc>
                <a:spcPct val="80000"/>
              </a:lnSpc>
            </a:pPr>
            <a:r>
              <a:rPr lang="en-US" altLang="zh-CN" sz="1800" dirty="0">
                <a:ea typeface="宋体" pitchFamily="2" charset="-122"/>
              </a:rPr>
              <a:t>FRICTION IS SMALL, BUT NOT ZERO.</a:t>
            </a:r>
          </a:p>
        </p:txBody>
      </p:sp>
      <p:pic>
        <p:nvPicPr>
          <p:cNvPr id="24585" name="Picture 4" descr="1M-08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514600"/>
            <a:ext cx="29718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973" name="Picture 5" descr="1M-08_diagram"/>
          <p:cNvPicPr>
            <a:picLocks noChangeAspect="1" noChangeArrowheads="1"/>
          </p:cNvPicPr>
          <p:nvPr/>
        </p:nvPicPr>
        <p:blipFill>
          <a:blip r:embed="rId4">
            <a:clrChange>
              <a:clrFrom>
                <a:srgbClr val="FCFFFA"/>
              </a:clrFrom>
              <a:clrTo>
                <a:srgbClr val="FCFFFA">
                  <a:alpha val="0"/>
                </a:srgbClr>
              </a:clrTo>
            </a:clrChange>
            <a:extLst>
              <a:ext uri="{28A0092B-C50C-407E-A947-70E740481C1C}">
                <a14:useLocalDpi xmlns:a14="http://schemas.microsoft.com/office/drawing/2010/main" val="0"/>
              </a:ext>
            </a:extLst>
          </a:blip>
          <a:srcRect/>
          <a:stretch>
            <a:fillRect/>
          </a:stretch>
        </p:blipFill>
        <p:spPr bwMode="auto">
          <a:xfrm>
            <a:off x="5334000" y="3854450"/>
            <a:ext cx="3009900"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74" name="AutoShape 6"/>
          <p:cNvSpPr>
            <a:spLocks noChangeArrowheads="1"/>
          </p:cNvSpPr>
          <p:nvPr/>
        </p:nvSpPr>
        <p:spPr bwMode="auto">
          <a:xfrm>
            <a:off x="-10886" y="1181100"/>
            <a:ext cx="3048000" cy="1752600"/>
          </a:xfrm>
          <a:prstGeom prst="wedgeEllipseCallout">
            <a:avLst>
              <a:gd name="adj1" fmla="val 31356"/>
              <a:gd name="adj2" fmla="val 75181"/>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dirty="0">
                <a:solidFill>
                  <a:srgbClr val="669900"/>
                </a:solidFill>
                <a:ea typeface="宋体" pitchFamily="2" charset="-122"/>
              </a:rPr>
              <a:t>Will the ball travel to a lower or higher height when going up the steeper, shorter ramp </a:t>
            </a:r>
            <a:r>
              <a:rPr lang="en-US" altLang="zh-CN" sz="1600" b="1" dirty="0">
                <a:solidFill>
                  <a:srgbClr val="CC0000"/>
                </a:solidFill>
                <a:ea typeface="宋体" pitchFamily="2" charset="-122"/>
              </a:rPr>
              <a:t>?</a:t>
            </a:r>
          </a:p>
        </p:txBody>
      </p:sp>
      <p:grpSp>
        <p:nvGrpSpPr>
          <p:cNvPr id="2" name="Group 7"/>
          <p:cNvGrpSpPr>
            <a:grpSpLocks/>
          </p:cNvGrpSpPr>
          <p:nvPr/>
        </p:nvGrpSpPr>
        <p:grpSpPr bwMode="auto">
          <a:xfrm>
            <a:off x="4953000" y="3321050"/>
            <a:ext cx="3657600" cy="2698750"/>
            <a:chOff x="3072" y="1248"/>
            <a:chExt cx="2304" cy="1700"/>
          </a:xfrm>
        </p:grpSpPr>
        <p:sp>
          <p:nvSpPr>
            <p:cNvPr id="24590" name="Text Box 8"/>
            <p:cNvSpPr txBox="1">
              <a:spLocks noChangeArrowheads="1"/>
            </p:cNvSpPr>
            <p:nvPr/>
          </p:nvSpPr>
          <p:spPr bwMode="auto">
            <a:xfrm>
              <a:off x="3072" y="1248"/>
              <a:ext cx="2304" cy="529"/>
            </a:xfrm>
            <a:prstGeom prst="rect">
              <a:avLst/>
            </a:prstGeom>
            <a:solidFill>
              <a:srgbClr val="FFB9B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200" b="1" dirty="0">
                  <a:solidFill>
                    <a:srgbClr val="FF3300"/>
                  </a:solidFill>
                  <a:ea typeface="宋体" pitchFamily="2" charset="-122"/>
                </a:rPr>
                <a:t>Conservation of Energy</a:t>
              </a:r>
              <a:r>
                <a:rPr lang="en-US" b="1" dirty="0">
                  <a:solidFill>
                    <a:srgbClr val="FF3300"/>
                  </a:solidFill>
                  <a:ea typeface="宋体" pitchFamily="2" charset="-122"/>
                </a:rPr>
                <a:t>:</a:t>
              </a:r>
            </a:p>
            <a:p>
              <a:pPr algn="ctr" eaLnBrk="1" hangingPunct="1">
                <a:spcBef>
                  <a:spcPct val="50000"/>
                </a:spcBef>
              </a:pPr>
              <a:r>
                <a:rPr lang="en-US" b="1" i="1" dirty="0" err="1">
                  <a:solidFill>
                    <a:srgbClr val="FF3300"/>
                  </a:solidFill>
                  <a:ea typeface="宋体" pitchFamily="2" charset="-122"/>
                </a:rPr>
                <a:t>mgh</a:t>
              </a:r>
              <a:r>
                <a:rPr lang="en-US" b="1" i="1" dirty="0">
                  <a:solidFill>
                    <a:srgbClr val="FF3300"/>
                  </a:solidFill>
                  <a:ea typeface="宋体" pitchFamily="2" charset="-122"/>
                </a:rPr>
                <a:t> = 1/2mv</a:t>
              </a:r>
              <a:r>
                <a:rPr lang="en-US" b="1" i="1" baseline="30000" dirty="0">
                  <a:solidFill>
                    <a:srgbClr val="FF3300"/>
                  </a:solidFill>
                  <a:ea typeface="宋体" pitchFamily="2" charset="-122"/>
                </a:rPr>
                <a:t>2</a:t>
              </a:r>
              <a:r>
                <a:rPr lang="en-US" b="1" i="1" dirty="0">
                  <a:solidFill>
                    <a:srgbClr val="FF3300"/>
                  </a:solidFill>
                  <a:ea typeface="宋体" pitchFamily="2" charset="-122"/>
                </a:rPr>
                <a:t> = </a:t>
              </a:r>
              <a:r>
                <a:rPr lang="en-US" b="1" i="1" dirty="0" err="1">
                  <a:solidFill>
                    <a:srgbClr val="FF3300"/>
                  </a:solidFill>
                  <a:ea typeface="宋体" pitchFamily="2" charset="-122"/>
                </a:rPr>
                <a:t>mgh</a:t>
              </a:r>
              <a:endParaRPr lang="en-US" b="1" i="1" dirty="0">
                <a:solidFill>
                  <a:srgbClr val="FF3300"/>
                </a:solidFill>
                <a:ea typeface="宋体" pitchFamily="2" charset="-122"/>
              </a:endParaRPr>
            </a:p>
          </p:txBody>
        </p:sp>
        <p:sp>
          <p:nvSpPr>
            <p:cNvPr id="24591" name="Text Box 9"/>
            <p:cNvSpPr txBox="1">
              <a:spLocks noChangeArrowheads="1"/>
            </p:cNvSpPr>
            <p:nvPr/>
          </p:nvSpPr>
          <p:spPr bwMode="auto">
            <a:xfrm>
              <a:off x="3264" y="2544"/>
              <a:ext cx="1968" cy="404"/>
            </a:xfrm>
            <a:prstGeom prst="rect">
              <a:avLst/>
            </a:prstGeom>
            <a:solidFill>
              <a:srgbClr val="FFB9B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b="1">
                  <a:solidFill>
                    <a:srgbClr val="FF3300"/>
                  </a:solidFill>
                  <a:ea typeface="宋体" pitchFamily="2" charset="-122"/>
                </a:rPr>
                <a:t>So, The Ball should return to the same height</a:t>
              </a:r>
              <a:endParaRPr lang="en-US" b="1" i="1">
                <a:solidFill>
                  <a:srgbClr val="FF3300"/>
                </a:solidFill>
                <a:ea typeface="宋体" pitchFamily="2" charset="-122"/>
              </a:endParaRPr>
            </a:p>
          </p:txBody>
        </p:sp>
      </p:grpSp>
      <p:sp>
        <p:nvSpPr>
          <p:cNvPr id="24589" name="Text Box 10"/>
          <p:cNvSpPr txBox="1">
            <a:spLocks noChangeArrowheads="1"/>
          </p:cNvSpPr>
          <p:nvPr/>
        </p:nvSpPr>
        <p:spPr bwMode="auto">
          <a:xfrm>
            <a:off x="2667000" y="990600"/>
            <a:ext cx="57150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Ball travels down one ramp and up a much steeper ramp</a:t>
            </a:r>
          </a:p>
        </p:txBody>
      </p:sp>
      <p:sp>
        <p:nvSpPr>
          <p:cNvPr id="4" name="TextBox 3"/>
          <p:cNvSpPr txBox="1"/>
          <p:nvPr/>
        </p:nvSpPr>
        <p:spPr>
          <a:xfrm>
            <a:off x="3897086" y="1523931"/>
            <a:ext cx="2144486" cy="1754326"/>
          </a:xfrm>
          <a:prstGeom prst="rect">
            <a:avLst/>
          </a:prstGeom>
          <a:noFill/>
        </p:spPr>
        <p:txBody>
          <a:bodyPr wrap="square" rtlCol="0">
            <a:spAutoFit/>
          </a:bodyPr>
          <a:lstStyle/>
          <a:p>
            <a:r>
              <a:rPr lang="en-US" dirty="0"/>
              <a:t>A). Higher </a:t>
            </a:r>
          </a:p>
          <a:p>
            <a:r>
              <a:rPr lang="en-US" dirty="0"/>
              <a:t>B). Same height </a:t>
            </a:r>
          </a:p>
          <a:p>
            <a:r>
              <a:rPr lang="en-US" dirty="0"/>
              <a:t>C) Lower </a:t>
            </a:r>
          </a:p>
          <a:p>
            <a:r>
              <a:rPr lang="en-US" dirty="0"/>
              <a:t>D). Need to know the length of the slope</a:t>
            </a:r>
          </a:p>
        </p:txBody>
      </p:sp>
    </p:spTree>
    <p:extLst>
      <p:ext uri="{BB962C8B-B14F-4D97-AF65-F5344CB8AC3E}">
        <p14:creationId xmlns:p14="http://schemas.microsoft.com/office/powerpoint/2010/main" val="17471920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3973"/>
                                        </p:tgtEl>
                                        <p:attrNameLst>
                                          <p:attrName>style.visibility</p:attrName>
                                        </p:attrNameLst>
                                      </p:cBhvr>
                                      <p:to>
                                        <p:strVal val="visible"/>
                                      </p:to>
                                    </p:set>
                                    <p:anim calcmode="lin" valueType="num">
                                      <p:cBhvr additive="base">
                                        <p:cTn id="7" dur="500" fill="hold"/>
                                        <p:tgtEl>
                                          <p:spTgt spid="83973"/>
                                        </p:tgtEl>
                                        <p:attrNameLst>
                                          <p:attrName>ppt_x</p:attrName>
                                        </p:attrNameLst>
                                      </p:cBhvr>
                                      <p:tavLst>
                                        <p:tav tm="0">
                                          <p:val>
                                            <p:strVal val="#ppt_x"/>
                                          </p:val>
                                        </p:tav>
                                        <p:tav tm="100000">
                                          <p:val>
                                            <p:strVal val="#ppt_x"/>
                                          </p:val>
                                        </p:tav>
                                      </p:tavLst>
                                    </p:anim>
                                    <p:anim calcmode="lin" valueType="num">
                                      <p:cBhvr additive="base">
                                        <p:cTn id="8" dur="500" fill="hold"/>
                                        <p:tgtEl>
                                          <p:spTgt spid="8397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3971">
                                            <p:bg/>
                                          </p:spTgt>
                                        </p:tgtEl>
                                        <p:attrNameLst>
                                          <p:attrName>style.visibility</p:attrName>
                                        </p:attrNameLst>
                                      </p:cBhvr>
                                      <p:to>
                                        <p:strVal val="visible"/>
                                      </p:to>
                                    </p:set>
                                    <p:anim calcmode="lin" valueType="num">
                                      <p:cBhvr additive="base">
                                        <p:cTn id="15" dur="500" fill="hold"/>
                                        <p:tgtEl>
                                          <p:spTgt spid="83971">
                                            <p:bg/>
                                          </p:spTgt>
                                        </p:tgtEl>
                                        <p:attrNameLst>
                                          <p:attrName>ppt_x</p:attrName>
                                        </p:attrNameLst>
                                      </p:cBhvr>
                                      <p:tavLst>
                                        <p:tav tm="0">
                                          <p:val>
                                            <p:strVal val="#ppt_x"/>
                                          </p:val>
                                        </p:tav>
                                        <p:tav tm="100000">
                                          <p:val>
                                            <p:strVal val="#ppt_x"/>
                                          </p:val>
                                        </p:tav>
                                      </p:tavLst>
                                    </p:anim>
                                    <p:anim calcmode="lin" valueType="num">
                                      <p:cBhvr additive="base">
                                        <p:cTn id="16" dur="500" fill="hold"/>
                                        <p:tgtEl>
                                          <p:spTgt spid="83971">
                                            <p:bg/>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3971">
                                            <p:txEl>
                                              <p:pRg st="1" end="1"/>
                                            </p:txEl>
                                          </p:spTgt>
                                        </p:tgtEl>
                                        <p:attrNameLst>
                                          <p:attrName>style.visibility</p:attrName>
                                        </p:attrNameLst>
                                      </p:cBhvr>
                                      <p:to>
                                        <p:strVal val="visible"/>
                                      </p:to>
                                    </p:set>
                                    <p:anim calcmode="lin" valueType="num">
                                      <p:cBhvr additive="base">
                                        <p:cTn id="19" dur="500" fill="hold"/>
                                        <p:tgtEl>
                                          <p:spTgt spid="839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3971">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3971">
                                            <p:txEl>
                                              <p:pRg st="2" end="2"/>
                                            </p:txEl>
                                          </p:spTgt>
                                        </p:tgtEl>
                                        <p:attrNameLst>
                                          <p:attrName>style.visibility</p:attrName>
                                        </p:attrNameLst>
                                      </p:cBhvr>
                                      <p:to>
                                        <p:strVal val="visible"/>
                                      </p:to>
                                    </p:set>
                                    <p:anim calcmode="lin" valueType="num">
                                      <p:cBhvr additive="base">
                                        <p:cTn id="23" dur="500" fill="hold"/>
                                        <p:tgtEl>
                                          <p:spTgt spid="83971">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39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066569-6CA2-42DA-9025-988F16F71CB3}" type="slidenum">
              <a:rPr lang="en-US"/>
              <a:pPr eaLnBrk="1" hangingPunct="1"/>
              <a:t>16</a:t>
            </a:fld>
            <a:endParaRPr lang="en-US"/>
          </a:p>
        </p:txBody>
      </p:sp>
      <p:sp>
        <p:nvSpPr>
          <p:cNvPr id="25604" name="Date Placeholder 4"/>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EF5208-25D9-433B-98D7-6D1CF0A358B4}" type="datetime1">
              <a:rPr lang="en-US" sz="1400"/>
              <a:pPr eaLnBrk="1" hangingPunct="1"/>
              <a:t>2/11/2020</a:t>
            </a:fld>
            <a:endParaRPr lang="en-US" sz="1400"/>
          </a:p>
        </p:txBody>
      </p:sp>
      <p:sp>
        <p:nvSpPr>
          <p:cNvPr id="25606" name="Slide Number Placeholder 6"/>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A143680F-0295-4E6B-91CC-583C79C68EB0}" type="slidenum">
              <a:rPr lang="en-US" sz="1400"/>
              <a:pPr algn="r" eaLnBrk="1" hangingPunct="1"/>
              <a:t>16</a:t>
            </a:fld>
            <a:endParaRPr lang="en-US" sz="1400"/>
          </a:p>
        </p:txBody>
      </p:sp>
      <p:sp>
        <p:nvSpPr>
          <p:cNvPr id="25607" name="Rectangle 2"/>
          <p:cNvSpPr>
            <a:spLocks noGrp="1" noChangeArrowheads="1"/>
          </p:cNvSpPr>
          <p:nvPr>
            <p:ph type="title"/>
          </p:nvPr>
        </p:nvSpPr>
        <p:spPr>
          <a:xfrm>
            <a:off x="457200" y="274638"/>
            <a:ext cx="8077200" cy="639762"/>
          </a:xfrm>
          <a:solidFill>
            <a:srgbClr val="99FF33"/>
          </a:solidFill>
        </p:spPr>
        <p:txBody>
          <a:bodyPr>
            <a:normAutofit fontScale="90000"/>
          </a:bodyPr>
          <a:lstStyle/>
          <a:p>
            <a:pPr eaLnBrk="1" hangingPunct="1"/>
            <a:r>
              <a:rPr lang="en-US" altLang="zh-CN" sz="2000">
                <a:ea typeface="宋体" pitchFamily="2" charset="-122"/>
              </a:rPr>
              <a:t>1M-10 Loop-the-Loop</a:t>
            </a:r>
            <a:r>
              <a:rPr lang="en-US" altLang="zh-CN" sz="3600">
                <a:ea typeface="宋体" pitchFamily="2" charset="-122"/>
              </a:rPr>
              <a:t> </a:t>
            </a:r>
          </a:p>
        </p:txBody>
      </p:sp>
      <p:sp>
        <p:nvSpPr>
          <p:cNvPr id="84996" name="Text Box 4"/>
          <p:cNvSpPr txBox="1">
            <a:spLocks noChangeArrowheads="1"/>
          </p:cNvSpPr>
          <p:nvPr/>
        </p:nvSpPr>
        <p:spPr bwMode="auto">
          <a:xfrm>
            <a:off x="4572000" y="2895600"/>
            <a:ext cx="4114800" cy="701675"/>
          </a:xfrm>
          <a:prstGeom prst="rect">
            <a:avLst/>
          </a:prstGeom>
          <a:solidFill>
            <a:srgbClr val="FFE5E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sz="2000" b="1">
                <a:solidFill>
                  <a:srgbClr val="FF3300"/>
                </a:solidFill>
                <a:ea typeface="宋体" pitchFamily="2" charset="-122"/>
              </a:rPr>
              <a:t>Conservation of Energy:</a:t>
            </a:r>
          </a:p>
          <a:p>
            <a:pPr eaLnBrk="1" hangingPunct="1"/>
            <a:r>
              <a:rPr lang="en-US" altLang="zh-CN" sz="2000" b="1" i="1">
                <a:solidFill>
                  <a:srgbClr val="FF3300"/>
                </a:solidFill>
                <a:ea typeface="宋体" pitchFamily="2" charset="-122"/>
              </a:rPr>
              <a:t>mgh = mg(2R) + 1/2mv</a:t>
            </a:r>
            <a:r>
              <a:rPr lang="en-US" altLang="zh-CN" sz="2000" b="1" i="1" baseline="30000">
                <a:solidFill>
                  <a:srgbClr val="FF3300"/>
                </a:solidFill>
                <a:ea typeface="宋体" pitchFamily="2" charset="-122"/>
              </a:rPr>
              <a:t>2</a:t>
            </a:r>
          </a:p>
        </p:txBody>
      </p:sp>
      <p:pic>
        <p:nvPicPr>
          <p:cNvPr id="25609" name="Picture 5" descr="1M-10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590800"/>
            <a:ext cx="3886200" cy="195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4998" name="Picture 6" descr="1M-10_diagram"/>
          <p:cNvPicPr>
            <a:picLocks noGrp="1" noChangeAspect="1" noChangeArrowheads="1"/>
          </p:cNvPicPr>
          <p:nvPr>
            <p:ph sz="half" idx="2"/>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5029200" y="914400"/>
            <a:ext cx="2895600" cy="2027238"/>
          </a:xfrm>
          <a:noFill/>
        </p:spPr>
      </p:pic>
      <p:sp>
        <p:nvSpPr>
          <p:cNvPr id="84999" name="AutoShape 7"/>
          <p:cNvSpPr>
            <a:spLocks noChangeArrowheads="1"/>
          </p:cNvSpPr>
          <p:nvPr/>
        </p:nvSpPr>
        <p:spPr bwMode="auto">
          <a:xfrm>
            <a:off x="457200" y="1066800"/>
            <a:ext cx="2971800" cy="1676400"/>
          </a:xfrm>
          <a:prstGeom prst="wedgeEllipseCallout">
            <a:avLst>
              <a:gd name="adj1" fmla="val 55500"/>
              <a:gd name="adj2" fmla="val 71023"/>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p>
            <a:pPr algn="ctr"/>
            <a:r>
              <a:rPr lang="en-US" altLang="zh-CN" sz="1600" b="1">
                <a:solidFill>
                  <a:srgbClr val="669900"/>
                </a:solidFill>
                <a:ea typeface="宋体" pitchFamily="2" charset="-122"/>
              </a:rPr>
              <a:t>From what height should the ball be dropped to just clear the Loop-the-Loop </a:t>
            </a:r>
            <a:r>
              <a:rPr lang="en-US" altLang="zh-CN" sz="1600" b="1">
                <a:solidFill>
                  <a:srgbClr val="CC0000"/>
                </a:solidFill>
                <a:ea typeface="宋体" pitchFamily="2" charset="-122"/>
              </a:rPr>
              <a:t>?</a:t>
            </a:r>
          </a:p>
        </p:txBody>
      </p:sp>
      <p:sp>
        <p:nvSpPr>
          <p:cNvPr id="25612" name="Text Box 9"/>
          <p:cNvSpPr txBox="1">
            <a:spLocks noChangeArrowheads="1"/>
          </p:cNvSpPr>
          <p:nvPr/>
        </p:nvSpPr>
        <p:spPr bwMode="auto">
          <a:xfrm>
            <a:off x="3276600" y="1066800"/>
            <a:ext cx="4495800" cy="336550"/>
          </a:xfrm>
          <a:prstGeom prst="rect">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Ball travels through a Loop-the-Loop</a:t>
            </a:r>
          </a:p>
        </p:txBody>
      </p:sp>
      <p:sp>
        <p:nvSpPr>
          <p:cNvPr id="85004" name="Text Box 12"/>
          <p:cNvSpPr txBox="1">
            <a:spLocks noChangeArrowheads="1"/>
          </p:cNvSpPr>
          <p:nvPr/>
        </p:nvSpPr>
        <p:spPr bwMode="auto">
          <a:xfrm>
            <a:off x="4648200" y="3810000"/>
            <a:ext cx="4321175" cy="1006475"/>
          </a:xfrm>
          <a:prstGeom prst="rect">
            <a:avLst/>
          </a:prstGeom>
          <a:solidFill>
            <a:srgbClr val="FFE5E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sz="2000" b="1" i="1">
                <a:solidFill>
                  <a:srgbClr val="CC0000"/>
                </a:solidFill>
                <a:ea typeface="宋体" pitchFamily="2" charset="-122"/>
              </a:rPr>
              <a:t>At the top of the loop</a:t>
            </a:r>
          </a:p>
          <a:p>
            <a:pPr eaLnBrk="1" hangingPunct="1"/>
            <a:r>
              <a:rPr lang="en-US" altLang="zh-CN" sz="2000" b="1" i="1">
                <a:solidFill>
                  <a:srgbClr val="CC0000"/>
                </a:solidFill>
                <a:ea typeface="宋体" pitchFamily="2" charset="-122"/>
              </a:rPr>
              <a:t> N + mg = mv</a:t>
            </a:r>
            <a:r>
              <a:rPr lang="en-US" altLang="zh-CN" sz="2000" b="1" i="1" baseline="30000">
                <a:solidFill>
                  <a:srgbClr val="CC0000"/>
                </a:solidFill>
                <a:ea typeface="宋体" pitchFamily="2" charset="-122"/>
              </a:rPr>
              <a:t>2</a:t>
            </a:r>
            <a:r>
              <a:rPr lang="en-US" altLang="zh-CN" sz="2000" b="1" i="1">
                <a:solidFill>
                  <a:srgbClr val="CC0000"/>
                </a:solidFill>
                <a:ea typeface="宋体" pitchFamily="2" charset="-122"/>
              </a:rPr>
              <a:t>/r</a:t>
            </a:r>
          </a:p>
          <a:p>
            <a:pPr eaLnBrk="1" hangingPunct="1"/>
            <a:r>
              <a:rPr lang="en-US" altLang="zh-CN" sz="2000" b="1" i="1">
                <a:solidFill>
                  <a:srgbClr val="CC0000"/>
                </a:solidFill>
                <a:ea typeface="宋体" pitchFamily="2" charset="-122"/>
              </a:rPr>
              <a:t>The minimum speed is when N = 0</a:t>
            </a:r>
            <a:endParaRPr lang="en-US" sz="2000"/>
          </a:p>
        </p:txBody>
      </p:sp>
      <p:sp>
        <p:nvSpPr>
          <p:cNvPr id="85005" name="Text Box 13"/>
          <p:cNvSpPr txBox="1">
            <a:spLocks noChangeArrowheads="1"/>
          </p:cNvSpPr>
          <p:nvPr/>
        </p:nvSpPr>
        <p:spPr bwMode="auto">
          <a:xfrm>
            <a:off x="990600" y="5486400"/>
            <a:ext cx="7239000" cy="3968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sz="2000" b="1" i="1" dirty="0">
                <a:solidFill>
                  <a:srgbClr val="CC0000"/>
                </a:solidFill>
                <a:ea typeface="宋体" pitchFamily="2" charset="-122"/>
              </a:rPr>
              <a:t>Therefore h = 5/2 R (</a:t>
            </a:r>
            <a:r>
              <a:rPr lang="en-US" altLang="zh-CN" sz="1600" b="1" i="1" dirty="0">
                <a:solidFill>
                  <a:srgbClr val="CC0000"/>
                </a:solidFill>
                <a:ea typeface="宋体" pitchFamily="2" charset="-122"/>
              </a:rPr>
              <a:t>Friction means in practice H must be larger)</a:t>
            </a:r>
            <a:endParaRPr lang="en-US" sz="2000" b="1" dirty="0"/>
          </a:p>
        </p:txBody>
      </p:sp>
    </p:spTree>
    <p:extLst>
      <p:ext uri="{BB962C8B-B14F-4D97-AF65-F5344CB8AC3E}">
        <p14:creationId xmlns:p14="http://schemas.microsoft.com/office/powerpoint/2010/main" val="24272548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4998"/>
                                        </p:tgtEl>
                                        <p:attrNameLst>
                                          <p:attrName>style.visibility</p:attrName>
                                        </p:attrNameLst>
                                      </p:cBhvr>
                                      <p:to>
                                        <p:strVal val="visible"/>
                                      </p:to>
                                    </p:set>
                                    <p:anim calcmode="lin" valueType="num">
                                      <p:cBhvr additive="base">
                                        <p:cTn id="7" dur="500" fill="hold"/>
                                        <p:tgtEl>
                                          <p:spTgt spid="84998"/>
                                        </p:tgtEl>
                                        <p:attrNameLst>
                                          <p:attrName>ppt_x</p:attrName>
                                        </p:attrNameLst>
                                      </p:cBhvr>
                                      <p:tavLst>
                                        <p:tav tm="0">
                                          <p:val>
                                            <p:strVal val="#ppt_x"/>
                                          </p:val>
                                        </p:tav>
                                        <p:tav tm="100000">
                                          <p:val>
                                            <p:strVal val="#ppt_x"/>
                                          </p:val>
                                        </p:tav>
                                      </p:tavLst>
                                    </p:anim>
                                    <p:anim calcmode="lin" valueType="num">
                                      <p:cBhvr additive="base">
                                        <p:cTn id="8" dur="500" fill="hold"/>
                                        <p:tgtEl>
                                          <p:spTgt spid="8499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4996"/>
                                        </p:tgtEl>
                                        <p:attrNameLst>
                                          <p:attrName>style.visibility</p:attrName>
                                        </p:attrNameLst>
                                      </p:cBhvr>
                                      <p:to>
                                        <p:strVal val="visible"/>
                                      </p:to>
                                    </p:set>
                                    <p:anim calcmode="lin" valueType="num">
                                      <p:cBhvr additive="base">
                                        <p:cTn id="13" dur="500" fill="hold"/>
                                        <p:tgtEl>
                                          <p:spTgt spid="84996"/>
                                        </p:tgtEl>
                                        <p:attrNameLst>
                                          <p:attrName>ppt_x</p:attrName>
                                        </p:attrNameLst>
                                      </p:cBhvr>
                                      <p:tavLst>
                                        <p:tav tm="0">
                                          <p:val>
                                            <p:strVal val="#ppt_x"/>
                                          </p:val>
                                        </p:tav>
                                        <p:tav tm="100000">
                                          <p:val>
                                            <p:strVal val="#ppt_x"/>
                                          </p:val>
                                        </p:tav>
                                      </p:tavLst>
                                    </p:anim>
                                    <p:anim calcmode="lin" valueType="num">
                                      <p:cBhvr additive="base">
                                        <p:cTn id="14" dur="500" fill="hold"/>
                                        <p:tgtEl>
                                          <p:spTgt spid="8499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5004"/>
                                        </p:tgtEl>
                                        <p:attrNameLst>
                                          <p:attrName>style.visibility</p:attrName>
                                        </p:attrNameLst>
                                      </p:cBhvr>
                                      <p:to>
                                        <p:strVal val="visible"/>
                                      </p:to>
                                    </p:set>
                                    <p:anim calcmode="lin" valueType="num">
                                      <p:cBhvr additive="base">
                                        <p:cTn id="19" dur="500" fill="hold"/>
                                        <p:tgtEl>
                                          <p:spTgt spid="85004"/>
                                        </p:tgtEl>
                                        <p:attrNameLst>
                                          <p:attrName>ppt_x</p:attrName>
                                        </p:attrNameLst>
                                      </p:cBhvr>
                                      <p:tavLst>
                                        <p:tav tm="0">
                                          <p:val>
                                            <p:strVal val="#ppt_x"/>
                                          </p:val>
                                        </p:tav>
                                        <p:tav tm="100000">
                                          <p:val>
                                            <p:strVal val="#ppt_x"/>
                                          </p:val>
                                        </p:tav>
                                      </p:tavLst>
                                    </p:anim>
                                    <p:anim calcmode="lin" valueType="num">
                                      <p:cBhvr additive="base">
                                        <p:cTn id="20" dur="500" fill="hold"/>
                                        <p:tgtEl>
                                          <p:spTgt spid="8500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5005"/>
                                        </p:tgtEl>
                                        <p:attrNameLst>
                                          <p:attrName>style.visibility</p:attrName>
                                        </p:attrNameLst>
                                      </p:cBhvr>
                                      <p:to>
                                        <p:strVal val="visible"/>
                                      </p:to>
                                    </p:set>
                                    <p:anim calcmode="lin" valueType="num">
                                      <p:cBhvr additive="base">
                                        <p:cTn id="25" dur="500" fill="hold"/>
                                        <p:tgtEl>
                                          <p:spTgt spid="85005"/>
                                        </p:tgtEl>
                                        <p:attrNameLst>
                                          <p:attrName>ppt_x</p:attrName>
                                        </p:attrNameLst>
                                      </p:cBhvr>
                                      <p:tavLst>
                                        <p:tav tm="0">
                                          <p:val>
                                            <p:strVal val="#ppt_x"/>
                                          </p:val>
                                        </p:tav>
                                        <p:tav tm="100000">
                                          <p:val>
                                            <p:strVal val="#ppt_x"/>
                                          </p:val>
                                        </p:tav>
                                      </p:tavLst>
                                    </p:anim>
                                    <p:anim calcmode="lin" valueType="num">
                                      <p:cBhvr additive="base">
                                        <p:cTn id="26" dur="500" fill="hold"/>
                                        <p:tgtEl>
                                          <p:spTgt spid="850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animBg="1"/>
      <p:bldP spid="85004" grpId="0" animBg="1"/>
      <p:bldP spid="8500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8386" name="Rectangle 2"/>
          <p:cNvSpPr>
            <a:spLocks noGrp="1" noChangeArrowheads="1"/>
          </p:cNvSpPr>
          <p:nvPr>
            <p:ph type="title"/>
          </p:nvPr>
        </p:nvSpPr>
        <p:spPr>
          <a:xfrm>
            <a:off x="457200" y="228600"/>
            <a:ext cx="8229600" cy="762000"/>
          </a:xfrm>
        </p:spPr>
        <p:txBody>
          <a:bodyPr>
            <a:noAutofit/>
          </a:bodyPr>
          <a:lstStyle/>
          <a:p>
            <a:r>
              <a:rPr lang="en-US" sz="3000" b="1" dirty="0">
                <a:solidFill>
                  <a:srgbClr val="FF0000"/>
                </a:solidFill>
              </a:rPr>
              <a:t>Conversion Between Potential and Kinetic  energy</a:t>
            </a:r>
            <a:endParaRPr lang="en-US" sz="3000" dirty="0"/>
          </a:p>
        </p:txBody>
      </p:sp>
      <p:sp>
        <p:nvSpPr>
          <p:cNvPr id="1168387" name="Rectangle 3"/>
          <p:cNvSpPr>
            <a:spLocks noGrp="1" noChangeArrowheads="1"/>
          </p:cNvSpPr>
          <p:nvPr>
            <p:ph type="body" idx="1"/>
          </p:nvPr>
        </p:nvSpPr>
        <p:spPr>
          <a:xfrm>
            <a:off x="342901" y="1281064"/>
            <a:ext cx="8229600" cy="4525963"/>
          </a:xfrm>
        </p:spPr>
        <p:txBody>
          <a:bodyPr>
            <a:normAutofit/>
          </a:bodyPr>
          <a:lstStyle/>
          <a:p>
            <a:pPr>
              <a:lnSpc>
                <a:spcPct val="80000"/>
              </a:lnSpc>
            </a:pPr>
            <a:r>
              <a:rPr lang="en-US" sz="2500" dirty="0"/>
              <a:t>An </a:t>
            </a:r>
            <a:r>
              <a:rPr lang="en-US" sz="2500" b="1" i="1" dirty="0">
                <a:solidFill>
                  <a:schemeClr val="accent1"/>
                </a:solidFill>
              </a:rPr>
              <a:t>elastic force</a:t>
            </a:r>
            <a:r>
              <a:rPr lang="en-US" sz="2500" dirty="0"/>
              <a:t> is a force that results from stretching or compressing an object, e.g. a spring. </a:t>
            </a:r>
          </a:p>
          <a:p>
            <a:pPr>
              <a:lnSpc>
                <a:spcPct val="80000"/>
              </a:lnSpc>
            </a:pPr>
            <a:endParaRPr lang="en-US" sz="2500" dirty="0"/>
          </a:p>
          <a:p>
            <a:pPr>
              <a:lnSpc>
                <a:spcPct val="80000"/>
              </a:lnSpc>
            </a:pPr>
            <a:r>
              <a:rPr lang="en-US" sz="2500" dirty="0"/>
              <a:t>When stretching a  spring, the force from the spring is  </a:t>
            </a:r>
          </a:p>
          <a:p>
            <a:pPr lvl="2">
              <a:lnSpc>
                <a:spcPct val="80000"/>
              </a:lnSpc>
            </a:pPr>
            <a:r>
              <a:rPr lang="en-US" sz="2500" b="1" dirty="0">
                <a:solidFill>
                  <a:schemeClr val="accent1"/>
                </a:solidFill>
              </a:rPr>
              <a:t>F = -</a:t>
            </a:r>
            <a:r>
              <a:rPr lang="en-US" sz="2500" b="1" dirty="0" err="1">
                <a:solidFill>
                  <a:schemeClr val="accent1"/>
                </a:solidFill>
              </a:rPr>
              <a:t>kx</a:t>
            </a:r>
            <a:r>
              <a:rPr lang="en-US" sz="2500" b="1" dirty="0">
                <a:solidFill>
                  <a:schemeClr val="accent1"/>
                </a:solidFill>
              </a:rPr>
              <a:t> </a:t>
            </a:r>
            <a:r>
              <a:rPr lang="en-US" sz="2500" dirty="0"/>
              <a:t>, where x is the distance stretched</a:t>
            </a:r>
          </a:p>
          <a:p>
            <a:pPr lvl="2">
              <a:lnSpc>
                <a:spcPct val="80000"/>
              </a:lnSpc>
            </a:pPr>
            <a:r>
              <a:rPr lang="en-US" sz="2500" dirty="0"/>
              <a:t>The </a:t>
            </a:r>
            <a:r>
              <a:rPr lang="en-US" sz="2500" b="1" i="1" dirty="0">
                <a:solidFill>
                  <a:schemeClr val="accent1"/>
                </a:solidFill>
              </a:rPr>
              <a:t>spring constant, k,</a:t>
            </a:r>
            <a:r>
              <a:rPr lang="en-US" sz="2500" dirty="0"/>
              <a:t> is a number describing the stiffness of the spring.</a:t>
            </a:r>
          </a:p>
        </p:txBody>
      </p:sp>
      <p:pic>
        <p:nvPicPr>
          <p:cNvPr id="1168389" name="Picture 5" descr="06_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6" y="4572000"/>
            <a:ext cx="4191000" cy="176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7" descr="06_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78829" y="3733800"/>
            <a:ext cx="3946358"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1E13FEEE-6EDA-49B0-B5FD-492D0D361473}" type="slidenum">
              <a:rPr lang="en-US" smtClean="0"/>
              <a:t>17</a:t>
            </a:fld>
            <a:endParaRPr lang="en-US"/>
          </a:p>
        </p:txBody>
      </p:sp>
    </p:spTree>
    <p:extLst>
      <p:ext uri="{BB962C8B-B14F-4D97-AF65-F5344CB8AC3E}">
        <p14:creationId xmlns:p14="http://schemas.microsoft.com/office/powerpoint/2010/main" val="2507177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13FEEE-6EDA-49B0-B5FD-492D0D361473}" type="slidenum">
              <a:rPr lang="en-US" smtClean="0"/>
              <a:t>18</a:t>
            </a:fld>
            <a:endParaRPr lang="en-US"/>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9600"/>
            <a:ext cx="4511040" cy="5392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9501" y="3305787"/>
            <a:ext cx="5174500" cy="2696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5" descr="http://www.acs.psu.edu/drussell/Demos/SHO/masses.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4675563" y="1481137"/>
            <a:ext cx="3762375" cy="2324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40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4531" name="Rectangle 3"/>
          <p:cNvSpPr>
            <a:spLocks noGrp="1" noChangeArrowheads="1"/>
          </p:cNvSpPr>
          <p:nvPr>
            <p:ph type="body" idx="1"/>
          </p:nvPr>
        </p:nvSpPr>
        <p:spPr>
          <a:xfrm>
            <a:off x="457200" y="990600"/>
            <a:ext cx="7772400" cy="4114800"/>
          </a:xfrm>
        </p:spPr>
        <p:txBody>
          <a:bodyPr/>
          <a:lstStyle/>
          <a:p>
            <a:pPr marL="0" indent="0">
              <a:lnSpc>
                <a:spcPct val="80000"/>
              </a:lnSpc>
              <a:buNone/>
            </a:pPr>
            <a:r>
              <a:rPr lang="en-US" sz="2800" dirty="0"/>
              <a:t>The increase in elastic potential energy is equal to the work done by the average force needed to stretch the spring.</a:t>
            </a:r>
          </a:p>
        </p:txBody>
      </p:sp>
      <p:graphicFrame>
        <p:nvGraphicFramePr>
          <p:cNvPr id="1174532" name="Object 4"/>
          <p:cNvGraphicFramePr>
            <a:graphicFrameLocks noChangeAspect="1"/>
          </p:cNvGraphicFramePr>
          <p:nvPr>
            <p:extLst>
              <p:ext uri="{D42A27DB-BD31-4B8C-83A1-F6EECF244321}">
                <p14:modId xmlns:p14="http://schemas.microsoft.com/office/powerpoint/2010/main" val="770164251"/>
              </p:ext>
            </p:extLst>
          </p:nvPr>
        </p:nvGraphicFramePr>
        <p:xfrm>
          <a:off x="396875" y="2840038"/>
          <a:ext cx="5416550" cy="1711325"/>
        </p:xfrm>
        <a:graphic>
          <a:graphicData uri="http://schemas.openxmlformats.org/presentationml/2006/ole">
            <mc:AlternateContent xmlns:mc="http://schemas.openxmlformats.org/markup-compatibility/2006">
              <mc:Choice xmlns:v="urn:schemas-microsoft-com:vml" Requires="v">
                <p:oleObj spid="_x0000_s4268" name="Equation" r:id="rId4" imgW="2654280" imgH="838080" progId="Equation.3">
                  <p:embed/>
                </p:oleObj>
              </mc:Choice>
              <mc:Fallback>
                <p:oleObj name="Equation" r:id="rId4" imgW="2654280" imgH="838080" progId="Equation.3">
                  <p:embed/>
                  <p:pic>
                    <p:nvPicPr>
                      <p:cNvPr id="0" name=""/>
                      <p:cNvPicPr>
                        <a:picLocks noChangeAspect="1" noChangeArrowheads="1"/>
                      </p:cNvPicPr>
                      <p:nvPr/>
                    </p:nvPicPr>
                    <p:blipFill>
                      <a:blip r:embed="rId5"/>
                      <a:srcRect/>
                      <a:stretch>
                        <a:fillRect/>
                      </a:stretch>
                    </p:blipFill>
                    <p:spPr bwMode="auto">
                      <a:xfrm>
                        <a:off x="396875" y="2840038"/>
                        <a:ext cx="5416550" cy="1711325"/>
                      </a:xfrm>
                      <a:prstGeom prst="rect">
                        <a:avLst/>
                      </a:prstGeom>
                      <a:solidFill>
                        <a:srgbClr val="EFFF5D"/>
                      </a:solidFill>
                      <a:ln>
                        <a:noFill/>
                      </a:ln>
                      <a:effectLst/>
                    </p:spPr>
                  </p:pic>
                </p:oleObj>
              </mc:Fallback>
            </mc:AlternateContent>
          </a:graphicData>
        </a:graphic>
      </p:graphicFrame>
      <p:pic>
        <p:nvPicPr>
          <p:cNvPr id="1174535" name="Picture 7" descr="06_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3117850"/>
            <a:ext cx="4724400" cy="374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2"/>
          <p:cNvSpPr txBox="1">
            <a:spLocks noChangeArrowheads="1"/>
          </p:cNvSpPr>
          <p:nvPr/>
        </p:nvSpPr>
        <p:spPr>
          <a:xfrm>
            <a:off x="457200" y="0"/>
            <a:ext cx="82296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000" b="1" dirty="0">
                <a:solidFill>
                  <a:srgbClr val="FF0000"/>
                </a:solidFill>
              </a:rPr>
              <a:t>Conversion Between Potential and Kinetic  energy</a:t>
            </a:r>
            <a:endParaRPr lang="en-US" sz="3000" dirty="0"/>
          </a:p>
        </p:txBody>
      </p:sp>
      <p:grpSp>
        <p:nvGrpSpPr>
          <p:cNvPr id="6" name="Group 5"/>
          <p:cNvGrpSpPr/>
          <p:nvPr/>
        </p:nvGrpSpPr>
        <p:grpSpPr>
          <a:xfrm>
            <a:off x="4898571" y="3962400"/>
            <a:ext cx="2895600" cy="2342191"/>
            <a:chOff x="2514600" y="2111240"/>
            <a:chExt cx="2895600" cy="2342191"/>
          </a:xfrm>
        </p:grpSpPr>
        <p:cxnSp>
          <p:nvCxnSpPr>
            <p:cNvPr id="8" name="Straight Connector 7"/>
            <p:cNvCxnSpPr/>
            <p:nvPr/>
          </p:nvCxnSpPr>
          <p:spPr>
            <a:xfrm>
              <a:off x="2514600" y="2286000"/>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667000" y="2160814"/>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819400" y="2219511"/>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971800" y="2219511"/>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124200" y="2269084"/>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276600" y="2264228"/>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429000" y="2286000"/>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581400" y="2269084"/>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28357" y="2264228"/>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886200" y="2269084"/>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038600" y="2236426"/>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191000" y="2111240"/>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343400" y="2169937"/>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95800" y="2169937"/>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648200" y="2219510"/>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800600" y="2214654"/>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953000" y="2236426"/>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105400" y="2219510"/>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252357" y="2214654"/>
              <a:ext cx="0" cy="21674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410200" y="2219510"/>
              <a:ext cx="0" cy="2167431"/>
            </a:xfrm>
            <a:prstGeom prst="line">
              <a:avLst/>
            </a:prstGeom>
          </p:spPr>
          <p:style>
            <a:lnRef idx="1">
              <a:schemeClr val="accent1"/>
            </a:lnRef>
            <a:fillRef idx="0">
              <a:schemeClr val="accent1"/>
            </a:fillRef>
            <a:effectRef idx="0">
              <a:schemeClr val="accent1"/>
            </a:effectRef>
            <a:fontRef idx="minor">
              <a:schemeClr val="tx1"/>
            </a:fontRef>
          </p:style>
        </p:cxnSp>
      </p:grpSp>
      <p:sp>
        <p:nvSpPr>
          <p:cNvPr id="2" name="Slide Number Placeholder 1"/>
          <p:cNvSpPr>
            <a:spLocks noGrp="1"/>
          </p:cNvSpPr>
          <p:nvPr>
            <p:ph type="sldNum" sz="quarter" idx="12"/>
          </p:nvPr>
        </p:nvSpPr>
        <p:spPr/>
        <p:txBody>
          <a:bodyPr/>
          <a:lstStyle/>
          <a:p>
            <a:fld id="{1E13FEEE-6EDA-49B0-B5FD-492D0D361473}" type="slidenum">
              <a:rPr lang="en-US" smtClean="0"/>
              <a:t>19</a:t>
            </a:fld>
            <a:endParaRPr lang="en-US"/>
          </a:p>
        </p:txBody>
      </p:sp>
    </p:spTree>
    <p:extLst>
      <p:ext uri="{BB962C8B-B14F-4D97-AF65-F5344CB8AC3E}">
        <p14:creationId xmlns:p14="http://schemas.microsoft.com/office/powerpoint/2010/main" val="2367650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174532"/>
                                        </p:tgtEl>
                                        <p:attrNameLst>
                                          <p:attrName>style.visibility</p:attrName>
                                        </p:attrNameLst>
                                      </p:cBhvr>
                                      <p:to>
                                        <p:strVal val="visible"/>
                                      </p:to>
                                    </p:set>
                                    <p:animEffect transition="in" filter="fade">
                                      <p:cBhvr>
                                        <p:cTn id="12" dur="1000"/>
                                        <p:tgtEl>
                                          <p:spTgt spid="1174532"/>
                                        </p:tgtEl>
                                      </p:cBhvr>
                                    </p:animEffect>
                                    <p:anim calcmode="lin" valueType="num">
                                      <p:cBhvr>
                                        <p:cTn id="13" dur="1000" fill="hold"/>
                                        <p:tgtEl>
                                          <p:spTgt spid="1174532"/>
                                        </p:tgtEl>
                                        <p:attrNameLst>
                                          <p:attrName>ppt_x</p:attrName>
                                        </p:attrNameLst>
                                      </p:cBhvr>
                                      <p:tavLst>
                                        <p:tav tm="0">
                                          <p:val>
                                            <p:strVal val="#ppt_x"/>
                                          </p:val>
                                        </p:tav>
                                        <p:tav tm="100000">
                                          <p:val>
                                            <p:strVal val="#ppt_x"/>
                                          </p:val>
                                        </p:tav>
                                      </p:tavLst>
                                    </p:anim>
                                    <p:anim calcmode="lin" valueType="num">
                                      <p:cBhvr>
                                        <p:cTn id="14" dur="1000" fill="hold"/>
                                        <p:tgtEl>
                                          <p:spTgt spid="11745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39762"/>
          </a:xfrm>
        </p:spPr>
        <p:txBody>
          <a:bodyPr>
            <a:normAutofit fontScale="90000"/>
          </a:bodyPr>
          <a:lstStyle/>
          <a:p>
            <a:r>
              <a:rPr lang="en-US" b="1" dirty="0">
                <a:solidFill>
                  <a:srgbClr val="FF0000"/>
                </a:solidFill>
              </a:rPr>
              <a:t>Definition of Work</a:t>
            </a:r>
          </a:p>
        </p:txBody>
      </p:sp>
      <p:sp>
        <p:nvSpPr>
          <p:cNvPr id="3" name="Content Placeholder 2"/>
          <p:cNvSpPr>
            <a:spLocks noGrp="1"/>
          </p:cNvSpPr>
          <p:nvPr>
            <p:ph idx="1"/>
          </p:nvPr>
        </p:nvSpPr>
        <p:spPr>
          <a:xfrm>
            <a:off x="228600" y="1066800"/>
            <a:ext cx="8686800" cy="5638800"/>
          </a:xfrm>
        </p:spPr>
        <p:txBody>
          <a:bodyPr>
            <a:normAutofit fontScale="85000" lnSpcReduction="20000"/>
          </a:bodyPr>
          <a:lstStyle/>
          <a:p>
            <a:r>
              <a:rPr lang="en-US" dirty="0"/>
              <a:t>We all need to do some work in order to accomplish something each day. </a:t>
            </a:r>
          </a:p>
          <a:p>
            <a:r>
              <a:rPr lang="en-US" dirty="0"/>
              <a:t>More work is needed to carry 10 pizzas  from Pizza  Hut to your home than that for 1 pizza. (i.e. </a:t>
            </a:r>
            <a:r>
              <a:rPr lang="en-US" b="1" dirty="0">
                <a:solidFill>
                  <a:schemeClr val="accent1"/>
                </a:solidFill>
              </a:rPr>
              <a:t>larger force is needed with equal distance)</a:t>
            </a:r>
            <a:r>
              <a:rPr lang="en-US" dirty="0"/>
              <a:t>. </a:t>
            </a:r>
          </a:p>
          <a:p>
            <a:r>
              <a:rPr lang="en-US" dirty="0"/>
              <a:t>More work is needed to drive yourself from Purdue to LA than that from Purdue to IND. (i.e. </a:t>
            </a:r>
            <a:r>
              <a:rPr lang="en-US" b="1" dirty="0">
                <a:solidFill>
                  <a:schemeClr val="accent1"/>
                </a:solidFill>
              </a:rPr>
              <a:t>same force but longer distance</a:t>
            </a:r>
            <a:r>
              <a:rPr lang="en-US" dirty="0"/>
              <a:t>). </a:t>
            </a:r>
          </a:p>
          <a:p>
            <a:endParaRPr lang="en-US" b="1" dirty="0">
              <a:solidFill>
                <a:schemeClr val="accent1"/>
              </a:solidFill>
            </a:endParaRPr>
          </a:p>
          <a:p>
            <a:r>
              <a:rPr lang="en-US" b="1" dirty="0">
                <a:solidFill>
                  <a:schemeClr val="accent1"/>
                </a:solidFill>
              </a:rPr>
              <a:t>Work = Force X distance </a:t>
            </a:r>
          </a:p>
          <a:p>
            <a:r>
              <a:rPr lang="en-US" b="1" dirty="0">
                <a:solidFill>
                  <a:schemeClr val="accent1"/>
                </a:solidFill>
              </a:rPr>
              <a:t>Unit:  </a:t>
            </a:r>
            <a:r>
              <a:rPr lang="en-US" b="1" dirty="0"/>
              <a:t>1 joule = 1N X 1m</a:t>
            </a:r>
          </a:p>
          <a:p>
            <a:r>
              <a:rPr lang="en-US" b="1" dirty="0"/>
              <a:t>If Force points to the opposite direction of motion, work &lt; 0, i.e. negative work. </a:t>
            </a:r>
          </a:p>
          <a:p>
            <a:r>
              <a:rPr lang="en-US" b="1" dirty="0"/>
              <a:t>Otherwise, work &gt; 0, i.e. positive work. </a:t>
            </a:r>
          </a:p>
          <a:p>
            <a:endParaRPr lang="en-US" b="1" dirty="0"/>
          </a:p>
        </p:txBody>
      </p:sp>
      <p:sp>
        <p:nvSpPr>
          <p:cNvPr id="4" name="Slide Number Placeholder 3"/>
          <p:cNvSpPr>
            <a:spLocks noGrp="1"/>
          </p:cNvSpPr>
          <p:nvPr>
            <p:ph type="sldNum" sz="quarter" idx="12"/>
          </p:nvPr>
        </p:nvSpPr>
        <p:spPr/>
        <p:txBody>
          <a:bodyPr/>
          <a:lstStyle/>
          <a:p>
            <a:fld id="{1E13FEEE-6EDA-49B0-B5FD-492D0D361473}" type="slidenum">
              <a:rPr lang="en-US" smtClean="0"/>
              <a:t>2</a:t>
            </a:fld>
            <a:endParaRPr lang="en-US"/>
          </a:p>
        </p:txBody>
      </p:sp>
    </p:spTree>
    <p:extLst>
      <p:ext uri="{BB962C8B-B14F-4D97-AF65-F5344CB8AC3E}">
        <p14:creationId xmlns:p14="http://schemas.microsoft.com/office/powerpoint/2010/main" val="381152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down)">
                                      <p:cBhvr>
                                        <p:cTn id="7" dur="580">
                                          <p:stCondLst>
                                            <p:cond delay="0"/>
                                          </p:stCondLst>
                                        </p:cTn>
                                        <p:tgtEl>
                                          <p:spTgt spid="3">
                                            <p:txEl>
                                              <p:pRg st="4" end="4"/>
                                            </p:txEl>
                                          </p:spTgt>
                                        </p:tgtEl>
                                      </p:cBhvr>
                                    </p:animEffect>
                                    <p:anim calcmode="lin" valueType="num">
                                      <p:cBhvr>
                                        <p:cTn id="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4" end="4"/>
                                            </p:txEl>
                                          </p:spTgt>
                                        </p:tgtEl>
                                      </p:cBhvr>
                                      <p:to x="100000" y="60000"/>
                                    </p:animScale>
                                    <p:animScale>
                                      <p:cBhvr>
                                        <p:cTn id="14" dur="166" decel="50000">
                                          <p:stCondLst>
                                            <p:cond delay="676"/>
                                          </p:stCondLst>
                                        </p:cTn>
                                        <p:tgtEl>
                                          <p:spTgt spid="3">
                                            <p:txEl>
                                              <p:pRg st="4" end="4"/>
                                            </p:txEl>
                                          </p:spTgt>
                                        </p:tgtEl>
                                      </p:cBhvr>
                                      <p:to x="100000" y="100000"/>
                                    </p:animScale>
                                    <p:animScale>
                                      <p:cBhvr>
                                        <p:cTn id="15" dur="26">
                                          <p:stCondLst>
                                            <p:cond delay="1312"/>
                                          </p:stCondLst>
                                        </p:cTn>
                                        <p:tgtEl>
                                          <p:spTgt spid="3">
                                            <p:txEl>
                                              <p:pRg st="4" end="4"/>
                                            </p:txEl>
                                          </p:spTgt>
                                        </p:tgtEl>
                                      </p:cBhvr>
                                      <p:to x="100000" y="80000"/>
                                    </p:animScale>
                                    <p:animScale>
                                      <p:cBhvr>
                                        <p:cTn id="16" dur="166" decel="50000">
                                          <p:stCondLst>
                                            <p:cond delay="1338"/>
                                          </p:stCondLst>
                                        </p:cTn>
                                        <p:tgtEl>
                                          <p:spTgt spid="3">
                                            <p:txEl>
                                              <p:pRg st="4" end="4"/>
                                            </p:txEl>
                                          </p:spTgt>
                                        </p:tgtEl>
                                      </p:cBhvr>
                                      <p:to x="100000" y="100000"/>
                                    </p:animScale>
                                    <p:animScale>
                                      <p:cBhvr>
                                        <p:cTn id="17" dur="26">
                                          <p:stCondLst>
                                            <p:cond delay="1642"/>
                                          </p:stCondLst>
                                        </p:cTn>
                                        <p:tgtEl>
                                          <p:spTgt spid="3">
                                            <p:txEl>
                                              <p:pRg st="4" end="4"/>
                                            </p:txEl>
                                          </p:spTgt>
                                        </p:tgtEl>
                                      </p:cBhvr>
                                      <p:to x="100000" y="90000"/>
                                    </p:animScale>
                                    <p:animScale>
                                      <p:cBhvr>
                                        <p:cTn id="18" dur="166" decel="50000">
                                          <p:stCondLst>
                                            <p:cond delay="1668"/>
                                          </p:stCondLst>
                                        </p:cTn>
                                        <p:tgtEl>
                                          <p:spTgt spid="3">
                                            <p:txEl>
                                              <p:pRg st="4" end="4"/>
                                            </p:txEl>
                                          </p:spTgt>
                                        </p:tgtEl>
                                      </p:cBhvr>
                                      <p:to x="100000" y="100000"/>
                                    </p:animScale>
                                    <p:animScale>
                                      <p:cBhvr>
                                        <p:cTn id="19" dur="26">
                                          <p:stCondLst>
                                            <p:cond delay="1808"/>
                                          </p:stCondLst>
                                        </p:cTn>
                                        <p:tgtEl>
                                          <p:spTgt spid="3">
                                            <p:txEl>
                                              <p:pRg st="4" end="4"/>
                                            </p:txEl>
                                          </p:spTgt>
                                        </p:tgtEl>
                                      </p:cBhvr>
                                      <p:to x="100000" y="95000"/>
                                    </p:animScale>
                                    <p:animScale>
                                      <p:cBhvr>
                                        <p:cTn id="20" dur="166" decel="50000">
                                          <p:stCondLst>
                                            <p:cond delay="1834"/>
                                          </p:stCondLst>
                                        </p:cTn>
                                        <p:tgtEl>
                                          <p:spTgt spid="3">
                                            <p:txEl>
                                              <p:pRg st="4" end="4"/>
                                            </p:txEl>
                                          </p:spTgt>
                                        </p:tgtEl>
                                      </p:cBhvr>
                                      <p:to x="100000" y="100000"/>
                                    </p:animScale>
                                  </p:childTnLst>
                                </p:cTn>
                              </p:par>
                            </p:childTnLst>
                          </p:cTn>
                        </p:par>
                        <p:par>
                          <p:cTn id="21" fill="hold">
                            <p:stCondLst>
                              <p:cond delay="2000"/>
                            </p:stCondLst>
                            <p:childTnLst>
                              <p:par>
                                <p:cTn id="22" presetID="14" presetClass="entr" presetSubtype="10" fill="hold" nodeType="after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01A7DA-D8F6-4D12-B61D-E82C8EF4A969}" type="slidenum">
              <a:rPr lang="en-US"/>
              <a:pPr eaLnBrk="1" hangingPunct="1"/>
              <a:t>20</a:t>
            </a:fld>
            <a:endParaRPr lang="en-US"/>
          </a:p>
        </p:txBody>
      </p:sp>
      <p:sp>
        <p:nvSpPr>
          <p:cNvPr id="1029"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1A069EE-F779-42F8-ACC1-8CDC3C64C7DB}" type="datetime1">
              <a:rPr lang="en-US" sz="1400"/>
              <a:pPr eaLnBrk="1" hangingPunct="1"/>
              <a:t>2/11/2020</a:t>
            </a:fld>
            <a:endParaRPr lang="en-US" sz="1400"/>
          </a:p>
        </p:txBody>
      </p:sp>
      <p:sp>
        <p:nvSpPr>
          <p:cNvPr id="1031"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08D4D06-60F2-4614-A548-DB8DDEA38FA5}" type="slidenum">
              <a:rPr lang="en-US" sz="1400"/>
              <a:pPr algn="r" eaLnBrk="1" hangingPunct="1"/>
              <a:t>20</a:t>
            </a:fld>
            <a:endParaRPr lang="en-US" sz="1400"/>
          </a:p>
        </p:txBody>
      </p:sp>
      <p:sp>
        <p:nvSpPr>
          <p:cNvPr id="74754" name="Text Box 2"/>
          <p:cNvSpPr txBox="1">
            <a:spLocks noChangeArrowheads="1"/>
          </p:cNvSpPr>
          <p:nvPr/>
        </p:nvSpPr>
        <p:spPr bwMode="auto">
          <a:xfrm>
            <a:off x="685800" y="1295400"/>
            <a:ext cx="7848600" cy="83099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To stretch a spring a distance of 0.20 m, 40 J of work is done.</a:t>
            </a:r>
          </a:p>
        </p:txBody>
      </p:sp>
      <p:sp>
        <p:nvSpPr>
          <p:cNvPr id="74755" name="Text Box 3"/>
          <p:cNvSpPr txBox="1">
            <a:spLocks noChangeArrowheads="1"/>
          </p:cNvSpPr>
          <p:nvPr/>
        </p:nvSpPr>
        <p:spPr bwMode="auto">
          <a:xfrm>
            <a:off x="685800" y="2114550"/>
            <a:ext cx="7848600" cy="904863"/>
          </a:xfrm>
          <a:prstGeom prst="rect">
            <a:avLst/>
          </a:prstGeom>
          <a:solidFill>
            <a:srgbClr val="FFFF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What is the increase in potential energy?</a:t>
            </a:r>
          </a:p>
          <a:p>
            <a:pPr eaLnBrk="1" hangingPunct="1">
              <a:spcBef>
                <a:spcPct val="20000"/>
              </a:spcBef>
            </a:pPr>
            <a:r>
              <a:rPr lang="en-US" sz="2400" b="1" dirty="0">
                <a:solidFill>
                  <a:srgbClr val="FF0000"/>
                </a:solidFill>
              </a:rPr>
              <a:t>And What is the value of the spring constant k?</a:t>
            </a:r>
          </a:p>
        </p:txBody>
      </p:sp>
      <p:sp>
        <p:nvSpPr>
          <p:cNvPr id="74756" name="Text Box 4"/>
          <p:cNvSpPr txBox="1">
            <a:spLocks noChangeArrowheads="1"/>
          </p:cNvSpPr>
          <p:nvPr/>
        </p:nvSpPr>
        <p:spPr bwMode="auto">
          <a:xfrm>
            <a:off x="6461125" y="5211762"/>
            <a:ext cx="14590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r>
              <a:rPr lang="en-US" sz="2400" b="1" dirty="0">
                <a:solidFill>
                  <a:srgbClr val="FF3300"/>
                </a:solidFill>
              </a:rPr>
              <a:t>PE = 40J</a:t>
            </a:r>
          </a:p>
        </p:txBody>
      </p:sp>
      <p:grpSp>
        <p:nvGrpSpPr>
          <p:cNvPr id="2" name="Group 5"/>
          <p:cNvGrpSpPr>
            <a:grpSpLocks/>
          </p:cNvGrpSpPr>
          <p:nvPr/>
        </p:nvGrpSpPr>
        <p:grpSpPr bwMode="auto">
          <a:xfrm>
            <a:off x="5105400" y="3352800"/>
            <a:ext cx="3192463" cy="1493838"/>
            <a:chOff x="3168" y="2064"/>
            <a:chExt cx="2011" cy="941"/>
          </a:xfrm>
        </p:grpSpPr>
        <p:graphicFrame>
          <p:nvGraphicFramePr>
            <p:cNvPr id="1026" name="Object 6"/>
            <p:cNvGraphicFramePr>
              <a:graphicFrameLocks noChangeAspect="1"/>
            </p:cNvGraphicFramePr>
            <p:nvPr/>
          </p:nvGraphicFramePr>
          <p:xfrm>
            <a:off x="3264" y="2448"/>
            <a:ext cx="1440" cy="135"/>
          </p:xfrm>
          <a:graphic>
            <a:graphicData uri="http://schemas.openxmlformats.org/presentationml/2006/ole">
              <mc:AlternateContent xmlns:mc="http://schemas.openxmlformats.org/markup-compatibility/2006">
                <mc:Choice xmlns:v="urn:schemas-microsoft-com:vml" Requires="v">
                  <p:oleObj spid="_x0000_s5254" name="Equation" r:id="rId3" imgW="2311200" imgH="126720" progId="Equation.DSMT4">
                    <p:embed/>
                  </p:oleObj>
                </mc:Choice>
                <mc:Fallback>
                  <p:oleObj name="Equation" r:id="rId3" imgW="2311200" imgH="1267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4" y="2448"/>
                          <a:ext cx="1440" cy="1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38" name="Line 7"/>
            <p:cNvSpPr>
              <a:spLocks noChangeShapeType="1"/>
            </p:cNvSpPr>
            <p:nvPr/>
          </p:nvSpPr>
          <p:spPr bwMode="auto">
            <a:xfrm>
              <a:off x="3282" y="2256"/>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9" name="Line 8"/>
            <p:cNvSpPr>
              <a:spLocks noChangeShapeType="1"/>
            </p:cNvSpPr>
            <p:nvPr/>
          </p:nvSpPr>
          <p:spPr bwMode="auto">
            <a:xfrm>
              <a:off x="3888" y="2256"/>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0" name="Line 9"/>
            <p:cNvSpPr>
              <a:spLocks noChangeShapeType="1"/>
            </p:cNvSpPr>
            <p:nvPr/>
          </p:nvSpPr>
          <p:spPr bwMode="auto">
            <a:xfrm>
              <a:off x="4896" y="2256"/>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1" name="Rectangle 10"/>
            <p:cNvSpPr>
              <a:spLocks noChangeArrowheads="1"/>
            </p:cNvSpPr>
            <p:nvPr/>
          </p:nvSpPr>
          <p:spPr bwMode="auto">
            <a:xfrm>
              <a:off x="4704" y="2352"/>
              <a:ext cx="384" cy="384"/>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042" name="Text Box 11"/>
            <p:cNvSpPr txBox="1">
              <a:spLocks noChangeArrowheads="1"/>
            </p:cNvSpPr>
            <p:nvPr/>
          </p:nvSpPr>
          <p:spPr bwMode="auto">
            <a:xfrm>
              <a:off x="3744" y="2076"/>
              <a:ext cx="2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a:t>x=0</a:t>
              </a:r>
            </a:p>
          </p:txBody>
        </p:sp>
        <p:sp>
          <p:nvSpPr>
            <p:cNvPr id="1043" name="Text Box 12"/>
            <p:cNvSpPr txBox="1">
              <a:spLocks noChangeArrowheads="1"/>
            </p:cNvSpPr>
            <p:nvPr/>
          </p:nvSpPr>
          <p:spPr bwMode="auto">
            <a:xfrm>
              <a:off x="4656" y="2064"/>
              <a:ext cx="52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dirty="0"/>
                <a:t>x=0.20 m</a:t>
              </a:r>
            </a:p>
          </p:txBody>
        </p:sp>
        <p:sp>
          <p:nvSpPr>
            <p:cNvPr id="1044" name="Line 13"/>
            <p:cNvSpPr>
              <a:spLocks noChangeShapeType="1"/>
            </p:cNvSpPr>
            <p:nvPr/>
          </p:nvSpPr>
          <p:spPr bwMode="auto">
            <a:xfrm>
              <a:off x="3282" y="2832"/>
              <a:ext cx="528" cy="0"/>
            </a:xfrm>
            <a:prstGeom prst="line">
              <a:avLst/>
            </a:prstGeom>
            <a:noFill/>
            <a:ln w="2857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045" name="Text Box 14"/>
            <p:cNvSpPr txBox="1">
              <a:spLocks noChangeArrowheads="1"/>
            </p:cNvSpPr>
            <p:nvPr/>
          </p:nvSpPr>
          <p:spPr bwMode="auto">
            <a:xfrm>
              <a:off x="3264" y="2832"/>
              <a:ext cx="91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a:t>equilibrium</a:t>
              </a:r>
            </a:p>
          </p:txBody>
        </p:sp>
        <p:sp>
          <p:nvSpPr>
            <p:cNvPr id="1046" name="Line 15"/>
            <p:cNvSpPr>
              <a:spLocks noChangeShapeType="1"/>
            </p:cNvSpPr>
            <p:nvPr/>
          </p:nvSpPr>
          <p:spPr bwMode="auto">
            <a:xfrm flipH="1">
              <a:off x="3168" y="2256"/>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7" name="Line 16"/>
            <p:cNvSpPr>
              <a:spLocks noChangeShapeType="1"/>
            </p:cNvSpPr>
            <p:nvPr/>
          </p:nvSpPr>
          <p:spPr bwMode="auto">
            <a:xfrm flipH="1">
              <a:off x="3168" y="230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8" name="Line 17"/>
            <p:cNvSpPr>
              <a:spLocks noChangeShapeType="1"/>
            </p:cNvSpPr>
            <p:nvPr/>
          </p:nvSpPr>
          <p:spPr bwMode="auto">
            <a:xfrm flipH="1">
              <a:off x="3168" y="2352"/>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9" name="Line 18"/>
            <p:cNvSpPr>
              <a:spLocks noChangeShapeType="1"/>
            </p:cNvSpPr>
            <p:nvPr/>
          </p:nvSpPr>
          <p:spPr bwMode="auto">
            <a:xfrm flipH="1">
              <a:off x="3168" y="2400"/>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0" name="Line 19"/>
            <p:cNvSpPr>
              <a:spLocks noChangeShapeType="1"/>
            </p:cNvSpPr>
            <p:nvPr/>
          </p:nvSpPr>
          <p:spPr bwMode="auto">
            <a:xfrm flipH="1">
              <a:off x="3168" y="244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1" name="Line 20"/>
            <p:cNvSpPr>
              <a:spLocks noChangeShapeType="1"/>
            </p:cNvSpPr>
            <p:nvPr/>
          </p:nvSpPr>
          <p:spPr bwMode="auto">
            <a:xfrm flipH="1">
              <a:off x="3168" y="2496"/>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2" name="Line 21"/>
            <p:cNvSpPr>
              <a:spLocks noChangeShapeType="1"/>
            </p:cNvSpPr>
            <p:nvPr/>
          </p:nvSpPr>
          <p:spPr bwMode="auto">
            <a:xfrm flipH="1">
              <a:off x="3168" y="254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3" name="Line 22"/>
            <p:cNvSpPr>
              <a:spLocks noChangeShapeType="1"/>
            </p:cNvSpPr>
            <p:nvPr/>
          </p:nvSpPr>
          <p:spPr bwMode="auto">
            <a:xfrm flipH="1">
              <a:off x="3168" y="2592"/>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4" name="Line 23"/>
            <p:cNvSpPr>
              <a:spLocks noChangeShapeType="1"/>
            </p:cNvSpPr>
            <p:nvPr/>
          </p:nvSpPr>
          <p:spPr bwMode="auto">
            <a:xfrm flipH="1">
              <a:off x="3168" y="2640"/>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5" name="Line 24"/>
            <p:cNvSpPr>
              <a:spLocks noChangeShapeType="1"/>
            </p:cNvSpPr>
            <p:nvPr/>
          </p:nvSpPr>
          <p:spPr bwMode="auto">
            <a:xfrm flipH="1">
              <a:off x="3168" y="2688"/>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6" name="Line 25"/>
            <p:cNvSpPr>
              <a:spLocks noChangeShapeType="1"/>
            </p:cNvSpPr>
            <p:nvPr/>
          </p:nvSpPr>
          <p:spPr bwMode="auto">
            <a:xfrm flipH="1">
              <a:off x="3168" y="2736"/>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7" name="Line 26"/>
            <p:cNvSpPr>
              <a:spLocks noChangeShapeType="1"/>
            </p:cNvSpPr>
            <p:nvPr/>
          </p:nvSpPr>
          <p:spPr bwMode="auto">
            <a:xfrm flipH="1">
              <a:off x="3168" y="278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36" name="Rectangle 27"/>
          <p:cNvSpPr>
            <a:spLocks noGrp="1" noChangeArrowheads="1"/>
          </p:cNvSpPr>
          <p:nvPr>
            <p:ph type="title"/>
          </p:nvPr>
        </p:nvSpPr>
        <p:spPr/>
        <p:txBody>
          <a:bodyPr/>
          <a:lstStyle/>
          <a:p>
            <a:pPr eaLnBrk="1" hangingPunct="1"/>
            <a:r>
              <a:rPr lang="en-US" dirty="0" err="1"/>
              <a:t>Ch</a:t>
            </a:r>
            <a:r>
              <a:rPr lang="en-US" dirty="0"/>
              <a:t> 6 E 10</a:t>
            </a:r>
          </a:p>
        </p:txBody>
      </p:sp>
      <p:sp>
        <p:nvSpPr>
          <p:cNvPr id="74780" name="Text Box 28"/>
          <p:cNvSpPr txBox="1">
            <a:spLocks noChangeArrowheads="1"/>
          </p:cNvSpPr>
          <p:nvPr/>
        </p:nvSpPr>
        <p:spPr bwMode="auto">
          <a:xfrm>
            <a:off x="630382" y="5211762"/>
            <a:ext cx="5181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r>
              <a:rPr lang="en-US" sz="2400" b="1" dirty="0"/>
              <a:t>PE = ½ kx</a:t>
            </a:r>
            <a:r>
              <a:rPr lang="en-US" sz="2400" b="1" baseline="30000" dirty="0"/>
              <a:t>2</a:t>
            </a:r>
          </a:p>
          <a:p>
            <a:pPr eaLnBrk="1" hangingPunct="1"/>
            <a:r>
              <a:rPr lang="en-US" sz="2400" b="1" dirty="0"/>
              <a:t>	k = 2PE/x</a:t>
            </a:r>
            <a:r>
              <a:rPr lang="en-US" sz="2400" b="1" baseline="30000" dirty="0"/>
              <a:t>2 </a:t>
            </a:r>
            <a:r>
              <a:rPr lang="en-US" sz="2400" b="1" dirty="0"/>
              <a:t>= 80/(0.2)</a:t>
            </a:r>
            <a:r>
              <a:rPr lang="en-US" sz="2400" b="1" baseline="30000" dirty="0"/>
              <a:t>2 -</a:t>
            </a:r>
            <a:r>
              <a:rPr lang="en-US" sz="2400" b="1" dirty="0"/>
              <a:t> </a:t>
            </a:r>
            <a:r>
              <a:rPr lang="en-US" sz="2400" b="1" dirty="0">
                <a:solidFill>
                  <a:srgbClr val="FF3300"/>
                </a:solidFill>
              </a:rPr>
              <a:t>= 2000n/m</a:t>
            </a:r>
            <a:endParaRPr lang="en-US" dirty="0">
              <a:solidFill>
                <a:srgbClr val="FF3300"/>
              </a:solidFill>
            </a:endParaRPr>
          </a:p>
        </p:txBody>
      </p:sp>
      <p:sp>
        <p:nvSpPr>
          <p:cNvPr id="3" name="TextBox 2"/>
          <p:cNvSpPr txBox="1"/>
          <p:nvPr/>
        </p:nvSpPr>
        <p:spPr>
          <a:xfrm>
            <a:off x="457200" y="3352800"/>
            <a:ext cx="3352800" cy="1200329"/>
          </a:xfrm>
          <a:prstGeom prst="rect">
            <a:avLst/>
          </a:prstGeom>
          <a:noFill/>
        </p:spPr>
        <p:txBody>
          <a:bodyPr wrap="square" rtlCol="0">
            <a:spAutoFit/>
          </a:bodyPr>
          <a:lstStyle/>
          <a:p>
            <a:r>
              <a:rPr lang="en-US" dirty="0"/>
              <a:t>A). PE = 40J,  k = 2000 n/m </a:t>
            </a:r>
          </a:p>
          <a:p>
            <a:r>
              <a:rPr lang="en-US" dirty="0"/>
              <a:t>B). PE = 40J/0.2m. K = 2000 n/m </a:t>
            </a:r>
          </a:p>
          <a:p>
            <a:r>
              <a:rPr lang="en-US" dirty="0"/>
              <a:t>C). PE = 40J, k = 200 n/m </a:t>
            </a:r>
          </a:p>
          <a:p>
            <a:r>
              <a:rPr lang="en-US" dirty="0"/>
              <a:t>D). PR = 40J*0.7m. K = 200n/m </a:t>
            </a:r>
          </a:p>
        </p:txBody>
      </p:sp>
    </p:spTree>
    <p:extLst>
      <p:ext uri="{BB962C8B-B14F-4D97-AF65-F5344CB8AC3E}">
        <p14:creationId xmlns:p14="http://schemas.microsoft.com/office/powerpoint/2010/main" val="3077113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4756"/>
                                        </p:tgtEl>
                                        <p:attrNameLst>
                                          <p:attrName>style.visibility</p:attrName>
                                        </p:attrNameLst>
                                      </p:cBhvr>
                                      <p:to>
                                        <p:strVal val="visible"/>
                                      </p:to>
                                    </p:set>
                                    <p:animEffect transition="in" filter="randombar(horizontal)">
                                      <p:cBhvr>
                                        <p:cTn id="7" dur="500"/>
                                        <p:tgtEl>
                                          <p:spTgt spid="74756"/>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74780"/>
                                        </p:tgtEl>
                                        <p:attrNameLst>
                                          <p:attrName>style.visibility</p:attrName>
                                        </p:attrNameLst>
                                      </p:cBhvr>
                                      <p:to>
                                        <p:strVal val="visible"/>
                                      </p:to>
                                    </p:set>
                                    <p:animEffect transition="in" filter="randombar(horizontal)">
                                      <p:cBhvr>
                                        <p:cTn id="10" dur="500"/>
                                        <p:tgtEl>
                                          <p:spTgt spid="74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6" grpId="0"/>
      <p:bldP spid="7478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74C9599-E0FA-4F48-ABA4-1CE63C0F436C}" type="slidenum">
              <a:rPr lang="en-US"/>
              <a:pPr eaLnBrk="1" hangingPunct="1"/>
              <a:t>21</a:t>
            </a:fld>
            <a:endParaRPr lang="en-US"/>
          </a:p>
        </p:txBody>
      </p:sp>
      <p:sp>
        <p:nvSpPr>
          <p:cNvPr id="77826" name="Text Box 2"/>
          <p:cNvSpPr txBox="1">
            <a:spLocks noChangeArrowheads="1"/>
          </p:cNvSpPr>
          <p:nvPr/>
        </p:nvSpPr>
        <p:spPr bwMode="auto">
          <a:xfrm>
            <a:off x="609600" y="1143000"/>
            <a:ext cx="7924800" cy="2012859"/>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A 0.20 kg mass is oscillating horizontally on a friction-free table on a spring with a constant of k=240 N/m. The spring is originally stretched to 0.12 m from equilibrium and released.</a:t>
            </a:r>
          </a:p>
          <a:p>
            <a:pPr eaLnBrk="1" hangingPunct="1">
              <a:spcBef>
                <a:spcPct val="20000"/>
              </a:spcBef>
            </a:pPr>
            <a:r>
              <a:rPr lang="en-US" sz="2400" b="1" dirty="0">
                <a:solidFill>
                  <a:srgbClr val="FF0000"/>
                </a:solidFill>
              </a:rPr>
              <a:t>What is its initial potential energy?</a:t>
            </a:r>
          </a:p>
        </p:txBody>
      </p:sp>
      <p:sp>
        <p:nvSpPr>
          <p:cNvPr id="34824" name="Rectangle 3"/>
          <p:cNvSpPr>
            <a:spLocks noGrp="1" noChangeArrowheads="1"/>
          </p:cNvSpPr>
          <p:nvPr>
            <p:ph type="title"/>
          </p:nvPr>
        </p:nvSpPr>
        <p:spPr>
          <a:xfrm>
            <a:off x="457200" y="152400"/>
            <a:ext cx="8229600" cy="1143000"/>
          </a:xfrm>
        </p:spPr>
        <p:txBody>
          <a:bodyPr/>
          <a:lstStyle/>
          <a:p>
            <a:pPr eaLnBrk="1" hangingPunct="1"/>
            <a:r>
              <a:rPr lang="en-US" dirty="0" err="1"/>
              <a:t>Ch</a:t>
            </a:r>
            <a:r>
              <a:rPr lang="en-US" dirty="0"/>
              <a:t> 6 CP 4</a:t>
            </a:r>
          </a:p>
        </p:txBody>
      </p:sp>
      <p:sp>
        <p:nvSpPr>
          <p:cNvPr id="9" name="Text Box 2"/>
          <p:cNvSpPr txBox="1">
            <a:spLocks noChangeArrowheads="1"/>
          </p:cNvSpPr>
          <p:nvPr/>
        </p:nvSpPr>
        <p:spPr bwMode="auto">
          <a:xfrm>
            <a:off x="3990975" y="5818188"/>
            <a:ext cx="483658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200" b="1" dirty="0"/>
              <a:t> PE = 1/2kx</a:t>
            </a:r>
            <a:r>
              <a:rPr lang="en-US" sz="2200" b="1" baseline="30000" dirty="0"/>
              <a:t>2</a:t>
            </a:r>
            <a:r>
              <a:rPr lang="en-US" sz="2200" b="1" dirty="0"/>
              <a:t> = ½(240)(0.12)</a:t>
            </a:r>
            <a:r>
              <a:rPr lang="en-US" sz="2200" b="1" baseline="30000" dirty="0"/>
              <a:t>2 </a:t>
            </a:r>
            <a:r>
              <a:rPr lang="en-US" sz="2200" b="1" dirty="0">
                <a:solidFill>
                  <a:srgbClr val="FF3300"/>
                </a:solidFill>
              </a:rPr>
              <a:t>= 1.73J</a:t>
            </a:r>
          </a:p>
        </p:txBody>
      </p:sp>
      <p:grpSp>
        <p:nvGrpSpPr>
          <p:cNvPr id="10" name="Group 6"/>
          <p:cNvGrpSpPr>
            <a:grpSpLocks/>
          </p:cNvGrpSpPr>
          <p:nvPr/>
        </p:nvGrpSpPr>
        <p:grpSpPr bwMode="auto">
          <a:xfrm>
            <a:off x="5638800" y="3900487"/>
            <a:ext cx="3124200" cy="1662113"/>
            <a:chOff x="3552" y="1056"/>
            <a:chExt cx="1968" cy="1047"/>
          </a:xfrm>
        </p:grpSpPr>
        <p:grpSp>
          <p:nvGrpSpPr>
            <p:cNvPr id="11" name="Group 7"/>
            <p:cNvGrpSpPr>
              <a:grpSpLocks/>
            </p:cNvGrpSpPr>
            <p:nvPr/>
          </p:nvGrpSpPr>
          <p:grpSpPr bwMode="auto">
            <a:xfrm>
              <a:off x="3552" y="1056"/>
              <a:ext cx="1968" cy="768"/>
              <a:chOff x="3120" y="1056"/>
              <a:chExt cx="1968" cy="768"/>
            </a:xfrm>
          </p:grpSpPr>
          <p:graphicFrame>
            <p:nvGraphicFramePr>
              <p:cNvPr id="13" name="Object 8"/>
              <p:cNvGraphicFramePr>
                <a:graphicFrameLocks noChangeAspect="1"/>
              </p:cNvGraphicFramePr>
              <p:nvPr/>
            </p:nvGraphicFramePr>
            <p:xfrm>
              <a:off x="3120" y="1440"/>
              <a:ext cx="1440" cy="135"/>
            </p:xfrm>
            <a:graphic>
              <a:graphicData uri="http://schemas.openxmlformats.org/presentationml/2006/ole">
                <mc:AlternateContent xmlns:mc="http://schemas.openxmlformats.org/markup-compatibility/2006">
                  <mc:Choice xmlns:v="urn:schemas-microsoft-com:vml" Requires="v">
                    <p:oleObj spid="_x0000_s7246" name="Equation" r:id="rId3" imgW="2311200" imgH="126720" progId="Equation.DSMT4">
                      <p:embed/>
                    </p:oleObj>
                  </mc:Choice>
                  <mc:Fallback>
                    <p:oleObj name="Equation" r:id="rId3" imgW="2311200" imgH="1267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0" y="1440"/>
                            <a:ext cx="1440"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Line 9"/>
              <p:cNvSpPr>
                <a:spLocks noChangeShapeType="1"/>
              </p:cNvSpPr>
              <p:nvPr/>
            </p:nvSpPr>
            <p:spPr bwMode="auto">
              <a:xfrm>
                <a:off x="3138" y="1248"/>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Line 10"/>
              <p:cNvSpPr>
                <a:spLocks noChangeShapeType="1"/>
              </p:cNvSpPr>
              <p:nvPr/>
            </p:nvSpPr>
            <p:spPr bwMode="auto">
              <a:xfrm>
                <a:off x="3744" y="1248"/>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11"/>
              <p:cNvSpPr>
                <a:spLocks noChangeShapeType="1"/>
              </p:cNvSpPr>
              <p:nvPr/>
            </p:nvSpPr>
            <p:spPr bwMode="auto">
              <a:xfrm>
                <a:off x="4752" y="1248"/>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2"/>
              <p:cNvSpPr>
                <a:spLocks noChangeArrowheads="1"/>
              </p:cNvSpPr>
              <p:nvPr/>
            </p:nvSpPr>
            <p:spPr bwMode="auto">
              <a:xfrm>
                <a:off x="4560" y="1344"/>
                <a:ext cx="384" cy="384"/>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 name="Text Box 13"/>
              <p:cNvSpPr txBox="1">
                <a:spLocks noChangeArrowheads="1"/>
              </p:cNvSpPr>
              <p:nvPr/>
            </p:nvSpPr>
            <p:spPr bwMode="auto">
              <a:xfrm>
                <a:off x="3600" y="1062"/>
                <a:ext cx="2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a:t>x=0</a:t>
                </a:r>
              </a:p>
            </p:txBody>
          </p:sp>
          <p:sp>
            <p:nvSpPr>
              <p:cNvPr id="19" name="Text Box 14"/>
              <p:cNvSpPr txBox="1">
                <a:spLocks noChangeArrowheads="1"/>
              </p:cNvSpPr>
              <p:nvPr/>
            </p:nvSpPr>
            <p:spPr bwMode="auto">
              <a:xfrm>
                <a:off x="4512" y="1056"/>
                <a:ext cx="57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a:t>x=0.12 m</a:t>
                </a:r>
              </a:p>
            </p:txBody>
          </p:sp>
        </p:grpSp>
        <p:sp>
          <p:nvSpPr>
            <p:cNvPr id="12" name="Text Box 15"/>
            <p:cNvSpPr txBox="1">
              <a:spLocks noChangeArrowheads="1"/>
            </p:cNvSpPr>
            <p:nvPr/>
          </p:nvSpPr>
          <p:spPr bwMode="auto">
            <a:xfrm>
              <a:off x="5088" y="1872"/>
              <a:ext cx="2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a:t>M</a:t>
              </a:r>
            </a:p>
          </p:txBody>
        </p:sp>
      </p:grpSp>
      <p:sp>
        <p:nvSpPr>
          <p:cNvPr id="2" name="TextBox 1"/>
          <p:cNvSpPr txBox="1"/>
          <p:nvPr/>
        </p:nvSpPr>
        <p:spPr>
          <a:xfrm>
            <a:off x="228600" y="3733800"/>
            <a:ext cx="3429000" cy="2400657"/>
          </a:xfrm>
          <a:prstGeom prst="rect">
            <a:avLst/>
          </a:prstGeom>
          <a:noFill/>
        </p:spPr>
        <p:txBody>
          <a:bodyPr wrap="square" rtlCol="0">
            <a:spAutoFit/>
          </a:bodyPr>
          <a:lstStyle/>
          <a:p>
            <a:r>
              <a:rPr lang="en-US" sz="3000" dirty="0"/>
              <a:t>A). 1.73 J </a:t>
            </a:r>
          </a:p>
          <a:p>
            <a:r>
              <a:rPr lang="en-US" sz="3000" dirty="0"/>
              <a:t>B). 17.3 J </a:t>
            </a:r>
          </a:p>
          <a:p>
            <a:r>
              <a:rPr lang="en-US" sz="3000" dirty="0"/>
              <a:t>C) 2.75 J </a:t>
            </a:r>
          </a:p>
          <a:p>
            <a:r>
              <a:rPr lang="en-US" sz="3000" dirty="0"/>
              <a:t>D). 275 J </a:t>
            </a:r>
          </a:p>
          <a:p>
            <a:r>
              <a:rPr lang="en-US" sz="3000" dirty="0"/>
              <a:t>E). 12 J</a:t>
            </a:r>
          </a:p>
        </p:txBody>
      </p:sp>
    </p:spTree>
    <p:extLst>
      <p:ext uri="{BB962C8B-B14F-4D97-AF65-F5344CB8AC3E}">
        <p14:creationId xmlns:p14="http://schemas.microsoft.com/office/powerpoint/2010/main" val="1479675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2"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9AC44CA-649C-4FCA-8AEE-291F8D8C098A}" type="slidenum">
              <a:rPr lang="en-US" sz="1400"/>
              <a:pPr algn="r" eaLnBrk="1" hangingPunct="1"/>
              <a:t>22</a:t>
            </a:fld>
            <a:endParaRPr lang="en-US" sz="1400"/>
          </a:p>
        </p:txBody>
      </p:sp>
      <p:sp>
        <p:nvSpPr>
          <p:cNvPr id="77826" name="Text Box 2"/>
          <p:cNvSpPr txBox="1">
            <a:spLocks noChangeArrowheads="1"/>
          </p:cNvSpPr>
          <p:nvPr/>
        </p:nvSpPr>
        <p:spPr bwMode="auto">
          <a:xfrm>
            <a:off x="609600" y="1143000"/>
            <a:ext cx="7924800" cy="238219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A 0.20 kg mass is oscillating horizontally on a friction-free table on a spring with a constant of k=240 N/m. The spring is originally stretched to 0.12 m from equilibrium and released.</a:t>
            </a:r>
          </a:p>
          <a:p>
            <a:pPr eaLnBrk="1" hangingPunct="1">
              <a:spcBef>
                <a:spcPct val="20000"/>
              </a:spcBef>
            </a:pPr>
            <a:r>
              <a:rPr lang="en-US" sz="2400" b="1" dirty="0">
                <a:solidFill>
                  <a:srgbClr val="FF0000"/>
                </a:solidFill>
              </a:rPr>
              <a:t>What is the maximum velocity of the mass?  Where does it reach this maximum velocity?</a:t>
            </a:r>
          </a:p>
        </p:txBody>
      </p:sp>
      <p:sp>
        <p:nvSpPr>
          <p:cNvPr id="34824" name="Rectangle 3"/>
          <p:cNvSpPr>
            <a:spLocks noGrp="1" noChangeArrowheads="1"/>
          </p:cNvSpPr>
          <p:nvPr>
            <p:ph type="title"/>
          </p:nvPr>
        </p:nvSpPr>
        <p:spPr/>
        <p:txBody>
          <a:bodyPr/>
          <a:lstStyle/>
          <a:p>
            <a:pPr eaLnBrk="1" hangingPunct="1"/>
            <a:r>
              <a:rPr lang="en-US"/>
              <a:t>Ch 6 CP 4</a:t>
            </a:r>
          </a:p>
        </p:txBody>
      </p:sp>
      <p:sp>
        <p:nvSpPr>
          <p:cNvPr id="9" name="TextBox 8"/>
          <p:cNvSpPr txBox="1"/>
          <p:nvPr/>
        </p:nvSpPr>
        <p:spPr>
          <a:xfrm>
            <a:off x="228600" y="3733800"/>
            <a:ext cx="3429000" cy="2400657"/>
          </a:xfrm>
          <a:prstGeom prst="rect">
            <a:avLst/>
          </a:prstGeom>
          <a:noFill/>
        </p:spPr>
        <p:txBody>
          <a:bodyPr wrap="square" rtlCol="0">
            <a:spAutoFit/>
          </a:bodyPr>
          <a:lstStyle/>
          <a:p>
            <a:r>
              <a:rPr lang="en-US" sz="3000" dirty="0"/>
              <a:t>A). 1.73 m/s </a:t>
            </a:r>
          </a:p>
          <a:p>
            <a:r>
              <a:rPr lang="en-US" sz="3000" dirty="0"/>
              <a:t>B). 4.16 m/s</a:t>
            </a:r>
          </a:p>
          <a:p>
            <a:r>
              <a:rPr lang="en-US" sz="3000" dirty="0"/>
              <a:t>C) 3.46 m/s </a:t>
            </a:r>
          </a:p>
          <a:p>
            <a:r>
              <a:rPr lang="en-US" sz="3000" dirty="0"/>
              <a:t>D). 0.765 m/s </a:t>
            </a:r>
          </a:p>
          <a:p>
            <a:r>
              <a:rPr lang="en-US" sz="3000" dirty="0"/>
              <a:t>E). 12 m/s</a:t>
            </a:r>
          </a:p>
        </p:txBody>
      </p:sp>
      <p:sp>
        <p:nvSpPr>
          <p:cNvPr id="10" name="Text Box 3"/>
          <p:cNvSpPr txBox="1">
            <a:spLocks noChangeArrowheads="1"/>
          </p:cNvSpPr>
          <p:nvPr/>
        </p:nvSpPr>
        <p:spPr bwMode="auto">
          <a:xfrm>
            <a:off x="3427412" y="4311650"/>
            <a:ext cx="5386411" cy="1649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tabLst>
                <a:tab pos="171450" algn="l"/>
              </a:tabLst>
              <a:defRPr>
                <a:solidFill>
                  <a:schemeClr val="tx1"/>
                </a:solidFill>
                <a:latin typeface="Arial" charset="0"/>
              </a:defRPr>
            </a:lvl1pPr>
            <a:lvl2pPr marL="742950" indent="-285750" eaLnBrk="0" hangingPunct="0">
              <a:tabLst>
                <a:tab pos="171450" algn="l"/>
              </a:tabLst>
              <a:defRPr>
                <a:solidFill>
                  <a:schemeClr val="tx1"/>
                </a:solidFill>
                <a:latin typeface="Arial" charset="0"/>
              </a:defRPr>
            </a:lvl2pPr>
            <a:lvl3pPr marL="1143000" indent="-228600" eaLnBrk="0" hangingPunct="0">
              <a:tabLst>
                <a:tab pos="171450" algn="l"/>
              </a:tabLst>
              <a:defRPr>
                <a:solidFill>
                  <a:schemeClr val="tx1"/>
                </a:solidFill>
                <a:latin typeface="Arial" charset="0"/>
              </a:defRPr>
            </a:lvl3pPr>
            <a:lvl4pPr marL="1600200" indent="-228600" eaLnBrk="0" hangingPunct="0">
              <a:tabLst>
                <a:tab pos="171450" algn="l"/>
              </a:tabLst>
              <a:defRPr>
                <a:solidFill>
                  <a:schemeClr val="tx1"/>
                </a:solidFill>
                <a:latin typeface="Arial" charset="0"/>
              </a:defRPr>
            </a:lvl4pPr>
            <a:lvl5pPr marL="2057400" indent="-228600" eaLnBrk="0" hangingPunct="0">
              <a:tabLst>
                <a:tab pos="171450" algn="l"/>
              </a:tabLst>
              <a:defRPr>
                <a:solidFill>
                  <a:schemeClr val="tx1"/>
                </a:solidFill>
                <a:latin typeface="Arial" charset="0"/>
              </a:defRPr>
            </a:lvl5pPr>
            <a:lvl6pPr marL="2514600" indent="-228600" eaLnBrk="0" fontAlgn="base" hangingPunct="0">
              <a:spcBef>
                <a:spcPct val="0"/>
              </a:spcBef>
              <a:spcAft>
                <a:spcPct val="0"/>
              </a:spcAft>
              <a:tabLst>
                <a:tab pos="171450" algn="l"/>
              </a:tabLst>
              <a:defRPr>
                <a:solidFill>
                  <a:schemeClr val="tx1"/>
                </a:solidFill>
                <a:latin typeface="Arial" charset="0"/>
              </a:defRPr>
            </a:lvl6pPr>
            <a:lvl7pPr marL="2971800" indent="-228600" eaLnBrk="0" fontAlgn="base" hangingPunct="0">
              <a:spcBef>
                <a:spcPct val="0"/>
              </a:spcBef>
              <a:spcAft>
                <a:spcPct val="0"/>
              </a:spcAft>
              <a:tabLst>
                <a:tab pos="171450" algn="l"/>
              </a:tabLst>
              <a:defRPr>
                <a:solidFill>
                  <a:schemeClr val="tx1"/>
                </a:solidFill>
                <a:latin typeface="Arial" charset="0"/>
              </a:defRPr>
            </a:lvl7pPr>
            <a:lvl8pPr marL="3429000" indent="-228600" eaLnBrk="0" fontAlgn="base" hangingPunct="0">
              <a:spcBef>
                <a:spcPct val="0"/>
              </a:spcBef>
              <a:spcAft>
                <a:spcPct val="0"/>
              </a:spcAft>
              <a:tabLst>
                <a:tab pos="171450" algn="l"/>
              </a:tabLst>
              <a:defRPr>
                <a:solidFill>
                  <a:schemeClr val="tx1"/>
                </a:solidFill>
                <a:latin typeface="Arial" charset="0"/>
              </a:defRPr>
            </a:lvl8pPr>
            <a:lvl9pPr marL="3886200" indent="-228600" eaLnBrk="0" fontAlgn="base" hangingPunct="0">
              <a:spcBef>
                <a:spcPct val="0"/>
              </a:spcBef>
              <a:spcAft>
                <a:spcPct val="0"/>
              </a:spcAft>
              <a:tabLst>
                <a:tab pos="171450" algn="l"/>
              </a:tabLst>
              <a:defRPr>
                <a:solidFill>
                  <a:schemeClr val="tx1"/>
                </a:solidFill>
                <a:latin typeface="Arial" charset="0"/>
              </a:defRPr>
            </a:lvl9pPr>
          </a:lstStyle>
          <a:p>
            <a:pPr marL="0" indent="0" eaLnBrk="1" hangingPunct="1">
              <a:spcBef>
                <a:spcPct val="20000"/>
              </a:spcBef>
            </a:pPr>
            <a:r>
              <a:rPr lang="en-US" sz="2200" b="1" dirty="0"/>
              <a:t>No friction so energy is conserved</a:t>
            </a:r>
          </a:p>
          <a:p>
            <a:pPr eaLnBrk="1" hangingPunct="1">
              <a:spcBef>
                <a:spcPct val="20000"/>
              </a:spcBef>
            </a:pPr>
            <a:r>
              <a:rPr lang="en-US" sz="2200" b="1" dirty="0"/>
              <a:t>E=PE+KE, maximum KE when PE=0</a:t>
            </a:r>
          </a:p>
          <a:p>
            <a:pPr eaLnBrk="1" hangingPunct="1">
              <a:spcBef>
                <a:spcPct val="20000"/>
              </a:spcBef>
            </a:pPr>
            <a:r>
              <a:rPr lang="en-US" sz="2200" b="1" dirty="0" err="1"/>
              <a:t>KE</a:t>
            </a:r>
            <a:r>
              <a:rPr lang="en-US" sz="2200" b="1" baseline="-25000" dirty="0" err="1"/>
              <a:t>max</a:t>
            </a:r>
            <a:r>
              <a:rPr lang="en-US" sz="2200" b="1" baseline="-25000" dirty="0"/>
              <a:t> </a:t>
            </a:r>
            <a:r>
              <a:rPr lang="en-US" sz="2200" b="1" dirty="0"/>
              <a:t>= 1/2mv</a:t>
            </a:r>
            <a:r>
              <a:rPr lang="en-US" sz="2200" b="1" baseline="30000" dirty="0"/>
              <a:t>2          </a:t>
            </a:r>
            <a:r>
              <a:rPr lang="en-US" sz="2200" b="1" dirty="0">
                <a:solidFill>
                  <a:srgbClr val="FF3300"/>
                </a:solidFill>
              </a:rPr>
              <a:t>v = 4.16 m/s. </a:t>
            </a:r>
          </a:p>
          <a:p>
            <a:pPr eaLnBrk="1" hangingPunct="1">
              <a:spcBef>
                <a:spcPct val="20000"/>
              </a:spcBef>
            </a:pPr>
            <a:r>
              <a:rPr lang="en-US" sz="2200" b="1" dirty="0">
                <a:solidFill>
                  <a:srgbClr val="FF3300"/>
                </a:solidFill>
              </a:rPr>
              <a:t>This occurs at the equilibrium position</a:t>
            </a:r>
          </a:p>
        </p:txBody>
      </p:sp>
      <p:sp>
        <p:nvSpPr>
          <p:cNvPr id="2" name="Slide Number Placeholder 1"/>
          <p:cNvSpPr>
            <a:spLocks noGrp="1"/>
          </p:cNvSpPr>
          <p:nvPr>
            <p:ph type="sldNum" sz="quarter" idx="12"/>
          </p:nvPr>
        </p:nvSpPr>
        <p:spPr/>
        <p:txBody>
          <a:bodyPr/>
          <a:lstStyle/>
          <a:p>
            <a:fld id="{1E13FEEE-6EDA-49B0-B5FD-492D0D361473}" type="slidenum">
              <a:rPr lang="en-US" smtClean="0"/>
              <a:t>22</a:t>
            </a:fld>
            <a:endParaRPr lang="en-US"/>
          </a:p>
        </p:txBody>
      </p:sp>
    </p:spTree>
    <p:extLst>
      <p:ext uri="{BB962C8B-B14F-4D97-AF65-F5344CB8AC3E}">
        <p14:creationId xmlns:p14="http://schemas.microsoft.com/office/powerpoint/2010/main" val="184408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74C9599-E0FA-4F48-ABA4-1CE63C0F436C}" type="slidenum">
              <a:rPr lang="en-US"/>
              <a:pPr eaLnBrk="1" hangingPunct="1"/>
              <a:t>23</a:t>
            </a:fld>
            <a:endParaRPr lang="en-US"/>
          </a:p>
        </p:txBody>
      </p:sp>
      <p:sp>
        <p:nvSpPr>
          <p:cNvPr id="77826" name="Text Box 2"/>
          <p:cNvSpPr txBox="1">
            <a:spLocks noChangeArrowheads="1"/>
          </p:cNvSpPr>
          <p:nvPr/>
        </p:nvSpPr>
        <p:spPr bwMode="auto">
          <a:xfrm>
            <a:off x="609600" y="838200"/>
            <a:ext cx="7924800" cy="238219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A 0.20 kg mass is oscillating horizontally on a friction-free table on a spring with a constant of k=240 N/m. The spring is originally stretched to 0.12 m from equilibrium and released.</a:t>
            </a:r>
          </a:p>
          <a:p>
            <a:pPr eaLnBrk="1" hangingPunct="1">
              <a:spcBef>
                <a:spcPct val="20000"/>
              </a:spcBef>
            </a:pPr>
            <a:r>
              <a:rPr lang="en-US" sz="2400" b="1" dirty="0">
                <a:solidFill>
                  <a:srgbClr val="FF0000"/>
                </a:solidFill>
              </a:rPr>
              <a:t>What are values of PE, KE and velocity of mass when the mass is 0.06 m from equilibrium? </a:t>
            </a:r>
          </a:p>
        </p:txBody>
      </p:sp>
      <p:sp>
        <p:nvSpPr>
          <p:cNvPr id="34824" name="Rectangle 3"/>
          <p:cNvSpPr>
            <a:spLocks noGrp="1" noChangeArrowheads="1"/>
          </p:cNvSpPr>
          <p:nvPr>
            <p:ph type="title"/>
          </p:nvPr>
        </p:nvSpPr>
        <p:spPr>
          <a:xfrm>
            <a:off x="457200" y="-76200"/>
            <a:ext cx="8229600" cy="1143000"/>
          </a:xfrm>
        </p:spPr>
        <p:txBody>
          <a:bodyPr/>
          <a:lstStyle/>
          <a:p>
            <a:pPr eaLnBrk="1" hangingPunct="1"/>
            <a:r>
              <a:rPr lang="en-US" dirty="0" err="1"/>
              <a:t>Ch</a:t>
            </a:r>
            <a:r>
              <a:rPr lang="en-US" dirty="0"/>
              <a:t> 6 CP 4</a:t>
            </a:r>
          </a:p>
        </p:txBody>
      </p:sp>
      <p:grpSp>
        <p:nvGrpSpPr>
          <p:cNvPr id="9" name="Group 6"/>
          <p:cNvGrpSpPr>
            <a:grpSpLocks/>
          </p:cNvGrpSpPr>
          <p:nvPr/>
        </p:nvGrpSpPr>
        <p:grpSpPr bwMode="auto">
          <a:xfrm>
            <a:off x="5638800" y="3505200"/>
            <a:ext cx="3124200" cy="1662113"/>
            <a:chOff x="3552" y="1056"/>
            <a:chExt cx="1968" cy="1047"/>
          </a:xfrm>
        </p:grpSpPr>
        <p:grpSp>
          <p:nvGrpSpPr>
            <p:cNvPr id="10" name="Group 7"/>
            <p:cNvGrpSpPr>
              <a:grpSpLocks/>
            </p:cNvGrpSpPr>
            <p:nvPr/>
          </p:nvGrpSpPr>
          <p:grpSpPr bwMode="auto">
            <a:xfrm>
              <a:off x="3552" y="1056"/>
              <a:ext cx="1968" cy="768"/>
              <a:chOff x="3120" y="1056"/>
              <a:chExt cx="1968" cy="768"/>
            </a:xfrm>
          </p:grpSpPr>
          <p:graphicFrame>
            <p:nvGraphicFramePr>
              <p:cNvPr id="12" name="Object 8"/>
              <p:cNvGraphicFramePr>
                <a:graphicFrameLocks noChangeAspect="1"/>
              </p:cNvGraphicFramePr>
              <p:nvPr/>
            </p:nvGraphicFramePr>
            <p:xfrm>
              <a:off x="3120" y="1440"/>
              <a:ext cx="1440" cy="135"/>
            </p:xfrm>
            <a:graphic>
              <a:graphicData uri="http://schemas.openxmlformats.org/presentationml/2006/ole">
                <mc:AlternateContent xmlns:mc="http://schemas.openxmlformats.org/markup-compatibility/2006">
                  <mc:Choice xmlns:v="urn:schemas-microsoft-com:vml" Requires="v">
                    <p:oleObj spid="_x0000_s8268" name="Equation" r:id="rId3" imgW="2311200" imgH="126720" progId="Equation.DSMT4">
                      <p:embed/>
                    </p:oleObj>
                  </mc:Choice>
                  <mc:Fallback>
                    <p:oleObj name="Equation" r:id="rId3" imgW="2311200" imgH="12672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0" y="1440"/>
                            <a:ext cx="1440" cy="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Line 9"/>
              <p:cNvSpPr>
                <a:spLocks noChangeShapeType="1"/>
              </p:cNvSpPr>
              <p:nvPr/>
            </p:nvSpPr>
            <p:spPr bwMode="auto">
              <a:xfrm>
                <a:off x="3138" y="1248"/>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Line 10"/>
              <p:cNvSpPr>
                <a:spLocks noChangeShapeType="1"/>
              </p:cNvSpPr>
              <p:nvPr/>
            </p:nvSpPr>
            <p:spPr bwMode="auto">
              <a:xfrm>
                <a:off x="3744" y="1248"/>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Line 11"/>
              <p:cNvSpPr>
                <a:spLocks noChangeShapeType="1"/>
              </p:cNvSpPr>
              <p:nvPr/>
            </p:nvSpPr>
            <p:spPr bwMode="auto">
              <a:xfrm>
                <a:off x="4752" y="1248"/>
                <a:ext cx="0" cy="57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Rectangle 12"/>
              <p:cNvSpPr>
                <a:spLocks noChangeArrowheads="1"/>
              </p:cNvSpPr>
              <p:nvPr/>
            </p:nvSpPr>
            <p:spPr bwMode="auto">
              <a:xfrm>
                <a:off x="4560" y="1344"/>
                <a:ext cx="384" cy="384"/>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7" name="Text Box 13"/>
              <p:cNvSpPr txBox="1">
                <a:spLocks noChangeArrowheads="1"/>
              </p:cNvSpPr>
              <p:nvPr/>
            </p:nvSpPr>
            <p:spPr bwMode="auto">
              <a:xfrm>
                <a:off x="3600" y="1062"/>
                <a:ext cx="27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a:t>x=0</a:t>
                </a:r>
              </a:p>
            </p:txBody>
          </p:sp>
          <p:sp>
            <p:nvSpPr>
              <p:cNvPr id="18" name="Text Box 14"/>
              <p:cNvSpPr txBox="1">
                <a:spLocks noChangeArrowheads="1"/>
              </p:cNvSpPr>
              <p:nvPr/>
            </p:nvSpPr>
            <p:spPr bwMode="auto">
              <a:xfrm>
                <a:off x="4512" y="1056"/>
                <a:ext cx="57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200" b="1"/>
                  <a:t>x=0.12 m</a:t>
                </a:r>
              </a:p>
            </p:txBody>
          </p:sp>
        </p:grpSp>
        <p:sp>
          <p:nvSpPr>
            <p:cNvPr id="11" name="Text Box 15"/>
            <p:cNvSpPr txBox="1">
              <a:spLocks noChangeArrowheads="1"/>
            </p:cNvSpPr>
            <p:nvPr/>
          </p:nvSpPr>
          <p:spPr bwMode="auto">
            <a:xfrm>
              <a:off x="5088" y="1872"/>
              <a:ext cx="2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a:t>M</a:t>
              </a:r>
            </a:p>
          </p:txBody>
        </p:sp>
      </p:grpSp>
      <p:sp>
        <p:nvSpPr>
          <p:cNvPr id="19" name="Text Box 4"/>
          <p:cNvSpPr txBox="1">
            <a:spLocks noChangeArrowheads="1"/>
          </p:cNvSpPr>
          <p:nvPr/>
        </p:nvSpPr>
        <p:spPr bwMode="auto">
          <a:xfrm>
            <a:off x="4202366" y="5105400"/>
            <a:ext cx="4865434"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1" hangingPunct="1">
              <a:spcBef>
                <a:spcPct val="20000"/>
              </a:spcBef>
            </a:pPr>
            <a:r>
              <a:rPr lang="en-US" sz="2000" b="1" dirty="0"/>
              <a:t>PE = 1/2kx</a:t>
            </a:r>
            <a:r>
              <a:rPr lang="en-US" sz="2000" b="1" baseline="30000" dirty="0"/>
              <a:t>2 </a:t>
            </a:r>
            <a:r>
              <a:rPr lang="en-US" sz="2000" b="1" dirty="0"/>
              <a:t>= ½(240)(0.06)</a:t>
            </a:r>
            <a:r>
              <a:rPr lang="en-US" sz="2000" b="1" baseline="30000" dirty="0"/>
              <a:t>2</a:t>
            </a:r>
            <a:r>
              <a:rPr lang="en-US" sz="2000" b="1" dirty="0"/>
              <a:t> = 0.432J</a:t>
            </a:r>
          </a:p>
          <a:p>
            <a:pPr eaLnBrk="1" hangingPunct="1">
              <a:spcBef>
                <a:spcPct val="20000"/>
              </a:spcBef>
            </a:pPr>
            <a:r>
              <a:rPr lang="en-US" sz="2000" b="1" dirty="0"/>
              <a:t>Since total energy = 1.73J then </a:t>
            </a:r>
          </a:p>
          <a:p>
            <a:pPr eaLnBrk="1" hangingPunct="1">
              <a:spcBef>
                <a:spcPct val="20000"/>
              </a:spcBef>
            </a:pPr>
            <a:r>
              <a:rPr lang="en-US" sz="2000" b="1" dirty="0"/>
              <a:t>the kinetic energy = 1.73 – 0.432 = 1.3J</a:t>
            </a:r>
          </a:p>
          <a:p>
            <a:pPr eaLnBrk="1" hangingPunct="1">
              <a:spcBef>
                <a:spcPct val="20000"/>
              </a:spcBef>
            </a:pPr>
            <a:r>
              <a:rPr lang="en-US" sz="2000" b="1" dirty="0"/>
              <a:t>KE = 1/2mv</a:t>
            </a:r>
            <a:r>
              <a:rPr lang="en-US" sz="2000" b="1" baseline="30000" dirty="0"/>
              <a:t>2 </a:t>
            </a:r>
            <a:r>
              <a:rPr lang="en-US" sz="2000" b="1" dirty="0"/>
              <a:t>= 1.3  then </a:t>
            </a:r>
            <a:r>
              <a:rPr lang="en-US" sz="2000" b="1" dirty="0">
                <a:solidFill>
                  <a:srgbClr val="FF3300"/>
                </a:solidFill>
              </a:rPr>
              <a:t>v = 3.6m/s</a:t>
            </a:r>
          </a:p>
        </p:txBody>
      </p:sp>
      <p:sp>
        <p:nvSpPr>
          <p:cNvPr id="20" name="TextBox 19"/>
          <p:cNvSpPr txBox="1"/>
          <p:nvPr/>
        </p:nvSpPr>
        <p:spPr>
          <a:xfrm>
            <a:off x="0" y="3733800"/>
            <a:ext cx="4114800" cy="1938992"/>
          </a:xfrm>
          <a:prstGeom prst="rect">
            <a:avLst/>
          </a:prstGeom>
          <a:noFill/>
        </p:spPr>
        <p:txBody>
          <a:bodyPr wrap="square" rtlCol="0">
            <a:spAutoFit/>
          </a:bodyPr>
          <a:lstStyle/>
          <a:p>
            <a:r>
              <a:rPr lang="en-US" sz="2000" dirty="0"/>
              <a:t>A). PE = 0.832J, KE = 0.9J, v = 1.6 m/s</a:t>
            </a:r>
          </a:p>
          <a:p>
            <a:r>
              <a:rPr lang="en-US" sz="2000" dirty="0"/>
              <a:t>B). PE = 0.482J, KE = 1.28J, v = 3.6 m/s</a:t>
            </a:r>
          </a:p>
          <a:p>
            <a:r>
              <a:rPr lang="en-US" sz="2000" dirty="0"/>
              <a:t>C). PE = 0.432J, KE = 1.3J, v = 3.6 m/s</a:t>
            </a:r>
          </a:p>
          <a:p>
            <a:r>
              <a:rPr lang="en-US" sz="2000" dirty="0"/>
              <a:t>D). PE = 4.32J, KE = 1.3J, v = 36 m/s</a:t>
            </a:r>
          </a:p>
          <a:p>
            <a:r>
              <a:rPr lang="en-US" sz="2000" dirty="0"/>
              <a:t>E). PE = 0.432J, KE = 13J, v = 36 m/s</a:t>
            </a:r>
          </a:p>
          <a:p>
            <a:endParaRPr lang="en-US" sz="2000" dirty="0"/>
          </a:p>
        </p:txBody>
      </p:sp>
    </p:spTree>
    <p:extLst>
      <p:ext uri="{BB962C8B-B14F-4D97-AF65-F5344CB8AC3E}">
        <p14:creationId xmlns:p14="http://schemas.microsoft.com/office/powerpoint/2010/main" val="1479675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474" name="Rectangle 2"/>
          <p:cNvSpPr>
            <a:spLocks noGrp="1" noChangeArrowheads="1"/>
          </p:cNvSpPr>
          <p:nvPr>
            <p:ph type="title"/>
          </p:nvPr>
        </p:nvSpPr>
        <p:spPr>
          <a:xfrm>
            <a:off x="0" y="0"/>
            <a:ext cx="9144000" cy="2289175"/>
          </a:xfrm>
        </p:spPr>
        <p:txBody>
          <a:bodyPr>
            <a:normAutofit fontScale="90000"/>
          </a:bodyPr>
          <a:lstStyle/>
          <a:p>
            <a:r>
              <a:rPr lang="en-US" sz="3000" dirty="0">
                <a:solidFill>
                  <a:schemeClr val="accent1"/>
                </a:solidFill>
                <a:latin typeface="Comic Sans MS" pitchFamily="79" charset="0"/>
              </a:rPr>
              <a:t> </a:t>
            </a:r>
            <a:r>
              <a:rPr lang="en-US" sz="3000" b="1" dirty="0">
                <a:solidFill>
                  <a:srgbClr val="FF0000"/>
                </a:solidFill>
                <a:latin typeface="Comic Sans MS" pitchFamily="79" charset="0"/>
              </a:rPr>
              <a:t>Quiz</a:t>
            </a:r>
            <a:r>
              <a:rPr lang="en-US" sz="3000" dirty="0">
                <a:solidFill>
                  <a:schemeClr val="accent1"/>
                </a:solidFill>
                <a:latin typeface="Comic Sans MS" pitchFamily="79" charset="0"/>
              </a:rPr>
              <a:t>: A lever is used to lift a rock.  Will the work done by the person on the lever be greater than, less than, or equal to the work done by the lever on the rock? (assume no dissipative force, e.g. friction, in action). </a:t>
            </a:r>
            <a:endParaRPr lang="en-US" sz="3000" dirty="0">
              <a:solidFill>
                <a:schemeClr val="accent1"/>
              </a:solidFill>
            </a:endParaRPr>
          </a:p>
        </p:txBody>
      </p:sp>
      <p:sp>
        <p:nvSpPr>
          <p:cNvPr id="1129475" name="Rectangle 3"/>
          <p:cNvSpPr>
            <a:spLocks noGrp="1" noChangeArrowheads="1"/>
          </p:cNvSpPr>
          <p:nvPr>
            <p:ph type="body" idx="1"/>
          </p:nvPr>
        </p:nvSpPr>
        <p:spPr>
          <a:xfrm>
            <a:off x="304800" y="2667000"/>
            <a:ext cx="3505200" cy="2286000"/>
          </a:xfrm>
        </p:spPr>
        <p:txBody>
          <a:bodyPr/>
          <a:lstStyle/>
          <a:p>
            <a:pPr marL="609600" indent="-609600">
              <a:lnSpc>
                <a:spcPct val="80000"/>
              </a:lnSpc>
              <a:buFont typeface="Arial" charset="0"/>
              <a:buAutoNum type="alphaLcParenR"/>
            </a:pPr>
            <a:r>
              <a:rPr lang="en-US" sz="2000" dirty="0">
                <a:latin typeface="Comic Sans MS" pitchFamily="79" charset="0"/>
              </a:rPr>
              <a:t>Greater than</a:t>
            </a:r>
          </a:p>
          <a:p>
            <a:pPr marL="609600" indent="-609600">
              <a:lnSpc>
                <a:spcPct val="80000"/>
              </a:lnSpc>
              <a:buFont typeface="Arial" charset="0"/>
              <a:buAutoNum type="alphaLcParenR"/>
            </a:pPr>
            <a:r>
              <a:rPr lang="en-US" sz="2000" dirty="0">
                <a:latin typeface="Comic Sans MS" pitchFamily="79" charset="0"/>
              </a:rPr>
              <a:t>Less than</a:t>
            </a:r>
          </a:p>
          <a:p>
            <a:pPr marL="609600" indent="-609600">
              <a:lnSpc>
                <a:spcPct val="80000"/>
              </a:lnSpc>
              <a:buFont typeface="Arial" charset="0"/>
              <a:buAutoNum type="alphaLcParenR"/>
            </a:pPr>
            <a:r>
              <a:rPr lang="en-US" sz="2000" dirty="0">
                <a:latin typeface="Comic Sans MS" pitchFamily="79" charset="0"/>
              </a:rPr>
              <a:t>Equal to</a:t>
            </a:r>
          </a:p>
          <a:p>
            <a:pPr marL="609600" indent="-609600">
              <a:lnSpc>
                <a:spcPct val="80000"/>
              </a:lnSpc>
              <a:buFont typeface="Arial" charset="0"/>
              <a:buAutoNum type="alphaLcParenR"/>
            </a:pPr>
            <a:r>
              <a:rPr lang="en-US" sz="2000" dirty="0">
                <a:latin typeface="Comic Sans MS" pitchFamily="79" charset="0"/>
              </a:rPr>
              <a:t>Unable to tell </a:t>
            </a:r>
          </a:p>
          <a:p>
            <a:pPr marL="609600" indent="-609600">
              <a:lnSpc>
                <a:spcPct val="80000"/>
              </a:lnSpc>
              <a:buFont typeface="Arial" charset="0"/>
              <a:buNone/>
            </a:pPr>
            <a:r>
              <a:rPr lang="en-US" sz="2000" dirty="0">
                <a:latin typeface="Comic Sans MS" pitchFamily="79" charset="0"/>
              </a:rPr>
              <a:t>	from this graph</a:t>
            </a:r>
          </a:p>
        </p:txBody>
      </p:sp>
      <p:sp>
        <p:nvSpPr>
          <p:cNvPr id="1129476" name="Text Box 4"/>
          <p:cNvSpPr txBox="1">
            <a:spLocks noChangeArrowheads="1"/>
          </p:cNvSpPr>
          <p:nvPr/>
        </p:nvSpPr>
        <p:spPr bwMode="auto">
          <a:xfrm>
            <a:off x="0" y="4724400"/>
            <a:ext cx="91440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dirty="0">
                <a:latin typeface="Arial" charset="0"/>
              </a:rPr>
              <a:t>The work done by the person can never be less than the work done by the lever on the rock. If there are no dissipative forces they will be equal.  This is a consequence of the conservation of energy.</a:t>
            </a:r>
          </a:p>
        </p:txBody>
      </p:sp>
      <p:pic>
        <p:nvPicPr>
          <p:cNvPr id="1129478" name="Picture 6" descr="06_p118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362200"/>
            <a:ext cx="5114925" cy="2433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1E13FEEE-6EDA-49B0-B5FD-492D0D361473}" type="slidenum">
              <a:rPr lang="en-US" smtClean="0"/>
              <a:t>24</a:t>
            </a:fld>
            <a:endParaRPr lang="en-US"/>
          </a:p>
        </p:txBody>
      </p:sp>
    </p:spTree>
    <p:extLst>
      <p:ext uri="{BB962C8B-B14F-4D97-AF65-F5344CB8AC3E}">
        <p14:creationId xmlns:p14="http://schemas.microsoft.com/office/powerpoint/2010/main" val="2035659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129476"/>
                                        </p:tgtEl>
                                        <p:attrNameLst>
                                          <p:attrName>style.visibility</p:attrName>
                                        </p:attrNameLst>
                                      </p:cBhvr>
                                      <p:to>
                                        <p:strVal val="visible"/>
                                      </p:to>
                                    </p:set>
                                    <p:animEffect transition="in" filter="fade">
                                      <p:cBhvr>
                                        <p:cTn id="7" dur="1000"/>
                                        <p:tgtEl>
                                          <p:spTgt spid="1129476"/>
                                        </p:tgtEl>
                                      </p:cBhvr>
                                    </p:animEffect>
                                    <p:anim calcmode="lin" valueType="num">
                                      <p:cBhvr>
                                        <p:cTn id="8" dur="1000" fill="hold"/>
                                        <p:tgtEl>
                                          <p:spTgt spid="1129476"/>
                                        </p:tgtEl>
                                        <p:attrNameLst>
                                          <p:attrName>ppt_x</p:attrName>
                                        </p:attrNameLst>
                                      </p:cBhvr>
                                      <p:tavLst>
                                        <p:tav tm="0">
                                          <p:val>
                                            <p:strVal val="#ppt_x"/>
                                          </p:val>
                                        </p:tav>
                                        <p:tav tm="100000">
                                          <p:val>
                                            <p:strVal val="#ppt_x"/>
                                          </p:val>
                                        </p:tav>
                                      </p:tavLst>
                                    </p:anim>
                                    <p:anim calcmode="lin" valueType="num">
                                      <p:cBhvr>
                                        <p:cTn id="9" dur="900" decel="100000" fill="hold"/>
                                        <p:tgtEl>
                                          <p:spTgt spid="112947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2947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947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685800" y="800100"/>
            <a:ext cx="7772400" cy="762000"/>
          </a:xfrm>
        </p:spPr>
        <p:txBody>
          <a:bodyPr/>
          <a:lstStyle/>
          <a:p>
            <a:r>
              <a:rPr lang="en-US" b="1" dirty="0">
                <a:solidFill>
                  <a:srgbClr val="FF0000"/>
                </a:solidFill>
              </a:rPr>
              <a:t>Kinetic Energy</a:t>
            </a:r>
          </a:p>
        </p:txBody>
      </p:sp>
      <p:sp>
        <p:nvSpPr>
          <p:cNvPr id="1147907" name="Rectangle 3"/>
          <p:cNvSpPr>
            <a:spLocks noGrp="1" noChangeArrowheads="1"/>
          </p:cNvSpPr>
          <p:nvPr>
            <p:ph type="body" idx="1"/>
          </p:nvPr>
        </p:nvSpPr>
        <p:spPr>
          <a:xfrm>
            <a:off x="0" y="1905000"/>
            <a:ext cx="5486400" cy="3200400"/>
          </a:xfrm>
        </p:spPr>
        <p:txBody>
          <a:bodyPr>
            <a:normAutofit fontScale="92500"/>
          </a:bodyPr>
          <a:lstStyle/>
          <a:p>
            <a:pPr marL="0" indent="0">
              <a:lnSpc>
                <a:spcPct val="80000"/>
              </a:lnSpc>
              <a:buNone/>
            </a:pPr>
            <a:r>
              <a:rPr lang="en-US" sz="2800" dirty="0"/>
              <a:t>Energy associated with the object’s motion. </a:t>
            </a:r>
          </a:p>
          <a:p>
            <a:pPr>
              <a:lnSpc>
                <a:spcPct val="80000"/>
              </a:lnSpc>
            </a:pPr>
            <a:endParaRPr lang="en-US" sz="2800" dirty="0"/>
          </a:p>
          <a:p>
            <a:pPr marL="0" indent="0"/>
            <a:r>
              <a:rPr lang="en-US" sz="2800" dirty="0"/>
              <a:t>v = v</a:t>
            </a:r>
            <a:r>
              <a:rPr lang="en-US" sz="2800" baseline="-25000" dirty="0"/>
              <a:t>0</a:t>
            </a:r>
            <a:r>
              <a:rPr lang="en-US" sz="2800" dirty="0"/>
              <a:t> + at    d = v</a:t>
            </a:r>
            <a:r>
              <a:rPr lang="en-US" sz="2800" baseline="-25000" dirty="0"/>
              <a:t>0</a:t>
            </a:r>
            <a:r>
              <a:rPr lang="en-US" sz="2800" dirty="0"/>
              <a:t>t +1/2at</a:t>
            </a:r>
            <a:r>
              <a:rPr lang="en-US" sz="2800" baseline="30000" dirty="0"/>
              <a:t>2 </a:t>
            </a:r>
            <a:r>
              <a:rPr lang="en-US" sz="2800" dirty="0"/>
              <a:t> </a:t>
            </a:r>
          </a:p>
          <a:p>
            <a:pPr marL="0" indent="0"/>
            <a:r>
              <a:rPr lang="en-US" sz="2800" dirty="0"/>
              <a:t>F = ma, assume v</a:t>
            </a:r>
            <a:r>
              <a:rPr lang="en-US" sz="2800" baseline="-25000" dirty="0"/>
              <a:t>0</a:t>
            </a:r>
            <a:r>
              <a:rPr lang="en-US" sz="2800" dirty="0"/>
              <a:t> = 0. </a:t>
            </a:r>
          </a:p>
          <a:p>
            <a:pPr marL="0" indent="0"/>
            <a:r>
              <a:rPr lang="en-US" sz="2800" dirty="0"/>
              <a:t> W = </a:t>
            </a:r>
            <a:r>
              <a:rPr lang="en-US" sz="2800" dirty="0" err="1"/>
              <a:t>Fd</a:t>
            </a:r>
            <a:r>
              <a:rPr lang="en-US" sz="2800" dirty="0"/>
              <a:t> = ma(1/2at</a:t>
            </a:r>
            <a:r>
              <a:rPr lang="en-US" sz="2800" baseline="30000" dirty="0"/>
              <a:t>2</a:t>
            </a:r>
            <a:r>
              <a:rPr lang="en-US" sz="2800" dirty="0"/>
              <a:t>) = ma(1/2av</a:t>
            </a:r>
            <a:r>
              <a:rPr lang="en-US" sz="2800" baseline="30000" dirty="0"/>
              <a:t>2</a:t>
            </a:r>
            <a:r>
              <a:rPr lang="en-US" sz="2800" dirty="0"/>
              <a:t>/a</a:t>
            </a:r>
            <a:r>
              <a:rPr lang="en-US" sz="2800" baseline="30000" dirty="0"/>
              <a:t>2</a:t>
            </a:r>
            <a:r>
              <a:rPr lang="en-US" sz="2800" dirty="0"/>
              <a:t>)   = ½ X mv</a:t>
            </a:r>
            <a:r>
              <a:rPr lang="en-US" sz="2800" baseline="30000" dirty="0"/>
              <a:t>2 </a:t>
            </a:r>
            <a:r>
              <a:rPr lang="en-US" sz="2800" dirty="0"/>
              <a:t>  = Kinetic Energy </a:t>
            </a:r>
          </a:p>
        </p:txBody>
      </p:sp>
      <p:pic>
        <p:nvPicPr>
          <p:cNvPr id="5" name="Picture 6" descr="06_08"/>
          <p:cNvPicPr>
            <a:picLocks noChangeAspect="1" noChangeArrowheads="1"/>
          </p:cNvPicPr>
          <p:nvPr/>
        </p:nvPicPr>
        <p:blipFill rotWithShape="1">
          <a:blip r:embed="rId3">
            <a:extLst>
              <a:ext uri="{28A0092B-C50C-407E-A947-70E740481C1C}">
                <a14:useLocalDpi xmlns:a14="http://schemas.microsoft.com/office/drawing/2010/main" val="0"/>
              </a:ext>
            </a:extLst>
          </a:blip>
          <a:srcRect l="12906" r="43215" b="14619"/>
          <a:stretch/>
        </p:blipFill>
        <p:spPr bwMode="auto">
          <a:xfrm>
            <a:off x="4953000" y="2057400"/>
            <a:ext cx="3886201" cy="1684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52400" y="5410200"/>
            <a:ext cx="8458200" cy="1292662"/>
          </a:xfrm>
          <a:prstGeom prst="rect">
            <a:avLst/>
          </a:prstGeom>
          <a:noFill/>
        </p:spPr>
        <p:txBody>
          <a:bodyPr wrap="square" rtlCol="0">
            <a:spAutoFit/>
          </a:bodyPr>
          <a:lstStyle/>
          <a:p>
            <a:r>
              <a:rPr lang="en-US" sz="3000" b="1" dirty="0">
                <a:solidFill>
                  <a:schemeClr val="accent1"/>
                </a:solidFill>
                <a:latin typeface="Times New Roman" pitchFamily="18" charset="0"/>
                <a:cs typeface="Times New Roman" pitchFamily="18" charset="0"/>
              </a:rPr>
              <a:t>In this case, the increase of kinetic energy (from zero) is equal to the amount of work done.  </a:t>
            </a:r>
          </a:p>
          <a:p>
            <a:endParaRPr lang="en-US" dirty="0"/>
          </a:p>
        </p:txBody>
      </p:sp>
      <p:sp>
        <p:nvSpPr>
          <p:cNvPr id="3" name="Slide Number Placeholder 2"/>
          <p:cNvSpPr>
            <a:spLocks noGrp="1"/>
          </p:cNvSpPr>
          <p:nvPr>
            <p:ph type="sldNum" sz="quarter" idx="12"/>
          </p:nvPr>
        </p:nvSpPr>
        <p:spPr/>
        <p:txBody>
          <a:bodyPr/>
          <a:lstStyle/>
          <a:p>
            <a:fld id="{1E13FEEE-6EDA-49B0-B5FD-492D0D361473}" type="slidenum">
              <a:rPr lang="en-US" smtClean="0"/>
              <a:t>3</a:t>
            </a:fld>
            <a:endParaRPr lang="en-US"/>
          </a:p>
        </p:txBody>
      </p:sp>
    </p:spTree>
    <p:extLst>
      <p:ext uri="{BB962C8B-B14F-4D97-AF65-F5344CB8AC3E}">
        <p14:creationId xmlns:p14="http://schemas.microsoft.com/office/powerpoint/2010/main" val="2609884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E0D9833-F4AD-4801-8047-A29DE826A546}" type="slidenum">
              <a:rPr lang="en-US" sz="1400"/>
              <a:pPr algn="r" eaLnBrk="1" hangingPunct="1"/>
              <a:t>4</a:t>
            </a:fld>
            <a:endParaRPr lang="en-US" sz="1400"/>
          </a:p>
        </p:txBody>
      </p:sp>
      <p:sp>
        <p:nvSpPr>
          <p:cNvPr id="76802" name="Text Box 2"/>
          <p:cNvSpPr txBox="1">
            <a:spLocks noChangeArrowheads="1"/>
          </p:cNvSpPr>
          <p:nvPr/>
        </p:nvSpPr>
        <p:spPr bwMode="auto">
          <a:xfrm>
            <a:off x="228600" y="1219200"/>
            <a:ext cx="8829661" cy="1348061"/>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100 kg crate accelerated by net force = 50 N applied for 4 s.</a:t>
            </a:r>
          </a:p>
          <a:p>
            <a:pPr eaLnBrk="1" hangingPunct="1">
              <a:spcBef>
                <a:spcPct val="20000"/>
              </a:spcBef>
            </a:pPr>
            <a:r>
              <a:rPr lang="en-US" sz="2400" b="1" dirty="0">
                <a:solidFill>
                  <a:srgbClr val="FF0000"/>
                </a:solidFill>
              </a:rPr>
              <a:t>Use  Newton’s 2nd Law to find acceleration?</a:t>
            </a:r>
          </a:p>
          <a:p>
            <a:pPr eaLnBrk="1" hangingPunct="1">
              <a:spcBef>
                <a:spcPct val="20000"/>
              </a:spcBef>
            </a:pPr>
            <a:endParaRPr lang="en-US" sz="2400" b="1" dirty="0">
              <a:solidFill>
                <a:srgbClr val="FF0000"/>
              </a:solidFill>
            </a:endParaRPr>
          </a:p>
        </p:txBody>
      </p:sp>
      <p:sp>
        <p:nvSpPr>
          <p:cNvPr id="76803" name="Text Box 3"/>
          <p:cNvSpPr txBox="1">
            <a:spLocks noChangeArrowheads="1"/>
          </p:cNvSpPr>
          <p:nvPr/>
        </p:nvSpPr>
        <p:spPr bwMode="auto">
          <a:xfrm>
            <a:off x="4800600" y="4419600"/>
            <a:ext cx="400645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dirty="0">
                <a:sym typeface="Symbol" pitchFamily="18" charset="2"/>
              </a:rPr>
              <a:t> F = ma   </a:t>
            </a:r>
            <a:r>
              <a:rPr lang="en-US" sz="2200" b="1" dirty="0"/>
              <a:t>a = F/m = 50N/100kg </a:t>
            </a:r>
            <a:r>
              <a:rPr lang="en-US" sz="2200" b="1" dirty="0">
                <a:solidFill>
                  <a:srgbClr val="FF3300"/>
                </a:solidFill>
              </a:rPr>
              <a:t>= 0.5 m/s</a:t>
            </a:r>
            <a:r>
              <a:rPr lang="en-US" sz="2200" b="1" baseline="30000" dirty="0">
                <a:solidFill>
                  <a:srgbClr val="FF3300"/>
                </a:solidFill>
              </a:rPr>
              <a:t>2</a:t>
            </a:r>
            <a:endParaRPr lang="en-US" sz="2200" b="1" dirty="0">
              <a:solidFill>
                <a:srgbClr val="FF3300"/>
              </a:solidFill>
              <a:sym typeface="Symbol" pitchFamily="18" charset="2"/>
            </a:endParaRPr>
          </a:p>
        </p:txBody>
      </p:sp>
      <p:grpSp>
        <p:nvGrpSpPr>
          <p:cNvPr id="2" name="Group 8"/>
          <p:cNvGrpSpPr>
            <a:grpSpLocks/>
          </p:cNvGrpSpPr>
          <p:nvPr/>
        </p:nvGrpSpPr>
        <p:grpSpPr bwMode="auto">
          <a:xfrm>
            <a:off x="6553200" y="3200400"/>
            <a:ext cx="1579563" cy="447675"/>
            <a:chOff x="4128" y="1872"/>
            <a:chExt cx="995" cy="282"/>
          </a:xfrm>
        </p:grpSpPr>
        <p:sp>
          <p:nvSpPr>
            <p:cNvPr id="33807" name="Rectangle 9"/>
            <p:cNvSpPr>
              <a:spLocks noChangeArrowheads="1"/>
            </p:cNvSpPr>
            <p:nvPr/>
          </p:nvSpPr>
          <p:spPr bwMode="auto">
            <a:xfrm>
              <a:off x="4128" y="1872"/>
              <a:ext cx="240" cy="240"/>
            </a:xfrm>
            <a:prstGeom prst="rect">
              <a:avLst/>
            </a:prstGeom>
            <a:solidFill>
              <a:srgbClr val="FCFC46"/>
            </a:solidFill>
            <a:ln w="28575">
              <a:solidFill>
                <a:schemeClr val="tx1"/>
              </a:solidFill>
              <a:miter lim="800000"/>
              <a:headEnd/>
              <a:tailEnd/>
            </a:ln>
          </p:spPr>
          <p:txBody>
            <a:bodyPr wrap="none" anchor="ctr"/>
            <a:lstStyle/>
            <a:p>
              <a:pPr algn="ctr"/>
              <a:r>
                <a:rPr lang="en-US" b="1"/>
                <a:t>M</a:t>
              </a:r>
            </a:p>
          </p:txBody>
        </p:sp>
        <p:sp>
          <p:nvSpPr>
            <p:cNvPr id="33808" name="Line 10"/>
            <p:cNvSpPr>
              <a:spLocks noChangeShapeType="1"/>
            </p:cNvSpPr>
            <p:nvPr/>
          </p:nvSpPr>
          <p:spPr bwMode="auto">
            <a:xfrm flipV="1">
              <a:off x="4368" y="2016"/>
              <a:ext cx="336"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9" name="Text Box 11"/>
            <p:cNvSpPr txBox="1">
              <a:spLocks noChangeArrowheads="1"/>
            </p:cNvSpPr>
            <p:nvPr/>
          </p:nvSpPr>
          <p:spPr bwMode="auto">
            <a:xfrm>
              <a:off x="4752" y="1904"/>
              <a:ext cx="3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F</a:t>
              </a:r>
              <a:r>
                <a:rPr lang="en-US" sz="2000" b="1" baseline="-25000"/>
                <a:t>net</a:t>
              </a:r>
              <a:endParaRPr lang="en-US" sz="2000" b="1"/>
            </a:p>
          </p:txBody>
        </p:sp>
      </p:grpSp>
      <p:sp>
        <p:nvSpPr>
          <p:cNvPr id="33806" name="Rectangle 12"/>
          <p:cNvSpPr>
            <a:spLocks noGrp="1" noChangeArrowheads="1"/>
          </p:cNvSpPr>
          <p:nvPr>
            <p:ph type="title"/>
          </p:nvPr>
        </p:nvSpPr>
        <p:spPr/>
        <p:txBody>
          <a:bodyPr/>
          <a:lstStyle/>
          <a:p>
            <a:pPr eaLnBrk="1" hangingPunct="1"/>
            <a:r>
              <a:rPr lang="en-US" dirty="0" err="1"/>
              <a:t>Ch</a:t>
            </a:r>
            <a:r>
              <a:rPr lang="en-US" dirty="0"/>
              <a:t> 6 CP 2</a:t>
            </a:r>
          </a:p>
        </p:txBody>
      </p:sp>
      <p:sp>
        <p:nvSpPr>
          <p:cNvPr id="4" name="TextBox 3"/>
          <p:cNvSpPr txBox="1"/>
          <p:nvPr/>
        </p:nvSpPr>
        <p:spPr>
          <a:xfrm>
            <a:off x="228600" y="3200400"/>
            <a:ext cx="3733800" cy="2272417"/>
          </a:xfrm>
          <a:prstGeom prst="rect">
            <a:avLst/>
          </a:prstGeom>
          <a:noFill/>
        </p:spPr>
        <p:txBody>
          <a:bodyPr wrap="square" rtlCol="0">
            <a:spAutoFit/>
          </a:bodyPr>
          <a:lstStyle/>
          <a:p>
            <a:r>
              <a:rPr lang="en-US" sz="2500" dirty="0"/>
              <a:t>A). 0.5 m/s</a:t>
            </a:r>
            <a:r>
              <a:rPr lang="en-US" sz="2500" baseline="30000" dirty="0"/>
              <a:t>2</a:t>
            </a:r>
          </a:p>
          <a:p>
            <a:r>
              <a:rPr lang="en-US" sz="2500" dirty="0"/>
              <a:t>B). 0.005 m/s</a:t>
            </a:r>
            <a:r>
              <a:rPr lang="en-US" sz="2500" baseline="30000" dirty="0"/>
              <a:t>2</a:t>
            </a:r>
          </a:p>
          <a:p>
            <a:r>
              <a:rPr lang="en-US" sz="2500" dirty="0"/>
              <a:t>C). 50 m/s</a:t>
            </a:r>
            <a:r>
              <a:rPr lang="en-US" sz="2500" baseline="30000" dirty="0"/>
              <a:t>2</a:t>
            </a:r>
          </a:p>
          <a:p>
            <a:r>
              <a:rPr lang="en-US" sz="2500" dirty="0"/>
              <a:t>D). 12.5 m/s</a:t>
            </a:r>
            <a:r>
              <a:rPr lang="en-US" sz="2500" baseline="30000" dirty="0"/>
              <a:t>2</a:t>
            </a:r>
          </a:p>
          <a:p>
            <a:r>
              <a:rPr lang="en-US" sz="2500" dirty="0"/>
              <a:t>E). 25 m/s</a:t>
            </a:r>
            <a:r>
              <a:rPr lang="en-US" sz="2500" baseline="30000" dirty="0"/>
              <a:t>2</a:t>
            </a:r>
          </a:p>
          <a:p>
            <a:endParaRPr lang="en-US" sz="2500" baseline="30000" dirty="0"/>
          </a:p>
        </p:txBody>
      </p:sp>
      <p:sp>
        <p:nvSpPr>
          <p:cNvPr id="3" name="Slide Number Placeholder 2"/>
          <p:cNvSpPr>
            <a:spLocks noGrp="1"/>
          </p:cNvSpPr>
          <p:nvPr>
            <p:ph type="sldNum" sz="quarter" idx="12"/>
          </p:nvPr>
        </p:nvSpPr>
        <p:spPr/>
        <p:txBody>
          <a:bodyPr/>
          <a:lstStyle/>
          <a:p>
            <a:fld id="{1E13FEEE-6EDA-49B0-B5FD-492D0D361473}" type="slidenum">
              <a:rPr lang="en-US" smtClean="0"/>
              <a:t>4</a:t>
            </a:fld>
            <a:endParaRPr lang="en-US"/>
          </a:p>
        </p:txBody>
      </p:sp>
    </p:spTree>
    <p:extLst>
      <p:ext uri="{BB962C8B-B14F-4D97-AF65-F5344CB8AC3E}">
        <p14:creationId xmlns:p14="http://schemas.microsoft.com/office/powerpoint/2010/main" val="1193871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E0D9833-F4AD-4801-8047-A29DE826A546}" type="slidenum">
              <a:rPr lang="en-US" sz="1400"/>
              <a:pPr algn="r" eaLnBrk="1" hangingPunct="1"/>
              <a:t>5</a:t>
            </a:fld>
            <a:endParaRPr lang="en-US" sz="1400"/>
          </a:p>
        </p:txBody>
      </p:sp>
      <p:sp>
        <p:nvSpPr>
          <p:cNvPr id="76802" name="Text Box 2"/>
          <p:cNvSpPr txBox="1">
            <a:spLocks noChangeArrowheads="1"/>
          </p:cNvSpPr>
          <p:nvPr/>
        </p:nvSpPr>
        <p:spPr bwMode="auto">
          <a:xfrm>
            <a:off x="228600" y="1219200"/>
            <a:ext cx="8829661" cy="9048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100 kg crate accelerated by net force = 50 N applied for 4 s.</a:t>
            </a:r>
          </a:p>
          <a:p>
            <a:pPr eaLnBrk="1" hangingPunct="1">
              <a:spcBef>
                <a:spcPct val="20000"/>
              </a:spcBef>
            </a:pPr>
            <a:r>
              <a:rPr lang="en-US" sz="2400" b="1" dirty="0">
                <a:solidFill>
                  <a:srgbClr val="FF0000"/>
                </a:solidFill>
              </a:rPr>
              <a:t>If it starts from rest, how far does it travel in 4 s?</a:t>
            </a:r>
          </a:p>
        </p:txBody>
      </p:sp>
      <p:sp>
        <p:nvSpPr>
          <p:cNvPr id="76804" name="Text Box 4"/>
          <p:cNvSpPr txBox="1">
            <a:spLocks noChangeArrowheads="1"/>
          </p:cNvSpPr>
          <p:nvPr/>
        </p:nvSpPr>
        <p:spPr bwMode="auto">
          <a:xfrm>
            <a:off x="4572000" y="4572000"/>
            <a:ext cx="458971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dirty="0"/>
              <a:t>b)  d = v</a:t>
            </a:r>
            <a:r>
              <a:rPr lang="en-US" sz="2200" b="1" baseline="-25000" dirty="0"/>
              <a:t>0</a:t>
            </a:r>
            <a:r>
              <a:rPr lang="en-US" sz="2200" b="1" dirty="0"/>
              <a:t>t + ½at</a:t>
            </a:r>
            <a:r>
              <a:rPr lang="en-US" sz="2200" b="1" baseline="30000" dirty="0"/>
              <a:t>2</a:t>
            </a:r>
            <a:r>
              <a:rPr lang="en-US" sz="2200" b="1" dirty="0"/>
              <a:t> </a:t>
            </a:r>
            <a:r>
              <a:rPr lang="en-US" sz="2200" b="1" dirty="0">
                <a:solidFill>
                  <a:srgbClr val="FF3300"/>
                </a:solidFill>
              </a:rPr>
              <a:t>= ½(0.5)(4)</a:t>
            </a:r>
            <a:r>
              <a:rPr lang="en-US" sz="2200" b="1" baseline="30000" dirty="0">
                <a:solidFill>
                  <a:srgbClr val="FF3300"/>
                </a:solidFill>
              </a:rPr>
              <a:t>2 </a:t>
            </a:r>
            <a:r>
              <a:rPr lang="en-US" sz="2200" b="1" dirty="0">
                <a:solidFill>
                  <a:srgbClr val="FF3300"/>
                </a:solidFill>
              </a:rPr>
              <a:t>=4m</a:t>
            </a:r>
          </a:p>
        </p:txBody>
      </p:sp>
      <p:grpSp>
        <p:nvGrpSpPr>
          <p:cNvPr id="2" name="Group 8"/>
          <p:cNvGrpSpPr>
            <a:grpSpLocks/>
          </p:cNvGrpSpPr>
          <p:nvPr/>
        </p:nvGrpSpPr>
        <p:grpSpPr bwMode="auto">
          <a:xfrm>
            <a:off x="6553200" y="3200400"/>
            <a:ext cx="1579563" cy="447675"/>
            <a:chOff x="4128" y="1872"/>
            <a:chExt cx="995" cy="282"/>
          </a:xfrm>
        </p:grpSpPr>
        <p:sp>
          <p:nvSpPr>
            <p:cNvPr id="33807" name="Rectangle 9"/>
            <p:cNvSpPr>
              <a:spLocks noChangeArrowheads="1"/>
            </p:cNvSpPr>
            <p:nvPr/>
          </p:nvSpPr>
          <p:spPr bwMode="auto">
            <a:xfrm>
              <a:off x="4128" y="1872"/>
              <a:ext cx="240" cy="240"/>
            </a:xfrm>
            <a:prstGeom prst="rect">
              <a:avLst/>
            </a:prstGeom>
            <a:solidFill>
              <a:srgbClr val="FCFC46"/>
            </a:solidFill>
            <a:ln w="28575">
              <a:solidFill>
                <a:schemeClr val="tx1"/>
              </a:solidFill>
              <a:miter lim="800000"/>
              <a:headEnd/>
              <a:tailEnd/>
            </a:ln>
          </p:spPr>
          <p:txBody>
            <a:bodyPr wrap="none" anchor="ctr"/>
            <a:lstStyle/>
            <a:p>
              <a:pPr algn="ctr"/>
              <a:r>
                <a:rPr lang="en-US" b="1"/>
                <a:t>M</a:t>
              </a:r>
            </a:p>
          </p:txBody>
        </p:sp>
        <p:sp>
          <p:nvSpPr>
            <p:cNvPr id="33808" name="Line 10"/>
            <p:cNvSpPr>
              <a:spLocks noChangeShapeType="1"/>
            </p:cNvSpPr>
            <p:nvPr/>
          </p:nvSpPr>
          <p:spPr bwMode="auto">
            <a:xfrm flipV="1">
              <a:off x="4368" y="2016"/>
              <a:ext cx="336"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9" name="Text Box 11"/>
            <p:cNvSpPr txBox="1">
              <a:spLocks noChangeArrowheads="1"/>
            </p:cNvSpPr>
            <p:nvPr/>
          </p:nvSpPr>
          <p:spPr bwMode="auto">
            <a:xfrm>
              <a:off x="4752" y="1904"/>
              <a:ext cx="3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F</a:t>
              </a:r>
              <a:r>
                <a:rPr lang="en-US" sz="2000" b="1" baseline="-25000"/>
                <a:t>net</a:t>
              </a:r>
              <a:endParaRPr lang="en-US" sz="2000" b="1"/>
            </a:p>
          </p:txBody>
        </p:sp>
      </p:grpSp>
      <p:sp>
        <p:nvSpPr>
          <p:cNvPr id="33806" name="Rectangle 12"/>
          <p:cNvSpPr>
            <a:spLocks noGrp="1" noChangeArrowheads="1"/>
          </p:cNvSpPr>
          <p:nvPr>
            <p:ph type="title"/>
          </p:nvPr>
        </p:nvSpPr>
        <p:spPr/>
        <p:txBody>
          <a:bodyPr/>
          <a:lstStyle/>
          <a:p>
            <a:pPr eaLnBrk="1" hangingPunct="1"/>
            <a:r>
              <a:rPr lang="en-US"/>
              <a:t>Ch 6 CP 2</a:t>
            </a:r>
          </a:p>
        </p:txBody>
      </p:sp>
      <p:sp>
        <p:nvSpPr>
          <p:cNvPr id="18" name="TextBox 17"/>
          <p:cNvSpPr txBox="1"/>
          <p:nvPr/>
        </p:nvSpPr>
        <p:spPr>
          <a:xfrm>
            <a:off x="228600" y="3200400"/>
            <a:ext cx="3733800" cy="2272417"/>
          </a:xfrm>
          <a:prstGeom prst="rect">
            <a:avLst/>
          </a:prstGeom>
          <a:noFill/>
        </p:spPr>
        <p:txBody>
          <a:bodyPr wrap="square" rtlCol="0">
            <a:spAutoFit/>
          </a:bodyPr>
          <a:lstStyle/>
          <a:p>
            <a:r>
              <a:rPr lang="en-US" sz="2500" dirty="0"/>
              <a:t>A). 0.5 m</a:t>
            </a:r>
            <a:endParaRPr lang="en-US" sz="2500" baseline="30000" dirty="0"/>
          </a:p>
          <a:p>
            <a:r>
              <a:rPr lang="en-US" sz="2500" dirty="0"/>
              <a:t>B). 0.005 m</a:t>
            </a:r>
            <a:endParaRPr lang="en-US" sz="2500" baseline="30000" dirty="0"/>
          </a:p>
          <a:p>
            <a:r>
              <a:rPr lang="en-US" sz="2500" dirty="0"/>
              <a:t>C). 50 m</a:t>
            </a:r>
            <a:endParaRPr lang="en-US" sz="2500" baseline="30000" dirty="0"/>
          </a:p>
          <a:p>
            <a:r>
              <a:rPr lang="en-US" sz="2500" dirty="0"/>
              <a:t>D). 12.5 m</a:t>
            </a:r>
            <a:endParaRPr lang="en-US" sz="2500" baseline="30000" dirty="0"/>
          </a:p>
          <a:p>
            <a:r>
              <a:rPr lang="en-US" sz="2500" dirty="0"/>
              <a:t>E). 4 m</a:t>
            </a:r>
            <a:endParaRPr lang="en-US" sz="2500" baseline="30000" dirty="0"/>
          </a:p>
          <a:p>
            <a:endParaRPr lang="en-US" sz="2500" baseline="30000" dirty="0"/>
          </a:p>
        </p:txBody>
      </p:sp>
      <p:sp>
        <p:nvSpPr>
          <p:cNvPr id="3" name="Slide Number Placeholder 2"/>
          <p:cNvSpPr>
            <a:spLocks noGrp="1"/>
          </p:cNvSpPr>
          <p:nvPr>
            <p:ph type="sldNum" sz="quarter" idx="12"/>
          </p:nvPr>
        </p:nvSpPr>
        <p:spPr/>
        <p:txBody>
          <a:bodyPr/>
          <a:lstStyle/>
          <a:p>
            <a:fld id="{1E13FEEE-6EDA-49B0-B5FD-492D0D361473}" type="slidenum">
              <a:rPr lang="en-US" smtClean="0"/>
              <a:t>5</a:t>
            </a:fld>
            <a:endParaRPr lang="en-US"/>
          </a:p>
        </p:txBody>
      </p:sp>
    </p:spTree>
    <p:extLst>
      <p:ext uri="{BB962C8B-B14F-4D97-AF65-F5344CB8AC3E}">
        <p14:creationId xmlns:p14="http://schemas.microsoft.com/office/powerpoint/2010/main" val="3719416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A65B28-1CE9-4898-9D03-7D620A102AA1}" type="slidenum">
              <a:rPr lang="en-US"/>
              <a:pPr eaLnBrk="1" hangingPunct="1"/>
              <a:t>6</a:t>
            </a:fld>
            <a:endParaRPr lang="en-US"/>
          </a:p>
        </p:txBody>
      </p:sp>
      <p:sp>
        <p:nvSpPr>
          <p:cNvPr id="33796" name="Date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60338AE-2550-423C-8929-B20F3DBA292E}" type="datetime1">
              <a:rPr lang="en-US" sz="1400"/>
              <a:pPr eaLnBrk="1" hangingPunct="1"/>
              <a:t>2/11/2020</a:t>
            </a:fld>
            <a:endParaRPr lang="en-US" sz="1400"/>
          </a:p>
        </p:txBody>
      </p:sp>
      <p:sp>
        <p:nvSpPr>
          <p:cNvPr id="33798" name="Slide Number Placeholder 5"/>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E0D9833-F4AD-4801-8047-A29DE826A546}" type="slidenum">
              <a:rPr lang="en-US" sz="1400"/>
              <a:pPr algn="r" eaLnBrk="1" hangingPunct="1"/>
              <a:t>6</a:t>
            </a:fld>
            <a:endParaRPr lang="en-US" sz="1400"/>
          </a:p>
        </p:txBody>
      </p:sp>
      <p:sp>
        <p:nvSpPr>
          <p:cNvPr id="76802" name="Text Box 2"/>
          <p:cNvSpPr txBox="1">
            <a:spLocks noChangeArrowheads="1"/>
          </p:cNvSpPr>
          <p:nvPr/>
        </p:nvSpPr>
        <p:spPr bwMode="auto">
          <a:xfrm>
            <a:off x="228600" y="1219200"/>
            <a:ext cx="8829661" cy="9048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100 kg crate accelerated by net force = 50 N applied for 4 s.</a:t>
            </a:r>
          </a:p>
          <a:p>
            <a:pPr eaLnBrk="1" hangingPunct="1">
              <a:spcBef>
                <a:spcPct val="20000"/>
              </a:spcBef>
            </a:pPr>
            <a:r>
              <a:rPr lang="en-US" sz="2400" b="1" dirty="0">
                <a:solidFill>
                  <a:srgbClr val="FF0000"/>
                </a:solidFill>
              </a:rPr>
              <a:t>What’s the final velocity? </a:t>
            </a:r>
          </a:p>
        </p:txBody>
      </p:sp>
      <p:sp>
        <p:nvSpPr>
          <p:cNvPr id="76806" name="Text Box 6"/>
          <p:cNvSpPr txBox="1">
            <a:spLocks noChangeArrowheads="1"/>
          </p:cNvSpPr>
          <p:nvPr/>
        </p:nvSpPr>
        <p:spPr bwMode="auto">
          <a:xfrm>
            <a:off x="3659173" y="4724400"/>
            <a:ext cx="539908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dirty="0"/>
              <a:t>d)  v = v</a:t>
            </a:r>
            <a:r>
              <a:rPr lang="en-US" sz="2200" b="1" baseline="-25000" dirty="0"/>
              <a:t>0</a:t>
            </a:r>
            <a:r>
              <a:rPr lang="en-US" sz="2200" b="1" dirty="0"/>
              <a:t> + at = 0 + (0.5 m/s</a:t>
            </a:r>
            <a:r>
              <a:rPr lang="en-US" sz="2200" b="1" baseline="30000" dirty="0"/>
              <a:t>2</a:t>
            </a:r>
            <a:r>
              <a:rPr lang="en-US" sz="2200" b="1" dirty="0"/>
              <a:t>)(4s) </a:t>
            </a:r>
            <a:r>
              <a:rPr lang="en-US" sz="2200" b="1" dirty="0">
                <a:solidFill>
                  <a:srgbClr val="FF3300"/>
                </a:solidFill>
              </a:rPr>
              <a:t>= 2m/s</a:t>
            </a:r>
          </a:p>
        </p:txBody>
      </p:sp>
      <p:grpSp>
        <p:nvGrpSpPr>
          <p:cNvPr id="2" name="Group 8"/>
          <p:cNvGrpSpPr>
            <a:grpSpLocks/>
          </p:cNvGrpSpPr>
          <p:nvPr/>
        </p:nvGrpSpPr>
        <p:grpSpPr bwMode="auto">
          <a:xfrm>
            <a:off x="6553200" y="3200400"/>
            <a:ext cx="1579563" cy="447675"/>
            <a:chOff x="4128" y="1872"/>
            <a:chExt cx="995" cy="282"/>
          </a:xfrm>
        </p:grpSpPr>
        <p:sp>
          <p:nvSpPr>
            <p:cNvPr id="33807" name="Rectangle 9"/>
            <p:cNvSpPr>
              <a:spLocks noChangeArrowheads="1"/>
            </p:cNvSpPr>
            <p:nvPr/>
          </p:nvSpPr>
          <p:spPr bwMode="auto">
            <a:xfrm>
              <a:off x="4128" y="1872"/>
              <a:ext cx="240" cy="240"/>
            </a:xfrm>
            <a:prstGeom prst="rect">
              <a:avLst/>
            </a:prstGeom>
            <a:solidFill>
              <a:srgbClr val="FCFC46"/>
            </a:solidFill>
            <a:ln w="28575">
              <a:solidFill>
                <a:schemeClr val="tx1"/>
              </a:solidFill>
              <a:miter lim="800000"/>
              <a:headEnd/>
              <a:tailEnd/>
            </a:ln>
          </p:spPr>
          <p:txBody>
            <a:bodyPr wrap="none" anchor="ctr"/>
            <a:lstStyle/>
            <a:p>
              <a:pPr algn="ctr"/>
              <a:r>
                <a:rPr lang="en-US" b="1"/>
                <a:t>M</a:t>
              </a:r>
            </a:p>
          </p:txBody>
        </p:sp>
        <p:sp>
          <p:nvSpPr>
            <p:cNvPr id="33808" name="Line 10"/>
            <p:cNvSpPr>
              <a:spLocks noChangeShapeType="1"/>
            </p:cNvSpPr>
            <p:nvPr/>
          </p:nvSpPr>
          <p:spPr bwMode="auto">
            <a:xfrm flipV="1">
              <a:off x="4368" y="2016"/>
              <a:ext cx="336"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9" name="Text Box 11"/>
            <p:cNvSpPr txBox="1">
              <a:spLocks noChangeArrowheads="1"/>
            </p:cNvSpPr>
            <p:nvPr/>
          </p:nvSpPr>
          <p:spPr bwMode="auto">
            <a:xfrm>
              <a:off x="4752" y="1904"/>
              <a:ext cx="3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F</a:t>
              </a:r>
              <a:r>
                <a:rPr lang="en-US" sz="2000" b="1" baseline="-25000"/>
                <a:t>net</a:t>
              </a:r>
              <a:endParaRPr lang="en-US" sz="2000" b="1"/>
            </a:p>
          </p:txBody>
        </p:sp>
      </p:grpSp>
      <p:sp>
        <p:nvSpPr>
          <p:cNvPr id="33806" name="Rectangle 12"/>
          <p:cNvSpPr>
            <a:spLocks noGrp="1" noChangeArrowheads="1"/>
          </p:cNvSpPr>
          <p:nvPr>
            <p:ph type="title"/>
          </p:nvPr>
        </p:nvSpPr>
        <p:spPr/>
        <p:txBody>
          <a:bodyPr/>
          <a:lstStyle/>
          <a:p>
            <a:pPr eaLnBrk="1" hangingPunct="1"/>
            <a:r>
              <a:rPr lang="en-US"/>
              <a:t>Ch 6 CP 2</a:t>
            </a:r>
          </a:p>
        </p:txBody>
      </p:sp>
      <p:sp>
        <p:nvSpPr>
          <p:cNvPr id="18" name="TextBox 17"/>
          <p:cNvSpPr txBox="1"/>
          <p:nvPr/>
        </p:nvSpPr>
        <p:spPr>
          <a:xfrm>
            <a:off x="228600" y="3200400"/>
            <a:ext cx="3733800" cy="2272417"/>
          </a:xfrm>
          <a:prstGeom prst="rect">
            <a:avLst/>
          </a:prstGeom>
          <a:noFill/>
        </p:spPr>
        <p:txBody>
          <a:bodyPr wrap="square" rtlCol="0">
            <a:spAutoFit/>
          </a:bodyPr>
          <a:lstStyle/>
          <a:p>
            <a:r>
              <a:rPr lang="en-US" sz="2500" dirty="0"/>
              <a:t>A). 0.5 m/s</a:t>
            </a:r>
            <a:endParaRPr lang="en-US" sz="2500" baseline="30000" dirty="0"/>
          </a:p>
          <a:p>
            <a:r>
              <a:rPr lang="en-US" sz="2500" dirty="0"/>
              <a:t>B). 2 m/s</a:t>
            </a:r>
            <a:endParaRPr lang="en-US" sz="2500" baseline="30000" dirty="0"/>
          </a:p>
          <a:p>
            <a:r>
              <a:rPr lang="en-US" sz="2500" dirty="0"/>
              <a:t>C). 50 m/s</a:t>
            </a:r>
            <a:endParaRPr lang="en-US" sz="2500" baseline="30000" dirty="0"/>
          </a:p>
          <a:p>
            <a:r>
              <a:rPr lang="en-US" sz="2500" dirty="0"/>
              <a:t>D). 12.5 m/s</a:t>
            </a:r>
            <a:endParaRPr lang="en-US" sz="2500" baseline="30000" dirty="0"/>
          </a:p>
          <a:p>
            <a:r>
              <a:rPr lang="en-US" sz="2500" dirty="0"/>
              <a:t>E). 4 m/s</a:t>
            </a:r>
            <a:endParaRPr lang="en-US" sz="2500" baseline="30000" dirty="0"/>
          </a:p>
          <a:p>
            <a:endParaRPr lang="en-US" sz="2500" baseline="30000" dirty="0"/>
          </a:p>
        </p:txBody>
      </p:sp>
    </p:spTree>
    <p:extLst>
      <p:ext uri="{BB962C8B-B14F-4D97-AF65-F5344CB8AC3E}">
        <p14:creationId xmlns:p14="http://schemas.microsoft.com/office/powerpoint/2010/main" val="29399732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6"/>
                                        </p:tgtEl>
                                        <p:attrNameLst>
                                          <p:attrName>style.visibility</p:attrName>
                                        </p:attrNameLst>
                                      </p:cBhvr>
                                      <p:to>
                                        <p:strVal val="visible"/>
                                      </p:to>
                                    </p:set>
                                    <p:anim calcmode="lin" valueType="num">
                                      <p:cBhvr additive="base">
                                        <p:cTn id="7" dur="500" fill="hold"/>
                                        <p:tgtEl>
                                          <p:spTgt spid="76806"/>
                                        </p:tgtEl>
                                        <p:attrNameLst>
                                          <p:attrName>ppt_x</p:attrName>
                                        </p:attrNameLst>
                                      </p:cBhvr>
                                      <p:tavLst>
                                        <p:tav tm="0">
                                          <p:val>
                                            <p:strVal val="#ppt_x"/>
                                          </p:val>
                                        </p:tav>
                                        <p:tav tm="100000">
                                          <p:val>
                                            <p:strVal val="#ppt_x"/>
                                          </p:val>
                                        </p:tav>
                                      </p:tavLst>
                                    </p:anim>
                                    <p:anim calcmode="lin" valueType="num">
                                      <p:cBhvr additive="base">
                                        <p:cTn id="8" dur="500" fill="hold"/>
                                        <p:tgtEl>
                                          <p:spTgt spid="768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A65B28-1CE9-4898-9D03-7D620A102AA1}" type="slidenum">
              <a:rPr lang="en-US"/>
              <a:pPr eaLnBrk="1" hangingPunct="1"/>
              <a:t>7</a:t>
            </a:fld>
            <a:endParaRPr lang="en-US"/>
          </a:p>
        </p:txBody>
      </p:sp>
      <p:sp>
        <p:nvSpPr>
          <p:cNvPr id="76802" name="Text Box 2"/>
          <p:cNvSpPr txBox="1">
            <a:spLocks noChangeArrowheads="1"/>
          </p:cNvSpPr>
          <p:nvPr/>
        </p:nvSpPr>
        <p:spPr bwMode="auto">
          <a:xfrm>
            <a:off x="228600" y="1219200"/>
            <a:ext cx="8829661" cy="9048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100 kg crate accelerated by net force = 50 N applied for 4 s.</a:t>
            </a:r>
          </a:p>
          <a:p>
            <a:pPr eaLnBrk="1" hangingPunct="1">
              <a:spcBef>
                <a:spcPct val="20000"/>
              </a:spcBef>
            </a:pPr>
            <a:r>
              <a:rPr lang="en-US" sz="2400" b="1" dirty="0">
                <a:solidFill>
                  <a:srgbClr val="FF0000"/>
                </a:solidFill>
              </a:rPr>
              <a:t>How much work is done?</a:t>
            </a:r>
          </a:p>
        </p:txBody>
      </p:sp>
      <p:sp>
        <p:nvSpPr>
          <p:cNvPr id="76805" name="Text Box 5"/>
          <p:cNvSpPr txBox="1">
            <a:spLocks noChangeArrowheads="1"/>
          </p:cNvSpPr>
          <p:nvPr/>
        </p:nvSpPr>
        <p:spPr bwMode="auto">
          <a:xfrm>
            <a:off x="4901406" y="4404519"/>
            <a:ext cx="406558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a:t>c)  W = Fd = (50N)(4m) </a:t>
            </a:r>
            <a:r>
              <a:rPr lang="en-US" sz="2200" b="1">
                <a:solidFill>
                  <a:srgbClr val="FF3300"/>
                </a:solidFill>
              </a:rPr>
              <a:t>= 200J</a:t>
            </a:r>
          </a:p>
        </p:txBody>
      </p:sp>
      <p:grpSp>
        <p:nvGrpSpPr>
          <p:cNvPr id="2" name="Group 8"/>
          <p:cNvGrpSpPr>
            <a:grpSpLocks/>
          </p:cNvGrpSpPr>
          <p:nvPr/>
        </p:nvGrpSpPr>
        <p:grpSpPr bwMode="auto">
          <a:xfrm>
            <a:off x="6553200" y="3200400"/>
            <a:ext cx="1579563" cy="447675"/>
            <a:chOff x="4128" y="1872"/>
            <a:chExt cx="995" cy="282"/>
          </a:xfrm>
        </p:grpSpPr>
        <p:sp>
          <p:nvSpPr>
            <p:cNvPr id="33807" name="Rectangle 9"/>
            <p:cNvSpPr>
              <a:spLocks noChangeArrowheads="1"/>
            </p:cNvSpPr>
            <p:nvPr/>
          </p:nvSpPr>
          <p:spPr bwMode="auto">
            <a:xfrm>
              <a:off x="4128" y="1872"/>
              <a:ext cx="240" cy="240"/>
            </a:xfrm>
            <a:prstGeom prst="rect">
              <a:avLst/>
            </a:prstGeom>
            <a:solidFill>
              <a:srgbClr val="FCFC46"/>
            </a:solidFill>
            <a:ln w="28575">
              <a:solidFill>
                <a:schemeClr val="tx1"/>
              </a:solidFill>
              <a:miter lim="800000"/>
              <a:headEnd/>
              <a:tailEnd/>
            </a:ln>
          </p:spPr>
          <p:txBody>
            <a:bodyPr wrap="none" anchor="ctr"/>
            <a:lstStyle/>
            <a:p>
              <a:pPr algn="ctr"/>
              <a:r>
                <a:rPr lang="en-US" b="1"/>
                <a:t>M</a:t>
              </a:r>
            </a:p>
          </p:txBody>
        </p:sp>
        <p:sp>
          <p:nvSpPr>
            <p:cNvPr id="33808" name="Line 10"/>
            <p:cNvSpPr>
              <a:spLocks noChangeShapeType="1"/>
            </p:cNvSpPr>
            <p:nvPr/>
          </p:nvSpPr>
          <p:spPr bwMode="auto">
            <a:xfrm flipV="1">
              <a:off x="4368" y="2016"/>
              <a:ext cx="336"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9" name="Text Box 11"/>
            <p:cNvSpPr txBox="1">
              <a:spLocks noChangeArrowheads="1"/>
            </p:cNvSpPr>
            <p:nvPr/>
          </p:nvSpPr>
          <p:spPr bwMode="auto">
            <a:xfrm>
              <a:off x="4752" y="1904"/>
              <a:ext cx="3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F</a:t>
              </a:r>
              <a:r>
                <a:rPr lang="en-US" sz="2000" b="1" baseline="-25000"/>
                <a:t>net</a:t>
              </a:r>
              <a:endParaRPr lang="en-US" sz="2000" b="1"/>
            </a:p>
          </p:txBody>
        </p:sp>
      </p:grpSp>
      <p:sp>
        <p:nvSpPr>
          <p:cNvPr id="33806" name="Rectangle 12"/>
          <p:cNvSpPr>
            <a:spLocks noGrp="1" noChangeArrowheads="1"/>
          </p:cNvSpPr>
          <p:nvPr>
            <p:ph type="title"/>
          </p:nvPr>
        </p:nvSpPr>
        <p:spPr/>
        <p:txBody>
          <a:bodyPr/>
          <a:lstStyle/>
          <a:p>
            <a:pPr eaLnBrk="1" hangingPunct="1"/>
            <a:r>
              <a:rPr lang="en-US"/>
              <a:t>Ch 6 CP 2</a:t>
            </a:r>
          </a:p>
        </p:txBody>
      </p:sp>
      <p:sp>
        <p:nvSpPr>
          <p:cNvPr id="18" name="TextBox 17"/>
          <p:cNvSpPr txBox="1"/>
          <p:nvPr/>
        </p:nvSpPr>
        <p:spPr>
          <a:xfrm>
            <a:off x="228600" y="3200400"/>
            <a:ext cx="3733800" cy="2272417"/>
          </a:xfrm>
          <a:prstGeom prst="rect">
            <a:avLst/>
          </a:prstGeom>
          <a:noFill/>
        </p:spPr>
        <p:txBody>
          <a:bodyPr wrap="square" rtlCol="0">
            <a:spAutoFit/>
          </a:bodyPr>
          <a:lstStyle/>
          <a:p>
            <a:r>
              <a:rPr lang="en-US" sz="2500" dirty="0"/>
              <a:t>A). 500 J</a:t>
            </a:r>
            <a:endParaRPr lang="en-US" sz="2500" baseline="30000" dirty="0"/>
          </a:p>
          <a:p>
            <a:r>
              <a:rPr lang="en-US" sz="2500" dirty="0"/>
              <a:t>B). 0.005 J</a:t>
            </a:r>
            <a:endParaRPr lang="en-US" sz="2500" baseline="30000" dirty="0"/>
          </a:p>
          <a:p>
            <a:r>
              <a:rPr lang="en-US" sz="2500" dirty="0"/>
              <a:t>C). 50 J</a:t>
            </a:r>
            <a:endParaRPr lang="en-US" sz="2500" baseline="30000" dirty="0"/>
          </a:p>
          <a:p>
            <a:r>
              <a:rPr lang="en-US" sz="2500" dirty="0"/>
              <a:t>D). 200 J</a:t>
            </a:r>
            <a:endParaRPr lang="en-US" sz="2500" baseline="30000" dirty="0"/>
          </a:p>
          <a:p>
            <a:r>
              <a:rPr lang="en-US" sz="2500" dirty="0"/>
              <a:t>E). 4 J</a:t>
            </a:r>
            <a:endParaRPr lang="en-US" sz="2500" baseline="30000" dirty="0"/>
          </a:p>
          <a:p>
            <a:endParaRPr lang="en-US" sz="2500" baseline="30000" dirty="0"/>
          </a:p>
        </p:txBody>
      </p:sp>
    </p:spTree>
    <p:extLst>
      <p:ext uri="{BB962C8B-B14F-4D97-AF65-F5344CB8AC3E}">
        <p14:creationId xmlns:p14="http://schemas.microsoft.com/office/powerpoint/2010/main" val="13070668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5"/>
                                        </p:tgtEl>
                                        <p:attrNameLst>
                                          <p:attrName>style.visibility</p:attrName>
                                        </p:attrNameLst>
                                      </p:cBhvr>
                                      <p:to>
                                        <p:strVal val="visible"/>
                                      </p:to>
                                    </p:set>
                                    <p:anim calcmode="lin" valueType="num">
                                      <p:cBhvr additive="base">
                                        <p:cTn id="7" dur="500" fill="hold"/>
                                        <p:tgtEl>
                                          <p:spTgt spid="76805"/>
                                        </p:tgtEl>
                                        <p:attrNameLst>
                                          <p:attrName>ppt_x</p:attrName>
                                        </p:attrNameLst>
                                      </p:cBhvr>
                                      <p:tavLst>
                                        <p:tav tm="0">
                                          <p:val>
                                            <p:strVal val="#ppt_x"/>
                                          </p:val>
                                        </p:tav>
                                        <p:tav tm="100000">
                                          <p:val>
                                            <p:strVal val="#ppt_x"/>
                                          </p:val>
                                        </p:tav>
                                      </p:tavLst>
                                    </p:anim>
                                    <p:anim calcmode="lin" valueType="num">
                                      <p:cBhvr additive="base">
                                        <p:cTn id="8" dur="500" fill="hold"/>
                                        <p:tgtEl>
                                          <p:spTgt spid="768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A65B28-1CE9-4898-9D03-7D620A102AA1}" type="slidenum">
              <a:rPr lang="en-US"/>
              <a:pPr eaLnBrk="1" hangingPunct="1"/>
              <a:t>8</a:t>
            </a:fld>
            <a:endParaRPr lang="en-US"/>
          </a:p>
        </p:txBody>
      </p:sp>
      <p:sp>
        <p:nvSpPr>
          <p:cNvPr id="76802" name="Text Box 2"/>
          <p:cNvSpPr txBox="1">
            <a:spLocks noChangeArrowheads="1"/>
          </p:cNvSpPr>
          <p:nvPr/>
        </p:nvSpPr>
        <p:spPr bwMode="auto">
          <a:xfrm>
            <a:off x="228600" y="1219200"/>
            <a:ext cx="8829661" cy="90486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100 kg crate accelerated by net force = 50 N applied for 4 s.</a:t>
            </a:r>
          </a:p>
          <a:p>
            <a:pPr eaLnBrk="1" hangingPunct="1">
              <a:spcBef>
                <a:spcPct val="20000"/>
              </a:spcBef>
            </a:pPr>
            <a:r>
              <a:rPr lang="en-US" sz="2400" b="1" dirty="0">
                <a:solidFill>
                  <a:srgbClr val="FF0000"/>
                </a:solidFill>
              </a:rPr>
              <a:t> What’s the total final kinetic energy? </a:t>
            </a:r>
          </a:p>
        </p:txBody>
      </p:sp>
      <p:sp>
        <p:nvSpPr>
          <p:cNvPr id="76807" name="Text Box 7"/>
          <p:cNvSpPr txBox="1">
            <a:spLocks noChangeArrowheads="1"/>
          </p:cNvSpPr>
          <p:nvPr/>
        </p:nvSpPr>
        <p:spPr bwMode="auto">
          <a:xfrm>
            <a:off x="3684587" y="4267200"/>
            <a:ext cx="54594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lphaLcParenR" startAt="5"/>
            </a:pPr>
            <a:r>
              <a:rPr lang="en-US" sz="2200" b="1"/>
              <a:t>KE = ½mv</a:t>
            </a:r>
            <a:r>
              <a:rPr lang="en-US" sz="2200" b="1" baseline="30000"/>
              <a:t>2</a:t>
            </a:r>
            <a:r>
              <a:rPr lang="en-US" sz="2200" b="1"/>
              <a:t> = ½(100kg)(2m/s)</a:t>
            </a:r>
            <a:r>
              <a:rPr lang="en-US" sz="2200" b="1" baseline="30000"/>
              <a:t>2</a:t>
            </a:r>
            <a:r>
              <a:rPr lang="en-US" sz="2200" b="1"/>
              <a:t> </a:t>
            </a:r>
            <a:r>
              <a:rPr lang="en-US" sz="2200" b="1">
                <a:solidFill>
                  <a:srgbClr val="FF3300"/>
                </a:solidFill>
              </a:rPr>
              <a:t>= 200 J</a:t>
            </a:r>
          </a:p>
          <a:p>
            <a:pPr eaLnBrk="1" hangingPunct="1"/>
            <a:r>
              <a:rPr lang="en-US" sz="2200" b="1"/>
              <a:t>	work done equals the kinetic energy.</a:t>
            </a:r>
          </a:p>
        </p:txBody>
      </p:sp>
      <p:grpSp>
        <p:nvGrpSpPr>
          <p:cNvPr id="2" name="Group 8"/>
          <p:cNvGrpSpPr>
            <a:grpSpLocks/>
          </p:cNvGrpSpPr>
          <p:nvPr/>
        </p:nvGrpSpPr>
        <p:grpSpPr bwMode="auto">
          <a:xfrm>
            <a:off x="6553200" y="3200400"/>
            <a:ext cx="1579563" cy="447675"/>
            <a:chOff x="4128" y="1872"/>
            <a:chExt cx="995" cy="282"/>
          </a:xfrm>
        </p:grpSpPr>
        <p:sp>
          <p:nvSpPr>
            <p:cNvPr id="33807" name="Rectangle 9"/>
            <p:cNvSpPr>
              <a:spLocks noChangeArrowheads="1"/>
            </p:cNvSpPr>
            <p:nvPr/>
          </p:nvSpPr>
          <p:spPr bwMode="auto">
            <a:xfrm>
              <a:off x="4128" y="1872"/>
              <a:ext cx="240" cy="240"/>
            </a:xfrm>
            <a:prstGeom prst="rect">
              <a:avLst/>
            </a:prstGeom>
            <a:solidFill>
              <a:srgbClr val="FCFC46"/>
            </a:solidFill>
            <a:ln w="28575">
              <a:solidFill>
                <a:schemeClr val="tx1"/>
              </a:solidFill>
              <a:miter lim="800000"/>
              <a:headEnd/>
              <a:tailEnd/>
            </a:ln>
          </p:spPr>
          <p:txBody>
            <a:bodyPr wrap="none" anchor="ctr"/>
            <a:lstStyle/>
            <a:p>
              <a:pPr algn="ctr"/>
              <a:r>
                <a:rPr lang="en-US" b="1"/>
                <a:t>M</a:t>
              </a:r>
            </a:p>
          </p:txBody>
        </p:sp>
        <p:sp>
          <p:nvSpPr>
            <p:cNvPr id="33808" name="Line 10"/>
            <p:cNvSpPr>
              <a:spLocks noChangeShapeType="1"/>
            </p:cNvSpPr>
            <p:nvPr/>
          </p:nvSpPr>
          <p:spPr bwMode="auto">
            <a:xfrm flipV="1">
              <a:off x="4368" y="2016"/>
              <a:ext cx="336"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09" name="Text Box 11"/>
            <p:cNvSpPr txBox="1">
              <a:spLocks noChangeArrowheads="1"/>
            </p:cNvSpPr>
            <p:nvPr/>
          </p:nvSpPr>
          <p:spPr bwMode="auto">
            <a:xfrm>
              <a:off x="4752" y="1904"/>
              <a:ext cx="3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F</a:t>
              </a:r>
              <a:r>
                <a:rPr lang="en-US" sz="2000" b="1" baseline="-25000"/>
                <a:t>net</a:t>
              </a:r>
              <a:endParaRPr lang="en-US" sz="2000" b="1"/>
            </a:p>
          </p:txBody>
        </p:sp>
      </p:grpSp>
      <p:sp>
        <p:nvSpPr>
          <p:cNvPr id="33806" name="Rectangle 12"/>
          <p:cNvSpPr>
            <a:spLocks noGrp="1" noChangeArrowheads="1"/>
          </p:cNvSpPr>
          <p:nvPr>
            <p:ph type="title"/>
          </p:nvPr>
        </p:nvSpPr>
        <p:spPr/>
        <p:txBody>
          <a:bodyPr/>
          <a:lstStyle/>
          <a:p>
            <a:pPr eaLnBrk="1" hangingPunct="1"/>
            <a:r>
              <a:rPr lang="en-US" b="1" dirty="0">
                <a:solidFill>
                  <a:srgbClr val="FF0000"/>
                </a:solidFill>
              </a:rPr>
              <a:t>quiz</a:t>
            </a:r>
            <a:r>
              <a:rPr lang="en-US" dirty="0"/>
              <a:t>: </a:t>
            </a:r>
          </a:p>
        </p:txBody>
      </p:sp>
      <p:sp>
        <p:nvSpPr>
          <p:cNvPr id="18" name="TextBox 17"/>
          <p:cNvSpPr txBox="1"/>
          <p:nvPr/>
        </p:nvSpPr>
        <p:spPr>
          <a:xfrm>
            <a:off x="228600" y="3200400"/>
            <a:ext cx="3733800" cy="2272417"/>
          </a:xfrm>
          <a:prstGeom prst="rect">
            <a:avLst/>
          </a:prstGeom>
          <a:noFill/>
        </p:spPr>
        <p:txBody>
          <a:bodyPr wrap="square" rtlCol="0">
            <a:spAutoFit/>
          </a:bodyPr>
          <a:lstStyle/>
          <a:p>
            <a:r>
              <a:rPr lang="en-US" sz="2500" dirty="0"/>
              <a:t>A). 500 J</a:t>
            </a:r>
            <a:endParaRPr lang="en-US" sz="2500" baseline="30000" dirty="0"/>
          </a:p>
          <a:p>
            <a:r>
              <a:rPr lang="en-US" sz="2500" dirty="0"/>
              <a:t>B). 0.005 J</a:t>
            </a:r>
            <a:endParaRPr lang="en-US" sz="2500" baseline="30000" dirty="0"/>
          </a:p>
          <a:p>
            <a:r>
              <a:rPr lang="en-US" sz="2500" dirty="0"/>
              <a:t>C). 50 J</a:t>
            </a:r>
            <a:endParaRPr lang="en-US" sz="2500" baseline="30000" dirty="0"/>
          </a:p>
          <a:p>
            <a:r>
              <a:rPr lang="en-US" sz="2500" dirty="0"/>
              <a:t>D). 200 J</a:t>
            </a:r>
            <a:endParaRPr lang="en-US" sz="2500" baseline="30000" dirty="0"/>
          </a:p>
          <a:p>
            <a:r>
              <a:rPr lang="en-US" sz="2500" dirty="0"/>
              <a:t>E). 4 J</a:t>
            </a:r>
            <a:endParaRPr lang="en-US" sz="2500" baseline="30000" dirty="0"/>
          </a:p>
          <a:p>
            <a:endParaRPr lang="en-US" sz="2500" baseline="30000" dirty="0"/>
          </a:p>
        </p:txBody>
      </p:sp>
    </p:spTree>
    <p:extLst>
      <p:ext uri="{BB962C8B-B14F-4D97-AF65-F5344CB8AC3E}">
        <p14:creationId xmlns:p14="http://schemas.microsoft.com/office/powerpoint/2010/main" val="3023446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7"/>
                                        </p:tgtEl>
                                        <p:attrNameLst>
                                          <p:attrName>style.visibility</p:attrName>
                                        </p:attrNameLst>
                                      </p:cBhvr>
                                      <p:to>
                                        <p:strVal val="visible"/>
                                      </p:to>
                                    </p:set>
                                    <p:anim calcmode="lin" valueType="num">
                                      <p:cBhvr additive="base">
                                        <p:cTn id="7" dur="500" fill="hold"/>
                                        <p:tgtEl>
                                          <p:spTgt spid="76807"/>
                                        </p:tgtEl>
                                        <p:attrNameLst>
                                          <p:attrName>ppt_x</p:attrName>
                                        </p:attrNameLst>
                                      </p:cBhvr>
                                      <p:tavLst>
                                        <p:tav tm="0">
                                          <p:val>
                                            <p:strVal val="#ppt_x"/>
                                          </p:val>
                                        </p:tav>
                                        <p:tav tm="100000">
                                          <p:val>
                                            <p:strVal val="#ppt_x"/>
                                          </p:val>
                                        </p:tav>
                                      </p:tavLst>
                                    </p:anim>
                                    <p:anim calcmode="lin" valueType="num">
                                      <p:cBhvr additive="base">
                                        <p:cTn id="8" dur="500" fill="hold"/>
                                        <p:tgtEl>
                                          <p:spTgt spid="7680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4191000" y="0"/>
            <a:ext cx="4953000" cy="762000"/>
          </a:xfrm>
        </p:spPr>
        <p:txBody>
          <a:bodyPr/>
          <a:lstStyle/>
          <a:p>
            <a:r>
              <a:rPr lang="en-US" b="1" dirty="0">
                <a:solidFill>
                  <a:srgbClr val="FF0000"/>
                </a:solidFill>
              </a:rPr>
              <a:t>Potential Energy</a:t>
            </a:r>
          </a:p>
        </p:txBody>
      </p:sp>
      <p:sp>
        <p:nvSpPr>
          <p:cNvPr id="1147907" name="Rectangle 3"/>
          <p:cNvSpPr>
            <a:spLocks noGrp="1" noChangeArrowheads="1"/>
          </p:cNvSpPr>
          <p:nvPr>
            <p:ph type="body" idx="1"/>
          </p:nvPr>
        </p:nvSpPr>
        <p:spPr>
          <a:xfrm>
            <a:off x="5443" y="381000"/>
            <a:ext cx="4795157" cy="6629400"/>
          </a:xfrm>
        </p:spPr>
        <p:txBody>
          <a:bodyPr>
            <a:normAutofit fontScale="92500" lnSpcReduction="20000"/>
          </a:bodyPr>
          <a:lstStyle/>
          <a:p>
            <a:pPr>
              <a:lnSpc>
                <a:spcPct val="80000"/>
              </a:lnSpc>
            </a:pPr>
            <a:r>
              <a:rPr lang="en-US" sz="2800" dirty="0"/>
              <a:t>If work is done but no kinetic energy is gained, we say that the </a:t>
            </a:r>
            <a:r>
              <a:rPr lang="en-US" sz="2800" b="1" i="1" dirty="0">
                <a:solidFill>
                  <a:schemeClr val="accent1"/>
                </a:solidFill>
              </a:rPr>
              <a:t>potential energy</a:t>
            </a:r>
            <a:r>
              <a:rPr lang="en-US" sz="2800" dirty="0"/>
              <a:t> has increased.</a:t>
            </a:r>
          </a:p>
          <a:p>
            <a:pPr lvl="1">
              <a:lnSpc>
                <a:spcPct val="80000"/>
              </a:lnSpc>
            </a:pPr>
            <a:r>
              <a:rPr lang="en-US" sz="2400" dirty="0"/>
              <a:t>For example, if a force is applied to lift a crate, the </a:t>
            </a:r>
            <a:r>
              <a:rPr lang="en-US" sz="2400" b="1" i="1" dirty="0">
                <a:solidFill>
                  <a:schemeClr val="accent1"/>
                </a:solidFill>
              </a:rPr>
              <a:t>gravitational potential energy </a:t>
            </a:r>
            <a:r>
              <a:rPr lang="en-US" sz="2400" dirty="0"/>
              <a:t>of the crate has increased.</a:t>
            </a:r>
          </a:p>
          <a:p>
            <a:pPr lvl="1">
              <a:lnSpc>
                <a:spcPct val="80000"/>
              </a:lnSpc>
            </a:pPr>
            <a:r>
              <a:rPr lang="en-US" sz="2400" dirty="0"/>
              <a:t>The work done is equal to the force (mg) times the distance lifted (height).</a:t>
            </a:r>
          </a:p>
          <a:p>
            <a:pPr lvl="1">
              <a:lnSpc>
                <a:spcPct val="80000"/>
              </a:lnSpc>
            </a:pPr>
            <a:r>
              <a:rPr lang="en-US" sz="2400" dirty="0"/>
              <a:t>The gravitational potential energy equals </a:t>
            </a:r>
            <a:r>
              <a:rPr lang="en-US" sz="2400" b="1" dirty="0">
                <a:solidFill>
                  <a:schemeClr val="accent1"/>
                </a:solidFill>
              </a:rPr>
              <a:t>mg X h.</a:t>
            </a:r>
          </a:p>
          <a:p>
            <a:pPr lvl="1">
              <a:lnSpc>
                <a:spcPct val="80000"/>
              </a:lnSpc>
            </a:pPr>
            <a:endParaRPr lang="en-US" sz="2400" b="1" dirty="0">
              <a:solidFill>
                <a:schemeClr val="accent1"/>
              </a:solidFill>
            </a:endParaRPr>
          </a:p>
          <a:p>
            <a:pPr>
              <a:lnSpc>
                <a:spcPct val="80000"/>
              </a:lnSpc>
            </a:pPr>
            <a:r>
              <a:rPr lang="en-US" sz="2800" b="1" i="1" dirty="0">
                <a:solidFill>
                  <a:schemeClr val="accent1"/>
                </a:solidFill>
              </a:rPr>
              <a:t>potential energy</a:t>
            </a:r>
            <a:r>
              <a:rPr lang="en-US" sz="2800" dirty="0"/>
              <a:t> implies storing energy to use later for other purposes.</a:t>
            </a:r>
          </a:p>
          <a:p>
            <a:pPr lvl="1">
              <a:lnSpc>
                <a:spcPct val="80000"/>
              </a:lnSpc>
            </a:pPr>
            <a:r>
              <a:rPr lang="en-US" sz="2400" dirty="0"/>
              <a:t>For example, the </a:t>
            </a:r>
            <a:r>
              <a:rPr lang="en-US" sz="2400" b="1" i="1" dirty="0">
                <a:solidFill>
                  <a:schemeClr val="accent1"/>
                </a:solidFill>
              </a:rPr>
              <a:t>gravitational potential energy </a:t>
            </a:r>
            <a:r>
              <a:rPr lang="en-US" sz="2400" dirty="0"/>
              <a:t>of the crate can be converted to kinetic energy and used for other purposes</a:t>
            </a:r>
          </a:p>
          <a:p>
            <a:pPr lvl="2">
              <a:lnSpc>
                <a:spcPct val="80000"/>
              </a:lnSpc>
            </a:pPr>
            <a:r>
              <a:rPr lang="en-US" dirty="0">
                <a:solidFill>
                  <a:schemeClr val="accent1"/>
                </a:solidFill>
              </a:rPr>
              <a:t>After releasing the string, it reach the ground with higher speed, i.e. large kinetic energy, if it’s positioned higher, i.e. higher potential energy at the beginning. </a:t>
            </a:r>
          </a:p>
        </p:txBody>
      </p:sp>
      <p:pic>
        <p:nvPicPr>
          <p:cNvPr id="1147909" name="Picture 5" descr="06_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1066800"/>
            <a:ext cx="3886200" cy="387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1E13FEEE-6EDA-49B0-B5FD-492D0D361473}" type="slidenum">
              <a:rPr lang="en-US" smtClean="0"/>
              <a:t>9</a:t>
            </a:fld>
            <a:endParaRPr lang="en-US"/>
          </a:p>
        </p:txBody>
      </p:sp>
    </p:spTree>
    <p:extLst>
      <p:ext uri="{BB962C8B-B14F-4D97-AF65-F5344CB8AC3E}">
        <p14:creationId xmlns:p14="http://schemas.microsoft.com/office/powerpoint/2010/main" val="28106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147907">
                                            <p:txEl>
                                              <p:pRg st="5" end="5"/>
                                            </p:txEl>
                                          </p:spTgt>
                                        </p:tgtEl>
                                        <p:attrNameLst>
                                          <p:attrName>style.visibility</p:attrName>
                                        </p:attrNameLst>
                                      </p:cBhvr>
                                      <p:to>
                                        <p:strVal val="visible"/>
                                      </p:to>
                                    </p:set>
                                    <p:animEffect transition="in" filter="randombar(horizontal)">
                                      <p:cBhvr>
                                        <p:cTn id="7" dur="500"/>
                                        <p:tgtEl>
                                          <p:spTgt spid="1147907">
                                            <p:txEl>
                                              <p:pRg st="5" end="5"/>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1147907">
                                            <p:txEl>
                                              <p:pRg st="6" end="6"/>
                                            </p:txEl>
                                          </p:spTgt>
                                        </p:tgtEl>
                                        <p:attrNameLst>
                                          <p:attrName>style.visibility</p:attrName>
                                        </p:attrNameLst>
                                      </p:cBhvr>
                                      <p:to>
                                        <p:strVal val="visible"/>
                                      </p:to>
                                    </p:set>
                                    <p:animEffect transition="in" filter="randombar(horizontal)">
                                      <p:cBhvr>
                                        <p:cTn id="10" dur="500"/>
                                        <p:tgtEl>
                                          <p:spTgt spid="1147907">
                                            <p:txEl>
                                              <p:pRg st="6" end="6"/>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1147907">
                                            <p:txEl>
                                              <p:pRg st="7" end="7"/>
                                            </p:txEl>
                                          </p:spTgt>
                                        </p:tgtEl>
                                        <p:attrNameLst>
                                          <p:attrName>style.visibility</p:attrName>
                                        </p:attrNameLst>
                                      </p:cBhvr>
                                      <p:to>
                                        <p:strVal val="visible"/>
                                      </p:to>
                                    </p:set>
                                    <p:animEffect transition="in" filter="randombar(horizontal)">
                                      <p:cBhvr>
                                        <p:cTn id="13" dur="500"/>
                                        <p:tgtEl>
                                          <p:spTgt spid="11479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2109</Words>
  <Application>Microsoft Office PowerPoint</Application>
  <PresentationFormat>On-screen Show (4:3)</PresentationFormat>
  <Paragraphs>285</Paragraphs>
  <Slides>24</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Comic Sans MS</vt:lpstr>
      <vt:lpstr>Times New Roman</vt:lpstr>
      <vt:lpstr>Office Theme</vt:lpstr>
      <vt:lpstr>Equation</vt:lpstr>
      <vt:lpstr>Forms of mechanical energy</vt:lpstr>
      <vt:lpstr>Definition of Work</vt:lpstr>
      <vt:lpstr>Kinetic Energy</vt:lpstr>
      <vt:lpstr>Ch 6 CP 2</vt:lpstr>
      <vt:lpstr>Ch 6 CP 2</vt:lpstr>
      <vt:lpstr>Ch 6 CP 2</vt:lpstr>
      <vt:lpstr>Ch 6 CP 2</vt:lpstr>
      <vt:lpstr>quiz: </vt:lpstr>
      <vt:lpstr>Potential Energy</vt:lpstr>
      <vt:lpstr>Ch 6 E 8</vt:lpstr>
      <vt:lpstr>Conversion Between Potential and Kinetic  energy</vt:lpstr>
      <vt:lpstr>1M-01 Bowling Ball Pendulum </vt:lpstr>
      <vt:lpstr>1M-01 Bowling Ball Pendulum </vt:lpstr>
      <vt:lpstr>1M-03 Triple Chute </vt:lpstr>
      <vt:lpstr>1M-08 Galileo Track </vt:lpstr>
      <vt:lpstr>1M-10 Loop-the-Loop </vt:lpstr>
      <vt:lpstr>Conversion Between Potential and Kinetic  energy</vt:lpstr>
      <vt:lpstr>PowerPoint Presentation</vt:lpstr>
      <vt:lpstr>PowerPoint Presentation</vt:lpstr>
      <vt:lpstr>Ch 6 E 10</vt:lpstr>
      <vt:lpstr>Ch 6 CP 4</vt:lpstr>
      <vt:lpstr>Ch 6 CP 4</vt:lpstr>
      <vt:lpstr>Ch 6 CP 4</vt:lpstr>
      <vt:lpstr> Quiz: A lever is used to lift a rock.  Will the work done by the person on the lever be greater than, less than, or equal to the work done by the lever on the rock? (assume no dissipative force, e.g. friction, in action).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Energy and Oscillations</dc:title>
  <dc:creator>wxie</dc:creator>
  <cp:lastModifiedBy>David King</cp:lastModifiedBy>
  <cp:revision>167</cp:revision>
  <dcterms:created xsi:type="dcterms:W3CDTF">2011-02-04T19:17:15Z</dcterms:created>
  <dcterms:modified xsi:type="dcterms:W3CDTF">2020-02-11T22:42:38Z</dcterms:modified>
</cp:coreProperties>
</file>