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28" r:id="rId2"/>
    <p:sldId id="329" r:id="rId3"/>
    <p:sldId id="331" r:id="rId4"/>
    <p:sldId id="332" r:id="rId5"/>
    <p:sldId id="333" r:id="rId6"/>
    <p:sldId id="334" r:id="rId7"/>
    <p:sldId id="285" r:id="rId8"/>
    <p:sldId id="294" r:id="rId9"/>
    <p:sldId id="295" r:id="rId10"/>
    <p:sldId id="286" r:id="rId11"/>
    <p:sldId id="270" r:id="rId12"/>
    <p:sldId id="262" r:id="rId13"/>
    <p:sldId id="264" r:id="rId14"/>
    <p:sldId id="265" r:id="rId15"/>
    <p:sldId id="303" r:id="rId16"/>
    <p:sldId id="266" r:id="rId17"/>
    <p:sldId id="287" r:id="rId18"/>
    <p:sldId id="288" r:id="rId19"/>
    <p:sldId id="307" r:id="rId20"/>
    <p:sldId id="323" r:id="rId21"/>
    <p:sldId id="324" r:id="rId22"/>
    <p:sldId id="325" r:id="rId23"/>
    <p:sldId id="271" r:id="rId24"/>
    <p:sldId id="327" r:id="rId25"/>
    <p:sldId id="304" r:id="rId26"/>
    <p:sldId id="32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20" autoAdjust="0"/>
    <p:restoredTop sz="94660"/>
  </p:normalViewPr>
  <p:slideViewPr>
    <p:cSldViewPr>
      <p:cViewPr varScale="1">
        <p:scale>
          <a:sx n="56" d="100"/>
          <a:sy n="56" d="100"/>
        </p:scale>
        <p:origin x="504" y="4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8B9C69-D567-466E-9335-32309A5FC5CF}" type="datetimeFigureOut">
              <a:rPr lang="en-US" smtClean="0"/>
              <a:t>2/10/2020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526AD5-6B63-46F8-943E-2CAA67094497}" type="slidenum">
              <a:rPr lang="en-US" smtClean="0"/>
              <a:t>‹#›</a:t>
            </a:fld>
            <a:endParaRPr lang="en-US"/>
          </a:p>
        </p:txBody>
      </p:sp>
    </p:spTree>
    <p:extLst>
      <p:ext uri="{BB962C8B-B14F-4D97-AF65-F5344CB8AC3E}">
        <p14:creationId xmlns:p14="http://schemas.microsoft.com/office/powerpoint/2010/main" val="1583954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E1E3F2-9C6B-4902-9A2E-B0B02A37837E}" type="slidenum">
              <a:rPr lang="en-US"/>
              <a:pPr/>
              <a:t>1</a:t>
            </a:fld>
            <a:endParaRPr lang="en-US"/>
          </a:p>
        </p:txBody>
      </p:sp>
      <p:sp>
        <p:nvSpPr>
          <p:cNvPr id="1091586" name="Rectangle 2"/>
          <p:cNvSpPr>
            <a:spLocks noGrp="1" noRot="1" noChangeAspect="1" noChangeArrowheads="1" noTextEdit="1"/>
          </p:cNvSpPr>
          <p:nvPr>
            <p:ph type="sldImg"/>
          </p:nvPr>
        </p:nvSpPr>
        <p:spPr>
          <a:ln/>
        </p:spPr>
      </p:sp>
      <p:sp>
        <p:nvSpPr>
          <p:cNvPr id="1091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DB0198-D9CD-44D5-AD47-4A94CC94A9F9}" type="slidenum">
              <a:rPr lang="en-US"/>
              <a:pPr/>
              <a:t>23</a:t>
            </a:fld>
            <a:endParaRPr lang="en-US"/>
          </a:p>
        </p:txBody>
      </p:sp>
      <p:sp>
        <p:nvSpPr>
          <p:cNvPr id="1148930" name="Rectangle 2"/>
          <p:cNvSpPr>
            <a:spLocks noGrp="1" noRot="1" noChangeAspect="1" noChangeArrowheads="1" noTextEdit="1"/>
          </p:cNvSpPr>
          <p:nvPr>
            <p:ph type="sldImg"/>
          </p:nvPr>
        </p:nvSpPr>
        <p:spPr>
          <a:ln/>
        </p:spPr>
      </p:sp>
      <p:sp>
        <p:nvSpPr>
          <p:cNvPr id="1148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76AA9F-838F-4590-8B5B-E05297939B58}" type="slidenum">
              <a:rPr lang="en-US"/>
              <a:pPr/>
              <a:t>24</a:t>
            </a:fld>
            <a:endParaRPr lang="en-US"/>
          </a:p>
        </p:txBody>
      </p:sp>
      <p:sp>
        <p:nvSpPr>
          <p:cNvPr id="780290" name="Rectangle 2"/>
          <p:cNvSpPr>
            <a:spLocks noGrp="1" noRot="1" noChangeAspect="1" noChangeArrowheads="1" noTextEdit="1"/>
          </p:cNvSpPr>
          <p:nvPr>
            <p:ph type="sldImg"/>
          </p:nvPr>
        </p:nvSpPr>
        <p:spPr>
          <a:ln/>
        </p:spPr>
      </p:sp>
      <p:sp>
        <p:nvSpPr>
          <p:cNvPr id="780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CAAD2C-F254-4811-9561-C1B4F311242B}" type="slidenum">
              <a:rPr lang="en-US"/>
              <a:pPr/>
              <a:t>2</a:t>
            </a:fld>
            <a:endParaRPr lang="en-US"/>
          </a:p>
        </p:txBody>
      </p:sp>
      <p:sp>
        <p:nvSpPr>
          <p:cNvPr id="109568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956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17B4FB-95BF-4897-BBF4-9D82095FFC08}" type="slidenum">
              <a:rPr lang="en-US"/>
              <a:pPr/>
              <a:t>6</a:t>
            </a:fld>
            <a:endParaRPr lang="en-US"/>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F0396B-FA2D-4E03-97B3-9914B6F8A787}" type="slidenum">
              <a:rPr lang="en-US"/>
              <a:pPr/>
              <a:t>11</a:t>
            </a:fld>
            <a:endParaRPr lang="en-US"/>
          </a:p>
        </p:txBody>
      </p:sp>
      <p:sp>
        <p:nvSpPr>
          <p:cNvPr id="1167362" name="Rectangle 2"/>
          <p:cNvSpPr>
            <a:spLocks noGrp="1" noRot="1" noChangeAspect="1" noChangeArrowheads="1" noTextEdit="1"/>
          </p:cNvSpPr>
          <p:nvPr>
            <p:ph type="sldImg"/>
          </p:nvPr>
        </p:nvSpPr>
        <p:spPr>
          <a:ln/>
        </p:spPr>
      </p:sp>
      <p:sp>
        <p:nvSpPr>
          <p:cNvPr id="1167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C8B3BD-6919-4342-96C2-6A3074B0E442}" type="slidenum">
              <a:rPr lang="en-US"/>
              <a:pPr/>
              <a:t>12</a:t>
            </a:fld>
            <a:endParaRPr lang="en-US"/>
          </a:p>
        </p:txBody>
      </p:sp>
      <p:sp>
        <p:nvSpPr>
          <p:cNvPr id="1165314" name="Rectangle 2"/>
          <p:cNvSpPr>
            <a:spLocks noGrp="1" noRot="1" noChangeAspect="1" noChangeArrowheads="1" noTextEdit="1"/>
          </p:cNvSpPr>
          <p:nvPr>
            <p:ph type="sldImg"/>
          </p:nvPr>
        </p:nvSpPr>
        <p:spPr>
          <a:ln/>
        </p:spPr>
      </p:sp>
      <p:sp>
        <p:nvSpPr>
          <p:cNvPr id="1165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6542E1-70D2-46F8-B670-06F3AFF442D0}" type="slidenum">
              <a:rPr lang="en-US"/>
              <a:pPr/>
              <a:t>13</a:t>
            </a:fld>
            <a:endParaRPr lang="en-US"/>
          </a:p>
        </p:txBody>
      </p:sp>
      <p:sp>
        <p:nvSpPr>
          <p:cNvPr id="1142786" name="Rectangle 2"/>
          <p:cNvSpPr>
            <a:spLocks noGrp="1" noRot="1" noChangeAspect="1" noChangeArrowheads="1" noTextEdit="1"/>
          </p:cNvSpPr>
          <p:nvPr>
            <p:ph type="sldImg"/>
          </p:nvPr>
        </p:nvSpPr>
        <p:spPr>
          <a:ln/>
        </p:spPr>
      </p:sp>
      <p:sp>
        <p:nvSpPr>
          <p:cNvPr id="1142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45B5C6-ACDD-4A5C-B52C-F852C1E2D06A}" type="slidenum">
              <a:rPr lang="en-US"/>
              <a:pPr/>
              <a:t>14</a:t>
            </a:fld>
            <a:endParaRPr lang="en-US"/>
          </a:p>
        </p:txBody>
      </p:sp>
      <p:sp>
        <p:nvSpPr>
          <p:cNvPr id="1144834" name="Rectangle 2"/>
          <p:cNvSpPr>
            <a:spLocks noGrp="1" noRot="1" noChangeAspect="1" noChangeArrowheads="1" noTextEdit="1"/>
          </p:cNvSpPr>
          <p:nvPr>
            <p:ph type="sldImg"/>
          </p:nvPr>
        </p:nvSpPr>
        <p:spPr>
          <a:ln/>
        </p:spPr>
      </p:sp>
      <p:sp>
        <p:nvSpPr>
          <p:cNvPr id="1144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C4D5A6-44D6-49E4-9D80-8BF4D5B3478B}" type="slidenum">
              <a:rPr lang="en-US"/>
              <a:pPr/>
              <a:t>16</a:t>
            </a:fld>
            <a:endParaRPr lang="en-US"/>
          </a:p>
        </p:txBody>
      </p:sp>
      <p:sp>
        <p:nvSpPr>
          <p:cNvPr id="843778" name="Rectangle 2"/>
          <p:cNvSpPr>
            <a:spLocks noGrp="1" noRot="1" noChangeAspect="1" noChangeArrowheads="1" noTextEdit="1"/>
          </p:cNvSpPr>
          <p:nvPr>
            <p:ph type="sldImg"/>
          </p:nvPr>
        </p:nvSpPr>
        <p:spPr>
          <a:ln/>
        </p:spPr>
      </p:sp>
      <p:sp>
        <p:nvSpPr>
          <p:cNvPr id="843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DB0198-D9CD-44D5-AD47-4A94CC94A9F9}" type="slidenum">
              <a:rPr lang="en-US"/>
              <a:pPr/>
              <a:t>17</a:t>
            </a:fld>
            <a:endParaRPr lang="en-US"/>
          </a:p>
        </p:txBody>
      </p:sp>
      <p:sp>
        <p:nvSpPr>
          <p:cNvPr id="1148930" name="Rectangle 2"/>
          <p:cNvSpPr>
            <a:spLocks noGrp="1" noRot="1" noChangeAspect="1" noChangeArrowheads="1" noTextEdit="1"/>
          </p:cNvSpPr>
          <p:nvPr>
            <p:ph type="sldImg"/>
          </p:nvPr>
        </p:nvSpPr>
        <p:spPr>
          <a:ln/>
        </p:spPr>
      </p:sp>
      <p:sp>
        <p:nvSpPr>
          <p:cNvPr id="114893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2E8F26-788F-4C93-8C4C-E5B8C1BF426A}" type="datetime1">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3FEEE-6EDA-49B0-B5FD-492D0D361473}" type="slidenum">
              <a:rPr lang="en-US" smtClean="0"/>
              <a:t>‹#›</a:t>
            </a:fld>
            <a:endParaRPr lang="en-US"/>
          </a:p>
        </p:txBody>
      </p:sp>
    </p:spTree>
    <p:extLst>
      <p:ext uri="{BB962C8B-B14F-4D97-AF65-F5344CB8AC3E}">
        <p14:creationId xmlns:p14="http://schemas.microsoft.com/office/powerpoint/2010/main" val="663530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A854EE-AAF0-4158-8EE9-CFA58E2527DB}" type="datetime1">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3FEEE-6EDA-49B0-B5FD-492D0D361473}" type="slidenum">
              <a:rPr lang="en-US" smtClean="0"/>
              <a:t>‹#›</a:t>
            </a:fld>
            <a:endParaRPr lang="en-US"/>
          </a:p>
        </p:txBody>
      </p:sp>
    </p:spTree>
    <p:extLst>
      <p:ext uri="{BB962C8B-B14F-4D97-AF65-F5344CB8AC3E}">
        <p14:creationId xmlns:p14="http://schemas.microsoft.com/office/powerpoint/2010/main" val="2287011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47E9F1-20E4-4458-AA19-23260AC1A94B}" type="datetime1">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3FEEE-6EDA-49B0-B5FD-492D0D361473}" type="slidenum">
              <a:rPr lang="en-US" smtClean="0"/>
              <a:t>‹#›</a:t>
            </a:fld>
            <a:endParaRPr lang="en-US"/>
          </a:p>
        </p:txBody>
      </p:sp>
    </p:spTree>
    <p:extLst>
      <p:ext uri="{BB962C8B-B14F-4D97-AF65-F5344CB8AC3E}">
        <p14:creationId xmlns:p14="http://schemas.microsoft.com/office/powerpoint/2010/main" val="1291386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2BD1E2-49F3-4E72-BC7F-0D96301D1E96}" type="datetime1">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3FEEE-6EDA-49B0-B5FD-492D0D361473}" type="slidenum">
              <a:rPr lang="en-US" smtClean="0"/>
              <a:t>‹#›</a:t>
            </a:fld>
            <a:endParaRPr lang="en-US"/>
          </a:p>
        </p:txBody>
      </p:sp>
    </p:spTree>
    <p:extLst>
      <p:ext uri="{BB962C8B-B14F-4D97-AF65-F5344CB8AC3E}">
        <p14:creationId xmlns:p14="http://schemas.microsoft.com/office/powerpoint/2010/main" val="3539926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C3B1EB-E71E-488F-BF57-5AE1007FCCE2}" type="datetime1">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3FEEE-6EDA-49B0-B5FD-492D0D361473}" type="slidenum">
              <a:rPr lang="en-US" smtClean="0"/>
              <a:t>‹#›</a:t>
            </a:fld>
            <a:endParaRPr lang="en-US"/>
          </a:p>
        </p:txBody>
      </p:sp>
    </p:spTree>
    <p:extLst>
      <p:ext uri="{BB962C8B-B14F-4D97-AF65-F5344CB8AC3E}">
        <p14:creationId xmlns:p14="http://schemas.microsoft.com/office/powerpoint/2010/main" val="533358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FB9300-0DDB-4C6C-BCF8-816D60332E9C}" type="datetime1">
              <a:rPr lang="en-US" smtClean="0"/>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3FEEE-6EDA-49B0-B5FD-492D0D361473}" type="slidenum">
              <a:rPr lang="en-US" smtClean="0"/>
              <a:t>‹#›</a:t>
            </a:fld>
            <a:endParaRPr lang="en-US"/>
          </a:p>
        </p:txBody>
      </p:sp>
    </p:spTree>
    <p:extLst>
      <p:ext uri="{BB962C8B-B14F-4D97-AF65-F5344CB8AC3E}">
        <p14:creationId xmlns:p14="http://schemas.microsoft.com/office/powerpoint/2010/main" val="3366431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A453A6-51EF-4F44-AA49-8212A7100201}" type="datetime1">
              <a:rPr lang="en-US" smtClean="0"/>
              <a:t>2/10/2020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13FEEE-6EDA-49B0-B5FD-492D0D361473}" type="slidenum">
              <a:rPr lang="en-US" smtClean="0"/>
              <a:t>‹#›</a:t>
            </a:fld>
            <a:endParaRPr lang="en-US"/>
          </a:p>
        </p:txBody>
      </p:sp>
    </p:spTree>
    <p:extLst>
      <p:ext uri="{BB962C8B-B14F-4D97-AF65-F5344CB8AC3E}">
        <p14:creationId xmlns:p14="http://schemas.microsoft.com/office/powerpoint/2010/main" val="358573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60AF99-772F-4B52-9F1C-328EA5AD9CFB}" type="datetime1">
              <a:rPr lang="en-US" smtClean="0"/>
              <a:t>2/10/2020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13FEEE-6EDA-49B0-B5FD-492D0D361473}" type="slidenum">
              <a:rPr lang="en-US" smtClean="0"/>
              <a:t>‹#›</a:t>
            </a:fld>
            <a:endParaRPr lang="en-US"/>
          </a:p>
        </p:txBody>
      </p:sp>
    </p:spTree>
    <p:extLst>
      <p:ext uri="{BB962C8B-B14F-4D97-AF65-F5344CB8AC3E}">
        <p14:creationId xmlns:p14="http://schemas.microsoft.com/office/powerpoint/2010/main" val="990821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27C4AD-C175-4AF4-A848-32752C9C08AE}" type="datetime1">
              <a:rPr lang="en-US" smtClean="0"/>
              <a:t>2/10/2020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13FEEE-6EDA-49B0-B5FD-492D0D361473}" type="slidenum">
              <a:rPr lang="en-US" smtClean="0"/>
              <a:t>‹#›</a:t>
            </a:fld>
            <a:endParaRPr lang="en-US"/>
          </a:p>
        </p:txBody>
      </p:sp>
    </p:spTree>
    <p:extLst>
      <p:ext uri="{BB962C8B-B14F-4D97-AF65-F5344CB8AC3E}">
        <p14:creationId xmlns:p14="http://schemas.microsoft.com/office/powerpoint/2010/main" val="1957809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A7A269-0FCE-40D8-B970-2949B402C141}" type="datetime1">
              <a:rPr lang="en-US" smtClean="0"/>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3FEEE-6EDA-49B0-B5FD-492D0D361473}" type="slidenum">
              <a:rPr lang="en-US" smtClean="0"/>
              <a:t>‹#›</a:t>
            </a:fld>
            <a:endParaRPr lang="en-US"/>
          </a:p>
        </p:txBody>
      </p:sp>
    </p:spTree>
    <p:extLst>
      <p:ext uri="{BB962C8B-B14F-4D97-AF65-F5344CB8AC3E}">
        <p14:creationId xmlns:p14="http://schemas.microsoft.com/office/powerpoint/2010/main" val="3835811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0E29A2-A8CE-4AFB-A009-0AAFE67F67D9}" type="datetime1">
              <a:rPr lang="en-US" smtClean="0"/>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3FEEE-6EDA-49B0-B5FD-492D0D361473}" type="slidenum">
              <a:rPr lang="en-US" smtClean="0"/>
              <a:t>‹#›</a:t>
            </a:fld>
            <a:endParaRPr lang="en-US"/>
          </a:p>
        </p:txBody>
      </p:sp>
    </p:spTree>
    <p:extLst>
      <p:ext uri="{BB962C8B-B14F-4D97-AF65-F5344CB8AC3E}">
        <p14:creationId xmlns:p14="http://schemas.microsoft.com/office/powerpoint/2010/main" val="2366470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624279-22B7-40A6-BA34-73797384AFB5}" type="datetime1">
              <a:rPr lang="en-US" smtClean="0"/>
              <a:t>2/10/2020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3FEEE-6EDA-49B0-B5FD-492D0D361473}" type="slidenum">
              <a:rPr lang="en-US" smtClean="0"/>
              <a:t>‹#›</a:t>
            </a:fld>
            <a:endParaRPr lang="en-US"/>
          </a:p>
        </p:txBody>
      </p:sp>
    </p:spTree>
    <p:extLst>
      <p:ext uri="{BB962C8B-B14F-4D97-AF65-F5344CB8AC3E}">
        <p14:creationId xmlns:p14="http://schemas.microsoft.com/office/powerpoint/2010/main" val="1353896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5.jpe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wmf"/><Relationship Id="rId11" Type="http://schemas.openxmlformats.org/officeDocument/2006/relationships/image" Target="../media/image3.wmf"/><Relationship Id="rId5" Type="http://schemas.openxmlformats.org/officeDocument/2006/relationships/oleObject" Target="../embeddings/oleObject2.bin"/><Relationship Id="rId10" Type="http://schemas.openxmlformats.org/officeDocument/2006/relationships/oleObject" Target="../embeddings/oleObject4.bin"/><Relationship Id="rId4" Type="http://schemas.openxmlformats.org/officeDocument/2006/relationships/image" Target="../media/image4.jpeg"/><Relationship Id="rId9" Type="http://schemas.openxmlformats.org/officeDocument/2006/relationships/image" Target="../media/image2.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hyperlink" Target="anim0012.mov" TargetMode="External"/><Relationship Id="rId4" Type="http://schemas.openxmlformats.org/officeDocument/2006/relationships/hyperlink" Target="http://www.sfgate.com/getoutside/1996/jun/tides.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0562" name="Rectangle 2"/>
          <p:cNvSpPr>
            <a:spLocks noGrp="1" noChangeArrowheads="1"/>
          </p:cNvSpPr>
          <p:nvPr>
            <p:ph type="title"/>
          </p:nvPr>
        </p:nvSpPr>
        <p:spPr>
          <a:xfrm>
            <a:off x="152400" y="0"/>
            <a:ext cx="8534400" cy="1143000"/>
          </a:xfrm>
        </p:spPr>
        <p:txBody>
          <a:bodyPr>
            <a:normAutofit fontScale="90000"/>
          </a:bodyPr>
          <a:lstStyle/>
          <a:p>
            <a:r>
              <a:rPr lang="en-US" b="1" dirty="0">
                <a:solidFill>
                  <a:srgbClr val="FF0000"/>
                </a:solidFill>
              </a:rPr>
              <a:t>Newton’s Law of Universal Gravitation</a:t>
            </a:r>
          </a:p>
        </p:txBody>
      </p:sp>
      <p:sp>
        <p:nvSpPr>
          <p:cNvPr id="1090563" name="Rectangle 3"/>
          <p:cNvSpPr>
            <a:spLocks noGrp="1" noChangeArrowheads="1"/>
          </p:cNvSpPr>
          <p:nvPr>
            <p:ph type="body" idx="1"/>
          </p:nvPr>
        </p:nvSpPr>
        <p:spPr>
          <a:xfrm>
            <a:off x="152400" y="1219200"/>
            <a:ext cx="8763000" cy="4876800"/>
          </a:xfrm>
        </p:spPr>
        <p:txBody>
          <a:bodyPr>
            <a:normAutofit/>
          </a:bodyPr>
          <a:lstStyle/>
          <a:p>
            <a:pPr>
              <a:lnSpc>
                <a:spcPct val="80000"/>
              </a:lnSpc>
            </a:pPr>
            <a:r>
              <a:rPr lang="en-US" sz="2800" dirty="0">
                <a:solidFill>
                  <a:schemeClr val="accent1"/>
                </a:solidFill>
              </a:rPr>
              <a:t>Newton </a:t>
            </a:r>
            <a:r>
              <a:rPr lang="en-US" sz="2800" dirty="0"/>
              <a:t>was able to explain </a:t>
            </a:r>
            <a:r>
              <a:rPr lang="en-US" sz="2800" dirty="0" err="1"/>
              <a:t>Kepler’s</a:t>
            </a:r>
            <a:r>
              <a:rPr lang="en-US" sz="2800" dirty="0"/>
              <a:t> 1</a:t>
            </a:r>
            <a:r>
              <a:rPr lang="en-US" sz="2800" baseline="30000" dirty="0"/>
              <a:t>st</a:t>
            </a:r>
            <a:r>
              <a:rPr lang="en-US" sz="2800" dirty="0"/>
              <a:t> and 3</a:t>
            </a:r>
            <a:r>
              <a:rPr lang="en-US" sz="2800" baseline="30000" dirty="0"/>
              <a:t>rd</a:t>
            </a:r>
            <a:r>
              <a:rPr lang="en-US" sz="2800" dirty="0"/>
              <a:t> laws by assuming the gravitational force between planets and the sun falls off as the inverse square of the distance.</a:t>
            </a:r>
          </a:p>
          <a:p>
            <a:pPr>
              <a:lnSpc>
                <a:spcPct val="80000"/>
              </a:lnSpc>
            </a:pPr>
            <a:r>
              <a:rPr lang="en-US" sz="2800" b="1" i="1" dirty="0">
                <a:solidFill>
                  <a:schemeClr val="accent1"/>
                </a:solidFill>
              </a:rPr>
              <a:t>Newton’s law of universal gravitation</a:t>
            </a:r>
            <a:r>
              <a:rPr lang="en-US" sz="2800" dirty="0"/>
              <a:t> says the gravitational force between two objects is proportional to the mass of each object, and inversely proportional to the square of the distance between the two objects.</a:t>
            </a:r>
          </a:p>
          <a:p>
            <a:pPr>
              <a:lnSpc>
                <a:spcPct val="80000"/>
              </a:lnSpc>
            </a:pPr>
            <a:endParaRPr lang="en-US" sz="2000" dirty="0"/>
          </a:p>
          <a:p>
            <a:pPr>
              <a:lnSpc>
                <a:spcPct val="80000"/>
              </a:lnSpc>
            </a:pPr>
            <a:endParaRPr lang="en-US" sz="2000" dirty="0"/>
          </a:p>
          <a:p>
            <a:pPr marL="0" indent="0"/>
            <a:r>
              <a:rPr lang="en-US" sz="2800" b="1" i="1" dirty="0">
                <a:solidFill>
                  <a:schemeClr val="accent1"/>
                </a:solidFill>
              </a:rPr>
              <a:t>G</a:t>
            </a:r>
            <a:r>
              <a:rPr lang="en-US" sz="2800" dirty="0"/>
              <a:t> is the </a:t>
            </a:r>
            <a:r>
              <a:rPr lang="en-US" sz="2800" b="1" i="1" dirty="0">
                <a:solidFill>
                  <a:schemeClr val="accent1"/>
                </a:solidFill>
              </a:rPr>
              <a:t>Universal gravitational constant G, which </a:t>
            </a:r>
            <a:r>
              <a:rPr lang="en-US" sz="2800" dirty="0"/>
              <a:t>was measured by Cavendish after more than 100 years</a:t>
            </a:r>
          </a:p>
          <a:p>
            <a:pPr marL="0" indent="0"/>
            <a:r>
              <a:rPr lang="en-US" sz="2800" dirty="0">
                <a:solidFill>
                  <a:srgbClr val="3333FF"/>
                </a:solidFill>
              </a:rPr>
              <a:t>        G = 6.67 x 10</a:t>
            </a:r>
            <a:r>
              <a:rPr lang="en-US" sz="2800" baseline="30000" dirty="0">
                <a:solidFill>
                  <a:srgbClr val="3333FF"/>
                </a:solidFill>
              </a:rPr>
              <a:t>-11 </a:t>
            </a:r>
            <a:r>
              <a:rPr lang="en-US" sz="2800" dirty="0">
                <a:solidFill>
                  <a:srgbClr val="3333FF"/>
                </a:solidFill>
              </a:rPr>
              <a:t>N.m</a:t>
            </a:r>
            <a:r>
              <a:rPr lang="en-US" sz="2800" baseline="30000" dirty="0">
                <a:solidFill>
                  <a:srgbClr val="3333FF"/>
                </a:solidFill>
              </a:rPr>
              <a:t>2</a:t>
            </a:r>
            <a:r>
              <a:rPr lang="en-US" sz="2800" dirty="0">
                <a:solidFill>
                  <a:srgbClr val="3333FF"/>
                </a:solidFill>
              </a:rPr>
              <a:t>/kg</a:t>
            </a:r>
            <a:r>
              <a:rPr lang="en-US" sz="2800" baseline="30000" dirty="0">
                <a:solidFill>
                  <a:srgbClr val="3333FF"/>
                </a:solidFill>
              </a:rPr>
              <a:t>2.</a:t>
            </a:r>
          </a:p>
          <a:p>
            <a:pPr>
              <a:lnSpc>
                <a:spcPct val="80000"/>
              </a:lnSpc>
            </a:pPr>
            <a:endParaRPr lang="en-US" sz="2800" dirty="0"/>
          </a:p>
        </p:txBody>
      </p:sp>
      <p:graphicFrame>
        <p:nvGraphicFramePr>
          <p:cNvPr id="1090564" name="Object 4"/>
          <p:cNvGraphicFramePr>
            <a:graphicFrameLocks noChangeAspect="1"/>
          </p:cNvGraphicFramePr>
          <p:nvPr>
            <p:extLst>
              <p:ext uri="{D42A27DB-BD31-4B8C-83A1-F6EECF244321}">
                <p14:modId xmlns:p14="http://schemas.microsoft.com/office/powerpoint/2010/main" val="672648251"/>
              </p:ext>
            </p:extLst>
          </p:nvPr>
        </p:nvGraphicFramePr>
        <p:xfrm>
          <a:off x="6019800" y="5562600"/>
          <a:ext cx="1768475" cy="868363"/>
        </p:xfrm>
        <a:graphic>
          <a:graphicData uri="http://schemas.openxmlformats.org/presentationml/2006/ole">
            <mc:AlternateContent xmlns:mc="http://schemas.openxmlformats.org/markup-compatibility/2006">
              <mc:Choice xmlns:v="urn:schemas-microsoft-com:vml" Requires="v">
                <p:oleObj spid="_x0000_s1044" name="Equation" r:id="rId4" imgW="749300" imgH="368300" progId="Equation.3">
                  <p:embed/>
                </p:oleObj>
              </mc:Choice>
              <mc:Fallback>
                <p:oleObj name="Equation" r:id="rId4" imgW="749300" imgH="368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5562600"/>
                        <a:ext cx="1768475" cy="868363"/>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F7928618-D103-4543-8EF7-360C5AFAE74A}" type="slidenum">
              <a:rPr lang="en-US" smtClean="0"/>
              <a:t>1</a:t>
            </a:fld>
            <a:endParaRPr lang="en-US"/>
          </a:p>
        </p:txBody>
      </p:sp>
    </p:spTree>
    <p:extLst>
      <p:ext uri="{BB962C8B-B14F-4D97-AF65-F5344CB8AC3E}">
        <p14:creationId xmlns:p14="http://schemas.microsoft.com/office/powerpoint/2010/main" val="995950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rmAutofit fontScale="90000"/>
          </a:bodyPr>
          <a:lstStyle/>
          <a:p>
            <a:r>
              <a:rPr lang="en-US" b="1" dirty="0">
                <a:solidFill>
                  <a:srgbClr val="FF0000"/>
                </a:solidFill>
              </a:rPr>
              <a:t>Definition of Work</a:t>
            </a:r>
          </a:p>
        </p:txBody>
      </p:sp>
      <p:sp>
        <p:nvSpPr>
          <p:cNvPr id="3" name="Content Placeholder 2"/>
          <p:cNvSpPr>
            <a:spLocks noGrp="1"/>
          </p:cNvSpPr>
          <p:nvPr>
            <p:ph idx="1"/>
          </p:nvPr>
        </p:nvSpPr>
        <p:spPr>
          <a:xfrm>
            <a:off x="228600" y="1066800"/>
            <a:ext cx="8686800" cy="5638800"/>
          </a:xfrm>
        </p:spPr>
        <p:txBody>
          <a:bodyPr>
            <a:normAutofit fontScale="85000" lnSpcReduction="20000"/>
          </a:bodyPr>
          <a:lstStyle/>
          <a:p>
            <a:r>
              <a:rPr lang="en-US" dirty="0"/>
              <a:t>We all need to do some work in order to accomplish something each day. </a:t>
            </a:r>
          </a:p>
          <a:p>
            <a:r>
              <a:rPr lang="en-US" dirty="0"/>
              <a:t>More work is needed to carry 10 pizzas  from Pizza  Hut to your home than that for 1 pizza. (i.e. </a:t>
            </a:r>
            <a:r>
              <a:rPr lang="en-US" b="1" dirty="0">
                <a:solidFill>
                  <a:schemeClr val="accent1"/>
                </a:solidFill>
              </a:rPr>
              <a:t>larger force is needed with equal distance)</a:t>
            </a:r>
            <a:r>
              <a:rPr lang="en-US" dirty="0"/>
              <a:t>. </a:t>
            </a:r>
          </a:p>
          <a:p>
            <a:r>
              <a:rPr lang="en-US" dirty="0"/>
              <a:t>More work is needed to drive yourself from Purdue to LA than that from Purdue to IND. (i.e. </a:t>
            </a:r>
            <a:r>
              <a:rPr lang="en-US" b="1" dirty="0">
                <a:solidFill>
                  <a:schemeClr val="accent1"/>
                </a:solidFill>
              </a:rPr>
              <a:t>same force but longer distance</a:t>
            </a:r>
            <a:r>
              <a:rPr lang="en-US" dirty="0"/>
              <a:t>). </a:t>
            </a:r>
          </a:p>
          <a:p>
            <a:endParaRPr lang="en-US" b="1" dirty="0">
              <a:solidFill>
                <a:schemeClr val="accent1"/>
              </a:solidFill>
            </a:endParaRPr>
          </a:p>
          <a:p>
            <a:r>
              <a:rPr lang="en-US" b="1" dirty="0">
                <a:solidFill>
                  <a:schemeClr val="accent1"/>
                </a:solidFill>
              </a:rPr>
              <a:t>Work = Force X distance </a:t>
            </a:r>
          </a:p>
          <a:p>
            <a:r>
              <a:rPr lang="en-US" b="1" dirty="0">
                <a:solidFill>
                  <a:schemeClr val="accent1"/>
                </a:solidFill>
              </a:rPr>
              <a:t>Unit:  </a:t>
            </a:r>
            <a:r>
              <a:rPr lang="en-US" b="1" dirty="0"/>
              <a:t>1 joule = 1N X 1m</a:t>
            </a:r>
          </a:p>
          <a:p>
            <a:r>
              <a:rPr lang="en-US" b="1" dirty="0"/>
              <a:t>If Force points to the opposite direction of motion, work &lt; 0, i.e. negative work. </a:t>
            </a:r>
          </a:p>
          <a:p>
            <a:r>
              <a:rPr lang="en-US" b="1" dirty="0"/>
              <a:t>Otherwise, work &gt; 0, i.e. positive work. </a:t>
            </a:r>
          </a:p>
          <a:p>
            <a:endParaRPr lang="en-US" b="1" dirty="0"/>
          </a:p>
        </p:txBody>
      </p:sp>
      <p:sp>
        <p:nvSpPr>
          <p:cNvPr id="4" name="Slide Number Placeholder 3"/>
          <p:cNvSpPr>
            <a:spLocks noGrp="1"/>
          </p:cNvSpPr>
          <p:nvPr>
            <p:ph type="sldNum" sz="quarter" idx="12"/>
          </p:nvPr>
        </p:nvSpPr>
        <p:spPr/>
        <p:txBody>
          <a:bodyPr/>
          <a:lstStyle/>
          <a:p>
            <a:fld id="{1E13FEEE-6EDA-49B0-B5FD-492D0D361473}" type="slidenum">
              <a:rPr lang="en-US" smtClean="0"/>
              <a:t>10</a:t>
            </a:fld>
            <a:endParaRPr lang="en-US"/>
          </a:p>
        </p:txBody>
      </p:sp>
    </p:spTree>
    <p:extLst>
      <p:ext uri="{BB962C8B-B14F-4D97-AF65-F5344CB8AC3E}">
        <p14:creationId xmlns:p14="http://schemas.microsoft.com/office/powerpoint/2010/main" val="393454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down)">
                                      <p:cBhvr>
                                        <p:cTn id="7" dur="580">
                                          <p:stCondLst>
                                            <p:cond delay="0"/>
                                          </p:stCondLst>
                                        </p:cTn>
                                        <p:tgtEl>
                                          <p:spTgt spid="3">
                                            <p:txEl>
                                              <p:pRg st="4" end="4"/>
                                            </p:txEl>
                                          </p:spTgt>
                                        </p:tgtEl>
                                      </p:cBhvr>
                                    </p:animEffect>
                                    <p:anim calcmode="lin" valueType="num">
                                      <p:cBhvr>
                                        <p:cTn id="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4" end="4"/>
                                            </p:txEl>
                                          </p:spTgt>
                                        </p:tgtEl>
                                      </p:cBhvr>
                                      <p:to x="100000" y="60000"/>
                                    </p:animScale>
                                    <p:animScale>
                                      <p:cBhvr>
                                        <p:cTn id="14" dur="166" decel="50000">
                                          <p:stCondLst>
                                            <p:cond delay="676"/>
                                          </p:stCondLst>
                                        </p:cTn>
                                        <p:tgtEl>
                                          <p:spTgt spid="3">
                                            <p:txEl>
                                              <p:pRg st="4" end="4"/>
                                            </p:txEl>
                                          </p:spTgt>
                                        </p:tgtEl>
                                      </p:cBhvr>
                                      <p:to x="100000" y="100000"/>
                                    </p:animScale>
                                    <p:animScale>
                                      <p:cBhvr>
                                        <p:cTn id="15" dur="26">
                                          <p:stCondLst>
                                            <p:cond delay="1312"/>
                                          </p:stCondLst>
                                        </p:cTn>
                                        <p:tgtEl>
                                          <p:spTgt spid="3">
                                            <p:txEl>
                                              <p:pRg st="4" end="4"/>
                                            </p:txEl>
                                          </p:spTgt>
                                        </p:tgtEl>
                                      </p:cBhvr>
                                      <p:to x="100000" y="80000"/>
                                    </p:animScale>
                                    <p:animScale>
                                      <p:cBhvr>
                                        <p:cTn id="16" dur="166" decel="50000">
                                          <p:stCondLst>
                                            <p:cond delay="1338"/>
                                          </p:stCondLst>
                                        </p:cTn>
                                        <p:tgtEl>
                                          <p:spTgt spid="3">
                                            <p:txEl>
                                              <p:pRg st="4" end="4"/>
                                            </p:txEl>
                                          </p:spTgt>
                                        </p:tgtEl>
                                      </p:cBhvr>
                                      <p:to x="100000" y="100000"/>
                                    </p:animScale>
                                    <p:animScale>
                                      <p:cBhvr>
                                        <p:cTn id="17" dur="26">
                                          <p:stCondLst>
                                            <p:cond delay="1642"/>
                                          </p:stCondLst>
                                        </p:cTn>
                                        <p:tgtEl>
                                          <p:spTgt spid="3">
                                            <p:txEl>
                                              <p:pRg st="4" end="4"/>
                                            </p:txEl>
                                          </p:spTgt>
                                        </p:tgtEl>
                                      </p:cBhvr>
                                      <p:to x="100000" y="90000"/>
                                    </p:animScale>
                                    <p:animScale>
                                      <p:cBhvr>
                                        <p:cTn id="18" dur="166" decel="50000">
                                          <p:stCondLst>
                                            <p:cond delay="1668"/>
                                          </p:stCondLst>
                                        </p:cTn>
                                        <p:tgtEl>
                                          <p:spTgt spid="3">
                                            <p:txEl>
                                              <p:pRg st="4" end="4"/>
                                            </p:txEl>
                                          </p:spTgt>
                                        </p:tgtEl>
                                      </p:cBhvr>
                                      <p:to x="100000" y="100000"/>
                                    </p:animScale>
                                    <p:animScale>
                                      <p:cBhvr>
                                        <p:cTn id="19" dur="26">
                                          <p:stCondLst>
                                            <p:cond delay="1808"/>
                                          </p:stCondLst>
                                        </p:cTn>
                                        <p:tgtEl>
                                          <p:spTgt spid="3">
                                            <p:txEl>
                                              <p:pRg st="4" end="4"/>
                                            </p:txEl>
                                          </p:spTgt>
                                        </p:tgtEl>
                                      </p:cBhvr>
                                      <p:to x="100000" y="95000"/>
                                    </p:animScale>
                                    <p:animScale>
                                      <p:cBhvr>
                                        <p:cTn id="20" dur="166" decel="50000">
                                          <p:stCondLst>
                                            <p:cond delay="1834"/>
                                          </p:stCondLst>
                                        </p:cTn>
                                        <p:tgtEl>
                                          <p:spTgt spid="3">
                                            <p:txEl>
                                              <p:pRg st="4" end="4"/>
                                            </p:txEl>
                                          </p:spTgt>
                                        </p:tgtEl>
                                      </p:cBhvr>
                                      <p:to x="100000" y="100000"/>
                                    </p:animScale>
                                  </p:childTnLst>
                                </p:cTn>
                              </p:par>
                            </p:childTnLst>
                          </p:cTn>
                        </p:par>
                        <p:par>
                          <p:cTn id="21" fill="hold">
                            <p:stCondLst>
                              <p:cond delay="2000"/>
                            </p:stCondLst>
                            <p:childTnLst>
                              <p:par>
                                <p:cTn id="22" presetID="14" presetClass="entr" presetSubtype="10"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4" dur="500"/>
                                        <p:tgtEl>
                                          <p:spTgt spid="3">
                                            <p:txEl>
                                              <p:pRg st="5" end="5"/>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7" dur="500"/>
                                        <p:tgtEl>
                                          <p:spTgt spid="3">
                                            <p:txEl>
                                              <p:pRg st="6" end="6"/>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6338" name="Rectangle 2"/>
          <p:cNvSpPr>
            <a:spLocks noGrp="1" noChangeArrowheads="1"/>
          </p:cNvSpPr>
          <p:nvPr>
            <p:ph type="title"/>
          </p:nvPr>
        </p:nvSpPr>
        <p:spPr>
          <a:xfrm>
            <a:off x="685800" y="457200"/>
            <a:ext cx="7772400" cy="762000"/>
          </a:xfrm>
        </p:spPr>
        <p:txBody>
          <a:bodyPr/>
          <a:lstStyle/>
          <a:p>
            <a:r>
              <a:rPr lang="en-US" b="1" dirty="0">
                <a:solidFill>
                  <a:srgbClr val="FF0000"/>
                </a:solidFill>
              </a:rPr>
              <a:t>Negative and Positive Work </a:t>
            </a:r>
          </a:p>
        </p:txBody>
      </p:sp>
      <p:sp>
        <p:nvSpPr>
          <p:cNvPr id="1166339" name="Rectangle 3"/>
          <p:cNvSpPr>
            <a:spLocks noGrp="1" noChangeArrowheads="1"/>
          </p:cNvSpPr>
          <p:nvPr>
            <p:ph type="body" idx="1"/>
          </p:nvPr>
        </p:nvSpPr>
        <p:spPr>
          <a:xfrm>
            <a:off x="560613" y="1371600"/>
            <a:ext cx="8229600" cy="4525963"/>
          </a:xfrm>
        </p:spPr>
        <p:txBody>
          <a:bodyPr>
            <a:normAutofit/>
          </a:bodyPr>
          <a:lstStyle/>
          <a:p>
            <a:pPr marL="457200" lvl="1" indent="0">
              <a:lnSpc>
                <a:spcPct val="80000"/>
              </a:lnSpc>
              <a:buNone/>
            </a:pPr>
            <a:r>
              <a:rPr lang="en-US" sz="3000" dirty="0"/>
              <a:t>A car skidding to a stop. What force is acting to slow the car?</a:t>
            </a:r>
          </a:p>
          <a:p>
            <a:pPr lvl="1">
              <a:lnSpc>
                <a:spcPct val="80000"/>
              </a:lnSpc>
            </a:pPr>
            <a:r>
              <a:rPr lang="en-US" sz="3000" dirty="0"/>
              <a:t>The force did a negative work </a:t>
            </a:r>
          </a:p>
          <a:p>
            <a:pPr marL="457200" lvl="1" indent="0">
              <a:lnSpc>
                <a:spcPct val="80000"/>
              </a:lnSpc>
              <a:buNone/>
            </a:pPr>
            <a:endParaRPr lang="en-US" sz="3000" dirty="0"/>
          </a:p>
          <a:p>
            <a:pPr marL="457200" lvl="1" indent="0">
              <a:lnSpc>
                <a:spcPct val="80000"/>
              </a:lnSpc>
              <a:buNone/>
            </a:pPr>
            <a:r>
              <a:rPr lang="en-US" sz="3000" dirty="0"/>
              <a:t>A car is accelerating. What force is acting to speed up the car? </a:t>
            </a:r>
          </a:p>
          <a:p>
            <a:pPr lvl="1">
              <a:lnSpc>
                <a:spcPct val="80000"/>
              </a:lnSpc>
            </a:pPr>
            <a:r>
              <a:rPr lang="en-US" sz="3000" dirty="0"/>
              <a:t>The force did a positive work </a:t>
            </a:r>
          </a:p>
        </p:txBody>
      </p:sp>
      <p:pic>
        <p:nvPicPr>
          <p:cNvPr id="1166342" name="Picture 6" descr="06_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732337"/>
            <a:ext cx="8856663" cy="197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1E13FEEE-6EDA-49B0-B5FD-492D0D361473}" type="slidenum">
              <a:rPr lang="en-US" smtClean="0"/>
              <a:t>11</a:t>
            </a:fld>
            <a:endParaRPr lang="en-US"/>
          </a:p>
        </p:txBody>
      </p:sp>
    </p:spTree>
    <p:extLst>
      <p:ext uri="{BB962C8B-B14F-4D97-AF65-F5344CB8AC3E}">
        <p14:creationId xmlns:p14="http://schemas.microsoft.com/office/powerpoint/2010/main" val="852499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4290" name="Rectangle 2"/>
          <p:cNvSpPr>
            <a:spLocks noGrp="1" noChangeArrowheads="1"/>
          </p:cNvSpPr>
          <p:nvPr>
            <p:ph type="body" idx="1"/>
          </p:nvPr>
        </p:nvSpPr>
        <p:spPr>
          <a:xfrm>
            <a:off x="228600" y="762000"/>
            <a:ext cx="8305800" cy="4343400"/>
          </a:xfrm>
        </p:spPr>
        <p:txBody>
          <a:bodyPr/>
          <a:lstStyle/>
          <a:p>
            <a:pPr>
              <a:lnSpc>
                <a:spcPct val="80000"/>
              </a:lnSpc>
              <a:spcBef>
                <a:spcPct val="30000"/>
              </a:spcBef>
            </a:pPr>
            <a:r>
              <a:rPr lang="en-US" sz="2800" b="1" dirty="0">
                <a:solidFill>
                  <a:schemeClr val="accent1"/>
                </a:solidFill>
              </a:rPr>
              <a:t>Only forces  components </a:t>
            </a:r>
            <a:r>
              <a:rPr lang="en-US" sz="2800" b="1" i="1" dirty="0">
                <a:solidFill>
                  <a:srgbClr val="FF0000"/>
                </a:solidFill>
              </a:rPr>
              <a:t>parallel</a:t>
            </a:r>
            <a:r>
              <a:rPr lang="en-US" sz="2800" b="1" dirty="0">
                <a:solidFill>
                  <a:schemeClr val="accent1"/>
                </a:solidFill>
              </a:rPr>
              <a:t> to the motion do work.</a:t>
            </a:r>
          </a:p>
        </p:txBody>
      </p:sp>
      <p:pic>
        <p:nvPicPr>
          <p:cNvPr id="1164292" name="Picture 4" descr="06_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65435"/>
            <a:ext cx="4191000" cy="3249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62400" y="1905000"/>
            <a:ext cx="4953000" cy="3785652"/>
          </a:xfrm>
          <a:prstGeom prst="rect">
            <a:avLst/>
          </a:prstGeom>
          <a:noFill/>
        </p:spPr>
        <p:txBody>
          <a:bodyPr wrap="square" rtlCol="0">
            <a:spAutoFit/>
          </a:bodyPr>
          <a:lstStyle/>
          <a:p>
            <a:r>
              <a:rPr lang="en-US" sz="3000" dirty="0"/>
              <a:t>The amount of work done  is: </a:t>
            </a:r>
          </a:p>
          <a:p>
            <a:endParaRPr lang="en-US" sz="3000" dirty="0"/>
          </a:p>
          <a:p>
            <a:pPr marL="457200" indent="-457200">
              <a:buFont typeface="Arial" pitchFamily="34" charset="0"/>
              <a:buChar char="•"/>
            </a:pPr>
            <a:r>
              <a:rPr lang="en-US" sz="3000" dirty="0"/>
              <a:t>30N X d  instead of 50N X d</a:t>
            </a:r>
          </a:p>
          <a:p>
            <a:pPr marL="457200" indent="-457200">
              <a:buFont typeface="Arial" pitchFamily="34" charset="0"/>
              <a:buChar char="•"/>
            </a:pPr>
            <a:endParaRPr lang="en-US" sz="3000" dirty="0"/>
          </a:p>
          <a:p>
            <a:pPr marL="457200" indent="-457200">
              <a:buFont typeface="Arial" pitchFamily="34" charset="0"/>
              <a:buChar char="•"/>
            </a:pPr>
            <a:r>
              <a:rPr lang="en-US" sz="3000" dirty="0"/>
              <a:t>The vertical component, i.e. 40N, doesn’t do work because it’s perpendicular to the motion direction . </a:t>
            </a:r>
          </a:p>
        </p:txBody>
      </p:sp>
      <p:sp>
        <p:nvSpPr>
          <p:cNvPr id="3" name="Slide Number Placeholder 2"/>
          <p:cNvSpPr>
            <a:spLocks noGrp="1"/>
          </p:cNvSpPr>
          <p:nvPr>
            <p:ph type="sldNum" sz="quarter" idx="12"/>
          </p:nvPr>
        </p:nvSpPr>
        <p:spPr/>
        <p:txBody>
          <a:bodyPr/>
          <a:lstStyle/>
          <a:p>
            <a:fld id="{1E13FEEE-6EDA-49B0-B5FD-492D0D361473}" type="slidenum">
              <a:rPr lang="en-US" smtClean="0"/>
              <a:t>12</a:t>
            </a:fld>
            <a:endParaRPr lang="en-US"/>
          </a:p>
        </p:txBody>
      </p:sp>
    </p:spTree>
    <p:extLst>
      <p:ext uri="{BB962C8B-B14F-4D97-AF65-F5344CB8AC3E}">
        <p14:creationId xmlns:p14="http://schemas.microsoft.com/office/powerpoint/2010/main" val="89304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left)">
                                      <p:cBhvr>
                                        <p:cTn id="7" dur="2000"/>
                                        <p:tgtEl>
                                          <p:spTgt spid="2">
                                            <p:txEl>
                                              <p:pRg st="2" end="2"/>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wheel(1)">
                                      <p:cBhvr>
                                        <p:cTn id="10"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1762" name="Rectangle 2"/>
          <p:cNvSpPr>
            <a:spLocks noGrp="1" noChangeArrowheads="1"/>
          </p:cNvSpPr>
          <p:nvPr>
            <p:ph type="title"/>
          </p:nvPr>
        </p:nvSpPr>
        <p:spPr>
          <a:xfrm>
            <a:off x="304800" y="492125"/>
            <a:ext cx="8534400" cy="1554163"/>
          </a:xfrm>
        </p:spPr>
        <p:txBody>
          <a:bodyPr>
            <a:normAutofit fontScale="90000"/>
          </a:bodyPr>
          <a:lstStyle/>
          <a:p>
            <a:r>
              <a:rPr lang="en-US" sz="2400" dirty="0">
                <a:solidFill>
                  <a:schemeClr val="accent1"/>
                </a:solidFill>
                <a:latin typeface="Comic Sans MS" pitchFamily="79" charset="0"/>
              </a:rPr>
              <a:t>A string is used to pull a wooden block across the floor without accelerating the block.  The string makes an angle to the horizontal. </a:t>
            </a:r>
            <a:r>
              <a:rPr lang="en-US" sz="2500" dirty="0">
                <a:solidFill>
                  <a:schemeClr val="accent1"/>
                </a:solidFill>
                <a:latin typeface="Comic Sans MS" pitchFamily="79" charset="0"/>
              </a:rPr>
              <a:t>If there is a frictional force opposing the motion of the block, does this frictional force do work on the block?</a:t>
            </a:r>
            <a:endParaRPr lang="en-US" sz="2500" dirty="0">
              <a:solidFill>
                <a:schemeClr val="accent1"/>
              </a:solidFill>
            </a:endParaRPr>
          </a:p>
        </p:txBody>
      </p:sp>
      <p:sp>
        <p:nvSpPr>
          <p:cNvPr id="1141763" name="Rectangle 3"/>
          <p:cNvSpPr>
            <a:spLocks noGrp="1" noChangeArrowheads="1"/>
          </p:cNvSpPr>
          <p:nvPr>
            <p:ph type="body" idx="1"/>
          </p:nvPr>
        </p:nvSpPr>
        <p:spPr>
          <a:xfrm>
            <a:off x="457200" y="2590800"/>
            <a:ext cx="3048000" cy="2743200"/>
          </a:xfrm>
        </p:spPr>
        <p:txBody>
          <a:bodyPr/>
          <a:lstStyle/>
          <a:p>
            <a:pPr marL="609600" indent="-609600">
              <a:lnSpc>
                <a:spcPct val="80000"/>
              </a:lnSpc>
              <a:buFont typeface="Arial" charset="0"/>
              <a:buAutoNum type="alphaLcParenR"/>
            </a:pPr>
            <a:r>
              <a:rPr lang="en-US" sz="2000">
                <a:latin typeface="Comic Sans MS" pitchFamily="79" charset="0"/>
              </a:rPr>
              <a:t>Yes, the frictional force does work.</a:t>
            </a:r>
          </a:p>
          <a:p>
            <a:pPr marL="609600" indent="-609600">
              <a:lnSpc>
                <a:spcPct val="80000"/>
              </a:lnSpc>
              <a:buFont typeface="Arial" charset="0"/>
              <a:buAutoNum type="alphaLcParenR"/>
            </a:pPr>
            <a:r>
              <a:rPr lang="en-US" sz="2000">
                <a:latin typeface="Comic Sans MS" pitchFamily="79" charset="0"/>
              </a:rPr>
              <a:t>No, the frictional force does no work.</a:t>
            </a:r>
          </a:p>
          <a:p>
            <a:pPr marL="609600" indent="-609600">
              <a:lnSpc>
                <a:spcPct val="80000"/>
              </a:lnSpc>
              <a:buFont typeface="Arial" charset="0"/>
              <a:buAutoNum type="alphaLcParenR"/>
            </a:pPr>
            <a:r>
              <a:rPr lang="en-US" sz="2000">
                <a:latin typeface="Comic Sans MS" pitchFamily="79" charset="0"/>
              </a:rPr>
              <a:t>Only part of the frictional force does work.</a:t>
            </a:r>
          </a:p>
          <a:p>
            <a:pPr marL="609600" indent="-609600">
              <a:lnSpc>
                <a:spcPct val="80000"/>
              </a:lnSpc>
              <a:buFont typeface="Arial" charset="0"/>
              <a:buAutoNum type="alphaLcParenR"/>
            </a:pPr>
            <a:r>
              <a:rPr lang="en-US" sz="2000">
                <a:latin typeface="Comic Sans MS" pitchFamily="79" charset="0"/>
              </a:rPr>
              <a:t>You can’t tell from this diagram.</a:t>
            </a:r>
          </a:p>
        </p:txBody>
      </p:sp>
      <p:sp>
        <p:nvSpPr>
          <p:cNvPr id="1141764" name="Text Box 4"/>
          <p:cNvSpPr txBox="1">
            <a:spLocks noChangeArrowheads="1"/>
          </p:cNvSpPr>
          <p:nvPr/>
        </p:nvSpPr>
        <p:spPr bwMode="auto">
          <a:xfrm>
            <a:off x="381000" y="5410200"/>
            <a:ext cx="8763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atin typeface="Arial" charset="0"/>
              </a:rPr>
              <a:t>Since the frictional force is </a:t>
            </a:r>
            <a:r>
              <a:rPr lang="en-US" b="1" i="1">
                <a:latin typeface="Arial" charset="0"/>
              </a:rPr>
              <a:t>antiparallel</a:t>
            </a:r>
            <a:r>
              <a:rPr lang="en-US">
                <a:latin typeface="Arial" charset="0"/>
              </a:rPr>
              <a:t> to the distance moved, it does </a:t>
            </a:r>
            <a:r>
              <a:rPr lang="en-US" b="1" i="1">
                <a:latin typeface="Arial" charset="0"/>
              </a:rPr>
              <a:t>negative</a:t>
            </a:r>
            <a:r>
              <a:rPr lang="en-US">
                <a:latin typeface="Arial" charset="0"/>
              </a:rPr>
              <a:t> work on the block.  </a:t>
            </a:r>
          </a:p>
        </p:txBody>
      </p:sp>
      <p:pic>
        <p:nvPicPr>
          <p:cNvPr id="1141765" name="Picture 5" descr="06_p118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593975"/>
            <a:ext cx="549592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1E13FEEE-6EDA-49B0-B5FD-492D0D361473}" type="slidenum">
              <a:rPr lang="en-US" smtClean="0"/>
              <a:t>13</a:t>
            </a:fld>
            <a:endParaRPr lang="en-US"/>
          </a:p>
        </p:txBody>
      </p:sp>
    </p:spTree>
    <p:extLst>
      <p:ext uri="{BB962C8B-B14F-4D97-AF65-F5344CB8AC3E}">
        <p14:creationId xmlns:p14="http://schemas.microsoft.com/office/powerpoint/2010/main" val="42830679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141764"/>
                                        </p:tgtEl>
                                        <p:attrNameLst>
                                          <p:attrName>style.visibility</p:attrName>
                                        </p:attrNameLst>
                                      </p:cBhvr>
                                      <p:to>
                                        <p:strVal val="visible"/>
                                      </p:to>
                                    </p:set>
                                    <p:animEffect transition="in" filter="fade">
                                      <p:cBhvr>
                                        <p:cTn id="7" dur="1000"/>
                                        <p:tgtEl>
                                          <p:spTgt spid="1141764"/>
                                        </p:tgtEl>
                                      </p:cBhvr>
                                    </p:animEffect>
                                    <p:anim calcmode="lin" valueType="num">
                                      <p:cBhvr>
                                        <p:cTn id="8" dur="1000" fill="hold"/>
                                        <p:tgtEl>
                                          <p:spTgt spid="1141764"/>
                                        </p:tgtEl>
                                        <p:attrNameLst>
                                          <p:attrName>ppt_x</p:attrName>
                                        </p:attrNameLst>
                                      </p:cBhvr>
                                      <p:tavLst>
                                        <p:tav tm="0">
                                          <p:val>
                                            <p:strVal val="#ppt_x"/>
                                          </p:val>
                                        </p:tav>
                                        <p:tav tm="100000">
                                          <p:val>
                                            <p:strVal val="#ppt_x"/>
                                          </p:val>
                                        </p:tav>
                                      </p:tavLst>
                                    </p:anim>
                                    <p:anim calcmode="lin" valueType="num">
                                      <p:cBhvr>
                                        <p:cTn id="9" dur="900" decel="100000" fill="hold"/>
                                        <p:tgtEl>
                                          <p:spTgt spid="114176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4176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176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3810" name="Rectangle 2"/>
          <p:cNvSpPr>
            <a:spLocks noGrp="1" noChangeArrowheads="1"/>
          </p:cNvSpPr>
          <p:nvPr>
            <p:ph type="title"/>
          </p:nvPr>
        </p:nvSpPr>
        <p:spPr>
          <a:xfrm>
            <a:off x="304800" y="735013"/>
            <a:ext cx="8534400" cy="1066800"/>
          </a:xfrm>
        </p:spPr>
        <p:txBody>
          <a:bodyPr/>
          <a:lstStyle/>
          <a:p>
            <a:r>
              <a:rPr lang="en-US" sz="3200" dirty="0">
                <a:solidFill>
                  <a:schemeClr val="accent1"/>
                </a:solidFill>
                <a:latin typeface="Comic Sans MS" pitchFamily="79" charset="0"/>
              </a:rPr>
              <a:t>Does the normal force of the floor pushing upward on the block do any work?</a:t>
            </a:r>
            <a:endParaRPr lang="en-US" dirty="0">
              <a:solidFill>
                <a:schemeClr val="accent1"/>
              </a:solidFill>
            </a:endParaRPr>
          </a:p>
        </p:txBody>
      </p:sp>
      <p:sp>
        <p:nvSpPr>
          <p:cNvPr id="1143811" name="Rectangle 3"/>
          <p:cNvSpPr>
            <a:spLocks noGrp="1" noChangeArrowheads="1"/>
          </p:cNvSpPr>
          <p:nvPr>
            <p:ph type="body" idx="1"/>
          </p:nvPr>
        </p:nvSpPr>
        <p:spPr>
          <a:xfrm>
            <a:off x="457200" y="2590800"/>
            <a:ext cx="3048000" cy="2743200"/>
          </a:xfrm>
        </p:spPr>
        <p:txBody>
          <a:bodyPr/>
          <a:lstStyle/>
          <a:p>
            <a:pPr marL="609600" indent="-609600">
              <a:lnSpc>
                <a:spcPct val="80000"/>
              </a:lnSpc>
              <a:buFont typeface="Arial" charset="0"/>
              <a:buAutoNum type="alphaLcParenR"/>
            </a:pPr>
            <a:r>
              <a:rPr lang="en-US" sz="2000">
                <a:latin typeface="Comic Sans MS" pitchFamily="79" charset="0"/>
              </a:rPr>
              <a:t>Yes, the normal force does work.</a:t>
            </a:r>
          </a:p>
          <a:p>
            <a:pPr marL="609600" indent="-609600">
              <a:lnSpc>
                <a:spcPct val="80000"/>
              </a:lnSpc>
              <a:buFont typeface="Arial" charset="0"/>
              <a:buAutoNum type="alphaLcParenR"/>
            </a:pPr>
            <a:r>
              <a:rPr lang="en-US" sz="2000">
                <a:latin typeface="Comic Sans MS" pitchFamily="79" charset="0"/>
              </a:rPr>
              <a:t>No, the normal force does no work.</a:t>
            </a:r>
          </a:p>
          <a:p>
            <a:pPr marL="609600" indent="-609600">
              <a:lnSpc>
                <a:spcPct val="80000"/>
              </a:lnSpc>
              <a:buFont typeface="Arial" charset="0"/>
              <a:buAutoNum type="alphaLcParenR"/>
            </a:pPr>
            <a:r>
              <a:rPr lang="en-US" sz="2000">
                <a:latin typeface="Comic Sans MS" pitchFamily="79" charset="0"/>
              </a:rPr>
              <a:t>Only part of the normal force does work.</a:t>
            </a:r>
          </a:p>
          <a:p>
            <a:pPr marL="609600" indent="-609600">
              <a:lnSpc>
                <a:spcPct val="80000"/>
              </a:lnSpc>
              <a:buFont typeface="Arial" charset="0"/>
              <a:buAutoNum type="alphaLcParenR"/>
            </a:pPr>
            <a:r>
              <a:rPr lang="en-US" sz="2000">
                <a:latin typeface="Comic Sans MS" pitchFamily="79" charset="0"/>
              </a:rPr>
              <a:t>You can’t tell from this diagram.</a:t>
            </a:r>
          </a:p>
        </p:txBody>
      </p:sp>
      <p:sp>
        <p:nvSpPr>
          <p:cNvPr id="1143812" name="Text Box 4"/>
          <p:cNvSpPr txBox="1">
            <a:spLocks noChangeArrowheads="1"/>
          </p:cNvSpPr>
          <p:nvPr/>
        </p:nvSpPr>
        <p:spPr bwMode="auto">
          <a:xfrm>
            <a:off x="381000" y="5410200"/>
            <a:ext cx="8763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atin typeface="Arial" charset="0"/>
              </a:rPr>
              <a:t>Since the normal force is </a:t>
            </a:r>
            <a:r>
              <a:rPr lang="en-US" b="1" i="1">
                <a:latin typeface="Arial" charset="0"/>
              </a:rPr>
              <a:t>perpendicular</a:t>
            </a:r>
            <a:r>
              <a:rPr lang="en-US">
                <a:latin typeface="Arial" charset="0"/>
              </a:rPr>
              <a:t> to the distance moved, it does </a:t>
            </a:r>
            <a:r>
              <a:rPr lang="en-US" b="1" i="1">
                <a:latin typeface="Arial" charset="0"/>
              </a:rPr>
              <a:t>no</a:t>
            </a:r>
            <a:r>
              <a:rPr lang="en-US">
                <a:latin typeface="Arial" charset="0"/>
              </a:rPr>
              <a:t> work on the block.  </a:t>
            </a:r>
          </a:p>
        </p:txBody>
      </p:sp>
      <p:pic>
        <p:nvPicPr>
          <p:cNvPr id="1143813" name="Picture 5" descr="06_p118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593975"/>
            <a:ext cx="549592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1E13FEEE-6EDA-49B0-B5FD-492D0D361473}" type="slidenum">
              <a:rPr lang="en-US" smtClean="0"/>
              <a:t>14</a:t>
            </a:fld>
            <a:endParaRPr lang="en-US"/>
          </a:p>
        </p:txBody>
      </p:sp>
    </p:spTree>
    <p:extLst>
      <p:ext uri="{BB962C8B-B14F-4D97-AF65-F5344CB8AC3E}">
        <p14:creationId xmlns:p14="http://schemas.microsoft.com/office/powerpoint/2010/main" val="37397053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143812"/>
                                        </p:tgtEl>
                                        <p:attrNameLst>
                                          <p:attrName>style.visibility</p:attrName>
                                        </p:attrNameLst>
                                      </p:cBhvr>
                                      <p:to>
                                        <p:strVal val="visible"/>
                                      </p:to>
                                    </p:set>
                                    <p:animEffect transition="in" filter="fade">
                                      <p:cBhvr>
                                        <p:cTn id="7" dur="1000"/>
                                        <p:tgtEl>
                                          <p:spTgt spid="1143812"/>
                                        </p:tgtEl>
                                      </p:cBhvr>
                                    </p:animEffect>
                                    <p:anim calcmode="lin" valueType="num">
                                      <p:cBhvr>
                                        <p:cTn id="8" dur="1000" fill="hold"/>
                                        <p:tgtEl>
                                          <p:spTgt spid="1143812"/>
                                        </p:tgtEl>
                                        <p:attrNameLst>
                                          <p:attrName>ppt_x</p:attrName>
                                        </p:attrNameLst>
                                      </p:cBhvr>
                                      <p:tavLst>
                                        <p:tav tm="0">
                                          <p:val>
                                            <p:strVal val="#ppt_x"/>
                                          </p:val>
                                        </p:tav>
                                        <p:tav tm="100000">
                                          <p:val>
                                            <p:strVal val="#ppt_x"/>
                                          </p:val>
                                        </p:tav>
                                      </p:tavLst>
                                    </p:anim>
                                    <p:anim calcmode="lin" valueType="num">
                                      <p:cBhvr>
                                        <p:cTn id="9" dur="900" decel="100000" fill="hold"/>
                                        <p:tgtEl>
                                          <p:spTgt spid="11438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438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38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8217EB-948F-4932-8093-6EDFEC33CFD4}" type="slidenum">
              <a:rPr lang="en-US"/>
              <a:pPr eaLnBrk="1" hangingPunct="1"/>
              <a:t>15</a:t>
            </a:fld>
            <a:endParaRPr lang="en-US"/>
          </a:p>
        </p:txBody>
      </p:sp>
      <p:sp>
        <p:nvSpPr>
          <p:cNvPr id="72706" name="Text Box 2"/>
          <p:cNvSpPr txBox="1">
            <a:spLocks noChangeArrowheads="1"/>
          </p:cNvSpPr>
          <p:nvPr/>
        </p:nvSpPr>
        <p:spPr bwMode="auto">
          <a:xfrm>
            <a:off x="228600" y="1600200"/>
            <a:ext cx="8686800" cy="8223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400" b="1">
                <a:solidFill>
                  <a:srgbClr val="FF0000"/>
                </a:solidFill>
              </a:rPr>
              <a:t>Woman does 160 J of work to move table 4m horizontally.  What is the magnitude of horizontal force applied?</a:t>
            </a:r>
          </a:p>
        </p:txBody>
      </p:sp>
      <p:grpSp>
        <p:nvGrpSpPr>
          <p:cNvPr id="2" name="Group 3"/>
          <p:cNvGrpSpPr>
            <a:grpSpLocks/>
          </p:cNvGrpSpPr>
          <p:nvPr/>
        </p:nvGrpSpPr>
        <p:grpSpPr bwMode="auto">
          <a:xfrm>
            <a:off x="3733800" y="2819400"/>
            <a:ext cx="3657600" cy="849313"/>
            <a:chOff x="2352" y="1568"/>
            <a:chExt cx="2304" cy="535"/>
          </a:xfrm>
        </p:grpSpPr>
        <p:sp>
          <p:nvSpPr>
            <p:cNvPr id="30731" name="Line 4"/>
            <p:cNvSpPr>
              <a:spLocks noChangeShapeType="1"/>
            </p:cNvSpPr>
            <p:nvPr/>
          </p:nvSpPr>
          <p:spPr bwMode="auto">
            <a:xfrm>
              <a:off x="2976" y="1872"/>
              <a:ext cx="16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2" name="Line 5"/>
            <p:cNvSpPr>
              <a:spLocks noChangeShapeType="1"/>
            </p:cNvSpPr>
            <p:nvPr/>
          </p:nvSpPr>
          <p:spPr bwMode="auto">
            <a:xfrm>
              <a:off x="4656" y="1776"/>
              <a:ext cx="0"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3" name="Rectangle 6"/>
            <p:cNvSpPr>
              <a:spLocks noChangeArrowheads="1"/>
            </p:cNvSpPr>
            <p:nvPr/>
          </p:nvSpPr>
          <p:spPr bwMode="auto">
            <a:xfrm>
              <a:off x="2784" y="1584"/>
              <a:ext cx="432" cy="288"/>
            </a:xfrm>
            <a:prstGeom prst="rect">
              <a:avLst/>
            </a:prstGeom>
            <a:solidFill>
              <a:srgbClr val="0000FF"/>
            </a:solidFill>
            <a:ln w="28575">
              <a:solidFill>
                <a:schemeClr val="tx1"/>
              </a:solidFill>
              <a:miter lim="800000"/>
              <a:headEnd/>
              <a:tailEnd/>
            </a:ln>
          </p:spPr>
          <p:txBody>
            <a:bodyPr wrap="none" anchor="ctr"/>
            <a:lstStyle/>
            <a:p>
              <a:endParaRPr lang="en-US"/>
            </a:p>
          </p:txBody>
        </p:sp>
        <p:sp>
          <p:nvSpPr>
            <p:cNvPr id="30734" name="Text Box 7"/>
            <p:cNvSpPr txBox="1">
              <a:spLocks noChangeArrowheads="1"/>
            </p:cNvSpPr>
            <p:nvPr/>
          </p:nvSpPr>
          <p:spPr bwMode="auto">
            <a:xfrm>
              <a:off x="2400" y="1568"/>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F</a:t>
              </a:r>
            </a:p>
          </p:txBody>
        </p:sp>
        <p:sp>
          <p:nvSpPr>
            <p:cNvPr id="30735" name="Line 8"/>
            <p:cNvSpPr>
              <a:spLocks noChangeShapeType="1"/>
            </p:cNvSpPr>
            <p:nvPr/>
          </p:nvSpPr>
          <p:spPr bwMode="auto">
            <a:xfrm>
              <a:off x="2352" y="1776"/>
              <a:ext cx="432" cy="0"/>
            </a:xfrm>
            <a:prstGeom prst="line">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0736" name="Text Box 9"/>
            <p:cNvSpPr txBox="1">
              <a:spLocks noChangeArrowheads="1"/>
            </p:cNvSpPr>
            <p:nvPr/>
          </p:nvSpPr>
          <p:spPr bwMode="auto">
            <a:xfrm>
              <a:off x="3840" y="1872"/>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d</a:t>
              </a:r>
            </a:p>
          </p:txBody>
        </p:sp>
      </p:grpSp>
      <p:sp>
        <p:nvSpPr>
          <p:cNvPr id="72714" name="Text Box 10"/>
          <p:cNvSpPr txBox="1">
            <a:spLocks noChangeArrowheads="1"/>
          </p:cNvSpPr>
          <p:nvPr/>
        </p:nvSpPr>
        <p:spPr bwMode="auto">
          <a:xfrm>
            <a:off x="3037681" y="4733925"/>
            <a:ext cx="6040438"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400" b="1" dirty="0"/>
              <a:t>Force &amp; displacement in SAME direction</a:t>
            </a:r>
          </a:p>
          <a:p>
            <a:pPr eaLnBrk="1" hangingPunct="1">
              <a:spcBef>
                <a:spcPct val="20000"/>
              </a:spcBef>
            </a:pPr>
            <a:r>
              <a:rPr lang="en-US" sz="2400" b="1" dirty="0"/>
              <a:t>  W = </a:t>
            </a:r>
            <a:r>
              <a:rPr lang="en-US" sz="2400" b="1" dirty="0" err="1"/>
              <a:t>Fd</a:t>
            </a:r>
            <a:r>
              <a:rPr lang="en-US" sz="2400" b="1" dirty="0"/>
              <a:t>,      160J = F(4m)       </a:t>
            </a:r>
            <a:r>
              <a:rPr lang="en-US" sz="2400" b="1" dirty="0">
                <a:solidFill>
                  <a:srgbClr val="FF3300"/>
                </a:solidFill>
              </a:rPr>
              <a:t>F = 40N</a:t>
            </a:r>
          </a:p>
        </p:txBody>
      </p:sp>
      <p:sp>
        <p:nvSpPr>
          <p:cNvPr id="30730" name="Rectangle 11"/>
          <p:cNvSpPr>
            <a:spLocks noGrp="1" noChangeArrowheads="1"/>
          </p:cNvSpPr>
          <p:nvPr>
            <p:ph type="title"/>
          </p:nvPr>
        </p:nvSpPr>
        <p:spPr/>
        <p:txBody>
          <a:bodyPr/>
          <a:lstStyle/>
          <a:p>
            <a:pPr eaLnBrk="1" hangingPunct="1"/>
            <a:r>
              <a:rPr lang="en-US"/>
              <a:t>Ch 6 E 2</a:t>
            </a:r>
          </a:p>
        </p:txBody>
      </p:sp>
      <p:sp>
        <p:nvSpPr>
          <p:cNvPr id="3" name="TextBox 2"/>
          <p:cNvSpPr txBox="1"/>
          <p:nvPr/>
        </p:nvSpPr>
        <p:spPr>
          <a:xfrm>
            <a:off x="228600" y="2844800"/>
            <a:ext cx="2667000" cy="2400657"/>
          </a:xfrm>
          <a:prstGeom prst="rect">
            <a:avLst/>
          </a:prstGeom>
          <a:noFill/>
        </p:spPr>
        <p:txBody>
          <a:bodyPr wrap="square" rtlCol="0">
            <a:spAutoFit/>
          </a:bodyPr>
          <a:lstStyle/>
          <a:p>
            <a:r>
              <a:rPr lang="en-US" sz="3000" dirty="0"/>
              <a:t>A). 160 N</a:t>
            </a:r>
          </a:p>
          <a:p>
            <a:r>
              <a:rPr lang="en-US" sz="3000" dirty="0"/>
              <a:t>B). 160 J </a:t>
            </a:r>
          </a:p>
          <a:p>
            <a:r>
              <a:rPr lang="en-US" sz="3000" dirty="0"/>
              <a:t>C). 40 N</a:t>
            </a:r>
          </a:p>
          <a:p>
            <a:r>
              <a:rPr lang="en-US" sz="3000" dirty="0"/>
              <a:t>D). 40 J.</a:t>
            </a:r>
          </a:p>
          <a:p>
            <a:r>
              <a:rPr lang="en-US" sz="3000" dirty="0"/>
              <a:t>E). 80 N </a:t>
            </a:r>
          </a:p>
        </p:txBody>
      </p:sp>
    </p:spTree>
    <p:extLst>
      <p:ext uri="{BB962C8B-B14F-4D97-AF65-F5344CB8AC3E}">
        <p14:creationId xmlns:p14="http://schemas.microsoft.com/office/powerpoint/2010/main" val="898374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2714"/>
                                        </p:tgtEl>
                                        <p:attrNameLst>
                                          <p:attrName>style.visibility</p:attrName>
                                        </p:attrNameLst>
                                      </p:cBhvr>
                                      <p:to>
                                        <p:strVal val="visible"/>
                                      </p:to>
                                    </p:set>
                                    <p:anim calcmode="lin" valueType="num">
                                      <p:cBhvr additive="base">
                                        <p:cTn id="7" dur="500" fill="hold"/>
                                        <p:tgtEl>
                                          <p:spTgt spid="72714"/>
                                        </p:tgtEl>
                                        <p:attrNameLst>
                                          <p:attrName>ppt_x</p:attrName>
                                        </p:attrNameLst>
                                      </p:cBhvr>
                                      <p:tavLst>
                                        <p:tav tm="0">
                                          <p:val>
                                            <p:strVal val="#ppt_x"/>
                                          </p:val>
                                        </p:tav>
                                        <p:tav tm="100000">
                                          <p:val>
                                            <p:strVal val="#ppt_x"/>
                                          </p:val>
                                        </p:tav>
                                      </p:tavLst>
                                    </p:anim>
                                    <p:anim calcmode="lin" valueType="num">
                                      <p:cBhvr additive="base">
                                        <p:cTn id="8" dur="500" fill="hold"/>
                                        <p:tgtEl>
                                          <p:spTgt spid="727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p:cNvSpPr>
            <a:spLocks noGrp="1" noChangeArrowheads="1"/>
          </p:cNvSpPr>
          <p:nvPr>
            <p:ph type="title"/>
          </p:nvPr>
        </p:nvSpPr>
        <p:spPr>
          <a:xfrm>
            <a:off x="0" y="68263"/>
            <a:ext cx="9144000" cy="2528887"/>
          </a:xfrm>
          <a:noFill/>
        </p:spPr>
        <p:txBody>
          <a:bodyPr>
            <a:normAutofit/>
          </a:bodyPr>
          <a:lstStyle/>
          <a:p>
            <a:r>
              <a:rPr lang="en-US" sz="2500" dirty="0">
                <a:solidFill>
                  <a:srgbClr val="FF0000"/>
                </a:solidFill>
                <a:latin typeface="Comic Sans MS" pitchFamily="79" charset="0"/>
              </a:rPr>
              <a:t>Quiz</a:t>
            </a:r>
            <a:r>
              <a:rPr lang="en-US" sz="2500" dirty="0">
                <a:solidFill>
                  <a:schemeClr val="accent1"/>
                </a:solidFill>
                <a:latin typeface="Comic Sans MS" pitchFamily="79" charset="0"/>
              </a:rPr>
              <a:t>: A force of 50 N is used to drag a crate 4 m across a floor.  The force is directed at an angle upward from the crate as shown.  What is the work done by the force?</a:t>
            </a:r>
            <a:endParaRPr lang="en-US" sz="2500" dirty="0">
              <a:solidFill>
                <a:schemeClr val="accent1"/>
              </a:solidFill>
            </a:endParaRPr>
          </a:p>
        </p:txBody>
      </p:sp>
      <p:sp>
        <p:nvSpPr>
          <p:cNvPr id="842755" name="Rectangle 3"/>
          <p:cNvSpPr>
            <a:spLocks noGrp="1" noChangeArrowheads="1"/>
          </p:cNvSpPr>
          <p:nvPr>
            <p:ph type="body" idx="1"/>
          </p:nvPr>
        </p:nvSpPr>
        <p:spPr>
          <a:xfrm>
            <a:off x="381000" y="2133600"/>
            <a:ext cx="2590800" cy="1752600"/>
          </a:xfrm>
        </p:spPr>
        <p:txBody>
          <a:bodyPr/>
          <a:lstStyle/>
          <a:p>
            <a:pPr marL="609600" indent="-609600">
              <a:lnSpc>
                <a:spcPct val="80000"/>
              </a:lnSpc>
              <a:buFont typeface="Arial" charset="0"/>
              <a:buAutoNum type="alphaLcParenR"/>
            </a:pPr>
            <a:r>
              <a:rPr lang="en-US" sz="2000">
                <a:latin typeface="Comic Sans MS" pitchFamily="79" charset="0"/>
              </a:rPr>
              <a:t>120 J</a:t>
            </a:r>
          </a:p>
          <a:p>
            <a:pPr marL="609600" indent="-609600">
              <a:lnSpc>
                <a:spcPct val="80000"/>
              </a:lnSpc>
              <a:buFont typeface="Arial" charset="0"/>
              <a:buAutoNum type="alphaLcParenR"/>
            </a:pPr>
            <a:r>
              <a:rPr lang="en-US" sz="2000">
                <a:latin typeface="Comic Sans MS" pitchFamily="79" charset="0"/>
              </a:rPr>
              <a:t>160 J</a:t>
            </a:r>
          </a:p>
          <a:p>
            <a:pPr marL="609600" indent="-609600">
              <a:lnSpc>
                <a:spcPct val="80000"/>
              </a:lnSpc>
              <a:buFont typeface="Arial" charset="0"/>
              <a:buAutoNum type="alphaLcParenR"/>
            </a:pPr>
            <a:r>
              <a:rPr lang="en-US" sz="2000">
                <a:latin typeface="Comic Sans MS" pitchFamily="79" charset="0"/>
              </a:rPr>
              <a:t>200 J</a:t>
            </a:r>
          </a:p>
          <a:p>
            <a:pPr marL="609600" indent="-609600">
              <a:lnSpc>
                <a:spcPct val="80000"/>
              </a:lnSpc>
              <a:buFont typeface="Arial" charset="0"/>
              <a:buAutoNum type="alphaLcParenR"/>
            </a:pPr>
            <a:r>
              <a:rPr lang="en-US" sz="2000">
                <a:latin typeface="Comic Sans MS" pitchFamily="79" charset="0"/>
              </a:rPr>
              <a:t>280 J</a:t>
            </a:r>
          </a:p>
          <a:p>
            <a:pPr marL="609600" indent="-609600">
              <a:lnSpc>
                <a:spcPct val="80000"/>
              </a:lnSpc>
              <a:buFont typeface="Arial" charset="0"/>
              <a:buAutoNum type="alphaLcParenR"/>
            </a:pPr>
            <a:r>
              <a:rPr lang="en-US" sz="2000">
                <a:latin typeface="Comic Sans MS" pitchFamily="79" charset="0"/>
              </a:rPr>
              <a:t>0 J</a:t>
            </a:r>
          </a:p>
        </p:txBody>
      </p:sp>
      <p:sp>
        <p:nvSpPr>
          <p:cNvPr id="842756" name="Text Box 4"/>
          <p:cNvSpPr txBox="1">
            <a:spLocks noChangeArrowheads="1"/>
          </p:cNvSpPr>
          <p:nvPr/>
        </p:nvSpPr>
        <p:spPr bwMode="auto">
          <a:xfrm>
            <a:off x="0" y="3657600"/>
            <a:ext cx="35052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latin typeface="Arial" charset="0"/>
              </a:rPr>
              <a:t>The horizontal component of force is 40 N and is in the direction of motion:  </a:t>
            </a:r>
          </a:p>
          <a:p>
            <a:r>
              <a:rPr lang="en-US" b="1" dirty="0">
                <a:solidFill>
                  <a:srgbClr val="FF0000"/>
                </a:solidFill>
                <a:latin typeface="Arial" charset="0"/>
              </a:rPr>
              <a:t>       W = F · d </a:t>
            </a:r>
          </a:p>
          <a:p>
            <a:r>
              <a:rPr lang="en-US" b="1" dirty="0">
                <a:solidFill>
                  <a:srgbClr val="FF0000"/>
                </a:solidFill>
                <a:latin typeface="Arial" charset="0"/>
              </a:rPr>
              <a:t>	= (40 N) · (4 m) </a:t>
            </a:r>
          </a:p>
          <a:p>
            <a:r>
              <a:rPr lang="en-US" b="1" dirty="0">
                <a:solidFill>
                  <a:srgbClr val="FF0000"/>
                </a:solidFill>
                <a:latin typeface="Arial" charset="0"/>
              </a:rPr>
              <a:t>	= 160 J.</a:t>
            </a:r>
          </a:p>
        </p:txBody>
      </p:sp>
      <p:pic>
        <p:nvPicPr>
          <p:cNvPr id="842761" name="Picture 9" descr="06_p120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5675" y="2667000"/>
            <a:ext cx="5648325" cy="293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1E13FEEE-6EDA-49B0-B5FD-492D0D361473}" type="slidenum">
              <a:rPr lang="en-US" smtClean="0"/>
              <a:t>16</a:t>
            </a:fld>
            <a:endParaRPr lang="en-US"/>
          </a:p>
        </p:txBody>
      </p:sp>
    </p:spTree>
    <p:extLst>
      <p:ext uri="{BB962C8B-B14F-4D97-AF65-F5344CB8AC3E}">
        <p14:creationId xmlns:p14="http://schemas.microsoft.com/office/powerpoint/2010/main" val="4405754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42756"/>
                                        </p:tgtEl>
                                        <p:attrNameLst>
                                          <p:attrName>style.visibility</p:attrName>
                                        </p:attrNameLst>
                                      </p:cBhvr>
                                      <p:to>
                                        <p:strVal val="visible"/>
                                      </p:to>
                                    </p:set>
                                    <p:animEffect transition="in" filter="fade">
                                      <p:cBhvr>
                                        <p:cTn id="7" dur="1000"/>
                                        <p:tgtEl>
                                          <p:spTgt spid="842756"/>
                                        </p:tgtEl>
                                      </p:cBhvr>
                                    </p:animEffect>
                                    <p:anim calcmode="lin" valueType="num">
                                      <p:cBhvr>
                                        <p:cTn id="8" dur="1000" fill="hold"/>
                                        <p:tgtEl>
                                          <p:spTgt spid="842756"/>
                                        </p:tgtEl>
                                        <p:attrNameLst>
                                          <p:attrName>ppt_x</p:attrName>
                                        </p:attrNameLst>
                                      </p:cBhvr>
                                      <p:tavLst>
                                        <p:tav tm="0">
                                          <p:val>
                                            <p:strVal val="#ppt_x"/>
                                          </p:val>
                                        </p:tav>
                                        <p:tav tm="100000">
                                          <p:val>
                                            <p:strVal val="#ppt_x"/>
                                          </p:val>
                                        </p:tav>
                                      </p:tavLst>
                                    </p:anim>
                                    <p:anim calcmode="lin" valueType="num">
                                      <p:cBhvr>
                                        <p:cTn id="9" dur="900" decel="100000" fill="hold"/>
                                        <p:tgtEl>
                                          <p:spTgt spid="8427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4275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275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906" name="Rectangle 2"/>
          <p:cNvSpPr>
            <a:spLocks noGrp="1" noChangeArrowheads="1"/>
          </p:cNvSpPr>
          <p:nvPr>
            <p:ph type="title"/>
          </p:nvPr>
        </p:nvSpPr>
        <p:spPr>
          <a:xfrm>
            <a:off x="685800" y="800100"/>
            <a:ext cx="7772400" cy="762000"/>
          </a:xfrm>
        </p:spPr>
        <p:txBody>
          <a:bodyPr/>
          <a:lstStyle/>
          <a:p>
            <a:r>
              <a:rPr lang="en-US" b="1" dirty="0">
                <a:solidFill>
                  <a:srgbClr val="FF0000"/>
                </a:solidFill>
              </a:rPr>
              <a:t>Kinetic Energy</a:t>
            </a:r>
          </a:p>
        </p:txBody>
      </p:sp>
      <p:sp>
        <p:nvSpPr>
          <p:cNvPr id="1147907" name="Rectangle 3"/>
          <p:cNvSpPr>
            <a:spLocks noGrp="1" noChangeArrowheads="1"/>
          </p:cNvSpPr>
          <p:nvPr>
            <p:ph type="body" idx="1"/>
          </p:nvPr>
        </p:nvSpPr>
        <p:spPr>
          <a:xfrm>
            <a:off x="0" y="1905000"/>
            <a:ext cx="5486400" cy="3200400"/>
          </a:xfrm>
        </p:spPr>
        <p:txBody>
          <a:bodyPr>
            <a:normAutofit fontScale="92500"/>
          </a:bodyPr>
          <a:lstStyle/>
          <a:p>
            <a:pPr marL="0" indent="0">
              <a:lnSpc>
                <a:spcPct val="80000"/>
              </a:lnSpc>
              <a:buNone/>
            </a:pPr>
            <a:r>
              <a:rPr lang="en-US" sz="2800" dirty="0"/>
              <a:t>Energy associated with the object’s motion. </a:t>
            </a:r>
          </a:p>
          <a:p>
            <a:pPr>
              <a:lnSpc>
                <a:spcPct val="80000"/>
              </a:lnSpc>
            </a:pPr>
            <a:endParaRPr lang="en-US" sz="2800" dirty="0"/>
          </a:p>
          <a:p>
            <a:pPr marL="0" indent="0"/>
            <a:r>
              <a:rPr lang="en-US" sz="2800" dirty="0"/>
              <a:t>v = v</a:t>
            </a:r>
            <a:r>
              <a:rPr lang="en-US" sz="2800" baseline="-25000" dirty="0"/>
              <a:t>0</a:t>
            </a:r>
            <a:r>
              <a:rPr lang="en-US" sz="2800" dirty="0"/>
              <a:t> + at    d = v</a:t>
            </a:r>
            <a:r>
              <a:rPr lang="en-US" sz="2800" baseline="-25000" dirty="0"/>
              <a:t>0</a:t>
            </a:r>
            <a:r>
              <a:rPr lang="en-US" sz="2800" dirty="0"/>
              <a:t>t +1/2at</a:t>
            </a:r>
            <a:r>
              <a:rPr lang="en-US" sz="2800" baseline="30000" dirty="0"/>
              <a:t>2 </a:t>
            </a:r>
            <a:r>
              <a:rPr lang="en-US" sz="2800" dirty="0"/>
              <a:t> </a:t>
            </a:r>
          </a:p>
          <a:p>
            <a:pPr marL="0" indent="0"/>
            <a:r>
              <a:rPr lang="en-US" sz="2800" dirty="0"/>
              <a:t>F = ma, assume v</a:t>
            </a:r>
            <a:r>
              <a:rPr lang="en-US" sz="2800" baseline="-25000" dirty="0"/>
              <a:t>0</a:t>
            </a:r>
            <a:r>
              <a:rPr lang="en-US" sz="2800" dirty="0"/>
              <a:t> = 0. </a:t>
            </a:r>
          </a:p>
          <a:p>
            <a:pPr marL="0" indent="0"/>
            <a:r>
              <a:rPr lang="en-US" sz="2800" dirty="0"/>
              <a:t> W = </a:t>
            </a:r>
            <a:r>
              <a:rPr lang="en-US" sz="2800" dirty="0" err="1"/>
              <a:t>Fd</a:t>
            </a:r>
            <a:r>
              <a:rPr lang="en-US" sz="2800" dirty="0"/>
              <a:t> = ma(1/2at</a:t>
            </a:r>
            <a:r>
              <a:rPr lang="en-US" sz="2800" baseline="30000" dirty="0"/>
              <a:t>2</a:t>
            </a:r>
            <a:r>
              <a:rPr lang="en-US" sz="2800" dirty="0"/>
              <a:t>) = ma(1/2av</a:t>
            </a:r>
            <a:r>
              <a:rPr lang="en-US" sz="2800" baseline="30000" dirty="0"/>
              <a:t>2</a:t>
            </a:r>
            <a:r>
              <a:rPr lang="en-US" sz="2800" dirty="0"/>
              <a:t>/a</a:t>
            </a:r>
            <a:r>
              <a:rPr lang="en-US" sz="2800" baseline="30000" dirty="0"/>
              <a:t>2</a:t>
            </a:r>
            <a:r>
              <a:rPr lang="en-US" sz="2800" dirty="0"/>
              <a:t>)   = ½ X mv</a:t>
            </a:r>
            <a:r>
              <a:rPr lang="en-US" sz="2800" baseline="30000" dirty="0"/>
              <a:t>2 </a:t>
            </a:r>
            <a:r>
              <a:rPr lang="en-US" sz="2800" dirty="0"/>
              <a:t>  = Kinetic Energy </a:t>
            </a:r>
          </a:p>
        </p:txBody>
      </p:sp>
      <p:pic>
        <p:nvPicPr>
          <p:cNvPr id="5" name="Picture 6" descr="06_08"/>
          <p:cNvPicPr>
            <a:picLocks noChangeAspect="1" noChangeArrowheads="1"/>
          </p:cNvPicPr>
          <p:nvPr/>
        </p:nvPicPr>
        <p:blipFill rotWithShape="1">
          <a:blip r:embed="rId3">
            <a:extLst>
              <a:ext uri="{28A0092B-C50C-407E-A947-70E740481C1C}">
                <a14:useLocalDpi xmlns:a14="http://schemas.microsoft.com/office/drawing/2010/main" val="0"/>
              </a:ext>
            </a:extLst>
          </a:blip>
          <a:srcRect l="12906" r="43215" b="14619"/>
          <a:stretch/>
        </p:blipFill>
        <p:spPr bwMode="auto">
          <a:xfrm>
            <a:off x="4953000" y="2057400"/>
            <a:ext cx="3886201" cy="1684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5410200"/>
            <a:ext cx="8458200" cy="1292662"/>
          </a:xfrm>
          <a:prstGeom prst="rect">
            <a:avLst/>
          </a:prstGeom>
          <a:noFill/>
        </p:spPr>
        <p:txBody>
          <a:bodyPr wrap="square" rtlCol="0">
            <a:spAutoFit/>
          </a:bodyPr>
          <a:lstStyle/>
          <a:p>
            <a:r>
              <a:rPr lang="en-US" sz="3000" b="1" dirty="0">
                <a:solidFill>
                  <a:schemeClr val="accent1"/>
                </a:solidFill>
                <a:latin typeface="Times New Roman" pitchFamily="18" charset="0"/>
                <a:cs typeface="Times New Roman" pitchFamily="18" charset="0"/>
              </a:rPr>
              <a:t>In this case, the increase of kinetic energy (from zero) is equal to the amount of work done.  </a:t>
            </a:r>
          </a:p>
          <a:p>
            <a:endParaRPr lang="en-US" dirty="0"/>
          </a:p>
        </p:txBody>
      </p:sp>
      <p:sp>
        <p:nvSpPr>
          <p:cNvPr id="3" name="Slide Number Placeholder 2"/>
          <p:cNvSpPr>
            <a:spLocks noGrp="1"/>
          </p:cNvSpPr>
          <p:nvPr>
            <p:ph type="sldNum" sz="quarter" idx="12"/>
          </p:nvPr>
        </p:nvSpPr>
        <p:spPr/>
        <p:txBody>
          <a:bodyPr/>
          <a:lstStyle/>
          <a:p>
            <a:fld id="{1E13FEEE-6EDA-49B0-B5FD-492D0D361473}" type="slidenum">
              <a:rPr lang="en-US" smtClean="0"/>
              <a:t>17</a:t>
            </a:fld>
            <a:endParaRPr lang="en-US"/>
          </a:p>
        </p:txBody>
      </p:sp>
    </p:spTree>
    <p:extLst>
      <p:ext uri="{BB962C8B-B14F-4D97-AF65-F5344CB8AC3E}">
        <p14:creationId xmlns:p14="http://schemas.microsoft.com/office/powerpoint/2010/main" val="218735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06A3493-911B-4035-88E7-61FC696E5688}" type="slidenum">
              <a:rPr lang="en-US"/>
              <a:pPr eaLnBrk="1" hangingPunct="1"/>
              <a:t>18</a:t>
            </a:fld>
            <a:endParaRPr lang="en-US"/>
          </a:p>
        </p:txBody>
      </p:sp>
      <p:sp>
        <p:nvSpPr>
          <p:cNvPr id="10247" name="Rectangle 2"/>
          <p:cNvSpPr>
            <a:spLocks noGrp="1" noChangeArrowheads="1"/>
          </p:cNvSpPr>
          <p:nvPr>
            <p:ph type="title"/>
          </p:nvPr>
        </p:nvSpPr>
        <p:spPr>
          <a:xfrm>
            <a:off x="457200" y="0"/>
            <a:ext cx="8229600" cy="1143000"/>
          </a:xfrm>
        </p:spPr>
        <p:txBody>
          <a:bodyPr/>
          <a:lstStyle/>
          <a:p>
            <a:pPr eaLnBrk="1" hangingPunct="1"/>
            <a:r>
              <a:rPr lang="en-US" b="1" dirty="0">
                <a:solidFill>
                  <a:srgbClr val="FF0000"/>
                </a:solidFill>
              </a:rPr>
              <a:t>Net force and Work</a:t>
            </a:r>
          </a:p>
        </p:txBody>
      </p:sp>
      <p:sp>
        <p:nvSpPr>
          <p:cNvPr id="10248" name="Line 4"/>
          <p:cNvSpPr>
            <a:spLocks noChangeShapeType="1"/>
          </p:cNvSpPr>
          <p:nvPr/>
        </p:nvSpPr>
        <p:spPr bwMode="auto">
          <a:xfrm>
            <a:off x="5105400" y="2551113"/>
            <a:ext cx="2438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 name="Line 5"/>
          <p:cNvSpPr>
            <a:spLocks noChangeShapeType="1"/>
          </p:cNvSpPr>
          <p:nvPr/>
        </p:nvSpPr>
        <p:spPr bwMode="auto">
          <a:xfrm flipH="1">
            <a:off x="5029200" y="2514600"/>
            <a:ext cx="990600" cy="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0" name="Rectangle 6"/>
          <p:cNvSpPr>
            <a:spLocks noChangeArrowheads="1"/>
          </p:cNvSpPr>
          <p:nvPr/>
        </p:nvSpPr>
        <p:spPr bwMode="auto">
          <a:xfrm>
            <a:off x="381000" y="1371600"/>
            <a:ext cx="830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2000" b="1">
                <a:solidFill>
                  <a:schemeClr val="hlink"/>
                </a:solidFill>
              </a:rPr>
              <a:t>If there is more than one</a:t>
            </a:r>
          </a:p>
          <a:p>
            <a:pPr>
              <a:spcBef>
                <a:spcPct val="20000"/>
              </a:spcBef>
            </a:pPr>
            <a:r>
              <a:rPr lang="en-US" sz="2000" b="1">
                <a:solidFill>
                  <a:schemeClr val="hlink"/>
                </a:solidFill>
              </a:rPr>
              <a:t>force acting we have to </a:t>
            </a:r>
          </a:p>
          <a:p>
            <a:pPr>
              <a:spcBef>
                <a:spcPct val="20000"/>
              </a:spcBef>
            </a:pPr>
            <a:r>
              <a:rPr lang="en-US" sz="2000" b="1">
                <a:solidFill>
                  <a:schemeClr val="hlink"/>
                </a:solidFill>
              </a:rPr>
              <a:t>find the work done by each</a:t>
            </a:r>
          </a:p>
          <a:p>
            <a:pPr>
              <a:spcBef>
                <a:spcPct val="20000"/>
              </a:spcBef>
            </a:pPr>
            <a:r>
              <a:rPr lang="en-US" sz="2000" b="1">
                <a:solidFill>
                  <a:schemeClr val="hlink"/>
                </a:solidFill>
              </a:rPr>
              <a:t>force and the work done by</a:t>
            </a:r>
          </a:p>
          <a:p>
            <a:pPr>
              <a:spcBef>
                <a:spcPct val="20000"/>
              </a:spcBef>
            </a:pPr>
            <a:r>
              <a:rPr lang="en-US" sz="2000" b="1">
                <a:solidFill>
                  <a:schemeClr val="hlink"/>
                </a:solidFill>
              </a:rPr>
              <a:t> the net force</a:t>
            </a:r>
          </a:p>
          <a:p>
            <a:pPr>
              <a:spcBef>
                <a:spcPct val="20000"/>
              </a:spcBef>
            </a:pPr>
            <a:endParaRPr lang="en-US" sz="2000" b="1">
              <a:solidFill>
                <a:schemeClr val="hlink"/>
              </a:solidFill>
            </a:endParaRPr>
          </a:p>
          <a:p>
            <a:pPr>
              <a:spcBef>
                <a:spcPct val="20000"/>
              </a:spcBef>
            </a:pPr>
            <a:r>
              <a:rPr lang="en-US" sz="2400" b="1">
                <a:solidFill>
                  <a:srgbClr val="FF3300"/>
                </a:solidFill>
              </a:rPr>
              <a:t>Net force     F – F</a:t>
            </a:r>
            <a:r>
              <a:rPr lang="en-US" sz="2400" b="1" baseline="-25000">
                <a:solidFill>
                  <a:srgbClr val="FF3300"/>
                </a:solidFill>
              </a:rPr>
              <a:t>f</a:t>
            </a:r>
            <a:r>
              <a:rPr lang="en-US" sz="2400" b="1">
                <a:solidFill>
                  <a:srgbClr val="FF3300"/>
                </a:solidFill>
              </a:rPr>
              <a:t>     work = (F – F</a:t>
            </a:r>
            <a:r>
              <a:rPr lang="en-US" sz="2400" b="1" baseline="-25000">
                <a:solidFill>
                  <a:srgbClr val="FF3300"/>
                </a:solidFill>
              </a:rPr>
              <a:t>f</a:t>
            </a:r>
            <a:r>
              <a:rPr lang="en-US" sz="2400" b="1">
                <a:solidFill>
                  <a:srgbClr val="FF3300"/>
                </a:solidFill>
              </a:rPr>
              <a:t>)d = 1/2mv</a:t>
            </a:r>
            <a:r>
              <a:rPr lang="en-US" sz="2400" b="1" baseline="30000">
                <a:solidFill>
                  <a:srgbClr val="FF3300"/>
                </a:solidFill>
              </a:rPr>
              <a:t>2</a:t>
            </a:r>
          </a:p>
          <a:p>
            <a:pPr>
              <a:spcBef>
                <a:spcPct val="20000"/>
              </a:spcBef>
            </a:pPr>
            <a:endParaRPr lang="en-US" sz="2400" b="1" baseline="30000">
              <a:solidFill>
                <a:srgbClr val="FF3300"/>
              </a:solidFill>
            </a:endParaRPr>
          </a:p>
          <a:p>
            <a:pPr>
              <a:spcBef>
                <a:spcPct val="20000"/>
              </a:spcBef>
            </a:pPr>
            <a:r>
              <a:rPr lang="en-US" sz="2000" b="1">
                <a:solidFill>
                  <a:srgbClr val="0066FF"/>
                </a:solidFill>
              </a:rPr>
              <a:t>The work the force F does is Fd and if we write the equation as  </a:t>
            </a:r>
          </a:p>
          <a:p>
            <a:pPr>
              <a:spcBef>
                <a:spcPct val="20000"/>
              </a:spcBef>
            </a:pPr>
            <a:r>
              <a:rPr lang="en-US" sz="2000" b="1">
                <a:solidFill>
                  <a:srgbClr val="0066FF"/>
                </a:solidFill>
              </a:rPr>
              <a:t>                                </a:t>
            </a:r>
            <a:r>
              <a:rPr lang="en-US" sz="2400" b="1">
                <a:solidFill>
                  <a:srgbClr val="FF3300"/>
                </a:solidFill>
              </a:rPr>
              <a:t>Fd = F</a:t>
            </a:r>
            <a:r>
              <a:rPr lang="en-US" sz="2400" b="1" baseline="-25000">
                <a:solidFill>
                  <a:srgbClr val="FF3300"/>
                </a:solidFill>
              </a:rPr>
              <a:t>f</a:t>
            </a:r>
            <a:r>
              <a:rPr lang="en-US" sz="2400" b="1">
                <a:solidFill>
                  <a:srgbClr val="FF3300"/>
                </a:solidFill>
              </a:rPr>
              <a:t>d + 1/2mv</a:t>
            </a:r>
            <a:r>
              <a:rPr lang="en-US" sz="2400" b="1" baseline="30000">
                <a:solidFill>
                  <a:srgbClr val="FF3300"/>
                </a:solidFill>
              </a:rPr>
              <a:t>2 </a:t>
            </a:r>
          </a:p>
          <a:p>
            <a:pPr>
              <a:spcBef>
                <a:spcPct val="20000"/>
              </a:spcBef>
            </a:pPr>
            <a:r>
              <a:rPr lang="en-US" sz="2000" b="1">
                <a:solidFill>
                  <a:srgbClr val="0066FF"/>
                </a:solidFill>
              </a:rPr>
              <a:t>we can see that some work goes into heat and some into kinetic energy and we can account for all the work and energy</a:t>
            </a:r>
          </a:p>
        </p:txBody>
      </p:sp>
      <p:grpSp>
        <p:nvGrpSpPr>
          <p:cNvPr id="10251" name="Group 7"/>
          <p:cNvGrpSpPr>
            <a:grpSpLocks/>
          </p:cNvGrpSpPr>
          <p:nvPr/>
        </p:nvGrpSpPr>
        <p:grpSpPr bwMode="auto">
          <a:xfrm>
            <a:off x="4632325" y="1600200"/>
            <a:ext cx="3902075" cy="1524000"/>
            <a:chOff x="2918" y="1008"/>
            <a:chExt cx="2458" cy="960"/>
          </a:xfrm>
        </p:grpSpPr>
        <p:sp>
          <p:nvSpPr>
            <p:cNvPr id="10252" name="Rectangle 8"/>
            <p:cNvSpPr>
              <a:spLocks noChangeArrowheads="1"/>
            </p:cNvSpPr>
            <p:nvPr/>
          </p:nvSpPr>
          <p:spPr bwMode="auto">
            <a:xfrm>
              <a:off x="3792" y="1175"/>
              <a:ext cx="576" cy="43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253" name="Line 9"/>
            <p:cNvSpPr>
              <a:spLocks noChangeShapeType="1"/>
            </p:cNvSpPr>
            <p:nvPr/>
          </p:nvSpPr>
          <p:spPr bwMode="auto">
            <a:xfrm>
              <a:off x="3216" y="1415"/>
              <a:ext cx="576" cy="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4" name="Text Box 10"/>
            <p:cNvSpPr txBox="1">
              <a:spLocks noChangeArrowheads="1"/>
            </p:cNvSpPr>
            <p:nvPr/>
          </p:nvSpPr>
          <p:spPr bwMode="auto">
            <a:xfrm>
              <a:off x="3302" y="1008"/>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F</a:t>
              </a:r>
            </a:p>
          </p:txBody>
        </p:sp>
        <p:sp>
          <p:nvSpPr>
            <p:cNvPr id="10255" name="Line 11"/>
            <p:cNvSpPr>
              <a:spLocks noChangeShapeType="1"/>
            </p:cNvSpPr>
            <p:nvPr/>
          </p:nvSpPr>
          <p:spPr bwMode="auto">
            <a:xfrm>
              <a:off x="4080" y="1703"/>
              <a:ext cx="1296"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6" name="Text Box 12"/>
            <p:cNvSpPr txBox="1">
              <a:spLocks noChangeArrowheads="1"/>
            </p:cNvSpPr>
            <p:nvPr/>
          </p:nvSpPr>
          <p:spPr bwMode="auto">
            <a:xfrm>
              <a:off x="4646" y="1680"/>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d</a:t>
              </a:r>
            </a:p>
          </p:txBody>
        </p:sp>
        <p:sp>
          <p:nvSpPr>
            <p:cNvPr id="10257" name="Text Box 13"/>
            <p:cNvSpPr txBox="1">
              <a:spLocks noChangeArrowheads="1"/>
            </p:cNvSpPr>
            <p:nvPr/>
          </p:nvSpPr>
          <p:spPr bwMode="auto">
            <a:xfrm>
              <a:off x="2918" y="1447"/>
              <a:ext cx="24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F</a:t>
              </a:r>
              <a:r>
                <a:rPr lang="en-US" sz="2000" b="1" baseline="-25000"/>
                <a:t>f</a:t>
              </a:r>
              <a:endParaRPr lang="en-US" sz="2000" b="1"/>
            </a:p>
          </p:txBody>
        </p:sp>
        <p:sp>
          <p:nvSpPr>
            <p:cNvPr id="10258" name="Line 14"/>
            <p:cNvSpPr>
              <a:spLocks noChangeShapeType="1"/>
            </p:cNvSpPr>
            <p:nvPr/>
          </p:nvSpPr>
          <p:spPr bwMode="auto">
            <a:xfrm>
              <a:off x="3216" y="1607"/>
              <a:ext cx="15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9" name="Line 15"/>
            <p:cNvSpPr>
              <a:spLocks noChangeShapeType="1"/>
            </p:cNvSpPr>
            <p:nvPr/>
          </p:nvSpPr>
          <p:spPr bwMode="auto">
            <a:xfrm flipH="1">
              <a:off x="3168" y="1584"/>
              <a:ext cx="624" cy="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637853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E0D9833-F4AD-4801-8047-A29DE826A546}" type="slidenum">
              <a:rPr lang="en-US" sz="1400"/>
              <a:pPr algn="r" eaLnBrk="1" hangingPunct="1"/>
              <a:t>19</a:t>
            </a:fld>
            <a:endParaRPr lang="en-US" sz="1400"/>
          </a:p>
        </p:txBody>
      </p:sp>
      <p:sp>
        <p:nvSpPr>
          <p:cNvPr id="76802" name="Text Box 2"/>
          <p:cNvSpPr txBox="1">
            <a:spLocks noChangeArrowheads="1"/>
          </p:cNvSpPr>
          <p:nvPr/>
        </p:nvSpPr>
        <p:spPr bwMode="auto">
          <a:xfrm>
            <a:off x="228600" y="1219200"/>
            <a:ext cx="8829661" cy="134806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400" b="1" dirty="0">
                <a:solidFill>
                  <a:srgbClr val="FF0000"/>
                </a:solidFill>
              </a:rPr>
              <a:t>100 kg crate accelerated by net force = 50 N applied for 4 s.</a:t>
            </a:r>
          </a:p>
          <a:p>
            <a:pPr eaLnBrk="1" hangingPunct="1">
              <a:spcBef>
                <a:spcPct val="20000"/>
              </a:spcBef>
            </a:pPr>
            <a:r>
              <a:rPr lang="en-US" sz="2400" b="1" dirty="0">
                <a:solidFill>
                  <a:srgbClr val="FF0000"/>
                </a:solidFill>
              </a:rPr>
              <a:t>Use  Newton’s 2nd Law to find acceleration?</a:t>
            </a:r>
          </a:p>
          <a:p>
            <a:pPr eaLnBrk="1" hangingPunct="1">
              <a:spcBef>
                <a:spcPct val="20000"/>
              </a:spcBef>
            </a:pPr>
            <a:endParaRPr lang="en-US" sz="2400" b="1" dirty="0">
              <a:solidFill>
                <a:srgbClr val="FF0000"/>
              </a:solidFill>
            </a:endParaRPr>
          </a:p>
        </p:txBody>
      </p:sp>
      <p:sp>
        <p:nvSpPr>
          <p:cNvPr id="76803" name="Text Box 3"/>
          <p:cNvSpPr txBox="1">
            <a:spLocks noChangeArrowheads="1"/>
          </p:cNvSpPr>
          <p:nvPr/>
        </p:nvSpPr>
        <p:spPr bwMode="auto">
          <a:xfrm>
            <a:off x="4800600" y="4419600"/>
            <a:ext cx="400645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dirty="0">
                <a:sym typeface="Symbol" pitchFamily="18" charset="2"/>
              </a:rPr>
              <a:t> F = ma   </a:t>
            </a:r>
            <a:r>
              <a:rPr lang="en-US" sz="2200" b="1" dirty="0"/>
              <a:t>a = F/m = 50N/100kg </a:t>
            </a:r>
            <a:r>
              <a:rPr lang="en-US" sz="2200" b="1" dirty="0">
                <a:solidFill>
                  <a:srgbClr val="FF3300"/>
                </a:solidFill>
              </a:rPr>
              <a:t>= 0.5 m/s</a:t>
            </a:r>
            <a:r>
              <a:rPr lang="en-US" sz="2200" b="1" baseline="30000" dirty="0">
                <a:solidFill>
                  <a:srgbClr val="FF3300"/>
                </a:solidFill>
              </a:rPr>
              <a:t>2</a:t>
            </a:r>
            <a:endParaRPr lang="en-US" sz="2200" b="1" dirty="0">
              <a:solidFill>
                <a:srgbClr val="FF3300"/>
              </a:solidFill>
              <a:sym typeface="Symbol" pitchFamily="18" charset="2"/>
            </a:endParaRPr>
          </a:p>
        </p:txBody>
      </p:sp>
      <p:grpSp>
        <p:nvGrpSpPr>
          <p:cNvPr id="2" name="Group 8"/>
          <p:cNvGrpSpPr>
            <a:grpSpLocks/>
          </p:cNvGrpSpPr>
          <p:nvPr/>
        </p:nvGrpSpPr>
        <p:grpSpPr bwMode="auto">
          <a:xfrm>
            <a:off x="6553200" y="3200400"/>
            <a:ext cx="1579563" cy="447675"/>
            <a:chOff x="4128" y="1872"/>
            <a:chExt cx="995" cy="282"/>
          </a:xfrm>
        </p:grpSpPr>
        <p:sp>
          <p:nvSpPr>
            <p:cNvPr id="33807" name="Rectangle 9"/>
            <p:cNvSpPr>
              <a:spLocks noChangeArrowheads="1"/>
            </p:cNvSpPr>
            <p:nvPr/>
          </p:nvSpPr>
          <p:spPr bwMode="auto">
            <a:xfrm>
              <a:off x="4128" y="1872"/>
              <a:ext cx="240" cy="240"/>
            </a:xfrm>
            <a:prstGeom prst="rect">
              <a:avLst/>
            </a:prstGeom>
            <a:solidFill>
              <a:srgbClr val="FCFC46"/>
            </a:solidFill>
            <a:ln w="28575">
              <a:solidFill>
                <a:schemeClr val="tx1"/>
              </a:solidFill>
              <a:miter lim="800000"/>
              <a:headEnd/>
              <a:tailEnd/>
            </a:ln>
          </p:spPr>
          <p:txBody>
            <a:bodyPr wrap="none" anchor="ctr"/>
            <a:lstStyle/>
            <a:p>
              <a:pPr algn="ctr"/>
              <a:r>
                <a:rPr lang="en-US" b="1"/>
                <a:t>M</a:t>
              </a:r>
            </a:p>
          </p:txBody>
        </p:sp>
        <p:sp>
          <p:nvSpPr>
            <p:cNvPr id="33808" name="Line 10"/>
            <p:cNvSpPr>
              <a:spLocks noChangeShapeType="1"/>
            </p:cNvSpPr>
            <p:nvPr/>
          </p:nvSpPr>
          <p:spPr bwMode="auto">
            <a:xfrm flipV="1">
              <a:off x="4368" y="2016"/>
              <a:ext cx="336"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09" name="Text Box 11"/>
            <p:cNvSpPr txBox="1">
              <a:spLocks noChangeArrowheads="1"/>
            </p:cNvSpPr>
            <p:nvPr/>
          </p:nvSpPr>
          <p:spPr bwMode="auto">
            <a:xfrm>
              <a:off x="4752" y="1904"/>
              <a:ext cx="37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F</a:t>
              </a:r>
              <a:r>
                <a:rPr lang="en-US" sz="2000" b="1" baseline="-25000"/>
                <a:t>net</a:t>
              </a:r>
              <a:endParaRPr lang="en-US" sz="2000" b="1"/>
            </a:p>
          </p:txBody>
        </p:sp>
      </p:grpSp>
      <p:sp>
        <p:nvSpPr>
          <p:cNvPr id="33806" name="Rectangle 12"/>
          <p:cNvSpPr>
            <a:spLocks noGrp="1" noChangeArrowheads="1"/>
          </p:cNvSpPr>
          <p:nvPr>
            <p:ph type="title"/>
          </p:nvPr>
        </p:nvSpPr>
        <p:spPr/>
        <p:txBody>
          <a:bodyPr/>
          <a:lstStyle/>
          <a:p>
            <a:pPr eaLnBrk="1" hangingPunct="1"/>
            <a:r>
              <a:rPr lang="en-US" dirty="0" err="1"/>
              <a:t>Ch</a:t>
            </a:r>
            <a:r>
              <a:rPr lang="en-US" dirty="0"/>
              <a:t> 6 CP 2</a:t>
            </a:r>
          </a:p>
        </p:txBody>
      </p:sp>
      <p:sp>
        <p:nvSpPr>
          <p:cNvPr id="4" name="TextBox 3"/>
          <p:cNvSpPr txBox="1"/>
          <p:nvPr/>
        </p:nvSpPr>
        <p:spPr>
          <a:xfrm>
            <a:off x="228600" y="3200400"/>
            <a:ext cx="3733800" cy="2272417"/>
          </a:xfrm>
          <a:prstGeom prst="rect">
            <a:avLst/>
          </a:prstGeom>
          <a:noFill/>
        </p:spPr>
        <p:txBody>
          <a:bodyPr wrap="square" rtlCol="0">
            <a:spAutoFit/>
          </a:bodyPr>
          <a:lstStyle/>
          <a:p>
            <a:r>
              <a:rPr lang="en-US" sz="2500" dirty="0"/>
              <a:t>A). 0.5 m/s</a:t>
            </a:r>
            <a:r>
              <a:rPr lang="en-US" sz="2500" baseline="30000" dirty="0"/>
              <a:t>2</a:t>
            </a:r>
          </a:p>
          <a:p>
            <a:r>
              <a:rPr lang="en-US" sz="2500" dirty="0"/>
              <a:t>B). 0.005 m/s</a:t>
            </a:r>
            <a:r>
              <a:rPr lang="en-US" sz="2500" baseline="30000" dirty="0"/>
              <a:t>2</a:t>
            </a:r>
          </a:p>
          <a:p>
            <a:r>
              <a:rPr lang="en-US" sz="2500" dirty="0"/>
              <a:t>C). 50 m/s</a:t>
            </a:r>
            <a:r>
              <a:rPr lang="en-US" sz="2500" baseline="30000" dirty="0"/>
              <a:t>2</a:t>
            </a:r>
          </a:p>
          <a:p>
            <a:r>
              <a:rPr lang="en-US" sz="2500" dirty="0"/>
              <a:t>D). 12.5 m/s</a:t>
            </a:r>
            <a:r>
              <a:rPr lang="en-US" sz="2500" baseline="30000" dirty="0"/>
              <a:t>2</a:t>
            </a:r>
          </a:p>
          <a:p>
            <a:r>
              <a:rPr lang="en-US" sz="2500" dirty="0"/>
              <a:t>E). 25 m/s</a:t>
            </a:r>
            <a:r>
              <a:rPr lang="en-US" sz="2500" baseline="30000" dirty="0"/>
              <a:t>2</a:t>
            </a:r>
          </a:p>
          <a:p>
            <a:endParaRPr lang="en-US" sz="2500" baseline="30000" dirty="0"/>
          </a:p>
        </p:txBody>
      </p:sp>
      <p:sp>
        <p:nvSpPr>
          <p:cNvPr id="3" name="Slide Number Placeholder 2"/>
          <p:cNvSpPr>
            <a:spLocks noGrp="1"/>
          </p:cNvSpPr>
          <p:nvPr>
            <p:ph type="sldNum" sz="quarter" idx="12"/>
          </p:nvPr>
        </p:nvSpPr>
        <p:spPr/>
        <p:txBody>
          <a:bodyPr/>
          <a:lstStyle/>
          <a:p>
            <a:fld id="{1E13FEEE-6EDA-49B0-B5FD-492D0D361473}" type="slidenum">
              <a:rPr lang="en-US" smtClean="0"/>
              <a:t>19</a:t>
            </a:fld>
            <a:endParaRPr lang="en-US"/>
          </a:p>
        </p:txBody>
      </p:sp>
    </p:spTree>
    <p:extLst>
      <p:ext uri="{BB962C8B-B14F-4D97-AF65-F5344CB8AC3E}">
        <p14:creationId xmlns:p14="http://schemas.microsoft.com/office/powerpoint/2010/main" val="31888522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803"/>
                                        </p:tgtEl>
                                        <p:attrNameLst>
                                          <p:attrName>style.visibility</p:attrName>
                                        </p:attrNameLst>
                                      </p:cBhvr>
                                      <p:to>
                                        <p:strVal val="visible"/>
                                      </p:to>
                                    </p:set>
                                    <p:anim calcmode="lin" valueType="num">
                                      <p:cBhvr additive="base">
                                        <p:cTn id="7" dur="500" fill="hold"/>
                                        <p:tgtEl>
                                          <p:spTgt spid="76803"/>
                                        </p:tgtEl>
                                        <p:attrNameLst>
                                          <p:attrName>ppt_x</p:attrName>
                                        </p:attrNameLst>
                                      </p:cBhvr>
                                      <p:tavLst>
                                        <p:tav tm="0">
                                          <p:val>
                                            <p:strVal val="#ppt_x"/>
                                          </p:val>
                                        </p:tav>
                                        <p:tav tm="100000">
                                          <p:val>
                                            <p:strVal val="#ppt_x"/>
                                          </p:val>
                                        </p:tav>
                                      </p:tavLst>
                                    </p:anim>
                                    <p:anim calcmode="lin" valueType="num">
                                      <p:cBhvr additive="base">
                                        <p:cTn id="8" dur="500" fill="hold"/>
                                        <p:tgtEl>
                                          <p:spTgt spid="768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4658" name="Text Box 2"/>
          <p:cNvSpPr txBox="1">
            <a:spLocks noChangeArrowheads="1"/>
          </p:cNvSpPr>
          <p:nvPr/>
        </p:nvSpPr>
        <p:spPr bwMode="auto">
          <a:xfrm>
            <a:off x="304800" y="685800"/>
            <a:ext cx="86868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dirty="0">
                <a:solidFill>
                  <a:srgbClr val="FF0000"/>
                </a:solidFill>
                <a:latin typeface="Arial" charset="0"/>
              </a:rPr>
              <a:t>The gravitational force is attractive and acts along the line joining the center of the two masses.</a:t>
            </a:r>
          </a:p>
          <a:p>
            <a:r>
              <a:rPr lang="en-US" sz="2800" dirty="0">
                <a:solidFill>
                  <a:srgbClr val="FF0000"/>
                </a:solidFill>
                <a:latin typeface="Arial" charset="0"/>
              </a:rPr>
              <a:t>It obeys Newton’s third law of motion.</a:t>
            </a:r>
            <a:endParaRPr lang="en-US" sz="2800" baseline="30000" dirty="0">
              <a:solidFill>
                <a:srgbClr val="FF0000"/>
              </a:solidFill>
              <a:latin typeface="Arial" charset="0"/>
            </a:endParaRPr>
          </a:p>
        </p:txBody>
      </p:sp>
      <p:sp>
        <p:nvSpPr>
          <p:cNvPr id="1094659" name="Rectangle 3"/>
          <p:cNvSpPr>
            <a:spLocks noChangeArrowheads="1"/>
          </p:cNvSpPr>
          <p:nvPr/>
        </p:nvSpPr>
        <p:spPr bwMode="auto">
          <a:xfrm>
            <a:off x="3843338" y="12017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1094661" name="Picture 5" descr="05_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438401"/>
            <a:ext cx="6809582" cy="24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1758032200"/>
              </p:ext>
            </p:extLst>
          </p:nvPr>
        </p:nvGraphicFramePr>
        <p:xfrm>
          <a:off x="7086600" y="1190625"/>
          <a:ext cx="1768475" cy="868363"/>
        </p:xfrm>
        <a:graphic>
          <a:graphicData uri="http://schemas.openxmlformats.org/presentationml/2006/ole">
            <mc:AlternateContent xmlns:mc="http://schemas.openxmlformats.org/markup-compatibility/2006">
              <mc:Choice xmlns:v="urn:schemas-microsoft-com:vml" Requires="v">
                <p:oleObj spid="_x0000_s2106" name="Equation" r:id="rId5" imgW="749300" imgH="368300" progId="Equation.3">
                  <p:embed/>
                </p:oleObj>
              </mc:Choice>
              <mc:Fallback>
                <p:oleObj name="Equation" r:id="rId5" imgW="749300" imgH="368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1190625"/>
                        <a:ext cx="1768475" cy="868363"/>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F7928618-D103-4543-8EF7-360C5AFAE74A}" type="slidenum">
              <a:rPr lang="en-US" smtClean="0"/>
              <a:t>2</a:t>
            </a:fld>
            <a:endParaRPr lang="en-US"/>
          </a:p>
        </p:txBody>
      </p:sp>
      <p:pic>
        <p:nvPicPr>
          <p:cNvPr id="7" name="Picture 7" descr="05_p098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137" y="5272087"/>
            <a:ext cx="8856663" cy="105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ject 3"/>
          <p:cNvGraphicFramePr>
            <a:graphicFrameLocks noChangeAspect="1"/>
          </p:cNvGraphicFramePr>
          <p:nvPr>
            <p:extLst>
              <p:ext uri="{D42A27DB-BD31-4B8C-83A1-F6EECF244321}">
                <p14:modId xmlns:p14="http://schemas.microsoft.com/office/powerpoint/2010/main" val="670374110"/>
              </p:ext>
            </p:extLst>
          </p:nvPr>
        </p:nvGraphicFramePr>
        <p:xfrm>
          <a:off x="7467600" y="2133600"/>
          <a:ext cx="958850" cy="539750"/>
        </p:xfrm>
        <a:graphic>
          <a:graphicData uri="http://schemas.openxmlformats.org/presentationml/2006/ole">
            <mc:AlternateContent xmlns:mc="http://schemas.openxmlformats.org/markup-compatibility/2006">
              <mc:Choice xmlns:v="urn:schemas-microsoft-com:vml" Requires="v">
                <p:oleObj spid="_x0000_s2107" name="Equation" r:id="rId8" imgW="406080" imgH="228600" progId="Equation.DSMT4">
                  <p:embed/>
                </p:oleObj>
              </mc:Choice>
              <mc:Fallback>
                <p:oleObj name="Equation" r:id="rId8" imgW="406080" imgH="228600" progId="Equation.DSMT4">
                  <p:embed/>
                  <p:pic>
                    <p:nvPicPr>
                      <p:cNvPr id="0" name="Object 1"/>
                      <p:cNvPicPr>
                        <a:picLocks noChangeAspect="1" noChangeArrowheads="1"/>
                      </p:cNvPicPr>
                      <p:nvPr/>
                    </p:nvPicPr>
                    <p:blipFill>
                      <a:blip r:embed="rId9"/>
                      <a:srcRect/>
                      <a:stretch>
                        <a:fillRect/>
                      </a:stretch>
                    </p:blipFill>
                    <p:spPr bwMode="auto">
                      <a:xfrm>
                        <a:off x="7467600" y="2133600"/>
                        <a:ext cx="958850" cy="539750"/>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554254432"/>
              </p:ext>
            </p:extLst>
          </p:nvPr>
        </p:nvGraphicFramePr>
        <p:xfrm>
          <a:off x="7386638" y="3209925"/>
          <a:ext cx="1408112" cy="927100"/>
        </p:xfrm>
        <a:graphic>
          <a:graphicData uri="http://schemas.openxmlformats.org/presentationml/2006/ole">
            <mc:AlternateContent xmlns:mc="http://schemas.openxmlformats.org/markup-compatibility/2006">
              <mc:Choice xmlns:v="urn:schemas-microsoft-com:vml" Requires="v">
                <p:oleObj spid="_x0000_s2108" name="Equation" r:id="rId10" imgW="596880" imgH="393480" progId="Equation.DSMT4">
                  <p:embed/>
                </p:oleObj>
              </mc:Choice>
              <mc:Fallback>
                <p:oleObj name="Equation" r:id="rId10" imgW="596880" imgH="393480" progId="Equation.DSMT4">
                  <p:embed/>
                  <p:pic>
                    <p:nvPicPr>
                      <p:cNvPr id="0" name="Object 1"/>
                      <p:cNvPicPr>
                        <a:picLocks noChangeAspect="1" noChangeArrowheads="1"/>
                      </p:cNvPicPr>
                      <p:nvPr/>
                    </p:nvPicPr>
                    <p:blipFill>
                      <a:blip r:embed="rId11"/>
                      <a:srcRect/>
                      <a:stretch>
                        <a:fillRect/>
                      </a:stretch>
                    </p:blipFill>
                    <p:spPr bwMode="auto">
                      <a:xfrm>
                        <a:off x="7386638" y="3209925"/>
                        <a:ext cx="1408112" cy="927100"/>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657200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E0D9833-F4AD-4801-8047-A29DE826A546}" type="slidenum">
              <a:rPr lang="en-US" sz="1400"/>
              <a:pPr algn="r" eaLnBrk="1" hangingPunct="1"/>
              <a:t>20</a:t>
            </a:fld>
            <a:endParaRPr lang="en-US" sz="1400"/>
          </a:p>
        </p:txBody>
      </p:sp>
      <p:sp>
        <p:nvSpPr>
          <p:cNvPr id="76802" name="Text Box 2"/>
          <p:cNvSpPr txBox="1">
            <a:spLocks noChangeArrowheads="1"/>
          </p:cNvSpPr>
          <p:nvPr/>
        </p:nvSpPr>
        <p:spPr bwMode="auto">
          <a:xfrm>
            <a:off x="228600" y="1219200"/>
            <a:ext cx="8829661" cy="9048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400" b="1" dirty="0">
                <a:solidFill>
                  <a:srgbClr val="FF0000"/>
                </a:solidFill>
              </a:rPr>
              <a:t>100 kg crate accelerated by net force = 50 N applied for 4 s.</a:t>
            </a:r>
          </a:p>
          <a:p>
            <a:pPr eaLnBrk="1" hangingPunct="1">
              <a:spcBef>
                <a:spcPct val="20000"/>
              </a:spcBef>
            </a:pPr>
            <a:r>
              <a:rPr lang="en-US" sz="2400" b="1" dirty="0">
                <a:solidFill>
                  <a:srgbClr val="FF0000"/>
                </a:solidFill>
              </a:rPr>
              <a:t>If it starts from rest, how far does it travel in 4 s?</a:t>
            </a:r>
          </a:p>
        </p:txBody>
      </p:sp>
      <p:sp>
        <p:nvSpPr>
          <p:cNvPr id="76804" name="Text Box 4"/>
          <p:cNvSpPr txBox="1">
            <a:spLocks noChangeArrowheads="1"/>
          </p:cNvSpPr>
          <p:nvPr/>
        </p:nvSpPr>
        <p:spPr bwMode="auto">
          <a:xfrm>
            <a:off x="4572000" y="4572000"/>
            <a:ext cx="458971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dirty="0"/>
              <a:t>b)  d = v</a:t>
            </a:r>
            <a:r>
              <a:rPr lang="en-US" sz="2200" b="1" baseline="-25000" dirty="0"/>
              <a:t>0</a:t>
            </a:r>
            <a:r>
              <a:rPr lang="en-US" sz="2200" b="1" dirty="0"/>
              <a:t>t + ½at</a:t>
            </a:r>
            <a:r>
              <a:rPr lang="en-US" sz="2200" b="1" baseline="30000" dirty="0"/>
              <a:t>2</a:t>
            </a:r>
            <a:r>
              <a:rPr lang="en-US" sz="2200" b="1" dirty="0"/>
              <a:t> </a:t>
            </a:r>
            <a:r>
              <a:rPr lang="en-US" sz="2200" b="1" dirty="0">
                <a:solidFill>
                  <a:srgbClr val="FF3300"/>
                </a:solidFill>
              </a:rPr>
              <a:t>= ½(0.5)(4)</a:t>
            </a:r>
            <a:r>
              <a:rPr lang="en-US" sz="2200" b="1" baseline="30000" dirty="0">
                <a:solidFill>
                  <a:srgbClr val="FF3300"/>
                </a:solidFill>
              </a:rPr>
              <a:t>2 </a:t>
            </a:r>
            <a:r>
              <a:rPr lang="en-US" sz="2200" b="1" dirty="0">
                <a:solidFill>
                  <a:srgbClr val="FF3300"/>
                </a:solidFill>
              </a:rPr>
              <a:t>=4m</a:t>
            </a:r>
          </a:p>
        </p:txBody>
      </p:sp>
      <p:grpSp>
        <p:nvGrpSpPr>
          <p:cNvPr id="2" name="Group 8"/>
          <p:cNvGrpSpPr>
            <a:grpSpLocks/>
          </p:cNvGrpSpPr>
          <p:nvPr/>
        </p:nvGrpSpPr>
        <p:grpSpPr bwMode="auto">
          <a:xfrm>
            <a:off x="6553200" y="3200400"/>
            <a:ext cx="1579563" cy="447675"/>
            <a:chOff x="4128" y="1872"/>
            <a:chExt cx="995" cy="282"/>
          </a:xfrm>
        </p:grpSpPr>
        <p:sp>
          <p:nvSpPr>
            <p:cNvPr id="33807" name="Rectangle 9"/>
            <p:cNvSpPr>
              <a:spLocks noChangeArrowheads="1"/>
            </p:cNvSpPr>
            <p:nvPr/>
          </p:nvSpPr>
          <p:spPr bwMode="auto">
            <a:xfrm>
              <a:off x="4128" y="1872"/>
              <a:ext cx="240" cy="240"/>
            </a:xfrm>
            <a:prstGeom prst="rect">
              <a:avLst/>
            </a:prstGeom>
            <a:solidFill>
              <a:srgbClr val="FCFC46"/>
            </a:solidFill>
            <a:ln w="28575">
              <a:solidFill>
                <a:schemeClr val="tx1"/>
              </a:solidFill>
              <a:miter lim="800000"/>
              <a:headEnd/>
              <a:tailEnd/>
            </a:ln>
          </p:spPr>
          <p:txBody>
            <a:bodyPr wrap="none" anchor="ctr"/>
            <a:lstStyle/>
            <a:p>
              <a:pPr algn="ctr"/>
              <a:r>
                <a:rPr lang="en-US" b="1"/>
                <a:t>M</a:t>
              </a:r>
            </a:p>
          </p:txBody>
        </p:sp>
        <p:sp>
          <p:nvSpPr>
            <p:cNvPr id="33808" name="Line 10"/>
            <p:cNvSpPr>
              <a:spLocks noChangeShapeType="1"/>
            </p:cNvSpPr>
            <p:nvPr/>
          </p:nvSpPr>
          <p:spPr bwMode="auto">
            <a:xfrm flipV="1">
              <a:off x="4368" y="2016"/>
              <a:ext cx="336"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09" name="Text Box 11"/>
            <p:cNvSpPr txBox="1">
              <a:spLocks noChangeArrowheads="1"/>
            </p:cNvSpPr>
            <p:nvPr/>
          </p:nvSpPr>
          <p:spPr bwMode="auto">
            <a:xfrm>
              <a:off x="4752" y="1904"/>
              <a:ext cx="37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F</a:t>
              </a:r>
              <a:r>
                <a:rPr lang="en-US" sz="2000" b="1" baseline="-25000"/>
                <a:t>net</a:t>
              </a:r>
              <a:endParaRPr lang="en-US" sz="2000" b="1"/>
            </a:p>
          </p:txBody>
        </p:sp>
      </p:grpSp>
      <p:sp>
        <p:nvSpPr>
          <p:cNvPr id="33806" name="Rectangle 12"/>
          <p:cNvSpPr>
            <a:spLocks noGrp="1" noChangeArrowheads="1"/>
          </p:cNvSpPr>
          <p:nvPr>
            <p:ph type="title"/>
          </p:nvPr>
        </p:nvSpPr>
        <p:spPr/>
        <p:txBody>
          <a:bodyPr/>
          <a:lstStyle/>
          <a:p>
            <a:pPr eaLnBrk="1" hangingPunct="1"/>
            <a:r>
              <a:rPr lang="en-US"/>
              <a:t>Ch 6 CP 2</a:t>
            </a:r>
          </a:p>
        </p:txBody>
      </p:sp>
      <p:sp>
        <p:nvSpPr>
          <p:cNvPr id="18" name="TextBox 17"/>
          <p:cNvSpPr txBox="1"/>
          <p:nvPr/>
        </p:nvSpPr>
        <p:spPr>
          <a:xfrm>
            <a:off x="228600" y="3200400"/>
            <a:ext cx="3733800" cy="2272417"/>
          </a:xfrm>
          <a:prstGeom prst="rect">
            <a:avLst/>
          </a:prstGeom>
          <a:noFill/>
        </p:spPr>
        <p:txBody>
          <a:bodyPr wrap="square" rtlCol="0">
            <a:spAutoFit/>
          </a:bodyPr>
          <a:lstStyle/>
          <a:p>
            <a:r>
              <a:rPr lang="en-US" sz="2500" dirty="0"/>
              <a:t>A). 0.5 m</a:t>
            </a:r>
            <a:endParaRPr lang="en-US" sz="2500" baseline="30000" dirty="0"/>
          </a:p>
          <a:p>
            <a:r>
              <a:rPr lang="en-US" sz="2500" dirty="0"/>
              <a:t>B). 0.005 m</a:t>
            </a:r>
            <a:endParaRPr lang="en-US" sz="2500" baseline="30000" dirty="0"/>
          </a:p>
          <a:p>
            <a:r>
              <a:rPr lang="en-US" sz="2500" dirty="0"/>
              <a:t>C). 50 m</a:t>
            </a:r>
            <a:endParaRPr lang="en-US" sz="2500" baseline="30000" dirty="0"/>
          </a:p>
          <a:p>
            <a:r>
              <a:rPr lang="en-US" sz="2500" dirty="0"/>
              <a:t>D). 12.5 m</a:t>
            </a:r>
            <a:endParaRPr lang="en-US" sz="2500" baseline="30000" dirty="0"/>
          </a:p>
          <a:p>
            <a:r>
              <a:rPr lang="en-US" sz="2500" dirty="0"/>
              <a:t>E). 4 m</a:t>
            </a:r>
            <a:endParaRPr lang="en-US" sz="2500" baseline="30000" dirty="0"/>
          </a:p>
          <a:p>
            <a:endParaRPr lang="en-US" sz="2500" baseline="30000" dirty="0"/>
          </a:p>
        </p:txBody>
      </p:sp>
      <p:sp>
        <p:nvSpPr>
          <p:cNvPr id="3" name="Slide Number Placeholder 2"/>
          <p:cNvSpPr>
            <a:spLocks noGrp="1"/>
          </p:cNvSpPr>
          <p:nvPr>
            <p:ph type="sldNum" sz="quarter" idx="12"/>
          </p:nvPr>
        </p:nvSpPr>
        <p:spPr/>
        <p:txBody>
          <a:bodyPr/>
          <a:lstStyle/>
          <a:p>
            <a:fld id="{1E13FEEE-6EDA-49B0-B5FD-492D0D361473}" type="slidenum">
              <a:rPr lang="en-US" smtClean="0"/>
              <a:t>20</a:t>
            </a:fld>
            <a:endParaRPr lang="en-US"/>
          </a:p>
        </p:txBody>
      </p:sp>
    </p:spTree>
    <p:extLst>
      <p:ext uri="{BB962C8B-B14F-4D97-AF65-F5344CB8AC3E}">
        <p14:creationId xmlns:p14="http://schemas.microsoft.com/office/powerpoint/2010/main" val="1290249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804"/>
                                        </p:tgtEl>
                                        <p:attrNameLst>
                                          <p:attrName>style.visibility</p:attrName>
                                        </p:attrNameLst>
                                      </p:cBhvr>
                                      <p:to>
                                        <p:strVal val="visible"/>
                                      </p:to>
                                    </p:set>
                                    <p:anim calcmode="lin" valueType="num">
                                      <p:cBhvr additive="base">
                                        <p:cTn id="7" dur="500" fill="hold"/>
                                        <p:tgtEl>
                                          <p:spTgt spid="76804"/>
                                        </p:tgtEl>
                                        <p:attrNameLst>
                                          <p:attrName>ppt_x</p:attrName>
                                        </p:attrNameLst>
                                      </p:cBhvr>
                                      <p:tavLst>
                                        <p:tav tm="0">
                                          <p:val>
                                            <p:strVal val="#ppt_x"/>
                                          </p:val>
                                        </p:tav>
                                        <p:tav tm="100000">
                                          <p:val>
                                            <p:strVal val="#ppt_x"/>
                                          </p:val>
                                        </p:tav>
                                      </p:tavLst>
                                    </p:anim>
                                    <p:anim calcmode="lin" valueType="num">
                                      <p:cBhvr additive="base">
                                        <p:cTn id="8" dur="500" fill="hold"/>
                                        <p:tgtEl>
                                          <p:spTgt spid="768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5A65B28-1CE9-4898-9D03-7D620A102AA1}" type="slidenum">
              <a:rPr lang="en-US"/>
              <a:pPr eaLnBrk="1" hangingPunct="1"/>
              <a:t>21</a:t>
            </a:fld>
            <a:endParaRPr lang="en-US"/>
          </a:p>
        </p:txBody>
      </p:sp>
      <p:sp>
        <p:nvSpPr>
          <p:cNvPr id="76802" name="Text Box 2"/>
          <p:cNvSpPr txBox="1">
            <a:spLocks noChangeArrowheads="1"/>
          </p:cNvSpPr>
          <p:nvPr/>
        </p:nvSpPr>
        <p:spPr bwMode="auto">
          <a:xfrm>
            <a:off x="228600" y="1219200"/>
            <a:ext cx="8829661" cy="9048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400" b="1" dirty="0">
                <a:solidFill>
                  <a:srgbClr val="FF0000"/>
                </a:solidFill>
              </a:rPr>
              <a:t>100 kg crate accelerated by net force = 50 N applied for 4 s.</a:t>
            </a:r>
          </a:p>
          <a:p>
            <a:pPr eaLnBrk="1" hangingPunct="1">
              <a:spcBef>
                <a:spcPct val="20000"/>
              </a:spcBef>
            </a:pPr>
            <a:r>
              <a:rPr lang="en-US" sz="2400" b="1" dirty="0">
                <a:solidFill>
                  <a:srgbClr val="FF0000"/>
                </a:solidFill>
              </a:rPr>
              <a:t>How much work is done?</a:t>
            </a:r>
          </a:p>
        </p:txBody>
      </p:sp>
      <p:sp>
        <p:nvSpPr>
          <p:cNvPr id="76805" name="Text Box 5"/>
          <p:cNvSpPr txBox="1">
            <a:spLocks noChangeArrowheads="1"/>
          </p:cNvSpPr>
          <p:nvPr/>
        </p:nvSpPr>
        <p:spPr bwMode="auto">
          <a:xfrm>
            <a:off x="4901406" y="4404519"/>
            <a:ext cx="40655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a:t>c)  W = Fd = (50N)(4m) </a:t>
            </a:r>
            <a:r>
              <a:rPr lang="en-US" sz="2200" b="1">
                <a:solidFill>
                  <a:srgbClr val="FF3300"/>
                </a:solidFill>
              </a:rPr>
              <a:t>= 200J</a:t>
            </a:r>
          </a:p>
        </p:txBody>
      </p:sp>
      <p:grpSp>
        <p:nvGrpSpPr>
          <p:cNvPr id="2" name="Group 8"/>
          <p:cNvGrpSpPr>
            <a:grpSpLocks/>
          </p:cNvGrpSpPr>
          <p:nvPr/>
        </p:nvGrpSpPr>
        <p:grpSpPr bwMode="auto">
          <a:xfrm>
            <a:off x="6553200" y="3200400"/>
            <a:ext cx="1579563" cy="447675"/>
            <a:chOff x="4128" y="1872"/>
            <a:chExt cx="995" cy="282"/>
          </a:xfrm>
        </p:grpSpPr>
        <p:sp>
          <p:nvSpPr>
            <p:cNvPr id="33807" name="Rectangle 9"/>
            <p:cNvSpPr>
              <a:spLocks noChangeArrowheads="1"/>
            </p:cNvSpPr>
            <p:nvPr/>
          </p:nvSpPr>
          <p:spPr bwMode="auto">
            <a:xfrm>
              <a:off x="4128" y="1872"/>
              <a:ext cx="240" cy="240"/>
            </a:xfrm>
            <a:prstGeom prst="rect">
              <a:avLst/>
            </a:prstGeom>
            <a:solidFill>
              <a:srgbClr val="FCFC46"/>
            </a:solidFill>
            <a:ln w="28575">
              <a:solidFill>
                <a:schemeClr val="tx1"/>
              </a:solidFill>
              <a:miter lim="800000"/>
              <a:headEnd/>
              <a:tailEnd/>
            </a:ln>
          </p:spPr>
          <p:txBody>
            <a:bodyPr wrap="none" anchor="ctr"/>
            <a:lstStyle/>
            <a:p>
              <a:pPr algn="ctr"/>
              <a:r>
                <a:rPr lang="en-US" b="1"/>
                <a:t>M</a:t>
              </a:r>
            </a:p>
          </p:txBody>
        </p:sp>
        <p:sp>
          <p:nvSpPr>
            <p:cNvPr id="33808" name="Line 10"/>
            <p:cNvSpPr>
              <a:spLocks noChangeShapeType="1"/>
            </p:cNvSpPr>
            <p:nvPr/>
          </p:nvSpPr>
          <p:spPr bwMode="auto">
            <a:xfrm flipV="1">
              <a:off x="4368" y="2016"/>
              <a:ext cx="336"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09" name="Text Box 11"/>
            <p:cNvSpPr txBox="1">
              <a:spLocks noChangeArrowheads="1"/>
            </p:cNvSpPr>
            <p:nvPr/>
          </p:nvSpPr>
          <p:spPr bwMode="auto">
            <a:xfrm>
              <a:off x="4752" y="1904"/>
              <a:ext cx="37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F</a:t>
              </a:r>
              <a:r>
                <a:rPr lang="en-US" sz="2000" b="1" baseline="-25000"/>
                <a:t>net</a:t>
              </a:r>
              <a:endParaRPr lang="en-US" sz="2000" b="1"/>
            </a:p>
          </p:txBody>
        </p:sp>
      </p:grpSp>
      <p:sp>
        <p:nvSpPr>
          <p:cNvPr id="33806" name="Rectangle 12"/>
          <p:cNvSpPr>
            <a:spLocks noGrp="1" noChangeArrowheads="1"/>
          </p:cNvSpPr>
          <p:nvPr>
            <p:ph type="title"/>
          </p:nvPr>
        </p:nvSpPr>
        <p:spPr/>
        <p:txBody>
          <a:bodyPr/>
          <a:lstStyle/>
          <a:p>
            <a:pPr eaLnBrk="1" hangingPunct="1"/>
            <a:r>
              <a:rPr lang="en-US"/>
              <a:t>Ch 6 CP 2</a:t>
            </a:r>
          </a:p>
        </p:txBody>
      </p:sp>
      <p:sp>
        <p:nvSpPr>
          <p:cNvPr id="18" name="TextBox 17"/>
          <p:cNvSpPr txBox="1"/>
          <p:nvPr/>
        </p:nvSpPr>
        <p:spPr>
          <a:xfrm>
            <a:off x="228600" y="3200400"/>
            <a:ext cx="3733800" cy="2272417"/>
          </a:xfrm>
          <a:prstGeom prst="rect">
            <a:avLst/>
          </a:prstGeom>
          <a:noFill/>
        </p:spPr>
        <p:txBody>
          <a:bodyPr wrap="square" rtlCol="0">
            <a:spAutoFit/>
          </a:bodyPr>
          <a:lstStyle/>
          <a:p>
            <a:r>
              <a:rPr lang="en-US" sz="2500" dirty="0"/>
              <a:t>A). 500 J</a:t>
            </a:r>
            <a:endParaRPr lang="en-US" sz="2500" baseline="30000" dirty="0"/>
          </a:p>
          <a:p>
            <a:r>
              <a:rPr lang="en-US" sz="2500" dirty="0"/>
              <a:t>B). 0.005 J</a:t>
            </a:r>
            <a:endParaRPr lang="en-US" sz="2500" baseline="30000" dirty="0"/>
          </a:p>
          <a:p>
            <a:r>
              <a:rPr lang="en-US" sz="2500" dirty="0"/>
              <a:t>C). 50 J</a:t>
            </a:r>
            <a:endParaRPr lang="en-US" sz="2500" baseline="30000" dirty="0"/>
          </a:p>
          <a:p>
            <a:r>
              <a:rPr lang="en-US" sz="2500" dirty="0"/>
              <a:t>D). 200 J</a:t>
            </a:r>
            <a:endParaRPr lang="en-US" sz="2500" baseline="30000" dirty="0"/>
          </a:p>
          <a:p>
            <a:r>
              <a:rPr lang="en-US" sz="2500" dirty="0"/>
              <a:t>E). 4 J</a:t>
            </a:r>
            <a:endParaRPr lang="en-US" sz="2500" baseline="30000" dirty="0"/>
          </a:p>
          <a:p>
            <a:endParaRPr lang="en-US" sz="2500" baseline="30000" dirty="0"/>
          </a:p>
        </p:txBody>
      </p:sp>
    </p:spTree>
    <p:extLst>
      <p:ext uri="{BB962C8B-B14F-4D97-AF65-F5344CB8AC3E}">
        <p14:creationId xmlns:p14="http://schemas.microsoft.com/office/powerpoint/2010/main" val="1290249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805"/>
                                        </p:tgtEl>
                                        <p:attrNameLst>
                                          <p:attrName>style.visibility</p:attrName>
                                        </p:attrNameLst>
                                      </p:cBhvr>
                                      <p:to>
                                        <p:strVal val="visible"/>
                                      </p:to>
                                    </p:set>
                                    <p:anim calcmode="lin" valueType="num">
                                      <p:cBhvr additive="base">
                                        <p:cTn id="7" dur="500" fill="hold"/>
                                        <p:tgtEl>
                                          <p:spTgt spid="76805"/>
                                        </p:tgtEl>
                                        <p:attrNameLst>
                                          <p:attrName>ppt_x</p:attrName>
                                        </p:attrNameLst>
                                      </p:cBhvr>
                                      <p:tavLst>
                                        <p:tav tm="0">
                                          <p:val>
                                            <p:strVal val="#ppt_x"/>
                                          </p:val>
                                        </p:tav>
                                        <p:tav tm="100000">
                                          <p:val>
                                            <p:strVal val="#ppt_x"/>
                                          </p:val>
                                        </p:tav>
                                      </p:tavLst>
                                    </p:anim>
                                    <p:anim calcmode="lin" valueType="num">
                                      <p:cBhvr additive="base">
                                        <p:cTn id="8" dur="500" fill="hold"/>
                                        <p:tgtEl>
                                          <p:spTgt spid="768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5A65B28-1CE9-4898-9D03-7D620A102AA1}" type="slidenum">
              <a:rPr lang="en-US"/>
              <a:pPr eaLnBrk="1" hangingPunct="1"/>
              <a:t>22</a:t>
            </a:fld>
            <a:endParaRPr lang="en-US"/>
          </a:p>
        </p:txBody>
      </p:sp>
      <p:sp>
        <p:nvSpPr>
          <p:cNvPr id="33796" name="Date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60338AE-2550-423C-8929-B20F3DBA292E}" type="datetime1">
              <a:rPr lang="en-US" sz="1400"/>
              <a:pPr eaLnBrk="1" hangingPunct="1"/>
              <a:t>2/10/2020</a:t>
            </a:fld>
            <a:endParaRPr lang="en-US" sz="1400"/>
          </a:p>
        </p:txBody>
      </p:sp>
      <p:sp>
        <p:nvSpPr>
          <p:cNvPr id="33798"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E0D9833-F4AD-4801-8047-A29DE826A546}" type="slidenum">
              <a:rPr lang="en-US" sz="1400"/>
              <a:pPr algn="r" eaLnBrk="1" hangingPunct="1"/>
              <a:t>22</a:t>
            </a:fld>
            <a:endParaRPr lang="en-US" sz="1400"/>
          </a:p>
        </p:txBody>
      </p:sp>
      <p:sp>
        <p:nvSpPr>
          <p:cNvPr id="76802" name="Text Box 2"/>
          <p:cNvSpPr txBox="1">
            <a:spLocks noChangeArrowheads="1"/>
          </p:cNvSpPr>
          <p:nvPr/>
        </p:nvSpPr>
        <p:spPr bwMode="auto">
          <a:xfrm>
            <a:off x="228600" y="1219200"/>
            <a:ext cx="8829661" cy="9048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400" b="1" dirty="0">
                <a:solidFill>
                  <a:srgbClr val="FF0000"/>
                </a:solidFill>
              </a:rPr>
              <a:t>100 kg crate accelerated by net force = 50 N applied for 4 s.</a:t>
            </a:r>
          </a:p>
          <a:p>
            <a:pPr eaLnBrk="1" hangingPunct="1">
              <a:spcBef>
                <a:spcPct val="20000"/>
              </a:spcBef>
            </a:pPr>
            <a:r>
              <a:rPr lang="en-US" sz="2400" b="1" dirty="0">
                <a:solidFill>
                  <a:srgbClr val="FF0000"/>
                </a:solidFill>
              </a:rPr>
              <a:t>What’s the final velocity? </a:t>
            </a:r>
          </a:p>
        </p:txBody>
      </p:sp>
      <p:sp>
        <p:nvSpPr>
          <p:cNvPr id="76806" name="Text Box 6"/>
          <p:cNvSpPr txBox="1">
            <a:spLocks noChangeArrowheads="1"/>
          </p:cNvSpPr>
          <p:nvPr/>
        </p:nvSpPr>
        <p:spPr bwMode="auto">
          <a:xfrm>
            <a:off x="3659173" y="4724400"/>
            <a:ext cx="53990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dirty="0"/>
              <a:t>d)  v = v</a:t>
            </a:r>
            <a:r>
              <a:rPr lang="en-US" sz="2200" b="1" baseline="-25000" dirty="0"/>
              <a:t>0</a:t>
            </a:r>
            <a:r>
              <a:rPr lang="en-US" sz="2200" b="1" dirty="0"/>
              <a:t> + at = 0 + (0.5 m/s</a:t>
            </a:r>
            <a:r>
              <a:rPr lang="en-US" sz="2200" b="1" baseline="30000" dirty="0"/>
              <a:t>2</a:t>
            </a:r>
            <a:r>
              <a:rPr lang="en-US" sz="2200" b="1" dirty="0"/>
              <a:t>)(4s) </a:t>
            </a:r>
            <a:r>
              <a:rPr lang="en-US" sz="2200" b="1" dirty="0">
                <a:solidFill>
                  <a:srgbClr val="FF3300"/>
                </a:solidFill>
              </a:rPr>
              <a:t>= 2m/s</a:t>
            </a:r>
          </a:p>
        </p:txBody>
      </p:sp>
      <p:grpSp>
        <p:nvGrpSpPr>
          <p:cNvPr id="2" name="Group 8"/>
          <p:cNvGrpSpPr>
            <a:grpSpLocks/>
          </p:cNvGrpSpPr>
          <p:nvPr/>
        </p:nvGrpSpPr>
        <p:grpSpPr bwMode="auto">
          <a:xfrm>
            <a:off x="6553200" y="3200400"/>
            <a:ext cx="1579563" cy="447675"/>
            <a:chOff x="4128" y="1872"/>
            <a:chExt cx="995" cy="282"/>
          </a:xfrm>
        </p:grpSpPr>
        <p:sp>
          <p:nvSpPr>
            <p:cNvPr id="33807" name="Rectangle 9"/>
            <p:cNvSpPr>
              <a:spLocks noChangeArrowheads="1"/>
            </p:cNvSpPr>
            <p:nvPr/>
          </p:nvSpPr>
          <p:spPr bwMode="auto">
            <a:xfrm>
              <a:off x="4128" y="1872"/>
              <a:ext cx="240" cy="240"/>
            </a:xfrm>
            <a:prstGeom prst="rect">
              <a:avLst/>
            </a:prstGeom>
            <a:solidFill>
              <a:srgbClr val="FCFC46"/>
            </a:solidFill>
            <a:ln w="28575">
              <a:solidFill>
                <a:schemeClr val="tx1"/>
              </a:solidFill>
              <a:miter lim="800000"/>
              <a:headEnd/>
              <a:tailEnd/>
            </a:ln>
          </p:spPr>
          <p:txBody>
            <a:bodyPr wrap="none" anchor="ctr"/>
            <a:lstStyle/>
            <a:p>
              <a:pPr algn="ctr"/>
              <a:r>
                <a:rPr lang="en-US" b="1"/>
                <a:t>M</a:t>
              </a:r>
            </a:p>
          </p:txBody>
        </p:sp>
        <p:sp>
          <p:nvSpPr>
            <p:cNvPr id="33808" name="Line 10"/>
            <p:cNvSpPr>
              <a:spLocks noChangeShapeType="1"/>
            </p:cNvSpPr>
            <p:nvPr/>
          </p:nvSpPr>
          <p:spPr bwMode="auto">
            <a:xfrm flipV="1">
              <a:off x="4368" y="2016"/>
              <a:ext cx="336"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09" name="Text Box 11"/>
            <p:cNvSpPr txBox="1">
              <a:spLocks noChangeArrowheads="1"/>
            </p:cNvSpPr>
            <p:nvPr/>
          </p:nvSpPr>
          <p:spPr bwMode="auto">
            <a:xfrm>
              <a:off x="4752" y="1904"/>
              <a:ext cx="37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F</a:t>
              </a:r>
              <a:r>
                <a:rPr lang="en-US" sz="2000" b="1" baseline="-25000"/>
                <a:t>net</a:t>
              </a:r>
              <a:endParaRPr lang="en-US" sz="2000" b="1"/>
            </a:p>
          </p:txBody>
        </p:sp>
      </p:grpSp>
      <p:sp>
        <p:nvSpPr>
          <p:cNvPr id="33806" name="Rectangle 12"/>
          <p:cNvSpPr>
            <a:spLocks noGrp="1" noChangeArrowheads="1"/>
          </p:cNvSpPr>
          <p:nvPr>
            <p:ph type="title"/>
          </p:nvPr>
        </p:nvSpPr>
        <p:spPr/>
        <p:txBody>
          <a:bodyPr/>
          <a:lstStyle/>
          <a:p>
            <a:pPr eaLnBrk="1" hangingPunct="1"/>
            <a:r>
              <a:rPr lang="en-US"/>
              <a:t>Ch 6 CP 2</a:t>
            </a:r>
          </a:p>
        </p:txBody>
      </p:sp>
      <p:sp>
        <p:nvSpPr>
          <p:cNvPr id="18" name="TextBox 17"/>
          <p:cNvSpPr txBox="1"/>
          <p:nvPr/>
        </p:nvSpPr>
        <p:spPr>
          <a:xfrm>
            <a:off x="228600" y="3200400"/>
            <a:ext cx="3733800" cy="2272417"/>
          </a:xfrm>
          <a:prstGeom prst="rect">
            <a:avLst/>
          </a:prstGeom>
          <a:noFill/>
        </p:spPr>
        <p:txBody>
          <a:bodyPr wrap="square" rtlCol="0">
            <a:spAutoFit/>
          </a:bodyPr>
          <a:lstStyle/>
          <a:p>
            <a:r>
              <a:rPr lang="en-US" sz="2500" dirty="0"/>
              <a:t>A). 0.5 m/s</a:t>
            </a:r>
            <a:endParaRPr lang="en-US" sz="2500" baseline="30000" dirty="0"/>
          </a:p>
          <a:p>
            <a:r>
              <a:rPr lang="en-US" sz="2500" dirty="0"/>
              <a:t>B). 2 m/s</a:t>
            </a:r>
            <a:endParaRPr lang="en-US" sz="2500" baseline="30000" dirty="0"/>
          </a:p>
          <a:p>
            <a:r>
              <a:rPr lang="en-US" sz="2500" dirty="0"/>
              <a:t>C). 50 m/s</a:t>
            </a:r>
            <a:endParaRPr lang="en-US" sz="2500" baseline="30000" dirty="0"/>
          </a:p>
          <a:p>
            <a:r>
              <a:rPr lang="en-US" sz="2500" dirty="0"/>
              <a:t>D). 12.5 m/s</a:t>
            </a:r>
            <a:endParaRPr lang="en-US" sz="2500" baseline="30000" dirty="0"/>
          </a:p>
          <a:p>
            <a:r>
              <a:rPr lang="en-US" sz="2500" dirty="0"/>
              <a:t>E). 4 m/s</a:t>
            </a:r>
            <a:endParaRPr lang="en-US" sz="2500" baseline="30000" dirty="0"/>
          </a:p>
          <a:p>
            <a:endParaRPr lang="en-US" sz="2500" baseline="30000" dirty="0"/>
          </a:p>
        </p:txBody>
      </p:sp>
    </p:spTree>
    <p:extLst>
      <p:ext uri="{BB962C8B-B14F-4D97-AF65-F5344CB8AC3E}">
        <p14:creationId xmlns:p14="http://schemas.microsoft.com/office/powerpoint/2010/main" val="1290249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806"/>
                                        </p:tgtEl>
                                        <p:attrNameLst>
                                          <p:attrName>style.visibility</p:attrName>
                                        </p:attrNameLst>
                                      </p:cBhvr>
                                      <p:to>
                                        <p:strVal val="visible"/>
                                      </p:to>
                                    </p:set>
                                    <p:anim calcmode="lin" valueType="num">
                                      <p:cBhvr additive="base">
                                        <p:cTn id="7" dur="500" fill="hold"/>
                                        <p:tgtEl>
                                          <p:spTgt spid="76806"/>
                                        </p:tgtEl>
                                        <p:attrNameLst>
                                          <p:attrName>ppt_x</p:attrName>
                                        </p:attrNameLst>
                                      </p:cBhvr>
                                      <p:tavLst>
                                        <p:tav tm="0">
                                          <p:val>
                                            <p:strVal val="#ppt_x"/>
                                          </p:val>
                                        </p:tav>
                                        <p:tav tm="100000">
                                          <p:val>
                                            <p:strVal val="#ppt_x"/>
                                          </p:val>
                                        </p:tav>
                                      </p:tavLst>
                                    </p:anim>
                                    <p:anim calcmode="lin" valueType="num">
                                      <p:cBhvr additive="base">
                                        <p:cTn id="8" dur="500" fill="hold"/>
                                        <p:tgtEl>
                                          <p:spTgt spid="768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906" name="Rectangle 2"/>
          <p:cNvSpPr>
            <a:spLocks noGrp="1" noChangeArrowheads="1"/>
          </p:cNvSpPr>
          <p:nvPr>
            <p:ph type="title"/>
          </p:nvPr>
        </p:nvSpPr>
        <p:spPr>
          <a:xfrm>
            <a:off x="4191000" y="0"/>
            <a:ext cx="4953000" cy="762000"/>
          </a:xfrm>
        </p:spPr>
        <p:txBody>
          <a:bodyPr/>
          <a:lstStyle/>
          <a:p>
            <a:r>
              <a:rPr lang="en-US" b="1" dirty="0">
                <a:solidFill>
                  <a:srgbClr val="FF0000"/>
                </a:solidFill>
              </a:rPr>
              <a:t>Potential Energy</a:t>
            </a:r>
          </a:p>
        </p:txBody>
      </p:sp>
      <p:sp>
        <p:nvSpPr>
          <p:cNvPr id="1147907" name="Rectangle 3"/>
          <p:cNvSpPr>
            <a:spLocks noGrp="1" noChangeArrowheads="1"/>
          </p:cNvSpPr>
          <p:nvPr>
            <p:ph type="body" idx="1"/>
          </p:nvPr>
        </p:nvSpPr>
        <p:spPr>
          <a:xfrm>
            <a:off x="5443" y="381000"/>
            <a:ext cx="4795157" cy="6629400"/>
          </a:xfrm>
        </p:spPr>
        <p:txBody>
          <a:bodyPr>
            <a:normAutofit fontScale="92500" lnSpcReduction="20000"/>
          </a:bodyPr>
          <a:lstStyle/>
          <a:p>
            <a:pPr>
              <a:lnSpc>
                <a:spcPct val="80000"/>
              </a:lnSpc>
            </a:pPr>
            <a:r>
              <a:rPr lang="en-US" sz="2800" dirty="0"/>
              <a:t>If work is done but no kinetic energy is gained, we say that the </a:t>
            </a:r>
            <a:r>
              <a:rPr lang="en-US" sz="2800" b="1" i="1" dirty="0">
                <a:solidFill>
                  <a:schemeClr val="accent1"/>
                </a:solidFill>
              </a:rPr>
              <a:t>potential energy</a:t>
            </a:r>
            <a:r>
              <a:rPr lang="en-US" sz="2800" dirty="0"/>
              <a:t> has increased.</a:t>
            </a:r>
          </a:p>
          <a:p>
            <a:pPr lvl="1">
              <a:lnSpc>
                <a:spcPct val="80000"/>
              </a:lnSpc>
            </a:pPr>
            <a:r>
              <a:rPr lang="en-US" sz="2400" dirty="0"/>
              <a:t>For example, if a force is applied to lift a crate, the </a:t>
            </a:r>
            <a:r>
              <a:rPr lang="en-US" sz="2400" b="1" i="1" dirty="0">
                <a:solidFill>
                  <a:schemeClr val="accent1"/>
                </a:solidFill>
              </a:rPr>
              <a:t>gravitational potential energy </a:t>
            </a:r>
            <a:r>
              <a:rPr lang="en-US" sz="2400" dirty="0"/>
              <a:t>of the crate has increased.</a:t>
            </a:r>
          </a:p>
          <a:p>
            <a:pPr lvl="1">
              <a:lnSpc>
                <a:spcPct val="80000"/>
              </a:lnSpc>
            </a:pPr>
            <a:r>
              <a:rPr lang="en-US" sz="2400" dirty="0"/>
              <a:t>The work done is equal to the force (mg) times the distance lifted (height).</a:t>
            </a:r>
          </a:p>
          <a:p>
            <a:pPr lvl="1">
              <a:lnSpc>
                <a:spcPct val="80000"/>
              </a:lnSpc>
            </a:pPr>
            <a:r>
              <a:rPr lang="en-US" sz="2400" dirty="0"/>
              <a:t>The gravitational potential energy equals </a:t>
            </a:r>
            <a:r>
              <a:rPr lang="en-US" sz="2400" b="1" dirty="0">
                <a:solidFill>
                  <a:schemeClr val="accent1"/>
                </a:solidFill>
              </a:rPr>
              <a:t>mg X h.</a:t>
            </a:r>
          </a:p>
          <a:p>
            <a:pPr lvl="1">
              <a:lnSpc>
                <a:spcPct val="80000"/>
              </a:lnSpc>
            </a:pPr>
            <a:endParaRPr lang="en-US" sz="2400" b="1" dirty="0">
              <a:solidFill>
                <a:schemeClr val="accent1"/>
              </a:solidFill>
            </a:endParaRPr>
          </a:p>
          <a:p>
            <a:pPr>
              <a:lnSpc>
                <a:spcPct val="80000"/>
              </a:lnSpc>
            </a:pPr>
            <a:r>
              <a:rPr lang="en-US" sz="2800" b="1" i="1" dirty="0">
                <a:solidFill>
                  <a:schemeClr val="accent1"/>
                </a:solidFill>
              </a:rPr>
              <a:t>potential energy</a:t>
            </a:r>
            <a:r>
              <a:rPr lang="en-US" sz="2800" dirty="0"/>
              <a:t> implies storing energy to use later for other purposes.</a:t>
            </a:r>
          </a:p>
          <a:p>
            <a:pPr lvl="1">
              <a:lnSpc>
                <a:spcPct val="80000"/>
              </a:lnSpc>
            </a:pPr>
            <a:r>
              <a:rPr lang="en-US" sz="2400" dirty="0"/>
              <a:t>For example, the </a:t>
            </a:r>
            <a:r>
              <a:rPr lang="en-US" sz="2400" b="1" i="1" dirty="0">
                <a:solidFill>
                  <a:schemeClr val="accent1"/>
                </a:solidFill>
              </a:rPr>
              <a:t>gravitational potential energy </a:t>
            </a:r>
            <a:r>
              <a:rPr lang="en-US" sz="2400" dirty="0"/>
              <a:t>of the crate can be converted to kinetic energy and used for other purposes</a:t>
            </a:r>
          </a:p>
          <a:p>
            <a:pPr lvl="2">
              <a:lnSpc>
                <a:spcPct val="80000"/>
              </a:lnSpc>
            </a:pPr>
            <a:r>
              <a:rPr lang="en-US" dirty="0">
                <a:solidFill>
                  <a:schemeClr val="accent1"/>
                </a:solidFill>
              </a:rPr>
              <a:t>After releasing the string, it reach the ground with higher speed, i.e. large kinetic energy, if it’s positioned higher, i.e. higher potential energy at the beginning. </a:t>
            </a:r>
          </a:p>
        </p:txBody>
      </p:sp>
      <p:pic>
        <p:nvPicPr>
          <p:cNvPr id="1147909" name="Picture 5" descr="06_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066800"/>
            <a:ext cx="3886200" cy="387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1E13FEEE-6EDA-49B0-B5FD-492D0D361473}" type="slidenum">
              <a:rPr lang="en-US" smtClean="0"/>
              <a:t>23</a:t>
            </a:fld>
            <a:endParaRPr lang="en-US"/>
          </a:p>
        </p:txBody>
      </p:sp>
    </p:spTree>
    <p:extLst>
      <p:ext uri="{BB962C8B-B14F-4D97-AF65-F5344CB8AC3E}">
        <p14:creationId xmlns:p14="http://schemas.microsoft.com/office/powerpoint/2010/main" val="47618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47907">
                                            <p:txEl>
                                              <p:pRg st="5" end="5"/>
                                            </p:txEl>
                                          </p:spTgt>
                                        </p:tgtEl>
                                        <p:attrNameLst>
                                          <p:attrName>style.visibility</p:attrName>
                                        </p:attrNameLst>
                                      </p:cBhvr>
                                      <p:to>
                                        <p:strVal val="visible"/>
                                      </p:to>
                                    </p:set>
                                    <p:animEffect transition="in" filter="randombar(horizontal)">
                                      <p:cBhvr>
                                        <p:cTn id="7" dur="500"/>
                                        <p:tgtEl>
                                          <p:spTgt spid="1147907">
                                            <p:txEl>
                                              <p:pRg st="5" end="5"/>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147907">
                                            <p:txEl>
                                              <p:pRg st="6" end="6"/>
                                            </p:txEl>
                                          </p:spTgt>
                                        </p:tgtEl>
                                        <p:attrNameLst>
                                          <p:attrName>style.visibility</p:attrName>
                                        </p:attrNameLst>
                                      </p:cBhvr>
                                      <p:to>
                                        <p:strVal val="visible"/>
                                      </p:to>
                                    </p:set>
                                    <p:animEffect transition="in" filter="randombar(horizontal)">
                                      <p:cBhvr>
                                        <p:cTn id="10" dur="500"/>
                                        <p:tgtEl>
                                          <p:spTgt spid="1147907">
                                            <p:txEl>
                                              <p:pRg st="6" end="6"/>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1147907">
                                            <p:txEl>
                                              <p:pRg st="7" end="7"/>
                                            </p:txEl>
                                          </p:spTgt>
                                        </p:tgtEl>
                                        <p:attrNameLst>
                                          <p:attrName>style.visibility</p:attrName>
                                        </p:attrNameLst>
                                      </p:cBhvr>
                                      <p:to>
                                        <p:strVal val="visible"/>
                                      </p:to>
                                    </p:set>
                                    <p:animEffect transition="in" filter="randombar(horizontal)">
                                      <p:cBhvr>
                                        <p:cTn id="13" dur="500"/>
                                        <p:tgtEl>
                                          <p:spTgt spid="11479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p:cNvSpPr>
            <a:spLocks noGrp="1" noChangeArrowheads="1"/>
          </p:cNvSpPr>
          <p:nvPr>
            <p:ph type="title"/>
          </p:nvPr>
        </p:nvSpPr>
        <p:spPr>
          <a:xfrm>
            <a:off x="-152400" y="228600"/>
            <a:ext cx="9448800" cy="2528888"/>
          </a:xfrm>
        </p:spPr>
        <p:txBody>
          <a:bodyPr>
            <a:normAutofit fontScale="90000"/>
          </a:bodyPr>
          <a:lstStyle/>
          <a:p>
            <a:r>
              <a:rPr lang="en-US" sz="3200" dirty="0">
                <a:solidFill>
                  <a:schemeClr val="accent1"/>
                </a:solidFill>
                <a:latin typeface="Comic Sans MS" pitchFamily="79" charset="0"/>
              </a:rPr>
              <a:t>Work is done on a large crate to tilt the crate so that it is balanced on one edge, rather than sitting squarely on the floor as it was at first.  Has the potential energy of the crate increased?</a:t>
            </a:r>
            <a:endParaRPr lang="en-US" dirty="0">
              <a:solidFill>
                <a:schemeClr val="accent1"/>
              </a:solidFill>
            </a:endParaRPr>
          </a:p>
        </p:txBody>
      </p:sp>
      <p:sp>
        <p:nvSpPr>
          <p:cNvPr id="779267" name="Rectangle 3"/>
          <p:cNvSpPr>
            <a:spLocks noGrp="1" noChangeArrowheads="1"/>
          </p:cNvSpPr>
          <p:nvPr>
            <p:ph type="body" idx="1"/>
          </p:nvPr>
        </p:nvSpPr>
        <p:spPr>
          <a:xfrm>
            <a:off x="228600" y="2667000"/>
            <a:ext cx="7772400" cy="1524000"/>
          </a:xfrm>
        </p:spPr>
        <p:txBody>
          <a:bodyPr/>
          <a:lstStyle/>
          <a:p>
            <a:pPr marL="609600" indent="-609600">
              <a:buFont typeface="Arial" charset="0"/>
              <a:buAutoNum type="alphaLcParenR"/>
            </a:pPr>
            <a:r>
              <a:rPr lang="en-US" sz="2800">
                <a:latin typeface="Comic Sans MS" pitchFamily="79" charset="0"/>
              </a:rPr>
              <a:t>Yes</a:t>
            </a:r>
          </a:p>
          <a:p>
            <a:pPr marL="609600" indent="-609600">
              <a:buFont typeface="Arial" charset="0"/>
              <a:buAutoNum type="alphaLcParenR"/>
            </a:pPr>
            <a:r>
              <a:rPr lang="en-US" sz="2800">
                <a:latin typeface="Comic Sans MS" pitchFamily="79" charset="0"/>
              </a:rPr>
              <a:t>No</a:t>
            </a:r>
          </a:p>
          <a:p>
            <a:pPr marL="609600" indent="-609600">
              <a:buFont typeface="Arial" charset="0"/>
              <a:buNone/>
            </a:pPr>
            <a:endParaRPr lang="en-US" sz="2800">
              <a:latin typeface="Comic Sans MS" pitchFamily="79" charset="0"/>
            </a:endParaRPr>
          </a:p>
        </p:txBody>
      </p:sp>
      <p:sp>
        <p:nvSpPr>
          <p:cNvPr id="779268" name="Text Box 4"/>
          <p:cNvSpPr txBox="1">
            <a:spLocks noChangeArrowheads="1"/>
          </p:cNvSpPr>
          <p:nvPr/>
        </p:nvSpPr>
        <p:spPr bwMode="auto">
          <a:xfrm>
            <a:off x="457200" y="3962400"/>
            <a:ext cx="44196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atin typeface="Arial" charset="0"/>
              </a:rPr>
              <a:t>Yes.  The weight of the crate has been lifted slightly.  If it is released it will fall back and convert the potential energy into kinetic energy.</a:t>
            </a:r>
          </a:p>
        </p:txBody>
      </p:sp>
      <p:pic>
        <p:nvPicPr>
          <p:cNvPr id="779270" name="Picture 6" descr="06_p119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1388" y="2438400"/>
            <a:ext cx="3122612" cy="378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1E13FEEE-6EDA-49B0-B5FD-492D0D361473}" type="slidenum">
              <a:rPr lang="en-US" smtClean="0"/>
              <a:t>24</a:t>
            </a:fld>
            <a:endParaRPr lang="en-US"/>
          </a:p>
        </p:txBody>
      </p:sp>
    </p:spTree>
    <p:extLst>
      <p:ext uri="{BB962C8B-B14F-4D97-AF65-F5344CB8AC3E}">
        <p14:creationId xmlns:p14="http://schemas.microsoft.com/office/powerpoint/2010/main" val="40942826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79268">
                                            <p:txEl>
                                              <p:pRg st="0" end="0"/>
                                            </p:txEl>
                                          </p:spTgt>
                                        </p:tgtEl>
                                        <p:attrNameLst>
                                          <p:attrName>style.visibility</p:attrName>
                                        </p:attrNameLst>
                                      </p:cBhvr>
                                      <p:to>
                                        <p:strVal val="visible"/>
                                      </p:to>
                                    </p:set>
                                    <p:animEffect transition="in" filter="fade">
                                      <p:cBhvr>
                                        <p:cTn id="7" dur="1000"/>
                                        <p:tgtEl>
                                          <p:spTgt spid="779268">
                                            <p:txEl>
                                              <p:pRg st="0" end="0"/>
                                            </p:txEl>
                                          </p:spTgt>
                                        </p:tgtEl>
                                      </p:cBhvr>
                                    </p:animEffect>
                                    <p:anim calcmode="lin" valueType="num">
                                      <p:cBhvr>
                                        <p:cTn id="8" dur="1000" fill="hold"/>
                                        <p:tgtEl>
                                          <p:spTgt spid="779268">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779268">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79268">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926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B3F60AF-A2A6-44DD-9B8A-7501CD282052}" type="slidenum">
              <a:rPr lang="en-US"/>
              <a:pPr eaLnBrk="1" hangingPunct="1"/>
              <a:t>25</a:t>
            </a:fld>
            <a:endParaRPr lang="en-US"/>
          </a:p>
        </p:txBody>
      </p:sp>
      <p:sp>
        <p:nvSpPr>
          <p:cNvPr id="73730" name="Text Box 2"/>
          <p:cNvSpPr txBox="1">
            <a:spLocks noChangeArrowheads="1"/>
          </p:cNvSpPr>
          <p:nvPr/>
        </p:nvSpPr>
        <p:spPr bwMode="auto">
          <a:xfrm>
            <a:off x="304800" y="1295400"/>
            <a:ext cx="8707833" cy="120032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rgbClr val="FF0000"/>
                </a:solidFill>
              </a:rPr>
              <a:t>5.0 kg box lifted (without acceleration) thru height of 2.0 m</a:t>
            </a:r>
          </a:p>
          <a:p>
            <a:pPr eaLnBrk="1" hangingPunct="1"/>
            <a:r>
              <a:rPr lang="en-US" sz="2400" b="1" dirty="0">
                <a:solidFill>
                  <a:srgbClr val="FF0000"/>
                </a:solidFill>
              </a:rPr>
              <a:t>What is increase in potential energy and how much work I</a:t>
            </a:r>
          </a:p>
          <a:p>
            <a:pPr eaLnBrk="1" hangingPunct="1"/>
            <a:r>
              <a:rPr lang="en-US" sz="2400" b="1" dirty="0">
                <a:solidFill>
                  <a:srgbClr val="FF0000"/>
                </a:solidFill>
              </a:rPr>
              <a:t>Is needed ?</a:t>
            </a:r>
          </a:p>
        </p:txBody>
      </p:sp>
      <p:sp>
        <p:nvSpPr>
          <p:cNvPr id="73731" name="Text Box 3"/>
          <p:cNvSpPr txBox="1">
            <a:spLocks noChangeArrowheads="1"/>
          </p:cNvSpPr>
          <p:nvPr/>
        </p:nvSpPr>
        <p:spPr bwMode="auto">
          <a:xfrm>
            <a:off x="4026550" y="2971800"/>
            <a:ext cx="46602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r>
              <a:rPr lang="en-US" sz="2400" b="1" dirty="0"/>
              <a:t>PE = </a:t>
            </a:r>
            <a:r>
              <a:rPr lang="en-US" sz="2400" b="1" dirty="0" err="1"/>
              <a:t>mgh</a:t>
            </a:r>
            <a:endParaRPr lang="en-US" sz="2400" b="1" dirty="0"/>
          </a:p>
          <a:p>
            <a:pPr eaLnBrk="1" hangingPunct="1"/>
            <a:r>
              <a:rPr lang="en-US" sz="2400" b="1" dirty="0"/>
              <a:t>= (5.0 kg)(9.8 m/s</a:t>
            </a:r>
            <a:r>
              <a:rPr lang="en-US" sz="2400" b="1" baseline="30000" dirty="0"/>
              <a:t>2</a:t>
            </a:r>
            <a:r>
              <a:rPr lang="en-US" sz="2400" b="1" dirty="0"/>
              <a:t>)(2.0m) </a:t>
            </a:r>
            <a:r>
              <a:rPr lang="en-US" sz="2400" b="1" dirty="0">
                <a:solidFill>
                  <a:srgbClr val="FF3300"/>
                </a:solidFill>
              </a:rPr>
              <a:t>= 98J</a:t>
            </a:r>
          </a:p>
        </p:txBody>
      </p:sp>
      <p:sp>
        <p:nvSpPr>
          <p:cNvPr id="31755" name="Rectangle 23"/>
          <p:cNvSpPr>
            <a:spLocks noGrp="1" noChangeArrowheads="1"/>
          </p:cNvSpPr>
          <p:nvPr>
            <p:ph type="title"/>
          </p:nvPr>
        </p:nvSpPr>
        <p:spPr/>
        <p:txBody>
          <a:bodyPr/>
          <a:lstStyle/>
          <a:p>
            <a:pPr eaLnBrk="1" hangingPunct="1"/>
            <a:r>
              <a:rPr lang="en-US"/>
              <a:t>Ch 6 E 8</a:t>
            </a:r>
          </a:p>
        </p:txBody>
      </p:sp>
      <p:sp>
        <p:nvSpPr>
          <p:cNvPr id="29" name="TextBox 28"/>
          <p:cNvSpPr txBox="1"/>
          <p:nvPr/>
        </p:nvSpPr>
        <p:spPr>
          <a:xfrm>
            <a:off x="228600" y="2814894"/>
            <a:ext cx="3733800" cy="2272417"/>
          </a:xfrm>
          <a:prstGeom prst="rect">
            <a:avLst/>
          </a:prstGeom>
          <a:noFill/>
        </p:spPr>
        <p:txBody>
          <a:bodyPr wrap="square" rtlCol="0">
            <a:spAutoFit/>
          </a:bodyPr>
          <a:lstStyle/>
          <a:p>
            <a:r>
              <a:rPr lang="en-US" sz="2500" dirty="0"/>
              <a:t>A). 5000 J,  5000 J</a:t>
            </a:r>
            <a:endParaRPr lang="en-US" sz="2500" baseline="30000" dirty="0"/>
          </a:p>
          <a:p>
            <a:r>
              <a:rPr lang="en-US" sz="2500" dirty="0"/>
              <a:t>B). 490 J, 490 J</a:t>
            </a:r>
            <a:endParaRPr lang="en-US" sz="2500" baseline="30000" dirty="0"/>
          </a:p>
          <a:p>
            <a:r>
              <a:rPr lang="en-US" sz="2500" dirty="0"/>
              <a:t>C). 98 J, 98 J</a:t>
            </a:r>
            <a:endParaRPr lang="en-US" sz="2500" baseline="30000" dirty="0"/>
          </a:p>
          <a:p>
            <a:r>
              <a:rPr lang="en-US" sz="2500" dirty="0"/>
              <a:t>D). 196 J, 196 J</a:t>
            </a:r>
            <a:endParaRPr lang="en-US" sz="2500" baseline="30000" dirty="0"/>
          </a:p>
          <a:p>
            <a:r>
              <a:rPr lang="en-US" sz="2500" dirty="0"/>
              <a:t>E). 49 J, 49 J</a:t>
            </a:r>
            <a:endParaRPr lang="en-US" sz="2500" baseline="30000" dirty="0"/>
          </a:p>
          <a:p>
            <a:endParaRPr lang="en-US" sz="2500" baseline="30000" dirty="0"/>
          </a:p>
        </p:txBody>
      </p:sp>
      <p:sp>
        <p:nvSpPr>
          <p:cNvPr id="30" name="Text Box 4"/>
          <p:cNvSpPr txBox="1">
            <a:spLocks noChangeArrowheads="1"/>
          </p:cNvSpPr>
          <p:nvPr/>
        </p:nvSpPr>
        <p:spPr bwMode="auto">
          <a:xfrm>
            <a:off x="3876675" y="3967884"/>
            <a:ext cx="52673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AutoNum type="alphaLcParenR" startAt="2"/>
            </a:pPr>
            <a:r>
              <a:rPr lang="en-US" sz="2400" b="1" dirty="0"/>
              <a:t>F = ma = 0 = </a:t>
            </a:r>
            <a:r>
              <a:rPr lang="en-US" sz="2400" b="1" dirty="0" err="1"/>
              <a:t>F</a:t>
            </a:r>
            <a:r>
              <a:rPr lang="en-US" sz="2400" b="1" baseline="-25000" dirty="0" err="1"/>
              <a:t>lift</a:t>
            </a:r>
            <a:r>
              <a:rPr lang="en-US" sz="2400" b="1" dirty="0"/>
              <a:t> – mg</a:t>
            </a:r>
          </a:p>
          <a:p>
            <a:pPr eaLnBrk="1" hangingPunct="1"/>
            <a:r>
              <a:rPr lang="en-US" sz="2400" b="1" dirty="0"/>
              <a:t>	</a:t>
            </a:r>
            <a:r>
              <a:rPr lang="en-US" sz="2400" b="1" dirty="0" err="1"/>
              <a:t>F</a:t>
            </a:r>
            <a:r>
              <a:rPr lang="en-US" sz="2400" b="1" baseline="-25000" dirty="0" err="1"/>
              <a:t>lift</a:t>
            </a:r>
            <a:r>
              <a:rPr lang="en-US" sz="2400" b="1" dirty="0"/>
              <a:t> = mg = (5.0kg)(9.8m/s</a:t>
            </a:r>
            <a:r>
              <a:rPr lang="en-US" sz="2400" b="1" baseline="30000" dirty="0"/>
              <a:t>2</a:t>
            </a:r>
            <a:r>
              <a:rPr lang="en-US" sz="2400" b="1" dirty="0"/>
              <a:t>) = 49N</a:t>
            </a:r>
          </a:p>
          <a:p>
            <a:pPr eaLnBrk="1" hangingPunct="1"/>
            <a:r>
              <a:rPr lang="en-US" sz="2400" b="1" dirty="0"/>
              <a:t>	W = </a:t>
            </a:r>
            <a:r>
              <a:rPr lang="en-US" sz="2400" b="1" dirty="0" err="1"/>
              <a:t>Fd</a:t>
            </a:r>
            <a:r>
              <a:rPr lang="en-US" sz="2400" b="1" dirty="0"/>
              <a:t> = (49N)(2.0m) </a:t>
            </a:r>
            <a:r>
              <a:rPr lang="en-US" sz="2400" b="1" dirty="0">
                <a:solidFill>
                  <a:srgbClr val="FF3300"/>
                </a:solidFill>
              </a:rPr>
              <a:t>= 98J</a:t>
            </a:r>
          </a:p>
        </p:txBody>
      </p:sp>
    </p:spTree>
    <p:extLst>
      <p:ext uri="{BB962C8B-B14F-4D97-AF65-F5344CB8AC3E}">
        <p14:creationId xmlns:p14="http://schemas.microsoft.com/office/powerpoint/2010/main" val="21004812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3731"/>
                                        </p:tgtEl>
                                        <p:attrNameLst>
                                          <p:attrName>style.visibility</p:attrName>
                                        </p:attrNameLst>
                                      </p:cBhvr>
                                      <p:to>
                                        <p:strVal val="visible"/>
                                      </p:to>
                                    </p:set>
                                    <p:anim calcmode="lin" valueType="num">
                                      <p:cBhvr additive="base">
                                        <p:cTn id="7" dur="500" fill="hold"/>
                                        <p:tgtEl>
                                          <p:spTgt spid="73731"/>
                                        </p:tgtEl>
                                        <p:attrNameLst>
                                          <p:attrName>ppt_x</p:attrName>
                                        </p:attrNameLst>
                                      </p:cBhvr>
                                      <p:tavLst>
                                        <p:tav tm="0">
                                          <p:val>
                                            <p:strVal val="#ppt_x"/>
                                          </p:val>
                                        </p:tav>
                                        <p:tav tm="100000">
                                          <p:val>
                                            <p:strVal val="#ppt_x"/>
                                          </p:val>
                                        </p:tav>
                                      </p:tavLst>
                                    </p:anim>
                                    <p:anim calcmode="lin" valueType="num">
                                      <p:cBhvr additive="base">
                                        <p:cTn id="8" dur="500" fill="hold"/>
                                        <p:tgtEl>
                                          <p:spTgt spid="737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5A65B28-1CE9-4898-9D03-7D620A102AA1}" type="slidenum">
              <a:rPr lang="en-US"/>
              <a:pPr eaLnBrk="1" hangingPunct="1"/>
              <a:t>26</a:t>
            </a:fld>
            <a:endParaRPr lang="en-US"/>
          </a:p>
        </p:txBody>
      </p:sp>
      <p:sp>
        <p:nvSpPr>
          <p:cNvPr id="76802" name="Text Box 2"/>
          <p:cNvSpPr txBox="1">
            <a:spLocks noChangeArrowheads="1"/>
          </p:cNvSpPr>
          <p:nvPr/>
        </p:nvSpPr>
        <p:spPr bwMode="auto">
          <a:xfrm>
            <a:off x="228600" y="1219200"/>
            <a:ext cx="8829661" cy="9048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400" b="1" dirty="0">
                <a:solidFill>
                  <a:srgbClr val="FF0000"/>
                </a:solidFill>
              </a:rPr>
              <a:t>100 kg crate accelerated by net force = 50 N applied for 4 s.</a:t>
            </a:r>
          </a:p>
          <a:p>
            <a:pPr eaLnBrk="1" hangingPunct="1">
              <a:spcBef>
                <a:spcPct val="20000"/>
              </a:spcBef>
            </a:pPr>
            <a:r>
              <a:rPr lang="en-US" sz="2400" b="1" dirty="0">
                <a:solidFill>
                  <a:srgbClr val="FF0000"/>
                </a:solidFill>
              </a:rPr>
              <a:t> What’s the total final kinetic energy? </a:t>
            </a:r>
          </a:p>
        </p:txBody>
      </p:sp>
      <p:sp>
        <p:nvSpPr>
          <p:cNvPr id="76807" name="Text Box 7"/>
          <p:cNvSpPr txBox="1">
            <a:spLocks noChangeArrowheads="1"/>
          </p:cNvSpPr>
          <p:nvPr/>
        </p:nvSpPr>
        <p:spPr bwMode="auto">
          <a:xfrm>
            <a:off x="3684587" y="4267200"/>
            <a:ext cx="54594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AutoNum type="alphaLcParenR" startAt="5"/>
            </a:pPr>
            <a:r>
              <a:rPr lang="en-US" sz="2200" b="1"/>
              <a:t>KE = ½mv</a:t>
            </a:r>
            <a:r>
              <a:rPr lang="en-US" sz="2200" b="1" baseline="30000"/>
              <a:t>2</a:t>
            </a:r>
            <a:r>
              <a:rPr lang="en-US" sz="2200" b="1"/>
              <a:t> = ½(100kg)(2m/s)</a:t>
            </a:r>
            <a:r>
              <a:rPr lang="en-US" sz="2200" b="1" baseline="30000"/>
              <a:t>2</a:t>
            </a:r>
            <a:r>
              <a:rPr lang="en-US" sz="2200" b="1"/>
              <a:t> </a:t>
            </a:r>
            <a:r>
              <a:rPr lang="en-US" sz="2200" b="1">
                <a:solidFill>
                  <a:srgbClr val="FF3300"/>
                </a:solidFill>
              </a:rPr>
              <a:t>= 200 J</a:t>
            </a:r>
          </a:p>
          <a:p>
            <a:pPr eaLnBrk="1" hangingPunct="1"/>
            <a:r>
              <a:rPr lang="en-US" sz="2200" b="1"/>
              <a:t>	work done equals the kinetic energy.</a:t>
            </a:r>
          </a:p>
        </p:txBody>
      </p:sp>
      <p:grpSp>
        <p:nvGrpSpPr>
          <p:cNvPr id="2" name="Group 8"/>
          <p:cNvGrpSpPr>
            <a:grpSpLocks/>
          </p:cNvGrpSpPr>
          <p:nvPr/>
        </p:nvGrpSpPr>
        <p:grpSpPr bwMode="auto">
          <a:xfrm>
            <a:off x="6553200" y="3200400"/>
            <a:ext cx="1579563" cy="447675"/>
            <a:chOff x="4128" y="1872"/>
            <a:chExt cx="995" cy="282"/>
          </a:xfrm>
        </p:grpSpPr>
        <p:sp>
          <p:nvSpPr>
            <p:cNvPr id="33807" name="Rectangle 9"/>
            <p:cNvSpPr>
              <a:spLocks noChangeArrowheads="1"/>
            </p:cNvSpPr>
            <p:nvPr/>
          </p:nvSpPr>
          <p:spPr bwMode="auto">
            <a:xfrm>
              <a:off x="4128" y="1872"/>
              <a:ext cx="240" cy="240"/>
            </a:xfrm>
            <a:prstGeom prst="rect">
              <a:avLst/>
            </a:prstGeom>
            <a:solidFill>
              <a:srgbClr val="FCFC46"/>
            </a:solidFill>
            <a:ln w="28575">
              <a:solidFill>
                <a:schemeClr val="tx1"/>
              </a:solidFill>
              <a:miter lim="800000"/>
              <a:headEnd/>
              <a:tailEnd/>
            </a:ln>
          </p:spPr>
          <p:txBody>
            <a:bodyPr wrap="none" anchor="ctr"/>
            <a:lstStyle/>
            <a:p>
              <a:pPr algn="ctr"/>
              <a:r>
                <a:rPr lang="en-US" b="1"/>
                <a:t>M</a:t>
              </a:r>
            </a:p>
          </p:txBody>
        </p:sp>
        <p:sp>
          <p:nvSpPr>
            <p:cNvPr id="33808" name="Line 10"/>
            <p:cNvSpPr>
              <a:spLocks noChangeShapeType="1"/>
            </p:cNvSpPr>
            <p:nvPr/>
          </p:nvSpPr>
          <p:spPr bwMode="auto">
            <a:xfrm flipV="1">
              <a:off x="4368" y="2016"/>
              <a:ext cx="336"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09" name="Text Box 11"/>
            <p:cNvSpPr txBox="1">
              <a:spLocks noChangeArrowheads="1"/>
            </p:cNvSpPr>
            <p:nvPr/>
          </p:nvSpPr>
          <p:spPr bwMode="auto">
            <a:xfrm>
              <a:off x="4752" y="1904"/>
              <a:ext cx="37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F</a:t>
              </a:r>
              <a:r>
                <a:rPr lang="en-US" sz="2000" b="1" baseline="-25000"/>
                <a:t>net</a:t>
              </a:r>
              <a:endParaRPr lang="en-US" sz="2000" b="1"/>
            </a:p>
          </p:txBody>
        </p:sp>
      </p:grpSp>
      <p:sp>
        <p:nvSpPr>
          <p:cNvPr id="33806" name="Rectangle 12"/>
          <p:cNvSpPr>
            <a:spLocks noGrp="1" noChangeArrowheads="1"/>
          </p:cNvSpPr>
          <p:nvPr>
            <p:ph type="title"/>
          </p:nvPr>
        </p:nvSpPr>
        <p:spPr/>
        <p:txBody>
          <a:bodyPr/>
          <a:lstStyle/>
          <a:p>
            <a:pPr eaLnBrk="1" hangingPunct="1"/>
            <a:r>
              <a:rPr lang="en-US" b="1" dirty="0">
                <a:solidFill>
                  <a:srgbClr val="FF0000"/>
                </a:solidFill>
              </a:rPr>
              <a:t>Quiz</a:t>
            </a:r>
            <a:r>
              <a:rPr lang="en-US" dirty="0"/>
              <a:t>: </a:t>
            </a:r>
          </a:p>
        </p:txBody>
      </p:sp>
      <p:sp>
        <p:nvSpPr>
          <p:cNvPr id="18" name="TextBox 17"/>
          <p:cNvSpPr txBox="1"/>
          <p:nvPr/>
        </p:nvSpPr>
        <p:spPr>
          <a:xfrm>
            <a:off x="228600" y="3200400"/>
            <a:ext cx="3733800" cy="2272417"/>
          </a:xfrm>
          <a:prstGeom prst="rect">
            <a:avLst/>
          </a:prstGeom>
          <a:noFill/>
        </p:spPr>
        <p:txBody>
          <a:bodyPr wrap="square" rtlCol="0">
            <a:spAutoFit/>
          </a:bodyPr>
          <a:lstStyle/>
          <a:p>
            <a:r>
              <a:rPr lang="en-US" sz="2500" dirty="0"/>
              <a:t>A). 500 J</a:t>
            </a:r>
            <a:endParaRPr lang="en-US" sz="2500" baseline="30000" dirty="0"/>
          </a:p>
          <a:p>
            <a:r>
              <a:rPr lang="en-US" sz="2500" dirty="0"/>
              <a:t>B). 0.005 J</a:t>
            </a:r>
            <a:endParaRPr lang="en-US" sz="2500" baseline="30000" dirty="0"/>
          </a:p>
          <a:p>
            <a:r>
              <a:rPr lang="en-US" sz="2500" dirty="0"/>
              <a:t>C). 50 J</a:t>
            </a:r>
            <a:endParaRPr lang="en-US" sz="2500" baseline="30000" dirty="0"/>
          </a:p>
          <a:p>
            <a:r>
              <a:rPr lang="en-US" sz="2500" dirty="0"/>
              <a:t>D). 200 J</a:t>
            </a:r>
            <a:endParaRPr lang="en-US" sz="2500" baseline="30000" dirty="0"/>
          </a:p>
          <a:p>
            <a:r>
              <a:rPr lang="en-US" sz="2500" dirty="0"/>
              <a:t>E). 4 J</a:t>
            </a:r>
            <a:endParaRPr lang="en-US" sz="2500" baseline="30000" dirty="0"/>
          </a:p>
          <a:p>
            <a:endParaRPr lang="en-US" sz="2500" baseline="30000" dirty="0"/>
          </a:p>
        </p:txBody>
      </p:sp>
    </p:spTree>
    <p:extLst>
      <p:ext uri="{BB962C8B-B14F-4D97-AF65-F5344CB8AC3E}">
        <p14:creationId xmlns:p14="http://schemas.microsoft.com/office/powerpoint/2010/main" val="1290249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807"/>
                                        </p:tgtEl>
                                        <p:attrNameLst>
                                          <p:attrName>style.visibility</p:attrName>
                                        </p:attrNameLst>
                                      </p:cBhvr>
                                      <p:to>
                                        <p:strVal val="visible"/>
                                      </p:to>
                                    </p:set>
                                    <p:anim calcmode="lin" valueType="num">
                                      <p:cBhvr additive="base">
                                        <p:cTn id="7" dur="500" fill="hold"/>
                                        <p:tgtEl>
                                          <p:spTgt spid="76807"/>
                                        </p:tgtEl>
                                        <p:attrNameLst>
                                          <p:attrName>ppt_x</p:attrName>
                                        </p:attrNameLst>
                                      </p:cBhvr>
                                      <p:tavLst>
                                        <p:tav tm="0">
                                          <p:val>
                                            <p:strVal val="#ppt_x"/>
                                          </p:val>
                                        </p:tav>
                                        <p:tav tm="100000">
                                          <p:val>
                                            <p:strVal val="#ppt_x"/>
                                          </p:val>
                                        </p:tav>
                                      </p:tavLst>
                                    </p:anim>
                                    <p:anim calcmode="lin" valueType="num">
                                      <p:cBhvr additive="base">
                                        <p:cTn id="8" dur="500" fill="hold"/>
                                        <p:tgtEl>
                                          <p:spTgt spid="768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7893DED-2BA8-4EAD-B166-0D1ADA36A6BF}" type="slidenum">
              <a:rPr lang="en-US"/>
              <a:pPr eaLnBrk="1" hangingPunct="1"/>
              <a:t>3</a:t>
            </a:fld>
            <a:endParaRPr lang="en-US"/>
          </a:p>
        </p:txBody>
      </p:sp>
      <p:sp>
        <p:nvSpPr>
          <p:cNvPr id="53250" name="Text Box 2"/>
          <p:cNvSpPr txBox="1">
            <a:spLocks noChangeArrowheads="1"/>
          </p:cNvSpPr>
          <p:nvPr/>
        </p:nvSpPr>
        <p:spPr bwMode="auto">
          <a:xfrm>
            <a:off x="457200" y="3581400"/>
            <a:ext cx="72390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200" b="1" dirty="0"/>
              <a:t>A). 30 </a:t>
            </a:r>
            <a:r>
              <a:rPr lang="en-US" sz="2200" b="1" dirty="0" err="1"/>
              <a:t>lb</a:t>
            </a:r>
            <a:r>
              <a:rPr lang="en-US" sz="2200" b="1" dirty="0"/>
              <a:t> </a:t>
            </a:r>
          </a:p>
          <a:p>
            <a:pPr eaLnBrk="1" hangingPunct="1">
              <a:spcBef>
                <a:spcPct val="50000"/>
              </a:spcBef>
            </a:pPr>
            <a:r>
              <a:rPr lang="en-US" sz="2200" b="1" dirty="0"/>
              <a:t>B). 180 lb. </a:t>
            </a:r>
          </a:p>
          <a:p>
            <a:pPr eaLnBrk="1" hangingPunct="1">
              <a:spcBef>
                <a:spcPct val="50000"/>
              </a:spcBef>
            </a:pPr>
            <a:r>
              <a:rPr lang="en-US" sz="2200" b="1" dirty="0"/>
              <a:t>C). 15 lb. </a:t>
            </a:r>
          </a:p>
          <a:p>
            <a:pPr eaLnBrk="1" hangingPunct="1">
              <a:spcBef>
                <a:spcPct val="50000"/>
              </a:spcBef>
            </a:pPr>
            <a:r>
              <a:rPr lang="en-US" sz="2200" b="1" dirty="0"/>
              <a:t>D). 200 </a:t>
            </a:r>
            <a:r>
              <a:rPr lang="en-US" sz="2200" b="1" dirty="0" err="1"/>
              <a:t>lb</a:t>
            </a:r>
            <a:r>
              <a:rPr lang="en-US" sz="2200" b="1" dirty="0"/>
              <a:t> </a:t>
            </a:r>
          </a:p>
          <a:p>
            <a:pPr eaLnBrk="1" hangingPunct="1">
              <a:spcBef>
                <a:spcPct val="50000"/>
              </a:spcBef>
            </a:pPr>
            <a:r>
              <a:rPr lang="en-US" sz="2200" b="1" dirty="0"/>
              <a:t>E). 215 lb. </a:t>
            </a:r>
          </a:p>
        </p:txBody>
      </p:sp>
      <p:sp>
        <p:nvSpPr>
          <p:cNvPr id="53262" name="Text Box 14"/>
          <p:cNvSpPr txBox="1">
            <a:spLocks noChangeArrowheads="1"/>
          </p:cNvSpPr>
          <p:nvPr/>
        </p:nvSpPr>
        <p:spPr bwMode="auto">
          <a:xfrm>
            <a:off x="381000" y="1524000"/>
            <a:ext cx="8458200" cy="15525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solidFill>
                  <a:srgbClr val="FF0000"/>
                </a:solidFill>
              </a:rPr>
              <a:t>The acceleration of gravity at the surface of the moon is about 1/6 that at the surface of the Earth (9.8 m/s</a:t>
            </a:r>
            <a:r>
              <a:rPr lang="en-US" sz="2400" b="1" baseline="30000" dirty="0">
                <a:solidFill>
                  <a:srgbClr val="FF0000"/>
                </a:solidFill>
              </a:rPr>
              <a:t>2</a:t>
            </a:r>
            <a:r>
              <a:rPr lang="en-US" sz="2400" b="1" dirty="0">
                <a:solidFill>
                  <a:srgbClr val="FF0000"/>
                </a:solidFill>
              </a:rPr>
              <a:t>).  What is the weight of an astronaut standing on the moon whose weight on earth is 180 </a:t>
            </a:r>
            <a:r>
              <a:rPr lang="en-US" sz="2400" b="1" dirty="0" err="1">
                <a:solidFill>
                  <a:srgbClr val="FF0000"/>
                </a:solidFill>
              </a:rPr>
              <a:t>lb</a:t>
            </a:r>
            <a:r>
              <a:rPr lang="en-US" sz="2400" b="1" dirty="0">
                <a:solidFill>
                  <a:srgbClr val="FF0000"/>
                </a:solidFill>
              </a:rPr>
              <a:t>?</a:t>
            </a:r>
          </a:p>
        </p:txBody>
      </p:sp>
      <p:sp>
        <p:nvSpPr>
          <p:cNvPr id="25608" name="Rectangle 15"/>
          <p:cNvSpPr>
            <a:spLocks noGrp="1" noChangeArrowheads="1"/>
          </p:cNvSpPr>
          <p:nvPr>
            <p:ph type="title"/>
          </p:nvPr>
        </p:nvSpPr>
        <p:spPr/>
        <p:txBody>
          <a:bodyPr/>
          <a:lstStyle/>
          <a:p>
            <a:pPr eaLnBrk="1" hangingPunct="1"/>
            <a:r>
              <a:rPr lang="en-US"/>
              <a:t>Ch 5 E 14</a:t>
            </a:r>
          </a:p>
        </p:txBody>
      </p:sp>
    </p:spTree>
    <p:extLst>
      <p:ext uri="{BB962C8B-B14F-4D97-AF65-F5344CB8AC3E}">
        <p14:creationId xmlns:p14="http://schemas.microsoft.com/office/powerpoint/2010/main" val="2963046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7893DED-2BA8-4EAD-B166-0D1ADA36A6BF}" type="slidenum">
              <a:rPr lang="en-US"/>
              <a:pPr eaLnBrk="1" hangingPunct="1"/>
              <a:t>4</a:t>
            </a:fld>
            <a:endParaRPr lang="en-US"/>
          </a:p>
        </p:txBody>
      </p:sp>
      <p:sp>
        <p:nvSpPr>
          <p:cNvPr id="53250" name="Text Box 2"/>
          <p:cNvSpPr txBox="1">
            <a:spLocks noChangeArrowheads="1"/>
          </p:cNvSpPr>
          <p:nvPr/>
        </p:nvSpPr>
        <p:spPr bwMode="auto">
          <a:xfrm>
            <a:off x="457200" y="3581400"/>
            <a:ext cx="723900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200" b="1"/>
              <a:t>W</a:t>
            </a:r>
            <a:r>
              <a:rPr lang="en-US" sz="2200" b="1" baseline="-25000"/>
              <a:t>earth</a:t>
            </a:r>
            <a:r>
              <a:rPr lang="en-US" sz="2200" b="1"/>
              <a:t> = m g</a:t>
            </a:r>
            <a:r>
              <a:rPr lang="en-US" sz="2200" b="1" baseline="-25000"/>
              <a:t>earth</a:t>
            </a:r>
            <a:r>
              <a:rPr lang="en-US" sz="2200" b="1"/>
              <a:t> = 180 lb</a:t>
            </a:r>
          </a:p>
          <a:p>
            <a:pPr eaLnBrk="1" hangingPunct="1">
              <a:spcBef>
                <a:spcPct val="50000"/>
              </a:spcBef>
            </a:pPr>
            <a:r>
              <a:rPr lang="en-US" sz="2200" b="1"/>
              <a:t>W</a:t>
            </a:r>
            <a:r>
              <a:rPr lang="en-US" sz="2200" b="1" baseline="-25000"/>
              <a:t>moon</a:t>
            </a:r>
            <a:r>
              <a:rPr lang="en-US" sz="2200" b="1"/>
              <a:t> = m g</a:t>
            </a:r>
            <a:r>
              <a:rPr lang="en-US" sz="2200" b="1" baseline="-25000"/>
              <a:t>moon</a:t>
            </a:r>
            <a:endParaRPr lang="en-US" sz="2200" b="1"/>
          </a:p>
          <a:p>
            <a:pPr eaLnBrk="1" hangingPunct="1">
              <a:spcBef>
                <a:spcPct val="50000"/>
              </a:spcBef>
            </a:pPr>
            <a:r>
              <a:rPr lang="en-US" sz="2200" b="1"/>
              <a:t>g</a:t>
            </a:r>
            <a:r>
              <a:rPr lang="en-US" sz="2200" b="1" baseline="-25000"/>
              <a:t>moon</a:t>
            </a:r>
            <a:r>
              <a:rPr lang="en-US" sz="2200" b="1"/>
              <a:t> = 1/6 g</a:t>
            </a:r>
            <a:r>
              <a:rPr lang="en-US" sz="2200" b="1" baseline="-25000"/>
              <a:t>earth</a:t>
            </a:r>
            <a:endParaRPr lang="en-US" sz="2200" b="1"/>
          </a:p>
          <a:p>
            <a:pPr eaLnBrk="1" hangingPunct="1">
              <a:spcBef>
                <a:spcPct val="50000"/>
              </a:spcBef>
            </a:pPr>
            <a:r>
              <a:rPr lang="en-US" sz="2200" b="1"/>
              <a:t>W</a:t>
            </a:r>
            <a:r>
              <a:rPr lang="en-US" sz="2200" b="1" baseline="-25000"/>
              <a:t>moon</a:t>
            </a:r>
            <a:r>
              <a:rPr lang="en-US" sz="2200" b="1"/>
              <a:t> = m 1/6 g</a:t>
            </a:r>
            <a:r>
              <a:rPr lang="en-US" sz="2200" b="1" baseline="-25000"/>
              <a:t>earth</a:t>
            </a:r>
            <a:r>
              <a:rPr lang="en-US" sz="2200" b="1"/>
              <a:t> = 1/6 m g</a:t>
            </a:r>
            <a:r>
              <a:rPr lang="en-US" sz="2200" b="1" baseline="-25000"/>
              <a:t>earth</a:t>
            </a:r>
            <a:r>
              <a:rPr lang="en-US" sz="2200" b="1"/>
              <a:t> = </a:t>
            </a:r>
            <a:r>
              <a:rPr lang="en-US" sz="2200" b="1">
                <a:solidFill>
                  <a:srgbClr val="FF3300"/>
                </a:solidFill>
              </a:rPr>
              <a:t>1/6 (180 lb)</a:t>
            </a:r>
          </a:p>
        </p:txBody>
      </p:sp>
      <p:grpSp>
        <p:nvGrpSpPr>
          <p:cNvPr id="2" name="Group 3"/>
          <p:cNvGrpSpPr>
            <a:grpSpLocks/>
          </p:cNvGrpSpPr>
          <p:nvPr/>
        </p:nvGrpSpPr>
        <p:grpSpPr bwMode="auto">
          <a:xfrm>
            <a:off x="6477000" y="3505200"/>
            <a:ext cx="2057400" cy="1295400"/>
            <a:chOff x="3792" y="1968"/>
            <a:chExt cx="1296" cy="816"/>
          </a:xfrm>
        </p:grpSpPr>
        <p:grpSp>
          <p:nvGrpSpPr>
            <p:cNvPr id="25609" name="Group 4"/>
            <p:cNvGrpSpPr>
              <a:grpSpLocks/>
            </p:cNvGrpSpPr>
            <p:nvPr/>
          </p:nvGrpSpPr>
          <p:grpSpPr bwMode="auto">
            <a:xfrm>
              <a:off x="4043" y="1968"/>
              <a:ext cx="381" cy="768"/>
              <a:chOff x="3312" y="1056"/>
              <a:chExt cx="595" cy="1646"/>
            </a:xfrm>
          </p:grpSpPr>
          <p:sp>
            <p:nvSpPr>
              <p:cNvPr id="25613" name="Oval 5"/>
              <p:cNvSpPr>
                <a:spLocks noChangeArrowheads="1"/>
              </p:cNvSpPr>
              <p:nvPr/>
            </p:nvSpPr>
            <p:spPr bwMode="auto">
              <a:xfrm>
                <a:off x="3456" y="1056"/>
                <a:ext cx="240" cy="24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4" name="Freeform 6"/>
              <p:cNvSpPr>
                <a:spLocks/>
              </p:cNvSpPr>
              <p:nvPr/>
            </p:nvSpPr>
            <p:spPr bwMode="auto">
              <a:xfrm>
                <a:off x="3581" y="1289"/>
                <a:ext cx="19" cy="967"/>
              </a:xfrm>
              <a:custGeom>
                <a:avLst/>
                <a:gdLst>
                  <a:gd name="T0" fmla="*/ 0 w 19"/>
                  <a:gd name="T1" fmla="*/ 0 h 967"/>
                  <a:gd name="T2" fmla="*/ 19 w 19"/>
                  <a:gd name="T3" fmla="*/ 967 h 967"/>
                  <a:gd name="T4" fmla="*/ 0 60000 65536"/>
                  <a:gd name="T5" fmla="*/ 0 60000 65536"/>
                  <a:gd name="T6" fmla="*/ 0 w 19"/>
                  <a:gd name="T7" fmla="*/ 0 h 967"/>
                  <a:gd name="T8" fmla="*/ 19 w 19"/>
                  <a:gd name="T9" fmla="*/ 967 h 967"/>
                </a:gdLst>
                <a:ahLst/>
                <a:cxnLst>
                  <a:cxn ang="T4">
                    <a:pos x="T0" y="T1"/>
                  </a:cxn>
                  <a:cxn ang="T5">
                    <a:pos x="T2" y="T3"/>
                  </a:cxn>
                </a:cxnLst>
                <a:rect l="T6" t="T7" r="T8" b="T9"/>
                <a:pathLst>
                  <a:path w="19" h="967">
                    <a:moveTo>
                      <a:pt x="0" y="0"/>
                    </a:moveTo>
                    <a:lnTo>
                      <a:pt x="19" y="967"/>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15" name="Freeform 7"/>
              <p:cNvSpPr>
                <a:spLocks/>
              </p:cNvSpPr>
              <p:nvPr/>
            </p:nvSpPr>
            <p:spPr bwMode="auto">
              <a:xfrm>
                <a:off x="3587" y="1580"/>
                <a:ext cx="301" cy="244"/>
              </a:xfrm>
              <a:custGeom>
                <a:avLst/>
                <a:gdLst>
                  <a:gd name="T0" fmla="*/ 0 w 205"/>
                  <a:gd name="T1" fmla="*/ 0 h 196"/>
                  <a:gd name="T2" fmla="*/ 649 w 205"/>
                  <a:gd name="T3" fmla="*/ 378 h 196"/>
                  <a:gd name="T4" fmla="*/ 0 60000 65536"/>
                  <a:gd name="T5" fmla="*/ 0 60000 65536"/>
                  <a:gd name="T6" fmla="*/ 0 w 205"/>
                  <a:gd name="T7" fmla="*/ 0 h 196"/>
                  <a:gd name="T8" fmla="*/ 205 w 205"/>
                  <a:gd name="T9" fmla="*/ 196 h 196"/>
                </a:gdLst>
                <a:ahLst/>
                <a:cxnLst>
                  <a:cxn ang="T4">
                    <a:pos x="T0" y="T1"/>
                  </a:cxn>
                  <a:cxn ang="T5">
                    <a:pos x="T2" y="T3"/>
                  </a:cxn>
                </a:cxnLst>
                <a:rect l="T6" t="T7" r="T8" b="T9"/>
                <a:pathLst>
                  <a:path w="205" h="196">
                    <a:moveTo>
                      <a:pt x="0" y="0"/>
                    </a:moveTo>
                    <a:lnTo>
                      <a:pt x="205" y="196"/>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16" name="Freeform 8"/>
              <p:cNvSpPr>
                <a:spLocks/>
              </p:cNvSpPr>
              <p:nvPr/>
            </p:nvSpPr>
            <p:spPr bwMode="auto">
              <a:xfrm>
                <a:off x="3312" y="1585"/>
                <a:ext cx="269" cy="239"/>
              </a:xfrm>
              <a:custGeom>
                <a:avLst/>
                <a:gdLst>
                  <a:gd name="T0" fmla="*/ 650 w 173"/>
                  <a:gd name="T1" fmla="*/ 0 h 191"/>
                  <a:gd name="T2" fmla="*/ 0 w 173"/>
                  <a:gd name="T3" fmla="*/ 374 h 191"/>
                  <a:gd name="T4" fmla="*/ 0 60000 65536"/>
                  <a:gd name="T5" fmla="*/ 0 60000 65536"/>
                  <a:gd name="T6" fmla="*/ 0 w 173"/>
                  <a:gd name="T7" fmla="*/ 0 h 191"/>
                  <a:gd name="T8" fmla="*/ 173 w 173"/>
                  <a:gd name="T9" fmla="*/ 191 h 191"/>
                </a:gdLst>
                <a:ahLst/>
                <a:cxnLst>
                  <a:cxn ang="T4">
                    <a:pos x="T0" y="T1"/>
                  </a:cxn>
                  <a:cxn ang="T5">
                    <a:pos x="T2" y="T3"/>
                  </a:cxn>
                </a:cxnLst>
                <a:rect l="T6" t="T7" r="T8" b="T9"/>
                <a:pathLst>
                  <a:path w="173" h="191">
                    <a:moveTo>
                      <a:pt x="173" y="0"/>
                    </a:moveTo>
                    <a:lnTo>
                      <a:pt x="0" y="191"/>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17" name="Freeform 9"/>
              <p:cNvSpPr>
                <a:spLocks/>
              </p:cNvSpPr>
              <p:nvPr/>
            </p:nvSpPr>
            <p:spPr bwMode="auto">
              <a:xfrm>
                <a:off x="3319" y="2233"/>
                <a:ext cx="280" cy="469"/>
              </a:xfrm>
              <a:custGeom>
                <a:avLst/>
                <a:gdLst>
                  <a:gd name="T0" fmla="*/ 280 w 280"/>
                  <a:gd name="T1" fmla="*/ 0 h 469"/>
                  <a:gd name="T2" fmla="*/ 0 w 280"/>
                  <a:gd name="T3" fmla="*/ 469 h 469"/>
                  <a:gd name="T4" fmla="*/ 0 60000 65536"/>
                  <a:gd name="T5" fmla="*/ 0 60000 65536"/>
                  <a:gd name="T6" fmla="*/ 0 w 280"/>
                  <a:gd name="T7" fmla="*/ 0 h 469"/>
                  <a:gd name="T8" fmla="*/ 280 w 280"/>
                  <a:gd name="T9" fmla="*/ 469 h 469"/>
                </a:gdLst>
                <a:ahLst/>
                <a:cxnLst>
                  <a:cxn ang="T4">
                    <a:pos x="T0" y="T1"/>
                  </a:cxn>
                  <a:cxn ang="T5">
                    <a:pos x="T2" y="T3"/>
                  </a:cxn>
                </a:cxnLst>
                <a:rect l="T6" t="T7" r="T8" b="T9"/>
                <a:pathLst>
                  <a:path w="280" h="469">
                    <a:moveTo>
                      <a:pt x="280" y="0"/>
                    </a:moveTo>
                    <a:lnTo>
                      <a:pt x="0" y="469"/>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18" name="Freeform 10"/>
              <p:cNvSpPr>
                <a:spLocks/>
              </p:cNvSpPr>
              <p:nvPr/>
            </p:nvSpPr>
            <p:spPr bwMode="auto">
              <a:xfrm>
                <a:off x="3593" y="2233"/>
                <a:ext cx="314" cy="469"/>
              </a:xfrm>
              <a:custGeom>
                <a:avLst/>
                <a:gdLst>
                  <a:gd name="T0" fmla="*/ 0 w 314"/>
                  <a:gd name="T1" fmla="*/ 0 h 469"/>
                  <a:gd name="T2" fmla="*/ 314 w 314"/>
                  <a:gd name="T3" fmla="*/ 469 h 469"/>
                  <a:gd name="T4" fmla="*/ 0 60000 65536"/>
                  <a:gd name="T5" fmla="*/ 0 60000 65536"/>
                  <a:gd name="T6" fmla="*/ 0 w 314"/>
                  <a:gd name="T7" fmla="*/ 0 h 469"/>
                  <a:gd name="T8" fmla="*/ 314 w 314"/>
                  <a:gd name="T9" fmla="*/ 469 h 469"/>
                </a:gdLst>
                <a:ahLst/>
                <a:cxnLst>
                  <a:cxn ang="T4">
                    <a:pos x="T0" y="T1"/>
                  </a:cxn>
                  <a:cxn ang="T5">
                    <a:pos x="T2" y="T3"/>
                  </a:cxn>
                </a:cxnLst>
                <a:rect l="T6" t="T7" r="T8" b="T9"/>
                <a:pathLst>
                  <a:path w="314" h="469">
                    <a:moveTo>
                      <a:pt x="0" y="0"/>
                    </a:moveTo>
                    <a:lnTo>
                      <a:pt x="314" y="469"/>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5610" name="Line 11"/>
            <p:cNvSpPr>
              <a:spLocks noChangeShapeType="1"/>
            </p:cNvSpPr>
            <p:nvPr/>
          </p:nvSpPr>
          <p:spPr bwMode="auto">
            <a:xfrm>
              <a:off x="4540" y="1968"/>
              <a:ext cx="0" cy="481"/>
            </a:xfrm>
            <a:prstGeom prst="line">
              <a:avLst/>
            </a:prstGeom>
            <a:noFill/>
            <a:ln w="28575">
              <a:solidFill>
                <a:schemeClr val="hlink"/>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5611" name="Text Box 12"/>
            <p:cNvSpPr txBox="1">
              <a:spLocks noChangeArrowheads="1"/>
            </p:cNvSpPr>
            <p:nvPr/>
          </p:nvSpPr>
          <p:spPr bwMode="auto">
            <a:xfrm>
              <a:off x="4590" y="2256"/>
              <a:ext cx="4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g</a:t>
              </a:r>
              <a:r>
                <a:rPr lang="en-US" sz="2000" b="1" baseline="-25000"/>
                <a:t>moon</a:t>
              </a:r>
              <a:endParaRPr lang="en-US" sz="2000" b="1"/>
            </a:p>
          </p:txBody>
        </p:sp>
        <p:sp>
          <p:nvSpPr>
            <p:cNvPr id="25612" name="Line 13"/>
            <p:cNvSpPr>
              <a:spLocks noChangeShapeType="1"/>
            </p:cNvSpPr>
            <p:nvPr/>
          </p:nvSpPr>
          <p:spPr bwMode="auto">
            <a:xfrm>
              <a:off x="3792" y="2784"/>
              <a:ext cx="96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3262" name="Text Box 14"/>
          <p:cNvSpPr txBox="1">
            <a:spLocks noChangeArrowheads="1"/>
          </p:cNvSpPr>
          <p:nvPr/>
        </p:nvSpPr>
        <p:spPr bwMode="auto">
          <a:xfrm>
            <a:off x="381000" y="1524000"/>
            <a:ext cx="8458200" cy="15525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FF0000"/>
                </a:solidFill>
              </a:rPr>
              <a:t>The acceleration of gravity at the surface of the moon is about 1/6 that at the surface of the Earth (9.8 m/s</a:t>
            </a:r>
            <a:r>
              <a:rPr lang="en-US" sz="2400" b="1" baseline="30000">
                <a:solidFill>
                  <a:srgbClr val="FF0000"/>
                </a:solidFill>
              </a:rPr>
              <a:t>2</a:t>
            </a:r>
            <a:r>
              <a:rPr lang="en-US" sz="2400" b="1">
                <a:solidFill>
                  <a:srgbClr val="FF0000"/>
                </a:solidFill>
              </a:rPr>
              <a:t>).  What is the weight of an astronaut standing on the moon whose weight on earth is 180 lb?</a:t>
            </a:r>
          </a:p>
        </p:txBody>
      </p:sp>
      <p:sp>
        <p:nvSpPr>
          <p:cNvPr id="25608" name="Rectangle 15"/>
          <p:cNvSpPr>
            <a:spLocks noGrp="1" noChangeArrowheads="1"/>
          </p:cNvSpPr>
          <p:nvPr>
            <p:ph type="title"/>
          </p:nvPr>
        </p:nvSpPr>
        <p:spPr/>
        <p:txBody>
          <a:bodyPr/>
          <a:lstStyle/>
          <a:p>
            <a:pPr eaLnBrk="1" hangingPunct="1"/>
            <a:r>
              <a:rPr lang="en-US"/>
              <a:t>Ch 5 E 14</a:t>
            </a:r>
          </a:p>
        </p:txBody>
      </p:sp>
    </p:spTree>
    <p:extLst>
      <p:ext uri="{BB962C8B-B14F-4D97-AF65-F5344CB8AC3E}">
        <p14:creationId xmlns:p14="http://schemas.microsoft.com/office/powerpoint/2010/main" val="3555364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2B504B5-3D6B-4B8A-8C18-6B98854FAB93}" type="slidenum">
              <a:rPr lang="en-US"/>
              <a:pPr eaLnBrk="1" hangingPunct="1"/>
              <a:t>5</a:t>
            </a:fld>
            <a:endParaRPr lang="en-US"/>
          </a:p>
        </p:txBody>
      </p:sp>
      <p:sp>
        <p:nvSpPr>
          <p:cNvPr id="32773" name="Rectangle 2"/>
          <p:cNvSpPr>
            <a:spLocks noGrp="1" noChangeArrowheads="1"/>
          </p:cNvSpPr>
          <p:nvPr>
            <p:ph type="title"/>
          </p:nvPr>
        </p:nvSpPr>
        <p:spPr/>
        <p:txBody>
          <a:bodyPr/>
          <a:lstStyle/>
          <a:p>
            <a:pPr eaLnBrk="1" hangingPunct="1"/>
            <a:r>
              <a:rPr lang="en-US"/>
              <a:t>Moon and tides</a:t>
            </a:r>
          </a:p>
        </p:txBody>
      </p:sp>
      <p:sp>
        <p:nvSpPr>
          <p:cNvPr id="32774" name="Rectangle 3"/>
          <p:cNvSpPr>
            <a:spLocks noGrp="1" noChangeArrowheads="1"/>
          </p:cNvSpPr>
          <p:nvPr>
            <p:ph type="body" idx="1"/>
          </p:nvPr>
        </p:nvSpPr>
        <p:spPr>
          <a:xfrm>
            <a:off x="457200" y="1600200"/>
            <a:ext cx="4648200" cy="4495800"/>
          </a:xfrm>
        </p:spPr>
        <p:txBody>
          <a:bodyPr/>
          <a:lstStyle/>
          <a:p>
            <a:pPr marL="0" indent="0" eaLnBrk="1" hangingPunct="1"/>
            <a:r>
              <a:rPr lang="en-US" sz="2000"/>
              <a:t>Tides are dominantly due to the gravitational force exerted by the moon. Since the earth and moon are rotating this effect also plays a role. The moon is locked to the earth so that we always see the same face. Because of the friction generated by tides the moon is losing energy and moving away from the earth.</a:t>
            </a:r>
          </a:p>
        </p:txBody>
      </p:sp>
      <p:pic>
        <p:nvPicPr>
          <p:cNvPr id="32775" name="Picture 4" descr="epb05_02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524000"/>
            <a:ext cx="3962400"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5" descr="05_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038600"/>
            <a:ext cx="3332163"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Text Box 7"/>
          <p:cNvSpPr txBox="1">
            <a:spLocks noChangeArrowheads="1"/>
          </p:cNvSpPr>
          <p:nvPr/>
        </p:nvSpPr>
        <p:spPr bwMode="auto">
          <a:xfrm>
            <a:off x="152399" y="5715000"/>
            <a:ext cx="81438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hlinkClick r:id="rId4"/>
              </a:rPr>
              <a:t>http://www.sfgate.com/getoutside/1996/jun/tides.html</a:t>
            </a:r>
            <a:endParaRPr lang="en-US" dirty="0"/>
          </a:p>
          <a:p>
            <a:pPr eaLnBrk="1" hangingPunct="1"/>
            <a:endParaRPr lang="en-US" dirty="0"/>
          </a:p>
        </p:txBody>
      </p:sp>
      <p:sp>
        <p:nvSpPr>
          <p:cNvPr id="32779" name="Text Box 9"/>
          <p:cNvSpPr txBox="1">
            <a:spLocks noChangeArrowheads="1"/>
          </p:cNvSpPr>
          <p:nvPr/>
        </p:nvSpPr>
        <p:spPr bwMode="auto">
          <a:xfrm>
            <a:off x="6613525" y="1027113"/>
            <a:ext cx="168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hlinkClick r:id="rId5" action="ppaction://hlinkfile"/>
              </a:rPr>
              <a:t>anim0012.mov</a:t>
            </a:r>
            <a:endParaRPr lang="en-US"/>
          </a:p>
        </p:txBody>
      </p:sp>
    </p:spTree>
    <p:extLst>
      <p:ext uri="{BB962C8B-B14F-4D97-AF65-F5344CB8AC3E}">
        <p14:creationId xmlns:p14="http://schemas.microsoft.com/office/powerpoint/2010/main" val="2143163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title"/>
          </p:nvPr>
        </p:nvSpPr>
        <p:spPr>
          <a:xfrm>
            <a:off x="304800" y="228600"/>
            <a:ext cx="8534400" cy="1920875"/>
          </a:xfrm>
        </p:spPr>
        <p:txBody>
          <a:bodyPr>
            <a:normAutofit fontScale="90000"/>
          </a:bodyPr>
          <a:lstStyle/>
          <a:p>
            <a:r>
              <a:rPr lang="en-US" sz="4000" dirty="0">
                <a:solidFill>
                  <a:srgbClr val="FF0000"/>
                </a:solidFill>
                <a:latin typeface="Comic Sans MS" pitchFamily="79" charset="0"/>
              </a:rPr>
              <a:t>Quiz: </a:t>
            </a:r>
            <a:r>
              <a:rPr lang="en-US" sz="4000" dirty="0">
                <a:solidFill>
                  <a:srgbClr val="0070C0"/>
                </a:solidFill>
                <a:latin typeface="Comic Sans MS" pitchFamily="79" charset="0"/>
              </a:rPr>
              <a:t>Three equal masses are located as shown.  What is the direction of the total force acting on </a:t>
            </a:r>
            <a:r>
              <a:rPr lang="en-US" sz="4000" i="1" dirty="0">
                <a:solidFill>
                  <a:srgbClr val="0070C0"/>
                </a:solidFill>
                <a:latin typeface="Helvetica" pitchFamily="79" charset="0"/>
              </a:rPr>
              <a:t>m</a:t>
            </a:r>
            <a:r>
              <a:rPr lang="en-US" sz="4000" baseline="-25000" dirty="0">
                <a:solidFill>
                  <a:srgbClr val="0070C0"/>
                </a:solidFill>
                <a:latin typeface="Helvetica" pitchFamily="79" charset="0"/>
              </a:rPr>
              <a:t>2</a:t>
            </a:r>
            <a:r>
              <a:rPr lang="en-US" sz="4000" dirty="0">
                <a:solidFill>
                  <a:srgbClr val="0070C0"/>
                </a:solidFill>
                <a:latin typeface="Comic Sans MS" pitchFamily="79" charset="0"/>
              </a:rPr>
              <a:t>?</a:t>
            </a:r>
            <a:endParaRPr lang="en-US" dirty="0">
              <a:solidFill>
                <a:srgbClr val="0070C0"/>
              </a:solidFill>
            </a:endParaRPr>
          </a:p>
        </p:txBody>
      </p:sp>
      <p:sp>
        <p:nvSpPr>
          <p:cNvPr id="883715" name="Rectangle 3"/>
          <p:cNvSpPr>
            <a:spLocks noGrp="1" noChangeArrowheads="1"/>
          </p:cNvSpPr>
          <p:nvPr>
            <p:ph type="body" idx="1"/>
          </p:nvPr>
        </p:nvSpPr>
        <p:spPr>
          <a:xfrm>
            <a:off x="457200" y="3657600"/>
            <a:ext cx="7772400" cy="1524000"/>
          </a:xfrm>
        </p:spPr>
        <p:txBody>
          <a:bodyPr/>
          <a:lstStyle/>
          <a:p>
            <a:pPr marL="609600" indent="-609600">
              <a:buFont typeface="Arial" charset="0"/>
              <a:buAutoNum type="alphaLcParenR"/>
            </a:pPr>
            <a:r>
              <a:rPr lang="en-US" sz="2000">
                <a:latin typeface="Comic Sans MS" pitchFamily="79" charset="0"/>
              </a:rPr>
              <a:t>To the left.</a:t>
            </a:r>
          </a:p>
          <a:p>
            <a:pPr marL="609600" indent="-609600">
              <a:buFont typeface="Arial" charset="0"/>
              <a:buAutoNum type="alphaLcParenR"/>
            </a:pPr>
            <a:r>
              <a:rPr lang="en-US" sz="2000">
                <a:latin typeface="Comic Sans MS" pitchFamily="79" charset="0"/>
              </a:rPr>
              <a:t>To the right.</a:t>
            </a:r>
          </a:p>
          <a:p>
            <a:pPr marL="609600" indent="-609600">
              <a:buFont typeface="Arial" charset="0"/>
              <a:buAutoNum type="alphaLcParenR"/>
            </a:pPr>
            <a:r>
              <a:rPr lang="en-US" sz="2000">
                <a:latin typeface="Comic Sans MS" pitchFamily="79" charset="0"/>
              </a:rPr>
              <a:t>The forces cancel such that the total force is zero.</a:t>
            </a:r>
          </a:p>
          <a:p>
            <a:pPr marL="609600" indent="-609600">
              <a:buFont typeface="Arial" charset="0"/>
              <a:buAutoNum type="alphaLcParenR"/>
            </a:pPr>
            <a:r>
              <a:rPr lang="en-US" sz="2000">
                <a:latin typeface="Comic Sans MS" pitchFamily="79" charset="0"/>
              </a:rPr>
              <a:t>It is impossible to determine from the figure.</a:t>
            </a:r>
            <a:endParaRPr lang="en-US" sz="2400">
              <a:latin typeface="Comic Sans MS" pitchFamily="79" charset="0"/>
            </a:endParaRPr>
          </a:p>
        </p:txBody>
      </p:sp>
      <p:sp>
        <p:nvSpPr>
          <p:cNvPr id="883716" name="Text Box 4"/>
          <p:cNvSpPr txBox="1">
            <a:spLocks noChangeArrowheads="1"/>
          </p:cNvSpPr>
          <p:nvPr/>
        </p:nvSpPr>
        <p:spPr bwMode="auto">
          <a:xfrm>
            <a:off x="152400" y="5105400"/>
            <a:ext cx="8991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atin typeface="Arial" charset="0"/>
              </a:rPr>
              <a:t>There will be a net force acting on m</a:t>
            </a:r>
            <a:r>
              <a:rPr lang="en-US" baseline="-25000">
                <a:latin typeface="Arial" charset="0"/>
              </a:rPr>
              <a:t>2</a:t>
            </a:r>
            <a:r>
              <a:rPr lang="en-US">
                <a:latin typeface="Arial" charset="0"/>
              </a:rPr>
              <a:t> toward m</a:t>
            </a:r>
            <a:r>
              <a:rPr lang="en-US" baseline="-25000">
                <a:latin typeface="Arial" charset="0"/>
              </a:rPr>
              <a:t>1</a:t>
            </a:r>
            <a:r>
              <a:rPr lang="en-US">
                <a:latin typeface="Arial" charset="0"/>
              </a:rPr>
              <a:t>.  The third mass exerts a force of attraction to the right, but since it is farther away that force is less than the force exerted by m</a:t>
            </a:r>
            <a:r>
              <a:rPr lang="en-US" baseline="-25000">
                <a:latin typeface="Arial" charset="0"/>
              </a:rPr>
              <a:t>1</a:t>
            </a:r>
            <a:r>
              <a:rPr lang="en-US">
                <a:latin typeface="Arial" charset="0"/>
              </a:rPr>
              <a:t> to the left.</a:t>
            </a:r>
          </a:p>
        </p:txBody>
      </p:sp>
      <p:pic>
        <p:nvPicPr>
          <p:cNvPr id="883719" name="Picture 7" descr="05_p098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38400"/>
            <a:ext cx="8856663" cy="105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7928618-D103-4543-8EF7-360C5AFAE74A}" type="slidenum">
              <a:rPr lang="en-US" smtClean="0"/>
              <a:t>6</a:t>
            </a:fld>
            <a:endParaRPr lang="en-US"/>
          </a:p>
        </p:txBody>
      </p:sp>
    </p:spTree>
    <p:extLst>
      <p:ext uri="{BB962C8B-B14F-4D97-AF65-F5344CB8AC3E}">
        <p14:creationId xmlns:p14="http://schemas.microsoft.com/office/powerpoint/2010/main" val="2408605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883716"/>
                                        </p:tgtEl>
                                        <p:attrNameLst>
                                          <p:attrName>style.visibility</p:attrName>
                                        </p:attrNameLst>
                                      </p:cBhvr>
                                      <p:to>
                                        <p:strVal val="visible"/>
                                      </p:to>
                                    </p:set>
                                    <p:anim from="(-#ppt_w/2)" to="(#ppt_x)" calcmode="lin" valueType="num">
                                      <p:cBhvr>
                                        <p:cTn id="7" dur="600" fill="hold">
                                          <p:stCondLst>
                                            <p:cond delay="0"/>
                                          </p:stCondLst>
                                        </p:cTn>
                                        <p:tgtEl>
                                          <p:spTgt spid="883716"/>
                                        </p:tgtEl>
                                        <p:attrNameLst>
                                          <p:attrName>ppt_x</p:attrName>
                                        </p:attrNameLst>
                                      </p:cBhvr>
                                    </p:anim>
                                    <p:anim from="0" to="-1.0" calcmode="lin" valueType="num">
                                      <p:cBhvr>
                                        <p:cTn id="8" dur="200" decel="50000" autoRev="1" fill="hold">
                                          <p:stCondLst>
                                            <p:cond delay="600"/>
                                          </p:stCondLst>
                                        </p:cTn>
                                        <p:tgtEl>
                                          <p:spTgt spid="883716"/>
                                        </p:tgtEl>
                                        <p:attrNameLst>
                                          <p:attrName>xshear</p:attrName>
                                        </p:attrNameLst>
                                      </p:cBhvr>
                                    </p:anim>
                                    <p:animScale>
                                      <p:cBhvr>
                                        <p:cTn id="9" dur="200" decel="100000" autoRev="1" fill="hold">
                                          <p:stCondLst>
                                            <p:cond delay="600"/>
                                          </p:stCondLst>
                                        </p:cTn>
                                        <p:tgtEl>
                                          <p:spTgt spid="883716"/>
                                        </p:tgtEl>
                                      </p:cBhvr>
                                      <p:from x="100000" y="100000"/>
                                      <p:to x="80000" y="100000"/>
                                    </p:animScale>
                                    <p:anim by="(#ppt_h/3+#ppt_w*0.1)" calcmode="lin" valueType="num">
                                      <p:cBhvr additive="sum">
                                        <p:cTn id="10" dur="200" decel="100000" autoRev="1" fill="hold">
                                          <p:stCondLst>
                                            <p:cond delay="600"/>
                                          </p:stCondLst>
                                        </p:cTn>
                                        <p:tgtEl>
                                          <p:spTgt spid="88371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37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360" y="595562"/>
            <a:ext cx="2502477" cy="1648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018" y="637307"/>
            <a:ext cx="2678953" cy="170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1372" y="2711378"/>
            <a:ext cx="2758456" cy="183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1613" y="663922"/>
            <a:ext cx="2377286" cy="1496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018" y="4625762"/>
            <a:ext cx="1357745" cy="2098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5972" y="4942924"/>
            <a:ext cx="25908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6"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0598" y="4890655"/>
            <a:ext cx="20955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7"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20831" y="2683669"/>
            <a:ext cx="2609850" cy="1769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8"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2618" y="2572082"/>
            <a:ext cx="2221754" cy="1881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0" name="Picture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67969" y="4856019"/>
            <a:ext cx="2125681" cy="1637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35645" y="41564"/>
            <a:ext cx="6529906" cy="553998"/>
          </a:xfrm>
          <a:prstGeom prst="rect">
            <a:avLst/>
          </a:prstGeom>
          <a:noFill/>
        </p:spPr>
        <p:txBody>
          <a:bodyPr wrap="square" rtlCol="0">
            <a:spAutoFit/>
          </a:bodyPr>
          <a:lstStyle/>
          <a:p>
            <a:pPr algn="ctr"/>
            <a:r>
              <a:rPr lang="en-US" sz="3000" b="1" dirty="0">
                <a:solidFill>
                  <a:srgbClr val="FF0000"/>
                </a:solidFill>
              </a:rPr>
              <a:t>(Some) Sources of Energy</a:t>
            </a:r>
          </a:p>
        </p:txBody>
      </p:sp>
      <p:sp>
        <p:nvSpPr>
          <p:cNvPr id="2" name="Slide Number Placeholder 1"/>
          <p:cNvSpPr>
            <a:spLocks noGrp="1"/>
          </p:cNvSpPr>
          <p:nvPr>
            <p:ph type="sldNum" sz="quarter" idx="12"/>
          </p:nvPr>
        </p:nvSpPr>
        <p:spPr/>
        <p:txBody>
          <a:bodyPr/>
          <a:lstStyle/>
          <a:p>
            <a:fld id="{1E13FEEE-6EDA-49B0-B5FD-492D0D361473}" type="slidenum">
              <a:rPr lang="en-US" smtClean="0"/>
              <a:t>7</a:t>
            </a:fld>
            <a:endParaRPr lang="en-US"/>
          </a:p>
        </p:txBody>
      </p:sp>
    </p:spTree>
    <p:extLst>
      <p:ext uri="{BB962C8B-B14F-4D97-AF65-F5344CB8AC3E}">
        <p14:creationId xmlns:p14="http://schemas.microsoft.com/office/powerpoint/2010/main" val="375654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randombar(horizontal)">
                                      <p:cBhvr>
                                        <p:cTn id="7" dur="500"/>
                                        <p:tgtEl>
                                          <p:spTgt spid="307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077"/>
                                        </p:tgtEl>
                                        <p:attrNameLst>
                                          <p:attrName>style.visibility</p:attrName>
                                        </p:attrNameLst>
                                      </p:cBhvr>
                                      <p:to>
                                        <p:strVal val="visible"/>
                                      </p:to>
                                    </p:set>
                                    <p:animEffect transition="in" filter="barn(inVertical)">
                                      <p:cBhvr>
                                        <p:cTn id="11" dur="500"/>
                                        <p:tgtEl>
                                          <p:spTgt spid="307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88"/>
                                        </p:tgtEl>
                                        <p:attrNameLst>
                                          <p:attrName>style.visibility</p:attrName>
                                        </p:attrNameLst>
                                      </p:cBhvr>
                                      <p:to>
                                        <p:strVal val="visible"/>
                                      </p:to>
                                    </p:set>
                                    <p:animEffect transition="in" filter="fade">
                                      <p:cBhvr>
                                        <p:cTn id="15" dur="500"/>
                                        <p:tgtEl>
                                          <p:spTgt spid="3088"/>
                                        </p:tgtEl>
                                      </p:cBhvr>
                                    </p:animEffect>
                                  </p:childTnLst>
                                </p:cTn>
                              </p:par>
                            </p:childTnLst>
                          </p:cTn>
                        </p:par>
                        <p:par>
                          <p:cTn id="16" fill="hold">
                            <p:stCondLst>
                              <p:cond delay="1500"/>
                            </p:stCondLst>
                            <p:childTnLst>
                              <p:par>
                                <p:cTn id="17" presetID="26" presetClass="entr" presetSubtype="0" fill="hold" nodeType="afterEffect">
                                  <p:stCondLst>
                                    <p:cond delay="0"/>
                                  </p:stCondLst>
                                  <p:childTnLst>
                                    <p:set>
                                      <p:cBhvr>
                                        <p:cTn id="18" dur="1" fill="hold">
                                          <p:stCondLst>
                                            <p:cond delay="0"/>
                                          </p:stCondLst>
                                        </p:cTn>
                                        <p:tgtEl>
                                          <p:spTgt spid="3080"/>
                                        </p:tgtEl>
                                        <p:attrNameLst>
                                          <p:attrName>style.visibility</p:attrName>
                                        </p:attrNameLst>
                                      </p:cBhvr>
                                      <p:to>
                                        <p:strVal val="visible"/>
                                      </p:to>
                                    </p:set>
                                    <p:animEffect transition="in" filter="wipe(down)">
                                      <p:cBhvr>
                                        <p:cTn id="19" dur="580">
                                          <p:stCondLst>
                                            <p:cond delay="0"/>
                                          </p:stCondLst>
                                        </p:cTn>
                                        <p:tgtEl>
                                          <p:spTgt spid="3080"/>
                                        </p:tgtEl>
                                      </p:cBhvr>
                                    </p:animEffect>
                                    <p:anim calcmode="lin" valueType="num">
                                      <p:cBhvr>
                                        <p:cTn id="20" dur="1822" tmFilter="0,0; 0.14,0.36; 0.43,0.73; 0.71,0.91; 1.0,1.0">
                                          <p:stCondLst>
                                            <p:cond delay="0"/>
                                          </p:stCondLst>
                                        </p:cTn>
                                        <p:tgtEl>
                                          <p:spTgt spid="3080"/>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080"/>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080"/>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080"/>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080"/>
                                        </p:tgtEl>
                                        <p:attrNameLst>
                                          <p:attrName>ppt_y</p:attrName>
                                        </p:attrNameLst>
                                      </p:cBhvr>
                                      <p:tavLst>
                                        <p:tav tm="0" fmla="#ppt_y-sin(pi*$)/81">
                                          <p:val>
                                            <p:fltVal val="0"/>
                                          </p:val>
                                        </p:tav>
                                        <p:tav tm="100000">
                                          <p:val>
                                            <p:fltVal val="1"/>
                                          </p:val>
                                        </p:tav>
                                      </p:tavLst>
                                    </p:anim>
                                    <p:animScale>
                                      <p:cBhvr>
                                        <p:cTn id="25" dur="26">
                                          <p:stCondLst>
                                            <p:cond delay="650"/>
                                          </p:stCondLst>
                                        </p:cTn>
                                        <p:tgtEl>
                                          <p:spTgt spid="3080"/>
                                        </p:tgtEl>
                                      </p:cBhvr>
                                      <p:to x="100000" y="60000"/>
                                    </p:animScale>
                                    <p:animScale>
                                      <p:cBhvr>
                                        <p:cTn id="26" dur="166" decel="50000">
                                          <p:stCondLst>
                                            <p:cond delay="676"/>
                                          </p:stCondLst>
                                        </p:cTn>
                                        <p:tgtEl>
                                          <p:spTgt spid="3080"/>
                                        </p:tgtEl>
                                      </p:cBhvr>
                                      <p:to x="100000" y="100000"/>
                                    </p:animScale>
                                    <p:animScale>
                                      <p:cBhvr>
                                        <p:cTn id="27" dur="26">
                                          <p:stCondLst>
                                            <p:cond delay="1312"/>
                                          </p:stCondLst>
                                        </p:cTn>
                                        <p:tgtEl>
                                          <p:spTgt spid="3080"/>
                                        </p:tgtEl>
                                      </p:cBhvr>
                                      <p:to x="100000" y="80000"/>
                                    </p:animScale>
                                    <p:animScale>
                                      <p:cBhvr>
                                        <p:cTn id="28" dur="166" decel="50000">
                                          <p:stCondLst>
                                            <p:cond delay="1338"/>
                                          </p:stCondLst>
                                        </p:cTn>
                                        <p:tgtEl>
                                          <p:spTgt spid="3080"/>
                                        </p:tgtEl>
                                      </p:cBhvr>
                                      <p:to x="100000" y="100000"/>
                                    </p:animScale>
                                    <p:animScale>
                                      <p:cBhvr>
                                        <p:cTn id="29" dur="26">
                                          <p:stCondLst>
                                            <p:cond delay="1642"/>
                                          </p:stCondLst>
                                        </p:cTn>
                                        <p:tgtEl>
                                          <p:spTgt spid="3080"/>
                                        </p:tgtEl>
                                      </p:cBhvr>
                                      <p:to x="100000" y="90000"/>
                                    </p:animScale>
                                    <p:animScale>
                                      <p:cBhvr>
                                        <p:cTn id="30" dur="166" decel="50000">
                                          <p:stCondLst>
                                            <p:cond delay="1668"/>
                                          </p:stCondLst>
                                        </p:cTn>
                                        <p:tgtEl>
                                          <p:spTgt spid="3080"/>
                                        </p:tgtEl>
                                      </p:cBhvr>
                                      <p:to x="100000" y="100000"/>
                                    </p:animScale>
                                    <p:animScale>
                                      <p:cBhvr>
                                        <p:cTn id="31" dur="26">
                                          <p:stCondLst>
                                            <p:cond delay="1808"/>
                                          </p:stCondLst>
                                        </p:cTn>
                                        <p:tgtEl>
                                          <p:spTgt spid="3080"/>
                                        </p:tgtEl>
                                      </p:cBhvr>
                                      <p:to x="100000" y="95000"/>
                                    </p:animScale>
                                    <p:animScale>
                                      <p:cBhvr>
                                        <p:cTn id="32" dur="166" decel="50000">
                                          <p:stCondLst>
                                            <p:cond delay="1834"/>
                                          </p:stCondLst>
                                        </p:cTn>
                                        <p:tgtEl>
                                          <p:spTgt spid="3080"/>
                                        </p:tgtEl>
                                      </p:cBhvr>
                                      <p:to x="100000" y="100000"/>
                                    </p:animScale>
                                  </p:childTnLst>
                                </p:cTn>
                              </p:par>
                            </p:childTnLst>
                          </p:cTn>
                        </p:par>
                        <p:par>
                          <p:cTn id="33" fill="hold">
                            <p:stCondLst>
                              <p:cond delay="3500"/>
                            </p:stCondLst>
                            <p:childTnLst>
                              <p:par>
                                <p:cTn id="34" presetID="6" presetClass="entr" presetSubtype="16" fill="hold" nodeType="afterEffect">
                                  <p:stCondLst>
                                    <p:cond delay="0"/>
                                  </p:stCondLst>
                                  <p:childTnLst>
                                    <p:set>
                                      <p:cBhvr>
                                        <p:cTn id="35" dur="1" fill="hold">
                                          <p:stCondLst>
                                            <p:cond delay="0"/>
                                          </p:stCondLst>
                                        </p:cTn>
                                        <p:tgtEl>
                                          <p:spTgt spid="3085"/>
                                        </p:tgtEl>
                                        <p:attrNameLst>
                                          <p:attrName>style.visibility</p:attrName>
                                        </p:attrNameLst>
                                      </p:cBhvr>
                                      <p:to>
                                        <p:strVal val="visible"/>
                                      </p:to>
                                    </p:set>
                                    <p:animEffect transition="in" filter="circle(in)">
                                      <p:cBhvr>
                                        <p:cTn id="36" dur="2000"/>
                                        <p:tgtEl>
                                          <p:spTgt spid="3085"/>
                                        </p:tgtEl>
                                      </p:cBhvr>
                                    </p:animEffect>
                                  </p:childTnLst>
                                </p:cTn>
                              </p:par>
                            </p:childTnLst>
                          </p:cTn>
                        </p:par>
                        <p:par>
                          <p:cTn id="37" fill="hold">
                            <p:stCondLst>
                              <p:cond delay="5500"/>
                            </p:stCondLst>
                            <p:childTnLst>
                              <p:par>
                                <p:cTn id="38" presetID="21" presetClass="entr" presetSubtype="1" fill="hold" nodeType="afterEffect">
                                  <p:stCondLst>
                                    <p:cond delay="0"/>
                                  </p:stCondLst>
                                  <p:childTnLst>
                                    <p:set>
                                      <p:cBhvr>
                                        <p:cTn id="39" dur="1" fill="hold">
                                          <p:stCondLst>
                                            <p:cond delay="0"/>
                                          </p:stCondLst>
                                        </p:cTn>
                                        <p:tgtEl>
                                          <p:spTgt spid="3086"/>
                                        </p:tgtEl>
                                        <p:attrNameLst>
                                          <p:attrName>style.visibility</p:attrName>
                                        </p:attrNameLst>
                                      </p:cBhvr>
                                      <p:to>
                                        <p:strVal val="visible"/>
                                      </p:to>
                                    </p:set>
                                    <p:animEffect transition="in" filter="wheel(1)">
                                      <p:cBhvr>
                                        <p:cTn id="40" dur="2000"/>
                                        <p:tgtEl>
                                          <p:spTgt spid="3086"/>
                                        </p:tgtEl>
                                      </p:cBhvr>
                                    </p:animEffect>
                                  </p:childTnLst>
                                </p:cTn>
                              </p:par>
                            </p:childTnLst>
                          </p:cTn>
                        </p:par>
                        <p:par>
                          <p:cTn id="41" fill="hold">
                            <p:stCondLst>
                              <p:cond delay="7500"/>
                            </p:stCondLst>
                            <p:childTnLst>
                              <p:par>
                                <p:cTn id="42" presetID="42" presetClass="entr" presetSubtype="0" fill="hold" nodeType="afterEffect">
                                  <p:stCondLst>
                                    <p:cond delay="0"/>
                                  </p:stCondLst>
                                  <p:childTnLst>
                                    <p:set>
                                      <p:cBhvr>
                                        <p:cTn id="43" dur="1" fill="hold">
                                          <p:stCondLst>
                                            <p:cond delay="0"/>
                                          </p:stCondLst>
                                        </p:cTn>
                                        <p:tgtEl>
                                          <p:spTgt spid="3090"/>
                                        </p:tgtEl>
                                        <p:attrNameLst>
                                          <p:attrName>style.visibility</p:attrName>
                                        </p:attrNameLst>
                                      </p:cBhvr>
                                      <p:to>
                                        <p:strVal val="visible"/>
                                      </p:to>
                                    </p:set>
                                    <p:animEffect transition="in" filter="fade">
                                      <p:cBhvr>
                                        <p:cTn id="44" dur="1000"/>
                                        <p:tgtEl>
                                          <p:spTgt spid="3090"/>
                                        </p:tgtEl>
                                      </p:cBhvr>
                                    </p:animEffect>
                                    <p:anim calcmode="lin" valueType="num">
                                      <p:cBhvr>
                                        <p:cTn id="45" dur="1000" fill="hold"/>
                                        <p:tgtEl>
                                          <p:spTgt spid="3090"/>
                                        </p:tgtEl>
                                        <p:attrNameLst>
                                          <p:attrName>ppt_x</p:attrName>
                                        </p:attrNameLst>
                                      </p:cBhvr>
                                      <p:tavLst>
                                        <p:tav tm="0">
                                          <p:val>
                                            <p:strVal val="#ppt_x"/>
                                          </p:val>
                                        </p:tav>
                                        <p:tav tm="100000">
                                          <p:val>
                                            <p:strVal val="#ppt_x"/>
                                          </p:val>
                                        </p:tav>
                                      </p:tavLst>
                                    </p:anim>
                                    <p:anim calcmode="lin" valueType="num">
                                      <p:cBhvr>
                                        <p:cTn id="46" dur="1000" fill="hold"/>
                                        <p:tgtEl>
                                          <p:spTgt spid="3090"/>
                                        </p:tgtEl>
                                        <p:attrNameLst>
                                          <p:attrName>ppt_y</p:attrName>
                                        </p:attrNameLst>
                                      </p:cBhvr>
                                      <p:tavLst>
                                        <p:tav tm="0">
                                          <p:val>
                                            <p:strVal val="#ppt_y+.1"/>
                                          </p:val>
                                        </p:tav>
                                        <p:tav tm="100000">
                                          <p:val>
                                            <p:strVal val="#ppt_y"/>
                                          </p:val>
                                        </p:tav>
                                      </p:tavLst>
                                    </p:anim>
                                  </p:childTnLst>
                                </p:cTn>
                              </p:par>
                            </p:childTnLst>
                          </p:cTn>
                        </p:par>
                        <p:par>
                          <p:cTn id="47" fill="hold">
                            <p:stCondLst>
                              <p:cond delay="8500"/>
                            </p:stCondLst>
                            <p:childTnLst>
                              <p:par>
                                <p:cTn id="48" presetID="14" presetClass="entr" presetSubtype="10" fill="hold" nodeType="afterEffect">
                                  <p:stCondLst>
                                    <p:cond delay="0"/>
                                  </p:stCondLst>
                                  <p:childTnLst>
                                    <p:set>
                                      <p:cBhvr>
                                        <p:cTn id="49" dur="1" fill="hold">
                                          <p:stCondLst>
                                            <p:cond delay="0"/>
                                          </p:stCondLst>
                                        </p:cTn>
                                        <p:tgtEl>
                                          <p:spTgt spid="3083"/>
                                        </p:tgtEl>
                                        <p:attrNameLst>
                                          <p:attrName>style.visibility</p:attrName>
                                        </p:attrNameLst>
                                      </p:cBhvr>
                                      <p:to>
                                        <p:strVal val="visible"/>
                                      </p:to>
                                    </p:set>
                                    <p:animEffect transition="in" filter="randombar(horizontal)">
                                      <p:cBhvr>
                                        <p:cTn id="50" dur="500"/>
                                        <p:tgtEl>
                                          <p:spTgt spid="3083"/>
                                        </p:tgtEl>
                                      </p:cBhvr>
                                    </p:animEffect>
                                  </p:childTnLst>
                                </p:cTn>
                              </p:par>
                            </p:childTnLst>
                          </p:cTn>
                        </p:par>
                        <p:par>
                          <p:cTn id="51" fill="hold">
                            <p:stCondLst>
                              <p:cond delay="9000"/>
                            </p:stCondLst>
                            <p:childTnLst>
                              <p:par>
                                <p:cTn id="52" presetID="22" presetClass="entr" presetSubtype="4" fill="hold" nodeType="afterEffect">
                                  <p:stCondLst>
                                    <p:cond delay="0"/>
                                  </p:stCondLst>
                                  <p:childTnLst>
                                    <p:set>
                                      <p:cBhvr>
                                        <p:cTn id="53" dur="1" fill="hold">
                                          <p:stCondLst>
                                            <p:cond delay="0"/>
                                          </p:stCondLst>
                                        </p:cTn>
                                        <p:tgtEl>
                                          <p:spTgt spid="3087"/>
                                        </p:tgtEl>
                                        <p:attrNameLst>
                                          <p:attrName>style.visibility</p:attrName>
                                        </p:attrNameLst>
                                      </p:cBhvr>
                                      <p:to>
                                        <p:strVal val="visible"/>
                                      </p:to>
                                    </p:set>
                                    <p:animEffect transition="in" filter="wipe(down)">
                                      <p:cBhvr>
                                        <p:cTn id="54" dur="500"/>
                                        <p:tgtEl>
                                          <p:spTgt spid="3087"/>
                                        </p:tgtEl>
                                      </p:cBhvr>
                                    </p:animEffect>
                                  </p:childTnLst>
                                </p:cTn>
                              </p:par>
                            </p:childTnLst>
                          </p:cTn>
                        </p:par>
                        <p:par>
                          <p:cTn id="55" fill="hold">
                            <p:stCondLst>
                              <p:cond delay="9500"/>
                            </p:stCondLst>
                            <p:childTnLst>
                              <p:par>
                                <p:cTn id="56" presetID="31" presetClass="entr" presetSubtype="0" fill="hold" nodeType="afterEffect">
                                  <p:stCondLst>
                                    <p:cond delay="0"/>
                                  </p:stCondLst>
                                  <p:childTnLst>
                                    <p:set>
                                      <p:cBhvr>
                                        <p:cTn id="57" dur="1" fill="hold">
                                          <p:stCondLst>
                                            <p:cond delay="0"/>
                                          </p:stCondLst>
                                        </p:cTn>
                                        <p:tgtEl>
                                          <p:spTgt spid="3081"/>
                                        </p:tgtEl>
                                        <p:attrNameLst>
                                          <p:attrName>style.visibility</p:attrName>
                                        </p:attrNameLst>
                                      </p:cBhvr>
                                      <p:to>
                                        <p:strVal val="visible"/>
                                      </p:to>
                                    </p:set>
                                    <p:anim calcmode="lin" valueType="num">
                                      <p:cBhvr>
                                        <p:cTn id="58" dur="1000" fill="hold"/>
                                        <p:tgtEl>
                                          <p:spTgt spid="3081"/>
                                        </p:tgtEl>
                                        <p:attrNameLst>
                                          <p:attrName>ppt_w</p:attrName>
                                        </p:attrNameLst>
                                      </p:cBhvr>
                                      <p:tavLst>
                                        <p:tav tm="0">
                                          <p:val>
                                            <p:fltVal val="0"/>
                                          </p:val>
                                        </p:tav>
                                        <p:tav tm="100000">
                                          <p:val>
                                            <p:strVal val="#ppt_w"/>
                                          </p:val>
                                        </p:tav>
                                      </p:tavLst>
                                    </p:anim>
                                    <p:anim calcmode="lin" valueType="num">
                                      <p:cBhvr>
                                        <p:cTn id="59" dur="1000" fill="hold"/>
                                        <p:tgtEl>
                                          <p:spTgt spid="3081"/>
                                        </p:tgtEl>
                                        <p:attrNameLst>
                                          <p:attrName>ppt_h</p:attrName>
                                        </p:attrNameLst>
                                      </p:cBhvr>
                                      <p:tavLst>
                                        <p:tav tm="0">
                                          <p:val>
                                            <p:fltVal val="0"/>
                                          </p:val>
                                        </p:tav>
                                        <p:tav tm="100000">
                                          <p:val>
                                            <p:strVal val="#ppt_h"/>
                                          </p:val>
                                        </p:tav>
                                      </p:tavLst>
                                    </p:anim>
                                    <p:anim calcmode="lin" valueType="num">
                                      <p:cBhvr>
                                        <p:cTn id="60" dur="1000" fill="hold"/>
                                        <p:tgtEl>
                                          <p:spTgt spid="3081"/>
                                        </p:tgtEl>
                                        <p:attrNameLst>
                                          <p:attrName>style.rotation</p:attrName>
                                        </p:attrNameLst>
                                      </p:cBhvr>
                                      <p:tavLst>
                                        <p:tav tm="0">
                                          <p:val>
                                            <p:fltVal val="90"/>
                                          </p:val>
                                        </p:tav>
                                        <p:tav tm="100000">
                                          <p:val>
                                            <p:fltVal val="0"/>
                                          </p:val>
                                        </p:tav>
                                      </p:tavLst>
                                    </p:anim>
                                    <p:animEffect transition="in" filter="fade">
                                      <p:cBhvr>
                                        <p:cTn id="61" dur="1000"/>
                                        <p:tgtEl>
                                          <p:spTgt spid="3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E65ECCE-0069-41E2-B501-C5AB93323079}" type="slidenum">
              <a:rPr lang="en-US" sz="1400"/>
              <a:pPr algn="r" eaLnBrk="1" hangingPunct="1"/>
              <a:t>8</a:t>
            </a:fld>
            <a:endParaRPr lang="en-US" sz="1400"/>
          </a:p>
        </p:txBody>
      </p:sp>
      <p:sp>
        <p:nvSpPr>
          <p:cNvPr id="6151" name="Rectangle 2"/>
          <p:cNvSpPr>
            <a:spLocks noGrp="1" noChangeArrowheads="1"/>
          </p:cNvSpPr>
          <p:nvPr>
            <p:ph type="title"/>
          </p:nvPr>
        </p:nvSpPr>
        <p:spPr>
          <a:xfrm>
            <a:off x="457200" y="274638"/>
            <a:ext cx="8229600" cy="639762"/>
          </a:xfrm>
        </p:spPr>
        <p:txBody>
          <a:bodyPr>
            <a:normAutofit fontScale="90000"/>
          </a:bodyPr>
          <a:lstStyle/>
          <a:p>
            <a:pPr eaLnBrk="1" hangingPunct="1"/>
            <a:r>
              <a:rPr lang="en-US" b="1" dirty="0">
                <a:solidFill>
                  <a:srgbClr val="FF0000"/>
                </a:solidFill>
              </a:rPr>
              <a:t>Energy Conservation</a:t>
            </a:r>
          </a:p>
        </p:txBody>
      </p:sp>
      <p:sp>
        <p:nvSpPr>
          <p:cNvPr id="6152" name="Rectangle 3"/>
          <p:cNvSpPr>
            <a:spLocks noGrp="1" noChangeArrowheads="1"/>
          </p:cNvSpPr>
          <p:nvPr>
            <p:ph type="body" idx="1"/>
          </p:nvPr>
        </p:nvSpPr>
        <p:spPr>
          <a:xfrm>
            <a:off x="381000" y="990600"/>
            <a:ext cx="8229600" cy="4525963"/>
          </a:xfrm>
        </p:spPr>
        <p:txBody>
          <a:bodyPr>
            <a:noAutofit/>
          </a:bodyPr>
          <a:lstStyle/>
          <a:p>
            <a:pPr marL="0" indent="0" eaLnBrk="1" hangingPunct="1"/>
            <a:r>
              <a:rPr lang="en-US" sz="2500" dirty="0"/>
              <a:t>If we take a closed system, that is one that nothing can enter or leave, then there is a physical law that energy is conserved. </a:t>
            </a:r>
          </a:p>
          <a:p>
            <a:pPr marL="0" indent="0" eaLnBrk="1" hangingPunct="1"/>
            <a:endParaRPr lang="en-US" sz="2500" dirty="0"/>
          </a:p>
          <a:p>
            <a:pPr marL="0" indent="0" eaLnBrk="1" hangingPunct="1"/>
            <a:r>
              <a:rPr lang="en-US" sz="2500" dirty="0">
                <a:solidFill>
                  <a:schemeClr val="hlink"/>
                </a:solidFill>
              </a:rPr>
              <a:t>We will define various forms of energy and if we examine the system as a function of time, energy may change into different forms but the total is constant.  Energy does not have direction just a magnitude and units.</a:t>
            </a:r>
          </a:p>
          <a:p>
            <a:pPr marL="0" indent="0" eaLnBrk="1" hangingPunct="1"/>
            <a:endParaRPr lang="en-US" sz="2500" dirty="0">
              <a:solidFill>
                <a:schemeClr val="hlink"/>
              </a:solidFill>
            </a:endParaRPr>
          </a:p>
          <a:p>
            <a:pPr marL="0" indent="0" eaLnBrk="1" hangingPunct="1"/>
            <a:r>
              <a:rPr lang="en-US" sz="2500" dirty="0">
                <a:solidFill>
                  <a:schemeClr val="accent2"/>
                </a:solidFill>
              </a:rPr>
              <a:t>Conservation of Energy follows directly from the statement that physical laws do not change as a function of time. </a:t>
            </a:r>
          </a:p>
        </p:txBody>
      </p:sp>
      <p:sp>
        <p:nvSpPr>
          <p:cNvPr id="2" name="Slide Number Placeholder 1"/>
          <p:cNvSpPr>
            <a:spLocks noGrp="1"/>
          </p:cNvSpPr>
          <p:nvPr>
            <p:ph type="sldNum" sz="quarter" idx="12"/>
          </p:nvPr>
        </p:nvSpPr>
        <p:spPr/>
        <p:txBody>
          <a:bodyPr/>
          <a:lstStyle/>
          <a:p>
            <a:fld id="{1E13FEEE-6EDA-49B0-B5FD-492D0D361473}" type="slidenum">
              <a:rPr lang="en-US" smtClean="0"/>
              <a:t>8</a:t>
            </a:fld>
            <a:endParaRPr lang="en-US"/>
          </a:p>
        </p:txBody>
      </p:sp>
    </p:spTree>
    <p:extLst>
      <p:ext uri="{BB962C8B-B14F-4D97-AF65-F5344CB8AC3E}">
        <p14:creationId xmlns:p14="http://schemas.microsoft.com/office/powerpoint/2010/main" val="4151239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3DB078F-9824-409D-86FA-51AAACD4815F}" type="slidenum">
              <a:rPr lang="en-US"/>
              <a:pPr eaLnBrk="1" hangingPunct="1"/>
              <a:t>9</a:t>
            </a:fld>
            <a:endParaRPr lang="en-US"/>
          </a:p>
        </p:txBody>
      </p:sp>
      <p:sp>
        <p:nvSpPr>
          <p:cNvPr id="7175" name="Rectangle 2"/>
          <p:cNvSpPr>
            <a:spLocks noGrp="1" noChangeArrowheads="1"/>
          </p:cNvSpPr>
          <p:nvPr>
            <p:ph type="title"/>
          </p:nvPr>
        </p:nvSpPr>
        <p:spPr/>
        <p:txBody>
          <a:bodyPr/>
          <a:lstStyle/>
          <a:p>
            <a:pPr eaLnBrk="1" hangingPunct="1"/>
            <a:r>
              <a:rPr lang="en-US" b="1" dirty="0">
                <a:solidFill>
                  <a:srgbClr val="FF0000"/>
                </a:solidFill>
              </a:rPr>
              <a:t>Forms of mechanical energy</a:t>
            </a:r>
          </a:p>
        </p:txBody>
      </p:sp>
      <p:sp>
        <p:nvSpPr>
          <p:cNvPr id="7176" name="Rectangle 3"/>
          <p:cNvSpPr>
            <a:spLocks noGrp="1" noChangeArrowheads="1"/>
          </p:cNvSpPr>
          <p:nvPr>
            <p:ph type="body" idx="1"/>
          </p:nvPr>
        </p:nvSpPr>
        <p:spPr/>
        <p:txBody>
          <a:bodyPr>
            <a:normAutofit/>
          </a:bodyPr>
          <a:lstStyle/>
          <a:p>
            <a:pPr marL="0" indent="0"/>
            <a:r>
              <a:rPr lang="en-US" sz="3000" b="1" dirty="0">
                <a:solidFill>
                  <a:schemeClr val="accent1"/>
                </a:solidFill>
              </a:rPr>
              <a:t>Kinetic Energy: </a:t>
            </a:r>
            <a:r>
              <a:rPr lang="en-US" sz="3000" dirty="0"/>
              <a:t>energy associated with the motion.</a:t>
            </a:r>
          </a:p>
          <a:p>
            <a:pPr marL="0" indent="0"/>
            <a:endParaRPr lang="en-US" sz="3000" dirty="0"/>
          </a:p>
          <a:p>
            <a:pPr marL="0" indent="0"/>
            <a:r>
              <a:rPr lang="en-US" sz="3000" b="1" dirty="0">
                <a:solidFill>
                  <a:schemeClr val="accent1"/>
                </a:solidFill>
              </a:rPr>
              <a:t>Potential Energy</a:t>
            </a:r>
            <a:r>
              <a:rPr lang="en-US" sz="3000" dirty="0"/>
              <a:t>: </a:t>
            </a:r>
            <a:r>
              <a:rPr lang="en-US" sz="2800" dirty="0"/>
              <a:t>energy stored in a compressed spring or stretched elastic or in an object that is held at rest above the earths surface. </a:t>
            </a:r>
          </a:p>
          <a:p>
            <a:pPr marL="0" indent="0"/>
            <a:endParaRPr lang="en-US" sz="2800" dirty="0"/>
          </a:p>
          <a:p>
            <a:pPr marL="0" indent="0"/>
            <a:r>
              <a:rPr lang="en-US" sz="2800" dirty="0"/>
              <a:t>To change the energy, one need to do some “WORK”.</a:t>
            </a:r>
          </a:p>
          <a:p>
            <a:pPr marL="400050" lvl="1" indent="0"/>
            <a:r>
              <a:rPr lang="en-US" sz="2600" dirty="0"/>
              <a:t>The amount of work is equal to the change of total energy.</a:t>
            </a:r>
          </a:p>
        </p:txBody>
      </p:sp>
    </p:spTree>
    <p:extLst>
      <p:ext uri="{BB962C8B-B14F-4D97-AF65-F5344CB8AC3E}">
        <p14:creationId xmlns:p14="http://schemas.microsoft.com/office/powerpoint/2010/main" val="32366011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TotalTime>
  <Words>2016</Words>
  <Application>Microsoft Office PowerPoint</Application>
  <PresentationFormat>On-screen Show (4:3)</PresentationFormat>
  <Paragraphs>248</Paragraphs>
  <Slides>26</Slides>
  <Notes>11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3" baseType="lpstr">
      <vt:lpstr>Arial</vt:lpstr>
      <vt:lpstr>Calibri</vt:lpstr>
      <vt:lpstr>Comic Sans MS</vt:lpstr>
      <vt:lpstr>Helvetica</vt:lpstr>
      <vt:lpstr>Times New Roman</vt:lpstr>
      <vt:lpstr>Office Theme</vt:lpstr>
      <vt:lpstr>Equation</vt:lpstr>
      <vt:lpstr>Newton’s Law of Universal Gravitation</vt:lpstr>
      <vt:lpstr>PowerPoint Presentation</vt:lpstr>
      <vt:lpstr>Ch 5 E 14</vt:lpstr>
      <vt:lpstr>Ch 5 E 14</vt:lpstr>
      <vt:lpstr>Moon and tides</vt:lpstr>
      <vt:lpstr>Quiz: Three equal masses are located as shown.  What is the direction of the total force acting on m2?</vt:lpstr>
      <vt:lpstr>PowerPoint Presentation</vt:lpstr>
      <vt:lpstr>Energy Conservation</vt:lpstr>
      <vt:lpstr>Forms of mechanical energy</vt:lpstr>
      <vt:lpstr>Definition of Work</vt:lpstr>
      <vt:lpstr>Negative and Positive Work </vt:lpstr>
      <vt:lpstr>PowerPoint Presentation</vt:lpstr>
      <vt:lpstr>A string is used to pull a wooden block across the floor without accelerating the block.  The string makes an angle to the horizontal. If there is a frictional force opposing the motion of the block, does this frictional force do work on the block?</vt:lpstr>
      <vt:lpstr>Does the normal force of the floor pushing upward on the block do any work?</vt:lpstr>
      <vt:lpstr>Ch 6 E 2</vt:lpstr>
      <vt:lpstr>Quiz: A force of 50 N is used to drag a crate 4 m across a floor.  The force is directed at an angle upward from the crate as shown.  What is the work done by the force?</vt:lpstr>
      <vt:lpstr>Kinetic Energy</vt:lpstr>
      <vt:lpstr>Net force and Work</vt:lpstr>
      <vt:lpstr>Ch 6 CP 2</vt:lpstr>
      <vt:lpstr>Ch 6 CP 2</vt:lpstr>
      <vt:lpstr>Ch 6 CP 2</vt:lpstr>
      <vt:lpstr>Ch 6 CP 2</vt:lpstr>
      <vt:lpstr>Potential Energy</vt:lpstr>
      <vt:lpstr>Work is done on a large crate to tilt the crate so that it is balanced on one edge, rather than sitting squarely on the floor as it was at first.  Has the potential energy of the crate increased?</vt:lpstr>
      <vt:lpstr>Ch 6 E 8</vt:lpstr>
      <vt:lpstr>Quiz: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Energy and Oscillations</dc:title>
  <dc:creator>wxie</dc:creator>
  <cp:lastModifiedBy>David King</cp:lastModifiedBy>
  <cp:revision>146</cp:revision>
  <dcterms:created xsi:type="dcterms:W3CDTF">2011-02-04T19:17:15Z</dcterms:created>
  <dcterms:modified xsi:type="dcterms:W3CDTF">2020-02-10T13:10:54Z</dcterms:modified>
</cp:coreProperties>
</file>