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47" r:id="rId2"/>
    <p:sldId id="355" r:id="rId3"/>
    <p:sldId id="327" r:id="rId4"/>
    <p:sldId id="328" r:id="rId5"/>
    <p:sldId id="329" r:id="rId6"/>
    <p:sldId id="330" r:id="rId7"/>
    <p:sldId id="331" r:id="rId8"/>
    <p:sldId id="337" r:id="rId9"/>
    <p:sldId id="338" r:id="rId10"/>
    <p:sldId id="339" r:id="rId11"/>
    <p:sldId id="335" r:id="rId12"/>
    <p:sldId id="336" r:id="rId13"/>
    <p:sldId id="271" r:id="rId14"/>
    <p:sldId id="272" r:id="rId15"/>
    <p:sldId id="273" r:id="rId16"/>
    <p:sldId id="274" r:id="rId17"/>
    <p:sldId id="275" r:id="rId18"/>
    <p:sldId id="278" r:id="rId19"/>
    <p:sldId id="289" r:id="rId20"/>
    <p:sldId id="311" r:id="rId21"/>
    <p:sldId id="296" r:id="rId22"/>
    <p:sldId id="303"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23" autoAdjust="0"/>
    <p:restoredTop sz="86927" autoAdjust="0"/>
  </p:normalViewPr>
  <p:slideViewPr>
    <p:cSldViewPr>
      <p:cViewPr varScale="1">
        <p:scale>
          <a:sx n="53" d="100"/>
          <a:sy n="53" d="100"/>
        </p:scale>
        <p:origin x="396" y="22"/>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4802E3-F0F6-4D99-BBC3-3E9E5A6BC0FF}" type="datetimeFigureOut">
              <a:rPr lang="en-US" smtClean="0"/>
              <a:t>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39557D-DCF2-4C14-B6A8-ECB3B9D19CEE}" type="slidenum">
              <a:rPr lang="en-US" smtClean="0"/>
              <a:t>‹#›</a:t>
            </a:fld>
            <a:endParaRPr lang="en-US"/>
          </a:p>
        </p:txBody>
      </p:sp>
    </p:spTree>
    <p:extLst>
      <p:ext uri="{BB962C8B-B14F-4D97-AF65-F5344CB8AC3E}">
        <p14:creationId xmlns:p14="http://schemas.microsoft.com/office/powerpoint/2010/main" val="350758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CCE81-B614-4DF2-B72F-40C927A8938E}" type="slidenum">
              <a:rPr lang="en-US"/>
              <a:pPr/>
              <a:t>1</a:t>
            </a:fld>
            <a:endParaRPr lang="en-US"/>
          </a:p>
        </p:txBody>
      </p:sp>
      <p:sp>
        <p:nvSpPr>
          <p:cNvPr id="1058818" name="Rectangle 2"/>
          <p:cNvSpPr>
            <a:spLocks noGrp="1" noRot="1" noChangeAspect="1" noChangeArrowheads="1" noTextEdit="1"/>
          </p:cNvSpPr>
          <p:nvPr>
            <p:ph type="sldImg"/>
          </p:nvPr>
        </p:nvSpPr>
        <p:spPr>
          <a:ln/>
        </p:spPr>
      </p:sp>
      <p:sp>
        <p:nvSpPr>
          <p:cNvPr id="1058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04803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7B4FB-95BF-4897-BBF4-9D82095FFC08}" type="slidenum">
              <a:rPr lang="en-US"/>
              <a:pPr/>
              <a:t>23</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a:t>
            </a:r>
            <a:r>
              <a:rPr lang="en-US" baseline="0" dirty="0"/>
              <a:t> reason that the truck can not be on track when friction is not large enough.</a:t>
            </a:r>
            <a:endParaRPr lang="en-US" dirty="0"/>
          </a:p>
        </p:txBody>
      </p:sp>
      <p:sp>
        <p:nvSpPr>
          <p:cNvPr id="4" name="Slide Number Placeholder 3"/>
          <p:cNvSpPr>
            <a:spLocks noGrp="1"/>
          </p:cNvSpPr>
          <p:nvPr>
            <p:ph type="sldNum" sz="quarter" idx="10"/>
          </p:nvPr>
        </p:nvSpPr>
        <p:spPr/>
        <p:txBody>
          <a:bodyPr/>
          <a:lstStyle/>
          <a:p>
            <a:fld id="{6139557D-DCF2-4C14-B6A8-ECB3B9D19CEE}" type="slidenum">
              <a:rPr lang="en-US" smtClean="0"/>
              <a:t>7</a:t>
            </a:fld>
            <a:endParaRPr lang="en-US"/>
          </a:p>
        </p:txBody>
      </p:sp>
    </p:spTree>
    <p:extLst>
      <p:ext uri="{BB962C8B-B14F-4D97-AF65-F5344CB8AC3E}">
        <p14:creationId xmlns:p14="http://schemas.microsoft.com/office/powerpoint/2010/main" val="280449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3F16A-6629-4739-A2D5-D71593E00E67}" type="slidenum">
              <a:rPr lang="en-US"/>
              <a:pPr/>
              <a:t>12</a:t>
            </a:fld>
            <a:endParaRPr lang="en-US"/>
          </a:p>
        </p:txBody>
      </p:sp>
      <p:sp>
        <p:nvSpPr>
          <p:cNvPr id="1060866" name="Rectangle 2"/>
          <p:cNvSpPr>
            <a:spLocks noGrp="1" noRot="1" noChangeAspect="1" noChangeArrowheads="1" noTextEdit="1"/>
          </p:cNvSpPr>
          <p:nvPr>
            <p:ph type="sldImg"/>
          </p:nvPr>
        </p:nvSpPr>
        <p:spPr>
          <a:ln/>
        </p:spPr>
      </p:sp>
      <p:sp>
        <p:nvSpPr>
          <p:cNvPr id="1060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D8151-BF72-40D0-8F61-D0D73B44940C}" type="slidenum">
              <a:rPr lang="en-US"/>
              <a:pPr/>
              <a:t>13</a:t>
            </a:fld>
            <a:endParaRPr lang="en-US"/>
          </a:p>
        </p:txBody>
      </p:sp>
      <p:sp>
        <p:nvSpPr>
          <p:cNvPr id="7086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8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4B81F-094B-4117-9077-E46BDFDCF025}" type="slidenum">
              <a:rPr lang="en-US"/>
              <a:pPr/>
              <a:t>14</a:t>
            </a:fld>
            <a:endParaRPr lang="en-US"/>
          </a:p>
        </p:txBody>
      </p:sp>
      <p:sp>
        <p:nvSpPr>
          <p:cNvPr id="10854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54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B8FCD7-C358-4AB0-98D1-31B392469027}" type="slidenum">
              <a:rPr lang="en-US"/>
              <a:pPr/>
              <a:t>15</a:t>
            </a:fld>
            <a:endParaRPr lang="en-US"/>
          </a:p>
        </p:txBody>
      </p:sp>
      <p:sp>
        <p:nvSpPr>
          <p:cNvPr id="10874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74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E94029-35B5-4E3B-812C-4F9693C039DB}" type="slidenum">
              <a:rPr lang="en-US"/>
              <a:pPr/>
              <a:t>16</a:t>
            </a:fld>
            <a:endParaRPr lang="en-US"/>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1E3F2-9C6B-4902-9A2E-B0B02A37837E}" type="slidenum">
              <a:rPr lang="en-US"/>
              <a:pPr/>
              <a:t>17</a:t>
            </a:fld>
            <a:endParaRPr lang="en-US"/>
          </a:p>
        </p:txBody>
      </p:sp>
      <p:sp>
        <p:nvSpPr>
          <p:cNvPr id="1091586" name="Rectangle 2"/>
          <p:cNvSpPr>
            <a:spLocks noGrp="1" noRot="1" noChangeAspect="1" noChangeArrowheads="1" noTextEdit="1"/>
          </p:cNvSpPr>
          <p:nvPr>
            <p:ph type="sldImg"/>
          </p:nvPr>
        </p:nvSpPr>
        <p:spPr>
          <a:ln/>
        </p:spPr>
      </p:sp>
      <p:sp>
        <p:nvSpPr>
          <p:cNvPr id="109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CAAD2C-F254-4811-9561-C1B4F311242B}" type="slidenum">
              <a:rPr lang="en-US"/>
              <a:pPr/>
              <a:t>18</a:t>
            </a:fld>
            <a:endParaRPr lang="en-US"/>
          </a:p>
        </p:txBody>
      </p:sp>
      <p:sp>
        <p:nvSpPr>
          <p:cNvPr id="10956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956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FDA9B6-3827-4A7A-8232-4922B2153086}" type="datetime1">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28618-D103-4543-8EF7-360C5AFAE74A}" type="slidenum">
              <a:rPr lang="en-US" smtClean="0"/>
              <a:t>‹#›</a:t>
            </a:fld>
            <a:endParaRPr lang="en-US"/>
          </a:p>
        </p:txBody>
      </p:sp>
    </p:spTree>
    <p:extLst>
      <p:ext uri="{BB962C8B-B14F-4D97-AF65-F5344CB8AC3E}">
        <p14:creationId xmlns:p14="http://schemas.microsoft.com/office/powerpoint/2010/main" val="438333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00E6E3-AE57-4865-B985-395F2C41C608}" type="datetime1">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28618-D103-4543-8EF7-360C5AFAE74A}" type="slidenum">
              <a:rPr lang="en-US" smtClean="0"/>
              <a:t>‹#›</a:t>
            </a:fld>
            <a:endParaRPr lang="en-US"/>
          </a:p>
        </p:txBody>
      </p:sp>
    </p:spTree>
    <p:extLst>
      <p:ext uri="{BB962C8B-B14F-4D97-AF65-F5344CB8AC3E}">
        <p14:creationId xmlns:p14="http://schemas.microsoft.com/office/powerpoint/2010/main" val="671552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464001-AF25-4C8F-AA03-CB1C2BCD5B1B}" type="datetime1">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28618-D103-4543-8EF7-360C5AFAE74A}" type="slidenum">
              <a:rPr lang="en-US" smtClean="0"/>
              <a:t>‹#›</a:t>
            </a:fld>
            <a:endParaRPr lang="en-US"/>
          </a:p>
        </p:txBody>
      </p:sp>
    </p:spTree>
    <p:extLst>
      <p:ext uri="{BB962C8B-B14F-4D97-AF65-F5344CB8AC3E}">
        <p14:creationId xmlns:p14="http://schemas.microsoft.com/office/powerpoint/2010/main" val="3763027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EBB52D-CD1B-4EAF-802C-68660B36BA81}" type="datetime1">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28618-D103-4543-8EF7-360C5AFAE74A}" type="slidenum">
              <a:rPr lang="en-US" smtClean="0"/>
              <a:t>‹#›</a:t>
            </a:fld>
            <a:endParaRPr lang="en-US"/>
          </a:p>
        </p:txBody>
      </p:sp>
    </p:spTree>
    <p:extLst>
      <p:ext uri="{BB962C8B-B14F-4D97-AF65-F5344CB8AC3E}">
        <p14:creationId xmlns:p14="http://schemas.microsoft.com/office/powerpoint/2010/main" val="175853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02D242-A944-40E5-8993-844AA1AA8BCA}" type="datetime1">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28618-D103-4543-8EF7-360C5AFAE74A}" type="slidenum">
              <a:rPr lang="en-US" smtClean="0"/>
              <a:t>‹#›</a:t>
            </a:fld>
            <a:endParaRPr lang="en-US"/>
          </a:p>
        </p:txBody>
      </p:sp>
    </p:spTree>
    <p:extLst>
      <p:ext uri="{BB962C8B-B14F-4D97-AF65-F5344CB8AC3E}">
        <p14:creationId xmlns:p14="http://schemas.microsoft.com/office/powerpoint/2010/main" val="100126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F08C6A-A2A0-4111-BAFE-703892513E9D}" type="datetime1">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28618-D103-4543-8EF7-360C5AFAE74A}" type="slidenum">
              <a:rPr lang="en-US" smtClean="0"/>
              <a:t>‹#›</a:t>
            </a:fld>
            <a:endParaRPr lang="en-US"/>
          </a:p>
        </p:txBody>
      </p:sp>
    </p:spTree>
    <p:extLst>
      <p:ext uri="{BB962C8B-B14F-4D97-AF65-F5344CB8AC3E}">
        <p14:creationId xmlns:p14="http://schemas.microsoft.com/office/powerpoint/2010/main" val="7554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11ECC5-188C-4C6F-A0A5-AD6773B1B419}" type="datetime1">
              <a:rPr lang="en-US" smtClean="0"/>
              <a:t>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928618-D103-4543-8EF7-360C5AFAE74A}" type="slidenum">
              <a:rPr lang="en-US" smtClean="0"/>
              <a:t>‹#›</a:t>
            </a:fld>
            <a:endParaRPr lang="en-US"/>
          </a:p>
        </p:txBody>
      </p:sp>
    </p:spTree>
    <p:extLst>
      <p:ext uri="{BB962C8B-B14F-4D97-AF65-F5344CB8AC3E}">
        <p14:creationId xmlns:p14="http://schemas.microsoft.com/office/powerpoint/2010/main" val="29582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056746-BD02-4E0D-B312-98B0E4F8F1AC}" type="datetime1">
              <a:rPr lang="en-US" smtClean="0"/>
              <a:t>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928618-D103-4543-8EF7-360C5AFAE74A}" type="slidenum">
              <a:rPr lang="en-US" smtClean="0"/>
              <a:t>‹#›</a:t>
            </a:fld>
            <a:endParaRPr lang="en-US"/>
          </a:p>
        </p:txBody>
      </p:sp>
    </p:spTree>
    <p:extLst>
      <p:ext uri="{BB962C8B-B14F-4D97-AF65-F5344CB8AC3E}">
        <p14:creationId xmlns:p14="http://schemas.microsoft.com/office/powerpoint/2010/main" val="1968293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1A65C-DB30-47C5-A4B2-FBD9CABA2AD8}" type="datetime1">
              <a:rPr lang="en-US" smtClean="0"/>
              <a:t>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928618-D103-4543-8EF7-360C5AFAE74A}" type="slidenum">
              <a:rPr lang="en-US" smtClean="0"/>
              <a:t>‹#›</a:t>
            </a:fld>
            <a:endParaRPr lang="en-US"/>
          </a:p>
        </p:txBody>
      </p:sp>
    </p:spTree>
    <p:extLst>
      <p:ext uri="{BB962C8B-B14F-4D97-AF65-F5344CB8AC3E}">
        <p14:creationId xmlns:p14="http://schemas.microsoft.com/office/powerpoint/2010/main" val="94653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2A2256-2F3C-4F22-ADB9-9C1A27EE3AEB}" type="datetime1">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28618-D103-4543-8EF7-360C5AFAE74A}" type="slidenum">
              <a:rPr lang="en-US" smtClean="0"/>
              <a:t>‹#›</a:t>
            </a:fld>
            <a:endParaRPr lang="en-US"/>
          </a:p>
        </p:txBody>
      </p:sp>
    </p:spTree>
    <p:extLst>
      <p:ext uri="{BB962C8B-B14F-4D97-AF65-F5344CB8AC3E}">
        <p14:creationId xmlns:p14="http://schemas.microsoft.com/office/powerpoint/2010/main" val="2066494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05599E-C841-48A9-8AFE-0E5B1BD7B3EA}" type="datetime1">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28618-D103-4543-8EF7-360C5AFAE74A}" type="slidenum">
              <a:rPr lang="en-US" smtClean="0"/>
              <a:t>‹#›</a:t>
            </a:fld>
            <a:endParaRPr lang="en-US"/>
          </a:p>
        </p:txBody>
      </p:sp>
    </p:spTree>
    <p:extLst>
      <p:ext uri="{BB962C8B-B14F-4D97-AF65-F5344CB8AC3E}">
        <p14:creationId xmlns:p14="http://schemas.microsoft.com/office/powerpoint/2010/main" val="354804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46F90-DCA2-43AE-95AD-3E40666D4AD4}" type="datetime1">
              <a:rPr lang="en-US" smtClean="0"/>
              <a:t>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28618-D103-4543-8EF7-360C5AFAE74A}" type="slidenum">
              <a:rPr lang="en-US" smtClean="0"/>
              <a:t>‹#›</a:t>
            </a:fld>
            <a:endParaRPr lang="en-US"/>
          </a:p>
        </p:txBody>
      </p:sp>
    </p:spTree>
    <p:extLst>
      <p:ext uri="{BB962C8B-B14F-4D97-AF65-F5344CB8AC3E}">
        <p14:creationId xmlns:p14="http://schemas.microsoft.com/office/powerpoint/2010/main" val="547729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physics.purdue.edu/class/applets/NewtonsCannon/newtmtn.html"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anim0012.mov" TargetMode="External"/><Relationship Id="rId4" Type="http://schemas.openxmlformats.org/officeDocument/2006/relationships/hyperlink" Target="http://www.sfgate.com/getoutside/1996/jun/tides.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1026"/>
          <p:cNvSpPr>
            <a:spLocks noGrp="1" noChangeArrowheads="1"/>
          </p:cNvSpPr>
          <p:nvPr>
            <p:ph type="title"/>
          </p:nvPr>
        </p:nvSpPr>
        <p:spPr>
          <a:xfrm>
            <a:off x="685800" y="533400"/>
            <a:ext cx="7772400" cy="762000"/>
          </a:xfrm>
        </p:spPr>
        <p:txBody>
          <a:bodyPr/>
          <a:lstStyle/>
          <a:p>
            <a:r>
              <a:rPr lang="en-US" b="1" dirty="0">
                <a:solidFill>
                  <a:srgbClr val="FF0000"/>
                </a:solidFill>
              </a:rPr>
              <a:t>Centripetal Forces</a:t>
            </a:r>
          </a:p>
        </p:txBody>
      </p:sp>
      <p:sp>
        <p:nvSpPr>
          <p:cNvPr id="1057795" name="Rectangle 1027"/>
          <p:cNvSpPr>
            <a:spLocks noGrp="1" noChangeArrowheads="1"/>
          </p:cNvSpPr>
          <p:nvPr>
            <p:ph type="body" idx="1"/>
          </p:nvPr>
        </p:nvSpPr>
        <p:spPr/>
        <p:txBody>
          <a:bodyPr/>
          <a:lstStyle/>
          <a:p>
            <a:pPr marL="514350" indent="-457200">
              <a:lnSpc>
                <a:spcPct val="80000"/>
              </a:lnSpc>
            </a:pPr>
            <a:r>
              <a:rPr lang="en-US" dirty="0"/>
              <a:t>The centripetal force may be due to one or more individual forces, such as a normal force and/or a force due to friction.</a:t>
            </a:r>
          </a:p>
          <a:p>
            <a:pPr marL="0" indent="0">
              <a:lnSpc>
                <a:spcPct val="80000"/>
              </a:lnSpc>
              <a:buNone/>
            </a:pPr>
            <a:r>
              <a:rPr lang="en-US" sz="2800" dirty="0"/>
              <a:t>.</a:t>
            </a:r>
          </a:p>
          <a:p>
            <a:pPr>
              <a:lnSpc>
                <a:spcPct val="80000"/>
              </a:lnSpc>
            </a:pPr>
            <a:endParaRPr lang="en-US" sz="2800" dirty="0"/>
          </a:p>
          <a:p>
            <a:pPr>
              <a:lnSpc>
                <a:spcPct val="80000"/>
              </a:lnSpc>
            </a:pPr>
            <a:endParaRPr lang="en-US" sz="2800" dirty="0"/>
          </a:p>
        </p:txBody>
      </p:sp>
      <p:graphicFrame>
        <p:nvGraphicFramePr>
          <p:cNvPr id="2" name="Object 1"/>
          <p:cNvGraphicFramePr>
            <a:graphicFrameLocks noChangeAspect="1"/>
          </p:cNvGraphicFramePr>
          <p:nvPr/>
        </p:nvGraphicFramePr>
        <p:xfrm>
          <a:off x="914400" y="3926541"/>
          <a:ext cx="1727558" cy="1407459"/>
        </p:xfrm>
        <a:graphic>
          <a:graphicData uri="http://schemas.openxmlformats.org/presentationml/2006/ole">
            <mc:AlternateContent xmlns:mc="http://schemas.openxmlformats.org/markup-compatibility/2006">
              <mc:Choice xmlns:v="urn:schemas-microsoft-com:vml" Requires="v">
                <p:oleObj spid="_x0000_s17436" name="Equation" r:id="rId4" imgW="482600" imgH="393700" progId="Equation.3">
                  <p:embed/>
                </p:oleObj>
              </mc:Choice>
              <mc:Fallback>
                <p:oleObj name="Equation" r:id="rId4" imgW="482600" imgH="393700" progId="Equation.3">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926541"/>
                        <a:ext cx="1727558" cy="1407459"/>
                      </a:xfrm>
                      <a:prstGeom prst="rect">
                        <a:avLst/>
                      </a:prstGeom>
                      <a:solidFill>
                        <a:srgbClr val="EFFF5D"/>
                      </a:solidFill>
                      <a:ln>
                        <a:noFill/>
                      </a:ln>
                    </p:spPr>
                  </p:pic>
                </p:oleObj>
              </mc:Fallback>
            </mc:AlternateContent>
          </a:graphicData>
        </a:graphic>
      </p:graphicFrame>
      <p:graphicFrame>
        <p:nvGraphicFramePr>
          <p:cNvPr id="3" name="Object 2"/>
          <p:cNvGraphicFramePr>
            <a:graphicFrameLocks noChangeAspect="1"/>
          </p:cNvGraphicFramePr>
          <p:nvPr/>
        </p:nvGraphicFramePr>
        <p:xfrm>
          <a:off x="4191000" y="4114800"/>
          <a:ext cx="3594100" cy="1143000"/>
        </p:xfrm>
        <a:graphic>
          <a:graphicData uri="http://schemas.openxmlformats.org/presentationml/2006/ole">
            <mc:AlternateContent xmlns:mc="http://schemas.openxmlformats.org/markup-compatibility/2006">
              <mc:Choice xmlns:v="urn:schemas-microsoft-com:vml" Requires="v">
                <p:oleObj spid="_x0000_s17437" name="Equation" r:id="rId6" imgW="558800" imgH="177800" progId="Equation.3">
                  <p:embed/>
                </p:oleObj>
              </mc:Choice>
              <mc:Fallback>
                <p:oleObj name="Equation" r:id="rId6" imgW="558800" imgH="177800" progId="Equation.3">
                  <p:embed/>
                  <p:pic>
                    <p:nvPicPr>
                      <p:cNvPr id="3"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114800"/>
                        <a:ext cx="3594100" cy="1143000"/>
                      </a:xfrm>
                      <a:prstGeom prst="rect">
                        <a:avLst/>
                      </a:prstGeom>
                      <a:solidFill>
                        <a:srgbClr val="EFFF5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57758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C7B7AF-564E-4B90-8918-45C678868E95}" type="slidenum">
              <a:rPr lang="en-US"/>
              <a:pPr eaLnBrk="1" hangingPunct="1"/>
              <a:t>10</a:t>
            </a:fld>
            <a:endParaRPr lang="en-US" dirty="0"/>
          </a:p>
        </p:txBody>
      </p:sp>
      <p:sp>
        <p:nvSpPr>
          <p:cNvPr id="57346" name="Text Box 2"/>
          <p:cNvSpPr txBox="1">
            <a:spLocks noChangeArrowheads="1"/>
          </p:cNvSpPr>
          <p:nvPr/>
        </p:nvSpPr>
        <p:spPr bwMode="auto">
          <a:xfrm>
            <a:off x="152400" y="914400"/>
            <a:ext cx="8839200" cy="11874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a:solidFill>
                  <a:srgbClr val="FF0000"/>
                </a:solidFill>
                <a:sym typeface="Symbol" pitchFamily="18" charset="2"/>
              </a:rPr>
              <a:t>A passenger in a rollover accident turns through a radius of 3.0m in the seat of the vehicle making a complete turn in 1 sec.</a:t>
            </a:r>
            <a:endParaRPr lang="en-US" sz="2400" b="1">
              <a:solidFill>
                <a:srgbClr val="FF0000"/>
              </a:solidFill>
            </a:endParaRPr>
          </a:p>
        </p:txBody>
      </p:sp>
      <p:sp>
        <p:nvSpPr>
          <p:cNvPr id="57347" name="Text Box 3"/>
          <p:cNvSpPr txBox="1">
            <a:spLocks noChangeArrowheads="1"/>
          </p:cNvSpPr>
          <p:nvPr/>
        </p:nvSpPr>
        <p:spPr bwMode="auto">
          <a:xfrm>
            <a:off x="152400" y="2076450"/>
            <a:ext cx="8839200" cy="76944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sz="2200" b="1" dirty="0">
                <a:solidFill>
                  <a:srgbClr val="FF0000"/>
                </a:solidFill>
                <a:sym typeface="Symbol" pitchFamily="18" charset="2"/>
              </a:rPr>
              <a:t>Passenger has mass = 60 kg, what is centripetal force required to produce the acceleration?  Compare it to passengers weight.</a:t>
            </a:r>
          </a:p>
        </p:txBody>
      </p:sp>
      <p:grpSp>
        <p:nvGrpSpPr>
          <p:cNvPr id="2" name="Group 4"/>
          <p:cNvGrpSpPr>
            <a:grpSpLocks/>
          </p:cNvGrpSpPr>
          <p:nvPr/>
        </p:nvGrpSpPr>
        <p:grpSpPr bwMode="auto">
          <a:xfrm>
            <a:off x="6553200" y="4572000"/>
            <a:ext cx="1389063" cy="1598613"/>
            <a:chOff x="4224" y="2448"/>
            <a:chExt cx="875" cy="1007"/>
          </a:xfrm>
        </p:grpSpPr>
        <p:grpSp>
          <p:nvGrpSpPr>
            <p:cNvPr id="29708" name="Group 5"/>
            <p:cNvGrpSpPr>
              <a:grpSpLocks/>
            </p:cNvGrpSpPr>
            <p:nvPr/>
          </p:nvGrpSpPr>
          <p:grpSpPr bwMode="auto">
            <a:xfrm>
              <a:off x="4224" y="2592"/>
              <a:ext cx="872" cy="863"/>
              <a:chOff x="4224" y="2592"/>
              <a:chExt cx="872" cy="863"/>
            </a:xfrm>
          </p:grpSpPr>
          <p:sp>
            <p:nvSpPr>
              <p:cNvPr id="29718" name="Freeform 6"/>
              <p:cNvSpPr>
                <a:spLocks/>
              </p:cNvSpPr>
              <p:nvPr/>
            </p:nvSpPr>
            <p:spPr bwMode="auto">
              <a:xfrm>
                <a:off x="4224" y="2597"/>
                <a:ext cx="872" cy="858"/>
              </a:xfrm>
              <a:custGeom>
                <a:avLst/>
                <a:gdLst>
                  <a:gd name="T0" fmla="*/ 674 w 872"/>
                  <a:gd name="T1" fmla="*/ 54 h 858"/>
                  <a:gd name="T2" fmla="*/ 798 w 872"/>
                  <a:gd name="T3" fmla="*/ 167 h 858"/>
                  <a:gd name="T4" fmla="*/ 864 w 872"/>
                  <a:gd name="T5" fmla="*/ 363 h 858"/>
                  <a:gd name="T6" fmla="*/ 846 w 872"/>
                  <a:gd name="T7" fmla="*/ 565 h 858"/>
                  <a:gd name="T8" fmla="*/ 739 w 872"/>
                  <a:gd name="T9" fmla="*/ 755 h 858"/>
                  <a:gd name="T10" fmla="*/ 519 w 872"/>
                  <a:gd name="T11" fmla="*/ 850 h 858"/>
                  <a:gd name="T12" fmla="*/ 240 w 872"/>
                  <a:gd name="T13" fmla="*/ 802 h 858"/>
                  <a:gd name="T14" fmla="*/ 32 w 872"/>
                  <a:gd name="T15" fmla="*/ 576 h 858"/>
                  <a:gd name="T16" fmla="*/ 50 w 872"/>
                  <a:gd name="T17" fmla="*/ 250 h 858"/>
                  <a:gd name="T18" fmla="*/ 216 w 872"/>
                  <a:gd name="T19" fmla="*/ 66 h 858"/>
                  <a:gd name="T20" fmla="*/ 371 w 872"/>
                  <a:gd name="T21" fmla="*/ 0 h 8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2"/>
                  <a:gd name="T34" fmla="*/ 0 h 858"/>
                  <a:gd name="T35" fmla="*/ 872 w 872"/>
                  <a:gd name="T36" fmla="*/ 858 h 8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2" h="858">
                    <a:moveTo>
                      <a:pt x="674" y="54"/>
                    </a:moveTo>
                    <a:cubicBezTo>
                      <a:pt x="696" y="73"/>
                      <a:pt x="766" y="116"/>
                      <a:pt x="798" y="167"/>
                    </a:cubicBezTo>
                    <a:cubicBezTo>
                      <a:pt x="830" y="218"/>
                      <a:pt x="856" y="297"/>
                      <a:pt x="864" y="363"/>
                    </a:cubicBezTo>
                    <a:cubicBezTo>
                      <a:pt x="872" y="429"/>
                      <a:pt x="867" y="500"/>
                      <a:pt x="846" y="565"/>
                    </a:cubicBezTo>
                    <a:cubicBezTo>
                      <a:pt x="825" y="630"/>
                      <a:pt x="793" y="707"/>
                      <a:pt x="739" y="755"/>
                    </a:cubicBezTo>
                    <a:cubicBezTo>
                      <a:pt x="685" y="803"/>
                      <a:pt x="602" y="842"/>
                      <a:pt x="519" y="850"/>
                    </a:cubicBezTo>
                    <a:cubicBezTo>
                      <a:pt x="436" y="858"/>
                      <a:pt x="321" y="848"/>
                      <a:pt x="240" y="802"/>
                    </a:cubicBezTo>
                    <a:cubicBezTo>
                      <a:pt x="159" y="756"/>
                      <a:pt x="64" y="668"/>
                      <a:pt x="32" y="576"/>
                    </a:cubicBezTo>
                    <a:cubicBezTo>
                      <a:pt x="0" y="484"/>
                      <a:pt x="19" y="335"/>
                      <a:pt x="50" y="250"/>
                    </a:cubicBezTo>
                    <a:cubicBezTo>
                      <a:pt x="81" y="165"/>
                      <a:pt x="163" y="108"/>
                      <a:pt x="216" y="66"/>
                    </a:cubicBezTo>
                    <a:cubicBezTo>
                      <a:pt x="269" y="24"/>
                      <a:pt x="339" y="14"/>
                      <a:pt x="371" y="0"/>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9" name="Freeform 7"/>
              <p:cNvSpPr>
                <a:spLocks/>
              </p:cNvSpPr>
              <p:nvPr/>
            </p:nvSpPr>
            <p:spPr bwMode="auto">
              <a:xfrm>
                <a:off x="4506" y="2592"/>
                <a:ext cx="106" cy="35"/>
              </a:xfrm>
              <a:custGeom>
                <a:avLst/>
                <a:gdLst>
                  <a:gd name="T0" fmla="*/ 0 w 106"/>
                  <a:gd name="T1" fmla="*/ 35 h 35"/>
                  <a:gd name="T2" fmla="*/ 106 w 106"/>
                  <a:gd name="T3" fmla="*/ 0 h 35"/>
                  <a:gd name="T4" fmla="*/ 0 60000 65536"/>
                  <a:gd name="T5" fmla="*/ 0 60000 65536"/>
                  <a:gd name="T6" fmla="*/ 0 w 106"/>
                  <a:gd name="T7" fmla="*/ 0 h 35"/>
                  <a:gd name="T8" fmla="*/ 106 w 106"/>
                  <a:gd name="T9" fmla="*/ 35 h 35"/>
                </a:gdLst>
                <a:ahLst/>
                <a:cxnLst>
                  <a:cxn ang="T4">
                    <a:pos x="T0" y="T1"/>
                  </a:cxn>
                  <a:cxn ang="T5">
                    <a:pos x="T2" y="T3"/>
                  </a:cxn>
                </a:cxnLst>
                <a:rect l="T6" t="T7" r="T8" b="T9"/>
                <a:pathLst>
                  <a:path w="106" h="35">
                    <a:moveTo>
                      <a:pt x="0" y="35"/>
                    </a:moveTo>
                    <a:cubicBezTo>
                      <a:pt x="18" y="29"/>
                      <a:pt x="84" y="7"/>
                      <a:pt x="106" y="0"/>
                    </a:cubicBezTo>
                  </a:path>
                </a:pathLst>
              </a:custGeom>
              <a:noFill/>
              <a:ln w="28575">
                <a:solidFill>
                  <a:schemeClr val="accent2"/>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709" name="Group 8"/>
            <p:cNvGrpSpPr>
              <a:grpSpLocks/>
            </p:cNvGrpSpPr>
            <p:nvPr/>
          </p:nvGrpSpPr>
          <p:grpSpPr bwMode="auto">
            <a:xfrm>
              <a:off x="4667" y="2448"/>
              <a:ext cx="192" cy="288"/>
              <a:chOff x="3312" y="1056"/>
              <a:chExt cx="595" cy="1646"/>
            </a:xfrm>
          </p:grpSpPr>
          <p:sp>
            <p:nvSpPr>
              <p:cNvPr id="29712" name="Oval 9"/>
              <p:cNvSpPr>
                <a:spLocks noChangeArrowheads="1"/>
              </p:cNvSpPr>
              <p:nvPr/>
            </p:nvSpPr>
            <p:spPr bwMode="auto">
              <a:xfrm>
                <a:off x="3456" y="1056"/>
                <a:ext cx="240"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713" name="Freeform 10"/>
              <p:cNvSpPr>
                <a:spLocks/>
              </p:cNvSpPr>
              <p:nvPr/>
            </p:nvSpPr>
            <p:spPr bwMode="auto">
              <a:xfrm>
                <a:off x="3581" y="1289"/>
                <a:ext cx="19" cy="967"/>
              </a:xfrm>
              <a:custGeom>
                <a:avLst/>
                <a:gdLst>
                  <a:gd name="T0" fmla="*/ 0 w 19"/>
                  <a:gd name="T1" fmla="*/ 0 h 967"/>
                  <a:gd name="T2" fmla="*/ 19 w 19"/>
                  <a:gd name="T3" fmla="*/ 967 h 967"/>
                  <a:gd name="T4" fmla="*/ 0 60000 65536"/>
                  <a:gd name="T5" fmla="*/ 0 60000 65536"/>
                  <a:gd name="T6" fmla="*/ 0 w 19"/>
                  <a:gd name="T7" fmla="*/ 0 h 967"/>
                  <a:gd name="T8" fmla="*/ 19 w 19"/>
                  <a:gd name="T9" fmla="*/ 967 h 967"/>
                </a:gdLst>
                <a:ahLst/>
                <a:cxnLst>
                  <a:cxn ang="T4">
                    <a:pos x="T0" y="T1"/>
                  </a:cxn>
                  <a:cxn ang="T5">
                    <a:pos x="T2" y="T3"/>
                  </a:cxn>
                </a:cxnLst>
                <a:rect l="T6" t="T7" r="T8" b="T9"/>
                <a:pathLst>
                  <a:path w="19" h="967">
                    <a:moveTo>
                      <a:pt x="0" y="0"/>
                    </a:moveTo>
                    <a:lnTo>
                      <a:pt x="19" y="967"/>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4" name="Freeform 11"/>
              <p:cNvSpPr>
                <a:spLocks/>
              </p:cNvSpPr>
              <p:nvPr/>
            </p:nvSpPr>
            <p:spPr bwMode="auto">
              <a:xfrm>
                <a:off x="3587" y="1580"/>
                <a:ext cx="301" cy="244"/>
              </a:xfrm>
              <a:custGeom>
                <a:avLst/>
                <a:gdLst>
                  <a:gd name="T0" fmla="*/ 0 w 205"/>
                  <a:gd name="T1" fmla="*/ 0 h 196"/>
                  <a:gd name="T2" fmla="*/ 649 w 205"/>
                  <a:gd name="T3" fmla="*/ 378 h 196"/>
                  <a:gd name="T4" fmla="*/ 0 60000 65536"/>
                  <a:gd name="T5" fmla="*/ 0 60000 65536"/>
                  <a:gd name="T6" fmla="*/ 0 w 205"/>
                  <a:gd name="T7" fmla="*/ 0 h 196"/>
                  <a:gd name="T8" fmla="*/ 205 w 205"/>
                  <a:gd name="T9" fmla="*/ 196 h 196"/>
                </a:gdLst>
                <a:ahLst/>
                <a:cxnLst>
                  <a:cxn ang="T4">
                    <a:pos x="T0" y="T1"/>
                  </a:cxn>
                  <a:cxn ang="T5">
                    <a:pos x="T2" y="T3"/>
                  </a:cxn>
                </a:cxnLst>
                <a:rect l="T6" t="T7" r="T8" b="T9"/>
                <a:pathLst>
                  <a:path w="205" h="196">
                    <a:moveTo>
                      <a:pt x="0" y="0"/>
                    </a:moveTo>
                    <a:lnTo>
                      <a:pt x="205" y="19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5" name="Freeform 12"/>
              <p:cNvSpPr>
                <a:spLocks/>
              </p:cNvSpPr>
              <p:nvPr/>
            </p:nvSpPr>
            <p:spPr bwMode="auto">
              <a:xfrm>
                <a:off x="3312" y="1585"/>
                <a:ext cx="269" cy="239"/>
              </a:xfrm>
              <a:custGeom>
                <a:avLst/>
                <a:gdLst>
                  <a:gd name="T0" fmla="*/ 650 w 173"/>
                  <a:gd name="T1" fmla="*/ 0 h 191"/>
                  <a:gd name="T2" fmla="*/ 0 w 173"/>
                  <a:gd name="T3" fmla="*/ 374 h 191"/>
                  <a:gd name="T4" fmla="*/ 0 60000 65536"/>
                  <a:gd name="T5" fmla="*/ 0 60000 65536"/>
                  <a:gd name="T6" fmla="*/ 0 w 173"/>
                  <a:gd name="T7" fmla="*/ 0 h 191"/>
                  <a:gd name="T8" fmla="*/ 173 w 173"/>
                  <a:gd name="T9" fmla="*/ 191 h 191"/>
                </a:gdLst>
                <a:ahLst/>
                <a:cxnLst>
                  <a:cxn ang="T4">
                    <a:pos x="T0" y="T1"/>
                  </a:cxn>
                  <a:cxn ang="T5">
                    <a:pos x="T2" y="T3"/>
                  </a:cxn>
                </a:cxnLst>
                <a:rect l="T6" t="T7" r="T8" b="T9"/>
                <a:pathLst>
                  <a:path w="173" h="191">
                    <a:moveTo>
                      <a:pt x="173" y="0"/>
                    </a:moveTo>
                    <a:lnTo>
                      <a:pt x="0" y="19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6" name="Freeform 13"/>
              <p:cNvSpPr>
                <a:spLocks/>
              </p:cNvSpPr>
              <p:nvPr/>
            </p:nvSpPr>
            <p:spPr bwMode="auto">
              <a:xfrm>
                <a:off x="3319" y="2233"/>
                <a:ext cx="280" cy="469"/>
              </a:xfrm>
              <a:custGeom>
                <a:avLst/>
                <a:gdLst>
                  <a:gd name="T0" fmla="*/ 280 w 280"/>
                  <a:gd name="T1" fmla="*/ 0 h 469"/>
                  <a:gd name="T2" fmla="*/ 0 w 280"/>
                  <a:gd name="T3" fmla="*/ 469 h 469"/>
                  <a:gd name="T4" fmla="*/ 0 60000 65536"/>
                  <a:gd name="T5" fmla="*/ 0 60000 65536"/>
                  <a:gd name="T6" fmla="*/ 0 w 280"/>
                  <a:gd name="T7" fmla="*/ 0 h 469"/>
                  <a:gd name="T8" fmla="*/ 280 w 280"/>
                  <a:gd name="T9" fmla="*/ 469 h 469"/>
                </a:gdLst>
                <a:ahLst/>
                <a:cxnLst>
                  <a:cxn ang="T4">
                    <a:pos x="T0" y="T1"/>
                  </a:cxn>
                  <a:cxn ang="T5">
                    <a:pos x="T2" y="T3"/>
                  </a:cxn>
                </a:cxnLst>
                <a:rect l="T6" t="T7" r="T8" b="T9"/>
                <a:pathLst>
                  <a:path w="280" h="469">
                    <a:moveTo>
                      <a:pt x="280" y="0"/>
                    </a:moveTo>
                    <a:lnTo>
                      <a:pt x="0"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7" name="Freeform 14"/>
              <p:cNvSpPr>
                <a:spLocks/>
              </p:cNvSpPr>
              <p:nvPr/>
            </p:nvSpPr>
            <p:spPr bwMode="auto">
              <a:xfrm>
                <a:off x="3593" y="2233"/>
                <a:ext cx="314" cy="469"/>
              </a:xfrm>
              <a:custGeom>
                <a:avLst/>
                <a:gdLst>
                  <a:gd name="T0" fmla="*/ 0 w 314"/>
                  <a:gd name="T1" fmla="*/ 0 h 469"/>
                  <a:gd name="T2" fmla="*/ 314 w 314"/>
                  <a:gd name="T3" fmla="*/ 469 h 469"/>
                  <a:gd name="T4" fmla="*/ 0 60000 65536"/>
                  <a:gd name="T5" fmla="*/ 0 60000 65536"/>
                  <a:gd name="T6" fmla="*/ 0 w 314"/>
                  <a:gd name="T7" fmla="*/ 0 h 469"/>
                  <a:gd name="T8" fmla="*/ 314 w 314"/>
                  <a:gd name="T9" fmla="*/ 469 h 469"/>
                </a:gdLst>
                <a:ahLst/>
                <a:cxnLst>
                  <a:cxn ang="T4">
                    <a:pos x="T0" y="T1"/>
                  </a:cxn>
                  <a:cxn ang="T5">
                    <a:pos x="T2" y="T3"/>
                  </a:cxn>
                </a:cxnLst>
                <a:rect l="T6" t="T7" r="T8" b="T9"/>
                <a:pathLst>
                  <a:path w="314" h="469">
                    <a:moveTo>
                      <a:pt x="0" y="0"/>
                    </a:moveTo>
                    <a:lnTo>
                      <a:pt x="314"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710" name="Line 15"/>
            <p:cNvSpPr>
              <a:spLocks noChangeShapeType="1"/>
            </p:cNvSpPr>
            <p:nvPr/>
          </p:nvSpPr>
          <p:spPr bwMode="auto">
            <a:xfrm rot="1079360" flipV="1">
              <a:off x="4715" y="2928"/>
              <a:ext cx="384" cy="144"/>
            </a:xfrm>
            <a:prstGeom prst="line">
              <a:avLst/>
            </a:prstGeom>
            <a:noFill/>
            <a:ln w="28575">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9711" name="Text Box 16"/>
            <p:cNvSpPr txBox="1">
              <a:spLocks noChangeArrowheads="1"/>
            </p:cNvSpPr>
            <p:nvPr/>
          </p:nvSpPr>
          <p:spPr bwMode="auto">
            <a:xfrm>
              <a:off x="4763" y="2832"/>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3 m</a:t>
              </a:r>
            </a:p>
          </p:txBody>
        </p:sp>
      </p:grpSp>
      <p:sp>
        <p:nvSpPr>
          <p:cNvPr id="57362" name="Text Box 18"/>
          <p:cNvSpPr txBox="1">
            <a:spLocks noChangeArrowheads="1"/>
          </p:cNvSpPr>
          <p:nvPr/>
        </p:nvSpPr>
        <p:spPr bwMode="auto">
          <a:xfrm>
            <a:off x="152399" y="5257800"/>
            <a:ext cx="6096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sz="2000" b="1" dirty="0"/>
              <a:t>F = ma = (60 kg)(118 m/s</a:t>
            </a:r>
            <a:r>
              <a:rPr lang="en-US" sz="2000" b="1" baseline="30000" dirty="0"/>
              <a:t>2</a:t>
            </a:r>
            <a:r>
              <a:rPr lang="en-US" sz="2000" b="1" dirty="0"/>
              <a:t>) = 7080 N</a:t>
            </a:r>
          </a:p>
          <a:p>
            <a:pPr eaLnBrk="1" hangingPunct="1">
              <a:spcBef>
                <a:spcPct val="20000"/>
              </a:spcBef>
            </a:pPr>
            <a:r>
              <a:rPr lang="en-US" sz="2000" b="1" dirty="0"/>
              <a:t>	F = ma = m (13 X 9.8m/s</a:t>
            </a:r>
            <a:r>
              <a:rPr lang="en-US" sz="2000" b="1" baseline="30000" dirty="0"/>
              <a:t>2</a:t>
            </a:r>
            <a:r>
              <a:rPr lang="en-US" sz="2000" b="1" dirty="0"/>
              <a:t>) = 13 mg = </a:t>
            </a:r>
            <a:r>
              <a:rPr lang="en-US" sz="2000" b="1" dirty="0">
                <a:solidFill>
                  <a:srgbClr val="FF3300"/>
                </a:solidFill>
              </a:rPr>
              <a:t>13 weight</a:t>
            </a:r>
          </a:p>
        </p:txBody>
      </p:sp>
      <p:sp>
        <p:nvSpPr>
          <p:cNvPr id="29707" name="Rectangle 20"/>
          <p:cNvSpPr>
            <a:spLocks noGrp="1" noChangeArrowheads="1"/>
          </p:cNvSpPr>
          <p:nvPr>
            <p:ph type="title"/>
          </p:nvPr>
        </p:nvSpPr>
        <p:spPr>
          <a:xfrm>
            <a:off x="381000" y="0"/>
            <a:ext cx="8229600" cy="1143000"/>
          </a:xfrm>
        </p:spPr>
        <p:txBody>
          <a:bodyPr/>
          <a:lstStyle/>
          <a:p>
            <a:pPr eaLnBrk="1" hangingPunct="1"/>
            <a:r>
              <a:rPr lang="en-US"/>
              <a:t>Ch 5 CP 4</a:t>
            </a:r>
          </a:p>
        </p:txBody>
      </p:sp>
      <p:sp>
        <p:nvSpPr>
          <p:cNvPr id="24" name="TextBox 23"/>
          <p:cNvSpPr txBox="1"/>
          <p:nvPr/>
        </p:nvSpPr>
        <p:spPr>
          <a:xfrm>
            <a:off x="253543" y="3076666"/>
            <a:ext cx="5676900" cy="1698927"/>
          </a:xfrm>
          <a:prstGeom prst="rect">
            <a:avLst/>
          </a:prstGeom>
          <a:noFill/>
        </p:spPr>
        <p:txBody>
          <a:bodyPr wrap="square" rtlCol="0">
            <a:spAutoFit/>
          </a:bodyPr>
          <a:lstStyle/>
          <a:p>
            <a:pPr>
              <a:spcBef>
                <a:spcPct val="20000"/>
              </a:spcBef>
            </a:pPr>
            <a:r>
              <a:rPr lang="en-US" dirty="0"/>
              <a:t>A). 10000 N  </a:t>
            </a:r>
            <a:r>
              <a:rPr lang="en-US" b="1" dirty="0">
                <a:cs typeface="Arial" charset="0"/>
                <a:sym typeface="Symbol" pitchFamily="18" charset="2"/>
              </a:rPr>
              <a:t> </a:t>
            </a:r>
            <a:endParaRPr lang="en-US" dirty="0"/>
          </a:p>
          <a:p>
            <a:pPr>
              <a:spcBef>
                <a:spcPct val="20000"/>
              </a:spcBef>
            </a:pPr>
            <a:r>
              <a:rPr lang="en-US" dirty="0"/>
              <a:t>B).  1352 N</a:t>
            </a:r>
          </a:p>
          <a:p>
            <a:pPr>
              <a:spcBef>
                <a:spcPct val="20000"/>
              </a:spcBef>
            </a:pPr>
            <a:r>
              <a:rPr lang="en-US" dirty="0"/>
              <a:t>C).  7080 N </a:t>
            </a:r>
          </a:p>
          <a:p>
            <a:pPr>
              <a:spcBef>
                <a:spcPct val="20000"/>
              </a:spcBef>
            </a:pPr>
            <a:r>
              <a:rPr lang="en-US" dirty="0"/>
              <a:t>D). 1159.3 N </a:t>
            </a:r>
          </a:p>
          <a:p>
            <a:pPr>
              <a:spcBef>
                <a:spcPct val="20000"/>
              </a:spcBef>
            </a:pPr>
            <a:r>
              <a:rPr lang="en-US" dirty="0"/>
              <a:t>E).  205 N</a:t>
            </a:r>
          </a:p>
        </p:txBody>
      </p:sp>
    </p:spTree>
    <p:extLst>
      <p:ext uri="{BB962C8B-B14F-4D97-AF65-F5344CB8AC3E}">
        <p14:creationId xmlns:p14="http://schemas.microsoft.com/office/powerpoint/2010/main" val="2416758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62"/>
                                        </p:tgtEl>
                                        <p:attrNameLst>
                                          <p:attrName>style.visibility</p:attrName>
                                        </p:attrNameLst>
                                      </p:cBhvr>
                                      <p:to>
                                        <p:strVal val="visible"/>
                                      </p:to>
                                    </p:set>
                                    <p:anim calcmode="lin" valueType="num">
                                      <p:cBhvr additive="base">
                                        <p:cTn id="7" dur="500" fill="hold"/>
                                        <p:tgtEl>
                                          <p:spTgt spid="57362"/>
                                        </p:tgtEl>
                                        <p:attrNameLst>
                                          <p:attrName>ppt_x</p:attrName>
                                        </p:attrNameLst>
                                      </p:cBhvr>
                                      <p:tavLst>
                                        <p:tav tm="0">
                                          <p:val>
                                            <p:strVal val="#ppt_x"/>
                                          </p:val>
                                        </p:tav>
                                        <p:tav tm="100000">
                                          <p:val>
                                            <p:strVal val="#ppt_x"/>
                                          </p:val>
                                        </p:tav>
                                      </p:tavLst>
                                    </p:anim>
                                    <p:anim calcmode="lin" valueType="num">
                                      <p:cBhvr additive="base">
                                        <p:cTn id="8" dur="500" fill="hold"/>
                                        <p:tgtEl>
                                          <p:spTgt spid="57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solidFill>
                  <a:srgbClr val="FF0000"/>
                </a:solidFill>
              </a:rPr>
              <a:t>How Tough is 13 g? </a:t>
            </a:r>
          </a:p>
        </p:txBody>
      </p:sp>
      <p:pic>
        <p:nvPicPr>
          <p:cNvPr id="3" name="Watch The effects of G-Force Video   Break.com.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19200" y="914400"/>
            <a:ext cx="6747509" cy="5257800"/>
          </a:xfrm>
          <a:prstGeom prst="rect">
            <a:avLst/>
          </a:prstGeom>
        </p:spPr>
      </p:pic>
      <p:sp>
        <p:nvSpPr>
          <p:cNvPr id="4" name="TextBox 3"/>
          <p:cNvSpPr txBox="1"/>
          <p:nvPr/>
        </p:nvSpPr>
        <p:spPr>
          <a:xfrm>
            <a:off x="237067" y="6304002"/>
            <a:ext cx="8534400" cy="553998"/>
          </a:xfrm>
          <a:prstGeom prst="rect">
            <a:avLst/>
          </a:prstGeom>
          <a:noFill/>
        </p:spPr>
        <p:txBody>
          <a:bodyPr wrap="square" rtlCol="0">
            <a:spAutoFit/>
          </a:bodyPr>
          <a:lstStyle/>
          <a:p>
            <a:pPr algn="ctr"/>
            <a:r>
              <a:rPr lang="en-US" sz="3000" b="1" dirty="0">
                <a:solidFill>
                  <a:schemeClr val="accent1"/>
                </a:solidFill>
              </a:rPr>
              <a:t>What’s  shown in the video is &lt; 10g. </a:t>
            </a:r>
          </a:p>
        </p:txBody>
      </p:sp>
      <p:sp>
        <p:nvSpPr>
          <p:cNvPr id="5" name="Slide Number Placeholder 4"/>
          <p:cNvSpPr>
            <a:spLocks noGrp="1"/>
          </p:cNvSpPr>
          <p:nvPr>
            <p:ph type="sldNum" sz="quarter" idx="12"/>
          </p:nvPr>
        </p:nvSpPr>
        <p:spPr/>
        <p:txBody>
          <a:bodyPr/>
          <a:lstStyle/>
          <a:p>
            <a:fld id="{F7928618-D103-4543-8EF7-360C5AFAE74A}" type="slidenum">
              <a:rPr lang="en-US" smtClean="0"/>
              <a:t>11</a:t>
            </a:fld>
            <a:endParaRPr lang="en-US"/>
          </a:p>
        </p:txBody>
      </p:sp>
    </p:spTree>
    <p:extLst>
      <p:ext uri="{BB962C8B-B14F-4D97-AF65-F5344CB8AC3E}">
        <p14:creationId xmlns:p14="http://schemas.microsoft.com/office/powerpoint/2010/main" val="26068122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ChangeArrowheads="1"/>
          </p:cNvSpPr>
          <p:nvPr>
            <p:ph type="title"/>
          </p:nvPr>
        </p:nvSpPr>
        <p:spPr>
          <a:xfrm>
            <a:off x="577186" y="259944"/>
            <a:ext cx="7772400" cy="762000"/>
          </a:xfrm>
        </p:spPr>
        <p:txBody>
          <a:bodyPr/>
          <a:lstStyle/>
          <a:p>
            <a:r>
              <a:rPr lang="en-US" b="1" dirty="0">
                <a:solidFill>
                  <a:srgbClr val="FF0000"/>
                </a:solidFill>
              </a:rPr>
              <a:t>Planetary Motion</a:t>
            </a:r>
          </a:p>
        </p:txBody>
      </p:sp>
      <p:sp>
        <p:nvSpPr>
          <p:cNvPr id="1059843" name="Rectangle 3"/>
          <p:cNvSpPr>
            <a:spLocks noGrp="1" noChangeArrowheads="1"/>
          </p:cNvSpPr>
          <p:nvPr>
            <p:ph type="body" idx="1"/>
          </p:nvPr>
        </p:nvSpPr>
        <p:spPr>
          <a:xfrm>
            <a:off x="119986" y="1117876"/>
            <a:ext cx="5823614" cy="4525963"/>
          </a:xfrm>
        </p:spPr>
        <p:txBody>
          <a:bodyPr/>
          <a:lstStyle/>
          <a:p>
            <a:r>
              <a:rPr lang="en-US" dirty="0"/>
              <a:t>The ancient Greeks believed the sun, moon, stars and planets all revolved around the Earth.</a:t>
            </a:r>
          </a:p>
          <a:p>
            <a:pPr lvl="1"/>
            <a:r>
              <a:rPr lang="en-US" dirty="0"/>
              <a:t>This is called a </a:t>
            </a:r>
            <a:r>
              <a:rPr lang="en-US" b="1" i="1" dirty="0">
                <a:solidFill>
                  <a:schemeClr val="accent1"/>
                </a:solidFill>
              </a:rPr>
              <a:t>geocentric view</a:t>
            </a:r>
            <a:r>
              <a:rPr lang="en-US" dirty="0"/>
              <a:t> (Earth-centered) of the universe.</a:t>
            </a:r>
          </a:p>
          <a:p>
            <a:pPr lvl="1"/>
            <a:r>
              <a:rPr lang="en-US" dirty="0"/>
              <a:t>This view matched their observations of the sky, with the exception of the puzzling motion of the wandering planets.</a:t>
            </a:r>
          </a:p>
        </p:txBody>
      </p:sp>
      <p:sp>
        <p:nvSpPr>
          <p:cNvPr id="2" name="Slide Number Placeholder 1"/>
          <p:cNvSpPr>
            <a:spLocks noGrp="1"/>
          </p:cNvSpPr>
          <p:nvPr>
            <p:ph type="sldNum" sz="quarter" idx="12"/>
          </p:nvPr>
        </p:nvSpPr>
        <p:spPr/>
        <p:txBody>
          <a:bodyPr/>
          <a:lstStyle/>
          <a:p>
            <a:fld id="{F7928618-D103-4543-8EF7-360C5AFAE74A}" type="slidenum">
              <a:rPr lang="en-US" smtClean="0"/>
              <a:t>12</a:t>
            </a:fld>
            <a:endParaRPr lang="en-US"/>
          </a:p>
        </p:txBody>
      </p:sp>
      <p:sp>
        <p:nvSpPr>
          <p:cNvPr id="3" name="Rectangle 2"/>
          <p:cNvSpPr/>
          <p:nvPr/>
        </p:nvSpPr>
        <p:spPr>
          <a:xfrm>
            <a:off x="691486" y="6075144"/>
            <a:ext cx="7543800" cy="461665"/>
          </a:xfrm>
          <a:prstGeom prst="rect">
            <a:avLst/>
          </a:prstGeom>
        </p:spPr>
        <p:txBody>
          <a:bodyPr wrap="square">
            <a:spAutoFit/>
          </a:bodyPr>
          <a:lstStyle/>
          <a:p>
            <a:r>
              <a:rPr lang="en-US" sz="1200" dirty="0"/>
              <a:t>https://www.npr.org/sections/thetwo-way/2014/02/14/277058739/1-in-4-americans-think-the-sun-goes-around-the-earth-survey-says</a:t>
            </a:r>
          </a:p>
        </p:txBody>
      </p:sp>
      <p:sp>
        <p:nvSpPr>
          <p:cNvPr id="4" name="Rectangle 3"/>
          <p:cNvSpPr/>
          <p:nvPr/>
        </p:nvSpPr>
        <p:spPr>
          <a:xfrm>
            <a:off x="653955" y="5739771"/>
            <a:ext cx="7772400" cy="369332"/>
          </a:xfrm>
          <a:prstGeom prst="rect">
            <a:avLst/>
          </a:prstGeom>
        </p:spPr>
        <p:txBody>
          <a:bodyPr wrap="square">
            <a:spAutoFit/>
          </a:bodyPr>
          <a:lstStyle/>
          <a:p>
            <a:pPr fontAlgn="base"/>
            <a:r>
              <a:rPr lang="en-US" dirty="0">
                <a:solidFill>
                  <a:srgbClr val="333333"/>
                </a:solidFill>
                <a:latin typeface="Gotham SSm"/>
              </a:rPr>
              <a:t>1 In 4 Americans Thinks The Sun Goes Around The Earth, Survey Says</a:t>
            </a:r>
            <a:endParaRPr lang="en-US" b="0" i="0" dirty="0">
              <a:solidFill>
                <a:srgbClr val="333333"/>
              </a:solidFill>
              <a:effectLst/>
              <a:latin typeface="Gotham SSm"/>
            </a:endParaRPr>
          </a:p>
        </p:txBody>
      </p:sp>
      <p:pic>
        <p:nvPicPr>
          <p:cNvPr id="18434" name="Picture 2" descr="https://www.southampton.ac.uk/~harnad/Pictures/.Psyc/margolis.fig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214380"/>
            <a:ext cx="272415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682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a:xfrm>
            <a:off x="0" y="-30163"/>
            <a:ext cx="9144000" cy="1431926"/>
          </a:xfrm>
        </p:spPr>
        <p:txBody>
          <a:bodyPr/>
          <a:lstStyle/>
          <a:p>
            <a:r>
              <a:rPr lang="en-CA"/>
              <a:t>Kepler’s First Law of Planetary Motion</a:t>
            </a:r>
          </a:p>
        </p:txBody>
      </p:sp>
      <p:sp>
        <p:nvSpPr>
          <p:cNvPr id="707588" name="Text Box 4"/>
          <p:cNvSpPr txBox="1">
            <a:spLocks noChangeArrowheads="1"/>
          </p:cNvSpPr>
          <p:nvPr/>
        </p:nvSpPr>
        <p:spPr bwMode="auto">
          <a:xfrm>
            <a:off x="5181600" y="1600200"/>
            <a:ext cx="39624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v"/>
            </a:pPr>
            <a:r>
              <a:rPr lang="en-US" sz="2800" dirty="0" err="1">
                <a:latin typeface="Arial" charset="0"/>
              </a:rPr>
              <a:t>Tycho’s</a:t>
            </a:r>
            <a:r>
              <a:rPr lang="en-US" sz="2800" dirty="0">
                <a:latin typeface="Arial" charset="0"/>
              </a:rPr>
              <a:t> assistant, </a:t>
            </a:r>
            <a:r>
              <a:rPr lang="en-US" sz="2800" dirty="0" err="1">
                <a:solidFill>
                  <a:srgbClr val="FF0000"/>
                </a:solidFill>
                <a:latin typeface="Arial" charset="0"/>
              </a:rPr>
              <a:t>Kepler</a:t>
            </a:r>
            <a:r>
              <a:rPr lang="en-US" sz="2800" dirty="0">
                <a:latin typeface="Arial" charset="0"/>
              </a:rPr>
              <a:t>, analyzed all that careful data.</a:t>
            </a:r>
          </a:p>
          <a:p>
            <a:pPr>
              <a:buClr>
                <a:schemeClr val="folHlink"/>
              </a:buClr>
              <a:buFont typeface="Wingdings" pitchFamily="79" charset="2"/>
              <a:buChar char="v"/>
            </a:pPr>
            <a:r>
              <a:rPr lang="en-US" sz="2800" dirty="0" err="1">
                <a:latin typeface="Arial" charset="0"/>
              </a:rPr>
              <a:t>Kepler</a:t>
            </a:r>
            <a:r>
              <a:rPr lang="en-US" sz="2800" dirty="0">
                <a:latin typeface="Arial" charset="0"/>
              </a:rPr>
              <a:t> was able to show that the orbits of the planets around the sun are </a:t>
            </a:r>
            <a:r>
              <a:rPr lang="en-US" sz="2800" b="1" i="1" dirty="0">
                <a:solidFill>
                  <a:schemeClr val="accent1"/>
                </a:solidFill>
                <a:latin typeface="Arial" charset="0"/>
              </a:rPr>
              <a:t>ellipses</a:t>
            </a:r>
            <a:r>
              <a:rPr lang="en-US" sz="2800" dirty="0">
                <a:latin typeface="Arial" charset="0"/>
              </a:rPr>
              <a:t>, with the sun at one focus.</a:t>
            </a:r>
          </a:p>
          <a:p>
            <a:pPr>
              <a:buClr>
                <a:schemeClr val="folHlink"/>
              </a:buClr>
              <a:buFont typeface="Wingdings" pitchFamily="79" charset="2"/>
              <a:buChar char="v"/>
            </a:pPr>
            <a:r>
              <a:rPr lang="en-US" sz="2800" dirty="0">
                <a:latin typeface="Arial" charset="0"/>
              </a:rPr>
              <a:t>This is </a:t>
            </a:r>
            <a:r>
              <a:rPr lang="en-US" sz="2800" dirty="0" err="1">
                <a:latin typeface="Arial" charset="0"/>
              </a:rPr>
              <a:t>Kepler’s</a:t>
            </a:r>
            <a:r>
              <a:rPr lang="en-US" sz="2800" dirty="0">
                <a:latin typeface="Arial" charset="0"/>
              </a:rPr>
              <a:t> </a:t>
            </a:r>
            <a:r>
              <a:rPr lang="en-US" sz="2800" dirty="0">
                <a:solidFill>
                  <a:srgbClr val="0000FF"/>
                </a:solidFill>
                <a:latin typeface="Arial" charset="0"/>
              </a:rPr>
              <a:t>first law</a:t>
            </a:r>
            <a:r>
              <a:rPr lang="en-US" sz="2800" dirty="0">
                <a:latin typeface="Arial" charset="0"/>
              </a:rPr>
              <a:t> of planetary motion.</a:t>
            </a:r>
          </a:p>
          <a:p>
            <a:pPr>
              <a:buFont typeface="Wingdings" pitchFamily="79" charset="2"/>
              <a:buNone/>
            </a:pPr>
            <a:endParaRPr lang="en-US" sz="2800" dirty="0">
              <a:latin typeface="Arial" charset="0"/>
            </a:endParaRPr>
          </a:p>
        </p:txBody>
      </p:sp>
      <p:pic>
        <p:nvPicPr>
          <p:cNvPr id="707589" name="Picture 5" descr="05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2575"/>
            <a:ext cx="4981575"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7928618-D103-4543-8EF7-360C5AFAE74A}" type="slidenum">
              <a:rPr lang="en-US" smtClean="0"/>
              <a:t>13</a:t>
            </a:fld>
            <a:endParaRPr lang="en-US"/>
          </a:p>
        </p:txBody>
      </p:sp>
    </p:spTree>
    <p:extLst>
      <p:ext uri="{BB962C8B-B14F-4D97-AF65-F5344CB8AC3E}">
        <p14:creationId xmlns:p14="http://schemas.microsoft.com/office/powerpoint/2010/main" val="1251489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ChangeArrowheads="1"/>
          </p:cNvSpPr>
          <p:nvPr>
            <p:ph type="title"/>
          </p:nvPr>
        </p:nvSpPr>
        <p:spPr>
          <a:xfrm>
            <a:off x="0" y="-30163"/>
            <a:ext cx="9144000" cy="1431926"/>
          </a:xfrm>
        </p:spPr>
        <p:txBody>
          <a:bodyPr>
            <a:normAutofit fontScale="90000"/>
          </a:bodyPr>
          <a:lstStyle/>
          <a:p>
            <a:r>
              <a:rPr lang="en-CA"/>
              <a:t>Kepler’s Second Law of Planetary Motion</a:t>
            </a:r>
          </a:p>
        </p:txBody>
      </p:sp>
      <p:sp>
        <p:nvSpPr>
          <p:cNvPr id="1084419" name="Text Box 3"/>
          <p:cNvSpPr txBox="1">
            <a:spLocks noChangeArrowheads="1"/>
          </p:cNvSpPr>
          <p:nvPr/>
        </p:nvSpPr>
        <p:spPr bwMode="auto">
          <a:xfrm>
            <a:off x="5562600" y="1524000"/>
            <a:ext cx="37338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v"/>
            </a:pPr>
            <a:r>
              <a:rPr lang="en-US" sz="2800" dirty="0">
                <a:latin typeface="Arial" charset="0"/>
              </a:rPr>
              <a:t>planets move faster when nearer to the sun, the radius line for each planet sweeps out equal areas in equal times.</a:t>
            </a:r>
          </a:p>
          <a:p>
            <a:pPr>
              <a:buClr>
                <a:schemeClr val="folHlink"/>
              </a:buClr>
              <a:buFont typeface="Wingdings" pitchFamily="79" charset="2"/>
              <a:buChar char="v"/>
            </a:pPr>
            <a:r>
              <a:rPr lang="en-US" sz="2800" dirty="0">
                <a:latin typeface="Arial" charset="0"/>
              </a:rPr>
              <a:t>The two blue sections each cover the same span of time and have equal area.</a:t>
            </a:r>
          </a:p>
          <a:p>
            <a:pPr>
              <a:buFont typeface="Wingdings" pitchFamily="79" charset="2"/>
              <a:buNone/>
            </a:pPr>
            <a:endParaRPr lang="en-US" sz="2800" dirty="0">
              <a:latin typeface="Arial" charset="0"/>
            </a:endParaRPr>
          </a:p>
        </p:txBody>
      </p:sp>
      <p:pic>
        <p:nvPicPr>
          <p:cNvPr id="1084421" name="Picture 5" descr="05_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5029200" cy="392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7928618-D103-4543-8EF7-360C5AFAE74A}" type="slidenum">
              <a:rPr lang="en-US" smtClean="0"/>
              <a:t>14</a:t>
            </a:fld>
            <a:endParaRPr lang="en-US"/>
          </a:p>
        </p:txBody>
      </p:sp>
    </p:spTree>
    <p:extLst>
      <p:ext uri="{BB962C8B-B14F-4D97-AF65-F5344CB8AC3E}">
        <p14:creationId xmlns:p14="http://schemas.microsoft.com/office/powerpoint/2010/main" val="277277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2"/>
          <p:cNvSpPr>
            <a:spLocks noGrp="1" noChangeArrowheads="1"/>
          </p:cNvSpPr>
          <p:nvPr>
            <p:ph type="title"/>
          </p:nvPr>
        </p:nvSpPr>
        <p:spPr>
          <a:xfrm>
            <a:off x="0" y="-30163"/>
            <a:ext cx="9144000" cy="1431926"/>
          </a:xfrm>
        </p:spPr>
        <p:txBody>
          <a:bodyPr/>
          <a:lstStyle/>
          <a:p>
            <a:r>
              <a:rPr lang="en-CA"/>
              <a:t>Kepler’s Third Law of Planetary Motion</a:t>
            </a:r>
          </a:p>
        </p:txBody>
      </p:sp>
      <p:sp>
        <p:nvSpPr>
          <p:cNvPr id="1086467" name="Text Box 3"/>
          <p:cNvSpPr txBox="1">
            <a:spLocks noChangeArrowheads="1"/>
          </p:cNvSpPr>
          <p:nvPr/>
        </p:nvSpPr>
        <p:spPr bwMode="auto">
          <a:xfrm>
            <a:off x="5562600" y="1524000"/>
            <a:ext cx="37338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v"/>
            </a:pPr>
            <a:r>
              <a:rPr lang="en-US" sz="2800">
                <a:latin typeface="Arial" charset="0"/>
              </a:rPr>
              <a:t>The </a:t>
            </a:r>
            <a:r>
              <a:rPr lang="en-US" sz="2800" b="1" i="1">
                <a:solidFill>
                  <a:schemeClr val="accent1"/>
                </a:solidFill>
                <a:latin typeface="Arial" charset="0"/>
              </a:rPr>
              <a:t>period (T)</a:t>
            </a:r>
            <a:r>
              <a:rPr lang="en-US" sz="2800">
                <a:latin typeface="Arial" charset="0"/>
              </a:rPr>
              <a:t> of an orbit is the time it takes for one complete cycle around the sun.</a:t>
            </a:r>
          </a:p>
          <a:p>
            <a:pPr>
              <a:buClr>
                <a:schemeClr val="folHlink"/>
              </a:buClr>
              <a:buFont typeface="Wingdings" pitchFamily="79" charset="2"/>
              <a:buChar char="v"/>
            </a:pPr>
            <a:r>
              <a:rPr lang="en-US" sz="2800">
                <a:latin typeface="Arial" charset="0"/>
              </a:rPr>
              <a:t>The cube of the average radius (r) about the sun is proportional to the square of the period of the orbit.</a:t>
            </a:r>
          </a:p>
        </p:txBody>
      </p:sp>
      <p:pic>
        <p:nvPicPr>
          <p:cNvPr id="1086468" name="Picture 4" descr="05_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57400"/>
            <a:ext cx="5029200" cy="392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86469" name="Object 5"/>
          <p:cNvGraphicFramePr>
            <a:graphicFrameLocks noChangeAspect="1"/>
          </p:cNvGraphicFramePr>
          <p:nvPr>
            <p:extLst>
              <p:ext uri="{D42A27DB-BD31-4B8C-83A1-F6EECF244321}">
                <p14:modId xmlns:p14="http://schemas.microsoft.com/office/powerpoint/2010/main" val="441549881"/>
              </p:ext>
            </p:extLst>
          </p:nvPr>
        </p:nvGraphicFramePr>
        <p:xfrm>
          <a:off x="2209800" y="4876800"/>
          <a:ext cx="1676400" cy="604838"/>
        </p:xfrm>
        <a:graphic>
          <a:graphicData uri="http://schemas.openxmlformats.org/presentationml/2006/ole">
            <mc:AlternateContent xmlns:mc="http://schemas.openxmlformats.org/markup-compatibility/2006">
              <mc:Choice xmlns:v="urn:schemas-microsoft-com:vml" Requires="v">
                <p:oleObj spid="_x0000_s3273" name="Equation" r:id="rId5" imgW="457200" imgH="165100" progId="Equation.3">
                  <p:embed/>
                </p:oleObj>
              </mc:Choice>
              <mc:Fallback>
                <p:oleObj name="Equation" r:id="rId5" imgW="457200" imgH="165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4876800"/>
                        <a:ext cx="1676400" cy="604838"/>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F7928618-D103-4543-8EF7-360C5AFAE74A}" type="slidenum">
              <a:rPr lang="en-US" smtClean="0"/>
              <a:t>15</a:t>
            </a:fld>
            <a:endParaRPr lang="en-US"/>
          </a:p>
        </p:txBody>
      </p:sp>
    </p:spTree>
    <p:extLst>
      <p:ext uri="{BB962C8B-B14F-4D97-AF65-F5344CB8AC3E}">
        <p14:creationId xmlns:p14="http://schemas.microsoft.com/office/powerpoint/2010/main" val="1016046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a:xfrm>
            <a:off x="457200" y="274638"/>
            <a:ext cx="8458200" cy="639762"/>
          </a:xfrm>
        </p:spPr>
        <p:txBody>
          <a:bodyPr>
            <a:normAutofit fontScale="90000"/>
          </a:bodyPr>
          <a:lstStyle/>
          <a:p>
            <a:r>
              <a:rPr lang="en-US" b="1" dirty="0">
                <a:solidFill>
                  <a:srgbClr val="FF0000"/>
                </a:solidFill>
              </a:rPr>
              <a:t>Newton’s Law of Universal Gravitation</a:t>
            </a:r>
          </a:p>
        </p:txBody>
      </p:sp>
      <p:sp>
        <p:nvSpPr>
          <p:cNvPr id="1061891" name="Rectangle 3"/>
          <p:cNvSpPr>
            <a:spLocks noGrp="1" noChangeArrowheads="1"/>
          </p:cNvSpPr>
          <p:nvPr>
            <p:ph type="body" idx="1"/>
          </p:nvPr>
        </p:nvSpPr>
        <p:spPr>
          <a:xfrm>
            <a:off x="152400" y="2057400"/>
            <a:ext cx="4876800" cy="4114800"/>
          </a:xfrm>
        </p:spPr>
        <p:txBody>
          <a:bodyPr/>
          <a:lstStyle/>
          <a:p>
            <a:pPr>
              <a:lnSpc>
                <a:spcPct val="80000"/>
              </a:lnSpc>
            </a:pPr>
            <a:r>
              <a:rPr lang="en-US" sz="2800" dirty="0">
                <a:solidFill>
                  <a:schemeClr val="accent1"/>
                </a:solidFill>
              </a:rPr>
              <a:t>Newton</a:t>
            </a:r>
            <a:r>
              <a:rPr lang="en-US" sz="2800" dirty="0">
                <a:solidFill>
                  <a:srgbClr val="FF0000"/>
                </a:solidFill>
              </a:rPr>
              <a:t> </a:t>
            </a:r>
            <a:r>
              <a:rPr lang="en-US" sz="2800" dirty="0"/>
              <a:t>recognized the  similarity between the motion of a projectile on Earth and the orbit of the moon.</a:t>
            </a:r>
          </a:p>
          <a:p>
            <a:pPr>
              <a:lnSpc>
                <a:spcPct val="80000"/>
              </a:lnSpc>
            </a:pPr>
            <a:r>
              <a:rPr lang="en-US" sz="2800" dirty="0"/>
              <a:t>If a projectile is fired with enough velocity, it could fall towards Earth but never reach the surface.</a:t>
            </a:r>
          </a:p>
          <a:p>
            <a:pPr>
              <a:lnSpc>
                <a:spcPct val="80000"/>
              </a:lnSpc>
              <a:buFont typeface="Wingdings" pitchFamily="79" charset="2"/>
              <a:buNone/>
            </a:pPr>
            <a:endParaRPr lang="en-US" sz="2800" dirty="0"/>
          </a:p>
        </p:txBody>
      </p:sp>
      <p:pic>
        <p:nvPicPr>
          <p:cNvPr id="1061896" name="Picture 8" descr="05_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3" y="2057400"/>
            <a:ext cx="411638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90600" y="1143000"/>
            <a:ext cx="6400800" cy="923330"/>
          </a:xfrm>
          <a:prstGeom prst="rect">
            <a:avLst/>
          </a:prstGeom>
        </p:spPr>
        <p:txBody>
          <a:bodyPr wrap="square">
            <a:spAutoFit/>
          </a:bodyPr>
          <a:lstStyle/>
          <a:p>
            <a:r>
              <a:rPr lang="en-US" dirty="0">
                <a:hlinkClick r:id="rId4"/>
              </a:rPr>
              <a:t>http://www.physics.purdue.edu/class/applets/NewtonsCannon/newtmtn.html</a:t>
            </a:r>
            <a:endParaRPr lang="en-US" dirty="0"/>
          </a:p>
          <a:p>
            <a:endParaRPr lang="en-US" dirty="0"/>
          </a:p>
        </p:txBody>
      </p:sp>
      <p:sp>
        <p:nvSpPr>
          <p:cNvPr id="3" name="Slide Number Placeholder 2"/>
          <p:cNvSpPr>
            <a:spLocks noGrp="1"/>
          </p:cNvSpPr>
          <p:nvPr>
            <p:ph type="sldNum" sz="quarter" idx="12"/>
          </p:nvPr>
        </p:nvSpPr>
        <p:spPr/>
        <p:txBody>
          <a:bodyPr/>
          <a:lstStyle/>
          <a:p>
            <a:fld id="{F7928618-D103-4543-8EF7-360C5AFAE74A}" type="slidenum">
              <a:rPr lang="en-US" smtClean="0"/>
              <a:t>16</a:t>
            </a:fld>
            <a:endParaRPr lang="en-US"/>
          </a:p>
        </p:txBody>
      </p:sp>
    </p:spTree>
    <p:extLst>
      <p:ext uri="{BB962C8B-B14F-4D97-AF65-F5344CB8AC3E}">
        <p14:creationId xmlns:p14="http://schemas.microsoft.com/office/powerpoint/2010/main" val="2588963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ChangeArrowheads="1"/>
          </p:cNvSpPr>
          <p:nvPr>
            <p:ph type="title"/>
          </p:nvPr>
        </p:nvSpPr>
        <p:spPr>
          <a:xfrm>
            <a:off x="152400" y="0"/>
            <a:ext cx="8534400" cy="1143000"/>
          </a:xfrm>
        </p:spPr>
        <p:txBody>
          <a:bodyPr>
            <a:normAutofit fontScale="90000"/>
          </a:bodyPr>
          <a:lstStyle/>
          <a:p>
            <a:r>
              <a:rPr lang="en-US" b="1" dirty="0">
                <a:solidFill>
                  <a:srgbClr val="FF0000"/>
                </a:solidFill>
              </a:rPr>
              <a:t>Newton’s Law of Universal Gravitation</a:t>
            </a:r>
          </a:p>
        </p:txBody>
      </p:sp>
      <p:sp>
        <p:nvSpPr>
          <p:cNvPr id="1090563" name="Rectangle 3"/>
          <p:cNvSpPr>
            <a:spLocks noGrp="1" noChangeArrowheads="1"/>
          </p:cNvSpPr>
          <p:nvPr>
            <p:ph type="body" idx="1"/>
          </p:nvPr>
        </p:nvSpPr>
        <p:spPr>
          <a:xfrm>
            <a:off x="152400" y="1219200"/>
            <a:ext cx="8763000" cy="4876800"/>
          </a:xfrm>
        </p:spPr>
        <p:txBody>
          <a:bodyPr>
            <a:normAutofit/>
          </a:bodyPr>
          <a:lstStyle/>
          <a:p>
            <a:pPr>
              <a:lnSpc>
                <a:spcPct val="80000"/>
              </a:lnSpc>
            </a:pPr>
            <a:r>
              <a:rPr lang="en-US" sz="2800" dirty="0">
                <a:solidFill>
                  <a:schemeClr val="accent1"/>
                </a:solidFill>
              </a:rPr>
              <a:t>Newton </a:t>
            </a:r>
            <a:r>
              <a:rPr lang="en-US" sz="2800" dirty="0"/>
              <a:t>was able to explain </a:t>
            </a:r>
            <a:r>
              <a:rPr lang="en-US" sz="2800" dirty="0" err="1"/>
              <a:t>Kepler’s</a:t>
            </a:r>
            <a:r>
              <a:rPr lang="en-US" sz="2800" dirty="0"/>
              <a:t> 1</a:t>
            </a:r>
            <a:r>
              <a:rPr lang="en-US" sz="2800" baseline="30000" dirty="0"/>
              <a:t>st</a:t>
            </a:r>
            <a:r>
              <a:rPr lang="en-US" sz="2800" dirty="0"/>
              <a:t> and 3</a:t>
            </a:r>
            <a:r>
              <a:rPr lang="en-US" sz="2800" baseline="30000" dirty="0"/>
              <a:t>rd</a:t>
            </a:r>
            <a:r>
              <a:rPr lang="en-US" sz="2800" dirty="0"/>
              <a:t> laws by assuming the gravitational force between planets and the sun falls off as the inverse square of the distance.</a:t>
            </a:r>
          </a:p>
          <a:p>
            <a:pPr>
              <a:lnSpc>
                <a:spcPct val="80000"/>
              </a:lnSpc>
            </a:pPr>
            <a:r>
              <a:rPr lang="en-US" sz="2800" b="1" i="1" dirty="0">
                <a:solidFill>
                  <a:schemeClr val="accent1"/>
                </a:solidFill>
              </a:rPr>
              <a:t>Newton’s law of universal gravitation</a:t>
            </a:r>
            <a:r>
              <a:rPr lang="en-US" sz="2800" dirty="0"/>
              <a:t> says the gravitational force between two objects is proportional to the mass of each object, and inversely proportional to the square of the distance between the two objects.</a:t>
            </a:r>
          </a:p>
          <a:p>
            <a:pPr>
              <a:lnSpc>
                <a:spcPct val="80000"/>
              </a:lnSpc>
            </a:pPr>
            <a:endParaRPr lang="en-US" sz="2000" dirty="0"/>
          </a:p>
          <a:p>
            <a:pPr>
              <a:lnSpc>
                <a:spcPct val="80000"/>
              </a:lnSpc>
            </a:pPr>
            <a:endParaRPr lang="en-US" sz="2000" dirty="0"/>
          </a:p>
          <a:p>
            <a:pPr marL="0" indent="0"/>
            <a:r>
              <a:rPr lang="en-US" sz="2800" b="1" i="1" dirty="0">
                <a:solidFill>
                  <a:schemeClr val="accent1"/>
                </a:solidFill>
              </a:rPr>
              <a:t>G</a:t>
            </a:r>
            <a:r>
              <a:rPr lang="en-US" sz="2800" dirty="0"/>
              <a:t> is the </a:t>
            </a:r>
            <a:r>
              <a:rPr lang="en-US" sz="2800" b="1" i="1" dirty="0">
                <a:solidFill>
                  <a:schemeClr val="accent1"/>
                </a:solidFill>
              </a:rPr>
              <a:t>Universal gravitational constant G, which </a:t>
            </a:r>
            <a:r>
              <a:rPr lang="en-US" sz="2800" dirty="0"/>
              <a:t>was measured by Cavendish after more than 100 years</a:t>
            </a:r>
          </a:p>
          <a:p>
            <a:pPr marL="0" indent="0"/>
            <a:r>
              <a:rPr lang="en-US" sz="2800" dirty="0">
                <a:solidFill>
                  <a:srgbClr val="3333FF"/>
                </a:solidFill>
              </a:rPr>
              <a:t>        G = 6.67 x 10</a:t>
            </a:r>
            <a:r>
              <a:rPr lang="en-US" sz="2800" baseline="30000" dirty="0">
                <a:solidFill>
                  <a:srgbClr val="3333FF"/>
                </a:solidFill>
              </a:rPr>
              <a:t>-11 </a:t>
            </a:r>
            <a:r>
              <a:rPr lang="en-US" sz="2800" dirty="0">
                <a:solidFill>
                  <a:srgbClr val="3333FF"/>
                </a:solidFill>
              </a:rPr>
              <a:t>N.m</a:t>
            </a:r>
            <a:r>
              <a:rPr lang="en-US" sz="2800" baseline="30000" dirty="0">
                <a:solidFill>
                  <a:srgbClr val="3333FF"/>
                </a:solidFill>
              </a:rPr>
              <a:t>2</a:t>
            </a:r>
            <a:r>
              <a:rPr lang="en-US" sz="2800" dirty="0">
                <a:solidFill>
                  <a:srgbClr val="3333FF"/>
                </a:solidFill>
              </a:rPr>
              <a:t>/kg</a:t>
            </a:r>
            <a:r>
              <a:rPr lang="en-US" sz="2800" baseline="30000" dirty="0">
                <a:solidFill>
                  <a:srgbClr val="3333FF"/>
                </a:solidFill>
              </a:rPr>
              <a:t>2.</a:t>
            </a:r>
          </a:p>
          <a:p>
            <a:pPr>
              <a:lnSpc>
                <a:spcPct val="80000"/>
              </a:lnSpc>
            </a:pPr>
            <a:endParaRPr lang="en-US" sz="2800" dirty="0"/>
          </a:p>
        </p:txBody>
      </p:sp>
      <p:graphicFrame>
        <p:nvGraphicFramePr>
          <p:cNvPr id="1090564" name="Object 4"/>
          <p:cNvGraphicFramePr>
            <a:graphicFrameLocks noChangeAspect="1"/>
          </p:cNvGraphicFramePr>
          <p:nvPr>
            <p:extLst>
              <p:ext uri="{D42A27DB-BD31-4B8C-83A1-F6EECF244321}">
                <p14:modId xmlns:p14="http://schemas.microsoft.com/office/powerpoint/2010/main" val="1952471024"/>
              </p:ext>
            </p:extLst>
          </p:nvPr>
        </p:nvGraphicFramePr>
        <p:xfrm>
          <a:off x="6019800" y="5562600"/>
          <a:ext cx="1768475" cy="868363"/>
        </p:xfrm>
        <a:graphic>
          <a:graphicData uri="http://schemas.openxmlformats.org/presentationml/2006/ole">
            <mc:AlternateContent xmlns:mc="http://schemas.openxmlformats.org/markup-compatibility/2006">
              <mc:Choice xmlns:v="urn:schemas-microsoft-com:vml" Requires="v">
                <p:oleObj spid="_x0000_s4298" name="Equation" r:id="rId4" imgW="749300" imgH="368300" progId="Equation.3">
                  <p:embed/>
                </p:oleObj>
              </mc:Choice>
              <mc:Fallback>
                <p:oleObj name="Equation" r:id="rId4" imgW="7493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5562600"/>
                        <a:ext cx="1768475" cy="8683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F7928618-D103-4543-8EF7-360C5AFAE74A}" type="slidenum">
              <a:rPr lang="en-US" smtClean="0"/>
              <a:t>17</a:t>
            </a:fld>
            <a:endParaRPr lang="en-US"/>
          </a:p>
        </p:txBody>
      </p:sp>
    </p:spTree>
    <p:extLst>
      <p:ext uri="{BB962C8B-B14F-4D97-AF65-F5344CB8AC3E}">
        <p14:creationId xmlns:p14="http://schemas.microsoft.com/office/powerpoint/2010/main" val="3824478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90563">
                                            <p:txEl>
                                              <p:pRg st="1" end="1"/>
                                            </p:txEl>
                                          </p:spTgt>
                                        </p:tgtEl>
                                        <p:attrNameLst>
                                          <p:attrName>style.visibility</p:attrName>
                                        </p:attrNameLst>
                                      </p:cBhvr>
                                      <p:to>
                                        <p:strVal val="visible"/>
                                      </p:to>
                                    </p:set>
                                    <p:animEffect transition="in" filter="fade">
                                      <p:cBhvr>
                                        <p:cTn id="7" dur="1000"/>
                                        <p:tgtEl>
                                          <p:spTgt spid="1090563">
                                            <p:txEl>
                                              <p:pRg st="1" end="1"/>
                                            </p:txEl>
                                          </p:spTgt>
                                        </p:tgtEl>
                                      </p:cBhvr>
                                    </p:animEffect>
                                    <p:anim calcmode="lin" valueType="num">
                                      <p:cBhvr>
                                        <p:cTn id="8" dur="1000" fill="hold"/>
                                        <p:tgtEl>
                                          <p:spTgt spid="109056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9056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90564"/>
                                        </p:tgtEl>
                                        <p:attrNameLst>
                                          <p:attrName>style.visibility</p:attrName>
                                        </p:attrNameLst>
                                      </p:cBhvr>
                                      <p:to>
                                        <p:strVal val="visible"/>
                                      </p:to>
                                    </p:set>
                                    <p:animEffect transition="in" filter="fade">
                                      <p:cBhvr>
                                        <p:cTn id="12" dur="1000"/>
                                        <p:tgtEl>
                                          <p:spTgt spid="1090564"/>
                                        </p:tgtEl>
                                      </p:cBhvr>
                                    </p:animEffect>
                                    <p:anim calcmode="lin" valueType="num">
                                      <p:cBhvr>
                                        <p:cTn id="13" dur="1000" fill="hold"/>
                                        <p:tgtEl>
                                          <p:spTgt spid="1090564"/>
                                        </p:tgtEl>
                                        <p:attrNameLst>
                                          <p:attrName>ppt_x</p:attrName>
                                        </p:attrNameLst>
                                      </p:cBhvr>
                                      <p:tavLst>
                                        <p:tav tm="0">
                                          <p:val>
                                            <p:strVal val="#ppt_x"/>
                                          </p:val>
                                        </p:tav>
                                        <p:tav tm="100000">
                                          <p:val>
                                            <p:strVal val="#ppt_x"/>
                                          </p:val>
                                        </p:tav>
                                      </p:tavLst>
                                    </p:anim>
                                    <p:anim calcmode="lin" valueType="num">
                                      <p:cBhvr>
                                        <p:cTn id="14" dur="1000" fill="hold"/>
                                        <p:tgtEl>
                                          <p:spTgt spid="109056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90563">
                                            <p:txEl>
                                              <p:pRg st="4" end="4"/>
                                            </p:txEl>
                                          </p:spTgt>
                                        </p:tgtEl>
                                        <p:attrNameLst>
                                          <p:attrName>style.visibility</p:attrName>
                                        </p:attrNameLst>
                                      </p:cBhvr>
                                      <p:to>
                                        <p:strVal val="visible"/>
                                      </p:to>
                                    </p:set>
                                    <p:animEffect transition="in" filter="fade">
                                      <p:cBhvr>
                                        <p:cTn id="17" dur="1000"/>
                                        <p:tgtEl>
                                          <p:spTgt spid="1090563">
                                            <p:txEl>
                                              <p:pRg st="4" end="4"/>
                                            </p:txEl>
                                          </p:spTgt>
                                        </p:tgtEl>
                                      </p:cBhvr>
                                    </p:animEffect>
                                    <p:anim calcmode="lin" valueType="num">
                                      <p:cBhvr>
                                        <p:cTn id="18" dur="1000" fill="hold"/>
                                        <p:tgtEl>
                                          <p:spTgt spid="109056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090563">
                                            <p:txEl>
                                              <p:pRg st="4" end="4"/>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090563">
                                            <p:txEl>
                                              <p:pRg st="5" end="5"/>
                                            </p:txEl>
                                          </p:spTgt>
                                        </p:tgtEl>
                                        <p:attrNameLst>
                                          <p:attrName>style.visibility</p:attrName>
                                        </p:attrNameLst>
                                      </p:cBhvr>
                                      <p:to>
                                        <p:strVal val="visible"/>
                                      </p:to>
                                    </p:set>
                                    <p:animEffect transition="in" filter="fade">
                                      <p:cBhvr>
                                        <p:cTn id="23" dur="1000"/>
                                        <p:tgtEl>
                                          <p:spTgt spid="1090563">
                                            <p:txEl>
                                              <p:pRg st="5" end="5"/>
                                            </p:txEl>
                                          </p:spTgt>
                                        </p:tgtEl>
                                      </p:cBhvr>
                                    </p:animEffect>
                                    <p:anim calcmode="lin" valueType="num">
                                      <p:cBhvr>
                                        <p:cTn id="24" dur="1000" fill="hold"/>
                                        <p:tgtEl>
                                          <p:spTgt spid="109056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109056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63"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Text Box 2"/>
          <p:cNvSpPr txBox="1">
            <a:spLocks noChangeArrowheads="1"/>
          </p:cNvSpPr>
          <p:nvPr/>
        </p:nvSpPr>
        <p:spPr bwMode="auto">
          <a:xfrm>
            <a:off x="304800" y="685800"/>
            <a:ext cx="8686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solidFill>
                  <a:srgbClr val="FF0000"/>
                </a:solidFill>
                <a:latin typeface="Arial" charset="0"/>
              </a:rPr>
              <a:t>The gravitational force is attractive and acts along the line joining the center of the two masses.</a:t>
            </a:r>
          </a:p>
          <a:p>
            <a:r>
              <a:rPr lang="en-US" sz="2800" dirty="0">
                <a:solidFill>
                  <a:srgbClr val="FF0000"/>
                </a:solidFill>
                <a:latin typeface="Arial" charset="0"/>
              </a:rPr>
              <a:t>It obeys Newton’s third law of motion.</a:t>
            </a:r>
            <a:endParaRPr lang="en-US" sz="2800" baseline="30000" dirty="0">
              <a:solidFill>
                <a:srgbClr val="FF0000"/>
              </a:solidFill>
              <a:latin typeface="Arial" charset="0"/>
            </a:endParaRPr>
          </a:p>
        </p:txBody>
      </p:sp>
      <p:sp>
        <p:nvSpPr>
          <p:cNvPr id="1094659" name="Rectangle 3"/>
          <p:cNvSpPr>
            <a:spLocks noChangeArrowheads="1"/>
          </p:cNvSpPr>
          <p:nvPr/>
        </p:nvSpPr>
        <p:spPr bwMode="auto">
          <a:xfrm>
            <a:off x="3843338" y="12017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094661" name="Picture 5" descr="05_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438401"/>
            <a:ext cx="6809582" cy="2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458020674"/>
              </p:ext>
            </p:extLst>
          </p:nvPr>
        </p:nvGraphicFramePr>
        <p:xfrm>
          <a:off x="7194550" y="1402557"/>
          <a:ext cx="1768475" cy="868363"/>
        </p:xfrm>
        <a:graphic>
          <a:graphicData uri="http://schemas.openxmlformats.org/presentationml/2006/ole">
            <mc:AlternateContent xmlns:mc="http://schemas.openxmlformats.org/markup-compatibility/2006">
              <mc:Choice xmlns:v="urn:schemas-microsoft-com:vml" Requires="v">
                <p:oleObj spid="_x0000_s10398" name="Equation" r:id="rId5" imgW="749300" imgH="368300" progId="Equation.3">
                  <p:embed/>
                </p:oleObj>
              </mc:Choice>
              <mc:Fallback>
                <p:oleObj name="Equation" r:id="rId5" imgW="749300" imgH="3683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4550" y="1402557"/>
                        <a:ext cx="1768475" cy="8683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F7928618-D103-4543-8EF7-360C5AFAE74A}" type="slidenum">
              <a:rPr lang="en-US" smtClean="0"/>
              <a:t>18</a:t>
            </a:fld>
            <a:endParaRPr lang="en-US"/>
          </a:p>
        </p:txBody>
      </p:sp>
      <p:pic>
        <p:nvPicPr>
          <p:cNvPr id="7" name="Picture 7" descr="05_p098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137" y="5272087"/>
            <a:ext cx="8856663"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17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4EE3B7-7F8B-40FE-B98B-27CE27C23736}" type="slidenum">
              <a:rPr lang="en-US"/>
              <a:pPr eaLnBrk="1" hangingPunct="1"/>
              <a:t>19</a:t>
            </a:fld>
            <a:endParaRPr lang="en-US"/>
          </a:p>
        </p:txBody>
      </p:sp>
      <p:sp>
        <p:nvSpPr>
          <p:cNvPr id="11269"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b="1" dirty="0">
                <a:solidFill>
                  <a:srgbClr val="FF0000"/>
                </a:solidFill>
              </a:rPr>
              <a:t>Using Newton’s Gravitational Law to derive </a:t>
            </a:r>
            <a:r>
              <a:rPr lang="en-US" b="1" dirty="0" err="1">
                <a:solidFill>
                  <a:srgbClr val="FF0000"/>
                </a:solidFill>
              </a:rPr>
              <a:t>Kepler’s</a:t>
            </a:r>
            <a:r>
              <a:rPr lang="en-US" b="1" dirty="0">
                <a:solidFill>
                  <a:srgbClr val="FF0000"/>
                </a:solidFill>
              </a:rPr>
              <a:t> 3</a:t>
            </a:r>
            <a:r>
              <a:rPr lang="en-US" b="1" baseline="30000" dirty="0">
                <a:solidFill>
                  <a:srgbClr val="FF0000"/>
                </a:solidFill>
              </a:rPr>
              <a:t>rd</a:t>
            </a:r>
            <a:r>
              <a:rPr lang="en-US" b="1" dirty="0">
                <a:solidFill>
                  <a:srgbClr val="FF0000"/>
                </a:solidFill>
              </a:rPr>
              <a:t> Law </a:t>
            </a:r>
          </a:p>
        </p:txBody>
      </p:sp>
      <mc:AlternateContent xmlns:mc="http://schemas.openxmlformats.org/markup-compatibility/2006" xmlns:a14="http://schemas.microsoft.com/office/drawing/2010/main">
        <mc:Choice Requires="a14">
          <p:sp>
            <p:nvSpPr>
              <p:cNvPr id="11270" name="Rectangle 3"/>
              <p:cNvSpPr>
                <a:spLocks noGrp="1" noChangeArrowheads="1"/>
              </p:cNvSpPr>
              <p:nvPr>
                <p:ph type="body" idx="1"/>
              </p:nvPr>
            </p:nvSpPr>
            <p:spPr>
              <a:xfrm>
                <a:off x="228600" y="1219200"/>
                <a:ext cx="5105400" cy="5029200"/>
              </a:xfrm>
            </p:spPr>
            <p:txBody>
              <a:bodyPr>
                <a:normAutofit lnSpcReduction="10000"/>
              </a:bodyPr>
              <a:lstStyle/>
              <a:p>
                <a:pPr marL="0" indent="0" eaLnBrk="1" hangingPunct="1"/>
                <a:r>
                  <a:rPr lang="en-US" sz="2500" dirty="0"/>
                  <a:t>For a </a:t>
                </a:r>
                <a:r>
                  <a:rPr lang="en-US" sz="2500" b="1" dirty="0">
                    <a:solidFill>
                      <a:srgbClr val="0070C0"/>
                    </a:solidFill>
                  </a:rPr>
                  <a:t>simple circular orbit </a:t>
                </a:r>
              </a:p>
              <a:p>
                <a:pPr marL="0" indent="0" eaLnBrk="1" hangingPunct="1"/>
                <a:endParaRPr lang="en-US" sz="2000" dirty="0"/>
              </a:p>
              <a:p>
                <a:pPr marL="0" indent="0" eaLnBrk="1" hangingPunct="1"/>
                <a:r>
                  <a:rPr lang="en-US" sz="2000" dirty="0">
                    <a:solidFill>
                      <a:schemeClr val="hlink"/>
                    </a:solidFill>
                  </a:rPr>
                  <a:t>                 </a:t>
                </a:r>
                <a:r>
                  <a:rPr lang="en-US" dirty="0" err="1"/>
                  <a:t>GmM</a:t>
                </a:r>
                <a:r>
                  <a:rPr lang="en-US" baseline="-25000" dirty="0" err="1"/>
                  <a:t>s</a:t>
                </a:r>
                <a:r>
                  <a:rPr lang="en-US" dirty="0"/>
                  <a:t>/r</a:t>
                </a:r>
                <a:r>
                  <a:rPr lang="en-US" baseline="30000" dirty="0"/>
                  <a:t>2 </a:t>
                </a:r>
                <a:r>
                  <a:rPr lang="en-US" dirty="0"/>
                  <a:t> = mv</a:t>
                </a:r>
                <a:r>
                  <a:rPr lang="en-US" baseline="30000" dirty="0"/>
                  <a:t>2</a:t>
                </a:r>
                <a:r>
                  <a:rPr lang="en-US" dirty="0"/>
                  <a:t>/r </a:t>
                </a:r>
              </a:p>
              <a:p>
                <a:pPr marL="0" indent="0" eaLnBrk="1" hangingPunct="1"/>
                <a:endParaRPr lang="en-US" dirty="0"/>
              </a:p>
              <a:p>
                <a:pPr marL="0" indent="0" eaLnBrk="1" hangingPunct="1"/>
                <a:r>
                  <a:rPr lang="en-US" sz="2500" dirty="0">
                    <a:solidFill>
                      <a:schemeClr val="hlink"/>
                    </a:solidFill>
                  </a:rPr>
                  <a:t>where M is the mass of the sun and m the mass of the earth or M is the mass of the earth and m the mass of a satellite.</a:t>
                </a:r>
              </a:p>
              <a:p>
                <a:pPr marL="0" indent="0" eaLnBrk="1" hangingPunct="1"/>
                <a:endParaRPr lang="en-US" sz="2000" dirty="0">
                  <a:solidFill>
                    <a:schemeClr val="hlink"/>
                  </a:solidFill>
                </a:endParaRPr>
              </a:p>
              <a:p>
                <a:pPr marL="0" indent="0"/>
                <a:r>
                  <a:rPr lang="en-US" sz="2500" b="1" dirty="0"/>
                  <a:t>Circumference of a circle:  </a:t>
                </a:r>
                <a14:m>
                  <m:oMath xmlns:m="http://schemas.openxmlformats.org/officeDocument/2006/math">
                    <m:r>
                      <a:rPr lang="en-US" sz="2500" b="1" i="1" smtClean="0">
                        <a:latin typeface="Cambria Math"/>
                      </a:rPr>
                      <m:t>𝒔</m:t>
                    </m:r>
                    <m:r>
                      <a:rPr lang="en-US" sz="2500" b="1" i="1" smtClean="0">
                        <a:latin typeface="Cambria Math"/>
                      </a:rPr>
                      <m:t>=</m:t>
                    </m:r>
                    <m:r>
                      <a:rPr lang="en-US" sz="2500" b="1" i="1" smtClean="0">
                        <a:latin typeface="Cambria Math"/>
                      </a:rPr>
                      <m:t>𝟐</m:t>
                    </m:r>
                    <m:r>
                      <a:rPr lang="en-US" sz="2500" b="1" i="1" smtClean="0">
                        <a:latin typeface="Cambria Math"/>
                        <a:ea typeface="Cambria Math"/>
                      </a:rPr>
                      <m:t>𝝅</m:t>
                    </m:r>
                    <m:r>
                      <a:rPr lang="en-US" sz="2500" b="1" i="1" smtClean="0">
                        <a:latin typeface="Cambria Math"/>
                        <a:ea typeface="Cambria Math"/>
                      </a:rPr>
                      <m:t>𝒓</m:t>
                    </m:r>
                  </m:oMath>
                </a14:m>
                <a:r>
                  <a:rPr lang="en-US" sz="2500" b="1" dirty="0"/>
                  <a:t> </a:t>
                </a:r>
              </a:p>
              <a:p>
                <a:pPr marL="0" indent="0"/>
                <a:endParaRPr lang="en-US" sz="2500" b="1" dirty="0"/>
              </a:p>
              <a:p>
                <a:pPr marL="0" indent="0"/>
                <a:r>
                  <a:rPr lang="en-US" sz="2500" b="1" dirty="0"/>
                  <a:t>Period T = s/v = </a:t>
                </a:r>
                <a14:m>
                  <m:oMath xmlns:m="http://schemas.openxmlformats.org/officeDocument/2006/math">
                    <m:r>
                      <a:rPr lang="en-US" sz="2500" b="1" i="1">
                        <a:latin typeface="Cambria Math"/>
                      </a:rPr>
                      <m:t>𝟐</m:t>
                    </m:r>
                    <m:r>
                      <a:rPr lang="en-US" sz="2500" b="1" i="1">
                        <a:latin typeface="Cambria Math"/>
                        <a:ea typeface="Cambria Math"/>
                      </a:rPr>
                      <m:t>𝝅</m:t>
                    </m:r>
                    <m:r>
                      <a:rPr lang="en-US" sz="2500" b="1" i="1">
                        <a:latin typeface="Cambria Math"/>
                        <a:ea typeface="Cambria Math"/>
                      </a:rPr>
                      <m:t>𝒓</m:t>
                    </m:r>
                  </m:oMath>
                </a14:m>
                <a:r>
                  <a:rPr lang="en-US" sz="2500" b="1" dirty="0"/>
                  <a:t>/v</a:t>
                </a:r>
              </a:p>
              <a:p>
                <a:pPr marL="0" indent="0"/>
                <a:endParaRPr lang="en-US" sz="2000" b="1" dirty="0"/>
              </a:p>
              <a:p>
                <a:pPr marL="0" indent="0"/>
                <a:endParaRPr lang="en-US" sz="2000" b="1" dirty="0"/>
              </a:p>
              <a:p>
                <a:pPr marL="0" indent="0"/>
                <a:endParaRPr lang="en-US" sz="2000" b="1" dirty="0"/>
              </a:p>
              <a:p>
                <a:pPr marL="0" indent="0"/>
                <a:endParaRPr lang="en-US" sz="2000" b="1" dirty="0"/>
              </a:p>
              <a:p>
                <a:pPr marL="0" indent="0" eaLnBrk="1" hangingPunct="1"/>
                <a:endParaRPr lang="en-US" sz="2000" dirty="0">
                  <a:solidFill>
                    <a:schemeClr val="hlink"/>
                  </a:solidFill>
                </a:endParaRPr>
              </a:p>
            </p:txBody>
          </p:sp>
        </mc:Choice>
        <mc:Fallback xmlns="">
          <p:sp>
            <p:nvSpPr>
              <p:cNvPr id="11270" name="Rectangle 3"/>
              <p:cNvSpPr>
                <a:spLocks noGrp="1" noRot="1" noChangeAspect="1" noMove="1" noResize="1" noEditPoints="1" noAdjustHandles="1" noChangeArrowheads="1" noChangeShapeType="1" noTextEdit="1"/>
              </p:cNvSpPr>
              <p:nvPr>
                <p:ph type="body" idx="1"/>
              </p:nvPr>
            </p:nvSpPr>
            <p:spPr>
              <a:xfrm>
                <a:off x="228600" y="1219200"/>
                <a:ext cx="5105400" cy="5029200"/>
              </a:xfrm>
              <a:blipFill rotWithShape="1">
                <a:blip r:embed="rId2"/>
                <a:stretch>
                  <a:fillRect l="-2031" t="-1576"/>
                </a:stretch>
              </a:blipFill>
            </p:spPr>
            <p:txBody>
              <a:bodyPr/>
              <a:lstStyle/>
              <a:p>
                <a:r>
                  <a:rPr lang="en-US">
                    <a:noFill/>
                  </a:rPr>
                  <a:t> </a:t>
                </a:r>
              </a:p>
            </p:txBody>
          </p:sp>
        </mc:Fallback>
      </mc:AlternateContent>
      <p:pic>
        <p:nvPicPr>
          <p:cNvPr id="11271" name="Picture 4" descr="05_p097c"/>
          <p:cNvPicPr>
            <a:picLocks noChangeAspect="1" noChangeArrowheads="1"/>
          </p:cNvPicPr>
          <p:nvPr/>
        </p:nvPicPr>
        <p:blipFill rotWithShape="1">
          <a:blip r:embed="rId3">
            <a:extLst>
              <a:ext uri="{28A0092B-C50C-407E-A947-70E740481C1C}">
                <a14:useLocalDpi xmlns:a14="http://schemas.microsoft.com/office/drawing/2010/main" val="0"/>
              </a:ext>
            </a:extLst>
          </a:blip>
          <a:srcRect b="26723"/>
          <a:stretch/>
        </p:blipFill>
        <p:spPr bwMode="auto">
          <a:xfrm>
            <a:off x="5502268" y="1219200"/>
            <a:ext cx="3392879" cy="195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7"/>
          <p:cNvSpPr txBox="1">
            <a:spLocks noChangeArrowheads="1"/>
          </p:cNvSpPr>
          <p:nvPr/>
        </p:nvSpPr>
        <p:spPr bwMode="auto">
          <a:xfrm>
            <a:off x="5867400" y="4572000"/>
            <a:ext cx="2590800"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FF3300"/>
                </a:solidFill>
              </a:rPr>
              <a:t>T</a:t>
            </a:r>
            <a:r>
              <a:rPr lang="en-US" sz="2400" b="1" baseline="30000" dirty="0">
                <a:solidFill>
                  <a:srgbClr val="FF3300"/>
                </a:solidFill>
              </a:rPr>
              <a:t>2</a:t>
            </a:r>
            <a:r>
              <a:rPr lang="en-US" sz="2400" b="1" dirty="0">
                <a:solidFill>
                  <a:srgbClr val="FF3300"/>
                </a:solidFill>
              </a:rPr>
              <a:t>/r</a:t>
            </a:r>
            <a:r>
              <a:rPr lang="en-US" sz="2400" b="1" baseline="30000" dirty="0">
                <a:solidFill>
                  <a:srgbClr val="FF3300"/>
                </a:solidFill>
              </a:rPr>
              <a:t>3 </a:t>
            </a:r>
            <a:r>
              <a:rPr lang="en-US" sz="2400" b="1" dirty="0">
                <a:solidFill>
                  <a:srgbClr val="FF3300"/>
                </a:solidFill>
              </a:rPr>
              <a:t>= 4</a:t>
            </a:r>
            <a:r>
              <a:rPr lang="el-GR" sz="2400" b="1" dirty="0">
                <a:solidFill>
                  <a:srgbClr val="FF3300"/>
                </a:solidFill>
                <a:cs typeface="Arial" charset="0"/>
              </a:rPr>
              <a:t>π</a:t>
            </a:r>
            <a:r>
              <a:rPr lang="en-US" sz="2400" b="1" baseline="30000" dirty="0">
                <a:solidFill>
                  <a:srgbClr val="FF3300"/>
                </a:solidFill>
                <a:cs typeface="Arial" charset="0"/>
              </a:rPr>
              <a:t>2</a:t>
            </a:r>
            <a:r>
              <a:rPr lang="en-US" sz="2400" b="1" dirty="0">
                <a:solidFill>
                  <a:srgbClr val="FF3300"/>
                </a:solidFill>
                <a:cs typeface="Arial" charset="0"/>
              </a:rPr>
              <a:t>/GM</a:t>
            </a:r>
            <a:r>
              <a:rPr lang="en-US" sz="2400" b="1" baseline="-25000" dirty="0">
                <a:solidFill>
                  <a:srgbClr val="FF3300"/>
                </a:solidFill>
                <a:cs typeface="Arial" charset="0"/>
              </a:rPr>
              <a:t>s</a:t>
            </a:r>
            <a:endParaRPr lang="el-GR" sz="2400" b="1" dirty="0">
              <a:solidFill>
                <a:srgbClr val="FF3300"/>
              </a:solidFill>
              <a:cs typeface="Arial" charset="0"/>
            </a:endParaRPr>
          </a:p>
        </p:txBody>
      </p:sp>
    </p:spTree>
    <p:extLst>
      <p:ext uri="{BB962C8B-B14F-4D97-AF65-F5344CB8AC3E}">
        <p14:creationId xmlns:p14="http://schemas.microsoft.com/office/powerpoint/2010/main" val="54677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604D85-8F3E-46EE-885F-5F3D3B169F06}" type="datetime1">
              <a:rPr lang="en-US"/>
              <a:pPr eaLnBrk="1" hangingPunct="1"/>
              <a:t>2/6/2020</a:t>
            </a:fld>
            <a:endParaRPr lang="en-US" dirty="0"/>
          </a:p>
        </p:txBody>
      </p:sp>
      <p:sp>
        <p:nvSpPr>
          <p:cNvPr id="7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Physics 214 Fall 2010</a:t>
            </a:r>
          </a:p>
        </p:txBody>
      </p:sp>
      <p:sp>
        <p:nvSpPr>
          <p:cNvPr id="7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533D10-9771-4F68-B1DA-04098A2018C4}" type="slidenum">
              <a:rPr lang="en-US"/>
              <a:pPr eaLnBrk="1" hangingPunct="1"/>
              <a:t>2</a:t>
            </a:fld>
            <a:endParaRPr lang="en-US"/>
          </a:p>
        </p:txBody>
      </p:sp>
      <p:sp>
        <p:nvSpPr>
          <p:cNvPr id="7173" name="Rectangle 2"/>
          <p:cNvSpPr>
            <a:spLocks noGrp="1" noChangeArrowheads="1"/>
          </p:cNvSpPr>
          <p:nvPr>
            <p:ph type="title"/>
          </p:nvPr>
        </p:nvSpPr>
        <p:spPr/>
        <p:txBody>
          <a:bodyPr/>
          <a:lstStyle/>
          <a:p>
            <a:pPr eaLnBrk="1" hangingPunct="1"/>
            <a:r>
              <a:rPr lang="en-US" b="1" dirty="0">
                <a:solidFill>
                  <a:srgbClr val="FF0000"/>
                </a:solidFill>
              </a:rPr>
              <a:t>Vertical circles</a:t>
            </a:r>
          </a:p>
        </p:txBody>
      </p:sp>
      <p:sp>
        <p:nvSpPr>
          <p:cNvPr id="7174" name="Rectangle 3"/>
          <p:cNvSpPr>
            <a:spLocks noGrp="1" noChangeArrowheads="1"/>
          </p:cNvSpPr>
          <p:nvPr>
            <p:ph type="body" idx="1"/>
          </p:nvPr>
        </p:nvSpPr>
        <p:spPr>
          <a:xfrm>
            <a:off x="457200" y="3657600"/>
            <a:ext cx="3657600" cy="2514600"/>
          </a:xfrm>
        </p:spPr>
        <p:txBody>
          <a:bodyPr/>
          <a:lstStyle/>
          <a:p>
            <a:pPr marL="0" indent="0" eaLnBrk="1" hangingPunct="1"/>
            <a:r>
              <a:rPr lang="en-US" sz="1800" dirty="0"/>
              <a:t>If v = 0 then N = mg</a:t>
            </a:r>
          </a:p>
          <a:p>
            <a:pPr marL="0" indent="0" eaLnBrk="1" hangingPunct="1"/>
            <a:endParaRPr lang="en-US" sz="1800" dirty="0"/>
          </a:p>
          <a:p>
            <a:pPr marL="0" indent="0" eaLnBrk="1" hangingPunct="1"/>
            <a:r>
              <a:rPr lang="en-US" sz="1800" dirty="0">
                <a:solidFill>
                  <a:schemeClr val="hlink"/>
                </a:solidFill>
              </a:rPr>
              <a:t>As v increases N becomes smaller</a:t>
            </a:r>
          </a:p>
          <a:p>
            <a:pPr marL="0" indent="0" eaLnBrk="1" hangingPunct="1"/>
            <a:endParaRPr lang="en-US" sz="1800" dirty="0">
              <a:solidFill>
                <a:schemeClr val="hlink"/>
              </a:solidFill>
            </a:endParaRPr>
          </a:p>
          <a:p>
            <a:pPr marL="0" indent="0" eaLnBrk="1" hangingPunct="1"/>
            <a:r>
              <a:rPr lang="en-US" sz="1800" dirty="0">
                <a:solidFill>
                  <a:schemeClr val="hlink"/>
                </a:solidFill>
              </a:rPr>
              <a:t> </a:t>
            </a:r>
            <a:r>
              <a:rPr lang="en-US" sz="1800" dirty="0">
                <a:solidFill>
                  <a:srgbClr val="3333FF"/>
                </a:solidFill>
              </a:rPr>
              <a:t>When v</a:t>
            </a:r>
            <a:r>
              <a:rPr lang="en-US" sz="1800" baseline="30000" dirty="0">
                <a:solidFill>
                  <a:srgbClr val="3333FF"/>
                </a:solidFill>
              </a:rPr>
              <a:t>2</a:t>
            </a:r>
            <a:r>
              <a:rPr lang="en-US" sz="1800" dirty="0">
                <a:solidFill>
                  <a:srgbClr val="3333FF"/>
                </a:solidFill>
              </a:rPr>
              <a:t>/r = g the car becomes weightless. </a:t>
            </a:r>
          </a:p>
          <a:p>
            <a:pPr marL="0" indent="0" eaLnBrk="1" hangingPunct="1"/>
            <a:endParaRPr lang="en-US" sz="1800" dirty="0"/>
          </a:p>
        </p:txBody>
      </p:sp>
      <p:sp>
        <p:nvSpPr>
          <p:cNvPr id="7175" name="Text Box 12"/>
          <p:cNvSpPr txBox="1">
            <a:spLocks noChangeArrowheads="1"/>
          </p:cNvSpPr>
          <p:nvPr/>
        </p:nvSpPr>
        <p:spPr bwMode="auto">
          <a:xfrm>
            <a:off x="898525" y="3011488"/>
            <a:ext cx="2303463"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FF3300"/>
                </a:solidFill>
              </a:rPr>
              <a:t>mg – N = mv</a:t>
            </a:r>
            <a:r>
              <a:rPr lang="en-US" sz="2400" b="1" baseline="30000">
                <a:solidFill>
                  <a:srgbClr val="FF3300"/>
                </a:solidFill>
              </a:rPr>
              <a:t>2</a:t>
            </a:r>
            <a:r>
              <a:rPr lang="en-US" sz="2400" b="1">
                <a:solidFill>
                  <a:srgbClr val="FF3300"/>
                </a:solidFill>
              </a:rPr>
              <a:t>/r</a:t>
            </a:r>
          </a:p>
        </p:txBody>
      </p:sp>
      <p:pic>
        <p:nvPicPr>
          <p:cNvPr id="7176" name="Picture 13" descr="05_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371600"/>
            <a:ext cx="257651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14"/>
          <p:cNvSpPr txBox="1">
            <a:spLocks noChangeArrowheads="1"/>
          </p:cNvSpPr>
          <p:nvPr/>
        </p:nvSpPr>
        <p:spPr bwMode="auto">
          <a:xfrm>
            <a:off x="5867400" y="3432175"/>
            <a:ext cx="196215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FF3300"/>
                </a:solidFill>
              </a:rPr>
              <a:t>Ferris wheel</a:t>
            </a:r>
          </a:p>
        </p:txBody>
      </p:sp>
      <p:sp>
        <p:nvSpPr>
          <p:cNvPr id="7178" name="Text Box 15"/>
          <p:cNvSpPr txBox="1">
            <a:spLocks noChangeArrowheads="1"/>
          </p:cNvSpPr>
          <p:nvPr/>
        </p:nvSpPr>
        <p:spPr bwMode="auto">
          <a:xfrm>
            <a:off x="5165725" y="4151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7179" name="Line 16"/>
          <p:cNvSpPr>
            <a:spLocks noChangeShapeType="1"/>
          </p:cNvSpPr>
          <p:nvPr/>
        </p:nvSpPr>
        <p:spPr bwMode="auto">
          <a:xfrm>
            <a:off x="3962400" y="1295400"/>
            <a:ext cx="0" cy="10668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0" name="Text Box 17"/>
          <p:cNvSpPr txBox="1">
            <a:spLocks noChangeArrowheads="1"/>
          </p:cNvSpPr>
          <p:nvPr/>
        </p:nvSpPr>
        <p:spPr bwMode="auto">
          <a:xfrm>
            <a:off x="3794125" y="2325688"/>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g</a:t>
            </a:r>
          </a:p>
        </p:txBody>
      </p:sp>
      <p:sp>
        <p:nvSpPr>
          <p:cNvPr id="7181" name="Text Box 20"/>
          <p:cNvSpPr txBox="1">
            <a:spLocks noChangeArrowheads="1"/>
          </p:cNvSpPr>
          <p:nvPr/>
        </p:nvSpPr>
        <p:spPr bwMode="auto">
          <a:xfrm>
            <a:off x="5715000" y="4038600"/>
            <a:ext cx="2286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3333FF"/>
                </a:solidFill>
              </a:rPr>
              <a:t>At the bottom</a:t>
            </a:r>
          </a:p>
          <a:p>
            <a:pPr eaLnBrk="1" hangingPunct="1"/>
            <a:r>
              <a:rPr lang="en-US" sz="2400" b="1">
                <a:solidFill>
                  <a:srgbClr val="3333FF"/>
                </a:solidFill>
              </a:rPr>
              <a:t>N - mg = mv</a:t>
            </a:r>
            <a:r>
              <a:rPr lang="en-US" sz="2400" b="1" baseline="30000">
                <a:solidFill>
                  <a:srgbClr val="3333FF"/>
                </a:solidFill>
              </a:rPr>
              <a:t>2</a:t>
            </a:r>
            <a:r>
              <a:rPr lang="en-US" sz="2400" b="1">
                <a:solidFill>
                  <a:srgbClr val="3333FF"/>
                </a:solidFill>
              </a:rPr>
              <a:t>/r</a:t>
            </a:r>
          </a:p>
          <a:p>
            <a:pPr eaLnBrk="1" hangingPunct="1"/>
            <a:endParaRPr lang="en-US" sz="2400" b="1">
              <a:solidFill>
                <a:srgbClr val="3333FF"/>
              </a:solidFill>
            </a:endParaRPr>
          </a:p>
          <a:p>
            <a:pPr eaLnBrk="1" hangingPunct="1"/>
            <a:r>
              <a:rPr lang="en-US" sz="2400" b="1">
                <a:solidFill>
                  <a:srgbClr val="3333FF"/>
                </a:solidFill>
              </a:rPr>
              <a:t>At the top </a:t>
            </a:r>
          </a:p>
          <a:p>
            <a:pPr eaLnBrk="1" hangingPunct="1"/>
            <a:r>
              <a:rPr lang="en-US" sz="2400" b="1">
                <a:solidFill>
                  <a:srgbClr val="3333FF"/>
                </a:solidFill>
              </a:rPr>
              <a:t>Mg – N = mv</a:t>
            </a:r>
            <a:r>
              <a:rPr lang="en-US" sz="2400" b="1" baseline="30000">
                <a:solidFill>
                  <a:srgbClr val="3333FF"/>
                </a:solidFill>
              </a:rPr>
              <a:t>2</a:t>
            </a:r>
            <a:r>
              <a:rPr lang="en-US" sz="2400" b="1">
                <a:solidFill>
                  <a:srgbClr val="3333FF"/>
                </a:solidFill>
              </a:rPr>
              <a:t>/r</a:t>
            </a:r>
          </a:p>
          <a:p>
            <a:pPr eaLnBrk="1" hangingPunct="1"/>
            <a:endParaRPr lang="en-US" sz="2400" b="1">
              <a:solidFill>
                <a:srgbClr val="FF3300"/>
              </a:solidFill>
            </a:endParaRPr>
          </a:p>
        </p:txBody>
      </p:sp>
      <p:sp>
        <p:nvSpPr>
          <p:cNvPr id="7182" name="Text Box 21"/>
          <p:cNvSpPr txBox="1">
            <a:spLocks noChangeArrowheads="1"/>
          </p:cNvSpPr>
          <p:nvPr/>
        </p:nvSpPr>
        <p:spPr bwMode="auto">
          <a:xfrm>
            <a:off x="3657600" y="2895600"/>
            <a:ext cx="1539875" cy="13112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FF3300"/>
                </a:solidFill>
              </a:rPr>
              <a:t>+ is always </a:t>
            </a:r>
          </a:p>
          <a:p>
            <a:pPr eaLnBrk="1" hangingPunct="1"/>
            <a:r>
              <a:rPr lang="en-US" sz="2000" b="1">
                <a:solidFill>
                  <a:srgbClr val="FF3300"/>
                </a:solidFill>
              </a:rPr>
              <a:t>toward the center of the circle</a:t>
            </a:r>
          </a:p>
        </p:txBody>
      </p:sp>
      <p:grpSp>
        <p:nvGrpSpPr>
          <p:cNvPr id="7183" name="Group 23"/>
          <p:cNvGrpSpPr>
            <a:grpSpLocks/>
          </p:cNvGrpSpPr>
          <p:nvPr/>
        </p:nvGrpSpPr>
        <p:grpSpPr bwMode="auto">
          <a:xfrm>
            <a:off x="914400" y="990600"/>
            <a:ext cx="1938338" cy="2438400"/>
            <a:chOff x="576" y="624"/>
            <a:chExt cx="1221" cy="1536"/>
          </a:xfrm>
        </p:grpSpPr>
        <p:sp>
          <p:nvSpPr>
            <p:cNvPr id="7184" name="Arc 24"/>
            <p:cNvSpPr>
              <a:spLocks/>
            </p:cNvSpPr>
            <p:nvPr/>
          </p:nvSpPr>
          <p:spPr bwMode="auto">
            <a:xfrm rot="-2639661">
              <a:off x="576" y="1200"/>
              <a:ext cx="960" cy="9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7185" name="Picture 25" descr="c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 y="1248"/>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6" name="Line 26"/>
            <p:cNvSpPr>
              <a:spLocks noChangeShapeType="1"/>
            </p:cNvSpPr>
            <p:nvPr/>
          </p:nvSpPr>
          <p:spPr bwMode="auto">
            <a:xfrm>
              <a:off x="1056" y="1392"/>
              <a:ext cx="0" cy="33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7" name="Text Box 27"/>
            <p:cNvSpPr txBox="1">
              <a:spLocks noChangeArrowheads="1"/>
            </p:cNvSpPr>
            <p:nvPr/>
          </p:nvSpPr>
          <p:spPr bwMode="auto">
            <a:xfrm>
              <a:off x="950" y="1657"/>
              <a:ext cx="8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W = mg</a:t>
              </a:r>
            </a:p>
          </p:txBody>
        </p:sp>
        <p:sp>
          <p:nvSpPr>
            <p:cNvPr id="7188" name="Line 28"/>
            <p:cNvSpPr>
              <a:spLocks noChangeShapeType="1"/>
            </p:cNvSpPr>
            <p:nvPr/>
          </p:nvSpPr>
          <p:spPr bwMode="auto">
            <a:xfrm flipV="1">
              <a:off x="1056" y="912"/>
              <a:ext cx="0" cy="384"/>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9" name="Text Box 29"/>
            <p:cNvSpPr txBox="1">
              <a:spLocks noChangeArrowheads="1"/>
            </p:cNvSpPr>
            <p:nvPr/>
          </p:nvSpPr>
          <p:spPr bwMode="auto">
            <a:xfrm>
              <a:off x="960" y="62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N</a:t>
              </a:r>
            </a:p>
          </p:txBody>
        </p:sp>
        <p:sp>
          <p:nvSpPr>
            <p:cNvPr id="7190" name="Line 30"/>
            <p:cNvSpPr>
              <a:spLocks noChangeShapeType="1"/>
            </p:cNvSpPr>
            <p:nvPr/>
          </p:nvSpPr>
          <p:spPr bwMode="auto">
            <a:xfrm>
              <a:off x="1152" y="1392"/>
              <a:ext cx="384" cy="0"/>
            </a:xfrm>
            <a:prstGeom prst="line">
              <a:avLst/>
            </a:prstGeom>
            <a:noFill/>
            <a:ln w="38100">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1" name="Text Box 31"/>
            <p:cNvSpPr txBox="1">
              <a:spLocks noChangeArrowheads="1"/>
            </p:cNvSpPr>
            <p:nvPr/>
          </p:nvSpPr>
          <p:spPr bwMode="auto">
            <a:xfrm>
              <a:off x="1574" y="117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v</a:t>
              </a:r>
            </a:p>
          </p:txBody>
        </p:sp>
      </p:grpSp>
    </p:spTree>
    <p:extLst>
      <p:ext uri="{BB962C8B-B14F-4D97-AF65-F5344CB8AC3E}">
        <p14:creationId xmlns:p14="http://schemas.microsoft.com/office/powerpoint/2010/main" val="350675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randombar(horizontal)">
                                      <p:cBhvr>
                                        <p:cTn id="7" dur="500"/>
                                        <p:tgtEl>
                                          <p:spTgt spid="717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181"/>
                                        </p:tgtEl>
                                        <p:attrNameLst>
                                          <p:attrName>style.visibility</p:attrName>
                                        </p:attrNameLst>
                                      </p:cBhvr>
                                      <p:to>
                                        <p:strVal val="visible"/>
                                      </p:to>
                                    </p:set>
                                    <p:animEffect transition="in" filter="randombar(horizontal)">
                                      <p:cBhvr>
                                        <p:cTn id="10" dur="500"/>
                                        <p:tgtEl>
                                          <p:spTgt spid="718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177"/>
                                        </p:tgtEl>
                                        <p:attrNameLst>
                                          <p:attrName>style.visibility</p:attrName>
                                        </p:attrNameLst>
                                      </p:cBhvr>
                                      <p:to>
                                        <p:strVal val="visible"/>
                                      </p:to>
                                    </p:set>
                                    <p:animEffect transition="in" filter="randombar(horizontal)">
                                      <p:cBhvr>
                                        <p:cTn id="13"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nimBg="1"/>
      <p:bldP spid="718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893DED-2BA8-4EAD-B166-0D1ADA36A6BF}" type="slidenum">
              <a:rPr lang="en-US"/>
              <a:pPr eaLnBrk="1" hangingPunct="1"/>
              <a:t>20</a:t>
            </a:fld>
            <a:endParaRPr lang="en-US"/>
          </a:p>
        </p:txBody>
      </p:sp>
      <p:sp>
        <p:nvSpPr>
          <p:cNvPr id="53250" name="Text Box 2"/>
          <p:cNvSpPr txBox="1">
            <a:spLocks noChangeArrowheads="1"/>
          </p:cNvSpPr>
          <p:nvPr/>
        </p:nvSpPr>
        <p:spPr bwMode="auto">
          <a:xfrm>
            <a:off x="457200" y="3581400"/>
            <a:ext cx="7239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b="1" dirty="0"/>
              <a:t>A). 30 </a:t>
            </a:r>
            <a:r>
              <a:rPr lang="en-US" sz="2200" b="1" dirty="0" err="1"/>
              <a:t>lb</a:t>
            </a:r>
            <a:r>
              <a:rPr lang="en-US" sz="2200" b="1" dirty="0"/>
              <a:t> </a:t>
            </a:r>
          </a:p>
          <a:p>
            <a:pPr eaLnBrk="1" hangingPunct="1">
              <a:spcBef>
                <a:spcPct val="50000"/>
              </a:spcBef>
            </a:pPr>
            <a:r>
              <a:rPr lang="en-US" sz="2200" b="1" dirty="0"/>
              <a:t>B). 180 lb. </a:t>
            </a:r>
          </a:p>
          <a:p>
            <a:pPr eaLnBrk="1" hangingPunct="1">
              <a:spcBef>
                <a:spcPct val="50000"/>
              </a:spcBef>
            </a:pPr>
            <a:r>
              <a:rPr lang="en-US" sz="2200" b="1" dirty="0"/>
              <a:t>C). 15 lb. </a:t>
            </a:r>
          </a:p>
          <a:p>
            <a:pPr eaLnBrk="1" hangingPunct="1">
              <a:spcBef>
                <a:spcPct val="50000"/>
              </a:spcBef>
            </a:pPr>
            <a:r>
              <a:rPr lang="en-US" sz="2200" b="1" dirty="0"/>
              <a:t>D). 200 </a:t>
            </a:r>
            <a:r>
              <a:rPr lang="en-US" sz="2200" b="1" dirty="0" err="1"/>
              <a:t>lb</a:t>
            </a:r>
            <a:r>
              <a:rPr lang="en-US" sz="2200" b="1" dirty="0"/>
              <a:t> </a:t>
            </a:r>
          </a:p>
          <a:p>
            <a:pPr eaLnBrk="1" hangingPunct="1">
              <a:spcBef>
                <a:spcPct val="50000"/>
              </a:spcBef>
            </a:pPr>
            <a:r>
              <a:rPr lang="en-US" sz="2200" b="1" dirty="0"/>
              <a:t>E). 215 lb. </a:t>
            </a:r>
          </a:p>
        </p:txBody>
      </p:sp>
      <p:sp>
        <p:nvSpPr>
          <p:cNvPr id="53262" name="Text Box 14"/>
          <p:cNvSpPr txBox="1">
            <a:spLocks noChangeArrowheads="1"/>
          </p:cNvSpPr>
          <p:nvPr/>
        </p:nvSpPr>
        <p:spPr bwMode="auto">
          <a:xfrm>
            <a:off x="381000" y="1524000"/>
            <a:ext cx="8458200" cy="15525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FF0000"/>
                </a:solidFill>
              </a:rPr>
              <a:t>The acceleration of gravity at the surface of the moon is about 1/6 that at the surface of the Earth (9.8 m/s</a:t>
            </a:r>
            <a:r>
              <a:rPr lang="en-US" sz="2400" b="1" baseline="30000" dirty="0">
                <a:solidFill>
                  <a:srgbClr val="FF0000"/>
                </a:solidFill>
              </a:rPr>
              <a:t>2</a:t>
            </a:r>
            <a:r>
              <a:rPr lang="en-US" sz="2400" b="1" dirty="0">
                <a:solidFill>
                  <a:srgbClr val="FF0000"/>
                </a:solidFill>
              </a:rPr>
              <a:t>).  What is the weight of an astronaut standing on the moon whose weight on earth is 180 </a:t>
            </a:r>
            <a:r>
              <a:rPr lang="en-US" sz="2400" b="1" dirty="0" err="1">
                <a:solidFill>
                  <a:srgbClr val="FF0000"/>
                </a:solidFill>
              </a:rPr>
              <a:t>lb</a:t>
            </a:r>
            <a:r>
              <a:rPr lang="en-US" sz="2400" b="1" dirty="0">
                <a:solidFill>
                  <a:srgbClr val="FF0000"/>
                </a:solidFill>
              </a:rPr>
              <a:t>?</a:t>
            </a:r>
          </a:p>
        </p:txBody>
      </p:sp>
      <p:sp>
        <p:nvSpPr>
          <p:cNvPr id="25608" name="Rectangle 15"/>
          <p:cNvSpPr>
            <a:spLocks noGrp="1" noChangeArrowheads="1"/>
          </p:cNvSpPr>
          <p:nvPr>
            <p:ph type="title"/>
          </p:nvPr>
        </p:nvSpPr>
        <p:spPr/>
        <p:txBody>
          <a:bodyPr/>
          <a:lstStyle/>
          <a:p>
            <a:pPr eaLnBrk="1" hangingPunct="1"/>
            <a:r>
              <a:rPr lang="en-US"/>
              <a:t>Ch 5 E 14</a:t>
            </a:r>
          </a:p>
        </p:txBody>
      </p:sp>
    </p:spTree>
    <p:extLst>
      <p:ext uri="{BB962C8B-B14F-4D97-AF65-F5344CB8AC3E}">
        <p14:creationId xmlns:p14="http://schemas.microsoft.com/office/powerpoint/2010/main" val="2176384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893DED-2BA8-4EAD-B166-0D1ADA36A6BF}" type="slidenum">
              <a:rPr lang="en-US"/>
              <a:pPr eaLnBrk="1" hangingPunct="1"/>
              <a:t>21</a:t>
            </a:fld>
            <a:endParaRPr lang="en-US"/>
          </a:p>
        </p:txBody>
      </p:sp>
      <p:sp>
        <p:nvSpPr>
          <p:cNvPr id="53250" name="Text Box 2"/>
          <p:cNvSpPr txBox="1">
            <a:spLocks noChangeArrowheads="1"/>
          </p:cNvSpPr>
          <p:nvPr/>
        </p:nvSpPr>
        <p:spPr bwMode="auto">
          <a:xfrm>
            <a:off x="457200" y="3581400"/>
            <a:ext cx="72390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b="1"/>
              <a:t>W</a:t>
            </a:r>
            <a:r>
              <a:rPr lang="en-US" sz="2200" b="1" baseline="-25000"/>
              <a:t>earth</a:t>
            </a:r>
            <a:r>
              <a:rPr lang="en-US" sz="2200" b="1"/>
              <a:t> = m g</a:t>
            </a:r>
            <a:r>
              <a:rPr lang="en-US" sz="2200" b="1" baseline="-25000"/>
              <a:t>earth</a:t>
            </a:r>
            <a:r>
              <a:rPr lang="en-US" sz="2200" b="1"/>
              <a:t> = 180 lb</a:t>
            </a:r>
          </a:p>
          <a:p>
            <a:pPr eaLnBrk="1" hangingPunct="1">
              <a:spcBef>
                <a:spcPct val="50000"/>
              </a:spcBef>
            </a:pPr>
            <a:r>
              <a:rPr lang="en-US" sz="2200" b="1"/>
              <a:t>W</a:t>
            </a:r>
            <a:r>
              <a:rPr lang="en-US" sz="2200" b="1" baseline="-25000"/>
              <a:t>moon</a:t>
            </a:r>
            <a:r>
              <a:rPr lang="en-US" sz="2200" b="1"/>
              <a:t> = m g</a:t>
            </a:r>
            <a:r>
              <a:rPr lang="en-US" sz="2200" b="1" baseline="-25000"/>
              <a:t>moon</a:t>
            </a:r>
            <a:endParaRPr lang="en-US" sz="2200" b="1"/>
          </a:p>
          <a:p>
            <a:pPr eaLnBrk="1" hangingPunct="1">
              <a:spcBef>
                <a:spcPct val="50000"/>
              </a:spcBef>
            </a:pPr>
            <a:r>
              <a:rPr lang="en-US" sz="2200" b="1"/>
              <a:t>g</a:t>
            </a:r>
            <a:r>
              <a:rPr lang="en-US" sz="2200" b="1" baseline="-25000"/>
              <a:t>moon</a:t>
            </a:r>
            <a:r>
              <a:rPr lang="en-US" sz="2200" b="1"/>
              <a:t> = 1/6 g</a:t>
            </a:r>
            <a:r>
              <a:rPr lang="en-US" sz="2200" b="1" baseline="-25000"/>
              <a:t>earth</a:t>
            </a:r>
            <a:endParaRPr lang="en-US" sz="2200" b="1"/>
          </a:p>
          <a:p>
            <a:pPr eaLnBrk="1" hangingPunct="1">
              <a:spcBef>
                <a:spcPct val="50000"/>
              </a:spcBef>
            </a:pPr>
            <a:r>
              <a:rPr lang="en-US" sz="2200" b="1"/>
              <a:t>W</a:t>
            </a:r>
            <a:r>
              <a:rPr lang="en-US" sz="2200" b="1" baseline="-25000"/>
              <a:t>moon</a:t>
            </a:r>
            <a:r>
              <a:rPr lang="en-US" sz="2200" b="1"/>
              <a:t> = m 1/6 g</a:t>
            </a:r>
            <a:r>
              <a:rPr lang="en-US" sz="2200" b="1" baseline="-25000"/>
              <a:t>earth</a:t>
            </a:r>
            <a:r>
              <a:rPr lang="en-US" sz="2200" b="1"/>
              <a:t> = 1/6 m g</a:t>
            </a:r>
            <a:r>
              <a:rPr lang="en-US" sz="2200" b="1" baseline="-25000"/>
              <a:t>earth</a:t>
            </a:r>
            <a:r>
              <a:rPr lang="en-US" sz="2200" b="1"/>
              <a:t> = </a:t>
            </a:r>
            <a:r>
              <a:rPr lang="en-US" sz="2200" b="1">
                <a:solidFill>
                  <a:srgbClr val="FF3300"/>
                </a:solidFill>
              </a:rPr>
              <a:t>1/6 (180 lb)</a:t>
            </a:r>
          </a:p>
        </p:txBody>
      </p:sp>
      <p:grpSp>
        <p:nvGrpSpPr>
          <p:cNvPr id="2" name="Group 3"/>
          <p:cNvGrpSpPr>
            <a:grpSpLocks/>
          </p:cNvGrpSpPr>
          <p:nvPr/>
        </p:nvGrpSpPr>
        <p:grpSpPr bwMode="auto">
          <a:xfrm>
            <a:off x="6477000" y="3505200"/>
            <a:ext cx="2057400" cy="1295400"/>
            <a:chOff x="3792" y="1968"/>
            <a:chExt cx="1296" cy="816"/>
          </a:xfrm>
        </p:grpSpPr>
        <p:grpSp>
          <p:nvGrpSpPr>
            <p:cNvPr id="25609" name="Group 4"/>
            <p:cNvGrpSpPr>
              <a:grpSpLocks/>
            </p:cNvGrpSpPr>
            <p:nvPr/>
          </p:nvGrpSpPr>
          <p:grpSpPr bwMode="auto">
            <a:xfrm>
              <a:off x="4043" y="1968"/>
              <a:ext cx="381" cy="768"/>
              <a:chOff x="3312" y="1056"/>
              <a:chExt cx="595" cy="1646"/>
            </a:xfrm>
          </p:grpSpPr>
          <p:sp>
            <p:nvSpPr>
              <p:cNvPr id="25613" name="Oval 5"/>
              <p:cNvSpPr>
                <a:spLocks noChangeArrowheads="1"/>
              </p:cNvSpPr>
              <p:nvPr/>
            </p:nvSpPr>
            <p:spPr bwMode="auto">
              <a:xfrm>
                <a:off x="3456" y="1056"/>
                <a:ext cx="240"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4" name="Freeform 6"/>
              <p:cNvSpPr>
                <a:spLocks/>
              </p:cNvSpPr>
              <p:nvPr/>
            </p:nvSpPr>
            <p:spPr bwMode="auto">
              <a:xfrm>
                <a:off x="3581" y="1289"/>
                <a:ext cx="19" cy="967"/>
              </a:xfrm>
              <a:custGeom>
                <a:avLst/>
                <a:gdLst>
                  <a:gd name="T0" fmla="*/ 0 w 19"/>
                  <a:gd name="T1" fmla="*/ 0 h 967"/>
                  <a:gd name="T2" fmla="*/ 19 w 19"/>
                  <a:gd name="T3" fmla="*/ 967 h 967"/>
                  <a:gd name="T4" fmla="*/ 0 60000 65536"/>
                  <a:gd name="T5" fmla="*/ 0 60000 65536"/>
                  <a:gd name="T6" fmla="*/ 0 w 19"/>
                  <a:gd name="T7" fmla="*/ 0 h 967"/>
                  <a:gd name="T8" fmla="*/ 19 w 19"/>
                  <a:gd name="T9" fmla="*/ 967 h 967"/>
                </a:gdLst>
                <a:ahLst/>
                <a:cxnLst>
                  <a:cxn ang="T4">
                    <a:pos x="T0" y="T1"/>
                  </a:cxn>
                  <a:cxn ang="T5">
                    <a:pos x="T2" y="T3"/>
                  </a:cxn>
                </a:cxnLst>
                <a:rect l="T6" t="T7" r="T8" b="T9"/>
                <a:pathLst>
                  <a:path w="19" h="967">
                    <a:moveTo>
                      <a:pt x="0" y="0"/>
                    </a:moveTo>
                    <a:lnTo>
                      <a:pt x="19" y="967"/>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5" name="Freeform 7"/>
              <p:cNvSpPr>
                <a:spLocks/>
              </p:cNvSpPr>
              <p:nvPr/>
            </p:nvSpPr>
            <p:spPr bwMode="auto">
              <a:xfrm>
                <a:off x="3587" y="1580"/>
                <a:ext cx="301" cy="244"/>
              </a:xfrm>
              <a:custGeom>
                <a:avLst/>
                <a:gdLst>
                  <a:gd name="T0" fmla="*/ 0 w 205"/>
                  <a:gd name="T1" fmla="*/ 0 h 196"/>
                  <a:gd name="T2" fmla="*/ 649 w 205"/>
                  <a:gd name="T3" fmla="*/ 378 h 196"/>
                  <a:gd name="T4" fmla="*/ 0 60000 65536"/>
                  <a:gd name="T5" fmla="*/ 0 60000 65536"/>
                  <a:gd name="T6" fmla="*/ 0 w 205"/>
                  <a:gd name="T7" fmla="*/ 0 h 196"/>
                  <a:gd name="T8" fmla="*/ 205 w 205"/>
                  <a:gd name="T9" fmla="*/ 196 h 196"/>
                </a:gdLst>
                <a:ahLst/>
                <a:cxnLst>
                  <a:cxn ang="T4">
                    <a:pos x="T0" y="T1"/>
                  </a:cxn>
                  <a:cxn ang="T5">
                    <a:pos x="T2" y="T3"/>
                  </a:cxn>
                </a:cxnLst>
                <a:rect l="T6" t="T7" r="T8" b="T9"/>
                <a:pathLst>
                  <a:path w="205" h="196">
                    <a:moveTo>
                      <a:pt x="0" y="0"/>
                    </a:moveTo>
                    <a:lnTo>
                      <a:pt x="205" y="19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6" name="Freeform 8"/>
              <p:cNvSpPr>
                <a:spLocks/>
              </p:cNvSpPr>
              <p:nvPr/>
            </p:nvSpPr>
            <p:spPr bwMode="auto">
              <a:xfrm>
                <a:off x="3312" y="1585"/>
                <a:ext cx="269" cy="239"/>
              </a:xfrm>
              <a:custGeom>
                <a:avLst/>
                <a:gdLst>
                  <a:gd name="T0" fmla="*/ 650 w 173"/>
                  <a:gd name="T1" fmla="*/ 0 h 191"/>
                  <a:gd name="T2" fmla="*/ 0 w 173"/>
                  <a:gd name="T3" fmla="*/ 374 h 191"/>
                  <a:gd name="T4" fmla="*/ 0 60000 65536"/>
                  <a:gd name="T5" fmla="*/ 0 60000 65536"/>
                  <a:gd name="T6" fmla="*/ 0 w 173"/>
                  <a:gd name="T7" fmla="*/ 0 h 191"/>
                  <a:gd name="T8" fmla="*/ 173 w 173"/>
                  <a:gd name="T9" fmla="*/ 191 h 191"/>
                </a:gdLst>
                <a:ahLst/>
                <a:cxnLst>
                  <a:cxn ang="T4">
                    <a:pos x="T0" y="T1"/>
                  </a:cxn>
                  <a:cxn ang="T5">
                    <a:pos x="T2" y="T3"/>
                  </a:cxn>
                </a:cxnLst>
                <a:rect l="T6" t="T7" r="T8" b="T9"/>
                <a:pathLst>
                  <a:path w="173" h="191">
                    <a:moveTo>
                      <a:pt x="173" y="0"/>
                    </a:moveTo>
                    <a:lnTo>
                      <a:pt x="0" y="19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7" name="Freeform 9"/>
              <p:cNvSpPr>
                <a:spLocks/>
              </p:cNvSpPr>
              <p:nvPr/>
            </p:nvSpPr>
            <p:spPr bwMode="auto">
              <a:xfrm>
                <a:off x="3319" y="2233"/>
                <a:ext cx="280" cy="469"/>
              </a:xfrm>
              <a:custGeom>
                <a:avLst/>
                <a:gdLst>
                  <a:gd name="T0" fmla="*/ 280 w 280"/>
                  <a:gd name="T1" fmla="*/ 0 h 469"/>
                  <a:gd name="T2" fmla="*/ 0 w 280"/>
                  <a:gd name="T3" fmla="*/ 469 h 469"/>
                  <a:gd name="T4" fmla="*/ 0 60000 65536"/>
                  <a:gd name="T5" fmla="*/ 0 60000 65536"/>
                  <a:gd name="T6" fmla="*/ 0 w 280"/>
                  <a:gd name="T7" fmla="*/ 0 h 469"/>
                  <a:gd name="T8" fmla="*/ 280 w 280"/>
                  <a:gd name="T9" fmla="*/ 469 h 469"/>
                </a:gdLst>
                <a:ahLst/>
                <a:cxnLst>
                  <a:cxn ang="T4">
                    <a:pos x="T0" y="T1"/>
                  </a:cxn>
                  <a:cxn ang="T5">
                    <a:pos x="T2" y="T3"/>
                  </a:cxn>
                </a:cxnLst>
                <a:rect l="T6" t="T7" r="T8" b="T9"/>
                <a:pathLst>
                  <a:path w="280" h="469">
                    <a:moveTo>
                      <a:pt x="280" y="0"/>
                    </a:moveTo>
                    <a:lnTo>
                      <a:pt x="0"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8" name="Freeform 10"/>
              <p:cNvSpPr>
                <a:spLocks/>
              </p:cNvSpPr>
              <p:nvPr/>
            </p:nvSpPr>
            <p:spPr bwMode="auto">
              <a:xfrm>
                <a:off x="3593" y="2233"/>
                <a:ext cx="314" cy="469"/>
              </a:xfrm>
              <a:custGeom>
                <a:avLst/>
                <a:gdLst>
                  <a:gd name="T0" fmla="*/ 0 w 314"/>
                  <a:gd name="T1" fmla="*/ 0 h 469"/>
                  <a:gd name="T2" fmla="*/ 314 w 314"/>
                  <a:gd name="T3" fmla="*/ 469 h 469"/>
                  <a:gd name="T4" fmla="*/ 0 60000 65536"/>
                  <a:gd name="T5" fmla="*/ 0 60000 65536"/>
                  <a:gd name="T6" fmla="*/ 0 w 314"/>
                  <a:gd name="T7" fmla="*/ 0 h 469"/>
                  <a:gd name="T8" fmla="*/ 314 w 314"/>
                  <a:gd name="T9" fmla="*/ 469 h 469"/>
                </a:gdLst>
                <a:ahLst/>
                <a:cxnLst>
                  <a:cxn ang="T4">
                    <a:pos x="T0" y="T1"/>
                  </a:cxn>
                  <a:cxn ang="T5">
                    <a:pos x="T2" y="T3"/>
                  </a:cxn>
                </a:cxnLst>
                <a:rect l="T6" t="T7" r="T8" b="T9"/>
                <a:pathLst>
                  <a:path w="314" h="469">
                    <a:moveTo>
                      <a:pt x="0" y="0"/>
                    </a:moveTo>
                    <a:lnTo>
                      <a:pt x="314"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5610" name="Line 11"/>
            <p:cNvSpPr>
              <a:spLocks noChangeShapeType="1"/>
            </p:cNvSpPr>
            <p:nvPr/>
          </p:nvSpPr>
          <p:spPr bwMode="auto">
            <a:xfrm>
              <a:off x="4540" y="1968"/>
              <a:ext cx="0" cy="481"/>
            </a:xfrm>
            <a:prstGeom prst="line">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11" name="Text Box 12"/>
            <p:cNvSpPr txBox="1">
              <a:spLocks noChangeArrowheads="1"/>
            </p:cNvSpPr>
            <p:nvPr/>
          </p:nvSpPr>
          <p:spPr bwMode="auto">
            <a:xfrm>
              <a:off x="4590" y="2256"/>
              <a:ext cx="4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g</a:t>
              </a:r>
              <a:r>
                <a:rPr lang="en-US" sz="2000" b="1" baseline="-25000"/>
                <a:t>moon</a:t>
              </a:r>
              <a:endParaRPr lang="en-US" sz="2000" b="1"/>
            </a:p>
          </p:txBody>
        </p:sp>
        <p:sp>
          <p:nvSpPr>
            <p:cNvPr id="25612" name="Line 13"/>
            <p:cNvSpPr>
              <a:spLocks noChangeShapeType="1"/>
            </p:cNvSpPr>
            <p:nvPr/>
          </p:nvSpPr>
          <p:spPr bwMode="auto">
            <a:xfrm>
              <a:off x="3792" y="2784"/>
              <a:ext cx="9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3262" name="Text Box 14"/>
          <p:cNvSpPr txBox="1">
            <a:spLocks noChangeArrowheads="1"/>
          </p:cNvSpPr>
          <p:nvPr/>
        </p:nvSpPr>
        <p:spPr bwMode="auto">
          <a:xfrm>
            <a:off x="381000" y="1524000"/>
            <a:ext cx="8458200" cy="15525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rPr>
              <a:t>The acceleration of gravity at the surface of the moon is about 1/6 that at the surface of the Earth (9.8 m/s</a:t>
            </a:r>
            <a:r>
              <a:rPr lang="en-US" sz="2400" b="1" baseline="30000">
                <a:solidFill>
                  <a:srgbClr val="FF0000"/>
                </a:solidFill>
              </a:rPr>
              <a:t>2</a:t>
            </a:r>
            <a:r>
              <a:rPr lang="en-US" sz="2400" b="1">
                <a:solidFill>
                  <a:srgbClr val="FF0000"/>
                </a:solidFill>
              </a:rPr>
              <a:t>).  What is the weight of an astronaut standing on the moon whose weight on earth is 180 lb?</a:t>
            </a:r>
          </a:p>
        </p:txBody>
      </p:sp>
      <p:sp>
        <p:nvSpPr>
          <p:cNvPr id="25608" name="Rectangle 15"/>
          <p:cNvSpPr>
            <a:spLocks noGrp="1" noChangeArrowheads="1"/>
          </p:cNvSpPr>
          <p:nvPr>
            <p:ph type="title"/>
          </p:nvPr>
        </p:nvSpPr>
        <p:spPr/>
        <p:txBody>
          <a:bodyPr/>
          <a:lstStyle/>
          <a:p>
            <a:pPr eaLnBrk="1" hangingPunct="1"/>
            <a:r>
              <a:rPr lang="en-US"/>
              <a:t>Ch 5 E 14</a:t>
            </a:r>
          </a:p>
        </p:txBody>
      </p:sp>
    </p:spTree>
    <p:extLst>
      <p:ext uri="{BB962C8B-B14F-4D97-AF65-F5344CB8AC3E}">
        <p14:creationId xmlns:p14="http://schemas.microsoft.com/office/powerpoint/2010/main" val="489515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0"/>
                                        </p:tgtEl>
                                        <p:attrNameLst>
                                          <p:attrName>style.visibility</p:attrName>
                                        </p:attrNameLst>
                                      </p:cBhvr>
                                      <p:to>
                                        <p:strVal val="visible"/>
                                      </p:to>
                                    </p:set>
                                    <p:anim calcmode="lin" valueType="num">
                                      <p:cBhvr additive="base">
                                        <p:cTn id="13" dur="500" fill="hold"/>
                                        <p:tgtEl>
                                          <p:spTgt spid="53250"/>
                                        </p:tgtEl>
                                        <p:attrNameLst>
                                          <p:attrName>ppt_x</p:attrName>
                                        </p:attrNameLst>
                                      </p:cBhvr>
                                      <p:tavLst>
                                        <p:tav tm="0">
                                          <p:val>
                                            <p:strVal val="#ppt_x"/>
                                          </p:val>
                                        </p:tav>
                                        <p:tav tm="100000">
                                          <p:val>
                                            <p:strVal val="#ppt_x"/>
                                          </p:val>
                                        </p:tav>
                                      </p:tavLst>
                                    </p:anim>
                                    <p:anim calcmode="lin" valueType="num">
                                      <p:cBhvr additive="base">
                                        <p:cTn id="14" dur="500" fill="hold"/>
                                        <p:tgtEl>
                                          <p:spTgt spid="53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B504B5-3D6B-4B8A-8C18-6B98854FAB93}" type="slidenum">
              <a:rPr lang="en-US"/>
              <a:pPr eaLnBrk="1" hangingPunct="1"/>
              <a:t>22</a:t>
            </a:fld>
            <a:endParaRPr lang="en-US"/>
          </a:p>
        </p:txBody>
      </p:sp>
      <p:sp>
        <p:nvSpPr>
          <p:cNvPr id="32773" name="Rectangle 2"/>
          <p:cNvSpPr>
            <a:spLocks noGrp="1" noChangeArrowheads="1"/>
          </p:cNvSpPr>
          <p:nvPr>
            <p:ph type="title"/>
          </p:nvPr>
        </p:nvSpPr>
        <p:spPr/>
        <p:txBody>
          <a:bodyPr/>
          <a:lstStyle/>
          <a:p>
            <a:pPr eaLnBrk="1" hangingPunct="1"/>
            <a:r>
              <a:rPr lang="en-US"/>
              <a:t>Moon and tides</a:t>
            </a:r>
          </a:p>
        </p:txBody>
      </p:sp>
      <p:sp>
        <p:nvSpPr>
          <p:cNvPr id="32774" name="Rectangle 3"/>
          <p:cNvSpPr>
            <a:spLocks noGrp="1" noChangeArrowheads="1"/>
          </p:cNvSpPr>
          <p:nvPr>
            <p:ph type="body" idx="1"/>
          </p:nvPr>
        </p:nvSpPr>
        <p:spPr>
          <a:xfrm>
            <a:off x="457200" y="1600200"/>
            <a:ext cx="4648200" cy="4495800"/>
          </a:xfrm>
        </p:spPr>
        <p:txBody>
          <a:bodyPr/>
          <a:lstStyle/>
          <a:p>
            <a:pPr marL="0" indent="0" eaLnBrk="1" hangingPunct="1"/>
            <a:r>
              <a:rPr lang="en-US" sz="2000"/>
              <a:t>Tides are dominantly due to the gravitational force exerted by the moon. Since the earth and moon are rotating this effect also plays a role. The moon is locked to the earth so that we always see the same face. Because of the friction generated by tides the moon is losing energy and moving away from the earth.</a:t>
            </a:r>
          </a:p>
        </p:txBody>
      </p:sp>
      <p:pic>
        <p:nvPicPr>
          <p:cNvPr id="32775" name="Picture 4" descr="epb05_0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4000"/>
            <a:ext cx="39624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5" descr="05_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038600"/>
            <a:ext cx="3332163"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Text Box 7"/>
          <p:cNvSpPr txBox="1">
            <a:spLocks noChangeArrowheads="1"/>
          </p:cNvSpPr>
          <p:nvPr/>
        </p:nvSpPr>
        <p:spPr bwMode="auto">
          <a:xfrm>
            <a:off x="152399" y="5715000"/>
            <a:ext cx="8143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hlinkClick r:id="rId4"/>
              </a:rPr>
              <a:t>http://www.sfgate.com/getoutside/1996/jun/tides.html</a:t>
            </a:r>
            <a:endParaRPr lang="en-US" dirty="0"/>
          </a:p>
          <a:p>
            <a:pPr eaLnBrk="1" hangingPunct="1"/>
            <a:endParaRPr lang="en-US" dirty="0"/>
          </a:p>
        </p:txBody>
      </p:sp>
      <p:sp>
        <p:nvSpPr>
          <p:cNvPr id="32779" name="Text Box 9"/>
          <p:cNvSpPr txBox="1">
            <a:spLocks noChangeArrowheads="1"/>
          </p:cNvSpPr>
          <p:nvPr/>
        </p:nvSpPr>
        <p:spPr bwMode="auto">
          <a:xfrm>
            <a:off x="6613525" y="1027113"/>
            <a:ext cx="168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hlinkClick r:id="rId5" action="ppaction://hlinkfile"/>
              </a:rPr>
              <a:t>anim0012.mov</a:t>
            </a:r>
            <a:endParaRPr lang="en-US"/>
          </a:p>
        </p:txBody>
      </p:sp>
    </p:spTree>
    <p:extLst>
      <p:ext uri="{BB962C8B-B14F-4D97-AF65-F5344CB8AC3E}">
        <p14:creationId xmlns:p14="http://schemas.microsoft.com/office/powerpoint/2010/main" val="3470430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304800" y="228600"/>
            <a:ext cx="8534400" cy="1920875"/>
          </a:xfrm>
        </p:spPr>
        <p:txBody>
          <a:bodyPr>
            <a:normAutofit fontScale="90000"/>
          </a:bodyPr>
          <a:lstStyle/>
          <a:p>
            <a:r>
              <a:rPr lang="en-US" sz="4000" dirty="0">
                <a:solidFill>
                  <a:srgbClr val="FF0000"/>
                </a:solidFill>
                <a:latin typeface="Comic Sans MS" pitchFamily="79" charset="0"/>
              </a:rPr>
              <a:t>Quiz: </a:t>
            </a:r>
            <a:r>
              <a:rPr lang="en-US" sz="4000" dirty="0">
                <a:solidFill>
                  <a:srgbClr val="0070C0"/>
                </a:solidFill>
                <a:latin typeface="Comic Sans MS" pitchFamily="79" charset="0"/>
              </a:rPr>
              <a:t>Three equal masses are located as shown.  What is the direction of the total force acting on </a:t>
            </a:r>
            <a:r>
              <a:rPr lang="en-US" sz="4000" i="1" dirty="0">
                <a:solidFill>
                  <a:srgbClr val="0070C0"/>
                </a:solidFill>
                <a:latin typeface="Helvetica" pitchFamily="79" charset="0"/>
              </a:rPr>
              <a:t>m</a:t>
            </a:r>
            <a:r>
              <a:rPr lang="en-US" sz="4000" baseline="-25000" dirty="0">
                <a:solidFill>
                  <a:srgbClr val="0070C0"/>
                </a:solidFill>
                <a:latin typeface="Helvetica" pitchFamily="79" charset="0"/>
              </a:rPr>
              <a:t>2</a:t>
            </a:r>
            <a:r>
              <a:rPr lang="en-US" sz="4000" dirty="0">
                <a:solidFill>
                  <a:srgbClr val="0070C0"/>
                </a:solidFill>
                <a:latin typeface="Comic Sans MS" pitchFamily="79" charset="0"/>
              </a:rPr>
              <a:t>?</a:t>
            </a:r>
            <a:endParaRPr lang="en-US" dirty="0">
              <a:solidFill>
                <a:srgbClr val="0070C0"/>
              </a:solidFill>
            </a:endParaRPr>
          </a:p>
        </p:txBody>
      </p:sp>
      <p:sp>
        <p:nvSpPr>
          <p:cNvPr id="883715" name="Rectangle 3"/>
          <p:cNvSpPr>
            <a:spLocks noGrp="1" noChangeArrowheads="1"/>
          </p:cNvSpPr>
          <p:nvPr>
            <p:ph type="body" idx="1"/>
          </p:nvPr>
        </p:nvSpPr>
        <p:spPr>
          <a:xfrm>
            <a:off x="457200" y="3657600"/>
            <a:ext cx="7772400" cy="1524000"/>
          </a:xfrm>
        </p:spPr>
        <p:txBody>
          <a:bodyPr/>
          <a:lstStyle/>
          <a:p>
            <a:pPr marL="609600" indent="-609600">
              <a:buFont typeface="Arial" charset="0"/>
              <a:buAutoNum type="alphaLcParenR"/>
            </a:pPr>
            <a:r>
              <a:rPr lang="en-US" sz="2000">
                <a:latin typeface="Comic Sans MS" pitchFamily="79" charset="0"/>
              </a:rPr>
              <a:t>To the left.</a:t>
            </a:r>
          </a:p>
          <a:p>
            <a:pPr marL="609600" indent="-609600">
              <a:buFont typeface="Arial" charset="0"/>
              <a:buAutoNum type="alphaLcParenR"/>
            </a:pPr>
            <a:r>
              <a:rPr lang="en-US" sz="2000">
                <a:latin typeface="Comic Sans MS" pitchFamily="79" charset="0"/>
              </a:rPr>
              <a:t>To the right.</a:t>
            </a:r>
          </a:p>
          <a:p>
            <a:pPr marL="609600" indent="-609600">
              <a:buFont typeface="Arial" charset="0"/>
              <a:buAutoNum type="alphaLcParenR"/>
            </a:pPr>
            <a:r>
              <a:rPr lang="en-US" sz="2000">
                <a:latin typeface="Comic Sans MS" pitchFamily="79" charset="0"/>
              </a:rPr>
              <a:t>The forces cancel such that the total force is zero.</a:t>
            </a:r>
          </a:p>
          <a:p>
            <a:pPr marL="609600" indent="-609600">
              <a:buFont typeface="Arial" charset="0"/>
              <a:buAutoNum type="alphaLcParenR"/>
            </a:pPr>
            <a:r>
              <a:rPr lang="en-US" sz="2000">
                <a:latin typeface="Comic Sans MS" pitchFamily="79" charset="0"/>
              </a:rPr>
              <a:t>It is impossible to determine from the figure.</a:t>
            </a:r>
            <a:endParaRPr lang="en-US" sz="2400">
              <a:latin typeface="Comic Sans MS" pitchFamily="79" charset="0"/>
            </a:endParaRPr>
          </a:p>
        </p:txBody>
      </p:sp>
      <p:sp>
        <p:nvSpPr>
          <p:cNvPr id="883716" name="Text Box 4"/>
          <p:cNvSpPr txBox="1">
            <a:spLocks noChangeArrowheads="1"/>
          </p:cNvSpPr>
          <p:nvPr/>
        </p:nvSpPr>
        <p:spPr bwMode="auto">
          <a:xfrm>
            <a:off x="152400" y="5105400"/>
            <a:ext cx="899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rPr>
              <a:t>There will be a net force acting on m</a:t>
            </a:r>
            <a:r>
              <a:rPr lang="en-US" baseline="-25000">
                <a:latin typeface="Arial" charset="0"/>
              </a:rPr>
              <a:t>2</a:t>
            </a:r>
            <a:r>
              <a:rPr lang="en-US">
                <a:latin typeface="Arial" charset="0"/>
              </a:rPr>
              <a:t> toward m</a:t>
            </a:r>
            <a:r>
              <a:rPr lang="en-US" baseline="-25000">
                <a:latin typeface="Arial" charset="0"/>
              </a:rPr>
              <a:t>1</a:t>
            </a:r>
            <a:r>
              <a:rPr lang="en-US">
                <a:latin typeface="Arial" charset="0"/>
              </a:rPr>
              <a:t>.  The third mass exerts a force of attraction to the right, but since it is farther away that force is less than the force exerted by m</a:t>
            </a:r>
            <a:r>
              <a:rPr lang="en-US" baseline="-25000">
                <a:latin typeface="Arial" charset="0"/>
              </a:rPr>
              <a:t>1</a:t>
            </a:r>
            <a:r>
              <a:rPr lang="en-US">
                <a:latin typeface="Arial" charset="0"/>
              </a:rPr>
              <a:t> to the left.</a:t>
            </a:r>
          </a:p>
        </p:txBody>
      </p:sp>
      <p:pic>
        <p:nvPicPr>
          <p:cNvPr id="883719" name="Picture 7" descr="05_p09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8856663"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7928618-D103-4543-8EF7-360C5AFAE74A}" type="slidenum">
              <a:rPr lang="en-US" smtClean="0"/>
              <a:t>23</a:t>
            </a:fld>
            <a:endParaRPr lang="en-US"/>
          </a:p>
        </p:txBody>
      </p:sp>
    </p:spTree>
    <p:extLst>
      <p:ext uri="{BB962C8B-B14F-4D97-AF65-F5344CB8AC3E}">
        <p14:creationId xmlns:p14="http://schemas.microsoft.com/office/powerpoint/2010/main" val="276492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83716"/>
                                        </p:tgtEl>
                                        <p:attrNameLst>
                                          <p:attrName>style.visibility</p:attrName>
                                        </p:attrNameLst>
                                      </p:cBhvr>
                                      <p:to>
                                        <p:strVal val="visible"/>
                                      </p:to>
                                    </p:set>
                                    <p:anim from="(-#ppt_w/2)" to="(#ppt_x)" calcmode="lin" valueType="num">
                                      <p:cBhvr>
                                        <p:cTn id="7" dur="600" fill="hold">
                                          <p:stCondLst>
                                            <p:cond delay="0"/>
                                          </p:stCondLst>
                                        </p:cTn>
                                        <p:tgtEl>
                                          <p:spTgt spid="883716"/>
                                        </p:tgtEl>
                                        <p:attrNameLst>
                                          <p:attrName>ppt_x</p:attrName>
                                        </p:attrNameLst>
                                      </p:cBhvr>
                                    </p:anim>
                                    <p:anim from="0" to="-1.0" calcmode="lin" valueType="num">
                                      <p:cBhvr>
                                        <p:cTn id="8" dur="200" decel="50000" autoRev="1" fill="hold">
                                          <p:stCondLst>
                                            <p:cond delay="600"/>
                                          </p:stCondLst>
                                        </p:cTn>
                                        <p:tgtEl>
                                          <p:spTgt spid="883716"/>
                                        </p:tgtEl>
                                        <p:attrNameLst>
                                          <p:attrName>xshear</p:attrName>
                                        </p:attrNameLst>
                                      </p:cBhvr>
                                    </p:anim>
                                    <p:animScale>
                                      <p:cBhvr>
                                        <p:cTn id="9" dur="200" decel="100000" autoRev="1" fill="hold">
                                          <p:stCondLst>
                                            <p:cond delay="600"/>
                                          </p:stCondLst>
                                        </p:cTn>
                                        <p:tgtEl>
                                          <p:spTgt spid="883716"/>
                                        </p:tgtEl>
                                      </p:cBhvr>
                                      <p:from x="100000" y="100000"/>
                                      <p:to x="80000" y="100000"/>
                                    </p:animScale>
                                    <p:anim by="(#ppt_h/3+#ppt_w*0.1)" calcmode="lin" valueType="num">
                                      <p:cBhvr additive="sum">
                                        <p:cTn id="10" dur="200" decel="100000" autoRev="1" fill="hold">
                                          <p:stCondLst>
                                            <p:cond delay="600"/>
                                          </p:stCondLst>
                                        </p:cTn>
                                        <p:tgtEl>
                                          <p:spTgt spid="88371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7E6B7E-B266-41AB-B9DF-4B655D9CAEC1}" type="slidenum">
              <a:rPr lang="en-US"/>
              <a:pPr eaLnBrk="1" hangingPunct="1"/>
              <a:t>3</a:t>
            </a:fld>
            <a:endParaRPr lang="en-US"/>
          </a:p>
        </p:txBody>
      </p:sp>
      <p:sp>
        <p:nvSpPr>
          <p:cNvPr id="55298" name="Text Box 2"/>
          <p:cNvSpPr txBox="1">
            <a:spLocks noChangeArrowheads="1"/>
          </p:cNvSpPr>
          <p:nvPr/>
        </p:nvSpPr>
        <p:spPr bwMode="auto">
          <a:xfrm>
            <a:off x="152400" y="1447800"/>
            <a:ext cx="8839200" cy="822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a:solidFill>
                  <a:srgbClr val="FF0000"/>
                </a:solidFill>
                <a:sym typeface="Symbol" pitchFamily="18" charset="2"/>
              </a:rPr>
              <a:t>A Ferris wheel with radius 12 m makes one complete rotation every 8 seconds.</a:t>
            </a:r>
            <a:endParaRPr lang="en-US" sz="2400" b="1">
              <a:solidFill>
                <a:srgbClr val="FF0000"/>
              </a:solidFill>
            </a:endParaRPr>
          </a:p>
        </p:txBody>
      </p:sp>
      <p:sp>
        <p:nvSpPr>
          <p:cNvPr id="55299" name="Text Box 3"/>
          <p:cNvSpPr txBox="1">
            <a:spLocks noChangeArrowheads="1"/>
          </p:cNvSpPr>
          <p:nvPr/>
        </p:nvSpPr>
        <p:spPr bwMode="auto">
          <a:xfrm>
            <a:off x="152400" y="2257425"/>
            <a:ext cx="88392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sz="2000" b="1" dirty="0">
                <a:solidFill>
                  <a:srgbClr val="FF0000"/>
                </a:solidFill>
                <a:sym typeface="Symbol" pitchFamily="18" charset="2"/>
              </a:rPr>
              <a:t>What speed do riders move at?</a:t>
            </a:r>
          </a:p>
        </p:txBody>
      </p:sp>
      <p:sp>
        <p:nvSpPr>
          <p:cNvPr id="27655" name="Rectangle 4"/>
          <p:cNvSpPr>
            <a:spLocks noGrp="1" noChangeArrowheads="1"/>
          </p:cNvSpPr>
          <p:nvPr>
            <p:ph type="title"/>
          </p:nvPr>
        </p:nvSpPr>
        <p:spPr/>
        <p:txBody>
          <a:bodyPr/>
          <a:lstStyle/>
          <a:p>
            <a:pPr eaLnBrk="1" hangingPunct="1"/>
            <a:r>
              <a:rPr lang="en-US"/>
              <a:t>Ch 5 CP 2</a:t>
            </a:r>
          </a:p>
        </p:txBody>
      </p:sp>
      <p:sp>
        <p:nvSpPr>
          <p:cNvPr id="8" name="Text Box 2"/>
          <p:cNvSpPr txBox="1">
            <a:spLocks noChangeArrowheads="1"/>
          </p:cNvSpPr>
          <p:nvPr/>
        </p:nvSpPr>
        <p:spPr bwMode="auto">
          <a:xfrm>
            <a:off x="360218" y="5613400"/>
            <a:ext cx="567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200" b="1" dirty="0"/>
              <a:t>S = d/t = 2</a:t>
            </a:r>
            <a:r>
              <a:rPr lang="en-US" sz="2200" b="1" dirty="0">
                <a:sym typeface="Symbol" pitchFamily="18" charset="2"/>
              </a:rPr>
              <a:t>r/t = 2</a:t>
            </a:r>
            <a:r>
              <a:rPr lang="en-US" sz="2200" b="1" dirty="0">
                <a:cs typeface="Arial" charset="0"/>
                <a:sym typeface="Symbol" pitchFamily="18" charset="2"/>
              </a:rPr>
              <a:t>(12m)/8s = </a:t>
            </a:r>
            <a:r>
              <a:rPr lang="en-US" sz="2200" b="1" dirty="0">
                <a:solidFill>
                  <a:srgbClr val="FF3300"/>
                </a:solidFill>
                <a:cs typeface="Arial" charset="0"/>
                <a:sym typeface="Symbol" pitchFamily="18" charset="2"/>
              </a:rPr>
              <a:t>9.42 m/s</a:t>
            </a:r>
          </a:p>
        </p:txBody>
      </p:sp>
      <p:grpSp>
        <p:nvGrpSpPr>
          <p:cNvPr id="9" name="Group 21"/>
          <p:cNvGrpSpPr>
            <a:grpSpLocks/>
          </p:cNvGrpSpPr>
          <p:nvPr/>
        </p:nvGrpSpPr>
        <p:grpSpPr bwMode="auto">
          <a:xfrm>
            <a:off x="7353300" y="4476750"/>
            <a:ext cx="1524000" cy="1905000"/>
            <a:chOff x="4464" y="720"/>
            <a:chExt cx="960" cy="1200"/>
          </a:xfrm>
        </p:grpSpPr>
        <p:grpSp>
          <p:nvGrpSpPr>
            <p:cNvPr id="10" name="Group 22"/>
            <p:cNvGrpSpPr>
              <a:grpSpLocks/>
            </p:cNvGrpSpPr>
            <p:nvPr/>
          </p:nvGrpSpPr>
          <p:grpSpPr bwMode="auto">
            <a:xfrm>
              <a:off x="4464" y="864"/>
              <a:ext cx="960" cy="1056"/>
              <a:chOff x="4080" y="720"/>
              <a:chExt cx="960" cy="1056"/>
            </a:xfrm>
          </p:grpSpPr>
          <p:sp>
            <p:nvSpPr>
              <p:cNvPr id="12" name="Oval 23"/>
              <p:cNvSpPr>
                <a:spLocks noChangeArrowheads="1"/>
              </p:cNvSpPr>
              <p:nvPr/>
            </p:nvSpPr>
            <p:spPr bwMode="auto">
              <a:xfrm>
                <a:off x="4080" y="864"/>
                <a:ext cx="960" cy="912"/>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Line 24"/>
              <p:cNvSpPr>
                <a:spLocks noChangeShapeType="1"/>
              </p:cNvSpPr>
              <p:nvPr/>
            </p:nvSpPr>
            <p:spPr bwMode="auto">
              <a:xfrm flipV="1">
                <a:off x="4560" y="1152"/>
                <a:ext cx="432" cy="140"/>
              </a:xfrm>
              <a:prstGeom prst="line">
                <a:avLst/>
              </a:prstGeom>
              <a:noFill/>
              <a:ln w="28575">
                <a:solidFill>
                  <a:schemeClr val="tx1"/>
                </a:solidFill>
                <a:round/>
                <a:headEnd type="oval"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4" name="Text Box 25"/>
              <p:cNvSpPr txBox="1">
                <a:spLocks noChangeArrowheads="1"/>
              </p:cNvSpPr>
              <p:nvPr/>
            </p:nvSpPr>
            <p:spPr bwMode="auto">
              <a:xfrm rot="-1142108">
                <a:off x="4512" y="1056"/>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r = 12m</a:t>
                </a:r>
              </a:p>
            </p:txBody>
          </p:sp>
          <p:sp>
            <p:nvSpPr>
              <p:cNvPr id="15" name="Line 26"/>
              <p:cNvSpPr>
                <a:spLocks noChangeShapeType="1"/>
              </p:cNvSpPr>
              <p:nvPr/>
            </p:nvSpPr>
            <p:spPr bwMode="auto">
              <a:xfrm>
                <a:off x="4512" y="912"/>
                <a:ext cx="0" cy="192"/>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16" name="Group 27"/>
              <p:cNvGrpSpPr>
                <a:grpSpLocks/>
              </p:cNvGrpSpPr>
              <p:nvPr/>
            </p:nvGrpSpPr>
            <p:grpSpPr bwMode="auto">
              <a:xfrm>
                <a:off x="4464" y="720"/>
                <a:ext cx="109" cy="192"/>
                <a:chOff x="3312" y="1056"/>
                <a:chExt cx="595" cy="1646"/>
              </a:xfrm>
            </p:grpSpPr>
            <p:sp>
              <p:nvSpPr>
                <p:cNvPr id="18" name="Oval 28"/>
                <p:cNvSpPr>
                  <a:spLocks noChangeArrowheads="1"/>
                </p:cNvSpPr>
                <p:nvPr/>
              </p:nvSpPr>
              <p:spPr bwMode="auto">
                <a:xfrm>
                  <a:off x="3456" y="1056"/>
                  <a:ext cx="240"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29"/>
                <p:cNvSpPr>
                  <a:spLocks/>
                </p:cNvSpPr>
                <p:nvPr/>
              </p:nvSpPr>
              <p:spPr bwMode="auto">
                <a:xfrm>
                  <a:off x="3581" y="1289"/>
                  <a:ext cx="19" cy="967"/>
                </a:xfrm>
                <a:custGeom>
                  <a:avLst/>
                  <a:gdLst>
                    <a:gd name="T0" fmla="*/ 0 w 19"/>
                    <a:gd name="T1" fmla="*/ 0 h 967"/>
                    <a:gd name="T2" fmla="*/ 19 w 19"/>
                    <a:gd name="T3" fmla="*/ 967 h 967"/>
                    <a:gd name="T4" fmla="*/ 0 60000 65536"/>
                    <a:gd name="T5" fmla="*/ 0 60000 65536"/>
                    <a:gd name="T6" fmla="*/ 0 w 19"/>
                    <a:gd name="T7" fmla="*/ 0 h 967"/>
                    <a:gd name="T8" fmla="*/ 19 w 19"/>
                    <a:gd name="T9" fmla="*/ 967 h 967"/>
                  </a:gdLst>
                  <a:ahLst/>
                  <a:cxnLst>
                    <a:cxn ang="T4">
                      <a:pos x="T0" y="T1"/>
                    </a:cxn>
                    <a:cxn ang="T5">
                      <a:pos x="T2" y="T3"/>
                    </a:cxn>
                  </a:cxnLst>
                  <a:rect l="T6" t="T7" r="T8" b="T9"/>
                  <a:pathLst>
                    <a:path w="19" h="967">
                      <a:moveTo>
                        <a:pt x="0" y="0"/>
                      </a:moveTo>
                      <a:lnTo>
                        <a:pt x="19" y="967"/>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30"/>
                <p:cNvSpPr>
                  <a:spLocks/>
                </p:cNvSpPr>
                <p:nvPr/>
              </p:nvSpPr>
              <p:spPr bwMode="auto">
                <a:xfrm>
                  <a:off x="3587" y="1580"/>
                  <a:ext cx="301" cy="244"/>
                </a:xfrm>
                <a:custGeom>
                  <a:avLst/>
                  <a:gdLst>
                    <a:gd name="T0" fmla="*/ 0 w 205"/>
                    <a:gd name="T1" fmla="*/ 0 h 196"/>
                    <a:gd name="T2" fmla="*/ 649 w 205"/>
                    <a:gd name="T3" fmla="*/ 378 h 196"/>
                    <a:gd name="T4" fmla="*/ 0 60000 65536"/>
                    <a:gd name="T5" fmla="*/ 0 60000 65536"/>
                    <a:gd name="T6" fmla="*/ 0 w 205"/>
                    <a:gd name="T7" fmla="*/ 0 h 196"/>
                    <a:gd name="T8" fmla="*/ 205 w 205"/>
                    <a:gd name="T9" fmla="*/ 196 h 196"/>
                  </a:gdLst>
                  <a:ahLst/>
                  <a:cxnLst>
                    <a:cxn ang="T4">
                      <a:pos x="T0" y="T1"/>
                    </a:cxn>
                    <a:cxn ang="T5">
                      <a:pos x="T2" y="T3"/>
                    </a:cxn>
                  </a:cxnLst>
                  <a:rect l="T6" t="T7" r="T8" b="T9"/>
                  <a:pathLst>
                    <a:path w="205" h="196">
                      <a:moveTo>
                        <a:pt x="0" y="0"/>
                      </a:moveTo>
                      <a:lnTo>
                        <a:pt x="205" y="19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31"/>
                <p:cNvSpPr>
                  <a:spLocks/>
                </p:cNvSpPr>
                <p:nvPr/>
              </p:nvSpPr>
              <p:spPr bwMode="auto">
                <a:xfrm>
                  <a:off x="3312" y="1585"/>
                  <a:ext cx="269" cy="239"/>
                </a:xfrm>
                <a:custGeom>
                  <a:avLst/>
                  <a:gdLst>
                    <a:gd name="T0" fmla="*/ 650 w 173"/>
                    <a:gd name="T1" fmla="*/ 0 h 191"/>
                    <a:gd name="T2" fmla="*/ 0 w 173"/>
                    <a:gd name="T3" fmla="*/ 374 h 191"/>
                    <a:gd name="T4" fmla="*/ 0 60000 65536"/>
                    <a:gd name="T5" fmla="*/ 0 60000 65536"/>
                    <a:gd name="T6" fmla="*/ 0 w 173"/>
                    <a:gd name="T7" fmla="*/ 0 h 191"/>
                    <a:gd name="T8" fmla="*/ 173 w 173"/>
                    <a:gd name="T9" fmla="*/ 191 h 191"/>
                  </a:gdLst>
                  <a:ahLst/>
                  <a:cxnLst>
                    <a:cxn ang="T4">
                      <a:pos x="T0" y="T1"/>
                    </a:cxn>
                    <a:cxn ang="T5">
                      <a:pos x="T2" y="T3"/>
                    </a:cxn>
                  </a:cxnLst>
                  <a:rect l="T6" t="T7" r="T8" b="T9"/>
                  <a:pathLst>
                    <a:path w="173" h="191">
                      <a:moveTo>
                        <a:pt x="173" y="0"/>
                      </a:moveTo>
                      <a:lnTo>
                        <a:pt x="0" y="19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2"/>
                <p:cNvSpPr>
                  <a:spLocks/>
                </p:cNvSpPr>
                <p:nvPr/>
              </p:nvSpPr>
              <p:spPr bwMode="auto">
                <a:xfrm>
                  <a:off x="3319" y="2233"/>
                  <a:ext cx="280" cy="469"/>
                </a:xfrm>
                <a:custGeom>
                  <a:avLst/>
                  <a:gdLst>
                    <a:gd name="T0" fmla="*/ 280 w 280"/>
                    <a:gd name="T1" fmla="*/ 0 h 469"/>
                    <a:gd name="T2" fmla="*/ 0 w 280"/>
                    <a:gd name="T3" fmla="*/ 469 h 469"/>
                    <a:gd name="T4" fmla="*/ 0 60000 65536"/>
                    <a:gd name="T5" fmla="*/ 0 60000 65536"/>
                    <a:gd name="T6" fmla="*/ 0 w 280"/>
                    <a:gd name="T7" fmla="*/ 0 h 469"/>
                    <a:gd name="T8" fmla="*/ 280 w 280"/>
                    <a:gd name="T9" fmla="*/ 469 h 469"/>
                  </a:gdLst>
                  <a:ahLst/>
                  <a:cxnLst>
                    <a:cxn ang="T4">
                      <a:pos x="T0" y="T1"/>
                    </a:cxn>
                    <a:cxn ang="T5">
                      <a:pos x="T2" y="T3"/>
                    </a:cxn>
                  </a:cxnLst>
                  <a:rect l="T6" t="T7" r="T8" b="T9"/>
                  <a:pathLst>
                    <a:path w="280" h="469">
                      <a:moveTo>
                        <a:pt x="280" y="0"/>
                      </a:moveTo>
                      <a:lnTo>
                        <a:pt x="0"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33"/>
                <p:cNvSpPr>
                  <a:spLocks/>
                </p:cNvSpPr>
                <p:nvPr/>
              </p:nvSpPr>
              <p:spPr bwMode="auto">
                <a:xfrm>
                  <a:off x="3593" y="2233"/>
                  <a:ext cx="314" cy="469"/>
                </a:xfrm>
                <a:custGeom>
                  <a:avLst/>
                  <a:gdLst>
                    <a:gd name="T0" fmla="*/ 0 w 314"/>
                    <a:gd name="T1" fmla="*/ 0 h 469"/>
                    <a:gd name="T2" fmla="*/ 314 w 314"/>
                    <a:gd name="T3" fmla="*/ 469 h 469"/>
                    <a:gd name="T4" fmla="*/ 0 60000 65536"/>
                    <a:gd name="T5" fmla="*/ 0 60000 65536"/>
                    <a:gd name="T6" fmla="*/ 0 w 314"/>
                    <a:gd name="T7" fmla="*/ 0 h 469"/>
                    <a:gd name="T8" fmla="*/ 314 w 314"/>
                    <a:gd name="T9" fmla="*/ 469 h 469"/>
                  </a:gdLst>
                  <a:ahLst/>
                  <a:cxnLst>
                    <a:cxn ang="T4">
                      <a:pos x="T0" y="T1"/>
                    </a:cxn>
                    <a:cxn ang="T5">
                      <a:pos x="T2" y="T3"/>
                    </a:cxn>
                  </a:cxnLst>
                  <a:rect l="T6" t="T7" r="T8" b="T9"/>
                  <a:pathLst>
                    <a:path w="314" h="469">
                      <a:moveTo>
                        <a:pt x="0" y="0"/>
                      </a:moveTo>
                      <a:lnTo>
                        <a:pt x="314"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 name="Text Box 34"/>
              <p:cNvSpPr txBox="1">
                <a:spLocks noChangeArrowheads="1"/>
              </p:cNvSpPr>
              <p:nvPr/>
            </p:nvSpPr>
            <p:spPr bwMode="auto">
              <a:xfrm>
                <a:off x="4224" y="960"/>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F</a:t>
                </a:r>
                <a:r>
                  <a:rPr lang="en-US" sz="1200" b="1" baseline="-25000"/>
                  <a:t>cent</a:t>
                </a:r>
                <a:endParaRPr lang="en-US" sz="1200" b="1"/>
              </a:p>
            </p:txBody>
          </p:sp>
        </p:grpSp>
        <p:sp>
          <p:nvSpPr>
            <p:cNvPr id="11" name="Line 35"/>
            <p:cNvSpPr>
              <a:spLocks noChangeShapeType="1"/>
            </p:cNvSpPr>
            <p:nvPr/>
          </p:nvSpPr>
          <p:spPr bwMode="auto">
            <a:xfrm flipV="1">
              <a:off x="4800" y="720"/>
              <a:ext cx="0" cy="33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4" name="TextBox 23"/>
          <p:cNvSpPr txBox="1"/>
          <p:nvPr/>
        </p:nvSpPr>
        <p:spPr>
          <a:xfrm>
            <a:off x="360218" y="3581400"/>
            <a:ext cx="5676900" cy="1200329"/>
          </a:xfrm>
          <a:prstGeom prst="rect">
            <a:avLst/>
          </a:prstGeom>
          <a:noFill/>
        </p:spPr>
        <p:txBody>
          <a:bodyPr wrap="square" rtlCol="0">
            <a:spAutoFit/>
          </a:bodyPr>
          <a:lstStyle/>
          <a:p>
            <a:r>
              <a:rPr lang="en-US" dirty="0"/>
              <a:t>A).  56.52 m/s</a:t>
            </a:r>
          </a:p>
          <a:p>
            <a:r>
              <a:rPr lang="en-US" dirty="0"/>
              <a:t>B).  9.42 m/s</a:t>
            </a:r>
          </a:p>
          <a:p>
            <a:r>
              <a:rPr lang="en-US" dirty="0"/>
              <a:t>C).  18.84 m/s</a:t>
            </a:r>
          </a:p>
          <a:p>
            <a:r>
              <a:rPr lang="en-US" dirty="0"/>
              <a:t>D).  4.71 m/s</a:t>
            </a:r>
          </a:p>
        </p:txBody>
      </p:sp>
    </p:spTree>
    <p:extLst>
      <p:ext uri="{BB962C8B-B14F-4D97-AF65-F5344CB8AC3E}">
        <p14:creationId xmlns:p14="http://schemas.microsoft.com/office/powerpoint/2010/main" val="11922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7E6B7E-B266-41AB-B9DF-4B655D9CAEC1}" type="slidenum">
              <a:rPr lang="en-US"/>
              <a:pPr eaLnBrk="1" hangingPunct="1"/>
              <a:t>4</a:t>
            </a:fld>
            <a:endParaRPr lang="en-US"/>
          </a:p>
        </p:txBody>
      </p:sp>
      <p:sp>
        <p:nvSpPr>
          <p:cNvPr id="55298" name="Text Box 2"/>
          <p:cNvSpPr txBox="1">
            <a:spLocks noChangeArrowheads="1"/>
          </p:cNvSpPr>
          <p:nvPr/>
        </p:nvSpPr>
        <p:spPr bwMode="auto">
          <a:xfrm>
            <a:off x="152400" y="1447800"/>
            <a:ext cx="8839200" cy="822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a:solidFill>
                  <a:srgbClr val="FF0000"/>
                </a:solidFill>
                <a:sym typeface="Symbol" pitchFamily="18" charset="2"/>
              </a:rPr>
              <a:t>A Ferris wheel with radius 12 m makes one complete rotation every 8 seconds.</a:t>
            </a:r>
            <a:endParaRPr lang="en-US" sz="2400" b="1">
              <a:solidFill>
                <a:srgbClr val="FF0000"/>
              </a:solidFill>
            </a:endParaRPr>
          </a:p>
        </p:txBody>
      </p:sp>
      <p:sp>
        <p:nvSpPr>
          <p:cNvPr id="55299" name="Text Box 3"/>
          <p:cNvSpPr txBox="1">
            <a:spLocks noChangeArrowheads="1"/>
          </p:cNvSpPr>
          <p:nvPr/>
        </p:nvSpPr>
        <p:spPr bwMode="auto">
          <a:xfrm>
            <a:off x="152400" y="2257425"/>
            <a:ext cx="88392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sz="2000" b="1" dirty="0">
                <a:solidFill>
                  <a:srgbClr val="FF0000"/>
                </a:solidFill>
                <a:sym typeface="Symbol" pitchFamily="18" charset="2"/>
              </a:rPr>
              <a:t>What is the magnitude of their centripetal acceleration?</a:t>
            </a:r>
          </a:p>
        </p:txBody>
      </p:sp>
      <p:sp>
        <p:nvSpPr>
          <p:cNvPr id="27655" name="Rectangle 4"/>
          <p:cNvSpPr>
            <a:spLocks noGrp="1" noChangeArrowheads="1"/>
          </p:cNvSpPr>
          <p:nvPr>
            <p:ph type="title"/>
          </p:nvPr>
        </p:nvSpPr>
        <p:spPr/>
        <p:txBody>
          <a:bodyPr/>
          <a:lstStyle/>
          <a:p>
            <a:pPr eaLnBrk="1" hangingPunct="1"/>
            <a:r>
              <a:rPr lang="en-US"/>
              <a:t>Ch 5 CP 2</a:t>
            </a:r>
          </a:p>
        </p:txBody>
      </p:sp>
      <p:grpSp>
        <p:nvGrpSpPr>
          <p:cNvPr id="9" name="Group 21"/>
          <p:cNvGrpSpPr>
            <a:grpSpLocks/>
          </p:cNvGrpSpPr>
          <p:nvPr/>
        </p:nvGrpSpPr>
        <p:grpSpPr bwMode="auto">
          <a:xfrm>
            <a:off x="7279282" y="4157209"/>
            <a:ext cx="1524000" cy="1905000"/>
            <a:chOff x="4464" y="720"/>
            <a:chExt cx="960" cy="1200"/>
          </a:xfrm>
        </p:grpSpPr>
        <p:grpSp>
          <p:nvGrpSpPr>
            <p:cNvPr id="10" name="Group 22"/>
            <p:cNvGrpSpPr>
              <a:grpSpLocks/>
            </p:cNvGrpSpPr>
            <p:nvPr/>
          </p:nvGrpSpPr>
          <p:grpSpPr bwMode="auto">
            <a:xfrm>
              <a:off x="4464" y="864"/>
              <a:ext cx="960" cy="1056"/>
              <a:chOff x="4080" y="720"/>
              <a:chExt cx="960" cy="1056"/>
            </a:xfrm>
          </p:grpSpPr>
          <p:sp>
            <p:nvSpPr>
              <p:cNvPr id="12" name="Oval 23"/>
              <p:cNvSpPr>
                <a:spLocks noChangeArrowheads="1"/>
              </p:cNvSpPr>
              <p:nvPr/>
            </p:nvSpPr>
            <p:spPr bwMode="auto">
              <a:xfrm>
                <a:off x="4080" y="864"/>
                <a:ext cx="960" cy="912"/>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Line 24"/>
              <p:cNvSpPr>
                <a:spLocks noChangeShapeType="1"/>
              </p:cNvSpPr>
              <p:nvPr/>
            </p:nvSpPr>
            <p:spPr bwMode="auto">
              <a:xfrm flipV="1">
                <a:off x="4560" y="1152"/>
                <a:ext cx="432" cy="140"/>
              </a:xfrm>
              <a:prstGeom prst="line">
                <a:avLst/>
              </a:prstGeom>
              <a:noFill/>
              <a:ln w="28575">
                <a:solidFill>
                  <a:schemeClr val="tx1"/>
                </a:solidFill>
                <a:round/>
                <a:headEnd type="oval"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4" name="Text Box 25"/>
              <p:cNvSpPr txBox="1">
                <a:spLocks noChangeArrowheads="1"/>
              </p:cNvSpPr>
              <p:nvPr/>
            </p:nvSpPr>
            <p:spPr bwMode="auto">
              <a:xfrm rot="-1142108">
                <a:off x="4512" y="1056"/>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r = 12m</a:t>
                </a:r>
              </a:p>
            </p:txBody>
          </p:sp>
          <p:sp>
            <p:nvSpPr>
              <p:cNvPr id="15" name="Line 26"/>
              <p:cNvSpPr>
                <a:spLocks noChangeShapeType="1"/>
              </p:cNvSpPr>
              <p:nvPr/>
            </p:nvSpPr>
            <p:spPr bwMode="auto">
              <a:xfrm>
                <a:off x="4512" y="912"/>
                <a:ext cx="0" cy="192"/>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16" name="Group 27"/>
              <p:cNvGrpSpPr>
                <a:grpSpLocks/>
              </p:cNvGrpSpPr>
              <p:nvPr/>
            </p:nvGrpSpPr>
            <p:grpSpPr bwMode="auto">
              <a:xfrm>
                <a:off x="4464" y="720"/>
                <a:ext cx="109" cy="192"/>
                <a:chOff x="3312" y="1056"/>
                <a:chExt cx="595" cy="1646"/>
              </a:xfrm>
            </p:grpSpPr>
            <p:sp>
              <p:nvSpPr>
                <p:cNvPr id="18" name="Oval 28"/>
                <p:cNvSpPr>
                  <a:spLocks noChangeArrowheads="1"/>
                </p:cNvSpPr>
                <p:nvPr/>
              </p:nvSpPr>
              <p:spPr bwMode="auto">
                <a:xfrm>
                  <a:off x="3456" y="1056"/>
                  <a:ext cx="240"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29"/>
                <p:cNvSpPr>
                  <a:spLocks/>
                </p:cNvSpPr>
                <p:nvPr/>
              </p:nvSpPr>
              <p:spPr bwMode="auto">
                <a:xfrm>
                  <a:off x="3581" y="1289"/>
                  <a:ext cx="19" cy="967"/>
                </a:xfrm>
                <a:custGeom>
                  <a:avLst/>
                  <a:gdLst>
                    <a:gd name="T0" fmla="*/ 0 w 19"/>
                    <a:gd name="T1" fmla="*/ 0 h 967"/>
                    <a:gd name="T2" fmla="*/ 19 w 19"/>
                    <a:gd name="T3" fmla="*/ 967 h 967"/>
                    <a:gd name="T4" fmla="*/ 0 60000 65536"/>
                    <a:gd name="T5" fmla="*/ 0 60000 65536"/>
                    <a:gd name="T6" fmla="*/ 0 w 19"/>
                    <a:gd name="T7" fmla="*/ 0 h 967"/>
                    <a:gd name="T8" fmla="*/ 19 w 19"/>
                    <a:gd name="T9" fmla="*/ 967 h 967"/>
                  </a:gdLst>
                  <a:ahLst/>
                  <a:cxnLst>
                    <a:cxn ang="T4">
                      <a:pos x="T0" y="T1"/>
                    </a:cxn>
                    <a:cxn ang="T5">
                      <a:pos x="T2" y="T3"/>
                    </a:cxn>
                  </a:cxnLst>
                  <a:rect l="T6" t="T7" r="T8" b="T9"/>
                  <a:pathLst>
                    <a:path w="19" h="967">
                      <a:moveTo>
                        <a:pt x="0" y="0"/>
                      </a:moveTo>
                      <a:lnTo>
                        <a:pt x="19" y="967"/>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30"/>
                <p:cNvSpPr>
                  <a:spLocks/>
                </p:cNvSpPr>
                <p:nvPr/>
              </p:nvSpPr>
              <p:spPr bwMode="auto">
                <a:xfrm>
                  <a:off x="3587" y="1580"/>
                  <a:ext cx="301" cy="244"/>
                </a:xfrm>
                <a:custGeom>
                  <a:avLst/>
                  <a:gdLst>
                    <a:gd name="T0" fmla="*/ 0 w 205"/>
                    <a:gd name="T1" fmla="*/ 0 h 196"/>
                    <a:gd name="T2" fmla="*/ 649 w 205"/>
                    <a:gd name="T3" fmla="*/ 378 h 196"/>
                    <a:gd name="T4" fmla="*/ 0 60000 65536"/>
                    <a:gd name="T5" fmla="*/ 0 60000 65536"/>
                    <a:gd name="T6" fmla="*/ 0 w 205"/>
                    <a:gd name="T7" fmla="*/ 0 h 196"/>
                    <a:gd name="T8" fmla="*/ 205 w 205"/>
                    <a:gd name="T9" fmla="*/ 196 h 196"/>
                  </a:gdLst>
                  <a:ahLst/>
                  <a:cxnLst>
                    <a:cxn ang="T4">
                      <a:pos x="T0" y="T1"/>
                    </a:cxn>
                    <a:cxn ang="T5">
                      <a:pos x="T2" y="T3"/>
                    </a:cxn>
                  </a:cxnLst>
                  <a:rect l="T6" t="T7" r="T8" b="T9"/>
                  <a:pathLst>
                    <a:path w="205" h="196">
                      <a:moveTo>
                        <a:pt x="0" y="0"/>
                      </a:moveTo>
                      <a:lnTo>
                        <a:pt x="205" y="19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31"/>
                <p:cNvSpPr>
                  <a:spLocks/>
                </p:cNvSpPr>
                <p:nvPr/>
              </p:nvSpPr>
              <p:spPr bwMode="auto">
                <a:xfrm>
                  <a:off x="3312" y="1585"/>
                  <a:ext cx="269" cy="239"/>
                </a:xfrm>
                <a:custGeom>
                  <a:avLst/>
                  <a:gdLst>
                    <a:gd name="T0" fmla="*/ 650 w 173"/>
                    <a:gd name="T1" fmla="*/ 0 h 191"/>
                    <a:gd name="T2" fmla="*/ 0 w 173"/>
                    <a:gd name="T3" fmla="*/ 374 h 191"/>
                    <a:gd name="T4" fmla="*/ 0 60000 65536"/>
                    <a:gd name="T5" fmla="*/ 0 60000 65536"/>
                    <a:gd name="T6" fmla="*/ 0 w 173"/>
                    <a:gd name="T7" fmla="*/ 0 h 191"/>
                    <a:gd name="T8" fmla="*/ 173 w 173"/>
                    <a:gd name="T9" fmla="*/ 191 h 191"/>
                  </a:gdLst>
                  <a:ahLst/>
                  <a:cxnLst>
                    <a:cxn ang="T4">
                      <a:pos x="T0" y="T1"/>
                    </a:cxn>
                    <a:cxn ang="T5">
                      <a:pos x="T2" y="T3"/>
                    </a:cxn>
                  </a:cxnLst>
                  <a:rect l="T6" t="T7" r="T8" b="T9"/>
                  <a:pathLst>
                    <a:path w="173" h="191">
                      <a:moveTo>
                        <a:pt x="173" y="0"/>
                      </a:moveTo>
                      <a:lnTo>
                        <a:pt x="0" y="19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2"/>
                <p:cNvSpPr>
                  <a:spLocks/>
                </p:cNvSpPr>
                <p:nvPr/>
              </p:nvSpPr>
              <p:spPr bwMode="auto">
                <a:xfrm>
                  <a:off x="3319" y="2233"/>
                  <a:ext cx="280" cy="469"/>
                </a:xfrm>
                <a:custGeom>
                  <a:avLst/>
                  <a:gdLst>
                    <a:gd name="T0" fmla="*/ 280 w 280"/>
                    <a:gd name="T1" fmla="*/ 0 h 469"/>
                    <a:gd name="T2" fmla="*/ 0 w 280"/>
                    <a:gd name="T3" fmla="*/ 469 h 469"/>
                    <a:gd name="T4" fmla="*/ 0 60000 65536"/>
                    <a:gd name="T5" fmla="*/ 0 60000 65536"/>
                    <a:gd name="T6" fmla="*/ 0 w 280"/>
                    <a:gd name="T7" fmla="*/ 0 h 469"/>
                    <a:gd name="T8" fmla="*/ 280 w 280"/>
                    <a:gd name="T9" fmla="*/ 469 h 469"/>
                  </a:gdLst>
                  <a:ahLst/>
                  <a:cxnLst>
                    <a:cxn ang="T4">
                      <a:pos x="T0" y="T1"/>
                    </a:cxn>
                    <a:cxn ang="T5">
                      <a:pos x="T2" y="T3"/>
                    </a:cxn>
                  </a:cxnLst>
                  <a:rect l="T6" t="T7" r="T8" b="T9"/>
                  <a:pathLst>
                    <a:path w="280" h="469">
                      <a:moveTo>
                        <a:pt x="280" y="0"/>
                      </a:moveTo>
                      <a:lnTo>
                        <a:pt x="0"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33"/>
                <p:cNvSpPr>
                  <a:spLocks/>
                </p:cNvSpPr>
                <p:nvPr/>
              </p:nvSpPr>
              <p:spPr bwMode="auto">
                <a:xfrm>
                  <a:off x="3593" y="2233"/>
                  <a:ext cx="314" cy="469"/>
                </a:xfrm>
                <a:custGeom>
                  <a:avLst/>
                  <a:gdLst>
                    <a:gd name="T0" fmla="*/ 0 w 314"/>
                    <a:gd name="T1" fmla="*/ 0 h 469"/>
                    <a:gd name="T2" fmla="*/ 314 w 314"/>
                    <a:gd name="T3" fmla="*/ 469 h 469"/>
                    <a:gd name="T4" fmla="*/ 0 60000 65536"/>
                    <a:gd name="T5" fmla="*/ 0 60000 65536"/>
                    <a:gd name="T6" fmla="*/ 0 w 314"/>
                    <a:gd name="T7" fmla="*/ 0 h 469"/>
                    <a:gd name="T8" fmla="*/ 314 w 314"/>
                    <a:gd name="T9" fmla="*/ 469 h 469"/>
                  </a:gdLst>
                  <a:ahLst/>
                  <a:cxnLst>
                    <a:cxn ang="T4">
                      <a:pos x="T0" y="T1"/>
                    </a:cxn>
                    <a:cxn ang="T5">
                      <a:pos x="T2" y="T3"/>
                    </a:cxn>
                  </a:cxnLst>
                  <a:rect l="T6" t="T7" r="T8" b="T9"/>
                  <a:pathLst>
                    <a:path w="314" h="469">
                      <a:moveTo>
                        <a:pt x="0" y="0"/>
                      </a:moveTo>
                      <a:lnTo>
                        <a:pt x="314"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 name="Text Box 34"/>
              <p:cNvSpPr txBox="1">
                <a:spLocks noChangeArrowheads="1"/>
              </p:cNvSpPr>
              <p:nvPr/>
            </p:nvSpPr>
            <p:spPr bwMode="auto">
              <a:xfrm>
                <a:off x="4224" y="960"/>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F</a:t>
                </a:r>
                <a:r>
                  <a:rPr lang="en-US" sz="1200" b="1" baseline="-25000"/>
                  <a:t>cent</a:t>
                </a:r>
                <a:endParaRPr lang="en-US" sz="1200" b="1"/>
              </a:p>
            </p:txBody>
          </p:sp>
        </p:grpSp>
        <p:sp>
          <p:nvSpPr>
            <p:cNvPr id="11" name="Line 35"/>
            <p:cNvSpPr>
              <a:spLocks noChangeShapeType="1"/>
            </p:cNvSpPr>
            <p:nvPr/>
          </p:nvSpPr>
          <p:spPr bwMode="auto">
            <a:xfrm flipV="1">
              <a:off x="4800" y="720"/>
              <a:ext cx="0" cy="33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4" name="TextBox 23"/>
          <p:cNvSpPr txBox="1"/>
          <p:nvPr/>
        </p:nvSpPr>
        <p:spPr>
          <a:xfrm>
            <a:off x="286200" y="3261859"/>
            <a:ext cx="5676900" cy="1200329"/>
          </a:xfrm>
          <a:prstGeom prst="rect">
            <a:avLst/>
          </a:prstGeom>
          <a:noFill/>
        </p:spPr>
        <p:txBody>
          <a:bodyPr wrap="square" rtlCol="0">
            <a:spAutoFit/>
          </a:bodyPr>
          <a:lstStyle/>
          <a:p>
            <a:pPr>
              <a:spcBef>
                <a:spcPct val="20000"/>
              </a:spcBef>
            </a:pPr>
            <a:r>
              <a:rPr lang="en-US" dirty="0"/>
              <a:t>A). </a:t>
            </a:r>
            <a:r>
              <a:rPr lang="en-US" b="1" dirty="0">
                <a:cs typeface="Arial" charset="0"/>
                <a:sym typeface="Symbol" pitchFamily="18" charset="2"/>
              </a:rPr>
              <a:t>7.40 m/s</a:t>
            </a:r>
            <a:r>
              <a:rPr lang="en-US" b="1" baseline="30000" dirty="0">
                <a:cs typeface="Arial" charset="0"/>
                <a:sym typeface="Symbol" pitchFamily="18" charset="2"/>
              </a:rPr>
              <a:t>2</a:t>
            </a:r>
          </a:p>
          <a:p>
            <a:r>
              <a:rPr lang="en-US" dirty="0"/>
              <a:t>B). </a:t>
            </a:r>
            <a:r>
              <a:rPr lang="en-US" b="1" dirty="0">
                <a:cs typeface="Arial" charset="0"/>
                <a:sym typeface="Symbol" pitchFamily="18" charset="2"/>
              </a:rPr>
              <a:t>9.40 m/s</a:t>
            </a:r>
            <a:r>
              <a:rPr lang="en-US" b="1" baseline="30000" dirty="0">
                <a:cs typeface="Arial" charset="0"/>
                <a:sym typeface="Symbol" pitchFamily="18" charset="2"/>
              </a:rPr>
              <a:t>2 </a:t>
            </a:r>
          </a:p>
          <a:p>
            <a:r>
              <a:rPr lang="en-US" dirty="0"/>
              <a:t>C). </a:t>
            </a:r>
            <a:r>
              <a:rPr lang="en-US" b="1" dirty="0">
                <a:cs typeface="Arial" charset="0"/>
                <a:sym typeface="Symbol" pitchFamily="18" charset="2"/>
              </a:rPr>
              <a:t>3.70 m/s</a:t>
            </a:r>
            <a:r>
              <a:rPr lang="en-US" b="1" baseline="30000" dirty="0">
                <a:cs typeface="Arial" charset="0"/>
                <a:sym typeface="Symbol" pitchFamily="18" charset="2"/>
              </a:rPr>
              <a:t>2</a:t>
            </a:r>
            <a:endParaRPr lang="en-US" dirty="0"/>
          </a:p>
          <a:p>
            <a:r>
              <a:rPr lang="en-US" dirty="0"/>
              <a:t>D). </a:t>
            </a:r>
            <a:r>
              <a:rPr lang="en-US" b="1" dirty="0">
                <a:cs typeface="Arial" charset="0"/>
                <a:sym typeface="Symbol" pitchFamily="18" charset="2"/>
              </a:rPr>
              <a:t>14.80 m/s</a:t>
            </a:r>
            <a:r>
              <a:rPr lang="en-US" b="1" baseline="30000" dirty="0">
                <a:cs typeface="Arial" charset="0"/>
                <a:sym typeface="Symbol" pitchFamily="18" charset="2"/>
              </a:rPr>
              <a:t>2</a:t>
            </a:r>
            <a:endParaRPr lang="en-US" dirty="0"/>
          </a:p>
        </p:txBody>
      </p:sp>
      <p:sp>
        <p:nvSpPr>
          <p:cNvPr id="25" name="Text Box 3"/>
          <p:cNvSpPr txBox="1">
            <a:spLocks noChangeArrowheads="1"/>
          </p:cNvSpPr>
          <p:nvPr/>
        </p:nvSpPr>
        <p:spPr bwMode="auto">
          <a:xfrm>
            <a:off x="114300" y="5128759"/>
            <a:ext cx="66675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200" b="1" dirty="0" err="1">
                <a:cs typeface="Arial" charset="0"/>
                <a:sym typeface="Symbol" pitchFamily="18" charset="2"/>
              </a:rPr>
              <a:t>a</a:t>
            </a:r>
            <a:r>
              <a:rPr lang="en-US" sz="2200" b="1" baseline="-25000" dirty="0" err="1">
                <a:cs typeface="Arial" charset="0"/>
                <a:sym typeface="Symbol" pitchFamily="18" charset="2"/>
              </a:rPr>
              <a:t>cent</a:t>
            </a:r>
            <a:r>
              <a:rPr lang="en-US" sz="2200" b="1" dirty="0">
                <a:cs typeface="Arial" charset="0"/>
                <a:sym typeface="Symbol" pitchFamily="18" charset="2"/>
              </a:rPr>
              <a:t> = v</a:t>
            </a:r>
            <a:r>
              <a:rPr lang="en-US" sz="2200" b="1" baseline="30000" dirty="0">
                <a:cs typeface="Arial" charset="0"/>
                <a:sym typeface="Symbol" pitchFamily="18" charset="2"/>
              </a:rPr>
              <a:t>2</a:t>
            </a:r>
            <a:r>
              <a:rPr lang="en-US" sz="2200" b="1" dirty="0">
                <a:cs typeface="Arial" charset="0"/>
                <a:sym typeface="Symbol" pitchFamily="18" charset="2"/>
              </a:rPr>
              <a:t>/r = s</a:t>
            </a:r>
            <a:r>
              <a:rPr lang="en-US" sz="2200" b="1" baseline="30000" dirty="0">
                <a:cs typeface="Arial" charset="0"/>
                <a:sym typeface="Symbol" pitchFamily="18" charset="2"/>
              </a:rPr>
              <a:t>2</a:t>
            </a:r>
            <a:r>
              <a:rPr lang="en-US" sz="2200" b="1" dirty="0">
                <a:cs typeface="Arial" charset="0"/>
                <a:sym typeface="Symbol" pitchFamily="18" charset="2"/>
              </a:rPr>
              <a:t>/r = (9.42m/s)</a:t>
            </a:r>
            <a:r>
              <a:rPr lang="en-US" sz="2200" b="1" baseline="30000" dirty="0">
                <a:cs typeface="Arial" charset="0"/>
                <a:sym typeface="Symbol" pitchFamily="18" charset="2"/>
              </a:rPr>
              <a:t>2</a:t>
            </a:r>
            <a:r>
              <a:rPr lang="en-US" sz="2200" b="1" dirty="0">
                <a:cs typeface="Arial" charset="0"/>
                <a:sym typeface="Symbol" pitchFamily="18" charset="2"/>
              </a:rPr>
              <a:t>/12m  = </a:t>
            </a:r>
            <a:r>
              <a:rPr lang="en-US" sz="2200" b="1" dirty="0">
                <a:solidFill>
                  <a:srgbClr val="FF3300"/>
                </a:solidFill>
                <a:cs typeface="Arial" charset="0"/>
                <a:sym typeface="Symbol" pitchFamily="18" charset="2"/>
              </a:rPr>
              <a:t>7.40 m/s</a:t>
            </a:r>
            <a:r>
              <a:rPr lang="en-US" sz="2200" b="1" baseline="30000" dirty="0">
                <a:solidFill>
                  <a:srgbClr val="FF3300"/>
                </a:solidFill>
                <a:cs typeface="Arial" charset="0"/>
                <a:sym typeface="Symbol" pitchFamily="18" charset="2"/>
              </a:rPr>
              <a:t>2</a:t>
            </a:r>
          </a:p>
        </p:txBody>
      </p:sp>
    </p:spTree>
    <p:extLst>
      <p:ext uri="{BB962C8B-B14F-4D97-AF65-F5344CB8AC3E}">
        <p14:creationId xmlns:p14="http://schemas.microsoft.com/office/powerpoint/2010/main" val="45010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7E6B7E-B266-41AB-B9DF-4B655D9CAEC1}" type="slidenum">
              <a:rPr lang="en-US"/>
              <a:pPr eaLnBrk="1" hangingPunct="1"/>
              <a:t>5</a:t>
            </a:fld>
            <a:endParaRPr lang="en-US"/>
          </a:p>
        </p:txBody>
      </p:sp>
      <p:sp>
        <p:nvSpPr>
          <p:cNvPr id="55298" name="Text Box 2"/>
          <p:cNvSpPr txBox="1">
            <a:spLocks noChangeArrowheads="1"/>
          </p:cNvSpPr>
          <p:nvPr/>
        </p:nvSpPr>
        <p:spPr bwMode="auto">
          <a:xfrm>
            <a:off x="152400" y="1066800"/>
            <a:ext cx="8839200" cy="822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dirty="0">
                <a:solidFill>
                  <a:srgbClr val="FF0000"/>
                </a:solidFill>
                <a:sym typeface="Symbol" pitchFamily="18" charset="2"/>
              </a:rPr>
              <a:t>A Ferris wheel with radius 12 m makes one complete rotation every 8 seconds.</a:t>
            </a:r>
            <a:endParaRPr lang="en-US" sz="2400" b="1" dirty="0">
              <a:solidFill>
                <a:srgbClr val="FF0000"/>
              </a:solidFill>
            </a:endParaRPr>
          </a:p>
        </p:txBody>
      </p:sp>
      <p:sp>
        <p:nvSpPr>
          <p:cNvPr id="55299" name="Text Box 3"/>
          <p:cNvSpPr txBox="1">
            <a:spLocks noChangeArrowheads="1"/>
          </p:cNvSpPr>
          <p:nvPr/>
        </p:nvSpPr>
        <p:spPr bwMode="auto">
          <a:xfrm>
            <a:off x="152400" y="1876425"/>
            <a:ext cx="8839200" cy="10156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sz="2000" b="1" dirty="0">
                <a:solidFill>
                  <a:srgbClr val="FF0000"/>
                </a:solidFill>
                <a:sym typeface="Symbol" pitchFamily="18" charset="2"/>
              </a:rPr>
              <a:t>For a 40 kg rider, what is magnitude of centripetal force to keep him moving in a circle?  Is his true weight large enough to provide this centripetal force at the top of the cycle?</a:t>
            </a:r>
          </a:p>
        </p:txBody>
      </p:sp>
      <p:sp>
        <p:nvSpPr>
          <p:cNvPr id="27655" name="Rectangle 4"/>
          <p:cNvSpPr>
            <a:spLocks noGrp="1" noChangeArrowheads="1"/>
          </p:cNvSpPr>
          <p:nvPr>
            <p:ph type="title"/>
          </p:nvPr>
        </p:nvSpPr>
        <p:spPr>
          <a:xfrm>
            <a:off x="457200" y="0"/>
            <a:ext cx="8229600" cy="1143000"/>
          </a:xfrm>
        </p:spPr>
        <p:txBody>
          <a:bodyPr/>
          <a:lstStyle/>
          <a:p>
            <a:pPr eaLnBrk="1" hangingPunct="1"/>
            <a:r>
              <a:rPr lang="en-US" dirty="0" err="1"/>
              <a:t>Ch</a:t>
            </a:r>
            <a:r>
              <a:rPr lang="en-US" dirty="0"/>
              <a:t> 5 CP 2</a:t>
            </a:r>
          </a:p>
        </p:txBody>
      </p:sp>
      <p:sp>
        <p:nvSpPr>
          <p:cNvPr id="25" name="Text Box 4"/>
          <p:cNvSpPr txBox="1">
            <a:spLocks noChangeArrowheads="1"/>
          </p:cNvSpPr>
          <p:nvPr/>
        </p:nvSpPr>
        <p:spPr bwMode="auto">
          <a:xfrm>
            <a:off x="114300" y="5181600"/>
            <a:ext cx="8496300" cy="124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sz="2200" b="1" dirty="0" err="1">
                <a:cs typeface="Arial" charset="0"/>
                <a:sym typeface="Symbol" pitchFamily="18" charset="2"/>
              </a:rPr>
              <a:t>F</a:t>
            </a:r>
            <a:r>
              <a:rPr lang="en-US" sz="2200" b="1" baseline="-25000" dirty="0" err="1">
                <a:cs typeface="Arial" charset="0"/>
                <a:sym typeface="Symbol" pitchFamily="18" charset="2"/>
              </a:rPr>
              <a:t>cent</a:t>
            </a:r>
            <a:r>
              <a:rPr lang="en-US" sz="2200" b="1" dirty="0">
                <a:cs typeface="Arial" charset="0"/>
                <a:sym typeface="Symbol" pitchFamily="18" charset="2"/>
              </a:rPr>
              <a:t> = m v</a:t>
            </a:r>
            <a:r>
              <a:rPr lang="en-US" sz="2200" b="1" baseline="30000" dirty="0">
                <a:cs typeface="Arial" charset="0"/>
                <a:sym typeface="Symbol" pitchFamily="18" charset="2"/>
              </a:rPr>
              <a:t>2</a:t>
            </a:r>
            <a:r>
              <a:rPr lang="en-US" sz="2200" b="1" dirty="0">
                <a:cs typeface="Arial" charset="0"/>
                <a:sym typeface="Symbol" pitchFamily="18" charset="2"/>
              </a:rPr>
              <a:t>/r = m </a:t>
            </a:r>
            <a:r>
              <a:rPr lang="en-US" sz="2200" b="1" dirty="0" err="1">
                <a:cs typeface="Arial" charset="0"/>
                <a:sym typeface="Symbol" pitchFamily="18" charset="2"/>
              </a:rPr>
              <a:t>a</a:t>
            </a:r>
            <a:r>
              <a:rPr lang="en-US" sz="2200" b="1" baseline="-25000" dirty="0" err="1">
                <a:cs typeface="Arial" charset="0"/>
                <a:sym typeface="Symbol" pitchFamily="18" charset="2"/>
              </a:rPr>
              <a:t>cent</a:t>
            </a:r>
            <a:r>
              <a:rPr lang="en-US" sz="2200" b="1" baseline="-25000" dirty="0">
                <a:cs typeface="Arial" charset="0"/>
                <a:sym typeface="Symbol" pitchFamily="18" charset="2"/>
              </a:rPr>
              <a:t>   </a:t>
            </a:r>
            <a:r>
              <a:rPr lang="en-US" sz="2200" b="1" dirty="0">
                <a:cs typeface="Arial" charset="0"/>
                <a:sym typeface="Symbol" pitchFamily="18" charset="2"/>
              </a:rPr>
              <a:t>= (40 kg)(7.40 m/s</a:t>
            </a:r>
            <a:r>
              <a:rPr lang="en-US" sz="2200" b="1" baseline="30000" dirty="0">
                <a:cs typeface="Arial" charset="0"/>
                <a:sym typeface="Symbol" pitchFamily="18" charset="2"/>
              </a:rPr>
              <a:t>2</a:t>
            </a:r>
            <a:r>
              <a:rPr lang="en-US" sz="2200" b="1" dirty="0">
                <a:cs typeface="Arial" charset="0"/>
                <a:sym typeface="Symbol" pitchFamily="18" charset="2"/>
              </a:rPr>
              <a:t>) = </a:t>
            </a:r>
            <a:r>
              <a:rPr lang="en-US" sz="2200" b="1" dirty="0">
                <a:solidFill>
                  <a:srgbClr val="FF3300"/>
                </a:solidFill>
                <a:cs typeface="Arial" charset="0"/>
                <a:sym typeface="Symbol" pitchFamily="18" charset="2"/>
              </a:rPr>
              <a:t>296 N</a:t>
            </a:r>
          </a:p>
          <a:p>
            <a:pPr eaLnBrk="1" hangingPunct="1">
              <a:spcBef>
                <a:spcPct val="20000"/>
              </a:spcBef>
            </a:pPr>
            <a:r>
              <a:rPr lang="en-US" sz="2200" b="1" dirty="0">
                <a:cs typeface="Arial" charset="0"/>
                <a:sym typeface="Symbol" pitchFamily="18" charset="2"/>
              </a:rPr>
              <a:t>	W = mg = (40 kg)(9.8 m/s</a:t>
            </a:r>
            <a:r>
              <a:rPr lang="en-US" sz="2200" b="1" baseline="30000" dirty="0">
                <a:cs typeface="Arial" charset="0"/>
                <a:sym typeface="Symbol" pitchFamily="18" charset="2"/>
              </a:rPr>
              <a:t>2</a:t>
            </a:r>
            <a:r>
              <a:rPr lang="en-US" sz="2200" b="1" dirty="0">
                <a:cs typeface="Arial" charset="0"/>
                <a:sym typeface="Symbol" pitchFamily="18" charset="2"/>
              </a:rPr>
              <a:t>) = </a:t>
            </a:r>
            <a:r>
              <a:rPr lang="en-US" sz="2200" b="1" dirty="0">
                <a:solidFill>
                  <a:srgbClr val="FF3300"/>
                </a:solidFill>
                <a:cs typeface="Arial" charset="0"/>
                <a:sym typeface="Symbol" pitchFamily="18" charset="2"/>
              </a:rPr>
              <a:t>392 N</a:t>
            </a:r>
          </a:p>
          <a:p>
            <a:pPr eaLnBrk="1" hangingPunct="1">
              <a:spcBef>
                <a:spcPct val="20000"/>
              </a:spcBef>
            </a:pPr>
            <a:r>
              <a:rPr lang="en-US" sz="2200" b="1" dirty="0">
                <a:cs typeface="Arial" charset="0"/>
                <a:sym typeface="Symbol" pitchFamily="18" charset="2"/>
              </a:rPr>
              <a:t>	</a:t>
            </a:r>
            <a:r>
              <a:rPr lang="en-US" sz="2200" b="1" dirty="0">
                <a:solidFill>
                  <a:srgbClr val="FF3300"/>
                </a:solidFill>
                <a:cs typeface="Arial" charset="0"/>
                <a:sym typeface="Symbol" pitchFamily="18" charset="2"/>
              </a:rPr>
              <a:t>Yes, his weight is larger than the centripetal force required</a:t>
            </a:r>
            <a:r>
              <a:rPr lang="en-US" sz="2200" b="1" dirty="0">
                <a:cs typeface="Arial" charset="0"/>
                <a:sym typeface="Symbol" pitchFamily="18" charset="2"/>
              </a:rPr>
              <a:t>.</a:t>
            </a:r>
            <a:endParaRPr lang="en-US" sz="2200" b="1" baseline="30000" dirty="0">
              <a:solidFill>
                <a:srgbClr val="FF0000"/>
              </a:solidFill>
              <a:cs typeface="Arial" charset="0"/>
              <a:sym typeface="Symbol" pitchFamily="18" charset="2"/>
            </a:endParaRPr>
          </a:p>
        </p:txBody>
      </p:sp>
      <p:grpSp>
        <p:nvGrpSpPr>
          <p:cNvPr id="26" name="Group 21"/>
          <p:cNvGrpSpPr>
            <a:grpSpLocks/>
          </p:cNvGrpSpPr>
          <p:nvPr/>
        </p:nvGrpSpPr>
        <p:grpSpPr bwMode="auto">
          <a:xfrm>
            <a:off x="7467600" y="3030651"/>
            <a:ext cx="1524000" cy="1905000"/>
            <a:chOff x="4464" y="720"/>
            <a:chExt cx="960" cy="1200"/>
          </a:xfrm>
        </p:grpSpPr>
        <p:grpSp>
          <p:nvGrpSpPr>
            <p:cNvPr id="27" name="Group 22"/>
            <p:cNvGrpSpPr>
              <a:grpSpLocks/>
            </p:cNvGrpSpPr>
            <p:nvPr/>
          </p:nvGrpSpPr>
          <p:grpSpPr bwMode="auto">
            <a:xfrm>
              <a:off x="4464" y="864"/>
              <a:ext cx="960" cy="1056"/>
              <a:chOff x="4080" y="720"/>
              <a:chExt cx="960" cy="1056"/>
            </a:xfrm>
          </p:grpSpPr>
          <p:sp>
            <p:nvSpPr>
              <p:cNvPr id="29" name="Oval 23"/>
              <p:cNvSpPr>
                <a:spLocks noChangeArrowheads="1"/>
              </p:cNvSpPr>
              <p:nvPr/>
            </p:nvSpPr>
            <p:spPr bwMode="auto">
              <a:xfrm>
                <a:off x="4080" y="864"/>
                <a:ext cx="960" cy="912"/>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Line 24"/>
              <p:cNvSpPr>
                <a:spLocks noChangeShapeType="1"/>
              </p:cNvSpPr>
              <p:nvPr/>
            </p:nvSpPr>
            <p:spPr bwMode="auto">
              <a:xfrm flipV="1">
                <a:off x="4560" y="1152"/>
                <a:ext cx="432" cy="140"/>
              </a:xfrm>
              <a:prstGeom prst="line">
                <a:avLst/>
              </a:prstGeom>
              <a:noFill/>
              <a:ln w="28575">
                <a:solidFill>
                  <a:schemeClr val="tx1"/>
                </a:solidFill>
                <a:round/>
                <a:headEnd type="oval"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1" name="Text Box 25"/>
              <p:cNvSpPr txBox="1">
                <a:spLocks noChangeArrowheads="1"/>
              </p:cNvSpPr>
              <p:nvPr/>
            </p:nvSpPr>
            <p:spPr bwMode="auto">
              <a:xfrm rot="-1142108">
                <a:off x="4512" y="1056"/>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r = 12m</a:t>
                </a:r>
              </a:p>
            </p:txBody>
          </p:sp>
          <p:sp>
            <p:nvSpPr>
              <p:cNvPr id="32" name="Line 26"/>
              <p:cNvSpPr>
                <a:spLocks noChangeShapeType="1"/>
              </p:cNvSpPr>
              <p:nvPr/>
            </p:nvSpPr>
            <p:spPr bwMode="auto">
              <a:xfrm>
                <a:off x="4512" y="912"/>
                <a:ext cx="0" cy="192"/>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33" name="Group 27"/>
              <p:cNvGrpSpPr>
                <a:grpSpLocks/>
              </p:cNvGrpSpPr>
              <p:nvPr/>
            </p:nvGrpSpPr>
            <p:grpSpPr bwMode="auto">
              <a:xfrm>
                <a:off x="4464" y="720"/>
                <a:ext cx="109" cy="192"/>
                <a:chOff x="3312" y="1056"/>
                <a:chExt cx="595" cy="1646"/>
              </a:xfrm>
            </p:grpSpPr>
            <p:sp>
              <p:nvSpPr>
                <p:cNvPr id="35" name="Oval 28"/>
                <p:cNvSpPr>
                  <a:spLocks noChangeArrowheads="1"/>
                </p:cNvSpPr>
                <p:nvPr/>
              </p:nvSpPr>
              <p:spPr bwMode="auto">
                <a:xfrm>
                  <a:off x="3456" y="1056"/>
                  <a:ext cx="240"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 name="Freeform 29"/>
                <p:cNvSpPr>
                  <a:spLocks/>
                </p:cNvSpPr>
                <p:nvPr/>
              </p:nvSpPr>
              <p:spPr bwMode="auto">
                <a:xfrm>
                  <a:off x="3581" y="1289"/>
                  <a:ext cx="19" cy="967"/>
                </a:xfrm>
                <a:custGeom>
                  <a:avLst/>
                  <a:gdLst>
                    <a:gd name="T0" fmla="*/ 0 w 19"/>
                    <a:gd name="T1" fmla="*/ 0 h 967"/>
                    <a:gd name="T2" fmla="*/ 19 w 19"/>
                    <a:gd name="T3" fmla="*/ 967 h 967"/>
                    <a:gd name="T4" fmla="*/ 0 60000 65536"/>
                    <a:gd name="T5" fmla="*/ 0 60000 65536"/>
                    <a:gd name="T6" fmla="*/ 0 w 19"/>
                    <a:gd name="T7" fmla="*/ 0 h 967"/>
                    <a:gd name="T8" fmla="*/ 19 w 19"/>
                    <a:gd name="T9" fmla="*/ 967 h 967"/>
                  </a:gdLst>
                  <a:ahLst/>
                  <a:cxnLst>
                    <a:cxn ang="T4">
                      <a:pos x="T0" y="T1"/>
                    </a:cxn>
                    <a:cxn ang="T5">
                      <a:pos x="T2" y="T3"/>
                    </a:cxn>
                  </a:cxnLst>
                  <a:rect l="T6" t="T7" r="T8" b="T9"/>
                  <a:pathLst>
                    <a:path w="19" h="967">
                      <a:moveTo>
                        <a:pt x="0" y="0"/>
                      </a:moveTo>
                      <a:lnTo>
                        <a:pt x="19" y="967"/>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Freeform 30"/>
                <p:cNvSpPr>
                  <a:spLocks/>
                </p:cNvSpPr>
                <p:nvPr/>
              </p:nvSpPr>
              <p:spPr bwMode="auto">
                <a:xfrm>
                  <a:off x="3587" y="1580"/>
                  <a:ext cx="301" cy="244"/>
                </a:xfrm>
                <a:custGeom>
                  <a:avLst/>
                  <a:gdLst>
                    <a:gd name="T0" fmla="*/ 0 w 205"/>
                    <a:gd name="T1" fmla="*/ 0 h 196"/>
                    <a:gd name="T2" fmla="*/ 649 w 205"/>
                    <a:gd name="T3" fmla="*/ 378 h 196"/>
                    <a:gd name="T4" fmla="*/ 0 60000 65536"/>
                    <a:gd name="T5" fmla="*/ 0 60000 65536"/>
                    <a:gd name="T6" fmla="*/ 0 w 205"/>
                    <a:gd name="T7" fmla="*/ 0 h 196"/>
                    <a:gd name="T8" fmla="*/ 205 w 205"/>
                    <a:gd name="T9" fmla="*/ 196 h 196"/>
                  </a:gdLst>
                  <a:ahLst/>
                  <a:cxnLst>
                    <a:cxn ang="T4">
                      <a:pos x="T0" y="T1"/>
                    </a:cxn>
                    <a:cxn ang="T5">
                      <a:pos x="T2" y="T3"/>
                    </a:cxn>
                  </a:cxnLst>
                  <a:rect l="T6" t="T7" r="T8" b="T9"/>
                  <a:pathLst>
                    <a:path w="205" h="196">
                      <a:moveTo>
                        <a:pt x="0" y="0"/>
                      </a:moveTo>
                      <a:lnTo>
                        <a:pt x="205" y="19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Freeform 31"/>
                <p:cNvSpPr>
                  <a:spLocks/>
                </p:cNvSpPr>
                <p:nvPr/>
              </p:nvSpPr>
              <p:spPr bwMode="auto">
                <a:xfrm>
                  <a:off x="3312" y="1585"/>
                  <a:ext cx="269" cy="239"/>
                </a:xfrm>
                <a:custGeom>
                  <a:avLst/>
                  <a:gdLst>
                    <a:gd name="T0" fmla="*/ 650 w 173"/>
                    <a:gd name="T1" fmla="*/ 0 h 191"/>
                    <a:gd name="T2" fmla="*/ 0 w 173"/>
                    <a:gd name="T3" fmla="*/ 374 h 191"/>
                    <a:gd name="T4" fmla="*/ 0 60000 65536"/>
                    <a:gd name="T5" fmla="*/ 0 60000 65536"/>
                    <a:gd name="T6" fmla="*/ 0 w 173"/>
                    <a:gd name="T7" fmla="*/ 0 h 191"/>
                    <a:gd name="T8" fmla="*/ 173 w 173"/>
                    <a:gd name="T9" fmla="*/ 191 h 191"/>
                  </a:gdLst>
                  <a:ahLst/>
                  <a:cxnLst>
                    <a:cxn ang="T4">
                      <a:pos x="T0" y="T1"/>
                    </a:cxn>
                    <a:cxn ang="T5">
                      <a:pos x="T2" y="T3"/>
                    </a:cxn>
                  </a:cxnLst>
                  <a:rect l="T6" t="T7" r="T8" b="T9"/>
                  <a:pathLst>
                    <a:path w="173" h="191">
                      <a:moveTo>
                        <a:pt x="173" y="0"/>
                      </a:moveTo>
                      <a:lnTo>
                        <a:pt x="0" y="19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Freeform 32"/>
                <p:cNvSpPr>
                  <a:spLocks/>
                </p:cNvSpPr>
                <p:nvPr/>
              </p:nvSpPr>
              <p:spPr bwMode="auto">
                <a:xfrm>
                  <a:off x="3319" y="2233"/>
                  <a:ext cx="280" cy="469"/>
                </a:xfrm>
                <a:custGeom>
                  <a:avLst/>
                  <a:gdLst>
                    <a:gd name="T0" fmla="*/ 280 w 280"/>
                    <a:gd name="T1" fmla="*/ 0 h 469"/>
                    <a:gd name="T2" fmla="*/ 0 w 280"/>
                    <a:gd name="T3" fmla="*/ 469 h 469"/>
                    <a:gd name="T4" fmla="*/ 0 60000 65536"/>
                    <a:gd name="T5" fmla="*/ 0 60000 65536"/>
                    <a:gd name="T6" fmla="*/ 0 w 280"/>
                    <a:gd name="T7" fmla="*/ 0 h 469"/>
                    <a:gd name="T8" fmla="*/ 280 w 280"/>
                    <a:gd name="T9" fmla="*/ 469 h 469"/>
                  </a:gdLst>
                  <a:ahLst/>
                  <a:cxnLst>
                    <a:cxn ang="T4">
                      <a:pos x="T0" y="T1"/>
                    </a:cxn>
                    <a:cxn ang="T5">
                      <a:pos x="T2" y="T3"/>
                    </a:cxn>
                  </a:cxnLst>
                  <a:rect l="T6" t="T7" r="T8" b="T9"/>
                  <a:pathLst>
                    <a:path w="280" h="469">
                      <a:moveTo>
                        <a:pt x="280" y="0"/>
                      </a:moveTo>
                      <a:lnTo>
                        <a:pt x="0"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33"/>
                <p:cNvSpPr>
                  <a:spLocks/>
                </p:cNvSpPr>
                <p:nvPr/>
              </p:nvSpPr>
              <p:spPr bwMode="auto">
                <a:xfrm>
                  <a:off x="3593" y="2233"/>
                  <a:ext cx="314" cy="469"/>
                </a:xfrm>
                <a:custGeom>
                  <a:avLst/>
                  <a:gdLst>
                    <a:gd name="T0" fmla="*/ 0 w 314"/>
                    <a:gd name="T1" fmla="*/ 0 h 469"/>
                    <a:gd name="T2" fmla="*/ 314 w 314"/>
                    <a:gd name="T3" fmla="*/ 469 h 469"/>
                    <a:gd name="T4" fmla="*/ 0 60000 65536"/>
                    <a:gd name="T5" fmla="*/ 0 60000 65536"/>
                    <a:gd name="T6" fmla="*/ 0 w 314"/>
                    <a:gd name="T7" fmla="*/ 0 h 469"/>
                    <a:gd name="T8" fmla="*/ 314 w 314"/>
                    <a:gd name="T9" fmla="*/ 469 h 469"/>
                  </a:gdLst>
                  <a:ahLst/>
                  <a:cxnLst>
                    <a:cxn ang="T4">
                      <a:pos x="T0" y="T1"/>
                    </a:cxn>
                    <a:cxn ang="T5">
                      <a:pos x="T2" y="T3"/>
                    </a:cxn>
                  </a:cxnLst>
                  <a:rect l="T6" t="T7" r="T8" b="T9"/>
                  <a:pathLst>
                    <a:path w="314" h="469">
                      <a:moveTo>
                        <a:pt x="0" y="0"/>
                      </a:moveTo>
                      <a:lnTo>
                        <a:pt x="314"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4" name="Text Box 34"/>
              <p:cNvSpPr txBox="1">
                <a:spLocks noChangeArrowheads="1"/>
              </p:cNvSpPr>
              <p:nvPr/>
            </p:nvSpPr>
            <p:spPr bwMode="auto">
              <a:xfrm>
                <a:off x="4224" y="960"/>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F</a:t>
                </a:r>
                <a:r>
                  <a:rPr lang="en-US" sz="1200" b="1" baseline="-25000"/>
                  <a:t>cent</a:t>
                </a:r>
                <a:endParaRPr lang="en-US" sz="1200" b="1"/>
              </a:p>
            </p:txBody>
          </p:sp>
        </p:grpSp>
        <p:sp>
          <p:nvSpPr>
            <p:cNvPr id="28" name="Line 35"/>
            <p:cNvSpPr>
              <a:spLocks noChangeShapeType="1"/>
            </p:cNvSpPr>
            <p:nvPr/>
          </p:nvSpPr>
          <p:spPr bwMode="auto">
            <a:xfrm flipV="1">
              <a:off x="4800" y="720"/>
              <a:ext cx="0" cy="33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1" name="TextBox 40"/>
          <p:cNvSpPr txBox="1"/>
          <p:nvPr/>
        </p:nvSpPr>
        <p:spPr>
          <a:xfrm>
            <a:off x="286200" y="3261859"/>
            <a:ext cx="5676900" cy="1477328"/>
          </a:xfrm>
          <a:prstGeom prst="rect">
            <a:avLst/>
          </a:prstGeom>
          <a:noFill/>
        </p:spPr>
        <p:txBody>
          <a:bodyPr wrap="square" rtlCol="0">
            <a:spAutoFit/>
          </a:bodyPr>
          <a:lstStyle/>
          <a:p>
            <a:pPr>
              <a:spcBef>
                <a:spcPct val="20000"/>
              </a:spcBef>
            </a:pPr>
            <a:r>
              <a:rPr lang="en-US" dirty="0"/>
              <a:t>A). </a:t>
            </a:r>
            <a:r>
              <a:rPr lang="en-US" b="1" dirty="0">
                <a:cs typeface="Arial" charset="0"/>
                <a:sym typeface="Symbol" pitchFamily="18" charset="2"/>
              </a:rPr>
              <a:t> 396 N,  weight is  large enough. </a:t>
            </a:r>
            <a:endParaRPr lang="en-US" b="1" baseline="30000" dirty="0">
              <a:cs typeface="Arial" charset="0"/>
              <a:sym typeface="Symbol" pitchFamily="18" charset="2"/>
            </a:endParaRPr>
          </a:p>
          <a:p>
            <a:r>
              <a:rPr lang="en-US" dirty="0"/>
              <a:t>B). </a:t>
            </a:r>
            <a:r>
              <a:rPr lang="en-US" b="1" dirty="0">
                <a:cs typeface="Arial" charset="0"/>
                <a:sym typeface="Symbol" pitchFamily="18" charset="2"/>
              </a:rPr>
              <a:t>1028 N, weight is  large enough</a:t>
            </a:r>
            <a:endParaRPr lang="en-US" b="1" baseline="30000" dirty="0">
              <a:cs typeface="Arial" charset="0"/>
              <a:sym typeface="Symbol" pitchFamily="18" charset="2"/>
            </a:endParaRPr>
          </a:p>
          <a:p>
            <a:r>
              <a:rPr lang="en-US" dirty="0"/>
              <a:t>C). </a:t>
            </a:r>
            <a:r>
              <a:rPr lang="en-US" b="1" dirty="0">
                <a:cs typeface="Arial" charset="0"/>
                <a:sym typeface="Symbol" pitchFamily="18" charset="2"/>
              </a:rPr>
              <a:t>200 N, weight is  large enough</a:t>
            </a:r>
            <a:endParaRPr lang="en-US" dirty="0"/>
          </a:p>
          <a:p>
            <a:r>
              <a:rPr lang="en-US" dirty="0"/>
              <a:t>D). </a:t>
            </a:r>
            <a:r>
              <a:rPr lang="en-US" b="1" dirty="0">
                <a:cs typeface="Arial" charset="0"/>
                <a:sym typeface="Symbol" pitchFamily="18" charset="2"/>
              </a:rPr>
              <a:t>296 N, weight is  large enough</a:t>
            </a:r>
          </a:p>
          <a:p>
            <a:r>
              <a:rPr lang="en-US" b="1" dirty="0">
                <a:cs typeface="Arial" charset="0"/>
                <a:sym typeface="Symbol" pitchFamily="18" charset="2"/>
              </a:rPr>
              <a:t>E). 296 N, weight is  NOT large enough</a:t>
            </a:r>
            <a:endParaRPr lang="en-US" dirty="0"/>
          </a:p>
        </p:txBody>
      </p:sp>
    </p:spTree>
    <p:extLst>
      <p:ext uri="{BB962C8B-B14F-4D97-AF65-F5344CB8AC3E}">
        <p14:creationId xmlns:p14="http://schemas.microsoft.com/office/powerpoint/2010/main" val="368158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7E6B7E-B266-41AB-B9DF-4B655D9CAEC1}" type="slidenum">
              <a:rPr lang="en-US"/>
              <a:pPr eaLnBrk="1" hangingPunct="1"/>
              <a:t>6</a:t>
            </a:fld>
            <a:endParaRPr lang="en-US"/>
          </a:p>
        </p:txBody>
      </p:sp>
      <p:sp>
        <p:nvSpPr>
          <p:cNvPr id="55298" name="Text Box 2"/>
          <p:cNvSpPr txBox="1">
            <a:spLocks noChangeArrowheads="1"/>
          </p:cNvSpPr>
          <p:nvPr/>
        </p:nvSpPr>
        <p:spPr bwMode="auto">
          <a:xfrm>
            <a:off x="152400" y="1447800"/>
            <a:ext cx="8839200" cy="822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a:solidFill>
                  <a:srgbClr val="FF0000"/>
                </a:solidFill>
                <a:sym typeface="Symbol" pitchFamily="18" charset="2"/>
              </a:rPr>
              <a:t>A Ferris wheel with radius 12 m makes one complete rotation every 8 seconds.</a:t>
            </a:r>
            <a:endParaRPr lang="en-US" sz="2400" b="1">
              <a:solidFill>
                <a:srgbClr val="FF0000"/>
              </a:solidFill>
            </a:endParaRPr>
          </a:p>
        </p:txBody>
      </p:sp>
      <p:sp>
        <p:nvSpPr>
          <p:cNvPr id="55299" name="Text Box 3"/>
          <p:cNvSpPr txBox="1">
            <a:spLocks noChangeArrowheads="1"/>
          </p:cNvSpPr>
          <p:nvPr/>
        </p:nvSpPr>
        <p:spPr bwMode="auto">
          <a:xfrm>
            <a:off x="152400" y="2257425"/>
            <a:ext cx="8839200" cy="7078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sz="2000" b="1" dirty="0">
                <a:solidFill>
                  <a:srgbClr val="FF0000"/>
                </a:solidFill>
                <a:sym typeface="Symbol" pitchFamily="18" charset="2"/>
              </a:rPr>
              <a:t>What is the magnitude of the normal force exerted by the seat on the rider at the top?</a:t>
            </a:r>
          </a:p>
        </p:txBody>
      </p:sp>
      <p:sp>
        <p:nvSpPr>
          <p:cNvPr id="27655" name="Rectangle 4"/>
          <p:cNvSpPr>
            <a:spLocks noGrp="1" noChangeArrowheads="1"/>
          </p:cNvSpPr>
          <p:nvPr>
            <p:ph type="title"/>
          </p:nvPr>
        </p:nvSpPr>
        <p:spPr>
          <a:xfrm>
            <a:off x="457200" y="76200"/>
            <a:ext cx="8229600" cy="1143000"/>
          </a:xfrm>
        </p:spPr>
        <p:txBody>
          <a:bodyPr/>
          <a:lstStyle/>
          <a:p>
            <a:pPr eaLnBrk="1" hangingPunct="1"/>
            <a:r>
              <a:rPr lang="en-US" dirty="0" err="1"/>
              <a:t>Ch</a:t>
            </a:r>
            <a:r>
              <a:rPr lang="en-US" dirty="0"/>
              <a:t> 5 CP 2</a:t>
            </a:r>
          </a:p>
        </p:txBody>
      </p:sp>
      <p:grpSp>
        <p:nvGrpSpPr>
          <p:cNvPr id="8" name="Group 21"/>
          <p:cNvGrpSpPr>
            <a:grpSpLocks/>
          </p:cNvGrpSpPr>
          <p:nvPr/>
        </p:nvGrpSpPr>
        <p:grpSpPr bwMode="auto">
          <a:xfrm>
            <a:off x="7279282" y="4157209"/>
            <a:ext cx="1524000" cy="1905000"/>
            <a:chOff x="4464" y="720"/>
            <a:chExt cx="960" cy="1200"/>
          </a:xfrm>
        </p:grpSpPr>
        <p:grpSp>
          <p:nvGrpSpPr>
            <p:cNvPr id="9" name="Group 22"/>
            <p:cNvGrpSpPr>
              <a:grpSpLocks/>
            </p:cNvGrpSpPr>
            <p:nvPr/>
          </p:nvGrpSpPr>
          <p:grpSpPr bwMode="auto">
            <a:xfrm>
              <a:off x="4464" y="864"/>
              <a:ext cx="960" cy="1056"/>
              <a:chOff x="4080" y="720"/>
              <a:chExt cx="960" cy="1056"/>
            </a:xfrm>
          </p:grpSpPr>
          <p:sp>
            <p:nvSpPr>
              <p:cNvPr id="11" name="Oval 23"/>
              <p:cNvSpPr>
                <a:spLocks noChangeArrowheads="1"/>
              </p:cNvSpPr>
              <p:nvPr/>
            </p:nvSpPr>
            <p:spPr bwMode="auto">
              <a:xfrm>
                <a:off x="4080" y="864"/>
                <a:ext cx="960" cy="912"/>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Line 24"/>
              <p:cNvSpPr>
                <a:spLocks noChangeShapeType="1"/>
              </p:cNvSpPr>
              <p:nvPr/>
            </p:nvSpPr>
            <p:spPr bwMode="auto">
              <a:xfrm flipV="1">
                <a:off x="4560" y="1152"/>
                <a:ext cx="432" cy="140"/>
              </a:xfrm>
              <a:prstGeom prst="line">
                <a:avLst/>
              </a:prstGeom>
              <a:noFill/>
              <a:ln w="28575">
                <a:solidFill>
                  <a:schemeClr val="tx1"/>
                </a:solidFill>
                <a:round/>
                <a:headEnd type="oval"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3" name="Text Box 25"/>
              <p:cNvSpPr txBox="1">
                <a:spLocks noChangeArrowheads="1"/>
              </p:cNvSpPr>
              <p:nvPr/>
            </p:nvSpPr>
            <p:spPr bwMode="auto">
              <a:xfrm rot="-1142108">
                <a:off x="4512" y="1056"/>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r = 12m</a:t>
                </a:r>
              </a:p>
            </p:txBody>
          </p:sp>
          <p:sp>
            <p:nvSpPr>
              <p:cNvPr id="14" name="Line 26"/>
              <p:cNvSpPr>
                <a:spLocks noChangeShapeType="1"/>
              </p:cNvSpPr>
              <p:nvPr/>
            </p:nvSpPr>
            <p:spPr bwMode="auto">
              <a:xfrm>
                <a:off x="4512" y="912"/>
                <a:ext cx="0" cy="192"/>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15" name="Group 27"/>
              <p:cNvGrpSpPr>
                <a:grpSpLocks/>
              </p:cNvGrpSpPr>
              <p:nvPr/>
            </p:nvGrpSpPr>
            <p:grpSpPr bwMode="auto">
              <a:xfrm>
                <a:off x="4464" y="720"/>
                <a:ext cx="109" cy="192"/>
                <a:chOff x="3312" y="1056"/>
                <a:chExt cx="595" cy="1646"/>
              </a:xfrm>
            </p:grpSpPr>
            <p:sp>
              <p:nvSpPr>
                <p:cNvPr id="17" name="Oval 28"/>
                <p:cNvSpPr>
                  <a:spLocks noChangeArrowheads="1"/>
                </p:cNvSpPr>
                <p:nvPr/>
              </p:nvSpPr>
              <p:spPr bwMode="auto">
                <a:xfrm>
                  <a:off x="3456" y="1056"/>
                  <a:ext cx="240"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29"/>
                <p:cNvSpPr>
                  <a:spLocks/>
                </p:cNvSpPr>
                <p:nvPr/>
              </p:nvSpPr>
              <p:spPr bwMode="auto">
                <a:xfrm>
                  <a:off x="3581" y="1289"/>
                  <a:ext cx="19" cy="967"/>
                </a:xfrm>
                <a:custGeom>
                  <a:avLst/>
                  <a:gdLst>
                    <a:gd name="T0" fmla="*/ 0 w 19"/>
                    <a:gd name="T1" fmla="*/ 0 h 967"/>
                    <a:gd name="T2" fmla="*/ 19 w 19"/>
                    <a:gd name="T3" fmla="*/ 967 h 967"/>
                    <a:gd name="T4" fmla="*/ 0 60000 65536"/>
                    <a:gd name="T5" fmla="*/ 0 60000 65536"/>
                    <a:gd name="T6" fmla="*/ 0 w 19"/>
                    <a:gd name="T7" fmla="*/ 0 h 967"/>
                    <a:gd name="T8" fmla="*/ 19 w 19"/>
                    <a:gd name="T9" fmla="*/ 967 h 967"/>
                  </a:gdLst>
                  <a:ahLst/>
                  <a:cxnLst>
                    <a:cxn ang="T4">
                      <a:pos x="T0" y="T1"/>
                    </a:cxn>
                    <a:cxn ang="T5">
                      <a:pos x="T2" y="T3"/>
                    </a:cxn>
                  </a:cxnLst>
                  <a:rect l="T6" t="T7" r="T8" b="T9"/>
                  <a:pathLst>
                    <a:path w="19" h="967">
                      <a:moveTo>
                        <a:pt x="0" y="0"/>
                      </a:moveTo>
                      <a:lnTo>
                        <a:pt x="19" y="967"/>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30"/>
                <p:cNvSpPr>
                  <a:spLocks/>
                </p:cNvSpPr>
                <p:nvPr/>
              </p:nvSpPr>
              <p:spPr bwMode="auto">
                <a:xfrm>
                  <a:off x="3587" y="1580"/>
                  <a:ext cx="301" cy="244"/>
                </a:xfrm>
                <a:custGeom>
                  <a:avLst/>
                  <a:gdLst>
                    <a:gd name="T0" fmla="*/ 0 w 205"/>
                    <a:gd name="T1" fmla="*/ 0 h 196"/>
                    <a:gd name="T2" fmla="*/ 649 w 205"/>
                    <a:gd name="T3" fmla="*/ 378 h 196"/>
                    <a:gd name="T4" fmla="*/ 0 60000 65536"/>
                    <a:gd name="T5" fmla="*/ 0 60000 65536"/>
                    <a:gd name="T6" fmla="*/ 0 w 205"/>
                    <a:gd name="T7" fmla="*/ 0 h 196"/>
                    <a:gd name="T8" fmla="*/ 205 w 205"/>
                    <a:gd name="T9" fmla="*/ 196 h 196"/>
                  </a:gdLst>
                  <a:ahLst/>
                  <a:cxnLst>
                    <a:cxn ang="T4">
                      <a:pos x="T0" y="T1"/>
                    </a:cxn>
                    <a:cxn ang="T5">
                      <a:pos x="T2" y="T3"/>
                    </a:cxn>
                  </a:cxnLst>
                  <a:rect l="T6" t="T7" r="T8" b="T9"/>
                  <a:pathLst>
                    <a:path w="205" h="196">
                      <a:moveTo>
                        <a:pt x="0" y="0"/>
                      </a:moveTo>
                      <a:lnTo>
                        <a:pt x="205" y="19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31"/>
                <p:cNvSpPr>
                  <a:spLocks/>
                </p:cNvSpPr>
                <p:nvPr/>
              </p:nvSpPr>
              <p:spPr bwMode="auto">
                <a:xfrm>
                  <a:off x="3312" y="1585"/>
                  <a:ext cx="269" cy="239"/>
                </a:xfrm>
                <a:custGeom>
                  <a:avLst/>
                  <a:gdLst>
                    <a:gd name="T0" fmla="*/ 650 w 173"/>
                    <a:gd name="T1" fmla="*/ 0 h 191"/>
                    <a:gd name="T2" fmla="*/ 0 w 173"/>
                    <a:gd name="T3" fmla="*/ 374 h 191"/>
                    <a:gd name="T4" fmla="*/ 0 60000 65536"/>
                    <a:gd name="T5" fmla="*/ 0 60000 65536"/>
                    <a:gd name="T6" fmla="*/ 0 w 173"/>
                    <a:gd name="T7" fmla="*/ 0 h 191"/>
                    <a:gd name="T8" fmla="*/ 173 w 173"/>
                    <a:gd name="T9" fmla="*/ 191 h 191"/>
                  </a:gdLst>
                  <a:ahLst/>
                  <a:cxnLst>
                    <a:cxn ang="T4">
                      <a:pos x="T0" y="T1"/>
                    </a:cxn>
                    <a:cxn ang="T5">
                      <a:pos x="T2" y="T3"/>
                    </a:cxn>
                  </a:cxnLst>
                  <a:rect l="T6" t="T7" r="T8" b="T9"/>
                  <a:pathLst>
                    <a:path w="173" h="191">
                      <a:moveTo>
                        <a:pt x="173" y="0"/>
                      </a:moveTo>
                      <a:lnTo>
                        <a:pt x="0" y="19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32"/>
                <p:cNvSpPr>
                  <a:spLocks/>
                </p:cNvSpPr>
                <p:nvPr/>
              </p:nvSpPr>
              <p:spPr bwMode="auto">
                <a:xfrm>
                  <a:off x="3319" y="2233"/>
                  <a:ext cx="280" cy="469"/>
                </a:xfrm>
                <a:custGeom>
                  <a:avLst/>
                  <a:gdLst>
                    <a:gd name="T0" fmla="*/ 280 w 280"/>
                    <a:gd name="T1" fmla="*/ 0 h 469"/>
                    <a:gd name="T2" fmla="*/ 0 w 280"/>
                    <a:gd name="T3" fmla="*/ 469 h 469"/>
                    <a:gd name="T4" fmla="*/ 0 60000 65536"/>
                    <a:gd name="T5" fmla="*/ 0 60000 65536"/>
                    <a:gd name="T6" fmla="*/ 0 w 280"/>
                    <a:gd name="T7" fmla="*/ 0 h 469"/>
                    <a:gd name="T8" fmla="*/ 280 w 280"/>
                    <a:gd name="T9" fmla="*/ 469 h 469"/>
                  </a:gdLst>
                  <a:ahLst/>
                  <a:cxnLst>
                    <a:cxn ang="T4">
                      <a:pos x="T0" y="T1"/>
                    </a:cxn>
                    <a:cxn ang="T5">
                      <a:pos x="T2" y="T3"/>
                    </a:cxn>
                  </a:cxnLst>
                  <a:rect l="T6" t="T7" r="T8" b="T9"/>
                  <a:pathLst>
                    <a:path w="280" h="469">
                      <a:moveTo>
                        <a:pt x="280" y="0"/>
                      </a:moveTo>
                      <a:lnTo>
                        <a:pt x="0"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3"/>
                <p:cNvSpPr>
                  <a:spLocks/>
                </p:cNvSpPr>
                <p:nvPr/>
              </p:nvSpPr>
              <p:spPr bwMode="auto">
                <a:xfrm>
                  <a:off x="3593" y="2233"/>
                  <a:ext cx="314" cy="469"/>
                </a:xfrm>
                <a:custGeom>
                  <a:avLst/>
                  <a:gdLst>
                    <a:gd name="T0" fmla="*/ 0 w 314"/>
                    <a:gd name="T1" fmla="*/ 0 h 469"/>
                    <a:gd name="T2" fmla="*/ 314 w 314"/>
                    <a:gd name="T3" fmla="*/ 469 h 469"/>
                    <a:gd name="T4" fmla="*/ 0 60000 65536"/>
                    <a:gd name="T5" fmla="*/ 0 60000 65536"/>
                    <a:gd name="T6" fmla="*/ 0 w 314"/>
                    <a:gd name="T7" fmla="*/ 0 h 469"/>
                    <a:gd name="T8" fmla="*/ 314 w 314"/>
                    <a:gd name="T9" fmla="*/ 469 h 469"/>
                  </a:gdLst>
                  <a:ahLst/>
                  <a:cxnLst>
                    <a:cxn ang="T4">
                      <a:pos x="T0" y="T1"/>
                    </a:cxn>
                    <a:cxn ang="T5">
                      <a:pos x="T2" y="T3"/>
                    </a:cxn>
                  </a:cxnLst>
                  <a:rect l="T6" t="T7" r="T8" b="T9"/>
                  <a:pathLst>
                    <a:path w="314" h="469">
                      <a:moveTo>
                        <a:pt x="0" y="0"/>
                      </a:moveTo>
                      <a:lnTo>
                        <a:pt x="314"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 name="Text Box 34"/>
              <p:cNvSpPr txBox="1">
                <a:spLocks noChangeArrowheads="1"/>
              </p:cNvSpPr>
              <p:nvPr/>
            </p:nvSpPr>
            <p:spPr bwMode="auto">
              <a:xfrm>
                <a:off x="4224" y="960"/>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F</a:t>
                </a:r>
                <a:r>
                  <a:rPr lang="en-US" sz="1200" b="1" baseline="-25000"/>
                  <a:t>cent</a:t>
                </a:r>
                <a:endParaRPr lang="en-US" sz="1200" b="1"/>
              </a:p>
            </p:txBody>
          </p:sp>
        </p:grpSp>
        <p:sp>
          <p:nvSpPr>
            <p:cNvPr id="10" name="Line 35"/>
            <p:cNvSpPr>
              <a:spLocks noChangeShapeType="1"/>
            </p:cNvSpPr>
            <p:nvPr/>
          </p:nvSpPr>
          <p:spPr bwMode="auto">
            <a:xfrm flipV="1">
              <a:off x="4800" y="720"/>
              <a:ext cx="0" cy="33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3" name="Text Box 5"/>
          <p:cNvSpPr txBox="1">
            <a:spLocks noChangeArrowheads="1"/>
          </p:cNvSpPr>
          <p:nvPr/>
        </p:nvSpPr>
        <p:spPr bwMode="auto">
          <a:xfrm>
            <a:off x="457200" y="5363450"/>
            <a:ext cx="4686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200" b="1" dirty="0">
                <a:cs typeface="Arial" charset="0"/>
                <a:sym typeface="Symbol" pitchFamily="18" charset="2"/>
              </a:rPr>
              <a:t>W – </a:t>
            </a:r>
            <a:r>
              <a:rPr lang="en-US" sz="2200" b="1" dirty="0" err="1">
                <a:cs typeface="Arial" charset="0"/>
                <a:sym typeface="Symbol" pitchFamily="18" charset="2"/>
              </a:rPr>
              <a:t>N</a:t>
            </a:r>
            <a:r>
              <a:rPr lang="en-US" sz="2200" b="1" baseline="-25000" dirty="0" err="1">
                <a:cs typeface="Arial" charset="0"/>
                <a:sym typeface="Symbol" pitchFamily="18" charset="2"/>
              </a:rPr>
              <a:t>f</a:t>
            </a:r>
            <a:r>
              <a:rPr lang="en-US" sz="2200" b="1" dirty="0">
                <a:cs typeface="Arial" charset="0"/>
                <a:sym typeface="Symbol" pitchFamily="18" charset="2"/>
              </a:rPr>
              <a:t> = 296     </a:t>
            </a:r>
            <a:r>
              <a:rPr lang="en-US" sz="2200" b="1" dirty="0">
                <a:solidFill>
                  <a:srgbClr val="FF3300"/>
                </a:solidFill>
                <a:sym typeface="Symbol" pitchFamily="18" charset="2"/>
              </a:rPr>
              <a:t>N = 96 </a:t>
            </a:r>
            <a:r>
              <a:rPr lang="en-US" sz="2200" b="1" dirty="0" err="1">
                <a:solidFill>
                  <a:srgbClr val="FF3300"/>
                </a:solidFill>
                <a:sym typeface="Symbol" pitchFamily="18" charset="2"/>
              </a:rPr>
              <a:t>newtons</a:t>
            </a:r>
            <a:endParaRPr lang="en-US" sz="2200" b="1" baseline="30000" dirty="0">
              <a:solidFill>
                <a:srgbClr val="FF3300"/>
              </a:solidFill>
              <a:cs typeface="Arial" charset="0"/>
              <a:sym typeface="Symbol" pitchFamily="18" charset="2"/>
            </a:endParaRPr>
          </a:p>
        </p:txBody>
      </p:sp>
      <p:sp>
        <p:nvSpPr>
          <p:cNvPr id="24" name="TextBox 23"/>
          <p:cNvSpPr txBox="1"/>
          <p:nvPr/>
        </p:nvSpPr>
        <p:spPr>
          <a:xfrm>
            <a:off x="349332" y="3245351"/>
            <a:ext cx="5676900" cy="1477328"/>
          </a:xfrm>
          <a:prstGeom prst="rect">
            <a:avLst/>
          </a:prstGeom>
          <a:noFill/>
        </p:spPr>
        <p:txBody>
          <a:bodyPr wrap="square" rtlCol="0">
            <a:spAutoFit/>
          </a:bodyPr>
          <a:lstStyle/>
          <a:p>
            <a:r>
              <a:rPr lang="en-US" dirty="0"/>
              <a:t>A).  100 N</a:t>
            </a:r>
          </a:p>
          <a:p>
            <a:r>
              <a:rPr lang="en-US" dirty="0"/>
              <a:t>B).  96 N</a:t>
            </a:r>
          </a:p>
          <a:p>
            <a:r>
              <a:rPr lang="en-US" dirty="0"/>
              <a:t>C).  90 N</a:t>
            </a:r>
          </a:p>
          <a:p>
            <a:r>
              <a:rPr lang="en-US" dirty="0"/>
              <a:t>D).  50 N</a:t>
            </a:r>
          </a:p>
          <a:p>
            <a:r>
              <a:rPr lang="en-US" dirty="0"/>
              <a:t>E). 48 N</a:t>
            </a:r>
          </a:p>
        </p:txBody>
      </p:sp>
    </p:spTree>
    <p:extLst>
      <p:ext uri="{BB962C8B-B14F-4D97-AF65-F5344CB8AC3E}">
        <p14:creationId xmlns:p14="http://schemas.microsoft.com/office/powerpoint/2010/main" val="413203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7E6B7E-B266-41AB-B9DF-4B655D9CAEC1}" type="slidenum">
              <a:rPr lang="en-US"/>
              <a:pPr eaLnBrk="1" hangingPunct="1"/>
              <a:t>7</a:t>
            </a:fld>
            <a:endParaRPr lang="en-US"/>
          </a:p>
        </p:txBody>
      </p:sp>
      <p:sp>
        <p:nvSpPr>
          <p:cNvPr id="55298" name="Text Box 2"/>
          <p:cNvSpPr txBox="1">
            <a:spLocks noChangeArrowheads="1"/>
          </p:cNvSpPr>
          <p:nvPr/>
        </p:nvSpPr>
        <p:spPr bwMode="auto">
          <a:xfrm>
            <a:off x="152400" y="990600"/>
            <a:ext cx="8839200" cy="822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a:solidFill>
                  <a:srgbClr val="FF0000"/>
                </a:solidFill>
                <a:sym typeface="Symbol" pitchFamily="18" charset="2"/>
              </a:rPr>
              <a:t>A Ferris wheel with radius 12 m makes one complete rotation every 8 seconds.</a:t>
            </a:r>
            <a:endParaRPr lang="en-US" sz="2400" b="1">
              <a:solidFill>
                <a:srgbClr val="FF0000"/>
              </a:solidFill>
            </a:endParaRPr>
          </a:p>
        </p:txBody>
      </p:sp>
      <p:sp>
        <p:nvSpPr>
          <p:cNvPr id="55299" name="Text Box 3"/>
          <p:cNvSpPr txBox="1">
            <a:spLocks noChangeArrowheads="1"/>
          </p:cNvSpPr>
          <p:nvPr/>
        </p:nvSpPr>
        <p:spPr bwMode="auto">
          <a:xfrm>
            <a:off x="152400" y="1800225"/>
            <a:ext cx="8839200" cy="10156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sz="2000" b="1" dirty="0">
                <a:solidFill>
                  <a:srgbClr val="FF0000"/>
                </a:solidFill>
                <a:sym typeface="Symbol" pitchFamily="18" charset="2"/>
              </a:rPr>
              <a:t>What would happen if the Ferris wheel is going so fast the weight of the rider is not sufficient to provide the centripetal force at the top?  Note: there’s no safe belt. </a:t>
            </a:r>
          </a:p>
        </p:txBody>
      </p:sp>
      <p:sp>
        <p:nvSpPr>
          <p:cNvPr id="27655" name="Rectangle 4"/>
          <p:cNvSpPr>
            <a:spLocks noGrp="1" noChangeArrowheads="1"/>
          </p:cNvSpPr>
          <p:nvPr>
            <p:ph type="title"/>
          </p:nvPr>
        </p:nvSpPr>
        <p:spPr>
          <a:xfrm>
            <a:off x="381000" y="0"/>
            <a:ext cx="8229600" cy="1143000"/>
          </a:xfrm>
        </p:spPr>
        <p:txBody>
          <a:bodyPr/>
          <a:lstStyle/>
          <a:p>
            <a:pPr eaLnBrk="1" hangingPunct="1"/>
            <a:r>
              <a:rPr lang="en-US" dirty="0" err="1"/>
              <a:t>Ch</a:t>
            </a:r>
            <a:r>
              <a:rPr lang="en-US" dirty="0"/>
              <a:t> 5 CP 2</a:t>
            </a:r>
          </a:p>
        </p:txBody>
      </p:sp>
      <p:sp>
        <p:nvSpPr>
          <p:cNvPr id="8" name="Text Box 19"/>
          <p:cNvSpPr txBox="1">
            <a:spLocks noChangeArrowheads="1"/>
          </p:cNvSpPr>
          <p:nvPr/>
        </p:nvSpPr>
        <p:spPr bwMode="auto">
          <a:xfrm>
            <a:off x="726620" y="3051401"/>
            <a:ext cx="384537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buAutoNum type="alphaUcParenR"/>
            </a:pPr>
            <a:r>
              <a:rPr lang="en-US" sz="2200" b="1" dirty="0">
                <a:solidFill>
                  <a:srgbClr val="FF3300"/>
                </a:solidFill>
                <a:sym typeface="Symbol" pitchFamily="18" charset="2"/>
              </a:rPr>
              <a:t>rider is ejected</a:t>
            </a:r>
          </a:p>
          <a:p>
            <a:pPr marL="457200" indent="-457200" eaLnBrk="1" hangingPunct="1">
              <a:buAutoNum type="alphaUcParenR"/>
            </a:pPr>
            <a:r>
              <a:rPr lang="en-US" sz="2200" b="1" dirty="0">
                <a:solidFill>
                  <a:srgbClr val="FF3300"/>
                </a:solidFill>
                <a:sym typeface="Symbol" pitchFamily="18" charset="2"/>
              </a:rPr>
              <a:t>Rider remain on seat </a:t>
            </a:r>
          </a:p>
        </p:txBody>
      </p:sp>
      <p:grpSp>
        <p:nvGrpSpPr>
          <p:cNvPr id="9" name="Group 21"/>
          <p:cNvGrpSpPr>
            <a:grpSpLocks/>
          </p:cNvGrpSpPr>
          <p:nvPr/>
        </p:nvGrpSpPr>
        <p:grpSpPr bwMode="auto">
          <a:xfrm>
            <a:off x="7134507" y="2969532"/>
            <a:ext cx="1524000" cy="1905000"/>
            <a:chOff x="4464" y="720"/>
            <a:chExt cx="960" cy="1200"/>
          </a:xfrm>
        </p:grpSpPr>
        <p:grpSp>
          <p:nvGrpSpPr>
            <p:cNvPr id="10" name="Group 22"/>
            <p:cNvGrpSpPr>
              <a:grpSpLocks/>
            </p:cNvGrpSpPr>
            <p:nvPr/>
          </p:nvGrpSpPr>
          <p:grpSpPr bwMode="auto">
            <a:xfrm>
              <a:off x="4464" y="864"/>
              <a:ext cx="960" cy="1056"/>
              <a:chOff x="4080" y="720"/>
              <a:chExt cx="960" cy="1056"/>
            </a:xfrm>
          </p:grpSpPr>
          <p:sp>
            <p:nvSpPr>
              <p:cNvPr id="12" name="Oval 23"/>
              <p:cNvSpPr>
                <a:spLocks noChangeArrowheads="1"/>
              </p:cNvSpPr>
              <p:nvPr/>
            </p:nvSpPr>
            <p:spPr bwMode="auto">
              <a:xfrm>
                <a:off x="4080" y="864"/>
                <a:ext cx="960" cy="912"/>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Line 24"/>
              <p:cNvSpPr>
                <a:spLocks noChangeShapeType="1"/>
              </p:cNvSpPr>
              <p:nvPr/>
            </p:nvSpPr>
            <p:spPr bwMode="auto">
              <a:xfrm flipV="1">
                <a:off x="4560" y="1152"/>
                <a:ext cx="432" cy="140"/>
              </a:xfrm>
              <a:prstGeom prst="line">
                <a:avLst/>
              </a:prstGeom>
              <a:noFill/>
              <a:ln w="28575">
                <a:solidFill>
                  <a:schemeClr val="tx1"/>
                </a:solidFill>
                <a:round/>
                <a:headEnd type="oval"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4" name="Text Box 25"/>
              <p:cNvSpPr txBox="1">
                <a:spLocks noChangeArrowheads="1"/>
              </p:cNvSpPr>
              <p:nvPr/>
            </p:nvSpPr>
            <p:spPr bwMode="auto">
              <a:xfrm rot="-1142108">
                <a:off x="4512" y="1056"/>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r = 12m</a:t>
                </a:r>
              </a:p>
            </p:txBody>
          </p:sp>
          <p:sp>
            <p:nvSpPr>
              <p:cNvPr id="15" name="Line 26"/>
              <p:cNvSpPr>
                <a:spLocks noChangeShapeType="1"/>
              </p:cNvSpPr>
              <p:nvPr/>
            </p:nvSpPr>
            <p:spPr bwMode="auto">
              <a:xfrm>
                <a:off x="4512" y="912"/>
                <a:ext cx="0" cy="192"/>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16" name="Group 27"/>
              <p:cNvGrpSpPr>
                <a:grpSpLocks/>
              </p:cNvGrpSpPr>
              <p:nvPr/>
            </p:nvGrpSpPr>
            <p:grpSpPr bwMode="auto">
              <a:xfrm>
                <a:off x="4464" y="720"/>
                <a:ext cx="109" cy="192"/>
                <a:chOff x="3312" y="1056"/>
                <a:chExt cx="595" cy="1646"/>
              </a:xfrm>
            </p:grpSpPr>
            <p:sp>
              <p:nvSpPr>
                <p:cNvPr id="18" name="Oval 28"/>
                <p:cNvSpPr>
                  <a:spLocks noChangeArrowheads="1"/>
                </p:cNvSpPr>
                <p:nvPr/>
              </p:nvSpPr>
              <p:spPr bwMode="auto">
                <a:xfrm>
                  <a:off x="3456" y="1056"/>
                  <a:ext cx="240"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29"/>
                <p:cNvSpPr>
                  <a:spLocks/>
                </p:cNvSpPr>
                <p:nvPr/>
              </p:nvSpPr>
              <p:spPr bwMode="auto">
                <a:xfrm>
                  <a:off x="3581" y="1289"/>
                  <a:ext cx="19" cy="967"/>
                </a:xfrm>
                <a:custGeom>
                  <a:avLst/>
                  <a:gdLst>
                    <a:gd name="T0" fmla="*/ 0 w 19"/>
                    <a:gd name="T1" fmla="*/ 0 h 967"/>
                    <a:gd name="T2" fmla="*/ 19 w 19"/>
                    <a:gd name="T3" fmla="*/ 967 h 967"/>
                    <a:gd name="T4" fmla="*/ 0 60000 65536"/>
                    <a:gd name="T5" fmla="*/ 0 60000 65536"/>
                    <a:gd name="T6" fmla="*/ 0 w 19"/>
                    <a:gd name="T7" fmla="*/ 0 h 967"/>
                    <a:gd name="T8" fmla="*/ 19 w 19"/>
                    <a:gd name="T9" fmla="*/ 967 h 967"/>
                  </a:gdLst>
                  <a:ahLst/>
                  <a:cxnLst>
                    <a:cxn ang="T4">
                      <a:pos x="T0" y="T1"/>
                    </a:cxn>
                    <a:cxn ang="T5">
                      <a:pos x="T2" y="T3"/>
                    </a:cxn>
                  </a:cxnLst>
                  <a:rect l="T6" t="T7" r="T8" b="T9"/>
                  <a:pathLst>
                    <a:path w="19" h="967">
                      <a:moveTo>
                        <a:pt x="0" y="0"/>
                      </a:moveTo>
                      <a:lnTo>
                        <a:pt x="19" y="967"/>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30"/>
                <p:cNvSpPr>
                  <a:spLocks/>
                </p:cNvSpPr>
                <p:nvPr/>
              </p:nvSpPr>
              <p:spPr bwMode="auto">
                <a:xfrm>
                  <a:off x="3587" y="1580"/>
                  <a:ext cx="301" cy="244"/>
                </a:xfrm>
                <a:custGeom>
                  <a:avLst/>
                  <a:gdLst>
                    <a:gd name="T0" fmla="*/ 0 w 205"/>
                    <a:gd name="T1" fmla="*/ 0 h 196"/>
                    <a:gd name="T2" fmla="*/ 649 w 205"/>
                    <a:gd name="T3" fmla="*/ 378 h 196"/>
                    <a:gd name="T4" fmla="*/ 0 60000 65536"/>
                    <a:gd name="T5" fmla="*/ 0 60000 65536"/>
                    <a:gd name="T6" fmla="*/ 0 w 205"/>
                    <a:gd name="T7" fmla="*/ 0 h 196"/>
                    <a:gd name="T8" fmla="*/ 205 w 205"/>
                    <a:gd name="T9" fmla="*/ 196 h 196"/>
                  </a:gdLst>
                  <a:ahLst/>
                  <a:cxnLst>
                    <a:cxn ang="T4">
                      <a:pos x="T0" y="T1"/>
                    </a:cxn>
                    <a:cxn ang="T5">
                      <a:pos x="T2" y="T3"/>
                    </a:cxn>
                  </a:cxnLst>
                  <a:rect l="T6" t="T7" r="T8" b="T9"/>
                  <a:pathLst>
                    <a:path w="205" h="196">
                      <a:moveTo>
                        <a:pt x="0" y="0"/>
                      </a:moveTo>
                      <a:lnTo>
                        <a:pt x="205" y="19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31"/>
                <p:cNvSpPr>
                  <a:spLocks/>
                </p:cNvSpPr>
                <p:nvPr/>
              </p:nvSpPr>
              <p:spPr bwMode="auto">
                <a:xfrm>
                  <a:off x="3312" y="1585"/>
                  <a:ext cx="269" cy="239"/>
                </a:xfrm>
                <a:custGeom>
                  <a:avLst/>
                  <a:gdLst>
                    <a:gd name="T0" fmla="*/ 650 w 173"/>
                    <a:gd name="T1" fmla="*/ 0 h 191"/>
                    <a:gd name="T2" fmla="*/ 0 w 173"/>
                    <a:gd name="T3" fmla="*/ 374 h 191"/>
                    <a:gd name="T4" fmla="*/ 0 60000 65536"/>
                    <a:gd name="T5" fmla="*/ 0 60000 65536"/>
                    <a:gd name="T6" fmla="*/ 0 w 173"/>
                    <a:gd name="T7" fmla="*/ 0 h 191"/>
                    <a:gd name="T8" fmla="*/ 173 w 173"/>
                    <a:gd name="T9" fmla="*/ 191 h 191"/>
                  </a:gdLst>
                  <a:ahLst/>
                  <a:cxnLst>
                    <a:cxn ang="T4">
                      <a:pos x="T0" y="T1"/>
                    </a:cxn>
                    <a:cxn ang="T5">
                      <a:pos x="T2" y="T3"/>
                    </a:cxn>
                  </a:cxnLst>
                  <a:rect l="T6" t="T7" r="T8" b="T9"/>
                  <a:pathLst>
                    <a:path w="173" h="191">
                      <a:moveTo>
                        <a:pt x="173" y="0"/>
                      </a:moveTo>
                      <a:lnTo>
                        <a:pt x="0" y="19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2"/>
                <p:cNvSpPr>
                  <a:spLocks/>
                </p:cNvSpPr>
                <p:nvPr/>
              </p:nvSpPr>
              <p:spPr bwMode="auto">
                <a:xfrm>
                  <a:off x="3319" y="2233"/>
                  <a:ext cx="280" cy="469"/>
                </a:xfrm>
                <a:custGeom>
                  <a:avLst/>
                  <a:gdLst>
                    <a:gd name="T0" fmla="*/ 280 w 280"/>
                    <a:gd name="T1" fmla="*/ 0 h 469"/>
                    <a:gd name="T2" fmla="*/ 0 w 280"/>
                    <a:gd name="T3" fmla="*/ 469 h 469"/>
                    <a:gd name="T4" fmla="*/ 0 60000 65536"/>
                    <a:gd name="T5" fmla="*/ 0 60000 65536"/>
                    <a:gd name="T6" fmla="*/ 0 w 280"/>
                    <a:gd name="T7" fmla="*/ 0 h 469"/>
                    <a:gd name="T8" fmla="*/ 280 w 280"/>
                    <a:gd name="T9" fmla="*/ 469 h 469"/>
                  </a:gdLst>
                  <a:ahLst/>
                  <a:cxnLst>
                    <a:cxn ang="T4">
                      <a:pos x="T0" y="T1"/>
                    </a:cxn>
                    <a:cxn ang="T5">
                      <a:pos x="T2" y="T3"/>
                    </a:cxn>
                  </a:cxnLst>
                  <a:rect l="T6" t="T7" r="T8" b="T9"/>
                  <a:pathLst>
                    <a:path w="280" h="469">
                      <a:moveTo>
                        <a:pt x="280" y="0"/>
                      </a:moveTo>
                      <a:lnTo>
                        <a:pt x="0"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33"/>
                <p:cNvSpPr>
                  <a:spLocks/>
                </p:cNvSpPr>
                <p:nvPr/>
              </p:nvSpPr>
              <p:spPr bwMode="auto">
                <a:xfrm>
                  <a:off x="3593" y="2233"/>
                  <a:ext cx="314" cy="469"/>
                </a:xfrm>
                <a:custGeom>
                  <a:avLst/>
                  <a:gdLst>
                    <a:gd name="T0" fmla="*/ 0 w 314"/>
                    <a:gd name="T1" fmla="*/ 0 h 469"/>
                    <a:gd name="T2" fmla="*/ 314 w 314"/>
                    <a:gd name="T3" fmla="*/ 469 h 469"/>
                    <a:gd name="T4" fmla="*/ 0 60000 65536"/>
                    <a:gd name="T5" fmla="*/ 0 60000 65536"/>
                    <a:gd name="T6" fmla="*/ 0 w 314"/>
                    <a:gd name="T7" fmla="*/ 0 h 469"/>
                    <a:gd name="T8" fmla="*/ 314 w 314"/>
                    <a:gd name="T9" fmla="*/ 469 h 469"/>
                  </a:gdLst>
                  <a:ahLst/>
                  <a:cxnLst>
                    <a:cxn ang="T4">
                      <a:pos x="T0" y="T1"/>
                    </a:cxn>
                    <a:cxn ang="T5">
                      <a:pos x="T2" y="T3"/>
                    </a:cxn>
                  </a:cxnLst>
                  <a:rect l="T6" t="T7" r="T8" b="T9"/>
                  <a:pathLst>
                    <a:path w="314" h="469">
                      <a:moveTo>
                        <a:pt x="0" y="0"/>
                      </a:moveTo>
                      <a:lnTo>
                        <a:pt x="314"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 name="Text Box 34"/>
              <p:cNvSpPr txBox="1">
                <a:spLocks noChangeArrowheads="1"/>
              </p:cNvSpPr>
              <p:nvPr/>
            </p:nvSpPr>
            <p:spPr bwMode="auto">
              <a:xfrm>
                <a:off x="4224" y="960"/>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F</a:t>
                </a:r>
                <a:r>
                  <a:rPr lang="en-US" sz="1200" b="1" baseline="-25000"/>
                  <a:t>cent</a:t>
                </a:r>
                <a:endParaRPr lang="en-US" sz="1200" b="1"/>
              </a:p>
            </p:txBody>
          </p:sp>
        </p:grpSp>
        <p:sp>
          <p:nvSpPr>
            <p:cNvPr id="11" name="Line 35"/>
            <p:cNvSpPr>
              <a:spLocks noChangeShapeType="1"/>
            </p:cNvSpPr>
            <p:nvPr/>
          </p:nvSpPr>
          <p:spPr bwMode="auto">
            <a:xfrm flipV="1">
              <a:off x="4800" y="720"/>
              <a:ext cx="0" cy="33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96509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C7B7AF-564E-4B90-8918-45C678868E95}" type="slidenum">
              <a:rPr lang="en-US"/>
              <a:pPr eaLnBrk="1" hangingPunct="1"/>
              <a:t>8</a:t>
            </a:fld>
            <a:endParaRPr lang="en-US"/>
          </a:p>
        </p:txBody>
      </p:sp>
      <p:sp>
        <p:nvSpPr>
          <p:cNvPr id="57346" name="Text Box 2"/>
          <p:cNvSpPr txBox="1">
            <a:spLocks noChangeArrowheads="1"/>
          </p:cNvSpPr>
          <p:nvPr/>
        </p:nvSpPr>
        <p:spPr bwMode="auto">
          <a:xfrm>
            <a:off x="152400" y="914400"/>
            <a:ext cx="8839200" cy="11874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a:solidFill>
                  <a:srgbClr val="FF0000"/>
                </a:solidFill>
                <a:sym typeface="Symbol" pitchFamily="18" charset="2"/>
              </a:rPr>
              <a:t>A passenger in a rollover accident turns through a radius of 3.0m in the seat of the vehicle making a complete turn in 1 sec.</a:t>
            </a:r>
            <a:endParaRPr lang="en-US" sz="2400" b="1">
              <a:solidFill>
                <a:srgbClr val="FF0000"/>
              </a:solidFill>
            </a:endParaRPr>
          </a:p>
        </p:txBody>
      </p:sp>
      <p:sp>
        <p:nvSpPr>
          <p:cNvPr id="57347" name="Text Box 3"/>
          <p:cNvSpPr txBox="1">
            <a:spLocks noChangeArrowheads="1"/>
          </p:cNvSpPr>
          <p:nvPr/>
        </p:nvSpPr>
        <p:spPr bwMode="auto">
          <a:xfrm>
            <a:off x="152400" y="2076450"/>
            <a:ext cx="8839200" cy="430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sz="2200" b="1" dirty="0">
                <a:solidFill>
                  <a:srgbClr val="FF0000"/>
                </a:solidFill>
                <a:sym typeface="Symbol" pitchFamily="18" charset="2"/>
              </a:rPr>
              <a:t>what is rotational speed of passenger?</a:t>
            </a:r>
          </a:p>
        </p:txBody>
      </p:sp>
      <p:grpSp>
        <p:nvGrpSpPr>
          <p:cNvPr id="2" name="Group 4"/>
          <p:cNvGrpSpPr>
            <a:grpSpLocks/>
          </p:cNvGrpSpPr>
          <p:nvPr/>
        </p:nvGrpSpPr>
        <p:grpSpPr bwMode="auto">
          <a:xfrm>
            <a:off x="6553200" y="4572000"/>
            <a:ext cx="1389063" cy="1598613"/>
            <a:chOff x="4224" y="2448"/>
            <a:chExt cx="875" cy="1007"/>
          </a:xfrm>
        </p:grpSpPr>
        <p:grpSp>
          <p:nvGrpSpPr>
            <p:cNvPr id="29708" name="Group 5"/>
            <p:cNvGrpSpPr>
              <a:grpSpLocks/>
            </p:cNvGrpSpPr>
            <p:nvPr/>
          </p:nvGrpSpPr>
          <p:grpSpPr bwMode="auto">
            <a:xfrm>
              <a:off x="4224" y="2592"/>
              <a:ext cx="872" cy="863"/>
              <a:chOff x="4224" y="2592"/>
              <a:chExt cx="872" cy="863"/>
            </a:xfrm>
          </p:grpSpPr>
          <p:sp>
            <p:nvSpPr>
              <p:cNvPr id="29718" name="Freeform 6"/>
              <p:cNvSpPr>
                <a:spLocks/>
              </p:cNvSpPr>
              <p:nvPr/>
            </p:nvSpPr>
            <p:spPr bwMode="auto">
              <a:xfrm>
                <a:off x="4224" y="2597"/>
                <a:ext cx="872" cy="858"/>
              </a:xfrm>
              <a:custGeom>
                <a:avLst/>
                <a:gdLst>
                  <a:gd name="T0" fmla="*/ 674 w 872"/>
                  <a:gd name="T1" fmla="*/ 54 h 858"/>
                  <a:gd name="T2" fmla="*/ 798 w 872"/>
                  <a:gd name="T3" fmla="*/ 167 h 858"/>
                  <a:gd name="T4" fmla="*/ 864 w 872"/>
                  <a:gd name="T5" fmla="*/ 363 h 858"/>
                  <a:gd name="T6" fmla="*/ 846 w 872"/>
                  <a:gd name="T7" fmla="*/ 565 h 858"/>
                  <a:gd name="T8" fmla="*/ 739 w 872"/>
                  <a:gd name="T9" fmla="*/ 755 h 858"/>
                  <a:gd name="T10" fmla="*/ 519 w 872"/>
                  <a:gd name="T11" fmla="*/ 850 h 858"/>
                  <a:gd name="T12" fmla="*/ 240 w 872"/>
                  <a:gd name="T13" fmla="*/ 802 h 858"/>
                  <a:gd name="T14" fmla="*/ 32 w 872"/>
                  <a:gd name="T15" fmla="*/ 576 h 858"/>
                  <a:gd name="T16" fmla="*/ 50 w 872"/>
                  <a:gd name="T17" fmla="*/ 250 h 858"/>
                  <a:gd name="T18" fmla="*/ 216 w 872"/>
                  <a:gd name="T19" fmla="*/ 66 h 858"/>
                  <a:gd name="T20" fmla="*/ 371 w 872"/>
                  <a:gd name="T21" fmla="*/ 0 h 8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2"/>
                  <a:gd name="T34" fmla="*/ 0 h 858"/>
                  <a:gd name="T35" fmla="*/ 872 w 872"/>
                  <a:gd name="T36" fmla="*/ 858 h 8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2" h="858">
                    <a:moveTo>
                      <a:pt x="674" y="54"/>
                    </a:moveTo>
                    <a:cubicBezTo>
                      <a:pt x="696" y="73"/>
                      <a:pt x="766" y="116"/>
                      <a:pt x="798" y="167"/>
                    </a:cubicBezTo>
                    <a:cubicBezTo>
                      <a:pt x="830" y="218"/>
                      <a:pt x="856" y="297"/>
                      <a:pt x="864" y="363"/>
                    </a:cubicBezTo>
                    <a:cubicBezTo>
                      <a:pt x="872" y="429"/>
                      <a:pt x="867" y="500"/>
                      <a:pt x="846" y="565"/>
                    </a:cubicBezTo>
                    <a:cubicBezTo>
                      <a:pt x="825" y="630"/>
                      <a:pt x="793" y="707"/>
                      <a:pt x="739" y="755"/>
                    </a:cubicBezTo>
                    <a:cubicBezTo>
                      <a:pt x="685" y="803"/>
                      <a:pt x="602" y="842"/>
                      <a:pt x="519" y="850"/>
                    </a:cubicBezTo>
                    <a:cubicBezTo>
                      <a:pt x="436" y="858"/>
                      <a:pt x="321" y="848"/>
                      <a:pt x="240" y="802"/>
                    </a:cubicBezTo>
                    <a:cubicBezTo>
                      <a:pt x="159" y="756"/>
                      <a:pt x="64" y="668"/>
                      <a:pt x="32" y="576"/>
                    </a:cubicBezTo>
                    <a:cubicBezTo>
                      <a:pt x="0" y="484"/>
                      <a:pt x="19" y="335"/>
                      <a:pt x="50" y="250"/>
                    </a:cubicBezTo>
                    <a:cubicBezTo>
                      <a:pt x="81" y="165"/>
                      <a:pt x="163" y="108"/>
                      <a:pt x="216" y="66"/>
                    </a:cubicBezTo>
                    <a:cubicBezTo>
                      <a:pt x="269" y="24"/>
                      <a:pt x="339" y="14"/>
                      <a:pt x="371" y="0"/>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9" name="Freeform 7"/>
              <p:cNvSpPr>
                <a:spLocks/>
              </p:cNvSpPr>
              <p:nvPr/>
            </p:nvSpPr>
            <p:spPr bwMode="auto">
              <a:xfrm>
                <a:off x="4506" y="2592"/>
                <a:ext cx="106" cy="35"/>
              </a:xfrm>
              <a:custGeom>
                <a:avLst/>
                <a:gdLst>
                  <a:gd name="T0" fmla="*/ 0 w 106"/>
                  <a:gd name="T1" fmla="*/ 35 h 35"/>
                  <a:gd name="T2" fmla="*/ 106 w 106"/>
                  <a:gd name="T3" fmla="*/ 0 h 35"/>
                  <a:gd name="T4" fmla="*/ 0 60000 65536"/>
                  <a:gd name="T5" fmla="*/ 0 60000 65536"/>
                  <a:gd name="T6" fmla="*/ 0 w 106"/>
                  <a:gd name="T7" fmla="*/ 0 h 35"/>
                  <a:gd name="T8" fmla="*/ 106 w 106"/>
                  <a:gd name="T9" fmla="*/ 35 h 35"/>
                </a:gdLst>
                <a:ahLst/>
                <a:cxnLst>
                  <a:cxn ang="T4">
                    <a:pos x="T0" y="T1"/>
                  </a:cxn>
                  <a:cxn ang="T5">
                    <a:pos x="T2" y="T3"/>
                  </a:cxn>
                </a:cxnLst>
                <a:rect l="T6" t="T7" r="T8" b="T9"/>
                <a:pathLst>
                  <a:path w="106" h="35">
                    <a:moveTo>
                      <a:pt x="0" y="35"/>
                    </a:moveTo>
                    <a:cubicBezTo>
                      <a:pt x="18" y="29"/>
                      <a:pt x="84" y="7"/>
                      <a:pt x="106" y="0"/>
                    </a:cubicBezTo>
                  </a:path>
                </a:pathLst>
              </a:custGeom>
              <a:noFill/>
              <a:ln w="28575">
                <a:solidFill>
                  <a:schemeClr val="accent2"/>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709" name="Group 8"/>
            <p:cNvGrpSpPr>
              <a:grpSpLocks/>
            </p:cNvGrpSpPr>
            <p:nvPr/>
          </p:nvGrpSpPr>
          <p:grpSpPr bwMode="auto">
            <a:xfrm>
              <a:off x="4667" y="2448"/>
              <a:ext cx="192" cy="288"/>
              <a:chOff x="3312" y="1056"/>
              <a:chExt cx="595" cy="1646"/>
            </a:xfrm>
          </p:grpSpPr>
          <p:sp>
            <p:nvSpPr>
              <p:cNvPr id="29712" name="Oval 9"/>
              <p:cNvSpPr>
                <a:spLocks noChangeArrowheads="1"/>
              </p:cNvSpPr>
              <p:nvPr/>
            </p:nvSpPr>
            <p:spPr bwMode="auto">
              <a:xfrm>
                <a:off x="3456" y="1056"/>
                <a:ext cx="240"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713" name="Freeform 10"/>
              <p:cNvSpPr>
                <a:spLocks/>
              </p:cNvSpPr>
              <p:nvPr/>
            </p:nvSpPr>
            <p:spPr bwMode="auto">
              <a:xfrm>
                <a:off x="3581" y="1289"/>
                <a:ext cx="19" cy="967"/>
              </a:xfrm>
              <a:custGeom>
                <a:avLst/>
                <a:gdLst>
                  <a:gd name="T0" fmla="*/ 0 w 19"/>
                  <a:gd name="T1" fmla="*/ 0 h 967"/>
                  <a:gd name="T2" fmla="*/ 19 w 19"/>
                  <a:gd name="T3" fmla="*/ 967 h 967"/>
                  <a:gd name="T4" fmla="*/ 0 60000 65536"/>
                  <a:gd name="T5" fmla="*/ 0 60000 65536"/>
                  <a:gd name="T6" fmla="*/ 0 w 19"/>
                  <a:gd name="T7" fmla="*/ 0 h 967"/>
                  <a:gd name="T8" fmla="*/ 19 w 19"/>
                  <a:gd name="T9" fmla="*/ 967 h 967"/>
                </a:gdLst>
                <a:ahLst/>
                <a:cxnLst>
                  <a:cxn ang="T4">
                    <a:pos x="T0" y="T1"/>
                  </a:cxn>
                  <a:cxn ang="T5">
                    <a:pos x="T2" y="T3"/>
                  </a:cxn>
                </a:cxnLst>
                <a:rect l="T6" t="T7" r="T8" b="T9"/>
                <a:pathLst>
                  <a:path w="19" h="967">
                    <a:moveTo>
                      <a:pt x="0" y="0"/>
                    </a:moveTo>
                    <a:lnTo>
                      <a:pt x="19" y="967"/>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4" name="Freeform 11"/>
              <p:cNvSpPr>
                <a:spLocks/>
              </p:cNvSpPr>
              <p:nvPr/>
            </p:nvSpPr>
            <p:spPr bwMode="auto">
              <a:xfrm>
                <a:off x="3587" y="1580"/>
                <a:ext cx="301" cy="244"/>
              </a:xfrm>
              <a:custGeom>
                <a:avLst/>
                <a:gdLst>
                  <a:gd name="T0" fmla="*/ 0 w 205"/>
                  <a:gd name="T1" fmla="*/ 0 h 196"/>
                  <a:gd name="T2" fmla="*/ 649 w 205"/>
                  <a:gd name="T3" fmla="*/ 378 h 196"/>
                  <a:gd name="T4" fmla="*/ 0 60000 65536"/>
                  <a:gd name="T5" fmla="*/ 0 60000 65536"/>
                  <a:gd name="T6" fmla="*/ 0 w 205"/>
                  <a:gd name="T7" fmla="*/ 0 h 196"/>
                  <a:gd name="T8" fmla="*/ 205 w 205"/>
                  <a:gd name="T9" fmla="*/ 196 h 196"/>
                </a:gdLst>
                <a:ahLst/>
                <a:cxnLst>
                  <a:cxn ang="T4">
                    <a:pos x="T0" y="T1"/>
                  </a:cxn>
                  <a:cxn ang="T5">
                    <a:pos x="T2" y="T3"/>
                  </a:cxn>
                </a:cxnLst>
                <a:rect l="T6" t="T7" r="T8" b="T9"/>
                <a:pathLst>
                  <a:path w="205" h="196">
                    <a:moveTo>
                      <a:pt x="0" y="0"/>
                    </a:moveTo>
                    <a:lnTo>
                      <a:pt x="205" y="19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5" name="Freeform 12"/>
              <p:cNvSpPr>
                <a:spLocks/>
              </p:cNvSpPr>
              <p:nvPr/>
            </p:nvSpPr>
            <p:spPr bwMode="auto">
              <a:xfrm>
                <a:off x="3312" y="1585"/>
                <a:ext cx="269" cy="239"/>
              </a:xfrm>
              <a:custGeom>
                <a:avLst/>
                <a:gdLst>
                  <a:gd name="T0" fmla="*/ 650 w 173"/>
                  <a:gd name="T1" fmla="*/ 0 h 191"/>
                  <a:gd name="T2" fmla="*/ 0 w 173"/>
                  <a:gd name="T3" fmla="*/ 374 h 191"/>
                  <a:gd name="T4" fmla="*/ 0 60000 65536"/>
                  <a:gd name="T5" fmla="*/ 0 60000 65536"/>
                  <a:gd name="T6" fmla="*/ 0 w 173"/>
                  <a:gd name="T7" fmla="*/ 0 h 191"/>
                  <a:gd name="T8" fmla="*/ 173 w 173"/>
                  <a:gd name="T9" fmla="*/ 191 h 191"/>
                </a:gdLst>
                <a:ahLst/>
                <a:cxnLst>
                  <a:cxn ang="T4">
                    <a:pos x="T0" y="T1"/>
                  </a:cxn>
                  <a:cxn ang="T5">
                    <a:pos x="T2" y="T3"/>
                  </a:cxn>
                </a:cxnLst>
                <a:rect l="T6" t="T7" r="T8" b="T9"/>
                <a:pathLst>
                  <a:path w="173" h="191">
                    <a:moveTo>
                      <a:pt x="173" y="0"/>
                    </a:moveTo>
                    <a:lnTo>
                      <a:pt x="0" y="19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6" name="Freeform 13"/>
              <p:cNvSpPr>
                <a:spLocks/>
              </p:cNvSpPr>
              <p:nvPr/>
            </p:nvSpPr>
            <p:spPr bwMode="auto">
              <a:xfrm>
                <a:off x="3319" y="2233"/>
                <a:ext cx="280" cy="469"/>
              </a:xfrm>
              <a:custGeom>
                <a:avLst/>
                <a:gdLst>
                  <a:gd name="T0" fmla="*/ 280 w 280"/>
                  <a:gd name="T1" fmla="*/ 0 h 469"/>
                  <a:gd name="T2" fmla="*/ 0 w 280"/>
                  <a:gd name="T3" fmla="*/ 469 h 469"/>
                  <a:gd name="T4" fmla="*/ 0 60000 65536"/>
                  <a:gd name="T5" fmla="*/ 0 60000 65536"/>
                  <a:gd name="T6" fmla="*/ 0 w 280"/>
                  <a:gd name="T7" fmla="*/ 0 h 469"/>
                  <a:gd name="T8" fmla="*/ 280 w 280"/>
                  <a:gd name="T9" fmla="*/ 469 h 469"/>
                </a:gdLst>
                <a:ahLst/>
                <a:cxnLst>
                  <a:cxn ang="T4">
                    <a:pos x="T0" y="T1"/>
                  </a:cxn>
                  <a:cxn ang="T5">
                    <a:pos x="T2" y="T3"/>
                  </a:cxn>
                </a:cxnLst>
                <a:rect l="T6" t="T7" r="T8" b="T9"/>
                <a:pathLst>
                  <a:path w="280" h="469">
                    <a:moveTo>
                      <a:pt x="280" y="0"/>
                    </a:moveTo>
                    <a:lnTo>
                      <a:pt x="0"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7" name="Freeform 14"/>
              <p:cNvSpPr>
                <a:spLocks/>
              </p:cNvSpPr>
              <p:nvPr/>
            </p:nvSpPr>
            <p:spPr bwMode="auto">
              <a:xfrm>
                <a:off x="3593" y="2233"/>
                <a:ext cx="314" cy="469"/>
              </a:xfrm>
              <a:custGeom>
                <a:avLst/>
                <a:gdLst>
                  <a:gd name="T0" fmla="*/ 0 w 314"/>
                  <a:gd name="T1" fmla="*/ 0 h 469"/>
                  <a:gd name="T2" fmla="*/ 314 w 314"/>
                  <a:gd name="T3" fmla="*/ 469 h 469"/>
                  <a:gd name="T4" fmla="*/ 0 60000 65536"/>
                  <a:gd name="T5" fmla="*/ 0 60000 65536"/>
                  <a:gd name="T6" fmla="*/ 0 w 314"/>
                  <a:gd name="T7" fmla="*/ 0 h 469"/>
                  <a:gd name="T8" fmla="*/ 314 w 314"/>
                  <a:gd name="T9" fmla="*/ 469 h 469"/>
                </a:gdLst>
                <a:ahLst/>
                <a:cxnLst>
                  <a:cxn ang="T4">
                    <a:pos x="T0" y="T1"/>
                  </a:cxn>
                  <a:cxn ang="T5">
                    <a:pos x="T2" y="T3"/>
                  </a:cxn>
                </a:cxnLst>
                <a:rect l="T6" t="T7" r="T8" b="T9"/>
                <a:pathLst>
                  <a:path w="314" h="469">
                    <a:moveTo>
                      <a:pt x="0" y="0"/>
                    </a:moveTo>
                    <a:lnTo>
                      <a:pt x="314"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710" name="Line 15"/>
            <p:cNvSpPr>
              <a:spLocks noChangeShapeType="1"/>
            </p:cNvSpPr>
            <p:nvPr/>
          </p:nvSpPr>
          <p:spPr bwMode="auto">
            <a:xfrm rot="1079360" flipV="1">
              <a:off x="4715" y="2928"/>
              <a:ext cx="384" cy="144"/>
            </a:xfrm>
            <a:prstGeom prst="line">
              <a:avLst/>
            </a:prstGeom>
            <a:noFill/>
            <a:ln w="28575">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9711" name="Text Box 16"/>
            <p:cNvSpPr txBox="1">
              <a:spLocks noChangeArrowheads="1"/>
            </p:cNvSpPr>
            <p:nvPr/>
          </p:nvSpPr>
          <p:spPr bwMode="auto">
            <a:xfrm>
              <a:off x="4763" y="2832"/>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3 m</a:t>
              </a:r>
            </a:p>
          </p:txBody>
        </p:sp>
      </p:grpSp>
      <p:sp>
        <p:nvSpPr>
          <p:cNvPr id="57361" name="Text Box 17"/>
          <p:cNvSpPr txBox="1">
            <a:spLocks noChangeArrowheads="1"/>
          </p:cNvSpPr>
          <p:nvPr/>
        </p:nvSpPr>
        <p:spPr bwMode="auto">
          <a:xfrm>
            <a:off x="152400" y="5245453"/>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000" b="1" dirty="0"/>
              <a:t>s = d/t = 2</a:t>
            </a:r>
            <a:r>
              <a:rPr lang="en-US" sz="2000" b="1" dirty="0">
                <a:sym typeface="Symbol" pitchFamily="18" charset="2"/>
              </a:rPr>
              <a:t>(3.0m)/1 = </a:t>
            </a:r>
            <a:r>
              <a:rPr lang="en-US" sz="2000" b="1" dirty="0">
                <a:solidFill>
                  <a:srgbClr val="FF3300"/>
                </a:solidFill>
                <a:sym typeface="Symbol" pitchFamily="18" charset="2"/>
              </a:rPr>
              <a:t>19m/s</a:t>
            </a:r>
          </a:p>
        </p:txBody>
      </p:sp>
      <p:sp>
        <p:nvSpPr>
          <p:cNvPr id="29707" name="Rectangle 20"/>
          <p:cNvSpPr>
            <a:spLocks noGrp="1" noChangeArrowheads="1"/>
          </p:cNvSpPr>
          <p:nvPr>
            <p:ph type="title"/>
          </p:nvPr>
        </p:nvSpPr>
        <p:spPr>
          <a:xfrm>
            <a:off x="381000" y="0"/>
            <a:ext cx="8229600" cy="1143000"/>
          </a:xfrm>
        </p:spPr>
        <p:txBody>
          <a:bodyPr/>
          <a:lstStyle/>
          <a:p>
            <a:pPr eaLnBrk="1" hangingPunct="1"/>
            <a:r>
              <a:rPr lang="en-US"/>
              <a:t>Ch 5 CP 4</a:t>
            </a:r>
          </a:p>
        </p:txBody>
      </p:sp>
      <p:sp>
        <p:nvSpPr>
          <p:cNvPr id="24" name="TextBox 23"/>
          <p:cNvSpPr txBox="1"/>
          <p:nvPr/>
        </p:nvSpPr>
        <p:spPr>
          <a:xfrm>
            <a:off x="253543" y="2895600"/>
            <a:ext cx="5676900" cy="1698927"/>
          </a:xfrm>
          <a:prstGeom prst="rect">
            <a:avLst/>
          </a:prstGeom>
          <a:noFill/>
        </p:spPr>
        <p:txBody>
          <a:bodyPr wrap="square" rtlCol="0">
            <a:spAutoFit/>
          </a:bodyPr>
          <a:lstStyle/>
          <a:p>
            <a:pPr>
              <a:spcBef>
                <a:spcPct val="20000"/>
              </a:spcBef>
            </a:pPr>
            <a:r>
              <a:rPr lang="en-US" dirty="0"/>
              <a:t>A). 38 m/s </a:t>
            </a:r>
          </a:p>
          <a:p>
            <a:pPr>
              <a:spcBef>
                <a:spcPct val="20000"/>
              </a:spcBef>
            </a:pPr>
            <a:r>
              <a:rPr lang="en-US" dirty="0"/>
              <a:t>B). 22 m/s </a:t>
            </a:r>
          </a:p>
          <a:p>
            <a:pPr>
              <a:spcBef>
                <a:spcPct val="20000"/>
              </a:spcBef>
            </a:pPr>
            <a:r>
              <a:rPr lang="en-US" dirty="0"/>
              <a:t>C). 19 m/s </a:t>
            </a:r>
          </a:p>
          <a:p>
            <a:pPr>
              <a:spcBef>
                <a:spcPct val="20000"/>
              </a:spcBef>
            </a:pPr>
            <a:r>
              <a:rPr lang="en-US" dirty="0"/>
              <a:t>D). 11 m/s</a:t>
            </a:r>
          </a:p>
          <a:p>
            <a:pPr>
              <a:spcBef>
                <a:spcPct val="20000"/>
              </a:spcBef>
            </a:pPr>
            <a:r>
              <a:rPr lang="en-US" dirty="0"/>
              <a:t>E). 125.3 m/s</a:t>
            </a:r>
          </a:p>
        </p:txBody>
      </p:sp>
    </p:spTree>
    <p:extLst>
      <p:ext uri="{BB962C8B-B14F-4D97-AF65-F5344CB8AC3E}">
        <p14:creationId xmlns:p14="http://schemas.microsoft.com/office/powerpoint/2010/main" val="3018087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61"/>
                                        </p:tgtEl>
                                        <p:attrNameLst>
                                          <p:attrName>style.visibility</p:attrName>
                                        </p:attrNameLst>
                                      </p:cBhvr>
                                      <p:to>
                                        <p:strVal val="visible"/>
                                      </p:to>
                                    </p:set>
                                    <p:anim calcmode="lin" valueType="num">
                                      <p:cBhvr additive="base">
                                        <p:cTn id="13" dur="500" fill="hold"/>
                                        <p:tgtEl>
                                          <p:spTgt spid="57361"/>
                                        </p:tgtEl>
                                        <p:attrNameLst>
                                          <p:attrName>ppt_x</p:attrName>
                                        </p:attrNameLst>
                                      </p:cBhvr>
                                      <p:tavLst>
                                        <p:tav tm="0">
                                          <p:val>
                                            <p:strVal val="#ppt_x"/>
                                          </p:val>
                                        </p:tav>
                                        <p:tav tm="100000">
                                          <p:val>
                                            <p:strVal val="#ppt_x"/>
                                          </p:val>
                                        </p:tav>
                                      </p:tavLst>
                                    </p:anim>
                                    <p:anim calcmode="lin" valueType="num">
                                      <p:cBhvr additive="base">
                                        <p:cTn id="14" dur="500" fill="hold"/>
                                        <p:tgtEl>
                                          <p:spTgt spid="573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C7B7AF-564E-4B90-8918-45C678868E95}" type="slidenum">
              <a:rPr lang="en-US"/>
              <a:pPr eaLnBrk="1" hangingPunct="1"/>
              <a:t>9</a:t>
            </a:fld>
            <a:endParaRPr lang="en-US" dirty="0"/>
          </a:p>
        </p:txBody>
      </p:sp>
      <p:sp>
        <p:nvSpPr>
          <p:cNvPr id="57346" name="Text Box 2"/>
          <p:cNvSpPr txBox="1">
            <a:spLocks noChangeArrowheads="1"/>
          </p:cNvSpPr>
          <p:nvPr/>
        </p:nvSpPr>
        <p:spPr bwMode="auto">
          <a:xfrm>
            <a:off x="152400" y="914400"/>
            <a:ext cx="8839200" cy="11874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a:solidFill>
                  <a:srgbClr val="FF0000"/>
                </a:solidFill>
                <a:sym typeface="Symbol" pitchFamily="18" charset="2"/>
              </a:rPr>
              <a:t>A passenger in a rollover accident turns through a radius of 3.0m in the seat of the vehicle making a complete turn in 1 sec.</a:t>
            </a:r>
            <a:endParaRPr lang="en-US" sz="2400" b="1">
              <a:solidFill>
                <a:srgbClr val="FF0000"/>
              </a:solidFill>
            </a:endParaRPr>
          </a:p>
        </p:txBody>
      </p:sp>
      <p:sp>
        <p:nvSpPr>
          <p:cNvPr id="57347" name="Text Box 3"/>
          <p:cNvSpPr txBox="1">
            <a:spLocks noChangeArrowheads="1"/>
          </p:cNvSpPr>
          <p:nvPr/>
        </p:nvSpPr>
        <p:spPr bwMode="auto">
          <a:xfrm>
            <a:off x="152400" y="2076450"/>
            <a:ext cx="8839200" cy="76944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sz="2200" b="1" dirty="0">
                <a:solidFill>
                  <a:srgbClr val="FF0000"/>
                </a:solidFill>
                <a:sym typeface="Symbol" pitchFamily="18" charset="2"/>
              </a:rPr>
              <a:t>What is centripetal acceleration?  Compare it to gravity (g = 9.8 m/s</a:t>
            </a:r>
            <a:r>
              <a:rPr lang="en-US" sz="2200" b="1" baseline="30000" dirty="0">
                <a:solidFill>
                  <a:srgbClr val="FF0000"/>
                </a:solidFill>
                <a:sym typeface="Symbol" pitchFamily="18" charset="2"/>
              </a:rPr>
              <a:t>2</a:t>
            </a:r>
            <a:r>
              <a:rPr lang="en-US" sz="2200" b="1" dirty="0">
                <a:solidFill>
                  <a:srgbClr val="FF0000"/>
                </a:solidFill>
                <a:sym typeface="Symbol" pitchFamily="18" charset="2"/>
              </a:rPr>
              <a:t>)</a:t>
            </a:r>
          </a:p>
        </p:txBody>
      </p:sp>
      <p:grpSp>
        <p:nvGrpSpPr>
          <p:cNvPr id="2" name="Group 4"/>
          <p:cNvGrpSpPr>
            <a:grpSpLocks/>
          </p:cNvGrpSpPr>
          <p:nvPr/>
        </p:nvGrpSpPr>
        <p:grpSpPr bwMode="auto">
          <a:xfrm>
            <a:off x="6553200" y="4572000"/>
            <a:ext cx="1389063" cy="1598613"/>
            <a:chOff x="4224" y="2448"/>
            <a:chExt cx="875" cy="1007"/>
          </a:xfrm>
        </p:grpSpPr>
        <p:grpSp>
          <p:nvGrpSpPr>
            <p:cNvPr id="29708" name="Group 5"/>
            <p:cNvGrpSpPr>
              <a:grpSpLocks/>
            </p:cNvGrpSpPr>
            <p:nvPr/>
          </p:nvGrpSpPr>
          <p:grpSpPr bwMode="auto">
            <a:xfrm>
              <a:off x="4224" y="2592"/>
              <a:ext cx="872" cy="863"/>
              <a:chOff x="4224" y="2592"/>
              <a:chExt cx="872" cy="863"/>
            </a:xfrm>
          </p:grpSpPr>
          <p:sp>
            <p:nvSpPr>
              <p:cNvPr id="29718" name="Freeform 6"/>
              <p:cNvSpPr>
                <a:spLocks/>
              </p:cNvSpPr>
              <p:nvPr/>
            </p:nvSpPr>
            <p:spPr bwMode="auto">
              <a:xfrm>
                <a:off x="4224" y="2597"/>
                <a:ext cx="872" cy="858"/>
              </a:xfrm>
              <a:custGeom>
                <a:avLst/>
                <a:gdLst>
                  <a:gd name="T0" fmla="*/ 674 w 872"/>
                  <a:gd name="T1" fmla="*/ 54 h 858"/>
                  <a:gd name="T2" fmla="*/ 798 w 872"/>
                  <a:gd name="T3" fmla="*/ 167 h 858"/>
                  <a:gd name="T4" fmla="*/ 864 w 872"/>
                  <a:gd name="T5" fmla="*/ 363 h 858"/>
                  <a:gd name="T6" fmla="*/ 846 w 872"/>
                  <a:gd name="T7" fmla="*/ 565 h 858"/>
                  <a:gd name="T8" fmla="*/ 739 w 872"/>
                  <a:gd name="T9" fmla="*/ 755 h 858"/>
                  <a:gd name="T10" fmla="*/ 519 w 872"/>
                  <a:gd name="T11" fmla="*/ 850 h 858"/>
                  <a:gd name="T12" fmla="*/ 240 w 872"/>
                  <a:gd name="T13" fmla="*/ 802 h 858"/>
                  <a:gd name="T14" fmla="*/ 32 w 872"/>
                  <a:gd name="T15" fmla="*/ 576 h 858"/>
                  <a:gd name="T16" fmla="*/ 50 w 872"/>
                  <a:gd name="T17" fmla="*/ 250 h 858"/>
                  <a:gd name="T18" fmla="*/ 216 w 872"/>
                  <a:gd name="T19" fmla="*/ 66 h 858"/>
                  <a:gd name="T20" fmla="*/ 371 w 872"/>
                  <a:gd name="T21" fmla="*/ 0 h 8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2"/>
                  <a:gd name="T34" fmla="*/ 0 h 858"/>
                  <a:gd name="T35" fmla="*/ 872 w 872"/>
                  <a:gd name="T36" fmla="*/ 858 h 8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2" h="858">
                    <a:moveTo>
                      <a:pt x="674" y="54"/>
                    </a:moveTo>
                    <a:cubicBezTo>
                      <a:pt x="696" y="73"/>
                      <a:pt x="766" y="116"/>
                      <a:pt x="798" y="167"/>
                    </a:cubicBezTo>
                    <a:cubicBezTo>
                      <a:pt x="830" y="218"/>
                      <a:pt x="856" y="297"/>
                      <a:pt x="864" y="363"/>
                    </a:cubicBezTo>
                    <a:cubicBezTo>
                      <a:pt x="872" y="429"/>
                      <a:pt x="867" y="500"/>
                      <a:pt x="846" y="565"/>
                    </a:cubicBezTo>
                    <a:cubicBezTo>
                      <a:pt x="825" y="630"/>
                      <a:pt x="793" y="707"/>
                      <a:pt x="739" y="755"/>
                    </a:cubicBezTo>
                    <a:cubicBezTo>
                      <a:pt x="685" y="803"/>
                      <a:pt x="602" y="842"/>
                      <a:pt x="519" y="850"/>
                    </a:cubicBezTo>
                    <a:cubicBezTo>
                      <a:pt x="436" y="858"/>
                      <a:pt x="321" y="848"/>
                      <a:pt x="240" y="802"/>
                    </a:cubicBezTo>
                    <a:cubicBezTo>
                      <a:pt x="159" y="756"/>
                      <a:pt x="64" y="668"/>
                      <a:pt x="32" y="576"/>
                    </a:cubicBezTo>
                    <a:cubicBezTo>
                      <a:pt x="0" y="484"/>
                      <a:pt x="19" y="335"/>
                      <a:pt x="50" y="250"/>
                    </a:cubicBezTo>
                    <a:cubicBezTo>
                      <a:pt x="81" y="165"/>
                      <a:pt x="163" y="108"/>
                      <a:pt x="216" y="66"/>
                    </a:cubicBezTo>
                    <a:cubicBezTo>
                      <a:pt x="269" y="24"/>
                      <a:pt x="339" y="14"/>
                      <a:pt x="371" y="0"/>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9" name="Freeform 7"/>
              <p:cNvSpPr>
                <a:spLocks/>
              </p:cNvSpPr>
              <p:nvPr/>
            </p:nvSpPr>
            <p:spPr bwMode="auto">
              <a:xfrm>
                <a:off x="4506" y="2592"/>
                <a:ext cx="106" cy="35"/>
              </a:xfrm>
              <a:custGeom>
                <a:avLst/>
                <a:gdLst>
                  <a:gd name="T0" fmla="*/ 0 w 106"/>
                  <a:gd name="T1" fmla="*/ 35 h 35"/>
                  <a:gd name="T2" fmla="*/ 106 w 106"/>
                  <a:gd name="T3" fmla="*/ 0 h 35"/>
                  <a:gd name="T4" fmla="*/ 0 60000 65536"/>
                  <a:gd name="T5" fmla="*/ 0 60000 65536"/>
                  <a:gd name="T6" fmla="*/ 0 w 106"/>
                  <a:gd name="T7" fmla="*/ 0 h 35"/>
                  <a:gd name="T8" fmla="*/ 106 w 106"/>
                  <a:gd name="T9" fmla="*/ 35 h 35"/>
                </a:gdLst>
                <a:ahLst/>
                <a:cxnLst>
                  <a:cxn ang="T4">
                    <a:pos x="T0" y="T1"/>
                  </a:cxn>
                  <a:cxn ang="T5">
                    <a:pos x="T2" y="T3"/>
                  </a:cxn>
                </a:cxnLst>
                <a:rect l="T6" t="T7" r="T8" b="T9"/>
                <a:pathLst>
                  <a:path w="106" h="35">
                    <a:moveTo>
                      <a:pt x="0" y="35"/>
                    </a:moveTo>
                    <a:cubicBezTo>
                      <a:pt x="18" y="29"/>
                      <a:pt x="84" y="7"/>
                      <a:pt x="106" y="0"/>
                    </a:cubicBezTo>
                  </a:path>
                </a:pathLst>
              </a:custGeom>
              <a:noFill/>
              <a:ln w="28575">
                <a:solidFill>
                  <a:schemeClr val="accent2"/>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709" name="Group 8"/>
            <p:cNvGrpSpPr>
              <a:grpSpLocks/>
            </p:cNvGrpSpPr>
            <p:nvPr/>
          </p:nvGrpSpPr>
          <p:grpSpPr bwMode="auto">
            <a:xfrm>
              <a:off x="4667" y="2448"/>
              <a:ext cx="192" cy="288"/>
              <a:chOff x="3312" y="1056"/>
              <a:chExt cx="595" cy="1646"/>
            </a:xfrm>
          </p:grpSpPr>
          <p:sp>
            <p:nvSpPr>
              <p:cNvPr id="29712" name="Oval 9"/>
              <p:cNvSpPr>
                <a:spLocks noChangeArrowheads="1"/>
              </p:cNvSpPr>
              <p:nvPr/>
            </p:nvSpPr>
            <p:spPr bwMode="auto">
              <a:xfrm>
                <a:off x="3456" y="1056"/>
                <a:ext cx="240"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713" name="Freeform 10"/>
              <p:cNvSpPr>
                <a:spLocks/>
              </p:cNvSpPr>
              <p:nvPr/>
            </p:nvSpPr>
            <p:spPr bwMode="auto">
              <a:xfrm>
                <a:off x="3581" y="1289"/>
                <a:ext cx="19" cy="967"/>
              </a:xfrm>
              <a:custGeom>
                <a:avLst/>
                <a:gdLst>
                  <a:gd name="T0" fmla="*/ 0 w 19"/>
                  <a:gd name="T1" fmla="*/ 0 h 967"/>
                  <a:gd name="T2" fmla="*/ 19 w 19"/>
                  <a:gd name="T3" fmla="*/ 967 h 967"/>
                  <a:gd name="T4" fmla="*/ 0 60000 65536"/>
                  <a:gd name="T5" fmla="*/ 0 60000 65536"/>
                  <a:gd name="T6" fmla="*/ 0 w 19"/>
                  <a:gd name="T7" fmla="*/ 0 h 967"/>
                  <a:gd name="T8" fmla="*/ 19 w 19"/>
                  <a:gd name="T9" fmla="*/ 967 h 967"/>
                </a:gdLst>
                <a:ahLst/>
                <a:cxnLst>
                  <a:cxn ang="T4">
                    <a:pos x="T0" y="T1"/>
                  </a:cxn>
                  <a:cxn ang="T5">
                    <a:pos x="T2" y="T3"/>
                  </a:cxn>
                </a:cxnLst>
                <a:rect l="T6" t="T7" r="T8" b="T9"/>
                <a:pathLst>
                  <a:path w="19" h="967">
                    <a:moveTo>
                      <a:pt x="0" y="0"/>
                    </a:moveTo>
                    <a:lnTo>
                      <a:pt x="19" y="967"/>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4" name="Freeform 11"/>
              <p:cNvSpPr>
                <a:spLocks/>
              </p:cNvSpPr>
              <p:nvPr/>
            </p:nvSpPr>
            <p:spPr bwMode="auto">
              <a:xfrm>
                <a:off x="3587" y="1580"/>
                <a:ext cx="301" cy="244"/>
              </a:xfrm>
              <a:custGeom>
                <a:avLst/>
                <a:gdLst>
                  <a:gd name="T0" fmla="*/ 0 w 205"/>
                  <a:gd name="T1" fmla="*/ 0 h 196"/>
                  <a:gd name="T2" fmla="*/ 649 w 205"/>
                  <a:gd name="T3" fmla="*/ 378 h 196"/>
                  <a:gd name="T4" fmla="*/ 0 60000 65536"/>
                  <a:gd name="T5" fmla="*/ 0 60000 65536"/>
                  <a:gd name="T6" fmla="*/ 0 w 205"/>
                  <a:gd name="T7" fmla="*/ 0 h 196"/>
                  <a:gd name="T8" fmla="*/ 205 w 205"/>
                  <a:gd name="T9" fmla="*/ 196 h 196"/>
                </a:gdLst>
                <a:ahLst/>
                <a:cxnLst>
                  <a:cxn ang="T4">
                    <a:pos x="T0" y="T1"/>
                  </a:cxn>
                  <a:cxn ang="T5">
                    <a:pos x="T2" y="T3"/>
                  </a:cxn>
                </a:cxnLst>
                <a:rect l="T6" t="T7" r="T8" b="T9"/>
                <a:pathLst>
                  <a:path w="205" h="196">
                    <a:moveTo>
                      <a:pt x="0" y="0"/>
                    </a:moveTo>
                    <a:lnTo>
                      <a:pt x="205" y="19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5" name="Freeform 12"/>
              <p:cNvSpPr>
                <a:spLocks/>
              </p:cNvSpPr>
              <p:nvPr/>
            </p:nvSpPr>
            <p:spPr bwMode="auto">
              <a:xfrm>
                <a:off x="3312" y="1585"/>
                <a:ext cx="269" cy="239"/>
              </a:xfrm>
              <a:custGeom>
                <a:avLst/>
                <a:gdLst>
                  <a:gd name="T0" fmla="*/ 650 w 173"/>
                  <a:gd name="T1" fmla="*/ 0 h 191"/>
                  <a:gd name="T2" fmla="*/ 0 w 173"/>
                  <a:gd name="T3" fmla="*/ 374 h 191"/>
                  <a:gd name="T4" fmla="*/ 0 60000 65536"/>
                  <a:gd name="T5" fmla="*/ 0 60000 65536"/>
                  <a:gd name="T6" fmla="*/ 0 w 173"/>
                  <a:gd name="T7" fmla="*/ 0 h 191"/>
                  <a:gd name="T8" fmla="*/ 173 w 173"/>
                  <a:gd name="T9" fmla="*/ 191 h 191"/>
                </a:gdLst>
                <a:ahLst/>
                <a:cxnLst>
                  <a:cxn ang="T4">
                    <a:pos x="T0" y="T1"/>
                  </a:cxn>
                  <a:cxn ang="T5">
                    <a:pos x="T2" y="T3"/>
                  </a:cxn>
                </a:cxnLst>
                <a:rect l="T6" t="T7" r="T8" b="T9"/>
                <a:pathLst>
                  <a:path w="173" h="191">
                    <a:moveTo>
                      <a:pt x="173" y="0"/>
                    </a:moveTo>
                    <a:lnTo>
                      <a:pt x="0" y="19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6" name="Freeform 13"/>
              <p:cNvSpPr>
                <a:spLocks/>
              </p:cNvSpPr>
              <p:nvPr/>
            </p:nvSpPr>
            <p:spPr bwMode="auto">
              <a:xfrm>
                <a:off x="3319" y="2233"/>
                <a:ext cx="280" cy="469"/>
              </a:xfrm>
              <a:custGeom>
                <a:avLst/>
                <a:gdLst>
                  <a:gd name="T0" fmla="*/ 280 w 280"/>
                  <a:gd name="T1" fmla="*/ 0 h 469"/>
                  <a:gd name="T2" fmla="*/ 0 w 280"/>
                  <a:gd name="T3" fmla="*/ 469 h 469"/>
                  <a:gd name="T4" fmla="*/ 0 60000 65536"/>
                  <a:gd name="T5" fmla="*/ 0 60000 65536"/>
                  <a:gd name="T6" fmla="*/ 0 w 280"/>
                  <a:gd name="T7" fmla="*/ 0 h 469"/>
                  <a:gd name="T8" fmla="*/ 280 w 280"/>
                  <a:gd name="T9" fmla="*/ 469 h 469"/>
                </a:gdLst>
                <a:ahLst/>
                <a:cxnLst>
                  <a:cxn ang="T4">
                    <a:pos x="T0" y="T1"/>
                  </a:cxn>
                  <a:cxn ang="T5">
                    <a:pos x="T2" y="T3"/>
                  </a:cxn>
                </a:cxnLst>
                <a:rect l="T6" t="T7" r="T8" b="T9"/>
                <a:pathLst>
                  <a:path w="280" h="469">
                    <a:moveTo>
                      <a:pt x="280" y="0"/>
                    </a:moveTo>
                    <a:lnTo>
                      <a:pt x="0"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7" name="Freeform 14"/>
              <p:cNvSpPr>
                <a:spLocks/>
              </p:cNvSpPr>
              <p:nvPr/>
            </p:nvSpPr>
            <p:spPr bwMode="auto">
              <a:xfrm>
                <a:off x="3593" y="2233"/>
                <a:ext cx="314" cy="469"/>
              </a:xfrm>
              <a:custGeom>
                <a:avLst/>
                <a:gdLst>
                  <a:gd name="T0" fmla="*/ 0 w 314"/>
                  <a:gd name="T1" fmla="*/ 0 h 469"/>
                  <a:gd name="T2" fmla="*/ 314 w 314"/>
                  <a:gd name="T3" fmla="*/ 469 h 469"/>
                  <a:gd name="T4" fmla="*/ 0 60000 65536"/>
                  <a:gd name="T5" fmla="*/ 0 60000 65536"/>
                  <a:gd name="T6" fmla="*/ 0 w 314"/>
                  <a:gd name="T7" fmla="*/ 0 h 469"/>
                  <a:gd name="T8" fmla="*/ 314 w 314"/>
                  <a:gd name="T9" fmla="*/ 469 h 469"/>
                </a:gdLst>
                <a:ahLst/>
                <a:cxnLst>
                  <a:cxn ang="T4">
                    <a:pos x="T0" y="T1"/>
                  </a:cxn>
                  <a:cxn ang="T5">
                    <a:pos x="T2" y="T3"/>
                  </a:cxn>
                </a:cxnLst>
                <a:rect l="T6" t="T7" r="T8" b="T9"/>
                <a:pathLst>
                  <a:path w="314" h="469">
                    <a:moveTo>
                      <a:pt x="0" y="0"/>
                    </a:moveTo>
                    <a:lnTo>
                      <a:pt x="314"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710" name="Line 15"/>
            <p:cNvSpPr>
              <a:spLocks noChangeShapeType="1"/>
            </p:cNvSpPr>
            <p:nvPr/>
          </p:nvSpPr>
          <p:spPr bwMode="auto">
            <a:xfrm rot="1079360" flipV="1">
              <a:off x="4715" y="2928"/>
              <a:ext cx="384" cy="144"/>
            </a:xfrm>
            <a:prstGeom prst="line">
              <a:avLst/>
            </a:prstGeom>
            <a:noFill/>
            <a:ln w="28575">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9711" name="Text Box 16"/>
            <p:cNvSpPr txBox="1">
              <a:spLocks noChangeArrowheads="1"/>
            </p:cNvSpPr>
            <p:nvPr/>
          </p:nvSpPr>
          <p:spPr bwMode="auto">
            <a:xfrm>
              <a:off x="4763" y="2832"/>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3 m</a:t>
              </a:r>
            </a:p>
          </p:txBody>
        </p:sp>
      </p:grpSp>
      <p:sp>
        <p:nvSpPr>
          <p:cNvPr id="57363" name="Text Box 19"/>
          <p:cNvSpPr txBox="1">
            <a:spLocks noChangeArrowheads="1"/>
          </p:cNvSpPr>
          <p:nvPr/>
        </p:nvSpPr>
        <p:spPr bwMode="auto">
          <a:xfrm>
            <a:off x="152400" y="5291137"/>
            <a:ext cx="601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000" b="1" dirty="0">
                <a:cs typeface="Arial" charset="0"/>
                <a:sym typeface="Symbol" pitchFamily="18" charset="2"/>
              </a:rPr>
              <a:t> a = v</a:t>
            </a:r>
            <a:r>
              <a:rPr lang="en-US" sz="2000" b="1" baseline="30000" dirty="0">
                <a:cs typeface="Arial" charset="0"/>
                <a:sym typeface="Symbol" pitchFamily="18" charset="2"/>
              </a:rPr>
              <a:t>2</a:t>
            </a:r>
            <a:r>
              <a:rPr lang="en-US" sz="2000" b="1" dirty="0">
                <a:cs typeface="Arial" charset="0"/>
                <a:sym typeface="Symbol" pitchFamily="18" charset="2"/>
              </a:rPr>
              <a:t>/r = s</a:t>
            </a:r>
            <a:r>
              <a:rPr lang="en-US" sz="2000" b="1" baseline="30000" dirty="0">
                <a:cs typeface="Arial" charset="0"/>
                <a:sym typeface="Symbol" pitchFamily="18" charset="2"/>
              </a:rPr>
              <a:t>2</a:t>
            </a:r>
            <a:r>
              <a:rPr lang="en-US" sz="2000" b="1" dirty="0">
                <a:cs typeface="Arial" charset="0"/>
                <a:sym typeface="Symbol" pitchFamily="18" charset="2"/>
              </a:rPr>
              <a:t>/r = (19 m/s)</a:t>
            </a:r>
            <a:r>
              <a:rPr lang="en-US" sz="2000" b="1" baseline="30000" dirty="0">
                <a:cs typeface="Arial" charset="0"/>
                <a:sym typeface="Symbol" pitchFamily="18" charset="2"/>
              </a:rPr>
              <a:t>2</a:t>
            </a:r>
            <a:r>
              <a:rPr lang="en-US" sz="2000" b="1" dirty="0">
                <a:cs typeface="Arial" charset="0"/>
                <a:sym typeface="Symbol" pitchFamily="18" charset="2"/>
              </a:rPr>
              <a:t>/3m = 118 m/s</a:t>
            </a:r>
            <a:r>
              <a:rPr lang="en-US" sz="2000" b="1" baseline="30000" dirty="0">
                <a:cs typeface="Arial" charset="0"/>
                <a:sym typeface="Symbol" pitchFamily="18" charset="2"/>
              </a:rPr>
              <a:t>2</a:t>
            </a:r>
            <a:r>
              <a:rPr lang="en-US" sz="2000" b="1" dirty="0">
                <a:cs typeface="Arial" charset="0"/>
                <a:sym typeface="Symbol" pitchFamily="18" charset="2"/>
              </a:rPr>
              <a:t> ~ </a:t>
            </a:r>
            <a:r>
              <a:rPr lang="en-US" sz="2000" b="1" dirty="0">
                <a:solidFill>
                  <a:srgbClr val="FF3300"/>
                </a:solidFill>
                <a:cs typeface="Arial" charset="0"/>
                <a:sym typeface="Symbol" pitchFamily="18" charset="2"/>
              </a:rPr>
              <a:t>13 g</a:t>
            </a:r>
            <a:endParaRPr lang="en-US" sz="2000" b="1" baseline="30000" dirty="0">
              <a:solidFill>
                <a:srgbClr val="FF3300"/>
              </a:solidFill>
              <a:cs typeface="Arial" charset="0"/>
              <a:sym typeface="Symbol" pitchFamily="18" charset="2"/>
            </a:endParaRPr>
          </a:p>
        </p:txBody>
      </p:sp>
      <p:sp>
        <p:nvSpPr>
          <p:cNvPr id="29707" name="Rectangle 20"/>
          <p:cNvSpPr>
            <a:spLocks noGrp="1" noChangeArrowheads="1"/>
          </p:cNvSpPr>
          <p:nvPr>
            <p:ph type="title"/>
          </p:nvPr>
        </p:nvSpPr>
        <p:spPr>
          <a:xfrm>
            <a:off x="381000" y="0"/>
            <a:ext cx="8229600" cy="1143000"/>
          </a:xfrm>
        </p:spPr>
        <p:txBody>
          <a:bodyPr/>
          <a:lstStyle/>
          <a:p>
            <a:pPr eaLnBrk="1" hangingPunct="1"/>
            <a:r>
              <a:rPr lang="en-US" b="1" dirty="0">
                <a:solidFill>
                  <a:srgbClr val="FF0000"/>
                </a:solidFill>
              </a:rPr>
              <a:t>Quiz</a:t>
            </a:r>
          </a:p>
        </p:txBody>
      </p:sp>
      <p:sp>
        <p:nvSpPr>
          <p:cNvPr id="24" name="TextBox 23"/>
          <p:cNvSpPr txBox="1"/>
          <p:nvPr/>
        </p:nvSpPr>
        <p:spPr>
          <a:xfrm>
            <a:off x="253543" y="2895600"/>
            <a:ext cx="5676900" cy="1729704"/>
          </a:xfrm>
          <a:prstGeom prst="rect">
            <a:avLst/>
          </a:prstGeom>
          <a:noFill/>
        </p:spPr>
        <p:txBody>
          <a:bodyPr wrap="square" rtlCol="0">
            <a:spAutoFit/>
          </a:bodyPr>
          <a:lstStyle/>
          <a:p>
            <a:pPr>
              <a:spcBef>
                <a:spcPct val="20000"/>
              </a:spcBef>
            </a:pPr>
            <a:r>
              <a:rPr lang="en-US" dirty="0"/>
              <a:t>A). </a:t>
            </a:r>
            <a:r>
              <a:rPr lang="en-US" b="1" dirty="0">
                <a:cs typeface="Arial" charset="0"/>
                <a:sym typeface="Symbol" pitchFamily="18" charset="2"/>
              </a:rPr>
              <a:t>118 m/s</a:t>
            </a:r>
            <a:r>
              <a:rPr lang="en-US" b="1" baseline="30000" dirty="0">
                <a:cs typeface="Arial" charset="0"/>
                <a:sym typeface="Symbol" pitchFamily="18" charset="2"/>
              </a:rPr>
              <a:t>2</a:t>
            </a:r>
            <a:r>
              <a:rPr lang="en-US" b="1" dirty="0">
                <a:cs typeface="Arial" charset="0"/>
                <a:sym typeface="Symbol" pitchFamily="18" charset="2"/>
              </a:rPr>
              <a:t> </a:t>
            </a:r>
            <a:endParaRPr lang="en-US" dirty="0"/>
          </a:p>
          <a:p>
            <a:pPr>
              <a:spcBef>
                <a:spcPct val="20000"/>
              </a:spcBef>
            </a:pPr>
            <a:r>
              <a:rPr lang="en-US" dirty="0"/>
              <a:t>B). </a:t>
            </a:r>
            <a:r>
              <a:rPr lang="en-US" b="1" dirty="0">
                <a:cs typeface="Arial" charset="0"/>
                <a:sym typeface="Symbol" pitchFamily="18" charset="2"/>
              </a:rPr>
              <a:t>128 m/s</a:t>
            </a:r>
            <a:r>
              <a:rPr lang="en-US" b="1" baseline="30000" dirty="0">
                <a:cs typeface="Arial" charset="0"/>
                <a:sym typeface="Symbol" pitchFamily="18" charset="2"/>
              </a:rPr>
              <a:t>2</a:t>
            </a:r>
            <a:r>
              <a:rPr lang="en-US" b="1" dirty="0">
                <a:cs typeface="Arial" charset="0"/>
                <a:sym typeface="Symbol" pitchFamily="18" charset="2"/>
              </a:rPr>
              <a:t> </a:t>
            </a:r>
            <a:endParaRPr lang="en-US" dirty="0"/>
          </a:p>
          <a:p>
            <a:pPr>
              <a:spcBef>
                <a:spcPct val="20000"/>
              </a:spcBef>
            </a:pPr>
            <a:r>
              <a:rPr lang="en-US" dirty="0"/>
              <a:t>C). </a:t>
            </a:r>
            <a:r>
              <a:rPr lang="en-US" b="1" dirty="0">
                <a:cs typeface="Arial" charset="0"/>
                <a:sym typeface="Symbol" pitchFamily="18" charset="2"/>
              </a:rPr>
              <a:t>138 m/s</a:t>
            </a:r>
            <a:r>
              <a:rPr lang="en-US" b="1" baseline="30000" dirty="0">
                <a:cs typeface="Arial" charset="0"/>
                <a:sym typeface="Symbol" pitchFamily="18" charset="2"/>
              </a:rPr>
              <a:t>2</a:t>
            </a:r>
            <a:r>
              <a:rPr lang="en-US" b="1" dirty="0">
                <a:cs typeface="Arial" charset="0"/>
                <a:sym typeface="Symbol" pitchFamily="18" charset="2"/>
              </a:rPr>
              <a:t> </a:t>
            </a:r>
            <a:endParaRPr lang="en-US" dirty="0"/>
          </a:p>
          <a:p>
            <a:pPr>
              <a:spcBef>
                <a:spcPct val="20000"/>
              </a:spcBef>
            </a:pPr>
            <a:r>
              <a:rPr lang="en-US" dirty="0"/>
              <a:t>D). </a:t>
            </a:r>
            <a:r>
              <a:rPr lang="en-US" b="1" dirty="0">
                <a:cs typeface="Arial" charset="0"/>
                <a:sym typeface="Symbol" pitchFamily="18" charset="2"/>
              </a:rPr>
              <a:t>108 m/s</a:t>
            </a:r>
            <a:r>
              <a:rPr lang="en-US" b="1" baseline="30000" dirty="0">
                <a:cs typeface="Arial" charset="0"/>
                <a:sym typeface="Symbol" pitchFamily="18" charset="2"/>
              </a:rPr>
              <a:t>2</a:t>
            </a:r>
            <a:r>
              <a:rPr lang="en-US" b="1" dirty="0">
                <a:cs typeface="Arial" charset="0"/>
                <a:sym typeface="Symbol" pitchFamily="18" charset="2"/>
              </a:rPr>
              <a:t> </a:t>
            </a:r>
            <a:endParaRPr lang="en-US" dirty="0"/>
          </a:p>
          <a:p>
            <a:pPr>
              <a:spcBef>
                <a:spcPct val="20000"/>
              </a:spcBef>
            </a:pPr>
            <a:r>
              <a:rPr lang="en-US" dirty="0"/>
              <a:t>E). </a:t>
            </a:r>
            <a:r>
              <a:rPr lang="en-US" b="1" dirty="0">
                <a:cs typeface="Arial" charset="0"/>
                <a:sym typeface="Symbol" pitchFamily="18" charset="2"/>
              </a:rPr>
              <a:t>98 m/s</a:t>
            </a:r>
            <a:r>
              <a:rPr lang="en-US" b="1" baseline="30000" dirty="0">
                <a:cs typeface="Arial" charset="0"/>
                <a:sym typeface="Symbol" pitchFamily="18" charset="2"/>
              </a:rPr>
              <a:t>2</a:t>
            </a:r>
            <a:r>
              <a:rPr lang="en-US" b="1" dirty="0">
                <a:cs typeface="Arial" charset="0"/>
                <a:sym typeface="Symbol" pitchFamily="18" charset="2"/>
              </a:rPr>
              <a:t> </a:t>
            </a:r>
            <a:endParaRPr lang="en-US" dirty="0"/>
          </a:p>
        </p:txBody>
      </p:sp>
    </p:spTree>
    <p:extLst>
      <p:ext uri="{BB962C8B-B14F-4D97-AF65-F5344CB8AC3E}">
        <p14:creationId xmlns:p14="http://schemas.microsoft.com/office/powerpoint/2010/main" val="2696431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63"/>
                                        </p:tgtEl>
                                        <p:attrNameLst>
                                          <p:attrName>style.visibility</p:attrName>
                                        </p:attrNameLst>
                                      </p:cBhvr>
                                      <p:to>
                                        <p:strVal val="visible"/>
                                      </p:to>
                                    </p:set>
                                    <p:anim calcmode="lin" valueType="num">
                                      <p:cBhvr additive="base">
                                        <p:cTn id="7" dur="500" fill="hold"/>
                                        <p:tgtEl>
                                          <p:spTgt spid="57363"/>
                                        </p:tgtEl>
                                        <p:attrNameLst>
                                          <p:attrName>ppt_x</p:attrName>
                                        </p:attrNameLst>
                                      </p:cBhvr>
                                      <p:tavLst>
                                        <p:tav tm="0">
                                          <p:val>
                                            <p:strVal val="#ppt_x"/>
                                          </p:val>
                                        </p:tav>
                                        <p:tav tm="100000">
                                          <p:val>
                                            <p:strVal val="#ppt_x"/>
                                          </p:val>
                                        </p:tav>
                                      </p:tavLst>
                                    </p:anim>
                                    <p:anim calcmode="lin" valueType="num">
                                      <p:cBhvr additive="base">
                                        <p:cTn id="8" dur="500" fill="hold"/>
                                        <p:tgtEl>
                                          <p:spTgt spid="573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1696</Words>
  <Application>Microsoft Office PowerPoint</Application>
  <PresentationFormat>On-screen Show (4:3)</PresentationFormat>
  <Paragraphs>208</Paragraphs>
  <Slides>23</Slides>
  <Notes>10</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Gotham SSm</vt:lpstr>
      <vt:lpstr>Arial</vt:lpstr>
      <vt:lpstr>Calibri</vt:lpstr>
      <vt:lpstr>Cambria Math</vt:lpstr>
      <vt:lpstr>Comic Sans MS</vt:lpstr>
      <vt:lpstr>Helvetica</vt:lpstr>
      <vt:lpstr>Wingdings</vt:lpstr>
      <vt:lpstr>Office Theme</vt:lpstr>
      <vt:lpstr>Equation</vt:lpstr>
      <vt:lpstr>Centripetal Forces</vt:lpstr>
      <vt:lpstr>Vertical circles</vt:lpstr>
      <vt:lpstr>Ch 5 CP 2</vt:lpstr>
      <vt:lpstr>Ch 5 CP 2</vt:lpstr>
      <vt:lpstr>Ch 5 CP 2</vt:lpstr>
      <vt:lpstr>Ch 5 CP 2</vt:lpstr>
      <vt:lpstr>Ch 5 CP 2</vt:lpstr>
      <vt:lpstr>Ch 5 CP 4</vt:lpstr>
      <vt:lpstr>Quiz</vt:lpstr>
      <vt:lpstr>Ch 5 CP 4</vt:lpstr>
      <vt:lpstr>How Tough is 13 g? </vt:lpstr>
      <vt:lpstr>Planetary Motion</vt:lpstr>
      <vt:lpstr>Kepler’s First Law of Planetary Motion</vt:lpstr>
      <vt:lpstr>Kepler’s Second Law of Planetary Motion</vt:lpstr>
      <vt:lpstr>Kepler’s Third Law of Planetary Motion</vt:lpstr>
      <vt:lpstr>Newton’s Law of Universal Gravitation</vt:lpstr>
      <vt:lpstr>Newton’s Law of Universal Gravitation</vt:lpstr>
      <vt:lpstr>PowerPoint Presentation</vt:lpstr>
      <vt:lpstr>Using Newton’s Gravitational Law to derive Kepler’s 3rd Law </vt:lpstr>
      <vt:lpstr>Ch 5 E 14</vt:lpstr>
      <vt:lpstr>Ch 5 E 14</vt:lpstr>
      <vt:lpstr>Moon and tides</vt:lpstr>
      <vt:lpstr>Quiz: Three equal masses are located as shown.  What is the direction of the total force acting on m2?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wxie</dc:creator>
  <cp:lastModifiedBy>David King</cp:lastModifiedBy>
  <cp:revision>172</cp:revision>
  <dcterms:created xsi:type="dcterms:W3CDTF">2011-01-26T23:52:22Z</dcterms:created>
  <dcterms:modified xsi:type="dcterms:W3CDTF">2020-02-06T19:29:47Z</dcterms:modified>
</cp:coreProperties>
</file>