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5" r:id="rId2"/>
    <p:sldId id="325" r:id="rId3"/>
    <p:sldId id="327" r:id="rId4"/>
    <p:sldId id="328" r:id="rId5"/>
    <p:sldId id="329" r:id="rId6"/>
    <p:sldId id="330" r:id="rId7"/>
    <p:sldId id="331" r:id="rId8"/>
    <p:sldId id="337" r:id="rId9"/>
    <p:sldId id="338" r:id="rId10"/>
    <p:sldId id="339" r:id="rId11"/>
    <p:sldId id="335" r:id="rId12"/>
    <p:sldId id="336" r:id="rId13"/>
    <p:sldId id="271" r:id="rId14"/>
    <p:sldId id="272" r:id="rId15"/>
    <p:sldId id="273" r:id="rId16"/>
    <p:sldId id="274" r:id="rId17"/>
    <p:sldId id="275" r:id="rId18"/>
    <p:sldId id="278" r:id="rId19"/>
    <p:sldId id="289" r:id="rId20"/>
    <p:sldId id="311" r:id="rId21"/>
    <p:sldId id="296" r:id="rId22"/>
    <p:sldId id="303"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23" autoAdjust="0"/>
    <p:restoredTop sz="86927" autoAdjust="0"/>
  </p:normalViewPr>
  <p:slideViewPr>
    <p:cSldViewPr>
      <p:cViewPr varScale="1">
        <p:scale>
          <a:sx n="67" d="100"/>
          <a:sy n="67" d="100"/>
        </p:scale>
        <p:origin x="-162" y="-96"/>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802E3-F0F6-4D99-BBC3-3E9E5A6BC0FF}" type="datetimeFigureOut">
              <a:rPr lang="en-US" smtClean="0"/>
              <a:t>1/31/2013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9557D-DCF2-4C14-B6A8-ECB3B9D19CEE}" type="slidenum">
              <a:rPr lang="en-US" smtClean="0"/>
              <a:t>‹#›</a:t>
            </a:fld>
            <a:endParaRPr lang="en-US"/>
          </a:p>
        </p:txBody>
      </p:sp>
    </p:spTree>
    <p:extLst>
      <p:ext uri="{BB962C8B-B14F-4D97-AF65-F5344CB8AC3E}">
        <p14:creationId xmlns:p14="http://schemas.microsoft.com/office/powerpoint/2010/main" val="350758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CCE81-B614-4DF2-B72F-40C927A8938E}" type="slidenum">
              <a:rPr lang="en-US"/>
              <a:pPr/>
              <a:t>1</a:t>
            </a:fld>
            <a:endParaRPr 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AAD2C-F254-4811-9561-C1B4F311242B}" type="slidenum">
              <a:rPr lang="en-US"/>
              <a:pPr/>
              <a:t>18</a:t>
            </a:fld>
            <a:endParaRPr lang="en-US"/>
          </a:p>
        </p:txBody>
      </p:sp>
      <p:sp>
        <p:nvSpPr>
          <p:cNvPr id="10956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5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7B4FB-95BF-4897-BBF4-9D82095FFC08}" type="slidenum">
              <a:rPr lang="en-US"/>
              <a:pPr/>
              <a:t>23</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 the wine glass carefully on the plastic plate and place your hand through the loop of the rope. Give the plate a couple of gentle swings back and forth and then swing it vigorously in a circle. </a:t>
            </a:r>
            <a:endParaRPr lang="en-US" dirty="0"/>
          </a:p>
        </p:txBody>
      </p:sp>
      <p:sp>
        <p:nvSpPr>
          <p:cNvPr id="4" name="Slide Number Placeholder 3"/>
          <p:cNvSpPr>
            <a:spLocks noGrp="1"/>
          </p:cNvSpPr>
          <p:nvPr>
            <p:ph type="sldNum" sz="quarter" idx="10"/>
          </p:nvPr>
        </p:nvSpPr>
        <p:spPr/>
        <p:txBody>
          <a:bodyPr/>
          <a:lstStyle/>
          <a:p>
            <a:fld id="{6139557D-DCF2-4C14-B6A8-ECB3B9D19CEE}" type="slidenum">
              <a:rPr lang="en-US" smtClean="0"/>
              <a:t>2</a:t>
            </a:fld>
            <a:endParaRPr lang="en-US"/>
          </a:p>
        </p:txBody>
      </p:sp>
    </p:spTree>
    <p:extLst>
      <p:ext uri="{BB962C8B-B14F-4D97-AF65-F5344CB8AC3E}">
        <p14:creationId xmlns:p14="http://schemas.microsoft.com/office/powerpoint/2010/main" val="390099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a:t>
            </a:r>
            <a:r>
              <a:rPr lang="en-US" baseline="0" dirty="0" smtClean="0"/>
              <a:t> reason that the truck can not be on track when friction is not large enough.</a:t>
            </a:r>
            <a:endParaRPr lang="en-US" dirty="0"/>
          </a:p>
        </p:txBody>
      </p:sp>
      <p:sp>
        <p:nvSpPr>
          <p:cNvPr id="4" name="Slide Number Placeholder 3"/>
          <p:cNvSpPr>
            <a:spLocks noGrp="1"/>
          </p:cNvSpPr>
          <p:nvPr>
            <p:ph type="sldNum" sz="quarter" idx="10"/>
          </p:nvPr>
        </p:nvSpPr>
        <p:spPr/>
        <p:txBody>
          <a:bodyPr/>
          <a:lstStyle/>
          <a:p>
            <a:fld id="{6139557D-DCF2-4C14-B6A8-ECB3B9D19CEE}" type="slidenum">
              <a:rPr lang="en-US" smtClean="0"/>
              <a:t>7</a:t>
            </a:fld>
            <a:endParaRPr lang="en-US"/>
          </a:p>
        </p:txBody>
      </p:sp>
    </p:spTree>
    <p:extLst>
      <p:ext uri="{BB962C8B-B14F-4D97-AF65-F5344CB8AC3E}">
        <p14:creationId xmlns:p14="http://schemas.microsoft.com/office/powerpoint/2010/main" val="28044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3F16A-6629-4739-A2D5-D71593E00E67}" type="slidenum">
              <a:rPr lang="en-US"/>
              <a:pPr/>
              <a:t>12</a:t>
            </a:fld>
            <a:endParaRPr lang="en-US"/>
          </a:p>
        </p:txBody>
      </p:sp>
      <p:sp>
        <p:nvSpPr>
          <p:cNvPr id="1060866" name="Rectangle 2"/>
          <p:cNvSpPr>
            <a:spLocks noGrp="1" noRot="1" noChangeAspect="1" noChangeArrowheads="1" noTextEdit="1"/>
          </p:cNvSpPr>
          <p:nvPr>
            <p:ph type="sldImg"/>
          </p:nvPr>
        </p:nvSpPr>
        <p:spPr>
          <a:ln/>
        </p:spPr>
      </p:sp>
      <p:sp>
        <p:nvSpPr>
          <p:cNvPr id="1060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D8151-BF72-40D0-8F61-D0D73B44940C}" type="slidenum">
              <a:rPr lang="en-US"/>
              <a:pPr/>
              <a:t>13</a:t>
            </a:fld>
            <a:endParaRPr lang="en-US"/>
          </a:p>
        </p:txBody>
      </p:sp>
      <p:sp>
        <p:nvSpPr>
          <p:cNvPr id="708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8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4B81F-094B-4117-9077-E46BDFDCF025}" type="slidenum">
              <a:rPr lang="en-US"/>
              <a:pPr/>
              <a:t>14</a:t>
            </a:fld>
            <a:endParaRPr lang="en-US"/>
          </a:p>
        </p:txBody>
      </p:sp>
      <p:sp>
        <p:nvSpPr>
          <p:cNvPr id="10854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8FCD7-C358-4AB0-98D1-31B392469027}" type="slidenum">
              <a:rPr lang="en-US"/>
              <a:pPr/>
              <a:t>15</a:t>
            </a:fld>
            <a:endParaRPr lang="en-US"/>
          </a:p>
        </p:txBody>
      </p:sp>
      <p:sp>
        <p:nvSpPr>
          <p:cNvPr id="10874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7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94029-35B5-4E3B-812C-4F9693C039DB}" type="slidenum">
              <a:rPr lang="en-US"/>
              <a:pPr/>
              <a:t>16</a:t>
            </a:fld>
            <a:endParaRPr lang="en-US"/>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1E3F2-9C6B-4902-9A2E-B0B02A37837E}" type="slidenum">
              <a:rPr lang="en-US"/>
              <a:pPr/>
              <a:t>17</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FDA9B6-3827-4A7A-8232-4922B2153086}"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43833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0E6E3-AE57-4865-B985-395F2C41C608}"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67155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64001-AF25-4C8F-AA03-CB1C2BCD5B1B}"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376302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FAC458D0-0A4A-471B-AD18-63AFDDCFFBFD}" type="datetime1">
              <a:rPr lang="en-US" smtClean="0"/>
              <a:t>1/31/2013</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D86FBDA4-F7CC-4E54-B7C7-B06642C7A531}" type="slidenum">
              <a:rPr lang="en-US"/>
              <a:pPr/>
              <a:t>‹#›</a:t>
            </a:fld>
            <a:endParaRPr lang="en-US"/>
          </a:p>
        </p:txBody>
      </p:sp>
    </p:spTree>
    <p:extLst>
      <p:ext uri="{BB962C8B-B14F-4D97-AF65-F5344CB8AC3E}">
        <p14:creationId xmlns:p14="http://schemas.microsoft.com/office/powerpoint/2010/main" val="164630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BB52D-CD1B-4EAF-802C-68660B36BA81}"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175853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02D242-A944-40E5-8993-844AA1AA8BCA}" type="datetime1">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10012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F08C6A-A2A0-4111-BAFE-703892513E9D}" type="datetime1">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7554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11ECC5-188C-4C6F-A0A5-AD6773B1B419}" type="datetime1">
              <a:rPr lang="en-US" smtClean="0"/>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2958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56746-BD02-4E0D-B312-98B0E4F8F1AC}" type="datetime1">
              <a:rPr lang="en-US" smtClean="0"/>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196829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1A65C-DB30-47C5-A4B2-FBD9CABA2AD8}" type="datetime1">
              <a:rPr lang="en-US" smtClean="0"/>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94653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A2256-2F3C-4F22-ADB9-9C1A27EE3AEB}" type="datetime1">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206649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5599E-C841-48A9-8AFE-0E5B1BD7B3EA}" type="datetime1">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28618-D103-4543-8EF7-360C5AFAE74A}" type="slidenum">
              <a:rPr lang="en-US" smtClean="0"/>
              <a:t>‹#›</a:t>
            </a:fld>
            <a:endParaRPr lang="en-US"/>
          </a:p>
        </p:txBody>
      </p:sp>
    </p:spTree>
    <p:extLst>
      <p:ext uri="{BB962C8B-B14F-4D97-AF65-F5344CB8AC3E}">
        <p14:creationId xmlns:p14="http://schemas.microsoft.com/office/powerpoint/2010/main" val="354804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46F90-DCA2-43AE-95AD-3E40666D4AD4}" type="datetime1">
              <a:rPr lang="en-US" smtClean="0"/>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28618-D103-4543-8EF7-360C5AFAE74A}" type="slidenum">
              <a:rPr lang="en-US" smtClean="0"/>
              <a:t>‹#›</a:t>
            </a:fld>
            <a:endParaRPr lang="en-US"/>
          </a:p>
        </p:txBody>
      </p:sp>
    </p:spTree>
    <p:extLst>
      <p:ext uri="{BB962C8B-B14F-4D97-AF65-F5344CB8AC3E}">
        <p14:creationId xmlns:p14="http://schemas.microsoft.com/office/powerpoint/2010/main" val="54772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oleObject" Target="../embeddings/oleObject2.bin"/><Relationship Id="rId5" Type="http://schemas.openxmlformats.org/officeDocument/2006/relationships/image" Target="../media/image4.jpeg"/><Relationship Id="rId10" Type="http://schemas.openxmlformats.org/officeDocument/2006/relationships/image" Target="../media/image1.wmf"/><Relationship Id="rId4" Type="http://schemas.openxmlformats.org/officeDocument/2006/relationships/image" Target="../media/image3.jpeg"/><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physics.purdue.edu/class/applets/NewtonsCannon/newtmtn.html"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anim0012.mov" TargetMode="External"/><Relationship Id="rId4" Type="http://schemas.openxmlformats.org/officeDocument/2006/relationships/hyperlink" Target="http://www.sfgate.com/getoutside/1996/jun/tide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1026"/>
          <p:cNvSpPr>
            <a:spLocks noGrp="1" noChangeArrowheads="1"/>
          </p:cNvSpPr>
          <p:nvPr>
            <p:ph type="title"/>
          </p:nvPr>
        </p:nvSpPr>
        <p:spPr>
          <a:xfrm>
            <a:off x="685800" y="228600"/>
            <a:ext cx="7772400" cy="762000"/>
          </a:xfrm>
        </p:spPr>
        <p:txBody>
          <a:bodyPr/>
          <a:lstStyle/>
          <a:p>
            <a:r>
              <a:rPr lang="en-US" b="1" dirty="0">
                <a:solidFill>
                  <a:srgbClr val="FF0000"/>
                </a:solidFill>
              </a:rPr>
              <a:t>Centripetal Forces</a:t>
            </a:r>
          </a:p>
        </p:txBody>
      </p:sp>
      <p:pic>
        <p:nvPicPr>
          <p:cNvPr id="4" name="Picture 6" descr="05_0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52"/>
          <a:stretch/>
        </p:blipFill>
        <p:spPr bwMode="auto">
          <a:xfrm>
            <a:off x="228600" y="968725"/>
            <a:ext cx="2690812" cy="269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05_08"/>
          <p:cNvPicPr>
            <a:picLocks noChangeAspect="1" noChangeArrowheads="1"/>
          </p:cNvPicPr>
          <p:nvPr/>
        </p:nvPicPr>
        <p:blipFill rotWithShape="1">
          <a:blip r:embed="rId5">
            <a:extLst>
              <a:ext uri="{28A0092B-C50C-407E-A947-70E740481C1C}">
                <a14:useLocalDpi xmlns:a14="http://schemas.microsoft.com/office/drawing/2010/main" val="0"/>
              </a:ext>
            </a:extLst>
          </a:blip>
          <a:srcRect l="38839"/>
          <a:stretch/>
        </p:blipFill>
        <p:spPr bwMode="auto">
          <a:xfrm>
            <a:off x="152400" y="3893592"/>
            <a:ext cx="3124200" cy="296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1D-02_diagram"/>
          <p:cNvPicPr>
            <a:picLocks noChangeAspect="1" noChangeArrowheads="1"/>
          </p:cNvPicPr>
          <p:nvPr/>
        </p:nvPicPr>
        <p:blipFill rotWithShape="1">
          <a:blip r:embed="rId6">
            <a:extLst>
              <a:ext uri="{28A0092B-C50C-407E-A947-70E740481C1C}">
                <a14:useLocalDpi xmlns:a14="http://schemas.microsoft.com/office/drawing/2010/main" val="0"/>
              </a:ext>
            </a:extLst>
          </a:blip>
          <a:srcRect b="30355"/>
          <a:stretch/>
        </p:blipFill>
        <p:spPr bwMode="auto">
          <a:xfrm>
            <a:off x="3429000" y="1135645"/>
            <a:ext cx="2108200" cy="265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3"/>
          <p:cNvGrpSpPr>
            <a:grpSpLocks/>
          </p:cNvGrpSpPr>
          <p:nvPr/>
        </p:nvGrpSpPr>
        <p:grpSpPr bwMode="auto">
          <a:xfrm>
            <a:off x="4120354" y="4286622"/>
            <a:ext cx="1938338" cy="2438400"/>
            <a:chOff x="576" y="624"/>
            <a:chExt cx="1221" cy="1536"/>
          </a:xfrm>
        </p:grpSpPr>
        <p:sp>
          <p:nvSpPr>
            <p:cNvPr id="10" name="Arc 24"/>
            <p:cNvSpPr>
              <a:spLocks/>
            </p:cNvSpPr>
            <p:nvPr/>
          </p:nvSpPr>
          <p:spPr bwMode="auto">
            <a:xfrm rot="-2639661">
              <a:off x="576" y="1200"/>
              <a:ext cx="960" cy="9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1" name="Picture 25" descr="c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 y="1248"/>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6"/>
            <p:cNvSpPr>
              <a:spLocks noChangeShapeType="1"/>
            </p:cNvSpPr>
            <p:nvPr/>
          </p:nvSpPr>
          <p:spPr bwMode="auto">
            <a:xfrm>
              <a:off x="1056" y="1392"/>
              <a:ext cx="0" cy="33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27"/>
            <p:cNvSpPr txBox="1">
              <a:spLocks noChangeArrowheads="1"/>
            </p:cNvSpPr>
            <p:nvPr/>
          </p:nvSpPr>
          <p:spPr bwMode="auto">
            <a:xfrm>
              <a:off x="950" y="1657"/>
              <a:ext cx="8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W = mg</a:t>
              </a:r>
            </a:p>
          </p:txBody>
        </p:sp>
        <p:sp>
          <p:nvSpPr>
            <p:cNvPr id="14" name="Line 28"/>
            <p:cNvSpPr>
              <a:spLocks noChangeShapeType="1"/>
            </p:cNvSpPr>
            <p:nvPr/>
          </p:nvSpPr>
          <p:spPr bwMode="auto">
            <a:xfrm flipV="1">
              <a:off x="1056" y="912"/>
              <a:ext cx="0" cy="38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29"/>
            <p:cNvSpPr txBox="1">
              <a:spLocks noChangeArrowheads="1"/>
            </p:cNvSpPr>
            <p:nvPr/>
          </p:nvSpPr>
          <p:spPr bwMode="auto">
            <a:xfrm>
              <a:off x="960" y="62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N</a:t>
              </a:r>
            </a:p>
          </p:txBody>
        </p:sp>
        <p:sp>
          <p:nvSpPr>
            <p:cNvPr id="16" name="Line 30"/>
            <p:cNvSpPr>
              <a:spLocks noChangeShapeType="1"/>
            </p:cNvSpPr>
            <p:nvPr/>
          </p:nvSpPr>
          <p:spPr bwMode="auto">
            <a:xfrm>
              <a:off x="1152" y="1392"/>
              <a:ext cx="384" cy="0"/>
            </a:xfrm>
            <a:prstGeom prst="line">
              <a:avLst/>
            </a:prstGeom>
            <a:noFill/>
            <a:ln w="3810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31"/>
            <p:cNvSpPr txBox="1">
              <a:spLocks noChangeArrowheads="1"/>
            </p:cNvSpPr>
            <p:nvPr/>
          </p:nvSpPr>
          <p:spPr bwMode="auto">
            <a:xfrm>
              <a:off x="1574" y="117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v</a:t>
              </a:r>
            </a:p>
          </p:txBody>
        </p:sp>
      </p:grpSp>
      <p:pic>
        <p:nvPicPr>
          <p:cNvPr id="18" name="Picture 13" descr="05_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7612" y="1180467"/>
            <a:ext cx="25765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1928901548"/>
              </p:ext>
            </p:extLst>
          </p:nvPr>
        </p:nvGraphicFramePr>
        <p:xfrm>
          <a:off x="7010400" y="3914238"/>
          <a:ext cx="1475332" cy="1201968"/>
        </p:xfrm>
        <a:graphic>
          <a:graphicData uri="http://schemas.openxmlformats.org/presentationml/2006/ole">
            <mc:AlternateContent xmlns:mc="http://schemas.openxmlformats.org/markup-compatibility/2006">
              <mc:Choice xmlns:v="urn:schemas-microsoft-com:vml" Requires="v">
                <p:oleObj spid="_x0000_s15400" name="Equation" r:id="rId9" imgW="482600" imgH="393700" progId="Equation.3">
                  <p:embed/>
                </p:oleObj>
              </mc:Choice>
              <mc:Fallback>
                <p:oleObj name="Equation" r:id="rId9" imgW="482600" imgH="393700" progId="Equation.3">
                  <p:embed/>
                  <p:pic>
                    <p:nvPicPr>
                      <p:cNvPr id="0" name="Object 10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3914238"/>
                        <a:ext cx="1475332" cy="1201968"/>
                      </a:xfrm>
                      <a:prstGeom prst="rect">
                        <a:avLst/>
                      </a:prstGeom>
                      <a:solidFill>
                        <a:srgbClr val="EFFF5D"/>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45873783"/>
              </p:ext>
            </p:extLst>
          </p:nvPr>
        </p:nvGraphicFramePr>
        <p:xfrm>
          <a:off x="6918325" y="5617031"/>
          <a:ext cx="1946275" cy="618957"/>
        </p:xfrm>
        <a:graphic>
          <a:graphicData uri="http://schemas.openxmlformats.org/presentationml/2006/ole">
            <mc:AlternateContent xmlns:mc="http://schemas.openxmlformats.org/markup-compatibility/2006">
              <mc:Choice xmlns:v="urn:schemas-microsoft-com:vml" Requires="v">
                <p:oleObj spid="_x0000_s15401" name="Equation" r:id="rId11" imgW="558800" imgH="177800" progId="Equation.3">
                  <p:embed/>
                </p:oleObj>
              </mc:Choice>
              <mc:Fallback>
                <p:oleObj name="Equation" r:id="rId11" imgW="558800" imgH="177800" progId="Equation.3">
                  <p:embed/>
                  <p:pic>
                    <p:nvPicPr>
                      <p:cNvPr id="0" name="Object 10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18325" y="5617031"/>
                        <a:ext cx="1946275" cy="618957"/>
                      </a:xfrm>
                      <a:prstGeom prst="rect">
                        <a:avLst/>
                      </a:prstGeom>
                      <a:solidFill>
                        <a:srgbClr val="EFFF5D"/>
                      </a:solid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F7928618-D103-4543-8EF7-360C5AFAE74A}" type="slidenum">
              <a:rPr lang="en-US" smtClean="0"/>
              <a:t>1</a:t>
            </a:fld>
            <a:endParaRPr lang="en-US"/>
          </a:p>
        </p:txBody>
      </p:sp>
    </p:spTree>
    <p:extLst>
      <p:ext uri="{BB962C8B-B14F-4D97-AF65-F5344CB8AC3E}">
        <p14:creationId xmlns:p14="http://schemas.microsoft.com/office/powerpoint/2010/main" val="2330247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C7B7AF-564E-4B90-8918-45C678868E95}" type="slidenum">
              <a:rPr lang="en-US"/>
              <a:pPr eaLnBrk="1" hangingPunct="1"/>
              <a:t>10</a:t>
            </a:fld>
            <a:endParaRPr lang="en-US" dirty="0"/>
          </a:p>
        </p:txBody>
      </p:sp>
      <p:sp>
        <p:nvSpPr>
          <p:cNvPr id="57346" name="Text Box 2"/>
          <p:cNvSpPr txBox="1">
            <a:spLocks noChangeArrowheads="1"/>
          </p:cNvSpPr>
          <p:nvPr/>
        </p:nvSpPr>
        <p:spPr bwMode="auto">
          <a:xfrm>
            <a:off x="152400" y="914400"/>
            <a:ext cx="8839200" cy="11874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passenger in a rollover accident turns through a radius of 3.0m in the seat of the vehicle making a complete turn in 1 sec.</a:t>
            </a:r>
            <a:endParaRPr lang="en-US" sz="2400" b="1">
              <a:solidFill>
                <a:srgbClr val="FF0000"/>
              </a:solidFill>
            </a:endParaRPr>
          </a:p>
        </p:txBody>
      </p:sp>
      <p:sp>
        <p:nvSpPr>
          <p:cNvPr id="57347" name="Text Box 3"/>
          <p:cNvSpPr txBox="1">
            <a:spLocks noChangeArrowheads="1"/>
          </p:cNvSpPr>
          <p:nvPr/>
        </p:nvSpPr>
        <p:spPr bwMode="auto">
          <a:xfrm>
            <a:off x="152400" y="2076450"/>
            <a:ext cx="8839200" cy="76944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200" b="1" dirty="0" smtClean="0">
                <a:solidFill>
                  <a:srgbClr val="FF0000"/>
                </a:solidFill>
                <a:sym typeface="Symbol" pitchFamily="18" charset="2"/>
              </a:rPr>
              <a:t>Passenger </a:t>
            </a:r>
            <a:r>
              <a:rPr lang="en-US" sz="2200" b="1" dirty="0">
                <a:solidFill>
                  <a:srgbClr val="FF0000"/>
                </a:solidFill>
                <a:sym typeface="Symbol" pitchFamily="18" charset="2"/>
              </a:rPr>
              <a:t>has mass = 60 kg, what is centripetal force required to produce the acceleration?  Compare it to passengers weight.</a:t>
            </a:r>
          </a:p>
        </p:txBody>
      </p:sp>
      <p:grpSp>
        <p:nvGrpSpPr>
          <p:cNvPr id="2" name="Group 4"/>
          <p:cNvGrpSpPr>
            <a:grpSpLocks/>
          </p:cNvGrpSpPr>
          <p:nvPr/>
        </p:nvGrpSpPr>
        <p:grpSpPr bwMode="auto">
          <a:xfrm>
            <a:off x="6553200" y="4572000"/>
            <a:ext cx="1389063" cy="1598613"/>
            <a:chOff x="4224" y="2448"/>
            <a:chExt cx="875" cy="1007"/>
          </a:xfrm>
        </p:grpSpPr>
        <p:grpSp>
          <p:nvGrpSpPr>
            <p:cNvPr id="29708" name="Group 5"/>
            <p:cNvGrpSpPr>
              <a:grpSpLocks/>
            </p:cNvGrpSpPr>
            <p:nvPr/>
          </p:nvGrpSpPr>
          <p:grpSpPr bwMode="auto">
            <a:xfrm>
              <a:off x="4224" y="2592"/>
              <a:ext cx="872" cy="863"/>
              <a:chOff x="4224" y="2592"/>
              <a:chExt cx="872" cy="863"/>
            </a:xfrm>
          </p:grpSpPr>
          <p:sp>
            <p:nvSpPr>
              <p:cNvPr id="29718" name="Freeform 6"/>
              <p:cNvSpPr>
                <a:spLocks/>
              </p:cNvSpPr>
              <p:nvPr/>
            </p:nvSpPr>
            <p:spPr bwMode="auto">
              <a:xfrm>
                <a:off x="4224" y="2597"/>
                <a:ext cx="872" cy="858"/>
              </a:xfrm>
              <a:custGeom>
                <a:avLst/>
                <a:gdLst>
                  <a:gd name="T0" fmla="*/ 674 w 872"/>
                  <a:gd name="T1" fmla="*/ 54 h 858"/>
                  <a:gd name="T2" fmla="*/ 798 w 872"/>
                  <a:gd name="T3" fmla="*/ 167 h 858"/>
                  <a:gd name="T4" fmla="*/ 864 w 872"/>
                  <a:gd name="T5" fmla="*/ 363 h 858"/>
                  <a:gd name="T6" fmla="*/ 846 w 872"/>
                  <a:gd name="T7" fmla="*/ 565 h 858"/>
                  <a:gd name="T8" fmla="*/ 739 w 872"/>
                  <a:gd name="T9" fmla="*/ 755 h 858"/>
                  <a:gd name="T10" fmla="*/ 519 w 872"/>
                  <a:gd name="T11" fmla="*/ 850 h 858"/>
                  <a:gd name="T12" fmla="*/ 240 w 872"/>
                  <a:gd name="T13" fmla="*/ 802 h 858"/>
                  <a:gd name="T14" fmla="*/ 32 w 872"/>
                  <a:gd name="T15" fmla="*/ 576 h 858"/>
                  <a:gd name="T16" fmla="*/ 50 w 872"/>
                  <a:gd name="T17" fmla="*/ 250 h 858"/>
                  <a:gd name="T18" fmla="*/ 216 w 872"/>
                  <a:gd name="T19" fmla="*/ 66 h 858"/>
                  <a:gd name="T20" fmla="*/ 371 w 872"/>
                  <a:gd name="T21" fmla="*/ 0 h 8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2"/>
                  <a:gd name="T34" fmla="*/ 0 h 858"/>
                  <a:gd name="T35" fmla="*/ 872 w 872"/>
                  <a:gd name="T36" fmla="*/ 858 h 8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2" h="858">
                    <a:moveTo>
                      <a:pt x="674" y="54"/>
                    </a:moveTo>
                    <a:cubicBezTo>
                      <a:pt x="696" y="73"/>
                      <a:pt x="766" y="116"/>
                      <a:pt x="798" y="167"/>
                    </a:cubicBezTo>
                    <a:cubicBezTo>
                      <a:pt x="830" y="218"/>
                      <a:pt x="856" y="297"/>
                      <a:pt x="864" y="363"/>
                    </a:cubicBezTo>
                    <a:cubicBezTo>
                      <a:pt x="872" y="429"/>
                      <a:pt x="867" y="500"/>
                      <a:pt x="846" y="565"/>
                    </a:cubicBezTo>
                    <a:cubicBezTo>
                      <a:pt x="825" y="630"/>
                      <a:pt x="793" y="707"/>
                      <a:pt x="739" y="755"/>
                    </a:cubicBezTo>
                    <a:cubicBezTo>
                      <a:pt x="685" y="803"/>
                      <a:pt x="602" y="842"/>
                      <a:pt x="519" y="850"/>
                    </a:cubicBezTo>
                    <a:cubicBezTo>
                      <a:pt x="436" y="858"/>
                      <a:pt x="321" y="848"/>
                      <a:pt x="240" y="802"/>
                    </a:cubicBezTo>
                    <a:cubicBezTo>
                      <a:pt x="159" y="756"/>
                      <a:pt x="64" y="668"/>
                      <a:pt x="32" y="576"/>
                    </a:cubicBezTo>
                    <a:cubicBezTo>
                      <a:pt x="0" y="484"/>
                      <a:pt x="19" y="335"/>
                      <a:pt x="50" y="250"/>
                    </a:cubicBezTo>
                    <a:cubicBezTo>
                      <a:pt x="81" y="165"/>
                      <a:pt x="163" y="108"/>
                      <a:pt x="216" y="66"/>
                    </a:cubicBezTo>
                    <a:cubicBezTo>
                      <a:pt x="269" y="24"/>
                      <a:pt x="339" y="14"/>
                      <a:pt x="371" y="0"/>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9" name="Freeform 7"/>
              <p:cNvSpPr>
                <a:spLocks/>
              </p:cNvSpPr>
              <p:nvPr/>
            </p:nvSpPr>
            <p:spPr bwMode="auto">
              <a:xfrm>
                <a:off x="4506" y="2592"/>
                <a:ext cx="106" cy="35"/>
              </a:xfrm>
              <a:custGeom>
                <a:avLst/>
                <a:gdLst>
                  <a:gd name="T0" fmla="*/ 0 w 106"/>
                  <a:gd name="T1" fmla="*/ 35 h 35"/>
                  <a:gd name="T2" fmla="*/ 106 w 106"/>
                  <a:gd name="T3" fmla="*/ 0 h 35"/>
                  <a:gd name="T4" fmla="*/ 0 60000 65536"/>
                  <a:gd name="T5" fmla="*/ 0 60000 65536"/>
                  <a:gd name="T6" fmla="*/ 0 w 106"/>
                  <a:gd name="T7" fmla="*/ 0 h 35"/>
                  <a:gd name="T8" fmla="*/ 106 w 106"/>
                  <a:gd name="T9" fmla="*/ 35 h 35"/>
                </a:gdLst>
                <a:ahLst/>
                <a:cxnLst>
                  <a:cxn ang="T4">
                    <a:pos x="T0" y="T1"/>
                  </a:cxn>
                  <a:cxn ang="T5">
                    <a:pos x="T2" y="T3"/>
                  </a:cxn>
                </a:cxnLst>
                <a:rect l="T6" t="T7" r="T8" b="T9"/>
                <a:pathLst>
                  <a:path w="106" h="35">
                    <a:moveTo>
                      <a:pt x="0" y="35"/>
                    </a:moveTo>
                    <a:cubicBezTo>
                      <a:pt x="18" y="29"/>
                      <a:pt x="84" y="7"/>
                      <a:pt x="106" y="0"/>
                    </a:cubicBezTo>
                  </a:path>
                </a:pathLst>
              </a:custGeom>
              <a:noFill/>
              <a:ln w="28575">
                <a:solidFill>
                  <a:schemeClr val="accent2"/>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709" name="Group 8"/>
            <p:cNvGrpSpPr>
              <a:grpSpLocks/>
            </p:cNvGrpSpPr>
            <p:nvPr/>
          </p:nvGrpSpPr>
          <p:grpSpPr bwMode="auto">
            <a:xfrm>
              <a:off x="4667" y="2448"/>
              <a:ext cx="192" cy="288"/>
              <a:chOff x="3312" y="1056"/>
              <a:chExt cx="595" cy="1646"/>
            </a:xfrm>
          </p:grpSpPr>
          <p:sp>
            <p:nvSpPr>
              <p:cNvPr id="29712" name="Oval 9"/>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13" name="Freeform 10"/>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4" name="Freeform 11"/>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5" name="Freeform 12"/>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6" name="Freeform 13"/>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7" name="Freeform 14"/>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10" name="Line 15"/>
            <p:cNvSpPr>
              <a:spLocks noChangeShapeType="1"/>
            </p:cNvSpPr>
            <p:nvPr/>
          </p:nvSpPr>
          <p:spPr bwMode="auto">
            <a:xfrm rot="1079360" flipV="1">
              <a:off x="4715" y="2928"/>
              <a:ext cx="384" cy="144"/>
            </a:xfrm>
            <a:prstGeom prst="line">
              <a:avLst/>
            </a:prstGeom>
            <a:noFill/>
            <a:ln w="28575">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9711" name="Text Box 16"/>
            <p:cNvSpPr txBox="1">
              <a:spLocks noChangeArrowheads="1"/>
            </p:cNvSpPr>
            <p:nvPr/>
          </p:nvSpPr>
          <p:spPr bwMode="auto">
            <a:xfrm>
              <a:off x="4763" y="2832"/>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3 m</a:t>
              </a:r>
            </a:p>
          </p:txBody>
        </p:sp>
      </p:grpSp>
      <p:sp>
        <p:nvSpPr>
          <p:cNvPr id="57362" name="Text Box 18"/>
          <p:cNvSpPr txBox="1">
            <a:spLocks noChangeArrowheads="1"/>
          </p:cNvSpPr>
          <p:nvPr/>
        </p:nvSpPr>
        <p:spPr bwMode="auto">
          <a:xfrm>
            <a:off x="152399" y="5257800"/>
            <a:ext cx="6096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000" b="1" dirty="0"/>
              <a:t>F = ma = (60 kg)(118 m/s</a:t>
            </a:r>
            <a:r>
              <a:rPr lang="en-US" sz="2000" b="1" baseline="30000" dirty="0"/>
              <a:t>2</a:t>
            </a:r>
            <a:r>
              <a:rPr lang="en-US" sz="2000" b="1" dirty="0"/>
              <a:t>) = 7080 N</a:t>
            </a:r>
          </a:p>
          <a:p>
            <a:pPr eaLnBrk="1" hangingPunct="1">
              <a:spcBef>
                <a:spcPct val="20000"/>
              </a:spcBef>
            </a:pPr>
            <a:r>
              <a:rPr lang="en-US" sz="2000" b="1" dirty="0"/>
              <a:t>	F = ma = m </a:t>
            </a:r>
            <a:r>
              <a:rPr lang="en-US" sz="2000" b="1" dirty="0" smtClean="0"/>
              <a:t>(</a:t>
            </a:r>
            <a:r>
              <a:rPr lang="en-US" sz="2000" b="1" dirty="0" smtClean="0"/>
              <a:t>13 </a:t>
            </a:r>
            <a:r>
              <a:rPr lang="en-US" sz="2000" b="1" dirty="0" smtClean="0"/>
              <a:t>X 9.8m/s</a:t>
            </a:r>
            <a:r>
              <a:rPr lang="en-US" sz="2000" b="1" baseline="30000" dirty="0" smtClean="0"/>
              <a:t>2</a:t>
            </a:r>
            <a:r>
              <a:rPr lang="en-US" sz="2000" b="1" dirty="0" smtClean="0"/>
              <a:t>) </a:t>
            </a:r>
            <a:r>
              <a:rPr lang="en-US" sz="2000" b="1" dirty="0"/>
              <a:t>= </a:t>
            </a:r>
            <a:r>
              <a:rPr lang="en-US" sz="2000" b="1" dirty="0" smtClean="0"/>
              <a:t>13 </a:t>
            </a:r>
            <a:r>
              <a:rPr lang="en-US" sz="2000" b="1" dirty="0"/>
              <a:t>mg = </a:t>
            </a:r>
            <a:r>
              <a:rPr lang="en-US" sz="2000" b="1" dirty="0" smtClean="0">
                <a:solidFill>
                  <a:srgbClr val="FF3300"/>
                </a:solidFill>
              </a:rPr>
              <a:t>13 </a:t>
            </a:r>
            <a:r>
              <a:rPr lang="en-US" sz="2000" b="1" dirty="0">
                <a:solidFill>
                  <a:srgbClr val="FF3300"/>
                </a:solidFill>
              </a:rPr>
              <a:t>weight</a:t>
            </a:r>
          </a:p>
        </p:txBody>
      </p:sp>
      <p:sp>
        <p:nvSpPr>
          <p:cNvPr id="29707" name="Rectangle 20"/>
          <p:cNvSpPr>
            <a:spLocks noGrp="1" noChangeArrowheads="1"/>
          </p:cNvSpPr>
          <p:nvPr>
            <p:ph type="title"/>
          </p:nvPr>
        </p:nvSpPr>
        <p:spPr>
          <a:xfrm>
            <a:off x="381000" y="0"/>
            <a:ext cx="8229600" cy="1143000"/>
          </a:xfrm>
        </p:spPr>
        <p:txBody>
          <a:bodyPr/>
          <a:lstStyle/>
          <a:p>
            <a:pPr eaLnBrk="1" hangingPunct="1"/>
            <a:r>
              <a:rPr lang="en-US" smtClean="0"/>
              <a:t>Ch 5 CP 4</a:t>
            </a:r>
          </a:p>
        </p:txBody>
      </p:sp>
      <p:sp>
        <p:nvSpPr>
          <p:cNvPr id="24" name="TextBox 23"/>
          <p:cNvSpPr txBox="1"/>
          <p:nvPr/>
        </p:nvSpPr>
        <p:spPr>
          <a:xfrm>
            <a:off x="253543" y="3076666"/>
            <a:ext cx="5676900" cy="1698927"/>
          </a:xfrm>
          <a:prstGeom prst="rect">
            <a:avLst/>
          </a:prstGeom>
          <a:noFill/>
        </p:spPr>
        <p:txBody>
          <a:bodyPr wrap="square" rtlCol="0">
            <a:spAutoFit/>
          </a:bodyPr>
          <a:lstStyle/>
          <a:p>
            <a:pPr>
              <a:spcBef>
                <a:spcPct val="20000"/>
              </a:spcBef>
            </a:pPr>
            <a:r>
              <a:rPr lang="en-US" dirty="0" smtClean="0"/>
              <a:t>A). 10000 N  </a:t>
            </a:r>
            <a:r>
              <a:rPr lang="en-US" b="1" dirty="0" smtClean="0">
                <a:cs typeface="Arial" charset="0"/>
                <a:sym typeface="Symbol" pitchFamily="18" charset="2"/>
              </a:rPr>
              <a:t> </a:t>
            </a:r>
            <a:endParaRPr lang="en-US" dirty="0" smtClean="0"/>
          </a:p>
          <a:p>
            <a:pPr>
              <a:spcBef>
                <a:spcPct val="20000"/>
              </a:spcBef>
            </a:pPr>
            <a:r>
              <a:rPr lang="en-US" dirty="0" smtClean="0"/>
              <a:t>B).  1352 N</a:t>
            </a:r>
          </a:p>
          <a:p>
            <a:pPr>
              <a:spcBef>
                <a:spcPct val="20000"/>
              </a:spcBef>
            </a:pPr>
            <a:r>
              <a:rPr lang="en-US" dirty="0" smtClean="0"/>
              <a:t>C).  7080 N </a:t>
            </a:r>
          </a:p>
          <a:p>
            <a:pPr>
              <a:spcBef>
                <a:spcPct val="20000"/>
              </a:spcBef>
            </a:pPr>
            <a:r>
              <a:rPr lang="en-US" dirty="0" smtClean="0"/>
              <a:t>D). 1159.3 N </a:t>
            </a:r>
          </a:p>
          <a:p>
            <a:pPr>
              <a:spcBef>
                <a:spcPct val="20000"/>
              </a:spcBef>
            </a:pPr>
            <a:r>
              <a:rPr lang="en-US" dirty="0" smtClean="0"/>
              <a:t>E).  205 N</a:t>
            </a:r>
          </a:p>
        </p:txBody>
      </p:sp>
    </p:spTree>
    <p:extLst>
      <p:ext uri="{BB962C8B-B14F-4D97-AF65-F5344CB8AC3E}">
        <p14:creationId xmlns:p14="http://schemas.microsoft.com/office/powerpoint/2010/main" val="2416758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62"/>
                                        </p:tgtEl>
                                        <p:attrNameLst>
                                          <p:attrName>style.visibility</p:attrName>
                                        </p:attrNameLst>
                                      </p:cBhvr>
                                      <p:to>
                                        <p:strVal val="visible"/>
                                      </p:to>
                                    </p:set>
                                    <p:anim calcmode="lin" valueType="num">
                                      <p:cBhvr additive="base">
                                        <p:cTn id="7" dur="500" fill="hold"/>
                                        <p:tgtEl>
                                          <p:spTgt spid="57362"/>
                                        </p:tgtEl>
                                        <p:attrNameLst>
                                          <p:attrName>ppt_x</p:attrName>
                                        </p:attrNameLst>
                                      </p:cBhvr>
                                      <p:tavLst>
                                        <p:tav tm="0">
                                          <p:val>
                                            <p:strVal val="#ppt_x"/>
                                          </p:val>
                                        </p:tav>
                                        <p:tav tm="100000">
                                          <p:val>
                                            <p:strVal val="#ppt_x"/>
                                          </p:val>
                                        </p:tav>
                                      </p:tavLst>
                                    </p:anim>
                                    <p:anim calcmode="lin" valueType="num">
                                      <p:cBhvr additive="base">
                                        <p:cTn id="8" dur="500" fill="hold"/>
                                        <p:tgtEl>
                                          <p:spTgt spid="57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0000"/>
                </a:solidFill>
              </a:rPr>
              <a:t>How Tough is </a:t>
            </a:r>
            <a:r>
              <a:rPr lang="en-US" b="1" dirty="0" smtClean="0">
                <a:solidFill>
                  <a:srgbClr val="FF0000"/>
                </a:solidFill>
              </a:rPr>
              <a:t>13 </a:t>
            </a:r>
            <a:r>
              <a:rPr lang="en-US" b="1" dirty="0" smtClean="0">
                <a:solidFill>
                  <a:srgbClr val="FF0000"/>
                </a:solidFill>
              </a:rPr>
              <a:t>g? </a:t>
            </a:r>
            <a:endParaRPr lang="en-US" b="1" dirty="0">
              <a:solidFill>
                <a:srgbClr val="FF0000"/>
              </a:solidFill>
            </a:endParaRPr>
          </a:p>
        </p:txBody>
      </p:sp>
      <p:pic>
        <p:nvPicPr>
          <p:cNvPr id="3" name="Watch The effects of G-Force Video   Break.com.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19200" y="914400"/>
            <a:ext cx="6747509" cy="5257800"/>
          </a:xfrm>
          <a:prstGeom prst="rect">
            <a:avLst/>
          </a:prstGeom>
        </p:spPr>
      </p:pic>
      <p:sp>
        <p:nvSpPr>
          <p:cNvPr id="4" name="TextBox 3"/>
          <p:cNvSpPr txBox="1"/>
          <p:nvPr/>
        </p:nvSpPr>
        <p:spPr>
          <a:xfrm>
            <a:off x="237067" y="6304002"/>
            <a:ext cx="8534400" cy="553998"/>
          </a:xfrm>
          <a:prstGeom prst="rect">
            <a:avLst/>
          </a:prstGeom>
          <a:noFill/>
        </p:spPr>
        <p:txBody>
          <a:bodyPr wrap="square" rtlCol="0">
            <a:spAutoFit/>
          </a:bodyPr>
          <a:lstStyle/>
          <a:p>
            <a:pPr algn="ctr"/>
            <a:r>
              <a:rPr lang="en-US" sz="3000" b="1" dirty="0" smtClean="0">
                <a:solidFill>
                  <a:schemeClr val="accent1"/>
                </a:solidFill>
              </a:rPr>
              <a:t>What’s  shown in the video is &lt; 10g. </a:t>
            </a:r>
            <a:endParaRPr lang="en-US" sz="3000" b="1" dirty="0">
              <a:solidFill>
                <a:schemeClr val="accent1"/>
              </a:solidFill>
            </a:endParaRPr>
          </a:p>
        </p:txBody>
      </p:sp>
      <p:sp>
        <p:nvSpPr>
          <p:cNvPr id="5" name="Slide Number Placeholder 4"/>
          <p:cNvSpPr>
            <a:spLocks noGrp="1"/>
          </p:cNvSpPr>
          <p:nvPr>
            <p:ph type="sldNum" sz="quarter" idx="12"/>
          </p:nvPr>
        </p:nvSpPr>
        <p:spPr/>
        <p:txBody>
          <a:bodyPr/>
          <a:lstStyle/>
          <a:p>
            <a:fld id="{F7928618-D103-4543-8EF7-360C5AFAE74A}" type="slidenum">
              <a:rPr lang="en-US" smtClean="0"/>
              <a:t>11</a:t>
            </a:fld>
            <a:endParaRPr lang="en-US"/>
          </a:p>
        </p:txBody>
      </p:sp>
    </p:spTree>
    <p:extLst>
      <p:ext uri="{BB962C8B-B14F-4D97-AF65-F5344CB8AC3E}">
        <p14:creationId xmlns:p14="http://schemas.microsoft.com/office/powerpoint/2010/main" val="2606812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a:xfrm>
            <a:off x="685800" y="800100"/>
            <a:ext cx="7772400" cy="762000"/>
          </a:xfrm>
        </p:spPr>
        <p:txBody>
          <a:bodyPr/>
          <a:lstStyle/>
          <a:p>
            <a:r>
              <a:rPr lang="en-US" b="1" dirty="0">
                <a:solidFill>
                  <a:srgbClr val="FF0000"/>
                </a:solidFill>
              </a:rPr>
              <a:t>Planetary Motion</a:t>
            </a:r>
          </a:p>
        </p:txBody>
      </p:sp>
      <p:sp>
        <p:nvSpPr>
          <p:cNvPr id="1059843" name="Rectangle 3"/>
          <p:cNvSpPr>
            <a:spLocks noGrp="1" noChangeArrowheads="1"/>
          </p:cNvSpPr>
          <p:nvPr>
            <p:ph type="body" idx="1"/>
          </p:nvPr>
        </p:nvSpPr>
        <p:spPr/>
        <p:txBody>
          <a:bodyPr/>
          <a:lstStyle/>
          <a:p>
            <a:r>
              <a:rPr lang="en-US"/>
              <a:t>The ancient Greeks believed the sun, moon, stars and planets all revolved around the Earth.</a:t>
            </a:r>
          </a:p>
          <a:p>
            <a:pPr lvl="1"/>
            <a:r>
              <a:rPr lang="en-US"/>
              <a:t>This is called a </a:t>
            </a:r>
            <a:r>
              <a:rPr lang="en-US" b="1" i="1">
                <a:solidFill>
                  <a:schemeClr val="accent1"/>
                </a:solidFill>
              </a:rPr>
              <a:t>geocentric view</a:t>
            </a:r>
            <a:r>
              <a:rPr lang="en-US"/>
              <a:t> (Earth-centered) of the universe.</a:t>
            </a:r>
          </a:p>
          <a:p>
            <a:pPr lvl="1"/>
            <a:r>
              <a:rPr lang="en-US"/>
              <a:t>This view matched their observations of the sky, with the exception of the puzzling motion of the wandering planets.</a:t>
            </a:r>
          </a:p>
        </p:txBody>
      </p:sp>
      <p:sp>
        <p:nvSpPr>
          <p:cNvPr id="2" name="Slide Number Placeholder 1"/>
          <p:cNvSpPr>
            <a:spLocks noGrp="1"/>
          </p:cNvSpPr>
          <p:nvPr>
            <p:ph type="sldNum" sz="quarter" idx="12"/>
          </p:nvPr>
        </p:nvSpPr>
        <p:spPr/>
        <p:txBody>
          <a:bodyPr/>
          <a:lstStyle/>
          <a:p>
            <a:fld id="{F7928618-D103-4543-8EF7-360C5AFAE74A}" type="slidenum">
              <a:rPr lang="en-US" smtClean="0"/>
              <a:t>12</a:t>
            </a:fld>
            <a:endParaRPr lang="en-US"/>
          </a:p>
        </p:txBody>
      </p:sp>
    </p:spTree>
    <p:extLst>
      <p:ext uri="{BB962C8B-B14F-4D97-AF65-F5344CB8AC3E}">
        <p14:creationId xmlns:p14="http://schemas.microsoft.com/office/powerpoint/2010/main" val="3566682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0" y="-30163"/>
            <a:ext cx="9144000" cy="1431926"/>
          </a:xfrm>
        </p:spPr>
        <p:txBody>
          <a:bodyPr/>
          <a:lstStyle/>
          <a:p>
            <a:r>
              <a:rPr lang="en-CA"/>
              <a:t>Kepler’s First Law of Planetary Motion</a:t>
            </a:r>
          </a:p>
        </p:txBody>
      </p:sp>
      <p:sp>
        <p:nvSpPr>
          <p:cNvPr id="707588" name="Text Box 4"/>
          <p:cNvSpPr txBox="1">
            <a:spLocks noChangeArrowheads="1"/>
          </p:cNvSpPr>
          <p:nvPr/>
        </p:nvSpPr>
        <p:spPr bwMode="auto">
          <a:xfrm>
            <a:off x="5181600" y="1600200"/>
            <a:ext cx="39624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sz="2800" dirty="0" err="1">
                <a:latin typeface="Arial" charset="0"/>
              </a:rPr>
              <a:t>Tycho’s</a:t>
            </a:r>
            <a:r>
              <a:rPr lang="en-US" sz="2800" dirty="0">
                <a:latin typeface="Arial" charset="0"/>
              </a:rPr>
              <a:t> assistant, </a:t>
            </a:r>
            <a:r>
              <a:rPr lang="en-US" sz="2800" dirty="0" err="1">
                <a:solidFill>
                  <a:srgbClr val="FF0000"/>
                </a:solidFill>
                <a:latin typeface="Arial" charset="0"/>
              </a:rPr>
              <a:t>Kepler</a:t>
            </a:r>
            <a:r>
              <a:rPr lang="en-US" sz="2800" dirty="0">
                <a:latin typeface="Arial" charset="0"/>
              </a:rPr>
              <a:t>, analyzed all that careful data.</a:t>
            </a:r>
          </a:p>
          <a:p>
            <a:pPr>
              <a:buClr>
                <a:schemeClr val="folHlink"/>
              </a:buClr>
              <a:buFont typeface="Wingdings" pitchFamily="79" charset="2"/>
              <a:buChar char="v"/>
            </a:pPr>
            <a:r>
              <a:rPr lang="en-US" sz="2800" dirty="0" err="1">
                <a:latin typeface="Arial" charset="0"/>
              </a:rPr>
              <a:t>Kepler</a:t>
            </a:r>
            <a:r>
              <a:rPr lang="en-US" sz="2800" dirty="0">
                <a:latin typeface="Arial" charset="0"/>
              </a:rPr>
              <a:t> was able to show that the orbits of the planets around the sun are </a:t>
            </a:r>
            <a:r>
              <a:rPr lang="en-US" sz="2800" b="1" i="1" dirty="0">
                <a:solidFill>
                  <a:schemeClr val="accent1"/>
                </a:solidFill>
                <a:latin typeface="Arial" charset="0"/>
              </a:rPr>
              <a:t>ellipses</a:t>
            </a:r>
            <a:r>
              <a:rPr lang="en-US" sz="2800" dirty="0">
                <a:latin typeface="Arial" charset="0"/>
              </a:rPr>
              <a:t>, with the sun at one focus.</a:t>
            </a:r>
          </a:p>
          <a:p>
            <a:pPr>
              <a:buClr>
                <a:schemeClr val="folHlink"/>
              </a:buClr>
              <a:buFont typeface="Wingdings" pitchFamily="79" charset="2"/>
              <a:buChar char="v"/>
            </a:pPr>
            <a:r>
              <a:rPr lang="en-US" sz="2800" dirty="0">
                <a:latin typeface="Arial" charset="0"/>
              </a:rPr>
              <a:t>This is </a:t>
            </a:r>
            <a:r>
              <a:rPr lang="en-US" sz="2800" dirty="0" err="1">
                <a:latin typeface="Arial" charset="0"/>
              </a:rPr>
              <a:t>Kepler’s</a:t>
            </a:r>
            <a:r>
              <a:rPr lang="en-US" sz="2800" dirty="0">
                <a:latin typeface="Arial" charset="0"/>
              </a:rPr>
              <a:t> first law of planetary motion.</a:t>
            </a:r>
          </a:p>
          <a:p>
            <a:pPr>
              <a:buFont typeface="Wingdings" pitchFamily="79" charset="2"/>
              <a:buNone/>
            </a:pPr>
            <a:endParaRPr lang="en-US" sz="2800" dirty="0">
              <a:latin typeface="Arial" charset="0"/>
            </a:endParaRPr>
          </a:p>
        </p:txBody>
      </p:sp>
      <p:pic>
        <p:nvPicPr>
          <p:cNvPr id="707589" name="Picture 5" descr="05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2575"/>
            <a:ext cx="498157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7928618-D103-4543-8EF7-360C5AFAE74A}" type="slidenum">
              <a:rPr lang="en-US" smtClean="0"/>
              <a:t>13</a:t>
            </a:fld>
            <a:endParaRPr lang="en-US"/>
          </a:p>
        </p:txBody>
      </p:sp>
    </p:spTree>
    <p:extLst>
      <p:ext uri="{BB962C8B-B14F-4D97-AF65-F5344CB8AC3E}">
        <p14:creationId xmlns:p14="http://schemas.microsoft.com/office/powerpoint/2010/main" val="1251489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a:xfrm>
            <a:off x="0" y="-30163"/>
            <a:ext cx="9144000" cy="1431926"/>
          </a:xfrm>
        </p:spPr>
        <p:txBody>
          <a:bodyPr>
            <a:normAutofit fontScale="90000"/>
          </a:bodyPr>
          <a:lstStyle/>
          <a:p>
            <a:r>
              <a:rPr lang="en-CA"/>
              <a:t>Kepler’s Second Law of Planetary Motion</a:t>
            </a:r>
          </a:p>
        </p:txBody>
      </p:sp>
      <p:sp>
        <p:nvSpPr>
          <p:cNvPr id="1084419" name="Text Box 3"/>
          <p:cNvSpPr txBox="1">
            <a:spLocks noChangeArrowheads="1"/>
          </p:cNvSpPr>
          <p:nvPr/>
        </p:nvSpPr>
        <p:spPr bwMode="auto">
          <a:xfrm>
            <a:off x="5562600" y="1524000"/>
            <a:ext cx="37338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sz="2800" dirty="0" smtClean="0">
                <a:latin typeface="Arial" charset="0"/>
              </a:rPr>
              <a:t>planets </a:t>
            </a:r>
            <a:r>
              <a:rPr lang="en-US" sz="2800" dirty="0">
                <a:latin typeface="Arial" charset="0"/>
              </a:rPr>
              <a:t>move faster when nearer to the sun, the radius line for each planet sweeps out equal areas in equal times.</a:t>
            </a:r>
          </a:p>
          <a:p>
            <a:pPr>
              <a:buClr>
                <a:schemeClr val="folHlink"/>
              </a:buClr>
              <a:buFont typeface="Wingdings" pitchFamily="79" charset="2"/>
              <a:buChar char="v"/>
            </a:pPr>
            <a:r>
              <a:rPr lang="en-US" sz="2800" dirty="0">
                <a:latin typeface="Arial" charset="0"/>
              </a:rPr>
              <a:t>The two blue sections each cover the same span of time and have equal area.</a:t>
            </a:r>
          </a:p>
          <a:p>
            <a:pPr>
              <a:buFont typeface="Wingdings" pitchFamily="79" charset="2"/>
              <a:buNone/>
            </a:pPr>
            <a:endParaRPr lang="en-US" sz="2800" dirty="0">
              <a:latin typeface="Arial" charset="0"/>
            </a:endParaRPr>
          </a:p>
        </p:txBody>
      </p:sp>
      <p:pic>
        <p:nvPicPr>
          <p:cNvPr id="1084421" name="Picture 5" descr="05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5029200"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7928618-D103-4543-8EF7-360C5AFAE74A}" type="slidenum">
              <a:rPr lang="en-US" smtClean="0"/>
              <a:t>14</a:t>
            </a:fld>
            <a:endParaRPr lang="en-US"/>
          </a:p>
        </p:txBody>
      </p:sp>
    </p:spTree>
    <p:extLst>
      <p:ext uri="{BB962C8B-B14F-4D97-AF65-F5344CB8AC3E}">
        <p14:creationId xmlns:p14="http://schemas.microsoft.com/office/powerpoint/2010/main" val="277277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a:xfrm>
            <a:off x="0" y="-30163"/>
            <a:ext cx="9144000" cy="1431926"/>
          </a:xfrm>
        </p:spPr>
        <p:txBody>
          <a:bodyPr/>
          <a:lstStyle/>
          <a:p>
            <a:r>
              <a:rPr lang="en-CA"/>
              <a:t>Kepler’s Third Law of Planetary Motion</a:t>
            </a:r>
          </a:p>
        </p:txBody>
      </p:sp>
      <p:sp>
        <p:nvSpPr>
          <p:cNvPr id="1086467" name="Text Box 3"/>
          <p:cNvSpPr txBox="1">
            <a:spLocks noChangeArrowheads="1"/>
          </p:cNvSpPr>
          <p:nvPr/>
        </p:nvSpPr>
        <p:spPr bwMode="auto">
          <a:xfrm>
            <a:off x="5562600" y="1524000"/>
            <a:ext cx="3733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sz="2800">
                <a:latin typeface="Arial" charset="0"/>
              </a:rPr>
              <a:t>The </a:t>
            </a:r>
            <a:r>
              <a:rPr lang="en-US" sz="2800" b="1" i="1">
                <a:solidFill>
                  <a:schemeClr val="accent1"/>
                </a:solidFill>
                <a:latin typeface="Arial" charset="0"/>
              </a:rPr>
              <a:t>period (T)</a:t>
            </a:r>
            <a:r>
              <a:rPr lang="en-US" sz="2800">
                <a:latin typeface="Arial" charset="0"/>
              </a:rPr>
              <a:t> of an orbit is the time it takes for one complete cycle around the sun.</a:t>
            </a:r>
          </a:p>
          <a:p>
            <a:pPr>
              <a:buClr>
                <a:schemeClr val="folHlink"/>
              </a:buClr>
              <a:buFont typeface="Wingdings" pitchFamily="79" charset="2"/>
              <a:buChar char="v"/>
            </a:pPr>
            <a:r>
              <a:rPr lang="en-US" sz="2800">
                <a:latin typeface="Arial" charset="0"/>
              </a:rPr>
              <a:t>The cube of the average radius (r) about the sun is proportional to the square of the period of the orbit.</a:t>
            </a:r>
          </a:p>
        </p:txBody>
      </p:sp>
      <p:pic>
        <p:nvPicPr>
          <p:cNvPr id="1086468" name="Picture 4" descr="05_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57400"/>
            <a:ext cx="5029200"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86469" name="Object 5"/>
          <p:cNvGraphicFramePr>
            <a:graphicFrameLocks noChangeAspect="1"/>
          </p:cNvGraphicFramePr>
          <p:nvPr>
            <p:extLst>
              <p:ext uri="{D42A27DB-BD31-4B8C-83A1-F6EECF244321}">
                <p14:modId xmlns:p14="http://schemas.microsoft.com/office/powerpoint/2010/main" val="441549881"/>
              </p:ext>
            </p:extLst>
          </p:nvPr>
        </p:nvGraphicFramePr>
        <p:xfrm>
          <a:off x="2209800" y="4876800"/>
          <a:ext cx="1676400" cy="604838"/>
        </p:xfrm>
        <a:graphic>
          <a:graphicData uri="http://schemas.openxmlformats.org/presentationml/2006/ole">
            <mc:AlternateContent xmlns:mc="http://schemas.openxmlformats.org/markup-compatibility/2006">
              <mc:Choice xmlns:v="urn:schemas-microsoft-com:vml" Requires="v">
                <p:oleObj spid="_x0000_s3258" name="Equation" r:id="rId5" imgW="457200" imgH="165100" progId="Equation.3">
                  <p:embed/>
                </p:oleObj>
              </mc:Choice>
              <mc:Fallback>
                <p:oleObj name="Equation" r:id="rId5" imgW="457200" imgH="165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876800"/>
                        <a:ext cx="1676400" cy="60483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7928618-D103-4543-8EF7-360C5AFAE74A}" type="slidenum">
              <a:rPr lang="en-US" smtClean="0"/>
              <a:t>15</a:t>
            </a:fld>
            <a:endParaRPr lang="en-US"/>
          </a:p>
        </p:txBody>
      </p:sp>
    </p:spTree>
    <p:extLst>
      <p:ext uri="{BB962C8B-B14F-4D97-AF65-F5344CB8AC3E}">
        <p14:creationId xmlns:p14="http://schemas.microsoft.com/office/powerpoint/2010/main" val="1016046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457200" y="274638"/>
            <a:ext cx="8458200" cy="639762"/>
          </a:xfrm>
        </p:spPr>
        <p:txBody>
          <a:bodyPr>
            <a:normAutofit fontScale="90000"/>
          </a:bodyPr>
          <a:lstStyle/>
          <a:p>
            <a:r>
              <a:rPr lang="en-US" b="1" dirty="0">
                <a:solidFill>
                  <a:srgbClr val="FF0000"/>
                </a:solidFill>
              </a:rPr>
              <a:t>Newton’s Law of Universal Gravitation</a:t>
            </a:r>
          </a:p>
        </p:txBody>
      </p:sp>
      <p:sp>
        <p:nvSpPr>
          <p:cNvPr id="1061891" name="Rectangle 3"/>
          <p:cNvSpPr>
            <a:spLocks noGrp="1" noChangeArrowheads="1"/>
          </p:cNvSpPr>
          <p:nvPr>
            <p:ph type="body" idx="1"/>
          </p:nvPr>
        </p:nvSpPr>
        <p:spPr>
          <a:xfrm>
            <a:off x="152400" y="2057400"/>
            <a:ext cx="4876800" cy="4114800"/>
          </a:xfrm>
        </p:spPr>
        <p:txBody>
          <a:bodyPr/>
          <a:lstStyle/>
          <a:p>
            <a:pPr>
              <a:lnSpc>
                <a:spcPct val="80000"/>
              </a:lnSpc>
            </a:pPr>
            <a:r>
              <a:rPr lang="en-US" sz="2800" dirty="0">
                <a:solidFill>
                  <a:schemeClr val="accent1"/>
                </a:solidFill>
              </a:rPr>
              <a:t>Newton</a:t>
            </a:r>
            <a:r>
              <a:rPr lang="en-US" sz="2800" dirty="0">
                <a:solidFill>
                  <a:srgbClr val="FF0000"/>
                </a:solidFill>
              </a:rPr>
              <a:t> </a:t>
            </a:r>
            <a:r>
              <a:rPr lang="en-US" sz="2800" dirty="0"/>
              <a:t>recognized the  similarity between the motion of a projectile on Earth and the orbit of the moon.</a:t>
            </a:r>
          </a:p>
          <a:p>
            <a:pPr>
              <a:lnSpc>
                <a:spcPct val="80000"/>
              </a:lnSpc>
            </a:pPr>
            <a:r>
              <a:rPr lang="en-US" sz="2800" dirty="0"/>
              <a:t>If a projectile is fired with enough velocity, it could fall towards Earth but never reach the surface.</a:t>
            </a:r>
          </a:p>
          <a:p>
            <a:pPr>
              <a:lnSpc>
                <a:spcPct val="80000"/>
              </a:lnSpc>
              <a:buFont typeface="Wingdings" pitchFamily="79" charset="2"/>
              <a:buNone/>
            </a:pPr>
            <a:endParaRPr lang="en-US" sz="2800" dirty="0"/>
          </a:p>
        </p:txBody>
      </p:sp>
      <p:pic>
        <p:nvPicPr>
          <p:cNvPr id="1061896" name="Picture 8" descr="05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2057400"/>
            <a:ext cx="411638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1143000"/>
            <a:ext cx="6400800" cy="923330"/>
          </a:xfrm>
          <a:prstGeom prst="rect">
            <a:avLst/>
          </a:prstGeom>
        </p:spPr>
        <p:txBody>
          <a:bodyPr wrap="square">
            <a:spAutoFit/>
          </a:bodyPr>
          <a:lstStyle/>
          <a:p>
            <a:r>
              <a:rPr lang="en-US" dirty="0">
                <a:hlinkClick r:id="rId4"/>
              </a:rPr>
              <a:t>http://</a:t>
            </a:r>
            <a:r>
              <a:rPr lang="en-US" dirty="0" smtClean="0">
                <a:hlinkClick r:id="rId4"/>
              </a:rPr>
              <a:t>www.physics.purdue.edu/class/applets/NewtonsCannon/newtmtn.html</a:t>
            </a:r>
            <a:endParaRPr lang="en-US" dirty="0" smtClean="0"/>
          </a:p>
          <a:p>
            <a:endParaRPr lang="en-US" dirty="0"/>
          </a:p>
        </p:txBody>
      </p:sp>
      <p:sp>
        <p:nvSpPr>
          <p:cNvPr id="3" name="Slide Number Placeholder 2"/>
          <p:cNvSpPr>
            <a:spLocks noGrp="1"/>
          </p:cNvSpPr>
          <p:nvPr>
            <p:ph type="sldNum" sz="quarter" idx="12"/>
          </p:nvPr>
        </p:nvSpPr>
        <p:spPr/>
        <p:txBody>
          <a:bodyPr/>
          <a:lstStyle/>
          <a:p>
            <a:fld id="{F7928618-D103-4543-8EF7-360C5AFAE74A}" type="slidenum">
              <a:rPr lang="en-US" smtClean="0"/>
              <a:t>16</a:t>
            </a:fld>
            <a:endParaRPr lang="en-US"/>
          </a:p>
        </p:txBody>
      </p:sp>
    </p:spTree>
    <p:extLst>
      <p:ext uri="{BB962C8B-B14F-4D97-AF65-F5344CB8AC3E}">
        <p14:creationId xmlns:p14="http://schemas.microsoft.com/office/powerpoint/2010/main" val="2588963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title"/>
          </p:nvPr>
        </p:nvSpPr>
        <p:spPr>
          <a:xfrm>
            <a:off x="152400" y="0"/>
            <a:ext cx="8534400" cy="1143000"/>
          </a:xfrm>
        </p:spPr>
        <p:txBody>
          <a:bodyPr>
            <a:normAutofit fontScale="90000"/>
          </a:bodyPr>
          <a:lstStyle/>
          <a:p>
            <a:r>
              <a:rPr lang="en-US" b="1" dirty="0">
                <a:solidFill>
                  <a:srgbClr val="FF0000"/>
                </a:solidFill>
              </a:rPr>
              <a:t>Newton’s Law of Universal Gravitation</a:t>
            </a:r>
          </a:p>
        </p:txBody>
      </p:sp>
      <p:sp>
        <p:nvSpPr>
          <p:cNvPr id="1090563" name="Rectangle 3"/>
          <p:cNvSpPr>
            <a:spLocks noGrp="1" noChangeArrowheads="1"/>
          </p:cNvSpPr>
          <p:nvPr>
            <p:ph type="body" idx="1"/>
          </p:nvPr>
        </p:nvSpPr>
        <p:spPr>
          <a:xfrm>
            <a:off x="152400" y="1219200"/>
            <a:ext cx="8763000" cy="4876800"/>
          </a:xfrm>
        </p:spPr>
        <p:txBody>
          <a:bodyPr>
            <a:normAutofit/>
          </a:bodyPr>
          <a:lstStyle/>
          <a:p>
            <a:pPr>
              <a:lnSpc>
                <a:spcPct val="80000"/>
              </a:lnSpc>
            </a:pPr>
            <a:r>
              <a:rPr lang="en-US" sz="2800" dirty="0">
                <a:solidFill>
                  <a:schemeClr val="accent1"/>
                </a:solidFill>
              </a:rPr>
              <a:t>Newton </a:t>
            </a:r>
            <a:r>
              <a:rPr lang="en-US" sz="2800" dirty="0"/>
              <a:t>was able to explain </a:t>
            </a:r>
            <a:r>
              <a:rPr lang="en-US" sz="2800" dirty="0" err="1"/>
              <a:t>Kepler’s</a:t>
            </a:r>
            <a:r>
              <a:rPr lang="en-US" sz="2800" dirty="0"/>
              <a:t> 1</a:t>
            </a:r>
            <a:r>
              <a:rPr lang="en-US" sz="2800" baseline="30000" dirty="0"/>
              <a:t>st</a:t>
            </a:r>
            <a:r>
              <a:rPr lang="en-US" sz="2800" dirty="0"/>
              <a:t> and 3</a:t>
            </a:r>
            <a:r>
              <a:rPr lang="en-US" sz="2800" baseline="30000" dirty="0"/>
              <a:t>rd</a:t>
            </a:r>
            <a:r>
              <a:rPr lang="en-US" sz="2800" dirty="0"/>
              <a:t> laws by assuming the gravitational force between planets and the sun falls off as the inverse square of the distance.</a:t>
            </a:r>
          </a:p>
          <a:p>
            <a:pPr>
              <a:lnSpc>
                <a:spcPct val="80000"/>
              </a:lnSpc>
            </a:pPr>
            <a:r>
              <a:rPr lang="en-US" sz="2800" b="1" i="1" dirty="0">
                <a:solidFill>
                  <a:schemeClr val="accent1"/>
                </a:solidFill>
              </a:rPr>
              <a:t>Newton’s law of universal gravitation</a:t>
            </a:r>
            <a:r>
              <a:rPr lang="en-US" sz="2800" dirty="0"/>
              <a:t> says the gravitational force between two objects is proportional to the mass of each object, and inversely proportional to the square of the distance between the two objects.</a:t>
            </a:r>
          </a:p>
          <a:p>
            <a:pPr>
              <a:lnSpc>
                <a:spcPct val="80000"/>
              </a:lnSpc>
            </a:pPr>
            <a:endParaRPr lang="en-US" sz="2000" dirty="0"/>
          </a:p>
          <a:p>
            <a:pPr>
              <a:lnSpc>
                <a:spcPct val="80000"/>
              </a:lnSpc>
            </a:pPr>
            <a:endParaRPr lang="en-US" sz="2000" dirty="0"/>
          </a:p>
          <a:p>
            <a:pPr marL="0" indent="0"/>
            <a:r>
              <a:rPr lang="en-US" sz="2800" b="1" i="1" dirty="0">
                <a:solidFill>
                  <a:schemeClr val="accent1"/>
                </a:solidFill>
              </a:rPr>
              <a:t>G</a:t>
            </a:r>
            <a:r>
              <a:rPr lang="en-US" sz="2800" dirty="0"/>
              <a:t> is the </a:t>
            </a:r>
            <a:r>
              <a:rPr lang="en-US" sz="2800" b="1" i="1" dirty="0">
                <a:solidFill>
                  <a:schemeClr val="accent1"/>
                </a:solidFill>
              </a:rPr>
              <a:t>Universal gravitational constant </a:t>
            </a:r>
            <a:r>
              <a:rPr lang="en-US" sz="2800" b="1" i="1" dirty="0" smtClean="0">
                <a:solidFill>
                  <a:schemeClr val="accent1"/>
                </a:solidFill>
              </a:rPr>
              <a:t>G, which </a:t>
            </a:r>
            <a:r>
              <a:rPr lang="en-US" sz="2800" dirty="0" smtClean="0"/>
              <a:t>was measured by </a:t>
            </a:r>
            <a:r>
              <a:rPr lang="en-US" sz="2800" dirty="0"/>
              <a:t>Cavendish after more than 100 years</a:t>
            </a:r>
          </a:p>
          <a:p>
            <a:pPr marL="0" indent="0"/>
            <a:r>
              <a:rPr lang="en-US" sz="2800" dirty="0">
                <a:solidFill>
                  <a:srgbClr val="3333FF"/>
                </a:solidFill>
              </a:rPr>
              <a:t>        G = 6.67 x 10</a:t>
            </a:r>
            <a:r>
              <a:rPr lang="en-US" sz="2800" baseline="30000" dirty="0">
                <a:solidFill>
                  <a:srgbClr val="3333FF"/>
                </a:solidFill>
              </a:rPr>
              <a:t>-11 </a:t>
            </a:r>
            <a:r>
              <a:rPr lang="en-US" sz="2800" dirty="0">
                <a:solidFill>
                  <a:srgbClr val="3333FF"/>
                </a:solidFill>
              </a:rPr>
              <a:t>N.m</a:t>
            </a:r>
            <a:r>
              <a:rPr lang="en-US" sz="2800" baseline="30000" dirty="0">
                <a:solidFill>
                  <a:srgbClr val="3333FF"/>
                </a:solidFill>
              </a:rPr>
              <a:t>2</a:t>
            </a:r>
            <a:r>
              <a:rPr lang="en-US" sz="2800" dirty="0">
                <a:solidFill>
                  <a:srgbClr val="3333FF"/>
                </a:solidFill>
              </a:rPr>
              <a:t>/kg</a:t>
            </a:r>
            <a:r>
              <a:rPr lang="en-US" sz="2800" baseline="30000" dirty="0">
                <a:solidFill>
                  <a:srgbClr val="3333FF"/>
                </a:solidFill>
              </a:rPr>
              <a:t>2.</a:t>
            </a:r>
          </a:p>
          <a:p>
            <a:pPr>
              <a:lnSpc>
                <a:spcPct val="80000"/>
              </a:lnSpc>
            </a:pPr>
            <a:endParaRPr lang="en-US" sz="2800" dirty="0"/>
          </a:p>
        </p:txBody>
      </p:sp>
      <p:graphicFrame>
        <p:nvGraphicFramePr>
          <p:cNvPr id="1090564" name="Object 4"/>
          <p:cNvGraphicFramePr>
            <a:graphicFrameLocks noChangeAspect="1"/>
          </p:cNvGraphicFramePr>
          <p:nvPr>
            <p:extLst>
              <p:ext uri="{D42A27DB-BD31-4B8C-83A1-F6EECF244321}">
                <p14:modId xmlns:p14="http://schemas.microsoft.com/office/powerpoint/2010/main" val="1952471024"/>
              </p:ext>
            </p:extLst>
          </p:nvPr>
        </p:nvGraphicFramePr>
        <p:xfrm>
          <a:off x="6019800" y="5562600"/>
          <a:ext cx="1768475" cy="868363"/>
        </p:xfrm>
        <a:graphic>
          <a:graphicData uri="http://schemas.openxmlformats.org/presentationml/2006/ole">
            <mc:AlternateContent xmlns:mc="http://schemas.openxmlformats.org/markup-compatibility/2006">
              <mc:Choice xmlns:v="urn:schemas-microsoft-com:vml" Requires="v">
                <p:oleObj spid="_x0000_s4283" name="Equation" r:id="rId4" imgW="749300" imgH="368300" progId="Equation.3">
                  <p:embed/>
                </p:oleObj>
              </mc:Choice>
              <mc:Fallback>
                <p:oleObj name="Equation" r:id="rId4" imgW="7493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562600"/>
                        <a:ext cx="1768475" cy="8683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7928618-D103-4543-8EF7-360C5AFAE74A}" type="slidenum">
              <a:rPr lang="en-US" smtClean="0"/>
              <a:t>17</a:t>
            </a:fld>
            <a:endParaRPr lang="en-US"/>
          </a:p>
        </p:txBody>
      </p:sp>
    </p:spTree>
    <p:extLst>
      <p:ext uri="{BB962C8B-B14F-4D97-AF65-F5344CB8AC3E}">
        <p14:creationId xmlns:p14="http://schemas.microsoft.com/office/powerpoint/2010/main" val="3824478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90563">
                                            <p:txEl>
                                              <p:pRg st="1" end="1"/>
                                            </p:txEl>
                                          </p:spTgt>
                                        </p:tgtEl>
                                        <p:attrNameLst>
                                          <p:attrName>style.visibility</p:attrName>
                                        </p:attrNameLst>
                                      </p:cBhvr>
                                      <p:to>
                                        <p:strVal val="visible"/>
                                      </p:to>
                                    </p:set>
                                    <p:animEffect transition="in" filter="fade">
                                      <p:cBhvr>
                                        <p:cTn id="7" dur="1000"/>
                                        <p:tgtEl>
                                          <p:spTgt spid="1090563">
                                            <p:txEl>
                                              <p:pRg st="1" end="1"/>
                                            </p:txEl>
                                          </p:spTgt>
                                        </p:tgtEl>
                                      </p:cBhvr>
                                    </p:animEffect>
                                    <p:anim calcmode="lin" valueType="num">
                                      <p:cBhvr>
                                        <p:cTn id="8" dur="1000" fill="hold"/>
                                        <p:tgtEl>
                                          <p:spTgt spid="109056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9056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90564"/>
                                        </p:tgtEl>
                                        <p:attrNameLst>
                                          <p:attrName>style.visibility</p:attrName>
                                        </p:attrNameLst>
                                      </p:cBhvr>
                                      <p:to>
                                        <p:strVal val="visible"/>
                                      </p:to>
                                    </p:set>
                                    <p:animEffect transition="in" filter="fade">
                                      <p:cBhvr>
                                        <p:cTn id="12" dur="1000"/>
                                        <p:tgtEl>
                                          <p:spTgt spid="1090564"/>
                                        </p:tgtEl>
                                      </p:cBhvr>
                                    </p:animEffect>
                                    <p:anim calcmode="lin" valueType="num">
                                      <p:cBhvr>
                                        <p:cTn id="13" dur="1000" fill="hold"/>
                                        <p:tgtEl>
                                          <p:spTgt spid="1090564"/>
                                        </p:tgtEl>
                                        <p:attrNameLst>
                                          <p:attrName>ppt_x</p:attrName>
                                        </p:attrNameLst>
                                      </p:cBhvr>
                                      <p:tavLst>
                                        <p:tav tm="0">
                                          <p:val>
                                            <p:strVal val="#ppt_x"/>
                                          </p:val>
                                        </p:tav>
                                        <p:tav tm="100000">
                                          <p:val>
                                            <p:strVal val="#ppt_x"/>
                                          </p:val>
                                        </p:tav>
                                      </p:tavLst>
                                    </p:anim>
                                    <p:anim calcmode="lin" valueType="num">
                                      <p:cBhvr>
                                        <p:cTn id="14" dur="1000" fill="hold"/>
                                        <p:tgtEl>
                                          <p:spTgt spid="109056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90563">
                                            <p:txEl>
                                              <p:pRg st="4" end="4"/>
                                            </p:txEl>
                                          </p:spTgt>
                                        </p:tgtEl>
                                        <p:attrNameLst>
                                          <p:attrName>style.visibility</p:attrName>
                                        </p:attrNameLst>
                                      </p:cBhvr>
                                      <p:to>
                                        <p:strVal val="visible"/>
                                      </p:to>
                                    </p:set>
                                    <p:animEffect transition="in" filter="fade">
                                      <p:cBhvr>
                                        <p:cTn id="17" dur="1000"/>
                                        <p:tgtEl>
                                          <p:spTgt spid="1090563">
                                            <p:txEl>
                                              <p:pRg st="4" end="4"/>
                                            </p:txEl>
                                          </p:spTgt>
                                        </p:tgtEl>
                                      </p:cBhvr>
                                    </p:animEffect>
                                    <p:anim calcmode="lin" valueType="num">
                                      <p:cBhvr>
                                        <p:cTn id="18" dur="1000" fill="hold"/>
                                        <p:tgtEl>
                                          <p:spTgt spid="109056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090563">
                                            <p:txEl>
                                              <p:pRg st="4" end="4"/>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90563">
                                            <p:txEl>
                                              <p:pRg st="5" end="5"/>
                                            </p:txEl>
                                          </p:spTgt>
                                        </p:tgtEl>
                                        <p:attrNameLst>
                                          <p:attrName>style.visibility</p:attrName>
                                        </p:attrNameLst>
                                      </p:cBhvr>
                                      <p:to>
                                        <p:strVal val="visible"/>
                                      </p:to>
                                    </p:set>
                                    <p:animEffect transition="in" filter="fade">
                                      <p:cBhvr>
                                        <p:cTn id="23" dur="1000"/>
                                        <p:tgtEl>
                                          <p:spTgt spid="1090563">
                                            <p:txEl>
                                              <p:pRg st="5" end="5"/>
                                            </p:txEl>
                                          </p:spTgt>
                                        </p:tgtEl>
                                      </p:cBhvr>
                                    </p:animEffect>
                                    <p:anim calcmode="lin" valueType="num">
                                      <p:cBhvr>
                                        <p:cTn id="24" dur="1000" fill="hold"/>
                                        <p:tgtEl>
                                          <p:spTgt spid="109056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10905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3"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Text Box 2"/>
          <p:cNvSpPr txBox="1">
            <a:spLocks noChangeArrowheads="1"/>
          </p:cNvSpPr>
          <p:nvPr/>
        </p:nvSpPr>
        <p:spPr bwMode="auto">
          <a:xfrm>
            <a:off x="304800" y="685800"/>
            <a:ext cx="8686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rgbClr val="FF0000"/>
                </a:solidFill>
                <a:latin typeface="Arial" charset="0"/>
              </a:rPr>
              <a:t>The gravitational force is attractive and acts along the line joining the center of the two masses.</a:t>
            </a:r>
          </a:p>
          <a:p>
            <a:r>
              <a:rPr lang="en-US" sz="2800" dirty="0">
                <a:solidFill>
                  <a:srgbClr val="FF0000"/>
                </a:solidFill>
                <a:latin typeface="Arial" charset="0"/>
              </a:rPr>
              <a:t>It obeys Newton’s third law of motion.</a:t>
            </a:r>
            <a:endParaRPr lang="en-US" sz="2800" baseline="30000" dirty="0">
              <a:solidFill>
                <a:srgbClr val="FF0000"/>
              </a:solidFill>
              <a:latin typeface="Arial" charset="0"/>
            </a:endParaRPr>
          </a:p>
        </p:txBody>
      </p:sp>
      <p:sp>
        <p:nvSpPr>
          <p:cNvPr id="1094659" name="Rectangle 3"/>
          <p:cNvSpPr>
            <a:spLocks noChangeArrowheads="1"/>
          </p:cNvSpPr>
          <p:nvPr/>
        </p:nvSpPr>
        <p:spPr bwMode="auto">
          <a:xfrm>
            <a:off x="3843338" y="12017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094661" name="Picture 5" descr="05_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438401"/>
            <a:ext cx="6809582" cy="2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458020674"/>
              </p:ext>
            </p:extLst>
          </p:nvPr>
        </p:nvGraphicFramePr>
        <p:xfrm>
          <a:off x="7194550" y="1402557"/>
          <a:ext cx="1768475" cy="868363"/>
        </p:xfrm>
        <a:graphic>
          <a:graphicData uri="http://schemas.openxmlformats.org/presentationml/2006/ole">
            <mc:AlternateContent xmlns:mc="http://schemas.openxmlformats.org/markup-compatibility/2006">
              <mc:Choice xmlns:v="urn:schemas-microsoft-com:vml" Requires="v">
                <p:oleObj spid="_x0000_s10383" name="Equation" r:id="rId5" imgW="749300" imgH="368300" progId="Equation.3">
                  <p:embed/>
                </p:oleObj>
              </mc:Choice>
              <mc:Fallback>
                <p:oleObj name="Equation" r:id="rId5" imgW="749300" imgH="3683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4550" y="1402557"/>
                        <a:ext cx="1768475" cy="8683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F7928618-D103-4543-8EF7-360C5AFAE74A}" type="slidenum">
              <a:rPr lang="en-US" smtClean="0"/>
              <a:t>18</a:t>
            </a:fld>
            <a:endParaRPr lang="en-US"/>
          </a:p>
        </p:txBody>
      </p:sp>
      <p:pic>
        <p:nvPicPr>
          <p:cNvPr id="7" name="Picture 7" descr="05_p098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137" y="5272087"/>
            <a:ext cx="8856663"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17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4EE3B7-7F8B-40FE-B98B-27CE27C23736}" type="slidenum">
              <a:rPr lang="en-US"/>
              <a:pPr eaLnBrk="1" hangingPunct="1"/>
              <a:t>19</a:t>
            </a:fld>
            <a:endParaRPr lang="en-US"/>
          </a:p>
        </p:txBody>
      </p:sp>
      <p:sp>
        <p:nvSpPr>
          <p:cNvPr id="11269"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b="1" dirty="0" smtClean="0">
                <a:solidFill>
                  <a:srgbClr val="FF0000"/>
                </a:solidFill>
              </a:rPr>
              <a:t>Using Newton’s Gravitational Law to derive </a:t>
            </a:r>
            <a:r>
              <a:rPr lang="en-US" b="1" dirty="0" err="1" smtClean="0">
                <a:solidFill>
                  <a:srgbClr val="FF0000"/>
                </a:solidFill>
              </a:rPr>
              <a:t>Kepler’s</a:t>
            </a:r>
            <a:r>
              <a:rPr lang="en-US" b="1" dirty="0" smtClean="0">
                <a:solidFill>
                  <a:srgbClr val="FF0000"/>
                </a:solidFill>
              </a:rPr>
              <a:t> 3</a:t>
            </a:r>
            <a:r>
              <a:rPr lang="en-US" b="1" baseline="30000" dirty="0" smtClean="0">
                <a:solidFill>
                  <a:srgbClr val="FF0000"/>
                </a:solidFill>
              </a:rPr>
              <a:t>rd</a:t>
            </a:r>
            <a:r>
              <a:rPr lang="en-US" b="1" dirty="0" smtClean="0">
                <a:solidFill>
                  <a:srgbClr val="FF0000"/>
                </a:solidFill>
              </a:rPr>
              <a:t> Law </a:t>
            </a:r>
          </a:p>
        </p:txBody>
      </p:sp>
      <mc:AlternateContent xmlns:mc="http://schemas.openxmlformats.org/markup-compatibility/2006" xmlns:a14="http://schemas.microsoft.com/office/drawing/2010/main">
        <mc:Choice Requires="a14">
          <p:sp>
            <p:nvSpPr>
              <p:cNvPr id="11270" name="Rectangle 3"/>
              <p:cNvSpPr>
                <a:spLocks noGrp="1" noChangeArrowheads="1"/>
              </p:cNvSpPr>
              <p:nvPr>
                <p:ph type="body" idx="1"/>
              </p:nvPr>
            </p:nvSpPr>
            <p:spPr>
              <a:xfrm>
                <a:off x="228600" y="1219200"/>
                <a:ext cx="5105400" cy="5029200"/>
              </a:xfrm>
            </p:spPr>
            <p:txBody>
              <a:bodyPr>
                <a:normAutofit lnSpcReduction="10000"/>
              </a:bodyPr>
              <a:lstStyle/>
              <a:p>
                <a:pPr marL="0" indent="0" eaLnBrk="1" hangingPunct="1"/>
                <a:r>
                  <a:rPr lang="en-US" sz="2500" dirty="0" smtClean="0"/>
                  <a:t>For a </a:t>
                </a:r>
                <a:r>
                  <a:rPr lang="en-US" sz="2500" b="1" dirty="0" smtClean="0">
                    <a:solidFill>
                      <a:srgbClr val="0070C0"/>
                    </a:solidFill>
                  </a:rPr>
                  <a:t>simple circular orbit </a:t>
                </a:r>
              </a:p>
              <a:p>
                <a:pPr marL="0" indent="0" eaLnBrk="1" hangingPunct="1"/>
                <a:endParaRPr lang="en-US" sz="2000" dirty="0" smtClean="0"/>
              </a:p>
              <a:p>
                <a:pPr marL="0" indent="0" eaLnBrk="1" hangingPunct="1"/>
                <a:r>
                  <a:rPr lang="en-US" sz="2000" dirty="0" smtClean="0">
                    <a:solidFill>
                      <a:schemeClr val="hlink"/>
                    </a:solidFill>
                  </a:rPr>
                  <a:t>                 </a:t>
                </a:r>
                <a:r>
                  <a:rPr lang="en-US" dirty="0" err="1" smtClean="0"/>
                  <a:t>GmM</a:t>
                </a:r>
                <a:r>
                  <a:rPr lang="en-US" baseline="-25000" dirty="0" err="1" smtClean="0"/>
                  <a:t>s</a:t>
                </a:r>
                <a:r>
                  <a:rPr lang="en-US" dirty="0" smtClean="0"/>
                  <a:t>/r</a:t>
                </a:r>
                <a:r>
                  <a:rPr lang="en-US" baseline="30000" dirty="0" smtClean="0"/>
                  <a:t>2 </a:t>
                </a:r>
                <a:r>
                  <a:rPr lang="en-US" dirty="0" smtClean="0"/>
                  <a:t> = mv</a:t>
                </a:r>
                <a:r>
                  <a:rPr lang="en-US" baseline="30000" dirty="0" smtClean="0"/>
                  <a:t>2</a:t>
                </a:r>
                <a:r>
                  <a:rPr lang="en-US" dirty="0" smtClean="0"/>
                  <a:t>/r </a:t>
                </a:r>
              </a:p>
              <a:p>
                <a:pPr marL="0" indent="0" eaLnBrk="1" hangingPunct="1"/>
                <a:endParaRPr lang="en-US" dirty="0" smtClean="0"/>
              </a:p>
              <a:p>
                <a:pPr marL="0" indent="0" eaLnBrk="1" hangingPunct="1"/>
                <a:r>
                  <a:rPr lang="en-US" sz="2500" dirty="0" smtClean="0">
                    <a:solidFill>
                      <a:schemeClr val="hlink"/>
                    </a:solidFill>
                  </a:rPr>
                  <a:t>where M is the mass of the sun and m the mass of the earth or M is the mass of the earth and m the mass of a satellite.</a:t>
                </a:r>
              </a:p>
              <a:p>
                <a:pPr marL="0" indent="0" eaLnBrk="1" hangingPunct="1"/>
                <a:endParaRPr lang="en-US" sz="2000" dirty="0">
                  <a:solidFill>
                    <a:schemeClr val="hlink"/>
                  </a:solidFill>
                </a:endParaRPr>
              </a:p>
              <a:p>
                <a:pPr marL="0" indent="0"/>
                <a:r>
                  <a:rPr lang="en-US" sz="2500" b="1" dirty="0"/>
                  <a:t>Circumference of a </a:t>
                </a:r>
                <a:r>
                  <a:rPr lang="en-US" sz="2500" b="1" dirty="0" smtClean="0"/>
                  <a:t>circle:  </a:t>
                </a:r>
                <a14:m>
                  <m:oMath xmlns:m="http://schemas.openxmlformats.org/officeDocument/2006/math">
                    <m:r>
                      <a:rPr lang="en-US" sz="2500" b="1" i="1" smtClean="0">
                        <a:latin typeface="Cambria Math"/>
                      </a:rPr>
                      <m:t>𝒔</m:t>
                    </m:r>
                    <m:r>
                      <a:rPr lang="en-US" sz="2500" b="1" i="1" smtClean="0">
                        <a:latin typeface="Cambria Math"/>
                      </a:rPr>
                      <m:t>=</m:t>
                    </m:r>
                    <m:r>
                      <a:rPr lang="en-US" sz="2500" b="1" i="1" smtClean="0">
                        <a:latin typeface="Cambria Math"/>
                      </a:rPr>
                      <m:t>𝟐</m:t>
                    </m:r>
                    <m:r>
                      <a:rPr lang="en-US" sz="2500" b="1" i="1" smtClean="0">
                        <a:latin typeface="Cambria Math"/>
                        <a:ea typeface="Cambria Math"/>
                      </a:rPr>
                      <m:t>𝝅</m:t>
                    </m:r>
                    <m:r>
                      <a:rPr lang="en-US" sz="2500" b="1" i="1" smtClean="0">
                        <a:latin typeface="Cambria Math"/>
                        <a:ea typeface="Cambria Math"/>
                      </a:rPr>
                      <m:t>𝒓</m:t>
                    </m:r>
                  </m:oMath>
                </a14:m>
                <a:r>
                  <a:rPr lang="en-US" sz="2500" b="1" dirty="0" smtClean="0"/>
                  <a:t> </a:t>
                </a:r>
              </a:p>
              <a:p>
                <a:pPr marL="0" indent="0"/>
                <a:endParaRPr lang="en-US" sz="2500" b="1" dirty="0"/>
              </a:p>
              <a:p>
                <a:pPr marL="0" indent="0"/>
                <a:r>
                  <a:rPr lang="en-US" sz="2500" b="1" dirty="0" smtClean="0"/>
                  <a:t>Period T = s/v = </a:t>
                </a:r>
                <a14:m>
                  <m:oMath xmlns:m="http://schemas.openxmlformats.org/officeDocument/2006/math">
                    <m:r>
                      <a:rPr lang="en-US" sz="2500" b="1" i="1">
                        <a:latin typeface="Cambria Math"/>
                      </a:rPr>
                      <m:t>𝟐</m:t>
                    </m:r>
                    <m:r>
                      <a:rPr lang="en-US" sz="2500" b="1" i="1">
                        <a:latin typeface="Cambria Math"/>
                        <a:ea typeface="Cambria Math"/>
                      </a:rPr>
                      <m:t>𝝅</m:t>
                    </m:r>
                    <m:r>
                      <a:rPr lang="en-US" sz="2500" b="1" i="1">
                        <a:latin typeface="Cambria Math"/>
                        <a:ea typeface="Cambria Math"/>
                      </a:rPr>
                      <m:t>𝒓</m:t>
                    </m:r>
                  </m:oMath>
                </a14:m>
                <a:r>
                  <a:rPr lang="en-US" sz="2500" b="1" dirty="0" smtClean="0"/>
                  <a:t>/v</a:t>
                </a:r>
              </a:p>
              <a:p>
                <a:pPr marL="0" indent="0"/>
                <a:endParaRPr lang="en-US" sz="2000" b="1" dirty="0"/>
              </a:p>
              <a:p>
                <a:pPr marL="0" indent="0"/>
                <a:endParaRPr lang="en-US" sz="2000" b="1" dirty="0" smtClean="0"/>
              </a:p>
              <a:p>
                <a:pPr marL="0" indent="0"/>
                <a:endParaRPr lang="en-US" sz="2000" b="1" dirty="0"/>
              </a:p>
              <a:p>
                <a:pPr marL="0" indent="0"/>
                <a:endParaRPr lang="en-US" sz="2000" b="1" dirty="0"/>
              </a:p>
              <a:p>
                <a:pPr marL="0" indent="0" eaLnBrk="1" hangingPunct="1"/>
                <a:endParaRPr lang="en-US" sz="2000" dirty="0" smtClean="0">
                  <a:solidFill>
                    <a:schemeClr val="hlink"/>
                  </a:solidFill>
                </a:endParaRPr>
              </a:p>
            </p:txBody>
          </p:sp>
        </mc:Choice>
        <mc:Fallback xmlns="">
          <p:sp>
            <p:nvSpPr>
              <p:cNvPr id="11270" name="Rectangle 3"/>
              <p:cNvSpPr>
                <a:spLocks noGrp="1" noRot="1" noChangeAspect="1" noMove="1" noResize="1" noEditPoints="1" noAdjustHandles="1" noChangeArrowheads="1" noChangeShapeType="1" noTextEdit="1"/>
              </p:cNvSpPr>
              <p:nvPr>
                <p:ph type="body" idx="1"/>
              </p:nvPr>
            </p:nvSpPr>
            <p:spPr>
              <a:xfrm>
                <a:off x="228600" y="1219200"/>
                <a:ext cx="5105400" cy="5029200"/>
              </a:xfrm>
              <a:blipFill rotWithShape="1">
                <a:blip r:embed="rId2"/>
                <a:stretch>
                  <a:fillRect l="-2031" t="-1576"/>
                </a:stretch>
              </a:blipFill>
            </p:spPr>
            <p:txBody>
              <a:bodyPr/>
              <a:lstStyle/>
              <a:p>
                <a:r>
                  <a:rPr lang="en-US">
                    <a:noFill/>
                  </a:rPr>
                  <a:t> </a:t>
                </a:r>
              </a:p>
            </p:txBody>
          </p:sp>
        </mc:Fallback>
      </mc:AlternateContent>
      <p:pic>
        <p:nvPicPr>
          <p:cNvPr id="11271" name="Picture 4" descr="05_p097c"/>
          <p:cNvPicPr>
            <a:picLocks noChangeAspect="1" noChangeArrowheads="1"/>
          </p:cNvPicPr>
          <p:nvPr/>
        </p:nvPicPr>
        <p:blipFill rotWithShape="1">
          <a:blip r:embed="rId3">
            <a:extLst>
              <a:ext uri="{28A0092B-C50C-407E-A947-70E740481C1C}">
                <a14:useLocalDpi xmlns:a14="http://schemas.microsoft.com/office/drawing/2010/main" val="0"/>
              </a:ext>
            </a:extLst>
          </a:blip>
          <a:srcRect b="26723"/>
          <a:stretch/>
        </p:blipFill>
        <p:spPr bwMode="auto">
          <a:xfrm>
            <a:off x="5502268" y="1219200"/>
            <a:ext cx="3392879" cy="195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7"/>
          <p:cNvSpPr txBox="1">
            <a:spLocks noChangeArrowheads="1"/>
          </p:cNvSpPr>
          <p:nvPr/>
        </p:nvSpPr>
        <p:spPr bwMode="auto">
          <a:xfrm>
            <a:off x="5867400" y="4572000"/>
            <a:ext cx="2590800"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FF3300"/>
                </a:solidFill>
              </a:rPr>
              <a:t>T</a:t>
            </a:r>
            <a:r>
              <a:rPr lang="en-US" sz="2400" b="1" baseline="30000" dirty="0">
                <a:solidFill>
                  <a:srgbClr val="FF3300"/>
                </a:solidFill>
              </a:rPr>
              <a:t>2</a:t>
            </a:r>
            <a:r>
              <a:rPr lang="en-US" sz="2400" b="1" dirty="0">
                <a:solidFill>
                  <a:srgbClr val="FF3300"/>
                </a:solidFill>
              </a:rPr>
              <a:t>/r</a:t>
            </a:r>
            <a:r>
              <a:rPr lang="en-US" sz="2400" b="1" baseline="30000" dirty="0">
                <a:solidFill>
                  <a:srgbClr val="FF3300"/>
                </a:solidFill>
              </a:rPr>
              <a:t>3 </a:t>
            </a:r>
            <a:r>
              <a:rPr lang="en-US" sz="2400" b="1" dirty="0">
                <a:solidFill>
                  <a:srgbClr val="FF3300"/>
                </a:solidFill>
              </a:rPr>
              <a:t>= 4</a:t>
            </a:r>
            <a:r>
              <a:rPr lang="el-GR" sz="2400" b="1" dirty="0">
                <a:solidFill>
                  <a:srgbClr val="FF3300"/>
                </a:solidFill>
                <a:cs typeface="Arial" charset="0"/>
              </a:rPr>
              <a:t>π</a:t>
            </a:r>
            <a:r>
              <a:rPr lang="en-US" sz="2400" b="1" baseline="30000" dirty="0">
                <a:solidFill>
                  <a:srgbClr val="FF3300"/>
                </a:solidFill>
                <a:cs typeface="Arial" charset="0"/>
              </a:rPr>
              <a:t>2</a:t>
            </a:r>
            <a:r>
              <a:rPr lang="en-US" sz="2400" b="1" dirty="0">
                <a:solidFill>
                  <a:srgbClr val="FF3300"/>
                </a:solidFill>
                <a:cs typeface="Arial" charset="0"/>
              </a:rPr>
              <a:t>/GM</a:t>
            </a:r>
            <a:r>
              <a:rPr lang="en-US" sz="2400" b="1" baseline="-25000" dirty="0">
                <a:solidFill>
                  <a:srgbClr val="FF3300"/>
                </a:solidFill>
                <a:cs typeface="Arial" charset="0"/>
              </a:rPr>
              <a:t>s</a:t>
            </a:r>
            <a:endParaRPr lang="el-GR" sz="2400" b="1" dirty="0">
              <a:solidFill>
                <a:srgbClr val="FF3300"/>
              </a:solidFill>
              <a:cs typeface="Arial" charset="0"/>
            </a:endParaRPr>
          </a:p>
        </p:txBody>
      </p:sp>
    </p:spTree>
    <p:extLst>
      <p:ext uri="{BB962C8B-B14F-4D97-AF65-F5344CB8AC3E}">
        <p14:creationId xmlns:p14="http://schemas.microsoft.com/office/powerpoint/2010/main" val="54677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453210-8B89-459D-9F49-2CF867665C40}" type="slidenum">
              <a:rPr lang="en-US"/>
              <a:pPr eaLnBrk="1" hangingPunct="1"/>
              <a:t>2</a:t>
            </a:fld>
            <a:endParaRPr lang="en-US"/>
          </a:p>
        </p:txBody>
      </p:sp>
      <p:sp>
        <p:nvSpPr>
          <p:cNvPr id="17413" name="Rectangle 2"/>
          <p:cNvSpPr>
            <a:spLocks noGrp="1" noChangeArrowheads="1"/>
          </p:cNvSpPr>
          <p:nvPr>
            <p:ph type="title"/>
          </p:nvPr>
        </p:nvSpPr>
        <p:spPr>
          <a:xfrm>
            <a:off x="457200" y="0"/>
            <a:ext cx="8229600" cy="906463"/>
          </a:xfrm>
        </p:spPr>
        <p:txBody>
          <a:bodyPr/>
          <a:lstStyle/>
          <a:p>
            <a:pPr eaLnBrk="1" hangingPunct="1"/>
            <a:r>
              <a:rPr lang="en-US" altLang="zh-CN" smtClean="0">
                <a:ea typeface="宋体" pitchFamily="2" charset="-122"/>
              </a:rPr>
              <a:t>1D-05 Twirling Wine Glass</a:t>
            </a:r>
          </a:p>
        </p:txBody>
      </p:sp>
      <p:pic>
        <p:nvPicPr>
          <p:cNvPr id="17415" name="Picture 4" descr="1D-05_pic"/>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0" y="1371600"/>
            <a:ext cx="1693863" cy="2438400"/>
          </a:xfrm>
          <a:noFill/>
          <a:ln w="38100">
            <a:solidFill>
              <a:schemeClr val="hlink"/>
            </a:solidFill>
            <a:miter lim="800000"/>
            <a:headEnd/>
            <a:tailEnd/>
          </a:ln>
        </p:spPr>
      </p:pic>
      <p:pic>
        <p:nvPicPr>
          <p:cNvPr id="75781" name="Picture 5" descr="1D-05_diagram"/>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191000" y="1066800"/>
            <a:ext cx="2033588" cy="2667000"/>
          </a:xfrm>
          <a:noFill/>
        </p:spPr>
      </p:pic>
      <p:grpSp>
        <p:nvGrpSpPr>
          <p:cNvPr id="2" name="Group 6"/>
          <p:cNvGrpSpPr>
            <a:grpSpLocks/>
          </p:cNvGrpSpPr>
          <p:nvPr/>
        </p:nvGrpSpPr>
        <p:grpSpPr bwMode="auto">
          <a:xfrm>
            <a:off x="5715000" y="1066800"/>
            <a:ext cx="3124200" cy="2362200"/>
            <a:chOff x="3600" y="672"/>
            <a:chExt cx="1968" cy="1488"/>
          </a:xfrm>
        </p:grpSpPr>
        <p:grpSp>
          <p:nvGrpSpPr>
            <p:cNvPr id="17423" name="Group 7"/>
            <p:cNvGrpSpPr>
              <a:grpSpLocks/>
            </p:cNvGrpSpPr>
            <p:nvPr/>
          </p:nvGrpSpPr>
          <p:grpSpPr bwMode="auto">
            <a:xfrm>
              <a:off x="5328" y="1056"/>
              <a:ext cx="240" cy="336"/>
              <a:chOff x="5328" y="1056"/>
              <a:chExt cx="240" cy="336"/>
            </a:xfrm>
          </p:grpSpPr>
          <p:sp>
            <p:nvSpPr>
              <p:cNvPr id="17432" name="Line 8"/>
              <p:cNvSpPr>
                <a:spLocks noChangeShapeType="1"/>
              </p:cNvSpPr>
              <p:nvPr/>
            </p:nvSpPr>
            <p:spPr bwMode="auto">
              <a:xfrm>
                <a:off x="5328" y="1104"/>
                <a:ext cx="0" cy="28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3" name="Rectangle 9"/>
              <p:cNvSpPr>
                <a:spLocks noChangeArrowheads="1"/>
              </p:cNvSpPr>
              <p:nvPr/>
            </p:nvSpPr>
            <p:spPr bwMode="auto">
              <a:xfrm>
                <a:off x="5328" y="1056"/>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r"/>
                <a:r>
                  <a:rPr lang="en-US" altLang="zh-CN" sz="2000" b="1">
                    <a:solidFill>
                      <a:srgbClr val="000000"/>
                    </a:solidFill>
                    <a:ea typeface="宋体" pitchFamily="2" charset="-122"/>
                  </a:rPr>
                  <a:t>g</a:t>
                </a:r>
              </a:p>
            </p:txBody>
          </p:sp>
        </p:grpSp>
        <p:sp>
          <p:nvSpPr>
            <p:cNvPr id="17424" name="Text Box 10"/>
            <p:cNvSpPr txBox="1">
              <a:spLocks noChangeArrowheads="1"/>
            </p:cNvSpPr>
            <p:nvPr/>
          </p:nvSpPr>
          <p:spPr bwMode="auto">
            <a:xfrm>
              <a:off x="3600" y="1488"/>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zh-CN" sz="1400" b="1" i="1">
                  <a:solidFill>
                    <a:srgbClr val="027E22"/>
                  </a:solidFill>
                  <a:ea typeface="宋体" pitchFamily="2" charset="-122"/>
                </a:rPr>
                <a:t>Same as</a:t>
              </a:r>
            </a:p>
          </p:txBody>
        </p:sp>
        <p:grpSp>
          <p:nvGrpSpPr>
            <p:cNvPr id="17425" name="Group 11"/>
            <p:cNvGrpSpPr>
              <a:grpSpLocks/>
            </p:cNvGrpSpPr>
            <p:nvPr/>
          </p:nvGrpSpPr>
          <p:grpSpPr bwMode="auto">
            <a:xfrm>
              <a:off x="4320" y="672"/>
              <a:ext cx="795" cy="1488"/>
              <a:chOff x="4128" y="672"/>
              <a:chExt cx="795" cy="1488"/>
            </a:xfrm>
          </p:grpSpPr>
          <p:sp>
            <p:nvSpPr>
              <p:cNvPr id="17426" name="Oval 12"/>
              <p:cNvSpPr>
                <a:spLocks noChangeArrowheads="1"/>
              </p:cNvSpPr>
              <p:nvPr/>
            </p:nvSpPr>
            <p:spPr bwMode="auto">
              <a:xfrm>
                <a:off x="4143" y="943"/>
                <a:ext cx="238" cy="202"/>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17427" name="Line 13"/>
              <p:cNvSpPr>
                <a:spLocks noChangeShapeType="1"/>
              </p:cNvSpPr>
              <p:nvPr/>
            </p:nvSpPr>
            <p:spPr bwMode="auto">
              <a:xfrm flipH="1">
                <a:off x="4262" y="1044"/>
                <a:ext cx="0" cy="1116"/>
              </a:xfrm>
              <a:prstGeom prst="line">
                <a:avLst/>
              </a:prstGeom>
              <a:noFill/>
              <a:ln w="19050">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7428" name="Line 14"/>
              <p:cNvSpPr>
                <a:spLocks noChangeShapeType="1"/>
              </p:cNvSpPr>
              <p:nvPr/>
            </p:nvSpPr>
            <p:spPr bwMode="auto">
              <a:xfrm>
                <a:off x="4262" y="1044"/>
                <a:ext cx="417"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9" name="Text Box 15"/>
              <p:cNvSpPr txBox="1">
                <a:spLocks noChangeArrowheads="1"/>
              </p:cNvSpPr>
              <p:nvPr/>
            </p:nvSpPr>
            <p:spPr bwMode="auto">
              <a:xfrm>
                <a:off x="4128" y="672"/>
                <a:ext cx="2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zh-CN" sz="2000" b="1">
                    <a:solidFill>
                      <a:srgbClr val="000000"/>
                    </a:solidFill>
                    <a:ea typeface="宋体" pitchFamily="2" charset="-122"/>
                  </a:rPr>
                  <a:t>m</a:t>
                </a:r>
              </a:p>
            </p:txBody>
          </p:sp>
          <p:sp>
            <p:nvSpPr>
              <p:cNvPr id="17430" name="Text Box 16"/>
              <p:cNvSpPr txBox="1">
                <a:spLocks noChangeArrowheads="1"/>
              </p:cNvSpPr>
              <p:nvPr/>
            </p:nvSpPr>
            <p:spPr bwMode="auto">
              <a:xfrm>
                <a:off x="4718" y="875"/>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zh-CN" sz="2000" b="1">
                    <a:solidFill>
                      <a:srgbClr val="000000"/>
                    </a:solidFill>
                    <a:ea typeface="宋体" pitchFamily="2" charset="-122"/>
                  </a:rPr>
                  <a:t>v</a:t>
                </a:r>
              </a:p>
            </p:txBody>
          </p:sp>
          <p:sp>
            <p:nvSpPr>
              <p:cNvPr id="17431" name="Text Box 17"/>
              <p:cNvSpPr txBox="1">
                <a:spLocks noChangeArrowheads="1"/>
              </p:cNvSpPr>
              <p:nvPr/>
            </p:nvSpPr>
            <p:spPr bwMode="auto">
              <a:xfrm>
                <a:off x="4320" y="1488"/>
                <a:ext cx="4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zh-CN" sz="1600" b="1">
                    <a:solidFill>
                      <a:srgbClr val="000000"/>
                    </a:solidFill>
                    <a:ea typeface="宋体" pitchFamily="2" charset="-122"/>
                  </a:rPr>
                  <a:t>string</a:t>
                </a:r>
              </a:p>
            </p:txBody>
          </p:sp>
        </p:grpSp>
      </p:grpSp>
      <p:grpSp>
        <p:nvGrpSpPr>
          <p:cNvPr id="5" name="Group 18"/>
          <p:cNvGrpSpPr>
            <a:grpSpLocks/>
          </p:cNvGrpSpPr>
          <p:nvPr/>
        </p:nvGrpSpPr>
        <p:grpSpPr bwMode="auto">
          <a:xfrm>
            <a:off x="1752600" y="1524001"/>
            <a:ext cx="2514600" cy="1474839"/>
            <a:chOff x="1104" y="960"/>
            <a:chExt cx="1584" cy="720"/>
          </a:xfrm>
        </p:grpSpPr>
        <p:sp>
          <p:nvSpPr>
            <p:cNvPr id="17421" name="AutoShape 19"/>
            <p:cNvSpPr>
              <a:spLocks noChangeArrowheads="1"/>
            </p:cNvSpPr>
            <p:nvPr/>
          </p:nvSpPr>
          <p:spPr bwMode="auto">
            <a:xfrm>
              <a:off x="1104" y="960"/>
              <a:ext cx="1584" cy="720"/>
            </a:xfrm>
            <a:prstGeom prst="wedgeEllipseCallout">
              <a:avLst>
                <a:gd name="adj1" fmla="val -45394"/>
                <a:gd name="adj2" fmla="val 58444"/>
              </a:avLst>
            </a:prstGeom>
            <a:solidFill>
              <a:srgbClr val="FFFF66"/>
            </a:solidFill>
            <a:ln w="9525" algn="ctr">
              <a:solidFill>
                <a:srgbClr val="FFFF66"/>
              </a:solidFill>
              <a:miter lim="800000"/>
              <a:headEnd/>
              <a:tailEnd/>
            </a:ln>
          </p:spPr>
          <p:txBody>
            <a:bodyPr/>
            <a:lstStyle/>
            <a:p>
              <a:pPr algn="ctr"/>
              <a:endParaRPr lang="en-US" sz="1000" b="1">
                <a:solidFill>
                  <a:schemeClr val="bg1"/>
                </a:solidFill>
                <a:ea typeface="宋体" pitchFamily="2" charset="-122"/>
              </a:endParaRPr>
            </a:p>
          </p:txBody>
        </p:sp>
        <p:sp>
          <p:nvSpPr>
            <p:cNvPr id="17422" name="Text Box 20"/>
            <p:cNvSpPr txBox="1">
              <a:spLocks noChangeArrowheads="1"/>
            </p:cNvSpPr>
            <p:nvPr/>
          </p:nvSpPr>
          <p:spPr bwMode="auto">
            <a:xfrm>
              <a:off x="1216" y="1021"/>
              <a:ext cx="1472"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a:t>Is it possible .to keep the water </a:t>
              </a:r>
              <a:r>
                <a:rPr lang="en-US" sz="2000" b="1" dirty="0" smtClean="0"/>
                <a:t> in the cut upside down</a:t>
              </a:r>
              <a:r>
                <a:rPr lang="en-US" altLang="zh-CN" sz="2000" b="1" dirty="0" smtClean="0">
                  <a:solidFill>
                    <a:srgbClr val="CC0000"/>
                  </a:solidFill>
                  <a:ea typeface="宋体" pitchFamily="2" charset="-122"/>
                </a:rPr>
                <a:t>?</a:t>
              </a:r>
              <a:endParaRPr lang="en-US" altLang="zh-CN" sz="2000" b="1" dirty="0">
                <a:solidFill>
                  <a:srgbClr val="CC0000"/>
                </a:solidFill>
                <a:ea typeface="宋体" pitchFamily="2" charset="-122"/>
              </a:endParaRPr>
            </a:p>
          </p:txBody>
        </p:sp>
      </p:grpSp>
      <p:sp>
        <p:nvSpPr>
          <p:cNvPr id="17419" name="Text Box 21"/>
          <p:cNvSpPr txBox="1">
            <a:spLocks noChangeArrowheads="1"/>
          </p:cNvSpPr>
          <p:nvPr/>
        </p:nvSpPr>
        <p:spPr bwMode="auto">
          <a:xfrm>
            <a:off x="4646613" y="3992563"/>
            <a:ext cx="4587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b="1">
              <a:solidFill>
                <a:schemeClr val="bg1"/>
              </a:solidFill>
              <a:ea typeface="宋体" pitchFamily="2" charset="-122"/>
            </a:endParaRPr>
          </a:p>
        </p:txBody>
      </p:sp>
      <p:sp>
        <p:nvSpPr>
          <p:cNvPr id="75798" name="Rectangle 22"/>
          <p:cNvSpPr>
            <a:spLocks noChangeArrowheads="1"/>
          </p:cNvSpPr>
          <p:nvPr/>
        </p:nvSpPr>
        <p:spPr bwMode="auto">
          <a:xfrm>
            <a:off x="4267200" y="39624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zh-CN" sz="2400" dirty="0">
                <a:solidFill>
                  <a:srgbClr val="CC0000"/>
                </a:solidFill>
                <a:ea typeface="宋体" pitchFamily="2" charset="-122"/>
              </a:rPr>
              <a:t>N + mg = mv</a:t>
            </a:r>
            <a:r>
              <a:rPr lang="en-US" altLang="zh-CN" sz="2400" baseline="30000" dirty="0">
                <a:solidFill>
                  <a:srgbClr val="CC0000"/>
                </a:solidFill>
                <a:ea typeface="宋体" pitchFamily="2" charset="-122"/>
              </a:rPr>
              <a:t>2</a:t>
            </a:r>
            <a:r>
              <a:rPr lang="en-US" altLang="zh-CN" sz="2400" dirty="0">
                <a:solidFill>
                  <a:srgbClr val="CC0000"/>
                </a:solidFill>
                <a:ea typeface="宋体" pitchFamily="2" charset="-122"/>
              </a:rPr>
              <a:t>/R      N &gt; </a:t>
            </a:r>
            <a:r>
              <a:rPr lang="en-US" altLang="zh-CN" sz="2400" dirty="0" smtClean="0">
                <a:solidFill>
                  <a:srgbClr val="CC0000"/>
                </a:solidFill>
                <a:ea typeface="宋体" pitchFamily="2" charset="-122"/>
              </a:rPr>
              <a:t>0</a:t>
            </a:r>
          </a:p>
          <a:p>
            <a:pPr>
              <a:lnSpc>
                <a:spcPct val="90000"/>
              </a:lnSpc>
              <a:spcBef>
                <a:spcPct val="20000"/>
              </a:spcBef>
            </a:pPr>
            <a:endParaRPr lang="en-US" altLang="zh-CN" sz="2400" dirty="0">
              <a:solidFill>
                <a:srgbClr val="CC0000"/>
              </a:solidFill>
              <a:ea typeface="宋体" pitchFamily="2" charset="-122"/>
            </a:endParaRPr>
          </a:p>
          <a:p>
            <a:pPr>
              <a:lnSpc>
                <a:spcPct val="90000"/>
              </a:lnSpc>
              <a:spcBef>
                <a:spcPct val="20000"/>
              </a:spcBef>
            </a:pPr>
            <a:endParaRPr lang="en-US" altLang="zh-CN" sz="2400" dirty="0">
              <a:solidFill>
                <a:srgbClr val="CC0000"/>
              </a:solidFill>
              <a:ea typeface="宋体" pitchFamily="2" charset="-122"/>
            </a:endParaRPr>
          </a:p>
        </p:txBody>
      </p:sp>
      <mc:AlternateContent xmlns:mc="http://schemas.openxmlformats.org/markup-compatibility/2006" xmlns:a14="http://schemas.microsoft.com/office/drawing/2010/main">
        <mc:Choice Requires="a14">
          <p:sp>
            <p:nvSpPr>
              <p:cNvPr id="4" name="TextBox 3"/>
              <p:cNvSpPr txBox="1"/>
              <p:nvPr/>
            </p:nvSpPr>
            <p:spPr>
              <a:xfrm>
                <a:off x="609600" y="4648200"/>
                <a:ext cx="7848600" cy="1712328"/>
              </a:xfrm>
              <a:prstGeom prst="rect">
                <a:avLst/>
              </a:prstGeom>
              <a:noFill/>
            </p:spPr>
            <p:txBody>
              <a:bodyPr wrap="square" rtlCol="0">
                <a:spAutoFit/>
              </a:bodyPr>
              <a:lstStyle/>
              <a:p>
                <a:r>
                  <a:rPr lang="en-US" sz="2500" b="1" dirty="0" smtClean="0"/>
                  <a:t>What ‘s the minimum speed to keep the water from spill? </a:t>
                </a:r>
              </a:p>
              <a:p>
                <a:pPr marL="342900" indent="-342900">
                  <a:buFont typeface="Arial" pitchFamily="34" charset="0"/>
                  <a:buChar char="•"/>
                </a:pPr>
                <a:r>
                  <a:rPr lang="en-US" sz="2500" b="1" dirty="0" smtClean="0"/>
                  <a:t>When N = 0, </a:t>
                </a:r>
              </a:p>
              <a:p>
                <a:pPr marL="342900" indent="-342900">
                  <a:buFont typeface="Arial" pitchFamily="34" charset="0"/>
                  <a:buChar char="•"/>
                </a:pPr>
                <a:r>
                  <a:rPr lang="en-US" sz="2500" b="1" dirty="0" err="1" smtClean="0"/>
                  <a:t>Vmin</a:t>
                </a:r>
                <a:r>
                  <a:rPr lang="en-US" sz="2500" b="1" dirty="0" smtClean="0"/>
                  <a:t>= </a:t>
                </a:r>
                <a14:m>
                  <m:oMath xmlns:m="http://schemas.openxmlformats.org/officeDocument/2006/math">
                    <m:rad>
                      <m:radPr>
                        <m:degHide m:val="on"/>
                        <m:ctrlPr>
                          <a:rPr lang="en-US" sz="2500" b="1" i="1" smtClean="0">
                            <a:latin typeface="Cambria Math"/>
                          </a:rPr>
                        </m:ctrlPr>
                      </m:radPr>
                      <m:deg/>
                      <m:e>
                        <m:r>
                          <a:rPr lang="en-US" sz="2500" b="1" i="1" smtClean="0">
                            <a:latin typeface="Cambria Math"/>
                          </a:rPr>
                          <m:t>𝒈𝑹</m:t>
                        </m:r>
                      </m:e>
                    </m:rad>
                  </m:oMath>
                </a14:m>
                <a:endParaRPr lang="en-US" sz="2500" b="1" dirty="0" smtClean="0"/>
              </a:p>
              <a:p>
                <a:pPr marL="342900" indent="-342900">
                  <a:buFont typeface="Arial" pitchFamily="34" charset="0"/>
                  <a:buChar char="•"/>
                </a:pPr>
                <a:r>
                  <a:rPr lang="en-US" sz="2500" b="1" dirty="0" smtClean="0"/>
                  <a:t>If V &lt; </a:t>
                </a:r>
                <a:r>
                  <a:rPr lang="en-US" sz="2500" b="1" dirty="0" err="1" smtClean="0"/>
                  <a:t>Vmin</a:t>
                </a:r>
                <a:r>
                  <a:rPr lang="en-US" sz="2500" b="1" dirty="0" smtClean="0"/>
                  <a:t>, it can not reach the top.</a:t>
                </a:r>
                <a:endParaRPr lang="en-US" sz="25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609600" y="4648200"/>
                <a:ext cx="7848600" cy="1712328"/>
              </a:xfrm>
              <a:prstGeom prst="rect">
                <a:avLst/>
              </a:prstGeom>
              <a:blipFill rotWithShape="1">
                <a:blip r:embed="rId5"/>
                <a:stretch>
                  <a:fillRect l="-1242" t="-2500" r="-932" b="-7500"/>
                </a:stretch>
              </a:blipFill>
            </p:spPr>
            <p:txBody>
              <a:bodyPr/>
              <a:lstStyle/>
              <a:p>
                <a:r>
                  <a:rPr lang="en-US">
                    <a:noFill/>
                  </a:rPr>
                  <a:t> </a:t>
                </a:r>
              </a:p>
            </p:txBody>
          </p:sp>
        </mc:Fallback>
      </mc:AlternateContent>
    </p:spTree>
    <p:extLst>
      <p:ext uri="{BB962C8B-B14F-4D97-AF65-F5344CB8AC3E}">
        <p14:creationId xmlns:p14="http://schemas.microsoft.com/office/powerpoint/2010/main" val="590054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ppt_x"/>
                                          </p:val>
                                        </p:tav>
                                        <p:tav tm="100000">
                                          <p:val>
                                            <p:strVal val="#ppt_x"/>
                                          </p:val>
                                        </p:tav>
                                      </p:tavLst>
                                    </p:anim>
                                    <p:anim calcmode="lin" valueType="num">
                                      <p:cBhvr additive="base">
                                        <p:cTn id="8" dur="500" fill="hold"/>
                                        <p:tgtEl>
                                          <p:spTgt spid="7578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nodeType="with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5798"/>
                                        </p:tgtEl>
                                        <p:attrNameLst>
                                          <p:attrName>style.visibility</p:attrName>
                                        </p:attrNameLst>
                                      </p:cBhvr>
                                      <p:to>
                                        <p:strVal val="visible"/>
                                      </p:to>
                                    </p:set>
                                    <p:anim calcmode="lin" valueType="num">
                                      <p:cBhvr additive="base">
                                        <p:cTn id="16" dur="500" fill="hold"/>
                                        <p:tgtEl>
                                          <p:spTgt spid="75798"/>
                                        </p:tgtEl>
                                        <p:attrNameLst>
                                          <p:attrName>ppt_x</p:attrName>
                                        </p:attrNameLst>
                                      </p:cBhvr>
                                      <p:tavLst>
                                        <p:tav tm="0">
                                          <p:val>
                                            <p:strVal val="#ppt_x"/>
                                          </p:val>
                                        </p:tav>
                                        <p:tav tm="100000">
                                          <p:val>
                                            <p:strVal val="#ppt_x"/>
                                          </p:val>
                                        </p:tav>
                                      </p:tavLst>
                                    </p:anim>
                                    <p:anim calcmode="lin" valueType="num">
                                      <p:cBhvr additive="base">
                                        <p:cTn id="17" dur="500" fill="hold"/>
                                        <p:tgtEl>
                                          <p:spTgt spid="7579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8" dur="500"/>
                                        <p:tgtEl>
                                          <p:spTgt spid="4">
                                            <p:txEl>
                                              <p:pRg st="2" end="2"/>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893DED-2BA8-4EAD-B166-0D1ADA36A6BF}" type="slidenum">
              <a:rPr lang="en-US"/>
              <a:pPr eaLnBrk="1" hangingPunct="1"/>
              <a:t>20</a:t>
            </a:fld>
            <a:endParaRPr lang="en-US"/>
          </a:p>
        </p:txBody>
      </p:sp>
      <p:sp>
        <p:nvSpPr>
          <p:cNvPr id="53250" name="Text Box 2"/>
          <p:cNvSpPr txBox="1">
            <a:spLocks noChangeArrowheads="1"/>
          </p:cNvSpPr>
          <p:nvPr/>
        </p:nvSpPr>
        <p:spPr bwMode="auto">
          <a:xfrm>
            <a:off x="457200" y="3581400"/>
            <a:ext cx="7239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dirty="0" smtClean="0"/>
              <a:t>A). 30 </a:t>
            </a:r>
            <a:r>
              <a:rPr lang="en-US" sz="2200" b="1" dirty="0" err="1" smtClean="0"/>
              <a:t>lb</a:t>
            </a:r>
            <a:r>
              <a:rPr lang="en-US" sz="2200" b="1" dirty="0" smtClean="0"/>
              <a:t> </a:t>
            </a:r>
          </a:p>
          <a:p>
            <a:pPr eaLnBrk="1" hangingPunct="1">
              <a:spcBef>
                <a:spcPct val="50000"/>
              </a:spcBef>
            </a:pPr>
            <a:r>
              <a:rPr lang="en-US" sz="2200" b="1" dirty="0" smtClean="0"/>
              <a:t>B). 180 lb. </a:t>
            </a:r>
          </a:p>
          <a:p>
            <a:pPr eaLnBrk="1" hangingPunct="1">
              <a:spcBef>
                <a:spcPct val="50000"/>
              </a:spcBef>
            </a:pPr>
            <a:r>
              <a:rPr lang="en-US" sz="2200" b="1" dirty="0" smtClean="0"/>
              <a:t>C). 15 lb. </a:t>
            </a:r>
          </a:p>
          <a:p>
            <a:pPr eaLnBrk="1" hangingPunct="1">
              <a:spcBef>
                <a:spcPct val="50000"/>
              </a:spcBef>
            </a:pPr>
            <a:r>
              <a:rPr lang="en-US" sz="2200" b="1" dirty="0" smtClean="0"/>
              <a:t>D). 200 </a:t>
            </a:r>
            <a:r>
              <a:rPr lang="en-US" sz="2200" b="1" dirty="0" err="1" smtClean="0"/>
              <a:t>lb</a:t>
            </a:r>
            <a:r>
              <a:rPr lang="en-US" sz="2200" b="1" dirty="0" smtClean="0"/>
              <a:t> </a:t>
            </a:r>
          </a:p>
          <a:p>
            <a:pPr eaLnBrk="1" hangingPunct="1">
              <a:spcBef>
                <a:spcPct val="50000"/>
              </a:spcBef>
            </a:pPr>
            <a:r>
              <a:rPr lang="en-US" sz="2200" b="1" dirty="0" smtClean="0"/>
              <a:t>E). 215 lb. </a:t>
            </a:r>
            <a:endParaRPr lang="en-US" sz="2200" b="1" dirty="0"/>
          </a:p>
        </p:txBody>
      </p:sp>
      <p:sp>
        <p:nvSpPr>
          <p:cNvPr id="53262" name="Text Box 14"/>
          <p:cNvSpPr txBox="1">
            <a:spLocks noChangeArrowheads="1"/>
          </p:cNvSpPr>
          <p:nvPr/>
        </p:nvSpPr>
        <p:spPr bwMode="auto">
          <a:xfrm>
            <a:off x="381000" y="1524000"/>
            <a:ext cx="8458200" cy="1552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0000"/>
                </a:solidFill>
              </a:rPr>
              <a:t>The acceleration of gravity at the surface of the moon is about 1/6 that at the surface of the Earth (9.8 m/s</a:t>
            </a:r>
            <a:r>
              <a:rPr lang="en-US" sz="2400" b="1" baseline="30000" dirty="0">
                <a:solidFill>
                  <a:srgbClr val="FF0000"/>
                </a:solidFill>
              </a:rPr>
              <a:t>2</a:t>
            </a:r>
            <a:r>
              <a:rPr lang="en-US" sz="2400" b="1" dirty="0">
                <a:solidFill>
                  <a:srgbClr val="FF0000"/>
                </a:solidFill>
              </a:rPr>
              <a:t>).  What is the weight of an astronaut standing on the moon whose weight on earth is 180 </a:t>
            </a:r>
            <a:r>
              <a:rPr lang="en-US" sz="2400" b="1" dirty="0" err="1">
                <a:solidFill>
                  <a:srgbClr val="FF0000"/>
                </a:solidFill>
              </a:rPr>
              <a:t>lb</a:t>
            </a:r>
            <a:r>
              <a:rPr lang="en-US" sz="2400" b="1" dirty="0">
                <a:solidFill>
                  <a:srgbClr val="FF0000"/>
                </a:solidFill>
              </a:rPr>
              <a:t>?</a:t>
            </a:r>
          </a:p>
        </p:txBody>
      </p:sp>
      <p:sp>
        <p:nvSpPr>
          <p:cNvPr id="25608" name="Rectangle 15"/>
          <p:cNvSpPr>
            <a:spLocks noGrp="1" noChangeArrowheads="1"/>
          </p:cNvSpPr>
          <p:nvPr>
            <p:ph type="title"/>
          </p:nvPr>
        </p:nvSpPr>
        <p:spPr/>
        <p:txBody>
          <a:bodyPr/>
          <a:lstStyle/>
          <a:p>
            <a:pPr eaLnBrk="1" hangingPunct="1"/>
            <a:r>
              <a:rPr lang="en-US" smtClean="0"/>
              <a:t>Ch 5 E 14</a:t>
            </a:r>
          </a:p>
        </p:txBody>
      </p:sp>
    </p:spTree>
    <p:extLst>
      <p:ext uri="{BB962C8B-B14F-4D97-AF65-F5344CB8AC3E}">
        <p14:creationId xmlns:p14="http://schemas.microsoft.com/office/powerpoint/2010/main" val="2176384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893DED-2BA8-4EAD-B166-0D1ADA36A6BF}" type="slidenum">
              <a:rPr lang="en-US"/>
              <a:pPr eaLnBrk="1" hangingPunct="1"/>
              <a:t>21</a:t>
            </a:fld>
            <a:endParaRPr lang="en-US"/>
          </a:p>
        </p:txBody>
      </p:sp>
      <p:sp>
        <p:nvSpPr>
          <p:cNvPr id="53250" name="Text Box 2"/>
          <p:cNvSpPr txBox="1">
            <a:spLocks noChangeArrowheads="1"/>
          </p:cNvSpPr>
          <p:nvPr/>
        </p:nvSpPr>
        <p:spPr bwMode="auto">
          <a:xfrm>
            <a:off x="457200" y="3581400"/>
            <a:ext cx="72390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t>W</a:t>
            </a:r>
            <a:r>
              <a:rPr lang="en-US" sz="2200" b="1" baseline="-25000"/>
              <a:t>earth</a:t>
            </a:r>
            <a:r>
              <a:rPr lang="en-US" sz="2200" b="1"/>
              <a:t> = m g</a:t>
            </a:r>
            <a:r>
              <a:rPr lang="en-US" sz="2200" b="1" baseline="-25000"/>
              <a:t>earth</a:t>
            </a:r>
            <a:r>
              <a:rPr lang="en-US" sz="2200" b="1"/>
              <a:t> = 180 lb</a:t>
            </a:r>
          </a:p>
          <a:p>
            <a:pPr eaLnBrk="1" hangingPunct="1">
              <a:spcBef>
                <a:spcPct val="50000"/>
              </a:spcBef>
            </a:pPr>
            <a:r>
              <a:rPr lang="en-US" sz="2200" b="1"/>
              <a:t>W</a:t>
            </a:r>
            <a:r>
              <a:rPr lang="en-US" sz="2200" b="1" baseline="-25000"/>
              <a:t>moon</a:t>
            </a:r>
            <a:r>
              <a:rPr lang="en-US" sz="2200" b="1"/>
              <a:t> = m g</a:t>
            </a:r>
            <a:r>
              <a:rPr lang="en-US" sz="2200" b="1" baseline="-25000"/>
              <a:t>moon</a:t>
            </a:r>
            <a:endParaRPr lang="en-US" sz="2200" b="1"/>
          </a:p>
          <a:p>
            <a:pPr eaLnBrk="1" hangingPunct="1">
              <a:spcBef>
                <a:spcPct val="50000"/>
              </a:spcBef>
            </a:pPr>
            <a:r>
              <a:rPr lang="en-US" sz="2200" b="1"/>
              <a:t>g</a:t>
            </a:r>
            <a:r>
              <a:rPr lang="en-US" sz="2200" b="1" baseline="-25000"/>
              <a:t>moon</a:t>
            </a:r>
            <a:r>
              <a:rPr lang="en-US" sz="2200" b="1"/>
              <a:t> = 1/6 g</a:t>
            </a:r>
            <a:r>
              <a:rPr lang="en-US" sz="2200" b="1" baseline="-25000"/>
              <a:t>earth</a:t>
            </a:r>
            <a:endParaRPr lang="en-US" sz="2200" b="1"/>
          </a:p>
          <a:p>
            <a:pPr eaLnBrk="1" hangingPunct="1">
              <a:spcBef>
                <a:spcPct val="50000"/>
              </a:spcBef>
            </a:pPr>
            <a:r>
              <a:rPr lang="en-US" sz="2200" b="1"/>
              <a:t>W</a:t>
            </a:r>
            <a:r>
              <a:rPr lang="en-US" sz="2200" b="1" baseline="-25000"/>
              <a:t>moon</a:t>
            </a:r>
            <a:r>
              <a:rPr lang="en-US" sz="2200" b="1"/>
              <a:t> = m 1/6 g</a:t>
            </a:r>
            <a:r>
              <a:rPr lang="en-US" sz="2200" b="1" baseline="-25000"/>
              <a:t>earth</a:t>
            </a:r>
            <a:r>
              <a:rPr lang="en-US" sz="2200" b="1"/>
              <a:t> = 1/6 m g</a:t>
            </a:r>
            <a:r>
              <a:rPr lang="en-US" sz="2200" b="1" baseline="-25000"/>
              <a:t>earth</a:t>
            </a:r>
            <a:r>
              <a:rPr lang="en-US" sz="2200" b="1"/>
              <a:t> = </a:t>
            </a:r>
            <a:r>
              <a:rPr lang="en-US" sz="2200" b="1">
                <a:solidFill>
                  <a:srgbClr val="FF3300"/>
                </a:solidFill>
              </a:rPr>
              <a:t>1/6 (180 lb)</a:t>
            </a:r>
          </a:p>
        </p:txBody>
      </p:sp>
      <p:grpSp>
        <p:nvGrpSpPr>
          <p:cNvPr id="2" name="Group 3"/>
          <p:cNvGrpSpPr>
            <a:grpSpLocks/>
          </p:cNvGrpSpPr>
          <p:nvPr/>
        </p:nvGrpSpPr>
        <p:grpSpPr bwMode="auto">
          <a:xfrm>
            <a:off x="6477000" y="3505200"/>
            <a:ext cx="2057400" cy="1295400"/>
            <a:chOff x="3792" y="1968"/>
            <a:chExt cx="1296" cy="816"/>
          </a:xfrm>
        </p:grpSpPr>
        <p:grpSp>
          <p:nvGrpSpPr>
            <p:cNvPr id="25609" name="Group 4"/>
            <p:cNvGrpSpPr>
              <a:grpSpLocks/>
            </p:cNvGrpSpPr>
            <p:nvPr/>
          </p:nvGrpSpPr>
          <p:grpSpPr bwMode="auto">
            <a:xfrm>
              <a:off x="4043" y="1968"/>
              <a:ext cx="381" cy="768"/>
              <a:chOff x="3312" y="1056"/>
              <a:chExt cx="595" cy="1646"/>
            </a:xfrm>
          </p:grpSpPr>
          <p:sp>
            <p:nvSpPr>
              <p:cNvPr id="25613" name="Oval 5"/>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Freeform 6"/>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5" name="Freeform 7"/>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6" name="Freeform 8"/>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7" name="Freeform 9"/>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8" name="Freeform 10"/>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610" name="Line 11"/>
            <p:cNvSpPr>
              <a:spLocks noChangeShapeType="1"/>
            </p:cNvSpPr>
            <p:nvPr/>
          </p:nvSpPr>
          <p:spPr bwMode="auto">
            <a:xfrm>
              <a:off x="4540" y="1968"/>
              <a:ext cx="0" cy="481"/>
            </a:xfrm>
            <a:prstGeom prst="line">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5611" name="Text Box 12"/>
            <p:cNvSpPr txBox="1">
              <a:spLocks noChangeArrowheads="1"/>
            </p:cNvSpPr>
            <p:nvPr/>
          </p:nvSpPr>
          <p:spPr bwMode="auto">
            <a:xfrm>
              <a:off x="4590" y="2256"/>
              <a:ext cx="4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g</a:t>
              </a:r>
              <a:r>
                <a:rPr lang="en-US" sz="2000" b="1" baseline="-25000"/>
                <a:t>moon</a:t>
              </a:r>
              <a:endParaRPr lang="en-US" sz="2000" b="1"/>
            </a:p>
          </p:txBody>
        </p:sp>
        <p:sp>
          <p:nvSpPr>
            <p:cNvPr id="25612" name="Line 13"/>
            <p:cNvSpPr>
              <a:spLocks noChangeShapeType="1"/>
            </p:cNvSpPr>
            <p:nvPr/>
          </p:nvSpPr>
          <p:spPr bwMode="auto">
            <a:xfrm>
              <a:off x="3792" y="2784"/>
              <a:ext cx="9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3262" name="Text Box 14"/>
          <p:cNvSpPr txBox="1">
            <a:spLocks noChangeArrowheads="1"/>
          </p:cNvSpPr>
          <p:nvPr/>
        </p:nvSpPr>
        <p:spPr bwMode="auto">
          <a:xfrm>
            <a:off x="381000" y="1524000"/>
            <a:ext cx="8458200" cy="1552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The acceleration of gravity at the surface of the moon is about 1/6 that at the surface of the Earth (9.8 m/s</a:t>
            </a:r>
            <a:r>
              <a:rPr lang="en-US" sz="2400" b="1" baseline="30000">
                <a:solidFill>
                  <a:srgbClr val="FF0000"/>
                </a:solidFill>
              </a:rPr>
              <a:t>2</a:t>
            </a:r>
            <a:r>
              <a:rPr lang="en-US" sz="2400" b="1">
                <a:solidFill>
                  <a:srgbClr val="FF0000"/>
                </a:solidFill>
              </a:rPr>
              <a:t>).  What is the weight of an astronaut standing on the moon whose weight on earth is 180 lb?</a:t>
            </a:r>
          </a:p>
        </p:txBody>
      </p:sp>
      <p:sp>
        <p:nvSpPr>
          <p:cNvPr id="25608" name="Rectangle 15"/>
          <p:cNvSpPr>
            <a:spLocks noGrp="1" noChangeArrowheads="1"/>
          </p:cNvSpPr>
          <p:nvPr>
            <p:ph type="title"/>
          </p:nvPr>
        </p:nvSpPr>
        <p:spPr/>
        <p:txBody>
          <a:bodyPr/>
          <a:lstStyle/>
          <a:p>
            <a:pPr eaLnBrk="1" hangingPunct="1"/>
            <a:r>
              <a:rPr lang="en-US" smtClean="0"/>
              <a:t>Ch 5 E 14</a:t>
            </a:r>
          </a:p>
        </p:txBody>
      </p:sp>
    </p:spTree>
    <p:extLst>
      <p:ext uri="{BB962C8B-B14F-4D97-AF65-F5344CB8AC3E}">
        <p14:creationId xmlns:p14="http://schemas.microsoft.com/office/powerpoint/2010/main" val="489515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500" fill="hold"/>
                                        <p:tgtEl>
                                          <p:spTgt spid="53250"/>
                                        </p:tgtEl>
                                        <p:attrNameLst>
                                          <p:attrName>ppt_x</p:attrName>
                                        </p:attrNameLst>
                                      </p:cBhvr>
                                      <p:tavLst>
                                        <p:tav tm="0">
                                          <p:val>
                                            <p:strVal val="#ppt_x"/>
                                          </p:val>
                                        </p:tav>
                                        <p:tav tm="100000">
                                          <p:val>
                                            <p:strVal val="#ppt_x"/>
                                          </p:val>
                                        </p:tav>
                                      </p:tavLst>
                                    </p:anim>
                                    <p:anim calcmode="lin" valueType="num">
                                      <p:cBhvr additive="base">
                                        <p:cTn id="14"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B504B5-3D6B-4B8A-8C18-6B98854FAB93}" type="slidenum">
              <a:rPr lang="en-US"/>
              <a:pPr eaLnBrk="1" hangingPunct="1"/>
              <a:t>22</a:t>
            </a:fld>
            <a:endParaRPr lang="en-US"/>
          </a:p>
        </p:txBody>
      </p:sp>
      <p:sp>
        <p:nvSpPr>
          <p:cNvPr id="32773" name="Rectangle 2"/>
          <p:cNvSpPr>
            <a:spLocks noGrp="1" noChangeArrowheads="1"/>
          </p:cNvSpPr>
          <p:nvPr>
            <p:ph type="title"/>
          </p:nvPr>
        </p:nvSpPr>
        <p:spPr/>
        <p:txBody>
          <a:bodyPr/>
          <a:lstStyle/>
          <a:p>
            <a:pPr eaLnBrk="1" hangingPunct="1"/>
            <a:r>
              <a:rPr lang="en-US" smtClean="0"/>
              <a:t>Moon and tides</a:t>
            </a:r>
          </a:p>
        </p:txBody>
      </p:sp>
      <p:sp>
        <p:nvSpPr>
          <p:cNvPr id="32774" name="Rectangle 3"/>
          <p:cNvSpPr>
            <a:spLocks noGrp="1" noChangeArrowheads="1"/>
          </p:cNvSpPr>
          <p:nvPr>
            <p:ph type="body" idx="1"/>
          </p:nvPr>
        </p:nvSpPr>
        <p:spPr>
          <a:xfrm>
            <a:off x="457200" y="1600200"/>
            <a:ext cx="4648200" cy="4495800"/>
          </a:xfrm>
        </p:spPr>
        <p:txBody>
          <a:bodyPr/>
          <a:lstStyle/>
          <a:p>
            <a:pPr marL="0" indent="0" eaLnBrk="1" hangingPunct="1"/>
            <a:r>
              <a:rPr lang="en-US" sz="2000" smtClean="0"/>
              <a:t>Tides are dominantly due to the gravitational force exerted by the moon. Since the earth and moon are rotating this effect also plays a role. The moon is locked to the earth so that we always see the same face. Because of the friction generated by tides the moon is losing energy and moving away from the earth.</a:t>
            </a:r>
          </a:p>
        </p:txBody>
      </p:sp>
      <p:pic>
        <p:nvPicPr>
          <p:cNvPr id="32775" name="Picture 4" descr="epb05_0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9624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5" descr="05_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038600"/>
            <a:ext cx="333216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7"/>
          <p:cNvSpPr txBox="1">
            <a:spLocks noChangeArrowheads="1"/>
          </p:cNvSpPr>
          <p:nvPr/>
        </p:nvSpPr>
        <p:spPr bwMode="auto">
          <a:xfrm>
            <a:off x="152399" y="5715000"/>
            <a:ext cx="8143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hlinkClick r:id="rId4"/>
              </a:rPr>
              <a:t>http://www.sfgate.com/getoutside/1996/jun/tides.html</a:t>
            </a:r>
            <a:endParaRPr lang="en-US" dirty="0"/>
          </a:p>
          <a:p>
            <a:pPr eaLnBrk="1" hangingPunct="1"/>
            <a:endParaRPr lang="en-US" dirty="0"/>
          </a:p>
        </p:txBody>
      </p:sp>
      <p:sp>
        <p:nvSpPr>
          <p:cNvPr id="32779" name="Text Box 9"/>
          <p:cNvSpPr txBox="1">
            <a:spLocks noChangeArrowheads="1"/>
          </p:cNvSpPr>
          <p:nvPr/>
        </p:nvSpPr>
        <p:spPr bwMode="auto">
          <a:xfrm>
            <a:off x="6613525" y="1027113"/>
            <a:ext cx="168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hlinkClick r:id="rId5" action="ppaction://hlinkfile"/>
              </a:rPr>
              <a:t>anim0012.mov</a:t>
            </a:r>
            <a:endParaRPr lang="en-US"/>
          </a:p>
        </p:txBody>
      </p:sp>
    </p:spTree>
    <p:extLst>
      <p:ext uri="{BB962C8B-B14F-4D97-AF65-F5344CB8AC3E}">
        <p14:creationId xmlns:p14="http://schemas.microsoft.com/office/powerpoint/2010/main" val="3470430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304800" y="228600"/>
            <a:ext cx="8534400" cy="1920875"/>
          </a:xfrm>
        </p:spPr>
        <p:txBody>
          <a:bodyPr>
            <a:normAutofit fontScale="90000"/>
          </a:bodyPr>
          <a:lstStyle/>
          <a:p>
            <a:r>
              <a:rPr lang="en-US" sz="4000" dirty="0" smtClean="0">
                <a:solidFill>
                  <a:srgbClr val="FF0000"/>
                </a:solidFill>
                <a:latin typeface="Comic Sans MS" pitchFamily="79" charset="0"/>
              </a:rPr>
              <a:t>Quiz: </a:t>
            </a:r>
            <a:r>
              <a:rPr lang="en-US" sz="4000" dirty="0" smtClean="0">
                <a:solidFill>
                  <a:srgbClr val="0070C0"/>
                </a:solidFill>
                <a:latin typeface="Comic Sans MS" pitchFamily="79" charset="0"/>
              </a:rPr>
              <a:t>Three </a:t>
            </a:r>
            <a:r>
              <a:rPr lang="en-US" sz="4000" dirty="0">
                <a:solidFill>
                  <a:srgbClr val="0070C0"/>
                </a:solidFill>
                <a:latin typeface="Comic Sans MS" pitchFamily="79" charset="0"/>
              </a:rPr>
              <a:t>equal masses are located as shown.  What is the direction of the total force acting on </a:t>
            </a:r>
            <a:r>
              <a:rPr lang="en-US" sz="4000" i="1" dirty="0">
                <a:solidFill>
                  <a:srgbClr val="0070C0"/>
                </a:solidFill>
                <a:latin typeface="Helvetica" pitchFamily="79" charset="0"/>
              </a:rPr>
              <a:t>m</a:t>
            </a:r>
            <a:r>
              <a:rPr lang="en-US" sz="4000" baseline="-25000" dirty="0">
                <a:solidFill>
                  <a:srgbClr val="0070C0"/>
                </a:solidFill>
                <a:latin typeface="Helvetica" pitchFamily="79" charset="0"/>
              </a:rPr>
              <a:t>2</a:t>
            </a:r>
            <a:r>
              <a:rPr lang="en-US" sz="4000" dirty="0">
                <a:solidFill>
                  <a:srgbClr val="0070C0"/>
                </a:solidFill>
                <a:latin typeface="Comic Sans MS" pitchFamily="79" charset="0"/>
              </a:rPr>
              <a:t>?</a:t>
            </a:r>
            <a:endParaRPr lang="en-US" dirty="0">
              <a:solidFill>
                <a:srgbClr val="0070C0"/>
              </a:solidFill>
            </a:endParaRPr>
          </a:p>
        </p:txBody>
      </p:sp>
      <p:sp>
        <p:nvSpPr>
          <p:cNvPr id="883715" name="Rectangle 3"/>
          <p:cNvSpPr>
            <a:spLocks noGrp="1" noChangeArrowheads="1"/>
          </p:cNvSpPr>
          <p:nvPr>
            <p:ph type="body" idx="1"/>
          </p:nvPr>
        </p:nvSpPr>
        <p:spPr>
          <a:xfrm>
            <a:off x="457200" y="3657600"/>
            <a:ext cx="7772400" cy="1524000"/>
          </a:xfrm>
        </p:spPr>
        <p:txBody>
          <a:bodyPr/>
          <a:lstStyle/>
          <a:p>
            <a:pPr marL="609600" indent="-609600">
              <a:buFont typeface="Arial" charset="0"/>
              <a:buAutoNum type="alphaLcParenR"/>
            </a:pPr>
            <a:r>
              <a:rPr lang="en-US" sz="2000">
                <a:latin typeface="Comic Sans MS" pitchFamily="79" charset="0"/>
              </a:rPr>
              <a:t>To the left.</a:t>
            </a:r>
          </a:p>
          <a:p>
            <a:pPr marL="609600" indent="-609600">
              <a:buFont typeface="Arial" charset="0"/>
              <a:buAutoNum type="alphaLcParenR"/>
            </a:pPr>
            <a:r>
              <a:rPr lang="en-US" sz="2000">
                <a:latin typeface="Comic Sans MS" pitchFamily="79" charset="0"/>
              </a:rPr>
              <a:t>To the right.</a:t>
            </a:r>
          </a:p>
          <a:p>
            <a:pPr marL="609600" indent="-609600">
              <a:buFont typeface="Arial" charset="0"/>
              <a:buAutoNum type="alphaLcParenR"/>
            </a:pPr>
            <a:r>
              <a:rPr lang="en-US" sz="2000">
                <a:latin typeface="Comic Sans MS" pitchFamily="79" charset="0"/>
              </a:rPr>
              <a:t>The forces cancel such that the total force is zero.</a:t>
            </a:r>
          </a:p>
          <a:p>
            <a:pPr marL="609600" indent="-609600">
              <a:buFont typeface="Arial" charset="0"/>
              <a:buAutoNum type="alphaLcParenR"/>
            </a:pPr>
            <a:r>
              <a:rPr lang="en-US" sz="2000">
                <a:latin typeface="Comic Sans MS" pitchFamily="79" charset="0"/>
              </a:rPr>
              <a:t>It is impossible to determine from the figure.</a:t>
            </a:r>
            <a:endParaRPr lang="en-US" sz="2400">
              <a:latin typeface="Comic Sans MS" pitchFamily="79" charset="0"/>
            </a:endParaRPr>
          </a:p>
        </p:txBody>
      </p:sp>
      <p:sp>
        <p:nvSpPr>
          <p:cNvPr id="883716" name="Text Box 4"/>
          <p:cNvSpPr txBox="1">
            <a:spLocks noChangeArrowheads="1"/>
          </p:cNvSpPr>
          <p:nvPr/>
        </p:nvSpPr>
        <p:spPr bwMode="auto">
          <a:xfrm>
            <a:off x="152400" y="5105400"/>
            <a:ext cx="899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There will be a net force acting on m</a:t>
            </a:r>
            <a:r>
              <a:rPr lang="en-US" baseline="-25000">
                <a:latin typeface="Arial" charset="0"/>
              </a:rPr>
              <a:t>2</a:t>
            </a:r>
            <a:r>
              <a:rPr lang="en-US">
                <a:latin typeface="Arial" charset="0"/>
              </a:rPr>
              <a:t> toward m</a:t>
            </a:r>
            <a:r>
              <a:rPr lang="en-US" baseline="-25000">
                <a:latin typeface="Arial" charset="0"/>
              </a:rPr>
              <a:t>1</a:t>
            </a:r>
            <a:r>
              <a:rPr lang="en-US">
                <a:latin typeface="Arial" charset="0"/>
              </a:rPr>
              <a:t>.  The third mass exerts a force of attraction to the right, but since it is farther away that force is less than the force exerted by m</a:t>
            </a:r>
            <a:r>
              <a:rPr lang="en-US" baseline="-25000">
                <a:latin typeface="Arial" charset="0"/>
              </a:rPr>
              <a:t>1</a:t>
            </a:r>
            <a:r>
              <a:rPr lang="en-US">
                <a:latin typeface="Arial" charset="0"/>
              </a:rPr>
              <a:t> to the left.</a:t>
            </a:r>
          </a:p>
        </p:txBody>
      </p:sp>
      <p:pic>
        <p:nvPicPr>
          <p:cNvPr id="883719" name="Picture 7" descr="05_p09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8856663"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7928618-D103-4543-8EF7-360C5AFAE74A}" type="slidenum">
              <a:rPr lang="en-US" smtClean="0"/>
              <a:t>23</a:t>
            </a:fld>
            <a:endParaRPr lang="en-US"/>
          </a:p>
        </p:txBody>
      </p:sp>
    </p:spTree>
    <p:extLst>
      <p:ext uri="{BB962C8B-B14F-4D97-AF65-F5344CB8AC3E}">
        <p14:creationId xmlns:p14="http://schemas.microsoft.com/office/powerpoint/2010/main" val="276492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83716"/>
                                        </p:tgtEl>
                                        <p:attrNameLst>
                                          <p:attrName>style.visibility</p:attrName>
                                        </p:attrNameLst>
                                      </p:cBhvr>
                                      <p:to>
                                        <p:strVal val="visible"/>
                                      </p:to>
                                    </p:set>
                                    <p:anim from="(-#ppt_w/2)" to="(#ppt_x)" calcmode="lin" valueType="num">
                                      <p:cBhvr>
                                        <p:cTn id="7" dur="600" fill="hold">
                                          <p:stCondLst>
                                            <p:cond delay="0"/>
                                          </p:stCondLst>
                                        </p:cTn>
                                        <p:tgtEl>
                                          <p:spTgt spid="883716"/>
                                        </p:tgtEl>
                                        <p:attrNameLst>
                                          <p:attrName>ppt_x</p:attrName>
                                        </p:attrNameLst>
                                      </p:cBhvr>
                                    </p:anim>
                                    <p:anim from="0" to="-1.0" calcmode="lin" valueType="num">
                                      <p:cBhvr>
                                        <p:cTn id="8" dur="200" decel="50000" autoRev="1" fill="hold">
                                          <p:stCondLst>
                                            <p:cond delay="600"/>
                                          </p:stCondLst>
                                        </p:cTn>
                                        <p:tgtEl>
                                          <p:spTgt spid="883716"/>
                                        </p:tgtEl>
                                        <p:attrNameLst>
                                          <p:attrName>xshear</p:attrName>
                                        </p:attrNameLst>
                                      </p:cBhvr>
                                    </p:anim>
                                    <p:animScale>
                                      <p:cBhvr>
                                        <p:cTn id="9" dur="200" decel="100000" autoRev="1" fill="hold">
                                          <p:stCondLst>
                                            <p:cond delay="600"/>
                                          </p:stCondLst>
                                        </p:cTn>
                                        <p:tgtEl>
                                          <p:spTgt spid="883716"/>
                                        </p:tgtEl>
                                      </p:cBhvr>
                                      <p:from x="100000" y="100000"/>
                                      <p:to x="80000" y="100000"/>
                                    </p:animScale>
                                    <p:anim by="(#ppt_h/3+#ppt_w*0.1)" calcmode="lin" valueType="num">
                                      <p:cBhvr additive="sum">
                                        <p:cTn id="10" dur="200" decel="100000" autoRev="1" fill="hold">
                                          <p:stCondLst>
                                            <p:cond delay="600"/>
                                          </p:stCondLst>
                                        </p:cTn>
                                        <p:tgtEl>
                                          <p:spTgt spid="8837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7E6B7E-B266-41AB-B9DF-4B655D9CAEC1}" type="slidenum">
              <a:rPr lang="en-US"/>
              <a:pPr eaLnBrk="1" hangingPunct="1"/>
              <a:t>3</a:t>
            </a:fld>
            <a:endParaRPr lang="en-US"/>
          </a:p>
        </p:txBody>
      </p:sp>
      <p:sp>
        <p:nvSpPr>
          <p:cNvPr id="55298" name="Text Box 2"/>
          <p:cNvSpPr txBox="1">
            <a:spLocks noChangeArrowheads="1"/>
          </p:cNvSpPr>
          <p:nvPr/>
        </p:nvSpPr>
        <p:spPr bwMode="auto">
          <a:xfrm>
            <a:off x="152400" y="1447800"/>
            <a:ext cx="8839200"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Ferris wheel with radius 12 m makes one complete rotation every 8 seconds.</a:t>
            </a:r>
            <a:endParaRPr lang="en-US" sz="2400" b="1">
              <a:solidFill>
                <a:srgbClr val="FF0000"/>
              </a:solidFill>
            </a:endParaRPr>
          </a:p>
        </p:txBody>
      </p:sp>
      <p:sp>
        <p:nvSpPr>
          <p:cNvPr id="55299" name="Text Box 3"/>
          <p:cNvSpPr txBox="1">
            <a:spLocks noChangeArrowheads="1"/>
          </p:cNvSpPr>
          <p:nvPr/>
        </p:nvSpPr>
        <p:spPr bwMode="auto">
          <a:xfrm>
            <a:off x="152400" y="2257425"/>
            <a:ext cx="88392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000" b="1" dirty="0" smtClean="0">
                <a:solidFill>
                  <a:srgbClr val="FF0000"/>
                </a:solidFill>
                <a:sym typeface="Symbol" pitchFamily="18" charset="2"/>
              </a:rPr>
              <a:t>What </a:t>
            </a:r>
            <a:r>
              <a:rPr lang="en-US" sz="2000" b="1" dirty="0">
                <a:solidFill>
                  <a:srgbClr val="FF0000"/>
                </a:solidFill>
                <a:sym typeface="Symbol" pitchFamily="18" charset="2"/>
              </a:rPr>
              <a:t>speed do riders move at</a:t>
            </a:r>
            <a:r>
              <a:rPr lang="en-US" sz="2000" b="1" dirty="0" smtClean="0">
                <a:solidFill>
                  <a:srgbClr val="FF0000"/>
                </a:solidFill>
                <a:sym typeface="Symbol" pitchFamily="18" charset="2"/>
              </a:rPr>
              <a:t>?</a:t>
            </a:r>
            <a:endParaRPr lang="en-US" sz="2000" b="1" dirty="0">
              <a:solidFill>
                <a:srgbClr val="FF0000"/>
              </a:solidFill>
              <a:sym typeface="Symbol" pitchFamily="18" charset="2"/>
            </a:endParaRPr>
          </a:p>
        </p:txBody>
      </p:sp>
      <p:sp>
        <p:nvSpPr>
          <p:cNvPr id="27655" name="Rectangle 4"/>
          <p:cNvSpPr>
            <a:spLocks noGrp="1" noChangeArrowheads="1"/>
          </p:cNvSpPr>
          <p:nvPr>
            <p:ph type="title"/>
          </p:nvPr>
        </p:nvSpPr>
        <p:spPr/>
        <p:txBody>
          <a:bodyPr/>
          <a:lstStyle/>
          <a:p>
            <a:pPr eaLnBrk="1" hangingPunct="1"/>
            <a:r>
              <a:rPr lang="en-US" smtClean="0"/>
              <a:t>Ch 5 CP 2</a:t>
            </a:r>
          </a:p>
        </p:txBody>
      </p:sp>
      <p:sp>
        <p:nvSpPr>
          <p:cNvPr id="8" name="Text Box 2"/>
          <p:cNvSpPr txBox="1">
            <a:spLocks noChangeArrowheads="1"/>
          </p:cNvSpPr>
          <p:nvPr/>
        </p:nvSpPr>
        <p:spPr bwMode="auto">
          <a:xfrm>
            <a:off x="360218" y="5613400"/>
            <a:ext cx="56769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200" b="1" dirty="0" smtClean="0"/>
              <a:t>S </a:t>
            </a:r>
            <a:r>
              <a:rPr lang="en-US" sz="2200" b="1" dirty="0"/>
              <a:t>= d/t = 2</a:t>
            </a:r>
            <a:r>
              <a:rPr lang="en-US" sz="2200" b="1" dirty="0">
                <a:sym typeface="Symbol" pitchFamily="18" charset="2"/>
              </a:rPr>
              <a:t>r/t = 2</a:t>
            </a:r>
            <a:r>
              <a:rPr lang="en-US" sz="2200" b="1" dirty="0">
                <a:cs typeface="Arial" charset="0"/>
                <a:sym typeface="Symbol" pitchFamily="18" charset="2"/>
              </a:rPr>
              <a:t>(12m)/8s = </a:t>
            </a:r>
            <a:r>
              <a:rPr lang="en-US" sz="2200" b="1" dirty="0">
                <a:solidFill>
                  <a:srgbClr val="FF3300"/>
                </a:solidFill>
                <a:cs typeface="Arial" charset="0"/>
                <a:sym typeface="Symbol" pitchFamily="18" charset="2"/>
              </a:rPr>
              <a:t>9.42 m/s</a:t>
            </a:r>
          </a:p>
        </p:txBody>
      </p:sp>
      <p:grpSp>
        <p:nvGrpSpPr>
          <p:cNvPr id="9" name="Group 21"/>
          <p:cNvGrpSpPr>
            <a:grpSpLocks/>
          </p:cNvGrpSpPr>
          <p:nvPr/>
        </p:nvGrpSpPr>
        <p:grpSpPr bwMode="auto">
          <a:xfrm>
            <a:off x="7353300" y="4476750"/>
            <a:ext cx="1524000" cy="1905000"/>
            <a:chOff x="4464" y="720"/>
            <a:chExt cx="960" cy="1200"/>
          </a:xfrm>
        </p:grpSpPr>
        <p:grpSp>
          <p:nvGrpSpPr>
            <p:cNvPr id="10" name="Group 22"/>
            <p:cNvGrpSpPr>
              <a:grpSpLocks/>
            </p:cNvGrpSpPr>
            <p:nvPr/>
          </p:nvGrpSpPr>
          <p:grpSpPr bwMode="auto">
            <a:xfrm>
              <a:off x="4464" y="864"/>
              <a:ext cx="960" cy="1056"/>
              <a:chOff x="4080" y="720"/>
              <a:chExt cx="960" cy="1056"/>
            </a:xfrm>
          </p:grpSpPr>
          <p:sp>
            <p:nvSpPr>
              <p:cNvPr id="12" name="Oval 23"/>
              <p:cNvSpPr>
                <a:spLocks noChangeArrowheads="1"/>
              </p:cNvSpPr>
              <p:nvPr/>
            </p:nvSpPr>
            <p:spPr bwMode="auto">
              <a:xfrm>
                <a:off x="4080" y="864"/>
                <a:ext cx="960" cy="91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Line 24"/>
              <p:cNvSpPr>
                <a:spLocks noChangeShapeType="1"/>
              </p:cNvSpPr>
              <p:nvPr/>
            </p:nvSpPr>
            <p:spPr bwMode="auto">
              <a:xfrm flipV="1">
                <a:off x="4560" y="1152"/>
                <a:ext cx="432" cy="140"/>
              </a:xfrm>
              <a:prstGeom prst="line">
                <a:avLst/>
              </a:prstGeom>
              <a:noFill/>
              <a:ln w="28575">
                <a:solidFill>
                  <a:schemeClr val="tx1"/>
                </a:solidFill>
                <a:round/>
                <a:headEnd type="oval"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 name="Text Box 25"/>
              <p:cNvSpPr txBox="1">
                <a:spLocks noChangeArrowheads="1"/>
              </p:cNvSpPr>
              <p:nvPr/>
            </p:nvSpPr>
            <p:spPr bwMode="auto">
              <a:xfrm rot="-1142108">
                <a:off x="4512" y="105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r = 12m</a:t>
                </a:r>
              </a:p>
            </p:txBody>
          </p:sp>
          <p:sp>
            <p:nvSpPr>
              <p:cNvPr id="15" name="Line 26"/>
              <p:cNvSpPr>
                <a:spLocks noChangeShapeType="1"/>
              </p:cNvSpPr>
              <p:nvPr/>
            </p:nvSpPr>
            <p:spPr bwMode="auto">
              <a:xfrm>
                <a:off x="4512" y="912"/>
                <a:ext cx="0" cy="19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16" name="Group 27"/>
              <p:cNvGrpSpPr>
                <a:grpSpLocks/>
              </p:cNvGrpSpPr>
              <p:nvPr/>
            </p:nvGrpSpPr>
            <p:grpSpPr bwMode="auto">
              <a:xfrm>
                <a:off x="4464" y="720"/>
                <a:ext cx="109" cy="192"/>
                <a:chOff x="3312" y="1056"/>
                <a:chExt cx="595" cy="1646"/>
              </a:xfrm>
            </p:grpSpPr>
            <p:sp>
              <p:nvSpPr>
                <p:cNvPr id="18" name="Oval 28"/>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29"/>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0"/>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1"/>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2"/>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33"/>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 name="Text Box 34"/>
              <p:cNvSpPr txBox="1">
                <a:spLocks noChangeArrowheads="1"/>
              </p:cNvSpPr>
              <p:nvPr/>
            </p:nvSpPr>
            <p:spPr bwMode="auto">
              <a:xfrm>
                <a:off x="4224" y="960"/>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F</a:t>
                </a:r>
                <a:r>
                  <a:rPr lang="en-US" sz="1200" b="1" baseline="-25000"/>
                  <a:t>cent</a:t>
                </a:r>
                <a:endParaRPr lang="en-US" sz="1200" b="1"/>
              </a:p>
            </p:txBody>
          </p:sp>
        </p:grpSp>
        <p:sp>
          <p:nvSpPr>
            <p:cNvPr id="11" name="Line 35"/>
            <p:cNvSpPr>
              <a:spLocks noChangeShapeType="1"/>
            </p:cNvSpPr>
            <p:nvPr/>
          </p:nvSpPr>
          <p:spPr bwMode="auto">
            <a:xfrm flipV="1">
              <a:off x="4800" y="720"/>
              <a:ext cx="0"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 name="TextBox 23"/>
          <p:cNvSpPr txBox="1"/>
          <p:nvPr/>
        </p:nvSpPr>
        <p:spPr>
          <a:xfrm>
            <a:off x="360218" y="3581400"/>
            <a:ext cx="5676900" cy="1200329"/>
          </a:xfrm>
          <a:prstGeom prst="rect">
            <a:avLst/>
          </a:prstGeom>
          <a:noFill/>
        </p:spPr>
        <p:txBody>
          <a:bodyPr wrap="square" rtlCol="0">
            <a:spAutoFit/>
          </a:bodyPr>
          <a:lstStyle/>
          <a:p>
            <a:r>
              <a:rPr lang="en-US" dirty="0" smtClean="0"/>
              <a:t>A).  56.52 m/s</a:t>
            </a:r>
          </a:p>
          <a:p>
            <a:r>
              <a:rPr lang="en-US" dirty="0" smtClean="0"/>
              <a:t>B).  9.42 m/s</a:t>
            </a:r>
          </a:p>
          <a:p>
            <a:r>
              <a:rPr lang="en-US" dirty="0" smtClean="0"/>
              <a:t>C).  18.84 m/s</a:t>
            </a:r>
          </a:p>
          <a:p>
            <a:r>
              <a:rPr lang="en-US" dirty="0" smtClean="0"/>
              <a:t>D).  4.71 m/s</a:t>
            </a:r>
            <a:endParaRPr lang="en-US" dirty="0"/>
          </a:p>
        </p:txBody>
      </p:sp>
    </p:spTree>
    <p:extLst>
      <p:ext uri="{BB962C8B-B14F-4D97-AF65-F5344CB8AC3E}">
        <p14:creationId xmlns:p14="http://schemas.microsoft.com/office/powerpoint/2010/main" val="11922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7E6B7E-B266-41AB-B9DF-4B655D9CAEC1}" type="slidenum">
              <a:rPr lang="en-US"/>
              <a:pPr eaLnBrk="1" hangingPunct="1"/>
              <a:t>4</a:t>
            </a:fld>
            <a:endParaRPr lang="en-US"/>
          </a:p>
        </p:txBody>
      </p:sp>
      <p:sp>
        <p:nvSpPr>
          <p:cNvPr id="55298" name="Text Box 2"/>
          <p:cNvSpPr txBox="1">
            <a:spLocks noChangeArrowheads="1"/>
          </p:cNvSpPr>
          <p:nvPr/>
        </p:nvSpPr>
        <p:spPr bwMode="auto">
          <a:xfrm>
            <a:off x="152400" y="1447800"/>
            <a:ext cx="8839200"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Ferris wheel with radius 12 m makes one complete rotation every 8 seconds.</a:t>
            </a:r>
            <a:endParaRPr lang="en-US" sz="2400" b="1">
              <a:solidFill>
                <a:srgbClr val="FF0000"/>
              </a:solidFill>
            </a:endParaRPr>
          </a:p>
        </p:txBody>
      </p:sp>
      <p:sp>
        <p:nvSpPr>
          <p:cNvPr id="55299" name="Text Box 3"/>
          <p:cNvSpPr txBox="1">
            <a:spLocks noChangeArrowheads="1"/>
          </p:cNvSpPr>
          <p:nvPr/>
        </p:nvSpPr>
        <p:spPr bwMode="auto">
          <a:xfrm>
            <a:off x="152400" y="2257425"/>
            <a:ext cx="88392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000" b="1" dirty="0" smtClean="0">
                <a:solidFill>
                  <a:srgbClr val="FF0000"/>
                </a:solidFill>
                <a:sym typeface="Symbol" pitchFamily="18" charset="2"/>
              </a:rPr>
              <a:t>What </a:t>
            </a:r>
            <a:r>
              <a:rPr lang="en-US" sz="2000" b="1" dirty="0">
                <a:solidFill>
                  <a:srgbClr val="FF0000"/>
                </a:solidFill>
                <a:sym typeface="Symbol" pitchFamily="18" charset="2"/>
              </a:rPr>
              <a:t>is the magnitude of their centripetal acceleration</a:t>
            </a:r>
            <a:r>
              <a:rPr lang="en-US" sz="2000" b="1" dirty="0" smtClean="0">
                <a:solidFill>
                  <a:srgbClr val="FF0000"/>
                </a:solidFill>
                <a:sym typeface="Symbol" pitchFamily="18" charset="2"/>
              </a:rPr>
              <a:t>?</a:t>
            </a:r>
            <a:endParaRPr lang="en-US" sz="2000" b="1" dirty="0">
              <a:solidFill>
                <a:srgbClr val="FF0000"/>
              </a:solidFill>
              <a:sym typeface="Symbol" pitchFamily="18" charset="2"/>
            </a:endParaRPr>
          </a:p>
        </p:txBody>
      </p:sp>
      <p:sp>
        <p:nvSpPr>
          <p:cNvPr id="27655" name="Rectangle 4"/>
          <p:cNvSpPr>
            <a:spLocks noGrp="1" noChangeArrowheads="1"/>
          </p:cNvSpPr>
          <p:nvPr>
            <p:ph type="title"/>
          </p:nvPr>
        </p:nvSpPr>
        <p:spPr/>
        <p:txBody>
          <a:bodyPr/>
          <a:lstStyle/>
          <a:p>
            <a:pPr eaLnBrk="1" hangingPunct="1"/>
            <a:r>
              <a:rPr lang="en-US" smtClean="0"/>
              <a:t>Ch 5 CP 2</a:t>
            </a:r>
          </a:p>
        </p:txBody>
      </p:sp>
      <p:grpSp>
        <p:nvGrpSpPr>
          <p:cNvPr id="9" name="Group 21"/>
          <p:cNvGrpSpPr>
            <a:grpSpLocks/>
          </p:cNvGrpSpPr>
          <p:nvPr/>
        </p:nvGrpSpPr>
        <p:grpSpPr bwMode="auto">
          <a:xfrm>
            <a:off x="7279282" y="4157209"/>
            <a:ext cx="1524000" cy="1905000"/>
            <a:chOff x="4464" y="720"/>
            <a:chExt cx="960" cy="1200"/>
          </a:xfrm>
        </p:grpSpPr>
        <p:grpSp>
          <p:nvGrpSpPr>
            <p:cNvPr id="10" name="Group 22"/>
            <p:cNvGrpSpPr>
              <a:grpSpLocks/>
            </p:cNvGrpSpPr>
            <p:nvPr/>
          </p:nvGrpSpPr>
          <p:grpSpPr bwMode="auto">
            <a:xfrm>
              <a:off x="4464" y="864"/>
              <a:ext cx="960" cy="1056"/>
              <a:chOff x="4080" y="720"/>
              <a:chExt cx="960" cy="1056"/>
            </a:xfrm>
          </p:grpSpPr>
          <p:sp>
            <p:nvSpPr>
              <p:cNvPr id="12" name="Oval 23"/>
              <p:cNvSpPr>
                <a:spLocks noChangeArrowheads="1"/>
              </p:cNvSpPr>
              <p:nvPr/>
            </p:nvSpPr>
            <p:spPr bwMode="auto">
              <a:xfrm>
                <a:off x="4080" y="864"/>
                <a:ext cx="960" cy="91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Line 24"/>
              <p:cNvSpPr>
                <a:spLocks noChangeShapeType="1"/>
              </p:cNvSpPr>
              <p:nvPr/>
            </p:nvSpPr>
            <p:spPr bwMode="auto">
              <a:xfrm flipV="1">
                <a:off x="4560" y="1152"/>
                <a:ext cx="432" cy="140"/>
              </a:xfrm>
              <a:prstGeom prst="line">
                <a:avLst/>
              </a:prstGeom>
              <a:noFill/>
              <a:ln w="28575">
                <a:solidFill>
                  <a:schemeClr val="tx1"/>
                </a:solidFill>
                <a:round/>
                <a:headEnd type="oval"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 name="Text Box 25"/>
              <p:cNvSpPr txBox="1">
                <a:spLocks noChangeArrowheads="1"/>
              </p:cNvSpPr>
              <p:nvPr/>
            </p:nvSpPr>
            <p:spPr bwMode="auto">
              <a:xfrm rot="-1142108">
                <a:off x="4512" y="105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r = 12m</a:t>
                </a:r>
              </a:p>
            </p:txBody>
          </p:sp>
          <p:sp>
            <p:nvSpPr>
              <p:cNvPr id="15" name="Line 26"/>
              <p:cNvSpPr>
                <a:spLocks noChangeShapeType="1"/>
              </p:cNvSpPr>
              <p:nvPr/>
            </p:nvSpPr>
            <p:spPr bwMode="auto">
              <a:xfrm>
                <a:off x="4512" y="912"/>
                <a:ext cx="0" cy="19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16" name="Group 27"/>
              <p:cNvGrpSpPr>
                <a:grpSpLocks/>
              </p:cNvGrpSpPr>
              <p:nvPr/>
            </p:nvGrpSpPr>
            <p:grpSpPr bwMode="auto">
              <a:xfrm>
                <a:off x="4464" y="720"/>
                <a:ext cx="109" cy="192"/>
                <a:chOff x="3312" y="1056"/>
                <a:chExt cx="595" cy="1646"/>
              </a:xfrm>
            </p:grpSpPr>
            <p:sp>
              <p:nvSpPr>
                <p:cNvPr id="18" name="Oval 28"/>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29"/>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0"/>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1"/>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2"/>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33"/>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 name="Text Box 34"/>
              <p:cNvSpPr txBox="1">
                <a:spLocks noChangeArrowheads="1"/>
              </p:cNvSpPr>
              <p:nvPr/>
            </p:nvSpPr>
            <p:spPr bwMode="auto">
              <a:xfrm>
                <a:off x="4224" y="960"/>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F</a:t>
                </a:r>
                <a:r>
                  <a:rPr lang="en-US" sz="1200" b="1" baseline="-25000"/>
                  <a:t>cent</a:t>
                </a:r>
                <a:endParaRPr lang="en-US" sz="1200" b="1"/>
              </a:p>
            </p:txBody>
          </p:sp>
        </p:grpSp>
        <p:sp>
          <p:nvSpPr>
            <p:cNvPr id="11" name="Line 35"/>
            <p:cNvSpPr>
              <a:spLocks noChangeShapeType="1"/>
            </p:cNvSpPr>
            <p:nvPr/>
          </p:nvSpPr>
          <p:spPr bwMode="auto">
            <a:xfrm flipV="1">
              <a:off x="4800" y="720"/>
              <a:ext cx="0"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 name="TextBox 23"/>
          <p:cNvSpPr txBox="1"/>
          <p:nvPr/>
        </p:nvSpPr>
        <p:spPr>
          <a:xfrm>
            <a:off x="286200" y="3261859"/>
            <a:ext cx="5676900" cy="1200329"/>
          </a:xfrm>
          <a:prstGeom prst="rect">
            <a:avLst/>
          </a:prstGeom>
          <a:noFill/>
        </p:spPr>
        <p:txBody>
          <a:bodyPr wrap="square" rtlCol="0">
            <a:spAutoFit/>
          </a:bodyPr>
          <a:lstStyle/>
          <a:p>
            <a:pPr>
              <a:spcBef>
                <a:spcPct val="20000"/>
              </a:spcBef>
            </a:pPr>
            <a:r>
              <a:rPr lang="en-US" dirty="0" smtClean="0"/>
              <a:t>A). </a:t>
            </a:r>
            <a:r>
              <a:rPr lang="en-US" b="1" dirty="0">
                <a:cs typeface="Arial" charset="0"/>
                <a:sym typeface="Symbol" pitchFamily="18" charset="2"/>
              </a:rPr>
              <a:t>7.40 m/s</a:t>
            </a:r>
            <a:r>
              <a:rPr lang="en-US" b="1" baseline="30000" dirty="0">
                <a:cs typeface="Arial" charset="0"/>
                <a:sym typeface="Symbol" pitchFamily="18" charset="2"/>
              </a:rPr>
              <a:t>2</a:t>
            </a:r>
          </a:p>
          <a:p>
            <a:r>
              <a:rPr lang="en-US" dirty="0" smtClean="0"/>
              <a:t>B). </a:t>
            </a:r>
            <a:r>
              <a:rPr lang="en-US" b="1" dirty="0" smtClean="0">
                <a:cs typeface="Arial" charset="0"/>
                <a:sym typeface="Symbol" pitchFamily="18" charset="2"/>
              </a:rPr>
              <a:t>9.40 </a:t>
            </a:r>
            <a:r>
              <a:rPr lang="en-US" b="1" dirty="0">
                <a:cs typeface="Arial" charset="0"/>
                <a:sym typeface="Symbol" pitchFamily="18" charset="2"/>
              </a:rPr>
              <a:t>m/s</a:t>
            </a:r>
            <a:r>
              <a:rPr lang="en-US" b="1" baseline="30000" dirty="0">
                <a:cs typeface="Arial" charset="0"/>
                <a:sym typeface="Symbol" pitchFamily="18" charset="2"/>
              </a:rPr>
              <a:t>2 </a:t>
            </a:r>
            <a:endParaRPr lang="en-US" b="1" baseline="30000" dirty="0" smtClean="0">
              <a:cs typeface="Arial" charset="0"/>
              <a:sym typeface="Symbol" pitchFamily="18" charset="2"/>
            </a:endParaRPr>
          </a:p>
          <a:p>
            <a:r>
              <a:rPr lang="en-US" dirty="0" smtClean="0"/>
              <a:t>C). </a:t>
            </a:r>
            <a:r>
              <a:rPr lang="en-US" b="1" dirty="0" smtClean="0">
                <a:cs typeface="Arial" charset="0"/>
                <a:sym typeface="Symbol" pitchFamily="18" charset="2"/>
              </a:rPr>
              <a:t>3.70 </a:t>
            </a:r>
            <a:r>
              <a:rPr lang="en-US" b="1" dirty="0">
                <a:cs typeface="Arial" charset="0"/>
                <a:sym typeface="Symbol" pitchFamily="18" charset="2"/>
              </a:rPr>
              <a:t>m/s</a:t>
            </a:r>
            <a:r>
              <a:rPr lang="en-US" b="1" baseline="30000" dirty="0">
                <a:cs typeface="Arial" charset="0"/>
                <a:sym typeface="Symbol" pitchFamily="18" charset="2"/>
              </a:rPr>
              <a:t>2</a:t>
            </a:r>
            <a:endParaRPr lang="en-US" dirty="0" smtClean="0"/>
          </a:p>
          <a:p>
            <a:r>
              <a:rPr lang="en-US" dirty="0" smtClean="0"/>
              <a:t>D). </a:t>
            </a:r>
            <a:r>
              <a:rPr lang="en-US" b="1" dirty="0" smtClean="0">
                <a:cs typeface="Arial" charset="0"/>
                <a:sym typeface="Symbol" pitchFamily="18" charset="2"/>
              </a:rPr>
              <a:t>14.80 </a:t>
            </a:r>
            <a:r>
              <a:rPr lang="en-US" b="1" dirty="0">
                <a:cs typeface="Arial" charset="0"/>
                <a:sym typeface="Symbol" pitchFamily="18" charset="2"/>
              </a:rPr>
              <a:t>m/s</a:t>
            </a:r>
            <a:r>
              <a:rPr lang="en-US" b="1" baseline="30000" dirty="0">
                <a:cs typeface="Arial" charset="0"/>
                <a:sym typeface="Symbol" pitchFamily="18" charset="2"/>
              </a:rPr>
              <a:t>2</a:t>
            </a:r>
            <a:endParaRPr lang="en-US" dirty="0"/>
          </a:p>
        </p:txBody>
      </p:sp>
      <p:sp>
        <p:nvSpPr>
          <p:cNvPr id="25" name="Text Box 3"/>
          <p:cNvSpPr txBox="1">
            <a:spLocks noChangeArrowheads="1"/>
          </p:cNvSpPr>
          <p:nvPr/>
        </p:nvSpPr>
        <p:spPr bwMode="auto">
          <a:xfrm>
            <a:off x="114300" y="5128759"/>
            <a:ext cx="66675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200" b="1" dirty="0" err="1" smtClean="0">
                <a:cs typeface="Arial" charset="0"/>
                <a:sym typeface="Symbol" pitchFamily="18" charset="2"/>
              </a:rPr>
              <a:t>a</a:t>
            </a:r>
            <a:r>
              <a:rPr lang="en-US" sz="2200" b="1" baseline="-25000" dirty="0" err="1" smtClean="0">
                <a:cs typeface="Arial" charset="0"/>
                <a:sym typeface="Symbol" pitchFamily="18" charset="2"/>
              </a:rPr>
              <a:t>cent</a:t>
            </a:r>
            <a:r>
              <a:rPr lang="en-US" sz="2200" b="1" dirty="0" smtClean="0">
                <a:cs typeface="Arial" charset="0"/>
                <a:sym typeface="Symbol" pitchFamily="18" charset="2"/>
              </a:rPr>
              <a:t> </a:t>
            </a:r>
            <a:r>
              <a:rPr lang="en-US" sz="2200" b="1" dirty="0">
                <a:cs typeface="Arial" charset="0"/>
                <a:sym typeface="Symbol" pitchFamily="18" charset="2"/>
              </a:rPr>
              <a:t>= v</a:t>
            </a:r>
            <a:r>
              <a:rPr lang="en-US" sz="2200" b="1" baseline="30000" dirty="0">
                <a:cs typeface="Arial" charset="0"/>
                <a:sym typeface="Symbol" pitchFamily="18" charset="2"/>
              </a:rPr>
              <a:t>2</a:t>
            </a:r>
            <a:r>
              <a:rPr lang="en-US" sz="2200" b="1" dirty="0">
                <a:cs typeface="Arial" charset="0"/>
                <a:sym typeface="Symbol" pitchFamily="18" charset="2"/>
              </a:rPr>
              <a:t>/r = s</a:t>
            </a:r>
            <a:r>
              <a:rPr lang="en-US" sz="2200" b="1" baseline="30000" dirty="0">
                <a:cs typeface="Arial" charset="0"/>
                <a:sym typeface="Symbol" pitchFamily="18" charset="2"/>
              </a:rPr>
              <a:t>2</a:t>
            </a:r>
            <a:r>
              <a:rPr lang="en-US" sz="2200" b="1" dirty="0">
                <a:cs typeface="Arial" charset="0"/>
                <a:sym typeface="Symbol" pitchFamily="18" charset="2"/>
              </a:rPr>
              <a:t>/r = (9.42m/s)</a:t>
            </a:r>
            <a:r>
              <a:rPr lang="en-US" sz="2200" b="1" baseline="30000" dirty="0">
                <a:cs typeface="Arial" charset="0"/>
                <a:sym typeface="Symbol" pitchFamily="18" charset="2"/>
              </a:rPr>
              <a:t>2</a:t>
            </a:r>
            <a:r>
              <a:rPr lang="en-US" sz="2200" b="1" dirty="0">
                <a:cs typeface="Arial" charset="0"/>
                <a:sym typeface="Symbol" pitchFamily="18" charset="2"/>
              </a:rPr>
              <a:t>/12m  = </a:t>
            </a:r>
            <a:r>
              <a:rPr lang="en-US" sz="2200" b="1" dirty="0">
                <a:solidFill>
                  <a:srgbClr val="FF3300"/>
                </a:solidFill>
                <a:cs typeface="Arial" charset="0"/>
                <a:sym typeface="Symbol" pitchFamily="18" charset="2"/>
              </a:rPr>
              <a:t>7.40 m/s</a:t>
            </a:r>
            <a:r>
              <a:rPr lang="en-US" sz="2200" b="1" baseline="30000" dirty="0">
                <a:solidFill>
                  <a:srgbClr val="FF3300"/>
                </a:solidFill>
                <a:cs typeface="Arial" charset="0"/>
                <a:sym typeface="Symbol" pitchFamily="18" charset="2"/>
              </a:rPr>
              <a:t>2</a:t>
            </a:r>
          </a:p>
        </p:txBody>
      </p:sp>
    </p:spTree>
    <p:extLst>
      <p:ext uri="{BB962C8B-B14F-4D97-AF65-F5344CB8AC3E}">
        <p14:creationId xmlns:p14="http://schemas.microsoft.com/office/powerpoint/2010/main" val="4501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7E6B7E-B266-41AB-B9DF-4B655D9CAEC1}" type="slidenum">
              <a:rPr lang="en-US"/>
              <a:pPr eaLnBrk="1" hangingPunct="1"/>
              <a:t>5</a:t>
            </a:fld>
            <a:endParaRPr lang="en-US"/>
          </a:p>
        </p:txBody>
      </p:sp>
      <p:sp>
        <p:nvSpPr>
          <p:cNvPr id="55298" name="Text Box 2"/>
          <p:cNvSpPr txBox="1">
            <a:spLocks noChangeArrowheads="1"/>
          </p:cNvSpPr>
          <p:nvPr/>
        </p:nvSpPr>
        <p:spPr bwMode="auto">
          <a:xfrm>
            <a:off x="152400" y="1066800"/>
            <a:ext cx="8839200"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dirty="0">
                <a:solidFill>
                  <a:srgbClr val="FF0000"/>
                </a:solidFill>
                <a:sym typeface="Symbol" pitchFamily="18" charset="2"/>
              </a:rPr>
              <a:t>A Ferris wheel with radius 12 m makes one complete rotation every 8 seconds.</a:t>
            </a:r>
            <a:endParaRPr lang="en-US" sz="2400" b="1" dirty="0">
              <a:solidFill>
                <a:srgbClr val="FF0000"/>
              </a:solidFill>
            </a:endParaRPr>
          </a:p>
        </p:txBody>
      </p:sp>
      <p:sp>
        <p:nvSpPr>
          <p:cNvPr id="55299" name="Text Box 3"/>
          <p:cNvSpPr txBox="1">
            <a:spLocks noChangeArrowheads="1"/>
          </p:cNvSpPr>
          <p:nvPr/>
        </p:nvSpPr>
        <p:spPr bwMode="auto">
          <a:xfrm>
            <a:off x="152400" y="1876425"/>
            <a:ext cx="8839200" cy="1015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000" b="1" dirty="0" smtClean="0">
                <a:solidFill>
                  <a:srgbClr val="FF0000"/>
                </a:solidFill>
                <a:sym typeface="Symbol" pitchFamily="18" charset="2"/>
              </a:rPr>
              <a:t>For </a:t>
            </a:r>
            <a:r>
              <a:rPr lang="en-US" sz="2000" b="1" dirty="0">
                <a:solidFill>
                  <a:srgbClr val="FF0000"/>
                </a:solidFill>
                <a:sym typeface="Symbol" pitchFamily="18" charset="2"/>
              </a:rPr>
              <a:t>a 40 kg rider, what is magnitude of centripetal force to keep him moving in a circle?  Is his </a:t>
            </a:r>
            <a:r>
              <a:rPr lang="en-US" sz="2000" b="1" dirty="0" smtClean="0">
                <a:solidFill>
                  <a:srgbClr val="FF0000"/>
                </a:solidFill>
                <a:sym typeface="Symbol" pitchFamily="18" charset="2"/>
              </a:rPr>
              <a:t>true weight </a:t>
            </a:r>
            <a:r>
              <a:rPr lang="en-US" sz="2000" b="1" dirty="0">
                <a:solidFill>
                  <a:srgbClr val="FF0000"/>
                </a:solidFill>
                <a:sym typeface="Symbol" pitchFamily="18" charset="2"/>
              </a:rPr>
              <a:t>large enough to provide this centripetal force at the top of the cycle</a:t>
            </a:r>
            <a:r>
              <a:rPr lang="en-US" sz="2000" b="1" dirty="0" smtClean="0">
                <a:solidFill>
                  <a:srgbClr val="FF0000"/>
                </a:solidFill>
                <a:sym typeface="Symbol" pitchFamily="18" charset="2"/>
              </a:rPr>
              <a:t>?</a:t>
            </a:r>
            <a:endParaRPr lang="en-US" sz="2000" b="1" dirty="0">
              <a:solidFill>
                <a:srgbClr val="FF0000"/>
              </a:solidFill>
              <a:sym typeface="Symbol" pitchFamily="18" charset="2"/>
            </a:endParaRPr>
          </a:p>
        </p:txBody>
      </p:sp>
      <p:sp>
        <p:nvSpPr>
          <p:cNvPr id="27655" name="Rectangle 4"/>
          <p:cNvSpPr>
            <a:spLocks noGrp="1" noChangeArrowheads="1"/>
          </p:cNvSpPr>
          <p:nvPr>
            <p:ph type="title"/>
          </p:nvPr>
        </p:nvSpPr>
        <p:spPr>
          <a:xfrm>
            <a:off x="457200" y="0"/>
            <a:ext cx="8229600" cy="1143000"/>
          </a:xfrm>
        </p:spPr>
        <p:txBody>
          <a:bodyPr/>
          <a:lstStyle/>
          <a:p>
            <a:pPr eaLnBrk="1" hangingPunct="1"/>
            <a:r>
              <a:rPr lang="en-US" dirty="0" err="1" smtClean="0"/>
              <a:t>Ch</a:t>
            </a:r>
            <a:r>
              <a:rPr lang="en-US" dirty="0" smtClean="0"/>
              <a:t> 5 CP 2</a:t>
            </a:r>
          </a:p>
        </p:txBody>
      </p:sp>
      <p:sp>
        <p:nvSpPr>
          <p:cNvPr id="25" name="Text Box 4"/>
          <p:cNvSpPr txBox="1">
            <a:spLocks noChangeArrowheads="1"/>
          </p:cNvSpPr>
          <p:nvPr/>
        </p:nvSpPr>
        <p:spPr bwMode="auto">
          <a:xfrm>
            <a:off x="114300" y="5181600"/>
            <a:ext cx="8496300" cy="124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200" b="1" dirty="0" err="1">
                <a:cs typeface="Arial" charset="0"/>
                <a:sym typeface="Symbol" pitchFamily="18" charset="2"/>
              </a:rPr>
              <a:t>F</a:t>
            </a:r>
            <a:r>
              <a:rPr lang="en-US" sz="2200" b="1" baseline="-25000" dirty="0" err="1">
                <a:cs typeface="Arial" charset="0"/>
                <a:sym typeface="Symbol" pitchFamily="18" charset="2"/>
              </a:rPr>
              <a:t>cent</a:t>
            </a:r>
            <a:r>
              <a:rPr lang="en-US" sz="2200" b="1" dirty="0">
                <a:cs typeface="Arial" charset="0"/>
                <a:sym typeface="Symbol" pitchFamily="18" charset="2"/>
              </a:rPr>
              <a:t> = m v</a:t>
            </a:r>
            <a:r>
              <a:rPr lang="en-US" sz="2200" b="1" baseline="30000" dirty="0">
                <a:cs typeface="Arial" charset="0"/>
                <a:sym typeface="Symbol" pitchFamily="18" charset="2"/>
              </a:rPr>
              <a:t>2</a:t>
            </a:r>
            <a:r>
              <a:rPr lang="en-US" sz="2200" b="1" dirty="0">
                <a:cs typeface="Arial" charset="0"/>
                <a:sym typeface="Symbol" pitchFamily="18" charset="2"/>
              </a:rPr>
              <a:t>/r = m </a:t>
            </a:r>
            <a:r>
              <a:rPr lang="en-US" sz="2200" b="1" dirty="0" err="1">
                <a:cs typeface="Arial" charset="0"/>
                <a:sym typeface="Symbol" pitchFamily="18" charset="2"/>
              </a:rPr>
              <a:t>a</a:t>
            </a:r>
            <a:r>
              <a:rPr lang="en-US" sz="2200" b="1" baseline="-25000" dirty="0" err="1">
                <a:cs typeface="Arial" charset="0"/>
                <a:sym typeface="Symbol" pitchFamily="18" charset="2"/>
              </a:rPr>
              <a:t>cent</a:t>
            </a:r>
            <a:r>
              <a:rPr lang="en-US" sz="2200" b="1" baseline="-25000" dirty="0">
                <a:cs typeface="Arial" charset="0"/>
                <a:sym typeface="Symbol" pitchFamily="18" charset="2"/>
              </a:rPr>
              <a:t>   </a:t>
            </a:r>
            <a:r>
              <a:rPr lang="en-US" sz="2200" b="1" dirty="0">
                <a:cs typeface="Arial" charset="0"/>
                <a:sym typeface="Symbol" pitchFamily="18" charset="2"/>
              </a:rPr>
              <a:t>= (40 kg)(7.40 m/s</a:t>
            </a:r>
            <a:r>
              <a:rPr lang="en-US" sz="2200" b="1" baseline="30000" dirty="0">
                <a:cs typeface="Arial" charset="0"/>
                <a:sym typeface="Symbol" pitchFamily="18" charset="2"/>
              </a:rPr>
              <a:t>2</a:t>
            </a:r>
            <a:r>
              <a:rPr lang="en-US" sz="2200" b="1" dirty="0">
                <a:cs typeface="Arial" charset="0"/>
                <a:sym typeface="Symbol" pitchFamily="18" charset="2"/>
              </a:rPr>
              <a:t>) = </a:t>
            </a:r>
            <a:r>
              <a:rPr lang="en-US" sz="2200" b="1" dirty="0">
                <a:solidFill>
                  <a:srgbClr val="FF3300"/>
                </a:solidFill>
                <a:cs typeface="Arial" charset="0"/>
                <a:sym typeface="Symbol" pitchFamily="18" charset="2"/>
              </a:rPr>
              <a:t>296 N</a:t>
            </a:r>
          </a:p>
          <a:p>
            <a:pPr eaLnBrk="1" hangingPunct="1">
              <a:spcBef>
                <a:spcPct val="20000"/>
              </a:spcBef>
            </a:pPr>
            <a:r>
              <a:rPr lang="en-US" sz="2200" b="1" dirty="0">
                <a:cs typeface="Arial" charset="0"/>
                <a:sym typeface="Symbol" pitchFamily="18" charset="2"/>
              </a:rPr>
              <a:t>	W = mg = (40 kg)(9.8 m/s</a:t>
            </a:r>
            <a:r>
              <a:rPr lang="en-US" sz="2200" b="1" baseline="30000" dirty="0">
                <a:cs typeface="Arial" charset="0"/>
                <a:sym typeface="Symbol" pitchFamily="18" charset="2"/>
              </a:rPr>
              <a:t>2</a:t>
            </a:r>
            <a:r>
              <a:rPr lang="en-US" sz="2200" b="1" dirty="0">
                <a:cs typeface="Arial" charset="0"/>
                <a:sym typeface="Symbol" pitchFamily="18" charset="2"/>
              </a:rPr>
              <a:t>) = </a:t>
            </a:r>
            <a:r>
              <a:rPr lang="en-US" sz="2200" b="1" dirty="0">
                <a:solidFill>
                  <a:srgbClr val="FF3300"/>
                </a:solidFill>
                <a:cs typeface="Arial" charset="0"/>
                <a:sym typeface="Symbol" pitchFamily="18" charset="2"/>
              </a:rPr>
              <a:t>392 N</a:t>
            </a:r>
          </a:p>
          <a:p>
            <a:pPr eaLnBrk="1" hangingPunct="1">
              <a:spcBef>
                <a:spcPct val="20000"/>
              </a:spcBef>
            </a:pPr>
            <a:r>
              <a:rPr lang="en-US" sz="2200" b="1" dirty="0">
                <a:cs typeface="Arial" charset="0"/>
                <a:sym typeface="Symbol" pitchFamily="18" charset="2"/>
              </a:rPr>
              <a:t>	</a:t>
            </a:r>
            <a:r>
              <a:rPr lang="en-US" sz="2200" b="1" dirty="0">
                <a:solidFill>
                  <a:srgbClr val="FF3300"/>
                </a:solidFill>
                <a:cs typeface="Arial" charset="0"/>
                <a:sym typeface="Symbol" pitchFamily="18" charset="2"/>
              </a:rPr>
              <a:t>Yes, his weight is larger than the centripetal force required</a:t>
            </a:r>
            <a:r>
              <a:rPr lang="en-US" sz="2200" b="1" dirty="0">
                <a:cs typeface="Arial" charset="0"/>
                <a:sym typeface="Symbol" pitchFamily="18" charset="2"/>
              </a:rPr>
              <a:t>.</a:t>
            </a:r>
            <a:endParaRPr lang="en-US" sz="2200" b="1" baseline="30000" dirty="0">
              <a:solidFill>
                <a:srgbClr val="FF0000"/>
              </a:solidFill>
              <a:cs typeface="Arial" charset="0"/>
              <a:sym typeface="Symbol" pitchFamily="18" charset="2"/>
            </a:endParaRPr>
          </a:p>
        </p:txBody>
      </p:sp>
      <p:grpSp>
        <p:nvGrpSpPr>
          <p:cNvPr id="26" name="Group 21"/>
          <p:cNvGrpSpPr>
            <a:grpSpLocks/>
          </p:cNvGrpSpPr>
          <p:nvPr/>
        </p:nvGrpSpPr>
        <p:grpSpPr bwMode="auto">
          <a:xfrm>
            <a:off x="7467600" y="3030651"/>
            <a:ext cx="1524000" cy="1905000"/>
            <a:chOff x="4464" y="720"/>
            <a:chExt cx="960" cy="1200"/>
          </a:xfrm>
        </p:grpSpPr>
        <p:grpSp>
          <p:nvGrpSpPr>
            <p:cNvPr id="27" name="Group 22"/>
            <p:cNvGrpSpPr>
              <a:grpSpLocks/>
            </p:cNvGrpSpPr>
            <p:nvPr/>
          </p:nvGrpSpPr>
          <p:grpSpPr bwMode="auto">
            <a:xfrm>
              <a:off x="4464" y="864"/>
              <a:ext cx="960" cy="1056"/>
              <a:chOff x="4080" y="720"/>
              <a:chExt cx="960" cy="1056"/>
            </a:xfrm>
          </p:grpSpPr>
          <p:sp>
            <p:nvSpPr>
              <p:cNvPr id="29" name="Oval 23"/>
              <p:cNvSpPr>
                <a:spLocks noChangeArrowheads="1"/>
              </p:cNvSpPr>
              <p:nvPr/>
            </p:nvSpPr>
            <p:spPr bwMode="auto">
              <a:xfrm>
                <a:off x="4080" y="864"/>
                <a:ext cx="960" cy="91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Line 24"/>
              <p:cNvSpPr>
                <a:spLocks noChangeShapeType="1"/>
              </p:cNvSpPr>
              <p:nvPr/>
            </p:nvSpPr>
            <p:spPr bwMode="auto">
              <a:xfrm flipV="1">
                <a:off x="4560" y="1152"/>
                <a:ext cx="432" cy="140"/>
              </a:xfrm>
              <a:prstGeom prst="line">
                <a:avLst/>
              </a:prstGeom>
              <a:noFill/>
              <a:ln w="28575">
                <a:solidFill>
                  <a:schemeClr val="tx1"/>
                </a:solidFill>
                <a:round/>
                <a:headEnd type="oval"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1" name="Text Box 25"/>
              <p:cNvSpPr txBox="1">
                <a:spLocks noChangeArrowheads="1"/>
              </p:cNvSpPr>
              <p:nvPr/>
            </p:nvSpPr>
            <p:spPr bwMode="auto">
              <a:xfrm rot="-1142108">
                <a:off x="4512" y="105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r = 12m</a:t>
                </a:r>
              </a:p>
            </p:txBody>
          </p:sp>
          <p:sp>
            <p:nvSpPr>
              <p:cNvPr id="32" name="Line 26"/>
              <p:cNvSpPr>
                <a:spLocks noChangeShapeType="1"/>
              </p:cNvSpPr>
              <p:nvPr/>
            </p:nvSpPr>
            <p:spPr bwMode="auto">
              <a:xfrm>
                <a:off x="4512" y="912"/>
                <a:ext cx="0" cy="19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33" name="Group 27"/>
              <p:cNvGrpSpPr>
                <a:grpSpLocks/>
              </p:cNvGrpSpPr>
              <p:nvPr/>
            </p:nvGrpSpPr>
            <p:grpSpPr bwMode="auto">
              <a:xfrm>
                <a:off x="4464" y="720"/>
                <a:ext cx="109" cy="192"/>
                <a:chOff x="3312" y="1056"/>
                <a:chExt cx="595" cy="1646"/>
              </a:xfrm>
            </p:grpSpPr>
            <p:sp>
              <p:nvSpPr>
                <p:cNvPr id="35" name="Oval 28"/>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Freeform 29"/>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30"/>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31"/>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32"/>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33"/>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4" name="Text Box 34"/>
              <p:cNvSpPr txBox="1">
                <a:spLocks noChangeArrowheads="1"/>
              </p:cNvSpPr>
              <p:nvPr/>
            </p:nvSpPr>
            <p:spPr bwMode="auto">
              <a:xfrm>
                <a:off x="4224" y="960"/>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F</a:t>
                </a:r>
                <a:r>
                  <a:rPr lang="en-US" sz="1200" b="1" baseline="-25000"/>
                  <a:t>cent</a:t>
                </a:r>
                <a:endParaRPr lang="en-US" sz="1200" b="1"/>
              </a:p>
            </p:txBody>
          </p:sp>
        </p:grpSp>
        <p:sp>
          <p:nvSpPr>
            <p:cNvPr id="28" name="Line 35"/>
            <p:cNvSpPr>
              <a:spLocks noChangeShapeType="1"/>
            </p:cNvSpPr>
            <p:nvPr/>
          </p:nvSpPr>
          <p:spPr bwMode="auto">
            <a:xfrm flipV="1">
              <a:off x="4800" y="720"/>
              <a:ext cx="0"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 name="TextBox 40"/>
          <p:cNvSpPr txBox="1"/>
          <p:nvPr/>
        </p:nvSpPr>
        <p:spPr>
          <a:xfrm>
            <a:off x="286200" y="3261859"/>
            <a:ext cx="5676900" cy="1477328"/>
          </a:xfrm>
          <a:prstGeom prst="rect">
            <a:avLst/>
          </a:prstGeom>
          <a:noFill/>
        </p:spPr>
        <p:txBody>
          <a:bodyPr wrap="square" rtlCol="0">
            <a:spAutoFit/>
          </a:bodyPr>
          <a:lstStyle/>
          <a:p>
            <a:pPr>
              <a:spcBef>
                <a:spcPct val="20000"/>
              </a:spcBef>
            </a:pPr>
            <a:r>
              <a:rPr lang="en-US" dirty="0" smtClean="0"/>
              <a:t>A). </a:t>
            </a:r>
            <a:r>
              <a:rPr lang="en-US" b="1" dirty="0" smtClean="0">
                <a:cs typeface="Arial" charset="0"/>
                <a:sym typeface="Symbol" pitchFamily="18" charset="2"/>
              </a:rPr>
              <a:t> 396 N,  weight is  large enough. </a:t>
            </a:r>
            <a:endParaRPr lang="en-US" b="1" baseline="30000" dirty="0">
              <a:cs typeface="Arial" charset="0"/>
              <a:sym typeface="Symbol" pitchFamily="18" charset="2"/>
            </a:endParaRPr>
          </a:p>
          <a:p>
            <a:r>
              <a:rPr lang="en-US" dirty="0" smtClean="0"/>
              <a:t>B). </a:t>
            </a:r>
            <a:r>
              <a:rPr lang="en-US" b="1" dirty="0" smtClean="0">
                <a:cs typeface="Arial" charset="0"/>
                <a:sym typeface="Symbol" pitchFamily="18" charset="2"/>
              </a:rPr>
              <a:t>1028 N, </a:t>
            </a:r>
            <a:r>
              <a:rPr lang="en-US" b="1" dirty="0">
                <a:cs typeface="Arial" charset="0"/>
                <a:sym typeface="Symbol" pitchFamily="18" charset="2"/>
              </a:rPr>
              <a:t>weight is  large enough</a:t>
            </a:r>
            <a:endParaRPr lang="en-US" b="1" baseline="30000" dirty="0" smtClean="0">
              <a:cs typeface="Arial" charset="0"/>
              <a:sym typeface="Symbol" pitchFamily="18" charset="2"/>
            </a:endParaRPr>
          </a:p>
          <a:p>
            <a:r>
              <a:rPr lang="en-US" dirty="0" smtClean="0"/>
              <a:t>C). </a:t>
            </a:r>
            <a:r>
              <a:rPr lang="en-US" b="1" dirty="0" smtClean="0">
                <a:cs typeface="Arial" charset="0"/>
                <a:sym typeface="Symbol" pitchFamily="18" charset="2"/>
              </a:rPr>
              <a:t>200 N, </a:t>
            </a:r>
            <a:r>
              <a:rPr lang="en-US" b="1" dirty="0">
                <a:cs typeface="Arial" charset="0"/>
                <a:sym typeface="Symbol" pitchFamily="18" charset="2"/>
              </a:rPr>
              <a:t>weight is  large enough</a:t>
            </a:r>
            <a:endParaRPr lang="en-US" dirty="0" smtClean="0"/>
          </a:p>
          <a:p>
            <a:r>
              <a:rPr lang="en-US" dirty="0" smtClean="0"/>
              <a:t>D). </a:t>
            </a:r>
            <a:r>
              <a:rPr lang="en-US" b="1" dirty="0" smtClean="0">
                <a:cs typeface="Arial" charset="0"/>
                <a:sym typeface="Symbol" pitchFamily="18" charset="2"/>
              </a:rPr>
              <a:t>296 N, </a:t>
            </a:r>
            <a:r>
              <a:rPr lang="en-US" b="1" dirty="0">
                <a:cs typeface="Arial" charset="0"/>
                <a:sym typeface="Symbol" pitchFamily="18" charset="2"/>
              </a:rPr>
              <a:t>weight is  large </a:t>
            </a:r>
            <a:r>
              <a:rPr lang="en-US" b="1" dirty="0" smtClean="0">
                <a:cs typeface="Arial" charset="0"/>
                <a:sym typeface="Symbol" pitchFamily="18" charset="2"/>
              </a:rPr>
              <a:t>enough</a:t>
            </a:r>
          </a:p>
          <a:p>
            <a:r>
              <a:rPr lang="en-US" b="1" dirty="0" smtClean="0">
                <a:cs typeface="Arial" charset="0"/>
                <a:sym typeface="Symbol" pitchFamily="18" charset="2"/>
              </a:rPr>
              <a:t>E). </a:t>
            </a:r>
            <a:r>
              <a:rPr lang="en-US" b="1" dirty="0">
                <a:cs typeface="Arial" charset="0"/>
                <a:sym typeface="Symbol" pitchFamily="18" charset="2"/>
              </a:rPr>
              <a:t>296 N, weight is  </a:t>
            </a:r>
            <a:r>
              <a:rPr lang="en-US" b="1" dirty="0" smtClean="0">
                <a:cs typeface="Arial" charset="0"/>
                <a:sym typeface="Symbol" pitchFamily="18" charset="2"/>
              </a:rPr>
              <a:t>NOT large </a:t>
            </a:r>
            <a:r>
              <a:rPr lang="en-US" b="1" dirty="0">
                <a:cs typeface="Arial" charset="0"/>
                <a:sym typeface="Symbol" pitchFamily="18" charset="2"/>
              </a:rPr>
              <a:t>enough</a:t>
            </a:r>
            <a:endParaRPr lang="en-US" dirty="0"/>
          </a:p>
        </p:txBody>
      </p:sp>
    </p:spTree>
    <p:extLst>
      <p:ext uri="{BB962C8B-B14F-4D97-AF65-F5344CB8AC3E}">
        <p14:creationId xmlns:p14="http://schemas.microsoft.com/office/powerpoint/2010/main" val="368158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7E6B7E-B266-41AB-B9DF-4B655D9CAEC1}" type="slidenum">
              <a:rPr lang="en-US"/>
              <a:pPr eaLnBrk="1" hangingPunct="1"/>
              <a:t>6</a:t>
            </a:fld>
            <a:endParaRPr lang="en-US"/>
          </a:p>
        </p:txBody>
      </p:sp>
      <p:sp>
        <p:nvSpPr>
          <p:cNvPr id="55298" name="Text Box 2"/>
          <p:cNvSpPr txBox="1">
            <a:spLocks noChangeArrowheads="1"/>
          </p:cNvSpPr>
          <p:nvPr/>
        </p:nvSpPr>
        <p:spPr bwMode="auto">
          <a:xfrm>
            <a:off x="152400" y="1447800"/>
            <a:ext cx="8839200"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Ferris wheel with radius 12 m makes one complete rotation every 8 seconds.</a:t>
            </a:r>
            <a:endParaRPr lang="en-US" sz="2400" b="1">
              <a:solidFill>
                <a:srgbClr val="FF0000"/>
              </a:solidFill>
            </a:endParaRPr>
          </a:p>
        </p:txBody>
      </p:sp>
      <p:sp>
        <p:nvSpPr>
          <p:cNvPr id="55299" name="Text Box 3"/>
          <p:cNvSpPr txBox="1">
            <a:spLocks noChangeArrowheads="1"/>
          </p:cNvSpPr>
          <p:nvPr/>
        </p:nvSpPr>
        <p:spPr bwMode="auto">
          <a:xfrm>
            <a:off x="152400" y="2257425"/>
            <a:ext cx="8839200" cy="7078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000" b="1" dirty="0" smtClean="0">
                <a:solidFill>
                  <a:srgbClr val="FF0000"/>
                </a:solidFill>
                <a:sym typeface="Symbol" pitchFamily="18" charset="2"/>
              </a:rPr>
              <a:t>What </a:t>
            </a:r>
            <a:r>
              <a:rPr lang="en-US" sz="2000" b="1" dirty="0">
                <a:solidFill>
                  <a:srgbClr val="FF0000"/>
                </a:solidFill>
                <a:sym typeface="Symbol" pitchFamily="18" charset="2"/>
              </a:rPr>
              <a:t>is the magnitude of the normal force exerted by the seat on the rider at the top</a:t>
            </a:r>
            <a:r>
              <a:rPr lang="en-US" sz="2000" b="1" dirty="0" smtClean="0">
                <a:solidFill>
                  <a:srgbClr val="FF0000"/>
                </a:solidFill>
                <a:sym typeface="Symbol" pitchFamily="18" charset="2"/>
              </a:rPr>
              <a:t>?</a:t>
            </a:r>
            <a:endParaRPr lang="en-US" sz="2000" b="1" dirty="0">
              <a:solidFill>
                <a:srgbClr val="FF0000"/>
              </a:solidFill>
              <a:sym typeface="Symbol" pitchFamily="18" charset="2"/>
            </a:endParaRPr>
          </a:p>
        </p:txBody>
      </p:sp>
      <p:sp>
        <p:nvSpPr>
          <p:cNvPr id="27655" name="Rectangle 4"/>
          <p:cNvSpPr>
            <a:spLocks noGrp="1" noChangeArrowheads="1"/>
          </p:cNvSpPr>
          <p:nvPr>
            <p:ph type="title"/>
          </p:nvPr>
        </p:nvSpPr>
        <p:spPr>
          <a:xfrm>
            <a:off x="457200" y="76200"/>
            <a:ext cx="8229600" cy="1143000"/>
          </a:xfrm>
        </p:spPr>
        <p:txBody>
          <a:bodyPr/>
          <a:lstStyle/>
          <a:p>
            <a:pPr eaLnBrk="1" hangingPunct="1"/>
            <a:r>
              <a:rPr lang="en-US" dirty="0" err="1" smtClean="0"/>
              <a:t>Ch</a:t>
            </a:r>
            <a:r>
              <a:rPr lang="en-US" dirty="0" smtClean="0"/>
              <a:t> 5 CP 2</a:t>
            </a:r>
          </a:p>
        </p:txBody>
      </p:sp>
      <p:grpSp>
        <p:nvGrpSpPr>
          <p:cNvPr id="8" name="Group 21"/>
          <p:cNvGrpSpPr>
            <a:grpSpLocks/>
          </p:cNvGrpSpPr>
          <p:nvPr/>
        </p:nvGrpSpPr>
        <p:grpSpPr bwMode="auto">
          <a:xfrm>
            <a:off x="7279282" y="4157209"/>
            <a:ext cx="1524000" cy="1905000"/>
            <a:chOff x="4464" y="720"/>
            <a:chExt cx="960" cy="1200"/>
          </a:xfrm>
        </p:grpSpPr>
        <p:grpSp>
          <p:nvGrpSpPr>
            <p:cNvPr id="9" name="Group 22"/>
            <p:cNvGrpSpPr>
              <a:grpSpLocks/>
            </p:cNvGrpSpPr>
            <p:nvPr/>
          </p:nvGrpSpPr>
          <p:grpSpPr bwMode="auto">
            <a:xfrm>
              <a:off x="4464" y="864"/>
              <a:ext cx="960" cy="1056"/>
              <a:chOff x="4080" y="720"/>
              <a:chExt cx="960" cy="1056"/>
            </a:xfrm>
          </p:grpSpPr>
          <p:sp>
            <p:nvSpPr>
              <p:cNvPr id="11" name="Oval 23"/>
              <p:cNvSpPr>
                <a:spLocks noChangeArrowheads="1"/>
              </p:cNvSpPr>
              <p:nvPr/>
            </p:nvSpPr>
            <p:spPr bwMode="auto">
              <a:xfrm>
                <a:off x="4080" y="864"/>
                <a:ext cx="960" cy="91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Line 24"/>
              <p:cNvSpPr>
                <a:spLocks noChangeShapeType="1"/>
              </p:cNvSpPr>
              <p:nvPr/>
            </p:nvSpPr>
            <p:spPr bwMode="auto">
              <a:xfrm flipV="1">
                <a:off x="4560" y="1152"/>
                <a:ext cx="432" cy="140"/>
              </a:xfrm>
              <a:prstGeom prst="line">
                <a:avLst/>
              </a:prstGeom>
              <a:noFill/>
              <a:ln w="28575">
                <a:solidFill>
                  <a:schemeClr val="tx1"/>
                </a:solidFill>
                <a:round/>
                <a:headEnd type="oval"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3" name="Text Box 25"/>
              <p:cNvSpPr txBox="1">
                <a:spLocks noChangeArrowheads="1"/>
              </p:cNvSpPr>
              <p:nvPr/>
            </p:nvSpPr>
            <p:spPr bwMode="auto">
              <a:xfrm rot="-1142108">
                <a:off x="4512" y="105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r = 12m</a:t>
                </a:r>
              </a:p>
            </p:txBody>
          </p:sp>
          <p:sp>
            <p:nvSpPr>
              <p:cNvPr id="14" name="Line 26"/>
              <p:cNvSpPr>
                <a:spLocks noChangeShapeType="1"/>
              </p:cNvSpPr>
              <p:nvPr/>
            </p:nvSpPr>
            <p:spPr bwMode="auto">
              <a:xfrm>
                <a:off x="4512" y="912"/>
                <a:ext cx="0" cy="19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15" name="Group 27"/>
              <p:cNvGrpSpPr>
                <a:grpSpLocks/>
              </p:cNvGrpSpPr>
              <p:nvPr/>
            </p:nvGrpSpPr>
            <p:grpSpPr bwMode="auto">
              <a:xfrm>
                <a:off x="4464" y="720"/>
                <a:ext cx="109" cy="192"/>
                <a:chOff x="3312" y="1056"/>
                <a:chExt cx="595" cy="1646"/>
              </a:xfrm>
            </p:grpSpPr>
            <p:sp>
              <p:nvSpPr>
                <p:cNvPr id="17" name="Oval 28"/>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29"/>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30"/>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1"/>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2"/>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3"/>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 name="Text Box 34"/>
              <p:cNvSpPr txBox="1">
                <a:spLocks noChangeArrowheads="1"/>
              </p:cNvSpPr>
              <p:nvPr/>
            </p:nvSpPr>
            <p:spPr bwMode="auto">
              <a:xfrm>
                <a:off x="4224" y="960"/>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F</a:t>
                </a:r>
                <a:r>
                  <a:rPr lang="en-US" sz="1200" b="1" baseline="-25000"/>
                  <a:t>cent</a:t>
                </a:r>
                <a:endParaRPr lang="en-US" sz="1200" b="1"/>
              </a:p>
            </p:txBody>
          </p:sp>
        </p:grpSp>
        <p:sp>
          <p:nvSpPr>
            <p:cNvPr id="10" name="Line 35"/>
            <p:cNvSpPr>
              <a:spLocks noChangeShapeType="1"/>
            </p:cNvSpPr>
            <p:nvPr/>
          </p:nvSpPr>
          <p:spPr bwMode="auto">
            <a:xfrm flipV="1">
              <a:off x="4800" y="720"/>
              <a:ext cx="0"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 name="Text Box 5"/>
          <p:cNvSpPr txBox="1">
            <a:spLocks noChangeArrowheads="1"/>
          </p:cNvSpPr>
          <p:nvPr/>
        </p:nvSpPr>
        <p:spPr bwMode="auto">
          <a:xfrm>
            <a:off x="457200" y="5363450"/>
            <a:ext cx="4686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200" b="1" dirty="0" smtClean="0">
                <a:cs typeface="Arial" charset="0"/>
                <a:sym typeface="Symbol" pitchFamily="18" charset="2"/>
              </a:rPr>
              <a:t>W </a:t>
            </a:r>
            <a:r>
              <a:rPr lang="en-US" sz="2200" b="1" dirty="0">
                <a:cs typeface="Arial" charset="0"/>
                <a:sym typeface="Symbol" pitchFamily="18" charset="2"/>
              </a:rPr>
              <a:t>– </a:t>
            </a:r>
            <a:r>
              <a:rPr lang="en-US" sz="2200" b="1" dirty="0" err="1">
                <a:cs typeface="Arial" charset="0"/>
                <a:sym typeface="Symbol" pitchFamily="18" charset="2"/>
              </a:rPr>
              <a:t>N</a:t>
            </a:r>
            <a:r>
              <a:rPr lang="en-US" sz="2200" b="1" baseline="-25000" dirty="0" err="1">
                <a:cs typeface="Arial" charset="0"/>
                <a:sym typeface="Symbol" pitchFamily="18" charset="2"/>
              </a:rPr>
              <a:t>f</a:t>
            </a:r>
            <a:r>
              <a:rPr lang="en-US" sz="2200" b="1" dirty="0">
                <a:cs typeface="Arial" charset="0"/>
                <a:sym typeface="Symbol" pitchFamily="18" charset="2"/>
              </a:rPr>
              <a:t> = 296     </a:t>
            </a:r>
            <a:r>
              <a:rPr lang="en-US" sz="2200" b="1" dirty="0">
                <a:solidFill>
                  <a:srgbClr val="FF3300"/>
                </a:solidFill>
                <a:sym typeface="Symbol" pitchFamily="18" charset="2"/>
              </a:rPr>
              <a:t>N = 96 </a:t>
            </a:r>
            <a:r>
              <a:rPr lang="en-US" sz="2200" b="1" dirty="0" err="1">
                <a:solidFill>
                  <a:srgbClr val="FF3300"/>
                </a:solidFill>
                <a:sym typeface="Symbol" pitchFamily="18" charset="2"/>
              </a:rPr>
              <a:t>newtons</a:t>
            </a:r>
            <a:endParaRPr lang="en-US" sz="2200" b="1" baseline="30000" dirty="0">
              <a:solidFill>
                <a:srgbClr val="FF3300"/>
              </a:solidFill>
              <a:cs typeface="Arial" charset="0"/>
              <a:sym typeface="Symbol" pitchFamily="18" charset="2"/>
            </a:endParaRPr>
          </a:p>
        </p:txBody>
      </p:sp>
      <p:sp>
        <p:nvSpPr>
          <p:cNvPr id="24" name="TextBox 23"/>
          <p:cNvSpPr txBox="1"/>
          <p:nvPr/>
        </p:nvSpPr>
        <p:spPr>
          <a:xfrm>
            <a:off x="349332" y="3245351"/>
            <a:ext cx="5676900" cy="1477328"/>
          </a:xfrm>
          <a:prstGeom prst="rect">
            <a:avLst/>
          </a:prstGeom>
          <a:noFill/>
        </p:spPr>
        <p:txBody>
          <a:bodyPr wrap="square" rtlCol="0">
            <a:spAutoFit/>
          </a:bodyPr>
          <a:lstStyle/>
          <a:p>
            <a:r>
              <a:rPr lang="en-US" dirty="0" smtClean="0"/>
              <a:t>A).  100 N</a:t>
            </a:r>
          </a:p>
          <a:p>
            <a:r>
              <a:rPr lang="en-US" dirty="0" smtClean="0"/>
              <a:t>B).  96 N</a:t>
            </a:r>
          </a:p>
          <a:p>
            <a:r>
              <a:rPr lang="en-US" dirty="0" smtClean="0"/>
              <a:t>C).  90 N</a:t>
            </a:r>
          </a:p>
          <a:p>
            <a:r>
              <a:rPr lang="en-US" dirty="0" smtClean="0"/>
              <a:t>D).  50 N</a:t>
            </a:r>
          </a:p>
          <a:p>
            <a:r>
              <a:rPr lang="en-US" dirty="0" smtClean="0"/>
              <a:t>E). 48 N</a:t>
            </a:r>
            <a:endParaRPr lang="en-US" dirty="0"/>
          </a:p>
        </p:txBody>
      </p:sp>
    </p:spTree>
    <p:extLst>
      <p:ext uri="{BB962C8B-B14F-4D97-AF65-F5344CB8AC3E}">
        <p14:creationId xmlns:p14="http://schemas.microsoft.com/office/powerpoint/2010/main" val="41320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7E6B7E-B266-41AB-B9DF-4B655D9CAEC1}" type="slidenum">
              <a:rPr lang="en-US"/>
              <a:pPr eaLnBrk="1" hangingPunct="1"/>
              <a:t>7</a:t>
            </a:fld>
            <a:endParaRPr lang="en-US"/>
          </a:p>
        </p:txBody>
      </p:sp>
      <p:sp>
        <p:nvSpPr>
          <p:cNvPr id="55298" name="Text Box 2"/>
          <p:cNvSpPr txBox="1">
            <a:spLocks noChangeArrowheads="1"/>
          </p:cNvSpPr>
          <p:nvPr/>
        </p:nvSpPr>
        <p:spPr bwMode="auto">
          <a:xfrm>
            <a:off x="152400" y="990600"/>
            <a:ext cx="8839200"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Ferris wheel with radius 12 m makes one complete rotation every 8 seconds.</a:t>
            </a:r>
            <a:endParaRPr lang="en-US" sz="2400" b="1">
              <a:solidFill>
                <a:srgbClr val="FF0000"/>
              </a:solidFill>
            </a:endParaRPr>
          </a:p>
        </p:txBody>
      </p:sp>
      <p:sp>
        <p:nvSpPr>
          <p:cNvPr id="55299" name="Text Box 3"/>
          <p:cNvSpPr txBox="1">
            <a:spLocks noChangeArrowheads="1"/>
          </p:cNvSpPr>
          <p:nvPr/>
        </p:nvSpPr>
        <p:spPr bwMode="auto">
          <a:xfrm>
            <a:off x="152400" y="1800225"/>
            <a:ext cx="8839200" cy="10156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000" b="1" dirty="0" smtClean="0">
                <a:solidFill>
                  <a:srgbClr val="FF0000"/>
                </a:solidFill>
                <a:sym typeface="Symbol" pitchFamily="18" charset="2"/>
              </a:rPr>
              <a:t>What </a:t>
            </a:r>
            <a:r>
              <a:rPr lang="en-US" sz="2000" b="1" dirty="0">
                <a:solidFill>
                  <a:srgbClr val="FF0000"/>
                </a:solidFill>
                <a:sym typeface="Symbol" pitchFamily="18" charset="2"/>
              </a:rPr>
              <a:t>would happen if the Ferris wheel is going so fast the weight of the rider is not sufficient to provide the centripetal force at the </a:t>
            </a:r>
            <a:r>
              <a:rPr lang="en-US" sz="2000" b="1" dirty="0" smtClean="0">
                <a:solidFill>
                  <a:srgbClr val="FF0000"/>
                </a:solidFill>
                <a:sym typeface="Symbol" pitchFamily="18" charset="2"/>
              </a:rPr>
              <a:t>top?  Note: there’s no safe belt. </a:t>
            </a:r>
            <a:endParaRPr lang="en-US" sz="2000" b="1" dirty="0">
              <a:solidFill>
                <a:srgbClr val="FF0000"/>
              </a:solidFill>
              <a:sym typeface="Symbol" pitchFamily="18" charset="2"/>
            </a:endParaRPr>
          </a:p>
        </p:txBody>
      </p:sp>
      <p:sp>
        <p:nvSpPr>
          <p:cNvPr id="27655" name="Rectangle 4"/>
          <p:cNvSpPr>
            <a:spLocks noGrp="1" noChangeArrowheads="1"/>
          </p:cNvSpPr>
          <p:nvPr>
            <p:ph type="title"/>
          </p:nvPr>
        </p:nvSpPr>
        <p:spPr>
          <a:xfrm>
            <a:off x="381000" y="0"/>
            <a:ext cx="8229600" cy="1143000"/>
          </a:xfrm>
        </p:spPr>
        <p:txBody>
          <a:bodyPr/>
          <a:lstStyle/>
          <a:p>
            <a:pPr eaLnBrk="1" hangingPunct="1"/>
            <a:r>
              <a:rPr lang="en-US" dirty="0" err="1" smtClean="0"/>
              <a:t>Ch</a:t>
            </a:r>
            <a:r>
              <a:rPr lang="en-US" dirty="0" smtClean="0"/>
              <a:t> 5 CP 2</a:t>
            </a:r>
          </a:p>
        </p:txBody>
      </p:sp>
      <p:sp>
        <p:nvSpPr>
          <p:cNvPr id="8" name="Text Box 19"/>
          <p:cNvSpPr txBox="1">
            <a:spLocks noChangeArrowheads="1"/>
          </p:cNvSpPr>
          <p:nvPr/>
        </p:nvSpPr>
        <p:spPr bwMode="auto">
          <a:xfrm>
            <a:off x="726620" y="3051401"/>
            <a:ext cx="38453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buAutoNum type="alphaUcParenR"/>
            </a:pPr>
            <a:r>
              <a:rPr lang="en-US" sz="2200" b="1" dirty="0" smtClean="0">
                <a:solidFill>
                  <a:srgbClr val="FF3300"/>
                </a:solidFill>
                <a:sym typeface="Symbol" pitchFamily="18" charset="2"/>
              </a:rPr>
              <a:t>rider </a:t>
            </a:r>
            <a:r>
              <a:rPr lang="en-US" sz="2200" b="1" dirty="0">
                <a:solidFill>
                  <a:srgbClr val="FF3300"/>
                </a:solidFill>
                <a:sym typeface="Symbol" pitchFamily="18" charset="2"/>
              </a:rPr>
              <a:t>is </a:t>
            </a:r>
            <a:r>
              <a:rPr lang="en-US" sz="2200" b="1" dirty="0" smtClean="0">
                <a:solidFill>
                  <a:srgbClr val="FF3300"/>
                </a:solidFill>
                <a:sym typeface="Symbol" pitchFamily="18" charset="2"/>
              </a:rPr>
              <a:t>ejected</a:t>
            </a:r>
          </a:p>
          <a:p>
            <a:pPr marL="457200" indent="-457200" eaLnBrk="1" hangingPunct="1">
              <a:buAutoNum type="alphaUcParenR"/>
            </a:pPr>
            <a:r>
              <a:rPr lang="en-US" sz="2200" b="1" dirty="0" smtClean="0">
                <a:solidFill>
                  <a:srgbClr val="FF3300"/>
                </a:solidFill>
                <a:sym typeface="Symbol" pitchFamily="18" charset="2"/>
              </a:rPr>
              <a:t>Rider remain on seat </a:t>
            </a:r>
            <a:endParaRPr lang="en-US" sz="2200" b="1" dirty="0">
              <a:solidFill>
                <a:srgbClr val="FF3300"/>
              </a:solidFill>
              <a:sym typeface="Symbol" pitchFamily="18" charset="2"/>
            </a:endParaRPr>
          </a:p>
        </p:txBody>
      </p:sp>
      <p:grpSp>
        <p:nvGrpSpPr>
          <p:cNvPr id="9" name="Group 21"/>
          <p:cNvGrpSpPr>
            <a:grpSpLocks/>
          </p:cNvGrpSpPr>
          <p:nvPr/>
        </p:nvGrpSpPr>
        <p:grpSpPr bwMode="auto">
          <a:xfrm>
            <a:off x="7134507" y="2969532"/>
            <a:ext cx="1524000" cy="1905000"/>
            <a:chOff x="4464" y="720"/>
            <a:chExt cx="960" cy="1200"/>
          </a:xfrm>
        </p:grpSpPr>
        <p:grpSp>
          <p:nvGrpSpPr>
            <p:cNvPr id="10" name="Group 22"/>
            <p:cNvGrpSpPr>
              <a:grpSpLocks/>
            </p:cNvGrpSpPr>
            <p:nvPr/>
          </p:nvGrpSpPr>
          <p:grpSpPr bwMode="auto">
            <a:xfrm>
              <a:off x="4464" y="864"/>
              <a:ext cx="960" cy="1056"/>
              <a:chOff x="4080" y="720"/>
              <a:chExt cx="960" cy="1056"/>
            </a:xfrm>
          </p:grpSpPr>
          <p:sp>
            <p:nvSpPr>
              <p:cNvPr id="12" name="Oval 23"/>
              <p:cNvSpPr>
                <a:spLocks noChangeArrowheads="1"/>
              </p:cNvSpPr>
              <p:nvPr/>
            </p:nvSpPr>
            <p:spPr bwMode="auto">
              <a:xfrm>
                <a:off x="4080" y="864"/>
                <a:ext cx="960" cy="91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Line 24"/>
              <p:cNvSpPr>
                <a:spLocks noChangeShapeType="1"/>
              </p:cNvSpPr>
              <p:nvPr/>
            </p:nvSpPr>
            <p:spPr bwMode="auto">
              <a:xfrm flipV="1">
                <a:off x="4560" y="1152"/>
                <a:ext cx="432" cy="140"/>
              </a:xfrm>
              <a:prstGeom prst="line">
                <a:avLst/>
              </a:prstGeom>
              <a:noFill/>
              <a:ln w="28575">
                <a:solidFill>
                  <a:schemeClr val="tx1"/>
                </a:solidFill>
                <a:round/>
                <a:headEnd type="oval"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 name="Text Box 25"/>
              <p:cNvSpPr txBox="1">
                <a:spLocks noChangeArrowheads="1"/>
              </p:cNvSpPr>
              <p:nvPr/>
            </p:nvSpPr>
            <p:spPr bwMode="auto">
              <a:xfrm rot="-1142108">
                <a:off x="4512" y="105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r = 12m</a:t>
                </a:r>
              </a:p>
            </p:txBody>
          </p:sp>
          <p:sp>
            <p:nvSpPr>
              <p:cNvPr id="15" name="Line 26"/>
              <p:cNvSpPr>
                <a:spLocks noChangeShapeType="1"/>
              </p:cNvSpPr>
              <p:nvPr/>
            </p:nvSpPr>
            <p:spPr bwMode="auto">
              <a:xfrm>
                <a:off x="4512" y="912"/>
                <a:ext cx="0" cy="192"/>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16" name="Group 27"/>
              <p:cNvGrpSpPr>
                <a:grpSpLocks/>
              </p:cNvGrpSpPr>
              <p:nvPr/>
            </p:nvGrpSpPr>
            <p:grpSpPr bwMode="auto">
              <a:xfrm>
                <a:off x="4464" y="720"/>
                <a:ext cx="109" cy="192"/>
                <a:chOff x="3312" y="1056"/>
                <a:chExt cx="595" cy="1646"/>
              </a:xfrm>
            </p:grpSpPr>
            <p:sp>
              <p:nvSpPr>
                <p:cNvPr id="18" name="Oval 28"/>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29"/>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30"/>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1"/>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32"/>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33"/>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 name="Text Box 34"/>
              <p:cNvSpPr txBox="1">
                <a:spLocks noChangeArrowheads="1"/>
              </p:cNvSpPr>
              <p:nvPr/>
            </p:nvSpPr>
            <p:spPr bwMode="auto">
              <a:xfrm>
                <a:off x="4224" y="960"/>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F</a:t>
                </a:r>
                <a:r>
                  <a:rPr lang="en-US" sz="1200" b="1" baseline="-25000"/>
                  <a:t>cent</a:t>
                </a:r>
                <a:endParaRPr lang="en-US" sz="1200" b="1"/>
              </a:p>
            </p:txBody>
          </p:sp>
        </p:grpSp>
        <p:sp>
          <p:nvSpPr>
            <p:cNvPr id="11" name="Line 35"/>
            <p:cNvSpPr>
              <a:spLocks noChangeShapeType="1"/>
            </p:cNvSpPr>
            <p:nvPr/>
          </p:nvSpPr>
          <p:spPr bwMode="auto">
            <a:xfrm flipV="1">
              <a:off x="4800" y="720"/>
              <a:ext cx="0" cy="3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965092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C7B7AF-564E-4B90-8918-45C678868E95}" type="slidenum">
              <a:rPr lang="en-US"/>
              <a:pPr eaLnBrk="1" hangingPunct="1"/>
              <a:t>8</a:t>
            </a:fld>
            <a:endParaRPr lang="en-US"/>
          </a:p>
        </p:txBody>
      </p:sp>
      <p:sp>
        <p:nvSpPr>
          <p:cNvPr id="57346" name="Text Box 2"/>
          <p:cNvSpPr txBox="1">
            <a:spLocks noChangeArrowheads="1"/>
          </p:cNvSpPr>
          <p:nvPr/>
        </p:nvSpPr>
        <p:spPr bwMode="auto">
          <a:xfrm>
            <a:off x="152400" y="914400"/>
            <a:ext cx="8839200" cy="11874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passenger in a rollover accident turns through a radius of 3.0m in the seat of the vehicle making a complete turn in 1 sec.</a:t>
            </a:r>
            <a:endParaRPr lang="en-US" sz="2400" b="1">
              <a:solidFill>
                <a:srgbClr val="FF0000"/>
              </a:solidFill>
            </a:endParaRPr>
          </a:p>
        </p:txBody>
      </p:sp>
      <p:sp>
        <p:nvSpPr>
          <p:cNvPr id="57347" name="Text Box 3"/>
          <p:cNvSpPr txBox="1">
            <a:spLocks noChangeArrowheads="1"/>
          </p:cNvSpPr>
          <p:nvPr/>
        </p:nvSpPr>
        <p:spPr bwMode="auto">
          <a:xfrm>
            <a:off x="152400" y="2076450"/>
            <a:ext cx="8839200" cy="430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200" b="1" dirty="0" smtClean="0">
                <a:solidFill>
                  <a:srgbClr val="FF0000"/>
                </a:solidFill>
                <a:sym typeface="Symbol" pitchFamily="18" charset="2"/>
              </a:rPr>
              <a:t>what </a:t>
            </a:r>
            <a:r>
              <a:rPr lang="en-US" sz="2200" b="1" dirty="0">
                <a:solidFill>
                  <a:srgbClr val="FF0000"/>
                </a:solidFill>
                <a:sym typeface="Symbol" pitchFamily="18" charset="2"/>
              </a:rPr>
              <a:t>is </a:t>
            </a:r>
            <a:r>
              <a:rPr lang="en-US" sz="2200" b="1" dirty="0" smtClean="0">
                <a:solidFill>
                  <a:srgbClr val="FF0000"/>
                </a:solidFill>
                <a:sym typeface="Symbol" pitchFamily="18" charset="2"/>
              </a:rPr>
              <a:t>rotational speed </a:t>
            </a:r>
            <a:r>
              <a:rPr lang="en-US" sz="2200" b="1" dirty="0">
                <a:solidFill>
                  <a:srgbClr val="FF0000"/>
                </a:solidFill>
                <a:sym typeface="Symbol" pitchFamily="18" charset="2"/>
              </a:rPr>
              <a:t>of passenger</a:t>
            </a:r>
            <a:r>
              <a:rPr lang="en-US" sz="2200" b="1" dirty="0" smtClean="0">
                <a:solidFill>
                  <a:srgbClr val="FF0000"/>
                </a:solidFill>
                <a:sym typeface="Symbol" pitchFamily="18" charset="2"/>
              </a:rPr>
              <a:t>?</a:t>
            </a:r>
            <a:endParaRPr lang="en-US" sz="2200" b="1" dirty="0">
              <a:solidFill>
                <a:srgbClr val="FF0000"/>
              </a:solidFill>
              <a:sym typeface="Symbol" pitchFamily="18" charset="2"/>
            </a:endParaRPr>
          </a:p>
        </p:txBody>
      </p:sp>
      <p:grpSp>
        <p:nvGrpSpPr>
          <p:cNvPr id="2" name="Group 4"/>
          <p:cNvGrpSpPr>
            <a:grpSpLocks/>
          </p:cNvGrpSpPr>
          <p:nvPr/>
        </p:nvGrpSpPr>
        <p:grpSpPr bwMode="auto">
          <a:xfrm>
            <a:off x="6553200" y="4572000"/>
            <a:ext cx="1389063" cy="1598613"/>
            <a:chOff x="4224" y="2448"/>
            <a:chExt cx="875" cy="1007"/>
          </a:xfrm>
        </p:grpSpPr>
        <p:grpSp>
          <p:nvGrpSpPr>
            <p:cNvPr id="29708" name="Group 5"/>
            <p:cNvGrpSpPr>
              <a:grpSpLocks/>
            </p:cNvGrpSpPr>
            <p:nvPr/>
          </p:nvGrpSpPr>
          <p:grpSpPr bwMode="auto">
            <a:xfrm>
              <a:off x="4224" y="2592"/>
              <a:ext cx="872" cy="863"/>
              <a:chOff x="4224" y="2592"/>
              <a:chExt cx="872" cy="863"/>
            </a:xfrm>
          </p:grpSpPr>
          <p:sp>
            <p:nvSpPr>
              <p:cNvPr id="29718" name="Freeform 6"/>
              <p:cNvSpPr>
                <a:spLocks/>
              </p:cNvSpPr>
              <p:nvPr/>
            </p:nvSpPr>
            <p:spPr bwMode="auto">
              <a:xfrm>
                <a:off x="4224" y="2597"/>
                <a:ext cx="872" cy="858"/>
              </a:xfrm>
              <a:custGeom>
                <a:avLst/>
                <a:gdLst>
                  <a:gd name="T0" fmla="*/ 674 w 872"/>
                  <a:gd name="T1" fmla="*/ 54 h 858"/>
                  <a:gd name="T2" fmla="*/ 798 w 872"/>
                  <a:gd name="T3" fmla="*/ 167 h 858"/>
                  <a:gd name="T4" fmla="*/ 864 w 872"/>
                  <a:gd name="T5" fmla="*/ 363 h 858"/>
                  <a:gd name="T6" fmla="*/ 846 w 872"/>
                  <a:gd name="T7" fmla="*/ 565 h 858"/>
                  <a:gd name="T8" fmla="*/ 739 w 872"/>
                  <a:gd name="T9" fmla="*/ 755 h 858"/>
                  <a:gd name="T10" fmla="*/ 519 w 872"/>
                  <a:gd name="T11" fmla="*/ 850 h 858"/>
                  <a:gd name="T12" fmla="*/ 240 w 872"/>
                  <a:gd name="T13" fmla="*/ 802 h 858"/>
                  <a:gd name="T14" fmla="*/ 32 w 872"/>
                  <a:gd name="T15" fmla="*/ 576 h 858"/>
                  <a:gd name="T16" fmla="*/ 50 w 872"/>
                  <a:gd name="T17" fmla="*/ 250 h 858"/>
                  <a:gd name="T18" fmla="*/ 216 w 872"/>
                  <a:gd name="T19" fmla="*/ 66 h 858"/>
                  <a:gd name="T20" fmla="*/ 371 w 872"/>
                  <a:gd name="T21" fmla="*/ 0 h 8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2"/>
                  <a:gd name="T34" fmla="*/ 0 h 858"/>
                  <a:gd name="T35" fmla="*/ 872 w 872"/>
                  <a:gd name="T36" fmla="*/ 858 h 8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2" h="858">
                    <a:moveTo>
                      <a:pt x="674" y="54"/>
                    </a:moveTo>
                    <a:cubicBezTo>
                      <a:pt x="696" y="73"/>
                      <a:pt x="766" y="116"/>
                      <a:pt x="798" y="167"/>
                    </a:cubicBezTo>
                    <a:cubicBezTo>
                      <a:pt x="830" y="218"/>
                      <a:pt x="856" y="297"/>
                      <a:pt x="864" y="363"/>
                    </a:cubicBezTo>
                    <a:cubicBezTo>
                      <a:pt x="872" y="429"/>
                      <a:pt x="867" y="500"/>
                      <a:pt x="846" y="565"/>
                    </a:cubicBezTo>
                    <a:cubicBezTo>
                      <a:pt x="825" y="630"/>
                      <a:pt x="793" y="707"/>
                      <a:pt x="739" y="755"/>
                    </a:cubicBezTo>
                    <a:cubicBezTo>
                      <a:pt x="685" y="803"/>
                      <a:pt x="602" y="842"/>
                      <a:pt x="519" y="850"/>
                    </a:cubicBezTo>
                    <a:cubicBezTo>
                      <a:pt x="436" y="858"/>
                      <a:pt x="321" y="848"/>
                      <a:pt x="240" y="802"/>
                    </a:cubicBezTo>
                    <a:cubicBezTo>
                      <a:pt x="159" y="756"/>
                      <a:pt x="64" y="668"/>
                      <a:pt x="32" y="576"/>
                    </a:cubicBezTo>
                    <a:cubicBezTo>
                      <a:pt x="0" y="484"/>
                      <a:pt x="19" y="335"/>
                      <a:pt x="50" y="250"/>
                    </a:cubicBezTo>
                    <a:cubicBezTo>
                      <a:pt x="81" y="165"/>
                      <a:pt x="163" y="108"/>
                      <a:pt x="216" y="66"/>
                    </a:cubicBezTo>
                    <a:cubicBezTo>
                      <a:pt x="269" y="24"/>
                      <a:pt x="339" y="14"/>
                      <a:pt x="371" y="0"/>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9" name="Freeform 7"/>
              <p:cNvSpPr>
                <a:spLocks/>
              </p:cNvSpPr>
              <p:nvPr/>
            </p:nvSpPr>
            <p:spPr bwMode="auto">
              <a:xfrm>
                <a:off x="4506" y="2592"/>
                <a:ext cx="106" cy="35"/>
              </a:xfrm>
              <a:custGeom>
                <a:avLst/>
                <a:gdLst>
                  <a:gd name="T0" fmla="*/ 0 w 106"/>
                  <a:gd name="T1" fmla="*/ 35 h 35"/>
                  <a:gd name="T2" fmla="*/ 106 w 106"/>
                  <a:gd name="T3" fmla="*/ 0 h 35"/>
                  <a:gd name="T4" fmla="*/ 0 60000 65536"/>
                  <a:gd name="T5" fmla="*/ 0 60000 65536"/>
                  <a:gd name="T6" fmla="*/ 0 w 106"/>
                  <a:gd name="T7" fmla="*/ 0 h 35"/>
                  <a:gd name="T8" fmla="*/ 106 w 106"/>
                  <a:gd name="T9" fmla="*/ 35 h 35"/>
                </a:gdLst>
                <a:ahLst/>
                <a:cxnLst>
                  <a:cxn ang="T4">
                    <a:pos x="T0" y="T1"/>
                  </a:cxn>
                  <a:cxn ang="T5">
                    <a:pos x="T2" y="T3"/>
                  </a:cxn>
                </a:cxnLst>
                <a:rect l="T6" t="T7" r="T8" b="T9"/>
                <a:pathLst>
                  <a:path w="106" h="35">
                    <a:moveTo>
                      <a:pt x="0" y="35"/>
                    </a:moveTo>
                    <a:cubicBezTo>
                      <a:pt x="18" y="29"/>
                      <a:pt x="84" y="7"/>
                      <a:pt x="106" y="0"/>
                    </a:cubicBezTo>
                  </a:path>
                </a:pathLst>
              </a:custGeom>
              <a:noFill/>
              <a:ln w="28575">
                <a:solidFill>
                  <a:schemeClr val="accent2"/>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709" name="Group 8"/>
            <p:cNvGrpSpPr>
              <a:grpSpLocks/>
            </p:cNvGrpSpPr>
            <p:nvPr/>
          </p:nvGrpSpPr>
          <p:grpSpPr bwMode="auto">
            <a:xfrm>
              <a:off x="4667" y="2448"/>
              <a:ext cx="192" cy="288"/>
              <a:chOff x="3312" y="1056"/>
              <a:chExt cx="595" cy="1646"/>
            </a:xfrm>
          </p:grpSpPr>
          <p:sp>
            <p:nvSpPr>
              <p:cNvPr id="29712" name="Oval 9"/>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13" name="Freeform 10"/>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4" name="Freeform 11"/>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5" name="Freeform 12"/>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6" name="Freeform 13"/>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7" name="Freeform 14"/>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10" name="Line 15"/>
            <p:cNvSpPr>
              <a:spLocks noChangeShapeType="1"/>
            </p:cNvSpPr>
            <p:nvPr/>
          </p:nvSpPr>
          <p:spPr bwMode="auto">
            <a:xfrm rot="1079360" flipV="1">
              <a:off x="4715" y="2928"/>
              <a:ext cx="384" cy="144"/>
            </a:xfrm>
            <a:prstGeom prst="line">
              <a:avLst/>
            </a:prstGeom>
            <a:noFill/>
            <a:ln w="28575">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9711" name="Text Box 16"/>
            <p:cNvSpPr txBox="1">
              <a:spLocks noChangeArrowheads="1"/>
            </p:cNvSpPr>
            <p:nvPr/>
          </p:nvSpPr>
          <p:spPr bwMode="auto">
            <a:xfrm>
              <a:off x="4763" y="2832"/>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3 m</a:t>
              </a:r>
            </a:p>
          </p:txBody>
        </p:sp>
      </p:grpSp>
      <p:sp>
        <p:nvSpPr>
          <p:cNvPr id="57361" name="Text Box 17"/>
          <p:cNvSpPr txBox="1">
            <a:spLocks noChangeArrowheads="1"/>
          </p:cNvSpPr>
          <p:nvPr/>
        </p:nvSpPr>
        <p:spPr bwMode="auto">
          <a:xfrm>
            <a:off x="152400" y="5245453"/>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000" b="1" dirty="0" smtClean="0"/>
              <a:t>s </a:t>
            </a:r>
            <a:r>
              <a:rPr lang="en-US" sz="2000" b="1" dirty="0"/>
              <a:t>= d/t = 2</a:t>
            </a:r>
            <a:r>
              <a:rPr lang="en-US" sz="2000" b="1" dirty="0">
                <a:sym typeface="Symbol" pitchFamily="18" charset="2"/>
              </a:rPr>
              <a:t>(3.0m)/1 = </a:t>
            </a:r>
            <a:r>
              <a:rPr lang="en-US" sz="2000" b="1" dirty="0">
                <a:solidFill>
                  <a:srgbClr val="FF3300"/>
                </a:solidFill>
                <a:sym typeface="Symbol" pitchFamily="18" charset="2"/>
              </a:rPr>
              <a:t>19m/s</a:t>
            </a:r>
          </a:p>
        </p:txBody>
      </p:sp>
      <p:sp>
        <p:nvSpPr>
          <p:cNvPr id="29707" name="Rectangle 20"/>
          <p:cNvSpPr>
            <a:spLocks noGrp="1" noChangeArrowheads="1"/>
          </p:cNvSpPr>
          <p:nvPr>
            <p:ph type="title"/>
          </p:nvPr>
        </p:nvSpPr>
        <p:spPr>
          <a:xfrm>
            <a:off x="381000" y="0"/>
            <a:ext cx="8229600" cy="1143000"/>
          </a:xfrm>
        </p:spPr>
        <p:txBody>
          <a:bodyPr/>
          <a:lstStyle/>
          <a:p>
            <a:pPr eaLnBrk="1" hangingPunct="1"/>
            <a:r>
              <a:rPr lang="en-US" smtClean="0"/>
              <a:t>Ch 5 CP 4</a:t>
            </a:r>
          </a:p>
        </p:txBody>
      </p:sp>
      <p:sp>
        <p:nvSpPr>
          <p:cNvPr id="24" name="TextBox 23"/>
          <p:cNvSpPr txBox="1"/>
          <p:nvPr/>
        </p:nvSpPr>
        <p:spPr>
          <a:xfrm>
            <a:off x="253543" y="2895600"/>
            <a:ext cx="5676900" cy="1698927"/>
          </a:xfrm>
          <a:prstGeom prst="rect">
            <a:avLst/>
          </a:prstGeom>
          <a:noFill/>
        </p:spPr>
        <p:txBody>
          <a:bodyPr wrap="square" rtlCol="0">
            <a:spAutoFit/>
          </a:bodyPr>
          <a:lstStyle/>
          <a:p>
            <a:pPr>
              <a:spcBef>
                <a:spcPct val="20000"/>
              </a:spcBef>
            </a:pPr>
            <a:r>
              <a:rPr lang="en-US" dirty="0" smtClean="0"/>
              <a:t>A). 38 m/s </a:t>
            </a:r>
          </a:p>
          <a:p>
            <a:pPr>
              <a:spcBef>
                <a:spcPct val="20000"/>
              </a:spcBef>
            </a:pPr>
            <a:r>
              <a:rPr lang="en-US" dirty="0" smtClean="0"/>
              <a:t>B). 22 m/s </a:t>
            </a:r>
          </a:p>
          <a:p>
            <a:pPr>
              <a:spcBef>
                <a:spcPct val="20000"/>
              </a:spcBef>
            </a:pPr>
            <a:r>
              <a:rPr lang="en-US" dirty="0" smtClean="0"/>
              <a:t>C). 19 m/s </a:t>
            </a:r>
          </a:p>
          <a:p>
            <a:pPr>
              <a:spcBef>
                <a:spcPct val="20000"/>
              </a:spcBef>
            </a:pPr>
            <a:r>
              <a:rPr lang="en-US" dirty="0" smtClean="0"/>
              <a:t>D). 11 m/s</a:t>
            </a:r>
          </a:p>
          <a:p>
            <a:pPr>
              <a:spcBef>
                <a:spcPct val="20000"/>
              </a:spcBef>
            </a:pPr>
            <a:r>
              <a:rPr lang="en-US" dirty="0" smtClean="0"/>
              <a:t>E). 125.3 m/s</a:t>
            </a:r>
            <a:endParaRPr lang="en-US" dirty="0"/>
          </a:p>
        </p:txBody>
      </p:sp>
    </p:spTree>
    <p:extLst>
      <p:ext uri="{BB962C8B-B14F-4D97-AF65-F5344CB8AC3E}">
        <p14:creationId xmlns:p14="http://schemas.microsoft.com/office/powerpoint/2010/main" val="3018087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61"/>
                                        </p:tgtEl>
                                        <p:attrNameLst>
                                          <p:attrName>style.visibility</p:attrName>
                                        </p:attrNameLst>
                                      </p:cBhvr>
                                      <p:to>
                                        <p:strVal val="visible"/>
                                      </p:to>
                                    </p:set>
                                    <p:anim calcmode="lin" valueType="num">
                                      <p:cBhvr additive="base">
                                        <p:cTn id="13" dur="500" fill="hold"/>
                                        <p:tgtEl>
                                          <p:spTgt spid="57361"/>
                                        </p:tgtEl>
                                        <p:attrNameLst>
                                          <p:attrName>ppt_x</p:attrName>
                                        </p:attrNameLst>
                                      </p:cBhvr>
                                      <p:tavLst>
                                        <p:tav tm="0">
                                          <p:val>
                                            <p:strVal val="#ppt_x"/>
                                          </p:val>
                                        </p:tav>
                                        <p:tav tm="100000">
                                          <p:val>
                                            <p:strVal val="#ppt_x"/>
                                          </p:val>
                                        </p:tav>
                                      </p:tavLst>
                                    </p:anim>
                                    <p:anim calcmode="lin" valueType="num">
                                      <p:cBhvr additive="base">
                                        <p:cTn id="14" dur="500" fill="hold"/>
                                        <p:tgtEl>
                                          <p:spTgt spid="573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C7B7AF-564E-4B90-8918-45C678868E95}" type="slidenum">
              <a:rPr lang="en-US"/>
              <a:pPr eaLnBrk="1" hangingPunct="1"/>
              <a:t>9</a:t>
            </a:fld>
            <a:endParaRPr lang="en-US" dirty="0"/>
          </a:p>
        </p:txBody>
      </p:sp>
      <p:sp>
        <p:nvSpPr>
          <p:cNvPr id="57346" name="Text Box 2"/>
          <p:cNvSpPr txBox="1">
            <a:spLocks noChangeArrowheads="1"/>
          </p:cNvSpPr>
          <p:nvPr/>
        </p:nvSpPr>
        <p:spPr bwMode="auto">
          <a:xfrm>
            <a:off x="152400" y="914400"/>
            <a:ext cx="8839200" cy="11874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400" b="1">
                <a:solidFill>
                  <a:srgbClr val="FF0000"/>
                </a:solidFill>
                <a:sym typeface="Symbol" pitchFamily="18" charset="2"/>
              </a:rPr>
              <a:t>A passenger in a rollover accident turns through a radius of 3.0m in the seat of the vehicle making a complete turn in 1 sec.</a:t>
            </a:r>
            <a:endParaRPr lang="en-US" sz="2400" b="1">
              <a:solidFill>
                <a:srgbClr val="FF0000"/>
              </a:solidFill>
            </a:endParaRPr>
          </a:p>
        </p:txBody>
      </p:sp>
      <p:sp>
        <p:nvSpPr>
          <p:cNvPr id="57347" name="Text Box 3"/>
          <p:cNvSpPr txBox="1">
            <a:spLocks noChangeArrowheads="1"/>
          </p:cNvSpPr>
          <p:nvPr/>
        </p:nvSpPr>
        <p:spPr bwMode="auto">
          <a:xfrm>
            <a:off x="152400" y="2076450"/>
            <a:ext cx="8839200" cy="76944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20000"/>
              </a:spcBef>
            </a:pPr>
            <a:r>
              <a:rPr lang="en-US" sz="2200" b="1" dirty="0" smtClean="0">
                <a:solidFill>
                  <a:srgbClr val="FF0000"/>
                </a:solidFill>
                <a:sym typeface="Symbol" pitchFamily="18" charset="2"/>
              </a:rPr>
              <a:t>What </a:t>
            </a:r>
            <a:r>
              <a:rPr lang="en-US" sz="2200" b="1" dirty="0">
                <a:solidFill>
                  <a:srgbClr val="FF0000"/>
                </a:solidFill>
                <a:sym typeface="Symbol" pitchFamily="18" charset="2"/>
              </a:rPr>
              <a:t>is centripetal acceleration?  Compare it to gravity </a:t>
            </a:r>
            <a:r>
              <a:rPr lang="en-US" sz="2200" b="1" dirty="0" smtClean="0">
                <a:solidFill>
                  <a:srgbClr val="FF0000"/>
                </a:solidFill>
                <a:sym typeface="Symbol" pitchFamily="18" charset="2"/>
              </a:rPr>
              <a:t>(g = 9.8 </a:t>
            </a:r>
            <a:r>
              <a:rPr lang="en-US" sz="2200" b="1" dirty="0">
                <a:solidFill>
                  <a:srgbClr val="FF0000"/>
                </a:solidFill>
                <a:sym typeface="Symbol" pitchFamily="18" charset="2"/>
              </a:rPr>
              <a:t>m/s</a:t>
            </a:r>
            <a:r>
              <a:rPr lang="en-US" sz="2200" b="1" baseline="30000" dirty="0">
                <a:solidFill>
                  <a:srgbClr val="FF0000"/>
                </a:solidFill>
                <a:sym typeface="Symbol" pitchFamily="18" charset="2"/>
              </a:rPr>
              <a:t>2</a:t>
            </a:r>
            <a:r>
              <a:rPr lang="en-US" sz="2200" b="1" dirty="0" smtClean="0">
                <a:solidFill>
                  <a:srgbClr val="FF0000"/>
                </a:solidFill>
                <a:sym typeface="Symbol" pitchFamily="18" charset="2"/>
              </a:rPr>
              <a:t>)</a:t>
            </a:r>
            <a:endParaRPr lang="en-US" sz="2200" b="1" dirty="0">
              <a:solidFill>
                <a:srgbClr val="FF0000"/>
              </a:solidFill>
              <a:sym typeface="Symbol" pitchFamily="18" charset="2"/>
            </a:endParaRPr>
          </a:p>
        </p:txBody>
      </p:sp>
      <p:grpSp>
        <p:nvGrpSpPr>
          <p:cNvPr id="2" name="Group 4"/>
          <p:cNvGrpSpPr>
            <a:grpSpLocks/>
          </p:cNvGrpSpPr>
          <p:nvPr/>
        </p:nvGrpSpPr>
        <p:grpSpPr bwMode="auto">
          <a:xfrm>
            <a:off x="6553200" y="4572000"/>
            <a:ext cx="1389063" cy="1598613"/>
            <a:chOff x="4224" y="2448"/>
            <a:chExt cx="875" cy="1007"/>
          </a:xfrm>
        </p:grpSpPr>
        <p:grpSp>
          <p:nvGrpSpPr>
            <p:cNvPr id="29708" name="Group 5"/>
            <p:cNvGrpSpPr>
              <a:grpSpLocks/>
            </p:cNvGrpSpPr>
            <p:nvPr/>
          </p:nvGrpSpPr>
          <p:grpSpPr bwMode="auto">
            <a:xfrm>
              <a:off x="4224" y="2592"/>
              <a:ext cx="872" cy="863"/>
              <a:chOff x="4224" y="2592"/>
              <a:chExt cx="872" cy="863"/>
            </a:xfrm>
          </p:grpSpPr>
          <p:sp>
            <p:nvSpPr>
              <p:cNvPr id="29718" name="Freeform 6"/>
              <p:cNvSpPr>
                <a:spLocks/>
              </p:cNvSpPr>
              <p:nvPr/>
            </p:nvSpPr>
            <p:spPr bwMode="auto">
              <a:xfrm>
                <a:off x="4224" y="2597"/>
                <a:ext cx="872" cy="858"/>
              </a:xfrm>
              <a:custGeom>
                <a:avLst/>
                <a:gdLst>
                  <a:gd name="T0" fmla="*/ 674 w 872"/>
                  <a:gd name="T1" fmla="*/ 54 h 858"/>
                  <a:gd name="T2" fmla="*/ 798 w 872"/>
                  <a:gd name="T3" fmla="*/ 167 h 858"/>
                  <a:gd name="T4" fmla="*/ 864 w 872"/>
                  <a:gd name="T5" fmla="*/ 363 h 858"/>
                  <a:gd name="T6" fmla="*/ 846 w 872"/>
                  <a:gd name="T7" fmla="*/ 565 h 858"/>
                  <a:gd name="T8" fmla="*/ 739 w 872"/>
                  <a:gd name="T9" fmla="*/ 755 h 858"/>
                  <a:gd name="T10" fmla="*/ 519 w 872"/>
                  <a:gd name="T11" fmla="*/ 850 h 858"/>
                  <a:gd name="T12" fmla="*/ 240 w 872"/>
                  <a:gd name="T13" fmla="*/ 802 h 858"/>
                  <a:gd name="T14" fmla="*/ 32 w 872"/>
                  <a:gd name="T15" fmla="*/ 576 h 858"/>
                  <a:gd name="T16" fmla="*/ 50 w 872"/>
                  <a:gd name="T17" fmla="*/ 250 h 858"/>
                  <a:gd name="T18" fmla="*/ 216 w 872"/>
                  <a:gd name="T19" fmla="*/ 66 h 858"/>
                  <a:gd name="T20" fmla="*/ 371 w 872"/>
                  <a:gd name="T21" fmla="*/ 0 h 8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2"/>
                  <a:gd name="T34" fmla="*/ 0 h 858"/>
                  <a:gd name="T35" fmla="*/ 872 w 872"/>
                  <a:gd name="T36" fmla="*/ 858 h 8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2" h="858">
                    <a:moveTo>
                      <a:pt x="674" y="54"/>
                    </a:moveTo>
                    <a:cubicBezTo>
                      <a:pt x="696" y="73"/>
                      <a:pt x="766" y="116"/>
                      <a:pt x="798" y="167"/>
                    </a:cubicBezTo>
                    <a:cubicBezTo>
                      <a:pt x="830" y="218"/>
                      <a:pt x="856" y="297"/>
                      <a:pt x="864" y="363"/>
                    </a:cubicBezTo>
                    <a:cubicBezTo>
                      <a:pt x="872" y="429"/>
                      <a:pt x="867" y="500"/>
                      <a:pt x="846" y="565"/>
                    </a:cubicBezTo>
                    <a:cubicBezTo>
                      <a:pt x="825" y="630"/>
                      <a:pt x="793" y="707"/>
                      <a:pt x="739" y="755"/>
                    </a:cubicBezTo>
                    <a:cubicBezTo>
                      <a:pt x="685" y="803"/>
                      <a:pt x="602" y="842"/>
                      <a:pt x="519" y="850"/>
                    </a:cubicBezTo>
                    <a:cubicBezTo>
                      <a:pt x="436" y="858"/>
                      <a:pt x="321" y="848"/>
                      <a:pt x="240" y="802"/>
                    </a:cubicBezTo>
                    <a:cubicBezTo>
                      <a:pt x="159" y="756"/>
                      <a:pt x="64" y="668"/>
                      <a:pt x="32" y="576"/>
                    </a:cubicBezTo>
                    <a:cubicBezTo>
                      <a:pt x="0" y="484"/>
                      <a:pt x="19" y="335"/>
                      <a:pt x="50" y="250"/>
                    </a:cubicBezTo>
                    <a:cubicBezTo>
                      <a:pt x="81" y="165"/>
                      <a:pt x="163" y="108"/>
                      <a:pt x="216" y="66"/>
                    </a:cubicBezTo>
                    <a:cubicBezTo>
                      <a:pt x="269" y="24"/>
                      <a:pt x="339" y="14"/>
                      <a:pt x="371" y="0"/>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9" name="Freeform 7"/>
              <p:cNvSpPr>
                <a:spLocks/>
              </p:cNvSpPr>
              <p:nvPr/>
            </p:nvSpPr>
            <p:spPr bwMode="auto">
              <a:xfrm>
                <a:off x="4506" y="2592"/>
                <a:ext cx="106" cy="35"/>
              </a:xfrm>
              <a:custGeom>
                <a:avLst/>
                <a:gdLst>
                  <a:gd name="T0" fmla="*/ 0 w 106"/>
                  <a:gd name="T1" fmla="*/ 35 h 35"/>
                  <a:gd name="T2" fmla="*/ 106 w 106"/>
                  <a:gd name="T3" fmla="*/ 0 h 35"/>
                  <a:gd name="T4" fmla="*/ 0 60000 65536"/>
                  <a:gd name="T5" fmla="*/ 0 60000 65536"/>
                  <a:gd name="T6" fmla="*/ 0 w 106"/>
                  <a:gd name="T7" fmla="*/ 0 h 35"/>
                  <a:gd name="T8" fmla="*/ 106 w 106"/>
                  <a:gd name="T9" fmla="*/ 35 h 35"/>
                </a:gdLst>
                <a:ahLst/>
                <a:cxnLst>
                  <a:cxn ang="T4">
                    <a:pos x="T0" y="T1"/>
                  </a:cxn>
                  <a:cxn ang="T5">
                    <a:pos x="T2" y="T3"/>
                  </a:cxn>
                </a:cxnLst>
                <a:rect l="T6" t="T7" r="T8" b="T9"/>
                <a:pathLst>
                  <a:path w="106" h="35">
                    <a:moveTo>
                      <a:pt x="0" y="35"/>
                    </a:moveTo>
                    <a:cubicBezTo>
                      <a:pt x="18" y="29"/>
                      <a:pt x="84" y="7"/>
                      <a:pt x="106" y="0"/>
                    </a:cubicBezTo>
                  </a:path>
                </a:pathLst>
              </a:custGeom>
              <a:noFill/>
              <a:ln w="28575">
                <a:solidFill>
                  <a:schemeClr val="accent2"/>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709" name="Group 8"/>
            <p:cNvGrpSpPr>
              <a:grpSpLocks/>
            </p:cNvGrpSpPr>
            <p:nvPr/>
          </p:nvGrpSpPr>
          <p:grpSpPr bwMode="auto">
            <a:xfrm>
              <a:off x="4667" y="2448"/>
              <a:ext cx="192" cy="288"/>
              <a:chOff x="3312" y="1056"/>
              <a:chExt cx="595" cy="1646"/>
            </a:xfrm>
          </p:grpSpPr>
          <p:sp>
            <p:nvSpPr>
              <p:cNvPr id="29712" name="Oval 9"/>
              <p:cNvSpPr>
                <a:spLocks noChangeArrowheads="1"/>
              </p:cNvSpPr>
              <p:nvPr/>
            </p:nvSpPr>
            <p:spPr bwMode="auto">
              <a:xfrm>
                <a:off x="3456" y="1056"/>
                <a:ext cx="240" cy="24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13" name="Freeform 10"/>
              <p:cNvSpPr>
                <a:spLocks/>
              </p:cNvSpPr>
              <p:nvPr/>
            </p:nvSpPr>
            <p:spPr bwMode="auto">
              <a:xfrm>
                <a:off x="3581" y="1289"/>
                <a:ext cx="19" cy="967"/>
              </a:xfrm>
              <a:custGeom>
                <a:avLst/>
                <a:gdLst>
                  <a:gd name="T0" fmla="*/ 0 w 19"/>
                  <a:gd name="T1" fmla="*/ 0 h 967"/>
                  <a:gd name="T2" fmla="*/ 19 w 19"/>
                  <a:gd name="T3" fmla="*/ 967 h 967"/>
                  <a:gd name="T4" fmla="*/ 0 60000 65536"/>
                  <a:gd name="T5" fmla="*/ 0 60000 65536"/>
                  <a:gd name="T6" fmla="*/ 0 w 19"/>
                  <a:gd name="T7" fmla="*/ 0 h 967"/>
                  <a:gd name="T8" fmla="*/ 19 w 19"/>
                  <a:gd name="T9" fmla="*/ 967 h 967"/>
                </a:gdLst>
                <a:ahLst/>
                <a:cxnLst>
                  <a:cxn ang="T4">
                    <a:pos x="T0" y="T1"/>
                  </a:cxn>
                  <a:cxn ang="T5">
                    <a:pos x="T2" y="T3"/>
                  </a:cxn>
                </a:cxnLst>
                <a:rect l="T6" t="T7" r="T8" b="T9"/>
                <a:pathLst>
                  <a:path w="19" h="967">
                    <a:moveTo>
                      <a:pt x="0" y="0"/>
                    </a:moveTo>
                    <a:lnTo>
                      <a:pt x="19" y="967"/>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4" name="Freeform 11"/>
              <p:cNvSpPr>
                <a:spLocks/>
              </p:cNvSpPr>
              <p:nvPr/>
            </p:nvSpPr>
            <p:spPr bwMode="auto">
              <a:xfrm>
                <a:off x="3587" y="1580"/>
                <a:ext cx="301" cy="244"/>
              </a:xfrm>
              <a:custGeom>
                <a:avLst/>
                <a:gdLst>
                  <a:gd name="T0" fmla="*/ 0 w 205"/>
                  <a:gd name="T1" fmla="*/ 0 h 196"/>
                  <a:gd name="T2" fmla="*/ 649 w 205"/>
                  <a:gd name="T3" fmla="*/ 378 h 196"/>
                  <a:gd name="T4" fmla="*/ 0 60000 65536"/>
                  <a:gd name="T5" fmla="*/ 0 60000 65536"/>
                  <a:gd name="T6" fmla="*/ 0 w 205"/>
                  <a:gd name="T7" fmla="*/ 0 h 196"/>
                  <a:gd name="T8" fmla="*/ 205 w 205"/>
                  <a:gd name="T9" fmla="*/ 196 h 196"/>
                </a:gdLst>
                <a:ahLst/>
                <a:cxnLst>
                  <a:cxn ang="T4">
                    <a:pos x="T0" y="T1"/>
                  </a:cxn>
                  <a:cxn ang="T5">
                    <a:pos x="T2" y="T3"/>
                  </a:cxn>
                </a:cxnLst>
                <a:rect l="T6" t="T7" r="T8" b="T9"/>
                <a:pathLst>
                  <a:path w="205" h="196">
                    <a:moveTo>
                      <a:pt x="0" y="0"/>
                    </a:moveTo>
                    <a:lnTo>
                      <a:pt x="205" y="19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5" name="Freeform 12"/>
              <p:cNvSpPr>
                <a:spLocks/>
              </p:cNvSpPr>
              <p:nvPr/>
            </p:nvSpPr>
            <p:spPr bwMode="auto">
              <a:xfrm>
                <a:off x="3312" y="1585"/>
                <a:ext cx="269" cy="239"/>
              </a:xfrm>
              <a:custGeom>
                <a:avLst/>
                <a:gdLst>
                  <a:gd name="T0" fmla="*/ 650 w 173"/>
                  <a:gd name="T1" fmla="*/ 0 h 191"/>
                  <a:gd name="T2" fmla="*/ 0 w 173"/>
                  <a:gd name="T3" fmla="*/ 374 h 191"/>
                  <a:gd name="T4" fmla="*/ 0 60000 65536"/>
                  <a:gd name="T5" fmla="*/ 0 60000 65536"/>
                  <a:gd name="T6" fmla="*/ 0 w 173"/>
                  <a:gd name="T7" fmla="*/ 0 h 191"/>
                  <a:gd name="T8" fmla="*/ 173 w 173"/>
                  <a:gd name="T9" fmla="*/ 191 h 191"/>
                </a:gdLst>
                <a:ahLst/>
                <a:cxnLst>
                  <a:cxn ang="T4">
                    <a:pos x="T0" y="T1"/>
                  </a:cxn>
                  <a:cxn ang="T5">
                    <a:pos x="T2" y="T3"/>
                  </a:cxn>
                </a:cxnLst>
                <a:rect l="T6" t="T7" r="T8" b="T9"/>
                <a:pathLst>
                  <a:path w="173" h="191">
                    <a:moveTo>
                      <a:pt x="173" y="0"/>
                    </a:moveTo>
                    <a:lnTo>
                      <a:pt x="0" y="19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6" name="Freeform 13"/>
              <p:cNvSpPr>
                <a:spLocks/>
              </p:cNvSpPr>
              <p:nvPr/>
            </p:nvSpPr>
            <p:spPr bwMode="auto">
              <a:xfrm>
                <a:off x="3319" y="2233"/>
                <a:ext cx="280" cy="469"/>
              </a:xfrm>
              <a:custGeom>
                <a:avLst/>
                <a:gdLst>
                  <a:gd name="T0" fmla="*/ 280 w 280"/>
                  <a:gd name="T1" fmla="*/ 0 h 469"/>
                  <a:gd name="T2" fmla="*/ 0 w 280"/>
                  <a:gd name="T3" fmla="*/ 469 h 469"/>
                  <a:gd name="T4" fmla="*/ 0 60000 65536"/>
                  <a:gd name="T5" fmla="*/ 0 60000 65536"/>
                  <a:gd name="T6" fmla="*/ 0 w 280"/>
                  <a:gd name="T7" fmla="*/ 0 h 469"/>
                  <a:gd name="T8" fmla="*/ 280 w 280"/>
                  <a:gd name="T9" fmla="*/ 469 h 469"/>
                </a:gdLst>
                <a:ahLst/>
                <a:cxnLst>
                  <a:cxn ang="T4">
                    <a:pos x="T0" y="T1"/>
                  </a:cxn>
                  <a:cxn ang="T5">
                    <a:pos x="T2" y="T3"/>
                  </a:cxn>
                </a:cxnLst>
                <a:rect l="T6" t="T7" r="T8" b="T9"/>
                <a:pathLst>
                  <a:path w="280" h="469">
                    <a:moveTo>
                      <a:pt x="280" y="0"/>
                    </a:moveTo>
                    <a:lnTo>
                      <a:pt x="0"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7" name="Freeform 14"/>
              <p:cNvSpPr>
                <a:spLocks/>
              </p:cNvSpPr>
              <p:nvPr/>
            </p:nvSpPr>
            <p:spPr bwMode="auto">
              <a:xfrm>
                <a:off x="3593" y="2233"/>
                <a:ext cx="314" cy="469"/>
              </a:xfrm>
              <a:custGeom>
                <a:avLst/>
                <a:gdLst>
                  <a:gd name="T0" fmla="*/ 0 w 314"/>
                  <a:gd name="T1" fmla="*/ 0 h 469"/>
                  <a:gd name="T2" fmla="*/ 314 w 314"/>
                  <a:gd name="T3" fmla="*/ 469 h 469"/>
                  <a:gd name="T4" fmla="*/ 0 60000 65536"/>
                  <a:gd name="T5" fmla="*/ 0 60000 65536"/>
                  <a:gd name="T6" fmla="*/ 0 w 314"/>
                  <a:gd name="T7" fmla="*/ 0 h 469"/>
                  <a:gd name="T8" fmla="*/ 314 w 314"/>
                  <a:gd name="T9" fmla="*/ 469 h 469"/>
                </a:gdLst>
                <a:ahLst/>
                <a:cxnLst>
                  <a:cxn ang="T4">
                    <a:pos x="T0" y="T1"/>
                  </a:cxn>
                  <a:cxn ang="T5">
                    <a:pos x="T2" y="T3"/>
                  </a:cxn>
                </a:cxnLst>
                <a:rect l="T6" t="T7" r="T8" b="T9"/>
                <a:pathLst>
                  <a:path w="314" h="469">
                    <a:moveTo>
                      <a:pt x="0" y="0"/>
                    </a:moveTo>
                    <a:lnTo>
                      <a:pt x="314" y="469"/>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10" name="Line 15"/>
            <p:cNvSpPr>
              <a:spLocks noChangeShapeType="1"/>
            </p:cNvSpPr>
            <p:nvPr/>
          </p:nvSpPr>
          <p:spPr bwMode="auto">
            <a:xfrm rot="1079360" flipV="1">
              <a:off x="4715" y="2928"/>
              <a:ext cx="384" cy="144"/>
            </a:xfrm>
            <a:prstGeom prst="line">
              <a:avLst/>
            </a:prstGeom>
            <a:noFill/>
            <a:ln w="28575">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29711" name="Text Box 16"/>
            <p:cNvSpPr txBox="1">
              <a:spLocks noChangeArrowheads="1"/>
            </p:cNvSpPr>
            <p:nvPr/>
          </p:nvSpPr>
          <p:spPr bwMode="auto">
            <a:xfrm>
              <a:off x="4763" y="2832"/>
              <a:ext cx="3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3 m</a:t>
              </a:r>
            </a:p>
          </p:txBody>
        </p:sp>
      </p:grpSp>
      <p:sp>
        <p:nvSpPr>
          <p:cNvPr id="57363" name="Text Box 19"/>
          <p:cNvSpPr txBox="1">
            <a:spLocks noChangeArrowheads="1"/>
          </p:cNvSpPr>
          <p:nvPr/>
        </p:nvSpPr>
        <p:spPr bwMode="auto">
          <a:xfrm>
            <a:off x="152400" y="5291137"/>
            <a:ext cx="601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000" b="1" dirty="0" smtClean="0">
                <a:cs typeface="Arial" charset="0"/>
                <a:sym typeface="Symbol" pitchFamily="18" charset="2"/>
              </a:rPr>
              <a:t> </a:t>
            </a:r>
            <a:r>
              <a:rPr lang="en-US" sz="2000" b="1" dirty="0">
                <a:cs typeface="Arial" charset="0"/>
                <a:sym typeface="Symbol" pitchFamily="18" charset="2"/>
              </a:rPr>
              <a:t>a = v</a:t>
            </a:r>
            <a:r>
              <a:rPr lang="en-US" sz="2000" b="1" baseline="30000" dirty="0">
                <a:cs typeface="Arial" charset="0"/>
                <a:sym typeface="Symbol" pitchFamily="18" charset="2"/>
              </a:rPr>
              <a:t>2</a:t>
            </a:r>
            <a:r>
              <a:rPr lang="en-US" sz="2000" b="1" dirty="0">
                <a:cs typeface="Arial" charset="0"/>
                <a:sym typeface="Symbol" pitchFamily="18" charset="2"/>
              </a:rPr>
              <a:t>/r = s</a:t>
            </a:r>
            <a:r>
              <a:rPr lang="en-US" sz="2000" b="1" baseline="30000" dirty="0">
                <a:cs typeface="Arial" charset="0"/>
                <a:sym typeface="Symbol" pitchFamily="18" charset="2"/>
              </a:rPr>
              <a:t>2</a:t>
            </a:r>
            <a:r>
              <a:rPr lang="en-US" sz="2000" b="1" dirty="0">
                <a:cs typeface="Arial" charset="0"/>
                <a:sym typeface="Symbol" pitchFamily="18" charset="2"/>
              </a:rPr>
              <a:t>/r = (19 m/s)</a:t>
            </a:r>
            <a:r>
              <a:rPr lang="en-US" sz="2000" b="1" baseline="30000" dirty="0">
                <a:cs typeface="Arial" charset="0"/>
                <a:sym typeface="Symbol" pitchFamily="18" charset="2"/>
              </a:rPr>
              <a:t>2</a:t>
            </a:r>
            <a:r>
              <a:rPr lang="en-US" sz="2000" b="1" dirty="0">
                <a:cs typeface="Arial" charset="0"/>
                <a:sym typeface="Symbol" pitchFamily="18" charset="2"/>
              </a:rPr>
              <a:t>/3m = 118 m/s</a:t>
            </a:r>
            <a:r>
              <a:rPr lang="en-US" sz="2000" b="1" baseline="30000" dirty="0">
                <a:cs typeface="Arial" charset="0"/>
                <a:sym typeface="Symbol" pitchFamily="18" charset="2"/>
              </a:rPr>
              <a:t>2</a:t>
            </a:r>
            <a:r>
              <a:rPr lang="en-US" sz="2000" b="1" dirty="0">
                <a:cs typeface="Arial" charset="0"/>
                <a:sym typeface="Symbol" pitchFamily="18" charset="2"/>
              </a:rPr>
              <a:t> </a:t>
            </a:r>
            <a:r>
              <a:rPr lang="en-US" sz="2000" b="1" dirty="0" smtClean="0">
                <a:cs typeface="Arial" charset="0"/>
                <a:sym typeface="Symbol" pitchFamily="18" charset="2"/>
              </a:rPr>
              <a:t>~ </a:t>
            </a:r>
            <a:r>
              <a:rPr lang="en-US" sz="2000" b="1" dirty="0" smtClean="0">
                <a:solidFill>
                  <a:srgbClr val="FF3300"/>
                </a:solidFill>
                <a:cs typeface="Arial" charset="0"/>
                <a:sym typeface="Symbol" pitchFamily="18" charset="2"/>
              </a:rPr>
              <a:t>13 g</a:t>
            </a:r>
            <a:endParaRPr lang="en-US" sz="2000" b="1" baseline="30000" dirty="0">
              <a:solidFill>
                <a:srgbClr val="FF3300"/>
              </a:solidFill>
              <a:cs typeface="Arial" charset="0"/>
              <a:sym typeface="Symbol" pitchFamily="18" charset="2"/>
            </a:endParaRPr>
          </a:p>
        </p:txBody>
      </p:sp>
      <p:sp>
        <p:nvSpPr>
          <p:cNvPr id="29707" name="Rectangle 20"/>
          <p:cNvSpPr>
            <a:spLocks noGrp="1" noChangeArrowheads="1"/>
          </p:cNvSpPr>
          <p:nvPr>
            <p:ph type="title"/>
          </p:nvPr>
        </p:nvSpPr>
        <p:spPr>
          <a:xfrm>
            <a:off x="381000" y="0"/>
            <a:ext cx="8229600" cy="1143000"/>
          </a:xfrm>
        </p:spPr>
        <p:txBody>
          <a:bodyPr/>
          <a:lstStyle/>
          <a:p>
            <a:pPr eaLnBrk="1" hangingPunct="1"/>
            <a:r>
              <a:rPr lang="en-US" b="1" dirty="0" smtClean="0">
                <a:solidFill>
                  <a:srgbClr val="FF0000"/>
                </a:solidFill>
              </a:rPr>
              <a:t>Quiz</a:t>
            </a:r>
          </a:p>
        </p:txBody>
      </p:sp>
      <p:sp>
        <p:nvSpPr>
          <p:cNvPr id="24" name="TextBox 23"/>
          <p:cNvSpPr txBox="1"/>
          <p:nvPr/>
        </p:nvSpPr>
        <p:spPr>
          <a:xfrm>
            <a:off x="253543" y="2895600"/>
            <a:ext cx="5676900" cy="1729704"/>
          </a:xfrm>
          <a:prstGeom prst="rect">
            <a:avLst/>
          </a:prstGeom>
          <a:noFill/>
        </p:spPr>
        <p:txBody>
          <a:bodyPr wrap="square" rtlCol="0">
            <a:spAutoFit/>
          </a:bodyPr>
          <a:lstStyle/>
          <a:p>
            <a:pPr>
              <a:spcBef>
                <a:spcPct val="20000"/>
              </a:spcBef>
            </a:pPr>
            <a:r>
              <a:rPr lang="en-US" dirty="0" smtClean="0"/>
              <a:t>A). </a:t>
            </a:r>
            <a:r>
              <a:rPr lang="en-US" b="1" dirty="0">
                <a:cs typeface="Arial" charset="0"/>
                <a:sym typeface="Symbol" pitchFamily="18" charset="2"/>
              </a:rPr>
              <a:t>118 m/s</a:t>
            </a:r>
            <a:r>
              <a:rPr lang="en-US" b="1" baseline="30000" dirty="0">
                <a:cs typeface="Arial" charset="0"/>
                <a:sym typeface="Symbol" pitchFamily="18" charset="2"/>
              </a:rPr>
              <a:t>2</a:t>
            </a:r>
            <a:r>
              <a:rPr lang="en-US" b="1" dirty="0">
                <a:cs typeface="Arial" charset="0"/>
                <a:sym typeface="Symbol" pitchFamily="18" charset="2"/>
              </a:rPr>
              <a:t> </a:t>
            </a:r>
            <a:endParaRPr lang="en-US" dirty="0" smtClean="0"/>
          </a:p>
          <a:p>
            <a:pPr>
              <a:spcBef>
                <a:spcPct val="20000"/>
              </a:spcBef>
            </a:pPr>
            <a:r>
              <a:rPr lang="en-US" dirty="0" smtClean="0"/>
              <a:t>B). </a:t>
            </a:r>
            <a:r>
              <a:rPr lang="en-US" b="1" dirty="0" smtClean="0">
                <a:cs typeface="Arial" charset="0"/>
                <a:sym typeface="Symbol" pitchFamily="18" charset="2"/>
              </a:rPr>
              <a:t>128 </a:t>
            </a:r>
            <a:r>
              <a:rPr lang="en-US" b="1" dirty="0">
                <a:cs typeface="Arial" charset="0"/>
                <a:sym typeface="Symbol" pitchFamily="18" charset="2"/>
              </a:rPr>
              <a:t>m/s</a:t>
            </a:r>
            <a:r>
              <a:rPr lang="en-US" b="1" baseline="30000" dirty="0">
                <a:cs typeface="Arial" charset="0"/>
                <a:sym typeface="Symbol" pitchFamily="18" charset="2"/>
              </a:rPr>
              <a:t>2</a:t>
            </a:r>
            <a:r>
              <a:rPr lang="en-US" b="1" dirty="0">
                <a:cs typeface="Arial" charset="0"/>
                <a:sym typeface="Symbol" pitchFamily="18" charset="2"/>
              </a:rPr>
              <a:t> </a:t>
            </a:r>
            <a:endParaRPr lang="en-US" dirty="0" smtClean="0"/>
          </a:p>
          <a:p>
            <a:pPr>
              <a:spcBef>
                <a:spcPct val="20000"/>
              </a:spcBef>
            </a:pPr>
            <a:r>
              <a:rPr lang="en-US" dirty="0" smtClean="0"/>
              <a:t>C). </a:t>
            </a:r>
            <a:r>
              <a:rPr lang="en-US" b="1" dirty="0" smtClean="0">
                <a:cs typeface="Arial" charset="0"/>
                <a:sym typeface="Symbol" pitchFamily="18" charset="2"/>
              </a:rPr>
              <a:t>138 </a:t>
            </a:r>
            <a:r>
              <a:rPr lang="en-US" b="1" dirty="0">
                <a:cs typeface="Arial" charset="0"/>
                <a:sym typeface="Symbol" pitchFamily="18" charset="2"/>
              </a:rPr>
              <a:t>m/s</a:t>
            </a:r>
            <a:r>
              <a:rPr lang="en-US" b="1" baseline="30000" dirty="0">
                <a:cs typeface="Arial" charset="0"/>
                <a:sym typeface="Symbol" pitchFamily="18" charset="2"/>
              </a:rPr>
              <a:t>2</a:t>
            </a:r>
            <a:r>
              <a:rPr lang="en-US" b="1" dirty="0">
                <a:cs typeface="Arial" charset="0"/>
                <a:sym typeface="Symbol" pitchFamily="18" charset="2"/>
              </a:rPr>
              <a:t> </a:t>
            </a:r>
            <a:endParaRPr lang="en-US" dirty="0" smtClean="0"/>
          </a:p>
          <a:p>
            <a:pPr>
              <a:spcBef>
                <a:spcPct val="20000"/>
              </a:spcBef>
            </a:pPr>
            <a:r>
              <a:rPr lang="en-US" dirty="0" smtClean="0"/>
              <a:t>D). </a:t>
            </a:r>
            <a:r>
              <a:rPr lang="en-US" b="1" dirty="0" smtClean="0">
                <a:cs typeface="Arial" charset="0"/>
                <a:sym typeface="Symbol" pitchFamily="18" charset="2"/>
              </a:rPr>
              <a:t>108 </a:t>
            </a:r>
            <a:r>
              <a:rPr lang="en-US" b="1" dirty="0">
                <a:cs typeface="Arial" charset="0"/>
                <a:sym typeface="Symbol" pitchFamily="18" charset="2"/>
              </a:rPr>
              <a:t>m/s</a:t>
            </a:r>
            <a:r>
              <a:rPr lang="en-US" b="1" baseline="30000" dirty="0">
                <a:cs typeface="Arial" charset="0"/>
                <a:sym typeface="Symbol" pitchFamily="18" charset="2"/>
              </a:rPr>
              <a:t>2</a:t>
            </a:r>
            <a:r>
              <a:rPr lang="en-US" b="1" dirty="0">
                <a:cs typeface="Arial" charset="0"/>
                <a:sym typeface="Symbol" pitchFamily="18" charset="2"/>
              </a:rPr>
              <a:t> </a:t>
            </a:r>
            <a:endParaRPr lang="en-US" dirty="0" smtClean="0"/>
          </a:p>
          <a:p>
            <a:pPr>
              <a:spcBef>
                <a:spcPct val="20000"/>
              </a:spcBef>
            </a:pPr>
            <a:r>
              <a:rPr lang="en-US" dirty="0" smtClean="0"/>
              <a:t>E). </a:t>
            </a:r>
            <a:r>
              <a:rPr lang="en-US" b="1" dirty="0">
                <a:cs typeface="Arial" charset="0"/>
                <a:sym typeface="Symbol" pitchFamily="18" charset="2"/>
              </a:rPr>
              <a:t>9</a:t>
            </a:r>
            <a:r>
              <a:rPr lang="en-US" b="1" dirty="0" smtClean="0">
                <a:cs typeface="Arial" charset="0"/>
                <a:sym typeface="Symbol" pitchFamily="18" charset="2"/>
              </a:rPr>
              <a:t>8 </a:t>
            </a:r>
            <a:r>
              <a:rPr lang="en-US" b="1" dirty="0">
                <a:cs typeface="Arial" charset="0"/>
                <a:sym typeface="Symbol" pitchFamily="18" charset="2"/>
              </a:rPr>
              <a:t>m/s</a:t>
            </a:r>
            <a:r>
              <a:rPr lang="en-US" b="1" baseline="30000" dirty="0">
                <a:cs typeface="Arial" charset="0"/>
                <a:sym typeface="Symbol" pitchFamily="18" charset="2"/>
              </a:rPr>
              <a:t>2</a:t>
            </a:r>
            <a:r>
              <a:rPr lang="en-US" b="1" dirty="0">
                <a:cs typeface="Arial" charset="0"/>
                <a:sym typeface="Symbol" pitchFamily="18" charset="2"/>
              </a:rPr>
              <a:t> </a:t>
            </a:r>
            <a:endParaRPr lang="en-US" dirty="0"/>
          </a:p>
        </p:txBody>
      </p:sp>
    </p:spTree>
    <p:extLst>
      <p:ext uri="{BB962C8B-B14F-4D97-AF65-F5344CB8AC3E}">
        <p14:creationId xmlns:p14="http://schemas.microsoft.com/office/powerpoint/2010/main" val="2696431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63"/>
                                        </p:tgtEl>
                                        <p:attrNameLst>
                                          <p:attrName>style.visibility</p:attrName>
                                        </p:attrNameLst>
                                      </p:cBhvr>
                                      <p:to>
                                        <p:strVal val="visible"/>
                                      </p:to>
                                    </p:set>
                                    <p:anim calcmode="lin" valueType="num">
                                      <p:cBhvr additive="base">
                                        <p:cTn id="7" dur="500" fill="hold"/>
                                        <p:tgtEl>
                                          <p:spTgt spid="57363"/>
                                        </p:tgtEl>
                                        <p:attrNameLst>
                                          <p:attrName>ppt_x</p:attrName>
                                        </p:attrNameLst>
                                      </p:cBhvr>
                                      <p:tavLst>
                                        <p:tav tm="0">
                                          <p:val>
                                            <p:strVal val="#ppt_x"/>
                                          </p:val>
                                        </p:tav>
                                        <p:tav tm="100000">
                                          <p:val>
                                            <p:strVal val="#ppt_x"/>
                                          </p:val>
                                        </p:tav>
                                      </p:tavLst>
                                    </p:anim>
                                    <p:anim calcmode="lin" valueType="num">
                                      <p:cBhvr additive="base">
                                        <p:cTn id="8" dur="500" fill="hold"/>
                                        <p:tgtEl>
                                          <p:spTgt spid="57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1554</Words>
  <Application>Microsoft Office PowerPoint</Application>
  <PresentationFormat>On-screen Show (4:3)</PresentationFormat>
  <Paragraphs>201</Paragraphs>
  <Slides>23</Slides>
  <Notes>11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Centripetal Forces</vt:lpstr>
      <vt:lpstr>1D-05 Twirling Wine Glass</vt:lpstr>
      <vt:lpstr>Ch 5 CP 2</vt:lpstr>
      <vt:lpstr>Ch 5 CP 2</vt:lpstr>
      <vt:lpstr>Ch 5 CP 2</vt:lpstr>
      <vt:lpstr>Ch 5 CP 2</vt:lpstr>
      <vt:lpstr>Ch 5 CP 2</vt:lpstr>
      <vt:lpstr>Ch 5 CP 4</vt:lpstr>
      <vt:lpstr>Quiz</vt:lpstr>
      <vt:lpstr>Ch 5 CP 4</vt:lpstr>
      <vt:lpstr>How Tough is 13 g? </vt:lpstr>
      <vt:lpstr>Planetary Motion</vt:lpstr>
      <vt:lpstr>Kepler’s First Law of Planetary Motion</vt:lpstr>
      <vt:lpstr>Kepler’s Second Law of Planetary Motion</vt:lpstr>
      <vt:lpstr>Kepler’s Third Law of Planetary Motion</vt:lpstr>
      <vt:lpstr>Newton’s Law of Universal Gravitation</vt:lpstr>
      <vt:lpstr>Newton’s Law of Universal Gravitation</vt:lpstr>
      <vt:lpstr>PowerPoint Presentation</vt:lpstr>
      <vt:lpstr>Using Newton’s Gravitational Law to derive Kepler’s 3rd Law </vt:lpstr>
      <vt:lpstr>Ch 5 E 14</vt:lpstr>
      <vt:lpstr>Ch 5 E 14</vt:lpstr>
      <vt:lpstr>Moon and tides</vt:lpstr>
      <vt:lpstr>Quiz: Three equal masses are located as shown.  What is the direction of the total force acting on m2?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wxie</dc:creator>
  <cp:lastModifiedBy>wxie</cp:lastModifiedBy>
  <cp:revision>162</cp:revision>
  <dcterms:created xsi:type="dcterms:W3CDTF">2011-01-26T23:52:22Z</dcterms:created>
  <dcterms:modified xsi:type="dcterms:W3CDTF">2013-01-31T22:03:49Z</dcterms:modified>
</cp:coreProperties>
</file>