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49" r:id="rId2"/>
    <p:sldId id="341" r:id="rId3"/>
    <p:sldId id="342" r:id="rId4"/>
    <p:sldId id="343" r:id="rId5"/>
    <p:sldId id="344" r:id="rId6"/>
    <p:sldId id="345" r:id="rId7"/>
    <p:sldId id="346" r:id="rId8"/>
    <p:sldId id="347" r:id="rId9"/>
    <p:sldId id="348" r:id="rId10"/>
    <p:sldId id="321" r:id="rId11"/>
    <p:sldId id="324" r:id="rId12"/>
    <p:sldId id="32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823" autoAdjust="0"/>
    <p:restoredTop sz="86927" autoAdjust="0"/>
  </p:normalViewPr>
  <p:slideViewPr>
    <p:cSldViewPr>
      <p:cViewPr varScale="1">
        <p:scale>
          <a:sx n="67" d="100"/>
          <a:sy n="67" d="100"/>
        </p:scale>
        <p:origin x="-100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802E3-F0F6-4D99-BBC3-3E9E5A6BC0FF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39557D-DCF2-4C14-B6A8-ECB3B9D19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58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Balls with strings attached are in turn affixed to a disk that is spun rapidly by a motor. The strings stretch out radially, indicating a radial force. At any instant, the velocity vector of the ball is directed along the tangent. This is confirmed by having a razor blade cut the string as it comes to the vertical position. At this instant the </a:t>
            </a:r>
            <a:r>
              <a:rPr lang="en-US" dirty="0" err="1" smtClean="0"/>
              <a:t>ball�s</a:t>
            </a:r>
            <a:r>
              <a:rPr lang="en-US" dirty="0" smtClean="0"/>
              <a:t> velocity is horizontal so it acts like a horizontally launched projectile and lands in the catch box.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9557D-DCF2-4C14-B6A8-ECB3B9D19C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8346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9557D-DCF2-4C14-B6A8-ECB3B9D19CE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740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4EC672-577A-46A2-8875-471EE7397265}" type="slidenum">
              <a:rPr lang="en-US"/>
              <a:pPr/>
              <a:t>3</a:t>
            </a:fld>
            <a:endParaRPr lang="en-US"/>
          </a:p>
        </p:txBody>
      </p:sp>
      <p:sp>
        <p:nvSpPr>
          <p:cNvPr id="854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5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4EC672-577A-46A2-8875-471EE7397265}" type="slidenum">
              <a:rPr lang="en-US"/>
              <a:pPr/>
              <a:t>4</a:t>
            </a:fld>
            <a:endParaRPr lang="en-US"/>
          </a:p>
        </p:txBody>
      </p:sp>
      <p:sp>
        <p:nvSpPr>
          <p:cNvPr id="854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5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402A91-BCF7-4520-A342-46FD4EE52477}" type="slidenum">
              <a:rPr lang="en-US"/>
              <a:pPr/>
              <a:t>5</a:t>
            </a:fld>
            <a:endParaRPr lang="en-US"/>
          </a:p>
        </p:txBody>
      </p:sp>
      <p:sp>
        <p:nvSpPr>
          <p:cNvPr id="1071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1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CCCE81-B614-4DF2-B72F-40C927A8938E}" type="slidenum">
              <a:rPr lang="en-US"/>
              <a:pPr/>
              <a:t>6</a:t>
            </a:fld>
            <a:endParaRPr lang="en-US"/>
          </a:p>
        </p:txBody>
      </p:sp>
      <p:sp>
        <p:nvSpPr>
          <p:cNvPr id="1058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8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E776EC-4D3E-409C-BAF1-45E7681DD3C6}" type="slidenum">
              <a:rPr lang="en-US"/>
              <a:pPr/>
              <a:t>7</a:t>
            </a:fld>
            <a:endParaRPr lang="en-US"/>
          </a:p>
        </p:txBody>
      </p:sp>
      <p:sp>
        <p:nvSpPr>
          <p:cNvPr id="1099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9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E776EC-4D3E-409C-BAF1-45E7681DD3C6}" type="slidenum">
              <a:rPr lang="en-US"/>
              <a:pPr/>
              <a:t>8</a:t>
            </a:fld>
            <a:endParaRPr lang="en-US"/>
          </a:p>
        </p:txBody>
      </p:sp>
      <p:sp>
        <p:nvSpPr>
          <p:cNvPr id="1099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9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Assuming the car has a jet</a:t>
            </a:r>
            <a:r>
              <a:rPr lang="en-US" baseline="0" dirty="0" smtClean="0"/>
              <a:t> engine since without friction the wheel can not move the car. </a:t>
            </a: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E776EC-4D3E-409C-BAF1-45E7681DD3C6}" type="slidenum">
              <a:rPr lang="en-US"/>
              <a:pPr/>
              <a:t>9</a:t>
            </a:fld>
            <a:endParaRPr lang="en-US"/>
          </a:p>
        </p:txBody>
      </p:sp>
      <p:sp>
        <p:nvSpPr>
          <p:cNvPr id="1099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9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Assuming the car has a jet</a:t>
            </a:r>
            <a:r>
              <a:rPr lang="en-US" baseline="0" dirty="0" smtClean="0"/>
              <a:t> engine since without friction the wheel can not move the car. 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9557D-DCF2-4C14-B6A8-ECB3B9D19CE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582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E5B3-140F-4BCC-9795-3DEE17AA922D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28618-D103-4543-8EF7-360C5AFAE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333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E5B3-140F-4BCC-9795-3DEE17AA922D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28618-D103-4543-8EF7-360C5AFAE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552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E5B3-140F-4BCC-9795-3DEE17AA922D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28618-D103-4543-8EF7-360C5AFAE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027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65138"/>
            <a:ext cx="7772400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712788" y="6313488"/>
            <a:ext cx="2030412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819400" y="6096000"/>
            <a:ext cx="39624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934200" y="6313488"/>
            <a:ext cx="1550988" cy="457200"/>
          </a:xfrm>
        </p:spPr>
        <p:txBody>
          <a:bodyPr/>
          <a:lstStyle>
            <a:lvl1pPr>
              <a:defRPr/>
            </a:lvl1pPr>
          </a:lstStyle>
          <a:p>
            <a:fld id="{7B4343C0-D9D6-4F04-AD67-A73BFBF942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933538"/>
      </p:ext>
    </p:extLst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E5B3-140F-4BCC-9795-3DEE17AA922D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28618-D103-4543-8EF7-360C5AFAE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533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E5B3-140F-4BCC-9795-3DEE17AA922D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28618-D103-4543-8EF7-360C5AFAE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26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E5B3-140F-4BCC-9795-3DEE17AA922D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28618-D103-4543-8EF7-360C5AFAE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46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E5B3-140F-4BCC-9795-3DEE17AA922D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28618-D103-4543-8EF7-360C5AFAE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2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E5B3-140F-4BCC-9795-3DEE17AA922D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28618-D103-4543-8EF7-360C5AFAE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293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E5B3-140F-4BCC-9795-3DEE17AA922D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28618-D103-4543-8EF7-360C5AFAE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537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E5B3-140F-4BCC-9795-3DEE17AA922D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28618-D103-4543-8EF7-360C5AFAE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494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CE5B3-140F-4BCC-9795-3DEE17AA922D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28618-D103-4543-8EF7-360C5AFAE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043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CE5B3-140F-4BCC-9795-3DEE17AA922D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28618-D103-4543-8EF7-360C5AFAE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729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youtube.com/watch?v=SN77b9DqEbc&amp;feature=player_detailpage" TargetMode="Externa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png"/><Relationship Id="rId5" Type="http://schemas.openxmlformats.org/officeDocument/2006/relationships/image" Target="../media/image80.png"/><Relationship Id="rId4" Type="http://schemas.openxmlformats.org/officeDocument/2006/relationships/image" Target="../media/image7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4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567C6F3-507F-46DE-A984-1B94A0A57045}" type="datetime1">
              <a:rPr lang="en-US"/>
              <a:pPr eaLnBrk="1" hangingPunct="1"/>
              <a:t>1/30/2013</a:t>
            </a:fld>
            <a:endParaRPr lang="en-US"/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/>
              <a:t>Physics 214 Fall 2010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C337DD6-7C2E-4ECE-A679-8FEA7132BF5C}" type="slidenum">
              <a:rPr lang="en-US"/>
              <a:pPr eaLnBrk="1" hangingPunct="1"/>
              <a:t>1</a:t>
            </a:fld>
            <a:endParaRPr lang="en-US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zh-CN" sz="3600" smtClean="0">
                <a:ea typeface="宋体" pitchFamily="2" charset="-122"/>
              </a:rPr>
              <a:t>1D-04 Radial Acceleration &amp; Tangential Velocity 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4419600"/>
            <a:ext cx="4572000" cy="1995488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</a:pPr>
            <a:r>
              <a:rPr lang="en-US" altLang="zh-CN" sz="1800" b="0" dirty="0" smtClean="0">
                <a:ea typeface="宋体" pitchFamily="2" charset="-122"/>
              </a:rPr>
              <a:t>AT ANY INSTANT, THE VELOCITY VECTOR OF THE BALL IS DIRECTED ALONG THE TANGENT. </a:t>
            </a:r>
          </a:p>
          <a:p>
            <a:pPr marL="0" indent="0" eaLnBrk="1" hangingPunct="1">
              <a:lnSpc>
                <a:spcPct val="80000"/>
              </a:lnSpc>
            </a:pPr>
            <a:endParaRPr lang="en-US" altLang="zh-CN" sz="1800" b="0" dirty="0" smtClean="0">
              <a:ea typeface="宋体" pitchFamily="2" charset="-122"/>
            </a:endParaRPr>
          </a:p>
          <a:p>
            <a:pPr marL="0" indent="0" eaLnBrk="1" hangingPunct="1">
              <a:lnSpc>
                <a:spcPct val="80000"/>
              </a:lnSpc>
            </a:pPr>
            <a:r>
              <a:rPr lang="en-US" altLang="zh-CN" sz="1800" b="0" dirty="0" smtClean="0">
                <a:ea typeface="宋体" pitchFamily="2" charset="-122"/>
              </a:rPr>
              <a:t>AT THE INSTANT WHEN THE BLADE CUTS THE STRING, THE BALL’S VELOCITY IS HORIZONTAL SO IT ACTS LIKE A HORIZONTALLY LAUNCHED PROJECTILE AND LANDS IN THE CATCH BOX. </a:t>
            </a:r>
          </a:p>
        </p:txBody>
      </p:sp>
      <p:pic>
        <p:nvPicPr>
          <p:cNvPr id="16391" name="Picture 4" descr="1D-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3810000" cy="200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4757" name="Picture 5" descr="1D-04-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295400"/>
            <a:ext cx="46767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8" name="AutoShape 6"/>
          <p:cNvSpPr>
            <a:spLocks noChangeArrowheads="1"/>
          </p:cNvSpPr>
          <p:nvPr/>
        </p:nvSpPr>
        <p:spPr bwMode="auto">
          <a:xfrm>
            <a:off x="4724400" y="2819400"/>
            <a:ext cx="3048000" cy="1219200"/>
          </a:xfrm>
          <a:prstGeom prst="wedgeEllipseCallout">
            <a:avLst>
              <a:gd name="adj1" fmla="val -78440"/>
              <a:gd name="adj2" fmla="val -86329"/>
            </a:avLst>
          </a:prstGeom>
          <a:solidFill>
            <a:srgbClr val="FFFF66"/>
          </a:solidFill>
          <a:ln w="9525" algn="ctr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CN" b="1">
                <a:solidFill>
                  <a:srgbClr val="027E22"/>
                </a:solidFill>
                <a:ea typeface="宋体" pitchFamily="2" charset="-122"/>
              </a:rPr>
              <a:t>Once the string is cut, where is the ball going</a:t>
            </a:r>
            <a:r>
              <a:rPr lang="en-US" altLang="zh-CN" b="1">
                <a:solidFill>
                  <a:srgbClr val="CC0000"/>
                </a:solidFill>
                <a:ea typeface="宋体" pitchFamily="2" charset="-122"/>
              </a:rPr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05400" y="4126129"/>
            <a:ext cx="4038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A). Continue with circular path </a:t>
            </a:r>
          </a:p>
          <a:p>
            <a:r>
              <a:rPr lang="en-US" dirty="0" smtClean="0"/>
              <a:t>B). Leave in a straight  line </a:t>
            </a:r>
          </a:p>
          <a:p>
            <a:r>
              <a:rPr lang="en-US" dirty="0" smtClean="0"/>
              <a:t>C). Can not determine</a:t>
            </a:r>
          </a:p>
          <a:p>
            <a:r>
              <a:rPr lang="en-US" dirty="0" smtClean="0"/>
              <a:t>D). Leave like a horizontally launched projectile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12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2DC8525-7CFD-4018-BC2E-91B4CFF1B929}" type="datetime1">
              <a:rPr lang="en-US"/>
              <a:pPr eaLnBrk="1" hangingPunct="1"/>
              <a:t>1/30/2013</a:t>
            </a:fld>
            <a:endParaRPr lang="en-US"/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 smtClean="0"/>
              <a:t>Physics 214 Fall 2010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1A1206E-172E-4785-8529-0D30F08770FB}" type="slidenum">
              <a:rPr lang="en-US"/>
              <a:pPr eaLnBrk="1" hangingPunct="1"/>
              <a:t>10</a:t>
            </a:fld>
            <a:endParaRPr lang="en-US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>
                <a:ea typeface="宋体" pitchFamily="2" charset="-122"/>
              </a:rPr>
              <a:t>1D-02 Conical Pendulum 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105400"/>
            <a:ext cx="7924800" cy="762000"/>
          </a:xfrm>
        </p:spPr>
        <p:txBody>
          <a:bodyPr>
            <a:noAutofit/>
          </a:bodyPr>
          <a:lstStyle/>
          <a:p>
            <a:pPr marL="0" indent="0" eaLnBrk="1" hangingPunct="1"/>
            <a:r>
              <a:rPr lang="en-US" altLang="zh-CN" sz="2000" b="0" dirty="0" smtClean="0">
                <a:ea typeface="宋体" pitchFamily="2" charset="-122"/>
              </a:rPr>
              <a:t>NET FORCE IS TOWARD THE CENTER OF THE CIRCULAR PATH \</a:t>
            </a:r>
          </a:p>
        </p:txBody>
      </p:sp>
      <p:pic>
        <p:nvPicPr>
          <p:cNvPr id="14343" name="Picture 4" descr="1D-02_pi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47800"/>
            <a:ext cx="2217738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685" name="Picture 5" descr="1D-02_diagra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143000"/>
            <a:ext cx="21082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5419839" y="1178859"/>
            <a:ext cx="3724161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zh-CN" b="1" dirty="0" smtClean="0">
                <a:solidFill>
                  <a:srgbClr val="CC0000"/>
                </a:solidFill>
                <a:ea typeface="宋体" pitchFamily="2" charset="-122"/>
              </a:rPr>
              <a:t>Vertical component of T balance</a:t>
            </a:r>
          </a:p>
          <a:p>
            <a:pPr eaLnBrk="1" hangingPunct="1"/>
            <a:r>
              <a:rPr lang="en-US" altLang="zh-CN" b="1" dirty="0">
                <a:solidFill>
                  <a:srgbClr val="CC0000"/>
                </a:solidFill>
                <a:ea typeface="宋体" pitchFamily="2" charset="-122"/>
              </a:rPr>
              <a:t>t</a:t>
            </a:r>
            <a:r>
              <a:rPr lang="en-US" altLang="zh-CN" b="1" dirty="0" smtClean="0">
                <a:solidFill>
                  <a:srgbClr val="CC0000"/>
                </a:solidFill>
                <a:ea typeface="宋体" pitchFamily="2" charset="-122"/>
              </a:rPr>
              <a:t>he mg. </a:t>
            </a:r>
          </a:p>
          <a:p>
            <a:pPr eaLnBrk="1" hangingPunct="1"/>
            <a:endParaRPr lang="en-US" altLang="zh-CN" b="1" dirty="0" smtClean="0">
              <a:solidFill>
                <a:srgbClr val="CC0000"/>
              </a:solidFill>
              <a:ea typeface="宋体" pitchFamily="2" charset="-122"/>
            </a:endParaRPr>
          </a:p>
          <a:p>
            <a:pPr eaLnBrk="1" hangingPunct="1"/>
            <a:r>
              <a:rPr lang="en-US" altLang="zh-CN" b="1" dirty="0" smtClean="0">
                <a:solidFill>
                  <a:srgbClr val="CC0000"/>
                </a:solidFill>
                <a:ea typeface="宋体" pitchFamily="2" charset="-122"/>
              </a:rPr>
              <a:t>T </a:t>
            </a:r>
            <a:r>
              <a:rPr lang="en-US" altLang="zh-CN" b="1" dirty="0">
                <a:solidFill>
                  <a:srgbClr val="CC0000"/>
                </a:solidFill>
                <a:ea typeface="宋体" pitchFamily="2" charset="-122"/>
              </a:rPr>
              <a:t>sin(θ) = mv</a:t>
            </a:r>
            <a:r>
              <a:rPr lang="en-US" altLang="zh-CN" b="1" baseline="30000" dirty="0">
                <a:solidFill>
                  <a:srgbClr val="CC0000"/>
                </a:solidFill>
                <a:ea typeface="宋体" pitchFamily="2" charset="-122"/>
              </a:rPr>
              <a:t>2</a:t>
            </a:r>
            <a:r>
              <a:rPr lang="en-US" altLang="zh-CN" b="1" dirty="0">
                <a:solidFill>
                  <a:srgbClr val="CC0000"/>
                </a:solidFill>
                <a:ea typeface="宋体" pitchFamily="2" charset="-122"/>
              </a:rPr>
              <a:t>/R</a:t>
            </a:r>
          </a:p>
          <a:p>
            <a:pPr eaLnBrk="1" hangingPunct="1"/>
            <a:r>
              <a:rPr lang="en-US" altLang="zh-CN" b="1" dirty="0">
                <a:solidFill>
                  <a:srgbClr val="CC0000"/>
                </a:solidFill>
                <a:ea typeface="宋体" pitchFamily="2" charset="-122"/>
              </a:rPr>
              <a:t>T </a:t>
            </a:r>
            <a:r>
              <a:rPr lang="en-US" altLang="zh-CN" b="1" dirty="0" err="1">
                <a:solidFill>
                  <a:srgbClr val="CC0000"/>
                </a:solidFill>
                <a:ea typeface="宋体" pitchFamily="2" charset="-122"/>
              </a:rPr>
              <a:t>cos</a:t>
            </a:r>
            <a:r>
              <a:rPr lang="en-US" altLang="zh-CN" b="1" dirty="0">
                <a:solidFill>
                  <a:srgbClr val="CC0000"/>
                </a:solidFill>
                <a:ea typeface="宋体" pitchFamily="2" charset="-122"/>
              </a:rPr>
              <a:t>(θ) = mg</a:t>
            </a:r>
          </a:p>
          <a:p>
            <a:pPr eaLnBrk="1" hangingPunct="1"/>
            <a:r>
              <a:rPr lang="en-US" altLang="zh-CN" b="1" dirty="0">
                <a:solidFill>
                  <a:srgbClr val="CC0000"/>
                </a:solidFill>
                <a:ea typeface="宋体" pitchFamily="2" charset="-122"/>
              </a:rPr>
              <a:t>v = </a:t>
            </a:r>
            <a:r>
              <a:rPr lang="en-US" altLang="zh-CN" b="1" dirty="0" err="1">
                <a:solidFill>
                  <a:srgbClr val="CC0000"/>
                </a:solidFill>
                <a:ea typeface="宋体" pitchFamily="2" charset="-122"/>
              </a:rPr>
              <a:t>sqrt</a:t>
            </a:r>
            <a:r>
              <a:rPr lang="en-US" altLang="zh-CN" b="1" dirty="0">
                <a:solidFill>
                  <a:srgbClr val="CC0000"/>
                </a:solidFill>
                <a:ea typeface="宋体" pitchFamily="2" charset="-122"/>
              </a:rPr>
              <a:t>( </a:t>
            </a:r>
            <a:r>
              <a:rPr lang="en-US" altLang="zh-CN" b="1" dirty="0" err="1">
                <a:solidFill>
                  <a:srgbClr val="CC0000"/>
                </a:solidFill>
                <a:ea typeface="宋体" pitchFamily="2" charset="-122"/>
              </a:rPr>
              <a:t>gR</a:t>
            </a:r>
            <a:r>
              <a:rPr lang="en-US" altLang="zh-CN" b="1" dirty="0">
                <a:solidFill>
                  <a:srgbClr val="CC0000"/>
                </a:solidFill>
                <a:ea typeface="宋体" pitchFamily="2" charset="-122"/>
              </a:rPr>
              <a:t> tan(θ) )</a:t>
            </a:r>
          </a:p>
          <a:p>
            <a:pPr eaLnBrk="1" hangingPunct="1"/>
            <a:endParaRPr lang="en-US" altLang="zh-CN" b="1" dirty="0">
              <a:solidFill>
                <a:srgbClr val="CC0000"/>
              </a:solidFill>
              <a:ea typeface="宋体" pitchFamily="2" charset="-122"/>
            </a:endParaRPr>
          </a:p>
          <a:p>
            <a:pPr eaLnBrk="1" hangingPunct="1"/>
            <a:endParaRPr lang="en-US" altLang="zh-CN" b="1" dirty="0">
              <a:solidFill>
                <a:srgbClr val="CC0000"/>
              </a:solidFill>
              <a:ea typeface="宋体" pitchFamily="2" charset="-122"/>
            </a:endParaRPr>
          </a:p>
          <a:p>
            <a:pPr eaLnBrk="1" hangingPunct="1"/>
            <a:endParaRPr lang="en-US" altLang="zh-CN" b="1" dirty="0">
              <a:solidFill>
                <a:srgbClr val="CC0000"/>
              </a:solidFill>
              <a:ea typeface="宋体" pitchFamily="2" charset="-122"/>
            </a:endParaRPr>
          </a:p>
          <a:p>
            <a:pPr eaLnBrk="1" hangingPunct="1"/>
            <a:r>
              <a:rPr lang="en-US" altLang="zh-CN" b="1" dirty="0">
                <a:solidFill>
                  <a:srgbClr val="CC0000"/>
                </a:solidFill>
                <a:ea typeface="宋体" pitchFamily="2" charset="-122"/>
              </a:rPr>
              <a:t>Period of the pendulum</a:t>
            </a:r>
          </a:p>
          <a:p>
            <a:pPr eaLnBrk="1" hangingPunct="1"/>
            <a:r>
              <a:rPr lang="en-US" altLang="zh-CN" b="1" dirty="0">
                <a:solidFill>
                  <a:srgbClr val="CC0000"/>
                </a:solidFill>
                <a:ea typeface="宋体" pitchFamily="2" charset="-122"/>
              </a:rPr>
              <a:t>τ= 2πR/v,</a:t>
            </a:r>
          </a:p>
          <a:p>
            <a:pPr eaLnBrk="1" hangingPunct="1"/>
            <a:r>
              <a:rPr lang="en-US" altLang="zh-CN" b="1" dirty="0">
                <a:solidFill>
                  <a:srgbClr val="CC0000"/>
                </a:solidFill>
                <a:ea typeface="宋体" pitchFamily="2" charset="-122"/>
              </a:rPr>
              <a:t>where R = L / sin(θ)</a:t>
            </a:r>
          </a:p>
          <a:p>
            <a:pPr eaLnBrk="1" hangingPunct="1"/>
            <a:r>
              <a:rPr lang="en-US" altLang="zh-CN" b="1" dirty="0">
                <a:solidFill>
                  <a:srgbClr val="CC0000"/>
                </a:solidFill>
                <a:ea typeface="宋体" pitchFamily="2" charset="-122"/>
              </a:rPr>
              <a:t>τ= </a:t>
            </a:r>
            <a:r>
              <a:rPr lang="en-US" altLang="zh-CN" b="1" dirty="0" smtClean="0">
                <a:solidFill>
                  <a:srgbClr val="CC0000"/>
                </a:solidFill>
                <a:ea typeface="宋体" pitchFamily="2" charset="-122"/>
              </a:rPr>
              <a:t>2π </a:t>
            </a:r>
            <a:r>
              <a:rPr lang="en-US" altLang="zh-CN" b="1" dirty="0" err="1" smtClean="0">
                <a:solidFill>
                  <a:srgbClr val="CC0000"/>
                </a:solidFill>
                <a:ea typeface="宋体" pitchFamily="2" charset="-122"/>
              </a:rPr>
              <a:t>sqrt</a:t>
            </a:r>
            <a:r>
              <a:rPr lang="en-US" altLang="zh-CN" b="1" dirty="0">
                <a:solidFill>
                  <a:srgbClr val="CC0000"/>
                </a:solidFill>
                <a:ea typeface="宋体" pitchFamily="2" charset="-122"/>
              </a:rPr>
              <a:t>( </a:t>
            </a:r>
            <a:r>
              <a:rPr lang="en-US" altLang="zh-CN" b="1" dirty="0" err="1">
                <a:solidFill>
                  <a:srgbClr val="CC0000"/>
                </a:solidFill>
                <a:ea typeface="宋体" pitchFamily="2" charset="-122"/>
              </a:rPr>
              <a:t>Lcos</a:t>
            </a:r>
            <a:r>
              <a:rPr lang="en-US" altLang="zh-CN" b="1" dirty="0">
                <a:solidFill>
                  <a:srgbClr val="CC0000"/>
                </a:solidFill>
                <a:ea typeface="宋体" pitchFamily="2" charset="-122"/>
              </a:rPr>
              <a:t>(θ)/g )</a:t>
            </a:r>
          </a:p>
        </p:txBody>
      </p:sp>
      <p:sp>
        <p:nvSpPr>
          <p:cNvPr id="71687" name="AutoShape 7"/>
          <p:cNvSpPr>
            <a:spLocks noChangeArrowheads="1"/>
          </p:cNvSpPr>
          <p:nvPr/>
        </p:nvSpPr>
        <p:spPr bwMode="auto">
          <a:xfrm flipH="1">
            <a:off x="1905000" y="1143000"/>
            <a:ext cx="1600200" cy="1371600"/>
          </a:xfrm>
          <a:prstGeom prst="wedgeEllipseCallout">
            <a:avLst>
              <a:gd name="adj1" fmla="val 37301"/>
              <a:gd name="adj2" fmla="val 80208"/>
            </a:avLst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zh-CN" b="1">
                <a:solidFill>
                  <a:srgbClr val="027E22"/>
                </a:solidFill>
                <a:ea typeface="宋体" pitchFamily="2" charset="-122"/>
              </a:rPr>
              <a:t>Could you find the NET force</a:t>
            </a:r>
            <a:r>
              <a:rPr lang="en-US" altLang="zh-CN" b="1">
                <a:solidFill>
                  <a:srgbClr val="CC0000"/>
                </a:solidFill>
                <a:ea typeface="宋体" pitchFamily="2" charset="-122"/>
              </a:rPr>
              <a:t>?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3598608" y="2362200"/>
            <a:ext cx="0" cy="685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3598608" y="3048000"/>
            <a:ext cx="439992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4953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uiExpand="1" build="p"/>
      <p:bldP spid="7168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E604D85-8F3E-46EE-885F-5F3D3B169F06}" type="datetime1">
              <a:rPr lang="en-US"/>
              <a:pPr eaLnBrk="1" hangingPunct="1"/>
              <a:t>1/30/2013</a:t>
            </a:fld>
            <a:endParaRPr lang="en-US" dirty="0"/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/>
              <a:t>Physics 214 Fall 2010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2533D10-9771-4F68-B1DA-04098A2018C4}" type="slidenum">
              <a:rPr lang="en-US"/>
              <a:pPr eaLnBrk="1" hangingPunct="1"/>
              <a:t>11</a:t>
            </a:fld>
            <a:endParaRPr lang="en-US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Vertical circles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657600"/>
            <a:ext cx="3657600" cy="2514600"/>
          </a:xfrm>
        </p:spPr>
        <p:txBody>
          <a:bodyPr/>
          <a:lstStyle/>
          <a:p>
            <a:pPr marL="0" indent="0" eaLnBrk="1" hangingPunct="1"/>
            <a:r>
              <a:rPr lang="en-US" sz="1800" dirty="0" smtClean="0"/>
              <a:t>If v = 0 then N = mg</a:t>
            </a:r>
          </a:p>
          <a:p>
            <a:pPr marL="0" indent="0" eaLnBrk="1" hangingPunct="1"/>
            <a:endParaRPr lang="en-US" sz="1800" dirty="0" smtClean="0"/>
          </a:p>
          <a:p>
            <a:pPr marL="0" indent="0" eaLnBrk="1" hangingPunct="1"/>
            <a:r>
              <a:rPr lang="en-US" sz="1800" dirty="0" smtClean="0">
                <a:solidFill>
                  <a:schemeClr val="hlink"/>
                </a:solidFill>
              </a:rPr>
              <a:t>As v increases N becomes smaller</a:t>
            </a:r>
          </a:p>
          <a:p>
            <a:pPr marL="0" indent="0" eaLnBrk="1" hangingPunct="1"/>
            <a:endParaRPr lang="en-US" sz="1800" dirty="0" smtClean="0">
              <a:solidFill>
                <a:schemeClr val="hlink"/>
              </a:solidFill>
            </a:endParaRPr>
          </a:p>
          <a:p>
            <a:pPr marL="0" indent="0" eaLnBrk="1" hangingPunct="1"/>
            <a:r>
              <a:rPr lang="en-US" sz="1800" dirty="0" smtClean="0">
                <a:solidFill>
                  <a:schemeClr val="hlink"/>
                </a:solidFill>
              </a:rPr>
              <a:t> </a:t>
            </a:r>
            <a:r>
              <a:rPr lang="en-US" sz="1800" dirty="0" smtClean="0">
                <a:solidFill>
                  <a:srgbClr val="3333FF"/>
                </a:solidFill>
              </a:rPr>
              <a:t>When v</a:t>
            </a:r>
            <a:r>
              <a:rPr lang="en-US" sz="1800" baseline="30000" dirty="0" smtClean="0">
                <a:solidFill>
                  <a:srgbClr val="3333FF"/>
                </a:solidFill>
              </a:rPr>
              <a:t>2</a:t>
            </a:r>
            <a:r>
              <a:rPr lang="en-US" sz="1800" dirty="0" smtClean="0">
                <a:solidFill>
                  <a:srgbClr val="3333FF"/>
                </a:solidFill>
              </a:rPr>
              <a:t>/r = g the car becomes weightless. </a:t>
            </a:r>
          </a:p>
          <a:p>
            <a:pPr marL="0" indent="0" eaLnBrk="1" hangingPunct="1"/>
            <a:endParaRPr lang="en-US" sz="1800" dirty="0" smtClean="0"/>
          </a:p>
        </p:txBody>
      </p:sp>
      <p:sp>
        <p:nvSpPr>
          <p:cNvPr id="7175" name="Text Box 12"/>
          <p:cNvSpPr txBox="1">
            <a:spLocks noChangeArrowheads="1"/>
          </p:cNvSpPr>
          <p:nvPr/>
        </p:nvSpPr>
        <p:spPr bwMode="auto">
          <a:xfrm>
            <a:off x="898525" y="3011488"/>
            <a:ext cx="2303463" cy="457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FF3300"/>
                </a:solidFill>
              </a:rPr>
              <a:t>mg – N = mv</a:t>
            </a:r>
            <a:r>
              <a:rPr lang="en-US" sz="2400" b="1" baseline="30000">
                <a:solidFill>
                  <a:srgbClr val="FF3300"/>
                </a:solidFill>
              </a:rPr>
              <a:t>2</a:t>
            </a:r>
            <a:r>
              <a:rPr lang="en-US" sz="2400" b="1">
                <a:solidFill>
                  <a:srgbClr val="FF3300"/>
                </a:solidFill>
              </a:rPr>
              <a:t>/r</a:t>
            </a:r>
          </a:p>
        </p:txBody>
      </p:sp>
      <p:pic>
        <p:nvPicPr>
          <p:cNvPr id="7176" name="Picture 13" descr="05_0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371600"/>
            <a:ext cx="2576513" cy="202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7" name="Text Box 14"/>
          <p:cNvSpPr txBox="1">
            <a:spLocks noChangeArrowheads="1"/>
          </p:cNvSpPr>
          <p:nvPr/>
        </p:nvSpPr>
        <p:spPr bwMode="auto">
          <a:xfrm>
            <a:off x="5867400" y="3432175"/>
            <a:ext cx="1962150" cy="457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FF3300"/>
                </a:solidFill>
              </a:rPr>
              <a:t>Ferris wheel</a:t>
            </a:r>
          </a:p>
        </p:txBody>
      </p:sp>
      <p:sp>
        <p:nvSpPr>
          <p:cNvPr id="7178" name="Text Box 15"/>
          <p:cNvSpPr txBox="1">
            <a:spLocks noChangeArrowheads="1"/>
          </p:cNvSpPr>
          <p:nvPr/>
        </p:nvSpPr>
        <p:spPr bwMode="auto">
          <a:xfrm>
            <a:off x="5165725" y="41513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179" name="Line 16"/>
          <p:cNvSpPr>
            <a:spLocks noChangeShapeType="1"/>
          </p:cNvSpPr>
          <p:nvPr/>
        </p:nvSpPr>
        <p:spPr bwMode="auto">
          <a:xfrm>
            <a:off x="3962400" y="1295400"/>
            <a:ext cx="0" cy="10668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0" name="Text Box 17"/>
          <p:cNvSpPr txBox="1">
            <a:spLocks noChangeArrowheads="1"/>
          </p:cNvSpPr>
          <p:nvPr/>
        </p:nvSpPr>
        <p:spPr bwMode="auto">
          <a:xfrm>
            <a:off x="3794125" y="2325688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/>
              <a:t>g</a:t>
            </a:r>
          </a:p>
        </p:txBody>
      </p:sp>
      <p:sp>
        <p:nvSpPr>
          <p:cNvPr id="7181" name="Text Box 20"/>
          <p:cNvSpPr txBox="1">
            <a:spLocks noChangeArrowheads="1"/>
          </p:cNvSpPr>
          <p:nvPr/>
        </p:nvSpPr>
        <p:spPr bwMode="auto">
          <a:xfrm>
            <a:off x="5715000" y="4038600"/>
            <a:ext cx="22860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3333FF"/>
                </a:solidFill>
              </a:rPr>
              <a:t>At the bottom</a:t>
            </a:r>
          </a:p>
          <a:p>
            <a:pPr eaLnBrk="1" hangingPunct="1"/>
            <a:r>
              <a:rPr lang="en-US" sz="2400" b="1">
                <a:solidFill>
                  <a:srgbClr val="3333FF"/>
                </a:solidFill>
              </a:rPr>
              <a:t>N - mg = mv</a:t>
            </a:r>
            <a:r>
              <a:rPr lang="en-US" sz="2400" b="1" baseline="30000">
                <a:solidFill>
                  <a:srgbClr val="3333FF"/>
                </a:solidFill>
              </a:rPr>
              <a:t>2</a:t>
            </a:r>
            <a:r>
              <a:rPr lang="en-US" sz="2400" b="1">
                <a:solidFill>
                  <a:srgbClr val="3333FF"/>
                </a:solidFill>
              </a:rPr>
              <a:t>/r</a:t>
            </a:r>
          </a:p>
          <a:p>
            <a:pPr eaLnBrk="1" hangingPunct="1"/>
            <a:endParaRPr lang="en-US" sz="2400" b="1">
              <a:solidFill>
                <a:srgbClr val="3333FF"/>
              </a:solidFill>
            </a:endParaRPr>
          </a:p>
          <a:p>
            <a:pPr eaLnBrk="1" hangingPunct="1"/>
            <a:r>
              <a:rPr lang="en-US" sz="2400" b="1">
                <a:solidFill>
                  <a:srgbClr val="3333FF"/>
                </a:solidFill>
              </a:rPr>
              <a:t>At the top </a:t>
            </a:r>
          </a:p>
          <a:p>
            <a:pPr eaLnBrk="1" hangingPunct="1"/>
            <a:r>
              <a:rPr lang="en-US" sz="2400" b="1">
                <a:solidFill>
                  <a:srgbClr val="3333FF"/>
                </a:solidFill>
              </a:rPr>
              <a:t>Mg – N = mv</a:t>
            </a:r>
            <a:r>
              <a:rPr lang="en-US" sz="2400" b="1" baseline="30000">
                <a:solidFill>
                  <a:srgbClr val="3333FF"/>
                </a:solidFill>
              </a:rPr>
              <a:t>2</a:t>
            </a:r>
            <a:r>
              <a:rPr lang="en-US" sz="2400" b="1">
                <a:solidFill>
                  <a:srgbClr val="3333FF"/>
                </a:solidFill>
              </a:rPr>
              <a:t>/r</a:t>
            </a:r>
          </a:p>
          <a:p>
            <a:pPr eaLnBrk="1" hangingPunct="1"/>
            <a:endParaRPr lang="en-US" sz="2400" b="1">
              <a:solidFill>
                <a:srgbClr val="FF3300"/>
              </a:solidFill>
            </a:endParaRPr>
          </a:p>
        </p:txBody>
      </p:sp>
      <p:sp>
        <p:nvSpPr>
          <p:cNvPr id="7182" name="Text Box 21"/>
          <p:cNvSpPr txBox="1">
            <a:spLocks noChangeArrowheads="1"/>
          </p:cNvSpPr>
          <p:nvPr/>
        </p:nvSpPr>
        <p:spPr bwMode="auto">
          <a:xfrm>
            <a:off x="3657600" y="2895600"/>
            <a:ext cx="1539875" cy="13112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>
                <a:solidFill>
                  <a:srgbClr val="FF3300"/>
                </a:solidFill>
              </a:rPr>
              <a:t>+ is always </a:t>
            </a:r>
          </a:p>
          <a:p>
            <a:pPr eaLnBrk="1" hangingPunct="1"/>
            <a:r>
              <a:rPr lang="en-US" sz="2000" b="1">
                <a:solidFill>
                  <a:srgbClr val="FF3300"/>
                </a:solidFill>
              </a:rPr>
              <a:t>toward the center of the circle</a:t>
            </a:r>
          </a:p>
        </p:txBody>
      </p:sp>
      <p:grpSp>
        <p:nvGrpSpPr>
          <p:cNvPr id="7183" name="Group 23"/>
          <p:cNvGrpSpPr>
            <a:grpSpLocks/>
          </p:cNvGrpSpPr>
          <p:nvPr/>
        </p:nvGrpSpPr>
        <p:grpSpPr bwMode="auto">
          <a:xfrm>
            <a:off x="914400" y="990600"/>
            <a:ext cx="1938338" cy="2438400"/>
            <a:chOff x="576" y="624"/>
            <a:chExt cx="1221" cy="1536"/>
          </a:xfrm>
        </p:grpSpPr>
        <p:sp>
          <p:nvSpPr>
            <p:cNvPr id="7184" name="Arc 24"/>
            <p:cNvSpPr>
              <a:spLocks/>
            </p:cNvSpPr>
            <p:nvPr/>
          </p:nvSpPr>
          <p:spPr bwMode="auto">
            <a:xfrm rot="-2639661">
              <a:off x="576" y="1200"/>
              <a:ext cx="960" cy="96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7185" name="Picture 25" descr="car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2" y="124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86" name="Line 26"/>
            <p:cNvSpPr>
              <a:spLocks noChangeShapeType="1"/>
            </p:cNvSpPr>
            <p:nvPr/>
          </p:nvSpPr>
          <p:spPr bwMode="auto">
            <a:xfrm>
              <a:off x="1056" y="1392"/>
              <a:ext cx="0" cy="336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7" name="Text Box 27"/>
            <p:cNvSpPr txBox="1">
              <a:spLocks noChangeArrowheads="1"/>
            </p:cNvSpPr>
            <p:nvPr/>
          </p:nvSpPr>
          <p:spPr bwMode="auto">
            <a:xfrm>
              <a:off x="950" y="1657"/>
              <a:ext cx="80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/>
                <a:t>W = mg</a:t>
              </a:r>
            </a:p>
          </p:txBody>
        </p:sp>
        <p:sp>
          <p:nvSpPr>
            <p:cNvPr id="7188" name="Line 28"/>
            <p:cNvSpPr>
              <a:spLocks noChangeShapeType="1"/>
            </p:cNvSpPr>
            <p:nvPr/>
          </p:nvSpPr>
          <p:spPr bwMode="auto">
            <a:xfrm flipV="1">
              <a:off x="1056" y="912"/>
              <a:ext cx="0" cy="384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Text Box 29"/>
            <p:cNvSpPr txBox="1">
              <a:spLocks noChangeArrowheads="1"/>
            </p:cNvSpPr>
            <p:nvPr/>
          </p:nvSpPr>
          <p:spPr bwMode="auto">
            <a:xfrm>
              <a:off x="960" y="624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/>
                <a:t>N</a:t>
              </a:r>
            </a:p>
          </p:txBody>
        </p:sp>
        <p:sp>
          <p:nvSpPr>
            <p:cNvPr id="7190" name="Line 30"/>
            <p:cNvSpPr>
              <a:spLocks noChangeShapeType="1"/>
            </p:cNvSpPr>
            <p:nvPr/>
          </p:nvSpPr>
          <p:spPr bwMode="auto">
            <a:xfrm>
              <a:off x="1152" y="1392"/>
              <a:ext cx="384" cy="0"/>
            </a:xfrm>
            <a:prstGeom prst="line">
              <a:avLst/>
            </a:prstGeom>
            <a:noFill/>
            <a:ln w="38100">
              <a:solidFill>
                <a:srgbClr val="3333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1" name="Text Box 31"/>
            <p:cNvSpPr txBox="1">
              <a:spLocks noChangeArrowheads="1"/>
            </p:cNvSpPr>
            <p:nvPr/>
          </p:nvSpPr>
          <p:spPr bwMode="auto">
            <a:xfrm>
              <a:off x="1574" y="1177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 b="1"/>
                <a:t>v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389731" y="567678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hlinkClick r:id="rId5"/>
              </a:rPr>
              <a:t>http://</a:t>
            </a:r>
            <a:r>
              <a:rPr lang="en-US" dirty="0" smtClean="0">
                <a:hlinkClick r:id="rId5"/>
              </a:rPr>
              <a:t>www.youtube.com/watch?v=SN77b9DqEbc&amp;feature=player_detailpage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942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 animBg="1"/>
      <p:bldP spid="718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8D1835-9659-4B6F-9A7C-88EA8D454125}" type="datetime1">
              <a:rPr lang="en-US"/>
              <a:pPr eaLnBrk="1" hangingPunct="1"/>
              <a:t>1/30/2013</a:t>
            </a:fld>
            <a:endParaRPr lang="en-US"/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/>
              <a:t>Physics 214 Fall 2010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57E6B7E-B266-41AB-B9DF-4B655D9CAEC1}" type="slidenum">
              <a:rPr lang="en-US"/>
              <a:pPr eaLnBrk="1" hangingPunct="1"/>
              <a:t>12</a:t>
            </a:fld>
            <a:endParaRPr lang="en-US"/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" y="1447800"/>
            <a:ext cx="8839200" cy="8223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>
                <a:solidFill>
                  <a:srgbClr val="FF0000"/>
                </a:solidFill>
                <a:sym typeface="Symbol" pitchFamily="18" charset="2"/>
              </a:rPr>
              <a:t>A Ferris wheel with radius 12 m makes one complete rotation every 8 seconds.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152400" y="2257425"/>
            <a:ext cx="8839200" cy="40011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eaLnBrk="1" hangingPunct="1">
              <a:spcBef>
                <a:spcPct val="20000"/>
              </a:spcBef>
            </a:pPr>
            <a:r>
              <a:rPr lang="en-US" sz="2000" b="1" dirty="0" smtClean="0">
                <a:solidFill>
                  <a:srgbClr val="FF0000"/>
                </a:solidFill>
                <a:sym typeface="Symbol" pitchFamily="18" charset="2"/>
              </a:rPr>
              <a:t>What </a:t>
            </a:r>
            <a:r>
              <a:rPr lang="en-US" sz="2000" b="1" dirty="0">
                <a:solidFill>
                  <a:srgbClr val="FF0000"/>
                </a:solidFill>
                <a:sym typeface="Symbol" pitchFamily="18" charset="2"/>
              </a:rPr>
              <a:t>speed do riders move at</a:t>
            </a:r>
            <a:r>
              <a:rPr lang="en-US" sz="2000" b="1" dirty="0" smtClean="0">
                <a:solidFill>
                  <a:srgbClr val="FF0000"/>
                </a:solidFill>
                <a:sym typeface="Symbol" pitchFamily="18" charset="2"/>
              </a:rPr>
              <a:t>?</a:t>
            </a:r>
            <a:endParaRPr lang="en-US" sz="2000" b="1" dirty="0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2765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 5 CP 2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360218" y="5613400"/>
            <a:ext cx="56769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200" b="1" dirty="0" smtClean="0"/>
              <a:t>S </a:t>
            </a:r>
            <a:r>
              <a:rPr lang="en-US" sz="2200" b="1" dirty="0"/>
              <a:t>= d/t = 2</a:t>
            </a:r>
            <a:r>
              <a:rPr lang="en-US" sz="2200" b="1" dirty="0">
                <a:sym typeface="Symbol" pitchFamily="18" charset="2"/>
              </a:rPr>
              <a:t>r/t = 2</a:t>
            </a:r>
            <a:r>
              <a:rPr lang="en-US" sz="2200" b="1" dirty="0">
                <a:cs typeface="Arial" charset="0"/>
                <a:sym typeface="Symbol" pitchFamily="18" charset="2"/>
              </a:rPr>
              <a:t>(12m)/8s = </a:t>
            </a:r>
            <a:r>
              <a:rPr lang="en-US" sz="2200" b="1" dirty="0">
                <a:solidFill>
                  <a:srgbClr val="FF3300"/>
                </a:solidFill>
                <a:cs typeface="Arial" charset="0"/>
                <a:sym typeface="Symbol" pitchFamily="18" charset="2"/>
              </a:rPr>
              <a:t>9.42 m/s</a:t>
            </a:r>
          </a:p>
        </p:txBody>
      </p:sp>
      <p:grpSp>
        <p:nvGrpSpPr>
          <p:cNvPr id="9" name="Group 21"/>
          <p:cNvGrpSpPr>
            <a:grpSpLocks/>
          </p:cNvGrpSpPr>
          <p:nvPr/>
        </p:nvGrpSpPr>
        <p:grpSpPr bwMode="auto">
          <a:xfrm>
            <a:off x="7353300" y="4476750"/>
            <a:ext cx="1524000" cy="1905000"/>
            <a:chOff x="4464" y="720"/>
            <a:chExt cx="960" cy="1200"/>
          </a:xfrm>
        </p:grpSpPr>
        <p:grpSp>
          <p:nvGrpSpPr>
            <p:cNvPr id="10" name="Group 22"/>
            <p:cNvGrpSpPr>
              <a:grpSpLocks/>
            </p:cNvGrpSpPr>
            <p:nvPr/>
          </p:nvGrpSpPr>
          <p:grpSpPr bwMode="auto">
            <a:xfrm>
              <a:off x="4464" y="864"/>
              <a:ext cx="960" cy="1056"/>
              <a:chOff x="4080" y="720"/>
              <a:chExt cx="960" cy="1056"/>
            </a:xfrm>
          </p:grpSpPr>
          <p:sp>
            <p:nvSpPr>
              <p:cNvPr id="12" name="Oval 23"/>
              <p:cNvSpPr>
                <a:spLocks noChangeArrowheads="1"/>
              </p:cNvSpPr>
              <p:nvPr/>
            </p:nvSpPr>
            <p:spPr bwMode="auto">
              <a:xfrm>
                <a:off x="4080" y="864"/>
                <a:ext cx="960" cy="912"/>
              </a:xfrm>
              <a:prstGeom prst="ellips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24"/>
              <p:cNvSpPr>
                <a:spLocks noChangeShapeType="1"/>
              </p:cNvSpPr>
              <p:nvPr/>
            </p:nvSpPr>
            <p:spPr bwMode="auto">
              <a:xfrm flipV="1">
                <a:off x="4560" y="1152"/>
                <a:ext cx="432" cy="1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oval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Text Box 25"/>
              <p:cNvSpPr txBox="1">
                <a:spLocks noChangeArrowheads="1"/>
              </p:cNvSpPr>
              <p:nvPr/>
            </p:nvSpPr>
            <p:spPr bwMode="auto">
              <a:xfrm rot="-1142108">
                <a:off x="4512" y="1056"/>
                <a:ext cx="480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200" b="1"/>
                  <a:t>r = 12m</a:t>
                </a:r>
              </a:p>
            </p:txBody>
          </p:sp>
          <p:sp>
            <p:nvSpPr>
              <p:cNvPr id="15" name="Line 26"/>
              <p:cNvSpPr>
                <a:spLocks noChangeShapeType="1"/>
              </p:cNvSpPr>
              <p:nvPr/>
            </p:nvSpPr>
            <p:spPr bwMode="auto">
              <a:xfrm>
                <a:off x="4512" y="912"/>
                <a:ext cx="0" cy="19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6" name="Group 27"/>
              <p:cNvGrpSpPr>
                <a:grpSpLocks/>
              </p:cNvGrpSpPr>
              <p:nvPr/>
            </p:nvGrpSpPr>
            <p:grpSpPr bwMode="auto">
              <a:xfrm>
                <a:off x="4464" y="720"/>
                <a:ext cx="109" cy="192"/>
                <a:chOff x="3312" y="1056"/>
                <a:chExt cx="595" cy="1646"/>
              </a:xfrm>
            </p:grpSpPr>
            <p:sp>
              <p:nvSpPr>
                <p:cNvPr id="18" name="Oval 28"/>
                <p:cNvSpPr>
                  <a:spLocks noChangeArrowheads="1"/>
                </p:cNvSpPr>
                <p:nvPr/>
              </p:nvSpPr>
              <p:spPr bwMode="auto">
                <a:xfrm>
                  <a:off x="3456" y="1056"/>
                  <a:ext cx="240" cy="240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Freeform 29"/>
                <p:cNvSpPr>
                  <a:spLocks/>
                </p:cNvSpPr>
                <p:nvPr/>
              </p:nvSpPr>
              <p:spPr bwMode="auto">
                <a:xfrm>
                  <a:off x="3581" y="1289"/>
                  <a:ext cx="19" cy="967"/>
                </a:xfrm>
                <a:custGeom>
                  <a:avLst/>
                  <a:gdLst>
                    <a:gd name="T0" fmla="*/ 0 w 19"/>
                    <a:gd name="T1" fmla="*/ 0 h 967"/>
                    <a:gd name="T2" fmla="*/ 19 w 19"/>
                    <a:gd name="T3" fmla="*/ 967 h 967"/>
                    <a:gd name="T4" fmla="*/ 0 60000 65536"/>
                    <a:gd name="T5" fmla="*/ 0 60000 65536"/>
                    <a:gd name="T6" fmla="*/ 0 w 19"/>
                    <a:gd name="T7" fmla="*/ 0 h 967"/>
                    <a:gd name="T8" fmla="*/ 19 w 19"/>
                    <a:gd name="T9" fmla="*/ 967 h 967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9" h="967">
                      <a:moveTo>
                        <a:pt x="0" y="0"/>
                      </a:moveTo>
                      <a:lnTo>
                        <a:pt x="19" y="967"/>
                      </a:ln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" name="Freeform 30"/>
                <p:cNvSpPr>
                  <a:spLocks/>
                </p:cNvSpPr>
                <p:nvPr/>
              </p:nvSpPr>
              <p:spPr bwMode="auto">
                <a:xfrm>
                  <a:off x="3587" y="1580"/>
                  <a:ext cx="301" cy="244"/>
                </a:xfrm>
                <a:custGeom>
                  <a:avLst/>
                  <a:gdLst>
                    <a:gd name="T0" fmla="*/ 0 w 205"/>
                    <a:gd name="T1" fmla="*/ 0 h 196"/>
                    <a:gd name="T2" fmla="*/ 649 w 205"/>
                    <a:gd name="T3" fmla="*/ 378 h 196"/>
                    <a:gd name="T4" fmla="*/ 0 60000 65536"/>
                    <a:gd name="T5" fmla="*/ 0 60000 65536"/>
                    <a:gd name="T6" fmla="*/ 0 w 205"/>
                    <a:gd name="T7" fmla="*/ 0 h 196"/>
                    <a:gd name="T8" fmla="*/ 205 w 205"/>
                    <a:gd name="T9" fmla="*/ 196 h 196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05" h="196">
                      <a:moveTo>
                        <a:pt x="0" y="0"/>
                      </a:moveTo>
                      <a:lnTo>
                        <a:pt x="205" y="196"/>
                      </a:ln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" name="Freeform 31"/>
                <p:cNvSpPr>
                  <a:spLocks/>
                </p:cNvSpPr>
                <p:nvPr/>
              </p:nvSpPr>
              <p:spPr bwMode="auto">
                <a:xfrm>
                  <a:off x="3312" y="1585"/>
                  <a:ext cx="269" cy="239"/>
                </a:xfrm>
                <a:custGeom>
                  <a:avLst/>
                  <a:gdLst>
                    <a:gd name="T0" fmla="*/ 650 w 173"/>
                    <a:gd name="T1" fmla="*/ 0 h 191"/>
                    <a:gd name="T2" fmla="*/ 0 w 173"/>
                    <a:gd name="T3" fmla="*/ 374 h 191"/>
                    <a:gd name="T4" fmla="*/ 0 60000 65536"/>
                    <a:gd name="T5" fmla="*/ 0 60000 65536"/>
                    <a:gd name="T6" fmla="*/ 0 w 173"/>
                    <a:gd name="T7" fmla="*/ 0 h 191"/>
                    <a:gd name="T8" fmla="*/ 173 w 173"/>
                    <a:gd name="T9" fmla="*/ 191 h 19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73" h="191">
                      <a:moveTo>
                        <a:pt x="173" y="0"/>
                      </a:moveTo>
                      <a:lnTo>
                        <a:pt x="0" y="191"/>
                      </a:ln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Freeform 32"/>
                <p:cNvSpPr>
                  <a:spLocks/>
                </p:cNvSpPr>
                <p:nvPr/>
              </p:nvSpPr>
              <p:spPr bwMode="auto">
                <a:xfrm>
                  <a:off x="3319" y="2233"/>
                  <a:ext cx="280" cy="469"/>
                </a:xfrm>
                <a:custGeom>
                  <a:avLst/>
                  <a:gdLst>
                    <a:gd name="T0" fmla="*/ 280 w 280"/>
                    <a:gd name="T1" fmla="*/ 0 h 469"/>
                    <a:gd name="T2" fmla="*/ 0 w 280"/>
                    <a:gd name="T3" fmla="*/ 469 h 469"/>
                    <a:gd name="T4" fmla="*/ 0 60000 65536"/>
                    <a:gd name="T5" fmla="*/ 0 60000 65536"/>
                    <a:gd name="T6" fmla="*/ 0 w 280"/>
                    <a:gd name="T7" fmla="*/ 0 h 469"/>
                    <a:gd name="T8" fmla="*/ 280 w 280"/>
                    <a:gd name="T9" fmla="*/ 469 h 469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80" h="469">
                      <a:moveTo>
                        <a:pt x="280" y="0"/>
                      </a:moveTo>
                      <a:lnTo>
                        <a:pt x="0" y="469"/>
                      </a:ln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" name="Freeform 33"/>
                <p:cNvSpPr>
                  <a:spLocks/>
                </p:cNvSpPr>
                <p:nvPr/>
              </p:nvSpPr>
              <p:spPr bwMode="auto">
                <a:xfrm>
                  <a:off x="3593" y="2233"/>
                  <a:ext cx="314" cy="469"/>
                </a:xfrm>
                <a:custGeom>
                  <a:avLst/>
                  <a:gdLst>
                    <a:gd name="T0" fmla="*/ 0 w 314"/>
                    <a:gd name="T1" fmla="*/ 0 h 469"/>
                    <a:gd name="T2" fmla="*/ 314 w 314"/>
                    <a:gd name="T3" fmla="*/ 469 h 469"/>
                    <a:gd name="T4" fmla="*/ 0 60000 65536"/>
                    <a:gd name="T5" fmla="*/ 0 60000 65536"/>
                    <a:gd name="T6" fmla="*/ 0 w 314"/>
                    <a:gd name="T7" fmla="*/ 0 h 469"/>
                    <a:gd name="T8" fmla="*/ 314 w 314"/>
                    <a:gd name="T9" fmla="*/ 469 h 469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4" h="469">
                      <a:moveTo>
                        <a:pt x="0" y="0"/>
                      </a:moveTo>
                      <a:lnTo>
                        <a:pt x="314" y="469"/>
                      </a:ln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" name="Text Box 34"/>
              <p:cNvSpPr txBox="1">
                <a:spLocks noChangeArrowheads="1"/>
              </p:cNvSpPr>
              <p:nvPr/>
            </p:nvSpPr>
            <p:spPr bwMode="auto">
              <a:xfrm>
                <a:off x="4224" y="960"/>
                <a:ext cx="384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200" b="1"/>
                  <a:t>F</a:t>
                </a:r>
                <a:r>
                  <a:rPr lang="en-US" sz="1200" b="1" baseline="-25000"/>
                  <a:t>cent</a:t>
                </a:r>
                <a:endParaRPr lang="en-US" sz="1200" b="1"/>
              </a:p>
            </p:txBody>
          </p:sp>
        </p:grpSp>
        <p:sp>
          <p:nvSpPr>
            <p:cNvPr id="11" name="Line 35"/>
            <p:cNvSpPr>
              <a:spLocks noChangeShapeType="1"/>
            </p:cNvSpPr>
            <p:nvPr/>
          </p:nvSpPr>
          <p:spPr bwMode="auto">
            <a:xfrm flipV="1">
              <a:off x="4800" y="720"/>
              <a:ext cx="0" cy="33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60218" y="3581400"/>
            <a:ext cx="5676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A).  56.52 m/s</a:t>
            </a:r>
          </a:p>
          <a:p>
            <a:r>
              <a:rPr lang="en-US" dirty="0" smtClean="0"/>
              <a:t>B).  9.42 m/s</a:t>
            </a:r>
          </a:p>
          <a:p>
            <a:r>
              <a:rPr lang="en-US" dirty="0" smtClean="0"/>
              <a:t>C).  18.84 m/s</a:t>
            </a:r>
          </a:p>
          <a:p>
            <a:r>
              <a:rPr lang="en-US" dirty="0" smtClean="0"/>
              <a:t>D).  4.71 m/s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26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Discussion on Triangle, Arc and Cord </a:t>
            </a:r>
            <a:endParaRPr lang="en-US" b="1" dirty="0">
              <a:solidFill>
                <a:srgbClr val="FF0000"/>
              </a:solidFill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38076" y="1080655"/>
            <a:ext cx="1567318" cy="1440872"/>
            <a:chOff x="263215" y="1080655"/>
            <a:chExt cx="1567318" cy="1440872"/>
          </a:xfrm>
        </p:grpSpPr>
        <p:sp>
          <p:nvSpPr>
            <p:cNvPr id="3" name="Isosceles Triangle 2"/>
            <p:cNvSpPr/>
            <p:nvPr/>
          </p:nvSpPr>
          <p:spPr>
            <a:xfrm rot="5400000">
              <a:off x="529937" y="1207075"/>
              <a:ext cx="1413165" cy="1188027"/>
            </a:xfrm>
            <a:prstGeom prst="triangle">
              <a:avLst>
                <a:gd name="adj" fmla="val 51455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1371600" y="1607127"/>
              <a:ext cx="83127" cy="429491"/>
            </a:xfrm>
            <a:custGeom>
              <a:avLst/>
              <a:gdLst>
                <a:gd name="connsiteX0" fmla="*/ 83127 w 83127"/>
                <a:gd name="connsiteY0" fmla="*/ 0 h 429491"/>
                <a:gd name="connsiteX1" fmla="*/ 0 w 83127"/>
                <a:gd name="connsiteY1" fmla="*/ 180109 h 429491"/>
                <a:gd name="connsiteX2" fmla="*/ 83127 w 83127"/>
                <a:gd name="connsiteY2" fmla="*/ 429491 h 429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3127" h="429491">
                  <a:moveTo>
                    <a:pt x="83127" y="0"/>
                  </a:moveTo>
                  <a:cubicBezTo>
                    <a:pt x="41563" y="54263"/>
                    <a:pt x="0" y="108527"/>
                    <a:pt x="0" y="180109"/>
                  </a:cubicBezTo>
                  <a:cubicBezTo>
                    <a:pt x="0" y="251691"/>
                    <a:pt x="41563" y="340591"/>
                    <a:pt x="83127" y="429491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1054419" y="1637206"/>
                  <a:ext cx="36420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l-GR" i="1" smtClean="0">
                            <a:latin typeface="Cambria Math"/>
                          </a:rPr>
                          <m:t>θ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54419" y="1637206"/>
                  <a:ext cx="364202" cy="369332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Freeform 15"/>
            <p:cNvSpPr/>
            <p:nvPr/>
          </p:nvSpPr>
          <p:spPr>
            <a:xfrm>
              <a:off x="623455" y="1260764"/>
              <a:ext cx="263236" cy="115321"/>
            </a:xfrm>
            <a:custGeom>
              <a:avLst/>
              <a:gdLst>
                <a:gd name="connsiteX0" fmla="*/ 0 w 263236"/>
                <a:gd name="connsiteY0" fmla="*/ 83127 h 115321"/>
                <a:gd name="connsiteX1" fmla="*/ 180109 w 263236"/>
                <a:gd name="connsiteY1" fmla="*/ 110836 h 115321"/>
                <a:gd name="connsiteX2" fmla="*/ 263236 w 263236"/>
                <a:gd name="connsiteY2" fmla="*/ 0 h 115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3236" h="115321">
                  <a:moveTo>
                    <a:pt x="0" y="83127"/>
                  </a:moveTo>
                  <a:cubicBezTo>
                    <a:pt x="68118" y="103908"/>
                    <a:pt x="136236" y="124690"/>
                    <a:pt x="180109" y="110836"/>
                  </a:cubicBezTo>
                  <a:cubicBezTo>
                    <a:pt x="223982" y="96982"/>
                    <a:pt x="243609" y="48491"/>
                    <a:pt x="263236" y="0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637309" y="2224843"/>
              <a:ext cx="249382" cy="102721"/>
            </a:xfrm>
            <a:custGeom>
              <a:avLst/>
              <a:gdLst>
                <a:gd name="connsiteX0" fmla="*/ 0 w 249382"/>
                <a:gd name="connsiteY0" fmla="*/ 19593 h 102721"/>
                <a:gd name="connsiteX1" fmla="*/ 124691 w 249382"/>
                <a:gd name="connsiteY1" fmla="*/ 5739 h 102721"/>
                <a:gd name="connsiteX2" fmla="*/ 249382 w 249382"/>
                <a:gd name="connsiteY2" fmla="*/ 102721 h 102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9382" h="102721">
                  <a:moveTo>
                    <a:pt x="0" y="19593"/>
                  </a:moveTo>
                  <a:cubicBezTo>
                    <a:pt x="41563" y="5738"/>
                    <a:pt x="83127" y="-8116"/>
                    <a:pt x="124691" y="5739"/>
                  </a:cubicBezTo>
                  <a:cubicBezTo>
                    <a:pt x="166255" y="19594"/>
                    <a:pt x="207818" y="61157"/>
                    <a:pt x="249382" y="102721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85800" y="1295400"/>
              <a:ext cx="3161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dirty="0" smtClean="0"/>
                <a:t>α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85800" y="1992868"/>
              <a:ext cx="3161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dirty="0" smtClean="0"/>
                <a:t>α</a:t>
              </a:r>
              <a:endParaRPr lang="en-US" dirty="0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263215" y="1080655"/>
              <a:ext cx="374094" cy="1440872"/>
            </a:xfrm>
            <a:custGeom>
              <a:avLst/>
              <a:gdLst>
                <a:gd name="connsiteX0" fmla="*/ 360240 w 374094"/>
                <a:gd name="connsiteY0" fmla="*/ 0 h 1440872"/>
                <a:gd name="connsiteX1" fmla="*/ 21 w 374094"/>
                <a:gd name="connsiteY1" fmla="*/ 720436 h 1440872"/>
                <a:gd name="connsiteX2" fmla="*/ 374094 w 374094"/>
                <a:gd name="connsiteY2" fmla="*/ 1440872 h 1440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4094" h="1440872">
                  <a:moveTo>
                    <a:pt x="360240" y="0"/>
                  </a:moveTo>
                  <a:cubicBezTo>
                    <a:pt x="178976" y="240145"/>
                    <a:pt x="-2288" y="480291"/>
                    <a:pt x="21" y="720436"/>
                  </a:cubicBezTo>
                  <a:cubicBezTo>
                    <a:pt x="2330" y="960581"/>
                    <a:pt x="188212" y="1200726"/>
                    <a:pt x="374094" y="1440872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32019" y="3097561"/>
            <a:ext cx="1479363" cy="989529"/>
            <a:chOff x="457158" y="2937163"/>
            <a:chExt cx="2590842" cy="1149928"/>
          </a:xfrm>
        </p:grpSpPr>
        <p:sp>
          <p:nvSpPr>
            <p:cNvPr id="4" name="Isosceles Triangle 3"/>
            <p:cNvSpPr/>
            <p:nvPr/>
          </p:nvSpPr>
          <p:spPr>
            <a:xfrm rot="5400000">
              <a:off x="1283278" y="2308514"/>
              <a:ext cx="1136074" cy="2393371"/>
            </a:xfrm>
            <a:prstGeom prst="triangle">
              <a:avLst>
                <a:gd name="adj" fmla="val 51455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2133523" y="3311236"/>
              <a:ext cx="110913" cy="401782"/>
            </a:xfrm>
            <a:custGeom>
              <a:avLst/>
              <a:gdLst>
                <a:gd name="connsiteX0" fmla="*/ 110913 w 110913"/>
                <a:gd name="connsiteY0" fmla="*/ 0 h 401782"/>
                <a:gd name="connsiteX1" fmla="*/ 77 w 110913"/>
                <a:gd name="connsiteY1" fmla="*/ 207819 h 401782"/>
                <a:gd name="connsiteX2" fmla="*/ 97059 w 110913"/>
                <a:gd name="connsiteY2" fmla="*/ 401782 h 401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0913" h="401782">
                  <a:moveTo>
                    <a:pt x="110913" y="0"/>
                  </a:moveTo>
                  <a:cubicBezTo>
                    <a:pt x="56649" y="70427"/>
                    <a:pt x="2386" y="140855"/>
                    <a:pt x="77" y="207819"/>
                  </a:cubicBezTo>
                  <a:cubicBezTo>
                    <a:pt x="-2232" y="274783"/>
                    <a:pt x="47413" y="338282"/>
                    <a:pt x="97059" y="401782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1828800" y="3364468"/>
                  <a:ext cx="36420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l-GR" i="1" smtClean="0">
                            <a:latin typeface="Cambria Math"/>
                          </a:rPr>
                          <m:t>θ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28800" y="3364468"/>
                  <a:ext cx="364202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Freeform 17"/>
            <p:cNvSpPr/>
            <p:nvPr/>
          </p:nvSpPr>
          <p:spPr>
            <a:xfrm>
              <a:off x="665018" y="3006436"/>
              <a:ext cx="221673" cy="182252"/>
            </a:xfrm>
            <a:custGeom>
              <a:avLst/>
              <a:gdLst>
                <a:gd name="connsiteX0" fmla="*/ 0 w 221673"/>
                <a:gd name="connsiteY0" fmla="*/ 166255 h 182252"/>
                <a:gd name="connsiteX1" fmla="*/ 152400 w 221673"/>
                <a:gd name="connsiteY1" fmla="*/ 166255 h 182252"/>
                <a:gd name="connsiteX2" fmla="*/ 221673 w 221673"/>
                <a:gd name="connsiteY2" fmla="*/ 0 h 1822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1673" h="182252">
                  <a:moveTo>
                    <a:pt x="0" y="166255"/>
                  </a:moveTo>
                  <a:cubicBezTo>
                    <a:pt x="57727" y="180109"/>
                    <a:pt x="115455" y="193964"/>
                    <a:pt x="152400" y="166255"/>
                  </a:cubicBezTo>
                  <a:cubicBezTo>
                    <a:pt x="189345" y="138546"/>
                    <a:pt x="205509" y="69273"/>
                    <a:pt x="221673" y="0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665018" y="3740727"/>
              <a:ext cx="304800" cy="235528"/>
            </a:xfrm>
            <a:custGeom>
              <a:avLst/>
              <a:gdLst>
                <a:gd name="connsiteX0" fmla="*/ 0 w 304800"/>
                <a:gd name="connsiteY0" fmla="*/ 0 h 235528"/>
                <a:gd name="connsiteX1" fmla="*/ 180109 w 304800"/>
                <a:gd name="connsiteY1" fmla="*/ 41564 h 235528"/>
                <a:gd name="connsiteX2" fmla="*/ 304800 w 304800"/>
                <a:gd name="connsiteY2" fmla="*/ 235528 h 235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4800" h="235528">
                  <a:moveTo>
                    <a:pt x="0" y="0"/>
                  </a:moveTo>
                  <a:cubicBezTo>
                    <a:pt x="64654" y="1154"/>
                    <a:pt x="129309" y="2309"/>
                    <a:pt x="180109" y="41564"/>
                  </a:cubicBezTo>
                  <a:cubicBezTo>
                    <a:pt x="230909" y="80819"/>
                    <a:pt x="267854" y="158173"/>
                    <a:pt x="304800" y="235528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62000" y="3059668"/>
              <a:ext cx="3161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dirty="0" smtClean="0"/>
                <a:t>α</a:t>
              </a: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62000" y="3516868"/>
              <a:ext cx="3161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dirty="0" smtClean="0"/>
                <a:t>α</a:t>
              </a:r>
              <a:endParaRPr lang="en-US" dirty="0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457158" y="2937164"/>
              <a:ext cx="194006" cy="1149927"/>
            </a:xfrm>
            <a:custGeom>
              <a:avLst/>
              <a:gdLst>
                <a:gd name="connsiteX0" fmla="*/ 180151 w 194006"/>
                <a:gd name="connsiteY0" fmla="*/ 0 h 1149927"/>
                <a:gd name="connsiteX1" fmla="*/ 42 w 194006"/>
                <a:gd name="connsiteY1" fmla="*/ 568036 h 1149927"/>
                <a:gd name="connsiteX2" fmla="*/ 194006 w 194006"/>
                <a:gd name="connsiteY2" fmla="*/ 1149927 h 1149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4006" h="1149927">
                  <a:moveTo>
                    <a:pt x="180151" y="0"/>
                  </a:moveTo>
                  <a:cubicBezTo>
                    <a:pt x="88942" y="188191"/>
                    <a:pt x="-2267" y="376382"/>
                    <a:pt x="42" y="568036"/>
                  </a:cubicBezTo>
                  <a:cubicBezTo>
                    <a:pt x="2351" y="759690"/>
                    <a:pt x="98178" y="954808"/>
                    <a:pt x="194006" y="1149927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98316" y="4876797"/>
            <a:ext cx="1634836" cy="521735"/>
            <a:chOff x="623455" y="4876797"/>
            <a:chExt cx="3259284" cy="521735"/>
          </a:xfrm>
        </p:grpSpPr>
        <p:sp>
          <p:nvSpPr>
            <p:cNvPr id="5" name="Isosceles Triangle 4"/>
            <p:cNvSpPr/>
            <p:nvPr/>
          </p:nvSpPr>
          <p:spPr>
            <a:xfrm rot="5400000">
              <a:off x="2095503" y="3512125"/>
              <a:ext cx="374071" cy="3200401"/>
            </a:xfrm>
            <a:prstGeom prst="triangle">
              <a:avLst>
                <a:gd name="adj" fmla="val 51455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258291" y="5056909"/>
              <a:ext cx="27709" cy="166255"/>
            </a:xfrm>
            <a:custGeom>
              <a:avLst/>
              <a:gdLst>
                <a:gd name="connsiteX0" fmla="*/ 27709 w 27709"/>
                <a:gd name="connsiteY0" fmla="*/ 0 h 166255"/>
                <a:gd name="connsiteX1" fmla="*/ 0 w 27709"/>
                <a:gd name="connsiteY1" fmla="*/ 96982 h 166255"/>
                <a:gd name="connsiteX2" fmla="*/ 27709 w 27709"/>
                <a:gd name="connsiteY2" fmla="*/ 166255 h 1662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709" h="166255">
                  <a:moveTo>
                    <a:pt x="27709" y="0"/>
                  </a:moveTo>
                  <a:cubicBezTo>
                    <a:pt x="13854" y="34636"/>
                    <a:pt x="0" y="69273"/>
                    <a:pt x="0" y="96982"/>
                  </a:cubicBezTo>
                  <a:cubicBezTo>
                    <a:pt x="0" y="124691"/>
                    <a:pt x="13854" y="145473"/>
                    <a:pt x="27709" y="166255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1905000" y="4964668"/>
                  <a:ext cx="36420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l-GR" i="1" smtClean="0">
                            <a:latin typeface="Cambria Math"/>
                          </a:rPr>
                          <m:t>θ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05000" y="4964668"/>
                  <a:ext cx="364202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Freeform 19"/>
            <p:cNvSpPr/>
            <p:nvPr/>
          </p:nvSpPr>
          <p:spPr>
            <a:xfrm>
              <a:off x="706581" y="4953000"/>
              <a:ext cx="180109" cy="145473"/>
            </a:xfrm>
            <a:custGeom>
              <a:avLst/>
              <a:gdLst>
                <a:gd name="connsiteX0" fmla="*/ 0 w 152400"/>
                <a:gd name="connsiteY0" fmla="*/ 83128 h 83128"/>
                <a:gd name="connsiteX1" fmla="*/ 96982 w 152400"/>
                <a:gd name="connsiteY1" fmla="*/ 55419 h 83128"/>
                <a:gd name="connsiteX2" fmla="*/ 152400 w 152400"/>
                <a:gd name="connsiteY2" fmla="*/ 0 h 831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2400" h="83128">
                  <a:moveTo>
                    <a:pt x="0" y="83128"/>
                  </a:moveTo>
                  <a:cubicBezTo>
                    <a:pt x="35791" y="76201"/>
                    <a:pt x="71582" y="69274"/>
                    <a:pt x="96982" y="55419"/>
                  </a:cubicBezTo>
                  <a:cubicBezTo>
                    <a:pt x="122382" y="41564"/>
                    <a:pt x="137391" y="20782"/>
                    <a:pt x="152400" y="0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692727" y="5195455"/>
              <a:ext cx="166255" cy="83127"/>
            </a:xfrm>
            <a:custGeom>
              <a:avLst/>
              <a:gdLst>
                <a:gd name="connsiteX0" fmla="*/ 0 w 166255"/>
                <a:gd name="connsiteY0" fmla="*/ 0 h 83127"/>
                <a:gd name="connsiteX1" fmla="*/ 83128 w 166255"/>
                <a:gd name="connsiteY1" fmla="*/ 27709 h 83127"/>
                <a:gd name="connsiteX2" fmla="*/ 166255 w 166255"/>
                <a:gd name="connsiteY2" fmla="*/ 83127 h 83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6255" h="83127">
                  <a:moveTo>
                    <a:pt x="0" y="0"/>
                  </a:moveTo>
                  <a:cubicBezTo>
                    <a:pt x="27709" y="6927"/>
                    <a:pt x="55419" y="13855"/>
                    <a:pt x="83128" y="27709"/>
                  </a:cubicBezTo>
                  <a:cubicBezTo>
                    <a:pt x="110837" y="41563"/>
                    <a:pt x="138546" y="62345"/>
                    <a:pt x="166255" y="83127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62000" y="4888468"/>
              <a:ext cx="3161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dirty="0" smtClean="0"/>
                <a:t>α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85800" y="5029200"/>
              <a:ext cx="3161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dirty="0" smtClean="0"/>
                <a:t>α</a:t>
              </a:r>
              <a:endParaRPr lang="en-US" dirty="0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623455" y="4876797"/>
              <a:ext cx="55418" cy="457200"/>
            </a:xfrm>
            <a:custGeom>
              <a:avLst/>
              <a:gdLst>
                <a:gd name="connsiteX0" fmla="*/ 55418 w 55418"/>
                <a:gd name="connsiteY0" fmla="*/ 0 h 457200"/>
                <a:gd name="connsiteX1" fmla="*/ 0 w 55418"/>
                <a:gd name="connsiteY1" fmla="*/ 207818 h 457200"/>
                <a:gd name="connsiteX2" fmla="*/ 55418 w 55418"/>
                <a:gd name="connsiteY2" fmla="*/ 45720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5418" h="457200">
                  <a:moveTo>
                    <a:pt x="55418" y="0"/>
                  </a:moveTo>
                  <a:cubicBezTo>
                    <a:pt x="27709" y="65809"/>
                    <a:pt x="0" y="131618"/>
                    <a:pt x="0" y="207818"/>
                  </a:cubicBezTo>
                  <a:cubicBezTo>
                    <a:pt x="0" y="284018"/>
                    <a:pt x="27709" y="370609"/>
                    <a:pt x="55418" y="457200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82732" y="6086593"/>
            <a:ext cx="1903268" cy="542807"/>
            <a:chOff x="607870" y="6086593"/>
            <a:chExt cx="3200401" cy="390407"/>
          </a:xfrm>
        </p:grpSpPr>
        <p:sp>
          <p:nvSpPr>
            <p:cNvPr id="6" name="Isosceles Triangle 5"/>
            <p:cNvSpPr/>
            <p:nvPr/>
          </p:nvSpPr>
          <p:spPr>
            <a:xfrm rot="5400000" flipH="1">
              <a:off x="2185211" y="4671059"/>
              <a:ext cx="45719" cy="3200401"/>
            </a:xfrm>
            <a:prstGeom prst="triangle">
              <a:avLst>
                <a:gd name="adj" fmla="val 51455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2759998" y="6107668"/>
                  <a:ext cx="36420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l-GR" i="1" smtClean="0">
                            <a:latin typeface="Cambria Math"/>
                          </a:rPr>
                          <m:t>θ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9998" y="6107668"/>
                  <a:ext cx="364202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4" name="TextBox 33"/>
            <p:cNvSpPr txBox="1"/>
            <p:nvPr/>
          </p:nvSpPr>
          <p:spPr>
            <a:xfrm>
              <a:off x="637309" y="6086593"/>
              <a:ext cx="3161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dirty="0" smtClean="0"/>
                <a:t>α</a:t>
              </a:r>
              <a:endParaRPr lang="en-US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3345874" y="1208334"/>
                <a:ext cx="5188526" cy="64171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itchFamily="34" charset="0"/>
                  <a:buChar char="•"/>
                </a:pPr>
                <a:r>
                  <a:rPr lang="en-US" sz="2500" dirty="0" smtClean="0"/>
                  <a:t>When </a:t>
                </a:r>
                <a:r>
                  <a:rPr lang="el-GR" sz="2500" dirty="0" smtClean="0"/>
                  <a:t>θ</a:t>
                </a:r>
                <a:r>
                  <a:rPr lang="en-US" sz="2500" dirty="0" smtClean="0"/>
                  <a:t> is smaller,    </a:t>
                </a:r>
                <a:r>
                  <a:rPr lang="el-GR" sz="2500" dirty="0" smtClean="0"/>
                  <a:t>α</a:t>
                </a:r>
                <a:r>
                  <a:rPr lang="en-US" sz="2500" dirty="0" smtClean="0"/>
                  <a:t> is larger</a:t>
                </a:r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n-US" sz="2500" dirty="0"/>
                  <a:t>a</a:t>
                </a:r>
                <a:r>
                  <a:rPr lang="en-US" sz="2500" dirty="0" smtClean="0"/>
                  <a:t>nd the difference between the arc length and cord length are smaller. </a:t>
                </a:r>
              </a:p>
              <a:p>
                <a:pPr marL="342900" indent="-342900">
                  <a:buFont typeface="Arial" pitchFamily="34" charset="0"/>
                  <a:buChar char="•"/>
                </a:pPr>
                <a:endParaRPr lang="en-US" sz="2500" dirty="0"/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n-US" sz="2500" dirty="0" smtClean="0"/>
                  <a:t>When </a:t>
                </a:r>
                <a:r>
                  <a:rPr lang="el-GR" sz="2500" dirty="0" smtClean="0"/>
                  <a:t>θ</a:t>
                </a:r>
                <a:r>
                  <a:rPr lang="en-US" sz="2500" dirty="0" smtClean="0"/>
                  <a:t> is extremely small, </a:t>
                </a:r>
                <a:r>
                  <a:rPr lang="el-GR" sz="2500" dirty="0" smtClean="0"/>
                  <a:t>α</a:t>
                </a:r>
                <a:r>
                  <a:rPr lang="en-US" sz="2500" dirty="0" smtClean="0"/>
                  <a:t> ≈90</a:t>
                </a:r>
                <a:r>
                  <a:rPr lang="en-US" sz="2500" baseline="30000" dirty="0" smtClean="0"/>
                  <a:t>o</a:t>
                </a:r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n-US" sz="2500" dirty="0" smtClean="0"/>
                  <a:t>and the Length(arc) ≈ Length (cord) </a:t>
                </a:r>
                <a:endParaRPr lang="en-US" sz="2500" dirty="0"/>
              </a:p>
              <a:p>
                <a:endParaRPr lang="en-US" sz="2500" dirty="0" smtClean="0"/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n-US" sz="2500" dirty="0" smtClean="0"/>
                  <a:t> When </a:t>
                </a:r>
                <a:r>
                  <a:rPr lang="el-GR" sz="2500" dirty="0" smtClean="0"/>
                  <a:t>θ</a:t>
                </a:r>
                <a:r>
                  <a:rPr lang="en-US" sz="2500" dirty="0" smtClean="0"/>
                  <a:t> is infinitely small, </a:t>
                </a:r>
                <a:r>
                  <a:rPr lang="en-US" sz="2500" dirty="0" smtClean="0">
                    <a:sym typeface="Wingdings" pitchFamily="2" charset="2"/>
                  </a:rPr>
                  <a:t></a:t>
                </a:r>
                <a:r>
                  <a:rPr lang="en-US" sz="2500" dirty="0" smtClean="0"/>
                  <a:t>0</a:t>
                </a:r>
                <a:r>
                  <a:rPr lang="en-US" sz="2500" baseline="30000" dirty="0" smtClean="0"/>
                  <a:t>o</a:t>
                </a:r>
                <a:r>
                  <a:rPr lang="en-US" sz="2500" b="1" dirty="0" smtClean="0">
                    <a:solidFill>
                      <a:srgbClr val="FF0000"/>
                    </a:solidFill>
                  </a:rPr>
                  <a:t>, </a:t>
                </a:r>
              </a:p>
              <a:p>
                <a:pPr marL="800100" lvl="1" indent="-342900">
                  <a:buFont typeface="Arial" pitchFamily="34" charset="0"/>
                  <a:buChar char="•"/>
                </a:pPr>
                <a:r>
                  <a:rPr lang="el-GR" sz="2500" b="1" dirty="0" smtClean="0">
                    <a:solidFill>
                      <a:srgbClr val="FF0000"/>
                    </a:solidFill>
                  </a:rPr>
                  <a:t>α</a:t>
                </a:r>
                <a:r>
                  <a:rPr lang="en-US" sz="25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500" b="1" dirty="0" smtClean="0">
                    <a:solidFill>
                      <a:srgbClr val="FF0000"/>
                    </a:solidFill>
                    <a:sym typeface="Wingdings" pitchFamily="2" charset="2"/>
                  </a:rPr>
                  <a:t></a:t>
                </a:r>
                <a:r>
                  <a:rPr lang="en-US" sz="2500" b="1" dirty="0" smtClean="0">
                    <a:solidFill>
                      <a:srgbClr val="FF0000"/>
                    </a:solidFill>
                  </a:rPr>
                  <a:t>90</a:t>
                </a:r>
                <a:r>
                  <a:rPr lang="en-US" sz="2500" b="1" baseline="30000" dirty="0" smtClean="0">
                    <a:solidFill>
                      <a:srgbClr val="FF0000"/>
                    </a:solidFill>
                  </a:rPr>
                  <a:t>o</a:t>
                </a:r>
              </a:p>
              <a:p>
                <a:pPr marL="800100" lvl="1" indent="-342900">
                  <a:buFont typeface="Arial" pitchFamily="34" charset="0"/>
                  <a:buChar char="•"/>
                </a:pPr>
                <a:r>
                  <a:rPr lang="en-US" sz="2500" b="1" dirty="0" smtClean="0">
                    <a:solidFill>
                      <a:srgbClr val="FF0000"/>
                    </a:solidFill>
                  </a:rPr>
                  <a:t>Length(arc)  = Length (cord) </a:t>
                </a:r>
              </a:p>
              <a:p>
                <a:pPr marL="342900" indent="-342900">
                  <a:buFont typeface="Arial" pitchFamily="34" charset="0"/>
                  <a:buChar char="•"/>
                </a:pPr>
                <a:endParaRPr lang="en-US" sz="2500" b="1" dirty="0">
                  <a:solidFill>
                    <a:srgbClr val="FF0000"/>
                  </a:solidFill>
                </a:endParaRPr>
              </a:p>
              <a:p>
                <a:pPr marL="800100" lvl="1" indent="-342900">
                  <a:buFont typeface="Arial" pitchFamily="34" charset="0"/>
                  <a:buChar char="•"/>
                </a:pPr>
                <a:r>
                  <a:rPr lang="en-US" sz="2500" b="1" dirty="0" smtClean="0">
                    <a:solidFill>
                      <a:srgbClr val="FF0000"/>
                    </a:solidFill>
                  </a:rPr>
                  <a:t>Length (arc) =Length (cord) =  r</a:t>
                </a:r>
                <a14:m>
                  <m:oMath xmlns:m="http://schemas.openxmlformats.org/officeDocument/2006/math">
                    <m:r>
                      <a:rPr lang="en-US" sz="25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×</m:t>
                    </m:r>
                    <m:r>
                      <a:rPr lang="en-US" sz="25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𝜽</m:t>
                    </m:r>
                  </m:oMath>
                </a14:m>
                <a:endParaRPr lang="en-US" sz="2500" b="1" dirty="0" smtClean="0">
                  <a:solidFill>
                    <a:srgbClr val="FF0000"/>
                  </a:solidFill>
                </a:endParaRPr>
              </a:p>
              <a:p>
                <a:endParaRPr lang="en-US" sz="2500" dirty="0" smtClean="0"/>
              </a:p>
              <a:p>
                <a:pPr marL="342900" indent="-342900">
                  <a:buFont typeface="Arial" pitchFamily="34" charset="0"/>
                  <a:buChar char="•"/>
                </a:pPr>
                <a:endParaRPr lang="en-US" sz="2500" dirty="0" smtClean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5874" y="1208334"/>
                <a:ext cx="5188526" cy="6417141"/>
              </a:xfrm>
              <a:prstGeom prst="rect">
                <a:avLst/>
              </a:prstGeom>
              <a:blipFill rotWithShape="1">
                <a:blip r:embed="rId6"/>
                <a:stretch>
                  <a:fillRect l="-1763" t="-665" r="-9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/>
          <p:cNvSpPr txBox="1"/>
          <p:nvPr/>
        </p:nvSpPr>
        <p:spPr>
          <a:xfrm>
            <a:off x="958153" y="1080655"/>
            <a:ext cx="37661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r</a:t>
            </a:r>
            <a:endParaRPr lang="en-US" sz="2500" dirty="0"/>
          </a:p>
        </p:txBody>
      </p:sp>
      <p:sp>
        <p:nvSpPr>
          <p:cNvPr id="39" name="TextBox 38"/>
          <p:cNvSpPr txBox="1"/>
          <p:nvPr/>
        </p:nvSpPr>
        <p:spPr>
          <a:xfrm>
            <a:off x="990600" y="2743200"/>
            <a:ext cx="37661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r</a:t>
            </a:r>
            <a:endParaRPr lang="en-US" sz="2500" dirty="0"/>
          </a:p>
        </p:txBody>
      </p:sp>
      <p:sp>
        <p:nvSpPr>
          <p:cNvPr id="40" name="TextBox 39"/>
          <p:cNvSpPr txBox="1"/>
          <p:nvPr/>
        </p:nvSpPr>
        <p:spPr>
          <a:xfrm>
            <a:off x="1334767" y="4672689"/>
            <a:ext cx="37661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r</a:t>
            </a:r>
            <a:endParaRPr lang="en-US" sz="2500" dirty="0"/>
          </a:p>
        </p:txBody>
      </p:sp>
      <p:sp>
        <p:nvSpPr>
          <p:cNvPr id="41" name="TextBox 40"/>
          <p:cNvSpPr txBox="1"/>
          <p:nvPr/>
        </p:nvSpPr>
        <p:spPr>
          <a:xfrm>
            <a:off x="1295742" y="5879068"/>
            <a:ext cx="37661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r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796232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r>
              <a:rPr lang="en-US" b="1" dirty="0"/>
              <a:t>Centripetal Acceleration</a:t>
            </a:r>
          </a:p>
        </p:txBody>
      </p:sp>
      <p:graphicFrame>
        <p:nvGraphicFramePr>
          <p:cNvPr id="8529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0780010"/>
              </p:ext>
            </p:extLst>
          </p:nvPr>
        </p:nvGraphicFramePr>
        <p:xfrm>
          <a:off x="1134057" y="4591202"/>
          <a:ext cx="2190816" cy="17844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tion" r:id="rId4" imgW="482600" imgH="393700" progId="Equation.3">
                  <p:embed/>
                </p:oleObj>
              </mc:Choice>
              <mc:Fallback>
                <p:oleObj name="Equation" r:id="rId4" imgW="4826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4057" y="4591202"/>
                        <a:ext cx="2190816" cy="1784430"/>
                      </a:xfrm>
                      <a:prstGeom prst="rect">
                        <a:avLst/>
                      </a:prstGeom>
                      <a:solidFill>
                        <a:srgbClr val="EFFF5D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029200" y="609600"/>
                <a:ext cx="3875314" cy="61800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500" b="1" dirty="0" smtClean="0">
                    <a:solidFill>
                      <a:srgbClr val="FF0000"/>
                    </a:solidFill>
                  </a:rPr>
                  <a:t>Imagining </a:t>
                </a:r>
                <a:r>
                  <a:rPr lang="el-GR" sz="2500" b="1" dirty="0" smtClean="0">
                    <a:solidFill>
                      <a:srgbClr val="FF0000"/>
                    </a:solidFill>
                  </a:rPr>
                  <a:t>θ</a:t>
                </a:r>
                <a:r>
                  <a:rPr lang="en-US" sz="2500" b="1" dirty="0" smtClean="0">
                    <a:solidFill>
                      <a:srgbClr val="FF0000"/>
                    </a:solidFill>
                    <a:sym typeface="Wingdings" pitchFamily="2" charset="2"/>
                  </a:rPr>
                  <a:t>0</a:t>
                </a:r>
                <a:endParaRPr lang="en-US" sz="2500" dirty="0">
                  <a:sym typeface="Wingdings" pitchFamily="2" charset="2"/>
                </a:endParaRPr>
              </a:p>
              <a:p>
                <a14:m>
                  <m:oMath xmlns:m="http://schemas.openxmlformats.org/officeDocument/2006/math">
                    <m:r>
                      <a:rPr lang="en-US" sz="2500" b="1" i="1" smtClean="0">
                        <a:solidFill>
                          <a:schemeClr val="accent1"/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2500" b="1" i="1" smtClean="0">
                        <a:solidFill>
                          <a:schemeClr val="accent1"/>
                        </a:solidFill>
                        <a:latin typeface="Cambria Math"/>
                        <a:ea typeface="Cambria Math"/>
                      </a:rPr>
                      <m:t>𝒗</m:t>
                    </m:r>
                    <m:r>
                      <a:rPr lang="en-US" sz="2500" b="1" i="1" smtClean="0">
                        <a:solidFill>
                          <a:schemeClr val="accent1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500" b="1" dirty="0" smtClean="0">
                    <a:solidFill>
                      <a:schemeClr val="accent1"/>
                    </a:solidFill>
                  </a:rPr>
                  <a:t> is perpendicular </a:t>
                </a:r>
                <a:r>
                  <a:rPr lang="en-US" sz="2500" b="1" dirty="0">
                    <a:solidFill>
                      <a:schemeClr val="accent1"/>
                    </a:solidFill>
                  </a:rPr>
                  <a:t>t</a:t>
                </a:r>
                <a:r>
                  <a:rPr lang="en-US" sz="2500" b="1" dirty="0" smtClean="0">
                    <a:solidFill>
                      <a:schemeClr val="accent1"/>
                    </a:solidFill>
                  </a:rPr>
                  <a:t>o v</a:t>
                </a:r>
              </a:p>
              <a:p>
                <a:r>
                  <a:rPr lang="en-US" sz="2500" b="1" dirty="0" smtClean="0">
                    <a:solidFill>
                      <a:schemeClr val="accent1"/>
                    </a:solidFill>
                  </a:rPr>
                  <a:t>V is along the tangential direction of the circle</a:t>
                </a:r>
              </a:p>
              <a:p>
                <a:r>
                  <a:rPr lang="en-US" sz="25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5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∆</m:t>
                    </m:r>
                  </m:oMath>
                </a14:m>
                <a:r>
                  <a:rPr lang="en-US" sz="2500" b="1" dirty="0" smtClean="0">
                    <a:solidFill>
                      <a:srgbClr val="FF0000"/>
                    </a:solidFill>
                  </a:rPr>
                  <a:t>v point to the center of the circle </a:t>
                </a:r>
              </a:p>
              <a:p>
                <a:endParaRPr lang="en-US" sz="25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500" b="1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2500" b="1" i="1" smtClean="0">
                          <a:latin typeface="Cambria Math"/>
                          <a:ea typeface="Cambria Math"/>
                        </a:rPr>
                        <m:t>𝒗</m:t>
                      </m:r>
                      <m:r>
                        <a:rPr lang="en-US" sz="2500" b="1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500" b="1" i="1" smtClean="0">
                          <a:latin typeface="Cambria Math"/>
                          <a:ea typeface="Cambria Math"/>
                        </a:rPr>
                        <m:t>𝒗</m:t>
                      </m:r>
                      <m:r>
                        <a:rPr lang="en-US" sz="2500" b="1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US" sz="2500" b="1" i="1" smtClean="0">
                          <a:latin typeface="Cambria Math"/>
                          <a:ea typeface="Cambria Math"/>
                        </a:rPr>
                        <m:t>𝜽</m:t>
                      </m:r>
                    </m:oMath>
                  </m:oMathPara>
                </a14:m>
                <a:endParaRPr lang="en-US" sz="2500" b="1" dirty="0" smtClean="0"/>
              </a:p>
              <a:p>
                <a:endParaRPr lang="en-US" sz="25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500" b="1" i="1" smtClean="0">
                          <a:latin typeface="Cambria Math"/>
                          <a:ea typeface="Cambria Math"/>
                        </a:rPr>
                        <m:t>∆</m:t>
                      </m:r>
                      <m:r>
                        <a:rPr lang="en-US" sz="2500" b="1" i="1" smtClean="0">
                          <a:latin typeface="Cambria Math"/>
                          <a:ea typeface="Cambria Math"/>
                        </a:rPr>
                        <m:t>𝒕</m:t>
                      </m:r>
                      <m:r>
                        <a:rPr lang="en-US" sz="2500" b="1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500" b="1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500" b="1" i="1" smtClean="0">
                              <a:latin typeface="Cambria Math"/>
                              <a:ea typeface="Cambria Math"/>
                            </a:rPr>
                            <m:t>𝒍𝒆𝒏𝒈𝒕𝒉</m:t>
                          </m:r>
                          <m:r>
                            <a:rPr lang="en-US" sz="2500" b="1" i="1" smtClean="0">
                              <a:latin typeface="Cambria Math"/>
                              <a:ea typeface="Cambria Math"/>
                            </a:rPr>
                            <m:t>(</m:t>
                          </m:r>
                          <m:r>
                            <a:rPr lang="en-US" sz="2500" b="1" i="1" smtClean="0">
                              <a:latin typeface="Cambria Math"/>
                              <a:ea typeface="Cambria Math"/>
                            </a:rPr>
                            <m:t>𝒂𝒓𝒄</m:t>
                          </m:r>
                          <m:r>
                            <a:rPr lang="en-US" sz="2500" b="1" i="1" smtClean="0">
                              <a:latin typeface="Cambria Math"/>
                              <a:ea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sz="2500" b="1" i="1" smtClean="0">
                              <a:latin typeface="Cambria Math"/>
                              <a:ea typeface="Cambria Math"/>
                            </a:rPr>
                            <m:t>𝒗</m:t>
                          </m:r>
                        </m:den>
                      </m:f>
                      <m:r>
                        <a:rPr lang="en-US" sz="2500" b="1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500" b="1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500" b="1" i="1" smtClean="0">
                              <a:latin typeface="Cambria Math"/>
                              <a:ea typeface="Cambria Math"/>
                            </a:rPr>
                            <m:t>𝒓</m:t>
                          </m:r>
                          <m:r>
                            <a:rPr lang="en-US" sz="2500" b="1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r>
                            <a:rPr lang="en-US" sz="2500" b="1" i="1" smtClean="0">
                              <a:latin typeface="Cambria Math"/>
                              <a:ea typeface="Cambria Math"/>
                            </a:rPr>
                            <m:t>𝜽</m:t>
                          </m:r>
                        </m:num>
                        <m:den>
                          <m:r>
                            <a:rPr lang="en-US" sz="2500" b="1" i="1" smtClean="0">
                              <a:latin typeface="Cambria Math"/>
                              <a:ea typeface="Cambria Math"/>
                            </a:rPr>
                            <m:t>𝒗</m:t>
                          </m:r>
                        </m:den>
                      </m:f>
                    </m:oMath>
                  </m:oMathPara>
                </a14:m>
                <a:endParaRPr lang="en-US" sz="2500" b="1" dirty="0" smtClean="0"/>
              </a:p>
              <a:p>
                <a:endParaRPr lang="en-US" sz="25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500" b="1" i="1" smtClean="0">
                          <a:latin typeface="Cambria Math"/>
                        </a:rPr>
                        <m:t>𝒂</m:t>
                      </m:r>
                      <m:r>
                        <a:rPr lang="en-US" sz="2500" b="1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sz="25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500" b="1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2500" b="1" i="1" smtClean="0">
                              <a:latin typeface="Cambria Math"/>
                              <a:ea typeface="Cambria Math"/>
                            </a:rPr>
                            <m:t>𝒗</m:t>
                          </m:r>
                        </m:num>
                        <m:den>
                          <m:r>
                            <a:rPr lang="en-US" sz="2500" b="1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2500" b="1" i="1" smtClean="0">
                              <a:latin typeface="Cambria Math"/>
                              <a:ea typeface="Cambria Math"/>
                            </a:rPr>
                            <m:t>𝒕</m:t>
                          </m:r>
                        </m:den>
                      </m:f>
                      <m:r>
                        <a:rPr lang="en-US" sz="25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500" b="1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500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500" b="1" i="1" smtClean="0">
                                  <a:latin typeface="Cambria Math"/>
                                </a:rPr>
                                <m:t>𝒗</m:t>
                              </m:r>
                            </m:e>
                            <m:sup>
                              <m:r>
                                <a:rPr lang="en-US" sz="2500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2500" b="1" i="1" smtClean="0">
                              <a:latin typeface="Cambria Math"/>
                            </a:rPr>
                            <m:t>𝒓</m:t>
                          </m:r>
                        </m:den>
                      </m:f>
                    </m:oMath>
                  </m:oMathPara>
                </a14:m>
                <a:endParaRPr lang="en-US" sz="25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200" y="609600"/>
                <a:ext cx="3875314" cy="6180090"/>
              </a:xfrm>
              <a:prstGeom prst="rect">
                <a:avLst/>
              </a:prstGeom>
              <a:blipFill rotWithShape="1">
                <a:blip r:embed="rId6"/>
                <a:stretch>
                  <a:fillRect l="-2516" t="-8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Group 17"/>
          <p:cNvGrpSpPr/>
          <p:nvPr/>
        </p:nvGrpSpPr>
        <p:grpSpPr>
          <a:xfrm>
            <a:off x="10886" y="1066801"/>
            <a:ext cx="4801026" cy="3518958"/>
            <a:chOff x="10886" y="1066801"/>
            <a:chExt cx="5170714" cy="3518958"/>
          </a:xfrm>
        </p:grpSpPr>
        <p:pic>
          <p:nvPicPr>
            <p:cNvPr id="852997" name="Picture 5" descr="05_0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6" y="1066801"/>
              <a:ext cx="5170714" cy="3518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Freeform 2"/>
            <p:cNvSpPr/>
            <p:nvPr/>
          </p:nvSpPr>
          <p:spPr>
            <a:xfrm>
              <a:off x="1845129" y="2726871"/>
              <a:ext cx="232696" cy="424543"/>
            </a:xfrm>
            <a:custGeom>
              <a:avLst/>
              <a:gdLst>
                <a:gd name="connsiteX0" fmla="*/ 0 w 232696"/>
                <a:gd name="connsiteY0" fmla="*/ 0 h 424543"/>
                <a:gd name="connsiteX1" fmla="*/ 212271 w 232696"/>
                <a:gd name="connsiteY1" fmla="*/ 212272 h 424543"/>
                <a:gd name="connsiteX2" fmla="*/ 212271 w 232696"/>
                <a:gd name="connsiteY2" fmla="*/ 424543 h 424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2696" h="424543">
                  <a:moveTo>
                    <a:pt x="0" y="0"/>
                  </a:moveTo>
                  <a:cubicBezTo>
                    <a:pt x="88446" y="70757"/>
                    <a:pt x="176893" y="141515"/>
                    <a:pt x="212271" y="212272"/>
                  </a:cubicBezTo>
                  <a:cubicBezTo>
                    <a:pt x="247649" y="283029"/>
                    <a:pt x="229960" y="353786"/>
                    <a:pt x="212271" y="424543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Freeform 3"/>
            <p:cNvSpPr/>
            <p:nvPr/>
          </p:nvSpPr>
          <p:spPr>
            <a:xfrm>
              <a:off x="4539343" y="2572988"/>
              <a:ext cx="375557" cy="219198"/>
            </a:xfrm>
            <a:custGeom>
              <a:avLst/>
              <a:gdLst>
                <a:gd name="connsiteX0" fmla="*/ 0 w 375557"/>
                <a:gd name="connsiteY0" fmla="*/ 219198 h 219198"/>
                <a:gd name="connsiteX1" fmla="*/ 163286 w 375557"/>
                <a:gd name="connsiteY1" fmla="*/ 6926 h 219198"/>
                <a:gd name="connsiteX2" fmla="*/ 375557 w 375557"/>
                <a:gd name="connsiteY2" fmla="*/ 72241 h 219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5557" h="219198">
                  <a:moveTo>
                    <a:pt x="0" y="219198"/>
                  </a:moveTo>
                  <a:cubicBezTo>
                    <a:pt x="50346" y="125308"/>
                    <a:pt x="100693" y="31419"/>
                    <a:pt x="163286" y="6926"/>
                  </a:cubicBezTo>
                  <a:cubicBezTo>
                    <a:pt x="225879" y="-17567"/>
                    <a:pt x="300718" y="27337"/>
                    <a:pt x="375557" y="72241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1694340" y="2765754"/>
                  <a:ext cx="36420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l-GR" i="1" smtClean="0">
                            <a:latin typeface="Cambria Math"/>
                          </a:rPr>
                          <m:t>θ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94340" y="2765754"/>
                  <a:ext cx="364202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4511659" y="2268972"/>
                  <a:ext cx="36420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l-GR" i="1" smtClean="0">
                            <a:latin typeface="Cambria Math"/>
                          </a:rPr>
                          <m:t>θ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11659" y="2268972"/>
                  <a:ext cx="364202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 5"/>
            <p:cNvSpPr/>
            <p:nvPr/>
          </p:nvSpPr>
          <p:spPr>
            <a:xfrm>
              <a:off x="4604657" y="1845129"/>
              <a:ext cx="310243" cy="179614"/>
            </a:xfrm>
            <a:custGeom>
              <a:avLst/>
              <a:gdLst>
                <a:gd name="connsiteX0" fmla="*/ 0 w 310243"/>
                <a:gd name="connsiteY0" fmla="*/ 0 h 179614"/>
                <a:gd name="connsiteX1" fmla="*/ 130629 w 310243"/>
                <a:gd name="connsiteY1" fmla="*/ 146957 h 179614"/>
                <a:gd name="connsiteX2" fmla="*/ 310243 w 310243"/>
                <a:gd name="connsiteY2" fmla="*/ 179614 h 179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0243" h="179614">
                  <a:moveTo>
                    <a:pt x="0" y="0"/>
                  </a:moveTo>
                  <a:cubicBezTo>
                    <a:pt x="39461" y="58510"/>
                    <a:pt x="78922" y="117021"/>
                    <a:pt x="130629" y="146957"/>
                  </a:cubicBezTo>
                  <a:cubicBezTo>
                    <a:pt x="182336" y="176893"/>
                    <a:pt x="246289" y="178253"/>
                    <a:pt x="310243" y="179614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495800" y="1845129"/>
              <a:ext cx="3161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dirty="0" smtClean="0"/>
                <a:t>α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180116" y="1997529"/>
              <a:ext cx="3161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dirty="0" smtClean="0"/>
                <a:t>α</a:t>
              </a:r>
              <a:endParaRPr lang="en-US" dirty="0"/>
            </a:p>
          </p:txBody>
        </p:sp>
        <p:sp>
          <p:nvSpPr>
            <p:cNvPr id="7" name="Freeform 6"/>
            <p:cNvSpPr/>
            <p:nvPr/>
          </p:nvSpPr>
          <p:spPr>
            <a:xfrm>
              <a:off x="4212771" y="2024743"/>
              <a:ext cx="48986" cy="391886"/>
            </a:xfrm>
            <a:custGeom>
              <a:avLst/>
              <a:gdLst>
                <a:gd name="connsiteX0" fmla="*/ 0 w 48986"/>
                <a:gd name="connsiteY0" fmla="*/ 0 h 391886"/>
                <a:gd name="connsiteX1" fmla="*/ 48986 w 48986"/>
                <a:gd name="connsiteY1" fmla="*/ 195943 h 391886"/>
                <a:gd name="connsiteX2" fmla="*/ 0 w 48986"/>
                <a:gd name="connsiteY2" fmla="*/ 391886 h 391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8986" h="391886">
                  <a:moveTo>
                    <a:pt x="0" y="0"/>
                  </a:moveTo>
                  <a:cubicBezTo>
                    <a:pt x="24493" y="65314"/>
                    <a:pt x="48986" y="130629"/>
                    <a:pt x="48986" y="195943"/>
                  </a:cubicBezTo>
                  <a:cubicBezTo>
                    <a:pt x="48986" y="261257"/>
                    <a:pt x="24493" y="326571"/>
                    <a:pt x="0" y="391886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2438400" y="2182195"/>
              <a:ext cx="457200" cy="96921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2360835" y="2726871"/>
              <a:ext cx="3161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dirty="0" smtClean="0"/>
                <a:t>α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197123" y="2417410"/>
              <a:ext cx="3161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dirty="0" smtClean="0"/>
                <a:t>α</a:t>
              </a:r>
              <a:endParaRPr lang="en-US" dirty="0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2253343" y="2334986"/>
              <a:ext cx="293914" cy="138848"/>
            </a:xfrm>
            <a:custGeom>
              <a:avLst/>
              <a:gdLst>
                <a:gd name="connsiteX0" fmla="*/ 0 w 293914"/>
                <a:gd name="connsiteY0" fmla="*/ 0 h 138848"/>
                <a:gd name="connsiteX1" fmla="*/ 97971 w 293914"/>
                <a:gd name="connsiteY1" fmla="*/ 130628 h 138848"/>
                <a:gd name="connsiteX2" fmla="*/ 293914 w 293914"/>
                <a:gd name="connsiteY2" fmla="*/ 114300 h 138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3914" h="138848">
                  <a:moveTo>
                    <a:pt x="0" y="0"/>
                  </a:moveTo>
                  <a:cubicBezTo>
                    <a:pt x="24493" y="55789"/>
                    <a:pt x="48986" y="111578"/>
                    <a:pt x="97971" y="130628"/>
                  </a:cubicBezTo>
                  <a:cubicBezTo>
                    <a:pt x="146956" y="149678"/>
                    <a:pt x="220435" y="131989"/>
                    <a:pt x="293914" y="114300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2594429" y="2725206"/>
              <a:ext cx="143440" cy="409880"/>
            </a:xfrm>
            <a:custGeom>
              <a:avLst/>
              <a:gdLst>
                <a:gd name="connsiteX0" fmla="*/ 132442 w 143440"/>
                <a:gd name="connsiteY0" fmla="*/ 132294 h 409880"/>
                <a:gd name="connsiteX1" fmla="*/ 132442 w 143440"/>
                <a:gd name="connsiteY1" fmla="*/ 1665 h 409880"/>
                <a:gd name="connsiteX2" fmla="*/ 18142 w 143440"/>
                <a:gd name="connsiteY2" fmla="*/ 213937 h 409880"/>
                <a:gd name="connsiteX3" fmla="*/ 1814 w 143440"/>
                <a:gd name="connsiteY3" fmla="*/ 409880 h 409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3440" h="409880">
                  <a:moveTo>
                    <a:pt x="132442" y="132294"/>
                  </a:moveTo>
                  <a:cubicBezTo>
                    <a:pt x="141967" y="60176"/>
                    <a:pt x="151492" y="-11942"/>
                    <a:pt x="132442" y="1665"/>
                  </a:cubicBezTo>
                  <a:cubicBezTo>
                    <a:pt x="113392" y="15272"/>
                    <a:pt x="39913" y="145901"/>
                    <a:pt x="18142" y="213937"/>
                  </a:cubicBezTo>
                  <a:cubicBezTo>
                    <a:pt x="-3629" y="281973"/>
                    <a:pt x="-908" y="345926"/>
                    <a:pt x="1814" y="409880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914981" y="3156857"/>
            <a:ext cx="35606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r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582659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6" dur="2000"/>
                                        <p:tgtEl>
                                          <p:spTgt spid="852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76200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Centripetal Acceleration</a:t>
            </a:r>
          </a:p>
        </p:txBody>
      </p:sp>
      <p:sp>
        <p:nvSpPr>
          <p:cNvPr id="85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7848600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b="1" i="1" dirty="0">
                <a:solidFill>
                  <a:schemeClr val="accent1"/>
                </a:solidFill>
              </a:rPr>
              <a:t>Centripetal acceleration </a:t>
            </a:r>
            <a:r>
              <a:rPr lang="en-US" sz="2800" dirty="0"/>
              <a:t>is the rate of change in velocity of an object that is associated with the change in </a:t>
            </a:r>
            <a:r>
              <a:rPr lang="en-US" sz="2800" b="1" i="1" dirty="0"/>
              <a:t>direction</a:t>
            </a:r>
            <a:r>
              <a:rPr lang="en-US" sz="2800" dirty="0"/>
              <a:t> of the velocity.</a:t>
            </a:r>
          </a:p>
          <a:p>
            <a:pPr lvl="1">
              <a:lnSpc>
                <a:spcPct val="80000"/>
              </a:lnSpc>
            </a:pPr>
            <a:endParaRPr lang="en-US" sz="2000" dirty="0" smtClean="0"/>
          </a:p>
          <a:p>
            <a:pPr lvl="1">
              <a:lnSpc>
                <a:spcPct val="80000"/>
              </a:lnSpc>
            </a:pPr>
            <a:r>
              <a:rPr lang="en-US" sz="2000" b="1" dirty="0" smtClean="0">
                <a:solidFill>
                  <a:srgbClr val="0000FF"/>
                </a:solidFill>
              </a:rPr>
              <a:t>Centripetal </a:t>
            </a:r>
            <a:endParaRPr lang="en-US" sz="2000" b="1" dirty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  <a:buFont typeface="Wingdings" pitchFamily="79" charset="2"/>
              <a:buNone/>
            </a:pPr>
            <a:r>
              <a:rPr lang="en-US" sz="2000" b="1" dirty="0">
                <a:solidFill>
                  <a:srgbClr val="0000FF"/>
                </a:solidFill>
              </a:rPr>
              <a:t>	acceleration is </a:t>
            </a:r>
          </a:p>
          <a:p>
            <a:pPr lvl="1">
              <a:lnSpc>
                <a:spcPct val="80000"/>
              </a:lnSpc>
              <a:buFont typeface="Wingdings" pitchFamily="79" charset="2"/>
              <a:buNone/>
            </a:pPr>
            <a:r>
              <a:rPr lang="en-US" sz="2000" b="1" dirty="0">
                <a:solidFill>
                  <a:srgbClr val="0000FF"/>
                </a:solidFill>
              </a:rPr>
              <a:t>	always </a:t>
            </a:r>
          </a:p>
          <a:p>
            <a:pPr lvl="1">
              <a:lnSpc>
                <a:spcPct val="80000"/>
              </a:lnSpc>
              <a:buFont typeface="Wingdings" pitchFamily="79" charset="2"/>
              <a:buNone/>
            </a:pPr>
            <a:r>
              <a:rPr lang="en-US" sz="2000" b="1" dirty="0">
                <a:solidFill>
                  <a:srgbClr val="0000FF"/>
                </a:solidFill>
              </a:rPr>
              <a:t>	perpendicular to </a:t>
            </a:r>
          </a:p>
          <a:p>
            <a:pPr lvl="1">
              <a:lnSpc>
                <a:spcPct val="80000"/>
              </a:lnSpc>
              <a:buFont typeface="Wingdings" pitchFamily="79" charset="2"/>
              <a:buNone/>
            </a:pPr>
            <a:r>
              <a:rPr lang="en-US" sz="2000" b="1" dirty="0">
                <a:solidFill>
                  <a:srgbClr val="0000FF"/>
                </a:solidFill>
              </a:rPr>
              <a:t>	the velocity.</a:t>
            </a:r>
          </a:p>
          <a:p>
            <a:pPr lvl="1">
              <a:lnSpc>
                <a:spcPct val="80000"/>
              </a:lnSpc>
            </a:pPr>
            <a:endParaRPr lang="en-US" sz="2000" b="1" dirty="0" smtClean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2000" b="1" dirty="0" smtClean="0">
                <a:solidFill>
                  <a:srgbClr val="0000FF"/>
                </a:solidFill>
              </a:rPr>
              <a:t>Centripetal </a:t>
            </a:r>
            <a:endParaRPr lang="en-US" sz="2000" b="1" dirty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  <a:buFont typeface="Wingdings" pitchFamily="79" charset="2"/>
              <a:buNone/>
            </a:pPr>
            <a:r>
              <a:rPr lang="en-US" sz="2000" b="1" dirty="0">
                <a:solidFill>
                  <a:srgbClr val="0000FF"/>
                </a:solidFill>
              </a:rPr>
              <a:t>	acceleration always </a:t>
            </a:r>
          </a:p>
          <a:p>
            <a:pPr lvl="1">
              <a:lnSpc>
                <a:spcPct val="80000"/>
              </a:lnSpc>
              <a:buFont typeface="Wingdings" pitchFamily="79" charset="2"/>
              <a:buNone/>
            </a:pPr>
            <a:r>
              <a:rPr lang="en-US" sz="2000" b="1" dirty="0">
                <a:solidFill>
                  <a:srgbClr val="0000FF"/>
                </a:solidFill>
              </a:rPr>
              <a:t>	points toward the </a:t>
            </a:r>
          </a:p>
          <a:p>
            <a:pPr lvl="1">
              <a:lnSpc>
                <a:spcPct val="80000"/>
              </a:lnSpc>
              <a:buFont typeface="Wingdings" pitchFamily="79" charset="2"/>
              <a:buNone/>
            </a:pPr>
            <a:r>
              <a:rPr lang="en-US" sz="2000" b="1" dirty="0">
                <a:solidFill>
                  <a:srgbClr val="0000FF"/>
                </a:solidFill>
              </a:rPr>
              <a:t>	center of the curve.</a:t>
            </a:r>
          </a:p>
        </p:txBody>
      </p:sp>
      <p:pic>
        <p:nvPicPr>
          <p:cNvPr id="852997" name="Picture 5" descr="05_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362200"/>
            <a:ext cx="5715000" cy="388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488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08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800100"/>
            <a:ext cx="7772400" cy="76200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Centripetal </a:t>
            </a:r>
            <a:r>
              <a:rPr lang="en-US" b="1" dirty="0" smtClean="0">
                <a:solidFill>
                  <a:srgbClr val="FF0000"/>
                </a:solidFill>
              </a:rPr>
              <a:t>Force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07008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1628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b="1" i="1" dirty="0" smtClean="0">
                <a:solidFill>
                  <a:schemeClr val="accent1"/>
                </a:solidFill>
              </a:rPr>
              <a:t>The </a:t>
            </a:r>
            <a:r>
              <a:rPr lang="en-US" sz="2800" b="1" i="1" dirty="0">
                <a:solidFill>
                  <a:schemeClr val="accent1"/>
                </a:solidFill>
              </a:rPr>
              <a:t>centripetal force</a:t>
            </a:r>
            <a:r>
              <a:rPr lang="en-US" sz="2800" dirty="0"/>
              <a:t> refers to any force </a:t>
            </a:r>
            <a:r>
              <a:rPr lang="en-US" sz="2800" b="1" i="1" dirty="0"/>
              <a:t>or combination of forces</a:t>
            </a:r>
            <a:r>
              <a:rPr lang="en-US" sz="2800" dirty="0"/>
              <a:t> that produces a </a:t>
            </a:r>
            <a:r>
              <a:rPr lang="en-US" sz="2800" dirty="0">
                <a:solidFill>
                  <a:schemeClr val="accent1"/>
                </a:solidFill>
              </a:rPr>
              <a:t>centripetal acceleration</a:t>
            </a:r>
            <a:r>
              <a:rPr lang="en-US" sz="2800" dirty="0"/>
              <a:t>.</a:t>
            </a:r>
          </a:p>
          <a:p>
            <a:pPr>
              <a:lnSpc>
                <a:spcPct val="80000"/>
              </a:lnSpc>
              <a:buFont typeface="Wingdings" pitchFamily="79" charset="2"/>
              <a:buNone/>
            </a:pPr>
            <a:endParaRPr lang="en-US" sz="2800" dirty="0"/>
          </a:p>
        </p:txBody>
      </p:sp>
      <p:graphicFrame>
        <p:nvGraphicFramePr>
          <p:cNvPr id="1070084" name="Object 10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701628"/>
              </p:ext>
            </p:extLst>
          </p:nvPr>
        </p:nvGraphicFramePr>
        <p:xfrm>
          <a:off x="685799" y="3733800"/>
          <a:ext cx="2245291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2" name="Equation" r:id="rId4" imgW="482600" imgH="393700" progId="Equation.3">
                  <p:embed/>
                </p:oleObj>
              </mc:Choice>
              <mc:Fallback>
                <p:oleObj name="Equation" r:id="rId4" imgW="4826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799" y="3733800"/>
                        <a:ext cx="2245291" cy="1828800"/>
                      </a:xfrm>
                      <a:prstGeom prst="rect">
                        <a:avLst/>
                      </a:prstGeom>
                      <a:solidFill>
                        <a:srgbClr val="EFFF5D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0086" name="Object 10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6992522"/>
              </p:ext>
            </p:extLst>
          </p:nvPr>
        </p:nvGraphicFramePr>
        <p:xfrm>
          <a:off x="4114800" y="3962400"/>
          <a:ext cx="3593523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3" name="Equation" r:id="rId6" imgW="558800" imgH="177800" progId="Equation.3">
                  <p:embed/>
                </p:oleObj>
              </mc:Choice>
              <mc:Fallback>
                <p:oleObj name="Equation" r:id="rId6" imgW="558800" imgH="177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962400"/>
                        <a:ext cx="3593523" cy="1143000"/>
                      </a:xfrm>
                      <a:prstGeom prst="rect">
                        <a:avLst/>
                      </a:prstGeom>
                      <a:solidFill>
                        <a:srgbClr val="EFFF5D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144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79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Centripetal Forces</a:t>
            </a:r>
          </a:p>
        </p:txBody>
      </p:sp>
      <p:sp>
        <p:nvSpPr>
          <p:cNvPr id="10577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4525963"/>
          </a:xfrm>
        </p:spPr>
        <p:txBody>
          <a:bodyPr/>
          <a:lstStyle/>
          <a:p>
            <a:pPr marL="514350" indent="-457200">
              <a:lnSpc>
                <a:spcPct val="80000"/>
              </a:lnSpc>
            </a:pPr>
            <a:r>
              <a:rPr lang="en-US" dirty="0" smtClean="0"/>
              <a:t>The </a:t>
            </a:r>
            <a:r>
              <a:rPr lang="en-US" dirty="0"/>
              <a:t>centripetal force may be due to one or more individual forces, such as a normal force and/or a force due to friction.</a:t>
            </a:r>
          </a:p>
          <a:p>
            <a:pPr>
              <a:lnSpc>
                <a:spcPct val="80000"/>
              </a:lnSpc>
            </a:pPr>
            <a:endParaRPr lang="en-US" sz="2800" dirty="0" smtClean="0"/>
          </a:p>
        </p:txBody>
      </p:sp>
      <p:pic>
        <p:nvPicPr>
          <p:cNvPr id="4" name="Picture 6" descr="05_0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827336"/>
            <a:ext cx="4572000" cy="349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0" y="2819400"/>
            <a:ext cx="4572000" cy="417960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The</a:t>
            </a:r>
            <a:r>
              <a:rPr lang="en-US" sz="2800" b="1" i="1" dirty="0">
                <a:solidFill>
                  <a:schemeClr val="accent1"/>
                </a:solidFill>
              </a:rPr>
              <a:t> Static force of friction</a:t>
            </a:r>
            <a:r>
              <a:rPr lang="en-US" sz="2800" dirty="0"/>
              <a:t> is the frictional force acting when there </a:t>
            </a:r>
            <a:r>
              <a:rPr lang="en-US" sz="2800" b="1" i="1" dirty="0"/>
              <a:t>is no</a:t>
            </a:r>
            <a:r>
              <a:rPr lang="en-US" sz="2800" dirty="0"/>
              <a:t> motion along the surfaces.</a:t>
            </a:r>
          </a:p>
          <a:p>
            <a:pPr lvl="1">
              <a:lnSpc>
                <a:spcPct val="80000"/>
              </a:lnSpc>
            </a:pPr>
            <a:r>
              <a:rPr lang="en-US" sz="2400" i="1" dirty="0"/>
              <a:t>No skidding or sliding</a:t>
            </a:r>
          </a:p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The</a:t>
            </a:r>
            <a:r>
              <a:rPr lang="en-US" sz="2800" b="1" i="1" dirty="0" smtClean="0">
                <a:solidFill>
                  <a:schemeClr val="accent1"/>
                </a:solidFill>
              </a:rPr>
              <a:t> </a:t>
            </a:r>
            <a:r>
              <a:rPr lang="en-US" sz="2800" b="1" i="1" dirty="0">
                <a:solidFill>
                  <a:schemeClr val="accent1"/>
                </a:solidFill>
              </a:rPr>
              <a:t>Kinetic force of friction</a:t>
            </a:r>
            <a:r>
              <a:rPr lang="en-US" sz="2800" dirty="0"/>
              <a:t> is the frictional force acting when there </a:t>
            </a:r>
            <a:r>
              <a:rPr lang="en-US" sz="2800" b="1" i="1" dirty="0"/>
              <a:t>is</a:t>
            </a:r>
            <a:r>
              <a:rPr lang="en-US" sz="2800" dirty="0"/>
              <a:t> motion along the surfaces.</a:t>
            </a:r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3024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157" name="Rectangle 5"/>
          <p:cNvSpPr>
            <a:spLocks noChangeArrowheads="1"/>
          </p:cNvSpPr>
          <p:nvPr/>
        </p:nvSpPr>
        <p:spPr bwMode="auto">
          <a:xfrm>
            <a:off x="152400" y="3733800"/>
            <a:ext cx="84582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85000"/>
              <a:buFont typeface="Wingdings" pitchFamily="79" charset="2"/>
              <a:buChar char="v"/>
            </a:pPr>
            <a:r>
              <a:rPr lang="en-US" sz="2800" dirty="0">
                <a:latin typeface="Arial" charset="0"/>
              </a:rPr>
              <a:t>On a banked </a:t>
            </a:r>
            <a:r>
              <a:rPr lang="en-US" sz="2800" dirty="0" smtClean="0">
                <a:latin typeface="Arial" charset="0"/>
              </a:rPr>
              <a:t>circular track, assuming no friction on the surface, will the ball be able to make a circular motion with constant speed? 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85000"/>
              <a:buFont typeface="Wingdings" pitchFamily="79" charset="2"/>
              <a:buChar char="v"/>
            </a:pPr>
            <a:endParaRPr lang="en-US" sz="2800" dirty="0" smtClean="0">
              <a:latin typeface="Arial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85000"/>
              <a:buFont typeface="Wingdings" pitchFamily="79" charset="2"/>
              <a:buChar char="v"/>
            </a:pPr>
            <a:r>
              <a:rPr lang="en-US" sz="2800" dirty="0" smtClean="0">
                <a:latin typeface="Arial" charset="0"/>
              </a:rPr>
              <a:t>A). Yes.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85000"/>
              <a:buFont typeface="Wingdings" pitchFamily="79" charset="2"/>
              <a:buChar char="v"/>
            </a:pPr>
            <a:r>
              <a:rPr lang="en-US" sz="2800" dirty="0" smtClean="0">
                <a:latin typeface="Arial" charset="0"/>
              </a:rPr>
              <a:t>B). No. friction is absolutely needed. 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85000"/>
            </a:pPr>
            <a:endParaRPr lang="en-US" sz="2800" dirty="0">
              <a:latin typeface="Arial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85000"/>
              <a:buFont typeface="Wingdings" pitchFamily="79" charset="2"/>
              <a:buChar char="v"/>
            </a:pPr>
            <a:endParaRPr lang="en-US" sz="2800" dirty="0">
              <a:latin typeface="Arial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937"/>
          <a:stretch/>
        </p:blipFill>
        <p:spPr bwMode="auto">
          <a:xfrm>
            <a:off x="0" y="2722"/>
            <a:ext cx="6286500" cy="3608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0910340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3160" name="Picture 8" descr="05_0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049588"/>
            <a:ext cx="5334000" cy="309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73157" name="Rectangle 5"/>
          <p:cNvSpPr>
            <a:spLocks noChangeArrowheads="1"/>
          </p:cNvSpPr>
          <p:nvPr/>
        </p:nvSpPr>
        <p:spPr bwMode="auto">
          <a:xfrm>
            <a:off x="478970" y="381000"/>
            <a:ext cx="8360229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85000"/>
              <a:buFont typeface="Wingdings" pitchFamily="79" charset="2"/>
              <a:buChar char="v"/>
            </a:pPr>
            <a:r>
              <a:rPr lang="en-US" sz="2800" dirty="0" smtClean="0">
                <a:latin typeface="Arial" charset="0"/>
              </a:rPr>
              <a:t>The normal force can be separated into a vertical component and a </a:t>
            </a:r>
            <a:r>
              <a:rPr lang="en-US" sz="2800" dirty="0">
                <a:latin typeface="Arial" charset="0"/>
              </a:rPr>
              <a:t>horizontal component </a:t>
            </a:r>
            <a:endParaRPr lang="en-US" sz="2800" dirty="0" smtClean="0">
              <a:latin typeface="Arial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85000"/>
              <a:buFont typeface="Wingdings" pitchFamily="79" charset="2"/>
              <a:buChar char="v"/>
            </a:pPr>
            <a:r>
              <a:rPr lang="en-US" sz="2800" dirty="0" smtClean="0">
                <a:latin typeface="Arial" charset="0"/>
              </a:rPr>
              <a:t>The horizontal component of the normal force is the centripetal force when there’s no friction in order to keep the object (car) on the circular track.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85000"/>
              <a:buFont typeface="Wingdings" pitchFamily="79" charset="2"/>
              <a:buChar char="v"/>
            </a:pPr>
            <a:endParaRPr lang="en-US" sz="28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010761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3160" name="Picture 8" descr="05_0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049588"/>
            <a:ext cx="5334000" cy="309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73157" name="Rectangle 5"/>
          <p:cNvSpPr>
            <a:spLocks noChangeArrowheads="1"/>
          </p:cNvSpPr>
          <p:nvPr/>
        </p:nvSpPr>
        <p:spPr bwMode="auto">
          <a:xfrm>
            <a:off x="228600" y="381000"/>
            <a:ext cx="8610599" cy="624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85000"/>
            </a:pPr>
            <a:r>
              <a:rPr lang="en-US" sz="2800" b="1" dirty="0" smtClean="0">
                <a:solidFill>
                  <a:srgbClr val="FF0000"/>
                </a:solidFill>
                <a:latin typeface="Arial" charset="0"/>
              </a:rPr>
              <a:t>Quiz</a:t>
            </a:r>
            <a:r>
              <a:rPr lang="en-US" sz="2800" dirty="0" smtClean="0">
                <a:latin typeface="Arial" charset="0"/>
              </a:rPr>
              <a:t>: </a:t>
            </a:r>
            <a:r>
              <a:rPr lang="en-US" sz="2800" dirty="0" smtClean="0">
                <a:solidFill>
                  <a:schemeClr val="accent1"/>
                </a:solidFill>
                <a:latin typeface="Arial" charset="0"/>
              </a:rPr>
              <a:t>A Car moves along a </a:t>
            </a:r>
            <a:r>
              <a:rPr lang="en-US" sz="2800" dirty="0">
                <a:solidFill>
                  <a:schemeClr val="accent1"/>
                </a:solidFill>
                <a:latin typeface="Arial" charset="0"/>
              </a:rPr>
              <a:t>banked </a:t>
            </a:r>
            <a:r>
              <a:rPr lang="en-US" sz="2800" dirty="0" smtClean="0">
                <a:solidFill>
                  <a:schemeClr val="accent1"/>
                </a:solidFill>
                <a:latin typeface="Arial" charset="0"/>
              </a:rPr>
              <a:t>circular track (</a:t>
            </a:r>
            <a:r>
              <a:rPr lang="el-GR" sz="2800" dirty="0" smtClean="0">
                <a:solidFill>
                  <a:schemeClr val="accent1"/>
                </a:solidFill>
                <a:latin typeface="Arial" charset="0"/>
              </a:rPr>
              <a:t>θ</a:t>
            </a:r>
            <a:r>
              <a:rPr lang="en-US" sz="2800" dirty="0" smtClean="0">
                <a:solidFill>
                  <a:schemeClr val="accent1"/>
                </a:solidFill>
                <a:latin typeface="Arial" charset="0"/>
              </a:rPr>
              <a:t>=30</a:t>
            </a:r>
            <a:r>
              <a:rPr lang="en-US" sz="2800" baseline="30000" dirty="0" smtClean="0">
                <a:solidFill>
                  <a:schemeClr val="accent1"/>
                </a:solidFill>
                <a:latin typeface="Arial" charset="0"/>
              </a:rPr>
              <a:t>o</a:t>
            </a:r>
            <a:r>
              <a:rPr lang="en-US" sz="2800" dirty="0" smtClean="0">
                <a:solidFill>
                  <a:schemeClr val="accent1"/>
                </a:solidFill>
                <a:latin typeface="Arial" charset="0"/>
              </a:rPr>
              <a:t>) and experience a normal force of 1000 </a:t>
            </a:r>
            <a:r>
              <a:rPr lang="en-US" sz="2800" dirty="0">
                <a:solidFill>
                  <a:schemeClr val="accent1"/>
                </a:solidFill>
                <a:latin typeface="Arial" charset="0"/>
              </a:rPr>
              <a:t>N</a:t>
            </a:r>
            <a:r>
              <a:rPr lang="en-US" sz="2800" dirty="0" smtClean="0">
                <a:solidFill>
                  <a:schemeClr val="accent1"/>
                </a:solidFill>
                <a:latin typeface="Arial" charset="0"/>
              </a:rPr>
              <a:t>. How large is the vertical component (</a:t>
            </a:r>
            <a:r>
              <a:rPr lang="en-US" sz="2800" dirty="0" err="1">
                <a:solidFill>
                  <a:schemeClr val="accent1"/>
                </a:solidFill>
                <a:latin typeface="Arial" charset="0"/>
              </a:rPr>
              <a:t>N</a:t>
            </a:r>
            <a:r>
              <a:rPr lang="en-US" sz="2800" baseline="-25000" dirty="0" err="1" smtClean="0">
                <a:solidFill>
                  <a:schemeClr val="accent1"/>
                </a:solidFill>
                <a:latin typeface="Arial" charset="0"/>
              </a:rPr>
              <a:t>v</a:t>
            </a:r>
            <a:r>
              <a:rPr lang="en-US" sz="2800" dirty="0" smtClean="0">
                <a:solidFill>
                  <a:schemeClr val="accent1"/>
                </a:solidFill>
                <a:latin typeface="Arial" charset="0"/>
              </a:rPr>
              <a:t>) and horizontal component (</a:t>
            </a:r>
            <a:r>
              <a:rPr lang="en-US" sz="2800" dirty="0" err="1">
                <a:solidFill>
                  <a:schemeClr val="accent1"/>
                </a:solidFill>
                <a:latin typeface="Arial" charset="0"/>
              </a:rPr>
              <a:t>N</a:t>
            </a:r>
            <a:r>
              <a:rPr lang="en-US" sz="2800" baseline="-25000" dirty="0" err="1" smtClean="0">
                <a:solidFill>
                  <a:schemeClr val="accent1"/>
                </a:solidFill>
                <a:latin typeface="Arial" charset="0"/>
              </a:rPr>
              <a:t>h</a:t>
            </a:r>
            <a:r>
              <a:rPr lang="en-US" sz="2800" dirty="0" smtClean="0">
                <a:solidFill>
                  <a:schemeClr val="accent1"/>
                </a:solidFill>
                <a:latin typeface="Arial" charset="0"/>
              </a:rPr>
              <a:t>)?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85000"/>
            </a:pPr>
            <a:endParaRPr lang="en-US" sz="2800" dirty="0">
              <a:latin typeface="Arial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85000"/>
            </a:pPr>
            <a:r>
              <a:rPr lang="en-US" sz="2800" dirty="0" smtClean="0">
                <a:latin typeface="Arial" charset="0"/>
              </a:rPr>
              <a:t>A). </a:t>
            </a:r>
            <a:r>
              <a:rPr lang="en-US" sz="2800" dirty="0" err="1">
                <a:latin typeface="Arial" charset="0"/>
              </a:rPr>
              <a:t>N</a:t>
            </a:r>
            <a:r>
              <a:rPr lang="en-US" sz="2800" baseline="-25000" dirty="0" err="1" smtClean="0">
                <a:latin typeface="Arial" charset="0"/>
              </a:rPr>
              <a:t>v</a:t>
            </a:r>
            <a:r>
              <a:rPr lang="en-US" sz="2800" dirty="0" smtClean="0">
                <a:latin typeface="Arial" charset="0"/>
              </a:rPr>
              <a:t> = 866 N, </a:t>
            </a:r>
            <a:r>
              <a:rPr lang="en-US" sz="2800" dirty="0" err="1">
                <a:latin typeface="Arial" charset="0"/>
              </a:rPr>
              <a:t>N</a:t>
            </a:r>
            <a:r>
              <a:rPr lang="en-US" sz="2800" baseline="-25000" dirty="0" err="1" smtClean="0">
                <a:latin typeface="Arial" charset="0"/>
              </a:rPr>
              <a:t>h</a:t>
            </a:r>
            <a:r>
              <a:rPr lang="en-US" sz="2800" dirty="0" smtClean="0">
                <a:latin typeface="Arial" charset="0"/>
              </a:rPr>
              <a:t> = 500N.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85000"/>
            </a:pPr>
            <a:r>
              <a:rPr lang="en-US" sz="2800" dirty="0" smtClean="0">
                <a:latin typeface="Arial" charset="0"/>
              </a:rPr>
              <a:t>B). </a:t>
            </a:r>
            <a:r>
              <a:rPr lang="en-US" sz="2800" dirty="0" err="1">
                <a:latin typeface="Arial" charset="0"/>
              </a:rPr>
              <a:t>N</a:t>
            </a:r>
            <a:r>
              <a:rPr lang="en-US" sz="2800" baseline="-25000" dirty="0" err="1">
                <a:latin typeface="Arial" charset="0"/>
              </a:rPr>
              <a:t>v</a:t>
            </a:r>
            <a:r>
              <a:rPr lang="en-US" sz="2800" baseline="-25000" dirty="0">
                <a:latin typeface="Arial" charset="0"/>
              </a:rPr>
              <a:t> </a:t>
            </a:r>
            <a:r>
              <a:rPr lang="en-US" sz="2800" dirty="0" smtClean="0">
                <a:latin typeface="Arial" charset="0"/>
              </a:rPr>
              <a:t>= </a:t>
            </a:r>
            <a:r>
              <a:rPr lang="en-US" sz="2800" dirty="0">
                <a:latin typeface="Arial" charset="0"/>
              </a:rPr>
              <a:t>500 N</a:t>
            </a:r>
            <a:r>
              <a:rPr lang="en-US" sz="2800" dirty="0" smtClean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N</a:t>
            </a:r>
            <a:r>
              <a:rPr lang="en-US" sz="2800" baseline="-25000" dirty="0" err="1">
                <a:latin typeface="Arial" charset="0"/>
              </a:rPr>
              <a:t>h</a:t>
            </a:r>
            <a:r>
              <a:rPr lang="en-US" sz="2800" dirty="0">
                <a:latin typeface="Arial" charset="0"/>
              </a:rPr>
              <a:t> = 866 N</a:t>
            </a:r>
            <a:r>
              <a:rPr lang="en-US" sz="2800" dirty="0" smtClean="0">
                <a:latin typeface="Arial" charset="0"/>
              </a:rPr>
              <a:t>.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85000"/>
            </a:pPr>
            <a:r>
              <a:rPr lang="en-US" sz="2800" dirty="0" smtClean="0">
                <a:latin typeface="Arial" charset="0"/>
              </a:rPr>
              <a:t>C). </a:t>
            </a:r>
            <a:r>
              <a:rPr lang="en-US" sz="2800" dirty="0" err="1">
                <a:latin typeface="Arial" charset="0"/>
              </a:rPr>
              <a:t>N</a:t>
            </a:r>
            <a:r>
              <a:rPr lang="en-US" sz="2800" baseline="-25000" dirty="0" err="1">
                <a:latin typeface="Arial" charset="0"/>
              </a:rPr>
              <a:t>v</a:t>
            </a:r>
            <a:r>
              <a:rPr lang="en-US" sz="2800" baseline="-25000" dirty="0">
                <a:latin typeface="Arial" charset="0"/>
              </a:rPr>
              <a:t> </a:t>
            </a:r>
            <a:r>
              <a:rPr lang="en-US" sz="2800" dirty="0" smtClean="0">
                <a:latin typeface="Arial" charset="0"/>
              </a:rPr>
              <a:t>= 500 </a:t>
            </a:r>
            <a:r>
              <a:rPr lang="en-US" sz="2800" dirty="0">
                <a:latin typeface="Arial" charset="0"/>
              </a:rPr>
              <a:t>N</a:t>
            </a:r>
            <a:r>
              <a:rPr lang="en-US" sz="2800" dirty="0" smtClean="0">
                <a:latin typeface="Arial" charset="0"/>
              </a:rPr>
              <a:t>, </a:t>
            </a:r>
            <a:r>
              <a:rPr lang="en-US" sz="2800" dirty="0" err="1">
                <a:latin typeface="Arial" charset="0"/>
              </a:rPr>
              <a:t>N</a:t>
            </a:r>
            <a:r>
              <a:rPr lang="en-US" sz="2800" baseline="-25000" dirty="0" err="1">
                <a:latin typeface="Arial" charset="0"/>
              </a:rPr>
              <a:t>h</a:t>
            </a:r>
            <a:r>
              <a:rPr lang="en-US" sz="2800" dirty="0">
                <a:latin typeface="Arial" charset="0"/>
              </a:rPr>
              <a:t> = </a:t>
            </a:r>
            <a:r>
              <a:rPr lang="en-US" sz="2800" dirty="0" smtClean="0">
                <a:latin typeface="Arial" charset="0"/>
              </a:rPr>
              <a:t>500 </a:t>
            </a:r>
            <a:r>
              <a:rPr lang="en-US" sz="2800" dirty="0">
                <a:latin typeface="Arial" charset="0"/>
              </a:rPr>
              <a:t>N</a:t>
            </a:r>
            <a:r>
              <a:rPr lang="en-US" sz="2800" dirty="0" smtClean="0">
                <a:latin typeface="Arial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85000"/>
            </a:pPr>
            <a:r>
              <a:rPr lang="en-US" sz="2800" dirty="0" smtClean="0">
                <a:latin typeface="Arial" charset="0"/>
              </a:rPr>
              <a:t>D). </a:t>
            </a:r>
            <a:r>
              <a:rPr lang="en-US" sz="2800" dirty="0" err="1">
                <a:latin typeface="Arial" charset="0"/>
              </a:rPr>
              <a:t>N</a:t>
            </a:r>
            <a:r>
              <a:rPr lang="en-US" sz="2800" baseline="-25000" dirty="0" err="1">
                <a:latin typeface="Arial" charset="0"/>
              </a:rPr>
              <a:t>v</a:t>
            </a:r>
            <a:r>
              <a:rPr lang="en-US" sz="2800" baseline="-25000" dirty="0">
                <a:latin typeface="Arial" charset="0"/>
              </a:rPr>
              <a:t> </a:t>
            </a:r>
            <a:r>
              <a:rPr lang="en-US" sz="2800" dirty="0" smtClean="0">
                <a:latin typeface="Arial" charset="0"/>
              </a:rPr>
              <a:t>= 866 N, </a:t>
            </a:r>
            <a:r>
              <a:rPr lang="en-US" sz="2800" dirty="0" err="1">
                <a:latin typeface="Arial" charset="0"/>
              </a:rPr>
              <a:t>N</a:t>
            </a:r>
            <a:r>
              <a:rPr lang="en-US" sz="2800" baseline="-25000" dirty="0" err="1">
                <a:latin typeface="Arial" charset="0"/>
              </a:rPr>
              <a:t>h</a:t>
            </a:r>
            <a:r>
              <a:rPr lang="en-US" sz="2800" dirty="0">
                <a:latin typeface="Arial" charset="0"/>
              </a:rPr>
              <a:t> = </a:t>
            </a:r>
            <a:r>
              <a:rPr lang="en-US" sz="2800" dirty="0" smtClean="0">
                <a:latin typeface="Arial" charset="0"/>
              </a:rPr>
              <a:t>134 </a:t>
            </a:r>
            <a:r>
              <a:rPr lang="en-US" sz="2800" dirty="0">
                <a:latin typeface="Arial" charset="0"/>
              </a:rPr>
              <a:t>N</a:t>
            </a:r>
            <a:r>
              <a:rPr lang="en-US" sz="2800" dirty="0" smtClean="0">
                <a:latin typeface="Arial" charset="0"/>
              </a:rPr>
              <a:t>.  </a:t>
            </a:r>
            <a:endParaRPr lang="en-US" sz="2800" dirty="0"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19043" y="3810000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30 </a:t>
            </a:r>
            <a:r>
              <a:rPr lang="en-US" baseline="30000" dirty="0" smtClean="0"/>
              <a:t>o</a:t>
            </a:r>
            <a:endParaRPr lang="en-US" baseline="30000" dirty="0"/>
          </a:p>
        </p:txBody>
      </p:sp>
      <p:sp>
        <p:nvSpPr>
          <p:cNvPr id="4" name="Arc 3"/>
          <p:cNvSpPr/>
          <p:nvPr/>
        </p:nvSpPr>
        <p:spPr>
          <a:xfrm rot="18460045">
            <a:off x="7203871" y="4257120"/>
            <a:ext cx="756058" cy="667773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890073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902</Words>
  <Application>Microsoft Office PowerPoint</Application>
  <PresentationFormat>On-screen Show (4:3)</PresentationFormat>
  <Paragraphs>161</Paragraphs>
  <Slides>12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Equation</vt:lpstr>
      <vt:lpstr>1D-04 Radial Acceleration &amp; Tangential Velocity </vt:lpstr>
      <vt:lpstr>Discussion on Triangle, Arc and Cord </vt:lpstr>
      <vt:lpstr>Centripetal Acceleration</vt:lpstr>
      <vt:lpstr>Centripetal Acceleration</vt:lpstr>
      <vt:lpstr>Centripetal Force</vt:lpstr>
      <vt:lpstr>Centripetal Forces</vt:lpstr>
      <vt:lpstr>PowerPoint Presentation</vt:lpstr>
      <vt:lpstr>PowerPoint Presentation</vt:lpstr>
      <vt:lpstr>PowerPoint Presentation</vt:lpstr>
      <vt:lpstr>1D-02 Conical Pendulum </vt:lpstr>
      <vt:lpstr>Vertical circles</vt:lpstr>
      <vt:lpstr>Ch 5 CP 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wxie</dc:creator>
  <cp:lastModifiedBy>wxie</cp:lastModifiedBy>
  <cp:revision>142</cp:revision>
  <dcterms:created xsi:type="dcterms:W3CDTF">2011-01-26T23:52:22Z</dcterms:created>
  <dcterms:modified xsi:type="dcterms:W3CDTF">2013-01-30T14:46:26Z</dcterms:modified>
</cp:coreProperties>
</file>