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21" r:id="rId2"/>
    <p:sldId id="260" r:id="rId3"/>
    <p:sldId id="263" r:id="rId4"/>
    <p:sldId id="264" r:id="rId5"/>
    <p:sldId id="319" r:id="rId6"/>
    <p:sldId id="317" r:id="rId7"/>
    <p:sldId id="290" r:id="rId8"/>
    <p:sldId id="320" r:id="rId9"/>
    <p:sldId id="304" r:id="rId10"/>
    <p:sldId id="288" r:id="rId11"/>
    <p:sldId id="322" r:id="rId12"/>
    <p:sldId id="293" r:id="rId13"/>
    <p:sldId id="294" r:id="rId14"/>
    <p:sldId id="298" r:id="rId15"/>
    <p:sldId id="305" r:id="rId16"/>
    <p:sldId id="306" r:id="rId17"/>
    <p:sldId id="307" r:id="rId18"/>
    <p:sldId id="308" r:id="rId19"/>
    <p:sldId id="310" r:id="rId20"/>
    <p:sldId id="300" r:id="rId21"/>
    <p:sldId id="309" r:id="rId22"/>
    <p:sldId id="315" r:id="rId23"/>
    <p:sldId id="31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5" autoAdjust="0"/>
    <p:restoredTop sz="88636" autoAdjust="0"/>
  </p:normalViewPr>
  <p:slideViewPr>
    <p:cSldViewPr>
      <p:cViewPr varScale="1">
        <p:scale>
          <a:sx n="54" d="100"/>
          <a:sy n="54" d="100"/>
        </p:scale>
        <p:origin x="490" y="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802E3-F0F6-4D99-BBC3-3E9E5A6BC0F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9557D-DCF2-4C14-B6A8-ECB3B9D19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8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4EC672-577A-46A2-8875-471EE7397265}" type="slidenum">
              <a:rPr lang="en-US"/>
              <a:pPr/>
              <a:t>2</a:t>
            </a:fld>
            <a:endParaRPr lang="en-US"/>
          </a:p>
        </p:txBody>
      </p:sp>
      <p:sp>
        <p:nvSpPr>
          <p:cNvPr id="85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776EC-4D3E-409C-BAF1-45E7681DD3C6}" type="slidenum">
              <a:rPr lang="en-US"/>
              <a:pPr/>
              <a:t>23</a:t>
            </a:fld>
            <a:endParaRPr lang="en-US"/>
          </a:p>
        </p:txBody>
      </p:sp>
      <p:sp>
        <p:nvSpPr>
          <p:cNvPr id="109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CCCE81-B614-4DF2-B72F-40C927A8938E}" type="slidenum">
              <a:rPr lang="en-US"/>
              <a:pPr/>
              <a:t>3</a:t>
            </a:fld>
            <a:endParaRPr lang="en-US"/>
          </a:p>
        </p:txBody>
      </p:sp>
      <p:sp>
        <p:nvSpPr>
          <p:cNvPr id="105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776EC-4D3E-409C-BAF1-45E7681DD3C6}" type="slidenum">
              <a:rPr lang="en-US"/>
              <a:pPr/>
              <a:t>4</a:t>
            </a:fld>
            <a:endParaRPr lang="en-US"/>
          </a:p>
        </p:txBody>
      </p:sp>
      <p:sp>
        <p:nvSpPr>
          <p:cNvPr id="109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776EC-4D3E-409C-BAF1-45E7681DD3C6}" type="slidenum">
              <a:rPr lang="en-US"/>
              <a:pPr/>
              <a:t>5</a:t>
            </a:fld>
            <a:endParaRPr lang="en-US"/>
          </a:p>
        </p:txBody>
      </p:sp>
      <p:sp>
        <p:nvSpPr>
          <p:cNvPr id="109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the car has a jet</a:t>
            </a:r>
            <a:r>
              <a:rPr lang="en-US" baseline="0" dirty="0"/>
              <a:t> engine since without friction the wheel can not move the car. 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776EC-4D3E-409C-BAF1-45E7681DD3C6}" type="slidenum">
              <a:rPr lang="en-US"/>
              <a:pPr/>
              <a:t>6</a:t>
            </a:fld>
            <a:endParaRPr lang="en-US"/>
          </a:p>
        </p:txBody>
      </p:sp>
      <p:sp>
        <p:nvSpPr>
          <p:cNvPr id="109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the car has a jet</a:t>
            </a:r>
            <a:r>
              <a:rPr lang="en-US" baseline="0" dirty="0"/>
              <a:t> engine since without friction the wheel can not move the car. 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9557D-DCF2-4C14-B6A8-ECB3B9D19C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82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the spring</a:t>
            </a:r>
            <a:r>
              <a:rPr lang="en-US" baseline="0" dirty="0"/>
              <a:t> in the vertical direction.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9557D-DCF2-4C14-B6A8-ECB3B9D19C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80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a piece</a:t>
            </a:r>
            <a:r>
              <a:rPr lang="en-US" baseline="0" dirty="0"/>
              <a:t> of paper and bend it. Then hold the paper and stretch it and show it’s harder to bend it.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9557D-DCF2-4C14-B6A8-ECB3B9D19C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60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</a:t>
            </a:r>
            <a:r>
              <a:rPr lang="en-US" baseline="0" dirty="0"/>
              <a:t> reason that the truck can not be on track when friction is not large enough.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9557D-DCF2-4C14-B6A8-ECB3B9D19C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9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E5B3-140F-4BCC-9795-3DEE17AA922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8618-D103-4543-8EF7-360C5AFA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3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E5B3-140F-4BCC-9795-3DEE17AA922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8618-D103-4543-8EF7-360C5AFA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5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E5B3-140F-4BCC-9795-3DEE17AA922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8618-D103-4543-8EF7-360C5AFA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27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12788" y="6313488"/>
            <a:ext cx="2030412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19400" y="6096000"/>
            <a:ext cx="3962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34200" y="6313488"/>
            <a:ext cx="1550988" cy="457200"/>
          </a:xfrm>
        </p:spPr>
        <p:txBody>
          <a:bodyPr/>
          <a:lstStyle>
            <a:lvl1pPr>
              <a:defRPr/>
            </a:lvl1pPr>
          </a:lstStyle>
          <a:p>
            <a:fld id="{7B4343C0-D9D6-4F04-AD67-A73BFBF942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00708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EC6EC-4722-4A2A-A979-A10B04740622}" type="datetime1">
              <a:rPr lang="en-US"/>
              <a:pPr/>
              <a:t>2/4/2020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Physics 214 Fall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6FBDA4-F7CC-4E54-B7C7-B06642C7A5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27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E5B3-140F-4BCC-9795-3DEE17AA922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8618-D103-4543-8EF7-360C5AFA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3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E5B3-140F-4BCC-9795-3DEE17AA922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8618-D103-4543-8EF7-360C5AFA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E5B3-140F-4BCC-9795-3DEE17AA922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8618-D103-4543-8EF7-360C5AFA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E5B3-140F-4BCC-9795-3DEE17AA922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8618-D103-4543-8EF7-360C5AFA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E5B3-140F-4BCC-9795-3DEE17AA922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8618-D103-4543-8EF7-360C5AFA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93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E5B3-140F-4BCC-9795-3DEE17AA922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8618-D103-4543-8EF7-360C5AFA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3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E5B3-140F-4BCC-9795-3DEE17AA922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8618-D103-4543-8EF7-360C5AFA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9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E5B3-140F-4BCC-9795-3DEE17AA922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8618-D103-4543-8EF7-360C5AFA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4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CE5B3-140F-4BCC-9795-3DEE17AA922D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28618-D103-4543-8EF7-360C5AFA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2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outube.com/watch?v=6NvBGb5lf78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Solar and Lunar eclipse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" y="1981201"/>
            <a:ext cx="4516661" cy="353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4191000" cy="353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086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604D85-8F3E-46EE-885F-5F3D3B169F06}" type="datetime1">
              <a:rPr lang="en-US"/>
              <a:pPr eaLnBrk="1" hangingPunct="1"/>
              <a:t>2/4/2020</a:t>
            </a:fld>
            <a:endParaRPr lang="en-US" dirty="0"/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Physics 214 Fall 2010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533D10-9771-4F68-B1DA-04098A2018C4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Vertical circles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657600"/>
            <a:ext cx="3657600" cy="2514600"/>
          </a:xfrm>
        </p:spPr>
        <p:txBody>
          <a:bodyPr/>
          <a:lstStyle/>
          <a:p>
            <a:pPr marL="0" indent="0" eaLnBrk="1" hangingPunct="1"/>
            <a:r>
              <a:rPr lang="en-US" sz="1800" dirty="0"/>
              <a:t>If v = 0 then N = mg</a:t>
            </a:r>
          </a:p>
          <a:p>
            <a:pPr marL="0" indent="0" eaLnBrk="1" hangingPunct="1"/>
            <a:endParaRPr lang="en-US" sz="1800" dirty="0"/>
          </a:p>
          <a:p>
            <a:pPr marL="0" indent="0" eaLnBrk="1" hangingPunct="1"/>
            <a:r>
              <a:rPr lang="en-US" sz="1800" dirty="0">
                <a:solidFill>
                  <a:schemeClr val="hlink"/>
                </a:solidFill>
              </a:rPr>
              <a:t>As v increases N becomes smaller</a:t>
            </a:r>
          </a:p>
          <a:p>
            <a:pPr marL="0" indent="0" eaLnBrk="1" hangingPunct="1"/>
            <a:endParaRPr lang="en-US" sz="1800" dirty="0">
              <a:solidFill>
                <a:schemeClr val="hlink"/>
              </a:solidFill>
            </a:endParaRPr>
          </a:p>
          <a:p>
            <a:pPr marL="0" indent="0" eaLnBrk="1" hangingPunct="1"/>
            <a:r>
              <a:rPr lang="en-US" sz="1800" dirty="0">
                <a:solidFill>
                  <a:schemeClr val="hlink"/>
                </a:solidFill>
              </a:rPr>
              <a:t> </a:t>
            </a:r>
            <a:r>
              <a:rPr lang="en-US" sz="1800" dirty="0">
                <a:solidFill>
                  <a:srgbClr val="3333FF"/>
                </a:solidFill>
              </a:rPr>
              <a:t>When v</a:t>
            </a:r>
            <a:r>
              <a:rPr lang="en-US" sz="1800" baseline="30000" dirty="0">
                <a:solidFill>
                  <a:srgbClr val="3333FF"/>
                </a:solidFill>
              </a:rPr>
              <a:t>2</a:t>
            </a:r>
            <a:r>
              <a:rPr lang="en-US" sz="1800" dirty="0">
                <a:solidFill>
                  <a:srgbClr val="3333FF"/>
                </a:solidFill>
              </a:rPr>
              <a:t>/r = g the car becomes weightless. </a:t>
            </a:r>
          </a:p>
          <a:p>
            <a:pPr marL="0" indent="0" eaLnBrk="1" hangingPunct="1"/>
            <a:endParaRPr lang="en-US" sz="1800" dirty="0"/>
          </a:p>
        </p:txBody>
      </p:sp>
      <p:sp>
        <p:nvSpPr>
          <p:cNvPr id="7175" name="Text Box 12"/>
          <p:cNvSpPr txBox="1">
            <a:spLocks noChangeArrowheads="1"/>
          </p:cNvSpPr>
          <p:nvPr/>
        </p:nvSpPr>
        <p:spPr bwMode="auto">
          <a:xfrm>
            <a:off x="898525" y="3011488"/>
            <a:ext cx="2303463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3300"/>
                </a:solidFill>
              </a:rPr>
              <a:t>mg – N = mv</a:t>
            </a:r>
            <a:r>
              <a:rPr lang="en-US" sz="2400" b="1" baseline="30000">
                <a:solidFill>
                  <a:srgbClr val="FF3300"/>
                </a:solidFill>
              </a:rPr>
              <a:t>2</a:t>
            </a:r>
            <a:r>
              <a:rPr lang="en-US" sz="2400" b="1">
                <a:solidFill>
                  <a:srgbClr val="FF3300"/>
                </a:solidFill>
              </a:rPr>
              <a:t>/r</a:t>
            </a:r>
          </a:p>
        </p:txBody>
      </p:sp>
      <p:pic>
        <p:nvPicPr>
          <p:cNvPr id="7176" name="Picture 13" descr="05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2576513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14"/>
          <p:cNvSpPr txBox="1">
            <a:spLocks noChangeArrowheads="1"/>
          </p:cNvSpPr>
          <p:nvPr/>
        </p:nvSpPr>
        <p:spPr bwMode="auto">
          <a:xfrm>
            <a:off x="5867400" y="3432175"/>
            <a:ext cx="196215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3300"/>
                </a:solidFill>
              </a:rPr>
              <a:t>Ferris wheel</a:t>
            </a:r>
          </a:p>
        </p:txBody>
      </p:sp>
      <p:sp>
        <p:nvSpPr>
          <p:cNvPr id="7178" name="Text Box 15"/>
          <p:cNvSpPr txBox="1">
            <a:spLocks noChangeArrowheads="1"/>
          </p:cNvSpPr>
          <p:nvPr/>
        </p:nvSpPr>
        <p:spPr bwMode="auto">
          <a:xfrm>
            <a:off x="5165725" y="4151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79" name="Line 16"/>
          <p:cNvSpPr>
            <a:spLocks noChangeShapeType="1"/>
          </p:cNvSpPr>
          <p:nvPr/>
        </p:nvSpPr>
        <p:spPr bwMode="auto">
          <a:xfrm>
            <a:off x="3962400" y="1295400"/>
            <a:ext cx="0" cy="1066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Text Box 17"/>
          <p:cNvSpPr txBox="1">
            <a:spLocks noChangeArrowheads="1"/>
          </p:cNvSpPr>
          <p:nvPr/>
        </p:nvSpPr>
        <p:spPr bwMode="auto">
          <a:xfrm>
            <a:off x="3794125" y="2325688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g</a:t>
            </a:r>
          </a:p>
        </p:txBody>
      </p:sp>
      <p:sp>
        <p:nvSpPr>
          <p:cNvPr id="7181" name="Text Box 20"/>
          <p:cNvSpPr txBox="1">
            <a:spLocks noChangeArrowheads="1"/>
          </p:cNvSpPr>
          <p:nvPr/>
        </p:nvSpPr>
        <p:spPr bwMode="auto">
          <a:xfrm>
            <a:off x="5715000" y="4038600"/>
            <a:ext cx="22860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3333FF"/>
                </a:solidFill>
              </a:rPr>
              <a:t>At the bottom</a:t>
            </a:r>
          </a:p>
          <a:p>
            <a:pPr eaLnBrk="1" hangingPunct="1"/>
            <a:r>
              <a:rPr lang="en-US" sz="2400" b="1">
                <a:solidFill>
                  <a:srgbClr val="3333FF"/>
                </a:solidFill>
              </a:rPr>
              <a:t>N - mg = mv</a:t>
            </a:r>
            <a:r>
              <a:rPr lang="en-US" sz="2400" b="1" baseline="30000">
                <a:solidFill>
                  <a:srgbClr val="3333FF"/>
                </a:solidFill>
              </a:rPr>
              <a:t>2</a:t>
            </a:r>
            <a:r>
              <a:rPr lang="en-US" sz="2400" b="1">
                <a:solidFill>
                  <a:srgbClr val="3333FF"/>
                </a:solidFill>
              </a:rPr>
              <a:t>/r</a:t>
            </a:r>
          </a:p>
          <a:p>
            <a:pPr eaLnBrk="1" hangingPunct="1"/>
            <a:endParaRPr lang="en-US" sz="2400" b="1">
              <a:solidFill>
                <a:srgbClr val="3333FF"/>
              </a:solidFill>
            </a:endParaRPr>
          </a:p>
          <a:p>
            <a:pPr eaLnBrk="1" hangingPunct="1"/>
            <a:r>
              <a:rPr lang="en-US" sz="2400" b="1">
                <a:solidFill>
                  <a:srgbClr val="3333FF"/>
                </a:solidFill>
              </a:rPr>
              <a:t>At the top </a:t>
            </a:r>
          </a:p>
          <a:p>
            <a:pPr eaLnBrk="1" hangingPunct="1"/>
            <a:r>
              <a:rPr lang="en-US" sz="2400" b="1">
                <a:solidFill>
                  <a:srgbClr val="3333FF"/>
                </a:solidFill>
              </a:rPr>
              <a:t>Mg – N = mv</a:t>
            </a:r>
            <a:r>
              <a:rPr lang="en-US" sz="2400" b="1" baseline="30000">
                <a:solidFill>
                  <a:srgbClr val="3333FF"/>
                </a:solidFill>
              </a:rPr>
              <a:t>2</a:t>
            </a:r>
            <a:r>
              <a:rPr lang="en-US" sz="2400" b="1">
                <a:solidFill>
                  <a:srgbClr val="3333FF"/>
                </a:solidFill>
              </a:rPr>
              <a:t>/r</a:t>
            </a:r>
          </a:p>
          <a:p>
            <a:pPr eaLnBrk="1" hangingPunct="1"/>
            <a:endParaRPr lang="en-US" sz="2400" b="1">
              <a:solidFill>
                <a:srgbClr val="FF3300"/>
              </a:solidFill>
            </a:endParaRPr>
          </a:p>
        </p:txBody>
      </p:sp>
      <p:sp>
        <p:nvSpPr>
          <p:cNvPr id="7182" name="Text Box 21"/>
          <p:cNvSpPr txBox="1">
            <a:spLocks noChangeArrowheads="1"/>
          </p:cNvSpPr>
          <p:nvPr/>
        </p:nvSpPr>
        <p:spPr bwMode="auto">
          <a:xfrm>
            <a:off x="3657600" y="2895600"/>
            <a:ext cx="1539875" cy="13112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3300"/>
                </a:solidFill>
              </a:rPr>
              <a:t>+ is always </a:t>
            </a:r>
          </a:p>
          <a:p>
            <a:pPr eaLnBrk="1" hangingPunct="1"/>
            <a:r>
              <a:rPr lang="en-US" sz="2000" b="1">
                <a:solidFill>
                  <a:srgbClr val="FF3300"/>
                </a:solidFill>
              </a:rPr>
              <a:t>toward the center of the circle</a:t>
            </a:r>
          </a:p>
        </p:txBody>
      </p:sp>
      <p:grpSp>
        <p:nvGrpSpPr>
          <p:cNvPr id="7183" name="Group 23"/>
          <p:cNvGrpSpPr>
            <a:grpSpLocks/>
          </p:cNvGrpSpPr>
          <p:nvPr/>
        </p:nvGrpSpPr>
        <p:grpSpPr bwMode="auto">
          <a:xfrm>
            <a:off x="914400" y="990600"/>
            <a:ext cx="1938338" cy="2438400"/>
            <a:chOff x="576" y="624"/>
            <a:chExt cx="1221" cy="1536"/>
          </a:xfrm>
        </p:grpSpPr>
        <p:sp>
          <p:nvSpPr>
            <p:cNvPr id="7184" name="Arc 24"/>
            <p:cNvSpPr>
              <a:spLocks/>
            </p:cNvSpPr>
            <p:nvPr/>
          </p:nvSpPr>
          <p:spPr bwMode="auto">
            <a:xfrm rot="-2639661">
              <a:off x="576" y="1200"/>
              <a:ext cx="960" cy="9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85" name="Picture 25" descr="ca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248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6" name="Line 26"/>
            <p:cNvSpPr>
              <a:spLocks noChangeShapeType="1"/>
            </p:cNvSpPr>
            <p:nvPr/>
          </p:nvSpPr>
          <p:spPr bwMode="auto">
            <a:xfrm>
              <a:off x="1056" y="1392"/>
              <a:ext cx="0" cy="3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Text Box 27"/>
            <p:cNvSpPr txBox="1">
              <a:spLocks noChangeArrowheads="1"/>
            </p:cNvSpPr>
            <p:nvPr/>
          </p:nvSpPr>
          <p:spPr bwMode="auto">
            <a:xfrm>
              <a:off x="950" y="1657"/>
              <a:ext cx="8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/>
                <a:t>W = mg</a:t>
              </a:r>
            </a:p>
          </p:txBody>
        </p:sp>
        <p:sp>
          <p:nvSpPr>
            <p:cNvPr id="7188" name="Line 28"/>
            <p:cNvSpPr>
              <a:spLocks noChangeShapeType="1"/>
            </p:cNvSpPr>
            <p:nvPr/>
          </p:nvSpPr>
          <p:spPr bwMode="auto">
            <a:xfrm flipV="1">
              <a:off x="1056" y="912"/>
              <a:ext cx="0" cy="3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Text Box 29"/>
            <p:cNvSpPr txBox="1">
              <a:spLocks noChangeArrowheads="1"/>
            </p:cNvSpPr>
            <p:nvPr/>
          </p:nvSpPr>
          <p:spPr bwMode="auto">
            <a:xfrm>
              <a:off x="960" y="62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/>
                <a:t>N</a:t>
              </a:r>
            </a:p>
          </p:txBody>
        </p:sp>
        <p:sp>
          <p:nvSpPr>
            <p:cNvPr id="7190" name="Line 30"/>
            <p:cNvSpPr>
              <a:spLocks noChangeShapeType="1"/>
            </p:cNvSpPr>
            <p:nvPr/>
          </p:nvSpPr>
          <p:spPr bwMode="auto">
            <a:xfrm>
              <a:off x="1152" y="1392"/>
              <a:ext cx="384" cy="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Text Box 31"/>
            <p:cNvSpPr txBox="1">
              <a:spLocks noChangeArrowheads="1"/>
            </p:cNvSpPr>
            <p:nvPr/>
          </p:nvSpPr>
          <p:spPr bwMode="auto">
            <a:xfrm>
              <a:off x="1574" y="117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/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412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  <p:bldP spid="71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00ABF-1198-4A67-A79A-4C64A0BACB3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81200" y="5995715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https://www.youtube.com/watch?v=6NvBGb5lf78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838200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A floating dog</a:t>
            </a:r>
          </a:p>
        </p:txBody>
      </p:sp>
      <p:pic>
        <p:nvPicPr>
          <p:cNvPr id="31746" name="Picture 2" descr="Image result for a floating d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1740133"/>
            <a:ext cx="4711700" cy="392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28606" y="5152267"/>
            <a:ext cx="4391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http://www.digitaljournal.com/image/71076</a:t>
            </a:r>
          </a:p>
        </p:txBody>
      </p:sp>
    </p:spTree>
    <p:extLst>
      <p:ext uri="{BB962C8B-B14F-4D97-AF65-F5344CB8AC3E}">
        <p14:creationId xmlns:p14="http://schemas.microsoft.com/office/powerpoint/2010/main" val="2575338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5ED12F-71DA-4CE3-8707-082A1A30617B}" type="datetime1">
              <a:rPr lang="en-US"/>
              <a:pPr eaLnBrk="1" hangingPunct="1"/>
              <a:t>2/4/2020</a:t>
            </a:fld>
            <a:endParaRPr lang="en-US"/>
          </a:p>
        </p:txBody>
      </p:sp>
      <p:sp>
        <p:nvSpPr>
          <p:cNvPr id="17411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Physics 214 Fall 2010</a:t>
            </a:r>
          </a:p>
        </p:txBody>
      </p:sp>
      <p:sp>
        <p:nvSpPr>
          <p:cNvPr id="1741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453210-8B89-459D-9F49-2CF867665C40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6463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itchFamily="2" charset="-122"/>
              </a:rPr>
              <a:t>1D-05 Twirling Wine Glass</a:t>
            </a:r>
          </a:p>
        </p:txBody>
      </p:sp>
      <p:pic>
        <p:nvPicPr>
          <p:cNvPr id="17415" name="Picture 4" descr="1D-05_pic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371600"/>
            <a:ext cx="1693863" cy="2438400"/>
          </a:xfr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5781" name="Picture 5" descr="1D-05_diagra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066800"/>
            <a:ext cx="2033588" cy="2667000"/>
          </a:xfr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715000" y="1066800"/>
            <a:ext cx="3124200" cy="2362200"/>
            <a:chOff x="3600" y="672"/>
            <a:chExt cx="1968" cy="1488"/>
          </a:xfrm>
        </p:grpSpPr>
        <p:grpSp>
          <p:nvGrpSpPr>
            <p:cNvPr id="17423" name="Group 7"/>
            <p:cNvGrpSpPr>
              <a:grpSpLocks/>
            </p:cNvGrpSpPr>
            <p:nvPr/>
          </p:nvGrpSpPr>
          <p:grpSpPr bwMode="auto">
            <a:xfrm>
              <a:off x="5328" y="1056"/>
              <a:ext cx="240" cy="336"/>
              <a:chOff x="5328" y="1056"/>
              <a:chExt cx="240" cy="336"/>
            </a:xfrm>
          </p:grpSpPr>
          <p:sp>
            <p:nvSpPr>
              <p:cNvPr id="17432" name="Line 8"/>
              <p:cNvSpPr>
                <a:spLocks noChangeShapeType="1"/>
              </p:cNvSpPr>
              <p:nvPr/>
            </p:nvSpPr>
            <p:spPr bwMode="auto">
              <a:xfrm>
                <a:off x="5328" y="1104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3" name="Rectangle 9"/>
              <p:cNvSpPr>
                <a:spLocks noChangeArrowheads="1"/>
              </p:cNvSpPr>
              <p:nvPr/>
            </p:nvSpPr>
            <p:spPr bwMode="auto">
              <a:xfrm>
                <a:off x="5328" y="1056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altLang="zh-CN" sz="2000" b="1">
                    <a:solidFill>
                      <a:srgbClr val="000000"/>
                    </a:solidFill>
                    <a:ea typeface="宋体" pitchFamily="2" charset="-122"/>
                  </a:rPr>
                  <a:t>g</a:t>
                </a:r>
              </a:p>
            </p:txBody>
          </p:sp>
        </p:grpSp>
        <p:sp>
          <p:nvSpPr>
            <p:cNvPr id="17424" name="Text Box 10"/>
            <p:cNvSpPr txBox="1">
              <a:spLocks noChangeArrowheads="1"/>
            </p:cNvSpPr>
            <p:nvPr/>
          </p:nvSpPr>
          <p:spPr bwMode="auto">
            <a:xfrm>
              <a:off x="3600" y="1488"/>
              <a:ext cx="57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 altLang="zh-CN" sz="1400" b="1" i="1">
                  <a:solidFill>
                    <a:srgbClr val="027E22"/>
                  </a:solidFill>
                  <a:ea typeface="宋体" pitchFamily="2" charset="-122"/>
                </a:rPr>
                <a:t>Same as</a:t>
              </a:r>
            </a:p>
          </p:txBody>
        </p:sp>
        <p:grpSp>
          <p:nvGrpSpPr>
            <p:cNvPr id="17425" name="Group 11"/>
            <p:cNvGrpSpPr>
              <a:grpSpLocks/>
            </p:cNvGrpSpPr>
            <p:nvPr/>
          </p:nvGrpSpPr>
          <p:grpSpPr bwMode="auto">
            <a:xfrm>
              <a:off x="4320" y="672"/>
              <a:ext cx="795" cy="1488"/>
              <a:chOff x="4128" y="672"/>
              <a:chExt cx="795" cy="1488"/>
            </a:xfrm>
          </p:grpSpPr>
          <p:sp>
            <p:nvSpPr>
              <p:cNvPr id="17426" name="Oval 12"/>
              <p:cNvSpPr>
                <a:spLocks noChangeArrowheads="1"/>
              </p:cNvSpPr>
              <p:nvPr/>
            </p:nvSpPr>
            <p:spPr bwMode="auto">
              <a:xfrm>
                <a:off x="4143" y="943"/>
                <a:ext cx="238" cy="20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7" name="Line 13"/>
              <p:cNvSpPr>
                <a:spLocks noChangeShapeType="1"/>
              </p:cNvSpPr>
              <p:nvPr/>
            </p:nvSpPr>
            <p:spPr bwMode="auto">
              <a:xfrm flipH="1">
                <a:off x="4262" y="1044"/>
                <a:ext cx="0" cy="111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8" name="Line 14"/>
              <p:cNvSpPr>
                <a:spLocks noChangeShapeType="1"/>
              </p:cNvSpPr>
              <p:nvPr/>
            </p:nvSpPr>
            <p:spPr bwMode="auto">
              <a:xfrm>
                <a:off x="4262" y="1044"/>
                <a:ext cx="41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9" name="Text Box 15"/>
              <p:cNvSpPr txBox="1">
                <a:spLocks noChangeArrowheads="1"/>
              </p:cNvSpPr>
              <p:nvPr/>
            </p:nvSpPr>
            <p:spPr bwMode="auto">
              <a:xfrm>
                <a:off x="4128" y="672"/>
                <a:ext cx="25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en-US" altLang="zh-CN" sz="2000" b="1">
                    <a:solidFill>
                      <a:srgbClr val="000000"/>
                    </a:solidFill>
                    <a:ea typeface="宋体" pitchFamily="2" charset="-122"/>
                  </a:rPr>
                  <a:t>m</a:t>
                </a:r>
              </a:p>
            </p:txBody>
          </p:sp>
          <p:sp>
            <p:nvSpPr>
              <p:cNvPr id="17430" name="Text Box 16"/>
              <p:cNvSpPr txBox="1">
                <a:spLocks noChangeArrowheads="1"/>
              </p:cNvSpPr>
              <p:nvPr/>
            </p:nvSpPr>
            <p:spPr bwMode="auto">
              <a:xfrm>
                <a:off x="4718" y="875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en-US" altLang="zh-CN" sz="2000" b="1">
                    <a:solidFill>
                      <a:srgbClr val="000000"/>
                    </a:solidFill>
                    <a:ea typeface="宋体" pitchFamily="2" charset="-122"/>
                  </a:rPr>
                  <a:t>v</a:t>
                </a:r>
              </a:p>
            </p:txBody>
          </p:sp>
          <p:sp>
            <p:nvSpPr>
              <p:cNvPr id="17431" name="Text Box 17"/>
              <p:cNvSpPr txBox="1">
                <a:spLocks noChangeArrowheads="1"/>
              </p:cNvSpPr>
              <p:nvPr/>
            </p:nvSpPr>
            <p:spPr bwMode="auto">
              <a:xfrm>
                <a:off x="4320" y="1488"/>
                <a:ext cx="4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en-US" altLang="zh-CN" sz="1600" b="1">
                    <a:solidFill>
                      <a:srgbClr val="000000"/>
                    </a:solidFill>
                    <a:ea typeface="宋体" pitchFamily="2" charset="-122"/>
                  </a:rPr>
                  <a:t>string</a:t>
                </a:r>
              </a:p>
            </p:txBody>
          </p:sp>
        </p:grp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752600" y="1524001"/>
            <a:ext cx="2514600" cy="1474839"/>
            <a:chOff x="1104" y="960"/>
            <a:chExt cx="1584" cy="720"/>
          </a:xfrm>
        </p:grpSpPr>
        <p:sp>
          <p:nvSpPr>
            <p:cNvPr id="17421" name="AutoShape 19"/>
            <p:cNvSpPr>
              <a:spLocks noChangeArrowheads="1"/>
            </p:cNvSpPr>
            <p:nvPr/>
          </p:nvSpPr>
          <p:spPr bwMode="auto">
            <a:xfrm>
              <a:off x="1104" y="960"/>
              <a:ext cx="1584" cy="720"/>
            </a:xfrm>
            <a:prstGeom prst="wedgeEllipseCallout">
              <a:avLst>
                <a:gd name="adj1" fmla="val -45394"/>
                <a:gd name="adj2" fmla="val 58444"/>
              </a:avLst>
            </a:prstGeom>
            <a:solidFill>
              <a:srgbClr val="FFFF66"/>
            </a:solidFill>
            <a:ln w="9525" algn="ctr">
              <a:solidFill>
                <a:srgbClr val="FFFF6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1000" b="1">
                <a:solidFill>
                  <a:schemeClr val="bg1"/>
                </a:solidFill>
                <a:ea typeface="宋体" pitchFamily="2" charset="-122"/>
              </a:endParaRPr>
            </a:p>
          </p:txBody>
        </p:sp>
        <p:sp>
          <p:nvSpPr>
            <p:cNvPr id="17422" name="Text Box 20"/>
            <p:cNvSpPr txBox="1">
              <a:spLocks noChangeArrowheads="1"/>
            </p:cNvSpPr>
            <p:nvPr/>
          </p:nvSpPr>
          <p:spPr bwMode="auto">
            <a:xfrm>
              <a:off x="1216" y="1021"/>
              <a:ext cx="1472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 dirty="0"/>
                <a:t>Is it possible .to keep the water  in the cut upside down</a:t>
              </a:r>
              <a:r>
                <a:rPr lang="en-US" altLang="zh-CN" sz="2000" b="1" dirty="0">
                  <a:solidFill>
                    <a:srgbClr val="CC0000"/>
                  </a:solidFill>
                  <a:ea typeface="宋体" pitchFamily="2" charset="-122"/>
                </a:rPr>
                <a:t>?</a:t>
              </a:r>
            </a:p>
          </p:txBody>
        </p:sp>
      </p:grpSp>
      <p:sp>
        <p:nvSpPr>
          <p:cNvPr id="17419" name="Text Box 21"/>
          <p:cNvSpPr txBox="1">
            <a:spLocks noChangeArrowheads="1"/>
          </p:cNvSpPr>
          <p:nvPr/>
        </p:nvSpPr>
        <p:spPr bwMode="auto">
          <a:xfrm>
            <a:off x="4646613" y="3992563"/>
            <a:ext cx="458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b="1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75798" name="Rectangle 22"/>
          <p:cNvSpPr>
            <a:spLocks noChangeArrowheads="1"/>
          </p:cNvSpPr>
          <p:nvPr/>
        </p:nvSpPr>
        <p:spPr bwMode="auto">
          <a:xfrm>
            <a:off x="4267200" y="39624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2400" dirty="0">
                <a:solidFill>
                  <a:srgbClr val="CC0000"/>
                </a:solidFill>
                <a:ea typeface="宋体" pitchFamily="2" charset="-122"/>
              </a:rPr>
              <a:t>N + mg = mv</a:t>
            </a:r>
            <a:r>
              <a:rPr lang="en-US" altLang="zh-CN" sz="2400" baseline="30000" dirty="0">
                <a:solidFill>
                  <a:srgbClr val="CC0000"/>
                </a:solidFill>
                <a:ea typeface="宋体" pitchFamily="2" charset="-122"/>
              </a:rPr>
              <a:t>2</a:t>
            </a:r>
            <a:r>
              <a:rPr lang="en-US" altLang="zh-CN" sz="2400" dirty="0">
                <a:solidFill>
                  <a:srgbClr val="CC0000"/>
                </a:solidFill>
                <a:ea typeface="宋体" pitchFamily="2" charset="-122"/>
              </a:rPr>
              <a:t>/R      N &gt; 0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zh-CN" sz="2400" dirty="0">
              <a:solidFill>
                <a:srgbClr val="CC0000"/>
              </a:solidFill>
              <a:ea typeface="宋体" pitchFamily="2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zh-CN" sz="2400" dirty="0">
              <a:solidFill>
                <a:srgbClr val="CC0000"/>
              </a:solidFill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4648200"/>
                <a:ext cx="7848600" cy="1712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/>
                  <a:t>What ‘s the minimum speed to keep the water from spill? 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500" b="1" dirty="0"/>
                  <a:t>When N = 0, 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500" b="1" dirty="0" err="1"/>
                  <a:t>Vmin</a:t>
                </a:r>
                <a:r>
                  <a:rPr lang="en-US" sz="2500" b="1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5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500" b="1" i="1" smtClean="0">
                            <a:latin typeface="Cambria Math"/>
                          </a:rPr>
                          <m:t>𝒈𝑹</m:t>
                        </m:r>
                      </m:e>
                    </m:rad>
                  </m:oMath>
                </a14:m>
                <a:endParaRPr lang="en-US" sz="2500" b="1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500" b="1" dirty="0"/>
                  <a:t>If V &lt; </a:t>
                </a:r>
                <a:r>
                  <a:rPr lang="en-US" sz="2500" b="1" dirty="0" err="1"/>
                  <a:t>Vmin</a:t>
                </a:r>
                <a:r>
                  <a:rPr lang="en-US" sz="2500" b="1" dirty="0"/>
                  <a:t>, it can not reach the top.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648200"/>
                <a:ext cx="7848600" cy="1712328"/>
              </a:xfrm>
              <a:prstGeom prst="rect">
                <a:avLst/>
              </a:prstGeom>
              <a:blipFill rotWithShape="1">
                <a:blip r:embed="rId4"/>
                <a:stretch>
                  <a:fillRect l="-1242" t="-2500" r="-932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340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4054A1-B7CB-40B0-85D9-F7B57D4FF48F}" type="datetime1">
              <a:rPr lang="en-US"/>
              <a:pPr eaLnBrk="1" hangingPunct="1"/>
              <a:t>2/4/2020</a:t>
            </a:fld>
            <a:endParaRPr lang="en-US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Physics 214 Fall 2010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B72E3C-3686-4095-8721-49342ECE48FC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itchFamily="2" charset="-122"/>
              </a:rPr>
              <a:t>1D-07 Paper Saw 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altLang="zh-CN" sz="2000" b="0">
                <a:ea typeface="宋体" pitchFamily="2" charset="-122"/>
              </a:rPr>
              <a:t>THE RADIAL FORCES HOLDING THE PAPER TOGETHER MAKE THE PAPER RIGID.</a:t>
            </a:r>
            <a:br>
              <a:rPr lang="en-US" altLang="zh-CN" sz="2000">
                <a:ea typeface="宋体" pitchFamily="2" charset="-122"/>
              </a:rPr>
            </a:br>
            <a:endParaRPr lang="en-US" altLang="zh-CN" sz="2000">
              <a:ea typeface="宋体" pitchFamily="2" charset="-122"/>
            </a:endParaRPr>
          </a:p>
        </p:txBody>
      </p:sp>
      <p:pic>
        <p:nvPicPr>
          <p:cNvPr id="18439" name="Picture 4" descr="1D-07_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AutoShape 5"/>
          <p:cNvSpPr>
            <a:spLocks noChangeArrowheads="1"/>
          </p:cNvSpPr>
          <p:nvPr/>
        </p:nvSpPr>
        <p:spPr bwMode="auto">
          <a:xfrm>
            <a:off x="5486400" y="1981200"/>
            <a:ext cx="2286000" cy="990600"/>
          </a:xfrm>
          <a:prstGeom prst="wedgeEllipseCallout">
            <a:avLst>
              <a:gd name="adj1" fmla="val -49583"/>
              <a:gd name="adj2" fmla="val 50481"/>
            </a:avLst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zh-CN" b="1">
                <a:solidFill>
                  <a:srgbClr val="027E22"/>
                </a:solidFill>
                <a:ea typeface="宋体" pitchFamily="2" charset="-122"/>
              </a:rPr>
              <a:t>Is paper more rigid than wood </a:t>
            </a:r>
            <a:r>
              <a:rPr lang="en-US" altLang="zh-CN" b="1">
                <a:solidFill>
                  <a:srgbClr val="CC0000"/>
                </a:solidFill>
                <a:ea typeface="宋体" pitchFamily="2" charset="-122"/>
              </a:rPr>
              <a:t>?</a:t>
            </a:r>
            <a:r>
              <a:rPr lang="en-US" altLang="zh-CN" b="1">
                <a:solidFill>
                  <a:srgbClr val="027E22"/>
                </a:solidFill>
                <a:ea typeface="宋体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646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  <p:bldP spid="768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8D1835-9659-4B6F-9A7C-88EA8D454125}" type="datetime1">
              <a:rPr lang="en-US"/>
              <a:pPr eaLnBrk="1" hangingPunct="1"/>
              <a:t>2/4/2020</a:t>
            </a:fld>
            <a:endParaRPr lang="en-US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Physics 214 Fall 2010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7E6B7E-B266-41AB-B9DF-4B655D9CAEC1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52400" y="1447800"/>
            <a:ext cx="8839200" cy="8223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A Ferris wheel with radius 12 m makes one complete rotation every 8 seconds.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52400" y="2257425"/>
            <a:ext cx="8839200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US" sz="2000" b="1" dirty="0">
                <a:solidFill>
                  <a:srgbClr val="FF0000"/>
                </a:solidFill>
                <a:sym typeface="Symbol" pitchFamily="18" charset="2"/>
              </a:rPr>
              <a:t>What speed do riders move at?</a:t>
            </a: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 5 CP 2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60218" y="5613400"/>
            <a:ext cx="5676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 b="1" dirty="0"/>
              <a:t>S = d/t = 2</a:t>
            </a:r>
            <a:r>
              <a:rPr lang="en-US" sz="2200" b="1" dirty="0">
                <a:sym typeface="Symbol" pitchFamily="18" charset="2"/>
              </a:rPr>
              <a:t>r/t = 2</a:t>
            </a:r>
            <a:r>
              <a:rPr lang="en-US" sz="2200" b="1" dirty="0">
                <a:cs typeface="Arial" charset="0"/>
                <a:sym typeface="Symbol" pitchFamily="18" charset="2"/>
              </a:rPr>
              <a:t>(12m)/8s = </a:t>
            </a:r>
            <a:r>
              <a:rPr lang="en-US" sz="2200" b="1" dirty="0">
                <a:solidFill>
                  <a:srgbClr val="FF3300"/>
                </a:solidFill>
                <a:cs typeface="Arial" charset="0"/>
                <a:sym typeface="Symbol" pitchFamily="18" charset="2"/>
              </a:rPr>
              <a:t>9.42 m/s</a:t>
            </a:r>
          </a:p>
        </p:txBody>
      </p: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7353300" y="4476750"/>
            <a:ext cx="1524000" cy="1905000"/>
            <a:chOff x="4464" y="720"/>
            <a:chExt cx="960" cy="1200"/>
          </a:xfrm>
        </p:grpSpPr>
        <p:grpSp>
          <p:nvGrpSpPr>
            <p:cNvPr id="10" name="Group 22"/>
            <p:cNvGrpSpPr>
              <a:grpSpLocks/>
            </p:cNvGrpSpPr>
            <p:nvPr/>
          </p:nvGrpSpPr>
          <p:grpSpPr bwMode="auto">
            <a:xfrm>
              <a:off x="4464" y="864"/>
              <a:ext cx="960" cy="1056"/>
              <a:chOff x="4080" y="720"/>
              <a:chExt cx="960" cy="1056"/>
            </a:xfrm>
          </p:grpSpPr>
          <p:sp>
            <p:nvSpPr>
              <p:cNvPr id="12" name="Oval 23"/>
              <p:cNvSpPr>
                <a:spLocks noChangeArrowheads="1"/>
              </p:cNvSpPr>
              <p:nvPr/>
            </p:nvSpPr>
            <p:spPr bwMode="auto">
              <a:xfrm>
                <a:off x="4080" y="864"/>
                <a:ext cx="960" cy="912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24"/>
              <p:cNvSpPr>
                <a:spLocks noChangeShapeType="1"/>
              </p:cNvSpPr>
              <p:nvPr/>
            </p:nvSpPr>
            <p:spPr bwMode="auto">
              <a:xfrm flipV="1">
                <a:off x="4560" y="1152"/>
                <a:ext cx="432" cy="1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oval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 Box 25"/>
              <p:cNvSpPr txBox="1">
                <a:spLocks noChangeArrowheads="1"/>
              </p:cNvSpPr>
              <p:nvPr/>
            </p:nvSpPr>
            <p:spPr bwMode="auto">
              <a:xfrm rot="-1142108">
                <a:off x="4512" y="1056"/>
                <a:ext cx="4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200" b="1"/>
                  <a:t>r = 12m</a:t>
                </a:r>
              </a:p>
            </p:txBody>
          </p:sp>
          <p:sp>
            <p:nvSpPr>
              <p:cNvPr id="15" name="Line 26"/>
              <p:cNvSpPr>
                <a:spLocks noChangeShapeType="1"/>
              </p:cNvSpPr>
              <p:nvPr/>
            </p:nvSpPr>
            <p:spPr bwMode="auto">
              <a:xfrm>
                <a:off x="4512" y="91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" name="Group 27"/>
              <p:cNvGrpSpPr>
                <a:grpSpLocks/>
              </p:cNvGrpSpPr>
              <p:nvPr/>
            </p:nvGrpSpPr>
            <p:grpSpPr bwMode="auto">
              <a:xfrm>
                <a:off x="4464" y="720"/>
                <a:ext cx="109" cy="192"/>
                <a:chOff x="3312" y="1056"/>
                <a:chExt cx="595" cy="1646"/>
              </a:xfrm>
            </p:grpSpPr>
            <p:sp>
              <p:nvSpPr>
                <p:cNvPr id="18" name="Oval 28"/>
                <p:cNvSpPr>
                  <a:spLocks noChangeArrowheads="1"/>
                </p:cNvSpPr>
                <p:nvPr/>
              </p:nvSpPr>
              <p:spPr bwMode="auto">
                <a:xfrm>
                  <a:off x="3456" y="1056"/>
                  <a:ext cx="240" cy="24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Freeform 29"/>
                <p:cNvSpPr>
                  <a:spLocks/>
                </p:cNvSpPr>
                <p:nvPr/>
              </p:nvSpPr>
              <p:spPr bwMode="auto">
                <a:xfrm>
                  <a:off x="3581" y="1289"/>
                  <a:ext cx="19" cy="967"/>
                </a:xfrm>
                <a:custGeom>
                  <a:avLst/>
                  <a:gdLst>
                    <a:gd name="T0" fmla="*/ 0 w 19"/>
                    <a:gd name="T1" fmla="*/ 0 h 967"/>
                    <a:gd name="T2" fmla="*/ 19 w 19"/>
                    <a:gd name="T3" fmla="*/ 967 h 967"/>
                    <a:gd name="T4" fmla="*/ 0 60000 65536"/>
                    <a:gd name="T5" fmla="*/ 0 60000 65536"/>
                    <a:gd name="T6" fmla="*/ 0 w 19"/>
                    <a:gd name="T7" fmla="*/ 0 h 967"/>
                    <a:gd name="T8" fmla="*/ 19 w 19"/>
                    <a:gd name="T9" fmla="*/ 967 h 96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9" h="967">
                      <a:moveTo>
                        <a:pt x="0" y="0"/>
                      </a:moveTo>
                      <a:lnTo>
                        <a:pt x="19" y="967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30"/>
                <p:cNvSpPr>
                  <a:spLocks/>
                </p:cNvSpPr>
                <p:nvPr/>
              </p:nvSpPr>
              <p:spPr bwMode="auto">
                <a:xfrm>
                  <a:off x="3587" y="1580"/>
                  <a:ext cx="301" cy="244"/>
                </a:xfrm>
                <a:custGeom>
                  <a:avLst/>
                  <a:gdLst>
                    <a:gd name="T0" fmla="*/ 0 w 205"/>
                    <a:gd name="T1" fmla="*/ 0 h 196"/>
                    <a:gd name="T2" fmla="*/ 649 w 205"/>
                    <a:gd name="T3" fmla="*/ 378 h 196"/>
                    <a:gd name="T4" fmla="*/ 0 60000 65536"/>
                    <a:gd name="T5" fmla="*/ 0 60000 65536"/>
                    <a:gd name="T6" fmla="*/ 0 w 205"/>
                    <a:gd name="T7" fmla="*/ 0 h 196"/>
                    <a:gd name="T8" fmla="*/ 205 w 205"/>
                    <a:gd name="T9" fmla="*/ 196 h 19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05" h="196">
                      <a:moveTo>
                        <a:pt x="0" y="0"/>
                      </a:moveTo>
                      <a:lnTo>
                        <a:pt x="205" y="196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Freeform 31"/>
                <p:cNvSpPr>
                  <a:spLocks/>
                </p:cNvSpPr>
                <p:nvPr/>
              </p:nvSpPr>
              <p:spPr bwMode="auto">
                <a:xfrm>
                  <a:off x="3312" y="1585"/>
                  <a:ext cx="269" cy="239"/>
                </a:xfrm>
                <a:custGeom>
                  <a:avLst/>
                  <a:gdLst>
                    <a:gd name="T0" fmla="*/ 650 w 173"/>
                    <a:gd name="T1" fmla="*/ 0 h 191"/>
                    <a:gd name="T2" fmla="*/ 0 w 173"/>
                    <a:gd name="T3" fmla="*/ 374 h 191"/>
                    <a:gd name="T4" fmla="*/ 0 60000 65536"/>
                    <a:gd name="T5" fmla="*/ 0 60000 65536"/>
                    <a:gd name="T6" fmla="*/ 0 w 173"/>
                    <a:gd name="T7" fmla="*/ 0 h 191"/>
                    <a:gd name="T8" fmla="*/ 173 w 173"/>
                    <a:gd name="T9" fmla="*/ 191 h 19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3" h="191">
                      <a:moveTo>
                        <a:pt x="173" y="0"/>
                      </a:moveTo>
                      <a:lnTo>
                        <a:pt x="0" y="191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Freeform 32"/>
                <p:cNvSpPr>
                  <a:spLocks/>
                </p:cNvSpPr>
                <p:nvPr/>
              </p:nvSpPr>
              <p:spPr bwMode="auto">
                <a:xfrm>
                  <a:off x="3319" y="2233"/>
                  <a:ext cx="280" cy="469"/>
                </a:xfrm>
                <a:custGeom>
                  <a:avLst/>
                  <a:gdLst>
                    <a:gd name="T0" fmla="*/ 280 w 280"/>
                    <a:gd name="T1" fmla="*/ 0 h 469"/>
                    <a:gd name="T2" fmla="*/ 0 w 280"/>
                    <a:gd name="T3" fmla="*/ 469 h 469"/>
                    <a:gd name="T4" fmla="*/ 0 60000 65536"/>
                    <a:gd name="T5" fmla="*/ 0 60000 65536"/>
                    <a:gd name="T6" fmla="*/ 0 w 280"/>
                    <a:gd name="T7" fmla="*/ 0 h 469"/>
                    <a:gd name="T8" fmla="*/ 280 w 280"/>
                    <a:gd name="T9" fmla="*/ 469 h 46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80" h="469">
                      <a:moveTo>
                        <a:pt x="280" y="0"/>
                      </a:moveTo>
                      <a:lnTo>
                        <a:pt x="0" y="46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Freeform 33"/>
                <p:cNvSpPr>
                  <a:spLocks/>
                </p:cNvSpPr>
                <p:nvPr/>
              </p:nvSpPr>
              <p:spPr bwMode="auto">
                <a:xfrm>
                  <a:off x="3593" y="2233"/>
                  <a:ext cx="314" cy="469"/>
                </a:xfrm>
                <a:custGeom>
                  <a:avLst/>
                  <a:gdLst>
                    <a:gd name="T0" fmla="*/ 0 w 314"/>
                    <a:gd name="T1" fmla="*/ 0 h 469"/>
                    <a:gd name="T2" fmla="*/ 314 w 314"/>
                    <a:gd name="T3" fmla="*/ 469 h 469"/>
                    <a:gd name="T4" fmla="*/ 0 60000 65536"/>
                    <a:gd name="T5" fmla="*/ 0 60000 65536"/>
                    <a:gd name="T6" fmla="*/ 0 w 314"/>
                    <a:gd name="T7" fmla="*/ 0 h 469"/>
                    <a:gd name="T8" fmla="*/ 314 w 314"/>
                    <a:gd name="T9" fmla="*/ 469 h 46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4" h="469">
                      <a:moveTo>
                        <a:pt x="0" y="0"/>
                      </a:moveTo>
                      <a:lnTo>
                        <a:pt x="314" y="46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" name="Text Box 34"/>
              <p:cNvSpPr txBox="1">
                <a:spLocks noChangeArrowheads="1"/>
              </p:cNvSpPr>
              <p:nvPr/>
            </p:nvSpPr>
            <p:spPr bwMode="auto">
              <a:xfrm>
                <a:off x="4224" y="960"/>
                <a:ext cx="38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200" b="1"/>
                  <a:t>F</a:t>
                </a:r>
                <a:r>
                  <a:rPr lang="en-US" sz="1200" b="1" baseline="-25000"/>
                  <a:t>cent</a:t>
                </a:r>
                <a:endParaRPr lang="en-US" sz="1200" b="1"/>
              </a:p>
            </p:txBody>
          </p:sp>
        </p:grpSp>
        <p:sp>
          <p:nvSpPr>
            <p:cNvPr id="11" name="Line 35"/>
            <p:cNvSpPr>
              <a:spLocks noChangeShapeType="1"/>
            </p:cNvSpPr>
            <p:nvPr/>
          </p:nvSpPr>
          <p:spPr bwMode="auto">
            <a:xfrm flipV="1">
              <a:off x="4800" y="720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60218" y="3581400"/>
            <a:ext cx="567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A).  56.52 m/s</a:t>
            </a:r>
          </a:p>
          <a:p>
            <a:r>
              <a:rPr lang="en-US" dirty="0"/>
              <a:t>B).  9.42 m/s</a:t>
            </a:r>
          </a:p>
          <a:p>
            <a:r>
              <a:rPr lang="en-US" dirty="0"/>
              <a:t>C).  18.84 m/s</a:t>
            </a:r>
          </a:p>
          <a:p>
            <a:r>
              <a:rPr lang="en-US" dirty="0"/>
              <a:t>D).  4.71 m/s</a:t>
            </a:r>
          </a:p>
        </p:txBody>
      </p:sp>
    </p:spTree>
    <p:extLst>
      <p:ext uri="{BB962C8B-B14F-4D97-AF65-F5344CB8AC3E}">
        <p14:creationId xmlns:p14="http://schemas.microsoft.com/office/powerpoint/2010/main" val="14937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8D1835-9659-4B6F-9A7C-88EA8D454125}" type="datetime1">
              <a:rPr lang="en-US"/>
              <a:pPr eaLnBrk="1" hangingPunct="1"/>
              <a:t>2/4/2020</a:t>
            </a:fld>
            <a:endParaRPr lang="en-US" dirty="0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Physics 214 Fall 2010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7E6B7E-B266-41AB-B9DF-4B655D9CAEC1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52400" y="1447800"/>
            <a:ext cx="8839200" cy="8223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A Ferris wheel with radius 12 m makes one complete rotation every 8 seconds.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52400" y="2257425"/>
            <a:ext cx="8839200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US" sz="2000" b="1" dirty="0">
                <a:solidFill>
                  <a:srgbClr val="FF0000"/>
                </a:solidFill>
                <a:sym typeface="Symbol" pitchFamily="18" charset="2"/>
              </a:rPr>
              <a:t>What is the magnitude of their centripetal acceleration?</a:t>
            </a: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 5 CP 2</a:t>
            </a:r>
          </a:p>
        </p:txBody>
      </p: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7279282" y="4157209"/>
            <a:ext cx="1524000" cy="1905000"/>
            <a:chOff x="4464" y="720"/>
            <a:chExt cx="960" cy="1200"/>
          </a:xfrm>
        </p:grpSpPr>
        <p:grpSp>
          <p:nvGrpSpPr>
            <p:cNvPr id="10" name="Group 22"/>
            <p:cNvGrpSpPr>
              <a:grpSpLocks/>
            </p:cNvGrpSpPr>
            <p:nvPr/>
          </p:nvGrpSpPr>
          <p:grpSpPr bwMode="auto">
            <a:xfrm>
              <a:off x="4464" y="864"/>
              <a:ext cx="960" cy="1056"/>
              <a:chOff x="4080" y="720"/>
              <a:chExt cx="960" cy="1056"/>
            </a:xfrm>
          </p:grpSpPr>
          <p:sp>
            <p:nvSpPr>
              <p:cNvPr id="12" name="Oval 23"/>
              <p:cNvSpPr>
                <a:spLocks noChangeArrowheads="1"/>
              </p:cNvSpPr>
              <p:nvPr/>
            </p:nvSpPr>
            <p:spPr bwMode="auto">
              <a:xfrm>
                <a:off x="4080" y="864"/>
                <a:ext cx="960" cy="912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24"/>
              <p:cNvSpPr>
                <a:spLocks noChangeShapeType="1"/>
              </p:cNvSpPr>
              <p:nvPr/>
            </p:nvSpPr>
            <p:spPr bwMode="auto">
              <a:xfrm flipV="1">
                <a:off x="4560" y="1152"/>
                <a:ext cx="432" cy="1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oval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 Box 25"/>
              <p:cNvSpPr txBox="1">
                <a:spLocks noChangeArrowheads="1"/>
              </p:cNvSpPr>
              <p:nvPr/>
            </p:nvSpPr>
            <p:spPr bwMode="auto">
              <a:xfrm rot="-1142108">
                <a:off x="4512" y="1056"/>
                <a:ext cx="4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200" b="1"/>
                  <a:t>r = 12m</a:t>
                </a:r>
              </a:p>
            </p:txBody>
          </p:sp>
          <p:sp>
            <p:nvSpPr>
              <p:cNvPr id="15" name="Line 26"/>
              <p:cNvSpPr>
                <a:spLocks noChangeShapeType="1"/>
              </p:cNvSpPr>
              <p:nvPr/>
            </p:nvSpPr>
            <p:spPr bwMode="auto">
              <a:xfrm>
                <a:off x="4512" y="91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" name="Group 27"/>
              <p:cNvGrpSpPr>
                <a:grpSpLocks/>
              </p:cNvGrpSpPr>
              <p:nvPr/>
            </p:nvGrpSpPr>
            <p:grpSpPr bwMode="auto">
              <a:xfrm>
                <a:off x="4464" y="720"/>
                <a:ext cx="109" cy="192"/>
                <a:chOff x="3312" y="1056"/>
                <a:chExt cx="595" cy="1646"/>
              </a:xfrm>
            </p:grpSpPr>
            <p:sp>
              <p:nvSpPr>
                <p:cNvPr id="18" name="Oval 28"/>
                <p:cNvSpPr>
                  <a:spLocks noChangeArrowheads="1"/>
                </p:cNvSpPr>
                <p:nvPr/>
              </p:nvSpPr>
              <p:spPr bwMode="auto">
                <a:xfrm>
                  <a:off x="3456" y="1056"/>
                  <a:ext cx="240" cy="24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Freeform 29"/>
                <p:cNvSpPr>
                  <a:spLocks/>
                </p:cNvSpPr>
                <p:nvPr/>
              </p:nvSpPr>
              <p:spPr bwMode="auto">
                <a:xfrm>
                  <a:off x="3581" y="1289"/>
                  <a:ext cx="19" cy="967"/>
                </a:xfrm>
                <a:custGeom>
                  <a:avLst/>
                  <a:gdLst>
                    <a:gd name="T0" fmla="*/ 0 w 19"/>
                    <a:gd name="T1" fmla="*/ 0 h 967"/>
                    <a:gd name="T2" fmla="*/ 19 w 19"/>
                    <a:gd name="T3" fmla="*/ 967 h 967"/>
                    <a:gd name="T4" fmla="*/ 0 60000 65536"/>
                    <a:gd name="T5" fmla="*/ 0 60000 65536"/>
                    <a:gd name="T6" fmla="*/ 0 w 19"/>
                    <a:gd name="T7" fmla="*/ 0 h 967"/>
                    <a:gd name="T8" fmla="*/ 19 w 19"/>
                    <a:gd name="T9" fmla="*/ 967 h 96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9" h="967">
                      <a:moveTo>
                        <a:pt x="0" y="0"/>
                      </a:moveTo>
                      <a:lnTo>
                        <a:pt x="19" y="967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30"/>
                <p:cNvSpPr>
                  <a:spLocks/>
                </p:cNvSpPr>
                <p:nvPr/>
              </p:nvSpPr>
              <p:spPr bwMode="auto">
                <a:xfrm>
                  <a:off x="3587" y="1580"/>
                  <a:ext cx="301" cy="244"/>
                </a:xfrm>
                <a:custGeom>
                  <a:avLst/>
                  <a:gdLst>
                    <a:gd name="T0" fmla="*/ 0 w 205"/>
                    <a:gd name="T1" fmla="*/ 0 h 196"/>
                    <a:gd name="T2" fmla="*/ 649 w 205"/>
                    <a:gd name="T3" fmla="*/ 378 h 196"/>
                    <a:gd name="T4" fmla="*/ 0 60000 65536"/>
                    <a:gd name="T5" fmla="*/ 0 60000 65536"/>
                    <a:gd name="T6" fmla="*/ 0 w 205"/>
                    <a:gd name="T7" fmla="*/ 0 h 196"/>
                    <a:gd name="T8" fmla="*/ 205 w 205"/>
                    <a:gd name="T9" fmla="*/ 196 h 19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05" h="196">
                      <a:moveTo>
                        <a:pt x="0" y="0"/>
                      </a:moveTo>
                      <a:lnTo>
                        <a:pt x="205" y="196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Freeform 31"/>
                <p:cNvSpPr>
                  <a:spLocks/>
                </p:cNvSpPr>
                <p:nvPr/>
              </p:nvSpPr>
              <p:spPr bwMode="auto">
                <a:xfrm>
                  <a:off x="3312" y="1585"/>
                  <a:ext cx="269" cy="239"/>
                </a:xfrm>
                <a:custGeom>
                  <a:avLst/>
                  <a:gdLst>
                    <a:gd name="T0" fmla="*/ 650 w 173"/>
                    <a:gd name="T1" fmla="*/ 0 h 191"/>
                    <a:gd name="T2" fmla="*/ 0 w 173"/>
                    <a:gd name="T3" fmla="*/ 374 h 191"/>
                    <a:gd name="T4" fmla="*/ 0 60000 65536"/>
                    <a:gd name="T5" fmla="*/ 0 60000 65536"/>
                    <a:gd name="T6" fmla="*/ 0 w 173"/>
                    <a:gd name="T7" fmla="*/ 0 h 191"/>
                    <a:gd name="T8" fmla="*/ 173 w 173"/>
                    <a:gd name="T9" fmla="*/ 191 h 19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3" h="191">
                      <a:moveTo>
                        <a:pt x="173" y="0"/>
                      </a:moveTo>
                      <a:lnTo>
                        <a:pt x="0" y="191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Freeform 32"/>
                <p:cNvSpPr>
                  <a:spLocks/>
                </p:cNvSpPr>
                <p:nvPr/>
              </p:nvSpPr>
              <p:spPr bwMode="auto">
                <a:xfrm>
                  <a:off x="3319" y="2233"/>
                  <a:ext cx="280" cy="469"/>
                </a:xfrm>
                <a:custGeom>
                  <a:avLst/>
                  <a:gdLst>
                    <a:gd name="T0" fmla="*/ 280 w 280"/>
                    <a:gd name="T1" fmla="*/ 0 h 469"/>
                    <a:gd name="T2" fmla="*/ 0 w 280"/>
                    <a:gd name="T3" fmla="*/ 469 h 469"/>
                    <a:gd name="T4" fmla="*/ 0 60000 65536"/>
                    <a:gd name="T5" fmla="*/ 0 60000 65536"/>
                    <a:gd name="T6" fmla="*/ 0 w 280"/>
                    <a:gd name="T7" fmla="*/ 0 h 469"/>
                    <a:gd name="T8" fmla="*/ 280 w 280"/>
                    <a:gd name="T9" fmla="*/ 469 h 46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80" h="469">
                      <a:moveTo>
                        <a:pt x="280" y="0"/>
                      </a:moveTo>
                      <a:lnTo>
                        <a:pt x="0" y="46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Freeform 33"/>
                <p:cNvSpPr>
                  <a:spLocks/>
                </p:cNvSpPr>
                <p:nvPr/>
              </p:nvSpPr>
              <p:spPr bwMode="auto">
                <a:xfrm>
                  <a:off x="3593" y="2233"/>
                  <a:ext cx="314" cy="469"/>
                </a:xfrm>
                <a:custGeom>
                  <a:avLst/>
                  <a:gdLst>
                    <a:gd name="T0" fmla="*/ 0 w 314"/>
                    <a:gd name="T1" fmla="*/ 0 h 469"/>
                    <a:gd name="T2" fmla="*/ 314 w 314"/>
                    <a:gd name="T3" fmla="*/ 469 h 469"/>
                    <a:gd name="T4" fmla="*/ 0 60000 65536"/>
                    <a:gd name="T5" fmla="*/ 0 60000 65536"/>
                    <a:gd name="T6" fmla="*/ 0 w 314"/>
                    <a:gd name="T7" fmla="*/ 0 h 469"/>
                    <a:gd name="T8" fmla="*/ 314 w 314"/>
                    <a:gd name="T9" fmla="*/ 469 h 46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4" h="469">
                      <a:moveTo>
                        <a:pt x="0" y="0"/>
                      </a:moveTo>
                      <a:lnTo>
                        <a:pt x="314" y="46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" name="Text Box 34"/>
              <p:cNvSpPr txBox="1">
                <a:spLocks noChangeArrowheads="1"/>
              </p:cNvSpPr>
              <p:nvPr/>
            </p:nvSpPr>
            <p:spPr bwMode="auto">
              <a:xfrm>
                <a:off x="4224" y="960"/>
                <a:ext cx="38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200" b="1"/>
                  <a:t>F</a:t>
                </a:r>
                <a:r>
                  <a:rPr lang="en-US" sz="1200" b="1" baseline="-25000"/>
                  <a:t>cent</a:t>
                </a:r>
                <a:endParaRPr lang="en-US" sz="1200" b="1"/>
              </a:p>
            </p:txBody>
          </p:sp>
        </p:grpSp>
        <p:sp>
          <p:nvSpPr>
            <p:cNvPr id="11" name="Line 35"/>
            <p:cNvSpPr>
              <a:spLocks noChangeShapeType="1"/>
            </p:cNvSpPr>
            <p:nvPr/>
          </p:nvSpPr>
          <p:spPr bwMode="auto">
            <a:xfrm flipV="1">
              <a:off x="4800" y="720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86200" y="3261859"/>
            <a:ext cx="567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A). </a:t>
            </a:r>
            <a:r>
              <a:rPr lang="en-US" b="1" dirty="0">
                <a:cs typeface="Arial" charset="0"/>
                <a:sym typeface="Symbol" pitchFamily="18" charset="2"/>
              </a:rPr>
              <a:t>7.40 m/s</a:t>
            </a:r>
            <a:r>
              <a:rPr lang="en-US" b="1" baseline="30000" dirty="0">
                <a:cs typeface="Arial" charset="0"/>
                <a:sym typeface="Symbol" pitchFamily="18" charset="2"/>
              </a:rPr>
              <a:t>2</a:t>
            </a:r>
          </a:p>
          <a:p>
            <a:r>
              <a:rPr lang="en-US" dirty="0"/>
              <a:t>B). </a:t>
            </a:r>
            <a:r>
              <a:rPr lang="en-US" b="1" dirty="0">
                <a:cs typeface="Arial" charset="0"/>
                <a:sym typeface="Symbol" pitchFamily="18" charset="2"/>
              </a:rPr>
              <a:t>9.40 m/s</a:t>
            </a:r>
            <a:r>
              <a:rPr lang="en-US" b="1" baseline="30000" dirty="0">
                <a:cs typeface="Arial" charset="0"/>
                <a:sym typeface="Symbol" pitchFamily="18" charset="2"/>
              </a:rPr>
              <a:t>2 </a:t>
            </a:r>
          </a:p>
          <a:p>
            <a:r>
              <a:rPr lang="en-US" dirty="0"/>
              <a:t>C). </a:t>
            </a:r>
            <a:r>
              <a:rPr lang="en-US" b="1" dirty="0">
                <a:cs typeface="Arial" charset="0"/>
                <a:sym typeface="Symbol" pitchFamily="18" charset="2"/>
              </a:rPr>
              <a:t>3.70 m/s</a:t>
            </a:r>
            <a:r>
              <a:rPr lang="en-US" b="1" baseline="30000" dirty="0">
                <a:cs typeface="Arial" charset="0"/>
                <a:sym typeface="Symbol" pitchFamily="18" charset="2"/>
              </a:rPr>
              <a:t>2</a:t>
            </a:r>
            <a:endParaRPr lang="en-US" dirty="0"/>
          </a:p>
          <a:p>
            <a:r>
              <a:rPr lang="en-US" dirty="0"/>
              <a:t>D). </a:t>
            </a:r>
            <a:r>
              <a:rPr lang="en-US" b="1" dirty="0">
                <a:cs typeface="Arial" charset="0"/>
                <a:sym typeface="Symbol" pitchFamily="18" charset="2"/>
              </a:rPr>
              <a:t>14.80 m/s</a:t>
            </a:r>
            <a:r>
              <a:rPr lang="en-US" b="1" baseline="30000" dirty="0">
                <a:cs typeface="Arial" charset="0"/>
                <a:sym typeface="Symbol" pitchFamily="18" charset="2"/>
              </a:rPr>
              <a:t>2</a:t>
            </a:r>
            <a:endParaRPr lang="en-US" dirty="0"/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114300" y="5128759"/>
            <a:ext cx="66675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 b="1" dirty="0" err="1">
                <a:cs typeface="Arial" charset="0"/>
                <a:sym typeface="Symbol" pitchFamily="18" charset="2"/>
              </a:rPr>
              <a:t>a</a:t>
            </a:r>
            <a:r>
              <a:rPr lang="en-US" sz="2200" b="1" baseline="-25000" dirty="0" err="1">
                <a:cs typeface="Arial" charset="0"/>
                <a:sym typeface="Symbol" pitchFamily="18" charset="2"/>
              </a:rPr>
              <a:t>cent</a:t>
            </a:r>
            <a:r>
              <a:rPr lang="en-US" sz="2200" b="1" dirty="0">
                <a:cs typeface="Arial" charset="0"/>
                <a:sym typeface="Symbol" pitchFamily="18" charset="2"/>
              </a:rPr>
              <a:t> = v</a:t>
            </a:r>
            <a:r>
              <a:rPr lang="en-US" sz="2200" b="1" baseline="30000" dirty="0">
                <a:cs typeface="Arial" charset="0"/>
                <a:sym typeface="Symbol" pitchFamily="18" charset="2"/>
              </a:rPr>
              <a:t>2</a:t>
            </a:r>
            <a:r>
              <a:rPr lang="en-US" sz="2200" b="1" dirty="0">
                <a:cs typeface="Arial" charset="0"/>
                <a:sym typeface="Symbol" pitchFamily="18" charset="2"/>
              </a:rPr>
              <a:t>/r = s</a:t>
            </a:r>
            <a:r>
              <a:rPr lang="en-US" sz="2200" b="1" baseline="30000" dirty="0">
                <a:cs typeface="Arial" charset="0"/>
                <a:sym typeface="Symbol" pitchFamily="18" charset="2"/>
              </a:rPr>
              <a:t>2</a:t>
            </a:r>
            <a:r>
              <a:rPr lang="en-US" sz="2200" b="1" dirty="0">
                <a:cs typeface="Arial" charset="0"/>
                <a:sym typeface="Symbol" pitchFamily="18" charset="2"/>
              </a:rPr>
              <a:t>/r = (9.42m/s)</a:t>
            </a:r>
            <a:r>
              <a:rPr lang="en-US" sz="2200" b="1" baseline="30000" dirty="0">
                <a:cs typeface="Arial" charset="0"/>
                <a:sym typeface="Symbol" pitchFamily="18" charset="2"/>
              </a:rPr>
              <a:t>2</a:t>
            </a:r>
            <a:r>
              <a:rPr lang="en-US" sz="2200" b="1" dirty="0">
                <a:cs typeface="Arial" charset="0"/>
                <a:sym typeface="Symbol" pitchFamily="18" charset="2"/>
              </a:rPr>
              <a:t>/12m  = </a:t>
            </a:r>
            <a:r>
              <a:rPr lang="en-US" sz="2200" b="1" dirty="0">
                <a:solidFill>
                  <a:srgbClr val="FF3300"/>
                </a:solidFill>
                <a:cs typeface="Arial" charset="0"/>
                <a:sym typeface="Symbol" pitchFamily="18" charset="2"/>
              </a:rPr>
              <a:t>7.40 m/s</a:t>
            </a:r>
            <a:r>
              <a:rPr lang="en-US" sz="2200" b="1" baseline="30000" dirty="0">
                <a:solidFill>
                  <a:srgbClr val="FF3300"/>
                </a:solidFill>
                <a:cs typeface="Arial" charset="0"/>
                <a:sym typeface="Symbol" pitchFamily="18" charset="2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7710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8D1835-9659-4B6F-9A7C-88EA8D454125}" type="datetime1">
              <a:rPr lang="en-US"/>
              <a:pPr eaLnBrk="1" hangingPunct="1"/>
              <a:t>2/4/2020</a:t>
            </a:fld>
            <a:endParaRPr lang="en-US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Physics 214 Fall 2010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7E6B7E-B266-41AB-B9DF-4B655D9CAEC1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52400" y="1066800"/>
            <a:ext cx="8839200" cy="8223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  <a:sym typeface="Symbol" pitchFamily="18" charset="2"/>
              </a:rPr>
              <a:t>A Ferris wheel with radius 12 m makes one complete rotation every 8 seconds.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52400" y="1876425"/>
            <a:ext cx="8839200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US" sz="2000" b="1" dirty="0">
                <a:solidFill>
                  <a:srgbClr val="FF0000"/>
                </a:solidFill>
                <a:sym typeface="Symbol" pitchFamily="18" charset="2"/>
              </a:rPr>
              <a:t>For a 40 kg rider, what is magnitude of centripetal force to keep him moving in a circle?  Is his weight large enough to provide this centripetal force at the top of the cycle?</a:t>
            </a: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/>
              <a:t>Ch</a:t>
            </a:r>
            <a:r>
              <a:rPr lang="en-US" dirty="0"/>
              <a:t> 5 CP 2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14300" y="5181600"/>
            <a:ext cx="8496300" cy="124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US" sz="2200" b="1" dirty="0" err="1">
                <a:cs typeface="Arial" charset="0"/>
                <a:sym typeface="Symbol" pitchFamily="18" charset="2"/>
              </a:rPr>
              <a:t>F</a:t>
            </a:r>
            <a:r>
              <a:rPr lang="en-US" sz="2200" b="1" baseline="-25000" dirty="0" err="1">
                <a:cs typeface="Arial" charset="0"/>
                <a:sym typeface="Symbol" pitchFamily="18" charset="2"/>
              </a:rPr>
              <a:t>cent</a:t>
            </a:r>
            <a:r>
              <a:rPr lang="en-US" sz="2200" b="1" dirty="0">
                <a:cs typeface="Arial" charset="0"/>
                <a:sym typeface="Symbol" pitchFamily="18" charset="2"/>
              </a:rPr>
              <a:t> = m v</a:t>
            </a:r>
            <a:r>
              <a:rPr lang="en-US" sz="2200" b="1" baseline="30000" dirty="0">
                <a:cs typeface="Arial" charset="0"/>
                <a:sym typeface="Symbol" pitchFamily="18" charset="2"/>
              </a:rPr>
              <a:t>2</a:t>
            </a:r>
            <a:r>
              <a:rPr lang="en-US" sz="2200" b="1" dirty="0">
                <a:cs typeface="Arial" charset="0"/>
                <a:sym typeface="Symbol" pitchFamily="18" charset="2"/>
              </a:rPr>
              <a:t>/r = m </a:t>
            </a:r>
            <a:r>
              <a:rPr lang="en-US" sz="2200" b="1" dirty="0" err="1">
                <a:cs typeface="Arial" charset="0"/>
                <a:sym typeface="Symbol" pitchFamily="18" charset="2"/>
              </a:rPr>
              <a:t>a</a:t>
            </a:r>
            <a:r>
              <a:rPr lang="en-US" sz="2200" b="1" baseline="-25000" dirty="0" err="1">
                <a:cs typeface="Arial" charset="0"/>
                <a:sym typeface="Symbol" pitchFamily="18" charset="2"/>
              </a:rPr>
              <a:t>cent</a:t>
            </a:r>
            <a:r>
              <a:rPr lang="en-US" sz="2200" b="1" baseline="-25000" dirty="0">
                <a:cs typeface="Arial" charset="0"/>
                <a:sym typeface="Symbol" pitchFamily="18" charset="2"/>
              </a:rPr>
              <a:t>   </a:t>
            </a:r>
            <a:r>
              <a:rPr lang="en-US" sz="2200" b="1" dirty="0">
                <a:cs typeface="Arial" charset="0"/>
                <a:sym typeface="Symbol" pitchFamily="18" charset="2"/>
              </a:rPr>
              <a:t>= (40 kg)(7.40 m/s</a:t>
            </a:r>
            <a:r>
              <a:rPr lang="en-US" sz="2200" b="1" baseline="30000" dirty="0">
                <a:cs typeface="Arial" charset="0"/>
                <a:sym typeface="Symbol" pitchFamily="18" charset="2"/>
              </a:rPr>
              <a:t>2</a:t>
            </a:r>
            <a:r>
              <a:rPr lang="en-US" sz="2200" b="1" dirty="0">
                <a:cs typeface="Arial" charset="0"/>
                <a:sym typeface="Symbol" pitchFamily="18" charset="2"/>
              </a:rPr>
              <a:t>) = </a:t>
            </a:r>
            <a:r>
              <a:rPr lang="en-US" sz="2200" b="1" dirty="0">
                <a:solidFill>
                  <a:srgbClr val="FF3300"/>
                </a:solidFill>
                <a:cs typeface="Arial" charset="0"/>
                <a:sym typeface="Symbol" pitchFamily="18" charset="2"/>
              </a:rPr>
              <a:t>296 N</a:t>
            </a:r>
          </a:p>
          <a:p>
            <a:pPr eaLnBrk="1" hangingPunct="1">
              <a:spcBef>
                <a:spcPct val="20000"/>
              </a:spcBef>
            </a:pPr>
            <a:r>
              <a:rPr lang="en-US" sz="2200" b="1" dirty="0">
                <a:cs typeface="Arial" charset="0"/>
                <a:sym typeface="Symbol" pitchFamily="18" charset="2"/>
              </a:rPr>
              <a:t>	W = mg = (40 kg)(9.8 m/s</a:t>
            </a:r>
            <a:r>
              <a:rPr lang="en-US" sz="2200" b="1" baseline="30000" dirty="0">
                <a:cs typeface="Arial" charset="0"/>
                <a:sym typeface="Symbol" pitchFamily="18" charset="2"/>
              </a:rPr>
              <a:t>2</a:t>
            </a:r>
            <a:r>
              <a:rPr lang="en-US" sz="2200" b="1" dirty="0">
                <a:cs typeface="Arial" charset="0"/>
                <a:sym typeface="Symbol" pitchFamily="18" charset="2"/>
              </a:rPr>
              <a:t>) = </a:t>
            </a:r>
            <a:r>
              <a:rPr lang="en-US" sz="2200" b="1" dirty="0">
                <a:solidFill>
                  <a:srgbClr val="FF3300"/>
                </a:solidFill>
                <a:cs typeface="Arial" charset="0"/>
                <a:sym typeface="Symbol" pitchFamily="18" charset="2"/>
              </a:rPr>
              <a:t>392 N</a:t>
            </a:r>
          </a:p>
          <a:p>
            <a:pPr eaLnBrk="1" hangingPunct="1">
              <a:spcBef>
                <a:spcPct val="20000"/>
              </a:spcBef>
            </a:pPr>
            <a:r>
              <a:rPr lang="en-US" sz="2200" b="1" dirty="0">
                <a:cs typeface="Arial" charset="0"/>
                <a:sym typeface="Symbol" pitchFamily="18" charset="2"/>
              </a:rPr>
              <a:t>	</a:t>
            </a:r>
            <a:r>
              <a:rPr lang="en-US" sz="2200" b="1" dirty="0">
                <a:solidFill>
                  <a:srgbClr val="FF3300"/>
                </a:solidFill>
                <a:cs typeface="Arial" charset="0"/>
                <a:sym typeface="Symbol" pitchFamily="18" charset="2"/>
              </a:rPr>
              <a:t>Yes, his weight is larger than the centripetal force required</a:t>
            </a:r>
            <a:r>
              <a:rPr lang="en-US" sz="2200" b="1" dirty="0">
                <a:cs typeface="Arial" charset="0"/>
                <a:sym typeface="Symbol" pitchFamily="18" charset="2"/>
              </a:rPr>
              <a:t>.</a:t>
            </a:r>
            <a:endParaRPr lang="en-US" sz="2200" b="1" baseline="30000" dirty="0">
              <a:solidFill>
                <a:srgbClr val="FF0000"/>
              </a:solidFill>
              <a:cs typeface="Arial" charset="0"/>
              <a:sym typeface="Symbol" pitchFamily="18" charset="2"/>
            </a:endParaRPr>
          </a:p>
        </p:txBody>
      </p:sp>
      <p:grpSp>
        <p:nvGrpSpPr>
          <p:cNvPr id="26" name="Group 21"/>
          <p:cNvGrpSpPr>
            <a:grpSpLocks/>
          </p:cNvGrpSpPr>
          <p:nvPr/>
        </p:nvGrpSpPr>
        <p:grpSpPr bwMode="auto">
          <a:xfrm>
            <a:off x="7467600" y="3030651"/>
            <a:ext cx="1524000" cy="1905000"/>
            <a:chOff x="4464" y="720"/>
            <a:chExt cx="960" cy="1200"/>
          </a:xfrm>
        </p:grpSpPr>
        <p:grpSp>
          <p:nvGrpSpPr>
            <p:cNvPr id="27" name="Group 22"/>
            <p:cNvGrpSpPr>
              <a:grpSpLocks/>
            </p:cNvGrpSpPr>
            <p:nvPr/>
          </p:nvGrpSpPr>
          <p:grpSpPr bwMode="auto">
            <a:xfrm>
              <a:off x="4464" y="864"/>
              <a:ext cx="960" cy="1056"/>
              <a:chOff x="4080" y="720"/>
              <a:chExt cx="960" cy="1056"/>
            </a:xfrm>
          </p:grpSpPr>
          <p:sp>
            <p:nvSpPr>
              <p:cNvPr id="29" name="Oval 23"/>
              <p:cNvSpPr>
                <a:spLocks noChangeArrowheads="1"/>
              </p:cNvSpPr>
              <p:nvPr/>
            </p:nvSpPr>
            <p:spPr bwMode="auto">
              <a:xfrm>
                <a:off x="4080" y="864"/>
                <a:ext cx="960" cy="912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24"/>
              <p:cNvSpPr>
                <a:spLocks noChangeShapeType="1"/>
              </p:cNvSpPr>
              <p:nvPr/>
            </p:nvSpPr>
            <p:spPr bwMode="auto">
              <a:xfrm flipV="1">
                <a:off x="4560" y="1152"/>
                <a:ext cx="432" cy="1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oval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 Box 25"/>
              <p:cNvSpPr txBox="1">
                <a:spLocks noChangeArrowheads="1"/>
              </p:cNvSpPr>
              <p:nvPr/>
            </p:nvSpPr>
            <p:spPr bwMode="auto">
              <a:xfrm rot="-1142108">
                <a:off x="4512" y="1056"/>
                <a:ext cx="4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200" b="1"/>
                  <a:t>r = 12m</a:t>
                </a:r>
              </a:p>
            </p:txBody>
          </p:sp>
          <p:sp>
            <p:nvSpPr>
              <p:cNvPr id="32" name="Line 26"/>
              <p:cNvSpPr>
                <a:spLocks noChangeShapeType="1"/>
              </p:cNvSpPr>
              <p:nvPr/>
            </p:nvSpPr>
            <p:spPr bwMode="auto">
              <a:xfrm>
                <a:off x="4512" y="91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3" name="Group 27"/>
              <p:cNvGrpSpPr>
                <a:grpSpLocks/>
              </p:cNvGrpSpPr>
              <p:nvPr/>
            </p:nvGrpSpPr>
            <p:grpSpPr bwMode="auto">
              <a:xfrm>
                <a:off x="4464" y="720"/>
                <a:ext cx="109" cy="192"/>
                <a:chOff x="3312" y="1056"/>
                <a:chExt cx="595" cy="1646"/>
              </a:xfrm>
            </p:grpSpPr>
            <p:sp>
              <p:nvSpPr>
                <p:cNvPr id="35" name="Oval 28"/>
                <p:cNvSpPr>
                  <a:spLocks noChangeArrowheads="1"/>
                </p:cNvSpPr>
                <p:nvPr/>
              </p:nvSpPr>
              <p:spPr bwMode="auto">
                <a:xfrm>
                  <a:off x="3456" y="1056"/>
                  <a:ext cx="240" cy="24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Freeform 29"/>
                <p:cNvSpPr>
                  <a:spLocks/>
                </p:cNvSpPr>
                <p:nvPr/>
              </p:nvSpPr>
              <p:spPr bwMode="auto">
                <a:xfrm>
                  <a:off x="3581" y="1289"/>
                  <a:ext cx="19" cy="967"/>
                </a:xfrm>
                <a:custGeom>
                  <a:avLst/>
                  <a:gdLst>
                    <a:gd name="T0" fmla="*/ 0 w 19"/>
                    <a:gd name="T1" fmla="*/ 0 h 967"/>
                    <a:gd name="T2" fmla="*/ 19 w 19"/>
                    <a:gd name="T3" fmla="*/ 967 h 967"/>
                    <a:gd name="T4" fmla="*/ 0 60000 65536"/>
                    <a:gd name="T5" fmla="*/ 0 60000 65536"/>
                    <a:gd name="T6" fmla="*/ 0 w 19"/>
                    <a:gd name="T7" fmla="*/ 0 h 967"/>
                    <a:gd name="T8" fmla="*/ 19 w 19"/>
                    <a:gd name="T9" fmla="*/ 967 h 96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9" h="967">
                      <a:moveTo>
                        <a:pt x="0" y="0"/>
                      </a:moveTo>
                      <a:lnTo>
                        <a:pt x="19" y="967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Freeform 30"/>
                <p:cNvSpPr>
                  <a:spLocks/>
                </p:cNvSpPr>
                <p:nvPr/>
              </p:nvSpPr>
              <p:spPr bwMode="auto">
                <a:xfrm>
                  <a:off x="3587" y="1580"/>
                  <a:ext cx="301" cy="244"/>
                </a:xfrm>
                <a:custGeom>
                  <a:avLst/>
                  <a:gdLst>
                    <a:gd name="T0" fmla="*/ 0 w 205"/>
                    <a:gd name="T1" fmla="*/ 0 h 196"/>
                    <a:gd name="T2" fmla="*/ 649 w 205"/>
                    <a:gd name="T3" fmla="*/ 378 h 196"/>
                    <a:gd name="T4" fmla="*/ 0 60000 65536"/>
                    <a:gd name="T5" fmla="*/ 0 60000 65536"/>
                    <a:gd name="T6" fmla="*/ 0 w 205"/>
                    <a:gd name="T7" fmla="*/ 0 h 196"/>
                    <a:gd name="T8" fmla="*/ 205 w 205"/>
                    <a:gd name="T9" fmla="*/ 196 h 19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05" h="196">
                      <a:moveTo>
                        <a:pt x="0" y="0"/>
                      </a:moveTo>
                      <a:lnTo>
                        <a:pt x="205" y="196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Freeform 31"/>
                <p:cNvSpPr>
                  <a:spLocks/>
                </p:cNvSpPr>
                <p:nvPr/>
              </p:nvSpPr>
              <p:spPr bwMode="auto">
                <a:xfrm>
                  <a:off x="3312" y="1585"/>
                  <a:ext cx="269" cy="239"/>
                </a:xfrm>
                <a:custGeom>
                  <a:avLst/>
                  <a:gdLst>
                    <a:gd name="T0" fmla="*/ 650 w 173"/>
                    <a:gd name="T1" fmla="*/ 0 h 191"/>
                    <a:gd name="T2" fmla="*/ 0 w 173"/>
                    <a:gd name="T3" fmla="*/ 374 h 191"/>
                    <a:gd name="T4" fmla="*/ 0 60000 65536"/>
                    <a:gd name="T5" fmla="*/ 0 60000 65536"/>
                    <a:gd name="T6" fmla="*/ 0 w 173"/>
                    <a:gd name="T7" fmla="*/ 0 h 191"/>
                    <a:gd name="T8" fmla="*/ 173 w 173"/>
                    <a:gd name="T9" fmla="*/ 191 h 19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3" h="191">
                      <a:moveTo>
                        <a:pt x="173" y="0"/>
                      </a:moveTo>
                      <a:lnTo>
                        <a:pt x="0" y="191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Freeform 32"/>
                <p:cNvSpPr>
                  <a:spLocks/>
                </p:cNvSpPr>
                <p:nvPr/>
              </p:nvSpPr>
              <p:spPr bwMode="auto">
                <a:xfrm>
                  <a:off x="3319" y="2233"/>
                  <a:ext cx="280" cy="469"/>
                </a:xfrm>
                <a:custGeom>
                  <a:avLst/>
                  <a:gdLst>
                    <a:gd name="T0" fmla="*/ 280 w 280"/>
                    <a:gd name="T1" fmla="*/ 0 h 469"/>
                    <a:gd name="T2" fmla="*/ 0 w 280"/>
                    <a:gd name="T3" fmla="*/ 469 h 469"/>
                    <a:gd name="T4" fmla="*/ 0 60000 65536"/>
                    <a:gd name="T5" fmla="*/ 0 60000 65536"/>
                    <a:gd name="T6" fmla="*/ 0 w 280"/>
                    <a:gd name="T7" fmla="*/ 0 h 469"/>
                    <a:gd name="T8" fmla="*/ 280 w 280"/>
                    <a:gd name="T9" fmla="*/ 469 h 46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80" h="469">
                      <a:moveTo>
                        <a:pt x="280" y="0"/>
                      </a:moveTo>
                      <a:lnTo>
                        <a:pt x="0" y="46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Freeform 33"/>
                <p:cNvSpPr>
                  <a:spLocks/>
                </p:cNvSpPr>
                <p:nvPr/>
              </p:nvSpPr>
              <p:spPr bwMode="auto">
                <a:xfrm>
                  <a:off x="3593" y="2233"/>
                  <a:ext cx="314" cy="469"/>
                </a:xfrm>
                <a:custGeom>
                  <a:avLst/>
                  <a:gdLst>
                    <a:gd name="T0" fmla="*/ 0 w 314"/>
                    <a:gd name="T1" fmla="*/ 0 h 469"/>
                    <a:gd name="T2" fmla="*/ 314 w 314"/>
                    <a:gd name="T3" fmla="*/ 469 h 469"/>
                    <a:gd name="T4" fmla="*/ 0 60000 65536"/>
                    <a:gd name="T5" fmla="*/ 0 60000 65536"/>
                    <a:gd name="T6" fmla="*/ 0 w 314"/>
                    <a:gd name="T7" fmla="*/ 0 h 469"/>
                    <a:gd name="T8" fmla="*/ 314 w 314"/>
                    <a:gd name="T9" fmla="*/ 469 h 46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4" h="469">
                      <a:moveTo>
                        <a:pt x="0" y="0"/>
                      </a:moveTo>
                      <a:lnTo>
                        <a:pt x="314" y="46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" name="Text Box 34"/>
              <p:cNvSpPr txBox="1">
                <a:spLocks noChangeArrowheads="1"/>
              </p:cNvSpPr>
              <p:nvPr/>
            </p:nvSpPr>
            <p:spPr bwMode="auto">
              <a:xfrm>
                <a:off x="4224" y="960"/>
                <a:ext cx="38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200" b="1"/>
                  <a:t>F</a:t>
                </a:r>
                <a:r>
                  <a:rPr lang="en-US" sz="1200" b="1" baseline="-25000"/>
                  <a:t>cent</a:t>
                </a:r>
                <a:endParaRPr lang="en-US" sz="1200" b="1"/>
              </a:p>
            </p:txBody>
          </p:sp>
        </p:grpSp>
        <p:sp>
          <p:nvSpPr>
            <p:cNvPr id="28" name="Line 35"/>
            <p:cNvSpPr>
              <a:spLocks noChangeShapeType="1"/>
            </p:cNvSpPr>
            <p:nvPr/>
          </p:nvSpPr>
          <p:spPr bwMode="auto">
            <a:xfrm flipV="1">
              <a:off x="4800" y="720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86200" y="3261859"/>
            <a:ext cx="5676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A). </a:t>
            </a:r>
            <a:r>
              <a:rPr lang="en-US" b="1" dirty="0">
                <a:cs typeface="Arial" charset="0"/>
                <a:sym typeface="Symbol" pitchFamily="18" charset="2"/>
              </a:rPr>
              <a:t> 396 N,  weight is  large enough. </a:t>
            </a:r>
            <a:endParaRPr lang="en-US" b="1" baseline="30000" dirty="0">
              <a:cs typeface="Arial" charset="0"/>
              <a:sym typeface="Symbol" pitchFamily="18" charset="2"/>
            </a:endParaRPr>
          </a:p>
          <a:p>
            <a:r>
              <a:rPr lang="en-US" dirty="0"/>
              <a:t>B). </a:t>
            </a:r>
            <a:r>
              <a:rPr lang="en-US" b="1" dirty="0">
                <a:cs typeface="Arial" charset="0"/>
                <a:sym typeface="Symbol" pitchFamily="18" charset="2"/>
              </a:rPr>
              <a:t>1028 N, weight is  large enough</a:t>
            </a:r>
            <a:endParaRPr lang="en-US" b="1" baseline="30000" dirty="0">
              <a:cs typeface="Arial" charset="0"/>
              <a:sym typeface="Symbol" pitchFamily="18" charset="2"/>
            </a:endParaRPr>
          </a:p>
          <a:p>
            <a:r>
              <a:rPr lang="en-US" dirty="0"/>
              <a:t>C). </a:t>
            </a:r>
            <a:r>
              <a:rPr lang="en-US" b="1" dirty="0">
                <a:cs typeface="Arial" charset="0"/>
                <a:sym typeface="Symbol" pitchFamily="18" charset="2"/>
              </a:rPr>
              <a:t>200 N, weight is  large enough</a:t>
            </a:r>
            <a:endParaRPr lang="en-US" dirty="0"/>
          </a:p>
          <a:p>
            <a:r>
              <a:rPr lang="en-US" dirty="0"/>
              <a:t>D). </a:t>
            </a:r>
            <a:r>
              <a:rPr lang="en-US" b="1" dirty="0">
                <a:cs typeface="Arial" charset="0"/>
                <a:sym typeface="Symbol" pitchFamily="18" charset="2"/>
              </a:rPr>
              <a:t>296 N, weight is  large enough</a:t>
            </a:r>
          </a:p>
          <a:p>
            <a:r>
              <a:rPr lang="en-US" b="1" dirty="0">
                <a:cs typeface="Arial" charset="0"/>
                <a:sym typeface="Symbol" pitchFamily="18" charset="2"/>
              </a:rPr>
              <a:t>E). 296 N, weight is  NOT large enough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10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8D1835-9659-4B6F-9A7C-88EA8D454125}" type="datetime1">
              <a:rPr lang="en-US"/>
              <a:pPr eaLnBrk="1" hangingPunct="1"/>
              <a:t>2/4/2020</a:t>
            </a:fld>
            <a:endParaRPr lang="en-US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Physics 214 Fall 2010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7E6B7E-B266-41AB-B9DF-4B655D9CAEC1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52400" y="1447800"/>
            <a:ext cx="8839200" cy="8223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A Ferris wheel with radius 12 m makes one complete rotation every 8 seconds.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52400" y="2257425"/>
            <a:ext cx="8839200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US" sz="2000" b="1" dirty="0">
                <a:solidFill>
                  <a:srgbClr val="FF0000"/>
                </a:solidFill>
                <a:sym typeface="Symbol" pitchFamily="18" charset="2"/>
              </a:rPr>
              <a:t>What is the magnitude of the normal force exerted by the seat on the rider at the top?</a:t>
            </a: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/>
              <a:t>Ch</a:t>
            </a:r>
            <a:r>
              <a:rPr lang="en-US" dirty="0"/>
              <a:t> 5 CP 2</a:t>
            </a:r>
          </a:p>
        </p:txBody>
      </p: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7279282" y="4157209"/>
            <a:ext cx="1524000" cy="1905000"/>
            <a:chOff x="4464" y="720"/>
            <a:chExt cx="960" cy="1200"/>
          </a:xfrm>
        </p:grpSpPr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4464" y="864"/>
              <a:ext cx="960" cy="1056"/>
              <a:chOff x="4080" y="720"/>
              <a:chExt cx="960" cy="1056"/>
            </a:xfrm>
          </p:grpSpPr>
          <p:sp>
            <p:nvSpPr>
              <p:cNvPr id="11" name="Oval 23"/>
              <p:cNvSpPr>
                <a:spLocks noChangeArrowheads="1"/>
              </p:cNvSpPr>
              <p:nvPr/>
            </p:nvSpPr>
            <p:spPr bwMode="auto">
              <a:xfrm>
                <a:off x="4080" y="864"/>
                <a:ext cx="960" cy="912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24"/>
              <p:cNvSpPr>
                <a:spLocks noChangeShapeType="1"/>
              </p:cNvSpPr>
              <p:nvPr/>
            </p:nvSpPr>
            <p:spPr bwMode="auto">
              <a:xfrm flipV="1">
                <a:off x="4560" y="1152"/>
                <a:ext cx="432" cy="1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oval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 Box 25"/>
              <p:cNvSpPr txBox="1">
                <a:spLocks noChangeArrowheads="1"/>
              </p:cNvSpPr>
              <p:nvPr/>
            </p:nvSpPr>
            <p:spPr bwMode="auto">
              <a:xfrm rot="-1142108">
                <a:off x="4512" y="1056"/>
                <a:ext cx="4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200" b="1"/>
                  <a:t>r = 12m</a:t>
                </a:r>
              </a:p>
            </p:txBody>
          </p:sp>
          <p:sp>
            <p:nvSpPr>
              <p:cNvPr id="14" name="Line 26"/>
              <p:cNvSpPr>
                <a:spLocks noChangeShapeType="1"/>
              </p:cNvSpPr>
              <p:nvPr/>
            </p:nvSpPr>
            <p:spPr bwMode="auto">
              <a:xfrm>
                <a:off x="4512" y="91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" name="Group 27"/>
              <p:cNvGrpSpPr>
                <a:grpSpLocks/>
              </p:cNvGrpSpPr>
              <p:nvPr/>
            </p:nvGrpSpPr>
            <p:grpSpPr bwMode="auto">
              <a:xfrm>
                <a:off x="4464" y="720"/>
                <a:ext cx="109" cy="192"/>
                <a:chOff x="3312" y="1056"/>
                <a:chExt cx="595" cy="1646"/>
              </a:xfrm>
            </p:grpSpPr>
            <p:sp>
              <p:nvSpPr>
                <p:cNvPr id="17" name="Oval 28"/>
                <p:cNvSpPr>
                  <a:spLocks noChangeArrowheads="1"/>
                </p:cNvSpPr>
                <p:nvPr/>
              </p:nvSpPr>
              <p:spPr bwMode="auto">
                <a:xfrm>
                  <a:off x="3456" y="1056"/>
                  <a:ext cx="240" cy="24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Freeform 29"/>
                <p:cNvSpPr>
                  <a:spLocks/>
                </p:cNvSpPr>
                <p:nvPr/>
              </p:nvSpPr>
              <p:spPr bwMode="auto">
                <a:xfrm>
                  <a:off x="3581" y="1289"/>
                  <a:ext cx="19" cy="967"/>
                </a:xfrm>
                <a:custGeom>
                  <a:avLst/>
                  <a:gdLst>
                    <a:gd name="T0" fmla="*/ 0 w 19"/>
                    <a:gd name="T1" fmla="*/ 0 h 967"/>
                    <a:gd name="T2" fmla="*/ 19 w 19"/>
                    <a:gd name="T3" fmla="*/ 967 h 967"/>
                    <a:gd name="T4" fmla="*/ 0 60000 65536"/>
                    <a:gd name="T5" fmla="*/ 0 60000 65536"/>
                    <a:gd name="T6" fmla="*/ 0 w 19"/>
                    <a:gd name="T7" fmla="*/ 0 h 967"/>
                    <a:gd name="T8" fmla="*/ 19 w 19"/>
                    <a:gd name="T9" fmla="*/ 967 h 96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9" h="967">
                      <a:moveTo>
                        <a:pt x="0" y="0"/>
                      </a:moveTo>
                      <a:lnTo>
                        <a:pt x="19" y="967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Freeform 30"/>
                <p:cNvSpPr>
                  <a:spLocks/>
                </p:cNvSpPr>
                <p:nvPr/>
              </p:nvSpPr>
              <p:spPr bwMode="auto">
                <a:xfrm>
                  <a:off x="3587" y="1580"/>
                  <a:ext cx="301" cy="244"/>
                </a:xfrm>
                <a:custGeom>
                  <a:avLst/>
                  <a:gdLst>
                    <a:gd name="T0" fmla="*/ 0 w 205"/>
                    <a:gd name="T1" fmla="*/ 0 h 196"/>
                    <a:gd name="T2" fmla="*/ 649 w 205"/>
                    <a:gd name="T3" fmla="*/ 378 h 196"/>
                    <a:gd name="T4" fmla="*/ 0 60000 65536"/>
                    <a:gd name="T5" fmla="*/ 0 60000 65536"/>
                    <a:gd name="T6" fmla="*/ 0 w 205"/>
                    <a:gd name="T7" fmla="*/ 0 h 196"/>
                    <a:gd name="T8" fmla="*/ 205 w 205"/>
                    <a:gd name="T9" fmla="*/ 196 h 19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05" h="196">
                      <a:moveTo>
                        <a:pt x="0" y="0"/>
                      </a:moveTo>
                      <a:lnTo>
                        <a:pt x="205" y="196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31"/>
                <p:cNvSpPr>
                  <a:spLocks/>
                </p:cNvSpPr>
                <p:nvPr/>
              </p:nvSpPr>
              <p:spPr bwMode="auto">
                <a:xfrm>
                  <a:off x="3312" y="1585"/>
                  <a:ext cx="269" cy="239"/>
                </a:xfrm>
                <a:custGeom>
                  <a:avLst/>
                  <a:gdLst>
                    <a:gd name="T0" fmla="*/ 650 w 173"/>
                    <a:gd name="T1" fmla="*/ 0 h 191"/>
                    <a:gd name="T2" fmla="*/ 0 w 173"/>
                    <a:gd name="T3" fmla="*/ 374 h 191"/>
                    <a:gd name="T4" fmla="*/ 0 60000 65536"/>
                    <a:gd name="T5" fmla="*/ 0 60000 65536"/>
                    <a:gd name="T6" fmla="*/ 0 w 173"/>
                    <a:gd name="T7" fmla="*/ 0 h 191"/>
                    <a:gd name="T8" fmla="*/ 173 w 173"/>
                    <a:gd name="T9" fmla="*/ 191 h 19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3" h="191">
                      <a:moveTo>
                        <a:pt x="173" y="0"/>
                      </a:moveTo>
                      <a:lnTo>
                        <a:pt x="0" y="191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Freeform 32"/>
                <p:cNvSpPr>
                  <a:spLocks/>
                </p:cNvSpPr>
                <p:nvPr/>
              </p:nvSpPr>
              <p:spPr bwMode="auto">
                <a:xfrm>
                  <a:off x="3319" y="2233"/>
                  <a:ext cx="280" cy="469"/>
                </a:xfrm>
                <a:custGeom>
                  <a:avLst/>
                  <a:gdLst>
                    <a:gd name="T0" fmla="*/ 280 w 280"/>
                    <a:gd name="T1" fmla="*/ 0 h 469"/>
                    <a:gd name="T2" fmla="*/ 0 w 280"/>
                    <a:gd name="T3" fmla="*/ 469 h 469"/>
                    <a:gd name="T4" fmla="*/ 0 60000 65536"/>
                    <a:gd name="T5" fmla="*/ 0 60000 65536"/>
                    <a:gd name="T6" fmla="*/ 0 w 280"/>
                    <a:gd name="T7" fmla="*/ 0 h 469"/>
                    <a:gd name="T8" fmla="*/ 280 w 280"/>
                    <a:gd name="T9" fmla="*/ 469 h 46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80" h="469">
                      <a:moveTo>
                        <a:pt x="280" y="0"/>
                      </a:moveTo>
                      <a:lnTo>
                        <a:pt x="0" y="46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Freeform 33"/>
                <p:cNvSpPr>
                  <a:spLocks/>
                </p:cNvSpPr>
                <p:nvPr/>
              </p:nvSpPr>
              <p:spPr bwMode="auto">
                <a:xfrm>
                  <a:off x="3593" y="2233"/>
                  <a:ext cx="314" cy="469"/>
                </a:xfrm>
                <a:custGeom>
                  <a:avLst/>
                  <a:gdLst>
                    <a:gd name="T0" fmla="*/ 0 w 314"/>
                    <a:gd name="T1" fmla="*/ 0 h 469"/>
                    <a:gd name="T2" fmla="*/ 314 w 314"/>
                    <a:gd name="T3" fmla="*/ 469 h 469"/>
                    <a:gd name="T4" fmla="*/ 0 60000 65536"/>
                    <a:gd name="T5" fmla="*/ 0 60000 65536"/>
                    <a:gd name="T6" fmla="*/ 0 w 314"/>
                    <a:gd name="T7" fmla="*/ 0 h 469"/>
                    <a:gd name="T8" fmla="*/ 314 w 314"/>
                    <a:gd name="T9" fmla="*/ 469 h 46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4" h="469">
                      <a:moveTo>
                        <a:pt x="0" y="0"/>
                      </a:moveTo>
                      <a:lnTo>
                        <a:pt x="314" y="46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" name="Text Box 34"/>
              <p:cNvSpPr txBox="1">
                <a:spLocks noChangeArrowheads="1"/>
              </p:cNvSpPr>
              <p:nvPr/>
            </p:nvSpPr>
            <p:spPr bwMode="auto">
              <a:xfrm>
                <a:off x="4224" y="960"/>
                <a:ext cx="38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200" b="1"/>
                  <a:t>F</a:t>
                </a:r>
                <a:r>
                  <a:rPr lang="en-US" sz="1200" b="1" baseline="-25000"/>
                  <a:t>cent</a:t>
                </a:r>
                <a:endParaRPr lang="en-US" sz="1200" b="1"/>
              </a:p>
            </p:txBody>
          </p:sp>
        </p:grpSp>
        <p:sp>
          <p:nvSpPr>
            <p:cNvPr id="10" name="Line 35"/>
            <p:cNvSpPr>
              <a:spLocks noChangeShapeType="1"/>
            </p:cNvSpPr>
            <p:nvPr/>
          </p:nvSpPr>
          <p:spPr bwMode="auto">
            <a:xfrm flipV="1">
              <a:off x="4800" y="720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57200" y="5363450"/>
            <a:ext cx="46863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 b="1" dirty="0">
                <a:cs typeface="Arial" charset="0"/>
                <a:sym typeface="Symbol" pitchFamily="18" charset="2"/>
              </a:rPr>
              <a:t>W – </a:t>
            </a:r>
            <a:r>
              <a:rPr lang="en-US" sz="2200" b="1" dirty="0" err="1">
                <a:cs typeface="Arial" charset="0"/>
                <a:sym typeface="Symbol" pitchFamily="18" charset="2"/>
              </a:rPr>
              <a:t>N</a:t>
            </a:r>
            <a:r>
              <a:rPr lang="en-US" sz="2200" b="1" baseline="-25000" dirty="0" err="1">
                <a:cs typeface="Arial" charset="0"/>
                <a:sym typeface="Symbol" pitchFamily="18" charset="2"/>
              </a:rPr>
              <a:t>f</a:t>
            </a:r>
            <a:r>
              <a:rPr lang="en-US" sz="2200" b="1" dirty="0">
                <a:cs typeface="Arial" charset="0"/>
                <a:sym typeface="Symbol" pitchFamily="18" charset="2"/>
              </a:rPr>
              <a:t> = 296     </a:t>
            </a:r>
            <a:r>
              <a:rPr lang="en-US" sz="2200" b="1" dirty="0">
                <a:solidFill>
                  <a:srgbClr val="FF3300"/>
                </a:solidFill>
                <a:sym typeface="Symbol" pitchFamily="18" charset="2"/>
              </a:rPr>
              <a:t>N = 96 </a:t>
            </a:r>
            <a:r>
              <a:rPr lang="en-US" sz="2200" b="1" dirty="0" err="1">
                <a:solidFill>
                  <a:srgbClr val="FF3300"/>
                </a:solidFill>
                <a:sym typeface="Symbol" pitchFamily="18" charset="2"/>
              </a:rPr>
              <a:t>newtons</a:t>
            </a:r>
            <a:endParaRPr lang="en-US" sz="2200" b="1" baseline="30000" dirty="0">
              <a:solidFill>
                <a:srgbClr val="FF3300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9332" y="3245351"/>
            <a:ext cx="5676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A).  100 N</a:t>
            </a:r>
          </a:p>
          <a:p>
            <a:r>
              <a:rPr lang="en-US" dirty="0"/>
              <a:t>B).  96 N</a:t>
            </a:r>
          </a:p>
          <a:p>
            <a:r>
              <a:rPr lang="en-US" dirty="0"/>
              <a:t>C).  90 N</a:t>
            </a:r>
          </a:p>
          <a:p>
            <a:r>
              <a:rPr lang="en-US" dirty="0"/>
              <a:t>D).  50 N</a:t>
            </a:r>
          </a:p>
          <a:p>
            <a:r>
              <a:rPr lang="en-US" dirty="0"/>
              <a:t>E). 48 N</a:t>
            </a:r>
          </a:p>
        </p:txBody>
      </p:sp>
    </p:spTree>
    <p:extLst>
      <p:ext uri="{BB962C8B-B14F-4D97-AF65-F5344CB8AC3E}">
        <p14:creationId xmlns:p14="http://schemas.microsoft.com/office/powerpoint/2010/main" val="57710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8D1835-9659-4B6F-9A7C-88EA8D454125}" type="datetime1">
              <a:rPr lang="en-US"/>
              <a:pPr eaLnBrk="1" hangingPunct="1"/>
              <a:t>2/4/2020</a:t>
            </a:fld>
            <a:endParaRPr lang="en-US" dirty="0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7E6B7E-B266-41AB-B9DF-4B655D9CAEC1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52400" y="990600"/>
            <a:ext cx="8839200" cy="8223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A Ferris wheel with radius 12 m makes one complete rotation every 8 seconds.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52400" y="1800225"/>
            <a:ext cx="8839200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US" sz="2000" b="1" dirty="0">
                <a:solidFill>
                  <a:srgbClr val="FF0000"/>
                </a:solidFill>
                <a:sym typeface="Symbol" pitchFamily="18" charset="2"/>
              </a:rPr>
              <a:t>What would happen if the Ferris wheel is going so fast the weight of the rider is not sufficient to provide the centripetal force at the top?  Note: there’s no safe belt. </a:t>
            </a: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/>
              <a:t>Ch</a:t>
            </a:r>
            <a:r>
              <a:rPr lang="en-US" dirty="0"/>
              <a:t> 5 CP 2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726620" y="3051401"/>
            <a:ext cx="384537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AutoNum type="alphaUcParenR"/>
            </a:pPr>
            <a:r>
              <a:rPr lang="en-US" sz="2200" b="1" dirty="0">
                <a:solidFill>
                  <a:srgbClr val="FF3300"/>
                </a:solidFill>
                <a:sym typeface="Symbol" pitchFamily="18" charset="2"/>
              </a:rPr>
              <a:t>rider is ejected</a:t>
            </a:r>
          </a:p>
          <a:p>
            <a:pPr marL="457200" indent="-457200" eaLnBrk="1" hangingPunct="1">
              <a:buAutoNum type="alphaUcParenR"/>
            </a:pPr>
            <a:r>
              <a:rPr lang="en-US" sz="2200" b="1" dirty="0">
                <a:solidFill>
                  <a:srgbClr val="FF3300"/>
                </a:solidFill>
                <a:sym typeface="Symbol" pitchFamily="18" charset="2"/>
              </a:rPr>
              <a:t>Rider remain on seat </a:t>
            </a:r>
          </a:p>
        </p:txBody>
      </p: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7134507" y="2969532"/>
            <a:ext cx="1524000" cy="1905000"/>
            <a:chOff x="4464" y="720"/>
            <a:chExt cx="960" cy="1200"/>
          </a:xfrm>
        </p:grpSpPr>
        <p:grpSp>
          <p:nvGrpSpPr>
            <p:cNvPr id="10" name="Group 22"/>
            <p:cNvGrpSpPr>
              <a:grpSpLocks/>
            </p:cNvGrpSpPr>
            <p:nvPr/>
          </p:nvGrpSpPr>
          <p:grpSpPr bwMode="auto">
            <a:xfrm>
              <a:off x="4464" y="864"/>
              <a:ext cx="960" cy="1056"/>
              <a:chOff x="4080" y="720"/>
              <a:chExt cx="960" cy="1056"/>
            </a:xfrm>
          </p:grpSpPr>
          <p:sp>
            <p:nvSpPr>
              <p:cNvPr id="12" name="Oval 23"/>
              <p:cNvSpPr>
                <a:spLocks noChangeArrowheads="1"/>
              </p:cNvSpPr>
              <p:nvPr/>
            </p:nvSpPr>
            <p:spPr bwMode="auto">
              <a:xfrm>
                <a:off x="4080" y="864"/>
                <a:ext cx="960" cy="912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24"/>
              <p:cNvSpPr>
                <a:spLocks noChangeShapeType="1"/>
              </p:cNvSpPr>
              <p:nvPr/>
            </p:nvSpPr>
            <p:spPr bwMode="auto">
              <a:xfrm flipV="1">
                <a:off x="4560" y="1152"/>
                <a:ext cx="432" cy="1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oval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 Box 25"/>
              <p:cNvSpPr txBox="1">
                <a:spLocks noChangeArrowheads="1"/>
              </p:cNvSpPr>
              <p:nvPr/>
            </p:nvSpPr>
            <p:spPr bwMode="auto">
              <a:xfrm rot="-1142108">
                <a:off x="4512" y="1056"/>
                <a:ext cx="4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200" b="1"/>
                  <a:t>r = 12m</a:t>
                </a:r>
              </a:p>
            </p:txBody>
          </p:sp>
          <p:sp>
            <p:nvSpPr>
              <p:cNvPr id="15" name="Line 26"/>
              <p:cNvSpPr>
                <a:spLocks noChangeShapeType="1"/>
              </p:cNvSpPr>
              <p:nvPr/>
            </p:nvSpPr>
            <p:spPr bwMode="auto">
              <a:xfrm>
                <a:off x="4512" y="91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" name="Group 27"/>
              <p:cNvGrpSpPr>
                <a:grpSpLocks/>
              </p:cNvGrpSpPr>
              <p:nvPr/>
            </p:nvGrpSpPr>
            <p:grpSpPr bwMode="auto">
              <a:xfrm>
                <a:off x="4464" y="720"/>
                <a:ext cx="109" cy="192"/>
                <a:chOff x="3312" y="1056"/>
                <a:chExt cx="595" cy="1646"/>
              </a:xfrm>
            </p:grpSpPr>
            <p:sp>
              <p:nvSpPr>
                <p:cNvPr id="18" name="Oval 28"/>
                <p:cNvSpPr>
                  <a:spLocks noChangeArrowheads="1"/>
                </p:cNvSpPr>
                <p:nvPr/>
              </p:nvSpPr>
              <p:spPr bwMode="auto">
                <a:xfrm>
                  <a:off x="3456" y="1056"/>
                  <a:ext cx="240" cy="24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Freeform 29"/>
                <p:cNvSpPr>
                  <a:spLocks/>
                </p:cNvSpPr>
                <p:nvPr/>
              </p:nvSpPr>
              <p:spPr bwMode="auto">
                <a:xfrm>
                  <a:off x="3581" y="1289"/>
                  <a:ext cx="19" cy="967"/>
                </a:xfrm>
                <a:custGeom>
                  <a:avLst/>
                  <a:gdLst>
                    <a:gd name="T0" fmla="*/ 0 w 19"/>
                    <a:gd name="T1" fmla="*/ 0 h 967"/>
                    <a:gd name="T2" fmla="*/ 19 w 19"/>
                    <a:gd name="T3" fmla="*/ 967 h 967"/>
                    <a:gd name="T4" fmla="*/ 0 60000 65536"/>
                    <a:gd name="T5" fmla="*/ 0 60000 65536"/>
                    <a:gd name="T6" fmla="*/ 0 w 19"/>
                    <a:gd name="T7" fmla="*/ 0 h 967"/>
                    <a:gd name="T8" fmla="*/ 19 w 19"/>
                    <a:gd name="T9" fmla="*/ 967 h 96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9" h="967">
                      <a:moveTo>
                        <a:pt x="0" y="0"/>
                      </a:moveTo>
                      <a:lnTo>
                        <a:pt x="19" y="967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30"/>
                <p:cNvSpPr>
                  <a:spLocks/>
                </p:cNvSpPr>
                <p:nvPr/>
              </p:nvSpPr>
              <p:spPr bwMode="auto">
                <a:xfrm>
                  <a:off x="3587" y="1580"/>
                  <a:ext cx="301" cy="244"/>
                </a:xfrm>
                <a:custGeom>
                  <a:avLst/>
                  <a:gdLst>
                    <a:gd name="T0" fmla="*/ 0 w 205"/>
                    <a:gd name="T1" fmla="*/ 0 h 196"/>
                    <a:gd name="T2" fmla="*/ 649 w 205"/>
                    <a:gd name="T3" fmla="*/ 378 h 196"/>
                    <a:gd name="T4" fmla="*/ 0 60000 65536"/>
                    <a:gd name="T5" fmla="*/ 0 60000 65536"/>
                    <a:gd name="T6" fmla="*/ 0 w 205"/>
                    <a:gd name="T7" fmla="*/ 0 h 196"/>
                    <a:gd name="T8" fmla="*/ 205 w 205"/>
                    <a:gd name="T9" fmla="*/ 196 h 19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05" h="196">
                      <a:moveTo>
                        <a:pt x="0" y="0"/>
                      </a:moveTo>
                      <a:lnTo>
                        <a:pt x="205" y="196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Freeform 31"/>
                <p:cNvSpPr>
                  <a:spLocks/>
                </p:cNvSpPr>
                <p:nvPr/>
              </p:nvSpPr>
              <p:spPr bwMode="auto">
                <a:xfrm>
                  <a:off x="3312" y="1585"/>
                  <a:ext cx="269" cy="239"/>
                </a:xfrm>
                <a:custGeom>
                  <a:avLst/>
                  <a:gdLst>
                    <a:gd name="T0" fmla="*/ 650 w 173"/>
                    <a:gd name="T1" fmla="*/ 0 h 191"/>
                    <a:gd name="T2" fmla="*/ 0 w 173"/>
                    <a:gd name="T3" fmla="*/ 374 h 191"/>
                    <a:gd name="T4" fmla="*/ 0 60000 65536"/>
                    <a:gd name="T5" fmla="*/ 0 60000 65536"/>
                    <a:gd name="T6" fmla="*/ 0 w 173"/>
                    <a:gd name="T7" fmla="*/ 0 h 191"/>
                    <a:gd name="T8" fmla="*/ 173 w 173"/>
                    <a:gd name="T9" fmla="*/ 191 h 19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3" h="191">
                      <a:moveTo>
                        <a:pt x="173" y="0"/>
                      </a:moveTo>
                      <a:lnTo>
                        <a:pt x="0" y="191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Freeform 32"/>
                <p:cNvSpPr>
                  <a:spLocks/>
                </p:cNvSpPr>
                <p:nvPr/>
              </p:nvSpPr>
              <p:spPr bwMode="auto">
                <a:xfrm>
                  <a:off x="3319" y="2233"/>
                  <a:ext cx="280" cy="469"/>
                </a:xfrm>
                <a:custGeom>
                  <a:avLst/>
                  <a:gdLst>
                    <a:gd name="T0" fmla="*/ 280 w 280"/>
                    <a:gd name="T1" fmla="*/ 0 h 469"/>
                    <a:gd name="T2" fmla="*/ 0 w 280"/>
                    <a:gd name="T3" fmla="*/ 469 h 469"/>
                    <a:gd name="T4" fmla="*/ 0 60000 65536"/>
                    <a:gd name="T5" fmla="*/ 0 60000 65536"/>
                    <a:gd name="T6" fmla="*/ 0 w 280"/>
                    <a:gd name="T7" fmla="*/ 0 h 469"/>
                    <a:gd name="T8" fmla="*/ 280 w 280"/>
                    <a:gd name="T9" fmla="*/ 469 h 46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80" h="469">
                      <a:moveTo>
                        <a:pt x="280" y="0"/>
                      </a:moveTo>
                      <a:lnTo>
                        <a:pt x="0" y="46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Freeform 33"/>
                <p:cNvSpPr>
                  <a:spLocks/>
                </p:cNvSpPr>
                <p:nvPr/>
              </p:nvSpPr>
              <p:spPr bwMode="auto">
                <a:xfrm>
                  <a:off x="3593" y="2233"/>
                  <a:ext cx="314" cy="469"/>
                </a:xfrm>
                <a:custGeom>
                  <a:avLst/>
                  <a:gdLst>
                    <a:gd name="T0" fmla="*/ 0 w 314"/>
                    <a:gd name="T1" fmla="*/ 0 h 469"/>
                    <a:gd name="T2" fmla="*/ 314 w 314"/>
                    <a:gd name="T3" fmla="*/ 469 h 469"/>
                    <a:gd name="T4" fmla="*/ 0 60000 65536"/>
                    <a:gd name="T5" fmla="*/ 0 60000 65536"/>
                    <a:gd name="T6" fmla="*/ 0 w 314"/>
                    <a:gd name="T7" fmla="*/ 0 h 469"/>
                    <a:gd name="T8" fmla="*/ 314 w 314"/>
                    <a:gd name="T9" fmla="*/ 469 h 46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4" h="469">
                      <a:moveTo>
                        <a:pt x="0" y="0"/>
                      </a:moveTo>
                      <a:lnTo>
                        <a:pt x="314" y="469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" name="Text Box 34"/>
              <p:cNvSpPr txBox="1">
                <a:spLocks noChangeArrowheads="1"/>
              </p:cNvSpPr>
              <p:nvPr/>
            </p:nvSpPr>
            <p:spPr bwMode="auto">
              <a:xfrm>
                <a:off x="4224" y="960"/>
                <a:ext cx="38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200" b="1"/>
                  <a:t>F</a:t>
                </a:r>
                <a:r>
                  <a:rPr lang="en-US" sz="1200" b="1" baseline="-25000"/>
                  <a:t>cent</a:t>
                </a:r>
                <a:endParaRPr lang="en-US" sz="1200" b="1"/>
              </a:p>
            </p:txBody>
          </p:sp>
        </p:grpSp>
        <p:sp>
          <p:nvSpPr>
            <p:cNvPr id="11" name="Line 35"/>
            <p:cNvSpPr>
              <a:spLocks noChangeShapeType="1"/>
            </p:cNvSpPr>
            <p:nvPr/>
          </p:nvSpPr>
          <p:spPr bwMode="auto">
            <a:xfrm flipV="1">
              <a:off x="4800" y="720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7101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354A2C-D62F-41E8-8C2B-7E5CC4AC40EC}" type="datetime1">
              <a:rPr lang="en-US"/>
              <a:pPr eaLnBrk="1" hangingPunct="1"/>
              <a:t>2/4/2020</a:t>
            </a:fld>
            <a:endParaRPr lang="en-US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Physics 214 Fall 2010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C7B7AF-564E-4B90-8918-45C678868E95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52400" y="914400"/>
            <a:ext cx="8839200" cy="11874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A passenger in a rollover accident turns through a radius of 3.0m in the seat of the vehicle making a complete turn in 1 sec.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52400" y="2076450"/>
            <a:ext cx="8839200" cy="430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US" sz="2200" b="1" dirty="0">
                <a:solidFill>
                  <a:srgbClr val="FF0000"/>
                </a:solidFill>
                <a:sym typeface="Symbol" pitchFamily="18" charset="2"/>
              </a:rPr>
              <a:t>what is speed of passenger?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553200" y="4572000"/>
            <a:ext cx="1389063" cy="1598613"/>
            <a:chOff x="4224" y="2448"/>
            <a:chExt cx="875" cy="1007"/>
          </a:xfrm>
        </p:grpSpPr>
        <p:grpSp>
          <p:nvGrpSpPr>
            <p:cNvPr id="29708" name="Group 5"/>
            <p:cNvGrpSpPr>
              <a:grpSpLocks/>
            </p:cNvGrpSpPr>
            <p:nvPr/>
          </p:nvGrpSpPr>
          <p:grpSpPr bwMode="auto">
            <a:xfrm>
              <a:off x="4224" y="2592"/>
              <a:ext cx="872" cy="863"/>
              <a:chOff x="4224" y="2592"/>
              <a:chExt cx="872" cy="863"/>
            </a:xfrm>
          </p:grpSpPr>
          <p:sp>
            <p:nvSpPr>
              <p:cNvPr id="29718" name="Freeform 6"/>
              <p:cNvSpPr>
                <a:spLocks/>
              </p:cNvSpPr>
              <p:nvPr/>
            </p:nvSpPr>
            <p:spPr bwMode="auto">
              <a:xfrm>
                <a:off x="4224" y="2597"/>
                <a:ext cx="872" cy="858"/>
              </a:xfrm>
              <a:custGeom>
                <a:avLst/>
                <a:gdLst>
                  <a:gd name="T0" fmla="*/ 674 w 872"/>
                  <a:gd name="T1" fmla="*/ 54 h 858"/>
                  <a:gd name="T2" fmla="*/ 798 w 872"/>
                  <a:gd name="T3" fmla="*/ 167 h 858"/>
                  <a:gd name="T4" fmla="*/ 864 w 872"/>
                  <a:gd name="T5" fmla="*/ 363 h 858"/>
                  <a:gd name="T6" fmla="*/ 846 w 872"/>
                  <a:gd name="T7" fmla="*/ 565 h 858"/>
                  <a:gd name="T8" fmla="*/ 739 w 872"/>
                  <a:gd name="T9" fmla="*/ 755 h 858"/>
                  <a:gd name="T10" fmla="*/ 519 w 872"/>
                  <a:gd name="T11" fmla="*/ 850 h 858"/>
                  <a:gd name="T12" fmla="*/ 240 w 872"/>
                  <a:gd name="T13" fmla="*/ 802 h 858"/>
                  <a:gd name="T14" fmla="*/ 32 w 872"/>
                  <a:gd name="T15" fmla="*/ 576 h 858"/>
                  <a:gd name="T16" fmla="*/ 50 w 872"/>
                  <a:gd name="T17" fmla="*/ 250 h 858"/>
                  <a:gd name="T18" fmla="*/ 216 w 872"/>
                  <a:gd name="T19" fmla="*/ 66 h 858"/>
                  <a:gd name="T20" fmla="*/ 371 w 872"/>
                  <a:gd name="T21" fmla="*/ 0 h 8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2"/>
                  <a:gd name="T34" fmla="*/ 0 h 858"/>
                  <a:gd name="T35" fmla="*/ 872 w 872"/>
                  <a:gd name="T36" fmla="*/ 858 h 85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2" h="858">
                    <a:moveTo>
                      <a:pt x="674" y="54"/>
                    </a:moveTo>
                    <a:cubicBezTo>
                      <a:pt x="696" y="73"/>
                      <a:pt x="766" y="116"/>
                      <a:pt x="798" y="167"/>
                    </a:cubicBezTo>
                    <a:cubicBezTo>
                      <a:pt x="830" y="218"/>
                      <a:pt x="856" y="297"/>
                      <a:pt x="864" y="363"/>
                    </a:cubicBezTo>
                    <a:cubicBezTo>
                      <a:pt x="872" y="429"/>
                      <a:pt x="867" y="500"/>
                      <a:pt x="846" y="565"/>
                    </a:cubicBezTo>
                    <a:cubicBezTo>
                      <a:pt x="825" y="630"/>
                      <a:pt x="793" y="707"/>
                      <a:pt x="739" y="755"/>
                    </a:cubicBezTo>
                    <a:cubicBezTo>
                      <a:pt x="685" y="803"/>
                      <a:pt x="602" y="842"/>
                      <a:pt x="519" y="850"/>
                    </a:cubicBezTo>
                    <a:cubicBezTo>
                      <a:pt x="436" y="858"/>
                      <a:pt x="321" y="848"/>
                      <a:pt x="240" y="802"/>
                    </a:cubicBezTo>
                    <a:cubicBezTo>
                      <a:pt x="159" y="756"/>
                      <a:pt x="64" y="668"/>
                      <a:pt x="32" y="576"/>
                    </a:cubicBezTo>
                    <a:cubicBezTo>
                      <a:pt x="0" y="484"/>
                      <a:pt x="19" y="335"/>
                      <a:pt x="50" y="250"/>
                    </a:cubicBezTo>
                    <a:cubicBezTo>
                      <a:pt x="81" y="165"/>
                      <a:pt x="163" y="108"/>
                      <a:pt x="216" y="66"/>
                    </a:cubicBezTo>
                    <a:cubicBezTo>
                      <a:pt x="269" y="24"/>
                      <a:pt x="339" y="14"/>
                      <a:pt x="371" y="0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9" name="Freeform 7"/>
              <p:cNvSpPr>
                <a:spLocks/>
              </p:cNvSpPr>
              <p:nvPr/>
            </p:nvSpPr>
            <p:spPr bwMode="auto">
              <a:xfrm>
                <a:off x="4506" y="2592"/>
                <a:ext cx="106" cy="35"/>
              </a:xfrm>
              <a:custGeom>
                <a:avLst/>
                <a:gdLst>
                  <a:gd name="T0" fmla="*/ 0 w 106"/>
                  <a:gd name="T1" fmla="*/ 35 h 35"/>
                  <a:gd name="T2" fmla="*/ 106 w 106"/>
                  <a:gd name="T3" fmla="*/ 0 h 35"/>
                  <a:gd name="T4" fmla="*/ 0 60000 65536"/>
                  <a:gd name="T5" fmla="*/ 0 60000 65536"/>
                  <a:gd name="T6" fmla="*/ 0 w 106"/>
                  <a:gd name="T7" fmla="*/ 0 h 35"/>
                  <a:gd name="T8" fmla="*/ 106 w 106"/>
                  <a:gd name="T9" fmla="*/ 35 h 3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6" h="35">
                    <a:moveTo>
                      <a:pt x="0" y="35"/>
                    </a:moveTo>
                    <a:cubicBezTo>
                      <a:pt x="18" y="29"/>
                      <a:pt x="84" y="7"/>
                      <a:pt x="106" y="0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09" name="Group 8"/>
            <p:cNvGrpSpPr>
              <a:grpSpLocks/>
            </p:cNvGrpSpPr>
            <p:nvPr/>
          </p:nvGrpSpPr>
          <p:grpSpPr bwMode="auto">
            <a:xfrm>
              <a:off x="4667" y="2448"/>
              <a:ext cx="192" cy="288"/>
              <a:chOff x="3312" y="1056"/>
              <a:chExt cx="595" cy="1646"/>
            </a:xfrm>
          </p:grpSpPr>
          <p:sp>
            <p:nvSpPr>
              <p:cNvPr id="29712" name="Oval 9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240" cy="24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13" name="Freeform 10"/>
              <p:cNvSpPr>
                <a:spLocks/>
              </p:cNvSpPr>
              <p:nvPr/>
            </p:nvSpPr>
            <p:spPr bwMode="auto">
              <a:xfrm>
                <a:off x="3581" y="1289"/>
                <a:ext cx="19" cy="967"/>
              </a:xfrm>
              <a:custGeom>
                <a:avLst/>
                <a:gdLst>
                  <a:gd name="T0" fmla="*/ 0 w 19"/>
                  <a:gd name="T1" fmla="*/ 0 h 967"/>
                  <a:gd name="T2" fmla="*/ 19 w 19"/>
                  <a:gd name="T3" fmla="*/ 967 h 967"/>
                  <a:gd name="T4" fmla="*/ 0 60000 65536"/>
                  <a:gd name="T5" fmla="*/ 0 60000 65536"/>
                  <a:gd name="T6" fmla="*/ 0 w 19"/>
                  <a:gd name="T7" fmla="*/ 0 h 967"/>
                  <a:gd name="T8" fmla="*/ 19 w 19"/>
                  <a:gd name="T9" fmla="*/ 967 h 96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" h="967">
                    <a:moveTo>
                      <a:pt x="0" y="0"/>
                    </a:moveTo>
                    <a:lnTo>
                      <a:pt x="19" y="967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4" name="Freeform 11"/>
              <p:cNvSpPr>
                <a:spLocks/>
              </p:cNvSpPr>
              <p:nvPr/>
            </p:nvSpPr>
            <p:spPr bwMode="auto">
              <a:xfrm>
                <a:off x="3587" y="1580"/>
                <a:ext cx="301" cy="244"/>
              </a:xfrm>
              <a:custGeom>
                <a:avLst/>
                <a:gdLst>
                  <a:gd name="T0" fmla="*/ 0 w 205"/>
                  <a:gd name="T1" fmla="*/ 0 h 196"/>
                  <a:gd name="T2" fmla="*/ 649 w 205"/>
                  <a:gd name="T3" fmla="*/ 378 h 196"/>
                  <a:gd name="T4" fmla="*/ 0 60000 65536"/>
                  <a:gd name="T5" fmla="*/ 0 60000 65536"/>
                  <a:gd name="T6" fmla="*/ 0 w 205"/>
                  <a:gd name="T7" fmla="*/ 0 h 196"/>
                  <a:gd name="T8" fmla="*/ 205 w 205"/>
                  <a:gd name="T9" fmla="*/ 196 h 19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5" h="196">
                    <a:moveTo>
                      <a:pt x="0" y="0"/>
                    </a:moveTo>
                    <a:lnTo>
                      <a:pt x="205" y="196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5" name="Freeform 12"/>
              <p:cNvSpPr>
                <a:spLocks/>
              </p:cNvSpPr>
              <p:nvPr/>
            </p:nvSpPr>
            <p:spPr bwMode="auto">
              <a:xfrm>
                <a:off x="3312" y="1585"/>
                <a:ext cx="269" cy="239"/>
              </a:xfrm>
              <a:custGeom>
                <a:avLst/>
                <a:gdLst>
                  <a:gd name="T0" fmla="*/ 650 w 173"/>
                  <a:gd name="T1" fmla="*/ 0 h 191"/>
                  <a:gd name="T2" fmla="*/ 0 w 173"/>
                  <a:gd name="T3" fmla="*/ 374 h 191"/>
                  <a:gd name="T4" fmla="*/ 0 60000 65536"/>
                  <a:gd name="T5" fmla="*/ 0 60000 65536"/>
                  <a:gd name="T6" fmla="*/ 0 w 173"/>
                  <a:gd name="T7" fmla="*/ 0 h 191"/>
                  <a:gd name="T8" fmla="*/ 173 w 173"/>
                  <a:gd name="T9" fmla="*/ 191 h 19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3" h="191">
                    <a:moveTo>
                      <a:pt x="173" y="0"/>
                    </a:moveTo>
                    <a:lnTo>
                      <a:pt x="0" y="191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6" name="Freeform 13"/>
              <p:cNvSpPr>
                <a:spLocks/>
              </p:cNvSpPr>
              <p:nvPr/>
            </p:nvSpPr>
            <p:spPr bwMode="auto">
              <a:xfrm>
                <a:off x="3319" y="2233"/>
                <a:ext cx="280" cy="469"/>
              </a:xfrm>
              <a:custGeom>
                <a:avLst/>
                <a:gdLst>
                  <a:gd name="T0" fmla="*/ 280 w 280"/>
                  <a:gd name="T1" fmla="*/ 0 h 469"/>
                  <a:gd name="T2" fmla="*/ 0 w 280"/>
                  <a:gd name="T3" fmla="*/ 469 h 469"/>
                  <a:gd name="T4" fmla="*/ 0 60000 65536"/>
                  <a:gd name="T5" fmla="*/ 0 60000 65536"/>
                  <a:gd name="T6" fmla="*/ 0 w 280"/>
                  <a:gd name="T7" fmla="*/ 0 h 469"/>
                  <a:gd name="T8" fmla="*/ 280 w 280"/>
                  <a:gd name="T9" fmla="*/ 469 h 46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80" h="469">
                    <a:moveTo>
                      <a:pt x="280" y="0"/>
                    </a:moveTo>
                    <a:lnTo>
                      <a:pt x="0" y="46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7" name="Freeform 14"/>
              <p:cNvSpPr>
                <a:spLocks/>
              </p:cNvSpPr>
              <p:nvPr/>
            </p:nvSpPr>
            <p:spPr bwMode="auto">
              <a:xfrm>
                <a:off x="3593" y="2233"/>
                <a:ext cx="314" cy="469"/>
              </a:xfrm>
              <a:custGeom>
                <a:avLst/>
                <a:gdLst>
                  <a:gd name="T0" fmla="*/ 0 w 314"/>
                  <a:gd name="T1" fmla="*/ 0 h 469"/>
                  <a:gd name="T2" fmla="*/ 314 w 314"/>
                  <a:gd name="T3" fmla="*/ 469 h 469"/>
                  <a:gd name="T4" fmla="*/ 0 60000 65536"/>
                  <a:gd name="T5" fmla="*/ 0 60000 65536"/>
                  <a:gd name="T6" fmla="*/ 0 w 314"/>
                  <a:gd name="T7" fmla="*/ 0 h 469"/>
                  <a:gd name="T8" fmla="*/ 314 w 314"/>
                  <a:gd name="T9" fmla="*/ 469 h 46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14" h="469">
                    <a:moveTo>
                      <a:pt x="0" y="0"/>
                    </a:moveTo>
                    <a:lnTo>
                      <a:pt x="314" y="46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10" name="Line 15"/>
            <p:cNvSpPr>
              <a:spLocks noChangeShapeType="1"/>
            </p:cNvSpPr>
            <p:nvPr/>
          </p:nvSpPr>
          <p:spPr bwMode="auto">
            <a:xfrm rot="1079360" flipV="1">
              <a:off x="4715" y="2928"/>
              <a:ext cx="38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Text Box 16"/>
            <p:cNvSpPr txBox="1">
              <a:spLocks noChangeArrowheads="1"/>
            </p:cNvSpPr>
            <p:nvPr/>
          </p:nvSpPr>
          <p:spPr bwMode="auto">
            <a:xfrm>
              <a:off x="4763" y="2832"/>
              <a:ext cx="3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b="1"/>
                <a:t>3 m</a:t>
              </a:r>
            </a:p>
          </p:txBody>
        </p:sp>
      </p:grp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152400" y="5245453"/>
            <a:ext cx="381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 dirty="0"/>
              <a:t>s = d/t = 2</a:t>
            </a:r>
            <a:r>
              <a:rPr lang="en-US" sz="2000" b="1" dirty="0">
                <a:sym typeface="Symbol" pitchFamily="18" charset="2"/>
              </a:rPr>
              <a:t>(3.0m)/1 = </a:t>
            </a:r>
            <a:r>
              <a:rPr lang="en-US" sz="2000" b="1" dirty="0">
                <a:solidFill>
                  <a:srgbClr val="FF3300"/>
                </a:solidFill>
                <a:sym typeface="Symbol" pitchFamily="18" charset="2"/>
              </a:rPr>
              <a:t>19m/s</a:t>
            </a:r>
          </a:p>
        </p:txBody>
      </p:sp>
      <p:sp>
        <p:nvSpPr>
          <p:cNvPr id="29707" name="Rectangle 20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Ch 5 CP 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3543" y="2895600"/>
            <a:ext cx="5676900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A). 38 m/s </a:t>
            </a:r>
          </a:p>
          <a:p>
            <a:pPr>
              <a:spcBef>
                <a:spcPct val="20000"/>
              </a:spcBef>
            </a:pPr>
            <a:r>
              <a:rPr lang="en-US" dirty="0"/>
              <a:t>B). 22 m/s </a:t>
            </a:r>
          </a:p>
          <a:p>
            <a:pPr>
              <a:spcBef>
                <a:spcPct val="20000"/>
              </a:spcBef>
            </a:pPr>
            <a:r>
              <a:rPr lang="en-US" dirty="0"/>
              <a:t>C). 19 m/s </a:t>
            </a:r>
          </a:p>
          <a:p>
            <a:pPr>
              <a:spcBef>
                <a:spcPct val="20000"/>
              </a:spcBef>
            </a:pPr>
            <a:r>
              <a:rPr lang="en-US" dirty="0"/>
              <a:t>D). 11 m/s</a:t>
            </a:r>
          </a:p>
          <a:p>
            <a:pPr>
              <a:spcBef>
                <a:spcPct val="20000"/>
              </a:spcBef>
            </a:pPr>
            <a:r>
              <a:rPr lang="en-US" dirty="0"/>
              <a:t>E). 125.3 m/s</a:t>
            </a:r>
          </a:p>
        </p:txBody>
      </p:sp>
    </p:spTree>
    <p:extLst>
      <p:ext uri="{BB962C8B-B14F-4D97-AF65-F5344CB8AC3E}">
        <p14:creationId xmlns:p14="http://schemas.microsoft.com/office/powerpoint/2010/main" val="355788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Centripetal Acceleration</a:t>
            </a: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7848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i="1">
                <a:solidFill>
                  <a:schemeClr val="accent1"/>
                </a:solidFill>
              </a:rPr>
              <a:t>Centripetal acceleration </a:t>
            </a:r>
            <a:r>
              <a:rPr lang="en-US" sz="2800"/>
              <a:t>is the rate of change in velocity of an object that is associated with the change in </a:t>
            </a:r>
            <a:r>
              <a:rPr lang="en-US" sz="2800" b="1" i="1"/>
              <a:t>direction</a:t>
            </a:r>
            <a:r>
              <a:rPr lang="en-US" sz="2800"/>
              <a:t> of the velocity.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Centripetal </a:t>
            </a:r>
          </a:p>
          <a:p>
            <a:pPr lvl="1">
              <a:lnSpc>
                <a:spcPct val="80000"/>
              </a:lnSpc>
              <a:buFont typeface="Wingdings" pitchFamily="79" charset="2"/>
              <a:buNone/>
            </a:pPr>
            <a:r>
              <a:rPr lang="en-US" sz="2000"/>
              <a:t>	acceleration is </a:t>
            </a:r>
          </a:p>
          <a:p>
            <a:pPr lvl="1">
              <a:lnSpc>
                <a:spcPct val="80000"/>
              </a:lnSpc>
              <a:buFont typeface="Wingdings" pitchFamily="79" charset="2"/>
              <a:buNone/>
            </a:pPr>
            <a:r>
              <a:rPr lang="en-US" sz="2000"/>
              <a:t>	always </a:t>
            </a:r>
          </a:p>
          <a:p>
            <a:pPr lvl="1">
              <a:lnSpc>
                <a:spcPct val="80000"/>
              </a:lnSpc>
              <a:buFont typeface="Wingdings" pitchFamily="79" charset="2"/>
              <a:buNone/>
            </a:pPr>
            <a:r>
              <a:rPr lang="en-US" sz="2000"/>
              <a:t>	perpendicular to </a:t>
            </a:r>
          </a:p>
          <a:p>
            <a:pPr lvl="1">
              <a:lnSpc>
                <a:spcPct val="80000"/>
              </a:lnSpc>
              <a:buFont typeface="Wingdings" pitchFamily="79" charset="2"/>
              <a:buNone/>
            </a:pPr>
            <a:r>
              <a:rPr lang="en-US" sz="2000"/>
              <a:t>	the velocity.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Centripetal </a:t>
            </a:r>
          </a:p>
          <a:p>
            <a:pPr lvl="1">
              <a:lnSpc>
                <a:spcPct val="80000"/>
              </a:lnSpc>
              <a:buFont typeface="Wingdings" pitchFamily="79" charset="2"/>
              <a:buNone/>
            </a:pPr>
            <a:r>
              <a:rPr lang="en-US" sz="2000"/>
              <a:t>	acceleration always </a:t>
            </a:r>
          </a:p>
          <a:p>
            <a:pPr lvl="1">
              <a:lnSpc>
                <a:spcPct val="80000"/>
              </a:lnSpc>
              <a:buFont typeface="Wingdings" pitchFamily="79" charset="2"/>
              <a:buNone/>
            </a:pPr>
            <a:r>
              <a:rPr lang="en-US" sz="2000"/>
              <a:t>	points toward the </a:t>
            </a:r>
          </a:p>
          <a:p>
            <a:pPr lvl="1">
              <a:lnSpc>
                <a:spcPct val="80000"/>
              </a:lnSpc>
              <a:buFont typeface="Wingdings" pitchFamily="79" charset="2"/>
              <a:buNone/>
            </a:pPr>
            <a:r>
              <a:rPr lang="en-US" sz="2000"/>
              <a:t>	center of the curve.</a:t>
            </a:r>
          </a:p>
        </p:txBody>
      </p:sp>
      <p:pic>
        <p:nvPicPr>
          <p:cNvPr id="852997" name="Picture 5" descr="05_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62200"/>
            <a:ext cx="5715000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529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08942"/>
              </p:ext>
            </p:extLst>
          </p:nvPr>
        </p:nvGraphicFramePr>
        <p:xfrm>
          <a:off x="1509713" y="5380038"/>
          <a:ext cx="11684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Equation" r:id="rId5" imgW="495000" imgH="419040" progId="Equation.3">
                  <p:embed/>
                </p:oleObj>
              </mc:Choice>
              <mc:Fallback>
                <p:oleObj name="Equation" r:id="rId5" imgW="495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3" y="5380038"/>
                        <a:ext cx="1168400" cy="987425"/>
                      </a:xfrm>
                      <a:prstGeom prst="rect">
                        <a:avLst/>
                      </a:prstGeom>
                      <a:solidFill>
                        <a:srgbClr val="EFFF5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4883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354A2C-D62F-41E8-8C2B-7E5CC4AC40EC}" type="datetime1">
              <a:rPr lang="en-US"/>
              <a:pPr eaLnBrk="1" hangingPunct="1"/>
              <a:t>2/4/2020</a:t>
            </a:fld>
            <a:endParaRPr lang="en-US" dirty="0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Physics 214 Fall 2010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C7B7AF-564E-4B90-8918-45C678868E95}" type="slidenum">
              <a:rPr lang="en-US"/>
              <a:pPr eaLnBrk="1" hangingPunct="1"/>
              <a:t>20</a:t>
            </a:fld>
            <a:endParaRPr lang="en-US" dirty="0"/>
          </a:p>
        </p:txBody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52400" y="914400"/>
            <a:ext cx="8839200" cy="11874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A passenger in a rollover accident turns through a radius of 3.0m in the seat of the vehicle making a complete turn in 1 sec.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52400" y="2076450"/>
            <a:ext cx="8839200" cy="76944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US" sz="2200" b="1" dirty="0">
                <a:solidFill>
                  <a:srgbClr val="FF0000"/>
                </a:solidFill>
                <a:sym typeface="Symbol" pitchFamily="18" charset="2"/>
              </a:rPr>
              <a:t>What is centripetal acceleration?  Compare it to gravity (g = 9.8 m/s</a:t>
            </a:r>
            <a:r>
              <a:rPr lang="en-US" sz="2200" b="1" baseline="30000" dirty="0">
                <a:solidFill>
                  <a:srgbClr val="FF0000"/>
                </a:solidFill>
                <a:sym typeface="Symbol" pitchFamily="18" charset="2"/>
              </a:rPr>
              <a:t>2</a:t>
            </a:r>
            <a:r>
              <a:rPr lang="en-US" sz="2200" b="1" dirty="0">
                <a:solidFill>
                  <a:srgbClr val="FF0000"/>
                </a:solidFill>
                <a:sym typeface="Symbol" pitchFamily="18" charset="2"/>
              </a:rPr>
              <a:t>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553200" y="4572000"/>
            <a:ext cx="1389063" cy="1598613"/>
            <a:chOff x="4224" y="2448"/>
            <a:chExt cx="875" cy="1007"/>
          </a:xfrm>
        </p:grpSpPr>
        <p:grpSp>
          <p:nvGrpSpPr>
            <p:cNvPr id="29708" name="Group 5"/>
            <p:cNvGrpSpPr>
              <a:grpSpLocks/>
            </p:cNvGrpSpPr>
            <p:nvPr/>
          </p:nvGrpSpPr>
          <p:grpSpPr bwMode="auto">
            <a:xfrm>
              <a:off x="4224" y="2592"/>
              <a:ext cx="872" cy="863"/>
              <a:chOff x="4224" y="2592"/>
              <a:chExt cx="872" cy="863"/>
            </a:xfrm>
          </p:grpSpPr>
          <p:sp>
            <p:nvSpPr>
              <p:cNvPr id="29718" name="Freeform 6"/>
              <p:cNvSpPr>
                <a:spLocks/>
              </p:cNvSpPr>
              <p:nvPr/>
            </p:nvSpPr>
            <p:spPr bwMode="auto">
              <a:xfrm>
                <a:off x="4224" y="2597"/>
                <a:ext cx="872" cy="858"/>
              </a:xfrm>
              <a:custGeom>
                <a:avLst/>
                <a:gdLst>
                  <a:gd name="T0" fmla="*/ 674 w 872"/>
                  <a:gd name="T1" fmla="*/ 54 h 858"/>
                  <a:gd name="T2" fmla="*/ 798 w 872"/>
                  <a:gd name="T3" fmla="*/ 167 h 858"/>
                  <a:gd name="T4" fmla="*/ 864 w 872"/>
                  <a:gd name="T5" fmla="*/ 363 h 858"/>
                  <a:gd name="T6" fmla="*/ 846 w 872"/>
                  <a:gd name="T7" fmla="*/ 565 h 858"/>
                  <a:gd name="T8" fmla="*/ 739 w 872"/>
                  <a:gd name="T9" fmla="*/ 755 h 858"/>
                  <a:gd name="T10" fmla="*/ 519 w 872"/>
                  <a:gd name="T11" fmla="*/ 850 h 858"/>
                  <a:gd name="T12" fmla="*/ 240 w 872"/>
                  <a:gd name="T13" fmla="*/ 802 h 858"/>
                  <a:gd name="T14" fmla="*/ 32 w 872"/>
                  <a:gd name="T15" fmla="*/ 576 h 858"/>
                  <a:gd name="T16" fmla="*/ 50 w 872"/>
                  <a:gd name="T17" fmla="*/ 250 h 858"/>
                  <a:gd name="T18" fmla="*/ 216 w 872"/>
                  <a:gd name="T19" fmla="*/ 66 h 858"/>
                  <a:gd name="T20" fmla="*/ 371 w 872"/>
                  <a:gd name="T21" fmla="*/ 0 h 8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2"/>
                  <a:gd name="T34" fmla="*/ 0 h 858"/>
                  <a:gd name="T35" fmla="*/ 872 w 872"/>
                  <a:gd name="T36" fmla="*/ 858 h 85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2" h="858">
                    <a:moveTo>
                      <a:pt x="674" y="54"/>
                    </a:moveTo>
                    <a:cubicBezTo>
                      <a:pt x="696" y="73"/>
                      <a:pt x="766" y="116"/>
                      <a:pt x="798" y="167"/>
                    </a:cubicBezTo>
                    <a:cubicBezTo>
                      <a:pt x="830" y="218"/>
                      <a:pt x="856" y="297"/>
                      <a:pt x="864" y="363"/>
                    </a:cubicBezTo>
                    <a:cubicBezTo>
                      <a:pt x="872" y="429"/>
                      <a:pt x="867" y="500"/>
                      <a:pt x="846" y="565"/>
                    </a:cubicBezTo>
                    <a:cubicBezTo>
                      <a:pt x="825" y="630"/>
                      <a:pt x="793" y="707"/>
                      <a:pt x="739" y="755"/>
                    </a:cubicBezTo>
                    <a:cubicBezTo>
                      <a:pt x="685" y="803"/>
                      <a:pt x="602" y="842"/>
                      <a:pt x="519" y="850"/>
                    </a:cubicBezTo>
                    <a:cubicBezTo>
                      <a:pt x="436" y="858"/>
                      <a:pt x="321" y="848"/>
                      <a:pt x="240" y="802"/>
                    </a:cubicBezTo>
                    <a:cubicBezTo>
                      <a:pt x="159" y="756"/>
                      <a:pt x="64" y="668"/>
                      <a:pt x="32" y="576"/>
                    </a:cubicBezTo>
                    <a:cubicBezTo>
                      <a:pt x="0" y="484"/>
                      <a:pt x="19" y="335"/>
                      <a:pt x="50" y="250"/>
                    </a:cubicBezTo>
                    <a:cubicBezTo>
                      <a:pt x="81" y="165"/>
                      <a:pt x="163" y="108"/>
                      <a:pt x="216" y="66"/>
                    </a:cubicBezTo>
                    <a:cubicBezTo>
                      <a:pt x="269" y="24"/>
                      <a:pt x="339" y="14"/>
                      <a:pt x="371" y="0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9" name="Freeform 7"/>
              <p:cNvSpPr>
                <a:spLocks/>
              </p:cNvSpPr>
              <p:nvPr/>
            </p:nvSpPr>
            <p:spPr bwMode="auto">
              <a:xfrm>
                <a:off x="4506" y="2592"/>
                <a:ext cx="106" cy="35"/>
              </a:xfrm>
              <a:custGeom>
                <a:avLst/>
                <a:gdLst>
                  <a:gd name="T0" fmla="*/ 0 w 106"/>
                  <a:gd name="T1" fmla="*/ 35 h 35"/>
                  <a:gd name="T2" fmla="*/ 106 w 106"/>
                  <a:gd name="T3" fmla="*/ 0 h 35"/>
                  <a:gd name="T4" fmla="*/ 0 60000 65536"/>
                  <a:gd name="T5" fmla="*/ 0 60000 65536"/>
                  <a:gd name="T6" fmla="*/ 0 w 106"/>
                  <a:gd name="T7" fmla="*/ 0 h 35"/>
                  <a:gd name="T8" fmla="*/ 106 w 106"/>
                  <a:gd name="T9" fmla="*/ 35 h 3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6" h="35">
                    <a:moveTo>
                      <a:pt x="0" y="35"/>
                    </a:moveTo>
                    <a:cubicBezTo>
                      <a:pt x="18" y="29"/>
                      <a:pt x="84" y="7"/>
                      <a:pt x="106" y="0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09" name="Group 8"/>
            <p:cNvGrpSpPr>
              <a:grpSpLocks/>
            </p:cNvGrpSpPr>
            <p:nvPr/>
          </p:nvGrpSpPr>
          <p:grpSpPr bwMode="auto">
            <a:xfrm>
              <a:off x="4667" y="2448"/>
              <a:ext cx="192" cy="288"/>
              <a:chOff x="3312" y="1056"/>
              <a:chExt cx="595" cy="1646"/>
            </a:xfrm>
          </p:grpSpPr>
          <p:sp>
            <p:nvSpPr>
              <p:cNvPr id="29712" name="Oval 9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240" cy="24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13" name="Freeform 10"/>
              <p:cNvSpPr>
                <a:spLocks/>
              </p:cNvSpPr>
              <p:nvPr/>
            </p:nvSpPr>
            <p:spPr bwMode="auto">
              <a:xfrm>
                <a:off x="3581" y="1289"/>
                <a:ext cx="19" cy="967"/>
              </a:xfrm>
              <a:custGeom>
                <a:avLst/>
                <a:gdLst>
                  <a:gd name="T0" fmla="*/ 0 w 19"/>
                  <a:gd name="T1" fmla="*/ 0 h 967"/>
                  <a:gd name="T2" fmla="*/ 19 w 19"/>
                  <a:gd name="T3" fmla="*/ 967 h 967"/>
                  <a:gd name="T4" fmla="*/ 0 60000 65536"/>
                  <a:gd name="T5" fmla="*/ 0 60000 65536"/>
                  <a:gd name="T6" fmla="*/ 0 w 19"/>
                  <a:gd name="T7" fmla="*/ 0 h 967"/>
                  <a:gd name="T8" fmla="*/ 19 w 19"/>
                  <a:gd name="T9" fmla="*/ 967 h 96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" h="967">
                    <a:moveTo>
                      <a:pt x="0" y="0"/>
                    </a:moveTo>
                    <a:lnTo>
                      <a:pt x="19" y="967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4" name="Freeform 11"/>
              <p:cNvSpPr>
                <a:spLocks/>
              </p:cNvSpPr>
              <p:nvPr/>
            </p:nvSpPr>
            <p:spPr bwMode="auto">
              <a:xfrm>
                <a:off x="3587" y="1580"/>
                <a:ext cx="301" cy="244"/>
              </a:xfrm>
              <a:custGeom>
                <a:avLst/>
                <a:gdLst>
                  <a:gd name="T0" fmla="*/ 0 w 205"/>
                  <a:gd name="T1" fmla="*/ 0 h 196"/>
                  <a:gd name="T2" fmla="*/ 649 w 205"/>
                  <a:gd name="T3" fmla="*/ 378 h 196"/>
                  <a:gd name="T4" fmla="*/ 0 60000 65536"/>
                  <a:gd name="T5" fmla="*/ 0 60000 65536"/>
                  <a:gd name="T6" fmla="*/ 0 w 205"/>
                  <a:gd name="T7" fmla="*/ 0 h 196"/>
                  <a:gd name="T8" fmla="*/ 205 w 205"/>
                  <a:gd name="T9" fmla="*/ 196 h 19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5" h="196">
                    <a:moveTo>
                      <a:pt x="0" y="0"/>
                    </a:moveTo>
                    <a:lnTo>
                      <a:pt x="205" y="196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5" name="Freeform 12"/>
              <p:cNvSpPr>
                <a:spLocks/>
              </p:cNvSpPr>
              <p:nvPr/>
            </p:nvSpPr>
            <p:spPr bwMode="auto">
              <a:xfrm>
                <a:off x="3312" y="1585"/>
                <a:ext cx="269" cy="239"/>
              </a:xfrm>
              <a:custGeom>
                <a:avLst/>
                <a:gdLst>
                  <a:gd name="T0" fmla="*/ 650 w 173"/>
                  <a:gd name="T1" fmla="*/ 0 h 191"/>
                  <a:gd name="T2" fmla="*/ 0 w 173"/>
                  <a:gd name="T3" fmla="*/ 374 h 191"/>
                  <a:gd name="T4" fmla="*/ 0 60000 65536"/>
                  <a:gd name="T5" fmla="*/ 0 60000 65536"/>
                  <a:gd name="T6" fmla="*/ 0 w 173"/>
                  <a:gd name="T7" fmla="*/ 0 h 191"/>
                  <a:gd name="T8" fmla="*/ 173 w 173"/>
                  <a:gd name="T9" fmla="*/ 191 h 19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3" h="191">
                    <a:moveTo>
                      <a:pt x="173" y="0"/>
                    </a:moveTo>
                    <a:lnTo>
                      <a:pt x="0" y="191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6" name="Freeform 13"/>
              <p:cNvSpPr>
                <a:spLocks/>
              </p:cNvSpPr>
              <p:nvPr/>
            </p:nvSpPr>
            <p:spPr bwMode="auto">
              <a:xfrm>
                <a:off x="3319" y="2233"/>
                <a:ext cx="280" cy="469"/>
              </a:xfrm>
              <a:custGeom>
                <a:avLst/>
                <a:gdLst>
                  <a:gd name="T0" fmla="*/ 280 w 280"/>
                  <a:gd name="T1" fmla="*/ 0 h 469"/>
                  <a:gd name="T2" fmla="*/ 0 w 280"/>
                  <a:gd name="T3" fmla="*/ 469 h 469"/>
                  <a:gd name="T4" fmla="*/ 0 60000 65536"/>
                  <a:gd name="T5" fmla="*/ 0 60000 65536"/>
                  <a:gd name="T6" fmla="*/ 0 w 280"/>
                  <a:gd name="T7" fmla="*/ 0 h 469"/>
                  <a:gd name="T8" fmla="*/ 280 w 280"/>
                  <a:gd name="T9" fmla="*/ 469 h 46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80" h="469">
                    <a:moveTo>
                      <a:pt x="280" y="0"/>
                    </a:moveTo>
                    <a:lnTo>
                      <a:pt x="0" y="46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7" name="Freeform 14"/>
              <p:cNvSpPr>
                <a:spLocks/>
              </p:cNvSpPr>
              <p:nvPr/>
            </p:nvSpPr>
            <p:spPr bwMode="auto">
              <a:xfrm>
                <a:off x="3593" y="2233"/>
                <a:ext cx="314" cy="469"/>
              </a:xfrm>
              <a:custGeom>
                <a:avLst/>
                <a:gdLst>
                  <a:gd name="T0" fmla="*/ 0 w 314"/>
                  <a:gd name="T1" fmla="*/ 0 h 469"/>
                  <a:gd name="T2" fmla="*/ 314 w 314"/>
                  <a:gd name="T3" fmla="*/ 469 h 469"/>
                  <a:gd name="T4" fmla="*/ 0 60000 65536"/>
                  <a:gd name="T5" fmla="*/ 0 60000 65536"/>
                  <a:gd name="T6" fmla="*/ 0 w 314"/>
                  <a:gd name="T7" fmla="*/ 0 h 469"/>
                  <a:gd name="T8" fmla="*/ 314 w 314"/>
                  <a:gd name="T9" fmla="*/ 469 h 46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14" h="469">
                    <a:moveTo>
                      <a:pt x="0" y="0"/>
                    </a:moveTo>
                    <a:lnTo>
                      <a:pt x="314" y="46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10" name="Line 15"/>
            <p:cNvSpPr>
              <a:spLocks noChangeShapeType="1"/>
            </p:cNvSpPr>
            <p:nvPr/>
          </p:nvSpPr>
          <p:spPr bwMode="auto">
            <a:xfrm rot="1079360" flipV="1">
              <a:off x="4715" y="2928"/>
              <a:ext cx="38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Text Box 16"/>
            <p:cNvSpPr txBox="1">
              <a:spLocks noChangeArrowheads="1"/>
            </p:cNvSpPr>
            <p:nvPr/>
          </p:nvSpPr>
          <p:spPr bwMode="auto">
            <a:xfrm>
              <a:off x="4763" y="2832"/>
              <a:ext cx="3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b="1"/>
                <a:t>3 m</a:t>
              </a:r>
            </a:p>
          </p:txBody>
        </p:sp>
      </p:grp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152400" y="5291137"/>
            <a:ext cx="6019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 dirty="0">
                <a:cs typeface="Arial" charset="0"/>
                <a:sym typeface="Symbol" pitchFamily="18" charset="2"/>
              </a:rPr>
              <a:t> a = v</a:t>
            </a:r>
            <a:r>
              <a:rPr lang="en-US" sz="2000" b="1" baseline="30000" dirty="0">
                <a:cs typeface="Arial" charset="0"/>
                <a:sym typeface="Symbol" pitchFamily="18" charset="2"/>
              </a:rPr>
              <a:t>2</a:t>
            </a:r>
            <a:r>
              <a:rPr lang="en-US" sz="2000" b="1" dirty="0">
                <a:cs typeface="Arial" charset="0"/>
                <a:sym typeface="Symbol" pitchFamily="18" charset="2"/>
              </a:rPr>
              <a:t>/r = s</a:t>
            </a:r>
            <a:r>
              <a:rPr lang="en-US" sz="2000" b="1" baseline="30000" dirty="0">
                <a:cs typeface="Arial" charset="0"/>
                <a:sym typeface="Symbol" pitchFamily="18" charset="2"/>
              </a:rPr>
              <a:t>2</a:t>
            </a:r>
            <a:r>
              <a:rPr lang="en-US" sz="2000" b="1" dirty="0">
                <a:cs typeface="Arial" charset="0"/>
                <a:sym typeface="Symbol" pitchFamily="18" charset="2"/>
              </a:rPr>
              <a:t>/r = (19 m/s)</a:t>
            </a:r>
            <a:r>
              <a:rPr lang="en-US" sz="2000" b="1" baseline="30000" dirty="0">
                <a:cs typeface="Arial" charset="0"/>
                <a:sym typeface="Symbol" pitchFamily="18" charset="2"/>
              </a:rPr>
              <a:t>2</a:t>
            </a:r>
            <a:r>
              <a:rPr lang="en-US" sz="2000" b="1" dirty="0">
                <a:cs typeface="Arial" charset="0"/>
                <a:sym typeface="Symbol" pitchFamily="18" charset="2"/>
              </a:rPr>
              <a:t>/3m = 118 m/s</a:t>
            </a:r>
            <a:r>
              <a:rPr lang="en-US" sz="2000" b="1" baseline="30000" dirty="0">
                <a:cs typeface="Arial" charset="0"/>
                <a:sym typeface="Symbol" pitchFamily="18" charset="2"/>
              </a:rPr>
              <a:t>2</a:t>
            </a:r>
            <a:r>
              <a:rPr lang="en-US" sz="2000" b="1" dirty="0">
                <a:cs typeface="Arial" charset="0"/>
                <a:sym typeface="Symbol" pitchFamily="18" charset="2"/>
              </a:rPr>
              <a:t> = </a:t>
            </a:r>
            <a:r>
              <a:rPr lang="en-US" sz="2000" b="1" dirty="0">
                <a:solidFill>
                  <a:srgbClr val="FF3300"/>
                </a:solidFill>
                <a:cs typeface="Arial" charset="0"/>
                <a:sym typeface="Symbol" pitchFamily="18" charset="2"/>
              </a:rPr>
              <a:t>12xg</a:t>
            </a:r>
            <a:endParaRPr lang="en-US" sz="2000" b="1" baseline="30000" dirty="0">
              <a:solidFill>
                <a:srgbClr val="FF3300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29707" name="Rectangle 20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Quiz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3543" y="2895600"/>
            <a:ext cx="5676900" cy="172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A). </a:t>
            </a:r>
            <a:r>
              <a:rPr lang="en-US" b="1" dirty="0">
                <a:cs typeface="Arial" charset="0"/>
                <a:sym typeface="Symbol" pitchFamily="18" charset="2"/>
              </a:rPr>
              <a:t>118 m/s</a:t>
            </a:r>
            <a:r>
              <a:rPr lang="en-US" b="1" baseline="30000" dirty="0">
                <a:cs typeface="Arial" charset="0"/>
                <a:sym typeface="Symbol" pitchFamily="18" charset="2"/>
              </a:rPr>
              <a:t>2</a:t>
            </a:r>
            <a:r>
              <a:rPr lang="en-US" b="1" dirty="0">
                <a:cs typeface="Arial" charset="0"/>
                <a:sym typeface="Symbol" pitchFamily="18" charset="2"/>
              </a:rPr>
              <a:t> </a:t>
            </a:r>
            <a:endParaRPr lang="en-US" dirty="0"/>
          </a:p>
          <a:p>
            <a:pPr>
              <a:spcBef>
                <a:spcPct val="20000"/>
              </a:spcBef>
            </a:pPr>
            <a:r>
              <a:rPr lang="en-US" dirty="0"/>
              <a:t>B). </a:t>
            </a:r>
            <a:r>
              <a:rPr lang="en-US" b="1" dirty="0">
                <a:cs typeface="Arial" charset="0"/>
                <a:sym typeface="Symbol" pitchFamily="18" charset="2"/>
              </a:rPr>
              <a:t>128 m/s</a:t>
            </a:r>
            <a:r>
              <a:rPr lang="en-US" b="1" baseline="30000" dirty="0">
                <a:cs typeface="Arial" charset="0"/>
                <a:sym typeface="Symbol" pitchFamily="18" charset="2"/>
              </a:rPr>
              <a:t>2</a:t>
            </a:r>
            <a:r>
              <a:rPr lang="en-US" b="1" dirty="0">
                <a:cs typeface="Arial" charset="0"/>
                <a:sym typeface="Symbol" pitchFamily="18" charset="2"/>
              </a:rPr>
              <a:t> </a:t>
            </a:r>
            <a:endParaRPr lang="en-US" dirty="0"/>
          </a:p>
          <a:p>
            <a:pPr>
              <a:spcBef>
                <a:spcPct val="20000"/>
              </a:spcBef>
            </a:pPr>
            <a:r>
              <a:rPr lang="en-US" dirty="0"/>
              <a:t>C). </a:t>
            </a:r>
            <a:r>
              <a:rPr lang="en-US" b="1" dirty="0">
                <a:cs typeface="Arial" charset="0"/>
                <a:sym typeface="Symbol" pitchFamily="18" charset="2"/>
              </a:rPr>
              <a:t>138 m/s</a:t>
            </a:r>
            <a:r>
              <a:rPr lang="en-US" b="1" baseline="30000" dirty="0">
                <a:cs typeface="Arial" charset="0"/>
                <a:sym typeface="Symbol" pitchFamily="18" charset="2"/>
              </a:rPr>
              <a:t>2</a:t>
            </a:r>
            <a:r>
              <a:rPr lang="en-US" b="1" dirty="0">
                <a:cs typeface="Arial" charset="0"/>
                <a:sym typeface="Symbol" pitchFamily="18" charset="2"/>
              </a:rPr>
              <a:t> </a:t>
            </a:r>
            <a:endParaRPr lang="en-US" dirty="0"/>
          </a:p>
          <a:p>
            <a:pPr>
              <a:spcBef>
                <a:spcPct val="20000"/>
              </a:spcBef>
            </a:pPr>
            <a:r>
              <a:rPr lang="en-US" dirty="0"/>
              <a:t>D). </a:t>
            </a:r>
            <a:r>
              <a:rPr lang="en-US" b="1" dirty="0">
                <a:cs typeface="Arial" charset="0"/>
                <a:sym typeface="Symbol" pitchFamily="18" charset="2"/>
              </a:rPr>
              <a:t>108 m/s</a:t>
            </a:r>
            <a:r>
              <a:rPr lang="en-US" b="1" baseline="30000" dirty="0">
                <a:cs typeface="Arial" charset="0"/>
                <a:sym typeface="Symbol" pitchFamily="18" charset="2"/>
              </a:rPr>
              <a:t>2</a:t>
            </a:r>
            <a:r>
              <a:rPr lang="en-US" b="1" dirty="0">
                <a:cs typeface="Arial" charset="0"/>
                <a:sym typeface="Symbol" pitchFamily="18" charset="2"/>
              </a:rPr>
              <a:t> </a:t>
            </a:r>
            <a:endParaRPr lang="en-US" dirty="0"/>
          </a:p>
          <a:p>
            <a:pPr>
              <a:spcBef>
                <a:spcPct val="20000"/>
              </a:spcBef>
            </a:pPr>
            <a:r>
              <a:rPr lang="en-US" dirty="0"/>
              <a:t>E). </a:t>
            </a:r>
            <a:r>
              <a:rPr lang="en-US" b="1" dirty="0">
                <a:cs typeface="Arial" charset="0"/>
                <a:sym typeface="Symbol" pitchFamily="18" charset="2"/>
              </a:rPr>
              <a:t>98 m/s</a:t>
            </a:r>
            <a:r>
              <a:rPr lang="en-US" b="1" baseline="30000" dirty="0">
                <a:cs typeface="Arial" charset="0"/>
                <a:sym typeface="Symbol" pitchFamily="18" charset="2"/>
              </a:rPr>
              <a:t>2</a:t>
            </a:r>
            <a:r>
              <a:rPr lang="en-US" b="1" dirty="0">
                <a:cs typeface="Arial" charset="0"/>
                <a:sym typeface="Symbol" pitchFamily="18" charset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354A2C-D62F-41E8-8C2B-7E5CC4AC40EC}" type="datetime1">
              <a:rPr lang="en-US"/>
              <a:pPr eaLnBrk="1" hangingPunct="1"/>
              <a:t>2/4/2020</a:t>
            </a:fld>
            <a:endParaRPr lang="en-US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Physics 214 Fall 2010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C7B7AF-564E-4B90-8918-45C678868E95}" type="slidenum">
              <a:rPr lang="en-US"/>
              <a:pPr eaLnBrk="1" hangingPunct="1"/>
              <a:t>21</a:t>
            </a:fld>
            <a:endParaRPr lang="en-US" dirty="0"/>
          </a:p>
        </p:txBody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52400" y="914400"/>
            <a:ext cx="8839200" cy="11874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A passenger in a rollover accident turns through a radius of 3.0m in the seat of the vehicle making a complete turn in 1 sec.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52400" y="2076450"/>
            <a:ext cx="8839200" cy="76944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US" sz="2200" b="1" dirty="0">
                <a:solidFill>
                  <a:srgbClr val="FF0000"/>
                </a:solidFill>
                <a:sym typeface="Symbol" pitchFamily="18" charset="2"/>
              </a:rPr>
              <a:t>Passenger has mass = 60 kg, what is centripetal force required to produce the acceleration?  Compare it to passengers weight.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553200" y="4572000"/>
            <a:ext cx="1389063" cy="1598613"/>
            <a:chOff x="4224" y="2448"/>
            <a:chExt cx="875" cy="1007"/>
          </a:xfrm>
        </p:grpSpPr>
        <p:grpSp>
          <p:nvGrpSpPr>
            <p:cNvPr id="29708" name="Group 5"/>
            <p:cNvGrpSpPr>
              <a:grpSpLocks/>
            </p:cNvGrpSpPr>
            <p:nvPr/>
          </p:nvGrpSpPr>
          <p:grpSpPr bwMode="auto">
            <a:xfrm>
              <a:off x="4224" y="2592"/>
              <a:ext cx="872" cy="863"/>
              <a:chOff x="4224" y="2592"/>
              <a:chExt cx="872" cy="863"/>
            </a:xfrm>
          </p:grpSpPr>
          <p:sp>
            <p:nvSpPr>
              <p:cNvPr id="29718" name="Freeform 6"/>
              <p:cNvSpPr>
                <a:spLocks/>
              </p:cNvSpPr>
              <p:nvPr/>
            </p:nvSpPr>
            <p:spPr bwMode="auto">
              <a:xfrm>
                <a:off x="4224" y="2597"/>
                <a:ext cx="872" cy="858"/>
              </a:xfrm>
              <a:custGeom>
                <a:avLst/>
                <a:gdLst>
                  <a:gd name="T0" fmla="*/ 674 w 872"/>
                  <a:gd name="T1" fmla="*/ 54 h 858"/>
                  <a:gd name="T2" fmla="*/ 798 w 872"/>
                  <a:gd name="T3" fmla="*/ 167 h 858"/>
                  <a:gd name="T4" fmla="*/ 864 w 872"/>
                  <a:gd name="T5" fmla="*/ 363 h 858"/>
                  <a:gd name="T6" fmla="*/ 846 w 872"/>
                  <a:gd name="T7" fmla="*/ 565 h 858"/>
                  <a:gd name="T8" fmla="*/ 739 w 872"/>
                  <a:gd name="T9" fmla="*/ 755 h 858"/>
                  <a:gd name="T10" fmla="*/ 519 w 872"/>
                  <a:gd name="T11" fmla="*/ 850 h 858"/>
                  <a:gd name="T12" fmla="*/ 240 w 872"/>
                  <a:gd name="T13" fmla="*/ 802 h 858"/>
                  <a:gd name="T14" fmla="*/ 32 w 872"/>
                  <a:gd name="T15" fmla="*/ 576 h 858"/>
                  <a:gd name="T16" fmla="*/ 50 w 872"/>
                  <a:gd name="T17" fmla="*/ 250 h 858"/>
                  <a:gd name="T18" fmla="*/ 216 w 872"/>
                  <a:gd name="T19" fmla="*/ 66 h 858"/>
                  <a:gd name="T20" fmla="*/ 371 w 872"/>
                  <a:gd name="T21" fmla="*/ 0 h 8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2"/>
                  <a:gd name="T34" fmla="*/ 0 h 858"/>
                  <a:gd name="T35" fmla="*/ 872 w 872"/>
                  <a:gd name="T36" fmla="*/ 858 h 85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2" h="858">
                    <a:moveTo>
                      <a:pt x="674" y="54"/>
                    </a:moveTo>
                    <a:cubicBezTo>
                      <a:pt x="696" y="73"/>
                      <a:pt x="766" y="116"/>
                      <a:pt x="798" y="167"/>
                    </a:cubicBezTo>
                    <a:cubicBezTo>
                      <a:pt x="830" y="218"/>
                      <a:pt x="856" y="297"/>
                      <a:pt x="864" y="363"/>
                    </a:cubicBezTo>
                    <a:cubicBezTo>
                      <a:pt x="872" y="429"/>
                      <a:pt x="867" y="500"/>
                      <a:pt x="846" y="565"/>
                    </a:cubicBezTo>
                    <a:cubicBezTo>
                      <a:pt x="825" y="630"/>
                      <a:pt x="793" y="707"/>
                      <a:pt x="739" y="755"/>
                    </a:cubicBezTo>
                    <a:cubicBezTo>
                      <a:pt x="685" y="803"/>
                      <a:pt x="602" y="842"/>
                      <a:pt x="519" y="850"/>
                    </a:cubicBezTo>
                    <a:cubicBezTo>
                      <a:pt x="436" y="858"/>
                      <a:pt x="321" y="848"/>
                      <a:pt x="240" y="802"/>
                    </a:cubicBezTo>
                    <a:cubicBezTo>
                      <a:pt x="159" y="756"/>
                      <a:pt x="64" y="668"/>
                      <a:pt x="32" y="576"/>
                    </a:cubicBezTo>
                    <a:cubicBezTo>
                      <a:pt x="0" y="484"/>
                      <a:pt x="19" y="335"/>
                      <a:pt x="50" y="250"/>
                    </a:cubicBezTo>
                    <a:cubicBezTo>
                      <a:pt x="81" y="165"/>
                      <a:pt x="163" y="108"/>
                      <a:pt x="216" y="66"/>
                    </a:cubicBezTo>
                    <a:cubicBezTo>
                      <a:pt x="269" y="24"/>
                      <a:pt x="339" y="14"/>
                      <a:pt x="371" y="0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9" name="Freeform 7"/>
              <p:cNvSpPr>
                <a:spLocks/>
              </p:cNvSpPr>
              <p:nvPr/>
            </p:nvSpPr>
            <p:spPr bwMode="auto">
              <a:xfrm>
                <a:off x="4506" y="2592"/>
                <a:ext cx="106" cy="35"/>
              </a:xfrm>
              <a:custGeom>
                <a:avLst/>
                <a:gdLst>
                  <a:gd name="T0" fmla="*/ 0 w 106"/>
                  <a:gd name="T1" fmla="*/ 35 h 35"/>
                  <a:gd name="T2" fmla="*/ 106 w 106"/>
                  <a:gd name="T3" fmla="*/ 0 h 35"/>
                  <a:gd name="T4" fmla="*/ 0 60000 65536"/>
                  <a:gd name="T5" fmla="*/ 0 60000 65536"/>
                  <a:gd name="T6" fmla="*/ 0 w 106"/>
                  <a:gd name="T7" fmla="*/ 0 h 35"/>
                  <a:gd name="T8" fmla="*/ 106 w 106"/>
                  <a:gd name="T9" fmla="*/ 35 h 3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6" h="35">
                    <a:moveTo>
                      <a:pt x="0" y="35"/>
                    </a:moveTo>
                    <a:cubicBezTo>
                      <a:pt x="18" y="29"/>
                      <a:pt x="84" y="7"/>
                      <a:pt x="106" y="0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09" name="Group 8"/>
            <p:cNvGrpSpPr>
              <a:grpSpLocks/>
            </p:cNvGrpSpPr>
            <p:nvPr/>
          </p:nvGrpSpPr>
          <p:grpSpPr bwMode="auto">
            <a:xfrm>
              <a:off x="4667" y="2448"/>
              <a:ext cx="192" cy="288"/>
              <a:chOff x="3312" y="1056"/>
              <a:chExt cx="595" cy="1646"/>
            </a:xfrm>
          </p:grpSpPr>
          <p:sp>
            <p:nvSpPr>
              <p:cNvPr id="29712" name="Oval 9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240" cy="24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13" name="Freeform 10"/>
              <p:cNvSpPr>
                <a:spLocks/>
              </p:cNvSpPr>
              <p:nvPr/>
            </p:nvSpPr>
            <p:spPr bwMode="auto">
              <a:xfrm>
                <a:off x="3581" y="1289"/>
                <a:ext cx="19" cy="967"/>
              </a:xfrm>
              <a:custGeom>
                <a:avLst/>
                <a:gdLst>
                  <a:gd name="T0" fmla="*/ 0 w 19"/>
                  <a:gd name="T1" fmla="*/ 0 h 967"/>
                  <a:gd name="T2" fmla="*/ 19 w 19"/>
                  <a:gd name="T3" fmla="*/ 967 h 967"/>
                  <a:gd name="T4" fmla="*/ 0 60000 65536"/>
                  <a:gd name="T5" fmla="*/ 0 60000 65536"/>
                  <a:gd name="T6" fmla="*/ 0 w 19"/>
                  <a:gd name="T7" fmla="*/ 0 h 967"/>
                  <a:gd name="T8" fmla="*/ 19 w 19"/>
                  <a:gd name="T9" fmla="*/ 967 h 96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" h="967">
                    <a:moveTo>
                      <a:pt x="0" y="0"/>
                    </a:moveTo>
                    <a:lnTo>
                      <a:pt x="19" y="967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4" name="Freeform 11"/>
              <p:cNvSpPr>
                <a:spLocks/>
              </p:cNvSpPr>
              <p:nvPr/>
            </p:nvSpPr>
            <p:spPr bwMode="auto">
              <a:xfrm>
                <a:off x="3587" y="1580"/>
                <a:ext cx="301" cy="244"/>
              </a:xfrm>
              <a:custGeom>
                <a:avLst/>
                <a:gdLst>
                  <a:gd name="T0" fmla="*/ 0 w 205"/>
                  <a:gd name="T1" fmla="*/ 0 h 196"/>
                  <a:gd name="T2" fmla="*/ 649 w 205"/>
                  <a:gd name="T3" fmla="*/ 378 h 196"/>
                  <a:gd name="T4" fmla="*/ 0 60000 65536"/>
                  <a:gd name="T5" fmla="*/ 0 60000 65536"/>
                  <a:gd name="T6" fmla="*/ 0 w 205"/>
                  <a:gd name="T7" fmla="*/ 0 h 196"/>
                  <a:gd name="T8" fmla="*/ 205 w 205"/>
                  <a:gd name="T9" fmla="*/ 196 h 19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5" h="196">
                    <a:moveTo>
                      <a:pt x="0" y="0"/>
                    </a:moveTo>
                    <a:lnTo>
                      <a:pt x="205" y="196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5" name="Freeform 12"/>
              <p:cNvSpPr>
                <a:spLocks/>
              </p:cNvSpPr>
              <p:nvPr/>
            </p:nvSpPr>
            <p:spPr bwMode="auto">
              <a:xfrm>
                <a:off x="3312" y="1585"/>
                <a:ext cx="269" cy="239"/>
              </a:xfrm>
              <a:custGeom>
                <a:avLst/>
                <a:gdLst>
                  <a:gd name="T0" fmla="*/ 650 w 173"/>
                  <a:gd name="T1" fmla="*/ 0 h 191"/>
                  <a:gd name="T2" fmla="*/ 0 w 173"/>
                  <a:gd name="T3" fmla="*/ 374 h 191"/>
                  <a:gd name="T4" fmla="*/ 0 60000 65536"/>
                  <a:gd name="T5" fmla="*/ 0 60000 65536"/>
                  <a:gd name="T6" fmla="*/ 0 w 173"/>
                  <a:gd name="T7" fmla="*/ 0 h 191"/>
                  <a:gd name="T8" fmla="*/ 173 w 173"/>
                  <a:gd name="T9" fmla="*/ 191 h 19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3" h="191">
                    <a:moveTo>
                      <a:pt x="173" y="0"/>
                    </a:moveTo>
                    <a:lnTo>
                      <a:pt x="0" y="191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6" name="Freeform 13"/>
              <p:cNvSpPr>
                <a:spLocks/>
              </p:cNvSpPr>
              <p:nvPr/>
            </p:nvSpPr>
            <p:spPr bwMode="auto">
              <a:xfrm>
                <a:off x="3319" y="2233"/>
                <a:ext cx="280" cy="469"/>
              </a:xfrm>
              <a:custGeom>
                <a:avLst/>
                <a:gdLst>
                  <a:gd name="T0" fmla="*/ 280 w 280"/>
                  <a:gd name="T1" fmla="*/ 0 h 469"/>
                  <a:gd name="T2" fmla="*/ 0 w 280"/>
                  <a:gd name="T3" fmla="*/ 469 h 469"/>
                  <a:gd name="T4" fmla="*/ 0 60000 65536"/>
                  <a:gd name="T5" fmla="*/ 0 60000 65536"/>
                  <a:gd name="T6" fmla="*/ 0 w 280"/>
                  <a:gd name="T7" fmla="*/ 0 h 469"/>
                  <a:gd name="T8" fmla="*/ 280 w 280"/>
                  <a:gd name="T9" fmla="*/ 469 h 46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80" h="469">
                    <a:moveTo>
                      <a:pt x="280" y="0"/>
                    </a:moveTo>
                    <a:lnTo>
                      <a:pt x="0" y="46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7" name="Freeform 14"/>
              <p:cNvSpPr>
                <a:spLocks/>
              </p:cNvSpPr>
              <p:nvPr/>
            </p:nvSpPr>
            <p:spPr bwMode="auto">
              <a:xfrm>
                <a:off x="3593" y="2233"/>
                <a:ext cx="314" cy="469"/>
              </a:xfrm>
              <a:custGeom>
                <a:avLst/>
                <a:gdLst>
                  <a:gd name="T0" fmla="*/ 0 w 314"/>
                  <a:gd name="T1" fmla="*/ 0 h 469"/>
                  <a:gd name="T2" fmla="*/ 314 w 314"/>
                  <a:gd name="T3" fmla="*/ 469 h 469"/>
                  <a:gd name="T4" fmla="*/ 0 60000 65536"/>
                  <a:gd name="T5" fmla="*/ 0 60000 65536"/>
                  <a:gd name="T6" fmla="*/ 0 w 314"/>
                  <a:gd name="T7" fmla="*/ 0 h 469"/>
                  <a:gd name="T8" fmla="*/ 314 w 314"/>
                  <a:gd name="T9" fmla="*/ 469 h 46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14" h="469">
                    <a:moveTo>
                      <a:pt x="0" y="0"/>
                    </a:moveTo>
                    <a:lnTo>
                      <a:pt x="314" y="46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10" name="Line 15"/>
            <p:cNvSpPr>
              <a:spLocks noChangeShapeType="1"/>
            </p:cNvSpPr>
            <p:nvPr/>
          </p:nvSpPr>
          <p:spPr bwMode="auto">
            <a:xfrm rot="1079360" flipV="1">
              <a:off x="4715" y="2928"/>
              <a:ext cx="38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Text Box 16"/>
            <p:cNvSpPr txBox="1">
              <a:spLocks noChangeArrowheads="1"/>
            </p:cNvSpPr>
            <p:nvPr/>
          </p:nvSpPr>
          <p:spPr bwMode="auto">
            <a:xfrm>
              <a:off x="4763" y="2832"/>
              <a:ext cx="3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b="1"/>
                <a:t>3 m</a:t>
              </a:r>
            </a:p>
          </p:txBody>
        </p:sp>
      </p:grp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152400" y="5257800"/>
            <a:ext cx="5181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US" sz="2000" b="1" dirty="0"/>
              <a:t>F = ma = (60 kg)(118 m/s</a:t>
            </a:r>
            <a:r>
              <a:rPr lang="en-US" sz="2000" b="1" baseline="30000" dirty="0"/>
              <a:t>2</a:t>
            </a:r>
            <a:r>
              <a:rPr lang="en-US" sz="2000" b="1" dirty="0"/>
              <a:t>) = 7080 N</a:t>
            </a:r>
          </a:p>
          <a:p>
            <a:pPr eaLnBrk="1" hangingPunct="1">
              <a:spcBef>
                <a:spcPct val="20000"/>
              </a:spcBef>
            </a:pPr>
            <a:r>
              <a:rPr lang="en-US" sz="2000" b="1" dirty="0"/>
              <a:t>	F = ma = m (12 X 9.8m/s</a:t>
            </a:r>
            <a:r>
              <a:rPr lang="en-US" sz="2000" b="1" baseline="30000" dirty="0"/>
              <a:t>2</a:t>
            </a:r>
            <a:r>
              <a:rPr lang="en-US" sz="2000" b="1" dirty="0"/>
              <a:t>) = 12 mg = </a:t>
            </a:r>
            <a:r>
              <a:rPr lang="en-US" sz="2000" b="1" dirty="0">
                <a:solidFill>
                  <a:srgbClr val="FF3300"/>
                </a:solidFill>
              </a:rPr>
              <a:t>12 weight</a:t>
            </a:r>
          </a:p>
        </p:txBody>
      </p:sp>
      <p:sp>
        <p:nvSpPr>
          <p:cNvPr id="29707" name="Rectangle 20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Ch 5 CP 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3543" y="3076666"/>
            <a:ext cx="5676900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A). 10000 N  </a:t>
            </a:r>
            <a:r>
              <a:rPr lang="en-US" b="1" dirty="0">
                <a:cs typeface="Arial" charset="0"/>
                <a:sym typeface="Symbol" pitchFamily="18" charset="2"/>
              </a:rPr>
              <a:t> </a:t>
            </a:r>
            <a:endParaRPr lang="en-US" dirty="0"/>
          </a:p>
          <a:p>
            <a:pPr>
              <a:spcBef>
                <a:spcPct val="20000"/>
              </a:spcBef>
            </a:pPr>
            <a:r>
              <a:rPr lang="en-US" dirty="0"/>
              <a:t>B).  1352 N</a:t>
            </a:r>
          </a:p>
          <a:p>
            <a:pPr>
              <a:spcBef>
                <a:spcPct val="20000"/>
              </a:spcBef>
            </a:pPr>
            <a:r>
              <a:rPr lang="en-US" dirty="0"/>
              <a:t>C).  7080 N </a:t>
            </a:r>
          </a:p>
          <a:p>
            <a:pPr>
              <a:spcBef>
                <a:spcPct val="20000"/>
              </a:spcBef>
            </a:pPr>
            <a:r>
              <a:rPr lang="en-US" dirty="0"/>
              <a:t>D). 1159.3 N </a:t>
            </a:r>
          </a:p>
          <a:p>
            <a:pPr>
              <a:spcBef>
                <a:spcPct val="20000"/>
              </a:spcBef>
            </a:pPr>
            <a:r>
              <a:rPr lang="en-US" dirty="0"/>
              <a:t>E).  205 N</a:t>
            </a:r>
          </a:p>
        </p:txBody>
      </p:sp>
    </p:spTree>
    <p:extLst>
      <p:ext uri="{BB962C8B-B14F-4D97-AF65-F5344CB8AC3E}">
        <p14:creationId xmlns:p14="http://schemas.microsoft.com/office/powerpoint/2010/main" val="355788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How Tough is 12 g? </a:t>
            </a:r>
          </a:p>
        </p:txBody>
      </p:sp>
      <p:pic>
        <p:nvPicPr>
          <p:cNvPr id="3" name="Watch The effects of G-Force Video   Break.com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" y="914400"/>
            <a:ext cx="6747509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067" y="6304002"/>
            <a:ext cx="853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1"/>
                </a:solidFill>
              </a:rPr>
              <a:t>What’s  shown in the video is &lt; 10g. </a:t>
            </a:r>
          </a:p>
        </p:txBody>
      </p:sp>
    </p:spTree>
    <p:extLst>
      <p:ext uri="{BB962C8B-B14F-4D97-AF65-F5344CB8AC3E}">
        <p14:creationId xmlns:p14="http://schemas.microsoft.com/office/powerpoint/2010/main" val="209702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7" name="Rectangle 5"/>
          <p:cNvSpPr>
            <a:spLocks noChangeArrowheads="1"/>
          </p:cNvSpPr>
          <p:nvPr/>
        </p:nvSpPr>
        <p:spPr bwMode="auto">
          <a:xfrm>
            <a:off x="152400" y="3733800"/>
            <a:ext cx="8458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Quiz: </a:t>
            </a:r>
            <a:r>
              <a:rPr lang="en-US" sz="2800" b="1" dirty="0">
                <a:solidFill>
                  <a:schemeClr val="accent1"/>
                </a:solidFill>
                <a:latin typeface="Arial" charset="0"/>
              </a:rPr>
              <a:t>On a banked circular track, assuming no friction on the surface, will the ball be able to make a circular motion with constant speed?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endParaRPr lang="en-US" sz="2800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en-US" sz="2800" dirty="0">
                <a:latin typeface="Arial" charset="0"/>
              </a:rPr>
              <a:t>A). Yes.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en-US" sz="2800" dirty="0">
                <a:latin typeface="Arial" charset="0"/>
              </a:rPr>
              <a:t>B). No. friction is absolutely needed.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endParaRPr lang="en-US" sz="28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79" charset="2"/>
              <a:buChar char="v"/>
            </a:pPr>
            <a:endParaRPr lang="en-US" sz="2800" dirty="0">
              <a:latin typeface="Arial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37"/>
          <a:stretch/>
        </p:blipFill>
        <p:spPr bwMode="auto">
          <a:xfrm>
            <a:off x="0" y="2722"/>
            <a:ext cx="6286500" cy="360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38669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7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31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Centripetal Forces</a:t>
            </a:r>
          </a:p>
        </p:txBody>
      </p:sp>
      <p:sp>
        <p:nvSpPr>
          <p:cNvPr id="10577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457200">
              <a:lnSpc>
                <a:spcPct val="80000"/>
              </a:lnSpc>
            </a:pPr>
            <a:r>
              <a:rPr lang="en-US" dirty="0"/>
              <a:t>The centripetal force may be due to one or more individual forces, such as a normal force and/or a force due to friction.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/>
              <a:t>.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57488"/>
              </p:ext>
            </p:extLst>
          </p:nvPr>
        </p:nvGraphicFramePr>
        <p:xfrm>
          <a:off x="914400" y="3926541"/>
          <a:ext cx="1727558" cy="1407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" name="Equation" r:id="rId4" imgW="482600" imgH="393700" progId="Equation.3">
                  <p:embed/>
                </p:oleObj>
              </mc:Choice>
              <mc:Fallback>
                <p:oleObj name="Equation" r:id="rId4" imgW="482600" imgH="393700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926541"/>
                        <a:ext cx="1727558" cy="1407459"/>
                      </a:xfrm>
                      <a:prstGeom prst="rect">
                        <a:avLst/>
                      </a:prstGeom>
                      <a:solidFill>
                        <a:srgbClr val="EFFF5D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295590"/>
              </p:ext>
            </p:extLst>
          </p:nvPr>
        </p:nvGraphicFramePr>
        <p:xfrm>
          <a:off x="4191000" y="4114800"/>
          <a:ext cx="35941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7" name="Equation" r:id="rId6" imgW="558800" imgH="177800" progId="Equation.3">
                  <p:embed/>
                </p:oleObj>
              </mc:Choice>
              <mc:Fallback>
                <p:oleObj name="Equation" r:id="rId6" imgW="558800" imgH="177800" progId="Equation.3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114800"/>
                        <a:ext cx="3594100" cy="1143000"/>
                      </a:xfrm>
                      <a:prstGeom prst="rect">
                        <a:avLst/>
                      </a:prstGeom>
                      <a:solidFill>
                        <a:srgbClr val="EFFF5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9259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172200" y="533400"/>
            <a:ext cx="2743200" cy="4953000"/>
          </a:xfrm>
        </p:spPr>
        <p:txBody>
          <a:bodyPr>
            <a:normAutofit/>
          </a:bodyPr>
          <a:lstStyle/>
          <a:p>
            <a:r>
              <a:rPr lang="en-US" sz="2800" dirty="0"/>
              <a:t>The friction between the tires and road produces the centripetal acceleration on a level curve.</a:t>
            </a:r>
          </a:p>
        </p:txBody>
      </p:sp>
      <p:pic>
        <p:nvPicPr>
          <p:cNvPr id="1073158" name="Picture 6" descr="05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57200"/>
            <a:ext cx="5777779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12100"/>
      </p:ext>
    </p:extLst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160" name="Picture 8" descr="05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9588"/>
            <a:ext cx="5334000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3157" name="Rectangle 5"/>
          <p:cNvSpPr>
            <a:spLocks noChangeArrowheads="1"/>
          </p:cNvSpPr>
          <p:nvPr/>
        </p:nvSpPr>
        <p:spPr bwMode="auto">
          <a:xfrm>
            <a:off x="478970" y="381000"/>
            <a:ext cx="836022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79" charset="2"/>
              <a:buChar char="v"/>
            </a:pPr>
            <a:r>
              <a:rPr lang="en-US" sz="2800" dirty="0">
                <a:latin typeface="Arial" charset="0"/>
              </a:rPr>
              <a:t>The normal force can be separated into a vertical component and a ho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79" charset="2"/>
              <a:buChar char="v"/>
            </a:pPr>
            <a:r>
              <a:rPr lang="en-US" sz="2800" dirty="0">
                <a:latin typeface="Arial" charset="0"/>
              </a:rPr>
              <a:t>The horizontal component of the normal force is the centripetal force when there’s no friction in order to keep the object (car) on the circular track.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79" charset="2"/>
              <a:buChar char="v"/>
            </a:pP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377846"/>
      </p:ext>
    </p:extLst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160" name="Picture 8" descr="05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9588"/>
            <a:ext cx="5334000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3157" name="Rectangle 5"/>
          <p:cNvSpPr>
            <a:spLocks noChangeArrowheads="1"/>
          </p:cNvSpPr>
          <p:nvPr/>
        </p:nvSpPr>
        <p:spPr bwMode="auto">
          <a:xfrm>
            <a:off x="228600" y="381000"/>
            <a:ext cx="8610599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Quiz</a:t>
            </a:r>
            <a:r>
              <a:rPr lang="en-US" sz="2800" dirty="0">
                <a:latin typeface="Arial" charset="0"/>
              </a:rPr>
              <a:t>: </a:t>
            </a:r>
            <a:r>
              <a:rPr lang="en-US" sz="2800" dirty="0">
                <a:solidFill>
                  <a:schemeClr val="accent1"/>
                </a:solidFill>
                <a:latin typeface="Arial" charset="0"/>
              </a:rPr>
              <a:t>A Car moves along a banked circular track (</a:t>
            </a:r>
            <a:r>
              <a:rPr lang="el-GR" sz="2800" dirty="0">
                <a:solidFill>
                  <a:schemeClr val="accent1"/>
                </a:solidFill>
                <a:latin typeface="Arial" charset="0"/>
              </a:rPr>
              <a:t>θ</a:t>
            </a:r>
            <a:r>
              <a:rPr lang="en-US" sz="2800" dirty="0">
                <a:solidFill>
                  <a:schemeClr val="accent1"/>
                </a:solidFill>
                <a:latin typeface="Arial" charset="0"/>
              </a:rPr>
              <a:t>=30</a:t>
            </a:r>
            <a:r>
              <a:rPr lang="en-US" sz="2800" baseline="30000" dirty="0">
                <a:solidFill>
                  <a:schemeClr val="accent1"/>
                </a:solidFill>
                <a:latin typeface="Arial" charset="0"/>
              </a:rPr>
              <a:t>o</a:t>
            </a:r>
            <a:r>
              <a:rPr lang="en-US" sz="2800" dirty="0">
                <a:solidFill>
                  <a:schemeClr val="accent1"/>
                </a:solidFill>
                <a:latin typeface="Arial" charset="0"/>
              </a:rPr>
              <a:t>) and experience a normal force of 1000 kg. How large is the vertical component (</a:t>
            </a:r>
            <a:r>
              <a:rPr lang="en-US" sz="2800" dirty="0" err="1">
                <a:solidFill>
                  <a:schemeClr val="accent1"/>
                </a:solidFill>
                <a:latin typeface="Arial" charset="0"/>
              </a:rPr>
              <a:t>Fv</a:t>
            </a:r>
            <a:r>
              <a:rPr lang="en-US" sz="2800" dirty="0">
                <a:solidFill>
                  <a:schemeClr val="accent1"/>
                </a:solidFill>
                <a:latin typeface="Arial" charset="0"/>
              </a:rPr>
              <a:t>) and horizontal component (</a:t>
            </a:r>
            <a:r>
              <a:rPr lang="en-US" sz="2800" dirty="0" err="1">
                <a:solidFill>
                  <a:schemeClr val="accent1"/>
                </a:solidFill>
                <a:latin typeface="Arial" charset="0"/>
              </a:rPr>
              <a:t>Fh</a:t>
            </a:r>
            <a:r>
              <a:rPr lang="en-US" sz="2800" dirty="0">
                <a:solidFill>
                  <a:schemeClr val="accent1"/>
                </a:solidFill>
                <a:latin typeface="Arial" charset="0"/>
              </a:rPr>
              <a:t>)?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endParaRPr lang="en-US" sz="2800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en-US" sz="2800" dirty="0">
                <a:latin typeface="Arial" charset="0"/>
              </a:rPr>
              <a:t>A). </a:t>
            </a:r>
            <a:r>
              <a:rPr lang="en-US" sz="2800" dirty="0" err="1">
                <a:latin typeface="Arial" charset="0"/>
              </a:rPr>
              <a:t>Fv</a:t>
            </a:r>
            <a:r>
              <a:rPr lang="en-US" sz="2800" dirty="0">
                <a:latin typeface="Arial" charset="0"/>
              </a:rPr>
              <a:t> = 866kg, </a:t>
            </a:r>
            <a:r>
              <a:rPr lang="en-US" sz="2800" dirty="0" err="1">
                <a:latin typeface="Arial" charset="0"/>
              </a:rPr>
              <a:t>Fh</a:t>
            </a:r>
            <a:r>
              <a:rPr lang="en-US" sz="2800" dirty="0">
                <a:latin typeface="Arial" charset="0"/>
              </a:rPr>
              <a:t> = 500kg.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en-US" sz="2800" dirty="0">
                <a:latin typeface="Arial" charset="0"/>
              </a:rPr>
              <a:t>B). </a:t>
            </a:r>
            <a:r>
              <a:rPr lang="en-US" sz="2800" dirty="0" err="1">
                <a:latin typeface="Arial" charset="0"/>
              </a:rPr>
              <a:t>Fv</a:t>
            </a:r>
            <a:r>
              <a:rPr lang="en-US" sz="2800" dirty="0">
                <a:latin typeface="Arial" charset="0"/>
              </a:rPr>
              <a:t> = 500 kg, </a:t>
            </a:r>
            <a:r>
              <a:rPr lang="en-US" sz="2800" dirty="0" err="1">
                <a:latin typeface="Arial" charset="0"/>
              </a:rPr>
              <a:t>Fh</a:t>
            </a:r>
            <a:r>
              <a:rPr lang="en-US" sz="2800" dirty="0">
                <a:latin typeface="Arial" charset="0"/>
              </a:rPr>
              <a:t> = 866 kg.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en-US" sz="2800" dirty="0">
                <a:latin typeface="Arial" charset="0"/>
              </a:rPr>
              <a:t>C). </a:t>
            </a:r>
            <a:r>
              <a:rPr lang="en-US" sz="2800" dirty="0" err="1">
                <a:latin typeface="Arial" charset="0"/>
              </a:rPr>
              <a:t>Fv</a:t>
            </a:r>
            <a:r>
              <a:rPr lang="en-US" sz="2800" dirty="0">
                <a:latin typeface="Arial" charset="0"/>
              </a:rPr>
              <a:t> = 500 kg, </a:t>
            </a:r>
            <a:r>
              <a:rPr lang="en-US" sz="2800" dirty="0" err="1">
                <a:latin typeface="Arial" charset="0"/>
              </a:rPr>
              <a:t>Fh</a:t>
            </a:r>
            <a:r>
              <a:rPr lang="en-US" sz="2800" dirty="0">
                <a:latin typeface="Arial" charset="0"/>
              </a:rPr>
              <a:t> = 500 kg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en-US" sz="2800" dirty="0">
                <a:latin typeface="Arial" charset="0"/>
              </a:rPr>
              <a:t>D). </a:t>
            </a:r>
            <a:r>
              <a:rPr lang="en-US" sz="2800" dirty="0" err="1">
                <a:latin typeface="Arial" charset="0"/>
              </a:rPr>
              <a:t>Fv</a:t>
            </a:r>
            <a:r>
              <a:rPr lang="en-US" sz="2800" dirty="0">
                <a:latin typeface="Arial" charset="0"/>
              </a:rPr>
              <a:t> = 866kg, </a:t>
            </a:r>
            <a:r>
              <a:rPr lang="en-US" sz="2800" dirty="0" err="1">
                <a:latin typeface="Arial" charset="0"/>
              </a:rPr>
              <a:t>Fh</a:t>
            </a:r>
            <a:r>
              <a:rPr lang="en-US" sz="2800" dirty="0">
                <a:latin typeface="Arial" charset="0"/>
              </a:rPr>
              <a:t> = 134 kg.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4953000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chemeClr val="accent1"/>
                </a:solidFill>
              </a:rPr>
              <a:t>Fh</a:t>
            </a:r>
            <a:r>
              <a:rPr lang="en-US" sz="3000" b="1" dirty="0">
                <a:solidFill>
                  <a:schemeClr val="accent1"/>
                </a:solidFill>
              </a:rPr>
              <a:t> = N  </a:t>
            </a:r>
            <a:r>
              <a:rPr lang="en-US" sz="3000" b="1" dirty="0" err="1">
                <a:solidFill>
                  <a:schemeClr val="accent1"/>
                </a:solidFill>
              </a:rPr>
              <a:t>cos</a:t>
            </a:r>
            <a:r>
              <a:rPr lang="en-US" sz="3000" b="1" dirty="0">
                <a:solidFill>
                  <a:schemeClr val="accent1"/>
                </a:solidFill>
              </a:rPr>
              <a:t>(30</a:t>
            </a:r>
            <a:r>
              <a:rPr lang="en-US" sz="3000" b="1" baseline="30000" dirty="0">
                <a:solidFill>
                  <a:schemeClr val="accent1"/>
                </a:solidFill>
              </a:rPr>
              <a:t>o</a:t>
            </a:r>
            <a:r>
              <a:rPr lang="en-US" sz="3000" b="1" dirty="0">
                <a:solidFill>
                  <a:schemeClr val="accent1"/>
                </a:solidFill>
              </a:rPr>
              <a:t>) </a:t>
            </a:r>
          </a:p>
          <a:p>
            <a:r>
              <a:rPr lang="en-US" sz="3000" b="1" dirty="0" err="1">
                <a:solidFill>
                  <a:schemeClr val="accent1"/>
                </a:solidFill>
              </a:rPr>
              <a:t>Fv</a:t>
            </a:r>
            <a:r>
              <a:rPr lang="en-US" sz="3000" b="1" dirty="0">
                <a:solidFill>
                  <a:schemeClr val="accent1"/>
                </a:solidFill>
              </a:rPr>
              <a:t> = N  sin(30</a:t>
            </a:r>
            <a:r>
              <a:rPr lang="en-US" sz="3000" b="1" baseline="30000" dirty="0">
                <a:solidFill>
                  <a:schemeClr val="accent1"/>
                </a:solidFill>
              </a:rPr>
              <a:t>o</a:t>
            </a:r>
            <a:r>
              <a:rPr lang="en-US" sz="3000" b="1" dirty="0">
                <a:solidFill>
                  <a:schemeClr val="accent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105407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DC8525-7CFD-4018-BC2E-91B4CFF1B929}" type="datetime1">
              <a:rPr lang="en-US"/>
              <a:pPr eaLnBrk="1" hangingPunct="1"/>
              <a:t>2/4/2020</a:t>
            </a:fld>
            <a:endParaRPr lang="en-US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Physics 214 Fall 2010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A1206E-172E-4785-8529-0D30F08770FB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itchFamily="2" charset="-122"/>
              </a:rPr>
              <a:t>1D-02 Conical Pendulum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105400"/>
            <a:ext cx="7924800" cy="762000"/>
          </a:xfrm>
        </p:spPr>
        <p:txBody>
          <a:bodyPr>
            <a:noAutofit/>
          </a:bodyPr>
          <a:lstStyle/>
          <a:p>
            <a:pPr marL="0" indent="0" eaLnBrk="1" hangingPunct="1"/>
            <a:r>
              <a:rPr lang="en-US" altLang="zh-CN" sz="2000" b="0" dirty="0">
                <a:ea typeface="宋体" pitchFamily="2" charset="-122"/>
              </a:rPr>
              <a:t>NET FORCE IS TOWARD THE CENTER OF THE CIRCULAR PATH </a:t>
            </a:r>
          </a:p>
          <a:p>
            <a:pPr marL="0" indent="0" eaLnBrk="1" hangingPunct="1"/>
            <a:r>
              <a:rPr lang="en-US" altLang="zh-CN" sz="2500" b="1" dirty="0">
                <a:solidFill>
                  <a:srgbClr val="FF0000"/>
                </a:solidFill>
                <a:ea typeface="宋体" pitchFamily="2" charset="-122"/>
              </a:rPr>
              <a:t>Why R become smaller as time goes by? </a:t>
            </a:r>
          </a:p>
          <a:p>
            <a:pPr marL="0" indent="0"/>
            <a:r>
              <a:rPr lang="en-US" altLang="zh-CN" sz="2500" b="1" dirty="0">
                <a:solidFill>
                  <a:srgbClr val="FF0000"/>
                </a:solidFill>
                <a:ea typeface="宋体" pitchFamily="2" charset="-122"/>
              </a:rPr>
              <a:t>T sin(</a:t>
            </a:r>
            <a:r>
              <a:rPr lang="el-GR" altLang="zh-CN" sz="2500" b="1" dirty="0">
                <a:solidFill>
                  <a:srgbClr val="FF0000"/>
                </a:solidFill>
                <a:ea typeface="宋体" pitchFamily="2" charset="-122"/>
              </a:rPr>
              <a:t>θ</a:t>
            </a:r>
            <a:r>
              <a:rPr lang="en-US" altLang="zh-CN" sz="2500" b="1" dirty="0">
                <a:solidFill>
                  <a:srgbClr val="FF0000"/>
                </a:solidFill>
                <a:ea typeface="宋体" pitchFamily="2" charset="-122"/>
              </a:rPr>
              <a:t>) has to be smaller while T=mg/</a:t>
            </a:r>
            <a:r>
              <a:rPr lang="en-US" altLang="zh-CN" sz="2500" b="1" dirty="0" err="1">
                <a:solidFill>
                  <a:srgbClr val="FF0000"/>
                </a:solidFill>
                <a:ea typeface="宋体" pitchFamily="2" charset="-122"/>
              </a:rPr>
              <a:t>cos</a:t>
            </a:r>
            <a:r>
              <a:rPr lang="en-US" altLang="zh-CN" sz="2500" b="1" dirty="0">
                <a:solidFill>
                  <a:srgbClr val="FF0000"/>
                </a:solidFill>
                <a:ea typeface="宋体" pitchFamily="2" charset="-122"/>
              </a:rPr>
              <a:t>(</a:t>
            </a:r>
            <a:r>
              <a:rPr lang="el-GR" altLang="zh-CN" sz="2500" b="1" dirty="0">
                <a:solidFill>
                  <a:srgbClr val="FF0000"/>
                </a:solidFill>
                <a:ea typeface="宋体" pitchFamily="2" charset="-122"/>
              </a:rPr>
              <a:t>θ</a:t>
            </a:r>
            <a:r>
              <a:rPr lang="en-US" altLang="zh-CN" sz="2500" b="1" dirty="0">
                <a:solidFill>
                  <a:srgbClr val="FF0000"/>
                </a:solidFill>
                <a:ea typeface="宋体" pitchFamily="2" charset="-122"/>
              </a:rPr>
              <a:t>)  increase with larger </a:t>
            </a:r>
            <a:r>
              <a:rPr lang="el-GR" altLang="zh-CN" sz="2500" b="1" dirty="0">
                <a:solidFill>
                  <a:srgbClr val="FF0000"/>
                </a:solidFill>
                <a:ea typeface="宋体" pitchFamily="2" charset="-122"/>
              </a:rPr>
              <a:t>θ</a:t>
            </a:r>
            <a:endParaRPr lang="en-US" altLang="zh-CN" sz="2500" b="1" dirty="0">
              <a:solidFill>
                <a:srgbClr val="FF0000"/>
              </a:solidFill>
              <a:ea typeface="宋体" pitchFamily="2" charset="-122"/>
            </a:endParaRPr>
          </a:p>
        </p:txBody>
      </p:sp>
      <p:pic>
        <p:nvPicPr>
          <p:cNvPr id="14343" name="Picture 4" descr="1D-02_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22177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5" descr="1D-02_di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43000"/>
            <a:ext cx="2108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5638800" y="1828800"/>
            <a:ext cx="27940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CC0000"/>
                </a:solidFill>
                <a:ea typeface="宋体" pitchFamily="2" charset="-122"/>
              </a:rPr>
              <a:t>T sin(θ) = mv</a:t>
            </a:r>
            <a:r>
              <a:rPr lang="en-US" altLang="zh-CN" b="1" baseline="30000" dirty="0">
                <a:solidFill>
                  <a:srgbClr val="CC0000"/>
                </a:solidFill>
                <a:ea typeface="宋体" pitchFamily="2" charset="-122"/>
              </a:rPr>
              <a:t>2</a:t>
            </a:r>
            <a:r>
              <a:rPr lang="en-US" altLang="zh-CN" b="1" dirty="0">
                <a:solidFill>
                  <a:srgbClr val="CC0000"/>
                </a:solidFill>
                <a:ea typeface="宋体" pitchFamily="2" charset="-122"/>
              </a:rPr>
              <a:t>/R</a:t>
            </a:r>
          </a:p>
          <a:p>
            <a:pPr eaLnBrk="1" hangingPunct="1"/>
            <a:r>
              <a:rPr lang="en-US" altLang="zh-CN" b="1" dirty="0">
                <a:solidFill>
                  <a:srgbClr val="CC0000"/>
                </a:solidFill>
                <a:ea typeface="宋体" pitchFamily="2" charset="-122"/>
              </a:rPr>
              <a:t>T </a:t>
            </a:r>
            <a:r>
              <a:rPr lang="en-US" altLang="zh-CN" b="1" dirty="0" err="1">
                <a:solidFill>
                  <a:srgbClr val="CC0000"/>
                </a:solidFill>
                <a:ea typeface="宋体" pitchFamily="2" charset="-122"/>
              </a:rPr>
              <a:t>cos</a:t>
            </a:r>
            <a:r>
              <a:rPr lang="en-US" altLang="zh-CN" b="1" dirty="0">
                <a:solidFill>
                  <a:srgbClr val="CC0000"/>
                </a:solidFill>
                <a:ea typeface="宋体" pitchFamily="2" charset="-122"/>
              </a:rPr>
              <a:t>(θ) = mg</a:t>
            </a:r>
          </a:p>
          <a:p>
            <a:pPr eaLnBrk="1" hangingPunct="1"/>
            <a:r>
              <a:rPr lang="en-US" altLang="zh-CN" b="1" dirty="0">
                <a:solidFill>
                  <a:srgbClr val="CC0000"/>
                </a:solidFill>
                <a:ea typeface="宋体" pitchFamily="2" charset="-122"/>
              </a:rPr>
              <a:t>v = </a:t>
            </a:r>
            <a:r>
              <a:rPr lang="en-US" altLang="zh-CN" b="1" dirty="0" err="1">
                <a:solidFill>
                  <a:srgbClr val="CC0000"/>
                </a:solidFill>
                <a:ea typeface="宋体" pitchFamily="2" charset="-122"/>
              </a:rPr>
              <a:t>sqrt</a:t>
            </a:r>
            <a:r>
              <a:rPr lang="en-US" altLang="zh-CN" b="1" dirty="0">
                <a:solidFill>
                  <a:srgbClr val="CC0000"/>
                </a:solidFill>
                <a:ea typeface="宋体" pitchFamily="2" charset="-122"/>
              </a:rPr>
              <a:t>( </a:t>
            </a:r>
            <a:r>
              <a:rPr lang="en-US" altLang="zh-CN" b="1" dirty="0" err="1">
                <a:solidFill>
                  <a:srgbClr val="CC0000"/>
                </a:solidFill>
                <a:ea typeface="宋体" pitchFamily="2" charset="-122"/>
              </a:rPr>
              <a:t>gR</a:t>
            </a:r>
            <a:r>
              <a:rPr lang="en-US" altLang="zh-CN" b="1" dirty="0">
                <a:solidFill>
                  <a:srgbClr val="CC0000"/>
                </a:solidFill>
                <a:ea typeface="宋体" pitchFamily="2" charset="-122"/>
              </a:rPr>
              <a:t> tan(θ) )</a:t>
            </a:r>
          </a:p>
          <a:p>
            <a:pPr eaLnBrk="1" hangingPunct="1"/>
            <a:endParaRPr lang="en-US" altLang="zh-CN" b="1" dirty="0">
              <a:solidFill>
                <a:srgbClr val="CC0000"/>
              </a:solidFill>
              <a:ea typeface="宋体" pitchFamily="2" charset="-122"/>
            </a:endParaRPr>
          </a:p>
          <a:p>
            <a:pPr eaLnBrk="1" hangingPunct="1"/>
            <a:endParaRPr lang="en-US" altLang="zh-CN" b="1" dirty="0">
              <a:solidFill>
                <a:srgbClr val="CC0000"/>
              </a:solidFill>
              <a:ea typeface="宋体" pitchFamily="2" charset="-122"/>
            </a:endParaRPr>
          </a:p>
          <a:p>
            <a:pPr eaLnBrk="1" hangingPunct="1"/>
            <a:endParaRPr lang="en-US" altLang="zh-CN" b="1" dirty="0">
              <a:solidFill>
                <a:srgbClr val="CC0000"/>
              </a:solidFill>
              <a:ea typeface="宋体" pitchFamily="2" charset="-122"/>
            </a:endParaRPr>
          </a:p>
          <a:p>
            <a:pPr eaLnBrk="1" hangingPunct="1"/>
            <a:endParaRPr lang="en-US" altLang="zh-CN" b="1" dirty="0">
              <a:solidFill>
                <a:srgbClr val="CC0000"/>
              </a:solidFill>
              <a:ea typeface="宋体" pitchFamily="2" charset="-122"/>
            </a:endParaRPr>
          </a:p>
          <a:p>
            <a:pPr eaLnBrk="1" hangingPunct="1"/>
            <a:r>
              <a:rPr lang="en-US" altLang="zh-CN" b="1" dirty="0">
                <a:solidFill>
                  <a:srgbClr val="CC0000"/>
                </a:solidFill>
                <a:ea typeface="宋体" pitchFamily="2" charset="-122"/>
              </a:rPr>
              <a:t>Period of the pendulum</a:t>
            </a:r>
          </a:p>
          <a:p>
            <a:pPr eaLnBrk="1" hangingPunct="1"/>
            <a:r>
              <a:rPr lang="en-US" altLang="zh-CN" b="1" dirty="0">
                <a:solidFill>
                  <a:srgbClr val="CC0000"/>
                </a:solidFill>
                <a:ea typeface="宋体" pitchFamily="2" charset="-122"/>
              </a:rPr>
              <a:t>τ= 2πR/v,</a:t>
            </a:r>
          </a:p>
          <a:p>
            <a:pPr eaLnBrk="1" hangingPunct="1"/>
            <a:r>
              <a:rPr lang="en-US" altLang="zh-CN" b="1" dirty="0">
                <a:solidFill>
                  <a:srgbClr val="CC0000"/>
                </a:solidFill>
                <a:ea typeface="宋体" pitchFamily="2" charset="-122"/>
              </a:rPr>
              <a:t>where R = L / sin(θ)</a:t>
            </a:r>
          </a:p>
          <a:p>
            <a:pPr eaLnBrk="1" hangingPunct="1"/>
            <a:r>
              <a:rPr lang="en-US" altLang="zh-CN" b="1" dirty="0">
                <a:solidFill>
                  <a:srgbClr val="CC0000"/>
                </a:solidFill>
                <a:ea typeface="宋体" pitchFamily="2" charset="-122"/>
              </a:rPr>
              <a:t>τ= 2π </a:t>
            </a:r>
            <a:r>
              <a:rPr lang="en-US" altLang="zh-CN" b="1" dirty="0" err="1">
                <a:solidFill>
                  <a:srgbClr val="CC0000"/>
                </a:solidFill>
                <a:ea typeface="宋体" pitchFamily="2" charset="-122"/>
              </a:rPr>
              <a:t>sqrt</a:t>
            </a:r>
            <a:r>
              <a:rPr lang="en-US" altLang="zh-CN" b="1" dirty="0">
                <a:solidFill>
                  <a:srgbClr val="CC0000"/>
                </a:solidFill>
                <a:ea typeface="宋体" pitchFamily="2" charset="-122"/>
              </a:rPr>
              <a:t>( </a:t>
            </a:r>
            <a:r>
              <a:rPr lang="en-US" altLang="zh-CN" b="1" dirty="0" err="1">
                <a:solidFill>
                  <a:srgbClr val="CC0000"/>
                </a:solidFill>
                <a:ea typeface="宋体" pitchFamily="2" charset="-122"/>
              </a:rPr>
              <a:t>Lcos</a:t>
            </a:r>
            <a:r>
              <a:rPr lang="en-US" altLang="zh-CN" b="1" dirty="0">
                <a:solidFill>
                  <a:srgbClr val="CC0000"/>
                </a:solidFill>
                <a:ea typeface="宋体" pitchFamily="2" charset="-122"/>
              </a:rPr>
              <a:t>(θ)/g )</a:t>
            </a:r>
          </a:p>
        </p:txBody>
      </p:sp>
      <p:sp>
        <p:nvSpPr>
          <p:cNvPr id="71687" name="AutoShape 7"/>
          <p:cNvSpPr>
            <a:spLocks noChangeArrowheads="1"/>
          </p:cNvSpPr>
          <p:nvPr/>
        </p:nvSpPr>
        <p:spPr bwMode="auto">
          <a:xfrm flipH="1">
            <a:off x="1905000" y="1143000"/>
            <a:ext cx="1600200" cy="1371600"/>
          </a:xfrm>
          <a:prstGeom prst="wedgeEllipseCallout">
            <a:avLst>
              <a:gd name="adj1" fmla="val 37301"/>
              <a:gd name="adj2" fmla="val 80208"/>
            </a:avLst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zh-CN" b="1">
                <a:solidFill>
                  <a:srgbClr val="027E22"/>
                </a:solidFill>
                <a:ea typeface="宋体" pitchFamily="2" charset="-122"/>
              </a:rPr>
              <a:t>Could you find the NET force</a:t>
            </a:r>
            <a:r>
              <a:rPr lang="en-US" altLang="zh-CN" b="1">
                <a:solidFill>
                  <a:srgbClr val="CC0000"/>
                </a:solidFill>
                <a:ea typeface="宋体" pitchFamily="2" charset="-12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0034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130D"/>
                </a:solidFill>
              </a:rPr>
              <a:t>Springs Tension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324600" cy="431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14800" y="2971800"/>
                <a:ext cx="22012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US" i="1" smtClean="0">
                          <a:latin typeface="Cambria Math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1800"/>
                <a:ext cx="2201244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3400" y="5842337"/>
                <a:ext cx="8001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𝐹</m:t>
                    </m:r>
                    <m:r>
                      <a:rPr lang="en-US" sz="3000" b="0" i="1" smtClean="0">
                        <a:latin typeface="Cambria Math"/>
                      </a:rPr>
                      <m:t>=−</m:t>
                    </m:r>
                    <m:r>
                      <a:rPr lang="en-US" sz="3000" b="0" i="1" smtClean="0">
                        <a:latin typeface="Cambria Math"/>
                      </a:rPr>
                      <m:t>𝑘</m:t>
                    </m:r>
                    <m:r>
                      <a:rPr lang="en-US" sz="30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3000" b="0" i="1" smtClean="0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sz="3000" dirty="0"/>
                  <a:t>,  where k is a constant,  x is the distance in which the spring is deformed.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842337"/>
                <a:ext cx="8001000" cy="1015663"/>
              </a:xfrm>
              <a:prstGeom prst="rect">
                <a:avLst/>
              </a:prstGeom>
              <a:blipFill rotWithShape="1">
                <a:blip r:embed="rId4"/>
                <a:stretch>
                  <a:fillRect l="-1829" t="-7186" b="-17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102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1D-09 Centripetal Force</a:t>
            </a:r>
            <a:br>
              <a:rPr lang="en-US" b="1" dirty="0"/>
            </a:b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4056274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47132"/>
            <a:ext cx="3656944" cy="239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4572000"/>
            <a:ext cx="85344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accent1"/>
                </a:solidFill>
              </a:rPr>
              <a:t>Will the two carts move away from each others ? </a:t>
            </a:r>
          </a:p>
          <a:p>
            <a:endParaRPr lang="en-US" dirty="0"/>
          </a:p>
          <a:p>
            <a:r>
              <a:rPr lang="en-US" dirty="0"/>
              <a:t>A). yes. </a:t>
            </a:r>
          </a:p>
          <a:p>
            <a:r>
              <a:rPr lang="en-US" dirty="0"/>
              <a:t>B). No. they will move closer to each other </a:t>
            </a:r>
          </a:p>
          <a:p>
            <a:r>
              <a:rPr lang="en-US" dirty="0"/>
              <a:t>C). No. their distance will not change. . </a:t>
            </a:r>
          </a:p>
        </p:txBody>
      </p:sp>
    </p:spTree>
    <p:extLst>
      <p:ext uri="{BB962C8B-B14F-4D97-AF65-F5344CB8AC3E}">
        <p14:creationId xmlns:p14="http://schemas.microsoft.com/office/powerpoint/2010/main" val="4147805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1496</Words>
  <Application>Microsoft Office PowerPoint</Application>
  <PresentationFormat>On-screen Show (4:3)</PresentationFormat>
  <Paragraphs>227</Paragraphs>
  <Slides>23</Slides>
  <Notes>10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Wingdings</vt:lpstr>
      <vt:lpstr>Office Theme</vt:lpstr>
      <vt:lpstr>Equation</vt:lpstr>
      <vt:lpstr>Solar and Lunar eclipse</vt:lpstr>
      <vt:lpstr>Centripetal Acceleration</vt:lpstr>
      <vt:lpstr>Centripetal Forces</vt:lpstr>
      <vt:lpstr>PowerPoint Presentation</vt:lpstr>
      <vt:lpstr>PowerPoint Presentation</vt:lpstr>
      <vt:lpstr>PowerPoint Presentation</vt:lpstr>
      <vt:lpstr>1D-02 Conical Pendulum </vt:lpstr>
      <vt:lpstr>Springs Tension</vt:lpstr>
      <vt:lpstr>1D-09 Centripetal Force </vt:lpstr>
      <vt:lpstr>Vertical circles</vt:lpstr>
      <vt:lpstr>PowerPoint Presentation</vt:lpstr>
      <vt:lpstr>1D-05 Twirling Wine Glass</vt:lpstr>
      <vt:lpstr>1D-07 Paper Saw </vt:lpstr>
      <vt:lpstr>Ch 5 CP 2</vt:lpstr>
      <vt:lpstr>Ch 5 CP 2</vt:lpstr>
      <vt:lpstr>Ch 5 CP 2</vt:lpstr>
      <vt:lpstr>Ch 5 CP 2</vt:lpstr>
      <vt:lpstr>Ch 5 CP 2</vt:lpstr>
      <vt:lpstr>Ch 5 CP 4</vt:lpstr>
      <vt:lpstr>Quiz</vt:lpstr>
      <vt:lpstr>Ch 5 CP 4</vt:lpstr>
      <vt:lpstr>How Tough is 12 g?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wxie</dc:creator>
  <cp:lastModifiedBy>David King</cp:lastModifiedBy>
  <cp:revision>142</cp:revision>
  <dcterms:created xsi:type="dcterms:W3CDTF">2011-01-26T23:52:22Z</dcterms:created>
  <dcterms:modified xsi:type="dcterms:W3CDTF">2020-02-04T20:38:44Z</dcterms:modified>
</cp:coreProperties>
</file>