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video/unknown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0" r:id="rId2"/>
    <p:sldId id="321" r:id="rId3"/>
    <p:sldId id="323" r:id="rId4"/>
    <p:sldId id="324" r:id="rId5"/>
    <p:sldId id="325" r:id="rId6"/>
    <p:sldId id="326" r:id="rId7"/>
    <p:sldId id="316" r:id="rId8"/>
    <p:sldId id="285" r:id="rId9"/>
    <p:sldId id="287" r:id="rId10"/>
    <p:sldId id="284" r:id="rId11"/>
    <p:sldId id="283" r:id="rId12"/>
    <p:sldId id="257" r:id="rId13"/>
    <p:sldId id="258" r:id="rId14"/>
    <p:sldId id="259" r:id="rId15"/>
    <p:sldId id="295" r:id="rId16"/>
    <p:sldId id="292" r:id="rId17"/>
    <p:sldId id="281" r:id="rId18"/>
    <p:sldId id="282" r:id="rId19"/>
    <p:sldId id="260" r:id="rId20"/>
    <p:sldId id="261" r:id="rId21"/>
    <p:sldId id="263" r:id="rId22"/>
    <p:sldId id="318" r:id="rId23"/>
    <p:sldId id="319" r:id="rId24"/>
    <p:sldId id="31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3" autoAdjust="0"/>
    <p:restoredTop sz="90050" autoAdjust="0"/>
  </p:normalViewPr>
  <p:slideViewPr>
    <p:cSldViewPr>
      <p:cViewPr varScale="1">
        <p:scale>
          <a:sx n="63" d="100"/>
          <a:sy n="63" d="100"/>
        </p:scale>
        <p:origin x="1111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802E3-F0F6-4D99-BBC3-3E9E5A6BC0FF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557D-DCF2-4C14-B6A8-ECB3B9D1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8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10B50-935E-4B9C-8C40-DFA2ACFE1CD5}" type="slidenum">
              <a:rPr lang="en-US"/>
              <a:pPr/>
              <a:t>1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circular ring containing a gap is placed on the overhead projector. A steel ball is made to roll around the inside circumference of the ring. When the ball leaves the ring through the gap, it continues in a straight line, illustrating that a force is needed to keep the ball moving in a circle.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57D-DCF2-4C14-B6A8-ECB3B9D19C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Balls with strings attached are in turn affixed to a disk that is spun rapidly by a motor. The strings stretch out radially, indicating a radial force. At any instant, the velocity vector of the ball is directed along the tangent. This is confirmed by having a razor blade cut the string as it comes to the vertical position. At this instant the </a:t>
            </a:r>
            <a:r>
              <a:rPr lang="en-US" dirty="0" err="1"/>
              <a:t>ball�s</a:t>
            </a:r>
            <a:r>
              <a:rPr lang="en-US" dirty="0"/>
              <a:t> velocity is horizontal so it acts like a horizontally launched projectile and lands in the catch box.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57D-DCF2-4C14-B6A8-ECB3B9D19C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34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EC672-577A-46A2-8875-471EE7397265}" type="slidenum">
              <a:rPr lang="en-US"/>
              <a:pPr/>
              <a:t>18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EC672-577A-46A2-8875-471EE7397265}" type="slidenum">
              <a:rPr lang="en-US"/>
              <a:pPr/>
              <a:t>19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02A91-BCF7-4520-A342-46FD4EE52477}" type="slidenum">
              <a:rPr lang="en-US"/>
              <a:pPr/>
              <a:t>20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CCE81-B614-4DF2-B72F-40C927A8938E}" type="slidenum">
              <a:rPr lang="en-US"/>
              <a:pPr/>
              <a:t>21</a:t>
            </a:fld>
            <a:endParaRPr lang="en-U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776EC-4D3E-409C-BAF1-45E7681DD3C6}" type="slidenum">
              <a:rPr lang="en-US"/>
              <a:pPr/>
              <a:t>22</a:t>
            </a:fld>
            <a:endParaRPr lang="en-US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776EC-4D3E-409C-BAF1-45E7681DD3C6}" type="slidenum">
              <a:rPr lang="en-US"/>
              <a:pPr/>
              <a:t>23</a:t>
            </a:fld>
            <a:endParaRPr lang="en-US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the car has a jet</a:t>
            </a:r>
            <a:r>
              <a:rPr lang="en-US" baseline="0" dirty="0"/>
              <a:t> engine since without friction the wheel can not move the car. 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776EC-4D3E-409C-BAF1-45E7681DD3C6}" type="slidenum">
              <a:rPr lang="en-US"/>
              <a:pPr/>
              <a:t>24</a:t>
            </a:fld>
            <a:endParaRPr lang="en-US"/>
          </a:p>
        </p:txBody>
      </p:sp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the car has a jet</a:t>
            </a:r>
            <a:r>
              <a:rPr lang="en-US" baseline="0" dirty="0"/>
              <a:t> engine since without friction the wheel can not move the car.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5BF6C-B1EB-49CA-ABA9-A3A0007514C9}" type="slidenum">
              <a:rPr lang="en-US"/>
              <a:pPr/>
              <a:t>2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7B335-BDBD-488B-9D6F-33298975057F}" type="slidenum">
              <a:rPr lang="en-US"/>
              <a:pPr/>
              <a:t>3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F26B5-0B8E-40D8-BB6E-48CB7BBA47DD}" type="slidenum">
              <a:rPr lang="en-US"/>
              <a:pPr/>
              <a:t>4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B803F-7F26-46F0-84F6-8DDEE06A78AF}" type="slidenum">
              <a:rPr lang="en-US"/>
              <a:pPr/>
              <a:t>5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557D-DCF2-4C14-B6A8-ECB3B9D19C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92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FA9AB-6490-4366-9BD2-8733BC854D6B}" type="slidenum">
              <a:rPr lang="en-US"/>
              <a:pPr/>
              <a:t>12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2B5AE-4127-41BE-87F8-CCB26CB4A52F}" type="slidenum">
              <a:rPr lang="en-US"/>
              <a:pPr/>
              <a:t>13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9670A-3F90-49CA-8216-3F171B7E606E}" type="slidenum">
              <a:rPr lang="en-US"/>
              <a:pPr/>
              <a:t>14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3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5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2030412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4200" y="6313488"/>
            <a:ext cx="1550988" cy="457200"/>
          </a:xfrm>
        </p:spPr>
        <p:txBody>
          <a:bodyPr/>
          <a:lstStyle>
            <a:lvl1pPr>
              <a:defRPr/>
            </a:lvl1pPr>
          </a:lstStyle>
          <a:p>
            <a:fld id="{7B4343C0-D9D6-4F04-AD67-A73BFBF942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0070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3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9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9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E5B3-140F-4BCC-9795-3DEE17AA922D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4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E5B3-140F-4BCC-9795-3DEE17AA922D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28618-D103-4543-8EF7-360C5AFAE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2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0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pr.org/sections/thetwo-way/2014/02/14/277058739/1-in-4-americans-think-the-sun-goes-around-the-earth-survey-say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What happens when objects are connected?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88392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79" charset="2"/>
              <a:buNone/>
            </a:pPr>
            <a:r>
              <a:rPr lang="en-US" dirty="0">
                <a:latin typeface="Arial" charset="0"/>
              </a:rPr>
              <a:t>Two connected carts with equal mass being accelerated by a force </a:t>
            </a:r>
            <a:r>
              <a:rPr lang="en-US" b="1" dirty="0">
                <a:solidFill>
                  <a:srgbClr val="FAA368"/>
                </a:solidFill>
                <a:latin typeface="Arial" charset="0"/>
              </a:rPr>
              <a:t>F</a:t>
            </a:r>
            <a:r>
              <a:rPr lang="en-US" dirty="0">
                <a:latin typeface="Arial" charset="0"/>
              </a:rPr>
              <a:t> applied by a string: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Both carts must have the same acceleration </a:t>
            </a:r>
            <a:r>
              <a:rPr lang="en-US" b="1" dirty="0">
                <a:solidFill>
                  <a:srgbClr val="FAA368"/>
                </a:solidFill>
                <a:latin typeface="Arial" charset="0"/>
              </a:rPr>
              <a:t>a</a:t>
            </a:r>
            <a:r>
              <a:rPr lang="en-US" b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which is equal to the net horizontal force divided by the total mass</a:t>
            </a:r>
            <a:endParaRPr lang="en-US" dirty="0">
              <a:solidFill>
                <a:srgbClr val="FAA368"/>
              </a:solidFill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Each cart will have a net force equal to its mass times the acceleration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What’s the force acting on the 2</a:t>
            </a:r>
            <a:r>
              <a:rPr lang="en-US" baseline="30000" dirty="0">
                <a:latin typeface="Arial" charset="0"/>
              </a:rPr>
              <a:t>nd</a:t>
            </a:r>
            <a:r>
              <a:rPr lang="en-US" dirty="0">
                <a:latin typeface="Arial" charset="0"/>
              </a:rPr>
              <a:t> cart? 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A).  32 N 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B). 16 N </a:t>
            </a: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C). 0 N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3733800"/>
            <a:ext cx="8856663" cy="2490788"/>
            <a:chOff x="152400" y="3733800"/>
            <a:chExt cx="8856663" cy="2490788"/>
          </a:xfrm>
        </p:grpSpPr>
        <p:pic>
          <p:nvPicPr>
            <p:cNvPr id="1039365" name="Picture 5" descr="04_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733800"/>
              <a:ext cx="8856663" cy="2490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248400" y="4979194"/>
              <a:ext cx="381000" cy="2786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48400" y="4856946"/>
              <a:ext cx="5334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/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2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3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3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5081826"/>
            <a:ext cx="8001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/>
              <a:t>Largest ever Hubble galaxy portrait - stunning HD image of </a:t>
            </a:r>
            <a:r>
              <a:rPr lang="en-US" sz="2500" b="1" dirty="0">
                <a:solidFill>
                  <a:srgbClr val="FF0000"/>
                </a:solidFill>
              </a:rPr>
              <a:t>Pinwheel Galaxy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52400"/>
            <a:ext cx="807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Galaxies are Rotating too  </a:t>
            </a:r>
          </a:p>
        </p:txBody>
      </p:sp>
      <p:sp>
        <p:nvSpPr>
          <p:cNvPr id="6" name="Oval 5"/>
          <p:cNvSpPr/>
          <p:nvPr/>
        </p:nvSpPr>
        <p:spPr>
          <a:xfrm>
            <a:off x="3962400" y="2667000"/>
            <a:ext cx="9906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4"/>
          </p:cNvCxnSpPr>
          <p:nvPr/>
        </p:nvCxnSpPr>
        <p:spPr>
          <a:xfrm flipH="1">
            <a:off x="3124200" y="3429000"/>
            <a:ext cx="1333500" cy="266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7800" y="6096000"/>
            <a:ext cx="640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1"/>
                </a:solidFill>
              </a:rPr>
              <a:t>what’s in the center of a galaxy? </a:t>
            </a:r>
          </a:p>
        </p:txBody>
      </p:sp>
    </p:spTree>
    <p:extLst>
      <p:ext uri="{BB962C8B-B14F-4D97-AF65-F5344CB8AC3E}">
        <p14:creationId xmlns:p14="http://schemas.microsoft.com/office/powerpoint/2010/main" val="16700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00600"/>
            <a:ext cx="4533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“Images taken from the years 1995 through 2008 are used to track specific stars orbiting the proposed black hole at the center of the Galaxy”</a:t>
            </a:r>
          </a:p>
          <a:p>
            <a:r>
              <a:rPr lang="en-US" dirty="0"/>
              <a:t>   http://www.astro.ucla.edu/~ghezgroup/gc/pictures/orbitsMovie.shtml</a:t>
            </a:r>
          </a:p>
        </p:txBody>
      </p:sp>
      <p:pic>
        <p:nvPicPr>
          <p:cNvPr id="5" name="UCLA_blackhold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" y="304800"/>
            <a:ext cx="4343401" cy="4343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1999" y="4948084"/>
            <a:ext cx="44196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“These orbits provide the best evidence yet for </a:t>
            </a:r>
            <a:r>
              <a:rPr lang="en-US" sz="2000" b="1" dirty="0">
                <a:solidFill>
                  <a:srgbClr val="FF0000"/>
                </a:solidFill>
              </a:rPr>
              <a:t>a supermassive black hole</a:t>
            </a:r>
            <a:r>
              <a:rPr lang="en-US" sz="2000" dirty="0"/>
              <a:t>, which has a mass </a:t>
            </a:r>
            <a:r>
              <a:rPr lang="en-US" sz="2000" b="1" dirty="0">
                <a:solidFill>
                  <a:srgbClr val="FF0000"/>
                </a:solidFill>
              </a:rPr>
              <a:t>of 4 million times </a:t>
            </a:r>
            <a:r>
              <a:rPr lang="en-US" sz="2000" dirty="0"/>
              <a:t>the mass of the Sun”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04800"/>
            <a:ext cx="4419601" cy="44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38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5089525" y="46243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1883" name="Rectangle 11"/>
          <p:cNvSpPr>
            <a:spLocks noChangeArrowheads="1"/>
          </p:cNvSpPr>
          <p:nvPr/>
        </p:nvSpPr>
        <p:spPr bwMode="auto">
          <a:xfrm>
            <a:off x="6781800" y="972771"/>
            <a:ext cx="2362200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500" dirty="0"/>
              <a:t>Does the circular motion of the planet around the Sun has anything in common with truck slide when making a turn in snow?</a:t>
            </a:r>
          </a:p>
          <a:p>
            <a:endParaRPr lang="en-US" sz="3600" dirty="0">
              <a:latin typeface="Comic Sans MS" pitchFamily="79" charset="0"/>
            </a:endParaRPr>
          </a:p>
        </p:txBody>
      </p:sp>
      <p:pic>
        <p:nvPicPr>
          <p:cNvPr id="2" name="Winter Tire Demonstration - Module 2 of 6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72770"/>
            <a:ext cx="6627772" cy="49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8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918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28575"/>
            <a:ext cx="9144000" cy="277177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omic Sans MS" pitchFamily="79" charset="0"/>
              </a:rPr>
              <a:t>A ball is whirled on the end of a string with constant speed when the string breaks.  Which path will the ball take (assuming no gravity)?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8386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2209800" cy="15240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400">
                <a:latin typeface="Comic Sans MS" pitchFamily="79" charset="0"/>
              </a:rPr>
              <a:t>Path 1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400">
                <a:latin typeface="Comic Sans MS" pitchFamily="79" charset="0"/>
              </a:rPr>
              <a:t>Path 2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400">
                <a:latin typeface="Comic Sans MS" pitchFamily="79" charset="0"/>
              </a:rPr>
              <a:t>Path 3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lphaLcParenR"/>
            </a:pPr>
            <a:r>
              <a:rPr lang="en-US" sz="2400">
                <a:latin typeface="Comic Sans MS" pitchFamily="79" charset="0"/>
              </a:rPr>
              <a:t>Path 4</a:t>
            </a:r>
          </a:p>
        </p:txBody>
      </p:sp>
      <p:pic>
        <p:nvPicPr>
          <p:cNvPr id="838663" name="Picture 1031" descr="05_p09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4191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55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2" name="Text Box 4"/>
          <p:cNvSpPr txBox="1">
            <a:spLocks noChangeArrowheads="1"/>
          </p:cNvSpPr>
          <p:nvPr/>
        </p:nvSpPr>
        <p:spPr bwMode="auto">
          <a:xfrm>
            <a:off x="457200" y="381000"/>
            <a:ext cx="868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If the string breaks, the ball flies off in a straight-line path in the direction it was traveling at the instant the string broke.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30638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If the string is no longer applying a force to the ball, Newton’s First Law tells us that the ball will continue to move in a straight line.</a:t>
            </a:r>
          </a:p>
          <a:p>
            <a:pPr>
              <a:buClr>
                <a:schemeClr val="folHlink"/>
              </a:buClr>
            </a:pPr>
            <a:endParaRPr lang="en-US" dirty="0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79" charset="2"/>
              <a:buChar char="§"/>
            </a:pPr>
            <a:r>
              <a:rPr lang="en-US" dirty="0">
                <a:latin typeface="Arial" charset="0"/>
              </a:rPr>
              <a:t>Circular motion is called centripetal motion, with the string providing a centripetal force.</a:t>
            </a:r>
          </a:p>
        </p:txBody>
      </p:sp>
      <p:sp>
        <p:nvSpPr>
          <p:cNvPr id="723974" name="Rectangle 6"/>
          <p:cNvSpPr>
            <a:spLocks noChangeArrowheads="1"/>
          </p:cNvSpPr>
          <p:nvPr/>
        </p:nvSpPr>
        <p:spPr bwMode="auto">
          <a:xfrm>
            <a:off x="3843338" y="1201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23975" name="Picture 7" descr="05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828800"/>
            <a:ext cx="5876925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0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2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4F2A7C-A98A-476D-9708-33C0064676CC}" type="datetime1">
              <a:rPr lang="en-US"/>
              <a:pPr eaLnBrk="1" hangingPunct="1"/>
              <a:t>2/2/2020</a:t>
            </a:fld>
            <a:endParaRPr lang="en-US"/>
          </a:p>
        </p:txBody>
      </p:sp>
      <p:sp>
        <p:nvSpPr>
          <p:cNvPr id="1945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Physics 214 Fall 2010</a:t>
            </a: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021203-402D-496E-BBCB-6AB7837D038B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pitchFamily="2" charset="-122"/>
              </a:rPr>
              <a:t>1D-08 Ball in Ring </a:t>
            </a:r>
          </a:p>
        </p:txBody>
      </p:sp>
      <p:pic>
        <p:nvPicPr>
          <p:cNvPr id="19462" name="Picture 3" descr="1D-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2530475" cy="2590800"/>
          </a:xfrm>
          <a:noFill/>
        </p:spPr>
      </p:pic>
      <p:pic>
        <p:nvPicPr>
          <p:cNvPr id="77829" name="Picture 5" descr="1D-08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124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5486400" y="1219200"/>
            <a:ext cx="3200400" cy="1600200"/>
          </a:xfrm>
          <a:prstGeom prst="wedgeEllipseCallout">
            <a:avLst>
              <a:gd name="adj1" fmla="val 1639"/>
              <a:gd name="adj2" fmla="val 85120"/>
            </a:avLst>
          </a:prstGeom>
          <a:solidFill>
            <a:srgbClr val="FFFF66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b="1">
                <a:solidFill>
                  <a:srgbClr val="027E22"/>
                </a:solidFill>
                <a:ea typeface="宋体" pitchFamily="2" charset="-122"/>
              </a:rPr>
              <a:t>Is the ball leaving in a straight line or continuing this circular path</a:t>
            </a:r>
            <a:r>
              <a:rPr lang="en-US" altLang="zh-CN" b="1">
                <a:solidFill>
                  <a:srgbClr val="CC0000"/>
                </a:solidFill>
                <a:ea typeface="宋体" pitchFamily="2" charset="-122"/>
              </a:rPr>
              <a:t>?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28600" y="4267200"/>
            <a:ext cx="35814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dirty="0">
                <a:solidFill>
                  <a:srgbClr val="FF3300"/>
                </a:solidFill>
                <a:ea typeface="宋体" pitchFamily="2" charset="-122"/>
              </a:rPr>
              <a:t>THE FORCE WHICH KEEPS THE BALL MOVING CIRCULAR IS PROVIDED BY THE RING. ONCE THE FORCE IS REMOVED, THE BALL CONTINUES IN A STRAIGHT LINE, ACCORDING TO NEWTON’S FIRST LAW.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5100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A). Continue with circular path </a:t>
            </a:r>
          </a:p>
          <a:p>
            <a:r>
              <a:rPr lang="en-US" dirty="0"/>
              <a:t>B). Leave in a straight  line </a:t>
            </a:r>
          </a:p>
          <a:p>
            <a:r>
              <a:rPr lang="en-US" dirty="0"/>
              <a:t>C). Can not determine</a:t>
            </a:r>
          </a:p>
          <a:p>
            <a:r>
              <a:rPr lang="en-US" dirty="0"/>
              <a:t>D). Will stop moving </a:t>
            </a:r>
          </a:p>
        </p:txBody>
      </p:sp>
    </p:spTree>
    <p:extLst>
      <p:ext uri="{BB962C8B-B14F-4D97-AF65-F5344CB8AC3E}">
        <p14:creationId xmlns:p14="http://schemas.microsoft.com/office/powerpoint/2010/main" val="61556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animBg="1"/>
      <p:bldP spid="7783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67C6F3-507F-46DE-A984-1B94A0A57045}" type="datetime1">
              <a:rPr lang="en-US"/>
              <a:pPr eaLnBrk="1" hangingPunct="1"/>
              <a:t>2/2/2020</a:t>
            </a:fld>
            <a:endParaRPr lang="en-US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Physics 214 Fall 2010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337DD6-7C2E-4ECE-A679-8FEA7132BF5C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3600">
                <a:ea typeface="宋体" pitchFamily="2" charset="-122"/>
              </a:rPr>
              <a:t>1D-04 Radial Acceleration &amp; Tangential Velocity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419600"/>
            <a:ext cx="4572000" cy="19954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</a:pPr>
            <a:r>
              <a:rPr lang="en-US" altLang="zh-CN" sz="1800" b="0" dirty="0">
                <a:ea typeface="宋体" pitchFamily="2" charset="-122"/>
              </a:rPr>
              <a:t>AT ANY INSTANT, THE VELOCITY VECTOR OF THE BALL IS DIRECTED ALONG THE TANGENT. 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zh-CN" sz="1800" b="0" dirty="0">
              <a:ea typeface="宋体" pitchFamily="2" charset="-12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zh-CN" sz="1800" b="0" dirty="0">
                <a:ea typeface="宋体" pitchFamily="2" charset="-122"/>
              </a:rPr>
              <a:t>AT THE INSTANT WHEN THE BLADE CUTS THE STRING, THE BALL’S VELOCITY IS HORIZONTAL SO IT ACTS LIKE A HORIZONTALLY LAUNCHED PROJECTILE AND LANDS IN THE CATCH BOX. </a:t>
            </a:r>
          </a:p>
        </p:txBody>
      </p:sp>
      <p:pic>
        <p:nvPicPr>
          <p:cNvPr id="16391" name="Picture 4" descr="1D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81000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 descr="1D-04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6767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4724400" y="2819400"/>
            <a:ext cx="3048000" cy="1219200"/>
          </a:xfrm>
          <a:prstGeom prst="wedgeEllipseCallout">
            <a:avLst>
              <a:gd name="adj1" fmla="val -78440"/>
              <a:gd name="adj2" fmla="val -86329"/>
            </a:avLst>
          </a:prstGeom>
          <a:solidFill>
            <a:srgbClr val="FFFF66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b="1">
                <a:solidFill>
                  <a:srgbClr val="027E22"/>
                </a:solidFill>
                <a:ea typeface="宋体" pitchFamily="2" charset="-122"/>
              </a:rPr>
              <a:t>Once the string is cut, where is the ball going</a:t>
            </a:r>
            <a:r>
              <a:rPr lang="en-US" altLang="zh-CN" b="1">
                <a:solidFill>
                  <a:srgbClr val="CC0000"/>
                </a:solidFill>
                <a:ea typeface="宋体" pitchFamily="2" charset="-122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4126129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A). Continue with circular path </a:t>
            </a:r>
          </a:p>
          <a:p>
            <a:r>
              <a:rPr lang="en-US" dirty="0"/>
              <a:t>B). Leave in a straight  line </a:t>
            </a:r>
          </a:p>
          <a:p>
            <a:r>
              <a:rPr lang="en-US" dirty="0"/>
              <a:t>C). Can not determine</a:t>
            </a:r>
          </a:p>
          <a:p>
            <a:r>
              <a:rPr lang="en-US" dirty="0"/>
              <a:t>D). Leave like a horizontally launched projectile</a:t>
            </a:r>
          </a:p>
        </p:txBody>
      </p:sp>
    </p:spTree>
    <p:extLst>
      <p:ext uri="{BB962C8B-B14F-4D97-AF65-F5344CB8AC3E}">
        <p14:creationId xmlns:p14="http://schemas.microsoft.com/office/powerpoint/2010/main" val="384442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Discussion on Triangle, Arc and Cord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8076" y="1080655"/>
            <a:ext cx="1567318" cy="1440872"/>
            <a:chOff x="263215" y="1080655"/>
            <a:chExt cx="1567318" cy="1440872"/>
          </a:xfrm>
        </p:grpSpPr>
        <p:sp>
          <p:nvSpPr>
            <p:cNvPr id="3" name="Isosceles Triangle 2"/>
            <p:cNvSpPr/>
            <p:nvPr/>
          </p:nvSpPr>
          <p:spPr>
            <a:xfrm rot="5400000">
              <a:off x="529937" y="1207075"/>
              <a:ext cx="1413165" cy="1188027"/>
            </a:xfrm>
            <a:prstGeom prst="triangle">
              <a:avLst>
                <a:gd name="adj" fmla="val 514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371600" y="1607127"/>
              <a:ext cx="83127" cy="429491"/>
            </a:xfrm>
            <a:custGeom>
              <a:avLst/>
              <a:gdLst>
                <a:gd name="connsiteX0" fmla="*/ 83127 w 83127"/>
                <a:gd name="connsiteY0" fmla="*/ 0 h 429491"/>
                <a:gd name="connsiteX1" fmla="*/ 0 w 83127"/>
                <a:gd name="connsiteY1" fmla="*/ 180109 h 429491"/>
                <a:gd name="connsiteX2" fmla="*/ 83127 w 83127"/>
                <a:gd name="connsiteY2" fmla="*/ 429491 h 42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127" h="429491">
                  <a:moveTo>
                    <a:pt x="83127" y="0"/>
                  </a:moveTo>
                  <a:cubicBezTo>
                    <a:pt x="41563" y="54263"/>
                    <a:pt x="0" y="108527"/>
                    <a:pt x="0" y="180109"/>
                  </a:cubicBezTo>
                  <a:cubicBezTo>
                    <a:pt x="0" y="251691"/>
                    <a:pt x="41563" y="340591"/>
                    <a:pt x="83127" y="42949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54419" y="1637206"/>
                  <a:ext cx="364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419" y="1637206"/>
                  <a:ext cx="36420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reeform 15"/>
            <p:cNvSpPr/>
            <p:nvPr/>
          </p:nvSpPr>
          <p:spPr>
            <a:xfrm>
              <a:off x="623455" y="1260764"/>
              <a:ext cx="263236" cy="115321"/>
            </a:xfrm>
            <a:custGeom>
              <a:avLst/>
              <a:gdLst>
                <a:gd name="connsiteX0" fmla="*/ 0 w 263236"/>
                <a:gd name="connsiteY0" fmla="*/ 83127 h 115321"/>
                <a:gd name="connsiteX1" fmla="*/ 180109 w 263236"/>
                <a:gd name="connsiteY1" fmla="*/ 110836 h 115321"/>
                <a:gd name="connsiteX2" fmla="*/ 263236 w 263236"/>
                <a:gd name="connsiteY2" fmla="*/ 0 h 11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3236" h="115321">
                  <a:moveTo>
                    <a:pt x="0" y="83127"/>
                  </a:moveTo>
                  <a:cubicBezTo>
                    <a:pt x="68118" y="103908"/>
                    <a:pt x="136236" y="124690"/>
                    <a:pt x="180109" y="110836"/>
                  </a:cubicBezTo>
                  <a:cubicBezTo>
                    <a:pt x="223982" y="96982"/>
                    <a:pt x="243609" y="48491"/>
                    <a:pt x="263236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37309" y="2224843"/>
              <a:ext cx="249382" cy="102721"/>
            </a:xfrm>
            <a:custGeom>
              <a:avLst/>
              <a:gdLst>
                <a:gd name="connsiteX0" fmla="*/ 0 w 249382"/>
                <a:gd name="connsiteY0" fmla="*/ 19593 h 102721"/>
                <a:gd name="connsiteX1" fmla="*/ 124691 w 249382"/>
                <a:gd name="connsiteY1" fmla="*/ 5739 h 102721"/>
                <a:gd name="connsiteX2" fmla="*/ 249382 w 249382"/>
                <a:gd name="connsiteY2" fmla="*/ 102721 h 10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9382" h="102721">
                  <a:moveTo>
                    <a:pt x="0" y="19593"/>
                  </a:moveTo>
                  <a:cubicBezTo>
                    <a:pt x="41563" y="5738"/>
                    <a:pt x="83127" y="-8116"/>
                    <a:pt x="124691" y="5739"/>
                  </a:cubicBezTo>
                  <a:cubicBezTo>
                    <a:pt x="166255" y="19594"/>
                    <a:pt x="207818" y="61157"/>
                    <a:pt x="249382" y="10272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5800" y="12954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0" y="199286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63215" y="1080655"/>
              <a:ext cx="374094" cy="1440872"/>
            </a:xfrm>
            <a:custGeom>
              <a:avLst/>
              <a:gdLst>
                <a:gd name="connsiteX0" fmla="*/ 360240 w 374094"/>
                <a:gd name="connsiteY0" fmla="*/ 0 h 1440872"/>
                <a:gd name="connsiteX1" fmla="*/ 21 w 374094"/>
                <a:gd name="connsiteY1" fmla="*/ 720436 h 1440872"/>
                <a:gd name="connsiteX2" fmla="*/ 374094 w 374094"/>
                <a:gd name="connsiteY2" fmla="*/ 1440872 h 144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094" h="1440872">
                  <a:moveTo>
                    <a:pt x="360240" y="0"/>
                  </a:moveTo>
                  <a:cubicBezTo>
                    <a:pt x="178976" y="240145"/>
                    <a:pt x="-2288" y="480291"/>
                    <a:pt x="21" y="720436"/>
                  </a:cubicBezTo>
                  <a:cubicBezTo>
                    <a:pt x="2330" y="960581"/>
                    <a:pt x="188212" y="1200726"/>
                    <a:pt x="374094" y="144087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32019" y="3097561"/>
            <a:ext cx="1479363" cy="989529"/>
            <a:chOff x="457158" y="2937163"/>
            <a:chExt cx="2590842" cy="1149928"/>
          </a:xfrm>
        </p:grpSpPr>
        <p:sp>
          <p:nvSpPr>
            <p:cNvPr id="4" name="Isosceles Triangle 3"/>
            <p:cNvSpPr/>
            <p:nvPr/>
          </p:nvSpPr>
          <p:spPr>
            <a:xfrm rot="5400000">
              <a:off x="1283278" y="2308514"/>
              <a:ext cx="1136074" cy="2393371"/>
            </a:xfrm>
            <a:prstGeom prst="triangle">
              <a:avLst>
                <a:gd name="adj" fmla="val 514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3523" y="3311236"/>
              <a:ext cx="110913" cy="401782"/>
            </a:xfrm>
            <a:custGeom>
              <a:avLst/>
              <a:gdLst>
                <a:gd name="connsiteX0" fmla="*/ 110913 w 110913"/>
                <a:gd name="connsiteY0" fmla="*/ 0 h 401782"/>
                <a:gd name="connsiteX1" fmla="*/ 77 w 110913"/>
                <a:gd name="connsiteY1" fmla="*/ 207819 h 401782"/>
                <a:gd name="connsiteX2" fmla="*/ 97059 w 110913"/>
                <a:gd name="connsiteY2" fmla="*/ 401782 h 4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913" h="401782">
                  <a:moveTo>
                    <a:pt x="110913" y="0"/>
                  </a:moveTo>
                  <a:cubicBezTo>
                    <a:pt x="56649" y="70427"/>
                    <a:pt x="2386" y="140855"/>
                    <a:pt x="77" y="207819"/>
                  </a:cubicBezTo>
                  <a:cubicBezTo>
                    <a:pt x="-2232" y="274783"/>
                    <a:pt x="47413" y="338282"/>
                    <a:pt x="97059" y="40178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828800" y="3364468"/>
                  <a:ext cx="364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800" y="3364468"/>
                  <a:ext cx="36420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Freeform 17"/>
            <p:cNvSpPr/>
            <p:nvPr/>
          </p:nvSpPr>
          <p:spPr>
            <a:xfrm>
              <a:off x="665018" y="3006436"/>
              <a:ext cx="221673" cy="182252"/>
            </a:xfrm>
            <a:custGeom>
              <a:avLst/>
              <a:gdLst>
                <a:gd name="connsiteX0" fmla="*/ 0 w 221673"/>
                <a:gd name="connsiteY0" fmla="*/ 166255 h 182252"/>
                <a:gd name="connsiteX1" fmla="*/ 152400 w 221673"/>
                <a:gd name="connsiteY1" fmla="*/ 166255 h 182252"/>
                <a:gd name="connsiteX2" fmla="*/ 221673 w 221673"/>
                <a:gd name="connsiteY2" fmla="*/ 0 h 18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673" h="182252">
                  <a:moveTo>
                    <a:pt x="0" y="166255"/>
                  </a:moveTo>
                  <a:cubicBezTo>
                    <a:pt x="57727" y="180109"/>
                    <a:pt x="115455" y="193964"/>
                    <a:pt x="152400" y="166255"/>
                  </a:cubicBezTo>
                  <a:cubicBezTo>
                    <a:pt x="189345" y="138546"/>
                    <a:pt x="205509" y="69273"/>
                    <a:pt x="221673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65018" y="3740727"/>
              <a:ext cx="304800" cy="235528"/>
            </a:xfrm>
            <a:custGeom>
              <a:avLst/>
              <a:gdLst>
                <a:gd name="connsiteX0" fmla="*/ 0 w 304800"/>
                <a:gd name="connsiteY0" fmla="*/ 0 h 235528"/>
                <a:gd name="connsiteX1" fmla="*/ 180109 w 304800"/>
                <a:gd name="connsiteY1" fmla="*/ 41564 h 235528"/>
                <a:gd name="connsiteX2" fmla="*/ 304800 w 304800"/>
                <a:gd name="connsiteY2" fmla="*/ 235528 h 23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235528">
                  <a:moveTo>
                    <a:pt x="0" y="0"/>
                  </a:moveTo>
                  <a:cubicBezTo>
                    <a:pt x="64654" y="1154"/>
                    <a:pt x="129309" y="2309"/>
                    <a:pt x="180109" y="41564"/>
                  </a:cubicBezTo>
                  <a:cubicBezTo>
                    <a:pt x="230909" y="80819"/>
                    <a:pt x="267854" y="158173"/>
                    <a:pt x="304800" y="23552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2000" y="305966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62000" y="351686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57158" y="2937164"/>
              <a:ext cx="194006" cy="1149927"/>
            </a:xfrm>
            <a:custGeom>
              <a:avLst/>
              <a:gdLst>
                <a:gd name="connsiteX0" fmla="*/ 180151 w 194006"/>
                <a:gd name="connsiteY0" fmla="*/ 0 h 1149927"/>
                <a:gd name="connsiteX1" fmla="*/ 42 w 194006"/>
                <a:gd name="connsiteY1" fmla="*/ 568036 h 1149927"/>
                <a:gd name="connsiteX2" fmla="*/ 194006 w 194006"/>
                <a:gd name="connsiteY2" fmla="*/ 1149927 h 114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006" h="1149927">
                  <a:moveTo>
                    <a:pt x="180151" y="0"/>
                  </a:moveTo>
                  <a:cubicBezTo>
                    <a:pt x="88942" y="188191"/>
                    <a:pt x="-2267" y="376382"/>
                    <a:pt x="42" y="568036"/>
                  </a:cubicBezTo>
                  <a:cubicBezTo>
                    <a:pt x="2351" y="759690"/>
                    <a:pt x="98178" y="954808"/>
                    <a:pt x="194006" y="114992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98316" y="4876797"/>
            <a:ext cx="1634836" cy="521735"/>
            <a:chOff x="623455" y="4876797"/>
            <a:chExt cx="3259284" cy="521735"/>
          </a:xfrm>
        </p:grpSpPr>
        <p:sp>
          <p:nvSpPr>
            <p:cNvPr id="5" name="Isosceles Triangle 4"/>
            <p:cNvSpPr/>
            <p:nvPr/>
          </p:nvSpPr>
          <p:spPr>
            <a:xfrm rot="5400000">
              <a:off x="2095503" y="3512125"/>
              <a:ext cx="374071" cy="3200401"/>
            </a:xfrm>
            <a:prstGeom prst="triangle">
              <a:avLst>
                <a:gd name="adj" fmla="val 514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58291" y="5056909"/>
              <a:ext cx="27709" cy="166255"/>
            </a:xfrm>
            <a:custGeom>
              <a:avLst/>
              <a:gdLst>
                <a:gd name="connsiteX0" fmla="*/ 27709 w 27709"/>
                <a:gd name="connsiteY0" fmla="*/ 0 h 166255"/>
                <a:gd name="connsiteX1" fmla="*/ 0 w 27709"/>
                <a:gd name="connsiteY1" fmla="*/ 96982 h 166255"/>
                <a:gd name="connsiteX2" fmla="*/ 27709 w 27709"/>
                <a:gd name="connsiteY2" fmla="*/ 166255 h 16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09" h="166255">
                  <a:moveTo>
                    <a:pt x="27709" y="0"/>
                  </a:moveTo>
                  <a:cubicBezTo>
                    <a:pt x="13854" y="34636"/>
                    <a:pt x="0" y="69273"/>
                    <a:pt x="0" y="96982"/>
                  </a:cubicBezTo>
                  <a:cubicBezTo>
                    <a:pt x="0" y="124691"/>
                    <a:pt x="13854" y="145473"/>
                    <a:pt x="27709" y="16625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905000" y="4964668"/>
                  <a:ext cx="364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5000" y="4964668"/>
                  <a:ext cx="36420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reeform 19"/>
            <p:cNvSpPr/>
            <p:nvPr/>
          </p:nvSpPr>
          <p:spPr>
            <a:xfrm>
              <a:off x="706581" y="4953000"/>
              <a:ext cx="180109" cy="145473"/>
            </a:xfrm>
            <a:custGeom>
              <a:avLst/>
              <a:gdLst>
                <a:gd name="connsiteX0" fmla="*/ 0 w 152400"/>
                <a:gd name="connsiteY0" fmla="*/ 83128 h 83128"/>
                <a:gd name="connsiteX1" fmla="*/ 96982 w 152400"/>
                <a:gd name="connsiteY1" fmla="*/ 55419 h 83128"/>
                <a:gd name="connsiteX2" fmla="*/ 152400 w 152400"/>
                <a:gd name="connsiteY2" fmla="*/ 0 h 8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83128">
                  <a:moveTo>
                    <a:pt x="0" y="83128"/>
                  </a:moveTo>
                  <a:cubicBezTo>
                    <a:pt x="35791" y="76201"/>
                    <a:pt x="71582" y="69274"/>
                    <a:pt x="96982" y="55419"/>
                  </a:cubicBezTo>
                  <a:cubicBezTo>
                    <a:pt x="122382" y="41564"/>
                    <a:pt x="137391" y="20782"/>
                    <a:pt x="152400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92727" y="5195455"/>
              <a:ext cx="166255" cy="83127"/>
            </a:xfrm>
            <a:custGeom>
              <a:avLst/>
              <a:gdLst>
                <a:gd name="connsiteX0" fmla="*/ 0 w 166255"/>
                <a:gd name="connsiteY0" fmla="*/ 0 h 83127"/>
                <a:gd name="connsiteX1" fmla="*/ 83128 w 166255"/>
                <a:gd name="connsiteY1" fmla="*/ 27709 h 83127"/>
                <a:gd name="connsiteX2" fmla="*/ 166255 w 166255"/>
                <a:gd name="connsiteY2" fmla="*/ 83127 h 83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5" h="83127">
                  <a:moveTo>
                    <a:pt x="0" y="0"/>
                  </a:moveTo>
                  <a:cubicBezTo>
                    <a:pt x="27709" y="6927"/>
                    <a:pt x="55419" y="13855"/>
                    <a:pt x="83128" y="27709"/>
                  </a:cubicBezTo>
                  <a:cubicBezTo>
                    <a:pt x="110837" y="41563"/>
                    <a:pt x="138546" y="62345"/>
                    <a:pt x="166255" y="8312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000" y="4888468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5800" y="502920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23455" y="4876797"/>
              <a:ext cx="55418" cy="457200"/>
            </a:xfrm>
            <a:custGeom>
              <a:avLst/>
              <a:gdLst>
                <a:gd name="connsiteX0" fmla="*/ 55418 w 55418"/>
                <a:gd name="connsiteY0" fmla="*/ 0 h 457200"/>
                <a:gd name="connsiteX1" fmla="*/ 0 w 55418"/>
                <a:gd name="connsiteY1" fmla="*/ 207818 h 457200"/>
                <a:gd name="connsiteX2" fmla="*/ 55418 w 55418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418" h="457200">
                  <a:moveTo>
                    <a:pt x="55418" y="0"/>
                  </a:moveTo>
                  <a:cubicBezTo>
                    <a:pt x="27709" y="65809"/>
                    <a:pt x="0" y="131618"/>
                    <a:pt x="0" y="207818"/>
                  </a:cubicBezTo>
                  <a:cubicBezTo>
                    <a:pt x="0" y="284018"/>
                    <a:pt x="27709" y="370609"/>
                    <a:pt x="55418" y="4572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2732" y="6086593"/>
            <a:ext cx="1903268" cy="542807"/>
            <a:chOff x="607870" y="6086593"/>
            <a:chExt cx="3200401" cy="390407"/>
          </a:xfrm>
        </p:grpSpPr>
        <p:sp>
          <p:nvSpPr>
            <p:cNvPr id="6" name="Isosceles Triangle 5"/>
            <p:cNvSpPr/>
            <p:nvPr/>
          </p:nvSpPr>
          <p:spPr>
            <a:xfrm rot="5400000" flipH="1">
              <a:off x="2185211" y="4671059"/>
              <a:ext cx="45719" cy="3200401"/>
            </a:xfrm>
            <a:prstGeom prst="triangle">
              <a:avLst>
                <a:gd name="adj" fmla="val 5145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759998" y="6107668"/>
                  <a:ext cx="364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9998" y="6107668"/>
                  <a:ext cx="36420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TextBox 33"/>
            <p:cNvSpPr txBox="1"/>
            <p:nvPr/>
          </p:nvSpPr>
          <p:spPr>
            <a:xfrm>
              <a:off x="637309" y="6086593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45874" y="1208334"/>
                <a:ext cx="5188526" cy="6417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500" dirty="0"/>
                  <a:t>When </a:t>
                </a:r>
                <a:r>
                  <a:rPr lang="el-GR" sz="2500" dirty="0"/>
                  <a:t>θ</a:t>
                </a:r>
                <a:r>
                  <a:rPr lang="en-US" sz="2500" dirty="0"/>
                  <a:t> is smaller,    </a:t>
                </a:r>
                <a:r>
                  <a:rPr lang="el-GR" sz="2500" dirty="0"/>
                  <a:t>α</a:t>
                </a:r>
                <a:r>
                  <a:rPr lang="en-US" sz="2500" dirty="0"/>
                  <a:t> is larger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500" dirty="0"/>
                  <a:t>and the difference between the arc length and cord length are smaller.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5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500" dirty="0"/>
                  <a:t>When </a:t>
                </a:r>
                <a:r>
                  <a:rPr lang="el-GR" sz="2500" dirty="0"/>
                  <a:t>θ</a:t>
                </a:r>
                <a:r>
                  <a:rPr lang="en-US" sz="2500" dirty="0"/>
                  <a:t> is extremely small, </a:t>
                </a:r>
                <a:r>
                  <a:rPr lang="el-GR" sz="2500" dirty="0"/>
                  <a:t>α</a:t>
                </a:r>
                <a:r>
                  <a:rPr lang="en-US" sz="2500" dirty="0"/>
                  <a:t> ≈90</a:t>
                </a:r>
                <a:r>
                  <a:rPr lang="en-US" sz="2500" baseline="30000" dirty="0"/>
                  <a:t>o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500" dirty="0"/>
                  <a:t>and the Length(arc) ≈ Length (cord) </a:t>
                </a:r>
              </a:p>
              <a:p>
                <a:endParaRPr lang="en-US" sz="25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500" dirty="0"/>
                  <a:t> When </a:t>
                </a:r>
                <a:r>
                  <a:rPr lang="el-GR" sz="2500" dirty="0"/>
                  <a:t>θ</a:t>
                </a:r>
                <a:r>
                  <a:rPr lang="en-US" sz="2500" dirty="0"/>
                  <a:t> is infinitely small, </a:t>
                </a:r>
                <a:r>
                  <a:rPr lang="en-US" sz="2500" dirty="0">
                    <a:sym typeface="Wingdings" pitchFamily="2" charset="2"/>
                  </a:rPr>
                  <a:t></a:t>
                </a:r>
                <a:r>
                  <a:rPr lang="en-US" sz="2500" dirty="0"/>
                  <a:t>0</a:t>
                </a:r>
                <a:r>
                  <a:rPr lang="en-US" sz="2500" baseline="30000" dirty="0"/>
                  <a:t>o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, 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l-GR" sz="2500" b="1" dirty="0">
                    <a:solidFill>
                      <a:srgbClr val="FF0000"/>
                    </a:solidFill>
                  </a:rPr>
                  <a:t>α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500" b="1" dirty="0">
                    <a:solidFill>
                      <a:srgbClr val="FF0000"/>
                    </a:solidFill>
                    <a:sym typeface="Wingdings" pitchFamily="2" charset="2"/>
                  </a:rPr>
                  <a:t></a:t>
                </a:r>
                <a:r>
                  <a:rPr lang="en-US" sz="2500" b="1" dirty="0">
                    <a:solidFill>
                      <a:srgbClr val="FF0000"/>
                    </a:solidFill>
                  </a:rPr>
                  <a:t>90</a:t>
                </a:r>
                <a:r>
                  <a:rPr lang="en-US" sz="2500" b="1" baseline="30000" dirty="0">
                    <a:solidFill>
                      <a:srgbClr val="FF0000"/>
                    </a:solidFill>
                  </a:rPr>
                  <a:t>o</a:t>
                </a: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2500" b="1" dirty="0">
                    <a:solidFill>
                      <a:srgbClr val="FF0000"/>
                    </a:solidFill>
                  </a:rPr>
                  <a:t>Length(arc)  = Length (cord)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500" b="1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Arial" pitchFamily="34" charset="0"/>
                  <a:buChar char="•"/>
                </a:pPr>
                <a:r>
                  <a:rPr lang="en-US" sz="2500" b="1" dirty="0">
                    <a:solidFill>
                      <a:srgbClr val="FF0000"/>
                    </a:solidFill>
                  </a:rPr>
                  <a:t>Length (arc) =Length (cord) =  r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endParaRPr lang="en-US" sz="2500" b="1" dirty="0">
                  <a:solidFill>
                    <a:srgbClr val="FF0000"/>
                  </a:solidFill>
                </a:endParaRPr>
              </a:p>
              <a:p>
                <a:endParaRPr lang="en-US" sz="2500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5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874" y="1208334"/>
                <a:ext cx="5188526" cy="6417141"/>
              </a:xfrm>
              <a:prstGeom prst="rect">
                <a:avLst/>
              </a:prstGeom>
              <a:blipFill rotWithShape="1">
                <a:blip r:embed="rId6"/>
                <a:stretch>
                  <a:fillRect l="-1763" t="-665" r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958153" y="1080655"/>
            <a:ext cx="3766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0600" y="2743200"/>
            <a:ext cx="3766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34767" y="4672689"/>
            <a:ext cx="3766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95742" y="5879068"/>
            <a:ext cx="3766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6414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b="1" dirty="0"/>
              <a:t>Centripetal Acceleration</a:t>
            </a:r>
          </a:p>
        </p:txBody>
      </p:sp>
      <p:graphicFrame>
        <p:nvGraphicFramePr>
          <p:cNvPr id="8529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193903"/>
              </p:ext>
            </p:extLst>
          </p:nvPr>
        </p:nvGraphicFramePr>
        <p:xfrm>
          <a:off x="1134057" y="4591202"/>
          <a:ext cx="2190816" cy="1784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057" y="4591202"/>
                        <a:ext cx="2190816" cy="1784430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9200" y="609600"/>
                <a:ext cx="3875314" cy="6180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</a:rPr>
                  <a:t>Imagining </a:t>
                </a:r>
                <a:r>
                  <a:rPr lang="el-GR" sz="2500" b="1" dirty="0">
                    <a:solidFill>
                      <a:srgbClr val="FF0000"/>
                    </a:solidFill>
                  </a:rPr>
                  <a:t>θ</a:t>
                </a:r>
                <a:r>
                  <a:rPr lang="en-US" sz="2500" b="1" dirty="0">
                    <a:solidFill>
                      <a:srgbClr val="FF0000"/>
                    </a:solidFill>
                    <a:sym typeface="Wingdings" pitchFamily="2" charset="2"/>
                  </a:rPr>
                  <a:t>0</a:t>
                </a:r>
                <a:endParaRPr lang="en-US" sz="2500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500" b="1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𝒗</m:t>
                    </m:r>
                    <m:r>
                      <a:rPr lang="en-US" sz="2500" b="1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500" b="1" dirty="0">
                    <a:solidFill>
                      <a:schemeClr val="accent1"/>
                    </a:solidFill>
                  </a:rPr>
                  <a:t> is perpendicular to v</a:t>
                </a:r>
              </a:p>
              <a:p>
                <a:r>
                  <a:rPr lang="en-US" sz="2500" b="1" dirty="0">
                    <a:solidFill>
                      <a:schemeClr val="accent1"/>
                    </a:solidFill>
                  </a:rPr>
                  <a:t>V is along the tangential direction of the circle</a:t>
                </a:r>
              </a:p>
              <a:p>
                <a:r>
                  <a:rPr lang="en-US" sz="2500" b="1" dirty="0">
                    <a:solidFill>
                      <a:srgbClr val="FF0000"/>
                    </a:solidFill>
                  </a:rPr>
                  <a:t>   v point to the center of the circle </a:t>
                </a:r>
              </a:p>
              <a:p>
                <a:endParaRPr lang="en-US" sz="25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𝜽</m:t>
                      </m:r>
                    </m:oMath>
                  </m:oMathPara>
                </a14:m>
                <a:endParaRPr lang="en-US" sz="2500" b="1" dirty="0"/>
              </a:p>
              <a:p>
                <a:endParaRPr lang="en-US" sz="25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𝒍𝒆𝒏𝒈𝒕𝒉</m:t>
                          </m:r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𝒂𝒓𝒄</m:t>
                          </m:r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𝒗</m:t>
                          </m:r>
                        </m:den>
                      </m:f>
                      <m:r>
                        <a:rPr lang="en-US" sz="25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𝒓</m:t>
                          </m:r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</m:num>
                        <m:den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en-US" sz="2500" b="1" dirty="0"/>
              </a:p>
              <a:p>
                <a:endParaRPr lang="en-US" sz="25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1" i="1" smtClean="0">
                          <a:latin typeface="Cambria Math"/>
                        </a:rPr>
                        <m:t>𝒂</m:t>
                      </m:r>
                      <m:r>
                        <a:rPr lang="en-US" sz="2500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𝒗</m:t>
                          </m:r>
                        </m:num>
                        <m:den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5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</m:den>
                      </m:f>
                      <m:r>
                        <a:rPr lang="en-US" sz="25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5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5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500" b="1" i="1" smtClean="0">
                              <a:latin typeface="Cambria Math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25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609600"/>
                <a:ext cx="3875314" cy="6180090"/>
              </a:xfrm>
              <a:prstGeom prst="rect">
                <a:avLst/>
              </a:prstGeom>
              <a:blipFill rotWithShape="1">
                <a:blip r:embed="rId6"/>
                <a:stretch>
                  <a:fillRect l="-2516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0886" y="1066801"/>
            <a:ext cx="4801026" cy="3518958"/>
            <a:chOff x="10886" y="1066801"/>
            <a:chExt cx="5170714" cy="3518958"/>
          </a:xfrm>
        </p:grpSpPr>
        <p:pic>
          <p:nvPicPr>
            <p:cNvPr id="852997" name="Picture 5" descr="05_0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" y="1066801"/>
              <a:ext cx="5170714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Freeform 2"/>
            <p:cNvSpPr/>
            <p:nvPr/>
          </p:nvSpPr>
          <p:spPr>
            <a:xfrm>
              <a:off x="1845129" y="2726871"/>
              <a:ext cx="232696" cy="424543"/>
            </a:xfrm>
            <a:custGeom>
              <a:avLst/>
              <a:gdLst>
                <a:gd name="connsiteX0" fmla="*/ 0 w 232696"/>
                <a:gd name="connsiteY0" fmla="*/ 0 h 424543"/>
                <a:gd name="connsiteX1" fmla="*/ 212271 w 232696"/>
                <a:gd name="connsiteY1" fmla="*/ 212272 h 424543"/>
                <a:gd name="connsiteX2" fmla="*/ 212271 w 232696"/>
                <a:gd name="connsiteY2" fmla="*/ 424543 h 42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696" h="424543">
                  <a:moveTo>
                    <a:pt x="0" y="0"/>
                  </a:moveTo>
                  <a:cubicBezTo>
                    <a:pt x="88446" y="70757"/>
                    <a:pt x="176893" y="141515"/>
                    <a:pt x="212271" y="212272"/>
                  </a:cubicBezTo>
                  <a:cubicBezTo>
                    <a:pt x="247649" y="283029"/>
                    <a:pt x="229960" y="353786"/>
                    <a:pt x="212271" y="424543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4539343" y="2572988"/>
              <a:ext cx="375557" cy="219198"/>
            </a:xfrm>
            <a:custGeom>
              <a:avLst/>
              <a:gdLst>
                <a:gd name="connsiteX0" fmla="*/ 0 w 375557"/>
                <a:gd name="connsiteY0" fmla="*/ 219198 h 219198"/>
                <a:gd name="connsiteX1" fmla="*/ 163286 w 375557"/>
                <a:gd name="connsiteY1" fmla="*/ 6926 h 219198"/>
                <a:gd name="connsiteX2" fmla="*/ 375557 w 375557"/>
                <a:gd name="connsiteY2" fmla="*/ 72241 h 21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5557" h="219198">
                  <a:moveTo>
                    <a:pt x="0" y="219198"/>
                  </a:moveTo>
                  <a:cubicBezTo>
                    <a:pt x="50346" y="125308"/>
                    <a:pt x="100693" y="31419"/>
                    <a:pt x="163286" y="6926"/>
                  </a:cubicBezTo>
                  <a:cubicBezTo>
                    <a:pt x="225879" y="-17567"/>
                    <a:pt x="300718" y="27337"/>
                    <a:pt x="375557" y="72241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94340" y="2765754"/>
                  <a:ext cx="364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4340" y="2765754"/>
                  <a:ext cx="36420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11659" y="2268972"/>
                  <a:ext cx="3642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1659" y="2268972"/>
                  <a:ext cx="36420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 5"/>
            <p:cNvSpPr/>
            <p:nvPr/>
          </p:nvSpPr>
          <p:spPr>
            <a:xfrm>
              <a:off x="4604657" y="1845129"/>
              <a:ext cx="310243" cy="179614"/>
            </a:xfrm>
            <a:custGeom>
              <a:avLst/>
              <a:gdLst>
                <a:gd name="connsiteX0" fmla="*/ 0 w 310243"/>
                <a:gd name="connsiteY0" fmla="*/ 0 h 179614"/>
                <a:gd name="connsiteX1" fmla="*/ 130629 w 310243"/>
                <a:gd name="connsiteY1" fmla="*/ 146957 h 179614"/>
                <a:gd name="connsiteX2" fmla="*/ 310243 w 310243"/>
                <a:gd name="connsiteY2" fmla="*/ 179614 h 17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243" h="179614">
                  <a:moveTo>
                    <a:pt x="0" y="0"/>
                  </a:moveTo>
                  <a:cubicBezTo>
                    <a:pt x="39461" y="58510"/>
                    <a:pt x="78922" y="117021"/>
                    <a:pt x="130629" y="146957"/>
                  </a:cubicBezTo>
                  <a:cubicBezTo>
                    <a:pt x="182336" y="176893"/>
                    <a:pt x="246289" y="178253"/>
                    <a:pt x="310243" y="17961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5800" y="1845129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80116" y="1997529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212771" y="2024743"/>
              <a:ext cx="48986" cy="391886"/>
            </a:xfrm>
            <a:custGeom>
              <a:avLst/>
              <a:gdLst>
                <a:gd name="connsiteX0" fmla="*/ 0 w 48986"/>
                <a:gd name="connsiteY0" fmla="*/ 0 h 391886"/>
                <a:gd name="connsiteX1" fmla="*/ 48986 w 48986"/>
                <a:gd name="connsiteY1" fmla="*/ 195943 h 391886"/>
                <a:gd name="connsiteX2" fmla="*/ 0 w 48986"/>
                <a:gd name="connsiteY2" fmla="*/ 391886 h 39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986" h="391886">
                  <a:moveTo>
                    <a:pt x="0" y="0"/>
                  </a:moveTo>
                  <a:cubicBezTo>
                    <a:pt x="24493" y="65314"/>
                    <a:pt x="48986" y="130629"/>
                    <a:pt x="48986" y="195943"/>
                  </a:cubicBezTo>
                  <a:cubicBezTo>
                    <a:pt x="48986" y="261257"/>
                    <a:pt x="24493" y="326571"/>
                    <a:pt x="0" y="39188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438400" y="2182195"/>
              <a:ext cx="457200" cy="9692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360835" y="2726871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97123" y="241741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α</a:t>
              </a:r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53343" y="2334986"/>
              <a:ext cx="293914" cy="138848"/>
            </a:xfrm>
            <a:custGeom>
              <a:avLst/>
              <a:gdLst>
                <a:gd name="connsiteX0" fmla="*/ 0 w 293914"/>
                <a:gd name="connsiteY0" fmla="*/ 0 h 138848"/>
                <a:gd name="connsiteX1" fmla="*/ 97971 w 293914"/>
                <a:gd name="connsiteY1" fmla="*/ 130628 h 138848"/>
                <a:gd name="connsiteX2" fmla="*/ 293914 w 293914"/>
                <a:gd name="connsiteY2" fmla="*/ 114300 h 13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3914" h="138848">
                  <a:moveTo>
                    <a:pt x="0" y="0"/>
                  </a:moveTo>
                  <a:cubicBezTo>
                    <a:pt x="24493" y="55789"/>
                    <a:pt x="48986" y="111578"/>
                    <a:pt x="97971" y="130628"/>
                  </a:cubicBezTo>
                  <a:cubicBezTo>
                    <a:pt x="146956" y="149678"/>
                    <a:pt x="220435" y="131989"/>
                    <a:pt x="293914" y="1143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594429" y="2725206"/>
              <a:ext cx="143440" cy="409880"/>
            </a:xfrm>
            <a:custGeom>
              <a:avLst/>
              <a:gdLst>
                <a:gd name="connsiteX0" fmla="*/ 132442 w 143440"/>
                <a:gd name="connsiteY0" fmla="*/ 132294 h 409880"/>
                <a:gd name="connsiteX1" fmla="*/ 132442 w 143440"/>
                <a:gd name="connsiteY1" fmla="*/ 1665 h 409880"/>
                <a:gd name="connsiteX2" fmla="*/ 18142 w 143440"/>
                <a:gd name="connsiteY2" fmla="*/ 213937 h 409880"/>
                <a:gd name="connsiteX3" fmla="*/ 1814 w 143440"/>
                <a:gd name="connsiteY3" fmla="*/ 409880 h 40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40" h="409880">
                  <a:moveTo>
                    <a:pt x="132442" y="132294"/>
                  </a:moveTo>
                  <a:cubicBezTo>
                    <a:pt x="141967" y="60176"/>
                    <a:pt x="151492" y="-11942"/>
                    <a:pt x="132442" y="1665"/>
                  </a:cubicBezTo>
                  <a:cubicBezTo>
                    <a:pt x="113392" y="15272"/>
                    <a:pt x="39913" y="145901"/>
                    <a:pt x="18142" y="213937"/>
                  </a:cubicBezTo>
                  <a:cubicBezTo>
                    <a:pt x="-3629" y="281973"/>
                    <a:pt x="-908" y="345926"/>
                    <a:pt x="1814" y="40988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914981" y="3156857"/>
            <a:ext cx="356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93855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85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Centripetal Acceleration</a:t>
            </a:r>
          </a:p>
        </p:txBody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7848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i="1">
                <a:solidFill>
                  <a:schemeClr val="accent1"/>
                </a:solidFill>
              </a:rPr>
              <a:t>Centripetal acceleration </a:t>
            </a:r>
            <a:r>
              <a:rPr lang="en-US" sz="2800"/>
              <a:t>is the rate of change in velocity of an object that is associated with the change in </a:t>
            </a:r>
            <a:r>
              <a:rPr lang="en-US" sz="2800" b="1" i="1"/>
              <a:t>direction</a:t>
            </a:r>
            <a:r>
              <a:rPr lang="en-US" sz="2800"/>
              <a:t> of the velocity.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Centripetal </a:t>
            </a:r>
          </a:p>
          <a:p>
            <a:pPr lvl="1">
              <a:lnSpc>
                <a:spcPct val="80000"/>
              </a:lnSpc>
              <a:buFont typeface="Wingdings" pitchFamily="79" charset="2"/>
              <a:buNone/>
            </a:pPr>
            <a:r>
              <a:rPr lang="en-US" sz="2000"/>
              <a:t>	acceleration is </a:t>
            </a:r>
          </a:p>
          <a:p>
            <a:pPr lvl="1">
              <a:lnSpc>
                <a:spcPct val="80000"/>
              </a:lnSpc>
              <a:buFont typeface="Wingdings" pitchFamily="79" charset="2"/>
              <a:buNone/>
            </a:pPr>
            <a:r>
              <a:rPr lang="en-US" sz="2000"/>
              <a:t>	always </a:t>
            </a:r>
          </a:p>
          <a:p>
            <a:pPr lvl="1">
              <a:lnSpc>
                <a:spcPct val="80000"/>
              </a:lnSpc>
              <a:buFont typeface="Wingdings" pitchFamily="79" charset="2"/>
              <a:buNone/>
            </a:pPr>
            <a:r>
              <a:rPr lang="en-US" sz="2000"/>
              <a:t>	perpendicular to </a:t>
            </a:r>
          </a:p>
          <a:p>
            <a:pPr lvl="1">
              <a:lnSpc>
                <a:spcPct val="80000"/>
              </a:lnSpc>
              <a:buFont typeface="Wingdings" pitchFamily="79" charset="2"/>
              <a:buNone/>
            </a:pPr>
            <a:r>
              <a:rPr lang="en-US" sz="2000"/>
              <a:t>	the velocity.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Centripetal </a:t>
            </a:r>
          </a:p>
          <a:p>
            <a:pPr lvl="1">
              <a:lnSpc>
                <a:spcPct val="80000"/>
              </a:lnSpc>
              <a:buFont typeface="Wingdings" pitchFamily="79" charset="2"/>
              <a:buNone/>
            </a:pPr>
            <a:r>
              <a:rPr lang="en-US" sz="2000"/>
              <a:t>	acceleration always </a:t>
            </a:r>
          </a:p>
          <a:p>
            <a:pPr lvl="1">
              <a:lnSpc>
                <a:spcPct val="80000"/>
              </a:lnSpc>
              <a:buFont typeface="Wingdings" pitchFamily="79" charset="2"/>
              <a:buNone/>
            </a:pPr>
            <a:r>
              <a:rPr lang="en-US" sz="2000"/>
              <a:t>	points toward the </a:t>
            </a:r>
          </a:p>
          <a:p>
            <a:pPr lvl="1">
              <a:lnSpc>
                <a:spcPct val="80000"/>
              </a:lnSpc>
              <a:buFont typeface="Wingdings" pitchFamily="79" charset="2"/>
              <a:buNone/>
            </a:pPr>
            <a:r>
              <a:rPr lang="en-US" sz="2000"/>
              <a:t>	center of the curve.</a:t>
            </a:r>
          </a:p>
        </p:txBody>
      </p:sp>
      <p:pic>
        <p:nvPicPr>
          <p:cNvPr id="852997" name="Picture 5" descr="0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57150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88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What happens when objects are connected?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1411" name="Text Box 3"/>
              <p:cNvSpPr txBox="1">
                <a:spLocks noChangeArrowheads="1"/>
              </p:cNvSpPr>
              <p:nvPr/>
            </p:nvSpPr>
            <p:spPr bwMode="auto">
              <a:xfrm>
                <a:off x="152400" y="762000"/>
                <a:ext cx="8839200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buClr>
                    <a:schemeClr val="folHlink"/>
                  </a:buClr>
                  <a:buFont typeface="Wingdings" pitchFamily="79" charset="2"/>
                  <a:buNone/>
                </a:pPr>
                <a:r>
                  <a:rPr lang="en-US" dirty="0">
                    <a:latin typeface="Arial" charset="0"/>
                  </a:rPr>
                  <a:t>Analyze the two carts separately.  The two have the same acceleration and the same mass. </a:t>
                </a:r>
              </a:p>
              <a:p>
                <a:pPr>
                  <a:buClr>
                    <a:schemeClr val="folHlink"/>
                  </a:buClr>
                  <a:buFont typeface="Wingdings" pitchFamily="79" charset="2"/>
                  <a:buNone/>
                </a:pPr>
                <a:r>
                  <a:rPr lang="en-US" sz="2500" dirty="0">
                    <a:latin typeface="Arial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5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5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5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5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500" i="1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n-US" sz="2500" dirty="0">
                  <a:latin typeface="Arial" charset="0"/>
                </a:endParaRPr>
              </a:p>
              <a:p>
                <a:pPr>
                  <a:buClr>
                    <a:schemeClr val="folHlink"/>
                  </a:buClr>
                  <a:buFont typeface="Wingdings" pitchFamily="79" charset="2"/>
                  <a:buNone/>
                </a:pPr>
                <a:endParaRPr lang="en-US" dirty="0">
                  <a:latin typeface="Arial" charset="0"/>
                </a:endParaRPr>
              </a:p>
              <a:p>
                <a:pPr>
                  <a:buClr>
                    <a:schemeClr val="folHlink"/>
                  </a:buClr>
                  <a:buFont typeface="Wingdings" pitchFamily="79" charset="2"/>
                  <a:buNone/>
                </a:pPr>
                <a:r>
                  <a:rPr lang="en-US" dirty="0">
                    <a:latin typeface="Arial" charset="0"/>
                  </a:rPr>
                  <a:t>Analyze the two together </a:t>
                </a:r>
              </a:p>
              <a:p>
                <a:pPr>
                  <a:buClr>
                    <a:schemeClr val="folHlink"/>
                  </a:buClr>
                  <a:buFont typeface="Wingdings" pitchFamily="79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</a:rPr>
                            <m:t>𝐹</m:t>
                          </m:r>
                        </m:e>
                        <m:sub/>
                      </m:sSub>
                      <m:r>
                        <a:rPr lang="en-US" sz="2500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5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)</m:t>
                      </m:r>
                      <m:r>
                        <a:rPr lang="en-US" sz="25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=2×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r>
                        <a:rPr lang="en-US" sz="2500" i="1">
                          <a:latin typeface="Cambria Math"/>
                          <a:ea typeface="Cambria Math"/>
                        </a:rPr>
                        <m:t>2×</m:t>
                      </m:r>
                      <m:sSub>
                        <m:sSub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5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500" dirty="0">
                  <a:latin typeface="Arial" charset="0"/>
                </a:endParaRPr>
              </a:p>
              <a:p>
                <a:pPr>
                  <a:buClr>
                    <a:schemeClr val="folHlink"/>
                  </a:buClr>
                  <a:buFont typeface="Wingdings" pitchFamily="79" charset="2"/>
                  <a:buNone/>
                </a:pPr>
                <a:endParaRPr lang="en-US" dirty="0">
                  <a:latin typeface="Arial" charset="0"/>
                </a:endParaRPr>
              </a:p>
            </p:txBody>
          </p:sp>
        </mc:Choice>
        <mc:Fallback xmlns="">
          <p:sp>
            <p:nvSpPr>
              <p:cNvPr id="10414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762000"/>
                <a:ext cx="8839200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552" t="-1355" r="-3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33400" y="3138487"/>
            <a:ext cx="7772400" cy="3414713"/>
            <a:chOff x="228600" y="2787650"/>
            <a:chExt cx="7772400" cy="3414713"/>
          </a:xfrm>
        </p:grpSpPr>
        <p:pic>
          <p:nvPicPr>
            <p:cNvPr id="1041413" name="Picture 5" descr="04_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787650"/>
              <a:ext cx="7772400" cy="3414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629400" y="4025312"/>
              <a:ext cx="419100" cy="4696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15100" y="4025312"/>
              <a:ext cx="5334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/>
                <a:t>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535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Centripetal Force</a:t>
            </a:r>
          </a:p>
        </p:txBody>
      </p:sp>
      <p:sp>
        <p:nvSpPr>
          <p:cNvPr id="10700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1628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i="1" dirty="0">
                <a:solidFill>
                  <a:schemeClr val="accent1"/>
                </a:solidFill>
              </a:rPr>
              <a:t>The centripetal force</a:t>
            </a:r>
            <a:r>
              <a:rPr lang="en-US" sz="2800" dirty="0"/>
              <a:t> refers to any force </a:t>
            </a:r>
            <a:r>
              <a:rPr lang="en-US" sz="2800" b="1" i="1" dirty="0"/>
              <a:t>or combination of forces</a:t>
            </a:r>
            <a:r>
              <a:rPr lang="en-US" sz="2800" dirty="0"/>
              <a:t> that produces a </a:t>
            </a:r>
            <a:r>
              <a:rPr lang="en-US" sz="2800" dirty="0">
                <a:solidFill>
                  <a:schemeClr val="accent1"/>
                </a:solidFill>
              </a:rPr>
              <a:t>centripetal acceleration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  <a:buFont typeface="Wingdings" pitchFamily="79" charset="2"/>
              <a:buNone/>
            </a:pPr>
            <a:endParaRPr lang="en-US" sz="2800" dirty="0"/>
          </a:p>
        </p:txBody>
      </p:sp>
      <p:graphicFrame>
        <p:nvGraphicFramePr>
          <p:cNvPr id="107008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08880"/>
              </p:ext>
            </p:extLst>
          </p:nvPr>
        </p:nvGraphicFramePr>
        <p:xfrm>
          <a:off x="685799" y="3733800"/>
          <a:ext cx="2245291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" name="Equation" r:id="rId4" imgW="482600" imgH="393700" progId="Equation.3">
                  <p:embed/>
                </p:oleObj>
              </mc:Choice>
              <mc:Fallback>
                <p:oleObj name="Equation" r:id="rId4" imgW="48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733800"/>
                        <a:ext cx="2245291" cy="1828800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086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983300"/>
              </p:ext>
            </p:extLst>
          </p:nvPr>
        </p:nvGraphicFramePr>
        <p:xfrm>
          <a:off x="4114800" y="3962400"/>
          <a:ext cx="359352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" name="Equation" r:id="rId6" imgW="558800" imgH="177800" progId="Equation.3">
                  <p:embed/>
                </p:oleObj>
              </mc:Choice>
              <mc:Fallback>
                <p:oleObj name="Equation" r:id="rId6" imgW="558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962400"/>
                        <a:ext cx="3593523" cy="1143000"/>
                      </a:xfrm>
                      <a:prstGeom prst="rect">
                        <a:avLst/>
                      </a:prstGeom>
                      <a:solidFill>
                        <a:srgbClr val="EFFF5D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29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0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0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70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Centripetal Forces</a:t>
            </a:r>
          </a:p>
        </p:txBody>
      </p:sp>
      <p:sp>
        <p:nvSpPr>
          <p:cNvPr id="1057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514350" indent="-457200">
              <a:lnSpc>
                <a:spcPct val="80000"/>
              </a:lnSpc>
            </a:pPr>
            <a:r>
              <a:rPr lang="en-US" dirty="0"/>
              <a:t>The centripetal force may be due to one or more individual forces, such as a normal force and/or a force due to friction.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4" name="Picture 6" descr="05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27336"/>
            <a:ext cx="4572000" cy="349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819400"/>
            <a:ext cx="4572000" cy="41796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The</a:t>
            </a:r>
            <a:r>
              <a:rPr lang="en-US" sz="2800" b="1" i="1" dirty="0">
                <a:solidFill>
                  <a:schemeClr val="accent1"/>
                </a:solidFill>
              </a:rPr>
              <a:t> Static force of friction</a:t>
            </a:r>
            <a:r>
              <a:rPr lang="en-US" sz="2800" dirty="0"/>
              <a:t> is the frictional force acting when there </a:t>
            </a:r>
            <a:r>
              <a:rPr lang="en-US" sz="2800" b="1" i="1" dirty="0"/>
              <a:t>is no</a:t>
            </a:r>
            <a:r>
              <a:rPr lang="en-US" sz="2800" dirty="0"/>
              <a:t> motion along the surfaces.</a:t>
            </a:r>
          </a:p>
          <a:p>
            <a:pPr lvl="1">
              <a:lnSpc>
                <a:spcPct val="80000"/>
              </a:lnSpc>
            </a:pPr>
            <a:r>
              <a:rPr lang="en-US" sz="2400" i="1" dirty="0"/>
              <a:t>No skidding or sliding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</a:t>
            </a:r>
            <a:r>
              <a:rPr lang="en-US" sz="2800" b="1" i="1" dirty="0">
                <a:solidFill>
                  <a:schemeClr val="accent1"/>
                </a:solidFill>
              </a:rPr>
              <a:t> Kinetic force of friction</a:t>
            </a:r>
            <a:r>
              <a:rPr lang="en-US" sz="2800" dirty="0"/>
              <a:t> is the frictional force acting when there </a:t>
            </a:r>
            <a:r>
              <a:rPr lang="en-US" sz="2800" b="1" i="1" dirty="0"/>
              <a:t>is</a:t>
            </a:r>
            <a:r>
              <a:rPr lang="en-US" sz="2800" dirty="0"/>
              <a:t> motion along the surfaces.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9259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7" name="Rectangle 5"/>
          <p:cNvSpPr>
            <a:spLocks noChangeArrowheads="1"/>
          </p:cNvSpPr>
          <p:nvPr/>
        </p:nvSpPr>
        <p:spPr bwMode="auto">
          <a:xfrm>
            <a:off x="152400" y="3733800"/>
            <a:ext cx="8458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79" charset="2"/>
              <a:buChar char="v"/>
            </a:pPr>
            <a:r>
              <a:rPr lang="en-US" sz="2800" dirty="0">
                <a:latin typeface="Arial" charset="0"/>
              </a:rPr>
              <a:t>On a banked circular track, assuming no friction on the surface, will the ball be able to make a circular motion with constant speed?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79" charset="2"/>
              <a:buChar char="v"/>
            </a:pPr>
            <a:endParaRPr lang="en-US" sz="2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79" charset="2"/>
              <a:buChar char="v"/>
            </a:pPr>
            <a:r>
              <a:rPr lang="en-US" sz="2800" dirty="0">
                <a:latin typeface="Arial" charset="0"/>
              </a:rPr>
              <a:t>A). Yes.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79" charset="2"/>
              <a:buChar char="v"/>
            </a:pPr>
            <a:r>
              <a:rPr lang="en-US" sz="2800" dirty="0">
                <a:latin typeface="Arial" charset="0"/>
              </a:rPr>
              <a:t>B). No. friction is absolutely needed.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en-US" sz="2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79" charset="2"/>
              <a:buChar char="v"/>
            </a:pPr>
            <a:endParaRPr lang="en-US" sz="2800" dirty="0"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7"/>
          <a:stretch/>
        </p:blipFill>
        <p:spPr bwMode="auto">
          <a:xfrm>
            <a:off x="0" y="2722"/>
            <a:ext cx="6286500" cy="360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38669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7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31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160" name="Picture 8" descr="05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9588"/>
            <a:ext cx="533400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3157" name="Rectangle 5"/>
          <p:cNvSpPr>
            <a:spLocks noChangeArrowheads="1"/>
          </p:cNvSpPr>
          <p:nvPr/>
        </p:nvSpPr>
        <p:spPr bwMode="auto">
          <a:xfrm>
            <a:off x="478970" y="381000"/>
            <a:ext cx="836022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79" charset="2"/>
              <a:buChar char="v"/>
            </a:pPr>
            <a:r>
              <a:rPr lang="en-US" sz="2800" dirty="0">
                <a:latin typeface="Arial" charset="0"/>
              </a:rPr>
              <a:t>The normal force can be separated into a vertical component and a ho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79" charset="2"/>
              <a:buChar char="v"/>
            </a:pPr>
            <a:r>
              <a:rPr lang="en-US" sz="2800" dirty="0">
                <a:latin typeface="Arial" charset="0"/>
              </a:rPr>
              <a:t>The horizontal component of the normal force is the centripetal force when there’s no friction in order to keep the object (car) on the circular track.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  <a:buFont typeface="Wingdings" pitchFamily="79" charset="2"/>
              <a:buChar char="v"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377846"/>
      </p:ext>
    </p:extLst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160" name="Picture 8" descr="05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9588"/>
            <a:ext cx="533400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3157" name="Rectangle 5"/>
          <p:cNvSpPr>
            <a:spLocks noChangeArrowheads="1"/>
          </p:cNvSpPr>
          <p:nvPr/>
        </p:nvSpPr>
        <p:spPr bwMode="auto">
          <a:xfrm>
            <a:off x="228600" y="381000"/>
            <a:ext cx="86105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Quiz</a:t>
            </a:r>
            <a:r>
              <a:rPr lang="en-US" sz="2800" dirty="0">
                <a:latin typeface="Arial" charset="0"/>
              </a:rPr>
              <a:t>: 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A Car moves along a banked circular track (</a:t>
            </a:r>
            <a:r>
              <a:rPr lang="el-GR" sz="2800" dirty="0">
                <a:solidFill>
                  <a:schemeClr val="accent1"/>
                </a:solidFill>
                <a:latin typeface="Arial" charset="0"/>
              </a:rPr>
              <a:t>θ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=30</a:t>
            </a:r>
            <a:r>
              <a:rPr lang="en-US" sz="2800" baseline="30000" dirty="0">
                <a:solidFill>
                  <a:schemeClr val="accent1"/>
                </a:solidFill>
                <a:latin typeface="Arial" charset="0"/>
              </a:rPr>
              <a:t>o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) and experience a normal force of 1000 kg. How large is the vertical component (</a:t>
            </a:r>
            <a:r>
              <a:rPr lang="en-US" sz="2800" dirty="0" err="1">
                <a:solidFill>
                  <a:schemeClr val="accent1"/>
                </a:solidFill>
                <a:latin typeface="Arial" charset="0"/>
              </a:rPr>
              <a:t>N</a:t>
            </a:r>
            <a:r>
              <a:rPr lang="en-US" sz="2800" baseline="-25000" dirty="0" err="1">
                <a:solidFill>
                  <a:schemeClr val="accent1"/>
                </a:solidFill>
                <a:latin typeface="Arial" charset="0"/>
              </a:rPr>
              <a:t>v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) and horizontal component (</a:t>
            </a:r>
            <a:r>
              <a:rPr lang="en-US" sz="2800" dirty="0" err="1">
                <a:solidFill>
                  <a:schemeClr val="accent1"/>
                </a:solidFill>
                <a:latin typeface="Arial" charset="0"/>
              </a:rPr>
              <a:t>N</a:t>
            </a:r>
            <a:r>
              <a:rPr lang="en-US" sz="2800" baseline="-25000" dirty="0" err="1">
                <a:solidFill>
                  <a:schemeClr val="accent1"/>
                </a:solidFill>
                <a:latin typeface="Arial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Arial" charset="0"/>
              </a:rPr>
              <a:t>)?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 dirty="0">
                <a:latin typeface="Arial" charset="0"/>
              </a:rPr>
              <a:t>A). </a:t>
            </a:r>
            <a:r>
              <a:rPr lang="en-US" sz="2800" dirty="0" err="1">
                <a:latin typeface="Arial" charset="0"/>
              </a:rPr>
              <a:t>N</a:t>
            </a:r>
            <a:r>
              <a:rPr lang="en-US" sz="2800" baseline="-25000" dirty="0" err="1">
                <a:latin typeface="Arial" charset="0"/>
              </a:rPr>
              <a:t>v</a:t>
            </a:r>
            <a:r>
              <a:rPr lang="en-US" sz="2800" dirty="0">
                <a:latin typeface="Arial" charset="0"/>
              </a:rPr>
              <a:t> = 866kg, </a:t>
            </a:r>
            <a:r>
              <a:rPr lang="en-US" sz="2800" dirty="0" err="1">
                <a:latin typeface="Arial" charset="0"/>
              </a:rPr>
              <a:t>N</a:t>
            </a:r>
            <a:r>
              <a:rPr lang="en-US" sz="2800" baseline="-25000" dirty="0" err="1">
                <a:latin typeface="Arial" charset="0"/>
              </a:rPr>
              <a:t>h</a:t>
            </a:r>
            <a:r>
              <a:rPr lang="en-US" sz="2800" dirty="0">
                <a:latin typeface="Arial" charset="0"/>
              </a:rPr>
              <a:t> = 500kg.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 dirty="0">
                <a:latin typeface="Arial" charset="0"/>
              </a:rPr>
              <a:t>B). </a:t>
            </a:r>
            <a:r>
              <a:rPr lang="en-US" sz="2800" dirty="0" err="1">
                <a:latin typeface="Arial" charset="0"/>
              </a:rPr>
              <a:t>N</a:t>
            </a:r>
            <a:r>
              <a:rPr lang="en-US" sz="2800" baseline="-25000" dirty="0" err="1">
                <a:latin typeface="Arial" charset="0"/>
              </a:rPr>
              <a:t>v</a:t>
            </a:r>
            <a:r>
              <a:rPr lang="en-US" sz="2800" baseline="-25000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= 500 kg, </a:t>
            </a:r>
            <a:r>
              <a:rPr lang="en-US" sz="2800" dirty="0" err="1">
                <a:latin typeface="Arial" charset="0"/>
              </a:rPr>
              <a:t>N</a:t>
            </a:r>
            <a:r>
              <a:rPr lang="en-US" sz="2800" baseline="-25000" dirty="0" err="1">
                <a:latin typeface="Arial" charset="0"/>
              </a:rPr>
              <a:t>h</a:t>
            </a:r>
            <a:r>
              <a:rPr lang="en-US" sz="2800" dirty="0">
                <a:latin typeface="Arial" charset="0"/>
              </a:rPr>
              <a:t> = 866 kg.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 dirty="0">
                <a:latin typeface="Arial" charset="0"/>
              </a:rPr>
              <a:t>C). </a:t>
            </a:r>
            <a:r>
              <a:rPr lang="en-US" sz="2800" dirty="0" err="1">
                <a:latin typeface="Arial" charset="0"/>
              </a:rPr>
              <a:t>N</a:t>
            </a:r>
            <a:r>
              <a:rPr lang="en-US" sz="2800" baseline="-25000" dirty="0" err="1">
                <a:latin typeface="Arial" charset="0"/>
              </a:rPr>
              <a:t>v</a:t>
            </a:r>
            <a:r>
              <a:rPr lang="en-US" sz="2800" baseline="-25000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= 500 kg, </a:t>
            </a:r>
            <a:r>
              <a:rPr lang="en-US" sz="2800" dirty="0" err="1">
                <a:latin typeface="Arial" charset="0"/>
              </a:rPr>
              <a:t>N</a:t>
            </a:r>
            <a:r>
              <a:rPr lang="en-US" sz="2800" baseline="-25000" dirty="0" err="1">
                <a:latin typeface="Arial" charset="0"/>
              </a:rPr>
              <a:t>h</a:t>
            </a:r>
            <a:r>
              <a:rPr lang="en-US" sz="2800" dirty="0">
                <a:latin typeface="Arial" charset="0"/>
              </a:rPr>
              <a:t> = 500 kg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sz="2800" dirty="0">
                <a:latin typeface="Arial" charset="0"/>
              </a:rPr>
              <a:t>D). </a:t>
            </a:r>
            <a:r>
              <a:rPr lang="en-US" sz="2800" dirty="0" err="1">
                <a:latin typeface="Arial" charset="0"/>
              </a:rPr>
              <a:t>N</a:t>
            </a:r>
            <a:r>
              <a:rPr lang="en-US" sz="2800" baseline="-25000" dirty="0" err="1">
                <a:latin typeface="Arial" charset="0"/>
              </a:rPr>
              <a:t>v</a:t>
            </a:r>
            <a:r>
              <a:rPr lang="en-US" sz="2800" baseline="-25000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= 866kg, </a:t>
            </a:r>
            <a:r>
              <a:rPr lang="en-US" sz="2800" dirty="0" err="1">
                <a:latin typeface="Arial" charset="0"/>
              </a:rPr>
              <a:t>N</a:t>
            </a:r>
            <a:r>
              <a:rPr lang="en-US" sz="2800" baseline="-25000" dirty="0" err="1">
                <a:latin typeface="Arial" charset="0"/>
              </a:rPr>
              <a:t>h</a:t>
            </a:r>
            <a:r>
              <a:rPr lang="en-US" sz="2800" dirty="0">
                <a:latin typeface="Arial" charset="0"/>
              </a:rPr>
              <a:t> = 134 kg.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19043" y="381000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 </a:t>
            </a:r>
            <a:r>
              <a:rPr lang="en-US" baseline="30000" dirty="0"/>
              <a:t>o</a:t>
            </a:r>
          </a:p>
        </p:txBody>
      </p:sp>
      <p:sp>
        <p:nvSpPr>
          <p:cNvPr id="4" name="Arc 3"/>
          <p:cNvSpPr/>
          <p:nvPr/>
        </p:nvSpPr>
        <p:spPr>
          <a:xfrm rot="18460045">
            <a:off x="7203871" y="4257120"/>
            <a:ext cx="756058" cy="66777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54076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252888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79" charset="0"/>
              </a:rPr>
              <a:t>Two blocks tied together by a string are being pulled across the table by a horizontal force.  The blocks have frictional forces exerted on them by the table as shown. What is the net force acting on the entire two-block system?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3429000" cy="2057400"/>
          </a:xfrm>
        </p:spPr>
        <p:txBody>
          <a:bodyPr/>
          <a:lstStyle/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16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36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38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44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>
                <a:latin typeface="Comic Sans MS" pitchFamily="79" charset="0"/>
              </a:rPr>
              <a:t>46 N</a:t>
            </a:r>
          </a:p>
        </p:txBody>
      </p:sp>
      <p:pic>
        <p:nvPicPr>
          <p:cNvPr id="975878" name="Picture 6" descr="04_p07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524375"/>
            <a:ext cx="885666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5880" name="Text Box 8"/>
          <p:cNvSpPr txBox="1">
            <a:spLocks noChangeArrowheads="1"/>
          </p:cNvSpPr>
          <p:nvPr/>
        </p:nvSpPr>
        <p:spPr bwMode="auto">
          <a:xfrm>
            <a:off x="3810000" y="2667000"/>
            <a:ext cx="5105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 net horizontal force is:</a:t>
            </a:r>
          </a:p>
          <a:p>
            <a:r>
              <a:rPr lang="en-US" dirty="0">
                <a:latin typeface="Arial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30 N - 6 N - 8 N =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16 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directed to the right.  </a:t>
            </a:r>
          </a:p>
        </p:txBody>
      </p:sp>
    </p:spTree>
    <p:extLst>
      <p:ext uri="{BB962C8B-B14F-4D97-AF65-F5344CB8AC3E}">
        <p14:creationId xmlns:p14="http://schemas.microsoft.com/office/powerpoint/2010/main" val="16110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974725"/>
            <a:ext cx="9448800" cy="579438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79" charset="0"/>
              </a:rPr>
              <a:t>What is the acceleration of this system?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3429000" cy="2057400"/>
          </a:xfrm>
        </p:spPr>
        <p:txBody>
          <a:bodyPr/>
          <a:lstStyle/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2.00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  <a:r>
              <a:rPr lang="en-US" sz="2000" dirty="0">
                <a:latin typeface="Comic Sans MS" pitchFamily="79" charset="0"/>
              </a:rPr>
              <a:t> 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2.67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5.00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  <a:endParaRPr lang="en-US" sz="2000" dirty="0">
              <a:latin typeface="Comic Sans MS" pitchFamily="79" charset="0"/>
            </a:endParaRP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7.50 m/s</a:t>
            </a:r>
            <a:r>
              <a:rPr lang="en-US" sz="2000" baseline="30000" dirty="0">
                <a:latin typeface="Comic Sans MS" pitchFamily="79" charset="0"/>
              </a:rPr>
              <a:t>2</a:t>
            </a:r>
            <a:endParaRPr lang="en-US" sz="2000" dirty="0">
              <a:latin typeface="Comic Sans MS" pitchFamily="79" charset="0"/>
            </a:endParaRPr>
          </a:p>
        </p:txBody>
      </p:sp>
      <p:pic>
        <p:nvPicPr>
          <p:cNvPr id="977924" name="Picture 4" descr="04_p07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524375"/>
            <a:ext cx="885666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7925" name="Text Box 5"/>
          <p:cNvSpPr txBox="1">
            <a:spLocks noChangeArrowheads="1"/>
          </p:cNvSpPr>
          <p:nvPr/>
        </p:nvSpPr>
        <p:spPr bwMode="auto">
          <a:xfrm>
            <a:off x="3810000" y="2133600"/>
            <a:ext cx="5105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 total mass is:</a:t>
            </a:r>
          </a:p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	2 kg + 4 kg = 6 kg</a:t>
            </a:r>
          </a:p>
          <a:p>
            <a:r>
              <a:rPr lang="en-US" dirty="0">
                <a:latin typeface="Arial" charset="0"/>
              </a:rPr>
              <a:t>The acceleration of the system is:</a:t>
            </a:r>
          </a:p>
          <a:p>
            <a:r>
              <a:rPr lang="en-US" dirty="0">
                <a:latin typeface="Arial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Total force ÷ total mass =</a:t>
            </a:r>
          </a:p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	16 N ÷ 6 kg =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2.67 m/s</a:t>
            </a:r>
            <a:r>
              <a:rPr lang="en-US" b="1" baseline="30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directed to the right.</a:t>
            </a:r>
          </a:p>
        </p:txBody>
      </p:sp>
    </p:spTree>
    <p:extLst>
      <p:ext uri="{BB962C8B-B14F-4D97-AF65-F5344CB8AC3E}">
        <p14:creationId xmlns:p14="http://schemas.microsoft.com/office/powerpoint/2010/main" val="645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144000" cy="10668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Comic Sans MS" pitchFamily="79" charset="0"/>
              </a:rPr>
              <a:t>Quiz: </a:t>
            </a:r>
            <a:r>
              <a:rPr lang="en-US" sz="3200" b="1" dirty="0">
                <a:solidFill>
                  <a:srgbClr val="0000FF"/>
                </a:solidFill>
                <a:latin typeface="Comic Sans MS" pitchFamily="79" charset="0"/>
              </a:rPr>
              <a:t>What force is exerted on the 2-kg block by the connecting string?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3429000" cy="2057400"/>
          </a:xfrm>
        </p:spPr>
        <p:txBody>
          <a:bodyPr/>
          <a:lstStyle/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16.5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11.3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38.1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44.4 N</a:t>
            </a:r>
          </a:p>
          <a:p>
            <a:pPr marL="609600" indent="-609600">
              <a:buFont typeface="Arial" charset="0"/>
              <a:buAutoNum type="alphaLcParenR"/>
            </a:pPr>
            <a:r>
              <a:rPr lang="en-US" sz="2000" dirty="0">
                <a:latin typeface="Comic Sans MS" pitchFamily="79" charset="0"/>
              </a:rPr>
              <a:t>46.2 N</a:t>
            </a:r>
          </a:p>
        </p:txBody>
      </p:sp>
      <p:pic>
        <p:nvPicPr>
          <p:cNvPr id="979972" name="Picture 4" descr="04_p07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524375"/>
            <a:ext cx="885666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9973" name="Text Box 5"/>
          <p:cNvSpPr txBox="1">
            <a:spLocks noChangeArrowheads="1"/>
          </p:cNvSpPr>
          <p:nvPr/>
        </p:nvSpPr>
        <p:spPr bwMode="auto">
          <a:xfrm>
            <a:off x="2667000" y="2514600"/>
            <a:ext cx="6248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 net horizontal force on the 2-kg block is:</a:t>
            </a:r>
          </a:p>
          <a:p>
            <a:r>
              <a:rPr lang="en-US" dirty="0">
                <a:latin typeface="Arial" charset="0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b="1" baseline="-25000" dirty="0" err="1">
                <a:solidFill>
                  <a:srgbClr val="FF0000"/>
                </a:solidFill>
                <a:latin typeface="Arial" charset="0"/>
              </a:rPr>
              <a:t>net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= ma = 2 kg x 2.67 m/s</a:t>
            </a:r>
            <a:r>
              <a:rPr lang="en-US" b="1" baseline="30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= 5.3 N</a:t>
            </a:r>
          </a:p>
          <a:p>
            <a:r>
              <a:rPr lang="en-US" dirty="0">
                <a:latin typeface="Arial" charset="0"/>
              </a:rPr>
              <a:t>So the force due to the string is:</a:t>
            </a:r>
            <a:endParaRPr lang="en-US" dirty="0">
              <a:solidFill>
                <a:srgbClr val="FFBF8A"/>
              </a:solidFill>
              <a:latin typeface="Arial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b="1" baseline="-25000" dirty="0" err="1">
                <a:solidFill>
                  <a:srgbClr val="FF0000"/>
                </a:solidFill>
                <a:latin typeface="Arial" charset="0"/>
              </a:rPr>
              <a:t>string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=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b="1" baseline="-25000" dirty="0" err="1">
                <a:solidFill>
                  <a:srgbClr val="FF0000"/>
                </a:solidFill>
                <a:latin typeface="Arial" charset="0"/>
              </a:rPr>
              <a:t>net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+ 6 N = </a:t>
            </a:r>
            <a:r>
              <a:rPr lang="en-US" b="1" u="sng" dirty="0">
                <a:solidFill>
                  <a:srgbClr val="FF0000"/>
                </a:solidFill>
                <a:latin typeface="Arial" charset="0"/>
              </a:rPr>
              <a:t>11.3 N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directed to the right.  </a:t>
            </a:r>
          </a:p>
        </p:txBody>
      </p:sp>
    </p:spTree>
    <p:extLst>
      <p:ext uri="{BB962C8B-B14F-4D97-AF65-F5344CB8AC3E}">
        <p14:creationId xmlns:p14="http://schemas.microsoft.com/office/powerpoint/2010/main" val="28763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and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alien took a look at our solar system from a galaxy far </a:t>
            </a:r>
            <a:r>
              <a:rPr lang="en-US" dirty="0" err="1"/>
              <a:t>far</a:t>
            </a:r>
            <a:r>
              <a:rPr lang="en-US" dirty="0"/>
              <a:t> away,  he </a:t>
            </a:r>
            <a:r>
              <a:rPr lang="en-US"/>
              <a:t>observed that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dirty="0"/>
              <a:t>the earth rotate around the run </a:t>
            </a:r>
          </a:p>
          <a:p>
            <a:pPr marL="514350" indent="-514350">
              <a:buAutoNum type="alphaUcPeriod"/>
            </a:pPr>
            <a:r>
              <a:rPr lang="en-US" dirty="0"/>
              <a:t>the Sun rotate around the earth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5EC89-71F7-48A6-8A02-513CAE1D9983}"/>
              </a:ext>
            </a:extLst>
          </p:cNvPr>
          <p:cNvSpPr/>
          <p:nvPr/>
        </p:nvSpPr>
        <p:spPr>
          <a:xfrm>
            <a:off x="609600" y="5029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https://www.npr.org/sections/thetwo-way/2014/02/14/277058739/1-in-4-americans-think-the-sun-goes-around-the-earth-survey-says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9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Video Clips of our Solar System</a:t>
            </a:r>
          </a:p>
        </p:txBody>
      </p:sp>
      <p:pic>
        <p:nvPicPr>
          <p:cNvPr id="3" name="The relative sizes of the sun, Earth and mo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990600"/>
            <a:ext cx="6477000" cy="532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Video Clips of our Solar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381339"/>
            <a:ext cx="49530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/>
              <a:t>Why we have Day and Night ?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/>
              <a:t>Why all planet circulate around the Sun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/>
              <a:t>Why those closer to the Sun moves faster?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/>
              <a:t>Why we have solar eclipse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5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/>
              <a:t>Why we have  lunar eclipse? 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6" y="1239383"/>
            <a:ext cx="3722914" cy="524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66800"/>
            <a:ext cx="4724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After seeing the clips, we should understand or raise the following questions:  </a:t>
            </a:r>
          </a:p>
        </p:txBody>
      </p:sp>
    </p:spTree>
    <p:extLst>
      <p:ext uri="{BB962C8B-B14F-4D97-AF65-F5344CB8AC3E}">
        <p14:creationId xmlns:p14="http://schemas.microsoft.com/office/powerpoint/2010/main" val="225613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Solar and Lunar eclipse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" y="1981201"/>
            <a:ext cx="4516661" cy="353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191000" cy="353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786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1388</Words>
  <Application>Microsoft Office PowerPoint</Application>
  <PresentationFormat>On-screen Show (4:3)</PresentationFormat>
  <Paragraphs>203</Paragraphs>
  <Slides>24</Slides>
  <Notes>18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Comic Sans MS</vt:lpstr>
      <vt:lpstr>Wingdings</vt:lpstr>
      <vt:lpstr>Office Theme</vt:lpstr>
      <vt:lpstr>Equation</vt:lpstr>
      <vt:lpstr>PowerPoint Presentation</vt:lpstr>
      <vt:lpstr>PowerPoint Presentation</vt:lpstr>
      <vt:lpstr>Two blocks tied together by a string are being pulled across the table by a horizontal force.  The blocks have frictional forces exerted on them by the table as shown. What is the net force acting on the entire two-block system?</vt:lpstr>
      <vt:lpstr>What is the acceleration of this system?</vt:lpstr>
      <vt:lpstr>Quiz: What force is exerted on the 2-kg block by the connecting string?</vt:lpstr>
      <vt:lpstr>Earth and Sun</vt:lpstr>
      <vt:lpstr>Video Clips of our Solar System</vt:lpstr>
      <vt:lpstr>Video Clips of our Solar System</vt:lpstr>
      <vt:lpstr>Solar and Lunar eclipse</vt:lpstr>
      <vt:lpstr>PowerPoint Presentation</vt:lpstr>
      <vt:lpstr>PowerPoint Presentation</vt:lpstr>
      <vt:lpstr>PowerPoint Presentation</vt:lpstr>
      <vt:lpstr>A ball is whirled on the end of a string with constant speed when the string breaks.  Which path will the ball take (assuming no gravity)?</vt:lpstr>
      <vt:lpstr>PowerPoint Presentation</vt:lpstr>
      <vt:lpstr>1D-08 Ball in Ring </vt:lpstr>
      <vt:lpstr>1D-04 Radial Acceleration &amp; Tangential Velocity </vt:lpstr>
      <vt:lpstr>Discussion on Triangle, Arc and Cord </vt:lpstr>
      <vt:lpstr>Centripetal Acceleration</vt:lpstr>
      <vt:lpstr>Centripetal Acceleration</vt:lpstr>
      <vt:lpstr>Centripetal Force</vt:lpstr>
      <vt:lpstr>Centripetal Forces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wxie</dc:creator>
  <cp:lastModifiedBy>David King</cp:lastModifiedBy>
  <cp:revision>126</cp:revision>
  <dcterms:created xsi:type="dcterms:W3CDTF">2011-01-26T23:52:22Z</dcterms:created>
  <dcterms:modified xsi:type="dcterms:W3CDTF">2020-02-02T16:59:29Z</dcterms:modified>
</cp:coreProperties>
</file>