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0" r:id="rId2"/>
    <p:sldId id="321" r:id="rId3"/>
    <p:sldId id="322" r:id="rId4"/>
    <p:sldId id="323" r:id="rId5"/>
    <p:sldId id="324" r:id="rId6"/>
    <p:sldId id="325" r:id="rId7"/>
    <p:sldId id="316" r:id="rId8"/>
    <p:sldId id="285" r:id="rId9"/>
    <p:sldId id="287" r:id="rId10"/>
    <p:sldId id="284" r:id="rId11"/>
    <p:sldId id="283" r:id="rId12"/>
    <p:sldId id="257" r:id="rId13"/>
    <p:sldId id="258" r:id="rId14"/>
    <p:sldId id="259" r:id="rId15"/>
    <p:sldId id="295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3" autoAdjust="0"/>
    <p:restoredTop sz="90050" autoAdjust="0"/>
  </p:normalViewPr>
  <p:slideViewPr>
    <p:cSldViewPr>
      <p:cViewPr varScale="1">
        <p:scale>
          <a:sx n="69" d="100"/>
          <a:sy n="69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02E3-F0F6-4D99-BBC3-3E9E5A6BC0F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57D-DCF2-4C14-B6A8-ECB3B9D1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10B50-935E-4B9C-8C40-DFA2ACFE1CD5}" type="slidenum">
              <a:rPr lang="en-US"/>
              <a:pPr/>
              <a:t>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9670A-3F90-49CA-8216-3F171B7E606E}" type="slidenum">
              <a:rPr lang="en-US"/>
              <a:pPr/>
              <a:t>14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circular ring containing a gap is placed on the overhead projector. A steel ball is made to roll around the inside circumference of the ring. When the ball leaves the ring through the gap, it continues in a straight line, illustrating that a force is needed to keep the ball moving in a circle.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Balls with strings attached are in turn affixed to a disk that is spun rapidly by a motor. The strings stretch out radially, indicating a radial force. At any instant, the velocity vector of the ball is directed along the tangent. This is confirmed by having a razor blade cut the string as it comes to the vertical position. At this instant the </a:t>
            </a:r>
            <a:r>
              <a:rPr lang="en-US" dirty="0" err="1" smtClean="0"/>
              <a:t>ball�s</a:t>
            </a:r>
            <a:r>
              <a:rPr lang="en-US" dirty="0" smtClean="0"/>
              <a:t> velocity is horizontal so it acts like a horizontally launched projectile and lands in the catch box.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5BF6C-B1EB-49CA-ABA9-A3A0007514C9}" type="slidenum">
              <a:rPr lang="en-US"/>
              <a:pPr/>
              <a:t>2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FA779-AC77-4BEC-A728-2F8C3B190833}" type="slidenum">
              <a:rPr lang="en-US"/>
              <a:pPr/>
              <a:t>3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B335-BDBD-488B-9D6F-33298975057F}" type="slidenum">
              <a:rPr lang="en-US"/>
              <a:pPr/>
              <a:t>4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26B5-0B8E-40D8-BB6E-48CB7BBA47DD}" type="slidenum">
              <a:rPr lang="en-US"/>
              <a:pPr/>
              <a:t>5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3F-7F26-46F0-84F6-8DDEE06A78AF}" type="slidenum">
              <a:rPr lang="en-US"/>
              <a:pPr/>
              <a:t>6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FA9AB-6490-4366-9BD2-8733BC854D6B}" type="slidenum">
              <a:rPr lang="en-US"/>
              <a:pPr/>
              <a:t>12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B5AE-4127-41BE-87F8-CCB26CB4A52F}" type="slidenum">
              <a:rPr lang="en-US"/>
              <a:pPr/>
              <a:t>13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3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E5B3-140F-4BCC-9795-3DEE17AA922D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What happens when objects are connected?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839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None/>
            </a:pPr>
            <a:r>
              <a:rPr lang="en-US" dirty="0">
                <a:latin typeface="Arial" charset="0"/>
              </a:rPr>
              <a:t>Two connected carts </a:t>
            </a:r>
            <a:r>
              <a:rPr lang="en-US" dirty="0" smtClean="0">
                <a:latin typeface="Arial" charset="0"/>
              </a:rPr>
              <a:t>with equal mass being </a:t>
            </a:r>
            <a:r>
              <a:rPr lang="en-US" dirty="0">
                <a:latin typeface="Arial" charset="0"/>
              </a:rPr>
              <a:t>accelerated by a force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 applied by a string: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Both carts must have the same acceleration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a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which is equal to the net horizontal force divided by the total mass</a:t>
            </a:r>
            <a:endParaRPr lang="en-US" dirty="0">
              <a:solidFill>
                <a:srgbClr val="FAA368"/>
              </a:solidFill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Each cart will have a net force equal to its mass times the </a:t>
            </a:r>
            <a:r>
              <a:rPr lang="en-US" dirty="0" smtClean="0">
                <a:latin typeface="Arial" charset="0"/>
              </a:rPr>
              <a:t>acceleration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 smtClean="0">
                <a:latin typeface="Arial" charset="0"/>
              </a:rPr>
              <a:t>What’s the force acting on the 2</a:t>
            </a:r>
            <a:r>
              <a:rPr lang="en-US" baseline="30000" dirty="0" smtClean="0">
                <a:latin typeface="Arial" charset="0"/>
              </a:rPr>
              <a:t>nd</a:t>
            </a:r>
            <a:r>
              <a:rPr lang="en-US" dirty="0" smtClean="0">
                <a:latin typeface="Arial" charset="0"/>
              </a:rPr>
              <a:t> cart? 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 smtClean="0">
                <a:latin typeface="Arial" charset="0"/>
              </a:rPr>
              <a:t>A).  32 N 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 smtClean="0">
                <a:latin typeface="Arial" charset="0"/>
              </a:rPr>
              <a:t>B). 16 N 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 smtClean="0">
                <a:latin typeface="Arial" charset="0"/>
              </a:rPr>
              <a:t>C). 0 N </a:t>
            </a:r>
            <a:endParaRPr lang="en-US" dirty="0"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733800"/>
            <a:ext cx="8856663" cy="2490788"/>
            <a:chOff x="152400" y="3733800"/>
            <a:chExt cx="8856663" cy="2490788"/>
          </a:xfrm>
        </p:grpSpPr>
        <p:pic>
          <p:nvPicPr>
            <p:cNvPr id="1039365" name="Picture 5" descr="04_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733800"/>
              <a:ext cx="8856663" cy="249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248400" y="4979194"/>
              <a:ext cx="381000" cy="278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48400" y="4856946"/>
              <a:ext cx="5334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32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22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081826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Largest ever Hubble galaxy portrait - stunning HD image of </a:t>
            </a:r>
            <a:r>
              <a:rPr lang="en-US" sz="2500" b="1" dirty="0">
                <a:solidFill>
                  <a:srgbClr val="FF0000"/>
                </a:solidFill>
              </a:rPr>
              <a:t>Pinwheel Galaxy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07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Galaxies are Rotating too  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62400" y="2667000"/>
            <a:ext cx="990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>
          <a:xfrm flipH="1">
            <a:off x="3124200" y="3429000"/>
            <a:ext cx="13335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6096000"/>
            <a:ext cx="64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1"/>
                </a:solidFill>
              </a:rPr>
              <a:t>what’s in the center of a galaxy? </a:t>
            </a:r>
            <a:endParaRPr lang="en-US" sz="2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453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“Images </a:t>
            </a:r>
            <a:r>
              <a:rPr lang="en-US" dirty="0"/>
              <a:t>taken from the years 1995 through 2008 are used to track specific stars orbiting the proposed black hole at the center of the </a:t>
            </a:r>
            <a:r>
              <a:rPr lang="en-US" dirty="0" smtClean="0"/>
              <a:t>Galaxy”</a:t>
            </a:r>
          </a:p>
          <a:p>
            <a:r>
              <a:rPr lang="en-US" dirty="0" smtClean="0"/>
              <a:t>   http</a:t>
            </a:r>
            <a:r>
              <a:rPr lang="en-US" dirty="0"/>
              <a:t>://www.astro.ucla.edu/~ghezgroup/gc/pictures/orbitsMovie.shtml</a:t>
            </a:r>
          </a:p>
        </p:txBody>
      </p:sp>
      <p:pic>
        <p:nvPicPr>
          <p:cNvPr id="5" name="UCLA_blackhol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304800"/>
            <a:ext cx="4343401" cy="4343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9" y="4948084"/>
            <a:ext cx="4419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“These </a:t>
            </a:r>
            <a:r>
              <a:rPr lang="en-US" sz="2000" dirty="0"/>
              <a:t>orbits provide the best evidence yet for </a:t>
            </a:r>
            <a:r>
              <a:rPr lang="en-US" sz="2000" b="1" dirty="0">
                <a:solidFill>
                  <a:srgbClr val="FF0000"/>
                </a:solidFill>
              </a:rPr>
              <a:t>a supermassive black hole</a:t>
            </a:r>
            <a:r>
              <a:rPr lang="en-US" sz="2000" dirty="0"/>
              <a:t>, which has a mass </a:t>
            </a:r>
            <a:r>
              <a:rPr lang="en-US" sz="2000" b="1" dirty="0">
                <a:solidFill>
                  <a:srgbClr val="FF0000"/>
                </a:solidFill>
              </a:rPr>
              <a:t>of 4 million times </a:t>
            </a:r>
            <a:r>
              <a:rPr lang="en-US" sz="2000" dirty="0"/>
              <a:t>the mass of the </a:t>
            </a:r>
            <a:r>
              <a:rPr lang="en-US" sz="2000" dirty="0" smtClean="0"/>
              <a:t>Sun”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4800"/>
            <a:ext cx="4419601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5089525" y="4624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6781800" y="972771"/>
            <a:ext cx="23622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500" dirty="0"/>
              <a:t>Does the circular motion of the </a:t>
            </a:r>
            <a:r>
              <a:rPr lang="en-US" sz="2500" dirty="0" smtClean="0"/>
              <a:t>planet around </a:t>
            </a:r>
            <a:r>
              <a:rPr lang="en-US" sz="2500" dirty="0"/>
              <a:t>the </a:t>
            </a:r>
            <a:r>
              <a:rPr lang="en-US" sz="2500" dirty="0" smtClean="0"/>
              <a:t>Sun has anything </a:t>
            </a:r>
            <a:r>
              <a:rPr lang="en-US" sz="2500" dirty="0"/>
              <a:t>in common with truck </a:t>
            </a:r>
            <a:r>
              <a:rPr lang="en-US" sz="2500" dirty="0" smtClean="0"/>
              <a:t>slide when making a turn </a:t>
            </a:r>
            <a:r>
              <a:rPr lang="en-US" sz="2500" dirty="0"/>
              <a:t>in snow?</a:t>
            </a:r>
          </a:p>
          <a:p>
            <a:endParaRPr lang="en-US" sz="3600" dirty="0">
              <a:latin typeface="Comic Sans MS" pitchFamily="79" charset="0"/>
            </a:endParaRPr>
          </a:p>
        </p:txBody>
      </p:sp>
      <p:pic>
        <p:nvPicPr>
          <p:cNvPr id="2" name="Winter Tire Demonstration - Module 2 of 6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72770"/>
            <a:ext cx="6627772" cy="49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144000" cy="277177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 pitchFamily="79" charset="0"/>
              </a:rPr>
              <a:t>A ball is whirled on the end of a string with constant speed when the string breaks.  Which path will the ball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79" charset="0"/>
              </a:rPr>
              <a:t>take (assuming no gravity)?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38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22098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1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2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3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4</a:t>
            </a:r>
          </a:p>
        </p:txBody>
      </p:sp>
      <p:pic>
        <p:nvPicPr>
          <p:cNvPr id="838663" name="Picture 1031" descr="05_p09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191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If the string breaks, the ball flies off in a straight-line path in the direction it was traveling at the instant the string broke.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30638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 smtClean="0">
                <a:latin typeface="Arial" charset="0"/>
              </a:rPr>
              <a:t>If the string is no longer applying a force to the ball, Newton’s First Law tells us that the ball will continue to move in a straight line.</a:t>
            </a:r>
          </a:p>
          <a:p>
            <a:pPr>
              <a:buClr>
                <a:schemeClr val="folHlink"/>
              </a:buClr>
            </a:pPr>
            <a:endParaRPr lang="en-US" dirty="0" smtClean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 smtClean="0">
                <a:latin typeface="Arial" charset="0"/>
              </a:rPr>
              <a:t>Circular </a:t>
            </a:r>
            <a:r>
              <a:rPr lang="en-US" dirty="0">
                <a:latin typeface="Arial" charset="0"/>
              </a:rPr>
              <a:t>motion is called centripetal motion, with the string providing a centripetal force.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23975" name="Picture 7" descr="0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828800"/>
            <a:ext cx="5876925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4F2A7C-A98A-476D-9708-33C0064676CC}" type="datetime1">
              <a:rPr lang="en-US"/>
              <a:pPr eaLnBrk="1" hangingPunct="1"/>
              <a:t>1/28/2013</a:t>
            </a:fld>
            <a:endParaRPr lang="en-US"/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Physics 214 Fall 2010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021203-402D-496E-BBCB-6AB7837D038B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1D-08 Ball in Ring </a:t>
            </a:r>
          </a:p>
        </p:txBody>
      </p:sp>
      <p:pic>
        <p:nvPicPr>
          <p:cNvPr id="19462" name="Picture 3" descr="1D-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2530475" cy="2590800"/>
          </a:xfrm>
          <a:noFill/>
        </p:spPr>
      </p:pic>
      <p:pic>
        <p:nvPicPr>
          <p:cNvPr id="77829" name="Picture 5" descr="1D-08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124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5486400" y="1219200"/>
            <a:ext cx="3200400" cy="1600200"/>
          </a:xfrm>
          <a:prstGeom prst="wedgeEllipseCallout">
            <a:avLst>
              <a:gd name="adj1" fmla="val 1639"/>
              <a:gd name="adj2" fmla="val 85120"/>
            </a:avLst>
          </a:prstGeom>
          <a:solidFill>
            <a:srgbClr val="FFFF66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Is the ball leaving in a straight line or continuing this circular path</a:t>
            </a: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28600" y="4267200"/>
            <a:ext cx="3581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  <a:ea typeface="宋体" pitchFamily="2" charset="-122"/>
              </a:rPr>
              <a:t>THE FORCE WHICH KEEPS THE BALL MOVING CIRCULAR IS PROVIDED BY THE RING. ONCE THE FORCE IS REMOVED, THE BALL CONTINUES IN A STRAIGHT LINE, ACCORDING TO NEWTON’S FIRST LAW.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5100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A). Continue with circular path </a:t>
            </a:r>
          </a:p>
          <a:p>
            <a:r>
              <a:rPr lang="en-US" dirty="0" smtClean="0"/>
              <a:t>B). Leave in a straight  line </a:t>
            </a:r>
          </a:p>
          <a:p>
            <a:r>
              <a:rPr lang="en-US" dirty="0" smtClean="0"/>
              <a:t>C). Can not determine</a:t>
            </a:r>
          </a:p>
          <a:p>
            <a:r>
              <a:rPr lang="en-US" dirty="0" smtClean="0"/>
              <a:t>D). Will stop moving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67C6F3-507F-46DE-A984-1B94A0A57045}" type="datetime1">
              <a:rPr lang="en-US"/>
              <a:pPr eaLnBrk="1" hangingPunct="1"/>
              <a:t>1/28/2013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Physics 214 Fall 2010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337DD6-7C2E-4ECE-A679-8FEA7132BF5C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 smtClean="0">
                <a:ea typeface="宋体" pitchFamily="2" charset="-122"/>
              </a:rPr>
              <a:t>1D-04 Radial Acceleration &amp; Tangential Velocity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19600"/>
            <a:ext cx="4572000" cy="19954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zh-CN" sz="1800" b="0" dirty="0" smtClean="0">
                <a:ea typeface="宋体" pitchFamily="2" charset="-122"/>
              </a:rPr>
              <a:t>AT ANY INSTANT, THE VELOCITY VECTOR OF THE BALL IS DIRECTED ALONG THE TANGENT. 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zh-CN" sz="1800" b="0" dirty="0" smtClean="0">
              <a:ea typeface="宋体" pitchFamily="2" charset="-12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zh-CN" sz="1800" b="0" dirty="0" smtClean="0">
                <a:ea typeface="宋体" pitchFamily="2" charset="-122"/>
              </a:rPr>
              <a:t>AT THE INSTANT WHEN THE BLADE CUTS THE STRING, THE BALL’S VELOCITY IS HORIZONTAL SO IT ACTS LIKE A HORIZONTALLY LAUNCHED PROJECTILE AND LANDS IN THE CATCH BOX. </a:t>
            </a:r>
          </a:p>
        </p:txBody>
      </p:sp>
      <p:pic>
        <p:nvPicPr>
          <p:cNvPr id="16391" name="Picture 4" descr="1D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1D-04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76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4724400" y="2819400"/>
            <a:ext cx="3048000" cy="1219200"/>
          </a:xfrm>
          <a:prstGeom prst="wedgeEllipseCallout">
            <a:avLst>
              <a:gd name="adj1" fmla="val -78440"/>
              <a:gd name="adj2" fmla="val -86329"/>
            </a:avLst>
          </a:prstGeom>
          <a:solidFill>
            <a:srgbClr val="FFFF66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Once the string is cut, where is the ball going</a:t>
            </a: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126129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A). Continue with circular path </a:t>
            </a:r>
          </a:p>
          <a:p>
            <a:r>
              <a:rPr lang="en-US" dirty="0" smtClean="0"/>
              <a:t>B). Leave in a straight  line </a:t>
            </a:r>
          </a:p>
          <a:p>
            <a:r>
              <a:rPr lang="en-US" dirty="0" smtClean="0"/>
              <a:t>C). Can not determine</a:t>
            </a:r>
          </a:p>
          <a:p>
            <a:r>
              <a:rPr lang="en-US" dirty="0" smtClean="0"/>
              <a:t>D). Leave like a horizontally launched projectile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What happens when objects are connected?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1411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762000"/>
                <a:ext cx="883920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r>
                  <a:rPr lang="en-US" dirty="0" smtClean="0">
                    <a:latin typeface="Arial" charset="0"/>
                  </a:rPr>
                  <a:t>Analyze the two carts separately.  The two have the same acceleration and the same mass. </a:t>
                </a: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r>
                  <a:rPr lang="en-US" sz="2500" dirty="0">
                    <a:latin typeface="Arial" charset="0"/>
                  </a:rPr>
                  <a:t>	</a:t>
                </a:r>
                <a:r>
                  <a:rPr lang="en-US" sz="2500" dirty="0" smtClean="0">
                    <a:latin typeface="Arial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sz="2500" dirty="0" smtClean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endParaRPr lang="en-US" dirty="0" smtClean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r>
                  <a:rPr lang="en-US" dirty="0" smtClean="0">
                    <a:latin typeface="Arial" charset="0"/>
                  </a:rPr>
                  <a:t>Analyze the two together </a:t>
                </a: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𝐹</m:t>
                          </m:r>
                        </m:e>
                        <m:sub/>
                      </m:sSub>
                      <m:r>
                        <a:rPr lang="en-US" sz="25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5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)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=2×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00" dirty="0" smtClean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0414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762000"/>
                <a:ext cx="88392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552" t="-1355" r="-3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3400" y="3138487"/>
            <a:ext cx="7772400" cy="3414713"/>
            <a:chOff x="228600" y="2787650"/>
            <a:chExt cx="7772400" cy="3414713"/>
          </a:xfrm>
        </p:grpSpPr>
        <p:pic>
          <p:nvPicPr>
            <p:cNvPr id="1041413" name="Picture 5" descr="04_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87650"/>
              <a:ext cx="7772400" cy="3414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629400" y="4025312"/>
              <a:ext cx="419100" cy="469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15100" y="4025312"/>
              <a:ext cx="5334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/>
                <a:t>32</a:t>
              </a:r>
              <a:endParaRPr lang="en-US" sz="25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5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3"/>
            <a:ext cx="8534400" cy="25304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Two masses connected by a string are placed on a fixed frictionless pulley.  If m</a:t>
            </a:r>
            <a:r>
              <a:rPr lang="en-US" sz="4000" b="1" baseline="-25000" dirty="0">
                <a:solidFill>
                  <a:srgbClr val="FF0000"/>
                </a:solidFill>
                <a:latin typeface="Comic Sans MS" pitchFamily="79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 is larger than m</a:t>
            </a:r>
            <a:r>
              <a:rPr lang="en-US" sz="4000" b="1" baseline="-25000" dirty="0">
                <a:solidFill>
                  <a:srgbClr val="FF0000"/>
                </a:solidFill>
                <a:latin typeface="Comic Sans MS" pitchFamily="79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Comic Sans MS" pitchFamily="79" charset="0"/>
              </a:rPr>
              <a:t>, will the two masses accelerate?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7724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Yes.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No. 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You can’t tell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US" sz="2000">
                <a:latin typeface="Comic Sans MS" pitchFamily="79" charset="0"/>
              </a:rPr>
              <a:t>	from this diagram.</a:t>
            </a:r>
          </a:p>
        </p:txBody>
      </p:sp>
      <p:pic>
        <p:nvPicPr>
          <p:cNvPr id="963590" name="Picture 6" descr="04_p07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667000"/>
            <a:ext cx="4271962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252888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79" charset="0"/>
              </a:rPr>
              <a:t>Two blocks tied together by a string are being pulled across the table by a horizontal force.  The blocks have frictional forces exerted on them by the table as shown. What is the net force acting on the entire two-block system?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16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36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38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44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46 N</a:t>
            </a:r>
          </a:p>
        </p:txBody>
      </p:sp>
      <p:pic>
        <p:nvPicPr>
          <p:cNvPr id="975878" name="Picture 6" descr="04_p0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24375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3810000" y="2667000"/>
            <a:ext cx="510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net horizontal force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30 N - 6 N - 8 N =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16 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directed to the right.  </a:t>
            </a:r>
          </a:p>
        </p:txBody>
      </p:sp>
    </p:spTree>
    <p:extLst>
      <p:ext uri="{BB962C8B-B14F-4D97-AF65-F5344CB8AC3E}">
        <p14:creationId xmlns:p14="http://schemas.microsoft.com/office/powerpoint/2010/main" val="16110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974725"/>
            <a:ext cx="9448800" cy="5794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79" charset="0"/>
              </a:rPr>
              <a:t>What </a:t>
            </a:r>
            <a:r>
              <a:rPr lang="en-US" sz="3200" b="1" dirty="0">
                <a:solidFill>
                  <a:srgbClr val="FF0000"/>
                </a:solidFill>
                <a:latin typeface="Comic Sans MS" pitchFamily="79" charset="0"/>
              </a:rPr>
              <a:t>is the acceleration of this system?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2.00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  <a:r>
              <a:rPr lang="en-US" sz="2000" dirty="0">
                <a:latin typeface="Comic Sans MS" pitchFamily="79" charset="0"/>
              </a:rPr>
              <a:t> 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2.67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5.00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  <a:endParaRPr lang="en-US" sz="2000" dirty="0">
              <a:latin typeface="Comic Sans MS" pitchFamily="79" charset="0"/>
            </a:endParaRP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7.50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  <a:endParaRPr lang="en-US" sz="2000" dirty="0">
              <a:latin typeface="Comic Sans MS" pitchFamily="79" charset="0"/>
            </a:endParaRPr>
          </a:p>
        </p:txBody>
      </p:sp>
      <p:pic>
        <p:nvPicPr>
          <p:cNvPr id="977924" name="Picture 4" descr="04_p0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24375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3810000" y="2133600"/>
            <a:ext cx="510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total mass is: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	2 kg + 4 kg = 6 kg</a:t>
            </a:r>
          </a:p>
          <a:p>
            <a:r>
              <a:rPr lang="en-US" dirty="0">
                <a:latin typeface="Arial" charset="0"/>
              </a:rPr>
              <a:t>The acceleration of the system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Total force ÷ total mass =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	16 N ÷ 6 kg =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2.67 m/s</a:t>
            </a:r>
            <a:r>
              <a:rPr lang="en-US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directed to the right.</a:t>
            </a:r>
          </a:p>
        </p:txBody>
      </p:sp>
    </p:spTree>
    <p:extLst>
      <p:ext uri="{BB962C8B-B14F-4D97-AF65-F5344CB8AC3E}">
        <p14:creationId xmlns:p14="http://schemas.microsoft.com/office/powerpoint/2010/main" val="645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79" charset="0"/>
              </a:rPr>
              <a:t>Quiz: </a:t>
            </a:r>
            <a:r>
              <a:rPr lang="en-US" sz="3200" b="1" dirty="0" smtClean="0">
                <a:solidFill>
                  <a:srgbClr val="0000FF"/>
                </a:solidFill>
                <a:latin typeface="Comic Sans MS" pitchFamily="79" charset="0"/>
              </a:rPr>
              <a:t>What </a:t>
            </a:r>
            <a:r>
              <a:rPr lang="en-US" sz="3200" b="1" dirty="0">
                <a:solidFill>
                  <a:srgbClr val="0000FF"/>
                </a:solidFill>
                <a:latin typeface="Comic Sans MS" pitchFamily="79" charset="0"/>
              </a:rPr>
              <a:t>force is exerted on the 2-kg block by the connecting string?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 dirty="0" smtClean="0">
                <a:latin typeface="Comic Sans MS" pitchFamily="79" charset="0"/>
              </a:rPr>
              <a:t>16.5 </a:t>
            </a:r>
            <a:r>
              <a:rPr lang="en-US" sz="2000" dirty="0">
                <a:latin typeface="Comic Sans MS" pitchFamily="79" charset="0"/>
              </a:rPr>
              <a:t>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 smtClean="0">
                <a:latin typeface="Comic Sans MS" pitchFamily="79" charset="0"/>
              </a:rPr>
              <a:t>11.3 </a:t>
            </a:r>
            <a:r>
              <a:rPr lang="en-US" sz="2000" dirty="0">
                <a:latin typeface="Comic Sans MS" pitchFamily="79" charset="0"/>
              </a:rPr>
              <a:t>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 smtClean="0">
                <a:latin typeface="Comic Sans MS" pitchFamily="79" charset="0"/>
              </a:rPr>
              <a:t>38.1 </a:t>
            </a:r>
            <a:r>
              <a:rPr lang="en-US" sz="2000" dirty="0">
                <a:latin typeface="Comic Sans MS" pitchFamily="79" charset="0"/>
              </a:rPr>
              <a:t>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 smtClean="0">
                <a:latin typeface="Comic Sans MS" pitchFamily="79" charset="0"/>
              </a:rPr>
              <a:t>44.4 </a:t>
            </a:r>
            <a:r>
              <a:rPr lang="en-US" sz="2000" dirty="0">
                <a:latin typeface="Comic Sans MS" pitchFamily="79" charset="0"/>
              </a:rPr>
              <a:t>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 smtClean="0">
                <a:latin typeface="Comic Sans MS" pitchFamily="79" charset="0"/>
              </a:rPr>
              <a:t>46.2 </a:t>
            </a:r>
            <a:r>
              <a:rPr lang="en-US" sz="2000" dirty="0">
                <a:latin typeface="Comic Sans MS" pitchFamily="79" charset="0"/>
              </a:rPr>
              <a:t>N</a:t>
            </a:r>
          </a:p>
        </p:txBody>
      </p:sp>
      <p:pic>
        <p:nvPicPr>
          <p:cNvPr id="979972" name="Picture 4" descr="04_p0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24375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2667000" y="2514600"/>
            <a:ext cx="6248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net horizontal force on the 2-kg block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Arial" charset="0"/>
              </a:rPr>
              <a:t>net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ma = 2 kg x 2.67 m/s</a:t>
            </a:r>
            <a:r>
              <a:rPr lang="en-US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5.3 N</a:t>
            </a:r>
          </a:p>
          <a:p>
            <a:r>
              <a:rPr lang="en-US" dirty="0">
                <a:latin typeface="Arial" charset="0"/>
              </a:rPr>
              <a:t>So the force due to the string is:</a:t>
            </a:r>
            <a:endParaRPr lang="en-US" dirty="0">
              <a:solidFill>
                <a:srgbClr val="FFBF8A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Arial" charset="0"/>
              </a:rPr>
              <a:t>string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Arial" charset="0"/>
              </a:rPr>
              <a:t>net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+ 6 N =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11.3 N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directed to the right.  </a:t>
            </a:r>
          </a:p>
        </p:txBody>
      </p:sp>
    </p:spTree>
    <p:extLst>
      <p:ext uri="{BB962C8B-B14F-4D97-AF65-F5344CB8AC3E}">
        <p14:creationId xmlns:p14="http://schemas.microsoft.com/office/powerpoint/2010/main" val="28763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Video Clips of our Solar System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The relative sizes of the sun, Earth and mo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990600"/>
            <a:ext cx="6477000" cy="5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Video Clips of our Solar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81339"/>
            <a:ext cx="4953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Why we have Day and Night ?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Why all planet circulate around the Sun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Why those closer to the Sun moves faster?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Why </a:t>
            </a:r>
            <a:r>
              <a:rPr lang="en-US" sz="2500" dirty="0"/>
              <a:t>we have solar </a:t>
            </a:r>
            <a:r>
              <a:rPr lang="en-US" sz="2500" dirty="0" smtClean="0"/>
              <a:t>eclipse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Why we have  lunar eclipse?  </a:t>
            </a:r>
            <a:endParaRPr lang="en-US" sz="25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6" y="1239383"/>
            <a:ext cx="3722914" cy="524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472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After seeing the clips, we should understand or raise the following questions: 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561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Solar and Lunar eclipse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" y="1981201"/>
            <a:ext cx="4516661" cy="35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53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876</Words>
  <Application>Microsoft Office PowerPoint</Application>
  <PresentationFormat>On-screen Show (4:3)</PresentationFormat>
  <Paragraphs>115</Paragraphs>
  <Slides>16</Slides>
  <Notes>12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Two masses connected by a string are placed on a fixed frictionless pulley.  If m2 is larger than m1, will the two masses accelerate?</vt:lpstr>
      <vt:lpstr>Two blocks tied together by a string are being pulled across the table by a horizontal force.  The blocks have frictional forces exerted on them by the table as shown. What is the net force acting on the entire two-block system?</vt:lpstr>
      <vt:lpstr>What is the acceleration of this system?</vt:lpstr>
      <vt:lpstr>Quiz: What force is exerted on the 2-kg block by the connecting string?</vt:lpstr>
      <vt:lpstr>Video Clips of our Solar System</vt:lpstr>
      <vt:lpstr>Video Clips of our Solar System</vt:lpstr>
      <vt:lpstr>Solar and Lunar eclipse</vt:lpstr>
      <vt:lpstr>PowerPoint Presentation</vt:lpstr>
      <vt:lpstr>PowerPoint Presentation</vt:lpstr>
      <vt:lpstr>PowerPoint Presentation</vt:lpstr>
      <vt:lpstr>A ball is whirled on the end of a string with constant speed when the string breaks.  Which path will the ball take (assuming no gravity)?</vt:lpstr>
      <vt:lpstr>PowerPoint Presentation</vt:lpstr>
      <vt:lpstr>1D-08 Ball in Ring </vt:lpstr>
      <vt:lpstr>1D-04 Radial Acceleration &amp; Tangential Velocity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wxie</cp:lastModifiedBy>
  <cp:revision>127</cp:revision>
  <dcterms:created xsi:type="dcterms:W3CDTF">2011-01-26T23:52:22Z</dcterms:created>
  <dcterms:modified xsi:type="dcterms:W3CDTF">2013-01-28T14:42:17Z</dcterms:modified>
</cp:coreProperties>
</file>