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23" r:id="rId2"/>
    <p:sldId id="324" r:id="rId3"/>
    <p:sldId id="325" r:id="rId4"/>
    <p:sldId id="330" r:id="rId5"/>
    <p:sldId id="319" r:id="rId6"/>
    <p:sldId id="320" r:id="rId7"/>
    <p:sldId id="300" r:id="rId8"/>
    <p:sldId id="321" r:id="rId9"/>
    <p:sldId id="315" r:id="rId10"/>
    <p:sldId id="312" r:id="rId11"/>
    <p:sldId id="265" r:id="rId12"/>
    <p:sldId id="314" r:id="rId13"/>
    <p:sldId id="326" r:id="rId14"/>
    <p:sldId id="327" r:id="rId15"/>
    <p:sldId id="266" r:id="rId16"/>
    <p:sldId id="316" r:id="rId17"/>
    <p:sldId id="268" r:id="rId18"/>
    <p:sldId id="302" r:id="rId19"/>
    <p:sldId id="303" r:id="rId20"/>
    <p:sldId id="289" r:id="rId21"/>
    <p:sldId id="306" r:id="rId22"/>
    <p:sldId id="307" r:id="rId23"/>
    <p:sldId id="308" r:id="rId24"/>
    <p:sldId id="30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192" autoAdjust="0"/>
  </p:normalViewPr>
  <p:slideViewPr>
    <p:cSldViewPr>
      <p:cViewPr>
        <p:scale>
          <a:sx n="50" d="100"/>
          <a:sy n="50" d="100"/>
        </p:scale>
        <p:origin x="665" y="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35396B-415F-44A4-A2D9-BE1E17D6A08C}" type="datetimeFigureOut">
              <a:rPr lang="en-US" smtClean="0"/>
              <a:t>1/30/2020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F7337A-7378-4E3E-873A-5B5250B55014}" type="slidenum">
              <a:rPr lang="en-US" smtClean="0"/>
              <a:t>‹#›</a:t>
            </a:fld>
            <a:endParaRPr lang="en-US"/>
          </a:p>
        </p:txBody>
      </p:sp>
    </p:spTree>
    <p:extLst>
      <p:ext uri="{BB962C8B-B14F-4D97-AF65-F5344CB8AC3E}">
        <p14:creationId xmlns:p14="http://schemas.microsoft.com/office/powerpoint/2010/main" val="1341041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089D78-E419-44C9-9891-ED47D8351D96}" type="slidenum">
              <a:rPr lang="en-US"/>
              <a:pPr/>
              <a:t>1</a:t>
            </a:fld>
            <a:endParaRPr lang="en-US"/>
          </a:p>
        </p:txBody>
      </p:sp>
      <p:sp>
        <p:nvSpPr>
          <p:cNvPr id="7249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249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CA" dirty="0"/>
              <a:t>Remind the ice</a:t>
            </a:r>
            <a:r>
              <a:rPr lang="en-CA" baseline="0" dirty="0"/>
              <a:t> skating. The kid continue move without being pushed anymore. </a:t>
            </a:r>
            <a:endParaRPr lang="en-C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similar</a:t>
            </a:r>
            <a:r>
              <a:rPr lang="en-US" baseline="0" dirty="0"/>
              <a:t> to the recoil of a gun firing a bullet. </a:t>
            </a:r>
            <a:endParaRPr lang="en-US" dirty="0"/>
          </a:p>
        </p:txBody>
      </p:sp>
      <p:sp>
        <p:nvSpPr>
          <p:cNvPr id="4" name="Slide Number Placeholder 3"/>
          <p:cNvSpPr>
            <a:spLocks noGrp="1"/>
          </p:cNvSpPr>
          <p:nvPr>
            <p:ph type="sldNum" sz="quarter" idx="10"/>
          </p:nvPr>
        </p:nvSpPr>
        <p:spPr/>
        <p:txBody>
          <a:bodyPr/>
          <a:lstStyle/>
          <a:p>
            <a:fld id="{8FF7337A-7378-4E3E-873A-5B5250B55014}" type="slidenum">
              <a:rPr lang="en-US" smtClean="0"/>
              <a:t>14</a:t>
            </a:fld>
            <a:endParaRPr lang="en-US"/>
          </a:p>
        </p:txBody>
      </p:sp>
    </p:spTree>
    <p:extLst>
      <p:ext uri="{BB962C8B-B14F-4D97-AF65-F5344CB8AC3E}">
        <p14:creationId xmlns:p14="http://schemas.microsoft.com/office/powerpoint/2010/main" val="38929247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810B50-935E-4B9C-8C40-DFA2ACFE1CD5}" type="slidenum">
              <a:rPr lang="en-US"/>
              <a:pPr/>
              <a:t>18</a:t>
            </a:fld>
            <a:endParaRPr lang="en-US"/>
          </a:p>
        </p:txBody>
      </p:sp>
      <p:sp>
        <p:nvSpPr>
          <p:cNvPr id="104038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4038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65BF6C-B1EB-49CA-ABA9-A3A0007514C9}" type="slidenum">
              <a:rPr lang="en-US"/>
              <a:pPr/>
              <a:t>19</a:t>
            </a:fld>
            <a:endParaRPr lang="en-US"/>
          </a:p>
        </p:txBody>
      </p:sp>
      <p:sp>
        <p:nvSpPr>
          <p:cNvPr id="10424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4243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FFA779-AC77-4BEC-A728-2F8C3B190833}" type="slidenum">
              <a:rPr lang="en-US"/>
              <a:pPr/>
              <a:t>20</a:t>
            </a:fld>
            <a:endParaRPr lang="en-US"/>
          </a:p>
        </p:txBody>
      </p:sp>
      <p:sp>
        <p:nvSpPr>
          <p:cNvPr id="964610" name="Rectangle 2"/>
          <p:cNvSpPr>
            <a:spLocks noGrp="1" noRot="1" noChangeAspect="1" noChangeArrowheads="1" noTextEdit="1"/>
          </p:cNvSpPr>
          <p:nvPr>
            <p:ph type="sldImg"/>
          </p:nvPr>
        </p:nvSpPr>
        <p:spPr>
          <a:ln/>
        </p:spPr>
      </p:sp>
      <p:sp>
        <p:nvSpPr>
          <p:cNvPr id="964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47B335-BDBD-488B-9D6F-33298975057F}" type="slidenum">
              <a:rPr lang="en-US"/>
              <a:pPr/>
              <a:t>21</a:t>
            </a:fld>
            <a:endParaRPr lang="en-US"/>
          </a:p>
        </p:txBody>
      </p:sp>
      <p:sp>
        <p:nvSpPr>
          <p:cNvPr id="976898" name="Rectangle 2"/>
          <p:cNvSpPr>
            <a:spLocks noGrp="1" noRot="1" noChangeAspect="1" noChangeArrowheads="1" noTextEdit="1"/>
          </p:cNvSpPr>
          <p:nvPr>
            <p:ph type="sldImg"/>
          </p:nvPr>
        </p:nvSpPr>
        <p:spPr>
          <a:ln/>
        </p:spPr>
      </p:sp>
      <p:sp>
        <p:nvSpPr>
          <p:cNvPr id="976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BF26B5-0B8E-40D8-BB6E-48CB7BBA47DD}" type="slidenum">
              <a:rPr lang="en-US"/>
              <a:pPr/>
              <a:t>22</a:t>
            </a:fld>
            <a:endParaRPr lang="en-US"/>
          </a:p>
        </p:txBody>
      </p:sp>
      <p:sp>
        <p:nvSpPr>
          <p:cNvPr id="978946" name="Rectangle 2"/>
          <p:cNvSpPr>
            <a:spLocks noGrp="1" noRot="1" noChangeAspect="1" noChangeArrowheads="1" noTextEdit="1"/>
          </p:cNvSpPr>
          <p:nvPr>
            <p:ph type="sldImg"/>
          </p:nvPr>
        </p:nvSpPr>
        <p:spPr>
          <a:ln/>
        </p:spPr>
      </p:sp>
      <p:sp>
        <p:nvSpPr>
          <p:cNvPr id="978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5B803F-7F26-46F0-84F6-8DDEE06A78AF}" type="slidenum">
              <a:rPr lang="en-US"/>
              <a:pPr/>
              <a:t>23</a:t>
            </a:fld>
            <a:endParaRPr lang="en-US"/>
          </a:p>
        </p:txBody>
      </p:sp>
      <p:sp>
        <p:nvSpPr>
          <p:cNvPr id="980994" name="Rectangle 2"/>
          <p:cNvSpPr>
            <a:spLocks noGrp="1" noRot="1" noChangeAspect="1" noChangeArrowheads="1" noTextEdit="1"/>
          </p:cNvSpPr>
          <p:nvPr>
            <p:ph type="sldImg"/>
          </p:nvPr>
        </p:nvSpPr>
        <p:spPr>
          <a:ln/>
        </p:spPr>
      </p:sp>
      <p:sp>
        <p:nvSpPr>
          <p:cNvPr id="980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3EFCD5-36A2-480E-B3A2-42D57F275964}" type="slidenum">
              <a:rPr lang="en-US"/>
              <a:pPr/>
              <a:t>24</a:t>
            </a:fld>
            <a:endParaRPr lang="en-US"/>
          </a:p>
        </p:txBody>
      </p:sp>
      <p:sp>
        <p:nvSpPr>
          <p:cNvPr id="983042" name="Rectangle 2"/>
          <p:cNvSpPr>
            <a:spLocks noGrp="1" noRot="1" noChangeAspect="1" noChangeArrowheads="1" noTextEdit="1"/>
          </p:cNvSpPr>
          <p:nvPr>
            <p:ph type="sldImg"/>
          </p:nvPr>
        </p:nvSpPr>
        <p:spPr>
          <a:ln/>
        </p:spPr>
      </p:sp>
      <p:sp>
        <p:nvSpPr>
          <p:cNvPr id="983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468859-61F1-44AA-BA38-F02044A69133}" type="slidenum">
              <a:rPr lang="en-US"/>
              <a:pPr/>
              <a:t>2</a:t>
            </a:fld>
            <a:endParaRPr lang="en-US"/>
          </a:p>
        </p:txBody>
      </p:sp>
      <p:sp>
        <p:nvSpPr>
          <p:cNvPr id="100147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0147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2AE520-C660-479D-95C4-33C574771500}" type="slidenum">
              <a:rPr lang="en-US"/>
              <a:pPr/>
              <a:t>3</a:t>
            </a:fld>
            <a:endParaRPr lang="en-US"/>
          </a:p>
        </p:txBody>
      </p:sp>
      <p:sp>
        <p:nvSpPr>
          <p:cNvPr id="101581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1581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E10BA8-C543-429B-A4D1-9CA40A2DBFDE}" type="slidenum">
              <a:rPr lang="en-US"/>
              <a:pPr/>
              <a:t>7</a:t>
            </a:fld>
            <a:endParaRPr lang="en-US"/>
          </a:p>
        </p:txBody>
      </p:sp>
      <p:sp>
        <p:nvSpPr>
          <p:cNvPr id="10321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321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E10BA8-C543-429B-A4D1-9CA40A2DBFDE}" type="slidenum">
              <a:rPr lang="en-US"/>
              <a:pPr/>
              <a:t>8</a:t>
            </a:fld>
            <a:endParaRPr lang="en-US"/>
          </a:p>
        </p:txBody>
      </p:sp>
      <p:sp>
        <p:nvSpPr>
          <p:cNvPr id="10321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321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this first</a:t>
            </a:r>
            <a:r>
              <a:rPr lang="en-US" baseline="0" dirty="0"/>
              <a:t> because it take time to have the steam out. Show the explanation in a latter slide</a:t>
            </a:r>
            <a:endParaRPr lang="en-US" dirty="0"/>
          </a:p>
        </p:txBody>
      </p:sp>
      <p:sp>
        <p:nvSpPr>
          <p:cNvPr id="4" name="Slide Number Placeholder 3"/>
          <p:cNvSpPr>
            <a:spLocks noGrp="1"/>
          </p:cNvSpPr>
          <p:nvPr>
            <p:ph type="sldNum" sz="quarter" idx="10"/>
          </p:nvPr>
        </p:nvSpPr>
        <p:spPr/>
        <p:txBody>
          <a:bodyPr/>
          <a:lstStyle/>
          <a:p>
            <a:fld id="{8FF7337A-7378-4E3E-873A-5B5250B55014}" type="slidenum">
              <a:rPr lang="en-US" smtClean="0"/>
              <a:t>9</a:t>
            </a:fld>
            <a:endParaRPr lang="en-US"/>
          </a:p>
        </p:txBody>
      </p:sp>
    </p:spTree>
    <p:extLst>
      <p:ext uri="{BB962C8B-B14F-4D97-AF65-F5344CB8AC3E}">
        <p14:creationId xmlns:p14="http://schemas.microsoft.com/office/powerpoint/2010/main" val="480160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AA27784-D740-4EE5-936D-18717ED3A84D}" type="slidenum">
              <a:rPr lang="en-US"/>
              <a:pPr eaLnBrk="1" hangingPunct="1"/>
              <a:t>10</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CN">
                <a:solidFill>
                  <a:srgbClr val="027E22"/>
                </a:solidFill>
              </a:rPr>
              <a:t>Someone is stranded in a boat but has a battery-operated fan. The stranded party decides to direct the fan toward the sail and propel the boat home. Will this work? What if the sail is canted at an angle so that the air strikes the sail at an angle rather than dead on?</a:t>
            </a:r>
          </a:p>
          <a:p>
            <a:pPr eaLnBrk="1" hangingPunct="1"/>
            <a:endParaRPr lang="en-US"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AA27784-D740-4EE5-936D-18717ED3A84D}" type="slidenum">
              <a:rPr lang="en-US"/>
              <a:pPr eaLnBrk="1" hangingPunct="1"/>
              <a:t>11</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CN" dirty="0">
                <a:solidFill>
                  <a:srgbClr val="027E22"/>
                </a:solidFill>
              </a:rPr>
              <a:t>Someone is stranded in a boat but has a battery-operated fan. The stranded party decides to direct the fan toward the sail and propel the boat home. Will this work? What if the sail is canted at an angle so that the air strikes the sail at an angle rather than dead on?</a:t>
            </a:r>
          </a:p>
          <a:p>
            <a:pPr eaLnBrk="1" hangingPunct="1"/>
            <a:endParaRPr lang="en-US" altLang="zh-CN"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AA27784-D740-4EE5-936D-18717ED3A84D}" type="slidenum">
              <a:rPr lang="en-US"/>
              <a:pPr eaLnBrk="1" hangingPunct="1"/>
              <a:t>12</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CN">
                <a:solidFill>
                  <a:srgbClr val="027E22"/>
                </a:solidFill>
              </a:rPr>
              <a:t>Someone is stranded in a boat but has a battery-operated fan. The stranded party decides to direct the fan toward the sail and propel the boat home. Will this work? What if the sail is canted at an angle so that the air strikes the sail at an angle rather than dead on?</a:t>
            </a:r>
          </a:p>
          <a:p>
            <a:pPr eaLnBrk="1" hangingPunct="1"/>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4A8147-DED6-4612-A6F3-C4E92BFF91FD}" type="datetime1">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934296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8DB2D6-CAB8-4BD7-9A2F-6A9D13B7A918}" type="datetime1">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1358163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06B2A7-F14F-4689-A7DD-37E8D69D8F30}" type="datetime1">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2334190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5C6768-3B3A-441F-9331-CAC09A69DC07}" type="datetime1">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3967215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2C1006-E7D7-4595-93B0-16750F56019B}" type="datetime1">
              <a:rPr lang="en-US" smtClean="0"/>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4221319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590925-BFA2-42E7-A2F8-36EEE1680AA1}" type="datetime1">
              <a:rPr lang="en-US" smtClean="0"/>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1243099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805AFB-9816-4907-AC25-4DB245A68823}" type="datetime1">
              <a:rPr lang="en-US" smtClean="0"/>
              <a:t>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2040393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108CA6A-0FDC-4FF6-B59D-AB3B5AC77F62}" type="datetime1">
              <a:rPr lang="en-US" smtClean="0"/>
              <a:t>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4056338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DC1482-6B9F-4ACF-A867-1A3E6278644C}" type="datetime1">
              <a:rPr lang="en-US" smtClean="0"/>
              <a:t>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3472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6004D4-FDA7-430F-A07D-3349586B01E9}" type="datetime1">
              <a:rPr lang="en-US" smtClean="0"/>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1859335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8C8192-BE7F-4F52-9151-124AC9D6AACD}" type="datetime1">
              <a:rPr lang="en-US" smtClean="0"/>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98BF9-EA87-4BA1-A3D4-E31244B3109C}" type="slidenum">
              <a:rPr lang="en-US" smtClean="0"/>
              <a:t>‹#›</a:t>
            </a:fld>
            <a:endParaRPr lang="en-US"/>
          </a:p>
        </p:txBody>
      </p:sp>
    </p:spTree>
    <p:extLst>
      <p:ext uri="{BB962C8B-B14F-4D97-AF65-F5344CB8AC3E}">
        <p14:creationId xmlns:p14="http://schemas.microsoft.com/office/powerpoint/2010/main" val="3577085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5559E-250C-4D61-B50D-E7929278658E}" type="datetime1">
              <a:rPr lang="en-US" smtClean="0"/>
              <a:t>1/30/2020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E98BF9-EA87-4BA1-A3D4-E31244B3109C}" type="slidenum">
              <a:rPr lang="en-US" smtClean="0"/>
              <a:t>‹#›</a:t>
            </a:fld>
            <a:endParaRPr lang="en-US"/>
          </a:p>
        </p:txBody>
      </p:sp>
    </p:spTree>
    <p:extLst>
      <p:ext uri="{BB962C8B-B14F-4D97-AF65-F5344CB8AC3E}">
        <p14:creationId xmlns:p14="http://schemas.microsoft.com/office/powerpoint/2010/main" val="2473970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972" name="Text Box 4"/>
          <p:cNvSpPr txBox="1">
            <a:spLocks noChangeArrowheads="1"/>
          </p:cNvSpPr>
          <p:nvPr/>
        </p:nvSpPr>
        <p:spPr bwMode="auto">
          <a:xfrm>
            <a:off x="0" y="38100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3600" b="1" dirty="0">
                <a:solidFill>
                  <a:srgbClr val="FF0000"/>
                </a:solidFill>
                <a:latin typeface="Arial" charset="0"/>
              </a:rPr>
              <a:t>Newton’s First Law of Motion</a:t>
            </a:r>
          </a:p>
        </p:txBody>
      </p:sp>
      <p:sp>
        <p:nvSpPr>
          <p:cNvPr id="723973" name="Text Box 5"/>
          <p:cNvSpPr txBox="1">
            <a:spLocks noChangeArrowheads="1"/>
          </p:cNvSpPr>
          <p:nvPr/>
        </p:nvSpPr>
        <p:spPr bwMode="auto">
          <a:xfrm>
            <a:off x="228600" y="1351528"/>
            <a:ext cx="3124200"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buFont typeface="Arial" pitchFamily="34" charset="0"/>
              <a:buChar char="•"/>
            </a:pPr>
            <a:r>
              <a:rPr lang="en-US" sz="2500" dirty="0">
                <a:latin typeface="Arial" charset="0"/>
              </a:rPr>
              <a:t>An object remains at rest, </a:t>
            </a:r>
          </a:p>
          <a:p>
            <a:pPr marL="285750" indent="-285750">
              <a:buFont typeface="Arial" pitchFamily="34" charset="0"/>
              <a:buChar char="•"/>
            </a:pPr>
            <a:endParaRPr lang="en-US" sz="2500" dirty="0">
              <a:latin typeface="Arial" charset="0"/>
            </a:endParaRPr>
          </a:p>
          <a:p>
            <a:pPr marL="285750" indent="-285750">
              <a:buFont typeface="Arial" pitchFamily="34" charset="0"/>
              <a:buChar char="•"/>
            </a:pPr>
            <a:r>
              <a:rPr lang="en-US" sz="2500" dirty="0">
                <a:latin typeface="Arial" charset="0"/>
              </a:rPr>
              <a:t>or in uniform motion in a straight line,</a:t>
            </a:r>
          </a:p>
          <a:p>
            <a:pPr marL="285750" indent="-285750">
              <a:buFont typeface="Arial" pitchFamily="34" charset="0"/>
              <a:buChar char="•"/>
            </a:pPr>
            <a:endParaRPr lang="en-US" sz="2500" dirty="0">
              <a:latin typeface="Arial" charset="0"/>
            </a:endParaRPr>
          </a:p>
          <a:p>
            <a:pPr marL="285750" indent="-285750">
              <a:buFont typeface="Arial" pitchFamily="34" charset="0"/>
              <a:buChar char="•"/>
            </a:pPr>
            <a:r>
              <a:rPr lang="en-US" sz="2500" dirty="0">
                <a:latin typeface="Arial" charset="0"/>
              </a:rPr>
              <a:t> unless it is compelled to change by an externally imposed force.</a:t>
            </a:r>
          </a:p>
        </p:txBody>
      </p:sp>
      <p:sp>
        <p:nvSpPr>
          <p:cNvPr id="723974" name="Rectangle 6"/>
          <p:cNvSpPr>
            <a:spLocks noChangeArrowheads="1"/>
          </p:cNvSpPr>
          <p:nvPr/>
        </p:nvSpPr>
        <p:spPr bwMode="auto">
          <a:xfrm>
            <a:off x="3843338" y="12017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pic>
        <p:nvPicPr>
          <p:cNvPr id="723975" name="Picture 7" descr="04_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4224" y="1630126"/>
            <a:ext cx="5116512" cy="4151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C0E98BF9-EA87-4BA1-A3D4-E31244B3109C}" type="slidenum">
              <a:rPr lang="en-US" smtClean="0"/>
              <a:t>1</a:t>
            </a:fld>
            <a:endParaRPr lang="en-US"/>
          </a:p>
        </p:txBody>
      </p:sp>
    </p:spTree>
    <p:extLst>
      <p:ext uri="{BB962C8B-B14F-4D97-AF65-F5344CB8AC3E}">
        <p14:creationId xmlns:p14="http://schemas.microsoft.com/office/powerpoint/2010/main" val="940487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F7ABF17-D4F6-4000-A3A0-104E85D29F37}" type="slidenum">
              <a:rPr lang="en-US"/>
              <a:pPr eaLnBrk="1" hangingPunct="1"/>
              <a:t>10</a:t>
            </a:fld>
            <a:endParaRPr lang="en-US"/>
          </a:p>
        </p:txBody>
      </p:sp>
      <p:sp>
        <p:nvSpPr>
          <p:cNvPr id="24580"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9724C5-37EF-4ED9-8D42-23C612959478}" type="datetime1">
              <a:rPr lang="en-US" sz="1400"/>
              <a:pPr eaLnBrk="1" hangingPunct="1"/>
              <a:t>1/30/2020</a:t>
            </a:fld>
            <a:endParaRPr lang="en-US" sz="1400"/>
          </a:p>
        </p:txBody>
      </p:sp>
      <p:sp>
        <p:nvSpPr>
          <p:cNvPr id="24582"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D939FAB8-4565-48E6-8126-2EF5CBA7710A}" type="slidenum">
              <a:rPr lang="en-US" sz="1400"/>
              <a:pPr algn="r" eaLnBrk="1" hangingPunct="1"/>
              <a:t>10</a:t>
            </a:fld>
            <a:endParaRPr lang="en-US" sz="1400"/>
          </a:p>
        </p:txBody>
      </p:sp>
      <p:grpSp>
        <p:nvGrpSpPr>
          <p:cNvPr id="2" name="Group 2"/>
          <p:cNvGrpSpPr>
            <a:grpSpLocks/>
          </p:cNvGrpSpPr>
          <p:nvPr/>
        </p:nvGrpSpPr>
        <p:grpSpPr bwMode="auto">
          <a:xfrm>
            <a:off x="0" y="1290484"/>
            <a:ext cx="5715000" cy="4019550"/>
            <a:chOff x="1200" y="816"/>
            <a:chExt cx="3600" cy="2532"/>
          </a:xfrm>
        </p:grpSpPr>
        <p:pic>
          <p:nvPicPr>
            <p:cNvPr id="24594" name="Picture 3" descr="1H-02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0" y="1248"/>
              <a:ext cx="2736" cy="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5" name="Text Box 4"/>
            <p:cNvSpPr txBox="1">
              <a:spLocks noChangeArrowheads="1"/>
            </p:cNvSpPr>
            <p:nvPr/>
          </p:nvSpPr>
          <p:spPr bwMode="auto">
            <a:xfrm>
              <a:off x="1200" y="816"/>
              <a:ext cx="3600" cy="250"/>
            </a:xfrm>
            <a:prstGeom prst="rect">
              <a:avLst/>
            </a:prstGeom>
            <a:solidFill>
              <a:srgbClr val="FFFF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rgbClr val="669900"/>
                  </a:solidFill>
                  <a:ea typeface="宋体" pitchFamily="2" charset="-122"/>
                </a:rPr>
                <a:t>Can a fan attached to a cart propel the cart?</a:t>
              </a:r>
            </a:p>
          </p:txBody>
        </p:sp>
      </p:grpSp>
      <p:sp>
        <p:nvSpPr>
          <p:cNvPr id="24584" name="Rectangle 5"/>
          <p:cNvSpPr>
            <a:spLocks noGrp="1" noChangeArrowheads="1"/>
          </p:cNvSpPr>
          <p:nvPr>
            <p:ph type="title"/>
          </p:nvPr>
        </p:nvSpPr>
        <p:spPr>
          <a:xfrm>
            <a:off x="457200" y="304800"/>
            <a:ext cx="8153400" cy="685800"/>
          </a:xfrm>
          <a:solidFill>
            <a:srgbClr val="99FF33"/>
          </a:solidFill>
        </p:spPr>
        <p:txBody>
          <a:bodyPr/>
          <a:lstStyle/>
          <a:p>
            <a:pPr eaLnBrk="1" hangingPunct="1"/>
            <a:r>
              <a:rPr lang="en-US" altLang="zh-CN" sz="1800">
                <a:ea typeface="宋体" pitchFamily="2" charset="-122"/>
              </a:rPr>
              <a:t>1H-02 Fan Cart (Action-Reaction)</a:t>
            </a:r>
            <a:r>
              <a:rPr lang="en-US" altLang="zh-CN" sz="3600">
                <a:ea typeface="宋体" pitchFamily="2" charset="-122"/>
              </a:rPr>
              <a:t> </a:t>
            </a:r>
          </a:p>
        </p:txBody>
      </p:sp>
      <p:sp>
        <p:nvSpPr>
          <p:cNvPr id="5" name="TextBox 4"/>
          <p:cNvSpPr txBox="1"/>
          <p:nvPr/>
        </p:nvSpPr>
        <p:spPr>
          <a:xfrm>
            <a:off x="5562600" y="2133600"/>
            <a:ext cx="3124200" cy="3339376"/>
          </a:xfrm>
          <a:prstGeom prst="rect">
            <a:avLst/>
          </a:prstGeom>
          <a:noFill/>
        </p:spPr>
        <p:txBody>
          <a:bodyPr wrap="square" rtlCol="0">
            <a:spAutoFit/>
          </a:bodyPr>
          <a:lstStyle/>
          <a:p>
            <a:r>
              <a:rPr lang="en-US" sz="2500" dirty="0"/>
              <a:t>Without the sail, the cart moves.  With the sail, will the cart move? </a:t>
            </a:r>
          </a:p>
          <a:p>
            <a:endParaRPr lang="en-US" sz="2500" dirty="0"/>
          </a:p>
          <a:p>
            <a:pPr marL="342900" indent="-342900">
              <a:buAutoNum type="alphaLcParenR"/>
            </a:pPr>
            <a:r>
              <a:rPr lang="en-US" sz="2500" dirty="0"/>
              <a:t>yes. </a:t>
            </a:r>
          </a:p>
          <a:p>
            <a:pPr marL="342900" indent="-342900">
              <a:buAutoNum type="alphaLcParenR"/>
            </a:pPr>
            <a:r>
              <a:rPr lang="en-US" sz="2500" dirty="0"/>
              <a:t>No. </a:t>
            </a:r>
          </a:p>
          <a:p>
            <a:endParaRPr lang="en-US" dirty="0"/>
          </a:p>
          <a:p>
            <a:endParaRPr lang="en-US" dirty="0"/>
          </a:p>
        </p:txBody>
      </p:sp>
    </p:spTree>
    <p:extLst>
      <p:ext uri="{BB962C8B-B14F-4D97-AF65-F5344CB8AC3E}">
        <p14:creationId xmlns:p14="http://schemas.microsoft.com/office/powerpoint/2010/main" val="3127237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F7ABF17-D4F6-4000-A3A0-104E85D29F37}" type="slidenum">
              <a:rPr lang="en-US"/>
              <a:pPr eaLnBrk="1" hangingPunct="1"/>
              <a:t>11</a:t>
            </a:fld>
            <a:endParaRPr lang="en-US"/>
          </a:p>
        </p:txBody>
      </p:sp>
      <p:sp>
        <p:nvSpPr>
          <p:cNvPr id="24580"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9724C5-37EF-4ED9-8D42-23C612959478}" type="datetime1">
              <a:rPr lang="en-US" sz="1400"/>
              <a:pPr eaLnBrk="1" hangingPunct="1"/>
              <a:t>1/30/2020</a:t>
            </a:fld>
            <a:endParaRPr lang="en-US" sz="1400"/>
          </a:p>
        </p:txBody>
      </p:sp>
      <p:sp>
        <p:nvSpPr>
          <p:cNvPr id="24582"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D939FAB8-4565-48E6-8126-2EF5CBA7710A}" type="slidenum">
              <a:rPr lang="en-US" sz="1400"/>
              <a:pPr algn="r" eaLnBrk="1" hangingPunct="1"/>
              <a:t>11</a:t>
            </a:fld>
            <a:endParaRPr lang="en-US" sz="1400"/>
          </a:p>
        </p:txBody>
      </p:sp>
      <p:grpSp>
        <p:nvGrpSpPr>
          <p:cNvPr id="2" name="Group 2"/>
          <p:cNvGrpSpPr>
            <a:grpSpLocks/>
          </p:cNvGrpSpPr>
          <p:nvPr/>
        </p:nvGrpSpPr>
        <p:grpSpPr bwMode="auto">
          <a:xfrm>
            <a:off x="1828800" y="1143000"/>
            <a:ext cx="5715000" cy="4019550"/>
            <a:chOff x="1200" y="816"/>
            <a:chExt cx="3600" cy="2532"/>
          </a:xfrm>
        </p:grpSpPr>
        <p:pic>
          <p:nvPicPr>
            <p:cNvPr id="24594" name="Picture 3" descr="1H-02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0" y="1248"/>
              <a:ext cx="2736" cy="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5" name="Text Box 4"/>
            <p:cNvSpPr txBox="1">
              <a:spLocks noChangeArrowheads="1"/>
            </p:cNvSpPr>
            <p:nvPr/>
          </p:nvSpPr>
          <p:spPr bwMode="auto">
            <a:xfrm>
              <a:off x="1200" y="816"/>
              <a:ext cx="3600" cy="250"/>
            </a:xfrm>
            <a:prstGeom prst="rect">
              <a:avLst/>
            </a:prstGeom>
            <a:solidFill>
              <a:srgbClr val="FFFF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rgbClr val="669900"/>
                  </a:solidFill>
                  <a:ea typeface="宋体" pitchFamily="2" charset="-122"/>
                </a:rPr>
                <a:t>Can a fan attached to a cart propel the cart?</a:t>
              </a:r>
            </a:p>
          </p:txBody>
        </p:sp>
      </p:grpSp>
      <p:sp>
        <p:nvSpPr>
          <p:cNvPr id="24584" name="Rectangle 5"/>
          <p:cNvSpPr>
            <a:spLocks noGrp="1" noChangeArrowheads="1"/>
          </p:cNvSpPr>
          <p:nvPr>
            <p:ph type="title"/>
          </p:nvPr>
        </p:nvSpPr>
        <p:spPr>
          <a:xfrm>
            <a:off x="457200" y="304800"/>
            <a:ext cx="8153400" cy="685800"/>
          </a:xfrm>
          <a:solidFill>
            <a:srgbClr val="99FF33"/>
          </a:solidFill>
        </p:spPr>
        <p:txBody>
          <a:bodyPr/>
          <a:lstStyle/>
          <a:p>
            <a:pPr eaLnBrk="1" hangingPunct="1"/>
            <a:r>
              <a:rPr lang="en-US" altLang="zh-CN" sz="1800">
                <a:ea typeface="宋体" pitchFamily="2" charset="-122"/>
              </a:rPr>
              <a:t>1H-02 Fan Cart (Action-Reaction)</a:t>
            </a:r>
            <a:r>
              <a:rPr lang="en-US" altLang="zh-CN" sz="3600">
                <a:ea typeface="宋体" pitchFamily="2" charset="-122"/>
              </a:rPr>
              <a:t> </a:t>
            </a:r>
          </a:p>
        </p:txBody>
      </p:sp>
      <p:sp>
        <p:nvSpPr>
          <p:cNvPr id="95238" name="Rectangle 6"/>
          <p:cNvSpPr>
            <a:spLocks noGrp="1" noChangeArrowheads="1"/>
          </p:cNvSpPr>
          <p:nvPr>
            <p:ph type="body" idx="1"/>
          </p:nvPr>
        </p:nvSpPr>
        <p:spPr>
          <a:xfrm>
            <a:off x="457200" y="5334000"/>
            <a:ext cx="8229600" cy="803275"/>
          </a:xfrm>
          <a:solidFill>
            <a:schemeClr val="accent1"/>
          </a:solidFill>
        </p:spPr>
        <p:txBody>
          <a:bodyPr>
            <a:normAutofit/>
          </a:bodyPr>
          <a:lstStyle/>
          <a:p>
            <a:pPr marL="0" indent="0" eaLnBrk="1" hangingPunct="1">
              <a:lnSpc>
                <a:spcPct val="90000"/>
              </a:lnSpc>
            </a:pPr>
            <a:r>
              <a:rPr lang="en-US" altLang="zh-CN" sz="1400" dirty="0">
                <a:ea typeface="宋体" pitchFamily="2" charset="-122"/>
              </a:rPr>
              <a:t>INTERNAL FORCES IN A SYSTEM CANCEL EACH OTHER WHEN THE SYSTEM AS A WHOLE IS CONSIDERED. SO IF THE SAIL IS PERPENDICULAR THE FAN DOES NOT MOVE. </a:t>
            </a:r>
          </a:p>
        </p:txBody>
      </p:sp>
      <p:grpSp>
        <p:nvGrpSpPr>
          <p:cNvPr id="3" name="Group 7"/>
          <p:cNvGrpSpPr>
            <a:grpSpLocks/>
          </p:cNvGrpSpPr>
          <p:nvPr/>
        </p:nvGrpSpPr>
        <p:grpSpPr bwMode="auto">
          <a:xfrm>
            <a:off x="3048000" y="2362200"/>
            <a:ext cx="3733800" cy="1047750"/>
            <a:chOff x="1920" y="1488"/>
            <a:chExt cx="2352" cy="660"/>
          </a:xfrm>
        </p:grpSpPr>
        <p:sp>
          <p:nvSpPr>
            <p:cNvPr id="24590" name="Line 8"/>
            <p:cNvSpPr>
              <a:spLocks noChangeShapeType="1"/>
            </p:cNvSpPr>
            <p:nvPr/>
          </p:nvSpPr>
          <p:spPr bwMode="auto">
            <a:xfrm flipH="1">
              <a:off x="2304" y="2016"/>
              <a:ext cx="379" cy="132"/>
            </a:xfrm>
            <a:prstGeom prst="line">
              <a:avLst/>
            </a:prstGeom>
            <a:noFill/>
            <a:ln w="57150">
              <a:solidFill>
                <a:srgbClr val="FFFF66"/>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91" name="Line 9"/>
            <p:cNvSpPr>
              <a:spLocks noChangeShapeType="1"/>
            </p:cNvSpPr>
            <p:nvPr/>
          </p:nvSpPr>
          <p:spPr bwMode="auto">
            <a:xfrm flipV="1">
              <a:off x="3451" y="1728"/>
              <a:ext cx="341" cy="107"/>
            </a:xfrm>
            <a:prstGeom prst="line">
              <a:avLst/>
            </a:prstGeom>
            <a:noFill/>
            <a:ln w="57150">
              <a:solidFill>
                <a:srgbClr val="FFFF66"/>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92" name="Text Box 10"/>
            <p:cNvSpPr txBox="1">
              <a:spLocks noChangeArrowheads="1"/>
            </p:cNvSpPr>
            <p:nvPr/>
          </p:nvSpPr>
          <p:spPr bwMode="auto">
            <a:xfrm>
              <a:off x="1920" y="1872"/>
              <a:ext cx="463"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400" b="1">
                  <a:solidFill>
                    <a:srgbClr val="FFFF66"/>
                  </a:solidFill>
                  <a:ea typeface="宋体" pitchFamily="2" charset="-122"/>
                </a:rPr>
                <a:t>Action</a:t>
              </a:r>
            </a:p>
          </p:txBody>
        </p:sp>
        <p:sp>
          <p:nvSpPr>
            <p:cNvPr id="24593" name="Text Box 11"/>
            <p:cNvSpPr txBox="1">
              <a:spLocks noChangeArrowheads="1"/>
            </p:cNvSpPr>
            <p:nvPr/>
          </p:nvSpPr>
          <p:spPr bwMode="auto">
            <a:xfrm>
              <a:off x="3648" y="1488"/>
              <a:ext cx="62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zh-CN" sz="1400" b="1">
                  <a:solidFill>
                    <a:srgbClr val="FFFF66"/>
                  </a:solidFill>
                  <a:ea typeface="宋体" pitchFamily="2" charset="-122"/>
                </a:rPr>
                <a:t>Reaction</a:t>
              </a:r>
            </a:p>
          </p:txBody>
        </p:sp>
      </p:grpSp>
    </p:spTree>
    <p:extLst>
      <p:ext uri="{BB962C8B-B14F-4D97-AF65-F5344CB8AC3E}">
        <p14:creationId xmlns:p14="http://schemas.microsoft.com/office/powerpoint/2010/main" val="4153942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F7ABF17-D4F6-4000-A3A0-104E85D29F37}" type="slidenum">
              <a:rPr lang="en-US"/>
              <a:pPr eaLnBrk="1" hangingPunct="1"/>
              <a:t>12</a:t>
            </a:fld>
            <a:endParaRPr lang="en-US"/>
          </a:p>
        </p:txBody>
      </p:sp>
      <p:sp>
        <p:nvSpPr>
          <p:cNvPr id="24580"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9724C5-37EF-4ED9-8D42-23C612959478}" type="datetime1">
              <a:rPr lang="en-US" sz="1400"/>
              <a:pPr eaLnBrk="1" hangingPunct="1"/>
              <a:t>1/30/2020</a:t>
            </a:fld>
            <a:endParaRPr lang="en-US" sz="1400"/>
          </a:p>
        </p:txBody>
      </p:sp>
      <p:sp>
        <p:nvSpPr>
          <p:cNvPr id="24582"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D939FAB8-4565-48E6-8126-2EF5CBA7710A}" type="slidenum">
              <a:rPr lang="en-US" sz="1400"/>
              <a:pPr algn="r" eaLnBrk="1" hangingPunct="1"/>
              <a:t>12</a:t>
            </a:fld>
            <a:endParaRPr lang="en-US" sz="1400"/>
          </a:p>
        </p:txBody>
      </p:sp>
      <p:grpSp>
        <p:nvGrpSpPr>
          <p:cNvPr id="2" name="Group 2"/>
          <p:cNvGrpSpPr>
            <a:grpSpLocks/>
          </p:cNvGrpSpPr>
          <p:nvPr/>
        </p:nvGrpSpPr>
        <p:grpSpPr bwMode="auto">
          <a:xfrm>
            <a:off x="0" y="1290484"/>
            <a:ext cx="5715000" cy="4019550"/>
            <a:chOff x="1200" y="816"/>
            <a:chExt cx="3600" cy="2532"/>
          </a:xfrm>
        </p:grpSpPr>
        <p:pic>
          <p:nvPicPr>
            <p:cNvPr id="24594" name="Picture 3" descr="1H-02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0" y="1248"/>
              <a:ext cx="2736" cy="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5" name="Text Box 4"/>
            <p:cNvSpPr txBox="1">
              <a:spLocks noChangeArrowheads="1"/>
            </p:cNvSpPr>
            <p:nvPr/>
          </p:nvSpPr>
          <p:spPr bwMode="auto">
            <a:xfrm>
              <a:off x="1200" y="816"/>
              <a:ext cx="3600" cy="250"/>
            </a:xfrm>
            <a:prstGeom prst="rect">
              <a:avLst/>
            </a:prstGeom>
            <a:solidFill>
              <a:srgbClr val="FFFF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000" b="1">
                  <a:solidFill>
                    <a:srgbClr val="669900"/>
                  </a:solidFill>
                  <a:ea typeface="宋体" pitchFamily="2" charset="-122"/>
                </a:rPr>
                <a:t>Can a fan attached to a cart propel the cart?</a:t>
              </a:r>
            </a:p>
          </p:txBody>
        </p:sp>
      </p:grpSp>
      <p:sp>
        <p:nvSpPr>
          <p:cNvPr id="24584" name="Rectangle 5"/>
          <p:cNvSpPr>
            <a:spLocks noGrp="1" noChangeArrowheads="1"/>
          </p:cNvSpPr>
          <p:nvPr>
            <p:ph type="title"/>
          </p:nvPr>
        </p:nvSpPr>
        <p:spPr>
          <a:xfrm>
            <a:off x="457200" y="304800"/>
            <a:ext cx="8153400" cy="685800"/>
          </a:xfrm>
          <a:solidFill>
            <a:srgbClr val="99FF33"/>
          </a:solidFill>
        </p:spPr>
        <p:txBody>
          <a:bodyPr/>
          <a:lstStyle/>
          <a:p>
            <a:pPr eaLnBrk="1" hangingPunct="1"/>
            <a:r>
              <a:rPr lang="en-US" altLang="zh-CN" sz="1800">
                <a:ea typeface="宋体" pitchFamily="2" charset="-122"/>
              </a:rPr>
              <a:t>1H-02 Fan Cart (Action-Reaction)</a:t>
            </a:r>
            <a:r>
              <a:rPr lang="en-US" altLang="zh-CN" sz="3600">
                <a:ea typeface="宋体" pitchFamily="2" charset="-122"/>
              </a:rPr>
              <a:t> </a:t>
            </a:r>
          </a:p>
        </p:txBody>
      </p:sp>
      <p:sp>
        <p:nvSpPr>
          <p:cNvPr id="5" name="TextBox 4"/>
          <p:cNvSpPr txBox="1"/>
          <p:nvPr/>
        </p:nvSpPr>
        <p:spPr>
          <a:xfrm>
            <a:off x="5562600" y="2133600"/>
            <a:ext cx="3124200" cy="2954655"/>
          </a:xfrm>
          <a:prstGeom prst="rect">
            <a:avLst/>
          </a:prstGeom>
          <a:noFill/>
        </p:spPr>
        <p:txBody>
          <a:bodyPr wrap="square" rtlCol="0">
            <a:spAutoFit/>
          </a:bodyPr>
          <a:lstStyle/>
          <a:p>
            <a:r>
              <a:rPr lang="en-US" sz="2500" dirty="0"/>
              <a:t>If the direction of the fan is reversed, will the carts move? </a:t>
            </a:r>
          </a:p>
          <a:p>
            <a:endParaRPr lang="en-US" sz="2500" dirty="0"/>
          </a:p>
          <a:p>
            <a:pPr marL="342900" indent="-342900">
              <a:buAutoNum type="alphaLcParenR"/>
            </a:pPr>
            <a:r>
              <a:rPr lang="en-US" sz="2500" dirty="0"/>
              <a:t>yes. </a:t>
            </a:r>
          </a:p>
          <a:p>
            <a:pPr marL="342900" indent="-342900">
              <a:buAutoNum type="alphaLcParenR"/>
            </a:pPr>
            <a:r>
              <a:rPr lang="en-US" sz="2500" dirty="0"/>
              <a:t>No. </a:t>
            </a:r>
          </a:p>
          <a:p>
            <a:endParaRPr lang="en-US" dirty="0"/>
          </a:p>
          <a:p>
            <a:endParaRPr lang="en-US" dirty="0"/>
          </a:p>
        </p:txBody>
      </p:sp>
    </p:spTree>
    <p:extLst>
      <p:ext uri="{BB962C8B-B14F-4D97-AF65-F5344CB8AC3E}">
        <p14:creationId xmlns:p14="http://schemas.microsoft.com/office/powerpoint/2010/main" val="3977714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457D7FB-18E8-455E-A4DE-6EF2EEC84812}" type="slidenum">
              <a:rPr lang="en-US"/>
              <a:pPr eaLnBrk="1" hangingPunct="1"/>
              <a:t>13</a:t>
            </a:fld>
            <a:endParaRPr lang="en-US"/>
          </a:p>
        </p:txBody>
      </p:sp>
      <p:sp>
        <p:nvSpPr>
          <p:cNvPr id="97283" name="Rectangle 3"/>
          <p:cNvSpPr>
            <a:spLocks noGrp="1" noChangeArrowheads="1"/>
          </p:cNvSpPr>
          <p:nvPr>
            <p:ph type="body" idx="1"/>
          </p:nvPr>
        </p:nvSpPr>
        <p:spPr>
          <a:xfrm>
            <a:off x="547688" y="1066800"/>
            <a:ext cx="8569098" cy="5638800"/>
          </a:xfrm>
          <a:solidFill>
            <a:srgbClr val="FFFF66"/>
          </a:solidFill>
        </p:spPr>
        <p:txBody>
          <a:bodyPr>
            <a:noAutofit/>
          </a:bodyPr>
          <a:lstStyle/>
          <a:p>
            <a:pPr marL="0" indent="0" eaLnBrk="1" hangingPunct="1">
              <a:lnSpc>
                <a:spcPct val="80000"/>
              </a:lnSpc>
            </a:pPr>
            <a:r>
              <a:rPr lang="en-US" altLang="zh-CN" sz="2500" b="0" dirty="0">
                <a:solidFill>
                  <a:srgbClr val="027E22"/>
                </a:solidFill>
                <a:ea typeface="宋体" pitchFamily="2" charset="-122"/>
              </a:rPr>
              <a:t>Imagine that you are sitting in a cart with a pile of bricks.</a:t>
            </a:r>
          </a:p>
          <a:p>
            <a:pPr marL="0" indent="0" eaLnBrk="1" hangingPunct="1">
              <a:lnSpc>
                <a:spcPct val="80000"/>
              </a:lnSpc>
            </a:pPr>
            <a:r>
              <a:rPr lang="en-US" altLang="zh-CN" sz="2500" b="0" dirty="0">
                <a:solidFill>
                  <a:srgbClr val="027E22"/>
                </a:solidFill>
                <a:ea typeface="宋体" pitchFamily="2" charset="-122"/>
              </a:rPr>
              <a:t>How could you use the bricks to get yourself and the cart to move </a:t>
            </a:r>
            <a:r>
              <a:rPr lang="en-US" altLang="zh-CN" sz="2500" b="0" dirty="0">
                <a:solidFill>
                  <a:srgbClr val="CC0000"/>
                </a:solidFill>
                <a:ea typeface="宋体" pitchFamily="2" charset="-122"/>
              </a:rPr>
              <a:t>?</a:t>
            </a:r>
          </a:p>
          <a:p>
            <a:pPr marL="0" indent="0" eaLnBrk="1" hangingPunct="1">
              <a:lnSpc>
                <a:spcPct val="80000"/>
              </a:lnSpc>
              <a:buNone/>
            </a:pPr>
            <a:endParaRPr lang="en-US" altLang="zh-CN" sz="2500" b="0" dirty="0">
              <a:solidFill>
                <a:srgbClr val="027E22"/>
              </a:solidFill>
              <a:ea typeface="宋体" pitchFamily="2" charset="-122"/>
            </a:endParaRPr>
          </a:p>
          <a:p>
            <a:pPr marL="0" indent="0" eaLnBrk="1" hangingPunct="1">
              <a:lnSpc>
                <a:spcPct val="80000"/>
              </a:lnSpc>
              <a:buNone/>
            </a:pPr>
            <a:r>
              <a:rPr lang="en-US" altLang="zh-CN" sz="2500" b="0" dirty="0">
                <a:solidFill>
                  <a:srgbClr val="027E22"/>
                </a:solidFill>
                <a:ea typeface="宋体" pitchFamily="2" charset="-122"/>
              </a:rPr>
              <a:t>A). throw </a:t>
            </a:r>
            <a:r>
              <a:rPr lang="en-US" altLang="zh-CN" sz="2500" dirty="0">
                <a:solidFill>
                  <a:srgbClr val="027E22"/>
                </a:solidFill>
                <a:ea typeface="宋体" pitchFamily="2" charset="-122"/>
              </a:rPr>
              <a:t>one</a:t>
            </a:r>
            <a:r>
              <a:rPr lang="en-US" altLang="zh-CN" sz="2500" b="0" dirty="0">
                <a:solidFill>
                  <a:srgbClr val="027E22"/>
                </a:solidFill>
                <a:ea typeface="宋体" pitchFamily="2" charset="-122"/>
              </a:rPr>
              <a:t> brick after another out of the cart .</a:t>
            </a:r>
          </a:p>
          <a:p>
            <a:pPr marL="0" indent="0" eaLnBrk="1" hangingPunct="1">
              <a:lnSpc>
                <a:spcPct val="80000"/>
              </a:lnSpc>
              <a:buNone/>
            </a:pPr>
            <a:endParaRPr lang="en-US" altLang="zh-CN" sz="2500" dirty="0">
              <a:solidFill>
                <a:srgbClr val="027E22"/>
              </a:solidFill>
              <a:ea typeface="宋体" pitchFamily="2" charset="-122"/>
            </a:endParaRPr>
          </a:p>
          <a:p>
            <a:pPr marL="0" indent="0" eaLnBrk="1" hangingPunct="1">
              <a:lnSpc>
                <a:spcPct val="80000"/>
              </a:lnSpc>
              <a:buNone/>
            </a:pPr>
            <a:r>
              <a:rPr lang="en-US" altLang="zh-CN" sz="2500" dirty="0">
                <a:solidFill>
                  <a:srgbClr val="027E22"/>
                </a:solidFill>
                <a:ea typeface="宋体" pitchFamily="2" charset="-122"/>
              </a:rPr>
              <a:t>B). No way, the cart simply can not move. </a:t>
            </a:r>
          </a:p>
          <a:p>
            <a:pPr marL="0" indent="0" eaLnBrk="1" hangingPunct="1">
              <a:lnSpc>
                <a:spcPct val="80000"/>
              </a:lnSpc>
              <a:buNone/>
            </a:pPr>
            <a:endParaRPr lang="en-US" altLang="zh-CN" sz="2500" b="0" dirty="0">
              <a:solidFill>
                <a:srgbClr val="CC0000"/>
              </a:solidFill>
              <a:ea typeface="宋体" pitchFamily="2" charset="-122"/>
            </a:endParaRPr>
          </a:p>
        </p:txBody>
      </p:sp>
      <p:sp>
        <p:nvSpPr>
          <p:cNvPr id="25609" name="Text Box 4"/>
          <p:cNvSpPr txBox="1">
            <a:spLocks noChangeArrowheads="1"/>
          </p:cNvSpPr>
          <p:nvPr/>
        </p:nvSpPr>
        <p:spPr bwMode="auto">
          <a:xfrm>
            <a:off x="547688" y="5116513"/>
            <a:ext cx="19065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400" b="1" dirty="0">
                <a:solidFill>
                  <a:schemeClr val="bg1"/>
                </a:solidFill>
                <a:ea typeface="宋体" pitchFamily="2" charset="-122"/>
              </a:rPr>
              <a:t>Because the repulse</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046967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Which one is a more realistic description of what actually happens. </a:t>
            </a:r>
          </a:p>
        </p:txBody>
      </p:sp>
      <p:grpSp>
        <p:nvGrpSpPr>
          <p:cNvPr id="9" name="Group 8"/>
          <p:cNvGrpSpPr/>
          <p:nvPr/>
        </p:nvGrpSpPr>
        <p:grpSpPr>
          <a:xfrm>
            <a:off x="1022701" y="2286000"/>
            <a:ext cx="4463699" cy="838200"/>
            <a:chOff x="1022701" y="2286000"/>
            <a:chExt cx="4463699" cy="838200"/>
          </a:xfrm>
        </p:grpSpPr>
        <p:sp>
          <p:nvSpPr>
            <p:cNvPr id="3" name="Rectangle 2"/>
            <p:cNvSpPr/>
            <p:nvPr/>
          </p:nvSpPr>
          <p:spPr>
            <a:xfrm>
              <a:off x="1828800" y="2438400"/>
              <a:ext cx="3657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Triangle 3"/>
            <p:cNvSpPr/>
            <p:nvPr/>
          </p:nvSpPr>
          <p:spPr>
            <a:xfrm rot="19484946">
              <a:off x="1022701" y="2362200"/>
              <a:ext cx="1219200" cy="76200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181600" y="22860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166258" y="2699658"/>
              <a:ext cx="381000" cy="228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2226126" y="2667000"/>
              <a:ext cx="190500" cy="2286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Explosion 1 12"/>
          <p:cNvSpPr/>
          <p:nvPr/>
        </p:nvSpPr>
        <p:spPr>
          <a:xfrm>
            <a:off x="1737756" y="2080227"/>
            <a:ext cx="838200" cy="1043973"/>
          </a:xfrm>
          <a:prstGeom prst="irregularSeal1">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entagon 13"/>
          <p:cNvSpPr/>
          <p:nvPr/>
        </p:nvSpPr>
        <p:spPr>
          <a:xfrm>
            <a:off x="2090058" y="2476500"/>
            <a:ext cx="533400" cy="228600"/>
          </a:xfrm>
          <a:prstGeom prst="homePlate">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p:cNvGrpSpPr/>
          <p:nvPr/>
        </p:nvGrpSpPr>
        <p:grpSpPr>
          <a:xfrm>
            <a:off x="1033587" y="4610100"/>
            <a:ext cx="4463699" cy="838200"/>
            <a:chOff x="1022701" y="2286000"/>
            <a:chExt cx="4463699" cy="838200"/>
          </a:xfrm>
        </p:grpSpPr>
        <p:sp>
          <p:nvSpPr>
            <p:cNvPr id="16" name="Rectangle 15"/>
            <p:cNvSpPr/>
            <p:nvPr/>
          </p:nvSpPr>
          <p:spPr>
            <a:xfrm>
              <a:off x="1828800" y="2438400"/>
              <a:ext cx="3657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Triangle 16"/>
            <p:cNvSpPr/>
            <p:nvPr/>
          </p:nvSpPr>
          <p:spPr>
            <a:xfrm rot="19484946">
              <a:off x="1022701" y="2362200"/>
              <a:ext cx="1219200" cy="76200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181600" y="22860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166258" y="2699658"/>
              <a:ext cx="381000" cy="228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p:nvCxnSpPr>
          <p:spPr>
            <a:xfrm>
              <a:off x="2226126" y="2667000"/>
              <a:ext cx="190500" cy="2286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1" name="Explosion 1 20"/>
          <p:cNvSpPr/>
          <p:nvPr/>
        </p:nvSpPr>
        <p:spPr>
          <a:xfrm>
            <a:off x="1748642" y="4404327"/>
            <a:ext cx="838200" cy="1043973"/>
          </a:xfrm>
          <a:prstGeom prst="irregularSeal1">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Pentagon 21"/>
          <p:cNvSpPr/>
          <p:nvPr/>
        </p:nvSpPr>
        <p:spPr>
          <a:xfrm>
            <a:off x="2100944" y="4800600"/>
            <a:ext cx="533400" cy="228600"/>
          </a:xfrm>
          <a:prstGeom prst="homePlate">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248400" y="2362200"/>
            <a:ext cx="2438400" cy="1477328"/>
          </a:xfrm>
          <a:prstGeom prst="rect">
            <a:avLst/>
          </a:prstGeom>
          <a:noFill/>
        </p:spPr>
        <p:txBody>
          <a:bodyPr wrap="square" rtlCol="0">
            <a:spAutoFit/>
          </a:bodyPr>
          <a:lstStyle/>
          <a:p>
            <a:r>
              <a:rPr lang="en-US" sz="3000" dirty="0"/>
              <a:t>a). Upper</a:t>
            </a:r>
          </a:p>
          <a:p>
            <a:endParaRPr lang="en-US" sz="3000" dirty="0"/>
          </a:p>
          <a:p>
            <a:r>
              <a:rPr lang="en-US" sz="3000" dirty="0"/>
              <a:t>b). Lower </a:t>
            </a:r>
          </a:p>
        </p:txBody>
      </p:sp>
      <p:sp>
        <p:nvSpPr>
          <p:cNvPr id="10" name="Slide Number Placeholder 9"/>
          <p:cNvSpPr>
            <a:spLocks noGrp="1"/>
          </p:cNvSpPr>
          <p:nvPr>
            <p:ph type="sldNum" sz="quarter" idx="12"/>
          </p:nvPr>
        </p:nvSpPr>
        <p:spPr/>
        <p:txBody>
          <a:bodyPr/>
          <a:lstStyle/>
          <a:p>
            <a:fld id="{C0E98BF9-EA87-4BA1-A3D4-E31244B3109C}" type="slidenum">
              <a:rPr lang="en-US" smtClean="0"/>
              <a:t>14</a:t>
            </a:fld>
            <a:endParaRPr lang="en-US"/>
          </a:p>
        </p:txBody>
      </p:sp>
    </p:spTree>
    <p:extLst>
      <p:ext uri="{BB962C8B-B14F-4D97-AF65-F5344CB8AC3E}">
        <p14:creationId xmlns:p14="http://schemas.microsoft.com/office/powerpoint/2010/main" val="3188779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par>
                          <p:cTn id="10" fill="hold">
                            <p:stCondLst>
                              <p:cond delay="500"/>
                            </p:stCondLst>
                            <p:childTnLst>
                              <p:par>
                                <p:cTn id="11" presetID="63" presetClass="path" presetSubtype="0" accel="50000" decel="50000" fill="hold" grpId="0" nodeType="afterEffect">
                                  <p:stCondLst>
                                    <p:cond delay="0"/>
                                  </p:stCondLst>
                                  <p:childTnLst>
                                    <p:animMotion origin="layout" path="M -2.5E-6 2.22222E-6 L 0.74219 2.22222E-6 " pathEditMode="relative" rAng="0" ptsTypes="AA">
                                      <p:cBhvr>
                                        <p:cTn id="12" dur="2000" fill="hold"/>
                                        <p:tgtEl>
                                          <p:spTgt spid="14"/>
                                        </p:tgtEl>
                                        <p:attrNameLst>
                                          <p:attrName>ppt_x</p:attrName>
                                          <p:attrName>ppt_y</p:attrName>
                                        </p:attrNameLst>
                                      </p:cBhvr>
                                      <p:rCtr x="37101" y="0"/>
                                    </p:animMotion>
                                  </p:childTnLst>
                                </p:cTn>
                              </p:par>
                              <p:par>
                                <p:cTn id="13" presetID="10" presetClass="exit" presetSubtype="0" fill="hold" grpId="1" nodeType="withEffect">
                                  <p:stCondLst>
                                    <p:cond delay="0"/>
                                  </p:stCondLst>
                                  <p:childTnLst>
                                    <p:animEffect transition="out" filter="fade">
                                      <p:cBhvr>
                                        <p:cTn id="14" dur="500"/>
                                        <p:tgtEl>
                                          <p:spTgt spid="13"/>
                                        </p:tgtEl>
                                      </p:cBhvr>
                                    </p:animEffect>
                                    <p:set>
                                      <p:cBhvr>
                                        <p:cTn id="15" dur="1" fill="hold">
                                          <p:stCondLst>
                                            <p:cond delay="499"/>
                                          </p:stCondLst>
                                        </p:cTn>
                                        <p:tgtEl>
                                          <p:spTgt spid="13"/>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p:cTn id="20" dur="500" fill="hold"/>
                                        <p:tgtEl>
                                          <p:spTgt spid="21"/>
                                        </p:tgtEl>
                                        <p:attrNameLst>
                                          <p:attrName>ppt_w</p:attrName>
                                        </p:attrNameLst>
                                      </p:cBhvr>
                                      <p:tavLst>
                                        <p:tav tm="0">
                                          <p:val>
                                            <p:fltVal val="0"/>
                                          </p:val>
                                        </p:tav>
                                        <p:tav tm="100000">
                                          <p:val>
                                            <p:strVal val="#ppt_w"/>
                                          </p:val>
                                        </p:tav>
                                      </p:tavLst>
                                    </p:anim>
                                    <p:anim calcmode="lin" valueType="num">
                                      <p:cBhvr>
                                        <p:cTn id="21" dur="500" fill="hold"/>
                                        <p:tgtEl>
                                          <p:spTgt spid="21"/>
                                        </p:tgtEl>
                                        <p:attrNameLst>
                                          <p:attrName>ppt_h</p:attrName>
                                        </p:attrNameLst>
                                      </p:cBhvr>
                                      <p:tavLst>
                                        <p:tav tm="0">
                                          <p:val>
                                            <p:fltVal val="0"/>
                                          </p:val>
                                        </p:tav>
                                        <p:tav tm="100000">
                                          <p:val>
                                            <p:strVal val="#ppt_h"/>
                                          </p:val>
                                        </p:tav>
                                      </p:tavLst>
                                    </p:anim>
                                    <p:animEffect transition="in" filter="fade">
                                      <p:cBhvr>
                                        <p:cTn id="22" dur="500"/>
                                        <p:tgtEl>
                                          <p:spTgt spid="21"/>
                                        </p:tgtEl>
                                      </p:cBhvr>
                                    </p:animEffect>
                                  </p:childTnLst>
                                </p:cTn>
                              </p:par>
                            </p:childTnLst>
                          </p:cTn>
                        </p:par>
                        <p:par>
                          <p:cTn id="23" fill="hold">
                            <p:stCondLst>
                              <p:cond delay="500"/>
                            </p:stCondLst>
                            <p:childTnLst>
                              <p:par>
                                <p:cTn id="24" presetID="63" presetClass="path" presetSubtype="0" accel="50000" decel="50000" fill="hold" grpId="0" nodeType="afterEffect">
                                  <p:stCondLst>
                                    <p:cond delay="0"/>
                                  </p:stCondLst>
                                  <p:childTnLst>
                                    <p:animMotion origin="layout" path="M -2.5E-6 2.22222E-6 L 0.74219 2.22222E-6 " pathEditMode="relative" rAng="0" ptsTypes="AA">
                                      <p:cBhvr>
                                        <p:cTn id="25" dur="2000" fill="hold"/>
                                        <p:tgtEl>
                                          <p:spTgt spid="22"/>
                                        </p:tgtEl>
                                        <p:attrNameLst>
                                          <p:attrName>ppt_x</p:attrName>
                                          <p:attrName>ppt_y</p:attrName>
                                        </p:attrNameLst>
                                      </p:cBhvr>
                                      <p:rCtr x="37101" y="0"/>
                                    </p:animMotion>
                                  </p:childTnLst>
                                </p:cTn>
                              </p:par>
                              <p:par>
                                <p:cTn id="26" presetID="35" presetClass="path" presetSubtype="0" accel="50000" decel="50000" fill="hold" nodeType="withEffect">
                                  <p:stCondLst>
                                    <p:cond delay="0"/>
                                  </p:stCondLst>
                                  <p:childTnLst>
                                    <p:animMotion origin="layout" path="M 1.94444E-6 -3.33333E-6 L -0.19045 -3.33333E-6 " pathEditMode="relative" rAng="0" ptsTypes="AA">
                                      <p:cBhvr>
                                        <p:cTn id="27" dur="2000" fill="hold"/>
                                        <p:tgtEl>
                                          <p:spTgt spid="15"/>
                                        </p:tgtEl>
                                        <p:attrNameLst>
                                          <p:attrName>ppt_x</p:attrName>
                                          <p:attrName>ppt_y</p:attrName>
                                        </p:attrNameLst>
                                      </p:cBhvr>
                                      <p:rCtr x="-9531" y="0"/>
                                    </p:animMotion>
                                  </p:childTnLst>
                                </p:cTn>
                              </p:par>
                              <p:par>
                                <p:cTn id="28" presetID="10" presetClass="exit" presetSubtype="0" fill="hold" grpId="1" nodeType="withEffect">
                                  <p:stCondLst>
                                    <p:cond delay="0"/>
                                  </p:stCondLst>
                                  <p:childTnLst>
                                    <p:animEffect transition="out" filter="fade">
                                      <p:cBhvr>
                                        <p:cTn id="29" dur="500"/>
                                        <p:tgtEl>
                                          <p:spTgt spid="21"/>
                                        </p:tgtEl>
                                      </p:cBhvr>
                                    </p:animEffect>
                                    <p:set>
                                      <p:cBhvr>
                                        <p:cTn id="30" dur="1" fill="hold">
                                          <p:stCondLst>
                                            <p:cond delay="4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21" grpId="0" animBg="1"/>
      <p:bldP spid="21" grpId="1" animBg="1"/>
      <p:bldP spid="2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457D7FB-18E8-455E-A4DE-6EF2EEC84812}" type="slidenum">
              <a:rPr lang="en-US"/>
              <a:pPr eaLnBrk="1" hangingPunct="1"/>
              <a:t>15</a:t>
            </a:fld>
            <a:endParaRPr lang="en-US"/>
          </a:p>
        </p:txBody>
      </p:sp>
      <p:sp>
        <p:nvSpPr>
          <p:cNvPr id="25607" name="Rectangle 2"/>
          <p:cNvSpPr>
            <a:spLocks noGrp="1" noChangeArrowheads="1"/>
          </p:cNvSpPr>
          <p:nvPr>
            <p:ph type="title"/>
          </p:nvPr>
        </p:nvSpPr>
        <p:spPr>
          <a:xfrm>
            <a:off x="381000" y="228600"/>
            <a:ext cx="8229600" cy="685800"/>
          </a:xfrm>
          <a:solidFill>
            <a:srgbClr val="99FF33"/>
          </a:solidFill>
        </p:spPr>
        <p:txBody>
          <a:bodyPr/>
          <a:lstStyle/>
          <a:p>
            <a:pPr eaLnBrk="1" hangingPunct="1"/>
            <a:r>
              <a:rPr lang="en-US" altLang="zh-CN" sz="1800">
                <a:ea typeface="宋体" pitchFamily="2" charset="-122"/>
              </a:rPr>
              <a:t>1H-03 CO</a:t>
            </a:r>
            <a:r>
              <a:rPr lang="en-US" altLang="zh-CN" sz="1800" baseline="-25000">
                <a:ea typeface="宋体" pitchFamily="2" charset="-122"/>
              </a:rPr>
              <a:t>2</a:t>
            </a:r>
            <a:r>
              <a:rPr lang="en-US" altLang="zh-CN" sz="1800">
                <a:ea typeface="宋体" pitchFamily="2" charset="-122"/>
              </a:rPr>
              <a:t> Rocket</a:t>
            </a:r>
            <a:r>
              <a:rPr lang="en-US" altLang="zh-CN" sz="3600">
                <a:ea typeface="宋体" pitchFamily="2" charset="-122"/>
              </a:rPr>
              <a:t> </a:t>
            </a:r>
          </a:p>
        </p:txBody>
      </p:sp>
      <p:sp>
        <p:nvSpPr>
          <p:cNvPr id="97283" name="Rectangle 3"/>
          <p:cNvSpPr>
            <a:spLocks noGrp="1" noChangeArrowheads="1"/>
          </p:cNvSpPr>
          <p:nvPr>
            <p:ph type="body" idx="1"/>
          </p:nvPr>
        </p:nvSpPr>
        <p:spPr>
          <a:xfrm>
            <a:off x="3477986" y="1066800"/>
            <a:ext cx="5638800" cy="5638800"/>
          </a:xfrm>
          <a:solidFill>
            <a:srgbClr val="FFFF66"/>
          </a:solidFill>
        </p:spPr>
        <p:txBody>
          <a:bodyPr>
            <a:noAutofit/>
          </a:bodyPr>
          <a:lstStyle/>
          <a:p>
            <a:pPr marL="0" indent="0" eaLnBrk="1" hangingPunct="1">
              <a:lnSpc>
                <a:spcPct val="80000"/>
              </a:lnSpc>
              <a:buNone/>
            </a:pPr>
            <a:r>
              <a:rPr lang="en-US" altLang="zh-CN" sz="2500" b="0" dirty="0">
                <a:solidFill>
                  <a:srgbClr val="027E22"/>
                </a:solidFill>
                <a:ea typeface="宋体" pitchFamily="2" charset="-122"/>
              </a:rPr>
              <a:t>Now, if the bricks were the size of molecules. . .</a:t>
            </a:r>
          </a:p>
          <a:p>
            <a:pPr marL="0" indent="0" eaLnBrk="1" hangingPunct="1">
              <a:lnSpc>
                <a:spcPct val="80000"/>
              </a:lnSpc>
            </a:pPr>
            <a:r>
              <a:rPr lang="en-US" altLang="zh-CN" sz="2500" b="0" dirty="0">
                <a:solidFill>
                  <a:srgbClr val="027E22"/>
                </a:solidFill>
                <a:ea typeface="宋体" pitchFamily="2" charset="-122"/>
              </a:rPr>
              <a:t>What happens when the fire extinguisher rapidly “throws” out CO</a:t>
            </a:r>
            <a:r>
              <a:rPr lang="en-US" altLang="zh-CN" sz="2500" b="0" baseline="-25000" dirty="0">
                <a:solidFill>
                  <a:srgbClr val="027E22"/>
                </a:solidFill>
                <a:ea typeface="宋体" pitchFamily="2" charset="-122"/>
              </a:rPr>
              <a:t> 2</a:t>
            </a:r>
            <a:r>
              <a:rPr lang="en-US" altLang="zh-CN" sz="2500" b="0" dirty="0">
                <a:solidFill>
                  <a:srgbClr val="027E22"/>
                </a:solidFill>
                <a:ea typeface="宋体" pitchFamily="2" charset="-122"/>
              </a:rPr>
              <a:t> molecules </a:t>
            </a:r>
            <a:r>
              <a:rPr lang="en-US" altLang="zh-CN" sz="2500" b="0" dirty="0">
                <a:solidFill>
                  <a:srgbClr val="CC0000"/>
                </a:solidFill>
                <a:ea typeface="宋体" pitchFamily="2" charset="-122"/>
              </a:rPr>
              <a:t>?</a:t>
            </a:r>
          </a:p>
          <a:p>
            <a:pPr marL="0" indent="0" eaLnBrk="1" hangingPunct="1">
              <a:lnSpc>
                <a:spcPct val="80000"/>
              </a:lnSpc>
            </a:pPr>
            <a:r>
              <a:rPr lang="en-US" altLang="zh-CN" sz="2500" dirty="0">
                <a:solidFill>
                  <a:srgbClr val="CC0000"/>
                </a:solidFill>
                <a:ea typeface="宋体" pitchFamily="2" charset="-122"/>
              </a:rPr>
              <a:t>Will the cart move? </a:t>
            </a:r>
          </a:p>
          <a:p>
            <a:pPr marL="0" indent="0" eaLnBrk="1" hangingPunct="1">
              <a:lnSpc>
                <a:spcPct val="80000"/>
              </a:lnSpc>
            </a:pPr>
            <a:r>
              <a:rPr lang="en-US" altLang="zh-CN" sz="2500" b="0" dirty="0">
                <a:solidFill>
                  <a:srgbClr val="CC0000"/>
                </a:solidFill>
                <a:ea typeface="宋体" pitchFamily="2" charset="-122"/>
              </a:rPr>
              <a:t>A). Yes. </a:t>
            </a:r>
          </a:p>
          <a:p>
            <a:pPr marL="0" indent="0" eaLnBrk="1" hangingPunct="1">
              <a:lnSpc>
                <a:spcPct val="80000"/>
              </a:lnSpc>
            </a:pPr>
            <a:r>
              <a:rPr lang="en-US" altLang="zh-CN" sz="2500" dirty="0">
                <a:solidFill>
                  <a:srgbClr val="CC0000"/>
                </a:solidFill>
                <a:ea typeface="宋体" pitchFamily="2" charset="-122"/>
              </a:rPr>
              <a:t>B) no. </a:t>
            </a:r>
            <a:endParaRPr lang="en-US" altLang="zh-CN" sz="2500" b="0" dirty="0">
              <a:solidFill>
                <a:srgbClr val="CC0000"/>
              </a:solidFill>
              <a:ea typeface="宋体" pitchFamily="2" charset="-122"/>
            </a:endParaRPr>
          </a:p>
        </p:txBody>
      </p:sp>
      <p:sp>
        <p:nvSpPr>
          <p:cNvPr id="25609" name="Text Box 4"/>
          <p:cNvSpPr txBox="1">
            <a:spLocks noChangeArrowheads="1"/>
          </p:cNvSpPr>
          <p:nvPr/>
        </p:nvSpPr>
        <p:spPr bwMode="auto">
          <a:xfrm>
            <a:off x="547688" y="5116513"/>
            <a:ext cx="19065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400" b="1" dirty="0">
                <a:solidFill>
                  <a:schemeClr val="bg1"/>
                </a:solidFill>
                <a:ea typeface="宋体" pitchFamily="2" charset="-122"/>
              </a:rPr>
              <a:t>Because the repulse</a:t>
            </a:r>
          </a:p>
        </p:txBody>
      </p:sp>
      <p:pic>
        <p:nvPicPr>
          <p:cNvPr id="25612" name="Picture 7" descr="1H-03_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057400"/>
            <a:ext cx="2819400" cy="266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1191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 Box 2"/>
          <p:cNvSpPr txBox="1">
            <a:spLocks noChangeArrowheads="1"/>
          </p:cNvSpPr>
          <p:nvPr/>
        </p:nvSpPr>
        <p:spPr bwMode="auto">
          <a:xfrm>
            <a:off x="2286000" y="1143000"/>
            <a:ext cx="4267200" cy="336550"/>
          </a:xfrm>
          <a:prstGeom prst="rect">
            <a:avLst/>
          </a:prstGeom>
          <a:solidFill>
            <a:srgbClr val="FFFF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1600" b="1">
                <a:solidFill>
                  <a:srgbClr val="669900"/>
                </a:solidFill>
                <a:ea typeface="宋体" pitchFamily="2" charset="-122"/>
              </a:rPr>
              <a:t>A Scale Measures the Force acting on it</a:t>
            </a:r>
          </a:p>
        </p:txBody>
      </p:sp>
      <p:sp>
        <p:nvSpPr>
          <p:cNvPr id="27656" name="Rectangle 3"/>
          <p:cNvSpPr>
            <a:spLocks noGrp="1" noChangeArrowheads="1"/>
          </p:cNvSpPr>
          <p:nvPr>
            <p:ph type="title"/>
          </p:nvPr>
        </p:nvSpPr>
        <p:spPr>
          <a:xfrm>
            <a:off x="457200" y="503238"/>
            <a:ext cx="8001000" cy="685800"/>
          </a:xfrm>
          <a:solidFill>
            <a:srgbClr val="99FF33"/>
          </a:solidFill>
        </p:spPr>
        <p:txBody>
          <a:bodyPr/>
          <a:lstStyle/>
          <a:p>
            <a:pPr eaLnBrk="1" hangingPunct="1"/>
            <a:r>
              <a:rPr lang="en-US" altLang="zh-CN" sz="1800">
                <a:ea typeface="宋体" pitchFamily="2" charset="-122"/>
              </a:rPr>
              <a:t>1J-04 Scale Paradox 1</a:t>
            </a:r>
            <a:r>
              <a:rPr lang="en-US" altLang="zh-CN" sz="3600">
                <a:ea typeface="宋体" pitchFamily="2" charset="-122"/>
              </a:rPr>
              <a:t> </a:t>
            </a:r>
          </a:p>
        </p:txBody>
      </p:sp>
      <p:grpSp>
        <p:nvGrpSpPr>
          <p:cNvPr id="7" name="Group 28"/>
          <p:cNvGrpSpPr>
            <a:grpSpLocks/>
          </p:cNvGrpSpPr>
          <p:nvPr/>
        </p:nvGrpSpPr>
        <p:grpSpPr bwMode="auto">
          <a:xfrm>
            <a:off x="0" y="1219200"/>
            <a:ext cx="3195638" cy="2667000"/>
            <a:chOff x="48" y="768"/>
            <a:chExt cx="2013" cy="1680"/>
          </a:xfrm>
        </p:grpSpPr>
        <p:grpSp>
          <p:nvGrpSpPr>
            <p:cNvPr id="27685" name="Group 29"/>
            <p:cNvGrpSpPr>
              <a:grpSpLocks/>
            </p:cNvGrpSpPr>
            <p:nvPr/>
          </p:nvGrpSpPr>
          <p:grpSpPr bwMode="auto">
            <a:xfrm>
              <a:off x="48" y="768"/>
              <a:ext cx="2013" cy="1680"/>
              <a:chOff x="48" y="768"/>
              <a:chExt cx="2013" cy="1680"/>
            </a:xfrm>
          </p:grpSpPr>
          <p:pic>
            <p:nvPicPr>
              <p:cNvPr id="27687" name="Picture 30" descr="1J-04_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 y="1164"/>
                <a:ext cx="1644" cy="1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88" name="Rectangle 31" descr="Granite"/>
              <p:cNvSpPr>
                <a:spLocks noChangeArrowheads="1"/>
              </p:cNvSpPr>
              <p:nvPr/>
            </p:nvSpPr>
            <p:spPr bwMode="auto">
              <a:xfrm>
                <a:off x="1584" y="1008"/>
                <a:ext cx="477" cy="1440"/>
              </a:xfrm>
              <a:prstGeom prst="rect">
                <a:avLst/>
              </a:prstGeom>
              <a:blipFill dpi="0" rotWithShape="1">
                <a:blip r:embed="rId3"/>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a:r>
                  <a:rPr lang="en-US" altLang="zh-CN" sz="2000" b="1">
                    <a:solidFill>
                      <a:srgbClr val="000000"/>
                    </a:solidFill>
                    <a:ea typeface="宋体" pitchFamily="2" charset="-122"/>
                  </a:rPr>
                  <a:t>WALL</a:t>
                </a:r>
              </a:p>
            </p:txBody>
          </p:sp>
          <p:sp>
            <p:nvSpPr>
              <p:cNvPr id="27689" name="AutoShape 32"/>
              <p:cNvSpPr>
                <a:spLocks noChangeArrowheads="1"/>
              </p:cNvSpPr>
              <p:nvPr/>
            </p:nvSpPr>
            <p:spPr bwMode="auto">
              <a:xfrm>
                <a:off x="48" y="768"/>
                <a:ext cx="1104" cy="672"/>
              </a:xfrm>
              <a:prstGeom prst="wedgeEllipseCallout">
                <a:avLst>
                  <a:gd name="adj1" fmla="val 49546"/>
                  <a:gd name="adj2" fmla="val 51190"/>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027E22"/>
                    </a:solidFill>
                    <a:ea typeface="宋体" pitchFamily="2" charset="-122"/>
                  </a:rPr>
                  <a:t>What is the reading on the scale </a:t>
                </a:r>
                <a:r>
                  <a:rPr lang="en-US" altLang="zh-CN" sz="1600" b="1">
                    <a:solidFill>
                      <a:srgbClr val="CC3300"/>
                    </a:solidFill>
                    <a:ea typeface="宋体" pitchFamily="2" charset="-122"/>
                  </a:rPr>
                  <a:t>?</a:t>
                </a:r>
              </a:p>
            </p:txBody>
          </p:sp>
        </p:grpSp>
        <p:sp>
          <p:nvSpPr>
            <p:cNvPr id="27686" name="Text Box 33"/>
            <p:cNvSpPr txBox="1">
              <a:spLocks noChangeArrowheads="1"/>
            </p:cNvSpPr>
            <p:nvPr/>
          </p:nvSpPr>
          <p:spPr bwMode="auto">
            <a:xfrm>
              <a:off x="288" y="1872"/>
              <a:ext cx="35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sz="2000" b="1">
                  <a:solidFill>
                    <a:srgbClr val="FF0000"/>
                  </a:solidFill>
                  <a:ea typeface="宋体" pitchFamily="2" charset="-122"/>
                </a:rPr>
                <a:t>mg</a:t>
              </a:r>
            </a:p>
          </p:txBody>
        </p:sp>
      </p:grpSp>
      <p:grpSp>
        <p:nvGrpSpPr>
          <p:cNvPr id="5" name="Group 4"/>
          <p:cNvGrpSpPr/>
          <p:nvPr/>
        </p:nvGrpSpPr>
        <p:grpSpPr>
          <a:xfrm>
            <a:off x="3962400" y="1143000"/>
            <a:ext cx="4800600" cy="2733675"/>
            <a:chOff x="3962400" y="1143000"/>
            <a:chExt cx="4800600" cy="2733675"/>
          </a:xfrm>
        </p:grpSpPr>
        <p:grpSp>
          <p:nvGrpSpPr>
            <p:cNvPr id="9" name="Group 35"/>
            <p:cNvGrpSpPr>
              <a:grpSpLocks/>
            </p:cNvGrpSpPr>
            <p:nvPr/>
          </p:nvGrpSpPr>
          <p:grpSpPr bwMode="auto">
            <a:xfrm>
              <a:off x="3962400" y="1143000"/>
              <a:ext cx="4800600" cy="2733675"/>
              <a:chOff x="2496" y="720"/>
              <a:chExt cx="3024" cy="1722"/>
            </a:xfrm>
          </p:grpSpPr>
          <p:grpSp>
            <p:nvGrpSpPr>
              <p:cNvPr id="27680" name="Group 36"/>
              <p:cNvGrpSpPr>
                <a:grpSpLocks/>
              </p:cNvGrpSpPr>
              <p:nvPr/>
            </p:nvGrpSpPr>
            <p:grpSpPr bwMode="auto">
              <a:xfrm>
                <a:off x="2784" y="720"/>
                <a:ext cx="2736" cy="1722"/>
                <a:chOff x="2784" y="720"/>
                <a:chExt cx="2736" cy="1722"/>
              </a:xfrm>
            </p:grpSpPr>
            <p:pic>
              <p:nvPicPr>
                <p:cNvPr id="27683" name="Picture 37" descr="1J-04_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4" y="1200"/>
                  <a:ext cx="1644" cy="1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84" name="AutoShape 38"/>
                <p:cNvSpPr>
                  <a:spLocks noChangeArrowheads="1"/>
                </p:cNvSpPr>
                <p:nvPr/>
              </p:nvSpPr>
              <p:spPr bwMode="auto">
                <a:xfrm>
                  <a:off x="4320" y="720"/>
                  <a:ext cx="1200" cy="816"/>
                </a:xfrm>
                <a:prstGeom prst="wedgeEllipseCallout">
                  <a:avLst>
                    <a:gd name="adj1" fmla="val -101083"/>
                    <a:gd name="adj2" fmla="val 42523"/>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dirty="0">
                      <a:solidFill>
                        <a:srgbClr val="027E22"/>
                      </a:solidFill>
                      <a:ea typeface="宋体" pitchFamily="2" charset="-122"/>
                    </a:rPr>
                    <a:t>NOW, What is the reading on the scale </a:t>
                  </a:r>
                  <a:r>
                    <a:rPr lang="en-US" altLang="zh-CN" sz="1600" b="1" dirty="0">
                      <a:solidFill>
                        <a:srgbClr val="CC3300"/>
                      </a:solidFill>
                      <a:ea typeface="宋体" pitchFamily="2" charset="-122"/>
                    </a:rPr>
                    <a:t>?</a:t>
                  </a:r>
                </a:p>
              </p:txBody>
            </p:sp>
          </p:grpSp>
          <p:sp>
            <p:nvSpPr>
              <p:cNvPr id="27681" name="Text Box 39"/>
              <p:cNvSpPr txBox="1">
                <a:spLocks noChangeArrowheads="1"/>
              </p:cNvSpPr>
              <p:nvPr/>
            </p:nvSpPr>
            <p:spPr bwMode="auto">
              <a:xfrm>
                <a:off x="2496" y="1968"/>
                <a:ext cx="5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2400" b="1">
                    <a:solidFill>
                      <a:srgbClr val="CC3300"/>
                    </a:solidFill>
                    <a:ea typeface="宋体" pitchFamily="2" charset="-122"/>
                  </a:rPr>
                  <a:t>mg</a:t>
                </a:r>
              </a:p>
            </p:txBody>
          </p:sp>
          <p:sp>
            <p:nvSpPr>
              <p:cNvPr id="27682" name="Text Box 40"/>
              <p:cNvSpPr txBox="1">
                <a:spLocks noChangeArrowheads="1"/>
              </p:cNvSpPr>
              <p:nvPr/>
            </p:nvSpPr>
            <p:spPr bwMode="auto">
              <a:xfrm>
                <a:off x="4176" y="1920"/>
                <a:ext cx="5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2400" b="1">
                    <a:solidFill>
                      <a:srgbClr val="CC3300"/>
                    </a:solidFill>
                    <a:ea typeface="宋体" pitchFamily="2" charset="-122"/>
                  </a:rPr>
                  <a:t>mg</a:t>
                </a:r>
              </a:p>
            </p:txBody>
          </p:sp>
        </p:grpSp>
        <p:sp>
          <p:nvSpPr>
            <p:cNvPr id="4" name="Oval 3"/>
            <p:cNvSpPr/>
            <p:nvPr/>
          </p:nvSpPr>
          <p:spPr>
            <a:xfrm>
              <a:off x="5334000" y="2209800"/>
              <a:ext cx="609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p:cNvSpPr txBox="1"/>
          <p:nvPr/>
        </p:nvSpPr>
        <p:spPr>
          <a:xfrm>
            <a:off x="946150" y="4419600"/>
            <a:ext cx="6864350" cy="2015936"/>
          </a:xfrm>
          <a:prstGeom prst="rect">
            <a:avLst/>
          </a:prstGeom>
          <a:noFill/>
        </p:spPr>
        <p:txBody>
          <a:bodyPr wrap="square" rtlCol="0">
            <a:spAutoFit/>
          </a:bodyPr>
          <a:lstStyle/>
          <a:p>
            <a:r>
              <a:rPr lang="en-US" sz="2500" dirty="0"/>
              <a:t>A).  Same reading</a:t>
            </a:r>
          </a:p>
          <a:p>
            <a:r>
              <a:rPr lang="en-US" sz="2500" dirty="0"/>
              <a:t>B).  Reading double since there are two weights  instead of one. </a:t>
            </a:r>
          </a:p>
          <a:p>
            <a:r>
              <a:rPr lang="en-US" sz="2500" dirty="0"/>
              <a:t>C). Reading will be zero since the two weights are equal. </a:t>
            </a:r>
          </a:p>
        </p:txBody>
      </p:sp>
      <p:sp>
        <p:nvSpPr>
          <p:cNvPr id="2" name="Slide Number Placeholder 1"/>
          <p:cNvSpPr>
            <a:spLocks noGrp="1"/>
          </p:cNvSpPr>
          <p:nvPr>
            <p:ph type="sldNum" sz="quarter" idx="12"/>
          </p:nvPr>
        </p:nvSpPr>
        <p:spPr/>
        <p:txBody>
          <a:bodyPr/>
          <a:lstStyle/>
          <a:p>
            <a:fld id="{C0E98BF9-EA87-4BA1-A3D4-E31244B3109C}" type="slidenum">
              <a:rPr lang="en-US" smtClean="0"/>
              <a:t>16</a:t>
            </a:fld>
            <a:endParaRPr lang="en-US"/>
          </a:p>
        </p:txBody>
      </p:sp>
    </p:spTree>
    <p:extLst>
      <p:ext uri="{BB962C8B-B14F-4D97-AF65-F5344CB8AC3E}">
        <p14:creationId xmlns:p14="http://schemas.microsoft.com/office/powerpoint/2010/main" val="1807368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randombar(horizont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E0AB214-B9F0-4D8D-9837-69681C060E70}" type="slidenum">
              <a:rPr lang="en-US"/>
              <a:pPr eaLnBrk="1" hangingPunct="1"/>
              <a:t>17</a:t>
            </a:fld>
            <a:endParaRPr lang="en-US"/>
          </a:p>
        </p:txBody>
      </p:sp>
      <p:sp>
        <p:nvSpPr>
          <p:cNvPr id="27652"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5092A17-72B6-4500-88AF-EC70A07D28E8}" type="datetime1">
              <a:rPr lang="en-US" sz="1400"/>
              <a:pPr eaLnBrk="1" hangingPunct="1"/>
              <a:t>1/30/2020</a:t>
            </a:fld>
            <a:endParaRPr lang="en-US" sz="1400"/>
          </a:p>
        </p:txBody>
      </p:sp>
      <p:sp>
        <p:nvSpPr>
          <p:cNvPr id="27654"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C9A49BDA-E2A4-4DC7-8701-99017F7D874A}" type="slidenum">
              <a:rPr lang="en-US" sz="1400"/>
              <a:pPr algn="r" eaLnBrk="1" hangingPunct="1"/>
              <a:t>17</a:t>
            </a:fld>
            <a:endParaRPr lang="en-US" sz="1400"/>
          </a:p>
        </p:txBody>
      </p:sp>
      <p:sp>
        <p:nvSpPr>
          <p:cNvPr id="99330" name="Text Box 2"/>
          <p:cNvSpPr txBox="1">
            <a:spLocks noChangeArrowheads="1"/>
          </p:cNvSpPr>
          <p:nvPr/>
        </p:nvSpPr>
        <p:spPr bwMode="auto">
          <a:xfrm>
            <a:off x="2286000" y="1143000"/>
            <a:ext cx="4267200" cy="336550"/>
          </a:xfrm>
          <a:prstGeom prst="rect">
            <a:avLst/>
          </a:prstGeom>
          <a:solidFill>
            <a:srgbClr val="FFFF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1600" b="1">
                <a:solidFill>
                  <a:srgbClr val="669900"/>
                </a:solidFill>
                <a:ea typeface="宋体" pitchFamily="2" charset="-122"/>
              </a:rPr>
              <a:t>A Scale Measures the Force acting on it</a:t>
            </a:r>
          </a:p>
        </p:txBody>
      </p:sp>
      <p:sp>
        <p:nvSpPr>
          <p:cNvPr id="27656" name="Rectangle 3"/>
          <p:cNvSpPr>
            <a:spLocks noGrp="1" noChangeArrowheads="1"/>
          </p:cNvSpPr>
          <p:nvPr>
            <p:ph type="title"/>
          </p:nvPr>
        </p:nvSpPr>
        <p:spPr>
          <a:xfrm>
            <a:off x="457200" y="503238"/>
            <a:ext cx="8001000" cy="685800"/>
          </a:xfrm>
          <a:solidFill>
            <a:srgbClr val="99FF33"/>
          </a:solidFill>
        </p:spPr>
        <p:txBody>
          <a:bodyPr/>
          <a:lstStyle/>
          <a:p>
            <a:pPr eaLnBrk="1" hangingPunct="1"/>
            <a:r>
              <a:rPr lang="en-US" altLang="zh-CN" sz="1800">
                <a:ea typeface="宋体" pitchFamily="2" charset="-122"/>
              </a:rPr>
              <a:t>1J-04 Scale Paradox 1</a:t>
            </a:r>
            <a:r>
              <a:rPr lang="en-US" altLang="zh-CN" sz="3600">
                <a:ea typeface="宋体" pitchFamily="2" charset="-122"/>
              </a:rPr>
              <a:t> </a:t>
            </a:r>
          </a:p>
        </p:txBody>
      </p:sp>
      <p:sp>
        <p:nvSpPr>
          <p:cNvPr id="99332" name="Rectangle 4"/>
          <p:cNvSpPr>
            <a:spLocks noGrp="1" noChangeArrowheads="1"/>
          </p:cNvSpPr>
          <p:nvPr>
            <p:ph type="body" idx="1"/>
          </p:nvPr>
        </p:nvSpPr>
        <p:spPr>
          <a:xfrm>
            <a:off x="990600" y="5486400"/>
            <a:ext cx="7315200" cy="762000"/>
          </a:xfrm>
          <a:solidFill>
            <a:schemeClr val="accent1"/>
          </a:solidFill>
        </p:spPr>
        <p:txBody>
          <a:bodyPr/>
          <a:lstStyle/>
          <a:p>
            <a:pPr marL="0" indent="0" eaLnBrk="1" hangingPunct="1">
              <a:lnSpc>
                <a:spcPct val="80000"/>
              </a:lnSpc>
            </a:pPr>
            <a:r>
              <a:rPr lang="en-US" altLang="zh-CN" sz="1400" dirty="0">
                <a:solidFill>
                  <a:schemeClr val="bg1"/>
                </a:solidFill>
                <a:ea typeface="宋体" pitchFamily="2" charset="-122"/>
              </a:rPr>
              <a:t>THE TENSION IN THE CORD IS THE SAME FOR BOTH CASES. THE SCALE MEASURES THE </a:t>
            </a:r>
            <a:r>
              <a:rPr lang="en-US" altLang="zh-CN" sz="1400" i="1" dirty="0">
                <a:solidFill>
                  <a:schemeClr val="bg1"/>
                </a:solidFill>
                <a:ea typeface="宋体" pitchFamily="2" charset="-122"/>
              </a:rPr>
              <a:t>TENSION IN THE CORD</a:t>
            </a:r>
            <a:r>
              <a:rPr lang="en-US" altLang="zh-CN" sz="1400" dirty="0">
                <a:solidFill>
                  <a:schemeClr val="bg1"/>
                </a:solidFill>
                <a:ea typeface="宋体" pitchFamily="2" charset="-122"/>
              </a:rPr>
              <a:t>.  FOR EXAMPLE THE TENSION IN A ROPE IS THE SAME IF TWO PEOPLE PULL ON EACH END WITH FORCE F OR IF ONE PERSON PULLS WITH FORCE F TO A ROPE TIED TO A WALL.</a:t>
            </a:r>
          </a:p>
        </p:txBody>
      </p:sp>
      <p:grpSp>
        <p:nvGrpSpPr>
          <p:cNvPr id="2" name="Group 5"/>
          <p:cNvGrpSpPr>
            <a:grpSpLocks/>
          </p:cNvGrpSpPr>
          <p:nvPr/>
        </p:nvGrpSpPr>
        <p:grpSpPr bwMode="auto">
          <a:xfrm>
            <a:off x="4114800" y="4038600"/>
            <a:ext cx="2782888" cy="1357313"/>
            <a:chOff x="2592" y="2544"/>
            <a:chExt cx="1753" cy="855"/>
          </a:xfrm>
        </p:grpSpPr>
        <p:sp>
          <p:nvSpPr>
            <p:cNvPr id="27690" name="Rectangle 6"/>
            <p:cNvSpPr>
              <a:spLocks noChangeArrowheads="1"/>
            </p:cNvSpPr>
            <p:nvPr/>
          </p:nvSpPr>
          <p:spPr bwMode="auto">
            <a:xfrm>
              <a:off x="3015" y="2576"/>
              <a:ext cx="19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r"/>
              <a:r>
                <a:rPr lang="en-US" altLang="zh-CN" sz="1600" b="1">
                  <a:solidFill>
                    <a:srgbClr val="CC3300"/>
                  </a:solidFill>
                  <a:ea typeface="宋体" pitchFamily="2" charset="-122"/>
                </a:rPr>
                <a:t>T</a:t>
              </a:r>
            </a:p>
          </p:txBody>
        </p:sp>
        <p:sp>
          <p:nvSpPr>
            <p:cNvPr id="27691" name="Rectangle 7"/>
            <p:cNvSpPr>
              <a:spLocks noChangeArrowheads="1"/>
            </p:cNvSpPr>
            <p:nvPr/>
          </p:nvSpPr>
          <p:spPr bwMode="auto">
            <a:xfrm>
              <a:off x="3804" y="2576"/>
              <a:ext cx="14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en-US" altLang="zh-CN" sz="1600" b="1">
                  <a:solidFill>
                    <a:srgbClr val="CC3300"/>
                  </a:solidFill>
                  <a:ea typeface="宋体" pitchFamily="2" charset="-122"/>
                </a:rPr>
                <a:t>T</a:t>
              </a:r>
            </a:p>
          </p:txBody>
        </p:sp>
        <p:sp>
          <p:nvSpPr>
            <p:cNvPr id="27692" name="Rectangle 8"/>
            <p:cNvSpPr>
              <a:spLocks noChangeArrowheads="1"/>
            </p:cNvSpPr>
            <p:nvPr/>
          </p:nvSpPr>
          <p:spPr bwMode="auto">
            <a:xfrm>
              <a:off x="2592" y="3168"/>
              <a:ext cx="46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en-US" altLang="zh-CN" b="1">
                  <a:solidFill>
                    <a:srgbClr val="CC3300"/>
                  </a:solidFill>
                  <a:ea typeface="宋体" pitchFamily="2" charset="-122"/>
                </a:rPr>
                <a:t>mg</a:t>
              </a:r>
            </a:p>
          </p:txBody>
        </p:sp>
        <p:sp>
          <p:nvSpPr>
            <p:cNvPr id="27693" name="Rectangle 9"/>
            <p:cNvSpPr>
              <a:spLocks noChangeArrowheads="1"/>
            </p:cNvSpPr>
            <p:nvPr/>
          </p:nvSpPr>
          <p:spPr bwMode="auto">
            <a:xfrm>
              <a:off x="4013" y="3147"/>
              <a:ext cx="3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r"/>
              <a:r>
                <a:rPr lang="en-US" altLang="zh-CN" b="1">
                  <a:solidFill>
                    <a:srgbClr val="CC3300"/>
                  </a:solidFill>
                  <a:ea typeface="宋体" pitchFamily="2" charset="-122"/>
                </a:rPr>
                <a:t>mg</a:t>
              </a:r>
            </a:p>
          </p:txBody>
        </p:sp>
        <p:sp>
          <p:nvSpPr>
            <p:cNvPr id="27694" name="Rectangle 10"/>
            <p:cNvSpPr>
              <a:spLocks noChangeArrowheads="1"/>
            </p:cNvSpPr>
            <p:nvPr/>
          </p:nvSpPr>
          <p:spPr bwMode="auto">
            <a:xfrm>
              <a:off x="3264" y="2928"/>
              <a:ext cx="5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r"/>
              <a:r>
                <a:rPr lang="en-US" altLang="zh-CN" b="1">
                  <a:solidFill>
                    <a:srgbClr val="CC3300"/>
                  </a:solidFill>
                  <a:ea typeface="宋体" pitchFamily="2" charset="-122"/>
                </a:rPr>
                <a:t>T = mg</a:t>
              </a:r>
            </a:p>
          </p:txBody>
        </p:sp>
        <p:grpSp>
          <p:nvGrpSpPr>
            <p:cNvPr id="27695" name="Group 11"/>
            <p:cNvGrpSpPr>
              <a:grpSpLocks/>
            </p:cNvGrpSpPr>
            <p:nvPr/>
          </p:nvGrpSpPr>
          <p:grpSpPr bwMode="auto">
            <a:xfrm>
              <a:off x="2821" y="2544"/>
              <a:ext cx="1334" cy="710"/>
              <a:chOff x="3312" y="1872"/>
              <a:chExt cx="1824" cy="1056"/>
            </a:xfrm>
          </p:grpSpPr>
          <p:grpSp>
            <p:nvGrpSpPr>
              <p:cNvPr id="27696" name="Group 12"/>
              <p:cNvGrpSpPr>
                <a:grpSpLocks/>
              </p:cNvGrpSpPr>
              <p:nvPr/>
            </p:nvGrpSpPr>
            <p:grpSpPr bwMode="auto">
              <a:xfrm>
                <a:off x="3936" y="1872"/>
                <a:ext cx="528" cy="528"/>
                <a:chOff x="3792" y="1056"/>
                <a:chExt cx="528" cy="528"/>
              </a:xfrm>
            </p:grpSpPr>
            <p:sp>
              <p:nvSpPr>
                <p:cNvPr id="27709" name="AutoShape 13"/>
                <p:cNvSpPr>
                  <a:spLocks noChangeArrowheads="1"/>
                </p:cNvSpPr>
                <p:nvPr/>
              </p:nvSpPr>
              <p:spPr bwMode="auto">
                <a:xfrm>
                  <a:off x="3792" y="1056"/>
                  <a:ext cx="528" cy="528"/>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205" y="10800"/>
                      </a:moveTo>
                      <a:cubicBezTo>
                        <a:pt x="9205" y="11681"/>
                        <a:pt x="9919" y="12395"/>
                        <a:pt x="10800" y="12395"/>
                      </a:cubicBezTo>
                      <a:cubicBezTo>
                        <a:pt x="11681" y="12395"/>
                        <a:pt x="12395" y="11681"/>
                        <a:pt x="12395" y="10800"/>
                      </a:cubicBezTo>
                      <a:cubicBezTo>
                        <a:pt x="12395" y="9919"/>
                        <a:pt x="11681" y="9205"/>
                        <a:pt x="10800" y="9205"/>
                      </a:cubicBezTo>
                      <a:cubicBezTo>
                        <a:pt x="9919" y="9205"/>
                        <a:pt x="9205" y="9919"/>
                        <a:pt x="9205" y="10800"/>
                      </a:cubicBezTo>
                      <a:close/>
                    </a:path>
                  </a:pathLst>
                </a:custGeom>
                <a:solidFill>
                  <a:schemeClr val="bg1"/>
                </a:solidFill>
                <a:ln w="9525" algn="ctr">
                  <a:solidFill>
                    <a:srgbClr val="000000"/>
                  </a:solidFill>
                  <a:round/>
                  <a:headEnd/>
                  <a:tailEnd/>
                </a:ln>
              </p:spPr>
              <p:txBody>
                <a:bodyPr wrap="none" anchor="ctr"/>
                <a:lstStyle/>
                <a:p>
                  <a:endParaRPr lang="en-US"/>
                </a:p>
              </p:txBody>
            </p:sp>
            <p:sp>
              <p:nvSpPr>
                <p:cNvPr id="27710" name="Line 14"/>
                <p:cNvSpPr>
                  <a:spLocks noChangeShapeType="1"/>
                </p:cNvSpPr>
                <p:nvPr/>
              </p:nvSpPr>
              <p:spPr bwMode="auto">
                <a:xfrm flipV="1">
                  <a:off x="4080" y="1152"/>
                  <a:ext cx="192" cy="14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7697" name="Line 15"/>
              <p:cNvSpPr>
                <a:spLocks noChangeShapeType="1"/>
              </p:cNvSpPr>
              <p:nvPr/>
            </p:nvSpPr>
            <p:spPr bwMode="auto">
              <a:xfrm>
                <a:off x="4464" y="2160"/>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8" name="Line 16"/>
              <p:cNvSpPr>
                <a:spLocks noChangeShapeType="1"/>
              </p:cNvSpPr>
              <p:nvPr/>
            </p:nvSpPr>
            <p:spPr bwMode="auto">
              <a:xfrm flipH="1">
                <a:off x="3408" y="2160"/>
                <a:ext cx="52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699" name="Group 17"/>
              <p:cNvGrpSpPr>
                <a:grpSpLocks/>
              </p:cNvGrpSpPr>
              <p:nvPr/>
            </p:nvGrpSpPr>
            <p:grpSpPr bwMode="auto">
              <a:xfrm>
                <a:off x="3312" y="2160"/>
                <a:ext cx="192" cy="768"/>
                <a:chOff x="3552" y="1968"/>
                <a:chExt cx="192" cy="768"/>
              </a:xfrm>
            </p:grpSpPr>
            <p:cxnSp>
              <p:nvCxnSpPr>
                <p:cNvPr id="27705" name="AutoShape 18"/>
                <p:cNvCxnSpPr>
                  <a:cxnSpLocks noChangeShapeType="1"/>
                  <a:endCxn id="27706" idx="1"/>
                </p:cNvCxnSpPr>
                <p:nvPr/>
              </p:nvCxnSpPr>
              <p:spPr bwMode="auto">
                <a:xfrm>
                  <a:off x="3648" y="1968"/>
                  <a:ext cx="0" cy="33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7706" name="AutoShape 19"/>
                <p:cNvSpPr>
                  <a:spLocks noChangeArrowheads="1"/>
                </p:cNvSpPr>
                <p:nvPr/>
              </p:nvSpPr>
              <p:spPr bwMode="auto">
                <a:xfrm>
                  <a:off x="3552" y="2304"/>
                  <a:ext cx="192" cy="240"/>
                </a:xfrm>
                <a:prstGeom prst="can">
                  <a:avLst>
                    <a:gd name="adj" fmla="val 31250"/>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7707" name="Line 20"/>
                <p:cNvSpPr>
                  <a:spLocks noChangeShapeType="1"/>
                </p:cNvSpPr>
                <p:nvPr/>
              </p:nvSpPr>
              <p:spPr bwMode="auto">
                <a:xfrm>
                  <a:off x="3648" y="2448"/>
                  <a:ext cx="0" cy="288"/>
                </a:xfrm>
                <a:prstGeom prst="line">
                  <a:avLst/>
                </a:prstGeom>
                <a:noFill/>
                <a:ln w="38100">
                  <a:solidFill>
                    <a:srgbClr val="CC33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708" name="Line 21"/>
                <p:cNvSpPr>
                  <a:spLocks noChangeShapeType="1"/>
                </p:cNvSpPr>
                <p:nvPr/>
              </p:nvSpPr>
              <p:spPr bwMode="auto">
                <a:xfrm flipV="1">
                  <a:off x="3648" y="2112"/>
                  <a:ext cx="0" cy="336"/>
                </a:xfrm>
                <a:prstGeom prst="line">
                  <a:avLst/>
                </a:prstGeom>
                <a:noFill/>
                <a:ln w="38100">
                  <a:solidFill>
                    <a:srgbClr val="CC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27700" name="Group 22"/>
              <p:cNvGrpSpPr>
                <a:grpSpLocks/>
              </p:cNvGrpSpPr>
              <p:nvPr/>
            </p:nvGrpSpPr>
            <p:grpSpPr bwMode="auto">
              <a:xfrm>
                <a:off x="4944" y="2160"/>
                <a:ext cx="192" cy="768"/>
                <a:chOff x="3552" y="1968"/>
                <a:chExt cx="192" cy="768"/>
              </a:xfrm>
            </p:grpSpPr>
            <p:cxnSp>
              <p:nvCxnSpPr>
                <p:cNvPr id="27701" name="AutoShape 23"/>
                <p:cNvCxnSpPr>
                  <a:cxnSpLocks noChangeShapeType="1"/>
                  <a:endCxn id="27702" idx="1"/>
                </p:cNvCxnSpPr>
                <p:nvPr/>
              </p:nvCxnSpPr>
              <p:spPr bwMode="auto">
                <a:xfrm>
                  <a:off x="3648" y="1968"/>
                  <a:ext cx="0" cy="33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7702" name="AutoShape 24"/>
                <p:cNvSpPr>
                  <a:spLocks noChangeArrowheads="1"/>
                </p:cNvSpPr>
                <p:nvPr/>
              </p:nvSpPr>
              <p:spPr bwMode="auto">
                <a:xfrm>
                  <a:off x="3552" y="2304"/>
                  <a:ext cx="192" cy="240"/>
                </a:xfrm>
                <a:prstGeom prst="can">
                  <a:avLst>
                    <a:gd name="adj" fmla="val 31250"/>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7703" name="Line 25"/>
                <p:cNvSpPr>
                  <a:spLocks noChangeShapeType="1"/>
                </p:cNvSpPr>
                <p:nvPr/>
              </p:nvSpPr>
              <p:spPr bwMode="auto">
                <a:xfrm>
                  <a:off x="3648" y="2448"/>
                  <a:ext cx="0" cy="288"/>
                </a:xfrm>
                <a:prstGeom prst="line">
                  <a:avLst/>
                </a:prstGeom>
                <a:noFill/>
                <a:ln w="38100">
                  <a:solidFill>
                    <a:srgbClr val="CC33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704" name="Line 26"/>
                <p:cNvSpPr>
                  <a:spLocks noChangeShapeType="1"/>
                </p:cNvSpPr>
                <p:nvPr/>
              </p:nvSpPr>
              <p:spPr bwMode="auto">
                <a:xfrm flipV="1">
                  <a:off x="3648" y="2112"/>
                  <a:ext cx="0" cy="336"/>
                </a:xfrm>
                <a:prstGeom prst="line">
                  <a:avLst/>
                </a:prstGeom>
                <a:noFill/>
                <a:ln w="38100">
                  <a:solidFill>
                    <a:srgbClr val="CC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grpSp>
      <p:sp>
        <p:nvSpPr>
          <p:cNvPr id="27659" name="Text Box 27"/>
          <p:cNvSpPr txBox="1">
            <a:spLocks noChangeArrowheads="1"/>
          </p:cNvSpPr>
          <p:nvPr/>
        </p:nvSpPr>
        <p:spPr bwMode="auto">
          <a:xfrm>
            <a:off x="7146925" y="4327525"/>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sz="1600" b="1">
                <a:solidFill>
                  <a:schemeClr val="bg1"/>
                </a:solidFill>
                <a:ea typeface="宋体" pitchFamily="2" charset="-122"/>
              </a:rPr>
              <a:t>mg</a:t>
            </a:r>
          </a:p>
        </p:txBody>
      </p:sp>
      <p:grpSp>
        <p:nvGrpSpPr>
          <p:cNvPr id="7" name="Group 28"/>
          <p:cNvGrpSpPr>
            <a:grpSpLocks/>
          </p:cNvGrpSpPr>
          <p:nvPr/>
        </p:nvGrpSpPr>
        <p:grpSpPr bwMode="auto">
          <a:xfrm>
            <a:off x="0" y="1219200"/>
            <a:ext cx="3195638" cy="2667000"/>
            <a:chOff x="48" y="768"/>
            <a:chExt cx="2013" cy="1680"/>
          </a:xfrm>
        </p:grpSpPr>
        <p:grpSp>
          <p:nvGrpSpPr>
            <p:cNvPr id="27685" name="Group 29"/>
            <p:cNvGrpSpPr>
              <a:grpSpLocks/>
            </p:cNvGrpSpPr>
            <p:nvPr/>
          </p:nvGrpSpPr>
          <p:grpSpPr bwMode="auto">
            <a:xfrm>
              <a:off x="48" y="768"/>
              <a:ext cx="2013" cy="1680"/>
              <a:chOff x="48" y="768"/>
              <a:chExt cx="2013" cy="1680"/>
            </a:xfrm>
          </p:grpSpPr>
          <p:pic>
            <p:nvPicPr>
              <p:cNvPr id="27687" name="Picture 30" descr="1J-04_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 y="1164"/>
                <a:ext cx="1644" cy="1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88" name="Rectangle 31" descr="Granite"/>
              <p:cNvSpPr>
                <a:spLocks noChangeArrowheads="1"/>
              </p:cNvSpPr>
              <p:nvPr/>
            </p:nvSpPr>
            <p:spPr bwMode="auto">
              <a:xfrm>
                <a:off x="1584" y="1008"/>
                <a:ext cx="477" cy="1440"/>
              </a:xfrm>
              <a:prstGeom prst="rect">
                <a:avLst/>
              </a:prstGeom>
              <a:blipFill dpi="0" rotWithShape="1">
                <a:blip r:embed="rId3"/>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a:r>
                  <a:rPr lang="en-US" altLang="zh-CN" sz="2000" b="1">
                    <a:solidFill>
                      <a:srgbClr val="000000"/>
                    </a:solidFill>
                    <a:ea typeface="宋体" pitchFamily="2" charset="-122"/>
                  </a:rPr>
                  <a:t>WALL</a:t>
                </a:r>
              </a:p>
            </p:txBody>
          </p:sp>
          <p:sp>
            <p:nvSpPr>
              <p:cNvPr id="27689" name="AutoShape 32"/>
              <p:cNvSpPr>
                <a:spLocks noChangeArrowheads="1"/>
              </p:cNvSpPr>
              <p:nvPr/>
            </p:nvSpPr>
            <p:spPr bwMode="auto">
              <a:xfrm>
                <a:off x="48" y="768"/>
                <a:ext cx="1104" cy="672"/>
              </a:xfrm>
              <a:prstGeom prst="wedgeEllipseCallout">
                <a:avLst>
                  <a:gd name="adj1" fmla="val 49546"/>
                  <a:gd name="adj2" fmla="val 51190"/>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027E22"/>
                    </a:solidFill>
                    <a:ea typeface="宋体" pitchFamily="2" charset="-122"/>
                  </a:rPr>
                  <a:t>What is the reading on the scale </a:t>
                </a:r>
                <a:r>
                  <a:rPr lang="en-US" altLang="zh-CN" sz="1600" b="1">
                    <a:solidFill>
                      <a:srgbClr val="CC3300"/>
                    </a:solidFill>
                    <a:ea typeface="宋体" pitchFamily="2" charset="-122"/>
                  </a:rPr>
                  <a:t>?</a:t>
                </a:r>
              </a:p>
            </p:txBody>
          </p:sp>
        </p:grpSp>
        <p:sp>
          <p:nvSpPr>
            <p:cNvPr id="27686" name="Text Box 33"/>
            <p:cNvSpPr txBox="1">
              <a:spLocks noChangeArrowheads="1"/>
            </p:cNvSpPr>
            <p:nvPr/>
          </p:nvSpPr>
          <p:spPr bwMode="auto">
            <a:xfrm>
              <a:off x="288" y="1872"/>
              <a:ext cx="35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sz="2000" b="1">
                  <a:solidFill>
                    <a:srgbClr val="FF0000"/>
                  </a:solidFill>
                  <a:ea typeface="宋体" pitchFamily="2" charset="-122"/>
                </a:rPr>
                <a:t>mg</a:t>
              </a:r>
            </a:p>
          </p:txBody>
        </p:sp>
      </p:grpSp>
      <p:sp>
        <p:nvSpPr>
          <p:cNvPr id="27661" name="Text Box 34"/>
          <p:cNvSpPr txBox="1">
            <a:spLocks noChangeArrowheads="1"/>
          </p:cNvSpPr>
          <p:nvPr/>
        </p:nvSpPr>
        <p:spPr bwMode="auto">
          <a:xfrm>
            <a:off x="6842125" y="6156325"/>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sz="1600" b="1">
                <a:solidFill>
                  <a:schemeClr val="bg1"/>
                </a:solidFill>
                <a:ea typeface="宋体" pitchFamily="2" charset="-122"/>
              </a:rPr>
              <a:t>mg</a:t>
            </a:r>
          </a:p>
        </p:txBody>
      </p:sp>
      <p:grpSp>
        <p:nvGrpSpPr>
          <p:cNvPr id="9" name="Group 35"/>
          <p:cNvGrpSpPr>
            <a:grpSpLocks/>
          </p:cNvGrpSpPr>
          <p:nvPr/>
        </p:nvGrpSpPr>
        <p:grpSpPr bwMode="auto">
          <a:xfrm>
            <a:off x="3962400" y="1143000"/>
            <a:ext cx="4800600" cy="2733675"/>
            <a:chOff x="2496" y="720"/>
            <a:chExt cx="3024" cy="1722"/>
          </a:xfrm>
        </p:grpSpPr>
        <p:grpSp>
          <p:nvGrpSpPr>
            <p:cNvPr id="27680" name="Group 36"/>
            <p:cNvGrpSpPr>
              <a:grpSpLocks/>
            </p:cNvGrpSpPr>
            <p:nvPr/>
          </p:nvGrpSpPr>
          <p:grpSpPr bwMode="auto">
            <a:xfrm>
              <a:off x="2784" y="720"/>
              <a:ext cx="2736" cy="1722"/>
              <a:chOff x="2784" y="720"/>
              <a:chExt cx="2736" cy="1722"/>
            </a:xfrm>
          </p:grpSpPr>
          <p:pic>
            <p:nvPicPr>
              <p:cNvPr id="27683" name="Picture 37" descr="1J-04_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4" y="1200"/>
                <a:ext cx="1644" cy="1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84" name="AutoShape 38"/>
              <p:cNvSpPr>
                <a:spLocks noChangeArrowheads="1"/>
              </p:cNvSpPr>
              <p:nvPr/>
            </p:nvSpPr>
            <p:spPr bwMode="auto">
              <a:xfrm>
                <a:off x="4320" y="720"/>
                <a:ext cx="1200" cy="816"/>
              </a:xfrm>
              <a:prstGeom prst="wedgeEllipseCallout">
                <a:avLst>
                  <a:gd name="adj1" fmla="val -101083"/>
                  <a:gd name="adj2" fmla="val 42523"/>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027E22"/>
                    </a:solidFill>
                    <a:ea typeface="宋体" pitchFamily="2" charset="-122"/>
                  </a:rPr>
                  <a:t>NOW, What is the reading on the scale </a:t>
                </a:r>
                <a:r>
                  <a:rPr lang="en-US" altLang="zh-CN" sz="1600" b="1">
                    <a:solidFill>
                      <a:srgbClr val="CC3300"/>
                    </a:solidFill>
                    <a:ea typeface="宋体" pitchFamily="2" charset="-122"/>
                  </a:rPr>
                  <a:t>?</a:t>
                </a:r>
              </a:p>
            </p:txBody>
          </p:sp>
        </p:grpSp>
        <p:sp>
          <p:nvSpPr>
            <p:cNvPr id="27681" name="Text Box 39"/>
            <p:cNvSpPr txBox="1">
              <a:spLocks noChangeArrowheads="1"/>
            </p:cNvSpPr>
            <p:nvPr/>
          </p:nvSpPr>
          <p:spPr bwMode="auto">
            <a:xfrm>
              <a:off x="2496" y="1968"/>
              <a:ext cx="5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2400" b="1">
                  <a:solidFill>
                    <a:srgbClr val="CC3300"/>
                  </a:solidFill>
                  <a:ea typeface="宋体" pitchFamily="2" charset="-122"/>
                </a:rPr>
                <a:t>mg</a:t>
              </a:r>
            </a:p>
          </p:txBody>
        </p:sp>
        <p:sp>
          <p:nvSpPr>
            <p:cNvPr id="27682" name="Text Box 40"/>
            <p:cNvSpPr txBox="1">
              <a:spLocks noChangeArrowheads="1"/>
            </p:cNvSpPr>
            <p:nvPr/>
          </p:nvSpPr>
          <p:spPr bwMode="auto">
            <a:xfrm>
              <a:off x="4176" y="1920"/>
              <a:ext cx="5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2400" b="1">
                  <a:solidFill>
                    <a:srgbClr val="CC3300"/>
                  </a:solidFill>
                  <a:ea typeface="宋体" pitchFamily="2" charset="-122"/>
                </a:rPr>
                <a:t>mg</a:t>
              </a:r>
            </a:p>
          </p:txBody>
        </p:sp>
      </p:grpSp>
      <p:grpSp>
        <p:nvGrpSpPr>
          <p:cNvPr id="11" name="Group 41"/>
          <p:cNvGrpSpPr>
            <a:grpSpLocks/>
          </p:cNvGrpSpPr>
          <p:nvPr/>
        </p:nvGrpSpPr>
        <p:grpSpPr bwMode="auto">
          <a:xfrm>
            <a:off x="685800" y="4038600"/>
            <a:ext cx="2290763" cy="1357313"/>
            <a:chOff x="432" y="2544"/>
            <a:chExt cx="1443" cy="855"/>
          </a:xfrm>
        </p:grpSpPr>
        <p:sp>
          <p:nvSpPr>
            <p:cNvPr id="27664" name="Text Box 42"/>
            <p:cNvSpPr txBox="1">
              <a:spLocks noChangeArrowheads="1"/>
            </p:cNvSpPr>
            <p:nvPr/>
          </p:nvSpPr>
          <p:spPr bwMode="auto">
            <a:xfrm>
              <a:off x="432" y="3168"/>
              <a:ext cx="51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b="1">
                  <a:solidFill>
                    <a:srgbClr val="CC3300"/>
                  </a:solidFill>
                  <a:ea typeface="宋体" pitchFamily="2" charset="-122"/>
                </a:rPr>
                <a:t>mg</a:t>
              </a:r>
            </a:p>
          </p:txBody>
        </p:sp>
        <p:sp>
          <p:nvSpPr>
            <p:cNvPr id="27665" name="Text Box 43"/>
            <p:cNvSpPr txBox="1">
              <a:spLocks noChangeArrowheads="1"/>
            </p:cNvSpPr>
            <p:nvPr/>
          </p:nvSpPr>
          <p:spPr bwMode="auto">
            <a:xfrm>
              <a:off x="1056" y="2928"/>
              <a:ext cx="5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b="1">
                  <a:solidFill>
                    <a:srgbClr val="CC3300"/>
                  </a:solidFill>
                  <a:ea typeface="宋体" pitchFamily="2" charset="-122"/>
                </a:rPr>
                <a:t>T = mg</a:t>
              </a:r>
            </a:p>
          </p:txBody>
        </p:sp>
        <p:sp>
          <p:nvSpPr>
            <p:cNvPr id="27666" name="Rectangle 44"/>
            <p:cNvSpPr>
              <a:spLocks noChangeArrowheads="1"/>
            </p:cNvSpPr>
            <p:nvPr/>
          </p:nvSpPr>
          <p:spPr bwMode="auto">
            <a:xfrm>
              <a:off x="818" y="2576"/>
              <a:ext cx="19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r"/>
              <a:r>
                <a:rPr lang="en-US" altLang="zh-CN" sz="1600" b="1">
                  <a:solidFill>
                    <a:srgbClr val="CC3300"/>
                  </a:solidFill>
                  <a:ea typeface="宋体" pitchFamily="2" charset="-122"/>
                </a:rPr>
                <a:t>T</a:t>
              </a:r>
            </a:p>
          </p:txBody>
        </p:sp>
        <p:sp>
          <p:nvSpPr>
            <p:cNvPr id="27667" name="Rectangle 45"/>
            <p:cNvSpPr>
              <a:spLocks noChangeArrowheads="1"/>
            </p:cNvSpPr>
            <p:nvPr/>
          </p:nvSpPr>
          <p:spPr bwMode="auto">
            <a:xfrm>
              <a:off x="1576" y="2576"/>
              <a:ext cx="13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en-US" altLang="zh-CN" sz="1600" b="1">
                  <a:solidFill>
                    <a:srgbClr val="CC3300"/>
                  </a:solidFill>
                  <a:ea typeface="宋体" pitchFamily="2" charset="-122"/>
                </a:rPr>
                <a:t>T</a:t>
              </a:r>
            </a:p>
          </p:txBody>
        </p:sp>
        <p:grpSp>
          <p:nvGrpSpPr>
            <p:cNvPr id="27668" name="Group 46"/>
            <p:cNvGrpSpPr>
              <a:grpSpLocks/>
            </p:cNvGrpSpPr>
            <p:nvPr/>
          </p:nvGrpSpPr>
          <p:grpSpPr bwMode="auto">
            <a:xfrm>
              <a:off x="678" y="2544"/>
              <a:ext cx="1197" cy="694"/>
              <a:chOff x="3216" y="1008"/>
              <a:chExt cx="1728" cy="1056"/>
            </a:xfrm>
          </p:grpSpPr>
          <p:sp>
            <p:nvSpPr>
              <p:cNvPr id="27669" name="Line 47"/>
              <p:cNvSpPr>
                <a:spLocks noChangeShapeType="1"/>
              </p:cNvSpPr>
              <p:nvPr/>
            </p:nvSpPr>
            <p:spPr bwMode="auto">
              <a:xfrm>
                <a:off x="4944" y="1056"/>
                <a:ext cx="0" cy="48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670" name="Group 48"/>
              <p:cNvGrpSpPr>
                <a:grpSpLocks/>
              </p:cNvGrpSpPr>
              <p:nvPr/>
            </p:nvGrpSpPr>
            <p:grpSpPr bwMode="auto">
              <a:xfrm>
                <a:off x="3840" y="1008"/>
                <a:ext cx="528" cy="528"/>
                <a:chOff x="3792" y="1056"/>
                <a:chExt cx="528" cy="528"/>
              </a:xfrm>
            </p:grpSpPr>
            <p:sp>
              <p:nvSpPr>
                <p:cNvPr id="27678" name="AutoShape 49"/>
                <p:cNvSpPr>
                  <a:spLocks noChangeArrowheads="1"/>
                </p:cNvSpPr>
                <p:nvPr/>
              </p:nvSpPr>
              <p:spPr bwMode="auto">
                <a:xfrm>
                  <a:off x="3792" y="1056"/>
                  <a:ext cx="528" cy="528"/>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50 w 21600"/>
                    <a:gd name="T25" fmla="*/ 3150 h 21600"/>
                    <a:gd name="T26" fmla="*/ 18450 w 21600"/>
                    <a:gd name="T27" fmla="*/ 1845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205" y="10800"/>
                      </a:moveTo>
                      <a:cubicBezTo>
                        <a:pt x="9205" y="11681"/>
                        <a:pt x="9919" y="12395"/>
                        <a:pt x="10800" y="12395"/>
                      </a:cubicBezTo>
                      <a:cubicBezTo>
                        <a:pt x="11681" y="12395"/>
                        <a:pt x="12395" y="11681"/>
                        <a:pt x="12395" y="10800"/>
                      </a:cubicBezTo>
                      <a:cubicBezTo>
                        <a:pt x="12395" y="9919"/>
                        <a:pt x="11681" y="9205"/>
                        <a:pt x="10800" y="9205"/>
                      </a:cubicBezTo>
                      <a:cubicBezTo>
                        <a:pt x="9919" y="9205"/>
                        <a:pt x="9205" y="9919"/>
                        <a:pt x="9205" y="10800"/>
                      </a:cubicBezTo>
                      <a:close/>
                    </a:path>
                  </a:pathLst>
                </a:custGeom>
                <a:solidFill>
                  <a:schemeClr val="bg1"/>
                </a:solidFill>
                <a:ln w="9525" algn="ctr">
                  <a:solidFill>
                    <a:srgbClr val="000000"/>
                  </a:solidFill>
                  <a:round/>
                  <a:headEnd/>
                  <a:tailEnd/>
                </a:ln>
              </p:spPr>
              <p:txBody>
                <a:bodyPr wrap="none" anchor="ctr"/>
                <a:lstStyle/>
                <a:p>
                  <a:endParaRPr lang="en-US"/>
                </a:p>
              </p:txBody>
            </p:sp>
            <p:sp>
              <p:nvSpPr>
                <p:cNvPr id="27679" name="Line 50"/>
                <p:cNvSpPr>
                  <a:spLocks noChangeShapeType="1"/>
                </p:cNvSpPr>
                <p:nvPr/>
              </p:nvSpPr>
              <p:spPr bwMode="auto">
                <a:xfrm flipV="1">
                  <a:off x="4080" y="1152"/>
                  <a:ext cx="192" cy="14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7671" name="Line 51"/>
              <p:cNvSpPr>
                <a:spLocks noChangeShapeType="1"/>
              </p:cNvSpPr>
              <p:nvPr/>
            </p:nvSpPr>
            <p:spPr bwMode="auto">
              <a:xfrm>
                <a:off x="4368" y="1296"/>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52"/>
              <p:cNvSpPr>
                <a:spLocks noChangeShapeType="1"/>
              </p:cNvSpPr>
              <p:nvPr/>
            </p:nvSpPr>
            <p:spPr bwMode="auto">
              <a:xfrm flipH="1">
                <a:off x="3312" y="1296"/>
                <a:ext cx="52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673" name="Group 53"/>
              <p:cNvGrpSpPr>
                <a:grpSpLocks/>
              </p:cNvGrpSpPr>
              <p:nvPr/>
            </p:nvGrpSpPr>
            <p:grpSpPr bwMode="auto">
              <a:xfrm>
                <a:off x="3216" y="1296"/>
                <a:ext cx="192" cy="768"/>
                <a:chOff x="3552" y="1968"/>
                <a:chExt cx="192" cy="768"/>
              </a:xfrm>
            </p:grpSpPr>
            <p:cxnSp>
              <p:nvCxnSpPr>
                <p:cNvPr id="27674" name="AutoShape 54"/>
                <p:cNvCxnSpPr>
                  <a:cxnSpLocks noChangeShapeType="1"/>
                  <a:endCxn id="27675" idx="1"/>
                </p:cNvCxnSpPr>
                <p:nvPr/>
              </p:nvCxnSpPr>
              <p:spPr bwMode="auto">
                <a:xfrm>
                  <a:off x="3648" y="1968"/>
                  <a:ext cx="0" cy="33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7675" name="AutoShape 55"/>
                <p:cNvSpPr>
                  <a:spLocks noChangeArrowheads="1"/>
                </p:cNvSpPr>
                <p:nvPr/>
              </p:nvSpPr>
              <p:spPr bwMode="auto">
                <a:xfrm>
                  <a:off x="3552" y="2304"/>
                  <a:ext cx="192" cy="240"/>
                </a:xfrm>
                <a:prstGeom prst="can">
                  <a:avLst>
                    <a:gd name="adj" fmla="val 31250"/>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7676" name="Line 56"/>
                <p:cNvSpPr>
                  <a:spLocks noChangeShapeType="1"/>
                </p:cNvSpPr>
                <p:nvPr/>
              </p:nvSpPr>
              <p:spPr bwMode="auto">
                <a:xfrm>
                  <a:off x="3648" y="2448"/>
                  <a:ext cx="0" cy="288"/>
                </a:xfrm>
                <a:prstGeom prst="line">
                  <a:avLst/>
                </a:prstGeom>
                <a:noFill/>
                <a:ln w="38100">
                  <a:solidFill>
                    <a:srgbClr val="CC33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77" name="Line 57"/>
                <p:cNvSpPr>
                  <a:spLocks noChangeShapeType="1"/>
                </p:cNvSpPr>
                <p:nvPr/>
              </p:nvSpPr>
              <p:spPr bwMode="auto">
                <a:xfrm flipV="1">
                  <a:off x="3648" y="2112"/>
                  <a:ext cx="0" cy="336"/>
                </a:xfrm>
                <a:prstGeom prst="line">
                  <a:avLst/>
                </a:prstGeom>
                <a:noFill/>
                <a:ln w="38100">
                  <a:solidFill>
                    <a:srgbClr val="CC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grpSp>
    </p:spTree>
    <p:extLst>
      <p:ext uri="{BB962C8B-B14F-4D97-AF65-F5344CB8AC3E}">
        <p14:creationId xmlns:p14="http://schemas.microsoft.com/office/powerpoint/2010/main" val="37611649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9332">
                                            <p:bg/>
                                          </p:spTgt>
                                        </p:tgtEl>
                                        <p:attrNameLst>
                                          <p:attrName>style.visibility</p:attrName>
                                        </p:attrNameLst>
                                      </p:cBhvr>
                                      <p:to>
                                        <p:strVal val="visible"/>
                                      </p:to>
                                    </p:set>
                                    <p:anim calcmode="lin" valueType="num">
                                      <p:cBhvr additive="base">
                                        <p:cTn id="19" dur="500" fill="hold"/>
                                        <p:tgtEl>
                                          <p:spTgt spid="99332">
                                            <p:bg/>
                                          </p:spTgt>
                                        </p:tgtEl>
                                        <p:attrNameLst>
                                          <p:attrName>ppt_x</p:attrName>
                                        </p:attrNameLst>
                                      </p:cBhvr>
                                      <p:tavLst>
                                        <p:tav tm="0">
                                          <p:val>
                                            <p:strVal val="#ppt_x"/>
                                          </p:val>
                                        </p:tav>
                                        <p:tav tm="100000">
                                          <p:val>
                                            <p:strVal val="#ppt_x"/>
                                          </p:val>
                                        </p:tav>
                                      </p:tavLst>
                                    </p:anim>
                                    <p:anim calcmode="lin" valueType="num">
                                      <p:cBhvr additive="base">
                                        <p:cTn id="20" dur="500" fill="hold"/>
                                        <p:tgtEl>
                                          <p:spTgt spid="99332">
                                            <p:bg/>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9332">
                                            <p:txEl>
                                              <p:pRg st="0" end="0"/>
                                            </p:txEl>
                                          </p:spTgt>
                                        </p:tgtEl>
                                        <p:attrNameLst>
                                          <p:attrName>style.visibility</p:attrName>
                                        </p:attrNameLst>
                                      </p:cBhvr>
                                      <p:to>
                                        <p:strVal val="visible"/>
                                      </p:to>
                                    </p:set>
                                    <p:anim calcmode="lin" valueType="num">
                                      <p:cBhvr additive="base">
                                        <p:cTn id="23" dur="500" fill="hold"/>
                                        <p:tgtEl>
                                          <p:spTgt spid="99332">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933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2" grpId="0" uiExpand="1"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9362" name="Text Box 2"/>
          <p:cNvSpPr txBox="1">
            <a:spLocks noChangeArrowheads="1"/>
          </p:cNvSpPr>
          <p:nvPr/>
        </p:nvSpPr>
        <p:spPr bwMode="auto">
          <a:xfrm>
            <a:off x="304800" y="381000"/>
            <a:ext cx="883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b="1" dirty="0">
                <a:solidFill>
                  <a:srgbClr val="FF0000"/>
                </a:solidFill>
                <a:latin typeface="Arial" charset="0"/>
              </a:rPr>
              <a:t>What happens when objects are connected?</a:t>
            </a:r>
            <a:endParaRPr lang="en-US" b="1" dirty="0">
              <a:solidFill>
                <a:srgbClr val="FF0000"/>
              </a:solidFill>
              <a:latin typeface="Arial" charset="0"/>
            </a:endParaRPr>
          </a:p>
        </p:txBody>
      </p:sp>
      <p:sp>
        <p:nvSpPr>
          <p:cNvPr id="1039363" name="Text Box 3"/>
          <p:cNvSpPr txBox="1">
            <a:spLocks noChangeArrowheads="1"/>
          </p:cNvSpPr>
          <p:nvPr/>
        </p:nvSpPr>
        <p:spPr bwMode="auto">
          <a:xfrm>
            <a:off x="152400" y="838200"/>
            <a:ext cx="883920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chemeClr val="folHlink"/>
              </a:buClr>
              <a:buFont typeface="Wingdings" pitchFamily="79" charset="2"/>
              <a:buNone/>
            </a:pPr>
            <a:r>
              <a:rPr lang="en-US" dirty="0">
                <a:latin typeface="Arial" charset="0"/>
              </a:rPr>
              <a:t>Two connected carts with equal mass being accelerated by a force </a:t>
            </a:r>
            <a:r>
              <a:rPr lang="en-US" b="1" dirty="0">
                <a:solidFill>
                  <a:srgbClr val="FAA368"/>
                </a:solidFill>
                <a:latin typeface="Arial" charset="0"/>
              </a:rPr>
              <a:t>F</a:t>
            </a:r>
            <a:r>
              <a:rPr lang="en-US" dirty="0">
                <a:latin typeface="Arial" charset="0"/>
              </a:rPr>
              <a:t> applied by a string:</a:t>
            </a:r>
          </a:p>
          <a:p>
            <a:pPr>
              <a:buClr>
                <a:schemeClr val="folHlink"/>
              </a:buClr>
              <a:buFont typeface="Wingdings" pitchFamily="79" charset="2"/>
              <a:buChar char="§"/>
            </a:pPr>
            <a:r>
              <a:rPr lang="en-US" dirty="0">
                <a:latin typeface="Arial" charset="0"/>
              </a:rPr>
              <a:t>Both carts must have the same acceleration </a:t>
            </a:r>
            <a:r>
              <a:rPr lang="en-US" b="1" dirty="0">
                <a:solidFill>
                  <a:srgbClr val="FAA368"/>
                </a:solidFill>
                <a:latin typeface="Arial" charset="0"/>
              </a:rPr>
              <a:t>a</a:t>
            </a:r>
            <a:r>
              <a:rPr lang="en-US" b="1" dirty="0">
                <a:latin typeface="Arial" charset="0"/>
              </a:rPr>
              <a:t> </a:t>
            </a:r>
            <a:r>
              <a:rPr lang="en-US" dirty="0">
                <a:latin typeface="Arial" charset="0"/>
              </a:rPr>
              <a:t>which is equal to the net horizontal force divided by the total mass</a:t>
            </a:r>
            <a:endParaRPr lang="en-US" dirty="0">
              <a:solidFill>
                <a:srgbClr val="FAA368"/>
              </a:solidFill>
              <a:latin typeface="Arial" charset="0"/>
            </a:endParaRPr>
          </a:p>
          <a:p>
            <a:pPr>
              <a:buClr>
                <a:schemeClr val="folHlink"/>
              </a:buClr>
              <a:buFont typeface="Wingdings" pitchFamily="79" charset="2"/>
              <a:buChar char="§"/>
            </a:pPr>
            <a:r>
              <a:rPr lang="en-US" dirty="0">
                <a:latin typeface="Arial" charset="0"/>
              </a:rPr>
              <a:t>Each cart will have a net force equal to its mass times the acceleration</a:t>
            </a:r>
          </a:p>
          <a:p>
            <a:pPr>
              <a:buClr>
                <a:schemeClr val="folHlink"/>
              </a:buClr>
              <a:buFont typeface="Wingdings" pitchFamily="79" charset="2"/>
              <a:buChar char="§"/>
            </a:pPr>
            <a:r>
              <a:rPr lang="en-US" dirty="0">
                <a:latin typeface="Arial" charset="0"/>
              </a:rPr>
              <a:t>What’s the force acting on the 2</a:t>
            </a:r>
            <a:r>
              <a:rPr lang="en-US" baseline="30000" dirty="0">
                <a:latin typeface="Arial" charset="0"/>
              </a:rPr>
              <a:t>nd</a:t>
            </a:r>
            <a:r>
              <a:rPr lang="en-US" dirty="0">
                <a:latin typeface="Arial" charset="0"/>
              </a:rPr>
              <a:t> cart? </a:t>
            </a:r>
          </a:p>
          <a:p>
            <a:pPr>
              <a:buClr>
                <a:schemeClr val="folHlink"/>
              </a:buClr>
              <a:buFont typeface="Wingdings" pitchFamily="79" charset="2"/>
              <a:buChar char="§"/>
            </a:pPr>
            <a:r>
              <a:rPr lang="en-US" dirty="0">
                <a:latin typeface="Arial" charset="0"/>
              </a:rPr>
              <a:t>A).  32 N </a:t>
            </a:r>
          </a:p>
          <a:p>
            <a:pPr>
              <a:buClr>
                <a:schemeClr val="folHlink"/>
              </a:buClr>
              <a:buFont typeface="Wingdings" pitchFamily="79" charset="2"/>
              <a:buChar char="§"/>
            </a:pPr>
            <a:r>
              <a:rPr lang="en-US" dirty="0">
                <a:latin typeface="Arial" charset="0"/>
              </a:rPr>
              <a:t>B). 16 N </a:t>
            </a:r>
          </a:p>
          <a:p>
            <a:pPr>
              <a:buClr>
                <a:schemeClr val="folHlink"/>
              </a:buClr>
              <a:buFont typeface="Wingdings" pitchFamily="79" charset="2"/>
              <a:buChar char="§"/>
            </a:pPr>
            <a:r>
              <a:rPr lang="en-US" dirty="0">
                <a:latin typeface="Arial" charset="0"/>
              </a:rPr>
              <a:t>C). 0 N </a:t>
            </a:r>
          </a:p>
        </p:txBody>
      </p:sp>
      <p:grpSp>
        <p:nvGrpSpPr>
          <p:cNvPr id="4" name="Group 3"/>
          <p:cNvGrpSpPr/>
          <p:nvPr/>
        </p:nvGrpSpPr>
        <p:grpSpPr>
          <a:xfrm>
            <a:off x="152400" y="3733800"/>
            <a:ext cx="8856663" cy="2490788"/>
            <a:chOff x="152400" y="3733800"/>
            <a:chExt cx="8856663" cy="2490788"/>
          </a:xfrm>
        </p:grpSpPr>
        <p:pic>
          <p:nvPicPr>
            <p:cNvPr id="1039365" name="Picture 5" descr="04_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3733800"/>
              <a:ext cx="8856663" cy="2490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248400" y="4979194"/>
              <a:ext cx="381000" cy="2786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248400" y="4856946"/>
              <a:ext cx="533400" cy="477054"/>
            </a:xfrm>
            <a:prstGeom prst="rect">
              <a:avLst/>
            </a:prstGeom>
            <a:noFill/>
          </p:spPr>
          <p:txBody>
            <a:bodyPr wrap="square" rtlCol="0">
              <a:spAutoFit/>
            </a:bodyPr>
            <a:lstStyle/>
            <a:p>
              <a:r>
                <a:rPr lang="en-US" sz="2500" b="1" dirty="0"/>
                <a:t>32</a:t>
              </a:r>
            </a:p>
          </p:txBody>
        </p:sp>
      </p:grpSp>
      <p:sp>
        <p:nvSpPr>
          <p:cNvPr id="5" name="Slide Number Placeholder 4"/>
          <p:cNvSpPr>
            <a:spLocks noGrp="1"/>
          </p:cNvSpPr>
          <p:nvPr>
            <p:ph type="sldNum" sz="quarter" idx="12"/>
          </p:nvPr>
        </p:nvSpPr>
        <p:spPr/>
        <p:txBody>
          <a:bodyPr/>
          <a:lstStyle/>
          <a:p>
            <a:fld id="{C0E98BF9-EA87-4BA1-A3D4-E31244B3109C}" type="slidenum">
              <a:rPr lang="en-US" smtClean="0"/>
              <a:t>18</a:t>
            </a:fld>
            <a:endParaRPr lang="en-US"/>
          </a:p>
        </p:txBody>
      </p:sp>
    </p:spTree>
    <p:extLst>
      <p:ext uri="{BB962C8B-B14F-4D97-AF65-F5344CB8AC3E}">
        <p14:creationId xmlns:p14="http://schemas.microsoft.com/office/powerpoint/2010/main" val="48964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1410" name="Text Box 2"/>
          <p:cNvSpPr txBox="1">
            <a:spLocks noChangeArrowheads="1"/>
          </p:cNvSpPr>
          <p:nvPr/>
        </p:nvSpPr>
        <p:spPr bwMode="auto">
          <a:xfrm>
            <a:off x="304800" y="381000"/>
            <a:ext cx="883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b="1" dirty="0">
                <a:solidFill>
                  <a:srgbClr val="FF0000"/>
                </a:solidFill>
                <a:latin typeface="Arial" charset="0"/>
              </a:rPr>
              <a:t>What happens when objects are connected?</a:t>
            </a:r>
            <a:endParaRPr lang="en-US" b="1" dirty="0">
              <a:solidFill>
                <a:srgbClr val="FF0000"/>
              </a:solidFill>
              <a:latin typeface="Arial" charset="0"/>
            </a:endParaRPr>
          </a:p>
        </p:txBody>
      </p:sp>
      <p:sp>
        <p:nvSpPr>
          <p:cNvPr id="1041411" name="Text Box 3"/>
          <p:cNvSpPr txBox="1">
            <a:spLocks noChangeArrowheads="1"/>
          </p:cNvSpPr>
          <p:nvPr/>
        </p:nvSpPr>
        <p:spPr bwMode="auto">
          <a:xfrm>
            <a:off x="152400" y="1219200"/>
            <a:ext cx="88392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chemeClr val="folHlink"/>
              </a:buClr>
              <a:buFont typeface="Wingdings" pitchFamily="79" charset="2"/>
              <a:buNone/>
            </a:pPr>
            <a:r>
              <a:rPr lang="en-US">
                <a:latin typeface="Arial" charset="0"/>
              </a:rPr>
              <a:t>The interaction between the two carts illustrates Newton’s third law:</a:t>
            </a:r>
          </a:p>
          <a:p>
            <a:pPr>
              <a:buClr>
                <a:schemeClr val="folHlink"/>
              </a:buClr>
              <a:buFont typeface="Wingdings" pitchFamily="79" charset="2"/>
              <a:buChar char="§"/>
            </a:pPr>
            <a:r>
              <a:rPr lang="en-US" b="1" i="1">
                <a:latin typeface="Arial" charset="0"/>
              </a:rPr>
              <a:t>m</a:t>
            </a:r>
            <a:r>
              <a:rPr lang="en-US" b="1" baseline="-25000">
                <a:latin typeface="Arial" charset="0"/>
              </a:rPr>
              <a:t>1</a:t>
            </a:r>
            <a:r>
              <a:rPr lang="en-US">
                <a:latin typeface="Arial" charset="0"/>
              </a:rPr>
              <a:t> exerts a pull of 16 N to the right on </a:t>
            </a:r>
            <a:r>
              <a:rPr lang="en-US" b="1" i="1">
                <a:latin typeface="Arial" charset="0"/>
              </a:rPr>
              <a:t>m</a:t>
            </a:r>
            <a:r>
              <a:rPr lang="en-US" b="1" baseline="-25000">
                <a:latin typeface="Arial" charset="0"/>
              </a:rPr>
              <a:t>2</a:t>
            </a:r>
            <a:endParaRPr lang="en-US" b="1" i="1">
              <a:solidFill>
                <a:srgbClr val="FAA368"/>
              </a:solidFill>
              <a:latin typeface="Arial" charset="0"/>
            </a:endParaRPr>
          </a:p>
          <a:p>
            <a:pPr>
              <a:buClr>
                <a:schemeClr val="folHlink"/>
              </a:buClr>
              <a:buFont typeface="Wingdings" pitchFamily="79" charset="2"/>
              <a:buChar char="§"/>
            </a:pPr>
            <a:r>
              <a:rPr lang="en-US" b="1" i="1">
                <a:latin typeface="Arial" charset="0"/>
              </a:rPr>
              <a:t>m</a:t>
            </a:r>
            <a:r>
              <a:rPr lang="en-US" b="1" baseline="-25000">
                <a:latin typeface="Arial" charset="0"/>
              </a:rPr>
              <a:t>2</a:t>
            </a:r>
            <a:r>
              <a:rPr lang="en-US">
                <a:latin typeface="Arial" charset="0"/>
              </a:rPr>
              <a:t> exerts an equal and opposite pull of 16 N to the left on </a:t>
            </a:r>
            <a:r>
              <a:rPr lang="en-US" b="1" i="1">
                <a:latin typeface="Arial" charset="0"/>
              </a:rPr>
              <a:t>m</a:t>
            </a:r>
            <a:r>
              <a:rPr lang="en-US" b="1" baseline="-25000">
                <a:latin typeface="Arial" charset="0"/>
              </a:rPr>
              <a:t>1</a:t>
            </a:r>
            <a:endParaRPr lang="en-US">
              <a:latin typeface="Arial" charset="0"/>
            </a:endParaRPr>
          </a:p>
        </p:txBody>
      </p:sp>
      <p:grpSp>
        <p:nvGrpSpPr>
          <p:cNvPr id="3" name="Group 2"/>
          <p:cNvGrpSpPr/>
          <p:nvPr/>
        </p:nvGrpSpPr>
        <p:grpSpPr>
          <a:xfrm>
            <a:off x="228600" y="2787650"/>
            <a:ext cx="7772400" cy="3414713"/>
            <a:chOff x="228600" y="2787650"/>
            <a:chExt cx="7772400" cy="3414713"/>
          </a:xfrm>
        </p:grpSpPr>
        <p:pic>
          <p:nvPicPr>
            <p:cNvPr id="1041413" name="Picture 5" descr="04_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787650"/>
              <a:ext cx="7772400" cy="3414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629400" y="4025312"/>
              <a:ext cx="419100" cy="4696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515100" y="4025312"/>
              <a:ext cx="533400" cy="477054"/>
            </a:xfrm>
            <a:prstGeom prst="rect">
              <a:avLst/>
            </a:prstGeom>
            <a:noFill/>
          </p:spPr>
          <p:txBody>
            <a:bodyPr wrap="square" rtlCol="0">
              <a:spAutoFit/>
            </a:bodyPr>
            <a:lstStyle/>
            <a:p>
              <a:r>
                <a:rPr lang="en-US" sz="2500" b="1" dirty="0"/>
                <a:t>32</a:t>
              </a:r>
            </a:p>
          </p:txBody>
        </p:sp>
      </p:grpSp>
      <p:sp>
        <p:nvSpPr>
          <p:cNvPr id="4" name="Slide Number Placeholder 3"/>
          <p:cNvSpPr>
            <a:spLocks noGrp="1"/>
          </p:cNvSpPr>
          <p:nvPr>
            <p:ph type="sldNum" sz="quarter" idx="12"/>
          </p:nvPr>
        </p:nvSpPr>
        <p:spPr/>
        <p:txBody>
          <a:bodyPr/>
          <a:lstStyle/>
          <a:p>
            <a:fld id="{C0E98BF9-EA87-4BA1-A3D4-E31244B3109C}" type="slidenum">
              <a:rPr lang="en-US" smtClean="0"/>
              <a:t>19</a:t>
            </a:fld>
            <a:endParaRPr lang="en-US"/>
          </a:p>
        </p:txBody>
      </p:sp>
    </p:spTree>
    <p:extLst>
      <p:ext uri="{BB962C8B-B14F-4D97-AF65-F5344CB8AC3E}">
        <p14:creationId xmlns:p14="http://schemas.microsoft.com/office/powerpoint/2010/main" val="2922185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0450" name="Text Box 2"/>
          <p:cNvSpPr txBox="1">
            <a:spLocks noChangeArrowheads="1"/>
          </p:cNvSpPr>
          <p:nvPr/>
        </p:nvSpPr>
        <p:spPr bwMode="auto">
          <a:xfrm>
            <a:off x="0" y="38100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3600" b="1" dirty="0">
                <a:solidFill>
                  <a:srgbClr val="FF0000"/>
                </a:solidFill>
                <a:latin typeface="Arial" charset="0"/>
              </a:rPr>
              <a:t>Newton’s Second Law of Motion</a:t>
            </a:r>
          </a:p>
        </p:txBody>
      </p:sp>
      <p:sp>
        <p:nvSpPr>
          <p:cNvPr id="1000451" name="Text Box 3"/>
          <p:cNvSpPr txBox="1">
            <a:spLocks noChangeArrowheads="1"/>
          </p:cNvSpPr>
          <p:nvPr/>
        </p:nvSpPr>
        <p:spPr bwMode="auto">
          <a:xfrm>
            <a:off x="190727" y="1430338"/>
            <a:ext cx="3733800" cy="5093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buFont typeface="Arial" pitchFamily="34" charset="0"/>
              <a:buChar char="•"/>
            </a:pPr>
            <a:r>
              <a:rPr lang="en-US" sz="2500" dirty="0">
                <a:latin typeface="Arial" charset="0"/>
              </a:rPr>
              <a:t>The </a:t>
            </a:r>
            <a:r>
              <a:rPr lang="en-US" sz="2500" b="1" i="1" dirty="0">
                <a:solidFill>
                  <a:srgbClr val="FFA6B5"/>
                </a:solidFill>
                <a:latin typeface="Arial" charset="0"/>
              </a:rPr>
              <a:t>acceleration</a:t>
            </a:r>
            <a:r>
              <a:rPr lang="en-US" sz="2500" dirty="0">
                <a:latin typeface="Arial" charset="0"/>
              </a:rPr>
              <a:t> of an object is directly proportional to the magnitude of the imposed </a:t>
            </a:r>
            <a:r>
              <a:rPr lang="en-US" sz="2500" b="1" i="1" dirty="0">
                <a:solidFill>
                  <a:srgbClr val="FFA6B5"/>
                </a:solidFill>
                <a:latin typeface="Arial" charset="0"/>
              </a:rPr>
              <a:t>force</a:t>
            </a:r>
            <a:r>
              <a:rPr lang="en-US" sz="2500" dirty="0">
                <a:latin typeface="Arial" charset="0"/>
              </a:rPr>
              <a:t> </a:t>
            </a:r>
          </a:p>
          <a:p>
            <a:pPr marL="285750" indent="-285750">
              <a:buFont typeface="Arial" pitchFamily="34" charset="0"/>
              <a:buChar char="•"/>
            </a:pPr>
            <a:endParaRPr lang="en-US" sz="2500" dirty="0">
              <a:latin typeface="Arial" charset="0"/>
            </a:endParaRPr>
          </a:p>
          <a:p>
            <a:pPr marL="285750" indent="-285750">
              <a:buFont typeface="Arial" pitchFamily="34" charset="0"/>
              <a:buChar char="•"/>
            </a:pPr>
            <a:r>
              <a:rPr lang="en-US" sz="2500" dirty="0">
                <a:latin typeface="Arial" charset="0"/>
              </a:rPr>
              <a:t>and inversely proportional to the </a:t>
            </a:r>
            <a:r>
              <a:rPr lang="en-US" sz="2500" b="1" i="1" dirty="0">
                <a:solidFill>
                  <a:srgbClr val="FFA6B5"/>
                </a:solidFill>
                <a:latin typeface="Arial" charset="0"/>
              </a:rPr>
              <a:t>mass</a:t>
            </a:r>
            <a:r>
              <a:rPr lang="en-US" sz="2500" dirty="0">
                <a:latin typeface="Arial" charset="0"/>
              </a:rPr>
              <a:t> of the object.</a:t>
            </a:r>
          </a:p>
          <a:p>
            <a:pPr marL="285750" indent="-285750">
              <a:buFont typeface="Arial" pitchFamily="34" charset="0"/>
              <a:buChar char="•"/>
            </a:pPr>
            <a:endParaRPr lang="en-US" sz="2500" dirty="0">
              <a:latin typeface="Arial" charset="0"/>
            </a:endParaRPr>
          </a:p>
          <a:p>
            <a:pPr marL="285750" indent="-285750">
              <a:buFont typeface="Arial" pitchFamily="34" charset="0"/>
              <a:buChar char="•"/>
            </a:pPr>
            <a:r>
              <a:rPr lang="en-US" sz="2500" dirty="0">
                <a:latin typeface="Arial" charset="0"/>
              </a:rPr>
              <a:t>The acceleration is the same direction as that of the imposed force.</a:t>
            </a:r>
          </a:p>
        </p:txBody>
      </p:sp>
      <p:sp>
        <p:nvSpPr>
          <p:cNvPr id="1000452" name="Rectangle 4"/>
          <p:cNvSpPr>
            <a:spLocks noChangeArrowheads="1"/>
          </p:cNvSpPr>
          <p:nvPr/>
        </p:nvSpPr>
        <p:spPr bwMode="auto">
          <a:xfrm>
            <a:off x="3843338" y="12017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pic>
        <p:nvPicPr>
          <p:cNvPr id="1000454" name="Picture 6" descr="04_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1088571"/>
            <a:ext cx="4168544"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Object 1"/>
          <p:cNvGraphicFramePr>
            <a:graphicFrameLocks noChangeAspect="1"/>
          </p:cNvGraphicFramePr>
          <p:nvPr>
            <p:extLst>
              <p:ext uri="{D42A27DB-BD31-4B8C-83A1-F6EECF244321}">
                <p14:modId xmlns:p14="http://schemas.microsoft.com/office/powerpoint/2010/main" val="2510478386"/>
              </p:ext>
            </p:extLst>
          </p:nvPr>
        </p:nvGraphicFramePr>
        <p:xfrm>
          <a:off x="4191000" y="5638800"/>
          <a:ext cx="4711700" cy="1090854"/>
        </p:xfrm>
        <a:graphic>
          <a:graphicData uri="http://schemas.openxmlformats.org/presentationml/2006/ole">
            <mc:AlternateContent xmlns:mc="http://schemas.openxmlformats.org/markup-compatibility/2006">
              <mc:Choice xmlns:v="urn:schemas-microsoft-com:vml" Requires="v">
                <p:oleObj spid="_x0000_s1058" name="Equation" r:id="rId5" imgW="2413000" imgH="558800" progId="Equation.3">
                  <p:embed/>
                </p:oleObj>
              </mc:Choice>
              <mc:Fallback>
                <p:oleObj name="Equation" r:id="rId5" imgW="2413000" imgH="5588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1000" y="5638800"/>
                        <a:ext cx="4711700" cy="1090854"/>
                      </a:xfrm>
                      <a:prstGeom prst="rect">
                        <a:avLst/>
                      </a:prstGeom>
                      <a:solidFill>
                        <a:srgbClr val="EFFF5D"/>
                      </a:solidFill>
                      <a:ln>
                        <a:noFill/>
                      </a:ln>
                      <a:effectLst/>
                    </p:spPr>
                  </p:pic>
                </p:oleObj>
              </mc:Fallback>
            </mc:AlternateContent>
          </a:graphicData>
        </a:graphic>
      </p:graphicFrame>
      <p:sp>
        <p:nvSpPr>
          <p:cNvPr id="3" name="Slide Number Placeholder 2"/>
          <p:cNvSpPr>
            <a:spLocks noGrp="1"/>
          </p:cNvSpPr>
          <p:nvPr>
            <p:ph type="sldNum" sz="quarter" idx="12"/>
          </p:nvPr>
        </p:nvSpPr>
        <p:spPr/>
        <p:txBody>
          <a:bodyPr/>
          <a:lstStyle/>
          <a:p>
            <a:fld id="{C0E98BF9-EA87-4BA1-A3D4-E31244B3109C}" type="slidenum">
              <a:rPr lang="en-US" smtClean="0"/>
              <a:t>2</a:t>
            </a:fld>
            <a:endParaRPr lang="en-US"/>
          </a:p>
        </p:txBody>
      </p:sp>
    </p:spTree>
    <p:extLst>
      <p:ext uri="{BB962C8B-B14F-4D97-AF65-F5344CB8AC3E}">
        <p14:creationId xmlns:p14="http://schemas.microsoft.com/office/powerpoint/2010/main" val="26002736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3586" name="Rectangle 2"/>
          <p:cNvSpPr>
            <a:spLocks noGrp="1" noChangeArrowheads="1"/>
          </p:cNvSpPr>
          <p:nvPr>
            <p:ph type="title"/>
          </p:nvPr>
        </p:nvSpPr>
        <p:spPr>
          <a:xfrm>
            <a:off x="304800" y="4763"/>
            <a:ext cx="8534400" cy="2530475"/>
          </a:xfrm>
        </p:spPr>
        <p:txBody>
          <a:bodyPr>
            <a:normAutofit fontScale="90000"/>
          </a:bodyPr>
          <a:lstStyle/>
          <a:p>
            <a:r>
              <a:rPr lang="en-US" sz="4000" b="1" dirty="0">
                <a:solidFill>
                  <a:srgbClr val="FF0000"/>
                </a:solidFill>
                <a:latin typeface="Comic Sans MS" pitchFamily="79" charset="0"/>
              </a:rPr>
              <a:t>Two masses connected by a string are placed on a fixed frictionless pulley.  If m</a:t>
            </a:r>
            <a:r>
              <a:rPr lang="en-US" sz="4000" b="1" baseline="-25000" dirty="0">
                <a:solidFill>
                  <a:srgbClr val="FF0000"/>
                </a:solidFill>
                <a:latin typeface="Comic Sans MS" pitchFamily="79" charset="0"/>
              </a:rPr>
              <a:t>2</a:t>
            </a:r>
            <a:r>
              <a:rPr lang="en-US" sz="4000" b="1" dirty="0">
                <a:solidFill>
                  <a:srgbClr val="FF0000"/>
                </a:solidFill>
                <a:latin typeface="Comic Sans MS" pitchFamily="79" charset="0"/>
              </a:rPr>
              <a:t> is larger than m</a:t>
            </a:r>
            <a:r>
              <a:rPr lang="en-US" sz="4000" b="1" baseline="-25000" dirty="0">
                <a:solidFill>
                  <a:srgbClr val="FF0000"/>
                </a:solidFill>
                <a:latin typeface="Comic Sans MS" pitchFamily="79" charset="0"/>
              </a:rPr>
              <a:t>1</a:t>
            </a:r>
            <a:r>
              <a:rPr lang="en-US" sz="4000" b="1" dirty="0">
                <a:solidFill>
                  <a:srgbClr val="FF0000"/>
                </a:solidFill>
                <a:latin typeface="Comic Sans MS" pitchFamily="79" charset="0"/>
              </a:rPr>
              <a:t>, will the two masses accelerate?</a:t>
            </a:r>
            <a:endParaRPr lang="en-US" b="1" dirty="0">
              <a:solidFill>
                <a:srgbClr val="FF0000"/>
              </a:solidFill>
            </a:endParaRPr>
          </a:p>
        </p:txBody>
      </p:sp>
      <p:sp>
        <p:nvSpPr>
          <p:cNvPr id="963587" name="Rectangle 3"/>
          <p:cNvSpPr>
            <a:spLocks noGrp="1" noChangeArrowheads="1"/>
          </p:cNvSpPr>
          <p:nvPr>
            <p:ph type="body" idx="1"/>
          </p:nvPr>
        </p:nvSpPr>
        <p:spPr>
          <a:xfrm>
            <a:off x="457200" y="2743200"/>
            <a:ext cx="7772400" cy="1524000"/>
          </a:xfrm>
        </p:spPr>
        <p:txBody>
          <a:bodyPr/>
          <a:lstStyle/>
          <a:p>
            <a:pPr marL="609600" indent="-609600">
              <a:lnSpc>
                <a:spcPct val="80000"/>
              </a:lnSpc>
              <a:buFont typeface="Arial" charset="0"/>
              <a:buAutoNum type="alphaLcParenR"/>
            </a:pPr>
            <a:r>
              <a:rPr lang="en-US" sz="2000">
                <a:latin typeface="Comic Sans MS" pitchFamily="79" charset="0"/>
              </a:rPr>
              <a:t>Yes. </a:t>
            </a:r>
          </a:p>
          <a:p>
            <a:pPr marL="609600" indent="-609600">
              <a:lnSpc>
                <a:spcPct val="80000"/>
              </a:lnSpc>
              <a:buFont typeface="Arial" charset="0"/>
              <a:buAutoNum type="alphaLcParenR"/>
            </a:pPr>
            <a:r>
              <a:rPr lang="en-US" sz="2000">
                <a:latin typeface="Comic Sans MS" pitchFamily="79" charset="0"/>
              </a:rPr>
              <a:t>No. </a:t>
            </a:r>
          </a:p>
          <a:p>
            <a:pPr marL="609600" indent="-609600">
              <a:lnSpc>
                <a:spcPct val="80000"/>
              </a:lnSpc>
              <a:buFont typeface="Arial" charset="0"/>
              <a:buAutoNum type="alphaLcParenR"/>
            </a:pPr>
            <a:r>
              <a:rPr lang="en-US" sz="2000">
                <a:latin typeface="Comic Sans MS" pitchFamily="79" charset="0"/>
              </a:rPr>
              <a:t>You can’t tell </a:t>
            </a:r>
          </a:p>
          <a:p>
            <a:pPr marL="609600" indent="-609600">
              <a:lnSpc>
                <a:spcPct val="80000"/>
              </a:lnSpc>
              <a:buFont typeface="Arial" charset="0"/>
              <a:buNone/>
            </a:pPr>
            <a:r>
              <a:rPr lang="en-US" sz="2000">
                <a:latin typeface="Comic Sans MS" pitchFamily="79" charset="0"/>
              </a:rPr>
              <a:t>	from this diagram.</a:t>
            </a:r>
          </a:p>
        </p:txBody>
      </p:sp>
      <p:pic>
        <p:nvPicPr>
          <p:cNvPr id="963590" name="Picture 6" descr="04_p076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72038" y="2667000"/>
            <a:ext cx="4271962" cy="338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C0E98BF9-EA87-4BA1-A3D4-E31244B3109C}" type="slidenum">
              <a:rPr lang="en-US" smtClean="0"/>
              <a:t>20</a:t>
            </a:fld>
            <a:endParaRPr lang="en-US"/>
          </a:p>
        </p:txBody>
      </p:sp>
    </p:spTree>
    <p:extLst>
      <p:ext uri="{BB962C8B-B14F-4D97-AF65-F5344CB8AC3E}">
        <p14:creationId xmlns:p14="http://schemas.microsoft.com/office/powerpoint/2010/main" val="2378216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5874" name="Rectangle 2"/>
          <p:cNvSpPr>
            <a:spLocks noGrp="1" noChangeArrowheads="1"/>
          </p:cNvSpPr>
          <p:nvPr>
            <p:ph type="title"/>
          </p:nvPr>
        </p:nvSpPr>
        <p:spPr>
          <a:xfrm>
            <a:off x="-152400" y="0"/>
            <a:ext cx="9448800" cy="2528888"/>
          </a:xfrm>
        </p:spPr>
        <p:txBody>
          <a:bodyPr>
            <a:normAutofit fontScale="90000"/>
          </a:bodyPr>
          <a:lstStyle/>
          <a:p>
            <a:r>
              <a:rPr lang="en-US" sz="3200" b="1" dirty="0">
                <a:solidFill>
                  <a:srgbClr val="FF0000"/>
                </a:solidFill>
                <a:latin typeface="Comic Sans MS" pitchFamily="79" charset="0"/>
              </a:rPr>
              <a:t>Two blocks tied together by a string are being pulled across the table by a horizontal force.  The blocks have frictional forces exerted on them by the table as shown. What is the net force acting on the entire two-block system?</a:t>
            </a:r>
            <a:endParaRPr lang="en-US" b="1" dirty="0">
              <a:solidFill>
                <a:srgbClr val="FF0000"/>
              </a:solidFill>
            </a:endParaRPr>
          </a:p>
        </p:txBody>
      </p:sp>
      <p:sp>
        <p:nvSpPr>
          <p:cNvPr id="975875" name="Rectangle 3"/>
          <p:cNvSpPr>
            <a:spLocks noGrp="1" noChangeArrowheads="1"/>
          </p:cNvSpPr>
          <p:nvPr>
            <p:ph type="body" idx="1"/>
          </p:nvPr>
        </p:nvSpPr>
        <p:spPr>
          <a:xfrm>
            <a:off x="381000" y="2514600"/>
            <a:ext cx="3429000" cy="2057400"/>
          </a:xfrm>
        </p:spPr>
        <p:txBody>
          <a:bodyPr/>
          <a:lstStyle/>
          <a:p>
            <a:pPr marL="609600" indent="-609600">
              <a:buFont typeface="Arial" charset="0"/>
              <a:buAutoNum type="alphaLcParenR"/>
            </a:pPr>
            <a:r>
              <a:rPr lang="en-US" sz="2000">
                <a:latin typeface="Comic Sans MS" pitchFamily="79" charset="0"/>
              </a:rPr>
              <a:t>16 N</a:t>
            </a:r>
          </a:p>
          <a:p>
            <a:pPr marL="609600" indent="-609600">
              <a:buFont typeface="Arial" charset="0"/>
              <a:buAutoNum type="alphaLcParenR"/>
            </a:pPr>
            <a:r>
              <a:rPr lang="en-US" sz="2000">
                <a:latin typeface="Comic Sans MS" pitchFamily="79" charset="0"/>
              </a:rPr>
              <a:t>36 N</a:t>
            </a:r>
          </a:p>
          <a:p>
            <a:pPr marL="609600" indent="-609600">
              <a:buFont typeface="Arial" charset="0"/>
              <a:buAutoNum type="alphaLcParenR"/>
            </a:pPr>
            <a:r>
              <a:rPr lang="en-US" sz="2000">
                <a:latin typeface="Comic Sans MS" pitchFamily="79" charset="0"/>
              </a:rPr>
              <a:t>38 N</a:t>
            </a:r>
          </a:p>
          <a:p>
            <a:pPr marL="609600" indent="-609600">
              <a:buFont typeface="Arial" charset="0"/>
              <a:buAutoNum type="alphaLcParenR"/>
            </a:pPr>
            <a:r>
              <a:rPr lang="en-US" sz="2000">
                <a:latin typeface="Comic Sans MS" pitchFamily="79" charset="0"/>
              </a:rPr>
              <a:t>44 N</a:t>
            </a:r>
          </a:p>
          <a:p>
            <a:pPr marL="609600" indent="-609600">
              <a:buFont typeface="Arial" charset="0"/>
              <a:buAutoNum type="alphaLcParenR"/>
            </a:pPr>
            <a:r>
              <a:rPr lang="en-US" sz="2000">
                <a:latin typeface="Comic Sans MS" pitchFamily="79" charset="0"/>
              </a:rPr>
              <a:t>46 N</a:t>
            </a:r>
          </a:p>
        </p:txBody>
      </p:sp>
      <p:pic>
        <p:nvPicPr>
          <p:cNvPr id="975878" name="Picture 6" descr="04_p078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4524375"/>
            <a:ext cx="8856662" cy="170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75880" name="Text Box 8"/>
          <p:cNvSpPr txBox="1">
            <a:spLocks noChangeArrowheads="1"/>
          </p:cNvSpPr>
          <p:nvPr/>
        </p:nvSpPr>
        <p:spPr bwMode="auto">
          <a:xfrm>
            <a:off x="3810000" y="2667000"/>
            <a:ext cx="51054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dirty="0">
                <a:latin typeface="Arial" charset="0"/>
              </a:rPr>
              <a:t>The net horizontal force is:</a:t>
            </a:r>
          </a:p>
          <a:p>
            <a:r>
              <a:rPr lang="en-US" dirty="0">
                <a:latin typeface="Arial" charset="0"/>
              </a:rPr>
              <a:t>	</a:t>
            </a:r>
            <a:r>
              <a:rPr lang="en-US" b="1" dirty="0">
                <a:solidFill>
                  <a:srgbClr val="FF0000"/>
                </a:solidFill>
                <a:latin typeface="Arial" charset="0"/>
              </a:rPr>
              <a:t>30 N - 6 N - 8 N = </a:t>
            </a:r>
            <a:r>
              <a:rPr lang="en-US" b="1" u="sng" dirty="0">
                <a:solidFill>
                  <a:srgbClr val="FF0000"/>
                </a:solidFill>
                <a:latin typeface="Arial" charset="0"/>
              </a:rPr>
              <a:t>16 N</a:t>
            </a:r>
            <a:r>
              <a:rPr lang="en-US" b="1" dirty="0">
                <a:solidFill>
                  <a:srgbClr val="FF0000"/>
                </a:solidFill>
                <a:latin typeface="Arial" charset="0"/>
              </a:rPr>
              <a:t> </a:t>
            </a:r>
            <a:r>
              <a:rPr lang="en-US" dirty="0">
                <a:latin typeface="Arial" charset="0"/>
              </a:rPr>
              <a:t>directed to the right.  </a:t>
            </a:r>
          </a:p>
        </p:txBody>
      </p:sp>
      <p:sp>
        <p:nvSpPr>
          <p:cNvPr id="2" name="Slide Number Placeholder 1"/>
          <p:cNvSpPr>
            <a:spLocks noGrp="1"/>
          </p:cNvSpPr>
          <p:nvPr>
            <p:ph type="sldNum" sz="quarter" idx="12"/>
          </p:nvPr>
        </p:nvSpPr>
        <p:spPr/>
        <p:txBody>
          <a:bodyPr/>
          <a:lstStyle/>
          <a:p>
            <a:fld id="{C0E98BF9-EA87-4BA1-A3D4-E31244B3109C}" type="slidenum">
              <a:rPr lang="en-US" smtClean="0"/>
              <a:t>21</a:t>
            </a:fld>
            <a:endParaRPr lang="en-US"/>
          </a:p>
        </p:txBody>
      </p:sp>
    </p:spTree>
    <p:extLst>
      <p:ext uri="{BB962C8B-B14F-4D97-AF65-F5344CB8AC3E}">
        <p14:creationId xmlns:p14="http://schemas.microsoft.com/office/powerpoint/2010/main" val="39697625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75880"/>
                                        </p:tgtEl>
                                        <p:attrNameLst>
                                          <p:attrName>style.visibility</p:attrName>
                                        </p:attrNameLst>
                                      </p:cBhvr>
                                      <p:to>
                                        <p:strVal val="visible"/>
                                      </p:to>
                                    </p:set>
                                    <p:anim from="(-#ppt_w/2)" to="(#ppt_x)" calcmode="lin" valueType="num">
                                      <p:cBhvr>
                                        <p:cTn id="7" dur="600" fill="hold">
                                          <p:stCondLst>
                                            <p:cond delay="0"/>
                                          </p:stCondLst>
                                        </p:cTn>
                                        <p:tgtEl>
                                          <p:spTgt spid="975880"/>
                                        </p:tgtEl>
                                        <p:attrNameLst>
                                          <p:attrName>ppt_x</p:attrName>
                                        </p:attrNameLst>
                                      </p:cBhvr>
                                    </p:anim>
                                    <p:anim from="0" to="-1.0" calcmode="lin" valueType="num">
                                      <p:cBhvr>
                                        <p:cTn id="8" dur="200" decel="50000" autoRev="1" fill="hold">
                                          <p:stCondLst>
                                            <p:cond delay="600"/>
                                          </p:stCondLst>
                                        </p:cTn>
                                        <p:tgtEl>
                                          <p:spTgt spid="975880"/>
                                        </p:tgtEl>
                                        <p:attrNameLst>
                                          <p:attrName>xshear</p:attrName>
                                        </p:attrNameLst>
                                      </p:cBhvr>
                                    </p:anim>
                                    <p:animScale>
                                      <p:cBhvr>
                                        <p:cTn id="9" dur="200" decel="100000" autoRev="1" fill="hold">
                                          <p:stCondLst>
                                            <p:cond delay="600"/>
                                          </p:stCondLst>
                                        </p:cTn>
                                        <p:tgtEl>
                                          <p:spTgt spid="975880"/>
                                        </p:tgtEl>
                                      </p:cBhvr>
                                      <p:from x="100000" y="100000"/>
                                      <p:to x="80000" y="100000"/>
                                    </p:animScale>
                                    <p:anim by="(#ppt_h/3+#ppt_w*0.1)" calcmode="lin" valueType="num">
                                      <p:cBhvr additive="sum">
                                        <p:cTn id="10" dur="200" decel="100000" autoRev="1" fill="hold">
                                          <p:stCondLst>
                                            <p:cond delay="600"/>
                                          </p:stCondLst>
                                        </p:cTn>
                                        <p:tgtEl>
                                          <p:spTgt spid="97588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588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7922" name="Rectangle 2"/>
          <p:cNvSpPr>
            <a:spLocks noGrp="1" noChangeArrowheads="1"/>
          </p:cNvSpPr>
          <p:nvPr>
            <p:ph type="title"/>
          </p:nvPr>
        </p:nvSpPr>
        <p:spPr>
          <a:xfrm>
            <a:off x="-152400" y="974725"/>
            <a:ext cx="9448800" cy="579438"/>
          </a:xfrm>
        </p:spPr>
        <p:txBody>
          <a:bodyPr/>
          <a:lstStyle/>
          <a:p>
            <a:r>
              <a:rPr lang="en-US" sz="3200" b="1" dirty="0">
                <a:solidFill>
                  <a:srgbClr val="FF0000"/>
                </a:solidFill>
                <a:latin typeface="Comic Sans MS" pitchFamily="79" charset="0"/>
              </a:rPr>
              <a:t>What is the acceleration of this system?</a:t>
            </a:r>
            <a:endParaRPr lang="en-US" b="1" dirty="0">
              <a:solidFill>
                <a:srgbClr val="FF0000"/>
              </a:solidFill>
            </a:endParaRPr>
          </a:p>
        </p:txBody>
      </p:sp>
      <p:sp>
        <p:nvSpPr>
          <p:cNvPr id="977923" name="Rectangle 3"/>
          <p:cNvSpPr>
            <a:spLocks noGrp="1" noChangeArrowheads="1"/>
          </p:cNvSpPr>
          <p:nvPr>
            <p:ph type="body" idx="1"/>
          </p:nvPr>
        </p:nvSpPr>
        <p:spPr>
          <a:xfrm>
            <a:off x="381000" y="2514600"/>
            <a:ext cx="3429000" cy="2057400"/>
          </a:xfrm>
        </p:spPr>
        <p:txBody>
          <a:bodyPr/>
          <a:lstStyle/>
          <a:p>
            <a:pPr marL="609600" indent="-609600">
              <a:buFont typeface="Arial" charset="0"/>
              <a:buAutoNum type="alphaLcParenR"/>
            </a:pPr>
            <a:r>
              <a:rPr lang="en-US" sz="2000" dirty="0">
                <a:latin typeface="Comic Sans MS" pitchFamily="79" charset="0"/>
              </a:rPr>
              <a:t>2.00 m/s</a:t>
            </a:r>
            <a:r>
              <a:rPr lang="en-US" sz="2000" baseline="30000" dirty="0">
                <a:latin typeface="Comic Sans MS" pitchFamily="79" charset="0"/>
              </a:rPr>
              <a:t>2</a:t>
            </a:r>
            <a:r>
              <a:rPr lang="en-US" sz="2000" dirty="0">
                <a:latin typeface="Comic Sans MS" pitchFamily="79" charset="0"/>
              </a:rPr>
              <a:t> </a:t>
            </a:r>
          </a:p>
          <a:p>
            <a:pPr marL="609600" indent="-609600">
              <a:buFont typeface="Arial" charset="0"/>
              <a:buAutoNum type="alphaLcParenR"/>
            </a:pPr>
            <a:r>
              <a:rPr lang="en-US" sz="2000" dirty="0">
                <a:latin typeface="Comic Sans MS" pitchFamily="79" charset="0"/>
              </a:rPr>
              <a:t>2.67 m/s</a:t>
            </a:r>
            <a:r>
              <a:rPr lang="en-US" sz="2000" baseline="30000" dirty="0">
                <a:latin typeface="Comic Sans MS" pitchFamily="79" charset="0"/>
              </a:rPr>
              <a:t>2</a:t>
            </a:r>
          </a:p>
          <a:p>
            <a:pPr marL="609600" indent="-609600">
              <a:buFont typeface="Arial" charset="0"/>
              <a:buAutoNum type="alphaLcParenR"/>
            </a:pPr>
            <a:r>
              <a:rPr lang="en-US" sz="2000" dirty="0">
                <a:latin typeface="Comic Sans MS" pitchFamily="79" charset="0"/>
              </a:rPr>
              <a:t>5.00 m/s</a:t>
            </a:r>
            <a:r>
              <a:rPr lang="en-US" sz="2000" baseline="30000" dirty="0">
                <a:latin typeface="Comic Sans MS" pitchFamily="79" charset="0"/>
              </a:rPr>
              <a:t>2</a:t>
            </a:r>
            <a:endParaRPr lang="en-US" sz="2000" dirty="0">
              <a:latin typeface="Comic Sans MS" pitchFamily="79" charset="0"/>
            </a:endParaRPr>
          </a:p>
          <a:p>
            <a:pPr marL="609600" indent="-609600">
              <a:buFont typeface="Arial" charset="0"/>
              <a:buAutoNum type="alphaLcParenR"/>
            </a:pPr>
            <a:r>
              <a:rPr lang="en-US" sz="2000" dirty="0">
                <a:latin typeface="Comic Sans MS" pitchFamily="79" charset="0"/>
              </a:rPr>
              <a:t>7.50 m/s</a:t>
            </a:r>
            <a:r>
              <a:rPr lang="en-US" sz="2000" baseline="30000" dirty="0">
                <a:latin typeface="Comic Sans MS" pitchFamily="79" charset="0"/>
              </a:rPr>
              <a:t>2</a:t>
            </a:r>
            <a:endParaRPr lang="en-US" sz="2000" dirty="0">
              <a:latin typeface="Comic Sans MS" pitchFamily="79" charset="0"/>
            </a:endParaRPr>
          </a:p>
        </p:txBody>
      </p:sp>
      <p:pic>
        <p:nvPicPr>
          <p:cNvPr id="977924" name="Picture 4" descr="04_p078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4524375"/>
            <a:ext cx="8856662" cy="170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77925" name="Text Box 5"/>
          <p:cNvSpPr txBox="1">
            <a:spLocks noChangeArrowheads="1"/>
          </p:cNvSpPr>
          <p:nvPr/>
        </p:nvSpPr>
        <p:spPr bwMode="auto">
          <a:xfrm>
            <a:off x="3810000" y="2133600"/>
            <a:ext cx="51054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dirty="0">
                <a:latin typeface="Arial" charset="0"/>
              </a:rPr>
              <a:t>The total mass is:</a:t>
            </a:r>
          </a:p>
          <a:p>
            <a:r>
              <a:rPr lang="en-US" b="1" dirty="0">
                <a:solidFill>
                  <a:srgbClr val="FF0000"/>
                </a:solidFill>
                <a:latin typeface="Arial" charset="0"/>
              </a:rPr>
              <a:t>	2 kg + 4 kg = 6 kg</a:t>
            </a:r>
          </a:p>
          <a:p>
            <a:r>
              <a:rPr lang="en-US" dirty="0">
                <a:latin typeface="Arial" charset="0"/>
              </a:rPr>
              <a:t>The acceleration of the system is:</a:t>
            </a:r>
          </a:p>
          <a:p>
            <a:r>
              <a:rPr lang="en-US" dirty="0">
                <a:latin typeface="Arial" charset="0"/>
              </a:rPr>
              <a:t>	</a:t>
            </a:r>
            <a:r>
              <a:rPr lang="en-US" b="1" dirty="0">
                <a:solidFill>
                  <a:srgbClr val="FF0000"/>
                </a:solidFill>
                <a:latin typeface="Arial" charset="0"/>
              </a:rPr>
              <a:t>Total force ÷ total mass =</a:t>
            </a:r>
          </a:p>
          <a:p>
            <a:r>
              <a:rPr lang="en-US" b="1" dirty="0">
                <a:solidFill>
                  <a:srgbClr val="FF0000"/>
                </a:solidFill>
                <a:latin typeface="Arial" charset="0"/>
              </a:rPr>
              <a:t>	16 N ÷ 6 kg = </a:t>
            </a:r>
            <a:r>
              <a:rPr lang="en-US" b="1" u="sng" dirty="0">
                <a:solidFill>
                  <a:srgbClr val="FF0000"/>
                </a:solidFill>
                <a:latin typeface="Arial" charset="0"/>
              </a:rPr>
              <a:t>2.67 m/s</a:t>
            </a:r>
            <a:r>
              <a:rPr lang="en-US" b="1" baseline="30000" dirty="0">
                <a:solidFill>
                  <a:srgbClr val="FF0000"/>
                </a:solidFill>
                <a:latin typeface="Arial" charset="0"/>
              </a:rPr>
              <a:t>2</a:t>
            </a:r>
            <a:r>
              <a:rPr lang="en-US" b="1" dirty="0">
                <a:solidFill>
                  <a:srgbClr val="FF0000"/>
                </a:solidFill>
                <a:latin typeface="Arial" charset="0"/>
              </a:rPr>
              <a:t> </a:t>
            </a:r>
            <a:r>
              <a:rPr lang="en-US" dirty="0">
                <a:latin typeface="Arial" charset="0"/>
              </a:rPr>
              <a:t>directed to the right.</a:t>
            </a:r>
          </a:p>
        </p:txBody>
      </p:sp>
      <p:sp>
        <p:nvSpPr>
          <p:cNvPr id="2" name="Slide Number Placeholder 1"/>
          <p:cNvSpPr>
            <a:spLocks noGrp="1"/>
          </p:cNvSpPr>
          <p:nvPr>
            <p:ph type="sldNum" sz="quarter" idx="12"/>
          </p:nvPr>
        </p:nvSpPr>
        <p:spPr/>
        <p:txBody>
          <a:bodyPr/>
          <a:lstStyle/>
          <a:p>
            <a:fld id="{C0E98BF9-EA87-4BA1-A3D4-E31244B3109C}" type="slidenum">
              <a:rPr lang="en-US" smtClean="0"/>
              <a:t>22</a:t>
            </a:fld>
            <a:endParaRPr lang="en-US"/>
          </a:p>
        </p:txBody>
      </p:sp>
    </p:spTree>
    <p:extLst>
      <p:ext uri="{BB962C8B-B14F-4D97-AF65-F5344CB8AC3E}">
        <p14:creationId xmlns:p14="http://schemas.microsoft.com/office/powerpoint/2010/main" val="20019938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77925"/>
                                        </p:tgtEl>
                                        <p:attrNameLst>
                                          <p:attrName>style.visibility</p:attrName>
                                        </p:attrNameLst>
                                      </p:cBhvr>
                                      <p:to>
                                        <p:strVal val="visible"/>
                                      </p:to>
                                    </p:set>
                                    <p:anim from="(-#ppt_w/2)" to="(#ppt_x)" calcmode="lin" valueType="num">
                                      <p:cBhvr>
                                        <p:cTn id="7" dur="600" fill="hold">
                                          <p:stCondLst>
                                            <p:cond delay="0"/>
                                          </p:stCondLst>
                                        </p:cTn>
                                        <p:tgtEl>
                                          <p:spTgt spid="977925"/>
                                        </p:tgtEl>
                                        <p:attrNameLst>
                                          <p:attrName>ppt_x</p:attrName>
                                        </p:attrNameLst>
                                      </p:cBhvr>
                                    </p:anim>
                                    <p:anim from="0" to="-1.0" calcmode="lin" valueType="num">
                                      <p:cBhvr>
                                        <p:cTn id="8" dur="200" decel="50000" autoRev="1" fill="hold">
                                          <p:stCondLst>
                                            <p:cond delay="600"/>
                                          </p:stCondLst>
                                        </p:cTn>
                                        <p:tgtEl>
                                          <p:spTgt spid="977925"/>
                                        </p:tgtEl>
                                        <p:attrNameLst>
                                          <p:attrName>xshear</p:attrName>
                                        </p:attrNameLst>
                                      </p:cBhvr>
                                    </p:anim>
                                    <p:animScale>
                                      <p:cBhvr>
                                        <p:cTn id="9" dur="200" decel="100000" autoRev="1" fill="hold">
                                          <p:stCondLst>
                                            <p:cond delay="600"/>
                                          </p:stCondLst>
                                        </p:cTn>
                                        <p:tgtEl>
                                          <p:spTgt spid="977925"/>
                                        </p:tgtEl>
                                      </p:cBhvr>
                                      <p:from x="100000" y="100000"/>
                                      <p:to x="80000" y="100000"/>
                                    </p:animScale>
                                    <p:anim by="(#ppt_h/3+#ppt_w*0.1)" calcmode="lin" valueType="num">
                                      <p:cBhvr additive="sum">
                                        <p:cTn id="10" dur="200" decel="100000" autoRev="1" fill="hold">
                                          <p:stCondLst>
                                            <p:cond delay="600"/>
                                          </p:stCondLst>
                                        </p:cTn>
                                        <p:tgtEl>
                                          <p:spTgt spid="97792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792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9970" name="Rectangle 2"/>
          <p:cNvSpPr>
            <a:spLocks noGrp="1" noChangeArrowheads="1"/>
          </p:cNvSpPr>
          <p:nvPr>
            <p:ph type="title"/>
          </p:nvPr>
        </p:nvSpPr>
        <p:spPr>
          <a:xfrm>
            <a:off x="0" y="838200"/>
            <a:ext cx="9144000" cy="1066800"/>
          </a:xfrm>
        </p:spPr>
        <p:txBody>
          <a:bodyPr/>
          <a:lstStyle/>
          <a:p>
            <a:r>
              <a:rPr lang="en-US" sz="3200" b="1" dirty="0">
                <a:solidFill>
                  <a:srgbClr val="FF0000"/>
                </a:solidFill>
                <a:latin typeface="Comic Sans MS" pitchFamily="79" charset="0"/>
              </a:rPr>
              <a:t>What force is exerted on the 2-kg block by the connecting string?</a:t>
            </a:r>
            <a:endParaRPr lang="en-US" b="1" dirty="0">
              <a:solidFill>
                <a:srgbClr val="FF0000"/>
              </a:solidFill>
            </a:endParaRPr>
          </a:p>
        </p:txBody>
      </p:sp>
      <p:sp>
        <p:nvSpPr>
          <p:cNvPr id="979971" name="Rectangle 3"/>
          <p:cNvSpPr>
            <a:spLocks noGrp="1" noChangeArrowheads="1"/>
          </p:cNvSpPr>
          <p:nvPr>
            <p:ph type="body" idx="1"/>
          </p:nvPr>
        </p:nvSpPr>
        <p:spPr>
          <a:xfrm>
            <a:off x="381000" y="2514600"/>
            <a:ext cx="3429000" cy="2057400"/>
          </a:xfrm>
        </p:spPr>
        <p:txBody>
          <a:bodyPr/>
          <a:lstStyle/>
          <a:p>
            <a:pPr marL="609600" indent="-609600">
              <a:buFont typeface="Arial" charset="0"/>
              <a:buAutoNum type="alphaLcParenR"/>
            </a:pPr>
            <a:r>
              <a:rPr lang="en-US" sz="2000" dirty="0">
                <a:latin typeface="Comic Sans MS" pitchFamily="79" charset="0"/>
              </a:rPr>
              <a:t>16.5 N</a:t>
            </a:r>
          </a:p>
          <a:p>
            <a:pPr marL="609600" indent="-609600">
              <a:buFont typeface="Arial" charset="0"/>
              <a:buAutoNum type="alphaLcParenR"/>
            </a:pPr>
            <a:r>
              <a:rPr lang="en-US" sz="2000" dirty="0">
                <a:latin typeface="Comic Sans MS" pitchFamily="79" charset="0"/>
              </a:rPr>
              <a:t>11.3 N</a:t>
            </a:r>
          </a:p>
          <a:p>
            <a:pPr marL="609600" indent="-609600">
              <a:buFont typeface="Arial" charset="0"/>
              <a:buAutoNum type="alphaLcParenR"/>
            </a:pPr>
            <a:r>
              <a:rPr lang="en-US" sz="2000" dirty="0">
                <a:latin typeface="Comic Sans MS" pitchFamily="79" charset="0"/>
              </a:rPr>
              <a:t>38.1 N</a:t>
            </a:r>
          </a:p>
          <a:p>
            <a:pPr marL="609600" indent="-609600">
              <a:buFont typeface="Arial" charset="0"/>
              <a:buAutoNum type="alphaLcParenR"/>
            </a:pPr>
            <a:r>
              <a:rPr lang="en-US" sz="2000" dirty="0">
                <a:latin typeface="Comic Sans MS" pitchFamily="79" charset="0"/>
              </a:rPr>
              <a:t>44.4 N</a:t>
            </a:r>
          </a:p>
          <a:p>
            <a:pPr marL="609600" indent="-609600">
              <a:buFont typeface="Arial" charset="0"/>
              <a:buAutoNum type="alphaLcParenR"/>
            </a:pPr>
            <a:r>
              <a:rPr lang="en-US" sz="2000" dirty="0">
                <a:latin typeface="Comic Sans MS" pitchFamily="79" charset="0"/>
              </a:rPr>
              <a:t>46.2 N</a:t>
            </a:r>
          </a:p>
        </p:txBody>
      </p:sp>
      <p:pic>
        <p:nvPicPr>
          <p:cNvPr id="979972" name="Picture 4" descr="04_p078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4524375"/>
            <a:ext cx="8856662" cy="170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79973" name="Text Box 5"/>
          <p:cNvSpPr txBox="1">
            <a:spLocks noChangeArrowheads="1"/>
          </p:cNvSpPr>
          <p:nvPr/>
        </p:nvSpPr>
        <p:spPr bwMode="auto">
          <a:xfrm>
            <a:off x="2667000" y="2514600"/>
            <a:ext cx="62484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dirty="0">
                <a:latin typeface="Arial" charset="0"/>
              </a:rPr>
              <a:t>The net horizontal force on the 2-kg block is:</a:t>
            </a:r>
          </a:p>
          <a:p>
            <a:r>
              <a:rPr lang="en-US" dirty="0">
                <a:latin typeface="Arial" charset="0"/>
              </a:rPr>
              <a:t>	</a:t>
            </a:r>
            <a:r>
              <a:rPr lang="en-US" b="1" dirty="0" err="1">
                <a:solidFill>
                  <a:srgbClr val="FF0000"/>
                </a:solidFill>
                <a:latin typeface="Arial" charset="0"/>
              </a:rPr>
              <a:t>F</a:t>
            </a:r>
            <a:r>
              <a:rPr lang="en-US" b="1" baseline="-25000" dirty="0" err="1">
                <a:solidFill>
                  <a:srgbClr val="FF0000"/>
                </a:solidFill>
                <a:latin typeface="Arial" charset="0"/>
              </a:rPr>
              <a:t>net</a:t>
            </a:r>
            <a:r>
              <a:rPr lang="en-US" b="1" dirty="0">
                <a:solidFill>
                  <a:srgbClr val="FF0000"/>
                </a:solidFill>
                <a:latin typeface="Arial" charset="0"/>
              </a:rPr>
              <a:t> = ma = 2 kg x 2.67 m/s</a:t>
            </a:r>
            <a:r>
              <a:rPr lang="en-US" b="1" baseline="30000" dirty="0">
                <a:solidFill>
                  <a:srgbClr val="FF0000"/>
                </a:solidFill>
                <a:latin typeface="Arial" charset="0"/>
              </a:rPr>
              <a:t>2</a:t>
            </a:r>
            <a:r>
              <a:rPr lang="en-US" b="1" dirty="0">
                <a:solidFill>
                  <a:srgbClr val="FF0000"/>
                </a:solidFill>
                <a:latin typeface="Arial" charset="0"/>
              </a:rPr>
              <a:t> = 5.3 N</a:t>
            </a:r>
          </a:p>
          <a:p>
            <a:r>
              <a:rPr lang="en-US" dirty="0">
                <a:latin typeface="Arial" charset="0"/>
              </a:rPr>
              <a:t>So the force due to the string is:</a:t>
            </a:r>
            <a:endParaRPr lang="en-US" dirty="0">
              <a:solidFill>
                <a:srgbClr val="FFBF8A"/>
              </a:solidFill>
              <a:latin typeface="Arial" charset="0"/>
            </a:endParaRPr>
          </a:p>
          <a:p>
            <a:r>
              <a:rPr lang="en-US" b="1" dirty="0">
                <a:solidFill>
                  <a:srgbClr val="FF0000"/>
                </a:solidFill>
                <a:latin typeface="Arial" charset="0"/>
              </a:rPr>
              <a:t>	</a:t>
            </a:r>
            <a:r>
              <a:rPr lang="en-US" b="1" dirty="0" err="1">
                <a:solidFill>
                  <a:srgbClr val="FF0000"/>
                </a:solidFill>
                <a:latin typeface="Arial" charset="0"/>
              </a:rPr>
              <a:t>F</a:t>
            </a:r>
            <a:r>
              <a:rPr lang="en-US" b="1" baseline="-25000" dirty="0" err="1">
                <a:solidFill>
                  <a:srgbClr val="FF0000"/>
                </a:solidFill>
                <a:latin typeface="Arial" charset="0"/>
              </a:rPr>
              <a:t>string</a:t>
            </a:r>
            <a:r>
              <a:rPr lang="en-US" b="1" dirty="0">
                <a:solidFill>
                  <a:srgbClr val="FF0000"/>
                </a:solidFill>
                <a:latin typeface="Arial" charset="0"/>
              </a:rPr>
              <a:t> = </a:t>
            </a:r>
            <a:r>
              <a:rPr lang="en-US" b="1" dirty="0" err="1">
                <a:solidFill>
                  <a:srgbClr val="FF0000"/>
                </a:solidFill>
                <a:latin typeface="Arial" charset="0"/>
              </a:rPr>
              <a:t>F</a:t>
            </a:r>
            <a:r>
              <a:rPr lang="en-US" b="1" baseline="-25000" dirty="0" err="1">
                <a:solidFill>
                  <a:srgbClr val="FF0000"/>
                </a:solidFill>
                <a:latin typeface="Arial" charset="0"/>
              </a:rPr>
              <a:t>net</a:t>
            </a:r>
            <a:r>
              <a:rPr lang="en-US" b="1" dirty="0">
                <a:solidFill>
                  <a:srgbClr val="FF0000"/>
                </a:solidFill>
                <a:latin typeface="Arial" charset="0"/>
              </a:rPr>
              <a:t> + 6 N = </a:t>
            </a:r>
            <a:r>
              <a:rPr lang="en-US" b="1" u="sng" dirty="0">
                <a:solidFill>
                  <a:srgbClr val="FF0000"/>
                </a:solidFill>
                <a:latin typeface="Arial" charset="0"/>
              </a:rPr>
              <a:t>11.3 N</a:t>
            </a:r>
            <a:endParaRPr lang="en-US" b="1" dirty="0">
              <a:solidFill>
                <a:srgbClr val="FF0000"/>
              </a:solidFill>
              <a:latin typeface="Arial" charset="0"/>
            </a:endParaRPr>
          </a:p>
          <a:p>
            <a:r>
              <a:rPr lang="en-US" dirty="0">
                <a:latin typeface="Arial" charset="0"/>
              </a:rPr>
              <a:t>directed to the right.  </a:t>
            </a:r>
          </a:p>
        </p:txBody>
      </p:sp>
      <p:sp>
        <p:nvSpPr>
          <p:cNvPr id="2" name="Slide Number Placeholder 1"/>
          <p:cNvSpPr>
            <a:spLocks noGrp="1"/>
          </p:cNvSpPr>
          <p:nvPr>
            <p:ph type="sldNum" sz="quarter" idx="12"/>
          </p:nvPr>
        </p:nvSpPr>
        <p:spPr/>
        <p:txBody>
          <a:bodyPr/>
          <a:lstStyle/>
          <a:p>
            <a:fld id="{C0E98BF9-EA87-4BA1-A3D4-E31244B3109C}" type="slidenum">
              <a:rPr lang="en-US" smtClean="0"/>
              <a:t>23</a:t>
            </a:fld>
            <a:endParaRPr lang="en-US"/>
          </a:p>
        </p:txBody>
      </p:sp>
    </p:spTree>
    <p:extLst>
      <p:ext uri="{BB962C8B-B14F-4D97-AF65-F5344CB8AC3E}">
        <p14:creationId xmlns:p14="http://schemas.microsoft.com/office/powerpoint/2010/main" val="32491828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79973"/>
                                        </p:tgtEl>
                                        <p:attrNameLst>
                                          <p:attrName>style.visibility</p:attrName>
                                        </p:attrNameLst>
                                      </p:cBhvr>
                                      <p:to>
                                        <p:strVal val="visible"/>
                                      </p:to>
                                    </p:set>
                                    <p:anim from="(-#ppt_w/2)" to="(#ppt_x)" calcmode="lin" valueType="num">
                                      <p:cBhvr>
                                        <p:cTn id="7" dur="600" fill="hold">
                                          <p:stCondLst>
                                            <p:cond delay="0"/>
                                          </p:stCondLst>
                                        </p:cTn>
                                        <p:tgtEl>
                                          <p:spTgt spid="979973"/>
                                        </p:tgtEl>
                                        <p:attrNameLst>
                                          <p:attrName>ppt_x</p:attrName>
                                        </p:attrNameLst>
                                      </p:cBhvr>
                                    </p:anim>
                                    <p:anim from="0" to="-1.0" calcmode="lin" valueType="num">
                                      <p:cBhvr>
                                        <p:cTn id="8" dur="200" decel="50000" autoRev="1" fill="hold">
                                          <p:stCondLst>
                                            <p:cond delay="600"/>
                                          </p:stCondLst>
                                        </p:cTn>
                                        <p:tgtEl>
                                          <p:spTgt spid="979973"/>
                                        </p:tgtEl>
                                        <p:attrNameLst>
                                          <p:attrName>xshear</p:attrName>
                                        </p:attrNameLst>
                                      </p:cBhvr>
                                    </p:anim>
                                    <p:animScale>
                                      <p:cBhvr>
                                        <p:cTn id="9" dur="200" decel="100000" autoRev="1" fill="hold">
                                          <p:stCondLst>
                                            <p:cond delay="600"/>
                                          </p:stCondLst>
                                        </p:cTn>
                                        <p:tgtEl>
                                          <p:spTgt spid="979973"/>
                                        </p:tgtEl>
                                      </p:cBhvr>
                                      <p:from x="100000" y="100000"/>
                                      <p:to x="80000" y="100000"/>
                                    </p:animScale>
                                    <p:anim by="(#ppt_h/3+#ppt_w*0.1)" calcmode="lin" valueType="num">
                                      <p:cBhvr additive="sum">
                                        <p:cTn id="10" dur="200" decel="100000" autoRev="1" fill="hold">
                                          <p:stCondLst>
                                            <p:cond delay="600"/>
                                          </p:stCondLst>
                                        </p:cTn>
                                        <p:tgtEl>
                                          <p:spTgt spid="97997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997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2018" name="Rectangle 2"/>
          <p:cNvSpPr>
            <a:spLocks noGrp="1" noChangeArrowheads="1"/>
          </p:cNvSpPr>
          <p:nvPr>
            <p:ph type="title"/>
          </p:nvPr>
        </p:nvSpPr>
        <p:spPr>
          <a:xfrm>
            <a:off x="1600200" y="295835"/>
            <a:ext cx="6705600" cy="579438"/>
          </a:xfrm>
        </p:spPr>
        <p:txBody>
          <a:bodyPr>
            <a:normAutofit fontScale="90000"/>
          </a:bodyPr>
          <a:lstStyle/>
          <a:p>
            <a:r>
              <a:rPr lang="en-US" sz="3200" b="1" dirty="0">
                <a:solidFill>
                  <a:srgbClr val="FF0000"/>
                </a:solidFill>
                <a:latin typeface="Comic Sans MS" pitchFamily="79" charset="0"/>
              </a:rPr>
              <a:t>Quiz: </a:t>
            </a:r>
            <a:r>
              <a:rPr lang="en-US" sz="3200" b="1" dirty="0">
                <a:latin typeface="Comic Sans MS" pitchFamily="79" charset="0"/>
              </a:rPr>
              <a:t>What is the acceleration of the 4-kg block?</a:t>
            </a:r>
            <a:endParaRPr lang="en-US" b="1" dirty="0"/>
          </a:p>
        </p:txBody>
      </p:sp>
      <p:pic>
        <p:nvPicPr>
          <p:cNvPr id="982020" name="Picture 4" descr="04_p078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938" y="4524375"/>
            <a:ext cx="8856662" cy="170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82022" name="Text Box 6"/>
          <p:cNvSpPr txBox="1">
            <a:spLocks noChangeArrowheads="1"/>
          </p:cNvSpPr>
          <p:nvPr/>
        </p:nvSpPr>
        <p:spPr bwMode="auto">
          <a:xfrm>
            <a:off x="2667000" y="2514600"/>
            <a:ext cx="62484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dirty="0">
                <a:latin typeface="Arial" charset="0"/>
              </a:rPr>
              <a:t>The net horizontal force on the 4-kg block is:</a:t>
            </a:r>
          </a:p>
          <a:p>
            <a:r>
              <a:rPr lang="en-US" b="1" dirty="0">
                <a:solidFill>
                  <a:schemeClr val="accent1"/>
                </a:solidFill>
                <a:latin typeface="Arial" charset="0"/>
              </a:rPr>
              <a:t>	</a:t>
            </a:r>
            <a:r>
              <a:rPr lang="en-US" b="1" dirty="0" err="1">
                <a:solidFill>
                  <a:schemeClr val="accent1"/>
                </a:solidFill>
                <a:latin typeface="Arial" charset="0"/>
              </a:rPr>
              <a:t>F</a:t>
            </a:r>
            <a:r>
              <a:rPr lang="en-US" b="1" baseline="-25000" dirty="0" err="1">
                <a:solidFill>
                  <a:schemeClr val="accent1"/>
                </a:solidFill>
                <a:latin typeface="Arial" charset="0"/>
              </a:rPr>
              <a:t>net</a:t>
            </a:r>
            <a:r>
              <a:rPr lang="en-US" b="1" dirty="0">
                <a:solidFill>
                  <a:schemeClr val="accent1"/>
                </a:solidFill>
                <a:latin typeface="Arial" charset="0"/>
              </a:rPr>
              <a:t> = 30 N - 8 N - 11.3 N = 10.7 N</a:t>
            </a:r>
          </a:p>
          <a:p>
            <a:r>
              <a:rPr lang="en-US" dirty="0">
                <a:latin typeface="Arial" charset="0"/>
              </a:rPr>
              <a:t>So the acceleration of the 4-kg block is:</a:t>
            </a:r>
            <a:endParaRPr lang="en-US" dirty="0">
              <a:solidFill>
                <a:srgbClr val="FFBF8A"/>
              </a:solidFill>
              <a:latin typeface="Arial" charset="0"/>
            </a:endParaRPr>
          </a:p>
          <a:p>
            <a:r>
              <a:rPr lang="en-US" b="1" dirty="0">
                <a:solidFill>
                  <a:schemeClr val="accent1"/>
                </a:solidFill>
                <a:latin typeface="Arial" charset="0"/>
              </a:rPr>
              <a:t>	a = F ÷ m = 10.7 N ÷ 4 kg = </a:t>
            </a:r>
            <a:r>
              <a:rPr lang="en-US" b="1" u="sng" dirty="0">
                <a:solidFill>
                  <a:schemeClr val="accent1"/>
                </a:solidFill>
                <a:latin typeface="Arial" charset="0"/>
              </a:rPr>
              <a:t>2.67 m/s</a:t>
            </a:r>
            <a:r>
              <a:rPr lang="en-US" b="1" baseline="30000" dirty="0">
                <a:solidFill>
                  <a:schemeClr val="accent1"/>
                </a:solidFill>
                <a:latin typeface="Arial" charset="0"/>
              </a:rPr>
              <a:t>2</a:t>
            </a:r>
            <a:endParaRPr lang="en-US" b="1" u="sng" dirty="0">
              <a:solidFill>
                <a:schemeClr val="accent1"/>
              </a:solidFill>
              <a:latin typeface="Arial" charset="0"/>
            </a:endParaRPr>
          </a:p>
          <a:p>
            <a:r>
              <a:rPr lang="en-US" dirty="0">
                <a:latin typeface="Arial" charset="0"/>
              </a:rPr>
              <a:t>directed to the right.  </a:t>
            </a:r>
          </a:p>
        </p:txBody>
      </p:sp>
      <p:sp>
        <p:nvSpPr>
          <p:cNvPr id="7" name="Rectangle 3"/>
          <p:cNvSpPr txBox="1">
            <a:spLocks noChangeArrowheads="1"/>
          </p:cNvSpPr>
          <p:nvPr/>
        </p:nvSpPr>
        <p:spPr>
          <a:xfrm>
            <a:off x="152867" y="1752600"/>
            <a:ext cx="3429000" cy="2057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09600" indent="-609600">
              <a:buFont typeface="Arial" charset="0"/>
              <a:buAutoNum type="alphaLcParenR"/>
            </a:pPr>
            <a:r>
              <a:rPr lang="en-US" sz="2000">
                <a:latin typeface="Comic Sans MS" pitchFamily="79" charset="0"/>
              </a:rPr>
              <a:t>2.00 m/s</a:t>
            </a:r>
            <a:r>
              <a:rPr lang="en-US" sz="2000" baseline="30000">
                <a:latin typeface="Comic Sans MS" pitchFamily="79" charset="0"/>
              </a:rPr>
              <a:t>2</a:t>
            </a:r>
            <a:r>
              <a:rPr lang="en-US" sz="2000">
                <a:latin typeface="Comic Sans MS" pitchFamily="79" charset="0"/>
              </a:rPr>
              <a:t> </a:t>
            </a:r>
          </a:p>
          <a:p>
            <a:pPr marL="609600" indent="-609600">
              <a:buFont typeface="Arial" charset="0"/>
              <a:buAutoNum type="alphaLcParenR"/>
            </a:pPr>
            <a:r>
              <a:rPr lang="en-US" sz="2000">
                <a:latin typeface="Comic Sans MS" pitchFamily="79" charset="0"/>
              </a:rPr>
              <a:t>2.67 m/s</a:t>
            </a:r>
            <a:r>
              <a:rPr lang="en-US" sz="2000" baseline="30000">
                <a:latin typeface="Comic Sans MS" pitchFamily="79" charset="0"/>
              </a:rPr>
              <a:t>2</a:t>
            </a:r>
          </a:p>
          <a:p>
            <a:pPr marL="609600" indent="-609600">
              <a:buFont typeface="Arial" charset="0"/>
              <a:buAutoNum type="alphaLcParenR"/>
            </a:pPr>
            <a:r>
              <a:rPr lang="en-US" sz="2000">
                <a:latin typeface="Comic Sans MS" pitchFamily="79" charset="0"/>
              </a:rPr>
              <a:t>5.00 m/s</a:t>
            </a:r>
            <a:r>
              <a:rPr lang="en-US" sz="2000" baseline="30000">
                <a:latin typeface="Comic Sans MS" pitchFamily="79" charset="0"/>
              </a:rPr>
              <a:t>2</a:t>
            </a:r>
            <a:endParaRPr lang="en-US" sz="2000">
              <a:latin typeface="Comic Sans MS" pitchFamily="79" charset="0"/>
            </a:endParaRPr>
          </a:p>
          <a:p>
            <a:pPr marL="609600" indent="-609600">
              <a:buFont typeface="Arial" charset="0"/>
              <a:buAutoNum type="alphaLcParenR"/>
            </a:pPr>
            <a:r>
              <a:rPr lang="en-US" sz="2000">
                <a:latin typeface="Comic Sans MS" pitchFamily="79" charset="0"/>
              </a:rPr>
              <a:t>7.50 m/s</a:t>
            </a:r>
            <a:r>
              <a:rPr lang="en-US" sz="2000" baseline="30000">
                <a:latin typeface="Comic Sans MS" pitchFamily="79" charset="0"/>
              </a:rPr>
              <a:t>2</a:t>
            </a:r>
            <a:endParaRPr lang="en-US" sz="2000" dirty="0">
              <a:latin typeface="Comic Sans MS" pitchFamily="79" charset="0"/>
            </a:endParaRPr>
          </a:p>
        </p:txBody>
      </p:sp>
      <p:sp>
        <p:nvSpPr>
          <p:cNvPr id="2" name="Slide Number Placeholder 1"/>
          <p:cNvSpPr>
            <a:spLocks noGrp="1"/>
          </p:cNvSpPr>
          <p:nvPr>
            <p:ph type="sldNum" sz="quarter" idx="12"/>
          </p:nvPr>
        </p:nvSpPr>
        <p:spPr/>
        <p:txBody>
          <a:bodyPr/>
          <a:lstStyle/>
          <a:p>
            <a:fld id="{C0E98BF9-EA87-4BA1-A3D4-E31244B3109C}" type="slidenum">
              <a:rPr lang="en-US" smtClean="0"/>
              <a:t>24</a:t>
            </a:fld>
            <a:endParaRPr lang="en-US"/>
          </a:p>
        </p:txBody>
      </p:sp>
    </p:spTree>
    <p:extLst>
      <p:ext uri="{BB962C8B-B14F-4D97-AF65-F5344CB8AC3E}">
        <p14:creationId xmlns:p14="http://schemas.microsoft.com/office/powerpoint/2010/main" val="40602008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82022"/>
                                        </p:tgtEl>
                                        <p:attrNameLst>
                                          <p:attrName>style.visibility</p:attrName>
                                        </p:attrNameLst>
                                      </p:cBhvr>
                                      <p:to>
                                        <p:strVal val="visible"/>
                                      </p:to>
                                    </p:set>
                                    <p:anim from="(-#ppt_w/2)" to="(#ppt_x)" calcmode="lin" valueType="num">
                                      <p:cBhvr>
                                        <p:cTn id="7" dur="600" fill="hold">
                                          <p:stCondLst>
                                            <p:cond delay="0"/>
                                          </p:stCondLst>
                                        </p:cTn>
                                        <p:tgtEl>
                                          <p:spTgt spid="982022"/>
                                        </p:tgtEl>
                                        <p:attrNameLst>
                                          <p:attrName>ppt_x</p:attrName>
                                        </p:attrNameLst>
                                      </p:cBhvr>
                                    </p:anim>
                                    <p:anim from="0" to="-1.0" calcmode="lin" valueType="num">
                                      <p:cBhvr>
                                        <p:cTn id="8" dur="200" decel="50000" autoRev="1" fill="hold">
                                          <p:stCondLst>
                                            <p:cond delay="600"/>
                                          </p:stCondLst>
                                        </p:cTn>
                                        <p:tgtEl>
                                          <p:spTgt spid="982022"/>
                                        </p:tgtEl>
                                        <p:attrNameLst>
                                          <p:attrName>xshear</p:attrName>
                                        </p:attrNameLst>
                                      </p:cBhvr>
                                    </p:anim>
                                    <p:animScale>
                                      <p:cBhvr>
                                        <p:cTn id="9" dur="200" decel="100000" autoRev="1" fill="hold">
                                          <p:stCondLst>
                                            <p:cond delay="600"/>
                                          </p:stCondLst>
                                        </p:cTn>
                                        <p:tgtEl>
                                          <p:spTgt spid="982022"/>
                                        </p:tgtEl>
                                      </p:cBhvr>
                                      <p:from x="100000" y="100000"/>
                                      <p:to x="80000" y="100000"/>
                                    </p:animScale>
                                    <p:anim by="(#ppt_h/3+#ppt_w*0.1)" calcmode="lin" valueType="num">
                                      <p:cBhvr additive="sum">
                                        <p:cTn id="10" dur="200" decel="100000" autoRev="1" fill="hold">
                                          <p:stCondLst>
                                            <p:cond delay="600"/>
                                          </p:stCondLst>
                                        </p:cTn>
                                        <p:tgtEl>
                                          <p:spTgt spid="98202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20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4786" name="Text Box 2"/>
          <p:cNvSpPr txBox="1">
            <a:spLocks noChangeArrowheads="1"/>
          </p:cNvSpPr>
          <p:nvPr/>
        </p:nvSpPr>
        <p:spPr bwMode="auto">
          <a:xfrm>
            <a:off x="0" y="381000"/>
            <a:ext cx="9144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4000" b="1" dirty="0">
                <a:solidFill>
                  <a:srgbClr val="FF0000"/>
                </a:solidFill>
                <a:latin typeface="Comic Sans MS" pitchFamily="79" charset="0"/>
              </a:rPr>
              <a:t>Newton’s Third Law</a:t>
            </a:r>
          </a:p>
          <a:p>
            <a:pPr algn="ctr"/>
            <a:r>
              <a:rPr lang="en-US" sz="4000" b="1" i="1" dirty="0">
                <a:solidFill>
                  <a:srgbClr val="FF0000"/>
                </a:solidFill>
                <a:latin typeface="Comic Sans MS" pitchFamily="79" charset="0"/>
              </a:rPr>
              <a:t>(“action/reaction”)</a:t>
            </a:r>
          </a:p>
        </p:txBody>
      </p:sp>
      <p:sp>
        <p:nvSpPr>
          <p:cNvPr id="1014787" name="Text Box 3"/>
          <p:cNvSpPr txBox="1">
            <a:spLocks noChangeArrowheads="1"/>
          </p:cNvSpPr>
          <p:nvPr/>
        </p:nvSpPr>
        <p:spPr bwMode="auto">
          <a:xfrm>
            <a:off x="228600" y="2209800"/>
            <a:ext cx="3733800"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buClr>
                <a:schemeClr val="folHlink"/>
              </a:buClr>
              <a:buFont typeface="Wingdings" pitchFamily="79" charset="2"/>
              <a:buNone/>
            </a:pPr>
            <a:r>
              <a:rPr lang="en-US" sz="3600" dirty="0">
                <a:latin typeface="Comic Sans MS" pitchFamily="79" charset="0"/>
              </a:rPr>
              <a:t>For every action </a:t>
            </a:r>
            <a:r>
              <a:rPr lang="en-US" sz="3600" b="1" i="1" dirty="0">
                <a:solidFill>
                  <a:srgbClr val="FF0000"/>
                </a:solidFill>
                <a:latin typeface="Comic Sans MS" pitchFamily="79" charset="0"/>
              </a:rPr>
              <a:t>(force),</a:t>
            </a:r>
            <a:r>
              <a:rPr lang="en-US" sz="3600" b="1" dirty="0">
                <a:solidFill>
                  <a:srgbClr val="FF0000"/>
                </a:solidFill>
                <a:latin typeface="Comic Sans MS" pitchFamily="79" charset="0"/>
              </a:rPr>
              <a:t> </a:t>
            </a:r>
          </a:p>
          <a:p>
            <a:pPr algn="r">
              <a:buClr>
                <a:schemeClr val="folHlink"/>
              </a:buClr>
              <a:buFont typeface="Wingdings" pitchFamily="79" charset="2"/>
              <a:buNone/>
            </a:pPr>
            <a:r>
              <a:rPr lang="en-US" sz="3600" dirty="0">
                <a:latin typeface="Comic Sans MS" pitchFamily="79" charset="0"/>
              </a:rPr>
              <a:t>there is an equal but opposite reaction </a:t>
            </a:r>
          </a:p>
          <a:p>
            <a:pPr algn="r">
              <a:buClr>
                <a:schemeClr val="folHlink"/>
              </a:buClr>
              <a:buFont typeface="Wingdings" pitchFamily="79" charset="2"/>
              <a:buNone/>
            </a:pPr>
            <a:r>
              <a:rPr lang="en-US" sz="3600" b="1" i="1" dirty="0">
                <a:solidFill>
                  <a:srgbClr val="FF0000"/>
                </a:solidFill>
                <a:latin typeface="Comic Sans MS" pitchFamily="79" charset="0"/>
              </a:rPr>
              <a:t>(force).</a:t>
            </a:r>
          </a:p>
        </p:txBody>
      </p:sp>
      <p:sp>
        <p:nvSpPr>
          <p:cNvPr id="1014788" name="Rectangle 4"/>
          <p:cNvSpPr>
            <a:spLocks noChangeArrowheads="1"/>
          </p:cNvSpPr>
          <p:nvPr/>
        </p:nvSpPr>
        <p:spPr bwMode="auto">
          <a:xfrm>
            <a:off x="3843338" y="12017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pic>
        <p:nvPicPr>
          <p:cNvPr id="6" name="Picture 6" descr="04_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0" y="2099441"/>
            <a:ext cx="4407860" cy="3267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C0E98BF9-EA87-4BA1-A3D4-E31244B3109C}" type="slidenum">
              <a:rPr lang="en-US" smtClean="0"/>
              <a:t>3</a:t>
            </a:fld>
            <a:endParaRPr lang="en-US"/>
          </a:p>
        </p:txBody>
      </p:sp>
    </p:spTree>
    <p:extLst>
      <p:ext uri="{BB962C8B-B14F-4D97-AF65-F5344CB8AC3E}">
        <p14:creationId xmlns:p14="http://schemas.microsoft.com/office/powerpoint/2010/main" val="2286154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EE17ED7-3895-408C-80BF-5A439E433B7B}" type="slidenum">
              <a:rPr lang="en-US"/>
              <a:pPr eaLnBrk="1" hangingPunct="1"/>
              <a:t>4</a:t>
            </a:fld>
            <a:endParaRPr lang="en-US"/>
          </a:p>
        </p:txBody>
      </p:sp>
      <p:sp>
        <p:nvSpPr>
          <p:cNvPr id="36868"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F44C6A8-F0A4-4BD7-A1AE-B623692562F4}" type="datetime1">
              <a:rPr lang="en-US" sz="1400"/>
              <a:pPr eaLnBrk="1" hangingPunct="1"/>
              <a:t>1/30/2020</a:t>
            </a:fld>
            <a:endParaRPr lang="en-US" sz="1400"/>
          </a:p>
        </p:txBody>
      </p:sp>
      <p:sp>
        <p:nvSpPr>
          <p:cNvPr id="36870"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F39A54FC-EF14-4C21-9CDE-D3AFEBFA26AD}" type="slidenum">
              <a:rPr lang="en-US" sz="1400"/>
              <a:pPr algn="r" eaLnBrk="1" hangingPunct="1"/>
              <a:t>4</a:t>
            </a:fld>
            <a:endParaRPr lang="en-US" sz="1400"/>
          </a:p>
        </p:txBody>
      </p:sp>
      <p:sp>
        <p:nvSpPr>
          <p:cNvPr id="68611" name="Text Box 3"/>
          <p:cNvSpPr txBox="1">
            <a:spLocks noChangeArrowheads="1"/>
          </p:cNvSpPr>
          <p:nvPr/>
        </p:nvSpPr>
        <p:spPr bwMode="auto">
          <a:xfrm>
            <a:off x="489857" y="2057400"/>
            <a:ext cx="5910943"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dirty="0"/>
              <a:t>a). Gravitational Force = mg = 3.92 N</a:t>
            </a:r>
          </a:p>
          <a:p>
            <a:pPr eaLnBrk="1" hangingPunct="1">
              <a:spcBef>
                <a:spcPct val="50000"/>
              </a:spcBef>
            </a:pPr>
            <a:r>
              <a:rPr lang="en-US" sz="2000" dirty="0"/>
              <a:t>     Normal Force = 6 </a:t>
            </a:r>
            <a:r>
              <a:rPr lang="en-US" sz="2000"/>
              <a:t>+ 0 </a:t>
            </a:r>
            <a:r>
              <a:rPr lang="en-US" sz="2000" dirty="0"/>
              <a:t>= 6.0 N</a:t>
            </a:r>
          </a:p>
          <a:p>
            <a:pPr eaLnBrk="1" hangingPunct="1">
              <a:spcBef>
                <a:spcPct val="50000"/>
              </a:spcBef>
            </a:pPr>
            <a:r>
              <a:rPr lang="en-US" sz="2000" dirty="0"/>
              <a:t>b). Gravitational Force = mg = 0.4 N</a:t>
            </a:r>
          </a:p>
          <a:p>
            <a:pPr eaLnBrk="1" hangingPunct="1">
              <a:spcBef>
                <a:spcPct val="50000"/>
              </a:spcBef>
            </a:pPr>
            <a:r>
              <a:rPr lang="en-US" sz="2000" dirty="0"/>
              <a:t>     Normal Force = 6 + 0.4 = 6.4 N</a:t>
            </a:r>
          </a:p>
          <a:p>
            <a:pPr eaLnBrk="1" hangingPunct="1">
              <a:spcBef>
                <a:spcPct val="50000"/>
              </a:spcBef>
            </a:pPr>
            <a:r>
              <a:rPr lang="en-US" sz="2000" dirty="0"/>
              <a:t>c). Gravitational Force = mg = 6 N</a:t>
            </a:r>
          </a:p>
          <a:p>
            <a:pPr eaLnBrk="1" hangingPunct="1">
              <a:spcBef>
                <a:spcPct val="50000"/>
              </a:spcBef>
            </a:pPr>
            <a:r>
              <a:rPr lang="en-US" sz="2000" dirty="0"/>
              <a:t>     Normal Force = 6 + 0.4 = 6.4 N</a:t>
            </a:r>
          </a:p>
          <a:p>
            <a:pPr eaLnBrk="1" hangingPunct="1">
              <a:spcBef>
                <a:spcPct val="50000"/>
              </a:spcBef>
            </a:pPr>
            <a:r>
              <a:rPr lang="en-US" sz="2000" dirty="0"/>
              <a:t>d). Gravitational Force = mg = 3.92 N</a:t>
            </a:r>
          </a:p>
          <a:p>
            <a:pPr eaLnBrk="1" hangingPunct="1">
              <a:spcBef>
                <a:spcPct val="50000"/>
              </a:spcBef>
            </a:pPr>
            <a:r>
              <a:rPr lang="en-US" sz="2000" dirty="0"/>
              <a:t>     Normal Force = 6 + 3.92 = 9.92 N</a:t>
            </a:r>
          </a:p>
          <a:p>
            <a:pPr eaLnBrk="1" hangingPunct="1">
              <a:spcBef>
                <a:spcPct val="50000"/>
              </a:spcBef>
            </a:pPr>
            <a:endParaRPr lang="en-US" sz="2000" dirty="0"/>
          </a:p>
        </p:txBody>
      </p:sp>
      <p:grpSp>
        <p:nvGrpSpPr>
          <p:cNvPr id="5" name="Group 4"/>
          <p:cNvGrpSpPr/>
          <p:nvPr/>
        </p:nvGrpSpPr>
        <p:grpSpPr>
          <a:xfrm>
            <a:off x="6705600" y="1524000"/>
            <a:ext cx="2057400" cy="1752600"/>
            <a:chOff x="6705600" y="990600"/>
            <a:chExt cx="2057400" cy="1752600"/>
          </a:xfrm>
        </p:grpSpPr>
        <p:sp>
          <p:nvSpPr>
            <p:cNvPr id="4" name="Rectangle 3"/>
            <p:cNvSpPr/>
            <p:nvPr/>
          </p:nvSpPr>
          <p:spPr>
            <a:xfrm>
              <a:off x="7086600" y="2324100"/>
              <a:ext cx="1143000" cy="393701"/>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6"/>
            <p:cNvGrpSpPr>
              <a:grpSpLocks/>
            </p:cNvGrpSpPr>
            <p:nvPr/>
          </p:nvGrpSpPr>
          <p:grpSpPr bwMode="auto">
            <a:xfrm>
              <a:off x="6705600" y="990600"/>
              <a:ext cx="2057400" cy="1752600"/>
              <a:chOff x="4080" y="528"/>
              <a:chExt cx="1296" cy="1104"/>
            </a:xfrm>
          </p:grpSpPr>
          <p:sp>
            <p:nvSpPr>
              <p:cNvPr id="36876" name="Text Box 7"/>
              <p:cNvSpPr txBox="1">
                <a:spLocks noChangeArrowheads="1"/>
              </p:cNvSpPr>
              <p:nvPr/>
            </p:nvSpPr>
            <p:spPr bwMode="auto">
              <a:xfrm>
                <a:off x="4416" y="1385"/>
                <a:ext cx="5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dirty="0">
                    <a:solidFill>
                      <a:srgbClr val="FF0000"/>
                    </a:solidFill>
                  </a:rPr>
                  <a:t>0.4 kg</a:t>
                </a:r>
              </a:p>
            </p:txBody>
          </p:sp>
          <p:sp>
            <p:nvSpPr>
              <p:cNvPr id="36877" name="Line 8"/>
              <p:cNvSpPr>
                <a:spLocks noChangeShapeType="1"/>
              </p:cNvSpPr>
              <p:nvPr/>
            </p:nvSpPr>
            <p:spPr bwMode="auto">
              <a:xfrm flipV="1">
                <a:off x="5136" y="1104"/>
                <a:ext cx="0" cy="528"/>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78" name="Text Box 9"/>
              <p:cNvSpPr txBox="1">
                <a:spLocks noChangeArrowheads="1"/>
              </p:cNvSpPr>
              <p:nvPr/>
            </p:nvSpPr>
            <p:spPr bwMode="auto">
              <a:xfrm>
                <a:off x="5078" y="832"/>
                <a:ext cx="2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a:t>N</a:t>
                </a:r>
              </a:p>
            </p:txBody>
          </p:sp>
          <p:sp>
            <p:nvSpPr>
              <p:cNvPr id="36879" name="Line 10"/>
              <p:cNvSpPr>
                <a:spLocks noChangeShapeType="1"/>
              </p:cNvSpPr>
              <p:nvPr/>
            </p:nvSpPr>
            <p:spPr bwMode="auto">
              <a:xfrm>
                <a:off x="4320" y="857"/>
                <a:ext cx="0" cy="288"/>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0" name="Line 11"/>
              <p:cNvSpPr>
                <a:spLocks noChangeShapeType="1"/>
              </p:cNvSpPr>
              <p:nvPr/>
            </p:nvSpPr>
            <p:spPr bwMode="auto">
              <a:xfrm flipH="1">
                <a:off x="4080" y="1625"/>
                <a:ext cx="12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881" name="Line 12"/>
              <p:cNvSpPr>
                <a:spLocks noChangeShapeType="1"/>
              </p:cNvSpPr>
              <p:nvPr/>
            </p:nvSpPr>
            <p:spPr bwMode="auto">
              <a:xfrm>
                <a:off x="4656" y="1001"/>
                <a:ext cx="0" cy="384"/>
              </a:xfrm>
              <a:prstGeom prst="line">
                <a:avLst/>
              </a:prstGeom>
              <a:noFill/>
              <a:ln w="28575">
                <a:solidFill>
                  <a:srgbClr val="FF0000"/>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6882" name="Text Box 13"/>
              <p:cNvSpPr txBox="1">
                <a:spLocks noChangeArrowheads="1"/>
              </p:cNvSpPr>
              <p:nvPr/>
            </p:nvSpPr>
            <p:spPr bwMode="auto">
              <a:xfrm>
                <a:off x="4656" y="1001"/>
                <a:ext cx="3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6 N</a:t>
                </a:r>
              </a:p>
            </p:txBody>
          </p:sp>
          <p:sp>
            <p:nvSpPr>
              <p:cNvPr id="36883" name="Text Box 14"/>
              <p:cNvSpPr txBox="1">
                <a:spLocks noChangeArrowheads="1"/>
              </p:cNvSpPr>
              <p:nvPr/>
            </p:nvSpPr>
            <p:spPr bwMode="auto">
              <a:xfrm>
                <a:off x="4262" y="528"/>
                <a:ext cx="21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g</a:t>
                </a:r>
              </a:p>
            </p:txBody>
          </p:sp>
        </p:grpSp>
      </p:grpSp>
      <p:sp>
        <p:nvSpPr>
          <p:cNvPr id="3" name="TextBox 2"/>
          <p:cNvSpPr txBox="1"/>
          <p:nvPr/>
        </p:nvSpPr>
        <p:spPr>
          <a:xfrm>
            <a:off x="457200" y="228600"/>
            <a:ext cx="8181975" cy="1938992"/>
          </a:xfrm>
          <a:prstGeom prst="rect">
            <a:avLst/>
          </a:prstGeom>
          <a:noFill/>
        </p:spPr>
        <p:txBody>
          <a:bodyPr wrap="square" rtlCol="0">
            <a:spAutoFit/>
          </a:bodyPr>
          <a:lstStyle/>
          <a:p>
            <a:r>
              <a:rPr lang="en-US" sz="3000" b="1" dirty="0">
                <a:solidFill>
                  <a:srgbClr val="FF0000"/>
                </a:solidFill>
              </a:rPr>
              <a:t>Quiz</a:t>
            </a:r>
            <a:r>
              <a:rPr lang="en-US" sz="3000" b="1" dirty="0">
                <a:solidFill>
                  <a:schemeClr val="accent1"/>
                </a:solidFill>
              </a:rPr>
              <a:t>: A vertical force of 6N presses on a book of</a:t>
            </a:r>
          </a:p>
          <a:p>
            <a:r>
              <a:rPr lang="en-US" sz="3000" b="1" dirty="0">
                <a:solidFill>
                  <a:schemeClr val="accent1"/>
                </a:solidFill>
              </a:rPr>
              <a:t>0.4kg weight on a table. What is the gravitational force and the normal force ?</a:t>
            </a:r>
          </a:p>
          <a:p>
            <a:endParaRPr lang="en-US" sz="3000" dirty="0"/>
          </a:p>
        </p:txBody>
      </p:sp>
    </p:spTree>
    <p:extLst>
      <p:ext uri="{BB962C8B-B14F-4D97-AF65-F5344CB8AC3E}">
        <p14:creationId xmlns:p14="http://schemas.microsoft.com/office/powerpoint/2010/main" val="3519754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7087A11-EF56-4251-BD34-C90AE23BEA7C}" type="slidenum">
              <a:rPr lang="en-US"/>
              <a:pPr eaLnBrk="1" hangingPunct="1"/>
              <a:t>5</a:t>
            </a:fld>
            <a:endParaRPr lang="en-US"/>
          </a:p>
        </p:txBody>
      </p:sp>
      <p:sp>
        <p:nvSpPr>
          <p:cNvPr id="39943" name="Rectangle 2"/>
          <p:cNvSpPr>
            <a:spLocks noGrp="1" noChangeArrowheads="1"/>
          </p:cNvSpPr>
          <p:nvPr>
            <p:ph type="title"/>
          </p:nvPr>
        </p:nvSpPr>
        <p:spPr>
          <a:xfrm>
            <a:off x="457200" y="0"/>
            <a:ext cx="8229600" cy="1173163"/>
          </a:xfrm>
        </p:spPr>
        <p:txBody>
          <a:bodyPr/>
          <a:lstStyle/>
          <a:p>
            <a:pPr eaLnBrk="1" hangingPunct="1"/>
            <a:r>
              <a:rPr lang="en-US"/>
              <a:t>Ch 4 CP6</a:t>
            </a:r>
          </a:p>
        </p:txBody>
      </p:sp>
      <p:sp>
        <p:nvSpPr>
          <p:cNvPr id="71707" name="Text Box 27"/>
          <p:cNvSpPr txBox="1">
            <a:spLocks noChangeArrowheads="1"/>
          </p:cNvSpPr>
          <p:nvPr/>
        </p:nvSpPr>
        <p:spPr bwMode="auto">
          <a:xfrm>
            <a:off x="228600" y="1066800"/>
            <a:ext cx="5562600" cy="1631216"/>
          </a:xfrm>
          <a:prstGeom prst="rect">
            <a:avLst/>
          </a:prstGeom>
          <a:solidFill>
            <a:srgbClr val="FCFC46"/>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dirty="0">
                <a:solidFill>
                  <a:srgbClr val="FF0000"/>
                </a:solidFill>
              </a:rPr>
              <a:t>A 60kg person accelerating UP at 1.4m/s</a:t>
            </a:r>
            <a:r>
              <a:rPr lang="en-US" sz="2000" b="1" baseline="30000" dirty="0">
                <a:solidFill>
                  <a:srgbClr val="FF0000"/>
                </a:solidFill>
              </a:rPr>
              <a:t>2 </a:t>
            </a:r>
          </a:p>
          <a:p>
            <a:pPr eaLnBrk="1" hangingPunct="1">
              <a:buFontTx/>
              <a:buAutoNum type="alphaLcParenR"/>
            </a:pPr>
            <a:r>
              <a:rPr lang="en-US" sz="2000" b="1" dirty="0">
                <a:solidFill>
                  <a:srgbClr val="FF0000"/>
                </a:solidFill>
              </a:rPr>
              <a:t>What is the true weight (W)?</a:t>
            </a:r>
          </a:p>
          <a:p>
            <a:pPr eaLnBrk="1" hangingPunct="1">
              <a:buFontTx/>
              <a:buAutoNum type="alphaLcParenR"/>
            </a:pPr>
            <a:r>
              <a:rPr lang="en-US" sz="2000" b="1" dirty="0">
                <a:solidFill>
                  <a:srgbClr val="FF0000"/>
                </a:solidFill>
              </a:rPr>
              <a:t>What is the net force (F)?</a:t>
            </a:r>
          </a:p>
          <a:p>
            <a:pPr eaLnBrk="1" hangingPunct="1">
              <a:buFontTx/>
              <a:buAutoNum type="alphaLcParenR"/>
            </a:pPr>
            <a:r>
              <a:rPr lang="en-US" sz="2000" b="1" dirty="0">
                <a:solidFill>
                  <a:srgbClr val="FF0000"/>
                </a:solidFill>
              </a:rPr>
              <a:t>What is N?</a:t>
            </a:r>
          </a:p>
          <a:p>
            <a:pPr eaLnBrk="1" hangingPunct="1">
              <a:buFontTx/>
              <a:buAutoNum type="alphaLcParenR"/>
            </a:pPr>
            <a:r>
              <a:rPr lang="en-US" sz="2000" b="1" dirty="0">
                <a:solidFill>
                  <a:srgbClr val="FF0000"/>
                </a:solidFill>
              </a:rPr>
              <a:t>What is the apparent weight  (AW)?</a:t>
            </a:r>
          </a:p>
        </p:txBody>
      </p:sp>
      <p:sp>
        <p:nvSpPr>
          <p:cNvPr id="3" name="TextBox 2"/>
          <p:cNvSpPr txBox="1"/>
          <p:nvPr/>
        </p:nvSpPr>
        <p:spPr>
          <a:xfrm>
            <a:off x="288470" y="2698016"/>
            <a:ext cx="7967519" cy="3939540"/>
          </a:xfrm>
          <a:prstGeom prst="rect">
            <a:avLst/>
          </a:prstGeom>
          <a:noFill/>
        </p:spPr>
        <p:txBody>
          <a:bodyPr wrap="square" rtlCol="0">
            <a:spAutoFit/>
          </a:bodyPr>
          <a:lstStyle/>
          <a:p>
            <a:r>
              <a:rPr lang="en-US" sz="2500" dirty="0">
                <a:latin typeface="Times New Roman" pitchFamily="18" charset="0"/>
                <a:cs typeface="Times New Roman" pitchFamily="18" charset="0"/>
              </a:rPr>
              <a:t>a). W = 588 N,   F = 84 N,    N = 672 N,    AW = 504 N</a:t>
            </a:r>
          </a:p>
          <a:p>
            <a:endParaRPr lang="en-US" sz="2500" dirty="0">
              <a:latin typeface="Times New Roman" pitchFamily="18" charset="0"/>
              <a:cs typeface="Times New Roman" pitchFamily="18" charset="0"/>
            </a:endParaRPr>
          </a:p>
          <a:p>
            <a:r>
              <a:rPr lang="en-US" sz="2500" dirty="0">
                <a:latin typeface="Times New Roman" pitchFamily="18" charset="0"/>
                <a:cs typeface="Times New Roman" pitchFamily="18" charset="0"/>
              </a:rPr>
              <a:t>b). W = 588 N,   F = 84 N,    N = 672 N,    AW = 672 N</a:t>
            </a:r>
          </a:p>
          <a:p>
            <a:endParaRPr lang="en-US" sz="2500" dirty="0">
              <a:latin typeface="Times New Roman" pitchFamily="18" charset="0"/>
              <a:cs typeface="Times New Roman" pitchFamily="18" charset="0"/>
            </a:endParaRPr>
          </a:p>
          <a:p>
            <a:r>
              <a:rPr lang="en-US" sz="2500" dirty="0">
                <a:latin typeface="Times New Roman" pitchFamily="18" charset="0"/>
                <a:cs typeface="Times New Roman" pitchFamily="18" charset="0"/>
              </a:rPr>
              <a:t>c). W = 588 N,   F = 84 N,    N = 504 N,    AW = 504 N</a:t>
            </a:r>
          </a:p>
          <a:p>
            <a:endParaRPr lang="en-US" sz="2500" dirty="0">
              <a:latin typeface="Times New Roman" pitchFamily="18" charset="0"/>
              <a:cs typeface="Times New Roman" pitchFamily="18" charset="0"/>
            </a:endParaRPr>
          </a:p>
          <a:p>
            <a:r>
              <a:rPr lang="en-US" sz="2500" dirty="0">
                <a:latin typeface="Times New Roman" pitchFamily="18" charset="0"/>
                <a:cs typeface="Times New Roman" pitchFamily="18" charset="0"/>
              </a:rPr>
              <a:t>d). W = 60 N,     F = 84 N,    N = 14 N,     AW = 14 N</a:t>
            </a:r>
          </a:p>
          <a:p>
            <a:endParaRPr lang="en-US" sz="2500" dirty="0">
              <a:latin typeface="Times New Roman" pitchFamily="18" charset="0"/>
              <a:cs typeface="Times New Roman" pitchFamily="18" charset="0"/>
            </a:endParaRPr>
          </a:p>
          <a:p>
            <a:r>
              <a:rPr lang="en-US" sz="2500" dirty="0">
                <a:latin typeface="Times New Roman" pitchFamily="18" charset="0"/>
                <a:cs typeface="Times New Roman" pitchFamily="18" charset="0"/>
              </a:rPr>
              <a:t>e). W = 60 N,     F = 84 N,    N = 144 N,    AW = 144 N</a:t>
            </a:r>
          </a:p>
          <a:p>
            <a:endParaRPr lang="en-US" sz="2500" dirty="0">
              <a:latin typeface="Times New Roman" pitchFamily="18" charset="0"/>
              <a:cs typeface="Times New Roman" pitchFamily="18" charset="0"/>
            </a:endParaRPr>
          </a:p>
        </p:txBody>
      </p:sp>
      <p:grpSp>
        <p:nvGrpSpPr>
          <p:cNvPr id="6" name="Group 7"/>
          <p:cNvGrpSpPr>
            <a:grpSpLocks/>
          </p:cNvGrpSpPr>
          <p:nvPr/>
        </p:nvGrpSpPr>
        <p:grpSpPr bwMode="auto">
          <a:xfrm>
            <a:off x="5943600" y="838200"/>
            <a:ext cx="3124200" cy="1752128"/>
            <a:chOff x="4032" y="580"/>
            <a:chExt cx="1584" cy="1061"/>
          </a:xfrm>
        </p:grpSpPr>
        <p:grpSp>
          <p:nvGrpSpPr>
            <p:cNvPr id="7" name="Group 8"/>
            <p:cNvGrpSpPr>
              <a:grpSpLocks/>
            </p:cNvGrpSpPr>
            <p:nvPr/>
          </p:nvGrpSpPr>
          <p:grpSpPr bwMode="auto">
            <a:xfrm>
              <a:off x="4582" y="672"/>
              <a:ext cx="306" cy="738"/>
              <a:chOff x="3312" y="1056"/>
              <a:chExt cx="595" cy="1646"/>
            </a:xfrm>
          </p:grpSpPr>
          <p:sp>
            <p:nvSpPr>
              <p:cNvPr id="15" name="Oval 9"/>
              <p:cNvSpPr>
                <a:spLocks noChangeArrowheads="1"/>
              </p:cNvSpPr>
              <p:nvPr/>
            </p:nvSpPr>
            <p:spPr bwMode="auto">
              <a:xfrm>
                <a:off x="3456" y="1056"/>
                <a:ext cx="240" cy="240"/>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 name="Freeform 10"/>
              <p:cNvSpPr>
                <a:spLocks/>
              </p:cNvSpPr>
              <p:nvPr/>
            </p:nvSpPr>
            <p:spPr bwMode="auto">
              <a:xfrm>
                <a:off x="3581" y="1289"/>
                <a:ext cx="19" cy="967"/>
              </a:xfrm>
              <a:custGeom>
                <a:avLst/>
                <a:gdLst>
                  <a:gd name="T0" fmla="*/ 0 w 19"/>
                  <a:gd name="T1" fmla="*/ 0 h 967"/>
                  <a:gd name="T2" fmla="*/ 19 w 19"/>
                  <a:gd name="T3" fmla="*/ 967 h 967"/>
                  <a:gd name="T4" fmla="*/ 0 60000 65536"/>
                  <a:gd name="T5" fmla="*/ 0 60000 65536"/>
                  <a:gd name="T6" fmla="*/ 0 w 19"/>
                  <a:gd name="T7" fmla="*/ 0 h 967"/>
                  <a:gd name="T8" fmla="*/ 19 w 19"/>
                  <a:gd name="T9" fmla="*/ 967 h 967"/>
                </a:gdLst>
                <a:ahLst/>
                <a:cxnLst>
                  <a:cxn ang="T4">
                    <a:pos x="T0" y="T1"/>
                  </a:cxn>
                  <a:cxn ang="T5">
                    <a:pos x="T2" y="T3"/>
                  </a:cxn>
                </a:cxnLst>
                <a:rect l="T6" t="T7" r="T8" b="T9"/>
                <a:pathLst>
                  <a:path w="19" h="967">
                    <a:moveTo>
                      <a:pt x="0" y="0"/>
                    </a:moveTo>
                    <a:lnTo>
                      <a:pt x="19" y="967"/>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p:cNvSpPr>
                <a:spLocks/>
              </p:cNvSpPr>
              <p:nvPr/>
            </p:nvSpPr>
            <p:spPr bwMode="auto">
              <a:xfrm>
                <a:off x="3587" y="1580"/>
                <a:ext cx="301" cy="244"/>
              </a:xfrm>
              <a:custGeom>
                <a:avLst/>
                <a:gdLst>
                  <a:gd name="T0" fmla="*/ 0 w 205"/>
                  <a:gd name="T1" fmla="*/ 0 h 196"/>
                  <a:gd name="T2" fmla="*/ 649 w 205"/>
                  <a:gd name="T3" fmla="*/ 378 h 196"/>
                  <a:gd name="T4" fmla="*/ 0 60000 65536"/>
                  <a:gd name="T5" fmla="*/ 0 60000 65536"/>
                  <a:gd name="T6" fmla="*/ 0 w 205"/>
                  <a:gd name="T7" fmla="*/ 0 h 196"/>
                  <a:gd name="T8" fmla="*/ 205 w 205"/>
                  <a:gd name="T9" fmla="*/ 196 h 196"/>
                </a:gdLst>
                <a:ahLst/>
                <a:cxnLst>
                  <a:cxn ang="T4">
                    <a:pos x="T0" y="T1"/>
                  </a:cxn>
                  <a:cxn ang="T5">
                    <a:pos x="T2" y="T3"/>
                  </a:cxn>
                </a:cxnLst>
                <a:rect l="T6" t="T7" r="T8" b="T9"/>
                <a:pathLst>
                  <a:path w="205" h="196">
                    <a:moveTo>
                      <a:pt x="0" y="0"/>
                    </a:moveTo>
                    <a:lnTo>
                      <a:pt x="205" y="196"/>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p:cNvSpPr>
                <a:spLocks/>
              </p:cNvSpPr>
              <p:nvPr/>
            </p:nvSpPr>
            <p:spPr bwMode="auto">
              <a:xfrm>
                <a:off x="3312" y="1585"/>
                <a:ext cx="269" cy="239"/>
              </a:xfrm>
              <a:custGeom>
                <a:avLst/>
                <a:gdLst>
                  <a:gd name="T0" fmla="*/ 650 w 173"/>
                  <a:gd name="T1" fmla="*/ 0 h 191"/>
                  <a:gd name="T2" fmla="*/ 0 w 173"/>
                  <a:gd name="T3" fmla="*/ 374 h 191"/>
                  <a:gd name="T4" fmla="*/ 0 60000 65536"/>
                  <a:gd name="T5" fmla="*/ 0 60000 65536"/>
                  <a:gd name="T6" fmla="*/ 0 w 173"/>
                  <a:gd name="T7" fmla="*/ 0 h 191"/>
                  <a:gd name="T8" fmla="*/ 173 w 173"/>
                  <a:gd name="T9" fmla="*/ 191 h 191"/>
                </a:gdLst>
                <a:ahLst/>
                <a:cxnLst>
                  <a:cxn ang="T4">
                    <a:pos x="T0" y="T1"/>
                  </a:cxn>
                  <a:cxn ang="T5">
                    <a:pos x="T2" y="T3"/>
                  </a:cxn>
                </a:cxnLst>
                <a:rect l="T6" t="T7" r="T8" b="T9"/>
                <a:pathLst>
                  <a:path w="173" h="191">
                    <a:moveTo>
                      <a:pt x="173" y="0"/>
                    </a:moveTo>
                    <a:lnTo>
                      <a:pt x="0" y="191"/>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p:cNvSpPr>
                <a:spLocks/>
              </p:cNvSpPr>
              <p:nvPr/>
            </p:nvSpPr>
            <p:spPr bwMode="auto">
              <a:xfrm>
                <a:off x="3319" y="2233"/>
                <a:ext cx="280" cy="469"/>
              </a:xfrm>
              <a:custGeom>
                <a:avLst/>
                <a:gdLst>
                  <a:gd name="T0" fmla="*/ 280 w 280"/>
                  <a:gd name="T1" fmla="*/ 0 h 469"/>
                  <a:gd name="T2" fmla="*/ 0 w 280"/>
                  <a:gd name="T3" fmla="*/ 469 h 469"/>
                  <a:gd name="T4" fmla="*/ 0 60000 65536"/>
                  <a:gd name="T5" fmla="*/ 0 60000 65536"/>
                  <a:gd name="T6" fmla="*/ 0 w 280"/>
                  <a:gd name="T7" fmla="*/ 0 h 469"/>
                  <a:gd name="T8" fmla="*/ 280 w 280"/>
                  <a:gd name="T9" fmla="*/ 469 h 469"/>
                </a:gdLst>
                <a:ahLst/>
                <a:cxnLst>
                  <a:cxn ang="T4">
                    <a:pos x="T0" y="T1"/>
                  </a:cxn>
                  <a:cxn ang="T5">
                    <a:pos x="T2" y="T3"/>
                  </a:cxn>
                </a:cxnLst>
                <a:rect l="T6" t="T7" r="T8" b="T9"/>
                <a:pathLst>
                  <a:path w="280" h="469">
                    <a:moveTo>
                      <a:pt x="280" y="0"/>
                    </a:moveTo>
                    <a:lnTo>
                      <a:pt x="0" y="469"/>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p:cNvSpPr>
                <a:spLocks/>
              </p:cNvSpPr>
              <p:nvPr/>
            </p:nvSpPr>
            <p:spPr bwMode="auto">
              <a:xfrm>
                <a:off x="3593" y="2233"/>
                <a:ext cx="314" cy="469"/>
              </a:xfrm>
              <a:custGeom>
                <a:avLst/>
                <a:gdLst>
                  <a:gd name="T0" fmla="*/ 0 w 314"/>
                  <a:gd name="T1" fmla="*/ 0 h 469"/>
                  <a:gd name="T2" fmla="*/ 314 w 314"/>
                  <a:gd name="T3" fmla="*/ 469 h 469"/>
                  <a:gd name="T4" fmla="*/ 0 60000 65536"/>
                  <a:gd name="T5" fmla="*/ 0 60000 65536"/>
                  <a:gd name="T6" fmla="*/ 0 w 314"/>
                  <a:gd name="T7" fmla="*/ 0 h 469"/>
                  <a:gd name="T8" fmla="*/ 314 w 314"/>
                  <a:gd name="T9" fmla="*/ 469 h 469"/>
                </a:gdLst>
                <a:ahLst/>
                <a:cxnLst>
                  <a:cxn ang="T4">
                    <a:pos x="T0" y="T1"/>
                  </a:cxn>
                  <a:cxn ang="T5">
                    <a:pos x="T2" y="T3"/>
                  </a:cxn>
                </a:cxnLst>
                <a:rect l="T6" t="T7" r="T8" b="T9"/>
                <a:pathLst>
                  <a:path w="314" h="469">
                    <a:moveTo>
                      <a:pt x="0" y="0"/>
                    </a:moveTo>
                    <a:lnTo>
                      <a:pt x="314" y="469"/>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 name="Line 15"/>
            <p:cNvSpPr>
              <a:spLocks noChangeShapeType="1"/>
            </p:cNvSpPr>
            <p:nvPr/>
          </p:nvSpPr>
          <p:spPr bwMode="auto">
            <a:xfrm flipV="1">
              <a:off x="4364" y="912"/>
              <a:ext cx="0" cy="498"/>
            </a:xfrm>
            <a:prstGeom prst="line">
              <a:avLst/>
            </a:prstGeom>
            <a:noFill/>
            <a:ln w="28575">
              <a:solidFill>
                <a:srgbClr val="FF0000"/>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9" name="Line 16"/>
            <p:cNvSpPr>
              <a:spLocks noChangeShapeType="1"/>
            </p:cNvSpPr>
            <p:nvPr/>
          </p:nvSpPr>
          <p:spPr bwMode="auto">
            <a:xfrm flipH="1" flipV="1">
              <a:off x="4982" y="580"/>
              <a:ext cx="0" cy="591"/>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0" name="Text Box 17"/>
            <p:cNvSpPr txBox="1">
              <a:spLocks noChangeArrowheads="1"/>
            </p:cNvSpPr>
            <p:nvPr/>
          </p:nvSpPr>
          <p:spPr bwMode="auto">
            <a:xfrm>
              <a:off x="4824" y="1410"/>
              <a:ext cx="408"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Mg</a:t>
              </a:r>
            </a:p>
          </p:txBody>
        </p:sp>
        <p:sp>
          <p:nvSpPr>
            <p:cNvPr id="11" name="Text Box 18"/>
            <p:cNvSpPr txBox="1">
              <a:spLocks noChangeArrowheads="1"/>
            </p:cNvSpPr>
            <p:nvPr/>
          </p:nvSpPr>
          <p:spPr bwMode="auto">
            <a:xfrm>
              <a:off x="5022" y="949"/>
              <a:ext cx="594"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1.4 m/s</a:t>
              </a:r>
              <a:r>
                <a:rPr lang="en-US" b="1" baseline="30000"/>
                <a:t>2</a:t>
              </a:r>
              <a:endParaRPr lang="en-US" b="1"/>
            </a:p>
          </p:txBody>
        </p:sp>
        <p:sp>
          <p:nvSpPr>
            <p:cNvPr id="12" name="Text Box 19"/>
            <p:cNvSpPr txBox="1">
              <a:spLocks noChangeArrowheads="1"/>
            </p:cNvSpPr>
            <p:nvPr/>
          </p:nvSpPr>
          <p:spPr bwMode="auto">
            <a:xfrm>
              <a:off x="4190" y="903"/>
              <a:ext cx="238"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N</a:t>
              </a:r>
            </a:p>
          </p:txBody>
        </p:sp>
        <p:sp>
          <p:nvSpPr>
            <p:cNvPr id="13" name="Line 20"/>
            <p:cNvSpPr>
              <a:spLocks noChangeShapeType="1"/>
            </p:cNvSpPr>
            <p:nvPr/>
          </p:nvSpPr>
          <p:spPr bwMode="auto">
            <a:xfrm>
              <a:off x="4032" y="1410"/>
              <a:ext cx="118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Line 21"/>
            <p:cNvSpPr>
              <a:spLocks noChangeShapeType="1"/>
            </p:cNvSpPr>
            <p:nvPr/>
          </p:nvSpPr>
          <p:spPr bwMode="auto">
            <a:xfrm>
              <a:off x="4824" y="1410"/>
              <a:ext cx="0" cy="231"/>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651908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7087A11-EF56-4251-BD34-C90AE23BEA7C}" type="slidenum">
              <a:rPr lang="en-US"/>
              <a:pPr eaLnBrk="1" hangingPunct="1"/>
              <a:t>6</a:t>
            </a:fld>
            <a:endParaRPr lang="en-US"/>
          </a:p>
        </p:txBody>
      </p:sp>
      <p:sp>
        <p:nvSpPr>
          <p:cNvPr id="39940"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CA5C42-B2C6-42D1-BC1E-3D32C6B3B4E7}" type="datetime1">
              <a:rPr lang="en-US" sz="1400"/>
              <a:pPr eaLnBrk="1" hangingPunct="1"/>
              <a:t>1/30/2020</a:t>
            </a:fld>
            <a:endParaRPr lang="en-US" sz="1400"/>
          </a:p>
        </p:txBody>
      </p:sp>
      <p:sp>
        <p:nvSpPr>
          <p:cNvPr id="39942"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1A056D5-E4E7-42F9-8215-F8870CFAA5D1}" type="slidenum">
              <a:rPr lang="en-US" sz="1400"/>
              <a:pPr algn="r" eaLnBrk="1" hangingPunct="1"/>
              <a:t>6</a:t>
            </a:fld>
            <a:endParaRPr lang="en-US" sz="1400"/>
          </a:p>
        </p:txBody>
      </p:sp>
      <p:sp>
        <p:nvSpPr>
          <p:cNvPr id="39943" name="Rectangle 2"/>
          <p:cNvSpPr>
            <a:spLocks noGrp="1" noChangeArrowheads="1"/>
          </p:cNvSpPr>
          <p:nvPr>
            <p:ph type="title"/>
          </p:nvPr>
        </p:nvSpPr>
        <p:spPr>
          <a:xfrm>
            <a:off x="457200" y="0"/>
            <a:ext cx="8229600" cy="1173163"/>
          </a:xfrm>
        </p:spPr>
        <p:txBody>
          <a:bodyPr/>
          <a:lstStyle/>
          <a:p>
            <a:pPr eaLnBrk="1" hangingPunct="1"/>
            <a:r>
              <a:rPr lang="en-US"/>
              <a:t>Ch 4 CP6</a:t>
            </a:r>
          </a:p>
        </p:txBody>
      </p:sp>
      <p:sp>
        <p:nvSpPr>
          <p:cNvPr id="71683" name="Text Box 3"/>
          <p:cNvSpPr txBox="1">
            <a:spLocks noChangeArrowheads="1"/>
          </p:cNvSpPr>
          <p:nvPr/>
        </p:nvSpPr>
        <p:spPr bwMode="auto">
          <a:xfrm>
            <a:off x="457200" y="3048000"/>
            <a:ext cx="35814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a:t>a)  True weight = mg</a:t>
            </a:r>
          </a:p>
        </p:txBody>
      </p:sp>
      <p:sp>
        <p:nvSpPr>
          <p:cNvPr id="71684" name="Text Box 4"/>
          <p:cNvSpPr txBox="1">
            <a:spLocks noChangeArrowheads="1"/>
          </p:cNvSpPr>
          <p:nvPr/>
        </p:nvSpPr>
        <p:spPr bwMode="auto">
          <a:xfrm>
            <a:off x="3962400" y="3048000"/>
            <a:ext cx="28956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a:solidFill>
                  <a:srgbClr val="FF0000"/>
                </a:solidFill>
              </a:rPr>
              <a:t>= 60 x 9.8 = 588 N</a:t>
            </a:r>
          </a:p>
        </p:txBody>
      </p:sp>
      <p:sp>
        <p:nvSpPr>
          <p:cNvPr id="71685" name="Text Box 5"/>
          <p:cNvSpPr txBox="1">
            <a:spLocks noChangeArrowheads="1"/>
          </p:cNvSpPr>
          <p:nvPr/>
        </p:nvSpPr>
        <p:spPr bwMode="auto">
          <a:xfrm>
            <a:off x="457200" y="3581400"/>
            <a:ext cx="41910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a:t>b)  Net Force = Ma </a:t>
            </a:r>
            <a:r>
              <a:rPr lang="en-US" sz="2500" b="1">
                <a:solidFill>
                  <a:srgbClr val="FF0000"/>
                </a:solidFill>
              </a:rPr>
              <a:t>= 84 N</a:t>
            </a:r>
          </a:p>
        </p:txBody>
      </p:sp>
      <p:sp>
        <p:nvSpPr>
          <p:cNvPr id="71686" name="Text Box 6"/>
          <p:cNvSpPr txBox="1">
            <a:spLocks noChangeArrowheads="1"/>
          </p:cNvSpPr>
          <p:nvPr/>
        </p:nvSpPr>
        <p:spPr bwMode="auto">
          <a:xfrm>
            <a:off x="457200" y="4114800"/>
            <a:ext cx="38862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dirty="0"/>
              <a:t>c)  N = 588 +84 = </a:t>
            </a:r>
            <a:r>
              <a:rPr lang="en-US" sz="2500" b="1" dirty="0">
                <a:solidFill>
                  <a:srgbClr val="FF0000"/>
                </a:solidFill>
              </a:rPr>
              <a:t>672N</a:t>
            </a:r>
          </a:p>
        </p:txBody>
      </p:sp>
      <p:grpSp>
        <p:nvGrpSpPr>
          <p:cNvPr id="2" name="Group 7"/>
          <p:cNvGrpSpPr>
            <a:grpSpLocks/>
          </p:cNvGrpSpPr>
          <p:nvPr/>
        </p:nvGrpSpPr>
        <p:grpSpPr bwMode="auto">
          <a:xfrm>
            <a:off x="5867400" y="1067272"/>
            <a:ext cx="3124200" cy="1752128"/>
            <a:chOff x="4032" y="580"/>
            <a:chExt cx="1584" cy="1061"/>
          </a:xfrm>
        </p:grpSpPr>
        <p:grpSp>
          <p:nvGrpSpPr>
            <p:cNvPr id="39955" name="Group 8"/>
            <p:cNvGrpSpPr>
              <a:grpSpLocks/>
            </p:cNvGrpSpPr>
            <p:nvPr/>
          </p:nvGrpSpPr>
          <p:grpSpPr bwMode="auto">
            <a:xfrm>
              <a:off x="4582" y="672"/>
              <a:ext cx="306" cy="738"/>
              <a:chOff x="3312" y="1056"/>
              <a:chExt cx="595" cy="1646"/>
            </a:xfrm>
          </p:grpSpPr>
          <p:sp>
            <p:nvSpPr>
              <p:cNvPr id="39963" name="Oval 9"/>
              <p:cNvSpPr>
                <a:spLocks noChangeArrowheads="1"/>
              </p:cNvSpPr>
              <p:nvPr/>
            </p:nvSpPr>
            <p:spPr bwMode="auto">
              <a:xfrm>
                <a:off x="3456" y="1056"/>
                <a:ext cx="240" cy="240"/>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9964" name="Freeform 10"/>
              <p:cNvSpPr>
                <a:spLocks/>
              </p:cNvSpPr>
              <p:nvPr/>
            </p:nvSpPr>
            <p:spPr bwMode="auto">
              <a:xfrm>
                <a:off x="3581" y="1289"/>
                <a:ext cx="19" cy="967"/>
              </a:xfrm>
              <a:custGeom>
                <a:avLst/>
                <a:gdLst>
                  <a:gd name="T0" fmla="*/ 0 w 19"/>
                  <a:gd name="T1" fmla="*/ 0 h 967"/>
                  <a:gd name="T2" fmla="*/ 19 w 19"/>
                  <a:gd name="T3" fmla="*/ 967 h 967"/>
                  <a:gd name="T4" fmla="*/ 0 60000 65536"/>
                  <a:gd name="T5" fmla="*/ 0 60000 65536"/>
                  <a:gd name="T6" fmla="*/ 0 w 19"/>
                  <a:gd name="T7" fmla="*/ 0 h 967"/>
                  <a:gd name="T8" fmla="*/ 19 w 19"/>
                  <a:gd name="T9" fmla="*/ 967 h 967"/>
                </a:gdLst>
                <a:ahLst/>
                <a:cxnLst>
                  <a:cxn ang="T4">
                    <a:pos x="T0" y="T1"/>
                  </a:cxn>
                  <a:cxn ang="T5">
                    <a:pos x="T2" y="T3"/>
                  </a:cxn>
                </a:cxnLst>
                <a:rect l="T6" t="T7" r="T8" b="T9"/>
                <a:pathLst>
                  <a:path w="19" h="967">
                    <a:moveTo>
                      <a:pt x="0" y="0"/>
                    </a:moveTo>
                    <a:lnTo>
                      <a:pt x="19" y="967"/>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965" name="Freeform 11"/>
              <p:cNvSpPr>
                <a:spLocks/>
              </p:cNvSpPr>
              <p:nvPr/>
            </p:nvSpPr>
            <p:spPr bwMode="auto">
              <a:xfrm>
                <a:off x="3587" y="1580"/>
                <a:ext cx="301" cy="244"/>
              </a:xfrm>
              <a:custGeom>
                <a:avLst/>
                <a:gdLst>
                  <a:gd name="T0" fmla="*/ 0 w 205"/>
                  <a:gd name="T1" fmla="*/ 0 h 196"/>
                  <a:gd name="T2" fmla="*/ 649 w 205"/>
                  <a:gd name="T3" fmla="*/ 378 h 196"/>
                  <a:gd name="T4" fmla="*/ 0 60000 65536"/>
                  <a:gd name="T5" fmla="*/ 0 60000 65536"/>
                  <a:gd name="T6" fmla="*/ 0 w 205"/>
                  <a:gd name="T7" fmla="*/ 0 h 196"/>
                  <a:gd name="T8" fmla="*/ 205 w 205"/>
                  <a:gd name="T9" fmla="*/ 196 h 196"/>
                </a:gdLst>
                <a:ahLst/>
                <a:cxnLst>
                  <a:cxn ang="T4">
                    <a:pos x="T0" y="T1"/>
                  </a:cxn>
                  <a:cxn ang="T5">
                    <a:pos x="T2" y="T3"/>
                  </a:cxn>
                </a:cxnLst>
                <a:rect l="T6" t="T7" r="T8" b="T9"/>
                <a:pathLst>
                  <a:path w="205" h="196">
                    <a:moveTo>
                      <a:pt x="0" y="0"/>
                    </a:moveTo>
                    <a:lnTo>
                      <a:pt x="205" y="196"/>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966" name="Freeform 12"/>
              <p:cNvSpPr>
                <a:spLocks/>
              </p:cNvSpPr>
              <p:nvPr/>
            </p:nvSpPr>
            <p:spPr bwMode="auto">
              <a:xfrm>
                <a:off x="3312" y="1585"/>
                <a:ext cx="269" cy="239"/>
              </a:xfrm>
              <a:custGeom>
                <a:avLst/>
                <a:gdLst>
                  <a:gd name="T0" fmla="*/ 650 w 173"/>
                  <a:gd name="T1" fmla="*/ 0 h 191"/>
                  <a:gd name="T2" fmla="*/ 0 w 173"/>
                  <a:gd name="T3" fmla="*/ 374 h 191"/>
                  <a:gd name="T4" fmla="*/ 0 60000 65536"/>
                  <a:gd name="T5" fmla="*/ 0 60000 65536"/>
                  <a:gd name="T6" fmla="*/ 0 w 173"/>
                  <a:gd name="T7" fmla="*/ 0 h 191"/>
                  <a:gd name="T8" fmla="*/ 173 w 173"/>
                  <a:gd name="T9" fmla="*/ 191 h 191"/>
                </a:gdLst>
                <a:ahLst/>
                <a:cxnLst>
                  <a:cxn ang="T4">
                    <a:pos x="T0" y="T1"/>
                  </a:cxn>
                  <a:cxn ang="T5">
                    <a:pos x="T2" y="T3"/>
                  </a:cxn>
                </a:cxnLst>
                <a:rect l="T6" t="T7" r="T8" b="T9"/>
                <a:pathLst>
                  <a:path w="173" h="191">
                    <a:moveTo>
                      <a:pt x="173" y="0"/>
                    </a:moveTo>
                    <a:lnTo>
                      <a:pt x="0" y="191"/>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967" name="Freeform 13"/>
              <p:cNvSpPr>
                <a:spLocks/>
              </p:cNvSpPr>
              <p:nvPr/>
            </p:nvSpPr>
            <p:spPr bwMode="auto">
              <a:xfrm>
                <a:off x="3319" y="2233"/>
                <a:ext cx="280" cy="469"/>
              </a:xfrm>
              <a:custGeom>
                <a:avLst/>
                <a:gdLst>
                  <a:gd name="T0" fmla="*/ 280 w 280"/>
                  <a:gd name="T1" fmla="*/ 0 h 469"/>
                  <a:gd name="T2" fmla="*/ 0 w 280"/>
                  <a:gd name="T3" fmla="*/ 469 h 469"/>
                  <a:gd name="T4" fmla="*/ 0 60000 65536"/>
                  <a:gd name="T5" fmla="*/ 0 60000 65536"/>
                  <a:gd name="T6" fmla="*/ 0 w 280"/>
                  <a:gd name="T7" fmla="*/ 0 h 469"/>
                  <a:gd name="T8" fmla="*/ 280 w 280"/>
                  <a:gd name="T9" fmla="*/ 469 h 469"/>
                </a:gdLst>
                <a:ahLst/>
                <a:cxnLst>
                  <a:cxn ang="T4">
                    <a:pos x="T0" y="T1"/>
                  </a:cxn>
                  <a:cxn ang="T5">
                    <a:pos x="T2" y="T3"/>
                  </a:cxn>
                </a:cxnLst>
                <a:rect l="T6" t="T7" r="T8" b="T9"/>
                <a:pathLst>
                  <a:path w="280" h="469">
                    <a:moveTo>
                      <a:pt x="280" y="0"/>
                    </a:moveTo>
                    <a:lnTo>
                      <a:pt x="0" y="469"/>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968" name="Freeform 14"/>
              <p:cNvSpPr>
                <a:spLocks/>
              </p:cNvSpPr>
              <p:nvPr/>
            </p:nvSpPr>
            <p:spPr bwMode="auto">
              <a:xfrm>
                <a:off x="3593" y="2233"/>
                <a:ext cx="314" cy="469"/>
              </a:xfrm>
              <a:custGeom>
                <a:avLst/>
                <a:gdLst>
                  <a:gd name="T0" fmla="*/ 0 w 314"/>
                  <a:gd name="T1" fmla="*/ 0 h 469"/>
                  <a:gd name="T2" fmla="*/ 314 w 314"/>
                  <a:gd name="T3" fmla="*/ 469 h 469"/>
                  <a:gd name="T4" fmla="*/ 0 60000 65536"/>
                  <a:gd name="T5" fmla="*/ 0 60000 65536"/>
                  <a:gd name="T6" fmla="*/ 0 w 314"/>
                  <a:gd name="T7" fmla="*/ 0 h 469"/>
                  <a:gd name="T8" fmla="*/ 314 w 314"/>
                  <a:gd name="T9" fmla="*/ 469 h 469"/>
                </a:gdLst>
                <a:ahLst/>
                <a:cxnLst>
                  <a:cxn ang="T4">
                    <a:pos x="T0" y="T1"/>
                  </a:cxn>
                  <a:cxn ang="T5">
                    <a:pos x="T2" y="T3"/>
                  </a:cxn>
                </a:cxnLst>
                <a:rect l="T6" t="T7" r="T8" b="T9"/>
                <a:pathLst>
                  <a:path w="314" h="469">
                    <a:moveTo>
                      <a:pt x="0" y="0"/>
                    </a:moveTo>
                    <a:lnTo>
                      <a:pt x="314" y="469"/>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9956" name="Line 15"/>
            <p:cNvSpPr>
              <a:spLocks noChangeShapeType="1"/>
            </p:cNvSpPr>
            <p:nvPr/>
          </p:nvSpPr>
          <p:spPr bwMode="auto">
            <a:xfrm flipV="1">
              <a:off x="4364" y="912"/>
              <a:ext cx="0" cy="498"/>
            </a:xfrm>
            <a:prstGeom prst="line">
              <a:avLst/>
            </a:prstGeom>
            <a:noFill/>
            <a:ln w="28575">
              <a:solidFill>
                <a:srgbClr val="FF0000"/>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9957" name="Line 16"/>
            <p:cNvSpPr>
              <a:spLocks noChangeShapeType="1"/>
            </p:cNvSpPr>
            <p:nvPr/>
          </p:nvSpPr>
          <p:spPr bwMode="auto">
            <a:xfrm flipH="1" flipV="1">
              <a:off x="4982" y="580"/>
              <a:ext cx="0" cy="591"/>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9958" name="Text Box 17"/>
            <p:cNvSpPr txBox="1">
              <a:spLocks noChangeArrowheads="1"/>
            </p:cNvSpPr>
            <p:nvPr/>
          </p:nvSpPr>
          <p:spPr bwMode="auto">
            <a:xfrm>
              <a:off x="4824" y="1410"/>
              <a:ext cx="408"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Mg</a:t>
              </a:r>
            </a:p>
          </p:txBody>
        </p:sp>
        <p:sp>
          <p:nvSpPr>
            <p:cNvPr id="39959" name="Text Box 18"/>
            <p:cNvSpPr txBox="1">
              <a:spLocks noChangeArrowheads="1"/>
            </p:cNvSpPr>
            <p:nvPr/>
          </p:nvSpPr>
          <p:spPr bwMode="auto">
            <a:xfrm>
              <a:off x="5022" y="949"/>
              <a:ext cx="594"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1.4 m/s</a:t>
              </a:r>
              <a:r>
                <a:rPr lang="en-US" b="1" baseline="30000"/>
                <a:t>2</a:t>
              </a:r>
              <a:endParaRPr lang="en-US" b="1"/>
            </a:p>
          </p:txBody>
        </p:sp>
        <p:sp>
          <p:nvSpPr>
            <p:cNvPr id="39960" name="Text Box 19"/>
            <p:cNvSpPr txBox="1">
              <a:spLocks noChangeArrowheads="1"/>
            </p:cNvSpPr>
            <p:nvPr/>
          </p:nvSpPr>
          <p:spPr bwMode="auto">
            <a:xfrm>
              <a:off x="4190" y="903"/>
              <a:ext cx="238"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t>N</a:t>
              </a:r>
            </a:p>
          </p:txBody>
        </p:sp>
        <p:sp>
          <p:nvSpPr>
            <p:cNvPr id="39961" name="Line 20"/>
            <p:cNvSpPr>
              <a:spLocks noChangeShapeType="1"/>
            </p:cNvSpPr>
            <p:nvPr/>
          </p:nvSpPr>
          <p:spPr bwMode="auto">
            <a:xfrm>
              <a:off x="4032" y="1410"/>
              <a:ext cx="118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62" name="Line 21"/>
            <p:cNvSpPr>
              <a:spLocks noChangeShapeType="1"/>
            </p:cNvSpPr>
            <p:nvPr/>
          </p:nvSpPr>
          <p:spPr bwMode="auto">
            <a:xfrm>
              <a:off x="4824" y="1410"/>
              <a:ext cx="0" cy="231"/>
            </a:xfrm>
            <a:prstGeom prst="line">
              <a:avLst/>
            </a:prstGeom>
            <a:noFill/>
            <a:ln w="28575">
              <a:solidFill>
                <a:schemeClr val="hlink"/>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grpSp>
      <p:sp>
        <p:nvSpPr>
          <p:cNvPr id="71702" name="Text Box 22"/>
          <p:cNvSpPr txBox="1">
            <a:spLocks noChangeArrowheads="1"/>
          </p:cNvSpPr>
          <p:nvPr/>
        </p:nvSpPr>
        <p:spPr bwMode="auto">
          <a:xfrm>
            <a:off x="457200" y="4648200"/>
            <a:ext cx="16002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500" b="1" dirty="0"/>
              <a:t>d)  </a:t>
            </a:r>
            <a:r>
              <a:rPr lang="en-US" sz="2500" b="1" dirty="0">
                <a:solidFill>
                  <a:srgbClr val="FF0000"/>
                </a:solidFill>
              </a:rPr>
              <a:t>672N</a:t>
            </a:r>
          </a:p>
        </p:txBody>
      </p:sp>
      <p:sp>
        <p:nvSpPr>
          <p:cNvPr id="71707" name="Text Box 27"/>
          <p:cNvSpPr txBox="1">
            <a:spLocks noChangeArrowheads="1"/>
          </p:cNvSpPr>
          <p:nvPr/>
        </p:nvSpPr>
        <p:spPr bwMode="auto">
          <a:xfrm>
            <a:off x="228600" y="1066800"/>
            <a:ext cx="5562600" cy="1631216"/>
          </a:xfrm>
          <a:prstGeom prst="rect">
            <a:avLst/>
          </a:prstGeom>
          <a:solidFill>
            <a:srgbClr val="FCFC46"/>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dirty="0">
                <a:solidFill>
                  <a:srgbClr val="FF0000"/>
                </a:solidFill>
              </a:rPr>
              <a:t>A 60kg person accelerating UP at 1.4m/s</a:t>
            </a:r>
            <a:r>
              <a:rPr lang="en-US" sz="2000" b="1" baseline="30000" dirty="0">
                <a:solidFill>
                  <a:srgbClr val="FF0000"/>
                </a:solidFill>
              </a:rPr>
              <a:t>2 </a:t>
            </a:r>
          </a:p>
          <a:p>
            <a:pPr eaLnBrk="1" hangingPunct="1">
              <a:buFontTx/>
              <a:buAutoNum type="alphaLcParenR"/>
            </a:pPr>
            <a:r>
              <a:rPr lang="en-US" sz="2000" b="1" dirty="0">
                <a:solidFill>
                  <a:srgbClr val="FF0000"/>
                </a:solidFill>
              </a:rPr>
              <a:t>What is the true weight?</a:t>
            </a:r>
          </a:p>
          <a:p>
            <a:pPr eaLnBrk="1" hangingPunct="1">
              <a:buFontTx/>
              <a:buAutoNum type="alphaLcParenR"/>
            </a:pPr>
            <a:r>
              <a:rPr lang="en-US" sz="2000" b="1" dirty="0">
                <a:solidFill>
                  <a:srgbClr val="FF0000"/>
                </a:solidFill>
              </a:rPr>
              <a:t>What is the net force?</a:t>
            </a:r>
          </a:p>
          <a:p>
            <a:pPr eaLnBrk="1" hangingPunct="1">
              <a:buFontTx/>
              <a:buAutoNum type="alphaLcParenR"/>
            </a:pPr>
            <a:r>
              <a:rPr lang="en-US" sz="2000" b="1" dirty="0">
                <a:solidFill>
                  <a:srgbClr val="FF0000"/>
                </a:solidFill>
              </a:rPr>
              <a:t>What is N?</a:t>
            </a:r>
          </a:p>
          <a:p>
            <a:pPr eaLnBrk="1" hangingPunct="1">
              <a:buFontTx/>
              <a:buAutoNum type="alphaLcParenR"/>
            </a:pPr>
            <a:r>
              <a:rPr lang="en-US" sz="2000" b="1" dirty="0">
                <a:solidFill>
                  <a:srgbClr val="FF0000"/>
                </a:solidFill>
              </a:rPr>
              <a:t>What is the apparent weight?</a:t>
            </a:r>
          </a:p>
        </p:txBody>
      </p:sp>
    </p:spTree>
    <p:extLst>
      <p:ext uri="{BB962C8B-B14F-4D97-AF65-F5344CB8AC3E}">
        <p14:creationId xmlns:p14="http://schemas.microsoft.com/office/powerpoint/2010/main" val="3318415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170" name="Text Box 2"/>
          <p:cNvSpPr txBox="1">
            <a:spLocks noChangeArrowheads="1"/>
          </p:cNvSpPr>
          <p:nvPr/>
        </p:nvSpPr>
        <p:spPr bwMode="auto">
          <a:xfrm>
            <a:off x="228600" y="76200"/>
            <a:ext cx="88392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b="1" dirty="0">
                <a:solidFill>
                  <a:srgbClr val="FF0000"/>
                </a:solidFill>
                <a:latin typeface="Arial" charset="0"/>
              </a:rPr>
              <a:t>Does a sky diver continue to accelerate? (hint: air resistance increase with velocity) </a:t>
            </a:r>
            <a:endParaRPr lang="en-US" b="1" dirty="0">
              <a:solidFill>
                <a:srgbClr val="FF0000"/>
              </a:solidFill>
              <a:latin typeface="Arial" charset="0"/>
            </a:endParaRPr>
          </a:p>
        </p:txBody>
      </p:sp>
      <p:pic>
        <p:nvPicPr>
          <p:cNvPr id="1031173" name="Picture 5" descr="04_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1111" y="1038225"/>
            <a:ext cx="4525962" cy="581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52400" y="990600"/>
            <a:ext cx="4038600" cy="2569934"/>
          </a:xfrm>
          <a:prstGeom prst="rect">
            <a:avLst/>
          </a:prstGeom>
          <a:noFill/>
        </p:spPr>
        <p:txBody>
          <a:bodyPr wrap="square" rtlCol="0">
            <a:spAutoFit/>
          </a:bodyPr>
          <a:lstStyle/>
          <a:p>
            <a:r>
              <a:rPr lang="en-US" sz="2300" dirty="0"/>
              <a:t>a). Yes, V increase till he reach the ground</a:t>
            </a:r>
          </a:p>
          <a:p>
            <a:r>
              <a:rPr lang="en-US" sz="2300" dirty="0"/>
              <a:t>b). No. V decrease till he reach  the ground</a:t>
            </a:r>
          </a:p>
          <a:p>
            <a:r>
              <a:rPr lang="en-US" sz="2300" dirty="0"/>
              <a:t>c).  No. after a certain time V will remain constant till he reach the ground.  </a:t>
            </a:r>
          </a:p>
        </p:txBody>
      </p:sp>
      <p:sp>
        <p:nvSpPr>
          <p:cNvPr id="3" name="Slide Number Placeholder 2"/>
          <p:cNvSpPr>
            <a:spLocks noGrp="1"/>
          </p:cNvSpPr>
          <p:nvPr>
            <p:ph type="sldNum" sz="quarter" idx="12"/>
          </p:nvPr>
        </p:nvSpPr>
        <p:spPr/>
        <p:txBody>
          <a:bodyPr/>
          <a:lstStyle/>
          <a:p>
            <a:fld id="{C0E98BF9-EA87-4BA1-A3D4-E31244B3109C}" type="slidenum">
              <a:rPr lang="en-US" smtClean="0"/>
              <a:t>7</a:t>
            </a:fld>
            <a:endParaRPr lang="en-US"/>
          </a:p>
        </p:txBody>
      </p:sp>
    </p:spTree>
    <p:extLst>
      <p:ext uri="{BB962C8B-B14F-4D97-AF65-F5344CB8AC3E}">
        <p14:creationId xmlns:p14="http://schemas.microsoft.com/office/powerpoint/2010/main" val="2518475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170" name="Text Box 2"/>
          <p:cNvSpPr txBox="1">
            <a:spLocks noChangeArrowheads="1"/>
          </p:cNvSpPr>
          <p:nvPr/>
        </p:nvSpPr>
        <p:spPr bwMode="auto">
          <a:xfrm>
            <a:off x="228600" y="76200"/>
            <a:ext cx="88392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b="1" dirty="0">
                <a:solidFill>
                  <a:srgbClr val="FF0000"/>
                </a:solidFill>
                <a:latin typeface="Arial" charset="0"/>
              </a:rPr>
              <a:t>Does a sky diver continue to accelerate? (hint: air resistance increase with velocity) </a:t>
            </a:r>
            <a:endParaRPr lang="en-US" b="1" dirty="0">
              <a:solidFill>
                <a:srgbClr val="FF0000"/>
              </a:solidFill>
              <a:latin typeface="Arial" charset="0"/>
            </a:endParaRPr>
          </a:p>
        </p:txBody>
      </p:sp>
      <p:sp>
        <p:nvSpPr>
          <p:cNvPr id="1031171" name="Text Box 3"/>
          <p:cNvSpPr txBox="1">
            <a:spLocks noChangeArrowheads="1"/>
          </p:cNvSpPr>
          <p:nvPr/>
        </p:nvSpPr>
        <p:spPr bwMode="auto">
          <a:xfrm>
            <a:off x="228600" y="3908425"/>
            <a:ext cx="43434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chemeClr val="folHlink"/>
              </a:buClr>
              <a:buFont typeface="Wingdings" pitchFamily="79" charset="2"/>
              <a:buChar char="§"/>
            </a:pPr>
            <a:r>
              <a:rPr lang="en-US" dirty="0">
                <a:latin typeface="Arial" charset="0"/>
              </a:rPr>
              <a:t>Air resistance </a:t>
            </a:r>
            <a:r>
              <a:rPr lang="en-US" b="1" dirty="0">
                <a:solidFill>
                  <a:srgbClr val="FF0000"/>
                </a:solidFill>
                <a:latin typeface="Arial" charset="0"/>
              </a:rPr>
              <a:t>R</a:t>
            </a:r>
            <a:r>
              <a:rPr lang="en-US" dirty="0">
                <a:latin typeface="Arial" charset="0"/>
              </a:rPr>
              <a:t> is a force directed upward, that opposes the gravitational force </a:t>
            </a:r>
            <a:r>
              <a:rPr lang="en-US" b="1" dirty="0">
                <a:solidFill>
                  <a:srgbClr val="FF0000"/>
                </a:solidFill>
                <a:latin typeface="Arial" charset="0"/>
              </a:rPr>
              <a:t>W </a:t>
            </a:r>
          </a:p>
          <a:p>
            <a:pPr>
              <a:buClr>
                <a:schemeClr val="folHlink"/>
              </a:buClr>
              <a:buFont typeface="Wingdings" pitchFamily="79" charset="2"/>
              <a:buChar char="§"/>
            </a:pPr>
            <a:r>
              <a:rPr lang="en-US" b="1" dirty="0">
                <a:solidFill>
                  <a:srgbClr val="FF0000"/>
                </a:solidFill>
                <a:latin typeface="Arial" charset="0"/>
              </a:rPr>
              <a:t>R</a:t>
            </a:r>
            <a:r>
              <a:rPr lang="en-US" dirty="0">
                <a:solidFill>
                  <a:srgbClr val="FF0000"/>
                </a:solidFill>
                <a:latin typeface="Arial" charset="0"/>
              </a:rPr>
              <a:t> </a:t>
            </a:r>
            <a:r>
              <a:rPr lang="en-US" dirty="0">
                <a:latin typeface="Arial" charset="0"/>
              </a:rPr>
              <a:t>increases as the sky diver’s velocity increases</a:t>
            </a:r>
          </a:p>
          <a:p>
            <a:pPr>
              <a:buClr>
                <a:schemeClr val="folHlink"/>
              </a:buClr>
              <a:buFont typeface="Wingdings" pitchFamily="79" charset="2"/>
              <a:buChar char="§"/>
            </a:pPr>
            <a:r>
              <a:rPr lang="en-US" dirty="0">
                <a:latin typeface="Arial" charset="0"/>
              </a:rPr>
              <a:t>When </a:t>
            </a:r>
            <a:r>
              <a:rPr lang="en-US" b="1" dirty="0">
                <a:solidFill>
                  <a:srgbClr val="FF0000"/>
                </a:solidFill>
                <a:latin typeface="Arial" charset="0"/>
              </a:rPr>
              <a:t>R</a:t>
            </a:r>
            <a:r>
              <a:rPr lang="en-US" dirty="0">
                <a:solidFill>
                  <a:srgbClr val="FF0000"/>
                </a:solidFill>
                <a:latin typeface="Arial" charset="0"/>
              </a:rPr>
              <a:t> </a:t>
            </a:r>
            <a:r>
              <a:rPr lang="en-US" dirty="0">
                <a:latin typeface="Arial" charset="0"/>
              </a:rPr>
              <a:t>has increased to the magnitude of </a:t>
            </a:r>
            <a:r>
              <a:rPr lang="en-US" b="1" dirty="0">
                <a:solidFill>
                  <a:srgbClr val="FF0000"/>
                </a:solidFill>
                <a:latin typeface="Arial" charset="0"/>
              </a:rPr>
              <a:t>W</a:t>
            </a:r>
            <a:r>
              <a:rPr lang="en-US" dirty="0">
                <a:latin typeface="Arial" charset="0"/>
              </a:rPr>
              <a:t>, the net force is zero so the acceleration is zero</a:t>
            </a:r>
          </a:p>
          <a:p>
            <a:pPr>
              <a:buClr>
                <a:schemeClr val="folHlink"/>
              </a:buClr>
              <a:buFont typeface="Wingdings" pitchFamily="79" charset="2"/>
              <a:buChar char="§"/>
            </a:pPr>
            <a:r>
              <a:rPr lang="en-US" dirty="0">
                <a:latin typeface="Arial" charset="0"/>
              </a:rPr>
              <a:t>The velocity is then at its maximum value, the </a:t>
            </a:r>
            <a:r>
              <a:rPr lang="en-US" i="1" dirty="0">
                <a:solidFill>
                  <a:schemeClr val="accent1"/>
                </a:solidFill>
                <a:latin typeface="Arial" charset="0"/>
              </a:rPr>
              <a:t>terminal velocity</a:t>
            </a:r>
          </a:p>
        </p:txBody>
      </p:sp>
      <p:pic>
        <p:nvPicPr>
          <p:cNvPr id="1031173" name="Picture 5" descr="04_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1111" y="1038225"/>
            <a:ext cx="4525962" cy="581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52400" y="990600"/>
            <a:ext cx="4038600" cy="2569934"/>
          </a:xfrm>
          <a:prstGeom prst="rect">
            <a:avLst/>
          </a:prstGeom>
          <a:noFill/>
        </p:spPr>
        <p:txBody>
          <a:bodyPr wrap="square" rtlCol="0">
            <a:spAutoFit/>
          </a:bodyPr>
          <a:lstStyle/>
          <a:p>
            <a:r>
              <a:rPr lang="en-US" sz="2300" dirty="0"/>
              <a:t>a). Yes, V increase till he reach the ground</a:t>
            </a:r>
          </a:p>
          <a:p>
            <a:r>
              <a:rPr lang="en-US" sz="2300" dirty="0"/>
              <a:t>b). No. V decrease till he reach  the ground</a:t>
            </a:r>
          </a:p>
          <a:p>
            <a:r>
              <a:rPr lang="en-US" sz="2300" dirty="0"/>
              <a:t>c).  No. after a certain time V will remain constant till he reach the ground.  </a:t>
            </a:r>
          </a:p>
        </p:txBody>
      </p:sp>
      <p:sp>
        <p:nvSpPr>
          <p:cNvPr id="3" name="Slide Number Placeholder 2"/>
          <p:cNvSpPr>
            <a:spLocks noGrp="1"/>
          </p:cNvSpPr>
          <p:nvPr>
            <p:ph type="sldNum" sz="quarter" idx="12"/>
          </p:nvPr>
        </p:nvSpPr>
        <p:spPr/>
        <p:txBody>
          <a:bodyPr/>
          <a:lstStyle/>
          <a:p>
            <a:fld id="{C0E98BF9-EA87-4BA1-A3D4-E31244B3109C}" type="slidenum">
              <a:rPr lang="en-US" smtClean="0"/>
              <a:t>8</a:t>
            </a:fld>
            <a:endParaRPr lang="en-US"/>
          </a:p>
        </p:txBody>
      </p:sp>
    </p:spTree>
    <p:extLst>
      <p:ext uri="{BB962C8B-B14F-4D97-AF65-F5344CB8AC3E}">
        <p14:creationId xmlns:p14="http://schemas.microsoft.com/office/powerpoint/2010/main" val="20864285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31171">
                                            <p:txEl>
                                              <p:pRg st="0" end="0"/>
                                            </p:txEl>
                                          </p:spTgt>
                                        </p:tgtEl>
                                        <p:attrNameLst>
                                          <p:attrName>style.visibility</p:attrName>
                                        </p:attrNameLst>
                                      </p:cBhvr>
                                      <p:to>
                                        <p:strVal val="visible"/>
                                      </p:to>
                                    </p:set>
                                    <p:animEffect transition="in" filter="strips(downLeft)">
                                      <p:cBhvr>
                                        <p:cTn id="7" dur="500"/>
                                        <p:tgtEl>
                                          <p:spTgt spid="10311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31171">
                                            <p:txEl>
                                              <p:pRg st="1" end="1"/>
                                            </p:txEl>
                                          </p:spTgt>
                                        </p:tgtEl>
                                        <p:attrNameLst>
                                          <p:attrName>style.visibility</p:attrName>
                                        </p:attrNameLst>
                                      </p:cBhvr>
                                      <p:to>
                                        <p:strVal val="visible"/>
                                      </p:to>
                                    </p:set>
                                    <p:animEffect transition="in" filter="strips(downLeft)">
                                      <p:cBhvr>
                                        <p:cTn id="12" dur="500"/>
                                        <p:tgtEl>
                                          <p:spTgt spid="10311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031171">
                                            <p:txEl>
                                              <p:pRg st="2" end="2"/>
                                            </p:txEl>
                                          </p:spTgt>
                                        </p:tgtEl>
                                        <p:attrNameLst>
                                          <p:attrName>style.visibility</p:attrName>
                                        </p:attrNameLst>
                                      </p:cBhvr>
                                      <p:to>
                                        <p:strVal val="visible"/>
                                      </p:to>
                                    </p:set>
                                    <p:animEffect transition="in" filter="strips(downLeft)">
                                      <p:cBhvr>
                                        <p:cTn id="17" dur="500"/>
                                        <p:tgtEl>
                                          <p:spTgt spid="10311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031171">
                                            <p:txEl>
                                              <p:pRg st="3" end="3"/>
                                            </p:txEl>
                                          </p:spTgt>
                                        </p:tgtEl>
                                        <p:attrNameLst>
                                          <p:attrName>style.visibility</p:attrName>
                                        </p:attrNameLst>
                                      </p:cBhvr>
                                      <p:to>
                                        <p:strVal val="visible"/>
                                      </p:to>
                                    </p:set>
                                    <p:animEffect transition="in" filter="strips(downLeft)">
                                      <p:cBhvr>
                                        <p:cTn id="22" dur="500"/>
                                        <p:tgtEl>
                                          <p:spTgt spid="10311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AC34B0-2341-4535-9570-9166672EA69E}" type="slidenum">
              <a:rPr lang="en-US"/>
              <a:pPr eaLnBrk="1" hangingPunct="1"/>
              <a:t>9</a:t>
            </a:fld>
            <a:endParaRPr lang="en-US"/>
          </a:p>
        </p:txBody>
      </p:sp>
      <p:sp>
        <p:nvSpPr>
          <p:cNvPr id="26628"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75DDE94-FDC2-4C9A-B190-C25D3CB6FF16}" type="datetime1">
              <a:rPr lang="en-US" sz="1400"/>
              <a:pPr eaLnBrk="1" hangingPunct="1"/>
              <a:t>1/30/2020</a:t>
            </a:fld>
            <a:endParaRPr lang="en-US" sz="1400"/>
          </a:p>
        </p:txBody>
      </p:sp>
      <p:sp>
        <p:nvSpPr>
          <p:cNvPr id="26630"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C39B5B6B-AA8F-4133-8785-02C3105BF20E}" type="slidenum">
              <a:rPr lang="en-US" sz="1400"/>
              <a:pPr algn="r" eaLnBrk="1" hangingPunct="1"/>
              <a:t>9</a:t>
            </a:fld>
            <a:endParaRPr lang="en-US" sz="1400"/>
          </a:p>
        </p:txBody>
      </p:sp>
      <p:sp>
        <p:nvSpPr>
          <p:cNvPr id="26631" name="Rectangle 2"/>
          <p:cNvSpPr>
            <a:spLocks noGrp="1" noChangeArrowheads="1"/>
          </p:cNvSpPr>
          <p:nvPr>
            <p:ph type="title"/>
          </p:nvPr>
        </p:nvSpPr>
        <p:spPr>
          <a:xfrm>
            <a:off x="457200" y="503238"/>
            <a:ext cx="7924800" cy="762000"/>
          </a:xfrm>
          <a:solidFill>
            <a:srgbClr val="99FF33"/>
          </a:solidFill>
        </p:spPr>
        <p:txBody>
          <a:bodyPr/>
          <a:lstStyle/>
          <a:p>
            <a:pPr eaLnBrk="1" hangingPunct="1"/>
            <a:r>
              <a:rPr lang="en-US" altLang="zh-CN" sz="2000">
                <a:ea typeface="宋体" pitchFamily="2" charset="-122"/>
              </a:rPr>
              <a:t>1H-04 Hero's Engine</a:t>
            </a:r>
            <a:r>
              <a:rPr lang="en-US" altLang="zh-CN">
                <a:ea typeface="宋体" pitchFamily="2" charset="-122"/>
              </a:rPr>
              <a:t> </a:t>
            </a:r>
          </a:p>
        </p:txBody>
      </p:sp>
      <p:grpSp>
        <p:nvGrpSpPr>
          <p:cNvPr id="2" name="Group 4"/>
          <p:cNvGrpSpPr>
            <a:grpSpLocks/>
          </p:cNvGrpSpPr>
          <p:nvPr/>
        </p:nvGrpSpPr>
        <p:grpSpPr bwMode="auto">
          <a:xfrm>
            <a:off x="381000" y="1219200"/>
            <a:ext cx="5670550" cy="4191000"/>
            <a:chOff x="240" y="768"/>
            <a:chExt cx="3572" cy="2640"/>
          </a:xfrm>
        </p:grpSpPr>
        <p:sp>
          <p:nvSpPr>
            <p:cNvPr id="26645" name="Text Box 5"/>
            <p:cNvSpPr txBox="1">
              <a:spLocks noChangeArrowheads="1"/>
            </p:cNvSpPr>
            <p:nvPr/>
          </p:nvSpPr>
          <p:spPr bwMode="auto">
            <a:xfrm>
              <a:off x="640" y="768"/>
              <a:ext cx="3172" cy="231"/>
            </a:xfrm>
            <a:prstGeom prst="rect">
              <a:avLst/>
            </a:prstGeom>
            <a:solidFill>
              <a:srgbClr val="FFFF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zh-CN" b="1">
                  <a:solidFill>
                    <a:srgbClr val="027E22"/>
                  </a:solidFill>
                  <a:ea typeface="宋体" pitchFamily="2" charset="-122"/>
                </a:rPr>
                <a:t>A glass bulb emits steam from small nozzles</a:t>
              </a:r>
            </a:p>
          </p:txBody>
        </p:sp>
        <p:pic>
          <p:nvPicPr>
            <p:cNvPr id="26646" name="Picture 6" descr="1H-04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 y="1104"/>
              <a:ext cx="2088" cy="2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8317" name="AutoShape 13"/>
          <p:cNvSpPr>
            <a:spLocks noChangeArrowheads="1"/>
          </p:cNvSpPr>
          <p:nvPr/>
        </p:nvSpPr>
        <p:spPr bwMode="auto">
          <a:xfrm>
            <a:off x="3467100" y="1585913"/>
            <a:ext cx="2286000" cy="1524000"/>
          </a:xfrm>
          <a:prstGeom prst="wedgeEllipseCallout">
            <a:avLst>
              <a:gd name="adj1" fmla="val -89236"/>
              <a:gd name="adj2" fmla="val 28231"/>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400" b="1" dirty="0">
                <a:solidFill>
                  <a:srgbClr val="027E22"/>
                </a:solidFill>
                <a:ea typeface="宋体" pitchFamily="2" charset="-122"/>
              </a:rPr>
              <a:t>What happens when the Glass Bulb begins to emit steam</a:t>
            </a:r>
            <a:r>
              <a:rPr lang="en-US" altLang="zh-CN" b="1" dirty="0">
                <a:solidFill>
                  <a:schemeClr val="bg1"/>
                </a:solidFill>
                <a:ea typeface="宋体" pitchFamily="2" charset="-122"/>
              </a:rPr>
              <a:t> </a:t>
            </a:r>
            <a:r>
              <a:rPr lang="en-US" altLang="zh-CN" sz="1400" b="1" dirty="0">
                <a:solidFill>
                  <a:srgbClr val="CC0000"/>
                </a:solidFill>
                <a:ea typeface="宋体" pitchFamily="2" charset="-122"/>
              </a:rPr>
              <a:t>?</a:t>
            </a:r>
          </a:p>
        </p:txBody>
      </p:sp>
      <p:sp>
        <p:nvSpPr>
          <p:cNvPr id="6" name="TextBox 5"/>
          <p:cNvSpPr txBox="1"/>
          <p:nvPr/>
        </p:nvSpPr>
        <p:spPr>
          <a:xfrm>
            <a:off x="4610100" y="3075126"/>
            <a:ext cx="3886200" cy="3170099"/>
          </a:xfrm>
          <a:prstGeom prst="rect">
            <a:avLst/>
          </a:prstGeom>
          <a:noFill/>
        </p:spPr>
        <p:txBody>
          <a:bodyPr wrap="square" rtlCol="0">
            <a:spAutoFit/>
          </a:bodyPr>
          <a:lstStyle/>
          <a:p>
            <a:r>
              <a:rPr lang="en-US" sz="2500" dirty="0"/>
              <a:t>A). Nothing will happen </a:t>
            </a:r>
          </a:p>
          <a:p>
            <a:endParaRPr lang="en-US" sz="2500" dirty="0"/>
          </a:p>
          <a:p>
            <a:r>
              <a:rPr lang="en-US" sz="2500" dirty="0"/>
              <a:t>B).  It will rotate counterclockwise viewing from above </a:t>
            </a:r>
          </a:p>
          <a:p>
            <a:endParaRPr lang="en-US" sz="2500" dirty="0"/>
          </a:p>
          <a:p>
            <a:r>
              <a:rPr lang="en-US" sz="2500" dirty="0"/>
              <a:t>c) It will rotate clockwise viewing from above </a:t>
            </a:r>
          </a:p>
        </p:txBody>
      </p:sp>
    </p:spTree>
    <p:extLst>
      <p:ext uri="{BB962C8B-B14F-4D97-AF65-F5344CB8AC3E}">
        <p14:creationId xmlns:p14="http://schemas.microsoft.com/office/powerpoint/2010/main" val="29052986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1655</Words>
  <Application>Microsoft Office PowerPoint</Application>
  <PresentationFormat>On-screen Show (4:3)</PresentationFormat>
  <Paragraphs>268</Paragraphs>
  <Slides>24</Slides>
  <Notes>17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1" baseType="lpstr">
      <vt:lpstr>Arial</vt:lpstr>
      <vt:lpstr>Calibri</vt:lpstr>
      <vt:lpstr>Comic Sans MS</vt:lpstr>
      <vt:lpstr>Times New Roman</vt:lpstr>
      <vt:lpstr>Wingdings</vt:lpstr>
      <vt:lpstr>Office Theme</vt:lpstr>
      <vt:lpstr>Equation</vt:lpstr>
      <vt:lpstr>PowerPoint Presentation</vt:lpstr>
      <vt:lpstr>PowerPoint Presentation</vt:lpstr>
      <vt:lpstr>PowerPoint Presentation</vt:lpstr>
      <vt:lpstr>PowerPoint Presentation</vt:lpstr>
      <vt:lpstr>Ch 4 CP6</vt:lpstr>
      <vt:lpstr>Ch 4 CP6</vt:lpstr>
      <vt:lpstr>PowerPoint Presentation</vt:lpstr>
      <vt:lpstr>PowerPoint Presentation</vt:lpstr>
      <vt:lpstr>1H-04 Hero's Engine </vt:lpstr>
      <vt:lpstr>1H-02 Fan Cart (Action-Reaction) </vt:lpstr>
      <vt:lpstr>1H-02 Fan Cart (Action-Reaction) </vt:lpstr>
      <vt:lpstr>1H-02 Fan Cart (Action-Reaction) </vt:lpstr>
      <vt:lpstr>PowerPoint Presentation</vt:lpstr>
      <vt:lpstr>Which one is a more realistic description of what actually happens. </vt:lpstr>
      <vt:lpstr>1H-03 CO2 Rocket </vt:lpstr>
      <vt:lpstr>1J-04 Scale Paradox 1 </vt:lpstr>
      <vt:lpstr>1J-04 Scale Paradox 1 </vt:lpstr>
      <vt:lpstr>PowerPoint Presentation</vt:lpstr>
      <vt:lpstr>PowerPoint Presentation</vt:lpstr>
      <vt:lpstr>Two masses connected by a string are placed on a fixed frictionless pulley.  If m2 is larger than m1, will the two masses accelerate?</vt:lpstr>
      <vt:lpstr>Two blocks tied together by a string are being pulled across the table by a horizontal force.  The blocks have frictional forces exerted on them by the table as shown. What is the net force acting on the entire two-block system?</vt:lpstr>
      <vt:lpstr>What is the acceleration of this system?</vt:lpstr>
      <vt:lpstr>What force is exerted on the 2-kg block by the connecting string?</vt:lpstr>
      <vt:lpstr>Quiz: What is the acceleration of the 4-kg block?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wxie</dc:creator>
  <cp:lastModifiedBy>David King</cp:lastModifiedBy>
  <cp:revision>111</cp:revision>
  <dcterms:created xsi:type="dcterms:W3CDTF">2011-01-19T23:15:55Z</dcterms:created>
  <dcterms:modified xsi:type="dcterms:W3CDTF">2020-01-30T23:44:19Z</dcterms:modified>
</cp:coreProperties>
</file>