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75" r:id="rId3"/>
    <p:sldId id="287" r:id="rId4"/>
    <p:sldId id="288" r:id="rId5"/>
    <p:sldId id="324" r:id="rId6"/>
    <p:sldId id="325" r:id="rId7"/>
    <p:sldId id="326" r:id="rId8"/>
    <p:sldId id="327" r:id="rId9"/>
    <p:sldId id="280" r:id="rId10"/>
    <p:sldId id="328" r:id="rId11"/>
    <p:sldId id="281" r:id="rId12"/>
    <p:sldId id="329" r:id="rId13"/>
    <p:sldId id="282" r:id="rId14"/>
    <p:sldId id="330" r:id="rId15"/>
    <p:sldId id="283" r:id="rId16"/>
    <p:sldId id="333" r:id="rId17"/>
    <p:sldId id="312" r:id="rId18"/>
    <p:sldId id="331" r:id="rId19"/>
    <p:sldId id="323" r:id="rId20"/>
    <p:sldId id="310" r:id="rId21"/>
    <p:sldId id="314" r:id="rId22"/>
    <p:sldId id="332" r:id="rId23"/>
    <p:sldId id="315" r:id="rId24"/>
    <p:sldId id="319" r:id="rId25"/>
    <p:sldId id="316" r:id="rId26"/>
    <p:sldId id="320" r:id="rId27"/>
    <p:sldId id="318" r:id="rId28"/>
    <p:sldId id="31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8" autoAdjust="0"/>
    <p:restoredTop sz="94660"/>
  </p:normalViewPr>
  <p:slideViewPr>
    <p:cSldViewPr>
      <p:cViewPr varScale="1">
        <p:scale>
          <a:sx n="64" d="100"/>
          <a:sy n="64" d="100"/>
        </p:scale>
        <p:origin x="7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5396B-415F-44A4-A2D9-BE1E17D6A08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337A-7378-4E3E-873A-5B5250B5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4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89D78-E419-44C9-9891-ED47D8351D96}" type="slidenum">
              <a:rPr lang="en-US"/>
              <a:pPr/>
              <a:t>1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dirty="0"/>
              <a:t>Remind the ice</a:t>
            </a:r>
            <a:r>
              <a:rPr lang="en-CA" baseline="0" dirty="0"/>
              <a:t> skating. The kid continue move without being pushed anymore. </a:t>
            </a:r>
            <a:endParaRPr lang="en-C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6F345-796E-4C07-9DA6-F03005E72DEE}" type="slidenum">
              <a:rPr lang="en-US"/>
              <a:pPr/>
              <a:t>12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FFF01-2D1E-4B12-B393-A9789CE7F8B7}" type="slidenum">
              <a:rPr lang="en-US"/>
              <a:pPr/>
              <a:t>13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FFF01-2D1E-4B12-B393-A9789CE7F8B7}" type="slidenum">
              <a:rPr lang="en-US"/>
              <a:pPr/>
              <a:t>14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7F58B-20A6-4365-A5FD-72DB4A98A48F}" type="slidenum">
              <a:rPr lang="en-US"/>
              <a:pPr/>
              <a:t>15</a:t>
            </a:fld>
            <a:endParaRPr lang="en-US"/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7F58B-20A6-4365-A5FD-72DB4A98A48F}" type="slidenum">
              <a:rPr lang="en-US"/>
              <a:pPr/>
              <a:t>16</a:t>
            </a:fld>
            <a:endParaRPr lang="en-US"/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20255-AE5D-430D-A781-459833142DFB}" type="slidenum">
              <a:rPr lang="en-US"/>
              <a:pPr/>
              <a:t>19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68859-61F1-44AA-BA38-F02044A69133}" type="slidenum">
              <a:rPr lang="en-US"/>
              <a:pPr/>
              <a:t>2</a:t>
            </a:fld>
            <a:endParaRPr lang="en-US"/>
          </a:p>
        </p:txBody>
      </p:sp>
      <p:sp>
        <p:nvSpPr>
          <p:cNvPr id="100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20255-AE5D-430D-A781-459833142DFB}" type="slidenum">
              <a:rPr lang="en-US"/>
              <a:pPr/>
              <a:t>3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90E25-520C-4048-A4D2-FE5B0908ACFC}" type="slidenum">
              <a:rPr lang="en-US"/>
              <a:pPr/>
              <a:t>4</a:t>
            </a:fld>
            <a:endParaRPr lang="en-US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AE520-C660-479D-95C4-33C574771500}" type="slidenum">
              <a:rPr lang="en-US"/>
              <a:pPr/>
              <a:t>5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EA508-2D9C-4E4B-910D-41A28E54E886}" type="slidenum">
              <a:rPr lang="en-US"/>
              <a:pPr/>
              <a:t>6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6FE6B-B9F4-461F-84B1-1E7C29C94686}" type="slidenum">
              <a:rPr lang="en-US"/>
              <a:pPr/>
              <a:t>9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6FE6B-B9F4-461F-84B1-1E7C29C94686}" type="slidenum">
              <a:rPr lang="en-US"/>
              <a:pPr/>
              <a:t>10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6F345-796E-4C07-9DA6-F03005E72DEE}" type="slidenum">
              <a:rPr lang="en-US"/>
              <a:pPr/>
              <a:t>11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F7CF-090D-4A19-94A2-612640DC358C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9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72AA-0579-4797-B143-C088CA1A8F49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6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0075-587F-4BD1-AF90-791A018CB4B5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9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C2AB-CF93-4185-B94F-E0E3027DEECA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1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4CE6-5606-4F75-9F3F-2961B7D87138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1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F416-BCA7-48B0-8927-33170AA1C574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2510-AFCC-4B4A-AA0C-363A79A772BE}" type="datetime1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9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F571-C920-40CC-ACC2-67041DC400ED}" type="datetime1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3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D206-9B6C-41AC-8286-FF08DDDA9BC4}" type="datetime1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9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A167-118A-4F44-AAD1-E31C37127759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3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9351-0727-4F21-B4CB-BAEC7AC35305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44D01-84C7-41D0-92F6-B4C907607205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98BF9-EA87-4BA1-A3D4-E31244B3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7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2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Newton’s First Law of Motion</a:t>
            </a:r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228600" y="1351528"/>
            <a:ext cx="31242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>
                <a:latin typeface="Arial" charset="0"/>
              </a:rPr>
              <a:t>An object remains at rest,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>
                <a:latin typeface="Arial" charset="0"/>
              </a:rPr>
              <a:t>or in uniform motion in a straight line,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>
                <a:latin typeface="Arial" charset="0"/>
              </a:rPr>
              <a:t> unless it is compelled to change by an externally imposed force.</a:t>
            </a:r>
          </a:p>
        </p:txBody>
      </p:sp>
      <p:sp>
        <p:nvSpPr>
          <p:cNvPr id="723974" name="Rectangle 6"/>
          <p:cNvSpPr>
            <a:spLocks noChangeArrowheads="1"/>
          </p:cNvSpPr>
          <p:nvPr/>
        </p:nvSpPr>
        <p:spPr bwMode="auto">
          <a:xfrm>
            <a:off x="3843338" y="1201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23975" name="Picture 7" descr="04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24" y="1630126"/>
            <a:ext cx="5116512" cy="415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06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5888"/>
            <a:ext cx="9144000" cy="27717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79" charset="0"/>
              </a:rPr>
              <a:t>Two equal forces act on an object in the directions shown.  If these are the only forces involved, will the object be accelerated?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7772400" cy="1600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Yes.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No.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It is impossible to determine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000">
                <a:latin typeface="Comic Sans MS" pitchFamily="79" charset="0"/>
              </a:rPr>
              <a:t>	from this figure.</a:t>
            </a:r>
          </a:p>
        </p:txBody>
      </p:sp>
      <p:sp>
        <p:nvSpPr>
          <p:cNvPr id="848900" name="Text Box 4"/>
          <p:cNvSpPr txBox="1">
            <a:spLocks noChangeArrowheads="1"/>
          </p:cNvSpPr>
          <p:nvPr/>
        </p:nvSpPr>
        <p:spPr bwMode="auto">
          <a:xfrm>
            <a:off x="609600" y="4648200"/>
            <a:ext cx="4495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Arial" charset="0"/>
              </a:rPr>
              <a:t>The vector sum of the two forces results in a force directed toward the upper right corner.  The object will be accelerated toward the upper right corner.</a:t>
            </a:r>
            <a:endParaRPr lang="en-US" dirty="0">
              <a:latin typeface="Arial" charset="0"/>
            </a:endParaRPr>
          </a:p>
        </p:txBody>
      </p:sp>
      <p:pic>
        <p:nvPicPr>
          <p:cNvPr id="848903" name="Picture 7" descr="04_p075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35473"/>
            <a:ext cx="321786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8248083" y="3227053"/>
            <a:ext cx="0" cy="144672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71166" y="3261870"/>
            <a:ext cx="1371600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971166" y="3201480"/>
            <a:ext cx="1276917" cy="144672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0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2087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itchFamily="79" charset="0"/>
              </a:rPr>
              <a:t>Two forces act in opposite directions on a box.  What is the mass of the box if its acceleration is 4.0 m/s</a:t>
            </a:r>
            <a:r>
              <a:rPr lang="en-US" sz="4000" b="1" baseline="30000" dirty="0">
                <a:solidFill>
                  <a:srgbClr val="FF0000"/>
                </a:solidFill>
                <a:latin typeface="Comic Sans MS" pitchFamily="79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omic Sans MS" pitchFamily="79" charset="0"/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3429000" cy="2057400"/>
          </a:xfrm>
        </p:spPr>
        <p:txBody>
          <a:bodyPr/>
          <a:lstStyle/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5 kg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7.5 kg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12.5 kg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80 kg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120 kg</a:t>
            </a:r>
          </a:p>
        </p:txBody>
      </p:sp>
      <p:pic>
        <p:nvPicPr>
          <p:cNvPr id="969734" name="Picture 6" descr="04_p07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95800"/>
            <a:ext cx="8856662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2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2087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itchFamily="79" charset="0"/>
              </a:rPr>
              <a:t>Two forces act in opposite directions on a box.  What is the mass of the box if its acceleration is 4.0 m/s</a:t>
            </a:r>
            <a:r>
              <a:rPr lang="en-US" sz="4000" b="1" baseline="30000" dirty="0">
                <a:solidFill>
                  <a:srgbClr val="FF0000"/>
                </a:solidFill>
                <a:latin typeface="Comic Sans MS" pitchFamily="79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omic Sans MS" pitchFamily="79" charset="0"/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3429000" cy="2057400"/>
          </a:xfrm>
        </p:spPr>
        <p:txBody>
          <a:bodyPr/>
          <a:lstStyle/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5 kg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7.5 kg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12.5 kg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80 kg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120 kg</a:t>
            </a:r>
          </a:p>
        </p:txBody>
      </p:sp>
      <p:sp>
        <p:nvSpPr>
          <p:cNvPr id="969732" name="Text Box 4"/>
          <p:cNvSpPr txBox="1">
            <a:spLocks noChangeArrowheads="1"/>
          </p:cNvSpPr>
          <p:nvPr/>
        </p:nvSpPr>
        <p:spPr bwMode="auto">
          <a:xfrm>
            <a:off x="3886200" y="2057400"/>
            <a:ext cx="5105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 net force is </a:t>
            </a:r>
            <a:r>
              <a:rPr lang="en-US" b="1" dirty="0">
                <a:solidFill>
                  <a:schemeClr val="accent1"/>
                </a:solidFill>
                <a:latin typeface="Arial" charset="0"/>
              </a:rPr>
              <a:t>50 N - 30 N = 20 N, </a:t>
            </a:r>
            <a:r>
              <a:rPr lang="en-US" dirty="0">
                <a:latin typeface="Arial" charset="0"/>
              </a:rPr>
              <a:t>directed to the right.  From F=ma, the mass is given by:  </a:t>
            </a:r>
          </a:p>
          <a:p>
            <a:r>
              <a:rPr lang="en-US" b="1" dirty="0">
                <a:solidFill>
                  <a:schemeClr val="accent1"/>
                </a:solidFill>
                <a:latin typeface="Arial" charset="0"/>
              </a:rPr>
              <a:t>       m = F/a </a:t>
            </a:r>
          </a:p>
          <a:p>
            <a:r>
              <a:rPr lang="en-US" b="1" dirty="0">
                <a:solidFill>
                  <a:schemeClr val="accent1"/>
                </a:solidFill>
                <a:latin typeface="Arial" charset="0"/>
              </a:rPr>
              <a:t>	= (20 N) / (4 m/s</a:t>
            </a:r>
            <a:r>
              <a:rPr lang="en-US" b="1" baseline="30000" dirty="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Arial" charset="0"/>
              </a:rPr>
              <a:t>) </a:t>
            </a:r>
          </a:p>
          <a:p>
            <a:r>
              <a:rPr lang="en-US" b="1" dirty="0">
                <a:solidFill>
                  <a:schemeClr val="accent1"/>
                </a:solidFill>
                <a:latin typeface="Arial" charset="0"/>
              </a:rPr>
              <a:t>	= 5 kg.</a:t>
            </a:r>
          </a:p>
        </p:txBody>
      </p:sp>
      <p:pic>
        <p:nvPicPr>
          <p:cNvPr id="969734" name="Picture 6" descr="04_p07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95800"/>
            <a:ext cx="8856662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4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20875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omic Sans MS" pitchFamily="79" charset="0"/>
              </a:rPr>
              <a:t>A 4-kg block is acted on by three horizontal forces.  What is the net horizontal force acting on the block?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3429000" cy="2057400"/>
          </a:xfrm>
        </p:spPr>
        <p:txBody>
          <a:bodyPr/>
          <a:lstStyle/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10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20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25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30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40 N</a:t>
            </a:r>
          </a:p>
        </p:txBody>
      </p:sp>
      <p:pic>
        <p:nvPicPr>
          <p:cNvPr id="971782" name="Picture 6" descr="04_p07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075113"/>
            <a:ext cx="885666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5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20875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omic Sans MS" pitchFamily="79" charset="0"/>
              </a:rPr>
              <a:t>A 4-kg block is acted on by three horizontal forces.  What is the net horizontal force acting on the block?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3429000" cy="2057400"/>
          </a:xfrm>
        </p:spPr>
        <p:txBody>
          <a:bodyPr/>
          <a:lstStyle/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10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20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25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30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40 N</a:t>
            </a:r>
          </a:p>
        </p:txBody>
      </p:sp>
      <p:sp>
        <p:nvSpPr>
          <p:cNvPr id="971780" name="Text Box 4"/>
          <p:cNvSpPr txBox="1">
            <a:spLocks noChangeArrowheads="1"/>
          </p:cNvSpPr>
          <p:nvPr/>
        </p:nvSpPr>
        <p:spPr bwMode="auto">
          <a:xfrm>
            <a:off x="3886200" y="2057400"/>
            <a:ext cx="510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 net horizontal force is:</a:t>
            </a:r>
          </a:p>
          <a:p>
            <a:r>
              <a:rPr lang="en-US" dirty="0">
                <a:latin typeface="Arial" charset="0"/>
              </a:rPr>
              <a:t>	</a:t>
            </a:r>
            <a:r>
              <a:rPr lang="en-US" b="1" dirty="0">
                <a:solidFill>
                  <a:schemeClr val="accent1"/>
                </a:solidFill>
                <a:latin typeface="Arial" charset="0"/>
              </a:rPr>
              <a:t>5 N + 25 N - 10 N = 20 N </a:t>
            </a:r>
            <a:r>
              <a:rPr lang="en-US" dirty="0">
                <a:latin typeface="Arial" charset="0"/>
              </a:rPr>
              <a:t>directed to the right.  </a:t>
            </a:r>
          </a:p>
        </p:txBody>
      </p:sp>
      <p:pic>
        <p:nvPicPr>
          <p:cNvPr id="971782" name="Picture 6" descr="04_p07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075113"/>
            <a:ext cx="885666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8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20875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omic Sans MS" pitchFamily="79" charset="0"/>
              </a:rPr>
              <a:t>Quiz: </a:t>
            </a:r>
            <a:r>
              <a:rPr lang="en-US" sz="3000" b="1" dirty="0">
                <a:solidFill>
                  <a:schemeClr val="accent1"/>
                </a:solidFill>
                <a:latin typeface="Comic Sans MS" pitchFamily="79" charset="0"/>
              </a:rPr>
              <a:t>A 4-kg block is acted on by three horizontal forces.  What is the horizontal acceleration of the block?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3429000" cy="2057400"/>
          </a:xfrm>
        </p:spPr>
        <p:txBody>
          <a:bodyPr/>
          <a:lstStyle/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6.25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1.25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5.0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2.5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7.25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</a:p>
        </p:txBody>
      </p:sp>
      <p:pic>
        <p:nvPicPr>
          <p:cNvPr id="973829" name="Picture 5" descr="04_p07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075113"/>
            <a:ext cx="885666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6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20875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omic Sans MS" pitchFamily="79" charset="0"/>
              </a:rPr>
              <a:t>Quiz: </a:t>
            </a:r>
            <a:r>
              <a:rPr lang="en-US" sz="3000" b="1" dirty="0">
                <a:solidFill>
                  <a:schemeClr val="accent1"/>
                </a:solidFill>
                <a:latin typeface="Comic Sans MS" pitchFamily="79" charset="0"/>
              </a:rPr>
              <a:t>A 4-kg block is acted on by three horizontal forces.  What is the horizontal acceleration of the block?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3429000" cy="2057400"/>
          </a:xfrm>
        </p:spPr>
        <p:txBody>
          <a:bodyPr/>
          <a:lstStyle/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6.25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1.25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5.0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2.5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7.25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</a:p>
        </p:txBody>
      </p:sp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3124200" y="2057400"/>
            <a:ext cx="5867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From F=ma, the acceleration is given by:  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       a = F/m 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	= (20 N) / (4 kg) 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	= 5 m/s</a:t>
            </a:r>
            <a:r>
              <a:rPr lang="en-US" baseline="30000" dirty="0">
                <a:solidFill>
                  <a:srgbClr val="FF0000"/>
                </a:solidFill>
                <a:latin typeface="Arial" charset="0"/>
              </a:rPr>
              <a:t>2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directed to the right.</a:t>
            </a:r>
          </a:p>
        </p:txBody>
      </p:sp>
      <p:pic>
        <p:nvPicPr>
          <p:cNvPr id="973829" name="Picture 5" descr="04_p07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075113"/>
            <a:ext cx="885666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90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F6DE7C-8329-4D30-8C54-44CEC6EA6CE5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35844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34DD0F-0AB6-49D5-8CCF-EE6034BB1EDD}" type="datetime1">
              <a:rPr lang="en-US" sz="1400"/>
              <a:pPr eaLnBrk="1" hangingPunct="1"/>
              <a:t>2/2/2021</a:t>
            </a:fld>
            <a:endParaRPr lang="en-US" sz="1400"/>
          </a:p>
        </p:txBody>
      </p:sp>
      <p:sp>
        <p:nvSpPr>
          <p:cNvPr id="3584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0E3F141-66E9-4A98-8F90-53790201A71F}" type="slidenum">
              <a:rPr lang="en-US" sz="1400"/>
              <a:pPr algn="r" eaLnBrk="1" hangingPunct="1"/>
              <a:t>17</a:t>
            </a:fld>
            <a:endParaRPr lang="en-US" sz="1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0" y="1905000"/>
            <a:ext cx="1600200" cy="1357313"/>
            <a:chOff x="912" y="1632"/>
            <a:chExt cx="1008" cy="855"/>
          </a:xfrm>
        </p:grpSpPr>
        <p:sp>
          <p:nvSpPr>
            <p:cNvPr id="35852" name="Line 5"/>
            <p:cNvSpPr>
              <a:spLocks noChangeShapeType="1"/>
            </p:cNvSpPr>
            <p:nvPr/>
          </p:nvSpPr>
          <p:spPr bwMode="auto">
            <a:xfrm>
              <a:off x="1104" y="1872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Rectangle 7"/>
            <p:cNvSpPr>
              <a:spLocks noChangeArrowheads="1"/>
            </p:cNvSpPr>
            <p:nvPr/>
          </p:nvSpPr>
          <p:spPr bwMode="auto">
            <a:xfrm>
              <a:off x="912" y="1632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Text Box 8"/>
            <p:cNvSpPr txBox="1">
              <a:spLocks noChangeArrowheads="1"/>
            </p:cNvSpPr>
            <p:nvPr/>
          </p:nvSpPr>
          <p:spPr bwMode="auto">
            <a:xfrm>
              <a:off x="912" y="1632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4 kg</a:t>
              </a:r>
            </a:p>
          </p:txBody>
        </p:sp>
        <p:sp>
          <p:nvSpPr>
            <p:cNvPr id="35856" name="Text Box 9"/>
            <p:cNvSpPr txBox="1">
              <a:spLocks noChangeArrowheads="1"/>
            </p:cNvSpPr>
            <p:nvPr/>
          </p:nvSpPr>
          <p:spPr bwMode="auto">
            <a:xfrm>
              <a:off x="912" y="225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Mg</a:t>
              </a:r>
            </a:p>
          </p:txBody>
        </p:sp>
        <p:sp>
          <p:nvSpPr>
            <p:cNvPr id="35857" name="Text Box 10"/>
            <p:cNvSpPr txBox="1">
              <a:spLocks noChangeArrowheads="1"/>
            </p:cNvSpPr>
            <p:nvPr/>
          </p:nvSpPr>
          <p:spPr bwMode="auto">
            <a:xfrm>
              <a:off x="1440" y="187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15 N</a:t>
              </a:r>
            </a:p>
          </p:txBody>
        </p:sp>
      </p:grp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81000" y="1371600"/>
            <a:ext cx="5856288" cy="1187450"/>
          </a:xfrm>
          <a:prstGeom prst="rect">
            <a:avLst/>
          </a:prstGeom>
          <a:solidFill>
            <a:srgbClr val="FCF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A 4kg rock is dropped and experiences</a:t>
            </a:r>
          </a:p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 air resistance of 15N</a:t>
            </a:r>
          </a:p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a) What is the acceleration?</a:t>
            </a:r>
          </a:p>
        </p:txBody>
      </p:sp>
      <p:sp>
        <p:nvSpPr>
          <p:cNvPr id="3585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 4 E14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35280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a).  19.6m/s</a:t>
            </a:r>
            <a:r>
              <a:rPr lang="en-US" sz="3000" baseline="30000" dirty="0"/>
              <a:t>2</a:t>
            </a:r>
          </a:p>
          <a:p>
            <a:r>
              <a:rPr lang="en-US" sz="3000" dirty="0"/>
              <a:t>b).  9.8m/s</a:t>
            </a:r>
            <a:r>
              <a:rPr lang="en-US" sz="3000" baseline="30000" dirty="0"/>
              <a:t>2</a:t>
            </a:r>
          </a:p>
          <a:p>
            <a:r>
              <a:rPr lang="en-US" sz="3000" dirty="0"/>
              <a:t>c).  4.9m/s</a:t>
            </a:r>
            <a:r>
              <a:rPr lang="en-US" sz="3000" baseline="30000" dirty="0"/>
              <a:t>2</a:t>
            </a:r>
          </a:p>
          <a:p>
            <a:r>
              <a:rPr lang="en-US" sz="3000" dirty="0"/>
              <a:t>d).  6.05m/s</a:t>
            </a:r>
            <a:r>
              <a:rPr lang="en-US" sz="3000" baseline="30000" dirty="0"/>
              <a:t>2</a:t>
            </a:r>
          </a:p>
          <a:p>
            <a:r>
              <a:rPr lang="en-US" sz="3000" dirty="0"/>
              <a:t>e).  12.1m/s</a:t>
            </a:r>
            <a:r>
              <a:rPr lang="en-US" sz="3000" baseline="30000" dirty="0"/>
              <a:t>2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67149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F6DE7C-8329-4D30-8C54-44CEC6EA6CE5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35844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34DD0F-0AB6-49D5-8CCF-EE6034BB1EDD}" type="datetime1">
              <a:rPr lang="en-US" sz="1400"/>
              <a:pPr eaLnBrk="1" hangingPunct="1"/>
              <a:t>2/2/2021</a:t>
            </a:fld>
            <a:endParaRPr lang="en-US" sz="1400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219700" y="3878262"/>
            <a:ext cx="2667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/>
              <a:t>F = 4 x 9.8 – 15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5219700" y="4564063"/>
            <a:ext cx="3810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/>
              <a:t>F = ma = 24.2 N</a:t>
            </a:r>
          </a:p>
          <a:p>
            <a:pPr eaLnBrk="1" hangingPunct="1">
              <a:spcBef>
                <a:spcPct val="50000"/>
              </a:spcBef>
            </a:pPr>
            <a:r>
              <a:rPr lang="en-US" sz="2500" b="1" dirty="0"/>
              <a:t>a = 24.2/4 = </a:t>
            </a:r>
            <a:r>
              <a:rPr lang="en-US" sz="2500" b="1" dirty="0">
                <a:solidFill>
                  <a:srgbClr val="FF0000"/>
                </a:solidFill>
              </a:rPr>
              <a:t>6.05m/s</a:t>
            </a:r>
            <a:r>
              <a:rPr lang="en-US" sz="2500" b="1" baseline="30000" dirty="0">
                <a:solidFill>
                  <a:srgbClr val="FF0000"/>
                </a:solidFill>
              </a:rPr>
              <a:t>2</a:t>
            </a:r>
            <a:endParaRPr lang="en-US" sz="2500" b="1" dirty="0">
              <a:solidFill>
                <a:srgbClr val="FF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0" y="1905000"/>
            <a:ext cx="1600200" cy="1357313"/>
            <a:chOff x="912" y="1632"/>
            <a:chExt cx="1008" cy="855"/>
          </a:xfrm>
        </p:grpSpPr>
        <p:sp>
          <p:nvSpPr>
            <p:cNvPr id="35852" name="Line 5"/>
            <p:cNvSpPr>
              <a:spLocks noChangeShapeType="1"/>
            </p:cNvSpPr>
            <p:nvPr/>
          </p:nvSpPr>
          <p:spPr bwMode="auto">
            <a:xfrm>
              <a:off x="1104" y="1872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Rectangle 7"/>
            <p:cNvSpPr>
              <a:spLocks noChangeArrowheads="1"/>
            </p:cNvSpPr>
            <p:nvPr/>
          </p:nvSpPr>
          <p:spPr bwMode="auto">
            <a:xfrm>
              <a:off x="912" y="1632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Text Box 8"/>
            <p:cNvSpPr txBox="1">
              <a:spLocks noChangeArrowheads="1"/>
            </p:cNvSpPr>
            <p:nvPr/>
          </p:nvSpPr>
          <p:spPr bwMode="auto">
            <a:xfrm>
              <a:off x="912" y="1632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4 kg</a:t>
              </a:r>
            </a:p>
          </p:txBody>
        </p:sp>
        <p:sp>
          <p:nvSpPr>
            <p:cNvPr id="35856" name="Text Box 9"/>
            <p:cNvSpPr txBox="1">
              <a:spLocks noChangeArrowheads="1"/>
            </p:cNvSpPr>
            <p:nvPr/>
          </p:nvSpPr>
          <p:spPr bwMode="auto">
            <a:xfrm>
              <a:off x="912" y="225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Mg</a:t>
              </a:r>
            </a:p>
          </p:txBody>
        </p:sp>
        <p:sp>
          <p:nvSpPr>
            <p:cNvPr id="35857" name="Text Box 10"/>
            <p:cNvSpPr txBox="1">
              <a:spLocks noChangeArrowheads="1"/>
            </p:cNvSpPr>
            <p:nvPr/>
          </p:nvSpPr>
          <p:spPr bwMode="auto">
            <a:xfrm>
              <a:off x="1440" y="187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15 N</a:t>
              </a:r>
            </a:p>
          </p:txBody>
        </p:sp>
      </p:grp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81000" y="1371600"/>
            <a:ext cx="5856288" cy="1187450"/>
          </a:xfrm>
          <a:prstGeom prst="rect">
            <a:avLst/>
          </a:prstGeom>
          <a:solidFill>
            <a:srgbClr val="FCF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A 4kg rock is dropped and experiences</a:t>
            </a:r>
          </a:p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 air resistance of 15N</a:t>
            </a:r>
          </a:p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a) What is the acceleration?</a:t>
            </a:r>
          </a:p>
        </p:txBody>
      </p:sp>
      <p:sp>
        <p:nvSpPr>
          <p:cNvPr id="3585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 4 E14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35280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a).  19.6m/s</a:t>
            </a:r>
            <a:r>
              <a:rPr lang="en-US" sz="3000" baseline="30000" dirty="0"/>
              <a:t>2</a:t>
            </a:r>
          </a:p>
          <a:p>
            <a:r>
              <a:rPr lang="en-US" sz="3000" dirty="0"/>
              <a:t>b).  9.8m/s</a:t>
            </a:r>
            <a:r>
              <a:rPr lang="en-US" sz="3000" baseline="30000" dirty="0"/>
              <a:t>2</a:t>
            </a:r>
          </a:p>
          <a:p>
            <a:r>
              <a:rPr lang="en-US" sz="3000" dirty="0"/>
              <a:t>c).  4.9m/s</a:t>
            </a:r>
            <a:r>
              <a:rPr lang="en-US" sz="3000" baseline="30000" dirty="0"/>
              <a:t>2</a:t>
            </a:r>
          </a:p>
          <a:p>
            <a:r>
              <a:rPr lang="en-US" sz="3000" dirty="0"/>
              <a:t>d).  6.05m/s</a:t>
            </a:r>
            <a:r>
              <a:rPr lang="en-US" sz="3000" baseline="30000" dirty="0"/>
              <a:t>2</a:t>
            </a:r>
          </a:p>
          <a:p>
            <a:r>
              <a:rPr lang="en-US" sz="3000" dirty="0"/>
              <a:t>e).  12.1m/s</a:t>
            </a:r>
            <a:r>
              <a:rPr lang="en-US" sz="3000" baseline="30000" dirty="0"/>
              <a:t>2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4959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Text Box 2"/>
          <p:cNvSpPr txBox="1">
            <a:spLocks noChangeArrowheads="1"/>
          </p:cNvSpPr>
          <p:nvPr/>
        </p:nvSpPr>
        <p:spPr bwMode="auto">
          <a:xfrm>
            <a:off x="0" y="-317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Mass, Weight, and Inertia</a:t>
            </a:r>
          </a:p>
        </p:txBody>
      </p:sp>
      <p:sp>
        <p:nvSpPr>
          <p:cNvPr id="1010691" name="Text Box 3"/>
          <p:cNvSpPr txBox="1">
            <a:spLocks noChangeArrowheads="1"/>
          </p:cNvSpPr>
          <p:nvPr/>
        </p:nvSpPr>
        <p:spPr bwMode="auto">
          <a:xfrm>
            <a:off x="304800" y="676275"/>
            <a:ext cx="3276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An object’s (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true)weight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is the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gravitational force </a:t>
            </a:r>
            <a:r>
              <a:rPr lang="en-US" dirty="0">
                <a:latin typeface="Arial" charset="0"/>
              </a:rPr>
              <a:t>acting on the object.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Weight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is a force, measured in units of </a:t>
            </a:r>
            <a:r>
              <a:rPr lang="en-US" dirty="0" err="1">
                <a:latin typeface="Arial" charset="0"/>
              </a:rPr>
              <a:t>newtons</a:t>
            </a:r>
            <a:r>
              <a:rPr lang="en-US" dirty="0">
                <a:latin typeface="Arial" charset="0"/>
              </a:rPr>
              <a:t> (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).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In the absence of gravity, an object has no 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weight</a:t>
            </a:r>
            <a:r>
              <a:rPr lang="en-US" dirty="0">
                <a:latin typeface="Arial" charset="0"/>
              </a:rPr>
              <a:t> but still has the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same mass</a:t>
            </a:r>
            <a:r>
              <a:rPr lang="en-US" dirty="0">
                <a:latin typeface="Arial" charset="0"/>
              </a:rPr>
              <a:t>.</a:t>
            </a:r>
          </a:p>
        </p:txBody>
      </p:sp>
      <p:sp>
        <p:nvSpPr>
          <p:cNvPr id="1010692" name="Rectangle 4"/>
          <p:cNvSpPr>
            <a:spLocks noChangeArrowheads="1"/>
          </p:cNvSpPr>
          <p:nvPr/>
        </p:nvSpPr>
        <p:spPr bwMode="auto">
          <a:xfrm>
            <a:off x="3843338" y="1201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10694" name="Picture 6" descr="04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5410200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429000"/>
            <a:ext cx="386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3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Newton’s Second Law of Motion</a:t>
            </a:r>
          </a:p>
        </p:txBody>
      </p:sp>
      <p:sp>
        <p:nvSpPr>
          <p:cNvPr id="1000451" name="Text Box 3"/>
          <p:cNvSpPr txBox="1">
            <a:spLocks noChangeArrowheads="1"/>
          </p:cNvSpPr>
          <p:nvPr/>
        </p:nvSpPr>
        <p:spPr bwMode="auto">
          <a:xfrm>
            <a:off x="190727" y="1430338"/>
            <a:ext cx="3733800" cy="50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>
                <a:latin typeface="Arial" charset="0"/>
              </a:rPr>
              <a:t>The </a:t>
            </a:r>
            <a:r>
              <a:rPr lang="en-US" sz="2500" b="1" i="1" dirty="0">
                <a:solidFill>
                  <a:srgbClr val="FFA6B5"/>
                </a:solidFill>
                <a:latin typeface="Arial" charset="0"/>
              </a:rPr>
              <a:t>acceleration</a:t>
            </a:r>
            <a:r>
              <a:rPr lang="en-US" sz="2500" dirty="0">
                <a:latin typeface="Arial" charset="0"/>
              </a:rPr>
              <a:t> of an object is directly proportional to the magnitude of the imposed </a:t>
            </a:r>
            <a:r>
              <a:rPr lang="en-US" sz="2500" b="1" i="1" dirty="0">
                <a:solidFill>
                  <a:srgbClr val="FFA6B5"/>
                </a:solidFill>
                <a:latin typeface="Arial" charset="0"/>
              </a:rPr>
              <a:t>force</a:t>
            </a:r>
            <a:r>
              <a:rPr lang="en-US" sz="2500" dirty="0">
                <a:latin typeface="Arial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>
                <a:latin typeface="Arial" charset="0"/>
              </a:rPr>
              <a:t>and inversely proportional to the </a:t>
            </a:r>
            <a:r>
              <a:rPr lang="en-US" sz="2500" b="1" i="1" dirty="0">
                <a:solidFill>
                  <a:srgbClr val="FFA6B5"/>
                </a:solidFill>
                <a:latin typeface="Arial" charset="0"/>
              </a:rPr>
              <a:t>mass</a:t>
            </a:r>
            <a:r>
              <a:rPr lang="en-US" sz="2500" dirty="0">
                <a:latin typeface="Arial" charset="0"/>
              </a:rPr>
              <a:t> of the object.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>
                <a:latin typeface="Arial" charset="0"/>
              </a:rPr>
              <a:t>The acceleration is the same direction as that of the imposed force.</a:t>
            </a:r>
          </a:p>
        </p:txBody>
      </p:sp>
      <p:sp>
        <p:nvSpPr>
          <p:cNvPr id="1000452" name="Rectangle 4"/>
          <p:cNvSpPr>
            <a:spLocks noChangeArrowheads="1"/>
          </p:cNvSpPr>
          <p:nvPr/>
        </p:nvSpPr>
        <p:spPr bwMode="auto">
          <a:xfrm>
            <a:off x="3843338" y="1201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00454" name="Picture 6" descr="04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88571"/>
            <a:ext cx="416854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929234"/>
              </p:ext>
            </p:extLst>
          </p:nvPr>
        </p:nvGraphicFramePr>
        <p:xfrm>
          <a:off x="4191000" y="5638800"/>
          <a:ext cx="4711700" cy="1090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5" imgW="2413000" imgH="558800" progId="Equation.3">
                  <p:embed/>
                </p:oleObj>
              </mc:Choice>
              <mc:Fallback>
                <p:oleObj name="Equation" r:id="rId5" imgW="2413000" imgH="558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638800"/>
                        <a:ext cx="4711700" cy="1090854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8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D25B8F-B150-46D2-93F2-9710DF43165D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1434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50B383-375B-4C57-B798-C67E317A7C43}" type="datetime1">
              <a:rPr lang="en-US" sz="1400"/>
              <a:pPr eaLnBrk="1" hangingPunct="1"/>
              <a:t>2/2/2021</a:t>
            </a:fld>
            <a:endParaRPr lang="en-US" sz="1400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29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Forces in an elevator</a:t>
            </a:r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669" y="1089819"/>
            <a:ext cx="8229600" cy="515540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dirty="0"/>
              <a:t>W = mg = true weight with no acceleration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>
                <a:solidFill>
                  <a:schemeClr val="hlink"/>
                </a:solidFill>
              </a:rPr>
              <a:t>N = apparent weight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>
                <a:solidFill>
                  <a:schemeClr val="hlink"/>
                </a:solidFill>
              </a:rPr>
              <a:t>N – mg is the net force taking</a:t>
            </a:r>
            <a:endParaRPr lang="en-US" dirty="0"/>
          </a:p>
          <a:p>
            <a:pPr marL="0" indent="0" eaLnBrk="1" hangingPunct="1">
              <a:lnSpc>
                <a:spcPct val="90000"/>
              </a:lnSpc>
            </a:pPr>
            <a:r>
              <a:rPr lang="en-US" dirty="0"/>
              <a:t>N – mg = ma is the equation of motion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>
                <a:solidFill>
                  <a:schemeClr val="hlink"/>
                </a:solidFill>
              </a:rPr>
              <a:t>If N &gt; mg  a is positive and the apparent</a:t>
            </a:r>
            <a:r>
              <a:rPr lang="en-US" dirty="0"/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>
                <a:solidFill>
                  <a:schemeClr val="hlink"/>
                </a:solidFill>
              </a:rPr>
              <a:t>weight is &gt; than the true weight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>
                <a:solidFill>
                  <a:schemeClr val="hlink"/>
                </a:solidFill>
              </a:rPr>
              <a:t>If N &lt; mg a is negative and the apparent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>
                <a:solidFill>
                  <a:schemeClr val="hlink"/>
                </a:solidFill>
              </a:rPr>
              <a:t>weight is less than the true weight</a:t>
            </a:r>
          </a:p>
          <a:p>
            <a:pPr marL="0" indent="0" eaLnBrk="1" hangingPunct="1">
              <a:lnSpc>
                <a:spcPct val="90000"/>
              </a:lnSpc>
            </a:pPr>
            <a:endParaRPr lang="en-US" dirty="0">
              <a:solidFill>
                <a:schemeClr val="hlink"/>
              </a:solidFill>
            </a:endParaRPr>
          </a:p>
        </p:txBody>
      </p:sp>
      <p:grpSp>
        <p:nvGrpSpPr>
          <p:cNvPr id="14345" name="Group 17"/>
          <p:cNvGrpSpPr>
            <a:grpSpLocks/>
          </p:cNvGrpSpPr>
          <p:nvPr/>
        </p:nvGrpSpPr>
        <p:grpSpPr bwMode="auto">
          <a:xfrm>
            <a:off x="6765925" y="1335088"/>
            <a:ext cx="2046288" cy="3276600"/>
            <a:chOff x="4262" y="841"/>
            <a:chExt cx="1289" cy="2064"/>
          </a:xfrm>
        </p:grpSpPr>
        <p:grpSp>
          <p:nvGrpSpPr>
            <p:cNvPr id="14346" name="Group 18"/>
            <p:cNvGrpSpPr>
              <a:grpSpLocks/>
            </p:cNvGrpSpPr>
            <p:nvPr/>
          </p:nvGrpSpPr>
          <p:grpSpPr bwMode="auto">
            <a:xfrm>
              <a:off x="4656" y="1008"/>
              <a:ext cx="826" cy="1897"/>
              <a:chOff x="3504" y="1584"/>
              <a:chExt cx="826" cy="1897"/>
            </a:xfrm>
          </p:grpSpPr>
          <p:sp>
            <p:nvSpPr>
              <p:cNvPr id="14351" name="Rectangle 19"/>
              <p:cNvSpPr>
                <a:spLocks noChangeArrowheads="1"/>
              </p:cNvSpPr>
              <p:nvPr/>
            </p:nvSpPr>
            <p:spPr bwMode="auto">
              <a:xfrm>
                <a:off x="3504" y="1584"/>
                <a:ext cx="624" cy="14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Rectangle 20"/>
              <p:cNvSpPr>
                <a:spLocks noChangeArrowheads="1"/>
              </p:cNvSpPr>
              <p:nvPr/>
            </p:nvSpPr>
            <p:spPr bwMode="auto">
              <a:xfrm>
                <a:off x="3600" y="2928"/>
                <a:ext cx="432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Rectangle 21"/>
              <p:cNvSpPr>
                <a:spLocks noChangeArrowheads="1"/>
              </p:cNvSpPr>
              <p:nvPr/>
            </p:nvSpPr>
            <p:spPr bwMode="auto">
              <a:xfrm>
                <a:off x="3744" y="2448"/>
                <a:ext cx="144" cy="48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Line 22"/>
              <p:cNvSpPr>
                <a:spLocks noChangeShapeType="1"/>
              </p:cNvSpPr>
              <p:nvPr/>
            </p:nvSpPr>
            <p:spPr bwMode="auto">
              <a:xfrm>
                <a:off x="3840" y="2928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Text Box 23"/>
              <p:cNvSpPr txBox="1">
                <a:spLocks noChangeArrowheads="1"/>
              </p:cNvSpPr>
              <p:nvPr/>
            </p:nvSpPr>
            <p:spPr bwMode="auto">
              <a:xfrm>
                <a:off x="3926" y="3193"/>
                <a:ext cx="40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400" b="1"/>
                  <a:t>mg</a:t>
                </a:r>
              </a:p>
            </p:txBody>
          </p:sp>
          <p:sp>
            <p:nvSpPr>
              <p:cNvPr id="14356" name="Line 24"/>
              <p:cNvSpPr>
                <a:spLocks noChangeShapeType="1"/>
              </p:cNvSpPr>
              <p:nvPr/>
            </p:nvSpPr>
            <p:spPr bwMode="auto">
              <a:xfrm flipV="1">
                <a:off x="3792" y="206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Text Box 25"/>
              <p:cNvSpPr txBox="1">
                <a:spLocks noChangeArrowheads="1"/>
              </p:cNvSpPr>
              <p:nvPr/>
            </p:nvSpPr>
            <p:spPr bwMode="auto">
              <a:xfrm>
                <a:off x="3686" y="1753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400" b="1"/>
                  <a:t>N</a:t>
                </a:r>
              </a:p>
            </p:txBody>
          </p:sp>
        </p:grpSp>
        <p:sp>
          <p:nvSpPr>
            <p:cNvPr id="14347" name="Line 26"/>
            <p:cNvSpPr>
              <a:spLocks noChangeShapeType="1"/>
            </p:cNvSpPr>
            <p:nvPr/>
          </p:nvSpPr>
          <p:spPr bwMode="auto">
            <a:xfrm>
              <a:off x="5424" y="1200"/>
              <a:ext cx="0" cy="62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Text Box 27"/>
            <p:cNvSpPr txBox="1">
              <a:spLocks noChangeArrowheads="1"/>
            </p:cNvSpPr>
            <p:nvPr/>
          </p:nvSpPr>
          <p:spPr bwMode="auto">
            <a:xfrm>
              <a:off x="5318" y="1753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hlink"/>
                  </a:solidFill>
                </a:rPr>
                <a:t>g</a:t>
              </a:r>
            </a:p>
          </p:txBody>
        </p:sp>
        <p:sp>
          <p:nvSpPr>
            <p:cNvPr id="14349" name="Line 28"/>
            <p:cNvSpPr>
              <a:spLocks noChangeShapeType="1"/>
            </p:cNvSpPr>
            <p:nvPr/>
          </p:nvSpPr>
          <p:spPr bwMode="auto">
            <a:xfrm flipV="1">
              <a:off x="4416" y="1152"/>
              <a:ext cx="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29"/>
            <p:cNvSpPr txBox="1">
              <a:spLocks noChangeArrowheads="1"/>
            </p:cNvSpPr>
            <p:nvPr/>
          </p:nvSpPr>
          <p:spPr bwMode="auto">
            <a:xfrm>
              <a:off x="4262" y="841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89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02242-79D0-45A1-9D46-A294CD12B3D6}" type="datetime1">
              <a:rPr lang="en-US" sz="1400"/>
              <a:pPr eaLnBrk="1" hangingPunct="1"/>
              <a:t>2/2/2021</a:t>
            </a:fld>
            <a:endParaRPr lang="en-US" sz="1400"/>
          </a:p>
        </p:txBody>
      </p:sp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 4 E18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81600" y="1447800"/>
            <a:ext cx="3733800" cy="2057400"/>
            <a:chOff x="2880" y="864"/>
            <a:chExt cx="1920" cy="1200"/>
          </a:xfrm>
        </p:grpSpPr>
        <p:grpSp>
          <p:nvGrpSpPr>
            <p:cNvPr id="37903" name="Group 4"/>
            <p:cNvGrpSpPr>
              <a:grpSpLocks/>
            </p:cNvGrpSpPr>
            <p:nvPr/>
          </p:nvGrpSpPr>
          <p:grpSpPr bwMode="auto">
            <a:xfrm>
              <a:off x="3312" y="1056"/>
              <a:ext cx="336" cy="1008"/>
              <a:chOff x="3312" y="1056"/>
              <a:chExt cx="595" cy="1646"/>
            </a:xfrm>
          </p:grpSpPr>
          <p:sp>
            <p:nvSpPr>
              <p:cNvPr id="37909" name="Oval 5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240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0" name="Freeform 6"/>
              <p:cNvSpPr>
                <a:spLocks/>
              </p:cNvSpPr>
              <p:nvPr/>
            </p:nvSpPr>
            <p:spPr bwMode="auto">
              <a:xfrm>
                <a:off x="3581" y="1289"/>
                <a:ext cx="19" cy="967"/>
              </a:xfrm>
              <a:custGeom>
                <a:avLst/>
                <a:gdLst>
                  <a:gd name="T0" fmla="*/ 0 w 19"/>
                  <a:gd name="T1" fmla="*/ 0 h 967"/>
                  <a:gd name="T2" fmla="*/ 19 w 19"/>
                  <a:gd name="T3" fmla="*/ 967 h 967"/>
                  <a:gd name="T4" fmla="*/ 0 60000 65536"/>
                  <a:gd name="T5" fmla="*/ 0 60000 65536"/>
                  <a:gd name="T6" fmla="*/ 0 w 19"/>
                  <a:gd name="T7" fmla="*/ 0 h 967"/>
                  <a:gd name="T8" fmla="*/ 19 w 19"/>
                  <a:gd name="T9" fmla="*/ 967 h 9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967">
                    <a:moveTo>
                      <a:pt x="0" y="0"/>
                    </a:moveTo>
                    <a:lnTo>
                      <a:pt x="19" y="96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1" name="Freeform 7"/>
              <p:cNvSpPr>
                <a:spLocks/>
              </p:cNvSpPr>
              <p:nvPr/>
            </p:nvSpPr>
            <p:spPr bwMode="auto">
              <a:xfrm>
                <a:off x="3587" y="1580"/>
                <a:ext cx="301" cy="244"/>
              </a:xfrm>
              <a:custGeom>
                <a:avLst/>
                <a:gdLst>
                  <a:gd name="T0" fmla="*/ 0 w 205"/>
                  <a:gd name="T1" fmla="*/ 0 h 196"/>
                  <a:gd name="T2" fmla="*/ 649 w 205"/>
                  <a:gd name="T3" fmla="*/ 378 h 196"/>
                  <a:gd name="T4" fmla="*/ 0 60000 65536"/>
                  <a:gd name="T5" fmla="*/ 0 60000 65536"/>
                  <a:gd name="T6" fmla="*/ 0 w 205"/>
                  <a:gd name="T7" fmla="*/ 0 h 196"/>
                  <a:gd name="T8" fmla="*/ 205 w 205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5" h="196">
                    <a:moveTo>
                      <a:pt x="0" y="0"/>
                    </a:moveTo>
                    <a:lnTo>
                      <a:pt x="205" y="19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2" name="Freeform 8"/>
              <p:cNvSpPr>
                <a:spLocks/>
              </p:cNvSpPr>
              <p:nvPr/>
            </p:nvSpPr>
            <p:spPr bwMode="auto">
              <a:xfrm>
                <a:off x="3312" y="1585"/>
                <a:ext cx="269" cy="239"/>
              </a:xfrm>
              <a:custGeom>
                <a:avLst/>
                <a:gdLst>
                  <a:gd name="T0" fmla="*/ 650 w 173"/>
                  <a:gd name="T1" fmla="*/ 0 h 191"/>
                  <a:gd name="T2" fmla="*/ 0 w 173"/>
                  <a:gd name="T3" fmla="*/ 374 h 191"/>
                  <a:gd name="T4" fmla="*/ 0 60000 65536"/>
                  <a:gd name="T5" fmla="*/ 0 60000 65536"/>
                  <a:gd name="T6" fmla="*/ 0 w 173"/>
                  <a:gd name="T7" fmla="*/ 0 h 191"/>
                  <a:gd name="T8" fmla="*/ 173 w 173"/>
                  <a:gd name="T9" fmla="*/ 191 h 1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3" h="191">
                    <a:moveTo>
                      <a:pt x="173" y="0"/>
                    </a:moveTo>
                    <a:lnTo>
                      <a:pt x="0" y="19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3" name="Freeform 9"/>
              <p:cNvSpPr>
                <a:spLocks/>
              </p:cNvSpPr>
              <p:nvPr/>
            </p:nvSpPr>
            <p:spPr bwMode="auto">
              <a:xfrm>
                <a:off x="3319" y="2233"/>
                <a:ext cx="280" cy="469"/>
              </a:xfrm>
              <a:custGeom>
                <a:avLst/>
                <a:gdLst>
                  <a:gd name="T0" fmla="*/ 280 w 280"/>
                  <a:gd name="T1" fmla="*/ 0 h 469"/>
                  <a:gd name="T2" fmla="*/ 0 w 280"/>
                  <a:gd name="T3" fmla="*/ 469 h 469"/>
                  <a:gd name="T4" fmla="*/ 0 60000 65536"/>
                  <a:gd name="T5" fmla="*/ 0 60000 65536"/>
                  <a:gd name="T6" fmla="*/ 0 w 280"/>
                  <a:gd name="T7" fmla="*/ 0 h 469"/>
                  <a:gd name="T8" fmla="*/ 280 w 280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0" h="469">
                    <a:moveTo>
                      <a:pt x="280" y="0"/>
                    </a:moveTo>
                    <a:lnTo>
                      <a:pt x="0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4" name="Freeform 10"/>
              <p:cNvSpPr>
                <a:spLocks/>
              </p:cNvSpPr>
              <p:nvPr/>
            </p:nvSpPr>
            <p:spPr bwMode="auto">
              <a:xfrm>
                <a:off x="3593" y="2233"/>
                <a:ext cx="314" cy="469"/>
              </a:xfrm>
              <a:custGeom>
                <a:avLst/>
                <a:gdLst>
                  <a:gd name="T0" fmla="*/ 0 w 314"/>
                  <a:gd name="T1" fmla="*/ 0 h 469"/>
                  <a:gd name="T2" fmla="*/ 314 w 314"/>
                  <a:gd name="T3" fmla="*/ 469 h 469"/>
                  <a:gd name="T4" fmla="*/ 0 60000 65536"/>
                  <a:gd name="T5" fmla="*/ 0 60000 65536"/>
                  <a:gd name="T6" fmla="*/ 0 w 314"/>
                  <a:gd name="T7" fmla="*/ 0 h 469"/>
                  <a:gd name="T8" fmla="*/ 314 w 314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4" h="469">
                    <a:moveTo>
                      <a:pt x="0" y="0"/>
                    </a:moveTo>
                    <a:lnTo>
                      <a:pt x="314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4" name="Line 11"/>
            <p:cNvSpPr>
              <a:spLocks noChangeShapeType="1"/>
            </p:cNvSpPr>
            <p:nvPr/>
          </p:nvSpPr>
          <p:spPr bwMode="auto">
            <a:xfrm>
              <a:off x="3072" y="1248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Line 12"/>
            <p:cNvSpPr>
              <a:spLocks noChangeShapeType="1"/>
            </p:cNvSpPr>
            <p:nvPr/>
          </p:nvSpPr>
          <p:spPr bwMode="auto">
            <a:xfrm flipV="1">
              <a:off x="3792" y="1152"/>
              <a:ext cx="0" cy="43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Text Box 13"/>
            <p:cNvSpPr txBox="1">
              <a:spLocks noChangeArrowheads="1"/>
            </p:cNvSpPr>
            <p:nvPr/>
          </p:nvSpPr>
          <p:spPr bwMode="auto">
            <a:xfrm>
              <a:off x="3984" y="864"/>
              <a:ext cx="81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m = 60 KG</a:t>
              </a:r>
            </a:p>
          </p:txBody>
        </p:sp>
        <p:sp>
          <p:nvSpPr>
            <p:cNvPr id="37907" name="Text Box 14"/>
            <p:cNvSpPr txBox="1">
              <a:spLocks noChangeArrowheads="1"/>
            </p:cNvSpPr>
            <p:nvPr/>
          </p:nvSpPr>
          <p:spPr bwMode="auto">
            <a:xfrm>
              <a:off x="3792" y="1248"/>
              <a:ext cx="100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a = 1.2 m/s</a:t>
              </a:r>
              <a:r>
                <a:rPr lang="en-US" b="1" baseline="30000"/>
                <a:t>2</a:t>
              </a:r>
              <a:endParaRPr lang="en-US" b="1"/>
            </a:p>
          </p:txBody>
        </p:sp>
        <p:sp>
          <p:nvSpPr>
            <p:cNvPr id="37908" name="Text Box 15"/>
            <p:cNvSpPr txBox="1">
              <a:spLocks noChangeArrowheads="1"/>
            </p:cNvSpPr>
            <p:nvPr/>
          </p:nvSpPr>
          <p:spPr bwMode="auto">
            <a:xfrm>
              <a:off x="2880" y="1632"/>
              <a:ext cx="33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mg</a:t>
              </a:r>
            </a:p>
          </p:txBody>
        </p:sp>
      </p:grp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255361" y="1316341"/>
            <a:ext cx="4697639" cy="1938992"/>
          </a:xfrm>
          <a:prstGeom prst="rect">
            <a:avLst/>
          </a:prstGeom>
          <a:solidFill>
            <a:srgbClr val="FCF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A 60kg person is in an elevator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With an upward acceleration of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1.2m/s</a:t>
            </a:r>
            <a:r>
              <a:rPr lang="en-US" sz="2000" b="1" baseline="30000" dirty="0">
                <a:solidFill>
                  <a:srgbClr val="FF0000"/>
                </a:solidFill>
              </a:rPr>
              <a:t>2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a) What is the net force F?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b) What is the gravitational force W? 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c) What is the normal force 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492623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a). F = 36 N,  W = 588 N, N = 624 N</a:t>
            </a:r>
          </a:p>
          <a:p>
            <a:r>
              <a:rPr lang="en-US" sz="2500" dirty="0"/>
              <a:t>b). F = 72 N,  W = 588 N, N = 660 N</a:t>
            </a:r>
          </a:p>
          <a:p>
            <a:r>
              <a:rPr lang="en-US" sz="2500" dirty="0"/>
              <a:t>c). F = 72 N,  W = 60 N, N = 132 N</a:t>
            </a:r>
          </a:p>
          <a:p>
            <a:r>
              <a:rPr lang="en-US" sz="2500" dirty="0"/>
              <a:t>d). F = 36 N,  W = 60 N, N = 96 N</a:t>
            </a:r>
          </a:p>
          <a:p>
            <a:r>
              <a:rPr lang="en-US" sz="2500" dirty="0"/>
              <a:t>e). F = 72 N,  W = 588 N, N = 516 N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53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74414C-1F39-4BAC-B480-3A4B034FCD43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37892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02242-79D0-45A1-9D46-A294CD12B3D6}" type="datetime1">
              <a:rPr lang="en-US" sz="1400"/>
              <a:pPr eaLnBrk="1" hangingPunct="1"/>
              <a:t>2/2/2021</a:t>
            </a:fld>
            <a:endParaRPr lang="en-US" sz="1400"/>
          </a:p>
        </p:txBody>
      </p:sp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 4 E18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81600" y="1447800"/>
            <a:ext cx="3733800" cy="2057400"/>
            <a:chOff x="2880" y="864"/>
            <a:chExt cx="1920" cy="1200"/>
          </a:xfrm>
        </p:grpSpPr>
        <p:grpSp>
          <p:nvGrpSpPr>
            <p:cNvPr id="37903" name="Group 4"/>
            <p:cNvGrpSpPr>
              <a:grpSpLocks/>
            </p:cNvGrpSpPr>
            <p:nvPr/>
          </p:nvGrpSpPr>
          <p:grpSpPr bwMode="auto">
            <a:xfrm>
              <a:off x="3312" y="1056"/>
              <a:ext cx="336" cy="1008"/>
              <a:chOff x="3312" y="1056"/>
              <a:chExt cx="595" cy="1646"/>
            </a:xfrm>
          </p:grpSpPr>
          <p:sp>
            <p:nvSpPr>
              <p:cNvPr id="37909" name="Oval 5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240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0" name="Freeform 6"/>
              <p:cNvSpPr>
                <a:spLocks/>
              </p:cNvSpPr>
              <p:nvPr/>
            </p:nvSpPr>
            <p:spPr bwMode="auto">
              <a:xfrm>
                <a:off x="3581" y="1289"/>
                <a:ext cx="19" cy="967"/>
              </a:xfrm>
              <a:custGeom>
                <a:avLst/>
                <a:gdLst>
                  <a:gd name="T0" fmla="*/ 0 w 19"/>
                  <a:gd name="T1" fmla="*/ 0 h 967"/>
                  <a:gd name="T2" fmla="*/ 19 w 19"/>
                  <a:gd name="T3" fmla="*/ 967 h 967"/>
                  <a:gd name="T4" fmla="*/ 0 60000 65536"/>
                  <a:gd name="T5" fmla="*/ 0 60000 65536"/>
                  <a:gd name="T6" fmla="*/ 0 w 19"/>
                  <a:gd name="T7" fmla="*/ 0 h 967"/>
                  <a:gd name="T8" fmla="*/ 19 w 19"/>
                  <a:gd name="T9" fmla="*/ 967 h 9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967">
                    <a:moveTo>
                      <a:pt x="0" y="0"/>
                    </a:moveTo>
                    <a:lnTo>
                      <a:pt x="19" y="96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1" name="Freeform 7"/>
              <p:cNvSpPr>
                <a:spLocks/>
              </p:cNvSpPr>
              <p:nvPr/>
            </p:nvSpPr>
            <p:spPr bwMode="auto">
              <a:xfrm>
                <a:off x="3587" y="1580"/>
                <a:ext cx="301" cy="244"/>
              </a:xfrm>
              <a:custGeom>
                <a:avLst/>
                <a:gdLst>
                  <a:gd name="T0" fmla="*/ 0 w 205"/>
                  <a:gd name="T1" fmla="*/ 0 h 196"/>
                  <a:gd name="T2" fmla="*/ 649 w 205"/>
                  <a:gd name="T3" fmla="*/ 378 h 196"/>
                  <a:gd name="T4" fmla="*/ 0 60000 65536"/>
                  <a:gd name="T5" fmla="*/ 0 60000 65536"/>
                  <a:gd name="T6" fmla="*/ 0 w 205"/>
                  <a:gd name="T7" fmla="*/ 0 h 196"/>
                  <a:gd name="T8" fmla="*/ 205 w 205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5" h="196">
                    <a:moveTo>
                      <a:pt x="0" y="0"/>
                    </a:moveTo>
                    <a:lnTo>
                      <a:pt x="205" y="19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2" name="Freeform 8"/>
              <p:cNvSpPr>
                <a:spLocks/>
              </p:cNvSpPr>
              <p:nvPr/>
            </p:nvSpPr>
            <p:spPr bwMode="auto">
              <a:xfrm>
                <a:off x="3312" y="1585"/>
                <a:ext cx="269" cy="239"/>
              </a:xfrm>
              <a:custGeom>
                <a:avLst/>
                <a:gdLst>
                  <a:gd name="T0" fmla="*/ 650 w 173"/>
                  <a:gd name="T1" fmla="*/ 0 h 191"/>
                  <a:gd name="T2" fmla="*/ 0 w 173"/>
                  <a:gd name="T3" fmla="*/ 374 h 191"/>
                  <a:gd name="T4" fmla="*/ 0 60000 65536"/>
                  <a:gd name="T5" fmla="*/ 0 60000 65536"/>
                  <a:gd name="T6" fmla="*/ 0 w 173"/>
                  <a:gd name="T7" fmla="*/ 0 h 191"/>
                  <a:gd name="T8" fmla="*/ 173 w 173"/>
                  <a:gd name="T9" fmla="*/ 191 h 1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3" h="191">
                    <a:moveTo>
                      <a:pt x="173" y="0"/>
                    </a:moveTo>
                    <a:lnTo>
                      <a:pt x="0" y="19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3" name="Freeform 9"/>
              <p:cNvSpPr>
                <a:spLocks/>
              </p:cNvSpPr>
              <p:nvPr/>
            </p:nvSpPr>
            <p:spPr bwMode="auto">
              <a:xfrm>
                <a:off x="3319" y="2233"/>
                <a:ext cx="280" cy="469"/>
              </a:xfrm>
              <a:custGeom>
                <a:avLst/>
                <a:gdLst>
                  <a:gd name="T0" fmla="*/ 280 w 280"/>
                  <a:gd name="T1" fmla="*/ 0 h 469"/>
                  <a:gd name="T2" fmla="*/ 0 w 280"/>
                  <a:gd name="T3" fmla="*/ 469 h 469"/>
                  <a:gd name="T4" fmla="*/ 0 60000 65536"/>
                  <a:gd name="T5" fmla="*/ 0 60000 65536"/>
                  <a:gd name="T6" fmla="*/ 0 w 280"/>
                  <a:gd name="T7" fmla="*/ 0 h 469"/>
                  <a:gd name="T8" fmla="*/ 280 w 280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0" h="469">
                    <a:moveTo>
                      <a:pt x="280" y="0"/>
                    </a:moveTo>
                    <a:lnTo>
                      <a:pt x="0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4" name="Freeform 10"/>
              <p:cNvSpPr>
                <a:spLocks/>
              </p:cNvSpPr>
              <p:nvPr/>
            </p:nvSpPr>
            <p:spPr bwMode="auto">
              <a:xfrm>
                <a:off x="3593" y="2233"/>
                <a:ext cx="314" cy="469"/>
              </a:xfrm>
              <a:custGeom>
                <a:avLst/>
                <a:gdLst>
                  <a:gd name="T0" fmla="*/ 0 w 314"/>
                  <a:gd name="T1" fmla="*/ 0 h 469"/>
                  <a:gd name="T2" fmla="*/ 314 w 314"/>
                  <a:gd name="T3" fmla="*/ 469 h 469"/>
                  <a:gd name="T4" fmla="*/ 0 60000 65536"/>
                  <a:gd name="T5" fmla="*/ 0 60000 65536"/>
                  <a:gd name="T6" fmla="*/ 0 w 314"/>
                  <a:gd name="T7" fmla="*/ 0 h 469"/>
                  <a:gd name="T8" fmla="*/ 314 w 314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4" h="469">
                    <a:moveTo>
                      <a:pt x="0" y="0"/>
                    </a:moveTo>
                    <a:lnTo>
                      <a:pt x="314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4" name="Line 11"/>
            <p:cNvSpPr>
              <a:spLocks noChangeShapeType="1"/>
            </p:cNvSpPr>
            <p:nvPr/>
          </p:nvSpPr>
          <p:spPr bwMode="auto">
            <a:xfrm>
              <a:off x="3072" y="1248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Line 12"/>
            <p:cNvSpPr>
              <a:spLocks noChangeShapeType="1"/>
            </p:cNvSpPr>
            <p:nvPr/>
          </p:nvSpPr>
          <p:spPr bwMode="auto">
            <a:xfrm flipV="1">
              <a:off x="3792" y="1152"/>
              <a:ext cx="0" cy="43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Text Box 13"/>
            <p:cNvSpPr txBox="1">
              <a:spLocks noChangeArrowheads="1"/>
            </p:cNvSpPr>
            <p:nvPr/>
          </p:nvSpPr>
          <p:spPr bwMode="auto">
            <a:xfrm>
              <a:off x="3984" y="864"/>
              <a:ext cx="81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m = 60 KG</a:t>
              </a:r>
            </a:p>
          </p:txBody>
        </p:sp>
        <p:sp>
          <p:nvSpPr>
            <p:cNvPr id="37907" name="Text Box 14"/>
            <p:cNvSpPr txBox="1">
              <a:spLocks noChangeArrowheads="1"/>
            </p:cNvSpPr>
            <p:nvPr/>
          </p:nvSpPr>
          <p:spPr bwMode="auto">
            <a:xfrm>
              <a:off x="3792" y="1248"/>
              <a:ext cx="100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a = 1.2 m/s</a:t>
              </a:r>
              <a:r>
                <a:rPr lang="en-US" b="1" baseline="30000"/>
                <a:t>2</a:t>
              </a:r>
              <a:endParaRPr lang="en-US" b="1"/>
            </a:p>
          </p:txBody>
        </p:sp>
        <p:sp>
          <p:nvSpPr>
            <p:cNvPr id="37908" name="Text Box 15"/>
            <p:cNvSpPr txBox="1">
              <a:spLocks noChangeArrowheads="1"/>
            </p:cNvSpPr>
            <p:nvPr/>
          </p:nvSpPr>
          <p:spPr bwMode="auto">
            <a:xfrm>
              <a:off x="2880" y="1632"/>
              <a:ext cx="33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mg</a:t>
              </a:r>
            </a:p>
          </p:txBody>
        </p:sp>
      </p:grp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4724400" y="4343400"/>
            <a:ext cx="2895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/>
              <a:t>F = Ma = 60 x 1.2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7543800" y="4343400"/>
            <a:ext cx="1219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</a:rPr>
              <a:t>= 72 N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4724400" y="4953000"/>
            <a:ext cx="4191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/>
              <a:t>W=mg = 60 x 9.8 </a:t>
            </a:r>
            <a:r>
              <a:rPr lang="en-US" sz="2500" b="1" dirty="0">
                <a:solidFill>
                  <a:srgbClr val="FF0000"/>
                </a:solidFill>
              </a:rPr>
              <a:t>= 588 N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4724400" y="5562600"/>
            <a:ext cx="4191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/>
              <a:t>N = 588 + 72 </a:t>
            </a:r>
            <a:r>
              <a:rPr lang="en-US" sz="2500" b="1" dirty="0">
                <a:solidFill>
                  <a:srgbClr val="FF0000"/>
                </a:solidFill>
              </a:rPr>
              <a:t>= 660 N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255361" y="1316341"/>
            <a:ext cx="4697639" cy="1938992"/>
          </a:xfrm>
          <a:prstGeom prst="rect">
            <a:avLst/>
          </a:prstGeom>
          <a:solidFill>
            <a:srgbClr val="FCF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A 60kg person is in an elevator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With an upward acceleration of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1.2m/s</a:t>
            </a:r>
            <a:r>
              <a:rPr lang="en-US" sz="2000" b="1" baseline="30000" dirty="0">
                <a:solidFill>
                  <a:srgbClr val="FF0000"/>
                </a:solidFill>
              </a:rPr>
              <a:t>2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a) What is the net force F?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b) What is the gravitational force W? 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c) What is the normal force 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492623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a). F = 36 N,  W = 588 N, N = 624 N</a:t>
            </a:r>
          </a:p>
          <a:p>
            <a:r>
              <a:rPr lang="en-US" sz="2500" dirty="0"/>
              <a:t>b). F = 72 N,  W = 588 N, N = 660 N</a:t>
            </a:r>
          </a:p>
          <a:p>
            <a:r>
              <a:rPr lang="en-US" sz="2500" dirty="0"/>
              <a:t>c). F = 72 N,  W = 60 N, N = 132 N</a:t>
            </a:r>
          </a:p>
          <a:p>
            <a:r>
              <a:rPr lang="en-US" sz="2500" dirty="0"/>
              <a:t>d). F = 36 N,  W = 60 N, N = 96 N</a:t>
            </a:r>
          </a:p>
          <a:p>
            <a:r>
              <a:rPr lang="en-US" sz="2500" dirty="0"/>
              <a:t>e). F = 72 N,  W = 588 N, N = 516 N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83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F922FB-0F31-495F-B0D5-2FC34BA307DD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38916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5210B7-9544-42B4-A75A-1A055B2175F3}" type="datetime1">
              <a:rPr lang="en-US" sz="1400"/>
              <a:pPr eaLnBrk="1" hangingPunct="1"/>
              <a:t>2/2/2021</a:t>
            </a:fld>
            <a:endParaRPr lang="en-US" sz="1400"/>
          </a:p>
        </p:txBody>
      </p:sp>
      <p:sp>
        <p:nvSpPr>
          <p:cNvPr id="3891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F4AB4E1-6C6A-4F57-BEAA-145A40B7FDF1}" type="slidenum">
              <a:rPr lang="en-US" sz="1400"/>
              <a:pPr algn="r" eaLnBrk="1" hangingPunct="1"/>
              <a:t>23</a:t>
            </a:fld>
            <a:endParaRPr lang="en-US" sz="1400"/>
          </a:p>
        </p:txBody>
      </p:sp>
      <p:sp>
        <p:nvSpPr>
          <p:cNvPr id="389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Ch 4 CP4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57200" y="3048000"/>
            <a:ext cx="2286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a)  Net Force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743200" y="3048000"/>
            <a:ext cx="2895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= 60 x 9.8 – 500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066800" y="3581400"/>
            <a:ext cx="205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= 588 – 500 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57200" y="4191000"/>
            <a:ext cx="4191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b)  Will accelerate down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57200" y="4800600"/>
            <a:ext cx="4800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c)  d = 1/2 at</a:t>
            </a:r>
            <a:r>
              <a:rPr lang="en-US" sz="2500" b="1" baseline="30000"/>
              <a:t>2</a:t>
            </a:r>
            <a:r>
              <a:rPr lang="en-US" sz="2500" b="1"/>
              <a:t>          t = </a:t>
            </a:r>
            <a:r>
              <a:rPr lang="en-US" sz="2500" b="1">
                <a:solidFill>
                  <a:srgbClr val="FF0000"/>
                </a:solidFill>
              </a:rPr>
              <a:t>1.38s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352800" y="3581400"/>
            <a:ext cx="1371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>
                <a:solidFill>
                  <a:srgbClr val="FF0000"/>
                </a:solidFill>
              </a:rPr>
              <a:t>= 88 N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419600" y="4191000"/>
            <a:ext cx="4191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a = </a:t>
            </a:r>
            <a:r>
              <a:rPr lang="en-US" sz="2500" b="1" baseline="30000"/>
              <a:t>88</a:t>
            </a:r>
            <a:r>
              <a:rPr lang="en-US" sz="2500" b="1"/>
              <a:t>/</a:t>
            </a:r>
            <a:r>
              <a:rPr lang="en-US" sz="2500" b="1" baseline="-25000"/>
              <a:t>60</a:t>
            </a:r>
            <a:r>
              <a:rPr lang="en-US" sz="2500" b="1"/>
              <a:t> = </a:t>
            </a:r>
            <a:r>
              <a:rPr lang="en-US" sz="2500" b="1">
                <a:solidFill>
                  <a:srgbClr val="FF0000"/>
                </a:solidFill>
              </a:rPr>
              <a:t>1.47 m/s</a:t>
            </a:r>
            <a:r>
              <a:rPr lang="en-US" sz="2500" b="1" baseline="30000">
                <a:solidFill>
                  <a:srgbClr val="FF0000"/>
                </a:solidFill>
              </a:rPr>
              <a:t>2</a:t>
            </a:r>
            <a:endParaRPr lang="en-US" sz="2500" b="1">
              <a:solidFill>
                <a:srgbClr val="FF0000"/>
              </a:solidFill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57200" y="5410200"/>
            <a:ext cx="4953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d)  v = v</a:t>
            </a:r>
            <a:r>
              <a:rPr lang="en-US" sz="2500" b="1" baseline="-25000"/>
              <a:t>0</a:t>
            </a:r>
            <a:r>
              <a:rPr lang="en-US" sz="2500" b="1"/>
              <a:t> + at          v = </a:t>
            </a:r>
            <a:r>
              <a:rPr lang="en-US" sz="2500" b="1">
                <a:solidFill>
                  <a:srgbClr val="FF0000"/>
                </a:solidFill>
              </a:rPr>
              <a:t>2.03 m/s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81000" y="889000"/>
            <a:ext cx="5707063" cy="1920875"/>
          </a:xfrm>
          <a:prstGeom prst="rect">
            <a:avLst/>
          </a:prstGeom>
          <a:solidFill>
            <a:srgbClr val="FCF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A 60kg crate is lowered from a height of 1.4m 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and the tension is 500N</a:t>
            </a:r>
          </a:p>
          <a:p>
            <a:pPr eaLnBrk="1" hangingPunct="1">
              <a:buFontTx/>
              <a:buAutoNum type="alphaLcParenR"/>
            </a:pPr>
            <a:r>
              <a:rPr lang="en-US" sz="2000" b="1">
                <a:solidFill>
                  <a:srgbClr val="FF0000"/>
                </a:solidFill>
              </a:rPr>
              <a:t>Will the crate accelerate?</a:t>
            </a:r>
          </a:p>
          <a:p>
            <a:pPr eaLnBrk="1" hangingPunct="1">
              <a:buFontTx/>
              <a:buAutoNum type="alphaLcParenR"/>
            </a:pPr>
            <a:r>
              <a:rPr lang="en-US" sz="2000" b="1">
                <a:solidFill>
                  <a:srgbClr val="FF0000"/>
                </a:solidFill>
              </a:rPr>
              <a:t>What is the acceleration?</a:t>
            </a:r>
          </a:p>
          <a:p>
            <a:pPr eaLnBrk="1" hangingPunct="1">
              <a:buFontTx/>
              <a:buAutoNum type="alphaLcParenR"/>
            </a:pPr>
            <a:r>
              <a:rPr lang="en-US" sz="2000" b="1">
                <a:solidFill>
                  <a:srgbClr val="FF0000"/>
                </a:solidFill>
              </a:rPr>
              <a:t>How long to reach the floor?</a:t>
            </a:r>
          </a:p>
          <a:p>
            <a:pPr eaLnBrk="1" hangingPunct="1">
              <a:buFontTx/>
              <a:buAutoNum type="alphaLcParenR"/>
            </a:pPr>
            <a:r>
              <a:rPr lang="en-US" sz="2000" b="1">
                <a:solidFill>
                  <a:srgbClr val="FF0000"/>
                </a:solidFill>
              </a:rPr>
              <a:t>How fast does the crate hit the floor?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553200" y="1219200"/>
            <a:ext cx="2152650" cy="2438400"/>
            <a:chOff x="4128" y="768"/>
            <a:chExt cx="1356" cy="1536"/>
          </a:xfrm>
        </p:grpSpPr>
        <p:grpSp>
          <p:nvGrpSpPr>
            <p:cNvPr id="38930" name="Group 13"/>
            <p:cNvGrpSpPr>
              <a:grpSpLocks/>
            </p:cNvGrpSpPr>
            <p:nvPr/>
          </p:nvGrpSpPr>
          <p:grpSpPr bwMode="auto">
            <a:xfrm>
              <a:off x="4128" y="768"/>
              <a:ext cx="1248" cy="1536"/>
              <a:chOff x="3360" y="1008"/>
              <a:chExt cx="1056" cy="1200"/>
            </a:xfrm>
          </p:grpSpPr>
          <p:sp>
            <p:nvSpPr>
              <p:cNvPr id="38933" name="Oval 14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49" cy="176"/>
              </a:xfrm>
              <a:prstGeom prst="ellips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4" name="Freeform 15"/>
              <p:cNvSpPr>
                <a:spLocks/>
              </p:cNvSpPr>
              <p:nvPr/>
            </p:nvSpPr>
            <p:spPr bwMode="auto">
              <a:xfrm>
                <a:off x="3792" y="1104"/>
                <a:ext cx="6" cy="439"/>
              </a:xfrm>
              <a:custGeom>
                <a:avLst/>
                <a:gdLst>
                  <a:gd name="T0" fmla="*/ 0 w 6"/>
                  <a:gd name="T1" fmla="*/ 0 h 439"/>
                  <a:gd name="T2" fmla="*/ 6 w 6"/>
                  <a:gd name="T3" fmla="*/ 439 h 439"/>
                  <a:gd name="T4" fmla="*/ 0 60000 65536"/>
                  <a:gd name="T5" fmla="*/ 0 60000 65536"/>
                  <a:gd name="T6" fmla="*/ 0 w 6"/>
                  <a:gd name="T7" fmla="*/ 0 h 439"/>
                  <a:gd name="T8" fmla="*/ 6 w 6"/>
                  <a:gd name="T9" fmla="*/ 439 h 4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439">
                    <a:moveTo>
                      <a:pt x="0" y="0"/>
                    </a:moveTo>
                    <a:lnTo>
                      <a:pt x="6" y="43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" name="Freeform 16"/>
              <p:cNvSpPr>
                <a:spLocks/>
              </p:cNvSpPr>
              <p:nvPr/>
            </p:nvSpPr>
            <p:spPr bwMode="auto">
              <a:xfrm>
                <a:off x="3792" y="1488"/>
                <a:ext cx="1" cy="392"/>
              </a:xfrm>
              <a:custGeom>
                <a:avLst/>
                <a:gdLst>
                  <a:gd name="T0" fmla="*/ 0 w 1"/>
                  <a:gd name="T1" fmla="*/ 392 h 392"/>
                  <a:gd name="T2" fmla="*/ 0 w 1"/>
                  <a:gd name="T3" fmla="*/ 0 h 392"/>
                  <a:gd name="T4" fmla="*/ 0 60000 65536"/>
                  <a:gd name="T5" fmla="*/ 0 60000 65536"/>
                  <a:gd name="T6" fmla="*/ 0 w 1"/>
                  <a:gd name="T7" fmla="*/ 0 h 392"/>
                  <a:gd name="T8" fmla="*/ 1 w 1"/>
                  <a:gd name="T9" fmla="*/ 392 h 3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2">
                    <a:moveTo>
                      <a:pt x="0" y="392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" name="Text Box 17"/>
              <p:cNvSpPr txBox="1">
                <a:spLocks noChangeArrowheads="1"/>
              </p:cNvSpPr>
              <p:nvPr/>
            </p:nvSpPr>
            <p:spPr bwMode="auto">
              <a:xfrm>
                <a:off x="3792" y="1344"/>
                <a:ext cx="62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/>
                  <a:t>500 N</a:t>
                </a:r>
              </a:p>
            </p:txBody>
          </p:sp>
          <p:sp>
            <p:nvSpPr>
              <p:cNvPr id="38937" name="Text Box 18"/>
              <p:cNvSpPr txBox="1">
                <a:spLocks noChangeArrowheads="1"/>
              </p:cNvSpPr>
              <p:nvPr/>
            </p:nvSpPr>
            <p:spPr bwMode="auto">
              <a:xfrm>
                <a:off x="3600" y="1920"/>
                <a:ext cx="528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/>
                  <a:t>60 kg</a:t>
                </a:r>
              </a:p>
            </p:txBody>
          </p:sp>
          <p:sp>
            <p:nvSpPr>
              <p:cNvPr id="38938" name="Freeform 19"/>
              <p:cNvSpPr>
                <a:spLocks/>
              </p:cNvSpPr>
              <p:nvPr/>
            </p:nvSpPr>
            <p:spPr bwMode="auto">
              <a:xfrm>
                <a:off x="3360" y="1008"/>
                <a:ext cx="434" cy="98"/>
              </a:xfrm>
              <a:custGeom>
                <a:avLst/>
                <a:gdLst>
                  <a:gd name="T0" fmla="*/ 427 w 434"/>
                  <a:gd name="T1" fmla="*/ 98 h 98"/>
                  <a:gd name="T2" fmla="*/ 416 w 434"/>
                  <a:gd name="T3" fmla="*/ 20 h 98"/>
                  <a:gd name="T4" fmla="*/ 380 w 434"/>
                  <a:gd name="T5" fmla="*/ 3 h 98"/>
                  <a:gd name="T6" fmla="*/ 0 w 434"/>
                  <a:gd name="T7" fmla="*/ 3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4"/>
                  <a:gd name="T13" fmla="*/ 0 h 98"/>
                  <a:gd name="T14" fmla="*/ 434 w 434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4" h="98">
                    <a:moveTo>
                      <a:pt x="427" y="98"/>
                    </a:moveTo>
                    <a:cubicBezTo>
                      <a:pt x="424" y="72"/>
                      <a:pt x="434" y="39"/>
                      <a:pt x="416" y="20"/>
                    </a:cubicBezTo>
                    <a:cubicBezTo>
                      <a:pt x="407" y="10"/>
                      <a:pt x="393" y="3"/>
                      <a:pt x="380" y="3"/>
                    </a:cubicBezTo>
                    <a:cubicBezTo>
                      <a:pt x="253" y="0"/>
                      <a:pt x="127" y="3"/>
                      <a:pt x="0" y="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" name="Rectangle 20"/>
              <p:cNvSpPr>
                <a:spLocks noChangeArrowheads="1"/>
              </p:cNvSpPr>
              <p:nvPr/>
            </p:nvSpPr>
            <p:spPr bwMode="auto">
              <a:xfrm>
                <a:off x="3600" y="1872"/>
                <a:ext cx="480" cy="3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31" name="Line 21"/>
            <p:cNvSpPr>
              <a:spLocks noChangeShapeType="1"/>
            </p:cNvSpPr>
            <p:nvPr/>
          </p:nvSpPr>
          <p:spPr bwMode="auto">
            <a:xfrm flipH="1">
              <a:off x="5328" y="864"/>
              <a:ext cx="0" cy="72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Text Box 22"/>
            <p:cNvSpPr txBox="1">
              <a:spLocks noChangeArrowheads="1"/>
            </p:cNvSpPr>
            <p:nvPr/>
          </p:nvSpPr>
          <p:spPr bwMode="auto">
            <a:xfrm>
              <a:off x="5270" y="159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25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0"/>
      <p:bldP spid="70661" grpId="0"/>
      <p:bldP spid="70662" grpId="0"/>
      <p:bldP spid="70663" grpId="0"/>
      <p:bldP spid="70664" grpId="0"/>
      <p:bldP spid="70665" grpId="0"/>
      <p:bldP spid="706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087A11-EF56-4251-BD34-C90AE23BEA7C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399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73163"/>
          </a:xfrm>
        </p:spPr>
        <p:txBody>
          <a:bodyPr/>
          <a:lstStyle/>
          <a:p>
            <a:pPr eaLnBrk="1" hangingPunct="1"/>
            <a:r>
              <a:rPr lang="en-US"/>
              <a:t>Ch 4 CP6</a:t>
            </a: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228600" y="1066800"/>
            <a:ext cx="5791200" cy="1631216"/>
          </a:xfrm>
          <a:prstGeom prst="rect">
            <a:avLst/>
          </a:prstGeom>
          <a:solidFill>
            <a:srgbClr val="FCF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A 60kg person accelerating DOWN at 1.4m/s</a:t>
            </a:r>
            <a:r>
              <a:rPr lang="en-US" sz="2000" b="1" baseline="30000" dirty="0">
                <a:solidFill>
                  <a:srgbClr val="FF0000"/>
                </a:solidFill>
              </a:rPr>
              <a:t>2 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the true weight (W)?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the net force (F)?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N?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the apparent weight  (AW)?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470" y="2698016"/>
            <a:ext cx="796751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a). W = 588 N,   F = 84 N,    N = 672 N,    AW = 504 N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b). W = 588 N,   F = 84 N,    N = 672 N,    AW = 672 N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c). W = 588 N,   F = 84 N,    N = 504 N,    AW = 504 N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d). W = 60 N,     F = 84 N,    N = 14 N,     AW = 14 N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e). W = 60 N,     F = 84 N,    N = 144 N,    AW = 144 N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943600" y="990600"/>
            <a:ext cx="3124200" cy="1600200"/>
            <a:chOff x="4032" y="672"/>
            <a:chExt cx="1584" cy="969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582" y="672"/>
              <a:ext cx="306" cy="738"/>
              <a:chOff x="3312" y="1056"/>
              <a:chExt cx="595" cy="1646"/>
            </a:xfrm>
          </p:grpSpPr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240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581" y="1289"/>
                <a:ext cx="19" cy="967"/>
              </a:xfrm>
              <a:custGeom>
                <a:avLst/>
                <a:gdLst>
                  <a:gd name="T0" fmla="*/ 0 w 19"/>
                  <a:gd name="T1" fmla="*/ 0 h 967"/>
                  <a:gd name="T2" fmla="*/ 19 w 19"/>
                  <a:gd name="T3" fmla="*/ 967 h 967"/>
                  <a:gd name="T4" fmla="*/ 0 60000 65536"/>
                  <a:gd name="T5" fmla="*/ 0 60000 65536"/>
                  <a:gd name="T6" fmla="*/ 0 w 19"/>
                  <a:gd name="T7" fmla="*/ 0 h 967"/>
                  <a:gd name="T8" fmla="*/ 19 w 19"/>
                  <a:gd name="T9" fmla="*/ 967 h 9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967">
                    <a:moveTo>
                      <a:pt x="0" y="0"/>
                    </a:moveTo>
                    <a:lnTo>
                      <a:pt x="19" y="96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587" y="1580"/>
                <a:ext cx="301" cy="244"/>
              </a:xfrm>
              <a:custGeom>
                <a:avLst/>
                <a:gdLst>
                  <a:gd name="T0" fmla="*/ 0 w 205"/>
                  <a:gd name="T1" fmla="*/ 0 h 196"/>
                  <a:gd name="T2" fmla="*/ 649 w 205"/>
                  <a:gd name="T3" fmla="*/ 378 h 196"/>
                  <a:gd name="T4" fmla="*/ 0 60000 65536"/>
                  <a:gd name="T5" fmla="*/ 0 60000 65536"/>
                  <a:gd name="T6" fmla="*/ 0 w 205"/>
                  <a:gd name="T7" fmla="*/ 0 h 196"/>
                  <a:gd name="T8" fmla="*/ 205 w 205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5" h="196">
                    <a:moveTo>
                      <a:pt x="0" y="0"/>
                    </a:moveTo>
                    <a:lnTo>
                      <a:pt x="205" y="19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312" y="1585"/>
                <a:ext cx="269" cy="239"/>
              </a:xfrm>
              <a:custGeom>
                <a:avLst/>
                <a:gdLst>
                  <a:gd name="T0" fmla="*/ 650 w 173"/>
                  <a:gd name="T1" fmla="*/ 0 h 191"/>
                  <a:gd name="T2" fmla="*/ 0 w 173"/>
                  <a:gd name="T3" fmla="*/ 374 h 191"/>
                  <a:gd name="T4" fmla="*/ 0 60000 65536"/>
                  <a:gd name="T5" fmla="*/ 0 60000 65536"/>
                  <a:gd name="T6" fmla="*/ 0 w 173"/>
                  <a:gd name="T7" fmla="*/ 0 h 191"/>
                  <a:gd name="T8" fmla="*/ 173 w 173"/>
                  <a:gd name="T9" fmla="*/ 191 h 1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3" h="191">
                    <a:moveTo>
                      <a:pt x="173" y="0"/>
                    </a:moveTo>
                    <a:lnTo>
                      <a:pt x="0" y="19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319" y="2233"/>
                <a:ext cx="280" cy="469"/>
              </a:xfrm>
              <a:custGeom>
                <a:avLst/>
                <a:gdLst>
                  <a:gd name="T0" fmla="*/ 280 w 280"/>
                  <a:gd name="T1" fmla="*/ 0 h 469"/>
                  <a:gd name="T2" fmla="*/ 0 w 280"/>
                  <a:gd name="T3" fmla="*/ 469 h 469"/>
                  <a:gd name="T4" fmla="*/ 0 60000 65536"/>
                  <a:gd name="T5" fmla="*/ 0 60000 65536"/>
                  <a:gd name="T6" fmla="*/ 0 w 280"/>
                  <a:gd name="T7" fmla="*/ 0 h 469"/>
                  <a:gd name="T8" fmla="*/ 280 w 280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0" h="469">
                    <a:moveTo>
                      <a:pt x="280" y="0"/>
                    </a:moveTo>
                    <a:lnTo>
                      <a:pt x="0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593" y="2233"/>
                <a:ext cx="314" cy="469"/>
              </a:xfrm>
              <a:custGeom>
                <a:avLst/>
                <a:gdLst>
                  <a:gd name="T0" fmla="*/ 0 w 314"/>
                  <a:gd name="T1" fmla="*/ 0 h 469"/>
                  <a:gd name="T2" fmla="*/ 314 w 314"/>
                  <a:gd name="T3" fmla="*/ 469 h 469"/>
                  <a:gd name="T4" fmla="*/ 0 60000 65536"/>
                  <a:gd name="T5" fmla="*/ 0 60000 65536"/>
                  <a:gd name="T6" fmla="*/ 0 w 314"/>
                  <a:gd name="T7" fmla="*/ 0 h 469"/>
                  <a:gd name="T8" fmla="*/ 314 w 314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4" h="469">
                    <a:moveTo>
                      <a:pt x="0" y="0"/>
                    </a:moveTo>
                    <a:lnTo>
                      <a:pt x="314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Line 15"/>
            <p:cNvSpPr>
              <a:spLocks noChangeShapeType="1"/>
            </p:cNvSpPr>
            <p:nvPr/>
          </p:nvSpPr>
          <p:spPr bwMode="auto">
            <a:xfrm flipV="1">
              <a:off x="4364" y="912"/>
              <a:ext cx="0" cy="4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4982" y="672"/>
              <a:ext cx="0" cy="46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4824" y="1410"/>
              <a:ext cx="4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Mg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5022" y="949"/>
              <a:ext cx="59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/>
                <a:t>1.4 m/s</a:t>
              </a:r>
              <a:r>
                <a:rPr lang="en-US" b="1" baseline="30000" dirty="0"/>
                <a:t>2</a:t>
              </a:r>
              <a:endParaRPr lang="en-US" b="1" dirty="0"/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4190" y="903"/>
              <a:ext cx="23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N</a:t>
              </a: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4032" y="1410"/>
              <a:ext cx="11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4824" y="1410"/>
              <a:ext cx="0" cy="23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3119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087A11-EF56-4251-BD34-C90AE23BEA7C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3994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A5C42-B2C6-42D1-BC1E-3D32C6B3B4E7}" type="datetime1">
              <a:rPr lang="en-US" sz="1400"/>
              <a:pPr eaLnBrk="1" hangingPunct="1"/>
              <a:t>2/2/2021</a:t>
            </a:fld>
            <a:endParaRPr lang="en-US" sz="1400"/>
          </a:p>
        </p:txBody>
      </p:sp>
      <p:sp>
        <p:nvSpPr>
          <p:cNvPr id="399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73163"/>
          </a:xfrm>
        </p:spPr>
        <p:txBody>
          <a:bodyPr/>
          <a:lstStyle/>
          <a:p>
            <a:pPr eaLnBrk="1" hangingPunct="1"/>
            <a:r>
              <a:rPr lang="en-US"/>
              <a:t>Ch 4 CP6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57200" y="3048000"/>
            <a:ext cx="3581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a)  True weight = mg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62400" y="3048000"/>
            <a:ext cx="2895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>
                <a:solidFill>
                  <a:srgbClr val="FF0000"/>
                </a:solidFill>
              </a:rPr>
              <a:t>= 60 x 9.8 = 588 N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4191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b)  Net Force = Ma </a:t>
            </a:r>
            <a:r>
              <a:rPr lang="en-US" sz="2500" b="1">
                <a:solidFill>
                  <a:srgbClr val="FF0000"/>
                </a:solidFill>
              </a:rPr>
              <a:t>= 84 N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57200" y="4114800"/>
            <a:ext cx="3886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c)  N = 588 – 84 = </a:t>
            </a:r>
            <a:r>
              <a:rPr lang="en-US" sz="2500" b="1">
                <a:solidFill>
                  <a:srgbClr val="FF0000"/>
                </a:solidFill>
              </a:rPr>
              <a:t>504 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867400" y="1219200"/>
            <a:ext cx="3124200" cy="1600200"/>
            <a:chOff x="4032" y="672"/>
            <a:chExt cx="1584" cy="969"/>
          </a:xfrm>
        </p:grpSpPr>
        <p:grpSp>
          <p:nvGrpSpPr>
            <p:cNvPr id="39955" name="Group 8"/>
            <p:cNvGrpSpPr>
              <a:grpSpLocks/>
            </p:cNvGrpSpPr>
            <p:nvPr/>
          </p:nvGrpSpPr>
          <p:grpSpPr bwMode="auto">
            <a:xfrm>
              <a:off x="4582" y="672"/>
              <a:ext cx="306" cy="738"/>
              <a:chOff x="3312" y="1056"/>
              <a:chExt cx="595" cy="1646"/>
            </a:xfrm>
          </p:grpSpPr>
          <p:sp>
            <p:nvSpPr>
              <p:cNvPr id="39963" name="Oval 9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240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4" name="Freeform 10"/>
              <p:cNvSpPr>
                <a:spLocks/>
              </p:cNvSpPr>
              <p:nvPr/>
            </p:nvSpPr>
            <p:spPr bwMode="auto">
              <a:xfrm>
                <a:off x="3581" y="1289"/>
                <a:ext cx="19" cy="967"/>
              </a:xfrm>
              <a:custGeom>
                <a:avLst/>
                <a:gdLst>
                  <a:gd name="T0" fmla="*/ 0 w 19"/>
                  <a:gd name="T1" fmla="*/ 0 h 967"/>
                  <a:gd name="T2" fmla="*/ 19 w 19"/>
                  <a:gd name="T3" fmla="*/ 967 h 967"/>
                  <a:gd name="T4" fmla="*/ 0 60000 65536"/>
                  <a:gd name="T5" fmla="*/ 0 60000 65536"/>
                  <a:gd name="T6" fmla="*/ 0 w 19"/>
                  <a:gd name="T7" fmla="*/ 0 h 967"/>
                  <a:gd name="T8" fmla="*/ 19 w 19"/>
                  <a:gd name="T9" fmla="*/ 967 h 9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967">
                    <a:moveTo>
                      <a:pt x="0" y="0"/>
                    </a:moveTo>
                    <a:lnTo>
                      <a:pt x="19" y="96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5" name="Freeform 11"/>
              <p:cNvSpPr>
                <a:spLocks/>
              </p:cNvSpPr>
              <p:nvPr/>
            </p:nvSpPr>
            <p:spPr bwMode="auto">
              <a:xfrm>
                <a:off x="3587" y="1580"/>
                <a:ext cx="301" cy="244"/>
              </a:xfrm>
              <a:custGeom>
                <a:avLst/>
                <a:gdLst>
                  <a:gd name="T0" fmla="*/ 0 w 205"/>
                  <a:gd name="T1" fmla="*/ 0 h 196"/>
                  <a:gd name="T2" fmla="*/ 649 w 205"/>
                  <a:gd name="T3" fmla="*/ 378 h 196"/>
                  <a:gd name="T4" fmla="*/ 0 60000 65536"/>
                  <a:gd name="T5" fmla="*/ 0 60000 65536"/>
                  <a:gd name="T6" fmla="*/ 0 w 205"/>
                  <a:gd name="T7" fmla="*/ 0 h 196"/>
                  <a:gd name="T8" fmla="*/ 205 w 205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5" h="196">
                    <a:moveTo>
                      <a:pt x="0" y="0"/>
                    </a:moveTo>
                    <a:lnTo>
                      <a:pt x="205" y="19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6" name="Freeform 12"/>
              <p:cNvSpPr>
                <a:spLocks/>
              </p:cNvSpPr>
              <p:nvPr/>
            </p:nvSpPr>
            <p:spPr bwMode="auto">
              <a:xfrm>
                <a:off x="3312" y="1585"/>
                <a:ext cx="269" cy="239"/>
              </a:xfrm>
              <a:custGeom>
                <a:avLst/>
                <a:gdLst>
                  <a:gd name="T0" fmla="*/ 650 w 173"/>
                  <a:gd name="T1" fmla="*/ 0 h 191"/>
                  <a:gd name="T2" fmla="*/ 0 w 173"/>
                  <a:gd name="T3" fmla="*/ 374 h 191"/>
                  <a:gd name="T4" fmla="*/ 0 60000 65536"/>
                  <a:gd name="T5" fmla="*/ 0 60000 65536"/>
                  <a:gd name="T6" fmla="*/ 0 w 173"/>
                  <a:gd name="T7" fmla="*/ 0 h 191"/>
                  <a:gd name="T8" fmla="*/ 173 w 173"/>
                  <a:gd name="T9" fmla="*/ 191 h 1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3" h="191">
                    <a:moveTo>
                      <a:pt x="173" y="0"/>
                    </a:moveTo>
                    <a:lnTo>
                      <a:pt x="0" y="19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7" name="Freeform 13"/>
              <p:cNvSpPr>
                <a:spLocks/>
              </p:cNvSpPr>
              <p:nvPr/>
            </p:nvSpPr>
            <p:spPr bwMode="auto">
              <a:xfrm>
                <a:off x="3319" y="2233"/>
                <a:ext cx="280" cy="469"/>
              </a:xfrm>
              <a:custGeom>
                <a:avLst/>
                <a:gdLst>
                  <a:gd name="T0" fmla="*/ 280 w 280"/>
                  <a:gd name="T1" fmla="*/ 0 h 469"/>
                  <a:gd name="T2" fmla="*/ 0 w 280"/>
                  <a:gd name="T3" fmla="*/ 469 h 469"/>
                  <a:gd name="T4" fmla="*/ 0 60000 65536"/>
                  <a:gd name="T5" fmla="*/ 0 60000 65536"/>
                  <a:gd name="T6" fmla="*/ 0 w 280"/>
                  <a:gd name="T7" fmla="*/ 0 h 469"/>
                  <a:gd name="T8" fmla="*/ 280 w 280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0" h="469">
                    <a:moveTo>
                      <a:pt x="280" y="0"/>
                    </a:moveTo>
                    <a:lnTo>
                      <a:pt x="0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8" name="Freeform 14"/>
              <p:cNvSpPr>
                <a:spLocks/>
              </p:cNvSpPr>
              <p:nvPr/>
            </p:nvSpPr>
            <p:spPr bwMode="auto">
              <a:xfrm>
                <a:off x="3593" y="2233"/>
                <a:ext cx="314" cy="469"/>
              </a:xfrm>
              <a:custGeom>
                <a:avLst/>
                <a:gdLst>
                  <a:gd name="T0" fmla="*/ 0 w 314"/>
                  <a:gd name="T1" fmla="*/ 0 h 469"/>
                  <a:gd name="T2" fmla="*/ 314 w 314"/>
                  <a:gd name="T3" fmla="*/ 469 h 469"/>
                  <a:gd name="T4" fmla="*/ 0 60000 65536"/>
                  <a:gd name="T5" fmla="*/ 0 60000 65536"/>
                  <a:gd name="T6" fmla="*/ 0 w 314"/>
                  <a:gd name="T7" fmla="*/ 0 h 469"/>
                  <a:gd name="T8" fmla="*/ 314 w 314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4" h="469">
                    <a:moveTo>
                      <a:pt x="0" y="0"/>
                    </a:moveTo>
                    <a:lnTo>
                      <a:pt x="314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56" name="Line 15"/>
            <p:cNvSpPr>
              <a:spLocks noChangeShapeType="1"/>
            </p:cNvSpPr>
            <p:nvPr/>
          </p:nvSpPr>
          <p:spPr bwMode="auto">
            <a:xfrm flipV="1">
              <a:off x="4364" y="912"/>
              <a:ext cx="0" cy="4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16"/>
            <p:cNvSpPr>
              <a:spLocks noChangeShapeType="1"/>
            </p:cNvSpPr>
            <p:nvPr/>
          </p:nvSpPr>
          <p:spPr bwMode="auto">
            <a:xfrm>
              <a:off x="4982" y="672"/>
              <a:ext cx="0" cy="46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Text Box 17"/>
            <p:cNvSpPr txBox="1">
              <a:spLocks noChangeArrowheads="1"/>
            </p:cNvSpPr>
            <p:nvPr/>
          </p:nvSpPr>
          <p:spPr bwMode="auto">
            <a:xfrm>
              <a:off x="4824" y="1410"/>
              <a:ext cx="4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Mg</a:t>
              </a:r>
            </a:p>
          </p:txBody>
        </p:sp>
        <p:sp>
          <p:nvSpPr>
            <p:cNvPr id="39959" name="Text Box 18"/>
            <p:cNvSpPr txBox="1">
              <a:spLocks noChangeArrowheads="1"/>
            </p:cNvSpPr>
            <p:nvPr/>
          </p:nvSpPr>
          <p:spPr bwMode="auto">
            <a:xfrm>
              <a:off x="5022" y="949"/>
              <a:ext cx="59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/>
                <a:t>1.4 m/s</a:t>
              </a:r>
              <a:r>
                <a:rPr lang="en-US" b="1" baseline="30000" dirty="0"/>
                <a:t>2</a:t>
              </a:r>
              <a:endParaRPr lang="en-US" b="1" dirty="0"/>
            </a:p>
          </p:txBody>
        </p:sp>
        <p:sp>
          <p:nvSpPr>
            <p:cNvPr id="39960" name="Text Box 19"/>
            <p:cNvSpPr txBox="1">
              <a:spLocks noChangeArrowheads="1"/>
            </p:cNvSpPr>
            <p:nvPr/>
          </p:nvSpPr>
          <p:spPr bwMode="auto">
            <a:xfrm>
              <a:off x="4190" y="903"/>
              <a:ext cx="23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N</a:t>
              </a:r>
            </a:p>
          </p:txBody>
        </p:sp>
        <p:sp>
          <p:nvSpPr>
            <p:cNvPr id="39961" name="Line 20"/>
            <p:cNvSpPr>
              <a:spLocks noChangeShapeType="1"/>
            </p:cNvSpPr>
            <p:nvPr/>
          </p:nvSpPr>
          <p:spPr bwMode="auto">
            <a:xfrm>
              <a:off x="4032" y="1410"/>
              <a:ext cx="11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21"/>
            <p:cNvSpPr>
              <a:spLocks noChangeShapeType="1"/>
            </p:cNvSpPr>
            <p:nvPr/>
          </p:nvSpPr>
          <p:spPr bwMode="auto">
            <a:xfrm>
              <a:off x="4824" y="1410"/>
              <a:ext cx="0" cy="23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457200" y="4648200"/>
            <a:ext cx="1600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d)  </a:t>
            </a:r>
            <a:r>
              <a:rPr lang="en-US" sz="2500" b="1">
                <a:solidFill>
                  <a:srgbClr val="FF0000"/>
                </a:solidFill>
              </a:rPr>
              <a:t>504 N</a:t>
            </a: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228600" y="1066800"/>
            <a:ext cx="5791200" cy="1631216"/>
          </a:xfrm>
          <a:prstGeom prst="rect">
            <a:avLst/>
          </a:prstGeom>
          <a:solidFill>
            <a:srgbClr val="FCF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A 60kg person accelerating DOWN at 1.4m/s</a:t>
            </a:r>
            <a:r>
              <a:rPr lang="en-US" sz="2000" b="1" baseline="30000" dirty="0">
                <a:solidFill>
                  <a:srgbClr val="FF0000"/>
                </a:solidFill>
              </a:rPr>
              <a:t>2 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the true weight?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the net force?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N?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the apparent weight?</a:t>
            </a:r>
          </a:p>
        </p:txBody>
      </p:sp>
    </p:spTree>
    <p:extLst>
      <p:ext uri="{BB962C8B-B14F-4D97-AF65-F5344CB8AC3E}">
        <p14:creationId xmlns:p14="http://schemas.microsoft.com/office/powerpoint/2010/main" val="3284378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087A11-EF56-4251-BD34-C90AE23BEA7C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399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73163"/>
          </a:xfrm>
        </p:spPr>
        <p:txBody>
          <a:bodyPr/>
          <a:lstStyle/>
          <a:p>
            <a:pPr eaLnBrk="1" hangingPunct="1"/>
            <a:r>
              <a:rPr lang="en-US"/>
              <a:t>Ch 4 CP6</a:t>
            </a: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228600" y="1066800"/>
            <a:ext cx="5562600" cy="1631216"/>
          </a:xfrm>
          <a:prstGeom prst="rect">
            <a:avLst/>
          </a:prstGeom>
          <a:solidFill>
            <a:srgbClr val="FCF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A 60kg person accelerating UP at 1.4m/s</a:t>
            </a:r>
            <a:r>
              <a:rPr lang="en-US" sz="2000" b="1" baseline="30000" dirty="0">
                <a:solidFill>
                  <a:srgbClr val="FF0000"/>
                </a:solidFill>
              </a:rPr>
              <a:t>2 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the true weight (W)?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the net force (F)?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N?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the apparent weight  (AW)?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470" y="2698016"/>
            <a:ext cx="796751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a). W = 588 N,   F = 84 N,    N = 672 N,    AW = 504 N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b). W = 588 N,   F = 84 N,    N = 672 N,    AW = 672 N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c). W = 588 N,   F = 84 N,    N = 504 N,    AW = 504 N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d). W = 60 N,     F = 84 N,    N = 14 N,     AW = 14 N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e). W = 60 N,     F = 84 N,    N = 144 N,    AW = 144 N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943600" y="838200"/>
            <a:ext cx="3124200" cy="1752128"/>
            <a:chOff x="4032" y="580"/>
            <a:chExt cx="1584" cy="1061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582" y="672"/>
              <a:ext cx="306" cy="738"/>
              <a:chOff x="3312" y="1056"/>
              <a:chExt cx="595" cy="1646"/>
            </a:xfrm>
          </p:grpSpPr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240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581" y="1289"/>
                <a:ext cx="19" cy="967"/>
              </a:xfrm>
              <a:custGeom>
                <a:avLst/>
                <a:gdLst>
                  <a:gd name="T0" fmla="*/ 0 w 19"/>
                  <a:gd name="T1" fmla="*/ 0 h 967"/>
                  <a:gd name="T2" fmla="*/ 19 w 19"/>
                  <a:gd name="T3" fmla="*/ 967 h 967"/>
                  <a:gd name="T4" fmla="*/ 0 60000 65536"/>
                  <a:gd name="T5" fmla="*/ 0 60000 65536"/>
                  <a:gd name="T6" fmla="*/ 0 w 19"/>
                  <a:gd name="T7" fmla="*/ 0 h 967"/>
                  <a:gd name="T8" fmla="*/ 19 w 19"/>
                  <a:gd name="T9" fmla="*/ 967 h 9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967">
                    <a:moveTo>
                      <a:pt x="0" y="0"/>
                    </a:moveTo>
                    <a:lnTo>
                      <a:pt x="19" y="96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587" y="1580"/>
                <a:ext cx="301" cy="244"/>
              </a:xfrm>
              <a:custGeom>
                <a:avLst/>
                <a:gdLst>
                  <a:gd name="T0" fmla="*/ 0 w 205"/>
                  <a:gd name="T1" fmla="*/ 0 h 196"/>
                  <a:gd name="T2" fmla="*/ 649 w 205"/>
                  <a:gd name="T3" fmla="*/ 378 h 196"/>
                  <a:gd name="T4" fmla="*/ 0 60000 65536"/>
                  <a:gd name="T5" fmla="*/ 0 60000 65536"/>
                  <a:gd name="T6" fmla="*/ 0 w 205"/>
                  <a:gd name="T7" fmla="*/ 0 h 196"/>
                  <a:gd name="T8" fmla="*/ 205 w 205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5" h="196">
                    <a:moveTo>
                      <a:pt x="0" y="0"/>
                    </a:moveTo>
                    <a:lnTo>
                      <a:pt x="205" y="19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312" y="1585"/>
                <a:ext cx="269" cy="239"/>
              </a:xfrm>
              <a:custGeom>
                <a:avLst/>
                <a:gdLst>
                  <a:gd name="T0" fmla="*/ 650 w 173"/>
                  <a:gd name="T1" fmla="*/ 0 h 191"/>
                  <a:gd name="T2" fmla="*/ 0 w 173"/>
                  <a:gd name="T3" fmla="*/ 374 h 191"/>
                  <a:gd name="T4" fmla="*/ 0 60000 65536"/>
                  <a:gd name="T5" fmla="*/ 0 60000 65536"/>
                  <a:gd name="T6" fmla="*/ 0 w 173"/>
                  <a:gd name="T7" fmla="*/ 0 h 191"/>
                  <a:gd name="T8" fmla="*/ 173 w 173"/>
                  <a:gd name="T9" fmla="*/ 191 h 1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3" h="191">
                    <a:moveTo>
                      <a:pt x="173" y="0"/>
                    </a:moveTo>
                    <a:lnTo>
                      <a:pt x="0" y="19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319" y="2233"/>
                <a:ext cx="280" cy="469"/>
              </a:xfrm>
              <a:custGeom>
                <a:avLst/>
                <a:gdLst>
                  <a:gd name="T0" fmla="*/ 280 w 280"/>
                  <a:gd name="T1" fmla="*/ 0 h 469"/>
                  <a:gd name="T2" fmla="*/ 0 w 280"/>
                  <a:gd name="T3" fmla="*/ 469 h 469"/>
                  <a:gd name="T4" fmla="*/ 0 60000 65536"/>
                  <a:gd name="T5" fmla="*/ 0 60000 65536"/>
                  <a:gd name="T6" fmla="*/ 0 w 280"/>
                  <a:gd name="T7" fmla="*/ 0 h 469"/>
                  <a:gd name="T8" fmla="*/ 280 w 280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0" h="469">
                    <a:moveTo>
                      <a:pt x="280" y="0"/>
                    </a:moveTo>
                    <a:lnTo>
                      <a:pt x="0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593" y="2233"/>
                <a:ext cx="314" cy="469"/>
              </a:xfrm>
              <a:custGeom>
                <a:avLst/>
                <a:gdLst>
                  <a:gd name="T0" fmla="*/ 0 w 314"/>
                  <a:gd name="T1" fmla="*/ 0 h 469"/>
                  <a:gd name="T2" fmla="*/ 314 w 314"/>
                  <a:gd name="T3" fmla="*/ 469 h 469"/>
                  <a:gd name="T4" fmla="*/ 0 60000 65536"/>
                  <a:gd name="T5" fmla="*/ 0 60000 65536"/>
                  <a:gd name="T6" fmla="*/ 0 w 314"/>
                  <a:gd name="T7" fmla="*/ 0 h 469"/>
                  <a:gd name="T8" fmla="*/ 314 w 314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4" h="469">
                    <a:moveTo>
                      <a:pt x="0" y="0"/>
                    </a:moveTo>
                    <a:lnTo>
                      <a:pt x="314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Line 15"/>
            <p:cNvSpPr>
              <a:spLocks noChangeShapeType="1"/>
            </p:cNvSpPr>
            <p:nvPr/>
          </p:nvSpPr>
          <p:spPr bwMode="auto">
            <a:xfrm flipV="1">
              <a:off x="4364" y="912"/>
              <a:ext cx="0" cy="4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 flipH="1" flipV="1">
              <a:off x="4982" y="580"/>
              <a:ext cx="0" cy="59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4824" y="1410"/>
              <a:ext cx="4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Mg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5022" y="949"/>
              <a:ext cx="59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1.4 m/s</a:t>
              </a:r>
              <a:r>
                <a:rPr lang="en-US" b="1" baseline="30000"/>
                <a:t>2</a:t>
              </a:r>
              <a:endParaRPr lang="en-US" b="1"/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4190" y="903"/>
              <a:ext cx="23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N</a:t>
              </a: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4032" y="1410"/>
              <a:ext cx="11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4824" y="1410"/>
              <a:ext cx="0" cy="23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2325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087A11-EF56-4251-BD34-C90AE23BEA7C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3994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A5C42-B2C6-42D1-BC1E-3D32C6B3B4E7}" type="datetime1">
              <a:rPr lang="en-US" sz="1400"/>
              <a:pPr eaLnBrk="1" hangingPunct="1"/>
              <a:t>2/2/2021</a:t>
            </a:fld>
            <a:endParaRPr lang="en-US" sz="1400"/>
          </a:p>
        </p:txBody>
      </p:sp>
      <p:sp>
        <p:nvSpPr>
          <p:cNvPr id="399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73163"/>
          </a:xfrm>
        </p:spPr>
        <p:txBody>
          <a:bodyPr/>
          <a:lstStyle/>
          <a:p>
            <a:pPr eaLnBrk="1" hangingPunct="1"/>
            <a:r>
              <a:rPr lang="en-US"/>
              <a:t>Ch 4 CP6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57200" y="3048000"/>
            <a:ext cx="3581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a)  True weight = mg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62400" y="3048000"/>
            <a:ext cx="2895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>
                <a:solidFill>
                  <a:srgbClr val="FF0000"/>
                </a:solidFill>
              </a:rPr>
              <a:t>= 60 x 9.8 = 588 N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4191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/>
              <a:t>b)  Net Force = Ma </a:t>
            </a:r>
            <a:r>
              <a:rPr lang="en-US" sz="2500" b="1">
                <a:solidFill>
                  <a:srgbClr val="FF0000"/>
                </a:solidFill>
              </a:rPr>
              <a:t>= 84 N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57200" y="4114800"/>
            <a:ext cx="3886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/>
              <a:t>c)  N = 588 +84 = </a:t>
            </a:r>
            <a:r>
              <a:rPr lang="en-US" sz="2500" b="1" dirty="0">
                <a:solidFill>
                  <a:srgbClr val="FF0000"/>
                </a:solidFill>
              </a:rPr>
              <a:t>672N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867400" y="1067272"/>
            <a:ext cx="3124200" cy="1752128"/>
            <a:chOff x="4032" y="580"/>
            <a:chExt cx="1584" cy="1061"/>
          </a:xfrm>
        </p:grpSpPr>
        <p:grpSp>
          <p:nvGrpSpPr>
            <p:cNvPr id="39955" name="Group 8"/>
            <p:cNvGrpSpPr>
              <a:grpSpLocks/>
            </p:cNvGrpSpPr>
            <p:nvPr/>
          </p:nvGrpSpPr>
          <p:grpSpPr bwMode="auto">
            <a:xfrm>
              <a:off x="4582" y="672"/>
              <a:ext cx="306" cy="738"/>
              <a:chOff x="3312" y="1056"/>
              <a:chExt cx="595" cy="1646"/>
            </a:xfrm>
          </p:grpSpPr>
          <p:sp>
            <p:nvSpPr>
              <p:cNvPr id="39963" name="Oval 9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240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4" name="Freeform 10"/>
              <p:cNvSpPr>
                <a:spLocks/>
              </p:cNvSpPr>
              <p:nvPr/>
            </p:nvSpPr>
            <p:spPr bwMode="auto">
              <a:xfrm>
                <a:off x="3581" y="1289"/>
                <a:ext cx="19" cy="967"/>
              </a:xfrm>
              <a:custGeom>
                <a:avLst/>
                <a:gdLst>
                  <a:gd name="T0" fmla="*/ 0 w 19"/>
                  <a:gd name="T1" fmla="*/ 0 h 967"/>
                  <a:gd name="T2" fmla="*/ 19 w 19"/>
                  <a:gd name="T3" fmla="*/ 967 h 967"/>
                  <a:gd name="T4" fmla="*/ 0 60000 65536"/>
                  <a:gd name="T5" fmla="*/ 0 60000 65536"/>
                  <a:gd name="T6" fmla="*/ 0 w 19"/>
                  <a:gd name="T7" fmla="*/ 0 h 967"/>
                  <a:gd name="T8" fmla="*/ 19 w 19"/>
                  <a:gd name="T9" fmla="*/ 967 h 9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967">
                    <a:moveTo>
                      <a:pt x="0" y="0"/>
                    </a:moveTo>
                    <a:lnTo>
                      <a:pt x="19" y="96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5" name="Freeform 11"/>
              <p:cNvSpPr>
                <a:spLocks/>
              </p:cNvSpPr>
              <p:nvPr/>
            </p:nvSpPr>
            <p:spPr bwMode="auto">
              <a:xfrm>
                <a:off x="3587" y="1580"/>
                <a:ext cx="301" cy="244"/>
              </a:xfrm>
              <a:custGeom>
                <a:avLst/>
                <a:gdLst>
                  <a:gd name="T0" fmla="*/ 0 w 205"/>
                  <a:gd name="T1" fmla="*/ 0 h 196"/>
                  <a:gd name="T2" fmla="*/ 649 w 205"/>
                  <a:gd name="T3" fmla="*/ 378 h 196"/>
                  <a:gd name="T4" fmla="*/ 0 60000 65536"/>
                  <a:gd name="T5" fmla="*/ 0 60000 65536"/>
                  <a:gd name="T6" fmla="*/ 0 w 205"/>
                  <a:gd name="T7" fmla="*/ 0 h 196"/>
                  <a:gd name="T8" fmla="*/ 205 w 205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5" h="196">
                    <a:moveTo>
                      <a:pt x="0" y="0"/>
                    </a:moveTo>
                    <a:lnTo>
                      <a:pt x="205" y="19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6" name="Freeform 12"/>
              <p:cNvSpPr>
                <a:spLocks/>
              </p:cNvSpPr>
              <p:nvPr/>
            </p:nvSpPr>
            <p:spPr bwMode="auto">
              <a:xfrm>
                <a:off x="3312" y="1585"/>
                <a:ext cx="269" cy="239"/>
              </a:xfrm>
              <a:custGeom>
                <a:avLst/>
                <a:gdLst>
                  <a:gd name="T0" fmla="*/ 650 w 173"/>
                  <a:gd name="T1" fmla="*/ 0 h 191"/>
                  <a:gd name="T2" fmla="*/ 0 w 173"/>
                  <a:gd name="T3" fmla="*/ 374 h 191"/>
                  <a:gd name="T4" fmla="*/ 0 60000 65536"/>
                  <a:gd name="T5" fmla="*/ 0 60000 65536"/>
                  <a:gd name="T6" fmla="*/ 0 w 173"/>
                  <a:gd name="T7" fmla="*/ 0 h 191"/>
                  <a:gd name="T8" fmla="*/ 173 w 173"/>
                  <a:gd name="T9" fmla="*/ 191 h 1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3" h="191">
                    <a:moveTo>
                      <a:pt x="173" y="0"/>
                    </a:moveTo>
                    <a:lnTo>
                      <a:pt x="0" y="19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7" name="Freeform 13"/>
              <p:cNvSpPr>
                <a:spLocks/>
              </p:cNvSpPr>
              <p:nvPr/>
            </p:nvSpPr>
            <p:spPr bwMode="auto">
              <a:xfrm>
                <a:off x="3319" y="2233"/>
                <a:ext cx="280" cy="469"/>
              </a:xfrm>
              <a:custGeom>
                <a:avLst/>
                <a:gdLst>
                  <a:gd name="T0" fmla="*/ 280 w 280"/>
                  <a:gd name="T1" fmla="*/ 0 h 469"/>
                  <a:gd name="T2" fmla="*/ 0 w 280"/>
                  <a:gd name="T3" fmla="*/ 469 h 469"/>
                  <a:gd name="T4" fmla="*/ 0 60000 65536"/>
                  <a:gd name="T5" fmla="*/ 0 60000 65536"/>
                  <a:gd name="T6" fmla="*/ 0 w 280"/>
                  <a:gd name="T7" fmla="*/ 0 h 469"/>
                  <a:gd name="T8" fmla="*/ 280 w 280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0" h="469">
                    <a:moveTo>
                      <a:pt x="280" y="0"/>
                    </a:moveTo>
                    <a:lnTo>
                      <a:pt x="0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8" name="Freeform 14"/>
              <p:cNvSpPr>
                <a:spLocks/>
              </p:cNvSpPr>
              <p:nvPr/>
            </p:nvSpPr>
            <p:spPr bwMode="auto">
              <a:xfrm>
                <a:off x="3593" y="2233"/>
                <a:ext cx="314" cy="469"/>
              </a:xfrm>
              <a:custGeom>
                <a:avLst/>
                <a:gdLst>
                  <a:gd name="T0" fmla="*/ 0 w 314"/>
                  <a:gd name="T1" fmla="*/ 0 h 469"/>
                  <a:gd name="T2" fmla="*/ 314 w 314"/>
                  <a:gd name="T3" fmla="*/ 469 h 469"/>
                  <a:gd name="T4" fmla="*/ 0 60000 65536"/>
                  <a:gd name="T5" fmla="*/ 0 60000 65536"/>
                  <a:gd name="T6" fmla="*/ 0 w 314"/>
                  <a:gd name="T7" fmla="*/ 0 h 469"/>
                  <a:gd name="T8" fmla="*/ 314 w 314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4" h="469">
                    <a:moveTo>
                      <a:pt x="0" y="0"/>
                    </a:moveTo>
                    <a:lnTo>
                      <a:pt x="314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56" name="Line 15"/>
            <p:cNvSpPr>
              <a:spLocks noChangeShapeType="1"/>
            </p:cNvSpPr>
            <p:nvPr/>
          </p:nvSpPr>
          <p:spPr bwMode="auto">
            <a:xfrm flipV="1">
              <a:off x="4364" y="912"/>
              <a:ext cx="0" cy="4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16"/>
            <p:cNvSpPr>
              <a:spLocks noChangeShapeType="1"/>
            </p:cNvSpPr>
            <p:nvPr/>
          </p:nvSpPr>
          <p:spPr bwMode="auto">
            <a:xfrm flipH="1" flipV="1">
              <a:off x="4982" y="580"/>
              <a:ext cx="0" cy="59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Text Box 17"/>
            <p:cNvSpPr txBox="1">
              <a:spLocks noChangeArrowheads="1"/>
            </p:cNvSpPr>
            <p:nvPr/>
          </p:nvSpPr>
          <p:spPr bwMode="auto">
            <a:xfrm>
              <a:off x="4824" y="1410"/>
              <a:ext cx="4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Mg</a:t>
              </a:r>
            </a:p>
          </p:txBody>
        </p:sp>
        <p:sp>
          <p:nvSpPr>
            <p:cNvPr id="39959" name="Text Box 18"/>
            <p:cNvSpPr txBox="1">
              <a:spLocks noChangeArrowheads="1"/>
            </p:cNvSpPr>
            <p:nvPr/>
          </p:nvSpPr>
          <p:spPr bwMode="auto">
            <a:xfrm>
              <a:off x="5022" y="949"/>
              <a:ext cx="59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1.4 m/s</a:t>
              </a:r>
              <a:r>
                <a:rPr lang="en-US" b="1" baseline="30000"/>
                <a:t>2</a:t>
              </a:r>
              <a:endParaRPr lang="en-US" b="1"/>
            </a:p>
          </p:txBody>
        </p:sp>
        <p:sp>
          <p:nvSpPr>
            <p:cNvPr id="39960" name="Text Box 19"/>
            <p:cNvSpPr txBox="1">
              <a:spLocks noChangeArrowheads="1"/>
            </p:cNvSpPr>
            <p:nvPr/>
          </p:nvSpPr>
          <p:spPr bwMode="auto">
            <a:xfrm>
              <a:off x="4190" y="903"/>
              <a:ext cx="23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N</a:t>
              </a:r>
            </a:p>
          </p:txBody>
        </p:sp>
        <p:sp>
          <p:nvSpPr>
            <p:cNvPr id="39961" name="Line 20"/>
            <p:cNvSpPr>
              <a:spLocks noChangeShapeType="1"/>
            </p:cNvSpPr>
            <p:nvPr/>
          </p:nvSpPr>
          <p:spPr bwMode="auto">
            <a:xfrm>
              <a:off x="4032" y="1410"/>
              <a:ext cx="11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21"/>
            <p:cNvSpPr>
              <a:spLocks noChangeShapeType="1"/>
            </p:cNvSpPr>
            <p:nvPr/>
          </p:nvSpPr>
          <p:spPr bwMode="auto">
            <a:xfrm>
              <a:off x="4824" y="1410"/>
              <a:ext cx="0" cy="23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457200" y="4648200"/>
            <a:ext cx="1600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/>
              <a:t>d)  </a:t>
            </a:r>
            <a:r>
              <a:rPr lang="en-US" sz="2500" b="1" dirty="0">
                <a:solidFill>
                  <a:srgbClr val="FF0000"/>
                </a:solidFill>
              </a:rPr>
              <a:t>672N</a:t>
            </a: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228600" y="1066800"/>
            <a:ext cx="5562600" cy="1631216"/>
          </a:xfrm>
          <a:prstGeom prst="rect">
            <a:avLst/>
          </a:prstGeom>
          <a:solidFill>
            <a:srgbClr val="FCF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A 60kg person accelerating UP at 1.4m/s</a:t>
            </a:r>
            <a:r>
              <a:rPr lang="en-US" sz="2000" b="1" baseline="30000" dirty="0">
                <a:solidFill>
                  <a:srgbClr val="FF0000"/>
                </a:solidFill>
              </a:rPr>
              <a:t>2 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the true weight?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the net force?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N?</a:t>
            </a:r>
          </a:p>
          <a:p>
            <a:pPr eaLnBrk="1" hangingPunct="1">
              <a:buFontTx/>
              <a:buAutoNum type="alphaLcParenR"/>
            </a:pPr>
            <a:r>
              <a:rPr lang="en-US" sz="2000" b="1" dirty="0">
                <a:solidFill>
                  <a:srgbClr val="FF0000"/>
                </a:solidFill>
              </a:rPr>
              <a:t>What is the apparent weight?</a:t>
            </a:r>
          </a:p>
        </p:txBody>
      </p:sp>
    </p:spTree>
    <p:extLst>
      <p:ext uri="{BB962C8B-B14F-4D97-AF65-F5344CB8AC3E}">
        <p14:creationId xmlns:p14="http://schemas.microsoft.com/office/powerpoint/2010/main" val="2734978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E17ED7-3895-408C-80BF-5A439E433B7B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36868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44C6A8-F0A4-4BD7-A1AE-B623692562F4}" type="datetime1">
              <a:rPr lang="en-US" sz="1400"/>
              <a:pPr eaLnBrk="1" hangingPunct="1"/>
              <a:t>2/2/2021</a:t>
            </a:fld>
            <a:endParaRPr lang="en-US" sz="140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89857" y="2057400"/>
            <a:ext cx="591094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a). Gravitational Force = mg = 3.92 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     Normal Force = 6 </a:t>
            </a:r>
            <a:r>
              <a:rPr lang="en-US" sz="2000"/>
              <a:t>+ 0 </a:t>
            </a:r>
            <a:r>
              <a:rPr lang="en-US" sz="2000" dirty="0"/>
              <a:t>= 6.0 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b). Gravitational Force = mg = 0.4 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     Normal Force = 6 + 0.4 = 6.4 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c). Gravitational Force = mg = 6 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     Normal Force = 6 + 0.4 = 6.4 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d). Gravitational Force = mg = 3.92 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     Normal Force = 6 + 3.92 = 9.92 N</a:t>
            </a:r>
          </a:p>
          <a:p>
            <a:pPr eaLnBrk="1" hangingPunct="1">
              <a:spcBef>
                <a:spcPct val="50000"/>
              </a:spcBef>
            </a:pP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6705600" y="1524000"/>
            <a:ext cx="2057400" cy="1752600"/>
            <a:chOff x="6705600" y="990600"/>
            <a:chExt cx="2057400" cy="1752600"/>
          </a:xfrm>
        </p:grpSpPr>
        <p:sp>
          <p:nvSpPr>
            <p:cNvPr id="4" name="Rectangle 3"/>
            <p:cNvSpPr/>
            <p:nvPr/>
          </p:nvSpPr>
          <p:spPr>
            <a:xfrm>
              <a:off x="7086600" y="2324100"/>
              <a:ext cx="1143000" cy="39370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6705600" y="990600"/>
              <a:ext cx="2057400" cy="1752600"/>
              <a:chOff x="4080" y="528"/>
              <a:chExt cx="1296" cy="1104"/>
            </a:xfrm>
          </p:grpSpPr>
          <p:sp>
            <p:nvSpPr>
              <p:cNvPr id="36876" name="Text Box 7"/>
              <p:cNvSpPr txBox="1">
                <a:spLocks noChangeArrowheads="1"/>
              </p:cNvSpPr>
              <p:nvPr/>
            </p:nvSpPr>
            <p:spPr bwMode="auto">
              <a:xfrm>
                <a:off x="4416" y="1385"/>
                <a:ext cx="5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00"/>
                    </a:solidFill>
                  </a:rPr>
                  <a:t>0.4 kg</a:t>
                </a:r>
              </a:p>
            </p:txBody>
          </p:sp>
          <p:sp>
            <p:nvSpPr>
              <p:cNvPr id="36877" name="Line 8"/>
              <p:cNvSpPr>
                <a:spLocks noChangeShapeType="1"/>
              </p:cNvSpPr>
              <p:nvPr/>
            </p:nvSpPr>
            <p:spPr bwMode="auto">
              <a:xfrm flipV="1">
                <a:off x="5136" y="1104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" name="Text Box 9"/>
              <p:cNvSpPr txBox="1">
                <a:spLocks noChangeArrowheads="1"/>
              </p:cNvSpPr>
              <p:nvPr/>
            </p:nvSpPr>
            <p:spPr bwMode="auto">
              <a:xfrm>
                <a:off x="5078" y="832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b="1"/>
                  <a:t>N</a:t>
                </a:r>
              </a:p>
            </p:txBody>
          </p:sp>
          <p:sp>
            <p:nvSpPr>
              <p:cNvPr id="36879" name="Line 10"/>
              <p:cNvSpPr>
                <a:spLocks noChangeShapeType="1"/>
              </p:cNvSpPr>
              <p:nvPr/>
            </p:nvSpPr>
            <p:spPr bwMode="auto">
              <a:xfrm>
                <a:off x="4320" y="857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0" name="Line 11"/>
              <p:cNvSpPr>
                <a:spLocks noChangeShapeType="1"/>
              </p:cNvSpPr>
              <p:nvPr/>
            </p:nvSpPr>
            <p:spPr bwMode="auto">
              <a:xfrm flipH="1">
                <a:off x="4080" y="1625"/>
                <a:ext cx="12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1" name="Line 12"/>
              <p:cNvSpPr>
                <a:spLocks noChangeShapeType="1"/>
              </p:cNvSpPr>
              <p:nvPr/>
            </p:nvSpPr>
            <p:spPr bwMode="auto">
              <a:xfrm>
                <a:off x="4656" y="1001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2" name="Text Box 13"/>
              <p:cNvSpPr txBox="1">
                <a:spLocks noChangeArrowheads="1"/>
              </p:cNvSpPr>
              <p:nvPr/>
            </p:nvSpPr>
            <p:spPr bwMode="auto">
              <a:xfrm>
                <a:off x="4656" y="1001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/>
                  <a:t>6 N</a:t>
                </a:r>
              </a:p>
            </p:txBody>
          </p:sp>
          <p:sp>
            <p:nvSpPr>
              <p:cNvPr id="36883" name="Text Box 14"/>
              <p:cNvSpPr txBox="1">
                <a:spLocks noChangeArrowheads="1"/>
              </p:cNvSpPr>
              <p:nvPr/>
            </p:nvSpPr>
            <p:spPr bwMode="auto">
              <a:xfrm>
                <a:off x="4262" y="528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1"/>
                  <a:t>g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57200" y="228600"/>
            <a:ext cx="8181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Quiz</a:t>
            </a:r>
            <a:r>
              <a:rPr lang="en-US" sz="3000" b="1" dirty="0">
                <a:solidFill>
                  <a:schemeClr val="accent1"/>
                </a:solidFill>
              </a:rPr>
              <a:t>: A vertical force of 6N presses on a book of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0.4kg weight on a table. What is the gravitational force and the normal force ?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5611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Text Box 2"/>
          <p:cNvSpPr txBox="1">
            <a:spLocks noChangeArrowheads="1"/>
          </p:cNvSpPr>
          <p:nvPr/>
        </p:nvSpPr>
        <p:spPr bwMode="auto">
          <a:xfrm>
            <a:off x="0" y="-317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Mass, Weight, and Inertia</a:t>
            </a:r>
          </a:p>
        </p:txBody>
      </p:sp>
      <p:sp>
        <p:nvSpPr>
          <p:cNvPr id="1010691" name="Text Box 3"/>
          <p:cNvSpPr txBox="1">
            <a:spLocks noChangeArrowheads="1"/>
          </p:cNvSpPr>
          <p:nvPr/>
        </p:nvSpPr>
        <p:spPr bwMode="auto">
          <a:xfrm>
            <a:off x="304800" y="676275"/>
            <a:ext cx="3276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An object’s </a:t>
            </a:r>
            <a:r>
              <a:rPr lang="en-US" b="1" i="1" dirty="0">
                <a:solidFill>
                  <a:schemeClr val="accent1"/>
                </a:solidFill>
                <a:latin typeface="Arial" charset="0"/>
              </a:rPr>
              <a:t>weight</a:t>
            </a:r>
            <a:r>
              <a:rPr lang="en-US" dirty="0">
                <a:latin typeface="Arial" charset="0"/>
              </a:rPr>
              <a:t> is the 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gravitational force</a:t>
            </a:r>
            <a:r>
              <a:rPr lang="en-US" dirty="0">
                <a:latin typeface="Arial" charset="0"/>
              </a:rPr>
              <a:t> acting on the object.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b="1" i="1" dirty="0">
                <a:solidFill>
                  <a:schemeClr val="accent1"/>
                </a:solidFill>
                <a:latin typeface="Arial" charset="0"/>
              </a:rPr>
              <a:t>Weight</a:t>
            </a:r>
            <a:r>
              <a:rPr lang="en-US" dirty="0">
                <a:latin typeface="Arial" charset="0"/>
              </a:rPr>
              <a:t> is a force, measured in units of </a:t>
            </a:r>
            <a:r>
              <a:rPr lang="en-US" dirty="0" err="1">
                <a:latin typeface="Arial" charset="0"/>
              </a:rPr>
              <a:t>newtons</a:t>
            </a:r>
            <a:r>
              <a:rPr lang="en-US" dirty="0">
                <a:latin typeface="Arial" charset="0"/>
              </a:rPr>
              <a:t> (</a:t>
            </a:r>
            <a:r>
              <a:rPr lang="en-US" dirty="0">
                <a:solidFill>
                  <a:srgbClr val="FFBF8A"/>
                </a:solidFill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).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In the absence of gravity, an object has no 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weight</a:t>
            </a:r>
            <a:r>
              <a:rPr lang="en-US" dirty="0">
                <a:latin typeface="Arial" charset="0"/>
              </a:rPr>
              <a:t> but still has the same 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mass</a:t>
            </a:r>
            <a:r>
              <a:rPr lang="en-US" dirty="0">
                <a:latin typeface="Arial" charset="0"/>
              </a:rPr>
              <a:t>.</a:t>
            </a:r>
          </a:p>
        </p:txBody>
      </p:sp>
      <p:sp>
        <p:nvSpPr>
          <p:cNvPr id="1010692" name="Rectangle 4"/>
          <p:cNvSpPr>
            <a:spLocks noChangeArrowheads="1"/>
          </p:cNvSpPr>
          <p:nvPr/>
        </p:nvSpPr>
        <p:spPr bwMode="auto">
          <a:xfrm>
            <a:off x="3843338" y="1201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10694" name="Picture 6" descr="04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5410200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429000"/>
            <a:ext cx="386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Mass, Weight, and Inertia</a:t>
            </a:r>
          </a:p>
        </p:txBody>
      </p:sp>
      <p:sp>
        <p:nvSpPr>
          <p:cNvPr id="1012739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4419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Objects of different mass experience the same gravitational acceleration on Earth:         </a:t>
            </a:r>
            <a:r>
              <a:rPr lang="en-US" dirty="0">
                <a:solidFill>
                  <a:srgbClr val="FA40CA"/>
                </a:solidFill>
                <a:latin typeface="Arial" charset="0"/>
              </a:rPr>
              <a:t>  g = 9.8 m/s</a:t>
            </a:r>
            <a:r>
              <a:rPr lang="en-US" baseline="30000" dirty="0">
                <a:solidFill>
                  <a:srgbClr val="FA40CA"/>
                </a:solidFill>
                <a:latin typeface="Arial" charset="0"/>
              </a:rPr>
              <a:t>2</a:t>
            </a:r>
            <a:endParaRPr lang="en-US" dirty="0">
              <a:solidFill>
                <a:srgbClr val="FA40CA"/>
              </a:solidFill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By Newton’s 2</a:t>
            </a:r>
            <a:r>
              <a:rPr lang="en-US" baseline="30000" dirty="0">
                <a:latin typeface="Arial" charset="0"/>
              </a:rPr>
              <a:t>nd</a:t>
            </a:r>
            <a:r>
              <a:rPr lang="en-US" dirty="0">
                <a:latin typeface="Arial" charset="0"/>
              </a:rPr>
              <a:t> Law, </a:t>
            </a:r>
            <a:r>
              <a:rPr lang="en-US" b="1" dirty="0">
                <a:latin typeface="Arial" charset="0"/>
              </a:rPr>
              <a:t>F = ma</a:t>
            </a:r>
            <a:r>
              <a:rPr lang="en-US" dirty="0">
                <a:latin typeface="Arial" charset="0"/>
              </a:rPr>
              <a:t>, the weight is </a:t>
            </a:r>
            <a:r>
              <a:rPr lang="en-US" b="1" dirty="0">
                <a:solidFill>
                  <a:srgbClr val="FA40CA"/>
                </a:solidFill>
                <a:latin typeface="Arial" charset="0"/>
              </a:rPr>
              <a:t>W = mg</a:t>
            </a:r>
            <a:r>
              <a:rPr lang="en-US" dirty="0">
                <a:latin typeface="Arial" charset="0"/>
              </a:rPr>
              <a:t>.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Different gravitational forces (weights) act on falling objects of different masses, but the objects have the same acceleration.</a:t>
            </a:r>
          </a:p>
          <a:p>
            <a:pPr lvl="1"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This is the reason that object with different weight fall at the same speed (without air friction).</a:t>
            </a:r>
          </a:p>
        </p:txBody>
      </p:sp>
      <p:sp>
        <p:nvSpPr>
          <p:cNvPr id="1012740" name="Rectangle 4"/>
          <p:cNvSpPr>
            <a:spLocks noChangeArrowheads="1"/>
          </p:cNvSpPr>
          <p:nvPr/>
        </p:nvSpPr>
        <p:spPr bwMode="auto">
          <a:xfrm>
            <a:off x="3843338" y="1201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12742" name="Picture 6" descr="04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133600"/>
            <a:ext cx="437991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4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itchFamily="79" charset="0"/>
              </a:rPr>
              <a:t>Newton’s Third Law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Comic Sans MS" pitchFamily="79" charset="0"/>
              </a:rPr>
              <a:t>(“action/reaction”)</a:t>
            </a:r>
          </a:p>
        </p:txBody>
      </p:sp>
      <p:sp>
        <p:nvSpPr>
          <p:cNvPr id="1014787" name="Text Box 3"/>
          <p:cNvSpPr txBox="1">
            <a:spLocks noChangeArrowheads="1"/>
          </p:cNvSpPr>
          <p:nvPr/>
        </p:nvSpPr>
        <p:spPr bwMode="auto">
          <a:xfrm>
            <a:off x="228600" y="2209800"/>
            <a:ext cx="37338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Clr>
                <a:schemeClr val="folHlink"/>
              </a:buClr>
              <a:buFont typeface="Wingdings" pitchFamily="79" charset="2"/>
              <a:buNone/>
            </a:pPr>
            <a:r>
              <a:rPr lang="en-US" sz="3600" dirty="0">
                <a:latin typeface="Comic Sans MS" pitchFamily="79" charset="0"/>
              </a:rPr>
              <a:t>For every action </a:t>
            </a:r>
            <a:r>
              <a:rPr lang="en-US" sz="3600" b="1" i="1" dirty="0">
                <a:solidFill>
                  <a:srgbClr val="FF0000"/>
                </a:solidFill>
                <a:latin typeface="Comic Sans MS" pitchFamily="79" charset="0"/>
              </a:rPr>
              <a:t>(force),</a:t>
            </a:r>
            <a:r>
              <a:rPr lang="en-US" sz="3600" b="1" dirty="0">
                <a:solidFill>
                  <a:srgbClr val="FF0000"/>
                </a:solidFill>
                <a:latin typeface="Comic Sans MS" pitchFamily="79" charset="0"/>
              </a:rPr>
              <a:t> </a:t>
            </a:r>
          </a:p>
          <a:p>
            <a:pPr algn="r">
              <a:buClr>
                <a:schemeClr val="folHlink"/>
              </a:buClr>
              <a:buFont typeface="Wingdings" pitchFamily="79" charset="2"/>
              <a:buNone/>
            </a:pPr>
            <a:r>
              <a:rPr lang="en-US" sz="3600" dirty="0">
                <a:latin typeface="Comic Sans MS" pitchFamily="79" charset="0"/>
              </a:rPr>
              <a:t>there is an equal but opposite reaction </a:t>
            </a:r>
          </a:p>
          <a:p>
            <a:pPr algn="r">
              <a:buClr>
                <a:schemeClr val="folHlink"/>
              </a:buClr>
              <a:buFont typeface="Wingdings" pitchFamily="79" charset="2"/>
              <a:buNone/>
            </a:pPr>
            <a:r>
              <a:rPr lang="en-US" sz="3600" b="1" i="1" dirty="0">
                <a:solidFill>
                  <a:srgbClr val="FF0000"/>
                </a:solidFill>
                <a:latin typeface="Comic Sans MS" pitchFamily="79" charset="0"/>
              </a:rPr>
              <a:t>(force).</a:t>
            </a:r>
          </a:p>
        </p:txBody>
      </p:sp>
      <p:sp>
        <p:nvSpPr>
          <p:cNvPr id="1014788" name="Rectangle 4"/>
          <p:cNvSpPr>
            <a:spLocks noChangeArrowheads="1"/>
          </p:cNvSpPr>
          <p:nvPr/>
        </p:nvSpPr>
        <p:spPr bwMode="auto">
          <a:xfrm>
            <a:off x="3843338" y="1201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14790" name="Picture 6" descr="04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4906963" cy="37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0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Text Box 2"/>
          <p:cNvSpPr txBox="1">
            <a:spLocks noChangeArrowheads="1"/>
          </p:cNvSpPr>
          <p:nvPr/>
        </p:nvSpPr>
        <p:spPr bwMode="auto">
          <a:xfrm>
            <a:off x="506186" y="43543"/>
            <a:ext cx="8077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charset="0"/>
              </a:rPr>
              <a:t>It is important to identify the forces acting on an object.  It is also important to identify the action-reaction pairs.</a:t>
            </a:r>
          </a:p>
        </p:txBody>
      </p:sp>
      <p:sp>
        <p:nvSpPr>
          <p:cNvPr id="816131" name="Text Box 3"/>
          <p:cNvSpPr txBox="1">
            <a:spLocks noChangeArrowheads="1"/>
          </p:cNvSpPr>
          <p:nvPr/>
        </p:nvSpPr>
        <p:spPr bwMode="auto">
          <a:xfrm>
            <a:off x="130628" y="1551087"/>
            <a:ext cx="306387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The forces acting on the book are </a:t>
            </a:r>
            <a:r>
              <a:rPr lang="en-US" b="1" dirty="0">
                <a:solidFill>
                  <a:srgbClr val="FAA368"/>
                </a:solidFill>
                <a:latin typeface="Arial" charset="0"/>
              </a:rPr>
              <a:t>W</a:t>
            </a:r>
            <a:r>
              <a:rPr lang="en-US" dirty="0">
                <a:latin typeface="Arial" charset="0"/>
              </a:rPr>
              <a:t> (gravitational force from Earth) and </a:t>
            </a:r>
            <a:r>
              <a:rPr lang="en-US" b="1" dirty="0">
                <a:solidFill>
                  <a:srgbClr val="FAA368"/>
                </a:solidFill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(normal force from table).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b="1" i="1" dirty="0">
                <a:solidFill>
                  <a:schemeClr val="accent1"/>
                </a:solidFill>
                <a:latin typeface="Arial" charset="0"/>
              </a:rPr>
              <a:t>Normal force</a:t>
            </a:r>
            <a:r>
              <a:rPr lang="en-US" dirty="0">
                <a:latin typeface="Arial" charset="0"/>
              </a:rPr>
              <a:t> refers to the perpendicular force a surface exerts on an object.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The reaction force to the Earth’s attractive force </a:t>
            </a:r>
            <a:r>
              <a:rPr lang="en-US" b="1" dirty="0">
                <a:solidFill>
                  <a:srgbClr val="FAA368"/>
                </a:solidFill>
                <a:latin typeface="Arial" charset="0"/>
              </a:rPr>
              <a:t>W</a:t>
            </a:r>
            <a:r>
              <a:rPr lang="en-US" dirty="0">
                <a:latin typeface="Arial" charset="0"/>
              </a:rPr>
              <a:t> on the book, is an equal attractive force </a:t>
            </a:r>
            <a:r>
              <a:rPr lang="en-US" b="1" dirty="0">
                <a:solidFill>
                  <a:srgbClr val="FAA368"/>
                </a:solidFill>
                <a:latin typeface="Arial" charset="0"/>
              </a:rPr>
              <a:t>-W</a:t>
            </a:r>
            <a:r>
              <a:rPr lang="en-US" dirty="0">
                <a:latin typeface="Arial" charset="0"/>
              </a:rPr>
              <a:t> the book exerts on the Earth.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The reaction force to the table’s normal force </a:t>
            </a:r>
            <a:r>
              <a:rPr lang="en-US" b="1" dirty="0">
                <a:solidFill>
                  <a:srgbClr val="FAA368"/>
                </a:solidFill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exerted upward on the book, is an equal force </a:t>
            </a:r>
            <a:r>
              <a:rPr lang="en-US" b="1" dirty="0">
                <a:solidFill>
                  <a:srgbClr val="FAA368"/>
                </a:solidFill>
                <a:latin typeface="Arial" charset="0"/>
              </a:rPr>
              <a:t>-N</a:t>
            </a:r>
            <a:r>
              <a:rPr lang="en-US" dirty="0">
                <a:latin typeface="Arial" charset="0"/>
              </a:rPr>
              <a:t> the book exerts downward on the table.</a:t>
            </a:r>
          </a:p>
        </p:txBody>
      </p:sp>
      <p:pic>
        <p:nvPicPr>
          <p:cNvPr id="816134" name="Picture 6" descr="04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905000"/>
            <a:ext cx="5800725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5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one is a more realistic description of what actually happens.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22701" y="2286000"/>
            <a:ext cx="4463699" cy="838200"/>
            <a:chOff x="1022701" y="2286000"/>
            <a:chExt cx="4463699" cy="838200"/>
          </a:xfrm>
        </p:grpSpPr>
        <p:sp>
          <p:nvSpPr>
            <p:cNvPr id="3" name="Rectangle 2"/>
            <p:cNvSpPr/>
            <p:nvPr/>
          </p:nvSpPr>
          <p:spPr>
            <a:xfrm>
              <a:off x="1828800" y="2438400"/>
              <a:ext cx="36576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rot="19484946">
              <a:off x="1022701" y="2362200"/>
              <a:ext cx="1219200" cy="7620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81600" y="2286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166258" y="2699658"/>
              <a:ext cx="3810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226126" y="2667000"/>
              <a:ext cx="1905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Explosion 1 12"/>
          <p:cNvSpPr/>
          <p:nvPr/>
        </p:nvSpPr>
        <p:spPr>
          <a:xfrm>
            <a:off x="1737756" y="2080227"/>
            <a:ext cx="838200" cy="1043973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2090058" y="2476500"/>
            <a:ext cx="5334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33587" y="4610100"/>
            <a:ext cx="4463699" cy="838200"/>
            <a:chOff x="1022701" y="2286000"/>
            <a:chExt cx="4463699" cy="838200"/>
          </a:xfrm>
        </p:grpSpPr>
        <p:sp>
          <p:nvSpPr>
            <p:cNvPr id="16" name="Rectangle 15"/>
            <p:cNvSpPr/>
            <p:nvPr/>
          </p:nvSpPr>
          <p:spPr>
            <a:xfrm>
              <a:off x="1828800" y="2438400"/>
              <a:ext cx="36576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rot="19484946">
              <a:off x="1022701" y="2362200"/>
              <a:ext cx="1219200" cy="7620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81600" y="2286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166258" y="2699658"/>
              <a:ext cx="3810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226126" y="2667000"/>
              <a:ext cx="1905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Explosion 1 20"/>
          <p:cNvSpPr/>
          <p:nvPr/>
        </p:nvSpPr>
        <p:spPr>
          <a:xfrm>
            <a:off x="1748642" y="4404327"/>
            <a:ext cx="838200" cy="1043973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/>
          <p:cNvSpPr/>
          <p:nvPr/>
        </p:nvSpPr>
        <p:spPr>
          <a:xfrm>
            <a:off x="2100944" y="4800600"/>
            <a:ext cx="533400" cy="228600"/>
          </a:xfrm>
          <a:prstGeom prst="homePlat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9600" y="60198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Now see the  gun recoil in real life.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23622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a). Upper</a:t>
            </a:r>
          </a:p>
          <a:p>
            <a:endParaRPr lang="en-US" sz="3000" dirty="0"/>
          </a:p>
          <a:p>
            <a:r>
              <a:rPr lang="en-US" sz="3000" dirty="0"/>
              <a:t>b). Lower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74219 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74219 2.22222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19045 -3.33333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21" grpId="0" animBg="1"/>
      <p:bldP spid="21" grpId="1" animBg="1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Gun Recoil</a:t>
            </a:r>
          </a:p>
        </p:txBody>
      </p:sp>
      <p:pic>
        <p:nvPicPr>
          <p:cNvPr id="3" name="Funniest Rifle Recoil Hit To The Face With Most Unbeleivable Catch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295400"/>
            <a:ext cx="6934200" cy="52006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5888"/>
            <a:ext cx="9144000" cy="27717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79" charset="0"/>
              </a:rPr>
              <a:t>Two equal forces act on an object in the directions shown.  If these are the only forces involved, will the object be accelerated?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7772400" cy="1600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Yes.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No.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It is impossible to determine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000">
                <a:latin typeface="Comic Sans MS" pitchFamily="79" charset="0"/>
              </a:rPr>
              <a:t>	from this figure.</a:t>
            </a:r>
          </a:p>
        </p:txBody>
      </p:sp>
      <p:pic>
        <p:nvPicPr>
          <p:cNvPr id="848903" name="Picture 7" descr="04_p075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35473"/>
            <a:ext cx="321786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8BF9-EA87-4BA1-A3D4-E31244B310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75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2097</Words>
  <Application>Microsoft Office PowerPoint</Application>
  <PresentationFormat>On-screen Show (4:3)</PresentationFormat>
  <Paragraphs>330</Paragraphs>
  <Slides>28</Slides>
  <Notes>15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Comic Sans MS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one is a more realistic description of what actually happens. </vt:lpstr>
      <vt:lpstr>Gun Recoil</vt:lpstr>
      <vt:lpstr>Two equal forces act on an object in the directions shown.  If these are the only forces involved, will the object be accelerated?</vt:lpstr>
      <vt:lpstr>Two equal forces act on an object in the directions shown.  If these are the only forces involved, will the object be accelerated?</vt:lpstr>
      <vt:lpstr>Two forces act in opposite directions on a box.  What is the mass of the box if its acceleration is 4.0 m/s2?</vt:lpstr>
      <vt:lpstr>Two forces act in opposite directions on a box.  What is the mass of the box if its acceleration is 4.0 m/s2?</vt:lpstr>
      <vt:lpstr>A 4-kg block is acted on by three horizontal forces.  What is the net horizontal force acting on the block?</vt:lpstr>
      <vt:lpstr>A 4-kg block is acted on by three horizontal forces.  What is the net horizontal force acting on the block?</vt:lpstr>
      <vt:lpstr>Quiz: A 4-kg block is acted on by three horizontal forces.  What is the horizontal acceleration of the block?</vt:lpstr>
      <vt:lpstr>Quiz: A 4-kg block is acted on by three horizontal forces.  What is the horizontal acceleration of the block?</vt:lpstr>
      <vt:lpstr>Ch 4 E14 </vt:lpstr>
      <vt:lpstr>Ch 4 E14 </vt:lpstr>
      <vt:lpstr>PowerPoint Presentation</vt:lpstr>
      <vt:lpstr>Forces in an elevator</vt:lpstr>
      <vt:lpstr>Ch 4 E18</vt:lpstr>
      <vt:lpstr>Ch 4 E18</vt:lpstr>
      <vt:lpstr>Ch 4 CP4</vt:lpstr>
      <vt:lpstr>Ch 4 CP6</vt:lpstr>
      <vt:lpstr>Ch 4 CP6</vt:lpstr>
      <vt:lpstr>Ch 4 CP6</vt:lpstr>
      <vt:lpstr>Ch 4 CP6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wxie</dc:creator>
  <cp:lastModifiedBy>David King</cp:lastModifiedBy>
  <cp:revision>125</cp:revision>
  <dcterms:created xsi:type="dcterms:W3CDTF">2011-01-19T23:15:55Z</dcterms:created>
  <dcterms:modified xsi:type="dcterms:W3CDTF">2021-02-02T22:07:46Z</dcterms:modified>
</cp:coreProperties>
</file>