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0" r:id="rId2"/>
    <p:sldId id="299" r:id="rId3"/>
    <p:sldId id="296" r:id="rId4"/>
    <p:sldId id="302" r:id="rId5"/>
    <p:sldId id="301" r:id="rId6"/>
    <p:sldId id="269" r:id="rId7"/>
    <p:sldId id="270" r:id="rId8"/>
    <p:sldId id="271" r:id="rId9"/>
    <p:sldId id="272" r:id="rId10"/>
    <p:sldId id="274" r:id="rId11"/>
    <p:sldId id="275" r:id="rId12"/>
    <p:sldId id="277" r:id="rId13"/>
    <p:sldId id="278" r:id="rId14"/>
    <p:sldId id="297" r:id="rId15"/>
    <p:sldId id="290" r:id="rId16"/>
    <p:sldId id="298" r:id="rId17"/>
    <p:sldId id="289" r:id="rId18"/>
    <p:sldId id="285" r:id="rId19"/>
    <p:sldId id="286" r:id="rId20"/>
    <p:sldId id="291" r:id="rId21"/>
    <p:sldId id="294" r:id="rId22"/>
    <p:sldId id="293" r:id="rId23"/>
    <p:sldId id="295" r:id="rId24"/>
    <p:sldId id="303" r:id="rId25"/>
    <p:sldId id="287" r:id="rId26"/>
    <p:sldId id="288" r:id="rId27"/>
    <p:sldId id="284" r:id="rId28"/>
    <p:sldId id="29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04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5396B-415F-44A4-A2D9-BE1E17D6A08C}" type="datetimeFigureOut">
              <a:rPr lang="en-US" smtClean="0"/>
              <a:t>1/31/2021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7337A-7378-4E3E-873A-5B5250B55014}" type="slidenum">
              <a:rPr lang="en-US" smtClean="0"/>
              <a:t>‹#›</a:t>
            </a:fld>
            <a:endParaRPr lang="en-US"/>
          </a:p>
        </p:txBody>
      </p:sp>
    </p:spTree>
    <p:extLst>
      <p:ext uri="{BB962C8B-B14F-4D97-AF65-F5344CB8AC3E}">
        <p14:creationId xmlns:p14="http://schemas.microsoft.com/office/powerpoint/2010/main" val="134104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5B0B8-F291-4CD6-9951-7827B3FED726}" type="slidenum">
              <a:rPr lang="en-US"/>
              <a:pPr/>
              <a:t>1</a:t>
            </a:fld>
            <a:endParaRPr lang="en-US"/>
          </a:p>
        </p:txBody>
      </p:sp>
      <p:sp>
        <p:nvSpPr>
          <p:cNvPr id="9963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6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extLst>
      <p:ext uri="{BB962C8B-B14F-4D97-AF65-F5344CB8AC3E}">
        <p14:creationId xmlns:p14="http://schemas.microsoft.com/office/powerpoint/2010/main" val="6499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68859-61F1-44AA-BA38-F02044A69133}" type="slidenum">
              <a:rPr lang="en-US"/>
              <a:pPr/>
              <a:t>11</a:t>
            </a:fld>
            <a:endParaRPr lang="en-US"/>
          </a:p>
        </p:txBody>
      </p:sp>
      <p:sp>
        <p:nvSpPr>
          <p:cNvPr id="10014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1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6427A1-E60B-41EB-A0FD-3A7AC29BF096}" type="slidenum">
              <a:rPr lang="en-US"/>
              <a:pPr/>
              <a:t>12</a:t>
            </a:fld>
            <a:endParaRPr lang="en-US"/>
          </a:p>
        </p:txBody>
      </p:sp>
      <p:sp>
        <p:nvSpPr>
          <p:cNvPr id="1009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9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E52DD-D2C2-4E2C-B4F3-47AE9EC0A605}" type="slidenum">
              <a:rPr lang="en-US"/>
              <a:pPr/>
              <a:t>13</a:t>
            </a:fld>
            <a:endParaRPr lang="en-US"/>
          </a:p>
        </p:txBody>
      </p:sp>
      <p:sp>
        <p:nvSpPr>
          <p:cNvPr id="837634" name="Rectangle 2"/>
          <p:cNvSpPr>
            <a:spLocks noGrp="1" noRot="1" noChangeAspect="1" noChangeArrowheads="1" noTextEdit="1"/>
          </p:cNvSpPr>
          <p:nvPr>
            <p:ph type="sldImg"/>
          </p:nvPr>
        </p:nvSpPr>
        <p:spPr>
          <a:ln/>
        </p:spPr>
      </p:sp>
      <p:sp>
        <p:nvSpPr>
          <p:cNvPr id="83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E52DD-D2C2-4E2C-B4F3-47AE9EC0A605}" type="slidenum">
              <a:rPr lang="en-US"/>
              <a:pPr/>
              <a:t>14</a:t>
            </a:fld>
            <a:endParaRPr lang="en-US"/>
          </a:p>
        </p:txBody>
      </p:sp>
      <p:sp>
        <p:nvSpPr>
          <p:cNvPr id="837634" name="Rectangle 2"/>
          <p:cNvSpPr>
            <a:spLocks noGrp="1" noRot="1" noChangeAspect="1" noChangeArrowheads="1" noTextEdit="1"/>
          </p:cNvSpPr>
          <p:nvPr>
            <p:ph type="sldImg"/>
          </p:nvPr>
        </p:nvSpPr>
        <p:spPr>
          <a:ln/>
        </p:spPr>
      </p:sp>
      <p:sp>
        <p:nvSpPr>
          <p:cNvPr id="83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6FD28-98EE-4CCC-A5E6-35F05B9030CD}" type="slidenum">
              <a:rPr lang="en-US"/>
              <a:pPr/>
              <a:t>15</a:t>
            </a:fld>
            <a:endParaRPr lang="en-US"/>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6FD28-98EE-4CCC-A5E6-35F05B9030CD}" type="slidenum">
              <a:rPr lang="en-US"/>
              <a:pPr/>
              <a:t>16</a:t>
            </a:fld>
            <a:endParaRPr lang="en-US"/>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55E62-9FA0-497A-86B9-4B842D341F51}" type="slidenum">
              <a:rPr lang="en-US"/>
              <a:pPr/>
              <a:t>17</a:t>
            </a:fld>
            <a:endParaRPr lang="en-US"/>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E01EE-7B62-492E-85A2-E297BBE5014B}" type="slidenum">
              <a:rPr lang="en-US"/>
              <a:pPr/>
              <a:t>18</a:t>
            </a:fld>
            <a:endParaRPr lang="en-US"/>
          </a:p>
        </p:txBody>
      </p:sp>
      <p:sp>
        <p:nvSpPr>
          <p:cNvPr id="989186" name="Rectangle 2"/>
          <p:cNvSpPr>
            <a:spLocks noGrp="1" noRot="1" noChangeAspect="1" noChangeArrowheads="1" noTextEdit="1"/>
          </p:cNvSpPr>
          <p:nvPr>
            <p:ph type="sldImg"/>
          </p:nvPr>
        </p:nvSpPr>
        <p:spPr>
          <a:ln/>
        </p:spPr>
      </p:sp>
      <p:sp>
        <p:nvSpPr>
          <p:cNvPr id="98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17427-99CC-4F5D-A6B5-C3A9479E2E0A}" type="slidenum">
              <a:rPr lang="en-US"/>
              <a:pPr/>
              <a:t>19</a:t>
            </a:fld>
            <a:endParaRPr lang="en-US"/>
          </a:p>
        </p:txBody>
      </p:sp>
      <p:sp>
        <p:nvSpPr>
          <p:cNvPr id="1005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5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821DFC-CFEF-479A-A6AC-DF3387F9B2B3}" type="slidenum">
              <a:rPr lang="en-US"/>
              <a:pPr eaLnBrk="1" hangingPunct="1"/>
              <a:t>21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i="0" kern="1200" dirty="0">
                <a:solidFill>
                  <a:schemeClr val="tx1"/>
                </a:solidFill>
                <a:effectLst/>
                <a:latin typeface="+mn-lt"/>
                <a:ea typeface="+mn-ea"/>
                <a:cs typeface="+mn-cs"/>
              </a:rPr>
              <a:t>A slender dowel rod is placed in the end of a long brass tube whose internal diameter is slightly greater than that of the dowel </a:t>
            </a:r>
            <a:r>
              <a:rPr lang="en-US" sz="1200" b="0" i="0" kern="1200" dirty="0" err="1">
                <a:solidFill>
                  <a:schemeClr val="tx1"/>
                </a:solidFill>
                <a:effectLst/>
                <a:latin typeface="+mn-lt"/>
                <a:ea typeface="+mn-ea"/>
                <a:cs typeface="+mn-cs"/>
              </a:rPr>
              <a:t>rod.The</a:t>
            </a:r>
            <a:r>
              <a:rPr lang="en-US" sz="1200" b="0" i="0" kern="1200" dirty="0">
                <a:solidFill>
                  <a:schemeClr val="tx1"/>
                </a:solidFill>
                <a:effectLst/>
                <a:latin typeface="+mn-lt"/>
                <a:ea typeface="+mn-ea"/>
                <a:cs typeface="+mn-cs"/>
              </a:rPr>
              <a:t> hose from a fire extinguisher is attached to the end of the tube. Depressing the handle of the fire extinguisher accelerates the pencil down the tube and impales it in a 1/2-inch sheet of plywood, passing at least half-way through the wood. </a:t>
            </a:r>
            <a:br>
              <a:rPr lang="en-US" dirty="0"/>
            </a:br>
            <a:br>
              <a:rPr lang="en-US" dirty="0"/>
            </a:br>
            <a:r>
              <a:rPr lang="en-US" sz="1200" b="1" i="0" kern="1200" dirty="0">
                <a:solidFill>
                  <a:schemeClr val="tx1"/>
                </a:solidFill>
                <a:effectLst/>
                <a:latin typeface="+mn-lt"/>
                <a:ea typeface="+mn-ea"/>
                <a:cs typeface="+mn-cs"/>
              </a:rPr>
              <a:t>Directions:</a:t>
            </a:r>
            <a:r>
              <a:rPr lang="en-US" sz="1200" b="0" i="0" kern="1200" dirty="0">
                <a:solidFill>
                  <a:schemeClr val="tx1"/>
                </a:solidFill>
                <a:effectLst/>
                <a:latin typeface="+mn-lt"/>
                <a:ea typeface="+mn-ea"/>
                <a:cs typeface="+mn-cs"/>
              </a:rPr>
              <a:t> Place the dowel rod in the tube and connect the hose from the fire extinguisher. MAKE SURE THAT THE CONNECTION IS FIRMLY MADE. Strike the handle of the fire extinguisher quickly with the side of your hand to “pulse” it. </a:t>
            </a:r>
            <a:br>
              <a:rPr lang="en-US" dirty="0"/>
            </a:br>
            <a:br>
              <a:rPr lang="en-US" dirty="0"/>
            </a:br>
            <a:r>
              <a:rPr lang="en-US" sz="1200" b="1" i="0" kern="1200" dirty="0">
                <a:solidFill>
                  <a:schemeClr val="tx1"/>
                </a:solidFill>
                <a:effectLst/>
                <a:latin typeface="+mn-lt"/>
                <a:ea typeface="+mn-ea"/>
                <a:cs typeface="+mn-cs"/>
              </a:rPr>
              <a:t>Suggestions for Presentation:</a:t>
            </a:r>
            <a:r>
              <a:rPr lang="en-US" sz="1200" b="0" i="0" kern="1200" dirty="0">
                <a:solidFill>
                  <a:schemeClr val="tx1"/>
                </a:solidFill>
                <a:effectLst/>
                <a:latin typeface="+mn-lt"/>
                <a:ea typeface="+mn-ea"/>
                <a:cs typeface="+mn-cs"/>
              </a:rPr>
              <a:t> Hold a piece of the plywood in one hand and the small dowel rod in the other. Ask how one might get the rod through the wood. You might even try hammering it through, showing that large forces may be required to get the dowel rod through the wood. </a:t>
            </a:r>
            <a:br>
              <a:rPr lang="en-US" dirty="0"/>
            </a:b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4871A-45FB-4F38-B9B6-AA9E7535D61A}" type="slidenum">
              <a:rPr lang="en-US"/>
              <a:pPr/>
              <a:t>2</a:t>
            </a:fld>
            <a:endParaRPr lang="en-US"/>
          </a:p>
        </p:txBody>
      </p:sp>
      <p:sp>
        <p:nvSpPr>
          <p:cNvPr id="862210" name="Rectangle 2"/>
          <p:cNvSpPr>
            <a:spLocks noGrp="1" noRot="1" noChangeAspect="1" noChangeArrowheads="1" noTextEdit="1"/>
          </p:cNvSpPr>
          <p:nvPr>
            <p:ph type="sldImg"/>
          </p:nvPr>
        </p:nvSpPr>
        <p:spPr>
          <a:ln/>
        </p:spPr>
      </p:sp>
      <p:sp>
        <p:nvSpPr>
          <p:cNvPr id="862211" name="Rectangle 3"/>
          <p:cNvSpPr>
            <a:spLocks noGrp="1" noChangeArrowheads="1"/>
          </p:cNvSpPr>
          <p:nvPr>
            <p:ph type="body" idx="1"/>
          </p:nvPr>
        </p:nvSpPr>
        <p:spPr/>
        <p:txBody>
          <a:bodyPr/>
          <a:lstStyle/>
          <a:p>
            <a:r>
              <a:rPr lang="en-US" dirty="0"/>
              <a:t>When target is at rest. The bullet</a:t>
            </a:r>
            <a:r>
              <a:rPr lang="en-US" baseline="0" dirty="0"/>
              <a:t> will not hit the target. But if the target is moving, e.g. falling, it will works. Then show next slide of java cartoon. </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27756E-F74C-4728-91B4-4A1E00380AFD}" type="slidenum">
              <a:rPr lang="en-US"/>
              <a:pPr eaLnBrk="1" hangingPunct="1"/>
              <a:t>22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FA9315-68DF-4146-9A5C-9944D6ECC1E0}" type="slidenum">
              <a:rPr lang="en-US"/>
              <a:pPr eaLnBrk="1" hangingPunct="1"/>
              <a:t>23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instructor places a 50 pound block on his/her chest (or have a student do this) and has the student strike the block with a sledge hammer. The person holding the block is not harmed. Although the force of the sledge hammer blow is quite large, the impact time is very, very small. </a:t>
            </a:r>
            <a:r>
              <a:rPr lang="en-US" sz="1200" b="0" i="0" kern="1200">
                <a:solidFill>
                  <a:schemeClr val="tx1"/>
                </a:solidFill>
                <a:effectLst/>
                <a:latin typeface="+mn-lt"/>
                <a:ea typeface="+mn-ea"/>
                <a:cs typeface="+mn-cs"/>
              </a:rPr>
              <a:t>The large mass of the block prevents it from gaining any significant movement before the impact is over. </a:t>
            </a:r>
            <a:endParaRPr lang="en-US"/>
          </a:p>
        </p:txBody>
      </p:sp>
      <p:sp>
        <p:nvSpPr>
          <p:cNvPr id="4" name="Slide Number Placeholder 3"/>
          <p:cNvSpPr>
            <a:spLocks noGrp="1"/>
          </p:cNvSpPr>
          <p:nvPr>
            <p:ph type="sldNum" sz="quarter" idx="10"/>
          </p:nvPr>
        </p:nvSpPr>
        <p:spPr/>
        <p:txBody>
          <a:bodyPr/>
          <a:lstStyle/>
          <a:p>
            <a:fld id="{8FF7337A-7378-4E3E-873A-5B5250B55014}" type="slidenum">
              <a:rPr lang="en-US" smtClean="0"/>
              <a:t>24</a:t>
            </a:fld>
            <a:endParaRPr lang="en-US"/>
          </a:p>
        </p:txBody>
      </p:sp>
    </p:spTree>
    <p:extLst>
      <p:ext uri="{BB962C8B-B14F-4D97-AF65-F5344CB8AC3E}">
        <p14:creationId xmlns:p14="http://schemas.microsoft.com/office/powerpoint/2010/main" val="1761229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C20255-AE5D-430D-A781-459833142DFB}" type="slidenum">
              <a:rPr lang="en-US"/>
              <a:pPr/>
              <a:t>25</a:t>
            </a:fld>
            <a:endParaRPr lang="en-US"/>
          </a:p>
        </p:txBody>
      </p:sp>
      <p:sp>
        <p:nvSpPr>
          <p:cNvPr id="10117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1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90E25-520C-4048-A4D2-FE5B0908ACFC}" type="slidenum">
              <a:rPr lang="en-US"/>
              <a:pPr/>
              <a:t>26</a:t>
            </a:fld>
            <a:endParaRPr lang="en-US"/>
          </a:p>
        </p:txBody>
      </p:sp>
      <p:sp>
        <p:nvSpPr>
          <p:cNvPr id="10137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55E62-9FA0-497A-86B9-4B842D341F51}" type="slidenum">
              <a:rPr lang="en-US"/>
              <a:pPr/>
              <a:t>27</a:t>
            </a:fld>
            <a:endParaRPr lang="en-US"/>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45F179-8BA7-4A5E-833A-C12306C483C4}" type="slidenum">
              <a:rPr lang="en-US"/>
              <a:pPr eaLnBrk="1" hangingPunct="1"/>
              <a:t>28</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Don’t know WHY??!!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473FB4-1B3E-4084-A98F-59FF7761AC93}" type="slidenum">
              <a:rPr lang="en-US"/>
              <a:pPr/>
              <a:t>4</a:t>
            </a:fld>
            <a:endParaRPr lang="en-US"/>
          </a:p>
        </p:txBody>
      </p:sp>
      <p:sp>
        <p:nvSpPr>
          <p:cNvPr id="9984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8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CA" dirty="0"/>
              <a:t>Ask the student to think about the answer then give</a:t>
            </a:r>
            <a:r>
              <a:rPr lang="en-CA" baseline="0" dirty="0"/>
              <a:t> the quiz at the end of the class. </a:t>
            </a:r>
            <a:endParaRPr lang="en-CA" dirty="0"/>
          </a:p>
        </p:txBody>
      </p:sp>
    </p:spTree>
    <p:extLst>
      <p:ext uri="{BB962C8B-B14F-4D97-AF65-F5344CB8AC3E}">
        <p14:creationId xmlns:p14="http://schemas.microsoft.com/office/powerpoint/2010/main" val="131786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46ED6-FC61-4670-B424-6A24DB079405}" type="slidenum">
              <a:rPr lang="en-US"/>
              <a:pPr/>
              <a:t>5</a:t>
            </a:fld>
            <a:endParaRPr lang="en-US"/>
          </a:p>
        </p:txBody>
      </p:sp>
      <p:sp>
        <p:nvSpPr>
          <p:cNvPr id="10004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0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dirty="0"/>
          </a:p>
        </p:txBody>
      </p:sp>
    </p:spTree>
    <p:extLst>
      <p:ext uri="{BB962C8B-B14F-4D97-AF65-F5344CB8AC3E}">
        <p14:creationId xmlns:p14="http://schemas.microsoft.com/office/powerpoint/2010/main" val="183059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4D7D81-F828-44B3-85E9-FC2B5AEDF621}" type="slidenum">
              <a:rPr lang="en-US"/>
              <a:pPr/>
              <a:t>6</a:t>
            </a:fld>
            <a:endParaRPr lang="en-US"/>
          </a:p>
        </p:txBody>
      </p:sp>
      <p:sp>
        <p:nvSpPr>
          <p:cNvPr id="9953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5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1245B0-A177-4E0D-8153-19CAFC377629}" type="slidenum">
              <a:rPr lang="en-US"/>
              <a:pPr/>
              <a:t>7</a:t>
            </a:fld>
            <a:endParaRPr lang="en-US"/>
          </a:p>
        </p:txBody>
      </p:sp>
      <p:sp>
        <p:nvSpPr>
          <p:cNvPr id="694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4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44F55-19BD-4332-8149-438146C0B116}" type="slidenum">
              <a:rPr lang="en-US"/>
              <a:pPr/>
              <a:t>8</a:t>
            </a:fld>
            <a:endParaRPr lang="en-US"/>
          </a:p>
        </p:txBody>
      </p:sp>
      <p:sp>
        <p:nvSpPr>
          <p:cNvPr id="9973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7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C2323-A8F0-4CD8-ABAD-BBFC1AF658FA}" type="slidenum">
              <a:rPr lang="en-US"/>
              <a:pPr/>
              <a:t>9</a:t>
            </a:fld>
            <a:endParaRPr lang="en-US"/>
          </a:p>
        </p:txBody>
      </p:sp>
      <p:sp>
        <p:nvSpPr>
          <p:cNvPr id="9994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9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089D78-E419-44C9-9891-ED47D8351D96}" type="slidenum">
              <a:rPr lang="en-US"/>
              <a:pPr/>
              <a:t>10</a:t>
            </a:fld>
            <a:endParaRPr lang="en-US"/>
          </a:p>
        </p:txBody>
      </p:sp>
      <p:sp>
        <p:nvSpPr>
          <p:cNvPr id="7249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4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CA" dirty="0"/>
              <a:t>Remind the ice</a:t>
            </a:r>
            <a:r>
              <a:rPr lang="en-CA" baseline="0" dirty="0"/>
              <a:t> skating. The kid continue move without being pushed anymore. </a:t>
            </a:r>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73E313-6259-41F6-A863-88A9E0397D8E}" type="datetime1">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98BF9-EA87-4BA1-A3D4-E31244B3109C}" type="slidenum">
              <a:rPr lang="en-US" smtClean="0"/>
              <a:t>‹#›</a:t>
            </a:fld>
            <a:endParaRPr lang="en-US"/>
          </a:p>
        </p:txBody>
      </p:sp>
    </p:spTree>
    <p:extLst>
      <p:ext uri="{BB962C8B-B14F-4D97-AF65-F5344CB8AC3E}">
        <p14:creationId xmlns:p14="http://schemas.microsoft.com/office/powerpoint/2010/main" val="93429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3EA839-732C-40C0-B168-0CB18915A7CC}" type="datetime1">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98BF9-EA87-4BA1-A3D4-E31244B3109C}" type="slidenum">
              <a:rPr lang="en-US" smtClean="0"/>
              <a:t>‹#›</a:t>
            </a:fld>
            <a:endParaRPr lang="en-US"/>
          </a:p>
        </p:txBody>
      </p:sp>
    </p:spTree>
    <p:extLst>
      <p:ext uri="{BB962C8B-B14F-4D97-AF65-F5344CB8AC3E}">
        <p14:creationId xmlns:p14="http://schemas.microsoft.com/office/powerpoint/2010/main" val="135816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F42E5F-2135-42D2-8675-5021415654C7}" type="datetime1">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98BF9-EA87-4BA1-A3D4-E31244B3109C}" type="slidenum">
              <a:rPr lang="en-US" smtClean="0"/>
              <a:t>‹#›</a:t>
            </a:fld>
            <a:endParaRPr lang="en-US"/>
          </a:p>
        </p:txBody>
      </p:sp>
    </p:spTree>
    <p:extLst>
      <p:ext uri="{BB962C8B-B14F-4D97-AF65-F5344CB8AC3E}">
        <p14:creationId xmlns:p14="http://schemas.microsoft.com/office/powerpoint/2010/main" val="233419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A25F41-8463-4AAD-8D70-96FDAA1CC250}" type="datetime1">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98BF9-EA87-4BA1-A3D4-E31244B3109C}" type="slidenum">
              <a:rPr lang="en-US" smtClean="0"/>
              <a:t>‹#›</a:t>
            </a:fld>
            <a:endParaRPr lang="en-US"/>
          </a:p>
        </p:txBody>
      </p:sp>
    </p:spTree>
    <p:extLst>
      <p:ext uri="{BB962C8B-B14F-4D97-AF65-F5344CB8AC3E}">
        <p14:creationId xmlns:p14="http://schemas.microsoft.com/office/powerpoint/2010/main" val="396721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C2A2A-9DFC-4FC6-B18F-70C866E7C91C}" type="datetime1">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98BF9-EA87-4BA1-A3D4-E31244B3109C}" type="slidenum">
              <a:rPr lang="en-US" smtClean="0"/>
              <a:t>‹#›</a:t>
            </a:fld>
            <a:endParaRPr lang="en-US"/>
          </a:p>
        </p:txBody>
      </p:sp>
    </p:spTree>
    <p:extLst>
      <p:ext uri="{BB962C8B-B14F-4D97-AF65-F5344CB8AC3E}">
        <p14:creationId xmlns:p14="http://schemas.microsoft.com/office/powerpoint/2010/main" val="422131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4055C4-12DC-4C85-9850-E77C2293DE55}" type="datetime1">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98BF9-EA87-4BA1-A3D4-E31244B3109C}" type="slidenum">
              <a:rPr lang="en-US" smtClean="0"/>
              <a:t>‹#›</a:t>
            </a:fld>
            <a:endParaRPr lang="en-US"/>
          </a:p>
        </p:txBody>
      </p:sp>
    </p:spTree>
    <p:extLst>
      <p:ext uri="{BB962C8B-B14F-4D97-AF65-F5344CB8AC3E}">
        <p14:creationId xmlns:p14="http://schemas.microsoft.com/office/powerpoint/2010/main" val="124309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F3AD64-36B9-430D-AB43-383B836056EA}" type="datetime1">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98BF9-EA87-4BA1-A3D4-E31244B3109C}" type="slidenum">
              <a:rPr lang="en-US" smtClean="0"/>
              <a:t>‹#›</a:t>
            </a:fld>
            <a:endParaRPr lang="en-US"/>
          </a:p>
        </p:txBody>
      </p:sp>
    </p:spTree>
    <p:extLst>
      <p:ext uri="{BB962C8B-B14F-4D97-AF65-F5344CB8AC3E}">
        <p14:creationId xmlns:p14="http://schemas.microsoft.com/office/powerpoint/2010/main" val="204039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529951-FD87-4D79-ABC2-CDD5139A6967}" type="datetime1">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98BF9-EA87-4BA1-A3D4-E31244B3109C}" type="slidenum">
              <a:rPr lang="en-US" smtClean="0"/>
              <a:t>‹#›</a:t>
            </a:fld>
            <a:endParaRPr lang="en-US"/>
          </a:p>
        </p:txBody>
      </p:sp>
    </p:spTree>
    <p:extLst>
      <p:ext uri="{BB962C8B-B14F-4D97-AF65-F5344CB8AC3E}">
        <p14:creationId xmlns:p14="http://schemas.microsoft.com/office/powerpoint/2010/main" val="405633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9E54F-F503-4C4E-89FF-91B9E62A545C}" type="datetime1">
              <a:rPr lang="en-US" smtClean="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98BF9-EA87-4BA1-A3D4-E31244B3109C}" type="slidenum">
              <a:rPr lang="en-US" smtClean="0"/>
              <a:t>‹#›</a:t>
            </a:fld>
            <a:endParaRPr lang="en-US"/>
          </a:p>
        </p:txBody>
      </p:sp>
    </p:spTree>
    <p:extLst>
      <p:ext uri="{BB962C8B-B14F-4D97-AF65-F5344CB8AC3E}">
        <p14:creationId xmlns:p14="http://schemas.microsoft.com/office/powerpoint/2010/main" val="347229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FAE7D-ED29-4F7A-8293-A174AFFDC52E}" type="datetime1">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98BF9-EA87-4BA1-A3D4-E31244B3109C}" type="slidenum">
              <a:rPr lang="en-US" smtClean="0"/>
              <a:t>‹#›</a:t>
            </a:fld>
            <a:endParaRPr lang="en-US"/>
          </a:p>
        </p:txBody>
      </p:sp>
    </p:spTree>
    <p:extLst>
      <p:ext uri="{BB962C8B-B14F-4D97-AF65-F5344CB8AC3E}">
        <p14:creationId xmlns:p14="http://schemas.microsoft.com/office/powerpoint/2010/main" val="185933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C8408-1668-4A9A-A31B-658CDE09351C}" type="datetime1">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98BF9-EA87-4BA1-A3D4-E31244B3109C}" type="slidenum">
              <a:rPr lang="en-US" smtClean="0"/>
              <a:t>‹#›</a:t>
            </a:fld>
            <a:endParaRPr lang="en-US"/>
          </a:p>
        </p:txBody>
      </p:sp>
    </p:spTree>
    <p:extLst>
      <p:ext uri="{BB962C8B-B14F-4D97-AF65-F5344CB8AC3E}">
        <p14:creationId xmlns:p14="http://schemas.microsoft.com/office/powerpoint/2010/main" val="357708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93DC4-0A18-41B2-B36D-7E14CBE92657}" type="datetime1">
              <a:rPr lang="en-US" smtClean="0"/>
              <a:t>1/31/2021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98BF9-EA87-4BA1-A3D4-E31244B3109C}" type="slidenum">
              <a:rPr lang="en-US" smtClean="0"/>
              <a:t>‹#›</a:t>
            </a:fld>
            <a:endParaRPr lang="en-US"/>
          </a:p>
        </p:txBody>
      </p:sp>
    </p:spTree>
    <p:extLst>
      <p:ext uri="{BB962C8B-B14F-4D97-AF65-F5344CB8AC3E}">
        <p14:creationId xmlns:p14="http://schemas.microsoft.com/office/powerpoint/2010/main" val="2473970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1" name="Text Box 3"/>
          <p:cNvSpPr txBox="1">
            <a:spLocks noChangeArrowheads="1"/>
          </p:cNvSpPr>
          <p:nvPr/>
        </p:nvSpPr>
        <p:spPr bwMode="auto">
          <a:xfrm>
            <a:off x="0" y="990600"/>
            <a:ext cx="91440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2" charset="2"/>
              <a:buChar char="§"/>
            </a:pPr>
            <a:r>
              <a:rPr lang="en-US" sz="3200" dirty="0">
                <a:latin typeface="Arial" charset="0"/>
              </a:rPr>
              <a:t>The </a:t>
            </a:r>
            <a:r>
              <a:rPr lang="en-US" sz="3200" dirty="0">
                <a:solidFill>
                  <a:srgbClr val="FAA368"/>
                </a:solidFill>
                <a:latin typeface="Arial" charset="0"/>
              </a:rPr>
              <a:t>total velocity at any point</a:t>
            </a:r>
            <a:r>
              <a:rPr lang="en-US" sz="3200" dirty="0">
                <a:latin typeface="Arial" charset="0"/>
              </a:rPr>
              <a:t> is found by adding the vertical component of the velocity, at that point, to the horizontal component of the velocity at that point.</a:t>
            </a:r>
          </a:p>
          <a:p>
            <a:pPr>
              <a:buClr>
                <a:schemeClr val="folHlink"/>
              </a:buClr>
              <a:buFont typeface="Wingdings" pitchFamily="2" charset="2"/>
              <a:buChar char="§"/>
            </a:pPr>
            <a:r>
              <a:rPr lang="en-US" dirty="0">
                <a:latin typeface="Arial" charset="0"/>
              </a:rPr>
              <a:t>The horizontal velocity </a:t>
            </a:r>
          </a:p>
          <a:p>
            <a:pPr>
              <a:buClr>
                <a:schemeClr val="folHlink"/>
              </a:buClr>
              <a:buFont typeface="Wingdings" pitchFamily="2" charset="2"/>
              <a:buNone/>
            </a:pPr>
            <a:r>
              <a:rPr lang="en-US" dirty="0">
                <a:latin typeface="Arial" charset="0"/>
              </a:rPr>
              <a:t>  remains constant, because </a:t>
            </a:r>
          </a:p>
          <a:p>
            <a:pPr>
              <a:buClr>
                <a:schemeClr val="folHlink"/>
              </a:buClr>
              <a:buFont typeface="Wingdings" pitchFamily="2" charset="2"/>
              <a:buNone/>
            </a:pPr>
            <a:r>
              <a:rPr lang="en-US" dirty="0">
                <a:latin typeface="Arial" charset="0"/>
              </a:rPr>
              <a:t>  there is no acceleration in </a:t>
            </a:r>
          </a:p>
          <a:p>
            <a:pPr>
              <a:buClr>
                <a:schemeClr val="folHlink"/>
              </a:buClr>
              <a:buFont typeface="Wingdings" pitchFamily="2" charset="2"/>
              <a:buNone/>
            </a:pPr>
            <a:r>
              <a:rPr lang="en-US" dirty="0">
                <a:latin typeface="Arial" charset="0"/>
              </a:rPr>
              <a:t>  that direction.</a:t>
            </a:r>
          </a:p>
          <a:p>
            <a:pPr>
              <a:buClr>
                <a:schemeClr val="folHlink"/>
              </a:buClr>
              <a:buFont typeface="Wingdings" pitchFamily="2" charset="2"/>
              <a:buChar char="§"/>
            </a:pPr>
            <a:endParaRPr lang="en-US" dirty="0">
              <a:latin typeface="Arial" charset="0"/>
            </a:endParaRPr>
          </a:p>
          <a:p>
            <a:pPr>
              <a:buClr>
                <a:schemeClr val="folHlink"/>
              </a:buClr>
              <a:buFont typeface="Wingdings" pitchFamily="2" charset="2"/>
              <a:buChar char="§"/>
            </a:pPr>
            <a:r>
              <a:rPr lang="en-US" dirty="0">
                <a:latin typeface="Arial" charset="0"/>
              </a:rPr>
              <a:t>The downward (vertical) velocity </a:t>
            </a:r>
          </a:p>
          <a:p>
            <a:pPr>
              <a:buClr>
                <a:schemeClr val="folHlink"/>
              </a:buClr>
            </a:pPr>
            <a:r>
              <a:rPr lang="en-US" dirty="0">
                <a:latin typeface="Arial" charset="0"/>
              </a:rPr>
              <a:t>gets larger and larger, due to</a:t>
            </a:r>
          </a:p>
          <a:p>
            <a:pPr>
              <a:buClr>
                <a:schemeClr val="folHlink"/>
              </a:buClr>
              <a:buFont typeface="Wingdings" pitchFamily="2" charset="2"/>
              <a:buNone/>
            </a:pPr>
            <a:r>
              <a:rPr lang="en-US" dirty="0">
                <a:latin typeface="Arial" charset="0"/>
              </a:rPr>
              <a:t> the acceleration due to gravity.</a:t>
            </a:r>
          </a:p>
        </p:txBody>
      </p:sp>
      <p:pic>
        <p:nvPicPr>
          <p:cNvPr id="995333" name="Picture 5" descr="03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984" y="2759384"/>
            <a:ext cx="5062537" cy="273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03_14"/>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8292" r="16069"/>
          <a:stretch/>
        </p:blipFill>
        <p:spPr bwMode="auto">
          <a:xfrm>
            <a:off x="4191000" y="2743200"/>
            <a:ext cx="285466" cy="273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5330" name="Text Box 2"/>
          <p:cNvSpPr txBox="1">
            <a:spLocks noChangeArrowheads="1"/>
          </p:cNvSpPr>
          <p:nvPr/>
        </p:nvSpPr>
        <p:spPr bwMode="auto">
          <a:xfrm>
            <a:off x="0" y="152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dirty="0">
                <a:solidFill>
                  <a:srgbClr val="FF0000"/>
                </a:solidFill>
                <a:latin typeface="Arial" charset="0"/>
              </a:rPr>
              <a:t>What does the trajectory look like?</a:t>
            </a:r>
          </a:p>
        </p:txBody>
      </p:sp>
      <p:pic>
        <p:nvPicPr>
          <p:cNvPr id="6" name="Picture 5" descr="03_14"/>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144" t="9573" b="80854"/>
          <a:stretch/>
        </p:blipFill>
        <p:spPr bwMode="auto">
          <a:xfrm>
            <a:off x="4231945" y="5300360"/>
            <a:ext cx="4939352" cy="26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03_14"/>
          <p:cNvPicPr>
            <a:picLocks noChangeAspect="1" noChangeArrowheads="1"/>
          </p:cNvPicPr>
          <p:nvPr/>
        </p:nvPicPr>
        <p:blipFill rotWithShape="1">
          <a:blip r:embed="rId3">
            <a:extLst>
              <a:ext uri="{28A0092B-C50C-407E-A947-70E740481C1C}">
                <a14:useLocalDpi xmlns:a14="http://schemas.microsoft.com/office/drawing/2010/main" val="0"/>
              </a:ext>
            </a:extLst>
          </a:blip>
          <a:srcRect l="83616" t="34539" r="-1948" b="45214"/>
          <a:stretch/>
        </p:blipFill>
        <p:spPr bwMode="auto">
          <a:xfrm>
            <a:off x="3405686" y="3572255"/>
            <a:ext cx="928047" cy="55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058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2" name="Text Box 4"/>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dirty="0">
                <a:solidFill>
                  <a:srgbClr val="FF0000"/>
                </a:solidFill>
                <a:latin typeface="Arial" charset="0"/>
              </a:rPr>
              <a:t>Newton’s First Law of Motion</a:t>
            </a:r>
          </a:p>
        </p:txBody>
      </p:sp>
      <p:sp>
        <p:nvSpPr>
          <p:cNvPr id="723973" name="Text Box 5"/>
          <p:cNvSpPr txBox="1">
            <a:spLocks noChangeArrowheads="1"/>
          </p:cNvSpPr>
          <p:nvPr/>
        </p:nvSpPr>
        <p:spPr bwMode="auto">
          <a:xfrm>
            <a:off x="228600" y="1351528"/>
            <a:ext cx="31242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itchFamily="34" charset="0"/>
              <a:buChar char="•"/>
            </a:pPr>
            <a:r>
              <a:rPr lang="en-US" sz="2500" dirty="0">
                <a:latin typeface="Arial" charset="0"/>
              </a:rPr>
              <a:t>An object remains at rest, </a:t>
            </a:r>
          </a:p>
          <a:p>
            <a:pPr marL="285750" indent="-285750">
              <a:buFont typeface="Arial" pitchFamily="34" charset="0"/>
              <a:buChar char="•"/>
            </a:pPr>
            <a:endParaRPr lang="en-US" sz="2500" dirty="0">
              <a:latin typeface="Arial" charset="0"/>
            </a:endParaRPr>
          </a:p>
          <a:p>
            <a:pPr marL="285750" indent="-285750">
              <a:buFont typeface="Arial" pitchFamily="34" charset="0"/>
              <a:buChar char="•"/>
            </a:pPr>
            <a:r>
              <a:rPr lang="en-US" sz="2500" dirty="0">
                <a:latin typeface="Arial" charset="0"/>
              </a:rPr>
              <a:t>or in uniform motion in a straight line,</a:t>
            </a:r>
          </a:p>
          <a:p>
            <a:pPr marL="285750" indent="-285750">
              <a:buFont typeface="Arial" pitchFamily="34" charset="0"/>
              <a:buChar char="•"/>
            </a:pPr>
            <a:endParaRPr lang="en-US" sz="2500" dirty="0">
              <a:latin typeface="Arial" charset="0"/>
            </a:endParaRPr>
          </a:p>
          <a:p>
            <a:pPr marL="285750" indent="-285750">
              <a:buFont typeface="Arial" pitchFamily="34" charset="0"/>
              <a:buChar char="•"/>
            </a:pPr>
            <a:r>
              <a:rPr lang="en-US" sz="2500" dirty="0">
                <a:latin typeface="Arial" charset="0"/>
              </a:rPr>
              <a:t> unless it is compelled to change by an externally imposed force.</a:t>
            </a:r>
          </a:p>
        </p:txBody>
      </p:sp>
      <p:sp>
        <p:nvSpPr>
          <p:cNvPr id="723974" name="Rectangle 6"/>
          <p:cNvSpPr>
            <a:spLocks noChangeArrowheads="1"/>
          </p:cNvSpPr>
          <p:nvPr/>
        </p:nvSpPr>
        <p:spPr bwMode="auto">
          <a:xfrm>
            <a:off x="3843338" y="12017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723975" name="Picture 7" descr="04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224" y="1630126"/>
            <a:ext cx="5116512" cy="415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0E98BF9-EA87-4BA1-A3D4-E31244B3109C}" type="slidenum">
              <a:rPr lang="en-US" smtClean="0"/>
              <a:t>10</a:t>
            </a:fld>
            <a:endParaRPr lang="en-US"/>
          </a:p>
        </p:txBody>
      </p:sp>
    </p:spTree>
    <p:extLst>
      <p:ext uri="{BB962C8B-B14F-4D97-AF65-F5344CB8AC3E}">
        <p14:creationId xmlns:p14="http://schemas.microsoft.com/office/powerpoint/2010/main" val="2634906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dirty="0">
                <a:solidFill>
                  <a:srgbClr val="FF0000"/>
                </a:solidFill>
                <a:latin typeface="Arial" charset="0"/>
              </a:rPr>
              <a:t>Newton’s Second Law of Motion</a:t>
            </a:r>
          </a:p>
        </p:txBody>
      </p:sp>
      <p:sp>
        <p:nvSpPr>
          <p:cNvPr id="1000451" name="Text Box 3"/>
          <p:cNvSpPr txBox="1">
            <a:spLocks noChangeArrowheads="1"/>
          </p:cNvSpPr>
          <p:nvPr/>
        </p:nvSpPr>
        <p:spPr bwMode="auto">
          <a:xfrm>
            <a:off x="190727" y="1430338"/>
            <a:ext cx="3733800"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buFont typeface="Arial" pitchFamily="34" charset="0"/>
              <a:buChar char="•"/>
            </a:pPr>
            <a:r>
              <a:rPr lang="en-US" sz="2500" dirty="0">
                <a:latin typeface="Arial" charset="0"/>
              </a:rPr>
              <a:t>The </a:t>
            </a:r>
            <a:r>
              <a:rPr lang="en-US" sz="2500" b="1" i="1" dirty="0">
                <a:solidFill>
                  <a:srgbClr val="FFA6B5"/>
                </a:solidFill>
                <a:latin typeface="Arial" charset="0"/>
              </a:rPr>
              <a:t>acceleration</a:t>
            </a:r>
            <a:r>
              <a:rPr lang="en-US" sz="2500" dirty="0">
                <a:latin typeface="Arial" charset="0"/>
              </a:rPr>
              <a:t> of an object is directly proportional to the magnitude of the imposed </a:t>
            </a:r>
            <a:r>
              <a:rPr lang="en-US" sz="2500" b="1" i="1" dirty="0">
                <a:solidFill>
                  <a:srgbClr val="FFA6B5"/>
                </a:solidFill>
                <a:latin typeface="Arial" charset="0"/>
              </a:rPr>
              <a:t>force</a:t>
            </a:r>
            <a:r>
              <a:rPr lang="en-US" sz="2500" dirty="0">
                <a:latin typeface="Arial" charset="0"/>
              </a:rPr>
              <a:t> </a:t>
            </a:r>
          </a:p>
          <a:p>
            <a:pPr marL="285750" indent="-285750">
              <a:buFont typeface="Arial" pitchFamily="34" charset="0"/>
              <a:buChar char="•"/>
            </a:pPr>
            <a:endParaRPr lang="en-US" sz="2500" dirty="0">
              <a:latin typeface="Arial" charset="0"/>
            </a:endParaRPr>
          </a:p>
          <a:p>
            <a:pPr marL="285750" indent="-285750">
              <a:buFont typeface="Arial" pitchFamily="34" charset="0"/>
              <a:buChar char="•"/>
            </a:pPr>
            <a:r>
              <a:rPr lang="en-US" sz="2500" dirty="0">
                <a:latin typeface="Arial" charset="0"/>
              </a:rPr>
              <a:t>and inversely proportional to the </a:t>
            </a:r>
            <a:r>
              <a:rPr lang="en-US" sz="2500" b="1" i="1" dirty="0">
                <a:solidFill>
                  <a:srgbClr val="FFA6B5"/>
                </a:solidFill>
                <a:latin typeface="Arial" charset="0"/>
              </a:rPr>
              <a:t>mass</a:t>
            </a:r>
            <a:r>
              <a:rPr lang="en-US" sz="2500" dirty="0">
                <a:latin typeface="Arial" charset="0"/>
              </a:rPr>
              <a:t> of the object.</a:t>
            </a:r>
          </a:p>
          <a:p>
            <a:pPr marL="285750" indent="-285750">
              <a:buFont typeface="Arial" pitchFamily="34" charset="0"/>
              <a:buChar char="•"/>
            </a:pPr>
            <a:endParaRPr lang="en-US" sz="2500" dirty="0">
              <a:latin typeface="Arial" charset="0"/>
            </a:endParaRPr>
          </a:p>
          <a:p>
            <a:pPr marL="285750" indent="-285750">
              <a:buFont typeface="Arial" pitchFamily="34" charset="0"/>
              <a:buChar char="•"/>
            </a:pPr>
            <a:r>
              <a:rPr lang="en-US" sz="2500" dirty="0">
                <a:latin typeface="Arial" charset="0"/>
              </a:rPr>
              <a:t>The acceleration is the same direction as that of the imposed force.</a:t>
            </a:r>
          </a:p>
        </p:txBody>
      </p:sp>
      <p:sp>
        <p:nvSpPr>
          <p:cNvPr id="1000452" name="Rectangle 4"/>
          <p:cNvSpPr>
            <a:spLocks noChangeArrowheads="1"/>
          </p:cNvSpPr>
          <p:nvPr/>
        </p:nvSpPr>
        <p:spPr bwMode="auto">
          <a:xfrm>
            <a:off x="3843338" y="12017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000454" name="Picture 6" descr="04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088571"/>
            <a:ext cx="416854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137929234"/>
              </p:ext>
            </p:extLst>
          </p:nvPr>
        </p:nvGraphicFramePr>
        <p:xfrm>
          <a:off x="4191000" y="5638800"/>
          <a:ext cx="4711700" cy="1090854"/>
        </p:xfrm>
        <a:graphic>
          <a:graphicData uri="http://schemas.openxmlformats.org/presentationml/2006/ole">
            <mc:AlternateContent xmlns:mc="http://schemas.openxmlformats.org/markup-compatibility/2006">
              <mc:Choice xmlns:v="urn:schemas-microsoft-com:vml" Requires="v">
                <p:oleObj spid="_x0000_s4194" name="Equation" r:id="rId5" imgW="2413000" imgH="558800" progId="Equation.3">
                  <p:embed/>
                </p:oleObj>
              </mc:Choice>
              <mc:Fallback>
                <p:oleObj name="Equation" r:id="rId5" imgW="2413000" imgH="558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5638800"/>
                        <a:ext cx="4711700" cy="1090854"/>
                      </a:xfrm>
                      <a:prstGeom prst="rect">
                        <a:avLst/>
                      </a:prstGeom>
                      <a:solidFill>
                        <a:srgbClr val="EFFF5D"/>
                      </a:solidFill>
                      <a:ln>
                        <a:noFill/>
                      </a:ln>
                      <a:effectLst/>
                    </p:spPr>
                  </p:pic>
                </p:oleObj>
              </mc:Fallback>
            </mc:AlternateContent>
          </a:graphicData>
        </a:graphic>
      </p:graphicFrame>
      <p:sp>
        <p:nvSpPr>
          <p:cNvPr id="3" name="Slide Number Placeholder 2"/>
          <p:cNvSpPr>
            <a:spLocks noGrp="1"/>
          </p:cNvSpPr>
          <p:nvPr>
            <p:ph type="sldNum" sz="quarter" idx="12"/>
          </p:nvPr>
        </p:nvSpPr>
        <p:spPr/>
        <p:txBody>
          <a:bodyPr/>
          <a:lstStyle/>
          <a:p>
            <a:fld id="{C0E98BF9-EA87-4BA1-A3D4-E31244B3109C}" type="slidenum">
              <a:rPr lang="en-US" smtClean="0"/>
              <a:t>11</a:t>
            </a:fld>
            <a:endParaRPr lang="en-US"/>
          </a:p>
        </p:txBody>
      </p:sp>
    </p:spTree>
    <p:extLst>
      <p:ext uri="{BB962C8B-B14F-4D97-AF65-F5344CB8AC3E}">
        <p14:creationId xmlns:p14="http://schemas.microsoft.com/office/powerpoint/2010/main" val="156458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3" name="Text Box 3"/>
          <p:cNvSpPr txBox="1">
            <a:spLocks noChangeArrowheads="1"/>
          </p:cNvSpPr>
          <p:nvPr/>
        </p:nvSpPr>
        <p:spPr bwMode="auto">
          <a:xfrm>
            <a:off x="152400" y="609600"/>
            <a:ext cx="5181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
            </a:pPr>
            <a:r>
              <a:rPr lang="en-US" sz="2800" dirty="0">
                <a:latin typeface="Arial" charset="0"/>
              </a:rPr>
              <a:t>It is the total force or </a:t>
            </a:r>
            <a:r>
              <a:rPr lang="en-US" sz="2800" b="1" i="1" dirty="0">
                <a:solidFill>
                  <a:schemeClr val="accent1"/>
                </a:solidFill>
                <a:latin typeface="Arial" charset="0"/>
              </a:rPr>
              <a:t>net force</a:t>
            </a:r>
            <a:r>
              <a:rPr lang="en-US" sz="2800" dirty="0">
                <a:latin typeface="Arial" charset="0"/>
              </a:rPr>
              <a:t> that determines an object’s acceleration.  </a:t>
            </a:r>
          </a:p>
          <a:p>
            <a:pPr>
              <a:buClr>
                <a:schemeClr val="folHlink"/>
              </a:buClr>
              <a:buFont typeface="Wingdings" pitchFamily="79" charset="2"/>
              <a:buChar char="§"/>
            </a:pPr>
            <a:r>
              <a:rPr lang="en-US" sz="2800" dirty="0">
                <a:latin typeface="Arial" charset="0"/>
              </a:rPr>
              <a:t>If there is more than one vector acting on an object, the forces are added together as vectors, taking into account their directions.</a:t>
            </a:r>
          </a:p>
        </p:txBody>
      </p:sp>
      <p:sp>
        <p:nvSpPr>
          <p:cNvPr id="1008644" name="Rectangle 4"/>
          <p:cNvSpPr>
            <a:spLocks noChangeArrowheads="1"/>
          </p:cNvSpPr>
          <p:nvPr/>
        </p:nvSpPr>
        <p:spPr bwMode="auto">
          <a:xfrm>
            <a:off x="3843338" y="12017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008646" name="Picture 6" descr="04_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029200"/>
            <a:ext cx="8856663"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08647" name="Object 7"/>
          <p:cNvGraphicFramePr>
            <a:graphicFrameLocks noChangeAspect="1"/>
          </p:cNvGraphicFramePr>
          <p:nvPr/>
        </p:nvGraphicFramePr>
        <p:xfrm>
          <a:off x="5403850" y="228600"/>
          <a:ext cx="3740150" cy="4468813"/>
        </p:xfrm>
        <a:graphic>
          <a:graphicData uri="http://schemas.openxmlformats.org/presentationml/2006/ole">
            <mc:AlternateContent xmlns:mc="http://schemas.openxmlformats.org/markup-compatibility/2006">
              <mc:Choice xmlns:v="urn:schemas-microsoft-com:vml" Requires="v">
                <p:oleObj spid="_x0000_s2159" name="Equation" r:id="rId5" imgW="1828800" imgH="2184400" progId="Equation.3">
                  <p:embed/>
                </p:oleObj>
              </mc:Choice>
              <mc:Fallback>
                <p:oleObj name="Equation" r:id="rId5" imgW="1828800" imgH="218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850" y="228600"/>
                        <a:ext cx="3740150" cy="446881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C0E98BF9-EA87-4BA1-A3D4-E31244B3109C}" type="slidenum">
              <a:rPr lang="en-US" smtClean="0"/>
              <a:t>12</a:t>
            </a:fld>
            <a:endParaRPr lang="en-US"/>
          </a:p>
        </p:txBody>
      </p:sp>
    </p:spTree>
    <p:extLst>
      <p:ext uri="{BB962C8B-B14F-4D97-AF65-F5344CB8AC3E}">
        <p14:creationId xmlns:p14="http://schemas.microsoft.com/office/powerpoint/2010/main" val="3772387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8643">
                                            <p:txEl>
                                              <p:pRg st="1" end="1"/>
                                            </p:txEl>
                                          </p:spTgt>
                                        </p:tgtEl>
                                        <p:attrNameLst>
                                          <p:attrName>style.visibility</p:attrName>
                                        </p:attrNameLst>
                                      </p:cBhvr>
                                      <p:to>
                                        <p:strVal val="visible"/>
                                      </p:to>
                                    </p:set>
                                    <p:animEffect transition="in" filter="blinds(horizontal)">
                                      <p:cBhvr>
                                        <p:cTn id="7" dur="500"/>
                                        <p:tgtEl>
                                          <p:spTgt spid="10086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08647"/>
                                        </p:tgtEl>
                                        <p:attrNameLst>
                                          <p:attrName>style.visibility</p:attrName>
                                        </p:attrNameLst>
                                      </p:cBhvr>
                                      <p:to>
                                        <p:strVal val="visible"/>
                                      </p:to>
                                    </p:set>
                                    <p:animEffect transition="in" filter="circle(in)">
                                      <p:cBhvr>
                                        <p:cTn id="12" dur="2000"/>
                                        <p:tgtEl>
                                          <p:spTgt spid="1008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304800" y="152400"/>
            <a:ext cx="8534400" cy="1920875"/>
          </a:xfrm>
        </p:spPr>
        <p:txBody>
          <a:bodyPr/>
          <a:lstStyle/>
          <a:p>
            <a:r>
              <a:rPr lang="en-US" sz="4000" b="1" dirty="0">
                <a:solidFill>
                  <a:srgbClr val="FF0000"/>
                </a:solidFill>
                <a:latin typeface="Comic Sans MS" pitchFamily="79" charset="0"/>
              </a:rPr>
              <a:t>Two equal-magnitude horizontal forces act on a box.  Is the object accelerated horizontally?</a:t>
            </a:r>
            <a:endParaRPr lang="en-US" b="1" dirty="0">
              <a:solidFill>
                <a:srgbClr val="FF0000"/>
              </a:solidFill>
            </a:endParaRPr>
          </a:p>
        </p:txBody>
      </p:sp>
      <p:sp>
        <p:nvSpPr>
          <p:cNvPr id="836611" name="Rectangle 3"/>
          <p:cNvSpPr>
            <a:spLocks noGrp="1" noChangeArrowheads="1"/>
          </p:cNvSpPr>
          <p:nvPr>
            <p:ph type="body" idx="1"/>
          </p:nvPr>
        </p:nvSpPr>
        <p:spPr>
          <a:xfrm>
            <a:off x="304800" y="2362200"/>
            <a:ext cx="4419600" cy="1524000"/>
          </a:xfrm>
        </p:spPr>
        <p:txBody>
          <a:bodyPr/>
          <a:lstStyle/>
          <a:p>
            <a:pPr marL="609600" indent="-609600">
              <a:buFont typeface="Arial" charset="0"/>
              <a:buAutoNum type="alphaLcParenR"/>
            </a:pPr>
            <a:r>
              <a:rPr lang="en-US" sz="2000">
                <a:latin typeface="Comic Sans MS" pitchFamily="79" charset="0"/>
              </a:rPr>
              <a:t>Yes.</a:t>
            </a:r>
          </a:p>
          <a:p>
            <a:pPr marL="609600" indent="-609600">
              <a:buFont typeface="Arial" charset="0"/>
              <a:buAutoNum type="alphaLcParenR"/>
            </a:pPr>
            <a:r>
              <a:rPr lang="en-US" sz="2000">
                <a:latin typeface="Comic Sans MS" pitchFamily="79" charset="0"/>
              </a:rPr>
              <a:t>No.</a:t>
            </a:r>
          </a:p>
          <a:p>
            <a:pPr marL="609600" indent="-609600">
              <a:buFont typeface="Arial" charset="0"/>
              <a:buAutoNum type="alphaLcParenR"/>
            </a:pPr>
            <a:r>
              <a:rPr lang="en-US" sz="2000">
                <a:latin typeface="Comic Sans MS" pitchFamily="79" charset="0"/>
              </a:rPr>
              <a:t>You can’t tell from </a:t>
            </a:r>
          </a:p>
          <a:p>
            <a:pPr marL="609600" indent="-609600">
              <a:buFont typeface="Arial" charset="0"/>
              <a:buNone/>
            </a:pPr>
            <a:r>
              <a:rPr lang="en-US" sz="2000">
                <a:latin typeface="Comic Sans MS" pitchFamily="79" charset="0"/>
              </a:rPr>
              <a:t>	this diagram.</a:t>
            </a:r>
            <a:endParaRPr lang="en-US" sz="2400">
              <a:latin typeface="Comic Sans MS" pitchFamily="79" charset="0"/>
            </a:endParaRPr>
          </a:p>
        </p:txBody>
      </p:sp>
      <p:pic>
        <p:nvPicPr>
          <p:cNvPr id="836615" name="Picture 7" descr="04_p07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4267200"/>
            <a:ext cx="8856662"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0E98BF9-EA87-4BA1-A3D4-E31244B3109C}" type="slidenum">
              <a:rPr lang="en-US" smtClean="0"/>
              <a:t>13</a:t>
            </a:fld>
            <a:endParaRPr lang="en-US"/>
          </a:p>
        </p:txBody>
      </p:sp>
    </p:spTree>
    <p:extLst>
      <p:ext uri="{BB962C8B-B14F-4D97-AF65-F5344CB8AC3E}">
        <p14:creationId xmlns:p14="http://schemas.microsoft.com/office/powerpoint/2010/main" val="4200970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304800" y="152400"/>
            <a:ext cx="8534400" cy="1920875"/>
          </a:xfrm>
        </p:spPr>
        <p:txBody>
          <a:bodyPr/>
          <a:lstStyle/>
          <a:p>
            <a:r>
              <a:rPr lang="en-US" sz="4000" b="1" dirty="0">
                <a:solidFill>
                  <a:srgbClr val="FF0000"/>
                </a:solidFill>
                <a:latin typeface="Comic Sans MS" pitchFamily="79" charset="0"/>
              </a:rPr>
              <a:t>Two equal-magnitude horizontal forces act on a box.  Is the object accelerated horizontally?</a:t>
            </a:r>
            <a:endParaRPr lang="en-US" b="1" dirty="0">
              <a:solidFill>
                <a:srgbClr val="FF0000"/>
              </a:solidFill>
            </a:endParaRPr>
          </a:p>
        </p:txBody>
      </p:sp>
      <p:sp>
        <p:nvSpPr>
          <p:cNvPr id="836611" name="Rectangle 3"/>
          <p:cNvSpPr>
            <a:spLocks noGrp="1" noChangeArrowheads="1"/>
          </p:cNvSpPr>
          <p:nvPr>
            <p:ph type="body" idx="1"/>
          </p:nvPr>
        </p:nvSpPr>
        <p:spPr>
          <a:xfrm>
            <a:off x="304800" y="2362200"/>
            <a:ext cx="4419600" cy="1524000"/>
          </a:xfrm>
        </p:spPr>
        <p:txBody>
          <a:bodyPr/>
          <a:lstStyle/>
          <a:p>
            <a:pPr marL="609600" indent="-609600">
              <a:buFont typeface="Arial" charset="0"/>
              <a:buAutoNum type="alphaLcParenR"/>
            </a:pPr>
            <a:r>
              <a:rPr lang="en-US" sz="2000">
                <a:latin typeface="Comic Sans MS" pitchFamily="79" charset="0"/>
              </a:rPr>
              <a:t>Yes.</a:t>
            </a:r>
          </a:p>
          <a:p>
            <a:pPr marL="609600" indent="-609600">
              <a:buFont typeface="Arial" charset="0"/>
              <a:buAutoNum type="alphaLcParenR"/>
            </a:pPr>
            <a:r>
              <a:rPr lang="en-US" sz="2000">
                <a:latin typeface="Comic Sans MS" pitchFamily="79" charset="0"/>
              </a:rPr>
              <a:t>No.</a:t>
            </a:r>
          </a:p>
          <a:p>
            <a:pPr marL="609600" indent="-609600">
              <a:buFont typeface="Arial" charset="0"/>
              <a:buAutoNum type="alphaLcParenR"/>
            </a:pPr>
            <a:r>
              <a:rPr lang="en-US" sz="2000">
                <a:latin typeface="Comic Sans MS" pitchFamily="79" charset="0"/>
              </a:rPr>
              <a:t>You can’t tell from </a:t>
            </a:r>
          </a:p>
          <a:p>
            <a:pPr marL="609600" indent="-609600">
              <a:buFont typeface="Arial" charset="0"/>
              <a:buNone/>
            </a:pPr>
            <a:r>
              <a:rPr lang="en-US" sz="2000">
                <a:latin typeface="Comic Sans MS" pitchFamily="79" charset="0"/>
              </a:rPr>
              <a:t>	this diagram.</a:t>
            </a:r>
            <a:endParaRPr lang="en-US" sz="2400">
              <a:latin typeface="Comic Sans MS" pitchFamily="79" charset="0"/>
            </a:endParaRPr>
          </a:p>
        </p:txBody>
      </p:sp>
      <p:sp>
        <p:nvSpPr>
          <p:cNvPr id="836612" name="Text Box 4"/>
          <p:cNvSpPr txBox="1">
            <a:spLocks noChangeArrowheads="1"/>
          </p:cNvSpPr>
          <p:nvPr/>
        </p:nvSpPr>
        <p:spPr bwMode="auto">
          <a:xfrm>
            <a:off x="4648200" y="2209800"/>
            <a:ext cx="4343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Since the two forces are equal in size, and are in opposite directions, they cancel each other out and there is no acceleration.</a:t>
            </a:r>
          </a:p>
        </p:txBody>
      </p:sp>
      <p:pic>
        <p:nvPicPr>
          <p:cNvPr id="836615" name="Picture 7" descr="04_p07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4267200"/>
            <a:ext cx="8856662"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0E98BF9-EA87-4BA1-A3D4-E31244B3109C}" type="slidenum">
              <a:rPr lang="en-US" smtClean="0"/>
              <a:t>14</a:t>
            </a:fld>
            <a:endParaRPr lang="en-US"/>
          </a:p>
        </p:txBody>
      </p:sp>
    </p:spTree>
    <p:extLst>
      <p:ext uri="{BB962C8B-B14F-4D97-AF65-F5344CB8AC3E}">
        <p14:creationId xmlns:p14="http://schemas.microsoft.com/office/powerpoint/2010/main" val="175289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a:xfrm>
            <a:off x="304800" y="152400"/>
            <a:ext cx="8534400" cy="1920875"/>
          </a:xfrm>
        </p:spPr>
        <p:txBody>
          <a:bodyPr>
            <a:normAutofit fontScale="90000"/>
          </a:bodyPr>
          <a:lstStyle/>
          <a:p>
            <a:r>
              <a:rPr lang="en-US" sz="4000" b="1" dirty="0">
                <a:solidFill>
                  <a:srgbClr val="FF0000"/>
                </a:solidFill>
                <a:latin typeface="Comic Sans MS" pitchFamily="79" charset="0"/>
              </a:rPr>
              <a:t>Is it possible that the box is moving, since the forces are equal in size but opposite in direction?</a:t>
            </a:r>
            <a:endParaRPr lang="en-US" b="1" dirty="0">
              <a:solidFill>
                <a:srgbClr val="FF0000"/>
              </a:solidFill>
            </a:endParaRPr>
          </a:p>
        </p:txBody>
      </p:sp>
      <p:sp>
        <p:nvSpPr>
          <p:cNvPr id="961539" name="Rectangle 3"/>
          <p:cNvSpPr>
            <a:spLocks noGrp="1" noChangeArrowheads="1"/>
          </p:cNvSpPr>
          <p:nvPr>
            <p:ph type="body" idx="1"/>
          </p:nvPr>
        </p:nvSpPr>
        <p:spPr>
          <a:xfrm>
            <a:off x="304800" y="2362200"/>
            <a:ext cx="4267200" cy="1524000"/>
          </a:xfrm>
        </p:spPr>
        <p:txBody>
          <a:bodyPr/>
          <a:lstStyle/>
          <a:p>
            <a:pPr marL="609600" indent="-609600">
              <a:buFont typeface="Arial" charset="0"/>
              <a:buAutoNum type="alphaLcParenR"/>
            </a:pPr>
            <a:r>
              <a:rPr lang="en-US" sz="2000">
                <a:latin typeface="Comic Sans MS" pitchFamily="79" charset="0"/>
              </a:rPr>
              <a:t>Yes, it is possible for </a:t>
            </a:r>
          </a:p>
          <a:p>
            <a:pPr marL="609600" indent="-609600">
              <a:buFont typeface="Arial" charset="0"/>
              <a:buNone/>
            </a:pPr>
            <a:r>
              <a:rPr lang="en-US" sz="2000">
                <a:latin typeface="Comic Sans MS" pitchFamily="79" charset="0"/>
              </a:rPr>
              <a:t>	the object to be moving.</a:t>
            </a:r>
          </a:p>
          <a:p>
            <a:pPr marL="609600" indent="-609600">
              <a:buFont typeface="Arial" charset="0"/>
              <a:buAutoNum type="alphaLcParenR"/>
            </a:pPr>
            <a:r>
              <a:rPr lang="en-US" sz="2000">
                <a:latin typeface="Comic Sans MS" pitchFamily="79" charset="0"/>
              </a:rPr>
              <a:t>No, it is impossible for </a:t>
            </a:r>
          </a:p>
          <a:p>
            <a:pPr marL="609600" indent="-609600">
              <a:buFont typeface="Arial" charset="0"/>
              <a:buNone/>
            </a:pPr>
            <a:r>
              <a:rPr lang="en-US" sz="2000">
                <a:latin typeface="Comic Sans MS" pitchFamily="79" charset="0"/>
              </a:rPr>
              <a:t>	the object to be moving.</a:t>
            </a:r>
          </a:p>
        </p:txBody>
      </p:sp>
      <p:pic>
        <p:nvPicPr>
          <p:cNvPr id="961541" name="Picture 5" descr="04_p07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4267200"/>
            <a:ext cx="8856662"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0E98BF9-EA87-4BA1-A3D4-E31244B3109C}" type="slidenum">
              <a:rPr lang="en-US" smtClean="0"/>
              <a:t>15</a:t>
            </a:fld>
            <a:endParaRPr lang="en-US"/>
          </a:p>
        </p:txBody>
      </p:sp>
    </p:spTree>
    <p:extLst>
      <p:ext uri="{BB962C8B-B14F-4D97-AF65-F5344CB8AC3E}">
        <p14:creationId xmlns:p14="http://schemas.microsoft.com/office/powerpoint/2010/main" val="112630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a:xfrm>
            <a:off x="304800" y="152400"/>
            <a:ext cx="8534400" cy="1920875"/>
          </a:xfrm>
        </p:spPr>
        <p:txBody>
          <a:bodyPr>
            <a:normAutofit fontScale="90000"/>
          </a:bodyPr>
          <a:lstStyle/>
          <a:p>
            <a:r>
              <a:rPr lang="en-US" sz="4000" b="1" dirty="0">
                <a:solidFill>
                  <a:srgbClr val="FF0000"/>
                </a:solidFill>
                <a:latin typeface="Comic Sans MS" pitchFamily="79" charset="0"/>
              </a:rPr>
              <a:t>Is it possible that the box is moving, since the forces are equal in size but opposite in direction?</a:t>
            </a:r>
            <a:endParaRPr lang="en-US" b="1" dirty="0">
              <a:solidFill>
                <a:srgbClr val="FF0000"/>
              </a:solidFill>
            </a:endParaRPr>
          </a:p>
        </p:txBody>
      </p:sp>
      <p:sp>
        <p:nvSpPr>
          <p:cNvPr id="961539" name="Rectangle 3"/>
          <p:cNvSpPr>
            <a:spLocks noGrp="1" noChangeArrowheads="1"/>
          </p:cNvSpPr>
          <p:nvPr>
            <p:ph type="body" idx="1"/>
          </p:nvPr>
        </p:nvSpPr>
        <p:spPr>
          <a:xfrm>
            <a:off x="304800" y="2362200"/>
            <a:ext cx="4267200" cy="1524000"/>
          </a:xfrm>
        </p:spPr>
        <p:txBody>
          <a:bodyPr/>
          <a:lstStyle/>
          <a:p>
            <a:pPr marL="609600" indent="-609600">
              <a:buFont typeface="Arial" charset="0"/>
              <a:buAutoNum type="alphaLcParenR"/>
            </a:pPr>
            <a:r>
              <a:rPr lang="en-US" sz="2000">
                <a:latin typeface="Comic Sans MS" pitchFamily="79" charset="0"/>
              </a:rPr>
              <a:t>Yes, it is possible for </a:t>
            </a:r>
          </a:p>
          <a:p>
            <a:pPr marL="609600" indent="-609600">
              <a:buFont typeface="Arial" charset="0"/>
              <a:buNone/>
            </a:pPr>
            <a:r>
              <a:rPr lang="en-US" sz="2000">
                <a:latin typeface="Comic Sans MS" pitchFamily="79" charset="0"/>
              </a:rPr>
              <a:t>	the object to be moving.</a:t>
            </a:r>
          </a:p>
          <a:p>
            <a:pPr marL="609600" indent="-609600">
              <a:buFont typeface="Arial" charset="0"/>
              <a:buAutoNum type="alphaLcParenR"/>
            </a:pPr>
            <a:r>
              <a:rPr lang="en-US" sz="2000">
                <a:latin typeface="Comic Sans MS" pitchFamily="79" charset="0"/>
              </a:rPr>
              <a:t>No, it is impossible for </a:t>
            </a:r>
          </a:p>
          <a:p>
            <a:pPr marL="609600" indent="-609600">
              <a:buFont typeface="Arial" charset="0"/>
              <a:buNone/>
            </a:pPr>
            <a:r>
              <a:rPr lang="en-US" sz="2000">
                <a:latin typeface="Comic Sans MS" pitchFamily="79" charset="0"/>
              </a:rPr>
              <a:t>	the object to be moving.</a:t>
            </a:r>
          </a:p>
        </p:txBody>
      </p:sp>
      <p:sp>
        <p:nvSpPr>
          <p:cNvPr id="961540" name="Text Box 4"/>
          <p:cNvSpPr txBox="1">
            <a:spLocks noChangeArrowheads="1"/>
          </p:cNvSpPr>
          <p:nvPr/>
        </p:nvSpPr>
        <p:spPr bwMode="auto">
          <a:xfrm>
            <a:off x="4648200" y="2286000"/>
            <a:ext cx="4343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Even though there is no acceleration, it is possible the object is moving at constant speed.</a:t>
            </a:r>
          </a:p>
        </p:txBody>
      </p:sp>
      <p:pic>
        <p:nvPicPr>
          <p:cNvPr id="961541" name="Picture 5" descr="04_p07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4267200"/>
            <a:ext cx="8856662"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0E98BF9-EA87-4BA1-A3D4-E31244B3109C}" type="slidenum">
              <a:rPr lang="en-US" smtClean="0"/>
              <a:t>16</a:t>
            </a:fld>
            <a:endParaRPr lang="en-US"/>
          </a:p>
        </p:txBody>
      </p:sp>
    </p:spTree>
    <p:extLst>
      <p:ext uri="{BB962C8B-B14F-4D97-AF65-F5344CB8AC3E}">
        <p14:creationId xmlns:p14="http://schemas.microsoft.com/office/powerpoint/2010/main" val="405318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304800" y="309563"/>
            <a:ext cx="8534400" cy="1920875"/>
          </a:xfrm>
        </p:spPr>
        <p:txBody>
          <a:bodyPr>
            <a:normAutofit/>
          </a:bodyPr>
          <a:lstStyle/>
          <a:p>
            <a:r>
              <a:rPr lang="en-US" sz="4000" b="1" dirty="0">
                <a:solidFill>
                  <a:schemeClr val="accent1"/>
                </a:solidFill>
                <a:latin typeface="Comic Sans MS" pitchFamily="79" charset="0"/>
              </a:rPr>
              <a:t>A ball hangs from a string attached to the ceiling.  What is the acceleration of the ball?</a:t>
            </a:r>
            <a:endParaRPr lang="en-US" b="1" dirty="0">
              <a:solidFill>
                <a:schemeClr val="accent1"/>
              </a:solidFill>
            </a:endParaRPr>
          </a:p>
        </p:txBody>
      </p:sp>
      <p:sp>
        <p:nvSpPr>
          <p:cNvPr id="842755" name="Rectangle 3"/>
          <p:cNvSpPr>
            <a:spLocks noGrp="1" noChangeArrowheads="1"/>
          </p:cNvSpPr>
          <p:nvPr>
            <p:ph type="body" idx="1"/>
          </p:nvPr>
        </p:nvSpPr>
        <p:spPr>
          <a:xfrm>
            <a:off x="457200" y="2514600"/>
            <a:ext cx="4191000" cy="1524000"/>
          </a:xfrm>
        </p:spPr>
        <p:txBody>
          <a:bodyPr/>
          <a:lstStyle/>
          <a:p>
            <a:pPr marL="609600" indent="-609600">
              <a:lnSpc>
                <a:spcPct val="80000"/>
              </a:lnSpc>
              <a:buFont typeface="Arial" charset="0"/>
              <a:buAutoNum type="alphaLcParenR"/>
            </a:pPr>
            <a:r>
              <a:rPr lang="en-US" sz="2000" dirty="0">
                <a:latin typeface="Comic Sans MS" pitchFamily="79" charset="0"/>
              </a:rPr>
              <a:t>zero. </a:t>
            </a:r>
          </a:p>
          <a:p>
            <a:pPr marL="609600" indent="-609600">
              <a:lnSpc>
                <a:spcPct val="80000"/>
              </a:lnSpc>
              <a:buFont typeface="Arial" charset="0"/>
              <a:buAutoNum type="alphaLcParenR"/>
            </a:pPr>
            <a:r>
              <a:rPr lang="en-US" sz="2000" dirty="0">
                <a:latin typeface="Comic Sans MS" pitchFamily="79" charset="0"/>
              </a:rPr>
              <a:t>Unknown  </a:t>
            </a:r>
          </a:p>
          <a:p>
            <a:pPr marL="609600" indent="-609600">
              <a:lnSpc>
                <a:spcPct val="80000"/>
              </a:lnSpc>
              <a:buFont typeface="Arial" charset="0"/>
              <a:buAutoNum type="alphaLcParenR"/>
            </a:pPr>
            <a:r>
              <a:rPr lang="en-US" sz="2000" dirty="0">
                <a:latin typeface="Comic Sans MS" pitchFamily="79" charset="0"/>
              </a:rPr>
              <a:t>Not-zero since it is hanging from the ceiling. </a:t>
            </a:r>
          </a:p>
        </p:txBody>
      </p:sp>
      <p:pic>
        <p:nvPicPr>
          <p:cNvPr id="842760" name="Picture 8" descr="04_p075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475" y="2590800"/>
            <a:ext cx="4200525" cy="28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0E98BF9-EA87-4BA1-A3D4-E31244B3109C}" type="slidenum">
              <a:rPr lang="en-US" smtClean="0"/>
              <a:t>17</a:t>
            </a:fld>
            <a:endParaRPr lang="en-US"/>
          </a:p>
        </p:txBody>
      </p:sp>
    </p:spTree>
    <p:extLst>
      <p:ext uri="{BB962C8B-B14F-4D97-AF65-F5344CB8AC3E}">
        <p14:creationId xmlns:p14="http://schemas.microsoft.com/office/powerpoint/2010/main" val="281309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685800" y="381000"/>
            <a:ext cx="7772400" cy="762000"/>
          </a:xfrm>
        </p:spPr>
        <p:txBody>
          <a:bodyPr/>
          <a:lstStyle/>
          <a:p>
            <a:r>
              <a:rPr lang="en-US" b="1" dirty="0">
                <a:solidFill>
                  <a:srgbClr val="FF0000"/>
                </a:solidFill>
              </a:rPr>
              <a:t>Mass and Weight</a:t>
            </a:r>
          </a:p>
        </p:txBody>
      </p:sp>
      <p:sp>
        <p:nvSpPr>
          <p:cNvPr id="988163" name="Rectangle 3"/>
          <p:cNvSpPr>
            <a:spLocks noGrp="1" noChangeArrowheads="1"/>
          </p:cNvSpPr>
          <p:nvPr>
            <p:ph type="body" idx="1"/>
          </p:nvPr>
        </p:nvSpPr>
        <p:spPr>
          <a:xfrm>
            <a:off x="0" y="1295400"/>
            <a:ext cx="3962400" cy="5105400"/>
          </a:xfrm>
        </p:spPr>
        <p:txBody>
          <a:bodyPr>
            <a:normAutofit/>
          </a:bodyPr>
          <a:lstStyle/>
          <a:p>
            <a:pPr>
              <a:lnSpc>
                <a:spcPct val="80000"/>
              </a:lnSpc>
              <a:buFont typeface="Wingdings" pitchFamily="79" charset="2"/>
              <a:buChar char="Ø"/>
            </a:pPr>
            <a:r>
              <a:rPr lang="en-US" dirty="0"/>
              <a:t>What exactly </a:t>
            </a:r>
            <a:r>
              <a:rPr lang="en-US" b="1" i="1" dirty="0"/>
              <a:t>is</a:t>
            </a:r>
            <a:r>
              <a:rPr lang="en-US" dirty="0"/>
              <a:t> mass?</a:t>
            </a:r>
          </a:p>
          <a:p>
            <a:pPr marL="0" indent="0">
              <a:lnSpc>
                <a:spcPct val="80000"/>
              </a:lnSpc>
              <a:buNone/>
            </a:pPr>
            <a:endParaRPr lang="en-US" dirty="0"/>
          </a:p>
          <a:p>
            <a:pPr>
              <a:lnSpc>
                <a:spcPct val="80000"/>
              </a:lnSpc>
              <a:buFont typeface="Wingdings" pitchFamily="79" charset="2"/>
              <a:buChar char="Ø"/>
            </a:pPr>
            <a:r>
              <a:rPr lang="en-US" dirty="0"/>
              <a:t>Is there a difference between mass and weight?</a:t>
            </a:r>
          </a:p>
          <a:p>
            <a:pPr marL="0" indent="0">
              <a:lnSpc>
                <a:spcPct val="80000"/>
              </a:lnSpc>
              <a:buNone/>
            </a:pPr>
            <a:endParaRPr lang="en-US" dirty="0"/>
          </a:p>
          <a:p>
            <a:pPr>
              <a:lnSpc>
                <a:spcPct val="80000"/>
              </a:lnSpc>
              <a:buFont typeface="Wingdings" pitchFamily="79" charset="2"/>
              <a:buChar char="Ø"/>
            </a:pPr>
            <a:r>
              <a:rPr lang="en-US" dirty="0"/>
              <a:t>If something is weightless in space, does it still have mass?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24000"/>
            <a:ext cx="49149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0E98BF9-EA87-4BA1-A3D4-E31244B3109C}" type="slidenum">
              <a:rPr lang="en-US" smtClean="0"/>
              <a:t>18</a:t>
            </a:fld>
            <a:endParaRPr lang="en-US"/>
          </a:p>
        </p:txBody>
      </p:sp>
    </p:spTree>
    <p:extLst>
      <p:ext uri="{BB962C8B-B14F-4D97-AF65-F5344CB8AC3E}">
        <p14:creationId xmlns:p14="http://schemas.microsoft.com/office/powerpoint/2010/main" val="1413148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4550" name="Picture 6" descr="04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8" y="2133600"/>
            <a:ext cx="4953001" cy="406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454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dirty="0">
                <a:solidFill>
                  <a:srgbClr val="FF0000"/>
                </a:solidFill>
                <a:latin typeface="Arial" charset="0"/>
              </a:rPr>
              <a:t>Mass, Weight, and Inertia</a:t>
            </a:r>
          </a:p>
        </p:txBody>
      </p:sp>
      <p:sp>
        <p:nvSpPr>
          <p:cNvPr id="1004547" name="Text Box 3"/>
          <p:cNvSpPr txBox="1">
            <a:spLocks noChangeArrowheads="1"/>
          </p:cNvSpPr>
          <p:nvPr/>
        </p:nvSpPr>
        <p:spPr bwMode="auto">
          <a:xfrm>
            <a:off x="283028" y="838200"/>
            <a:ext cx="3907971" cy="541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folHlink"/>
              </a:buClr>
              <a:buFont typeface="Wingdings" pitchFamily="79" charset="2"/>
              <a:buChar char="§"/>
            </a:pPr>
            <a:r>
              <a:rPr lang="en-US" dirty="0">
                <a:latin typeface="Arial" charset="0"/>
              </a:rPr>
              <a:t>A much larger force is required to produce the same acceleration for the larger mass.</a:t>
            </a:r>
          </a:p>
          <a:p>
            <a:pPr lvl="1">
              <a:buClr>
                <a:schemeClr val="folHlink"/>
              </a:buClr>
              <a:buFont typeface="Wingdings" pitchFamily="79" charset="2"/>
              <a:buChar char="§"/>
            </a:pPr>
            <a:r>
              <a:rPr lang="en-US" dirty="0">
                <a:solidFill>
                  <a:schemeClr val="hlink"/>
                </a:solidFill>
              </a:rPr>
              <a:t>F = ma</a:t>
            </a:r>
            <a:endParaRPr lang="en-US" dirty="0">
              <a:latin typeface="Arial" charset="0"/>
            </a:endParaRPr>
          </a:p>
          <a:p>
            <a:pPr>
              <a:buClr>
                <a:schemeClr val="folHlink"/>
              </a:buClr>
              <a:buFont typeface="Wingdings" pitchFamily="79" charset="2"/>
              <a:buChar char="§"/>
            </a:pPr>
            <a:r>
              <a:rPr lang="en-US" b="1" i="1" dirty="0">
                <a:solidFill>
                  <a:schemeClr val="accent1"/>
                </a:solidFill>
                <a:latin typeface="Arial" charset="0"/>
              </a:rPr>
              <a:t>Inertia</a:t>
            </a:r>
            <a:r>
              <a:rPr lang="en-US" dirty="0">
                <a:latin typeface="Arial" charset="0"/>
              </a:rPr>
              <a:t> is an object’s resistance to a change in its motion.</a:t>
            </a:r>
          </a:p>
          <a:p>
            <a:pPr>
              <a:buClr>
                <a:schemeClr val="folHlink"/>
              </a:buClr>
              <a:buFont typeface="Wingdings" pitchFamily="79" charset="2"/>
              <a:buChar char="§"/>
            </a:pPr>
            <a:r>
              <a:rPr lang="en-US" b="1" i="1" dirty="0">
                <a:solidFill>
                  <a:schemeClr val="accent1"/>
                </a:solidFill>
                <a:latin typeface="Arial" charset="0"/>
              </a:rPr>
              <a:t>Mass</a:t>
            </a:r>
            <a:r>
              <a:rPr lang="en-US" dirty="0">
                <a:latin typeface="Arial" charset="0"/>
              </a:rPr>
              <a:t> is a measure of an object’s inertia.</a:t>
            </a:r>
          </a:p>
          <a:p>
            <a:pPr>
              <a:buClr>
                <a:schemeClr val="folHlink"/>
              </a:buClr>
              <a:buFont typeface="Wingdings" pitchFamily="79" charset="2"/>
              <a:buChar char="§"/>
            </a:pPr>
            <a:r>
              <a:rPr lang="en-US" dirty="0">
                <a:latin typeface="Arial" charset="0"/>
              </a:rPr>
              <a:t>The units of mass are kilograms (</a:t>
            </a:r>
            <a:r>
              <a:rPr lang="en-US" dirty="0">
                <a:solidFill>
                  <a:srgbClr val="FFBF8A"/>
                </a:solidFill>
                <a:latin typeface="Arial" charset="0"/>
              </a:rPr>
              <a:t>kg</a:t>
            </a:r>
            <a:r>
              <a:rPr lang="en-US" dirty="0">
                <a:latin typeface="Arial" charset="0"/>
              </a:rPr>
              <a:t>).</a:t>
            </a:r>
          </a:p>
          <a:p>
            <a:pPr>
              <a:buClr>
                <a:schemeClr val="folHlink"/>
              </a:buClr>
              <a:buFont typeface="Wingdings" pitchFamily="79" charset="2"/>
              <a:buChar char="§"/>
            </a:pPr>
            <a:endParaRPr lang="en-US" dirty="0">
              <a:latin typeface="Arial" charset="0"/>
            </a:endParaRPr>
          </a:p>
          <a:p>
            <a:pPr>
              <a:lnSpc>
                <a:spcPct val="90000"/>
              </a:lnSpc>
            </a:pPr>
            <a:r>
              <a:rPr lang="en-US" dirty="0">
                <a:solidFill>
                  <a:schemeClr val="hlink"/>
                </a:solidFill>
              </a:rPr>
              <a:t>Since F = ma    and a = </a:t>
            </a:r>
            <a:r>
              <a:rPr lang="el-GR" dirty="0">
                <a:solidFill>
                  <a:schemeClr val="hlink"/>
                </a:solidFill>
                <a:cs typeface="Arial" charset="0"/>
              </a:rPr>
              <a:t>Δ</a:t>
            </a:r>
            <a:r>
              <a:rPr lang="en-US" dirty="0">
                <a:solidFill>
                  <a:schemeClr val="hlink"/>
                </a:solidFill>
                <a:cs typeface="Arial" charset="0"/>
              </a:rPr>
              <a:t>v/t   then Ft = m</a:t>
            </a:r>
            <a:r>
              <a:rPr lang="el-GR" dirty="0">
                <a:solidFill>
                  <a:schemeClr val="hlink"/>
                </a:solidFill>
                <a:cs typeface="Arial" charset="0"/>
              </a:rPr>
              <a:t>Δ</a:t>
            </a:r>
            <a:r>
              <a:rPr lang="en-US" dirty="0">
                <a:solidFill>
                  <a:schemeClr val="hlink"/>
                </a:solidFill>
                <a:cs typeface="Arial" charset="0"/>
              </a:rPr>
              <a:t>v</a:t>
            </a:r>
          </a:p>
          <a:p>
            <a:pPr>
              <a:lnSpc>
                <a:spcPct val="90000"/>
              </a:lnSpc>
            </a:pPr>
            <a:endParaRPr lang="en-US" dirty="0">
              <a:solidFill>
                <a:schemeClr val="hlink"/>
              </a:solidFill>
              <a:cs typeface="Arial" charset="0"/>
            </a:endParaRPr>
          </a:p>
          <a:p>
            <a:pPr>
              <a:lnSpc>
                <a:spcPct val="90000"/>
              </a:lnSpc>
            </a:pPr>
            <a:r>
              <a:rPr lang="en-US" dirty="0">
                <a:cs typeface="Arial" charset="0"/>
              </a:rPr>
              <a:t>So if a force acts for a time t the change in velocity will be smaller for larger masses so it is mass that determines inertia.</a:t>
            </a:r>
          </a:p>
          <a:p>
            <a:pPr>
              <a:lnSpc>
                <a:spcPct val="90000"/>
              </a:lnSpc>
            </a:pPr>
            <a:endParaRPr lang="en-US" dirty="0">
              <a:cs typeface="Arial" charset="0"/>
            </a:endParaRPr>
          </a:p>
          <a:p>
            <a:pPr>
              <a:buClr>
                <a:schemeClr val="folHlink"/>
              </a:buClr>
              <a:buFont typeface="Wingdings" pitchFamily="79" charset="2"/>
              <a:buChar char="§"/>
            </a:pPr>
            <a:endParaRPr lang="en-US" dirty="0">
              <a:latin typeface="Arial" charset="0"/>
            </a:endParaRPr>
          </a:p>
        </p:txBody>
      </p:sp>
      <p:sp>
        <p:nvSpPr>
          <p:cNvPr id="1004548" name="Rectangle 4"/>
          <p:cNvSpPr>
            <a:spLocks noChangeArrowheads="1"/>
          </p:cNvSpPr>
          <p:nvPr/>
        </p:nvSpPr>
        <p:spPr bwMode="auto">
          <a:xfrm>
            <a:off x="3843338" y="12017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 name="Slide Number Placeholder 1"/>
          <p:cNvSpPr>
            <a:spLocks noGrp="1"/>
          </p:cNvSpPr>
          <p:nvPr>
            <p:ph type="sldNum" sz="quarter" idx="12"/>
          </p:nvPr>
        </p:nvSpPr>
        <p:spPr/>
        <p:txBody>
          <a:bodyPr/>
          <a:lstStyle/>
          <a:p>
            <a:fld id="{C0E98BF9-EA87-4BA1-A3D4-E31244B3109C}" type="slidenum">
              <a:rPr lang="en-US" smtClean="0"/>
              <a:t>19</a:t>
            </a:fld>
            <a:endParaRPr lang="en-US"/>
          </a:p>
        </p:txBody>
      </p:sp>
    </p:spTree>
    <p:extLst>
      <p:ext uri="{BB962C8B-B14F-4D97-AF65-F5344CB8AC3E}">
        <p14:creationId xmlns:p14="http://schemas.microsoft.com/office/powerpoint/2010/main" val="1819889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4547">
                                            <p:txEl>
                                              <p:pRg st="2" end="2"/>
                                            </p:txEl>
                                          </p:spTgt>
                                        </p:tgtEl>
                                        <p:attrNameLst>
                                          <p:attrName>style.visibility</p:attrName>
                                        </p:attrNameLst>
                                      </p:cBhvr>
                                      <p:to>
                                        <p:strVal val="visible"/>
                                      </p:to>
                                    </p:set>
                                    <p:anim calcmode="lin" valueType="num">
                                      <p:cBhvr additive="base">
                                        <p:cTn id="7" dur="500" fill="hold"/>
                                        <p:tgtEl>
                                          <p:spTgt spid="1004547">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4547">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04547">
                                            <p:txEl>
                                              <p:pRg st="3" end="3"/>
                                            </p:txEl>
                                          </p:spTgt>
                                        </p:tgtEl>
                                        <p:attrNameLst>
                                          <p:attrName>style.visibility</p:attrName>
                                        </p:attrNameLst>
                                      </p:cBhvr>
                                      <p:to>
                                        <p:strVal val="visible"/>
                                      </p:to>
                                    </p:set>
                                    <p:anim calcmode="lin" valueType="num">
                                      <p:cBhvr additive="base">
                                        <p:cTn id="11" dur="500" fill="hold"/>
                                        <p:tgtEl>
                                          <p:spTgt spid="1004547">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04547">
                                            <p:txEl>
                                              <p:pRg st="3" end="3"/>
                                            </p:txEl>
                                          </p:spTgt>
                                        </p:tgtEl>
                                        <p:attrNameLst>
                                          <p:attrName>ppt_y</p:attrName>
                                        </p:attrNameLst>
                                      </p:cBhvr>
                                      <p:tavLst>
                                        <p:tav tm="0">
                                          <p:val>
                                            <p:strVal val="#ppt_y"/>
                                          </p:val>
                                        </p:tav>
                                        <p:tav tm="100000">
                                          <p:val>
                                            <p:strVal val="#ppt_y"/>
                                          </p:val>
                                        </p:tav>
                                      </p:tavLst>
                                    </p:anim>
                                  </p:childTnLst>
                                </p:cTn>
                              </p:par>
                            </p:childTnLst>
                          </p:cTn>
                        </p:par>
                        <p:par>
                          <p:cTn id="13" fill="hold" nodeType="with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004547">
                                            <p:txEl>
                                              <p:pRg st="4" end="4"/>
                                            </p:txEl>
                                          </p:spTgt>
                                        </p:tgtEl>
                                        <p:attrNameLst>
                                          <p:attrName>style.visibility</p:attrName>
                                        </p:attrNameLst>
                                      </p:cBhvr>
                                      <p:to>
                                        <p:strVal val="visible"/>
                                      </p:to>
                                    </p:set>
                                    <p:anim calcmode="lin" valueType="num">
                                      <p:cBhvr additive="base">
                                        <p:cTn id="16" dur="500" fill="hold"/>
                                        <p:tgtEl>
                                          <p:spTgt spid="1004547">
                                            <p:txEl>
                                              <p:pRg st="4" end="4"/>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045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004547">
                                            <p:txEl>
                                              <p:pRg st="6" end="6"/>
                                            </p:txEl>
                                          </p:spTgt>
                                        </p:tgtEl>
                                        <p:attrNameLst>
                                          <p:attrName>style.visibility</p:attrName>
                                        </p:attrNameLst>
                                      </p:cBhvr>
                                      <p:to>
                                        <p:strVal val="visible"/>
                                      </p:to>
                                    </p:set>
                                    <p:anim calcmode="lin" valueType="num">
                                      <p:cBhvr additive="base">
                                        <p:cTn id="22" dur="500" fill="hold"/>
                                        <p:tgtEl>
                                          <p:spTgt spid="1004547">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04547">
                                            <p:txEl>
                                              <p:pRg st="6" end="6"/>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04547">
                                            <p:txEl>
                                              <p:pRg st="8" end="8"/>
                                            </p:txEl>
                                          </p:spTgt>
                                        </p:tgtEl>
                                        <p:attrNameLst>
                                          <p:attrName>style.visibility</p:attrName>
                                        </p:attrNameLst>
                                      </p:cBhvr>
                                      <p:to>
                                        <p:strVal val="visible"/>
                                      </p:to>
                                    </p:set>
                                    <p:anim calcmode="lin" valueType="num">
                                      <p:cBhvr additive="base">
                                        <p:cTn id="26" dur="500" fill="hold"/>
                                        <p:tgtEl>
                                          <p:spTgt spid="1004547">
                                            <p:txEl>
                                              <p:pRg st="8" end="8"/>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0454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694531" y="381000"/>
            <a:ext cx="7772400" cy="762000"/>
          </a:xfrm>
        </p:spPr>
        <p:txBody>
          <a:bodyPr/>
          <a:lstStyle/>
          <a:p>
            <a:r>
              <a:rPr lang="en-US" b="1" dirty="0">
                <a:solidFill>
                  <a:srgbClr val="FF0000"/>
                </a:solidFill>
              </a:rPr>
              <a:t>Hitting a Target</a:t>
            </a:r>
          </a:p>
        </p:txBody>
      </p:sp>
      <p:sp>
        <p:nvSpPr>
          <p:cNvPr id="861187" name="Rectangle 3"/>
          <p:cNvSpPr>
            <a:spLocks noGrp="1" noChangeArrowheads="1"/>
          </p:cNvSpPr>
          <p:nvPr>
            <p:ph type="body" idx="1"/>
          </p:nvPr>
        </p:nvSpPr>
        <p:spPr>
          <a:xfrm>
            <a:off x="694531" y="1590675"/>
            <a:ext cx="7772400" cy="4114800"/>
          </a:xfrm>
        </p:spPr>
        <p:txBody>
          <a:bodyPr/>
          <a:lstStyle/>
          <a:p>
            <a:pPr marL="0" indent="0">
              <a:lnSpc>
                <a:spcPct val="80000"/>
              </a:lnSpc>
              <a:buNone/>
            </a:pPr>
            <a:r>
              <a:rPr lang="en-US" dirty="0"/>
              <a:t>If the rifle is fired directly at the target in a horizontal direction, will the bullet hit the center of the target?</a:t>
            </a:r>
          </a:p>
          <a:p>
            <a:pPr marL="0" indent="0">
              <a:lnSpc>
                <a:spcPct val="80000"/>
              </a:lnSpc>
              <a:buNone/>
            </a:pPr>
            <a:endParaRPr lang="en-US" dirty="0"/>
          </a:p>
          <a:p>
            <a:pPr marL="514350" indent="-514350">
              <a:lnSpc>
                <a:spcPct val="80000"/>
              </a:lnSpc>
              <a:buFont typeface="+mj-lt"/>
              <a:buAutoNum type="alphaUcPeriod"/>
            </a:pPr>
            <a:r>
              <a:rPr lang="en-US" dirty="0"/>
              <a:t> Yes. </a:t>
            </a:r>
          </a:p>
          <a:p>
            <a:pPr marL="514350" indent="-514350">
              <a:lnSpc>
                <a:spcPct val="80000"/>
              </a:lnSpc>
              <a:buFont typeface="+mj-lt"/>
              <a:buAutoNum type="alphaUcPeriod"/>
            </a:pPr>
            <a:r>
              <a:rPr lang="en-US" dirty="0"/>
              <a:t>No. </a:t>
            </a:r>
          </a:p>
        </p:txBody>
      </p:sp>
      <p:pic>
        <p:nvPicPr>
          <p:cNvPr id="861189" name="Picture 5" descr="03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19600"/>
            <a:ext cx="88566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0E98BF9-EA87-4BA1-A3D4-E31244B3109C}" type="slidenum">
              <a:rPr lang="en-US" smtClean="0"/>
              <a:t>2</a:t>
            </a:fld>
            <a:endParaRPr lang="en-US"/>
          </a:p>
        </p:txBody>
      </p:sp>
    </p:spTree>
    <p:extLst>
      <p:ext uri="{BB962C8B-B14F-4D97-AF65-F5344CB8AC3E}">
        <p14:creationId xmlns:p14="http://schemas.microsoft.com/office/powerpoint/2010/main" val="1243833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82236F-A1F4-4E00-8B22-42AF46635A0F}" type="slidenum">
              <a:rPr lang="en-US"/>
              <a:pPr eaLnBrk="1" hangingPunct="1"/>
              <a:t>20</a:t>
            </a:fld>
            <a:endParaRPr lang="en-US"/>
          </a:p>
        </p:txBody>
      </p:sp>
      <p:sp>
        <p:nvSpPr>
          <p:cNvPr id="25605" name="Rectangle 2"/>
          <p:cNvSpPr>
            <a:spLocks noGrp="1" noChangeArrowheads="1"/>
          </p:cNvSpPr>
          <p:nvPr>
            <p:ph type="title"/>
          </p:nvPr>
        </p:nvSpPr>
        <p:spPr>
          <a:xfrm>
            <a:off x="457200" y="381000"/>
            <a:ext cx="8229600" cy="609600"/>
          </a:xfrm>
          <a:solidFill>
            <a:srgbClr val="99FF33"/>
          </a:solidFill>
        </p:spPr>
        <p:txBody>
          <a:bodyPr>
            <a:normAutofit fontScale="90000"/>
          </a:bodyPr>
          <a:lstStyle/>
          <a:p>
            <a:pPr eaLnBrk="1" hangingPunct="1"/>
            <a:r>
              <a:rPr lang="en-US" altLang="zh-CN" sz="2000">
                <a:ea typeface="宋体" pitchFamily="2" charset="-122"/>
              </a:rPr>
              <a:t>1F-04 Brass Rod (Inertia)</a:t>
            </a:r>
            <a:r>
              <a:rPr lang="en-US" altLang="zh-CN" sz="3600">
                <a:ea typeface="宋体" pitchFamily="2" charset="-122"/>
              </a:rPr>
              <a:t> </a:t>
            </a:r>
          </a:p>
        </p:txBody>
      </p:sp>
      <p:grpSp>
        <p:nvGrpSpPr>
          <p:cNvPr id="2" name="Group 3"/>
          <p:cNvGrpSpPr>
            <a:grpSpLocks/>
          </p:cNvGrpSpPr>
          <p:nvPr/>
        </p:nvGrpSpPr>
        <p:grpSpPr bwMode="auto">
          <a:xfrm>
            <a:off x="1371600" y="1371600"/>
            <a:ext cx="5638800" cy="2743200"/>
            <a:chOff x="864" y="864"/>
            <a:chExt cx="3552" cy="1728"/>
          </a:xfrm>
        </p:grpSpPr>
        <p:pic>
          <p:nvPicPr>
            <p:cNvPr id="25608" name="Picture 4" descr="1F-04_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 y="864"/>
              <a:ext cx="2304"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AutoShape 5"/>
            <p:cNvSpPr>
              <a:spLocks noChangeArrowheads="1"/>
            </p:cNvSpPr>
            <p:nvPr/>
          </p:nvSpPr>
          <p:spPr bwMode="auto">
            <a:xfrm>
              <a:off x="864" y="1344"/>
              <a:ext cx="1536" cy="864"/>
            </a:xfrm>
            <a:prstGeom prst="wedgeEllipseCallout">
              <a:avLst>
                <a:gd name="adj1" fmla="val 2019"/>
                <a:gd name="adj2" fmla="val 11806"/>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027E22"/>
                  </a:solidFill>
                  <a:ea typeface="宋体" pitchFamily="2" charset="-122"/>
                </a:rPr>
                <a:t>How to remove the paper without toppling the rod </a:t>
              </a:r>
              <a:r>
                <a:rPr lang="en-US" altLang="zh-CN" sz="1600" b="1">
                  <a:solidFill>
                    <a:srgbClr val="CC3300"/>
                  </a:solidFill>
                  <a:ea typeface="宋体" pitchFamily="2" charset="-122"/>
                </a:rPr>
                <a:t>?</a:t>
              </a:r>
              <a:r>
                <a:rPr lang="en-US" altLang="zh-CN" sz="1600" b="1">
                  <a:solidFill>
                    <a:srgbClr val="027E22"/>
                  </a:solidFill>
                  <a:ea typeface="宋体" pitchFamily="2" charset="-122"/>
                </a:rPr>
                <a:t> </a:t>
              </a:r>
            </a:p>
          </p:txBody>
        </p:sp>
      </p:grpSp>
      <p:sp>
        <p:nvSpPr>
          <p:cNvPr id="55302" name="Text Box 6"/>
          <p:cNvSpPr txBox="1">
            <a:spLocks noChangeArrowheads="1"/>
          </p:cNvSpPr>
          <p:nvPr/>
        </p:nvSpPr>
        <p:spPr bwMode="auto">
          <a:xfrm>
            <a:off x="1143000" y="5257800"/>
            <a:ext cx="6934200" cy="915988"/>
          </a:xfrm>
          <a:prstGeom prst="rect">
            <a:avLst/>
          </a:prstGeom>
          <a:no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b="1" dirty="0">
                <a:solidFill>
                  <a:srgbClr val="FF0000"/>
                </a:solidFill>
              </a:rPr>
              <a:t>One needs to remove the paper quickly so that the frictional force only lasts for a short time and the inertia of the rod prevents it from toppling over.</a:t>
            </a:r>
          </a:p>
        </p:txBody>
      </p:sp>
      <p:sp>
        <p:nvSpPr>
          <p:cNvPr id="3" name="Rectangle 2"/>
          <p:cNvSpPr/>
          <p:nvPr/>
        </p:nvSpPr>
        <p:spPr>
          <a:xfrm>
            <a:off x="1587013" y="4572000"/>
            <a:ext cx="6279219" cy="553998"/>
          </a:xfrm>
          <a:prstGeom prst="rect">
            <a:avLst/>
          </a:prstGeom>
        </p:spPr>
        <p:txBody>
          <a:bodyPr wrap="none">
            <a:spAutoFit/>
          </a:bodyPr>
          <a:lstStyle/>
          <a:p>
            <a:r>
              <a:rPr lang="en-US" sz="3000" dirty="0">
                <a:solidFill>
                  <a:schemeClr val="hlink"/>
                </a:solidFill>
                <a:cs typeface="Arial" charset="0"/>
              </a:rPr>
              <a:t>Ft = m</a:t>
            </a:r>
            <a:r>
              <a:rPr lang="el-GR" sz="3000" dirty="0">
                <a:solidFill>
                  <a:schemeClr val="hlink"/>
                </a:solidFill>
                <a:cs typeface="Arial" charset="0"/>
              </a:rPr>
              <a:t>Δ</a:t>
            </a:r>
            <a:r>
              <a:rPr lang="en-US" sz="3000" dirty="0">
                <a:solidFill>
                  <a:schemeClr val="hlink"/>
                </a:solidFill>
                <a:cs typeface="Arial" charset="0"/>
              </a:rPr>
              <a:t>v , i.e. </a:t>
            </a:r>
            <a:r>
              <a:rPr lang="el-GR" sz="3000" b="1" dirty="0">
                <a:solidFill>
                  <a:schemeClr val="hlink"/>
                </a:solidFill>
                <a:cs typeface="Arial" charset="0"/>
              </a:rPr>
              <a:t>Δ</a:t>
            </a:r>
            <a:r>
              <a:rPr lang="en-US" sz="3000" b="1" dirty="0">
                <a:solidFill>
                  <a:schemeClr val="hlink"/>
                </a:solidFill>
                <a:cs typeface="Arial" charset="0"/>
              </a:rPr>
              <a:t>v = force x time / mass </a:t>
            </a:r>
            <a:endParaRPr lang="en-US" sz="3000" b="1" dirty="0"/>
          </a:p>
        </p:txBody>
      </p:sp>
    </p:spTree>
    <p:extLst>
      <p:ext uri="{BB962C8B-B14F-4D97-AF65-F5344CB8AC3E}">
        <p14:creationId xmlns:p14="http://schemas.microsoft.com/office/powerpoint/2010/main" val="2684062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additive="base">
                                        <p:cTn id="7" dur="500" fill="hold"/>
                                        <p:tgtEl>
                                          <p:spTgt spid="55302"/>
                                        </p:tgtEl>
                                        <p:attrNameLst>
                                          <p:attrName>ppt_x</p:attrName>
                                        </p:attrNameLst>
                                      </p:cBhvr>
                                      <p:tavLst>
                                        <p:tav tm="0">
                                          <p:val>
                                            <p:strVal val="#ppt_x"/>
                                          </p:val>
                                        </p:tav>
                                        <p:tav tm="100000">
                                          <p:val>
                                            <p:strVal val="#ppt_x"/>
                                          </p:val>
                                        </p:tav>
                                      </p:tavLst>
                                    </p:anim>
                                    <p:anim calcmode="lin" valueType="num">
                                      <p:cBhvr additive="base">
                                        <p:cTn id="8" dur="500" fill="hold"/>
                                        <p:tgtEl>
                                          <p:spTgt spid="55302"/>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ADE1FB-7C82-4284-BA2A-FED439499C01}" type="slidenum">
              <a:rPr lang="en-US"/>
              <a:pPr eaLnBrk="1" hangingPunct="1"/>
              <a:t>21</a:t>
            </a:fld>
            <a:endParaRPr lang="en-US"/>
          </a:p>
        </p:txBody>
      </p:sp>
      <p:sp>
        <p:nvSpPr>
          <p:cNvPr id="22532"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E447A4-8B3A-4AC4-AEBD-FE5B2A398C0C}" type="datetime1">
              <a:rPr lang="en-US" sz="1400"/>
              <a:pPr eaLnBrk="1" hangingPunct="1"/>
              <a:t>1/31/2021</a:t>
            </a:fld>
            <a:endParaRPr lang="en-US" sz="1400"/>
          </a:p>
        </p:txBody>
      </p:sp>
      <p:sp>
        <p:nvSpPr>
          <p:cNvPr id="2253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B7BDA2E-B481-4940-AC8A-100798D425F6}" type="slidenum">
              <a:rPr lang="en-US" sz="1400"/>
              <a:pPr algn="r" eaLnBrk="1" hangingPunct="1"/>
              <a:t>21</a:t>
            </a:fld>
            <a:endParaRPr lang="en-US" sz="1400"/>
          </a:p>
        </p:txBody>
      </p:sp>
      <p:sp>
        <p:nvSpPr>
          <p:cNvPr id="22535" name="Rectangle 2"/>
          <p:cNvSpPr>
            <a:spLocks noGrp="1" noChangeArrowheads="1"/>
          </p:cNvSpPr>
          <p:nvPr>
            <p:ph type="title"/>
          </p:nvPr>
        </p:nvSpPr>
        <p:spPr>
          <a:xfrm>
            <a:off x="457200" y="274638"/>
            <a:ext cx="8077200" cy="563562"/>
          </a:xfrm>
          <a:solidFill>
            <a:srgbClr val="99FF33"/>
          </a:solidFill>
        </p:spPr>
        <p:txBody>
          <a:bodyPr>
            <a:normAutofit/>
          </a:bodyPr>
          <a:lstStyle/>
          <a:p>
            <a:pPr eaLnBrk="1" hangingPunct="1"/>
            <a:r>
              <a:rPr lang="en-US" altLang="zh-CN" sz="2000" dirty="0">
                <a:ea typeface="宋体" pitchFamily="2" charset="-122"/>
              </a:rPr>
              <a:t>1F-09 Pencil shoot</a:t>
            </a:r>
            <a:endParaRPr lang="en-US" altLang="zh-CN" sz="3600" dirty="0">
              <a:ea typeface="宋体" pitchFamily="2" charset="-122"/>
            </a:endParaRPr>
          </a:p>
        </p:txBody>
      </p:sp>
      <p:pic>
        <p:nvPicPr>
          <p:cNvPr id="5122" name="Picture 2" descr="https://www.physics.purdue.edu/demos/images/1F-09_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471704"/>
            <a:ext cx="27432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tornado  damage pene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41260"/>
            <a:ext cx="22479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1" y="1111118"/>
            <a:ext cx="2009442" cy="163208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47" y="1111118"/>
            <a:ext cx="3015297" cy="200818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tornado  damage penetr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658" y="3281856"/>
            <a:ext cx="3437351" cy="29539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4AD913E-49C1-4D3B-AA2B-24FF9B6720B7}"/>
              </a:ext>
            </a:extLst>
          </p:cNvPr>
          <p:cNvSpPr/>
          <p:nvPr/>
        </p:nvSpPr>
        <p:spPr>
          <a:xfrm>
            <a:off x="4477489" y="3080047"/>
            <a:ext cx="1189553" cy="646331"/>
          </a:xfrm>
          <a:prstGeom prst="rect">
            <a:avLst/>
          </a:prstGeom>
        </p:spPr>
        <p:txBody>
          <a:bodyPr wrap="square">
            <a:spAutoFit/>
          </a:bodyPr>
          <a:lstStyle/>
          <a:p>
            <a:r>
              <a:rPr lang="en-US" dirty="0">
                <a:solidFill>
                  <a:schemeClr val="hlink"/>
                </a:solidFill>
              </a:rPr>
              <a:t>F = ma    </a:t>
            </a:r>
          </a:p>
          <a:p>
            <a:r>
              <a:rPr lang="en-US" dirty="0">
                <a:solidFill>
                  <a:schemeClr val="hlink"/>
                </a:solidFill>
              </a:rPr>
              <a:t>a = </a:t>
            </a:r>
            <a:r>
              <a:rPr lang="el-GR" dirty="0">
                <a:solidFill>
                  <a:schemeClr val="hlink"/>
                </a:solidFill>
                <a:cs typeface="Arial" charset="0"/>
              </a:rPr>
              <a:t>Δ</a:t>
            </a:r>
            <a:r>
              <a:rPr lang="en-US" dirty="0">
                <a:solidFill>
                  <a:schemeClr val="hlink"/>
                </a:solidFill>
                <a:cs typeface="Arial" charset="0"/>
              </a:rPr>
              <a:t>v/t </a:t>
            </a:r>
            <a:endParaRPr lang="en-US" dirty="0"/>
          </a:p>
        </p:txBody>
      </p:sp>
    </p:spTree>
    <p:extLst>
      <p:ext uri="{BB962C8B-B14F-4D97-AF65-F5344CB8AC3E}">
        <p14:creationId xmlns:p14="http://schemas.microsoft.com/office/powerpoint/2010/main" val="4861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FC46F8-3124-4FC1-8911-C72E2F2C5DE3}" type="slidenum">
              <a:rPr lang="en-US"/>
              <a:pPr eaLnBrk="1" hangingPunct="1"/>
              <a:t>22</a:t>
            </a:fld>
            <a:endParaRPr lang="en-US"/>
          </a:p>
        </p:txBody>
      </p:sp>
      <p:sp>
        <p:nvSpPr>
          <p:cNvPr id="27653" name="Rectangle 2"/>
          <p:cNvSpPr>
            <a:spLocks noGrp="1" noChangeArrowheads="1"/>
          </p:cNvSpPr>
          <p:nvPr>
            <p:ph type="title"/>
          </p:nvPr>
        </p:nvSpPr>
        <p:spPr>
          <a:xfrm>
            <a:off x="457200" y="274638"/>
            <a:ext cx="8153400" cy="563562"/>
          </a:xfrm>
          <a:solidFill>
            <a:srgbClr val="99FF33"/>
          </a:solidFill>
        </p:spPr>
        <p:txBody>
          <a:bodyPr>
            <a:normAutofit fontScale="90000"/>
          </a:bodyPr>
          <a:lstStyle/>
          <a:p>
            <a:pPr eaLnBrk="1" hangingPunct="1"/>
            <a:r>
              <a:rPr lang="en-US" altLang="zh-CN" sz="2000">
                <a:ea typeface="宋体" pitchFamily="2" charset="-122"/>
              </a:rPr>
              <a:t>1F-06 Inertial Ball</a:t>
            </a:r>
            <a:r>
              <a:rPr lang="en-US" altLang="zh-CN" sz="3600">
                <a:ea typeface="宋体" pitchFamily="2" charset="-122"/>
              </a:rPr>
              <a:t> </a:t>
            </a:r>
          </a:p>
        </p:txBody>
      </p:sp>
      <p:sp>
        <p:nvSpPr>
          <p:cNvPr id="58371" name="Rectangle 3"/>
          <p:cNvSpPr>
            <a:spLocks noGrp="1" noChangeArrowheads="1"/>
          </p:cNvSpPr>
          <p:nvPr>
            <p:ph type="body" idx="1"/>
          </p:nvPr>
        </p:nvSpPr>
        <p:spPr>
          <a:xfrm>
            <a:off x="838200" y="4114800"/>
            <a:ext cx="6858000" cy="1919288"/>
          </a:xfrm>
          <a:solidFill>
            <a:schemeClr val="accent1"/>
          </a:solidFill>
        </p:spPr>
        <p:txBody>
          <a:bodyPr/>
          <a:lstStyle/>
          <a:p>
            <a:pPr marL="0" indent="0" eaLnBrk="1" hangingPunct="1">
              <a:lnSpc>
                <a:spcPct val="90000"/>
              </a:lnSpc>
            </a:pPr>
            <a:r>
              <a:rPr lang="en-US" altLang="zh-CN" sz="1800">
                <a:ea typeface="宋体" pitchFamily="2" charset="-122"/>
              </a:rPr>
              <a:t>IF IT IS DONE SLOWLY THE UPPER STRING BREAKS FIRST BECAUSE THE TENSION IN THAT STRING WILL BE THE WEIGHT OF THE BALL PLUS THE TENSION IN THE LOWER STRING. </a:t>
            </a:r>
          </a:p>
          <a:p>
            <a:pPr marL="0" indent="0" eaLnBrk="1" hangingPunct="1">
              <a:lnSpc>
                <a:spcPct val="90000"/>
              </a:lnSpc>
            </a:pPr>
            <a:r>
              <a:rPr lang="en-US" altLang="zh-CN" sz="1800">
                <a:ea typeface="宋体" pitchFamily="2" charset="-122"/>
              </a:rPr>
              <a:t>IF THE LOWER STRING IS STRETCHED SUFFICIENTLY RAPIDLY, IT WILL REACH ITS BREAKING POINT BEFORE THE BALL HAS A CHANCE TO MOVE APPRECIABLY. </a:t>
            </a:r>
          </a:p>
        </p:txBody>
      </p:sp>
      <p:grpSp>
        <p:nvGrpSpPr>
          <p:cNvPr id="2" name="Group 4"/>
          <p:cNvGrpSpPr>
            <a:grpSpLocks/>
          </p:cNvGrpSpPr>
          <p:nvPr/>
        </p:nvGrpSpPr>
        <p:grpSpPr bwMode="auto">
          <a:xfrm>
            <a:off x="533400" y="1219200"/>
            <a:ext cx="7696200" cy="2514600"/>
            <a:chOff x="336" y="768"/>
            <a:chExt cx="4848" cy="1584"/>
          </a:xfrm>
        </p:grpSpPr>
        <p:pic>
          <p:nvPicPr>
            <p:cNvPr id="27657" name="Picture 5" descr="1F-06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864"/>
              <a:ext cx="1632" cy="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AutoShape 6"/>
            <p:cNvSpPr>
              <a:spLocks noChangeArrowheads="1"/>
            </p:cNvSpPr>
            <p:nvPr/>
          </p:nvSpPr>
          <p:spPr bwMode="auto">
            <a:xfrm>
              <a:off x="2544" y="768"/>
              <a:ext cx="2640" cy="816"/>
            </a:xfrm>
            <a:prstGeom prst="horizontalScroll">
              <a:avLst>
                <a:gd name="adj" fmla="val 12500"/>
              </a:avLst>
            </a:prstGeom>
            <a:solidFill>
              <a:srgbClr val="FFFF00"/>
            </a:solidFill>
            <a:ln w="9525">
              <a:solidFill>
                <a:srgbClr val="FF6699"/>
              </a:solidFill>
              <a:round/>
              <a:headEnd/>
              <a:tailEnd/>
            </a:ln>
          </p:spPr>
          <p:txBody>
            <a:bodyPr wrap="none" anchor="ctr"/>
            <a:lstStyle/>
            <a:p>
              <a:pPr algn="ctr"/>
              <a:r>
                <a:rPr lang="en-US" altLang="zh-CN" sz="1600" b="1">
                  <a:solidFill>
                    <a:srgbClr val="FF3300"/>
                  </a:solidFill>
                  <a:ea typeface="宋体" pitchFamily="2" charset="-122"/>
                </a:rPr>
                <a:t>Case 1: Place the aluminum rod in the </a:t>
              </a:r>
            </a:p>
            <a:p>
              <a:pPr algn="ctr"/>
              <a:r>
                <a:rPr lang="en-US" altLang="zh-CN" sz="1600" b="1">
                  <a:solidFill>
                    <a:srgbClr val="FF3300"/>
                  </a:solidFill>
                  <a:ea typeface="宋体" pitchFamily="2" charset="-122"/>
                </a:rPr>
                <a:t>lower loop and pull SLOWLY downward.</a:t>
              </a:r>
            </a:p>
          </p:txBody>
        </p:sp>
        <p:sp>
          <p:nvSpPr>
            <p:cNvPr id="27659" name="AutoShape 7"/>
            <p:cNvSpPr>
              <a:spLocks noChangeArrowheads="1"/>
            </p:cNvSpPr>
            <p:nvPr/>
          </p:nvSpPr>
          <p:spPr bwMode="auto">
            <a:xfrm>
              <a:off x="2544" y="1632"/>
              <a:ext cx="2640" cy="720"/>
            </a:xfrm>
            <a:prstGeom prst="horizontalScroll">
              <a:avLst>
                <a:gd name="adj" fmla="val 12500"/>
              </a:avLst>
            </a:prstGeom>
            <a:solidFill>
              <a:srgbClr val="FFFF00"/>
            </a:solidFill>
            <a:ln w="9525">
              <a:solidFill>
                <a:srgbClr val="FF6699"/>
              </a:solidFill>
              <a:round/>
              <a:headEnd/>
              <a:tailEnd/>
            </a:ln>
          </p:spPr>
          <p:txBody>
            <a:bodyPr wrap="none" anchor="ctr"/>
            <a:lstStyle/>
            <a:p>
              <a:pPr algn="ctr"/>
              <a:r>
                <a:rPr lang="en-US" altLang="zh-CN" sz="1600" b="1">
                  <a:solidFill>
                    <a:srgbClr val="FF3300"/>
                  </a:solidFill>
                  <a:ea typeface="宋体" pitchFamily="2" charset="-122"/>
                </a:rPr>
                <a:t>Case 2: Use the wooden mallet to </a:t>
              </a:r>
            </a:p>
            <a:p>
              <a:pPr algn="ctr"/>
              <a:r>
                <a:rPr lang="en-US" altLang="zh-CN" sz="1600" b="1">
                  <a:solidFill>
                    <a:srgbClr val="FF3300"/>
                  </a:solidFill>
                  <a:ea typeface="宋体" pitchFamily="2" charset="-122"/>
                </a:rPr>
                <a:t>strike a sharp blow to the aluminum rod. </a:t>
              </a:r>
            </a:p>
          </p:txBody>
        </p:sp>
      </p:grpSp>
      <p:sp>
        <p:nvSpPr>
          <p:cNvPr id="58376" name="AutoShape 8"/>
          <p:cNvSpPr>
            <a:spLocks noChangeArrowheads="1"/>
          </p:cNvSpPr>
          <p:nvPr/>
        </p:nvSpPr>
        <p:spPr bwMode="auto">
          <a:xfrm>
            <a:off x="2057400" y="1828800"/>
            <a:ext cx="1752600" cy="762000"/>
          </a:xfrm>
          <a:prstGeom prst="wedgeEllipseCallout">
            <a:avLst>
              <a:gd name="adj1" fmla="val -42394"/>
              <a:gd name="adj2" fmla="val 66042"/>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400" b="1">
                <a:solidFill>
                  <a:srgbClr val="669900"/>
                </a:solidFill>
                <a:ea typeface="宋体" pitchFamily="2" charset="-122"/>
              </a:rPr>
              <a:t>Which string breaks first</a:t>
            </a:r>
            <a:r>
              <a:rPr lang="en-US" altLang="zh-CN" sz="1600" b="1">
                <a:solidFill>
                  <a:schemeClr val="bg1"/>
                </a:solidFill>
                <a:ea typeface="宋体" pitchFamily="2" charset="-122"/>
              </a:rPr>
              <a:t> </a:t>
            </a:r>
            <a:r>
              <a:rPr lang="en-US" altLang="zh-CN" sz="1400" b="1">
                <a:solidFill>
                  <a:srgbClr val="CC0000"/>
                </a:solidFill>
                <a:ea typeface="宋体" pitchFamily="2" charset="-122"/>
              </a:rPr>
              <a:t>?</a:t>
            </a:r>
            <a:r>
              <a:rPr lang="en-US" altLang="zh-CN" sz="1600" b="1">
                <a:solidFill>
                  <a:schemeClr val="bg1"/>
                </a:solidFill>
                <a:ea typeface="宋体" pitchFamily="2" charset="-122"/>
              </a:rPr>
              <a:t> </a:t>
            </a:r>
          </a:p>
        </p:txBody>
      </p:sp>
    </p:spTree>
    <p:extLst>
      <p:ext uri="{BB962C8B-B14F-4D97-AF65-F5344CB8AC3E}">
        <p14:creationId xmlns:p14="http://schemas.microsoft.com/office/powerpoint/2010/main" val="1120854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38688A-0FDD-41CD-A5A4-B7341F948F26}" type="slidenum">
              <a:rPr lang="en-US"/>
              <a:pPr eaLnBrk="1" hangingPunct="1"/>
              <a:t>23</a:t>
            </a:fld>
            <a:endParaRPr lang="en-US"/>
          </a:p>
        </p:txBody>
      </p:sp>
      <p:sp>
        <p:nvSpPr>
          <p:cNvPr id="23556"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9AB013-3B0C-44D7-A270-6C3B426B8840}" type="datetime1">
              <a:rPr lang="en-US" sz="1400"/>
              <a:pPr eaLnBrk="1" hangingPunct="1"/>
              <a:t>1/31/2021</a:t>
            </a:fld>
            <a:endParaRPr lang="en-US" sz="1400"/>
          </a:p>
        </p:txBody>
      </p:sp>
      <p:sp>
        <p:nvSpPr>
          <p:cNvPr id="2355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C052E3F-4E96-4B72-B788-235A47E69750}" type="slidenum">
              <a:rPr lang="en-US" sz="1400"/>
              <a:pPr algn="r" eaLnBrk="1" hangingPunct="1"/>
              <a:t>23</a:t>
            </a:fld>
            <a:endParaRPr lang="en-US" sz="1400"/>
          </a:p>
        </p:txBody>
      </p:sp>
      <p:sp>
        <p:nvSpPr>
          <p:cNvPr id="23559" name="Rectangle 2"/>
          <p:cNvSpPr>
            <a:spLocks noGrp="1" noChangeArrowheads="1"/>
          </p:cNvSpPr>
          <p:nvPr>
            <p:ph type="title"/>
          </p:nvPr>
        </p:nvSpPr>
        <p:spPr>
          <a:xfrm>
            <a:off x="457200" y="274638"/>
            <a:ext cx="8077200" cy="563562"/>
          </a:xfrm>
          <a:solidFill>
            <a:srgbClr val="99FF33"/>
          </a:solidFill>
        </p:spPr>
        <p:txBody>
          <a:bodyPr>
            <a:normAutofit fontScale="90000"/>
          </a:bodyPr>
          <a:lstStyle/>
          <a:p>
            <a:pPr eaLnBrk="1" hangingPunct="1"/>
            <a:r>
              <a:rPr lang="en-US" altLang="zh-CN" sz="2000">
                <a:ea typeface="宋体" pitchFamily="2" charset="-122"/>
              </a:rPr>
              <a:t>1F-03 Egg drop</a:t>
            </a:r>
            <a:r>
              <a:rPr lang="en-US" altLang="zh-CN" sz="3600">
                <a:ea typeface="宋体" pitchFamily="2" charset="-122"/>
              </a:rPr>
              <a:t> </a:t>
            </a:r>
          </a:p>
        </p:txBody>
      </p:sp>
      <p:sp>
        <p:nvSpPr>
          <p:cNvPr id="84995" name="Rectangle 3"/>
          <p:cNvSpPr>
            <a:spLocks noGrp="1" noChangeArrowheads="1"/>
          </p:cNvSpPr>
          <p:nvPr>
            <p:ph type="body" idx="1"/>
          </p:nvPr>
        </p:nvSpPr>
        <p:spPr>
          <a:xfrm>
            <a:off x="609600" y="4648200"/>
            <a:ext cx="6858000" cy="1219200"/>
          </a:xfrm>
          <a:solidFill>
            <a:schemeClr val="accent1"/>
          </a:solidFill>
        </p:spPr>
        <p:txBody>
          <a:bodyPr/>
          <a:lstStyle/>
          <a:p>
            <a:pPr marL="0" indent="0" eaLnBrk="1" hangingPunct="1">
              <a:lnSpc>
                <a:spcPct val="80000"/>
              </a:lnSpc>
            </a:pPr>
            <a:r>
              <a:rPr lang="en-US" altLang="zh-CN" sz="1800" dirty="0">
                <a:ea typeface="宋体" pitchFamily="2" charset="-122"/>
              </a:rPr>
              <a:t>IF THE PAN IS HIT SHARPLY  A FORCE WILL ACT ON THE EGGS FOR A VERY SHORT TIME AND THEY WILL NOT MOVE HORIZONTALLY. THE PAN HAS TO BE HIT HARD ENOUGH SO THAT HAS MOVED OUT OF THE WAY BEFORE THE EGGS DROP ANY APPRECIABLE DISTANCE </a:t>
            </a:r>
          </a:p>
        </p:txBody>
      </p:sp>
      <p:pic>
        <p:nvPicPr>
          <p:cNvPr id="23561" name="Picture 8" descr="1F-03_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23812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AutoShape 9"/>
          <p:cNvSpPr>
            <a:spLocks noChangeArrowheads="1"/>
          </p:cNvSpPr>
          <p:nvPr/>
        </p:nvSpPr>
        <p:spPr bwMode="auto">
          <a:xfrm>
            <a:off x="4114800" y="1828800"/>
            <a:ext cx="2514600" cy="1524000"/>
          </a:xfrm>
          <a:prstGeom prst="wedgeEllipseCallout">
            <a:avLst>
              <a:gd name="adj1" fmla="val -22727"/>
              <a:gd name="adj2" fmla="val 14167"/>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027E22"/>
                </a:solidFill>
                <a:ea typeface="宋体" pitchFamily="2" charset="-122"/>
              </a:rPr>
              <a:t>Is it possible to get the eggs in the beakers without touching them </a:t>
            </a:r>
            <a:r>
              <a:rPr lang="en-US" altLang="zh-CN" sz="1600" b="1">
                <a:solidFill>
                  <a:srgbClr val="CC3300"/>
                </a:solidFill>
                <a:ea typeface="宋体" pitchFamily="2" charset="-122"/>
              </a:rPr>
              <a:t>?</a:t>
            </a:r>
            <a:r>
              <a:rPr lang="en-US" altLang="zh-CN" sz="1600" b="1">
                <a:solidFill>
                  <a:schemeClr val="bg1"/>
                </a:solidFill>
                <a:ea typeface="宋体" pitchFamily="2" charset="-122"/>
              </a:rPr>
              <a:t> </a:t>
            </a:r>
          </a:p>
        </p:txBody>
      </p:sp>
    </p:spTree>
    <p:extLst>
      <p:ext uri="{BB962C8B-B14F-4D97-AF65-F5344CB8AC3E}">
        <p14:creationId xmlns:p14="http://schemas.microsoft.com/office/powerpoint/2010/main" val="1705157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0E98BF9-EA87-4BA1-A3D4-E31244B3109C}" type="slidenum">
              <a:rPr lang="en-US" smtClean="0"/>
              <a:t>24</a:t>
            </a:fld>
            <a:endParaRPr lang="en-US"/>
          </a:p>
        </p:txBody>
      </p:sp>
      <p:pic>
        <p:nvPicPr>
          <p:cNvPr id="5122" name="Picture 2" descr="https://www.physics.purdue.edu/demos/images/1F-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09600"/>
            <a:ext cx="72136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913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Text Box 2"/>
          <p:cNvSpPr txBox="1">
            <a:spLocks noChangeArrowheads="1"/>
          </p:cNvSpPr>
          <p:nvPr/>
        </p:nvSpPr>
        <p:spPr bwMode="auto">
          <a:xfrm>
            <a:off x="0" y="-317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dirty="0">
                <a:solidFill>
                  <a:srgbClr val="FF0000"/>
                </a:solidFill>
                <a:latin typeface="Arial" charset="0"/>
              </a:rPr>
              <a:t>Mass, Weight, and Inertia</a:t>
            </a:r>
          </a:p>
        </p:txBody>
      </p:sp>
      <p:sp>
        <p:nvSpPr>
          <p:cNvPr id="1010691" name="Text Box 3"/>
          <p:cNvSpPr txBox="1">
            <a:spLocks noChangeArrowheads="1"/>
          </p:cNvSpPr>
          <p:nvPr/>
        </p:nvSpPr>
        <p:spPr bwMode="auto">
          <a:xfrm>
            <a:off x="304800" y="676275"/>
            <a:ext cx="3276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
            </a:pPr>
            <a:r>
              <a:rPr lang="en-US" dirty="0">
                <a:latin typeface="Arial" charset="0"/>
              </a:rPr>
              <a:t>An object’s </a:t>
            </a:r>
            <a:r>
              <a:rPr lang="en-US" b="1" i="1" dirty="0">
                <a:solidFill>
                  <a:schemeClr val="accent1"/>
                </a:solidFill>
                <a:latin typeface="Arial" charset="0"/>
              </a:rPr>
              <a:t>weight</a:t>
            </a:r>
            <a:r>
              <a:rPr lang="en-US" dirty="0">
                <a:latin typeface="Arial" charset="0"/>
              </a:rPr>
              <a:t> is the </a:t>
            </a:r>
            <a:r>
              <a:rPr lang="en-US" dirty="0">
                <a:solidFill>
                  <a:schemeClr val="accent1"/>
                </a:solidFill>
                <a:latin typeface="Arial" charset="0"/>
              </a:rPr>
              <a:t>gravitational force</a:t>
            </a:r>
            <a:r>
              <a:rPr lang="en-US" dirty="0">
                <a:latin typeface="Arial" charset="0"/>
              </a:rPr>
              <a:t> acting on the object.</a:t>
            </a:r>
          </a:p>
          <a:p>
            <a:pPr>
              <a:buClr>
                <a:schemeClr val="folHlink"/>
              </a:buClr>
              <a:buFont typeface="Wingdings" pitchFamily="79" charset="2"/>
              <a:buChar char="§"/>
            </a:pPr>
            <a:r>
              <a:rPr lang="en-US" b="1" i="1" dirty="0">
                <a:solidFill>
                  <a:schemeClr val="accent1"/>
                </a:solidFill>
                <a:latin typeface="Arial" charset="0"/>
              </a:rPr>
              <a:t>Weight</a:t>
            </a:r>
            <a:r>
              <a:rPr lang="en-US" dirty="0">
                <a:latin typeface="Arial" charset="0"/>
              </a:rPr>
              <a:t> is a force, measured in units of </a:t>
            </a:r>
            <a:r>
              <a:rPr lang="en-US" dirty="0" err="1">
                <a:latin typeface="Arial" charset="0"/>
              </a:rPr>
              <a:t>newtons</a:t>
            </a:r>
            <a:r>
              <a:rPr lang="en-US" dirty="0">
                <a:latin typeface="Arial" charset="0"/>
              </a:rPr>
              <a:t> (</a:t>
            </a:r>
            <a:r>
              <a:rPr lang="en-US" dirty="0">
                <a:solidFill>
                  <a:srgbClr val="FFBF8A"/>
                </a:solidFill>
                <a:latin typeface="Arial" charset="0"/>
              </a:rPr>
              <a:t>N</a:t>
            </a:r>
            <a:r>
              <a:rPr lang="en-US" dirty="0">
                <a:latin typeface="Arial" charset="0"/>
              </a:rPr>
              <a:t>).</a:t>
            </a:r>
          </a:p>
          <a:p>
            <a:pPr>
              <a:buClr>
                <a:schemeClr val="folHlink"/>
              </a:buClr>
              <a:buFont typeface="Wingdings" pitchFamily="79" charset="2"/>
              <a:buChar char="§"/>
            </a:pPr>
            <a:r>
              <a:rPr lang="en-US" dirty="0">
                <a:latin typeface="Arial" charset="0"/>
              </a:rPr>
              <a:t>In the absence of gravity, an object has no </a:t>
            </a:r>
            <a:r>
              <a:rPr lang="en-US" dirty="0">
                <a:solidFill>
                  <a:schemeClr val="accent1"/>
                </a:solidFill>
                <a:latin typeface="Arial" charset="0"/>
              </a:rPr>
              <a:t>weight</a:t>
            </a:r>
            <a:r>
              <a:rPr lang="en-US" dirty="0">
                <a:latin typeface="Arial" charset="0"/>
              </a:rPr>
              <a:t> but still has the same </a:t>
            </a:r>
            <a:r>
              <a:rPr lang="en-US" dirty="0">
                <a:solidFill>
                  <a:schemeClr val="accent1"/>
                </a:solidFill>
                <a:latin typeface="Arial" charset="0"/>
              </a:rPr>
              <a:t>mass</a:t>
            </a:r>
            <a:r>
              <a:rPr lang="en-US" dirty="0">
                <a:latin typeface="Arial" charset="0"/>
              </a:rPr>
              <a:t>.</a:t>
            </a:r>
          </a:p>
        </p:txBody>
      </p:sp>
      <p:sp>
        <p:nvSpPr>
          <p:cNvPr id="1010692" name="Rectangle 4"/>
          <p:cNvSpPr>
            <a:spLocks noChangeArrowheads="1"/>
          </p:cNvSpPr>
          <p:nvPr/>
        </p:nvSpPr>
        <p:spPr bwMode="auto">
          <a:xfrm>
            <a:off x="3843338" y="12017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010694" name="Picture 6" descr="04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33600"/>
            <a:ext cx="5410200"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3429000"/>
            <a:ext cx="3860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0E98BF9-EA87-4BA1-A3D4-E31244B3109C}" type="slidenum">
              <a:rPr lang="en-US" smtClean="0"/>
              <a:t>25</a:t>
            </a:fld>
            <a:endParaRPr lang="en-US"/>
          </a:p>
        </p:txBody>
      </p:sp>
    </p:spTree>
    <p:extLst>
      <p:ext uri="{BB962C8B-B14F-4D97-AF65-F5344CB8AC3E}">
        <p14:creationId xmlns:p14="http://schemas.microsoft.com/office/powerpoint/2010/main" val="3836592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dirty="0">
                <a:solidFill>
                  <a:srgbClr val="FF0000"/>
                </a:solidFill>
                <a:latin typeface="Arial" charset="0"/>
              </a:rPr>
              <a:t>Mass, Weight, and Inertia</a:t>
            </a:r>
          </a:p>
        </p:txBody>
      </p:sp>
      <p:sp>
        <p:nvSpPr>
          <p:cNvPr id="1012739" name="Text Box 3"/>
          <p:cNvSpPr txBox="1">
            <a:spLocks noChangeArrowheads="1"/>
          </p:cNvSpPr>
          <p:nvPr/>
        </p:nvSpPr>
        <p:spPr bwMode="auto">
          <a:xfrm>
            <a:off x="304800" y="2057400"/>
            <a:ext cx="4419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
            </a:pPr>
            <a:r>
              <a:rPr lang="en-US" dirty="0">
                <a:latin typeface="Arial" charset="0"/>
              </a:rPr>
              <a:t>Objects of different mass experience the same gravitational acceleration on Earth:         </a:t>
            </a:r>
            <a:r>
              <a:rPr lang="en-US" dirty="0">
                <a:solidFill>
                  <a:srgbClr val="FA40CA"/>
                </a:solidFill>
                <a:latin typeface="Arial" charset="0"/>
              </a:rPr>
              <a:t>  g = 9.8 m/s</a:t>
            </a:r>
            <a:r>
              <a:rPr lang="en-US" baseline="30000" dirty="0">
                <a:solidFill>
                  <a:srgbClr val="FA40CA"/>
                </a:solidFill>
                <a:latin typeface="Arial" charset="0"/>
              </a:rPr>
              <a:t>2</a:t>
            </a:r>
            <a:endParaRPr lang="en-US" dirty="0">
              <a:solidFill>
                <a:srgbClr val="FA40CA"/>
              </a:solidFill>
              <a:latin typeface="Arial" charset="0"/>
            </a:endParaRPr>
          </a:p>
          <a:p>
            <a:pPr>
              <a:buClr>
                <a:schemeClr val="folHlink"/>
              </a:buClr>
              <a:buFont typeface="Wingdings" pitchFamily="79" charset="2"/>
              <a:buChar char="§"/>
            </a:pPr>
            <a:r>
              <a:rPr lang="en-US" dirty="0">
                <a:latin typeface="Arial" charset="0"/>
              </a:rPr>
              <a:t>By Newton’s 2</a:t>
            </a:r>
            <a:r>
              <a:rPr lang="en-US" baseline="30000" dirty="0">
                <a:latin typeface="Arial" charset="0"/>
              </a:rPr>
              <a:t>nd</a:t>
            </a:r>
            <a:r>
              <a:rPr lang="en-US" dirty="0">
                <a:latin typeface="Arial" charset="0"/>
              </a:rPr>
              <a:t> Law, </a:t>
            </a:r>
            <a:r>
              <a:rPr lang="en-US" b="1" dirty="0">
                <a:latin typeface="Arial" charset="0"/>
              </a:rPr>
              <a:t>F = ma</a:t>
            </a:r>
            <a:r>
              <a:rPr lang="en-US" dirty="0">
                <a:latin typeface="Arial" charset="0"/>
              </a:rPr>
              <a:t>, the weight is </a:t>
            </a:r>
            <a:r>
              <a:rPr lang="en-US" b="1" dirty="0">
                <a:solidFill>
                  <a:srgbClr val="FA40CA"/>
                </a:solidFill>
                <a:latin typeface="Arial" charset="0"/>
              </a:rPr>
              <a:t>W = mg</a:t>
            </a:r>
            <a:r>
              <a:rPr lang="en-US" dirty="0">
                <a:latin typeface="Arial" charset="0"/>
              </a:rPr>
              <a:t>.</a:t>
            </a:r>
          </a:p>
          <a:p>
            <a:pPr>
              <a:buClr>
                <a:schemeClr val="folHlink"/>
              </a:buClr>
              <a:buFont typeface="Wingdings" pitchFamily="79" charset="2"/>
              <a:buChar char="§"/>
            </a:pPr>
            <a:r>
              <a:rPr lang="en-US" dirty="0">
                <a:latin typeface="Arial" charset="0"/>
              </a:rPr>
              <a:t>Different gravitational forces (weights) act on falling objects of different masses, but the objects have the same acceleration.</a:t>
            </a:r>
          </a:p>
          <a:p>
            <a:pPr lvl="1">
              <a:buClr>
                <a:schemeClr val="folHlink"/>
              </a:buClr>
              <a:buFont typeface="Wingdings" pitchFamily="79" charset="2"/>
              <a:buChar char="§"/>
            </a:pPr>
            <a:r>
              <a:rPr lang="en-US" dirty="0">
                <a:latin typeface="Arial" charset="0"/>
              </a:rPr>
              <a:t>This is the reason that object with different weight fall at the same speed (without air friction).</a:t>
            </a:r>
          </a:p>
        </p:txBody>
      </p:sp>
      <p:sp>
        <p:nvSpPr>
          <p:cNvPr id="1012740" name="Rectangle 4"/>
          <p:cNvSpPr>
            <a:spLocks noChangeArrowheads="1"/>
          </p:cNvSpPr>
          <p:nvPr/>
        </p:nvSpPr>
        <p:spPr bwMode="auto">
          <a:xfrm>
            <a:off x="3843338" y="12017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012742" name="Picture 6" descr="04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88" y="2133600"/>
            <a:ext cx="4379912"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0E98BF9-EA87-4BA1-A3D4-E31244B3109C}" type="slidenum">
              <a:rPr lang="en-US" smtClean="0"/>
              <a:t>26</a:t>
            </a:fld>
            <a:endParaRPr lang="en-US"/>
          </a:p>
        </p:txBody>
      </p:sp>
    </p:spTree>
    <p:extLst>
      <p:ext uri="{BB962C8B-B14F-4D97-AF65-F5344CB8AC3E}">
        <p14:creationId xmlns:p14="http://schemas.microsoft.com/office/powerpoint/2010/main" val="703640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2739">
                                            <p:txEl>
                                              <p:pRg st="1" end="1"/>
                                            </p:txEl>
                                          </p:spTgt>
                                        </p:tgtEl>
                                        <p:attrNameLst>
                                          <p:attrName>style.visibility</p:attrName>
                                        </p:attrNameLst>
                                      </p:cBhvr>
                                      <p:to>
                                        <p:strVal val="visible"/>
                                      </p:to>
                                    </p:set>
                                    <p:anim calcmode="lin" valueType="num">
                                      <p:cBhvr additive="base">
                                        <p:cTn id="7" dur="500" fill="hold"/>
                                        <p:tgtEl>
                                          <p:spTgt spid="10127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27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2739">
                                            <p:txEl>
                                              <p:pRg st="2" end="2"/>
                                            </p:txEl>
                                          </p:spTgt>
                                        </p:tgtEl>
                                        <p:attrNameLst>
                                          <p:attrName>style.visibility</p:attrName>
                                        </p:attrNameLst>
                                      </p:cBhvr>
                                      <p:to>
                                        <p:strVal val="visible"/>
                                      </p:to>
                                    </p:set>
                                    <p:anim calcmode="lin" valueType="num">
                                      <p:cBhvr additive="base">
                                        <p:cTn id="13" dur="500" fill="hold"/>
                                        <p:tgtEl>
                                          <p:spTgt spid="10127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12739">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012739">
                                            <p:txEl>
                                              <p:pRg st="3" end="3"/>
                                            </p:txEl>
                                          </p:spTgt>
                                        </p:tgtEl>
                                        <p:attrNameLst>
                                          <p:attrName>style.visibility</p:attrName>
                                        </p:attrNameLst>
                                      </p:cBhvr>
                                      <p:to>
                                        <p:strVal val="visible"/>
                                      </p:to>
                                    </p:set>
                                    <p:anim calcmode="lin" valueType="num">
                                      <p:cBhvr additive="base">
                                        <p:cTn id="18" dur="500" fill="hold"/>
                                        <p:tgtEl>
                                          <p:spTgt spid="1012739">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127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273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304800" y="309563"/>
            <a:ext cx="8534400" cy="1920875"/>
          </a:xfrm>
        </p:spPr>
        <p:txBody>
          <a:bodyPr/>
          <a:lstStyle/>
          <a:p>
            <a:r>
              <a:rPr lang="en-US" sz="4000" b="1" dirty="0">
                <a:solidFill>
                  <a:srgbClr val="FF0000"/>
                </a:solidFill>
                <a:latin typeface="Comic Sans MS" pitchFamily="79" charset="0"/>
              </a:rPr>
              <a:t>Quiz: </a:t>
            </a:r>
            <a:r>
              <a:rPr lang="en-US" sz="4000" b="1" dirty="0">
                <a:solidFill>
                  <a:schemeClr val="accent1"/>
                </a:solidFill>
                <a:latin typeface="Comic Sans MS" pitchFamily="79" charset="0"/>
              </a:rPr>
              <a:t>A ball hangs from a string attached to the ceiling.  What is the net force acting on the ball?</a:t>
            </a:r>
            <a:endParaRPr lang="en-US" b="1" dirty="0">
              <a:solidFill>
                <a:schemeClr val="accent1"/>
              </a:solidFill>
            </a:endParaRPr>
          </a:p>
        </p:txBody>
      </p:sp>
      <p:sp>
        <p:nvSpPr>
          <p:cNvPr id="842755" name="Rectangle 3"/>
          <p:cNvSpPr>
            <a:spLocks noGrp="1" noChangeArrowheads="1"/>
          </p:cNvSpPr>
          <p:nvPr>
            <p:ph type="body" idx="1"/>
          </p:nvPr>
        </p:nvSpPr>
        <p:spPr>
          <a:xfrm>
            <a:off x="457200" y="2514600"/>
            <a:ext cx="4191000" cy="1524000"/>
          </a:xfrm>
        </p:spPr>
        <p:txBody>
          <a:bodyPr/>
          <a:lstStyle/>
          <a:p>
            <a:pPr marL="609600" indent="-609600">
              <a:lnSpc>
                <a:spcPct val="80000"/>
              </a:lnSpc>
              <a:buFont typeface="Arial" charset="0"/>
              <a:buAutoNum type="alphaLcParenR"/>
            </a:pPr>
            <a:r>
              <a:rPr lang="en-US" sz="2000">
                <a:latin typeface="Comic Sans MS" pitchFamily="79" charset="0"/>
              </a:rPr>
              <a:t>The net force is downward. </a:t>
            </a:r>
          </a:p>
          <a:p>
            <a:pPr marL="609600" indent="-609600">
              <a:lnSpc>
                <a:spcPct val="80000"/>
              </a:lnSpc>
              <a:buFont typeface="Arial" charset="0"/>
              <a:buAutoNum type="alphaLcParenR"/>
            </a:pPr>
            <a:r>
              <a:rPr lang="en-US" sz="2000">
                <a:latin typeface="Comic Sans MS" pitchFamily="79" charset="0"/>
              </a:rPr>
              <a:t>The net force is upward. </a:t>
            </a:r>
          </a:p>
          <a:p>
            <a:pPr marL="609600" indent="-609600">
              <a:lnSpc>
                <a:spcPct val="80000"/>
              </a:lnSpc>
              <a:buFont typeface="Arial" charset="0"/>
              <a:buAutoNum type="alphaLcParenR"/>
            </a:pPr>
            <a:r>
              <a:rPr lang="en-US" sz="2000">
                <a:latin typeface="Comic Sans MS" pitchFamily="79" charset="0"/>
              </a:rPr>
              <a:t>The net force is zero.</a:t>
            </a:r>
          </a:p>
        </p:txBody>
      </p:sp>
      <p:sp>
        <p:nvSpPr>
          <p:cNvPr id="842756" name="Text Box 4"/>
          <p:cNvSpPr txBox="1">
            <a:spLocks noChangeArrowheads="1"/>
          </p:cNvSpPr>
          <p:nvPr/>
        </p:nvSpPr>
        <p:spPr bwMode="auto">
          <a:xfrm>
            <a:off x="152400" y="3657600"/>
            <a:ext cx="4800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Since the ball is hanging from the ceiling at rest, it is not accelerating so the net force is zero. There are two forces acting on the ball: tension from the string and force due to gravitation.  They cancel each other. </a:t>
            </a:r>
          </a:p>
        </p:txBody>
      </p:sp>
      <p:pic>
        <p:nvPicPr>
          <p:cNvPr id="842760" name="Picture 8" descr="04_p075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475" y="2590800"/>
            <a:ext cx="4200525" cy="28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0E98BF9-EA87-4BA1-A3D4-E31244B3109C}" type="slidenum">
              <a:rPr lang="en-US" smtClean="0"/>
              <a:t>27</a:t>
            </a:fld>
            <a:endParaRPr lang="en-US"/>
          </a:p>
        </p:txBody>
      </p:sp>
    </p:spTree>
    <p:extLst>
      <p:ext uri="{BB962C8B-B14F-4D97-AF65-F5344CB8AC3E}">
        <p14:creationId xmlns:p14="http://schemas.microsoft.com/office/powerpoint/2010/main" val="1429243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42756"/>
                                        </p:tgtEl>
                                        <p:attrNameLst>
                                          <p:attrName>style.visibility</p:attrName>
                                        </p:attrNameLst>
                                      </p:cBhvr>
                                      <p:to>
                                        <p:strVal val="visible"/>
                                      </p:to>
                                    </p:set>
                                    <p:animEffect transition="in" filter="fade">
                                      <p:cBhvr>
                                        <p:cTn id="7" dur="1000"/>
                                        <p:tgtEl>
                                          <p:spTgt spid="842756"/>
                                        </p:tgtEl>
                                      </p:cBhvr>
                                    </p:animEffect>
                                    <p:anim calcmode="lin" valueType="num">
                                      <p:cBhvr>
                                        <p:cTn id="8" dur="1000" fill="hold"/>
                                        <p:tgtEl>
                                          <p:spTgt spid="842756"/>
                                        </p:tgtEl>
                                        <p:attrNameLst>
                                          <p:attrName>ppt_x</p:attrName>
                                        </p:attrNameLst>
                                      </p:cBhvr>
                                      <p:tavLst>
                                        <p:tav tm="0">
                                          <p:val>
                                            <p:strVal val="#ppt_x"/>
                                          </p:val>
                                        </p:tav>
                                        <p:tav tm="100000">
                                          <p:val>
                                            <p:strVal val="#ppt_x"/>
                                          </p:val>
                                        </p:tav>
                                      </p:tavLst>
                                    </p:anim>
                                    <p:anim calcmode="lin" valueType="num">
                                      <p:cBhvr>
                                        <p:cTn id="9" dur="900" decel="100000" fill="hold"/>
                                        <p:tgtEl>
                                          <p:spTgt spid="8427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427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6"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19A780-388C-4BAB-8BD4-3F338EF5166B}" type="slidenum">
              <a:rPr lang="en-US"/>
              <a:pPr eaLnBrk="1" hangingPunct="1"/>
              <a:t>28</a:t>
            </a:fld>
            <a:endParaRPr lang="en-US"/>
          </a:p>
        </p:txBody>
      </p:sp>
      <p:sp>
        <p:nvSpPr>
          <p:cNvPr id="26629" name="Rectangle 2"/>
          <p:cNvSpPr>
            <a:spLocks noGrp="1" noChangeArrowheads="1"/>
          </p:cNvSpPr>
          <p:nvPr>
            <p:ph type="title"/>
          </p:nvPr>
        </p:nvSpPr>
        <p:spPr>
          <a:xfrm>
            <a:off x="457200" y="274638"/>
            <a:ext cx="8077200" cy="639762"/>
          </a:xfrm>
          <a:solidFill>
            <a:srgbClr val="99FF33"/>
          </a:solidFill>
        </p:spPr>
        <p:txBody>
          <a:bodyPr/>
          <a:lstStyle/>
          <a:p>
            <a:pPr eaLnBrk="1" hangingPunct="1"/>
            <a:r>
              <a:rPr lang="en-US" altLang="zh-CN" sz="2000">
                <a:ea typeface="宋体" pitchFamily="2" charset="-122"/>
              </a:rPr>
              <a:t>1F-05 Coin, Hoop &amp; Milk Bottle (Inertia)</a:t>
            </a:r>
          </a:p>
        </p:txBody>
      </p:sp>
      <p:pic>
        <p:nvPicPr>
          <p:cNvPr id="56323" name="Picture 3" descr="1F-05_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38100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838200" y="1524000"/>
            <a:ext cx="3886200" cy="3543300"/>
            <a:chOff x="528" y="960"/>
            <a:chExt cx="2448" cy="2232"/>
          </a:xfrm>
        </p:grpSpPr>
        <p:pic>
          <p:nvPicPr>
            <p:cNvPr id="26633" name="Picture 5" descr="1F-05_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960"/>
              <a:ext cx="1108" cy="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AutoShape 6"/>
            <p:cNvSpPr>
              <a:spLocks noChangeArrowheads="1"/>
            </p:cNvSpPr>
            <p:nvPr/>
          </p:nvSpPr>
          <p:spPr bwMode="auto">
            <a:xfrm>
              <a:off x="1488" y="1392"/>
              <a:ext cx="1488" cy="768"/>
            </a:xfrm>
            <a:prstGeom prst="wedgeEllipseCallout">
              <a:avLst>
                <a:gd name="adj1" fmla="val -68884"/>
                <a:gd name="adj2" fmla="val 66537"/>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400" b="1">
                  <a:solidFill>
                    <a:srgbClr val="027E22"/>
                  </a:solidFill>
                  <a:ea typeface="宋体" pitchFamily="2" charset="-122"/>
                </a:rPr>
                <a:t>How can you get the coin into the bottle without touching it </a:t>
              </a:r>
              <a:r>
                <a:rPr lang="en-US" altLang="zh-CN" sz="1400" b="1">
                  <a:solidFill>
                    <a:srgbClr val="CC3300"/>
                  </a:solidFill>
                  <a:ea typeface="宋体" pitchFamily="2" charset="-122"/>
                </a:rPr>
                <a:t>?</a:t>
              </a:r>
            </a:p>
          </p:txBody>
        </p:sp>
      </p:grpSp>
      <p:sp>
        <p:nvSpPr>
          <p:cNvPr id="56327" name="Text Box 7"/>
          <p:cNvSpPr txBox="1">
            <a:spLocks noChangeArrowheads="1"/>
          </p:cNvSpPr>
          <p:nvPr/>
        </p:nvSpPr>
        <p:spPr bwMode="auto">
          <a:xfrm>
            <a:off x="1584325" y="5294313"/>
            <a:ext cx="5883275" cy="915987"/>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3300"/>
                </a:solidFill>
              </a:rPr>
              <a:t>This is actually a trick which depends on hitting the ring so that the top deflects down and the coin is free to drop</a:t>
            </a:r>
          </a:p>
        </p:txBody>
      </p:sp>
    </p:spTree>
    <p:extLst>
      <p:ext uri="{BB962C8B-B14F-4D97-AF65-F5344CB8AC3E}">
        <p14:creationId xmlns:p14="http://schemas.microsoft.com/office/powerpoint/2010/main" val="3822909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anim calcmode="lin" valueType="num">
                                      <p:cBhvr additive="base">
                                        <p:cTn id="7" dur="500" fill="hold"/>
                                        <p:tgtEl>
                                          <p:spTgt spid="56327"/>
                                        </p:tgtEl>
                                        <p:attrNameLst>
                                          <p:attrName>ppt_x</p:attrName>
                                        </p:attrNameLst>
                                      </p:cBhvr>
                                      <p:tavLst>
                                        <p:tav tm="0">
                                          <p:val>
                                            <p:strVal val="#ppt_x"/>
                                          </p:val>
                                        </p:tav>
                                        <p:tav tm="100000">
                                          <p:val>
                                            <p:strVal val="#ppt_x"/>
                                          </p:val>
                                        </p:tav>
                                      </p:tavLst>
                                    </p:anim>
                                    <p:anim calcmode="lin" valueType="num">
                                      <p:cBhvr additive="base">
                                        <p:cTn id="8" dur="500" fill="hold"/>
                                        <p:tgtEl>
                                          <p:spTgt spid="563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gtEl>
                                        <p:attrNameLst>
                                          <p:attrName>style.visibility</p:attrName>
                                        </p:attrNameLst>
                                      </p:cBhvr>
                                      <p:to>
                                        <p:strVal val="visible"/>
                                      </p:to>
                                    </p:set>
                                    <p:anim calcmode="lin" valueType="num">
                                      <p:cBhvr additive="base">
                                        <p:cTn id="13" dur="500" fill="hold"/>
                                        <p:tgtEl>
                                          <p:spTgt spid="56323"/>
                                        </p:tgtEl>
                                        <p:attrNameLst>
                                          <p:attrName>ppt_x</p:attrName>
                                        </p:attrNameLst>
                                      </p:cBhvr>
                                      <p:tavLst>
                                        <p:tav tm="0">
                                          <p:val>
                                            <p:strVal val="#ppt_x"/>
                                          </p:val>
                                        </p:tav>
                                        <p:tav tm="100000">
                                          <p:val>
                                            <p:strVal val="#ppt_x"/>
                                          </p:val>
                                        </p:tav>
                                      </p:tavLst>
                                    </p:anim>
                                    <p:anim calcmode="lin" valueType="num">
                                      <p:cBhvr additive="base">
                                        <p:cTn id="14" dur="500" fill="hold"/>
                                        <p:tgtEl>
                                          <p:spTgt spid="563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1143000"/>
          </a:xfrm>
        </p:spPr>
        <p:txBody>
          <a:bodyPr>
            <a:normAutofit fontScale="90000"/>
          </a:bodyPr>
          <a:lstStyle/>
          <a:p>
            <a:r>
              <a:rPr lang="en-US" b="1" dirty="0">
                <a:solidFill>
                  <a:srgbClr val="FF0000"/>
                </a:solidFill>
              </a:rPr>
              <a:t>Where to aim in order to Hit the Falling object (ignore air friction)? </a:t>
            </a:r>
          </a:p>
        </p:txBody>
      </p:sp>
      <p:pic>
        <p:nvPicPr>
          <p:cNvPr id="5" name="Picture 5" descr="1D-23_diagram"/>
          <p:cNvPicPr>
            <a:picLocks noGrp="1" noChangeAspect="1" noChangeArrowheads="1"/>
          </p:cNvPicPr>
          <p:nvPr>
            <p:ph sz="quarter" idx="4294967295"/>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95305" y="2190572"/>
            <a:ext cx="4581505" cy="2381428"/>
          </a:xfrm>
          <a:prstGeom prst="rect">
            <a:avLst/>
          </a:prstGeom>
          <a:noFill/>
        </p:spPr>
      </p:pic>
      <p:sp>
        <p:nvSpPr>
          <p:cNvPr id="6" name="Rectangle 11"/>
          <p:cNvSpPr>
            <a:spLocks noChangeArrowheads="1"/>
          </p:cNvSpPr>
          <p:nvPr/>
        </p:nvSpPr>
        <p:spPr bwMode="auto">
          <a:xfrm>
            <a:off x="457200" y="5181600"/>
            <a:ext cx="8458200" cy="1524000"/>
          </a:xfrm>
          <a:prstGeom prst="rect">
            <a:avLst/>
          </a:prstGeom>
          <a:solidFill>
            <a:srgbClr val="FF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20000"/>
              </a:spcBef>
            </a:pPr>
            <a:r>
              <a:rPr lang="en-US" altLang="zh-CN" sz="2000" b="1" dirty="0">
                <a:solidFill>
                  <a:schemeClr val="hlink"/>
                </a:solidFill>
                <a:ea typeface="宋体" pitchFamily="2" charset="-122"/>
              </a:rPr>
              <a:t>Ignoring friction  y = v</a:t>
            </a:r>
            <a:r>
              <a:rPr lang="en-US" altLang="zh-CN" sz="2000" b="1" baseline="-25000" dirty="0">
                <a:solidFill>
                  <a:schemeClr val="hlink"/>
                </a:solidFill>
                <a:ea typeface="宋体" pitchFamily="2" charset="-122"/>
              </a:rPr>
              <a:t>0y</a:t>
            </a:r>
            <a:r>
              <a:rPr lang="en-US" altLang="zh-CN" sz="2000" b="1" dirty="0">
                <a:solidFill>
                  <a:schemeClr val="hlink"/>
                </a:solidFill>
                <a:ea typeface="宋体" pitchFamily="2" charset="-122"/>
              </a:rPr>
              <a:t>t – 1/2gt</a:t>
            </a:r>
            <a:r>
              <a:rPr lang="en-US" altLang="zh-CN" sz="2000" b="1" baseline="30000" dirty="0">
                <a:solidFill>
                  <a:schemeClr val="hlink"/>
                </a:solidFill>
                <a:ea typeface="宋体" pitchFamily="2" charset="-122"/>
              </a:rPr>
              <a:t>2</a:t>
            </a:r>
            <a:r>
              <a:rPr lang="en-US" altLang="zh-CN" sz="2000" b="1" dirty="0">
                <a:solidFill>
                  <a:schemeClr val="hlink"/>
                </a:solidFill>
                <a:ea typeface="宋体" pitchFamily="2" charset="-122"/>
              </a:rPr>
              <a:t>         t = x/v</a:t>
            </a:r>
            <a:r>
              <a:rPr lang="en-US" altLang="zh-CN" sz="2000" b="1" baseline="-25000" dirty="0">
                <a:solidFill>
                  <a:schemeClr val="hlink"/>
                </a:solidFill>
                <a:ea typeface="宋体" pitchFamily="2" charset="-122"/>
              </a:rPr>
              <a:t>0x</a:t>
            </a:r>
            <a:r>
              <a:rPr lang="en-US" altLang="zh-CN" sz="2000" b="1" dirty="0">
                <a:solidFill>
                  <a:schemeClr val="hlink"/>
                </a:solidFill>
                <a:ea typeface="宋体" pitchFamily="2" charset="-122"/>
              </a:rPr>
              <a:t> ,    v</a:t>
            </a:r>
            <a:r>
              <a:rPr lang="en-US" altLang="zh-CN" sz="2000" b="1" baseline="-25000" dirty="0">
                <a:solidFill>
                  <a:schemeClr val="hlink"/>
                </a:solidFill>
                <a:ea typeface="宋体" pitchFamily="2" charset="-122"/>
              </a:rPr>
              <a:t>0y</a:t>
            </a:r>
            <a:r>
              <a:rPr lang="en-US" altLang="zh-CN" sz="2000" b="1" dirty="0">
                <a:solidFill>
                  <a:schemeClr val="hlink"/>
                </a:solidFill>
                <a:ea typeface="宋体" pitchFamily="2" charset="-122"/>
              </a:rPr>
              <a:t>/v</a:t>
            </a:r>
            <a:r>
              <a:rPr lang="en-US" altLang="zh-CN" sz="2000" b="1" baseline="-25000" dirty="0">
                <a:solidFill>
                  <a:schemeClr val="hlink"/>
                </a:solidFill>
                <a:ea typeface="宋体" pitchFamily="2" charset="-122"/>
              </a:rPr>
              <a:t>0x </a:t>
            </a:r>
            <a:r>
              <a:rPr lang="en-US" altLang="zh-CN" sz="2000" b="1" dirty="0">
                <a:solidFill>
                  <a:schemeClr val="hlink"/>
                </a:solidFill>
                <a:ea typeface="宋体" pitchFamily="2" charset="-122"/>
              </a:rPr>
              <a:t>= h/x       y = h – 1/2gt</a:t>
            </a:r>
            <a:r>
              <a:rPr lang="en-US" altLang="zh-CN" sz="2000" b="1" baseline="30000" dirty="0">
                <a:solidFill>
                  <a:schemeClr val="hlink"/>
                </a:solidFill>
                <a:ea typeface="宋体" pitchFamily="2" charset="-122"/>
              </a:rPr>
              <a:t>2</a:t>
            </a:r>
            <a:r>
              <a:rPr lang="en-US" altLang="zh-CN" sz="2000" b="1" dirty="0">
                <a:solidFill>
                  <a:schemeClr val="hlink"/>
                </a:solidFill>
                <a:ea typeface="宋体" pitchFamily="2" charset="-122"/>
              </a:rPr>
              <a:t>    </a:t>
            </a:r>
          </a:p>
          <a:p>
            <a:pPr>
              <a:lnSpc>
                <a:spcPct val="80000"/>
              </a:lnSpc>
              <a:spcBef>
                <a:spcPct val="20000"/>
              </a:spcBef>
            </a:pPr>
            <a:endParaRPr lang="en-US" altLang="zh-CN" sz="2000" b="1" dirty="0">
              <a:solidFill>
                <a:schemeClr val="hlink"/>
              </a:solidFill>
              <a:ea typeface="宋体" pitchFamily="2" charset="-122"/>
            </a:endParaRPr>
          </a:p>
          <a:p>
            <a:pPr>
              <a:lnSpc>
                <a:spcPct val="80000"/>
              </a:lnSpc>
              <a:spcBef>
                <a:spcPct val="20000"/>
              </a:spcBef>
            </a:pPr>
            <a:r>
              <a:rPr lang="en-US" altLang="zh-CN" sz="2000" b="1" dirty="0">
                <a:solidFill>
                  <a:schemeClr val="hlink"/>
                </a:solidFill>
                <a:ea typeface="宋体" pitchFamily="2" charset="-122"/>
              </a:rPr>
              <a:t>In the same time the monkey falls   1/2gt</a:t>
            </a:r>
            <a:r>
              <a:rPr lang="en-US" altLang="zh-CN" sz="2000" b="1" baseline="30000" dirty="0">
                <a:solidFill>
                  <a:schemeClr val="hlink"/>
                </a:solidFill>
                <a:ea typeface="宋体" pitchFamily="2" charset="-122"/>
              </a:rPr>
              <a:t>2</a:t>
            </a:r>
            <a:r>
              <a:rPr lang="en-US" altLang="zh-CN" sz="2000" b="1" dirty="0">
                <a:solidFill>
                  <a:schemeClr val="hlink"/>
                </a:solidFill>
                <a:ea typeface="宋体" pitchFamily="2" charset="-122"/>
              </a:rPr>
              <a:t>, i.e. for the monkey:  y = h – 1/2gt</a:t>
            </a:r>
            <a:r>
              <a:rPr lang="en-US" altLang="zh-CN" sz="2000" b="1" baseline="30000" dirty="0">
                <a:solidFill>
                  <a:schemeClr val="hlink"/>
                </a:solidFill>
                <a:ea typeface="宋体" pitchFamily="2" charset="-122"/>
              </a:rPr>
              <a:t>2</a:t>
            </a:r>
          </a:p>
          <a:p>
            <a:pPr>
              <a:lnSpc>
                <a:spcPct val="80000"/>
              </a:lnSpc>
              <a:spcBef>
                <a:spcPct val="20000"/>
              </a:spcBef>
            </a:pPr>
            <a:r>
              <a:rPr lang="en-US" altLang="zh-CN" sz="2000" b="1" dirty="0">
                <a:solidFill>
                  <a:schemeClr val="hlink"/>
                </a:solidFill>
                <a:ea typeface="宋体" pitchFamily="2" charset="-122"/>
              </a:rPr>
              <a:t> </a:t>
            </a:r>
            <a:endParaRPr lang="en-US" altLang="zh-CN" sz="2000" b="1" baseline="30000" dirty="0">
              <a:solidFill>
                <a:schemeClr val="hlink"/>
              </a:solidFill>
              <a:ea typeface="宋体" pitchFamily="2" charset="-122"/>
            </a:endParaRPr>
          </a:p>
          <a:p>
            <a:pPr>
              <a:lnSpc>
                <a:spcPct val="80000"/>
              </a:lnSpc>
              <a:spcBef>
                <a:spcPct val="20000"/>
              </a:spcBef>
            </a:pPr>
            <a:r>
              <a:rPr lang="en-US" altLang="zh-CN" sz="2000" b="1" dirty="0">
                <a:solidFill>
                  <a:schemeClr val="hlink"/>
                </a:solidFill>
                <a:ea typeface="宋体" pitchFamily="2" charset="-122"/>
              </a:rPr>
              <a:t>So the bullet always hits the monkey no matter what the value of v</a:t>
            </a:r>
            <a:r>
              <a:rPr lang="en-US" altLang="zh-CN" sz="2000" b="1" baseline="-25000" dirty="0">
                <a:solidFill>
                  <a:schemeClr val="hlink"/>
                </a:solidFill>
                <a:ea typeface="宋体" pitchFamily="2" charset="-122"/>
              </a:rPr>
              <a:t>0</a:t>
            </a:r>
            <a:r>
              <a:rPr lang="en-US" altLang="zh-CN" sz="2000" b="1" dirty="0">
                <a:solidFill>
                  <a:srgbClr val="FF3300"/>
                </a:solidFill>
                <a:ea typeface="宋体" pitchFamily="2" charset="-122"/>
              </a:rPr>
              <a:t> </a:t>
            </a:r>
          </a:p>
        </p:txBody>
      </p:sp>
      <p:grpSp>
        <p:nvGrpSpPr>
          <p:cNvPr id="12" name="Group 11"/>
          <p:cNvGrpSpPr/>
          <p:nvPr/>
        </p:nvGrpSpPr>
        <p:grpSpPr>
          <a:xfrm>
            <a:off x="1371600" y="1668840"/>
            <a:ext cx="5105400" cy="2382798"/>
            <a:chOff x="1371600" y="1981200"/>
            <a:chExt cx="5105400" cy="2382798"/>
          </a:xfrm>
        </p:grpSpPr>
        <p:cxnSp>
          <p:nvCxnSpPr>
            <p:cNvPr id="7" name="Straight Arrow Connector 6"/>
            <p:cNvCxnSpPr/>
            <p:nvPr/>
          </p:nvCxnSpPr>
          <p:spPr>
            <a:xfrm>
              <a:off x="1752600" y="3909392"/>
              <a:ext cx="464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726096" y="2286000"/>
              <a:ext cx="0" cy="1623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19800" y="3810000"/>
              <a:ext cx="457200" cy="553998"/>
            </a:xfrm>
            <a:prstGeom prst="rect">
              <a:avLst/>
            </a:prstGeom>
            <a:noFill/>
          </p:spPr>
          <p:txBody>
            <a:bodyPr wrap="square" rtlCol="0">
              <a:spAutoFit/>
            </a:bodyPr>
            <a:lstStyle/>
            <a:p>
              <a:r>
                <a:rPr lang="en-US" sz="3000" dirty="0"/>
                <a:t>x</a:t>
              </a:r>
            </a:p>
          </p:txBody>
        </p:sp>
        <p:sp>
          <p:nvSpPr>
            <p:cNvPr id="11" name="TextBox 10"/>
            <p:cNvSpPr txBox="1"/>
            <p:nvPr/>
          </p:nvSpPr>
          <p:spPr>
            <a:xfrm>
              <a:off x="1371600" y="1981200"/>
              <a:ext cx="457200" cy="553998"/>
            </a:xfrm>
            <a:prstGeom prst="rect">
              <a:avLst/>
            </a:prstGeom>
            <a:noFill/>
          </p:spPr>
          <p:txBody>
            <a:bodyPr wrap="square" rtlCol="0">
              <a:spAutoFit/>
            </a:bodyPr>
            <a:lstStyle/>
            <a:p>
              <a:r>
                <a:rPr lang="en-US" sz="3000" dirty="0"/>
                <a:t>y</a:t>
              </a:r>
            </a:p>
          </p:txBody>
        </p:sp>
      </p:grpSp>
      <p:pic>
        <p:nvPicPr>
          <p:cNvPr id="14" name="Picture 16" descr="1D-23_pi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0025" y="1828800"/>
            <a:ext cx="24415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C0E98BF9-EA87-4BA1-A3D4-E31244B3109C}" type="slidenum">
              <a:rPr lang="en-US" smtClean="0"/>
              <a:t>3</a:t>
            </a:fld>
            <a:endParaRPr lang="en-US"/>
          </a:p>
        </p:txBody>
      </p:sp>
    </p:spTree>
    <p:extLst>
      <p:ext uri="{BB962C8B-B14F-4D97-AF65-F5344CB8AC3E}">
        <p14:creationId xmlns:p14="http://schemas.microsoft.com/office/powerpoint/2010/main" val="69552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Text Box 2"/>
          <p:cNvSpPr txBox="1">
            <a:spLocks noChangeArrowheads="1"/>
          </p:cNvSpPr>
          <p:nvPr/>
        </p:nvSpPr>
        <p:spPr bwMode="auto">
          <a:xfrm>
            <a:off x="0" y="152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dirty="0">
                <a:solidFill>
                  <a:srgbClr val="FF0000"/>
                </a:solidFill>
                <a:latin typeface="Arial" charset="0"/>
              </a:rPr>
              <a:t>What does the trajectory look like?</a:t>
            </a:r>
          </a:p>
        </p:txBody>
      </p:sp>
      <p:sp>
        <p:nvSpPr>
          <p:cNvPr id="997379" name="Text Box 3"/>
          <p:cNvSpPr txBox="1">
            <a:spLocks noChangeArrowheads="1"/>
          </p:cNvSpPr>
          <p:nvPr/>
        </p:nvSpPr>
        <p:spPr bwMode="auto">
          <a:xfrm>
            <a:off x="0" y="990600"/>
            <a:ext cx="9144000" cy="583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2" charset="2"/>
              <a:buChar char="§"/>
            </a:pPr>
            <a:r>
              <a:rPr lang="en-US" sz="2800" dirty="0">
                <a:latin typeface="Arial" charset="0"/>
              </a:rPr>
              <a:t>Trajectories for different </a:t>
            </a:r>
            <a:r>
              <a:rPr lang="en-US" sz="2800" dirty="0">
                <a:solidFill>
                  <a:srgbClr val="FAA368"/>
                </a:solidFill>
                <a:latin typeface="Arial" charset="0"/>
              </a:rPr>
              <a:t>initial velocities</a:t>
            </a:r>
            <a:r>
              <a:rPr lang="en-US" sz="2800" dirty="0">
                <a:latin typeface="Arial" charset="0"/>
              </a:rPr>
              <a:t> of a ball rolling off a table:</a:t>
            </a:r>
          </a:p>
          <a:p>
            <a:pPr lvl="1">
              <a:buClr>
                <a:schemeClr val="folHlink"/>
              </a:buClr>
              <a:buFont typeface="Wingdings" pitchFamily="2" charset="2"/>
              <a:buChar char="§"/>
            </a:pPr>
            <a:r>
              <a:rPr lang="en-US" dirty="0">
                <a:latin typeface="Arial" charset="0"/>
              </a:rPr>
              <a:t>The largest initial velocity is </a:t>
            </a:r>
            <a:r>
              <a:rPr lang="en-US" i="1" dirty="0">
                <a:latin typeface="Helvetica" pitchFamily="79" charset="0"/>
              </a:rPr>
              <a:t>v</a:t>
            </a:r>
            <a:r>
              <a:rPr lang="en-US" baseline="-25000" dirty="0">
                <a:latin typeface="Helvetica" pitchFamily="79" charset="0"/>
              </a:rPr>
              <a:t>3</a:t>
            </a:r>
            <a:r>
              <a:rPr lang="en-US" dirty="0">
                <a:latin typeface="Arial" charset="0"/>
              </a:rPr>
              <a:t>.</a:t>
            </a:r>
          </a:p>
          <a:p>
            <a:pPr lvl="1">
              <a:buClr>
                <a:schemeClr val="folHlink"/>
              </a:buClr>
              <a:buFont typeface="Wingdings" pitchFamily="2" charset="2"/>
              <a:buChar char="§"/>
            </a:pPr>
            <a:r>
              <a:rPr lang="en-US" dirty="0">
                <a:latin typeface="Arial" charset="0"/>
              </a:rPr>
              <a:t>The smallest initial velocity is </a:t>
            </a:r>
            <a:r>
              <a:rPr lang="en-US" i="1" dirty="0">
                <a:latin typeface="Helvetica" pitchFamily="79" charset="0"/>
              </a:rPr>
              <a:t>v</a:t>
            </a:r>
            <a:r>
              <a:rPr lang="en-US" baseline="-25000" dirty="0">
                <a:latin typeface="Helvetica" pitchFamily="79" charset="0"/>
              </a:rPr>
              <a:t>1</a:t>
            </a:r>
            <a:r>
              <a:rPr lang="en-US" dirty="0">
                <a:latin typeface="Arial" charset="0"/>
              </a:rPr>
              <a:t>.</a:t>
            </a:r>
          </a:p>
          <a:p>
            <a:pPr>
              <a:buClr>
                <a:schemeClr val="folHlink"/>
              </a:buClr>
              <a:buFont typeface="Wingdings" pitchFamily="2" charset="2"/>
              <a:buChar char="§"/>
            </a:pPr>
            <a:r>
              <a:rPr lang="en-US" sz="2500" dirty="0">
                <a:latin typeface="Arial" charset="0"/>
              </a:rPr>
              <a:t>The ball travels </a:t>
            </a:r>
          </a:p>
          <a:p>
            <a:pPr>
              <a:buClr>
                <a:schemeClr val="folHlink"/>
              </a:buClr>
              <a:buFont typeface="Wingdings" pitchFamily="2" charset="2"/>
              <a:buNone/>
            </a:pPr>
            <a:r>
              <a:rPr lang="en-US" sz="2500" dirty="0">
                <a:latin typeface="Arial" charset="0"/>
              </a:rPr>
              <a:t>  greater horizontal </a:t>
            </a:r>
          </a:p>
          <a:p>
            <a:pPr>
              <a:buClr>
                <a:schemeClr val="folHlink"/>
              </a:buClr>
              <a:buFont typeface="Wingdings" pitchFamily="2" charset="2"/>
              <a:buNone/>
            </a:pPr>
            <a:r>
              <a:rPr lang="en-US" sz="2500" dirty="0">
                <a:latin typeface="Arial" charset="0"/>
              </a:rPr>
              <a:t>  distances when </a:t>
            </a:r>
          </a:p>
          <a:p>
            <a:pPr>
              <a:buClr>
                <a:schemeClr val="folHlink"/>
              </a:buClr>
              <a:buFont typeface="Wingdings" pitchFamily="2" charset="2"/>
              <a:buNone/>
            </a:pPr>
            <a:r>
              <a:rPr lang="en-US" sz="2500" dirty="0">
                <a:latin typeface="Arial" charset="0"/>
              </a:rPr>
              <a:t>  projected with a </a:t>
            </a:r>
          </a:p>
          <a:p>
            <a:pPr>
              <a:buClr>
                <a:schemeClr val="folHlink"/>
              </a:buClr>
              <a:buFont typeface="Wingdings" pitchFamily="2" charset="2"/>
              <a:buNone/>
            </a:pPr>
            <a:r>
              <a:rPr lang="en-US" sz="2500" dirty="0">
                <a:latin typeface="Arial" charset="0"/>
              </a:rPr>
              <a:t>  larger initial </a:t>
            </a:r>
          </a:p>
          <a:p>
            <a:pPr>
              <a:buClr>
                <a:schemeClr val="folHlink"/>
              </a:buClr>
              <a:buFont typeface="Wingdings" pitchFamily="2" charset="2"/>
              <a:buNone/>
            </a:pPr>
            <a:r>
              <a:rPr lang="en-US" sz="2500" dirty="0">
                <a:latin typeface="Arial" charset="0"/>
              </a:rPr>
              <a:t>  horizontal velocity</a:t>
            </a:r>
            <a:r>
              <a:rPr lang="en-US" sz="2800" dirty="0">
                <a:latin typeface="Arial" charset="0"/>
              </a:rPr>
              <a:t>.</a:t>
            </a:r>
          </a:p>
          <a:p>
            <a:pPr>
              <a:buClr>
                <a:schemeClr val="folHlink"/>
              </a:buClr>
            </a:pPr>
            <a:endParaRPr lang="en-US" sz="2500" dirty="0">
              <a:latin typeface="Arial" charset="0"/>
            </a:endParaRPr>
          </a:p>
          <a:p>
            <a:pPr>
              <a:buClr>
                <a:schemeClr val="folHlink"/>
              </a:buClr>
            </a:pPr>
            <a:r>
              <a:rPr lang="en-US" sz="2500" dirty="0">
                <a:latin typeface="Arial" charset="0"/>
              </a:rPr>
              <a:t>If they left the tabletop</a:t>
            </a:r>
          </a:p>
          <a:p>
            <a:pPr>
              <a:buClr>
                <a:schemeClr val="folHlink"/>
              </a:buClr>
            </a:pPr>
            <a:r>
              <a:rPr lang="en-US" sz="2500" dirty="0">
                <a:latin typeface="Arial" charset="0"/>
              </a:rPr>
              <a:t>at the same time, which</a:t>
            </a:r>
          </a:p>
          <a:p>
            <a:pPr>
              <a:buClr>
                <a:schemeClr val="folHlink"/>
              </a:buClr>
            </a:pPr>
            <a:r>
              <a:rPr lang="en-US" sz="2500" dirty="0">
                <a:latin typeface="Arial" charset="0"/>
              </a:rPr>
              <a:t>ball hit the floor first?   </a:t>
            </a:r>
          </a:p>
          <a:p>
            <a:pPr>
              <a:buClr>
                <a:schemeClr val="folHlink"/>
              </a:buClr>
              <a:buFont typeface="Wingdings" pitchFamily="2" charset="2"/>
              <a:buNone/>
            </a:pPr>
            <a:endParaRPr lang="en-US" sz="2800" dirty="0">
              <a:latin typeface="Arial" charset="0"/>
            </a:endParaRPr>
          </a:p>
        </p:txBody>
      </p:sp>
      <p:pic>
        <p:nvPicPr>
          <p:cNvPr id="997381" name="Picture 5" descr="03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671763"/>
            <a:ext cx="5257800" cy="353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11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9428" name="Picture 4" descr="03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671763"/>
            <a:ext cx="5257800" cy="353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9429" name="Rectangle 5"/>
          <p:cNvSpPr>
            <a:spLocks noGrp="1" noChangeArrowheads="1"/>
          </p:cNvSpPr>
          <p:nvPr>
            <p:ph type="title"/>
          </p:nvPr>
        </p:nvSpPr>
        <p:spPr>
          <a:xfrm>
            <a:off x="228600" y="152400"/>
            <a:ext cx="8763000" cy="1920875"/>
          </a:xfrm>
          <a:noFill/>
          <a:ln/>
        </p:spPr>
        <p:txBody>
          <a:bodyPr/>
          <a:lstStyle/>
          <a:p>
            <a:r>
              <a:rPr lang="en-US" sz="4000" dirty="0">
                <a:solidFill>
                  <a:srgbClr val="FF0000"/>
                </a:solidFill>
                <a:latin typeface="Comic Sans MS" pitchFamily="79" charset="0"/>
              </a:rPr>
              <a:t>Quiz: </a:t>
            </a:r>
            <a:r>
              <a:rPr lang="en-US" sz="4000" dirty="0">
                <a:solidFill>
                  <a:schemeClr val="accent1"/>
                </a:solidFill>
                <a:latin typeface="Comic Sans MS" pitchFamily="79" charset="0"/>
              </a:rPr>
              <a:t>Which of these three balls would hit the floor first if all three left the tabletop at the same time?</a:t>
            </a:r>
            <a:endParaRPr lang="en-US" dirty="0">
              <a:solidFill>
                <a:schemeClr val="accent1"/>
              </a:solidFill>
            </a:endParaRPr>
          </a:p>
        </p:txBody>
      </p:sp>
      <p:sp>
        <p:nvSpPr>
          <p:cNvPr id="999430" name="Rectangle 6"/>
          <p:cNvSpPr>
            <a:spLocks noChangeArrowheads="1"/>
          </p:cNvSpPr>
          <p:nvPr/>
        </p:nvSpPr>
        <p:spPr bwMode="auto">
          <a:xfrm>
            <a:off x="0" y="2209800"/>
            <a:ext cx="3886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sz="1800">
                <a:latin typeface="Comic Sans MS" pitchFamily="79" charset="0"/>
              </a:rPr>
              <a:t>The ball with initial velocity </a:t>
            </a:r>
            <a:r>
              <a:rPr lang="en-US" sz="1800" i="1">
                <a:latin typeface="Helvetica" pitchFamily="79" charset="0"/>
              </a:rPr>
              <a:t>v</a:t>
            </a:r>
            <a:r>
              <a:rPr lang="en-US" sz="1800" baseline="-25000">
                <a:latin typeface="Helvetica" pitchFamily="79" charset="0"/>
              </a:rPr>
              <a:t>1</a:t>
            </a:r>
            <a:r>
              <a:rPr lang="en-US" sz="1800">
                <a:latin typeface="Comic Sans MS" pitchFamily="79" charset="0"/>
              </a:rPr>
              <a:t>.</a:t>
            </a:r>
          </a:p>
          <a:p>
            <a:pPr marL="609600" indent="-609600">
              <a:lnSpc>
                <a:spcPct val="80000"/>
              </a:lnSpc>
              <a:spcBef>
                <a:spcPct val="20000"/>
              </a:spcBef>
              <a:buClr>
                <a:schemeClr val="folHlink"/>
              </a:buClr>
              <a:buSzPct val="85000"/>
              <a:buFont typeface="Arial" charset="0"/>
              <a:buAutoNum type="alphaLcParenR"/>
            </a:pPr>
            <a:r>
              <a:rPr lang="en-US" sz="1800">
                <a:latin typeface="Comic Sans MS" pitchFamily="79" charset="0"/>
              </a:rPr>
              <a:t>The ball with initial velocity </a:t>
            </a:r>
            <a:r>
              <a:rPr lang="en-US" sz="1800" i="1">
                <a:latin typeface="Helvetica" pitchFamily="79" charset="0"/>
              </a:rPr>
              <a:t>v</a:t>
            </a:r>
            <a:r>
              <a:rPr lang="en-US" sz="1800" baseline="-25000">
                <a:latin typeface="Helvetica" pitchFamily="79" charset="0"/>
              </a:rPr>
              <a:t>2</a:t>
            </a:r>
            <a:r>
              <a:rPr lang="en-US" sz="1800">
                <a:latin typeface="Comic Sans MS" pitchFamily="79" charset="0"/>
              </a:rPr>
              <a:t>.</a:t>
            </a:r>
          </a:p>
          <a:p>
            <a:pPr marL="609600" indent="-609600">
              <a:lnSpc>
                <a:spcPct val="80000"/>
              </a:lnSpc>
              <a:spcBef>
                <a:spcPct val="20000"/>
              </a:spcBef>
              <a:buClr>
                <a:schemeClr val="folHlink"/>
              </a:buClr>
              <a:buSzPct val="85000"/>
              <a:buFont typeface="Arial" charset="0"/>
              <a:buAutoNum type="alphaLcParenR"/>
            </a:pPr>
            <a:r>
              <a:rPr lang="en-US" sz="1800">
                <a:latin typeface="Comic Sans MS" pitchFamily="79" charset="0"/>
              </a:rPr>
              <a:t>The ball with initial velocity </a:t>
            </a:r>
            <a:r>
              <a:rPr lang="en-US" sz="1800" i="1">
                <a:latin typeface="Helvetica" pitchFamily="79" charset="0"/>
              </a:rPr>
              <a:t>v</a:t>
            </a:r>
            <a:r>
              <a:rPr lang="en-US" sz="1800" baseline="-25000">
                <a:latin typeface="Helvetica" pitchFamily="79" charset="0"/>
              </a:rPr>
              <a:t>3</a:t>
            </a:r>
            <a:r>
              <a:rPr lang="en-US" sz="1800">
                <a:latin typeface="Comic Sans MS" pitchFamily="79" charset="0"/>
              </a:rPr>
              <a:t>.</a:t>
            </a:r>
          </a:p>
          <a:p>
            <a:pPr marL="609600" indent="-609600">
              <a:lnSpc>
                <a:spcPct val="80000"/>
              </a:lnSpc>
              <a:spcBef>
                <a:spcPct val="20000"/>
              </a:spcBef>
              <a:buClr>
                <a:schemeClr val="folHlink"/>
              </a:buClr>
              <a:buSzPct val="85000"/>
              <a:buFont typeface="Arial" charset="0"/>
              <a:buAutoNum type="alphaLcParenR"/>
            </a:pPr>
            <a:r>
              <a:rPr lang="en-US" sz="1800">
                <a:latin typeface="Comic Sans MS" pitchFamily="79" charset="0"/>
              </a:rPr>
              <a:t>They would all hit at the same time.</a:t>
            </a:r>
            <a:endParaRPr lang="en-US" sz="1800" baseline="30000">
              <a:latin typeface="Comic Sans MS" pitchFamily="79" charset="0"/>
            </a:endParaRPr>
          </a:p>
        </p:txBody>
      </p:sp>
      <p:sp>
        <p:nvSpPr>
          <p:cNvPr id="999431" name="Text Box 7"/>
          <p:cNvSpPr txBox="1">
            <a:spLocks noChangeArrowheads="1"/>
          </p:cNvSpPr>
          <p:nvPr/>
        </p:nvSpPr>
        <p:spPr bwMode="auto">
          <a:xfrm>
            <a:off x="0" y="4343400"/>
            <a:ext cx="3962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latin typeface="Arial" charset="0"/>
              </a:rPr>
              <a:t>Since all three balls undergo the same downward acceleration, and they all start with a vertical velocity of zero, they would all </a:t>
            </a:r>
          </a:p>
          <a:p>
            <a:r>
              <a:rPr lang="en-US" sz="2000" b="1" i="1">
                <a:solidFill>
                  <a:srgbClr val="FAA368"/>
                </a:solidFill>
                <a:latin typeface="Arial" charset="0"/>
              </a:rPr>
              <a:t>fall</a:t>
            </a:r>
            <a:r>
              <a:rPr lang="en-US" sz="2000">
                <a:latin typeface="Arial" charset="0"/>
              </a:rPr>
              <a:t> the same distance in the same time!</a:t>
            </a:r>
          </a:p>
        </p:txBody>
      </p:sp>
    </p:spTree>
    <p:extLst>
      <p:ext uri="{BB962C8B-B14F-4D97-AF65-F5344CB8AC3E}">
        <p14:creationId xmlns:p14="http://schemas.microsoft.com/office/powerpoint/2010/main" val="2202427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99431"/>
                                        </p:tgtEl>
                                        <p:attrNameLst>
                                          <p:attrName>style.visibility</p:attrName>
                                        </p:attrNameLst>
                                      </p:cBhvr>
                                      <p:to>
                                        <p:strVal val="visible"/>
                                      </p:to>
                                    </p:set>
                                    <p:anim from="(-#ppt_w/2)" to="(#ppt_x)" calcmode="lin" valueType="num">
                                      <p:cBhvr>
                                        <p:cTn id="7" dur="600" fill="hold">
                                          <p:stCondLst>
                                            <p:cond delay="0"/>
                                          </p:stCondLst>
                                        </p:cTn>
                                        <p:tgtEl>
                                          <p:spTgt spid="999431"/>
                                        </p:tgtEl>
                                        <p:attrNameLst>
                                          <p:attrName>ppt_x</p:attrName>
                                        </p:attrNameLst>
                                      </p:cBhvr>
                                    </p:anim>
                                    <p:anim from="0" to="-1.0" calcmode="lin" valueType="num">
                                      <p:cBhvr>
                                        <p:cTn id="8" dur="200" decel="50000" autoRev="1" fill="hold">
                                          <p:stCondLst>
                                            <p:cond delay="600"/>
                                          </p:stCondLst>
                                        </p:cTn>
                                        <p:tgtEl>
                                          <p:spTgt spid="999431"/>
                                        </p:tgtEl>
                                        <p:attrNameLst>
                                          <p:attrName>xshear</p:attrName>
                                        </p:attrNameLst>
                                      </p:cBhvr>
                                    </p:anim>
                                    <p:animScale>
                                      <p:cBhvr>
                                        <p:cTn id="9" dur="200" decel="100000" autoRev="1" fill="hold">
                                          <p:stCondLst>
                                            <p:cond delay="600"/>
                                          </p:stCondLst>
                                        </p:cTn>
                                        <p:tgtEl>
                                          <p:spTgt spid="999431"/>
                                        </p:tgtEl>
                                      </p:cBhvr>
                                      <p:from x="100000" y="100000"/>
                                      <p:to x="80000" y="100000"/>
                                    </p:animScale>
                                    <p:anim by="(#ppt_h/3+#ppt_w*0.1)" calcmode="lin" valueType="num">
                                      <p:cBhvr additive="sum">
                                        <p:cTn id="10" dur="200" decel="100000" autoRev="1" fill="hold">
                                          <p:stCondLst>
                                            <p:cond delay="600"/>
                                          </p:stCondLst>
                                        </p:cTn>
                                        <p:tgtEl>
                                          <p:spTgt spid="99943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Text Box 2"/>
          <p:cNvSpPr txBox="1">
            <a:spLocks noChangeArrowheads="1"/>
          </p:cNvSpPr>
          <p:nvPr/>
        </p:nvSpPr>
        <p:spPr bwMode="auto">
          <a:xfrm>
            <a:off x="76200" y="2133600"/>
            <a:ext cx="27432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folHlink"/>
              </a:buClr>
              <a:buSzPct val="85000"/>
              <a:buFont typeface="Wingdings" pitchFamily="79" charset="2"/>
              <a:buChar char="Ø"/>
            </a:pPr>
            <a:endParaRPr lang="en-US" sz="2800" dirty="0">
              <a:latin typeface="Arial" charset="0"/>
            </a:endParaRPr>
          </a:p>
        </p:txBody>
      </p:sp>
      <p:sp>
        <p:nvSpPr>
          <p:cNvPr id="994307" name="Text Box 3"/>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994308" name="Rectangle 4"/>
          <p:cNvSpPr>
            <a:spLocks noGrp="1" noChangeArrowheads="1"/>
          </p:cNvSpPr>
          <p:nvPr>
            <p:ph type="title"/>
          </p:nvPr>
        </p:nvSpPr>
        <p:spPr>
          <a:xfrm>
            <a:off x="304800" y="14288"/>
            <a:ext cx="8458200" cy="823912"/>
          </a:xfrm>
          <a:noFill/>
          <a:ln/>
        </p:spPr>
        <p:txBody>
          <a:bodyPr/>
          <a:lstStyle/>
          <a:p>
            <a:r>
              <a:rPr lang="en-US" sz="3600" b="1" dirty="0">
                <a:solidFill>
                  <a:srgbClr val="FF0000"/>
                </a:solidFill>
                <a:latin typeface="Comic Sans MS" pitchFamily="79" charset="0"/>
              </a:rPr>
              <a:t>Some Facts about the Motion? </a:t>
            </a:r>
          </a:p>
        </p:txBody>
      </p:sp>
      <p:pic>
        <p:nvPicPr>
          <p:cNvPr id="994310" name="Picture 6" descr="04_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838201"/>
            <a:ext cx="4114799" cy="287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19600" y="982515"/>
            <a:ext cx="4267200" cy="4708981"/>
          </a:xfrm>
          <a:prstGeom prst="rect">
            <a:avLst/>
          </a:prstGeom>
          <a:noFill/>
        </p:spPr>
        <p:txBody>
          <a:bodyPr wrap="square" rtlCol="0">
            <a:spAutoFit/>
          </a:bodyPr>
          <a:lstStyle/>
          <a:p>
            <a:pPr marL="342900" indent="-342900">
              <a:buFont typeface="Arial" pitchFamily="34" charset="0"/>
              <a:buChar char="•"/>
            </a:pPr>
            <a:r>
              <a:rPr lang="en-US" sz="2500" dirty="0"/>
              <a:t>To move a heavy chair,  you need to push and apply Force</a:t>
            </a:r>
            <a:r>
              <a:rPr lang="en-US" sz="2500" b="1" dirty="0"/>
              <a:t>. </a:t>
            </a:r>
          </a:p>
          <a:p>
            <a:pPr marL="342900" indent="-342900">
              <a:buFont typeface="Arial" pitchFamily="34" charset="0"/>
              <a:buChar char="•"/>
            </a:pPr>
            <a:r>
              <a:rPr lang="en-US" sz="2500" dirty="0"/>
              <a:t>After you stop pushing, the chair stops.  </a:t>
            </a:r>
          </a:p>
          <a:p>
            <a:pPr marL="342900" indent="-342900">
              <a:buFont typeface="Arial" pitchFamily="34" charset="0"/>
              <a:buChar char="•"/>
            </a:pPr>
            <a:endParaRPr lang="en-US" sz="2500" b="1" dirty="0"/>
          </a:p>
          <a:p>
            <a:pPr marL="342900" indent="-342900">
              <a:buFont typeface="Arial" pitchFamily="34" charset="0"/>
              <a:buChar char="•"/>
            </a:pPr>
            <a:endParaRPr lang="en-US" sz="2500" b="1" dirty="0"/>
          </a:p>
          <a:p>
            <a:pPr marL="342900" indent="-342900">
              <a:buFont typeface="Arial" pitchFamily="34" charset="0"/>
              <a:buChar char="•"/>
            </a:pPr>
            <a:r>
              <a:rPr lang="en-US" sz="2500" dirty="0"/>
              <a:t>After a gentle push, the kid start to move</a:t>
            </a:r>
          </a:p>
          <a:p>
            <a:pPr marL="342900" indent="-342900">
              <a:buFont typeface="Arial" pitchFamily="34" charset="0"/>
              <a:buChar char="•"/>
            </a:pPr>
            <a:r>
              <a:rPr lang="en-US" sz="2500" dirty="0"/>
              <a:t>He will continue moving without being pushed any further.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806080"/>
            <a:ext cx="4114800" cy="284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0E98BF9-EA87-4BA1-A3D4-E31244B3109C}" type="slidenum">
              <a:rPr lang="en-US" smtClean="0"/>
              <a:t>6</a:t>
            </a:fld>
            <a:endParaRPr lang="en-US"/>
          </a:p>
        </p:txBody>
      </p:sp>
    </p:spTree>
    <p:extLst>
      <p:ext uri="{BB962C8B-B14F-4D97-AF65-F5344CB8AC3E}">
        <p14:creationId xmlns:p14="http://schemas.microsoft.com/office/powerpoint/2010/main" val="1207172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94306">
                                            <p:txEl>
                                              <p:pRg st="0" end="0"/>
                                            </p:txEl>
                                          </p:spTgt>
                                        </p:tgtEl>
                                        <p:attrNameLst>
                                          <p:attrName>style.visibility</p:attrName>
                                        </p:attrNameLst>
                                      </p:cBhvr>
                                      <p:to>
                                        <p:strVal val="visible"/>
                                      </p:to>
                                    </p:set>
                                    <p:animEffect transition="in" filter="fade">
                                      <p:cBhvr>
                                        <p:cTn id="7" dur="500"/>
                                        <p:tgtEl>
                                          <p:spTgt spid="994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2" dur="500"/>
                                        <p:tgtEl>
                                          <p:spTgt spid="2">
                                            <p:txEl>
                                              <p:pRg st="4" end="4"/>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5" dur="500"/>
                                        <p:tgtEl>
                                          <p:spTgt spid="2">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randombar(horizontal)">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685800" y="457200"/>
            <a:ext cx="8001000" cy="1371600"/>
          </a:xfrm>
        </p:spPr>
        <p:txBody>
          <a:bodyPr>
            <a:normAutofit fontScale="90000"/>
          </a:bodyPr>
          <a:lstStyle/>
          <a:p>
            <a:r>
              <a:rPr lang="en-CA" b="1" dirty="0">
                <a:solidFill>
                  <a:srgbClr val="FF0000"/>
                </a:solidFill>
              </a:rPr>
              <a:t>A bit of history: </a:t>
            </a:r>
            <a:r>
              <a:rPr lang="en-CA" b="1" dirty="0">
                <a:solidFill>
                  <a:schemeClr val="accent1"/>
                </a:solidFill>
              </a:rPr>
              <a:t>Aristotle’s View on the Cause of Motion</a:t>
            </a:r>
          </a:p>
        </p:txBody>
      </p:sp>
      <p:sp>
        <p:nvSpPr>
          <p:cNvPr id="693252" name="Text Box 4"/>
          <p:cNvSpPr txBox="1">
            <a:spLocks noChangeArrowheads="1"/>
          </p:cNvSpPr>
          <p:nvPr/>
        </p:nvSpPr>
        <p:spPr bwMode="auto">
          <a:xfrm>
            <a:off x="152400" y="2057400"/>
            <a:ext cx="29718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v"/>
            </a:pPr>
            <a:r>
              <a:rPr lang="en-US" sz="2800" dirty="0">
                <a:latin typeface="Arial" charset="0"/>
              </a:rPr>
              <a:t>A force is needed to keep an object moving.</a:t>
            </a:r>
          </a:p>
          <a:p>
            <a:pPr>
              <a:buClr>
                <a:schemeClr val="folHlink"/>
              </a:buClr>
              <a:buFont typeface="Wingdings" pitchFamily="79" charset="2"/>
              <a:buChar char="v"/>
            </a:pPr>
            <a:endParaRPr lang="en-US" sz="2800" dirty="0">
              <a:latin typeface="Arial" charset="0"/>
            </a:endParaRPr>
          </a:p>
          <a:p>
            <a:pPr>
              <a:buClr>
                <a:schemeClr val="folHlink"/>
              </a:buClr>
              <a:buFont typeface="Wingdings" pitchFamily="79" charset="2"/>
              <a:buChar char="v"/>
            </a:pPr>
            <a:r>
              <a:rPr lang="en-US" sz="2800" dirty="0">
                <a:latin typeface="Arial" charset="0"/>
              </a:rPr>
              <a:t>Air rushing around a thrown object continues to push the object forward.</a:t>
            </a:r>
          </a:p>
          <a:p>
            <a:pPr>
              <a:buClr>
                <a:schemeClr val="tx1"/>
              </a:buClr>
              <a:buFont typeface="Wingdings" pitchFamily="79" charset="2"/>
              <a:buNone/>
            </a:pPr>
            <a:endParaRPr lang="en-US" sz="2800" dirty="0">
              <a:latin typeface="Comic Sans MS" pitchFamily="79" charset="0"/>
            </a:endParaRPr>
          </a:p>
        </p:txBody>
      </p:sp>
      <p:pic>
        <p:nvPicPr>
          <p:cNvPr id="693253" name="Picture 5" descr="04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67000"/>
            <a:ext cx="5648325"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0E98BF9-EA87-4BA1-A3D4-E31244B3109C}" type="slidenum">
              <a:rPr lang="en-US" smtClean="0"/>
              <a:t>7</a:t>
            </a:fld>
            <a:endParaRPr lang="en-US"/>
          </a:p>
        </p:txBody>
      </p:sp>
    </p:spTree>
    <p:extLst>
      <p:ext uri="{BB962C8B-B14F-4D97-AF65-F5344CB8AC3E}">
        <p14:creationId xmlns:p14="http://schemas.microsoft.com/office/powerpoint/2010/main" val="272048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a:xfrm>
            <a:off x="381000" y="533400"/>
            <a:ext cx="8382000" cy="762000"/>
          </a:xfrm>
        </p:spPr>
        <p:txBody>
          <a:bodyPr>
            <a:noAutofit/>
          </a:bodyPr>
          <a:lstStyle/>
          <a:p>
            <a:r>
              <a:rPr lang="en-CA" sz="4000" b="1" dirty="0">
                <a:solidFill>
                  <a:srgbClr val="FF0000"/>
                </a:solidFill>
              </a:rPr>
              <a:t>A bit of history: </a:t>
            </a:r>
            <a:r>
              <a:rPr lang="en-CA" sz="4000" b="1" dirty="0">
                <a:solidFill>
                  <a:schemeClr val="accent1"/>
                </a:solidFill>
              </a:rPr>
              <a:t>Galileo’s Contribution</a:t>
            </a:r>
          </a:p>
        </p:txBody>
      </p:sp>
      <p:sp>
        <p:nvSpPr>
          <p:cNvPr id="996357" name="Rectangle 5"/>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folHlink"/>
              </a:buClr>
              <a:buSzPct val="85000"/>
              <a:buFont typeface="Wingdings" pitchFamily="79" charset="2"/>
              <a:buChar char="v"/>
            </a:pPr>
            <a:r>
              <a:rPr lang="en-US" sz="3200" dirty="0">
                <a:latin typeface="Arial" charset="0"/>
              </a:rPr>
              <a:t>Galileo challenged Aristotle’s ideas that had been widely accepted for many centuries.</a:t>
            </a:r>
          </a:p>
          <a:p>
            <a:pPr marL="342900" indent="-342900">
              <a:lnSpc>
                <a:spcPct val="80000"/>
              </a:lnSpc>
              <a:spcBef>
                <a:spcPct val="20000"/>
              </a:spcBef>
              <a:buClr>
                <a:schemeClr val="folHlink"/>
              </a:buClr>
              <a:buSzPct val="85000"/>
              <a:buFont typeface="Wingdings" pitchFamily="79" charset="2"/>
              <a:buChar char="v"/>
            </a:pPr>
            <a:r>
              <a:rPr lang="en-US" sz="3200" dirty="0">
                <a:latin typeface="Arial" charset="0"/>
              </a:rPr>
              <a:t>He argued that the natural tendency of a moving object is to continue moving.</a:t>
            </a:r>
          </a:p>
          <a:p>
            <a:pPr marL="742950" lvl="1" indent="-285750">
              <a:lnSpc>
                <a:spcPct val="80000"/>
              </a:lnSpc>
              <a:spcBef>
                <a:spcPct val="20000"/>
              </a:spcBef>
              <a:buClr>
                <a:schemeClr val="tx2"/>
              </a:buClr>
              <a:buSzPct val="70000"/>
              <a:buFont typeface="Wingdings" pitchFamily="79" charset="2"/>
              <a:buChar char="l"/>
            </a:pPr>
            <a:r>
              <a:rPr lang="en-US" sz="2800" dirty="0">
                <a:latin typeface="Arial" charset="0"/>
              </a:rPr>
              <a:t>No force is needed to keep an object moving</a:t>
            </a:r>
          </a:p>
          <a:p>
            <a:pPr lvl="1">
              <a:lnSpc>
                <a:spcPct val="80000"/>
              </a:lnSpc>
              <a:spcBef>
                <a:spcPct val="20000"/>
              </a:spcBef>
              <a:buClr>
                <a:schemeClr val="tx2"/>
              </a:buClr>
              <a:buSzPct val="70000"/>
            </a:pPr>
            <a:endParaRPr lang="en-US" sz="2800" dirty="0">
              <a:latin typeface="Arial" charset="0"/>
            </a:endParaRPr>
          </a:p>
          <a:p>
            <a:pPr marL="742950" lvl="1" indent="-285750">
              <a:lnSpc>
                <a:spcPct val="80000"/>
              </a:lnSpc>
              <a:spcBef>
                <a:spcPct val="20000"/>
              </a:spcBef>
              <a:buClr>
                <a:schemeClr val="tx2"/>
              </a:buClr>
              <a:buSzPct val="70000"/>
              <a:buFont typeface="Wingdings" pitchFamily="79" charset="2"/>
              <a:buChar char="l"/>
            </a:pPr>
            <a:r>
              <a:rPr lang="en-US" sz="2800" dirty="0">
                <a:latin typeface="Arial" charset="0"/>
              </a:rPr>
              <a:t>This goes against what we seem to experience.</a:t>
            </a:r>
          </a:p>
        </p:txBody>
      </p:sp>
      <p:sp>
        <p:nvSpPr>
          <p:cNvPr id="2" name="Slide Number Placeholder 1"/>
          <p:cNvSpPr>
            <a:spLocks noGrp="1"/>
          </p:cNvSpPr>
          <p:nvPr>
            <p:ph type="sldNum" sz="quarter" idx="12"/>
          </p:nvPr>
        </p:nvSpPr>
        <p:spPr/>
        <p:txBody>
          <a:bodyPr/>
          <a:lstStyle/>
          <a:p>
            <a:fld id="{C0E98BF9-EA87-4BA1-A3D4-E31244B3109C}" type="slidenum">
              <a:rPr lang="en-US" smtClean="0"/>
              <a:t>8</a:t>
            </a:fld>
            <a:endParaRPr lang="en-US"/>
          </a:p>
        </p:txBody>
      </p:sp>
    </p:spTree>
    <p:extLst>
      <p:ext uri="{BB962C8B-B14F-4D97-AF65-F5344CB8AC3E}">
        <p14:creationId xmlns:p14="http://schemas.microsoft.com/office/powerpoint/2010/main" val="3317214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6357">
                                            <p:txEl>
                                              <p:pRg st="1" end="1"/>
                                            </p:txEl>
                                          </p:spTgt>
                                        </p:tgtEl>
                                        <p:attrNameLst>
                                          <p:attrName>style.visibility</p:attrName>
                                        </p:attrNameLst>
                                      </p:cBhvr>
                                      <p:to>
                                        <p:strVal val="visible"/>
                                      </p:to>
                                    </p:set>
                                    <p:animEffect transition="in" filter="fade">
                                      <p:cBhvr>
                                        <p:cTn id="7" dur="1000"/>
                                        <p:tgtEl>
                                          <p:spTgt spid="996357">
                                            <p:txEl>
                                              <p:pRg st="1" end="1"/>
                                            </p:txEl>
                                          </p:spTgt>
                                        </p:tgtEl>
                                      </p:cBhvr>
                                    </p:animEffect>
                                    <p:anim calcmode="lin" valueType="num">
                                      <p:cBhvr>
                                        <p:cTn id="8" dur="1000" fill="hold"/>
                                        <p:tgtEl>
                                          <p:spTgt spid="99635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9635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96357">
                                            <p:txEl>
                                              <p:pRg st="2" end="2"/>
                                            </p:txEl>
                                          </p:spTgt>
                                        </p:tgtEl>
                                        <p:attrNameLst>
                                          <p:attrName>style.visibility</p:attrName>
                                        </p:attrNameLst>
                                      </p:cBhvr>
                                      <p:to>
                                        <p:strVal val="visible"/>
                                      </p:to>
                                    </p:set>
                                    <p:animEffect transition="in" filter="fade">
                                      <p:cBhvr>
                                        <p:cTn id="12" dur="1000"/>
                                        <p:tgtEl>
                                          <p:spTgt spid="996357">
                                            <p:txEl>
                                              <p:pRg st="2" end="2"/>
                                            </p:txEl>
                                          </p:spTgt>
                                        </p:tgtEl>
                                      </p:cBhvr>
                                    </p:animEffect>
                                    <p:anim calcmode="lin" valueType="num">
                                      <p:cBhvr>
                                        <p:cTn id="13" dur="1000" fill="hold"/>
                                        <p:tgtEl>
                                          <p:spTgt spid="99635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96357">
                                            <p:txEl>
                                              <p:pRg st="2" end="2"/>
                                            </p:txEl>
                                          </p:spTgt>
                                        </p:tgtEl>
                                        <p:attrNameLst>
                                          <p:attrName>ppt_y</p:attrName>
                                        </p:attrNameLst>
                                      </p:cBhvr>
                                      <p:tavLst>
                                        <p:tav tm="0">
                                          <p:val>
                                            <p:strVal val="#ppt_y+.1"/>
                                          </p:val>
                                        </p:tav>
                                        <p:tav tm="100000">
                                          <p:val>
                                            <p:strVal val="#ppt_y"/>
                                          </p:val>
                                        </p:tav>
                                      </p:tavLst>
                                    </p:anim>
                                  </p:childTnLst>
                                </p:cTn>
                              </p:par>
                            </p:childTnLst>
                          </p:cTn>
                        </p:par>
                        <p:par>
                          <p:cTn id="15" fill="hold" nodeType="withGroup">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96357">
                                            <p:txEl>
                                              <p:pRg st="4" end="4"/>
                                            </p:txEl>
                                          </p:spTgt>
                                        </p:tgtEl>
                                        <p:attrNameLst>
                                          <p:attrName>style.visibility</p:attrName>
                                        </p:attrNameLst>
                                      </p:cBhvr>
                                      <p:to>
                                        <p:strVal val="visible"/>
                                      </p:to>
                                    </p:set>
                                    <p:animEffect transition="in" filter="fade">
                                      <p:cBhvr>
                                        <p:cTn id="18" dur="1000"/>
                                        <p:tgtEl>
                                          <p:spTgt spid="996357">
                                            <p:txEl>
                                              <p:pRg st="4" end="4"/>
                                            </p:txEl>
                                          </p:spTgt>
                                        </p:tgtEl>
                                      </p:cBhvr>
                                    </p:animEffect>
                                    <p:anim calcmode="lin" valueType="num">
                                      <p:cBhvr>
                                        <p:cTn id="19" dur="1000" fill="hold"/>
                                        <p:tgtEl>
                                          <p:spTgt spid="996357">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99635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57"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a:xfrm>
            <a:off x="125186" y="381000"/>
            <a:ext cx="8991600" cy="762000"/>
          </a:xfrm>
        </p:spPr>
        <p:txBody>
          <a:bodyPr>
            <a:normAutofit fontScale="90000"/>
          </a:bodyPr>
          <a:lstStyle/>
          <a:p>
            <a:r>
              <a:rPr lang="en-CA" b="1" dirty="0">
                <a:solidFill>
                  <a:srgbClr val="FF0000"/>
                </a:solidFill>
              </a:rPr>
              <a:t>A bit of history: </a:t>
            </a:r>
            <a:r>
              <a:rPr lang="en-CA" b="1" dirty="0">
                <a:solidFill>
                  <a:schemeClr val="accent1"/>
                </a:solidFill>
              </a:rPr>
              <a:t>Newton’s Contribution</a:t>
            </a:r>
          </a:p>
        </p:txBody>
      </p:sp>
      <p:sp>
        <p:nvSpPr>
          <p:cNvPr id="998405" name="Rectangle 5"/>
          <p:cNvSpPr>
            <a:spLocks noChangeArrowheads="1"/>
          </p:cNvSpPr>
          <p:nvPr/>
        </p:nvSpPr>
        <p:spPr bwMode="auto">
          <a:xfrm>
            <a:off x="152400" y="1600200"/>
            <a:ext cx="5181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folHlink"/>
              </a:buClr>
              <a:buSzPct val="85000"/>
              <a:buFont typeface="Wingdings" pitchFamily="79" charset="2"/>
              <a:buChar char="v"/>
            </a:pPr>
            <a:r>
              <a:rPr lang="en-US" sz="3200" dirty="0">
                <a:latin typeface="Arial" charset="0"/>
              </a:rPr>
              <a:t>Newton built on Galileo’s work, expanding it.</a:t>
            </a:r>
          </a:p>
          <a:p>
            <a:pPr>
              <a:lnSpc>
                <a:spcPct val="80000"/>
              </a:lnSpc>
              <a:spcBef>
                <a:spcPct val="20000"/>
              </a:spcBef>
              <a:buClr>
                <a:schemeClr val="folHlink"/>
              </a:buClr>
              <a:buSzPct val="85000"/>
            </a:pPr>
            <a:endParaRPr lang="en-US" sz="3200" dirty="0">
              <a:latin typeface="Arial" charset="0"/>
            </a:endParaRPr>
          </a:p>
          <a:p>
            <a:pPr marL="342900" indent="-342900">
              <a:lnSpc>
                <a:spcPct val="80000"/>
              </a:lnSpc>
              <a:spcBef>
                <a:spcPct val="20000"/>
              </a:spcBef>
              <a:buClr>
                <a:schemeClr val="folHlink"/>
              </a:buClr>
              <a:buSzPct val="85000"/>
              <a:buFont typeface="Wingdings" pitchFamily="79" charset="2"/>
              <a:buChar char="v"/>
            </a:pPr>
            <a:r>
              <a:rPr lang="en-US" sz="3200" dirty="0">
                <a:latin typeface="Arial" charset="0"/>
              </a:rPr>
              <a:t>He developed a comprehensive theory of motion that replaced Aristotle’s ideas.</a:t>
            </a:r>
          </a:p>
          <a:p>
            <a:pPr>
              <a:lnSpc>
                <a:spcPct val="80000"/>
              </a:lnSpc>
              <a:spcBef>
                <a:spcPct val="20000"/>
              </a:spcBef>
              <a:buClr>
                <a:schemeClr val="folHlink"/>
              </a:buClr>
              <a:buSzPct val="85000"/>
            </a:pPr>
            <a:endParaRPr lang="en-US" sz="3200" dirty="0">
              <a:latin typeface="Arial" charset="0"/>
            </a:endParaRPr>
          </a:p>
          <a:p>
            <a:pPr marL="342900" indent="-342900">
              <a:lnSpc>
                <a:spcPct val="80000"/>
              </a:lnSpc>
              <a:spcBef>
                <a:spcPct val="20000"/>
              </a:spcBef>
              <a:buClr>
                <a:schemeClr val="folHlink"/>
              </a:buClr>
              <a:buSzPct val="85000"/>
              <a:buFont typeface="Wingdings" pitchFamily="79" charset="2"/>
              <a:buChar char="v"/>
            </a:pPr>
            <a:r>
              <a:rPr lang="en-US" sz="3200" dirty="0">
                <a:latin typeface="Arial" charset="0"/>
              </a:rPr>
              <a:t>Newton’s theory is still widely used to explain ordinary motions.</a:t>
            </a:r>
          </a:p>
        </p:txBody>
      </p:sp>
      <p:pic>
        <p:nvPicPr>
          <p:cNvPr id="998406" name="Picture 6" descr="02_uo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1676400"/>
            <a:ext cx="355441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0E98BF9-EA87-4BA1-A3D4-E31244B3109C}" type="slidenum">
              <a:rPr lang="en-US" smtClean="0"/>
              <a:t>9</a:t>
            </a:fld>
            <a:endParaRPr lang="en-US"/>
          </a:p>
        </p:txBody>
      </p:sp>
    </p:spTree>
    <p:extLst>
      <p:ext uri="{BB962C8B-B14F-4D97-AF65-F5344CB8AC3E}">
        <p14:creationId xmlns:p14="http://schemas.microsoft.com/office/powerpoint/2010/main" val="3421737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1885</Words>
  <Application>Microsoft Office PowerPoint</Application>
  <PresentationFormat>On-screen Show (4:3)</PresentationFormat>
  <Paragraphs>219</Paragraphs>
  <Slides>28</Slides>
  <Notes>26</Notes>
  <HiddenSlides>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Comic Sans MS</vt:lpstr>
      <vt:lpstr>Helvetica</vt:lpstr>
      <vt:lpstr>Wingdings</vt:lpstr>
      <vt:lpstr>Office Theme</vt:lpstr>
      <vt:lpstr>Equation</vt:lpstr>
      <vt:lpstr>PowerPoint Presentation</vt:lpstr>
      <vt:lpstr>Hitting a Target</vt:lpstr>
      <vt:lpstr>Where to aim in order to Hit the Falling object (ignore air friction)? </vt:lpstr>
      <vt:lpstr>PowerPoint Presentation</vt:lpstr>
      <vt:lpstr>Quiz: Which of these three balls would hit the floor first if all three left the tabletop at the same time?</vt:lpstr>
      <vt:lpstr>Some Facts about the Motion? </vt:lpstr>
      <vt:lpstr>A bit of history: Aristotle’s View on the Cause of Motion</vt:lpstr>
      <vt:lpstr>A bit of history: Galileo’s Contribution</vt:lpstr>
      <vt:lpstr>A bit of history: Newton’s Contribution</vt:lpstr>
      <vt:lpstr>PowerPoint Presentation</vt:lpstr>
      <vt:lpstr>PowerPoint Presentation</vt:lpstr>
      <vt:lpstr>PowerPoint Presentation</vt:lpstr>
      <vt:lpstr>Two equal-magnitude horizontal forces act on a box.  Is the object accelerated horizontally?</vt:lpstr>
      <vt:lpstr>Two equal-magnitude horizontal forces act on a box.  Is the object accelerated horizontally?</vt:lpstr>
      <vt:lpstr>Is it possible that the box is moving, since the forces are equal in size but opposite in direction?</vt:lpstr>
      <vt:lpstr>Is it possible that the box is moving, since the forces are equal in size but opposite in direction?</vt:lpstr>
      <vt:lpstr>A ball hangs from a string attached to the ceiling.  What is the acceleration of the ball?</vt:lpstr>
      <vt:lpstr>Mass and Weight</vt:lpstr>
      <vt:lpstr>PowerPoint Presentation</vt:lpstr>
      <vt:lpstr>1F-04 Brass Rod (Inertia) </vt:lpstr>
      <vt:lpstr>1F-09 Pencil shoot</vt:lpstr>
      <vt:lpstr>1F-06 Inertial Ball </vt:lpstr>
      <vt:lpstr>1F-03 Egg drop </vt:lpstr>
      <vt:lpstr>PowerPoint Presentation</vt:lpstr>
      <vt:lpstr>PowerPoint Presentation</vt:lpstr>
      <vt:lpstr>PowerPoint Presentation</vt:lpstr>
      <vt:lpstr>Quiz: A ball hangs from a string attached to the ceiling.  What is the net force acting on the ball?</vt:lpstr>
      <vt:lpstr>1F-05 Coin, Hoop &amp; Milk Bottle (Inertia)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wxie</dc:creator>
  <cp:lastModifiedBy>David King</cp:lastModifiedBy>
  <cp:revision>90</cp:revision>
  <dcterms:created xsi:type="dcterms:W3CDTF">2011-01-19T23:15:55Z</dcterms:created>
  <dcterms:modified xsi:type="dcterms:W3CDTF">2021-01-31T23:24:27Z</dcterms:modified>
</cp:coreProperties>
</file>