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321" r:id="rId2"/>
    <p:sldId id="258" r:id="rId3"/>
    <p:sldId id="320" r:id="rId4"/>
    <p:sldId id="298" r:id="rId5"/>
    <p:sldId id="282" r:id="rId6"/>
    <p:sldId id="283" r:id="rId7"/>
    <p:sldId id="284" r:id="rId8"/>
    <p:sldId id="302" r:id="rId9"/>
    <p:sldId id="285" r:id="rId10"/>
    <p:sldId id="287" r:id="rId11"/>
    <p:sldId id="291" r:id="rId12"/>
    <p:sldId id="301" r:id="rId13"/>
    <p:sldId id="318" r:id="rId14"/>
    <p:sldId id="312" r:id="rId15"/>
    <p:sldId id="311" r:id="rId16"/>
    <p:sldId id="314" r:id="rId17"/>
    <p:sldId id="316" r:id="rId18"/>
    <p:sldId id="313" r:id="rId19"/>
    <p:sldId id="315" r:id="rId20"/>
    <p:sldId id="317" r:id="rId21"/>
    <p:sldId id="288" r:id="rId22"/>
    <p:sldId id="305" r:id="rId23"/>
    <p:sldId id="304" r:id="rId24"/>
    <p:sldId id="286"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0" autoAdjust="0"/>
    <p:restoredTop sz="70968" autoAdjust="0"/>
  </p:normalViewPr>
  <p:slideViewPr>
    <p:cSldViewPr>
      <p:cViewPr varScale="1">
        <p:scale>
          <a:sx n="48" d="100"/>
          <a:sy n="48" d="100"/>
        </p:scale>
        <p:origin x="1500" y="4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EAD0B8-C734-441E-907C-E36EE8C03EE7}" type="datetimeFigureOut">
              <a:rPr lang="en-US" smtClean="0"/>
              <a:t>1/28/2021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613B70-7790-44EE-A7D9-C12535646C7E}" type="slidenum">
              <a:rPr lang="en-US" smtClean="0"/>
              <a:t>‹#›</a:t>
            </a:fld>
            <a:endParaRPr lang="en-US"/>
          </a:p>
        </p:txBody>
      </p:sp>
    </p:spTree>
    <p:extLst>
      <p:ext uri="{BB962C8B-B14F-4D97-AF65-F5344CB8AC3E}">
        <p14:creationId xmlns:p14="http://schemas.microsoft.com/office/powerpoint/2010/main" val="2551731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87E950-AC5F-4C5C-8705-C65AB872D8B2}" type="slidenum">
              <a:rPr lang="en-US"/>
              <a:pPr/>
              <a:t>1</a:t>
            </a:fld>
            <a:endParaRPr lang="en-US"/>
          </a:p>
        </p:txBody>
      </p:sp>
      <p:sp>
        <p:nvSpPr>
          <p:cNvPr id="979970" name="Rectangle 2"/>
          <p:cNvSpPr>
            <a:spLocks noGrp="1" noRot="1" noChangeAspect="1" noChangeArrowheads="1" noTextEdit="1"/>
          </p:cNvSpPr>
          <p:nvPr>
            <p:ph type="sldImg"/>
          </p:nvPr>
        </p:nvSpPr>
        <p:spPr>
          <a:ln/>
        </p:spPr>
      </p:sp>
      <p:sp>
        <p:nvSpPr>
          <p:cNvPr id="979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E82055-5BA7-45A5-B2F6-E45F214732AF}" type="slidenum">
              <a:rPr lang="en-US"/>
              <a:pPr/>
              <a:t>11</a:t>
            </a:fld>
            <a:endParaRPr lang="en-US"/>
          </a:p>
        </p:txBody>
      </p:sp>
      <p:sp>
        <p:nvSpPr>
          <p:cNvPr id="1008642" name="Rectangle 2"/>
          <p:cNvSpPr>
            <a:spLocks noGrp="1" noRot="1" noChangeAspect="1" noChangeArrowheads="1" noTextEdit="1"/>
          </p:cNvSpPr>
          <p:nvPr>
            <p:ph type="sldImg"/>
          </p:nvPr>
        </p:nvSpPr>
        <p:spPr>
          <a:ln/>
        </p:spPr>
      </p:sp>
      <p:sp>
        <p:nvSpPr>
          <p:cNvPr id="1008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ball is pressed down against a spring in a vertical tube on a cart, the ball being held in this position by an electromagnet. The cart is then given a horizontal velocity and it passes by an electric eye circuit that releases the electromagnet and fires the ball vertically upward RELATIVE TO THE CART. The cart is low-friction so it travels at constant velocity over the length of the track. The ball drops back into the cup, illustrating that the horizontal motion of the ball is unaffected by its vertical motion. </a:t>
            </a:r>
          </a:p>
        </p:txBody>
      </p:sp>
      <p:sp>
        <p:nvSpPr>
          <p:cNvPr id="4" name="Slide Number Placeholder 3"/>
          <p:cNvSpPr>
            <a:spLocks noGrp="1"/>
          </p:cNvSpPr>
          <p:nvPr>
            <p:ph type="sldNum" sz="quarter" idx="10"/>
          </p:nvPr>
        </p:nvSpPr>
        <p:spPr/>
        <p:txBody>
          <a:bodyPr/>
          <a:lstStyle/>
          <a:p>
            <a:fld id="{49613B70-7790-44EE-A7D9-C12535646C7E}" type="slidenum">
              <a:rPr lang="en-US" smtClean="0"/>
              <a:t>12</a:t>
            </a:fld>
            <a:endParaRPr lang="en-US"/>
          </a:p>
        </p:txBody>
      </p:sp>
    </p:spTree>
    <p:extLst>
      <p:ext uri="{BB962C8B-B14F-4D97-AF65-F5344CB8AC3E}">
        <p14:creationId xmlns:p14="http://schemas.microsoft.com/office/powerpoint/2010/main" val="42284059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F4871A-45FB-4F38-B9B6-AA9E7535D61A}" type="slidenum">
              <a:rPr lang="en-US"/>
              <a:pPr/>
              <a:t>21</a:t>
            </a:fld>
            <a:endParaRPr lang="en-US"/>
          </a:p>
        </p:txBody>
      </p:sp>
      <p:sp>
        <p:nvSpPr>
          <p:cNvPr id="862210" name="Rectangle 2"/>
          <p:cNvSpPr>
            <a:spLocks noGrp="1" noRot="1" noChangeAspect="1" noChangeArrowheads="1" noTextEdit="1"/>
          </p:cNvSpPr>
          <p:nvPr>
            <p:ph type="sldImg"/>
          </p:nvPr>
        </p:nvSpPr>
        <p:spPr>
          <a:ln/>
        </p:spPr>
      </p:sp>
      <p:sp>
        <p:nvSpPr>
          <p:cNvPr id="862211" name="Rectangle 3"/>
          <p:cNvSpPr>
            <a:spLocks noGrp="1" noChangeArrowheads="1"/>
          </p:cNvSpPr>
          <p:nvPr>
            <p:ph type="body" idx="1"/>
          </p:nvPr>
        </p:nvSpPr>
        <p:spPr/>
        <p:txBody>
          <a:bodyPr/>
          <a:lstStyle/>
          <a:p>
            <a:r>
              <a:rPr lang="en-US" dirty="0"/>
              <a:t>When target is at rest. The bullet</a:t>
            </a:r>
            <a:r>
              <a:rPr lang="en-US" baseline="0" dirty="0"/>
              <a:t> will not hit the target. But if the target is moving, e.g. falling, it will works. Then show next slide of java cartoon. </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toy monkey having a metal plate attached to his head, is suspended from an electromagnet attached to the ceiling. A projectile is fired from a tube and the monkey is released just as the projectile leaves the end of the tube. If the tube is aimed directly at the monkey initially, the two will collide in mid-air. </a:t>
            </a:r>
          </a:p>
          <a:p>
            <a:r>
              <a:rPr lang="en-US" dirty="0"/>
              <a:t>Push the steel ball down into the tube with the push rod. Using the point of a pen, pull the small switch lever up into the slot at the end of the tube, activating the electromagnet circuit. Place the monkey’s collar ring on the hook at the end of the wooden pole and SLOWLY move the head plate against the electromagnet. This may take a few tries. If you have difficulty, ask for assistance from the </a:t>
            </a:r>
            <a:r>
              <a:rPr lang="en-US" dirty="0" err="1"/>
              <a:t>lec</a:t>
            </a:r>
            <a:r>
              <a:rPr lang="en-US" dirty="0"/>
              <a:t>-demo staff. Using the laser pen attached to the tube, aim the tube directly at the target on the monkey’s breast plate. </a:t>
            </a:r>
            <a:r>
              <a:rPr lang="en-US"/>
              <a:t>Depress the switch on the air-supply line to fire the projectile. </a:t>
            </a:r>
          </a:p>
        </p:txBody>
      </p:sp>
      <p:sp>
        <p:nvSpPr>
          <p:cNvPr id="4" name="Slide Number Placeholder 3"/>
          <p:cNvSpPr>
            <a:spLocks noGrp="1"/>
          </p:cNvSpPr>
          <p:nvPr>
            <p:ph type="sldNum" sz="quarter" idx="10"/>
          </p:nvPr>
        </p:nvSpPr>
        <p:spPr/>
        <p:txBody>
          <a:bodyPr/>
          <a:lstStyle/>
          <a:p>
            <a:fld id="{49613B70-7790-44EE-A7D9-C12535646C7E}" type="slidenum">
              <a:rPr lang="en-US" smtClean="0"/>
              <a:t>23</a:t>
            </a:fld>
            <a:endParaRPr lang="en-US"/>
          </a:p>
        </p:txBody>
      </p:sp>
    </p:spTree>
    <p:extLst>
      <p:ext uri="{BB962C8B-B14F-4D97-AF65-F5344CB8AC3E}">
        <p14:creationId xmlns:p14="http://schemas.microsoft.com/office/powerpoint/2010/main" val="11798541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146ED6-FC61-4670-B424-6A24DB079405}" type="slidenum">
              <a:rPr lang="en-US"/>
              <a:pPr/>
              <a:t>24</a:t>
            </a:fld>
            <a:endParaRPr lang="en-US"/>
          </a:p>
        </p:txBody>
      </p:sp>
      <p:sp>
        <p:nvSpPr>
          <p:cNvPr id="100045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00045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CA"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EC4C91-0578-4838-BDAF-C80E62B70BFE}" type="slidenum">
              <a:rPr lang="en-US"/>
              <a:pPr/>
              <a:t>3</a:t>
            </a:fld>
            <a:endParaRPr lang="en-US"/>
          </a:p>
        </p:txBody>
      </p:sp>
      <p:sp>
        <p:nvSpPr>
          <p:cNvPr id="984066" name="Rectangle 2"/>
          <p:cNvSpPr>
            <a:spLocks noGrp="1" noRot="1" noChangeAspect="1" noChangeArrowheads="1" noTextEdit="1"/>
          </p:cNvSpPr>
          <p:nvPr>
            <p:ph type="sldImg"/>
          </p:nvPr>
        </p:nvSpPr>
        <p:spPr>
          <a:ln/>
        </p:spPr>
      </p:sp>
      <p:sp>
        <p:nvSpPr>
          <p:cNvPr id="984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BE2926-791F-41F3-B3F4-5F6EC42E00F3}" type="slidenum">
              <a:rPr lang="en-US"/>
              <a:pPr/>
              <a:t>4</a:t>
            </a:fld>
            <a:endParaRPr lang="en-US"/>
          </a:p>
        </p:txBody>
      </p:sp>
      <p:sp>
        <p:nvSpPr>
          <p:cNvPr id="860162" name="Rectangle 2"/>
          <p:cNvSpPr>
            <a:spLocks noGrp="1" noRot="1" noChangeAspect="1" noChangeArrowheads="1" noTextEdit="1"/>
          </p:cNvSpPr>
          <p:nvPr>
            <p:ph type="sldImg"/>
          </p:nvPr>
        </p:nvSpPr>
        <p:spPr>
          <a:ln/>
        </p:spPr>
      </p:sp>
      <p:sp>
        <p:nvSpPr>
          <p:cNvPr id="860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D83973-E308-49E7-83A3-340905E5D2F8}" type="slidenum">
              <a:rPr lang="en-US"/>
              <a:pPr/>
              <a:t>5</a:t>
            </a:fld>
            <a:endParaRPr lang="en-US"/>
          </a:p>
        </p:txBody>
      </p:sp>
      <p:sp>
        <p:nvSpPr>
          <p:cNvPr id="843778" name="Rectangle 2"/>
          <p:cNvSpPr>
            <a:spLocks noGrp="1" noRot="1" noChangeAspect="1" noChangeArrowheads="1" noTextEdit="1"/>
          </p:cNvSpPr>
          <p:nvPr>
            <p:ph type="sldImg"/>
          </p:nvPr>
        </p:nvSpPr>
        <p:spPr>
          <a:ln/>
        </p:spPr>
      </p:sp>
      <p:sp>
        <p:nvSpPr>
          <p:cNvPr id="843779" name="Rectangle 3"/>
          <p:cNvSpPr>
            <a:spLocks noGrp="1" noChangeArrowheads="1"/>
          </p:cNvSpPr>
          <p:nvPr>
            <p:ph type="body" idx="1"/>
          </p:nvPr>
        </p:nvSpPr>
        <p:spPr/>
        <p:txBody>
          <a:bodyPr/>
          <a:lstStyle/>
          <a:p>
            <a:pPr>
              <a:spcBef>
                <a:spcPct val="0"/>
              </a:spcBef>
            </a:pPr>
            <a:r>
              <a:rPr lang="en-US" sz="2400" i="1">
                <a:latin typeface="Arial" charset="0"/>
              </a:rPr>
              <a:t>(Speed: when the bus “jumps”; </a:t>
            </a:r>
          </a:p>
          <a:p>
            <a:pPr>
              <a:spcBef>
                <a:spcPct val="0"/>
              </a:spcBef>
            </a:pPr>
            <a:r>
              <a:rPr lang="en-US" sz="2400" i="1">
                <a:latin typeface="Arial" charset="0"/>
              </a:rPr>
              <a:t>Spider-man 2: when he suddenly loses </a:t>
            </a:r>
          </a:p>
          <a:p>
            <a:pPr>
              <a:spcBef>
                <a:spcPct val="0"/>
              </a:spcBef>
            </a:pPr>
            <a:r>
              <a:rPr lang="en-US" sz="2400" i="1">
                <a:latin typeface="Arial" charset="0"/>
              </a:rPr>
              <a:t>his web power.)</a:t>
            </a:r>
            <a:endParaRPr lang="en-US" sz="2400">
              <a:latin typeface="Arial" charset="0"/>
            </a:endParaRPr>
          </a:p>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E707B6-8684-4077-B044-37309B305154}" type="slidenum">
              <a:rPr lang="en-US"/>
              <a:pPr/>
              <a:t>6</a:t>
            </a:fld>
            <a:endParaRPr lang="en-US"/>
          </a:p>
        </p:txBody>
      </p:sp>
      <p:sp>
        <p:nvSpPr>
          <p:cNvPr id="82944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2944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D5B0B8-F291-4CD6-9951-7827B3FED726}" type="slidenum">
              <a:rPr lang="en-US"/>
              <a:pPr/>
              <a:t>7</a:t>
            </a:fld>
            <a:endParaRPr lang="en-US"/>
          </a:p>
        </p:txBody>
      </p:sp>
      <p:sp>
        <p:nvSpPr>
          <p:cNvPr id="9963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963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058698C-CF40-4D06-BF34-D10E01F354B6}" type="slidenum">
              <a:rPr lang="en-US"/>
              <a:pPr eaLnBrk="1" hangingPunct="1"/>
              <a:t>8</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Two large bocce balls are placed on a horizontal wooden platform. When the spring on the projecting device is released, one ball is projected horizontally while the other is dropped to the floor. By listening to the "clicks" as the balls hit the floor, it is evident that they reach the floor simultaneously.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473FB4-1B3E-4084-A98F-59FF7761AC93}" type="slidenum">
              <a:rPr lang="en-US"/>
              <a:pPr/>
              <a:t>9</a:t>
            </a:fld>
            <a:endParaRPr lang="en-US"/>
          </a:p>
        </p:txBody>
      </p:sp>
      <p:sp>
        <p:nvSpPr>
          <p:cNvPr id="99840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9840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en-CA" dirty="0"/>
              <a:t>Ask the student to think about the answer then give</a:t>
            </a:r>
            <a:r>
              <a:rPr lang="en-CA" baseline="0" dirty="0"/>
              <a:t> the quiz at the end of the class. </a:t>
            </a:r>
            <a:endParaRPr lang="en-CA"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66F72C-C27D-4800-9676-BCCBFB6BFD4B}" type="slidenum">
              <a:rPr lang="en-US"/>
              <a:pPr/>
              <a:t>10</a:t>
            </a:fld>
            <a:endParaRPr lang="en-US"/>
          </a:p>
        </p:txBody>
      </p:sp>
      <p:sp>
        <p:nvSpPr>
          <p:cNvPr id="1002498" name="Rectangle 2"/>
          <p:cNvSpPr>
            <a:spLocks noGrp="1" noRot="1" noChangeAspect="1" noChangeArrowheads="1" noTextEdit="1"/>
          </p:cNvSpPr>
          <p:nvPr>
            <p:ph type="sldImg"/>
          </p:nvPr>
        </p:nvSpPr>
        <p:spPr>
          <a:ln/>
        </p:spPr>
      </p:sp>
      <p:sp>
        <p:nvSpPr>
          <p:cNvPr id="10024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F731046-CC3C-493D-A433-7740348E540E}" type="datetimeFigureOut">
              <a:rPr lang="en-US" smtClean="0"/>
              <a:t>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9C2D7-5E49-4F1B-8F82-2430A3106B59}" type="slidenum">
              <a:rPr lang="en-US" smtClean="0"/>
              <a:t>‹#›</a:t>
            </a:fld>
            <a:endParaRPr lang="en-US"/>
          </a:p>
        </p:txBody>
      </p:sp>
    </p:spTree>
    <p:extLst>
      <p:ext uri="{BB962C8B-B14F-4D97-AF65-F5344CB8AC3E}">
        <p14:creationId xmlns:p14="http://schemas.microsoft.com/office/powerpoint/2010/main" val="2714336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731046-CC3C-493D-A433-7740348E540E}" type="datetimeFigureOut">
              <a:rPr lang="en-US" smtClean="0"/>
              <a:t>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9C2D7-5E49-4F1B-8F82-2430A3106B59}" type="slidenum">
              <a:rPr lang="en-US" smtClean="0"/>
              <a:t>‹#›</a:t>
            </a:fld>
            <a:endParaRPr lang="en-US"/>
          </a:p>
        </p:txBody>
      </p:sp>
    </p:spTree>
    <p:extLst>
      <p:ext uri="{BB962C8B-B14F-4D97-AF65-F5344CB8AC3E}">
        <p14:creationId xmlns:p14="http://schemas.microsoft.com/office/powerpoint/2010/main" val="2763110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731046-CC3C-493D-A433-7740348E540E}" type="datetimeFigureOut">
              <a:rPr lang="en-US" smtClean="0"/>
              <a:t>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9C2D7-5E49-4F1B-8F82-2430A3106B59}" type="slidenum">
              <a:rPr lang="en-US" smtClean="0"/>
              <a:t>‹#›</a:t>
            </a:fld>
            <a:endParaRPr lang="en-US"/>
          </a:p>
        </p:txBody>
      </p:sp>
    </p:spTree>
    <p:extLst>
      <p:ext uri="{BB962C8B-B14F-4D97-AF65-F5344CB8AC3E}">
        <p14:creationId xmlns:p14="http://schemas.microsoft.com/office/powerpoint/2010/main" val="3067724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fld id="{322DDED4-7D45-44C1-AD4E-B6BE147DCF00}" type="datetime1">
              <a:rPr lang="en-US"/>
              <a:pPr/>
              <a:t>1/28/2021</a:t>
            </a:fld>
            <a:endParaRPr lang="en-US"/>
          </a:p>
        </p:txBody>
      </p:sp>
      <p:sp>
        <p:nvSpPr>
          <p:cNvPr id="7" name="Rectangle 5"/>
          <p:cNvSpPr>
            <a:spLocks noGrp="1" noChangeArrowheads="1"/>
          </p:cNvSpPr>
          <p:nvPr>
            <p:ph type="ftr" sz="quarter" idx="11"/>
          </p:nvPr>
        </p:nvSpPr>
        <p:spPr>
          <a:ln/>
        </p:spPr>
        <p:txBody>
          <a:bodyPr/>
          <a:lstStyle>
            <a:lvl1pPr>
              <a:defRPr/>
            </a:lvl1pPr>
          </a:lstStyle>
          <a:p>
            <a:pPr>
              <a:defRPr/>
            </a:pPr>
            <a:r>
              <a:rPr lang="en-US"/>
              <a:t>Physics 214 Fall 2010</a:t>
            </a:r>
          </a:p>
        </p:txBody>
      </p:sp>
      <p:sp>
        <p:nvSpPr>
          <p:cNvPr id="8" name="Rectangle 6"/>
          <p:cNvSpPr>
            <a:spLocks noGrp="1" noChangeArrowheads="1"/>
          </p:cNvSpPr>
          <p:nvPr>
            <p:ph type="sldNum" sz="quarter" idx="12"/>
          </p:nvPr>
        </p:nvSpPr>
        <p:spPr>
          <a:ln/>
        </p:spPr>
        <p:txBody>
          <a:bodyPr/>
          <a:lstStyle>
            <a:lvl1pPr>
              <a:defRPr/>
            </a:lvl1pPr>
          </a:lstStyle>
          <a:p>
            <a:fld id="{B2AB84B7-FA8B-4586-9FB0-AC9BA6AA5A8A}" type="slidenum">
              <a:rPr lang="en-US"/>
              <a:pPr/>
              <a:t>‹#›</a:t>
            </a:fld>
            <a:endParaRPr lang="en-US"/>
          </a:p>
        </p:txBody>
      </p:sp>
    </p:spTree>
    <p:extLst>
      <p:ext uri="{BB962C8B-B14F-4D97-AF65-F5344CB8AC3E}">
        <p14:creationId xmlns:p14="http://schemas.microsoft.com/office/powerpoint/2010/main" val="38758204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half" idx="3"/>
          </p:nvPr>
        </p:nvSpPr>
        <p:spPr>
          <a:xfrm>
            <a:off x="457200" y="3938588"/>
            <a:ext cx="8229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fld id="{4F8438AC-39F4-4086-82DF-7E5A850A9D75}" type="datetime1">
              <a:rPr lang="en-US"/>
              <a:pPr/>
              <a:t>1/28/2021</a:t>
            </a:fld>
            <a:endParaRPr lang="en-US"/>
          </a:p>
        </p:txBody>
      </p:sp>
      <p:sp>
        <p:nvSpPr>
          <p:cNvPr id="7" name="Rectangle 5"/>
          <p:cNvSpPr>
            <a:spLocks noGrp="1" noChangeArrowheads="1"/>
          </p:cNvSpPr>
          <p:nvPr>
            <p:ph type="ftr" sz="quarter" idx="11"/>
          </p:nvPr>
        </p:nvSpPr>
        <p:spPr>
          <a:ln/>
        </p:spPr>
        <p:txBody>
          <a:bodyPr/>
          <a:lstStyle>
            <a:lvl1pPr>
              <a:defRPr/>
            </a:lvl1pPr>
          </a:lstStyle>
          <a:p>
            <a:pPr>
              <a:defRPr/>
            </a:pPr>
            <a:r>
              <a:rPr lang="en-US"/>
              <a:t>Physics 214 Fall 2010</a:t>
            </a:r>
          </a:p>
        </p:txBody>
      </p:sp>
      <p:sp>
        <p:nvSpPr>
          <p:cNvPr id="8" name="Rectangle 6"/>
          <p:cNvSpPr>
            <a:spLocks noGrp="1" noChangeArrowheads="1"/>
          </p:cNvSpPr>
          <p:nvPr>
            <p:ph type="sldNum" sz="quarter" idx="12"/>
          </p:nvPr>
        </p:nvSpPr>
        <p:spPr>
          <a:ln/>
        </p:spPr>
        <p:txBody>
          <a:bodyPr/>
          <a:lstStyle>
            <a:lvl1pPr>
              <a:defRPr/>
            </a:lvl1pPr>
          </a:lstStyle>
          <a:p>
            <a:fld id="{EA2F807D-BC46-4CCD-A2C3-BE0DDE5B3AAC}" type="slidenum">
              <a:rPr lang="en-US"/>
              <a:pPr/>
              <a:t>‹#›</a:t>
            </a:fld>
            <a:endParaRPr lang="en-US"/>
          </a:p>
        </p:txBody>
      </p:sp>
    </p:spTree>
    <p:extLst>
      <p:ext uri="{BB962C8B-B14F-4D97-AF65-F5344CB8AC3E}">
        <p14:creationId xmlns:p14="http://schemas.microsoft.com/office/powerpoint/2010/main" val="1991067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731046-CC3C-493D-A433-7740348E540E}" type="datetimeFigureOut">
              <a:rPr lang="en-US" smtClean="0"/>
              <a:t>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9C2D7-5E49-4F1B-8F82-2430A3106B59}" type="slidenum">
              <a:rPr lang="en-US" smtClean="0"/>
              <a:t>‹#›</a:t>
            </a:fld>
            <a:endParaRPr lang="en-US"/>
          </a:p>
        </p:txBody>
      </p:sp>
    </p:spTree>
    <p:extLst>
      <p:ext uri="{BB962C8B-B14F-4D97-AF65-F5344CB8AC3E}">
        <p14:creationId xmlns:p14="http://schemas.microsoft.com/office/powerpoint/2010/main" val="2890981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F731046-CC3C-493D-A433-7740348E540E}" type="datetimeFigureOut">
              <a:rPr lang="en-US" smtClean="0"/>
              <a:t>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9C2D7-5E49-4F1B-8F82-2430A3106B59}" type="slidenum">
              <a:rPr lang="en-US" smtClean="0"/>
              <a:t>‹#›</a:t>
            </a:fld>
            <a:endParaRPr lang="en-US"/>
          </a:p>
        </p:txBody>
      </p:sp>
    </p:spTree>
    <p:extLst>
      <p:ext uri="{BB962C8B-B14F-4D97-AF65-F5344CB8AC3E}">
        <p14:creationId xmlns:p14="http://schemas.microsoft.com/office/powerpoint/2010/main" val="3263527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F731046-CC3C-493D-A433-7740348E540E}" type="datetimeFigureOut">
              <a:rPr lang="en-US" smtClean="0"/>
              <a:t>1/28/2021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89C2D7-5E49-4F1B-8F82-2430A3106B59}" type="slidenum">
              <a:rPr lang="en-US" smtClean="0"/>
              <a:t>‹#›</a:t>
            </a:fld>
            <a:endParaRPr lang="en-US"/>
          </a:p>
        </p:txBody>
      </p:sp>
    </p:spTree>
    <p:extLst>
      <p:ext uri="{BB962C8B-B14F-4D97-AF65-F5344CB8AC3E}">
        <p14:creationId xmlns:p14="http://schemas.microsoft.com/office/powerpoint/2010/main" val="812836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F731046-CC3C-493D-A433-7740348E540E}" type="datetimeFigureOut">
              <a:rPr lang="en-US" smtClean="0"/>
              <a:t>1/28/2021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89C2D7-5E49-4F1B-8F82-2430A3106B59}" type="slidenum">
              <a:rPr lang="en-US" smtClean="0"/>
              <a:t>‹#›</a:t>
            </a:fld>
            <a:endParaRPr lang="en-US"/>
          </a:p>
        </p:txBody>
      </p:sp>
    </p:spTree>
    <p:extLst>
      <p:ext uri="{BB962C8B-B14F-4D97-AF65-F5344CB8AC3E}">
        <p14:creationId xmlns:p14="http://schemas.microsoft.com/office/powerpoint/2010/main" val="1780200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F731046-CC3C-493D-A433-7740348E540E}" type="datetimeFigureOut">
              <a:rPr lang="en-US" smtClean="0"/>
              <a:t>1/28/2021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89C2D7-5E49-4F1B-8F82-2430A3106B59}" type="slidenum">
              <a:rPr lang="en-US" smtClean="0"/>
              <a:t>‹#›</a:t>
            </a:fld>
            <a:endParaRPr lang="en-US"/>
          </a:p>
        </p:txBody>
      </p:sp>
    </p:spTree>
    <p:extLst>
      <p:ext uri="{BB962C8B-B14F-4D97-AF65-F5344CB8AC3E}">
        <p14:creationId xmlns:p14="http://schemas.microsoft.com/office/powerpoint/2010/main" val="1827645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731046-CC3C-493D-A433-7740348E540E}" type="datetimeFigureOut">
              <a:rPr lang="en-US" smtClean="0"/>
              <a:t>1/28/2021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89C2D7-5E49-4F1B-8F82-2430A3106B59}" type="slidenum">
              <a:rPr lang="en-US" smtClean="0"/>
              <a:t>‹#›</a:t>
            </a:fld>
            <a:endParaRPr lang="en-US"/>
          </a:p>
        </p:txBody>
      </p:sp>
    </p:spTree>
    <p:extLst>
      <p:ext uri="{BB962C8B-B14F-4D97-AF65-F5344CB8AC3E}">
        <p14:creationId xmlns:p14="http://schemas.microsoft.com/office/powerpoint/2010/main" val="273102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731046-CC3C-493D-A433-7740348E540E}" type="datetimeFigureOut">
              <a:rPr lang="en-US" smtClean="0"/>
              <a:t>1/28/2021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89C2D7-5E49-4F1B-8F82-2430A3106B59}" type="slidenum">
              <a:rPr lang="en-US" smtClean="0"/>
              <a:t>‹#›</a:t>
            </a:fld>
            <a:endParaRPr lang="en-US"/>
          </a:p>
        </p:txBody>
      </p:sp>
    </p:spTree>
    <p:extLst>
      <p:ext uri="{BB962C8B-B14F-4D97-AF65-F5344CB8AC3E}">
        <p14:creationId xmlns:p14="http://schemas.microsoft.com/office/powerpoint/2010/main" val="1669898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731046-CC3C-493D-A433-7740348E540E}" type="datetimeFigureOut">
              <a:rPr lang="en-US" smtClean="0"/>
              <a:t>1/28/2021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89C2D7-5E49-4F1B-8F82-2430A3106B59}" type="slidenum">
              <a:rPr lang="en-US" smtClean="0"/>
              <a:t>‹#›</a:t>
            </a:fld>
            <a:endParaRPr lang="en-US"/>
          </a:p>
        </p:txBody>
      </p:sp>
    </p:spTree>
    <p:extLst>
      <p:ext uri="{BB962C8B-B14F-4D97-AF65-F5344CB8AC3E}">
        <p14:creationId xmlns:p14="http://schemas.microsoft.com/office/powerpoint/2010/main" val="3111085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731046-CC3C-493D-A433-7740348E540E}" type="datetimeFigureOut">
              <a:rPr lang="en-US" smtClean="0"/>
              <a:t>1/28/2021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89C2D7-5E49-4F1B-8F82-2430A3106B59}" type="slidenum">
              <a:rPr lang="en-US" smtClean="0"/>
              <a:t>‹#›</a:t>
            </a:fld>
            <a:endParaRPr lang="en-US"/>
          </a:p>
        </p:txBody>
      </p:sp>
    </p:spTree>
    <p:extLst>
      <p:ext uri="{BB962C8B-B14F-4D97-AF65-F5344CB8AC3E}">
        <p14:creationId xmlns:p14="http://schemas.microsoft.com/office/powerpoint/2010/main" val="299939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3"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6.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image" Target="../media/image7.wmf"/><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oleObject" Target="../embeddings/oleObject7.bin"/></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3.xml"/><Relationship Id="rId1" Type="http://schemas.openxmlformats.org/officeDocument/2006/relationships/slideLayout" Target="../slideLayouts/slideLayout13.xml"/><Relationship Id="rId4" Type="http://schemas.openxmlformats.org/officeDocument/2006/relationships/image" Target="../media/image19.jpeg"/></Relationships>
</file>

<file path=ppt/slides/_rels/slide2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8947" name="Rectangle 3"/>
          <p:cNvSpPr>
            <a:spLocks noGrp="1" noChangeArrowheads="1"/>
          </p:cNvSpPr>
          <p:nvPr>
            <p:ph type="body" idx="1"/>
          </p:nvPr>
        </p:nvSpPr>
        <p:spPr>
          <a:xfrm>
            <a:off x="0" y="1447800"/>
            <a:ext cx="5334000" cy="5943600"/>
          </a:xfrm>
        </p:spPr>
        <p:txBody>
          <a:bodyPr/>
          <a:lstStyle/>
          <a:p>
            <a:pPr>
              <a:lnSpc>
                <a:spcPct val="80000"/>
              </a:lnSpc>
            </a:pPr>
            <a:r>
              <a:rPr lang="en-US" sz="2800" dirty="0"/>
              <a:t>Let the initial velocity be 20 m/s </a:t>
            </a:r>
            <a:r>
              <a:rPr lang="en-US" sz="2800" b="1" i="1" dirty="0">
                <a:solidFill>
                  <a:srgbClr val="FAA368"/>
                </a:solidFill>
              </a:rPr>
              <a:t>upward</a:t>
            </a:r>
            <a:r>
              <a:rPr lang="en-US" sz="2800" dirty="0"/>
              <a:t>.</a:t>
            </a:r>
          </a:p>
          <a:p>
            <a:pPr lvl="1">
              <a:lnSpc>
                <a:spcPct val="80000"/>
              </a:lnSpc>
            </a:pPr>
            <a:r>
              <a:rPr lang="en-US" sz="2400" dirty="0"/>
              <a:t>It immediately starts experiencing a </a:t>
            </a:r>
            <a:r>
              <a:rPr lang="en-US" sz="2400" b="1" i="1" dirty="0">
                <a:solidFill>
                  <a:srgbClr val="FAA368"/>
                </a:solidFill>
              </a:rPr>
              <a:t>downward</a:t>
            </a:r>
            <a:r>
              <a:rPr lang="en-US" sz="2400" dirty="0"/>
              <a:t> acceleration due to gravity, of approximately ~10 m/s.</a:t>
            </a:r>
          </a:p>
          <a:p>
            <a:pPr lvl="1">
              <a:lnSpc>
                <a:spcPct val="80000"/>
              </a:lnSpc>
            </a:pPr>
            <a:r>
              <a:rPr lang="en-US" sz="2400" dirty="0"/>
              <a:t>Every second, the velocity </a:t>
            </a:r>
            <a:r>
              <a:rPr lang="en-US" sz="2400" b="1" i="1" dirty="0">
                <a:solidFill>
                  <a:srgbClr val="FAA368"/>
                </a:solidFill>
              </a:rPr>
              <a:t>decreases</a:t>
            </a:r>
            <a:r>
              <a:rPr lang="en-US" sz="2400" dirty="0"/>
              <a:t> by ~10 m/s.</a:t>
            </a:r>
          </a:p>
          <a:p>
            <a:pPr>
              <a:lnSpc>
                <a:spcPct val="80000"/>
              </a:lnSpc>
            </a:pPr>
            <a:r>
              <a:rPr lang="en-US" sz="2800" dirty="0"/>
              <a:t>After 2 s, the ball has reached its highest point.</a:t>
            </a:r>
          </a:p>
          <a:p>
            <a:pPr lvl="1">
              <a:lnSpc>
                <a:spcPct val="80000"/>
              </a:lnSpc>
            </a:pPr>
            <a:r>
              <a:rPr lang="en-US" sz="2400" dirty="0"/>
              <a:t>Its velocity changes direction, from upward to downward, passing through a value of 0 m/s.</a:t>
            </a:r>
          </a:p>
          <a:p>
            <a:pPr>
              <a:lnSpc>
                <a:spcPct val="80000"/>
              </a:lnSpc>
            </a:pPr>
            <a:r>
              <a:rPr lang="en-US" sz="2800" dirty="0"/>
              <a:t>Now, the downward acceleration </a:t>
            </a:r>
            <a:r>
              <a:rPr lang="en-US" sz="2800" b="1" i="1" dirty="0">
                <a:solidFill>
                  <a:srgbClr val="FAA368"/>
                </a:solidFill>
              </a:rPr>
              <a:t>increases</a:t>
            </a:r>
            <a:r>
              <a:rPr lang="en-US" sz="2800" dirty="0"/>
              <a:t> the </a:t>
            </a:r>
            <a:r>
              <a:rPr lang="en-US" sz="2800" b="1" i="1" dirty="0">
                <a:solidFill>
                  <a:srgbClr val="FAA368"/>
                </a:solidFill>
              </a:rPr>
              <a:t>downward</a:t>
            </a:r>
            <a:r>
              <a:rPr lang="en-US" sz="2800" dirty="0"/>
              <a:t> velocity.</a:t>
            </a:r>
          </a:p>
        </p:txBody>
      </p:sp>
      <p:pic>
        <p:nvPicPr>
          <p:cNvPr id="978950" name="Picture 6" descr="03_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1251857"/>
            <a:ext cx="3402684"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685800" y="51137"/>
            <a:ext cx="8077200" cy="1015663"/>
          </a:xfrm>
          <a:prstGeom prst="rect">
            <a:avLst/>
          </a:prstGeom>
          <a:noFill/>
        </p:spPr>
        <p:txBody>
          <a:bodyPr wrap="square" rtlCol="0">
            <a:spAutoFit/>
          </a:bodyPr>
          <a:lstStyle/>
          <a:p>
            <a:pPr algn="ctr"/>
            <a:r>
              <a:rPr lang="en-US" sz="3000" b="1" dirty="0">
                <a:solidFill>
                  <a:srgbClr val="FF0000"/>
                </a:solidFill>
              </a:rPr>
              <a:t>Description of the motion after throwing the object upward</a:t>
            </a:r>
          </a:p>
        </p:txBody>
      </p:sp>
      <p:sp>
        <p:nvSpPr>
          <p:cNvPr id="3" name="Slide Number Placeholder 2"/>
          <p:cNvSpPr>
            <a:spLocks noGrp="1"/>
          </p:cNvSpPr>
          <p:nvPr>
            <p:ph type="sldNum" sz="quarter" idx="12"/>
          </p:nvPr>
        </p:nvSpPr>
        <p:spPr/>
        <p:txBody>
          <a:bodyPr/>
          <a:lstStyle/>
          <a:p>
            <a:fld id="{6589C2D7-5E49-4F1B-8F82-2430A3106B59}" type="slidenum">
              <a:rPr lang="en-US" smtClean="0"/>
              <a:t>1</a:t>
            </a:fld>
            <a:endParaRPr lang="en-US"/>
          </a:p>
        </p:txBody>
      </p:sp>
    </p:spTree>
    <p:extLst>
      <p:ext uri="{BB962C8B-B14F-4D97-AF65-F5344CB8AC3E}">
        <p14:creationId xmlns:p14="http://schemas.microsoft.com/office/powerpoint/2010/main" val="1896003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1474" name="Rectangle 2"/>
          <p:cNvSpPr>
            <a:spLocks noGrp="1" noChangeArrowheads="1"/>
          </p:cNvSpPr>
          <p:nvPr>
            <p:ph type="title"/>
          </p:nvPr>
        </p:nvSpPr>
        <p:spPr>
          <a:xfrm>
            <a:off x="609600" y="381000"/>
            <a:ext cx="7772400" cy="762000"/>
          </a:xfrm>
        </p:spPr>
        <p:txBody>
          <a:bodyPr/>
          <a:lstStyle/>
          <a:p>
            <a:r>
              <a:rPr lang="en-US" b="1" dirty="0">
                <a:solidFill>
                  <a:srgbClr val="FF0000"/>
                </a:solidFill>
              </a:rPr>
              <a:t>Summary of Projectile Motion</a:t>
            </a:r>
          </a:p>
        </p:txBody>
      </p:sp>
      <p:sp>
        <p:nvSpPr>
          <p:cNvPr id="1001475" name="Rectangle 3"/>
          <p:cNvSpPr>
            <a:spLocks noGrp="1" noChangeArrowheads="1"/>
          </p:cNvSpPr>
          <p:nvPr>
            <p:ph type="body" idx="1"/>
          </p:nvPr>
        </p:nvSpPr>
        <p:spPr/>
        <p:txBody>
          <a:bodyPr/>
          <a:lstStyle/>
          <a:p>
            <a:pPr>
              <a:lnSpc>
                <a:spcPct val="80000"/>
              </a:lnSpc>
            </a:pPr>
            <a:r>
              <a:rPr lang="en-US" sz="2800" dirty="0"/>
              <a:t>Treating the vertical motion independently of the horizontal motion, and then combining them to find the trajectory, is the secret.</a:t>
            </a:r>
          </a:p>
          <a:p>
            <a:pPr lvl="1">
              <a:lnSpc>
                <a:spcPct val="80000"/>
              </a:lnSpc>
            </a:pPr>
            <a:r>
              <a:rPr lang="en-US" sz="2400" dirty="0"/>
              <a:t>The downward gravitational acceleration behaves the same as for any falling object.</a:t>
            </a:r>
          </a:p>
          <a:p>
            <a:pPr lvl="1">
              <a:lnSpc>
                <a:spcPct val="80000"/>
              </a:lnSpc>
            </a:pPr>
            <a:r>
              <a:rPr lang="en-US" sz="2400" dirty="0"/>
              <a:t>There is no acceleration in the horizontal direction if air resistance can be ignored.</a:t>
            </a:r>
          </a:p>
          <a:p>
            <a:pPr lvl="1">
              <a:lnSpc>
                <a:spcPct val="80000"/>
              </a:lnSpc>
            </a:pPr>
            <a:r>
              <a:rPr lang="en-US" sz="2400" dirty="0"/>
              <a:t>The projectile moves with constant horizontal velocity while it is accelerating downward.</a:t>
            </a:r>
          </a:p>
        </p:txBody>
      </p:sp>
    </p:spTree>
    <p:extLst>
      <p:ext uri="{BB962C8B-B14F-4D97-AF65-F5344CB8AC3E}">
        <p14:creationId xmlns:p14="http://schemas.microsoft.com/office/powerpoint/2010/main" val="29139927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01475">
                                            <p:txEl>
                                              <p:pRg st="0" end="0"/>
                                            </p:txEl>
                                          </p:spTgt>
                                        </p:tgtEl>
                                        <p:attrNameLst>
                                          <p:attrName>style.visibility</p:attrName>
                                        </p:attrNameLst>
                                      </p:cBhvr>
                                      <p:to>
                                        <p:strVal val="visible"/>
                                      </p:to>
                                    </p:set>
                                    <p:animEffect transition="in" filter="fade">
                                      <p:cBhvr>
                                        <p:cTn id="7" dur="1000"/>
                                        <p:tgtEl>
                                          <p:spTgt spid="1001475">
                                            <p:txEl>
                                              <p:pRg st="0" end="0"/>
                                            </p:txEl>
                                          </p:spTgt>
                                        </p:tgtEl>
                                      </p:cBhvr>
                                    </p:animEffect>
                                    <p:anim calcmode="lin" valueType="num">
                                      <p:cBhvr>
                                        <p:cTn id="8" dur="1000" fill="hold"/>
                                        <p:tgtEl>
                                          <p:spTgt spid="10014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014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01475">
                                            <p:txEl>
                                              <p:pRg st="1" end="1"/>
                                            </p:txEl>
                                          </p:spTgt>
                                        </p:tgtEl>
                                        <p:attrNameLst>
                                          <p:attrName>style.visibility</p:attrName>
                                        </p:attrNameLst>
                                      </p:cBhvr>
                                      <p:to>
                                        <p:strVal val="visible"/>
                                      </p:to>
                                    </p:set>
                                    <p:animEffect transition="in" filter="fade">
                                      <p:cBhvr>
                                        <p:cTn id="14" dur="1000"/>
                                        <p:tgtEl>
                                          <p:spTgt spid="1001475">
                                            <p:txEl>
                                              <p:pRg st="1" end="1"/>
                                            </p:txEl>
                                          </p:spTgt>
                                        </p:tgtEl>
                                      </p:cBhvr>
                                    </p:animEffect>
                                    <p:anim calcmode="lin" valueType="num">
                                      <p:cBhvr>
                                        <p:cTn id="15" dur="1000" fill="hold"/>
                                        <p:tgtEl>
                                          <p:spTgt spid="100147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014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01475">
                                            <p:txEl>
                                              <p:pRg st="2" end="2"/>
                                            </p:txEl>
                                          </p:spTgt>
                                        </p:tgtEl>
                                        <p:attrNameLst>
                                          <p:attrName>style.visibility</p:attrName>
                                        </p:attrNameLst>
                                      </p:cBhvr>
                                      <p:to>
                                        <p:strVal val="visible"/>
                                      </p:to>
                                    </p:set>
                                    <p:animEffect transition="in" filter="fade">
                                      <p:cBhvr>
                                        <p:cTn id="21" dur="1000"/>
                                        <p:tgtEl>
                                          <p:spTgt spid="1001475">
                                            <p:txEl>
                                              <p:pRg st="2" end="2"/>
                                            </p:txEl>
                                          </p:spTgt>
                                        </p:tgtEl>
                                      </p:cBhvr>
                                    </p:animEffect>
                                    <p:anim calcmode="lin" valueType="num">
                                      <p:cBhvr>
                                        <p:cTn id="22" dur="1000" fill="hold"/>
                                        <p:tgtEl>
                                          <p:spTgt spid="100147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01475">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1001475">
                                            <p:txEl>
                                              <p:pRg st="3" end="3"/>
                                            </p:txEl>
                                          </p:spTgt>
                                        </p:tgtEl>
                                        <p:attrNameLst>
                                          <p:attrName>style.visibility</p:attrName>
                                        </p:attrNameLst>
                                      </p:cBhvr>
                                      <p:to>
                                        <p:strVal val="visible"/>
                                      </p:to>
                                    </p:set>
                                    <p:animEffect transition="in" filter="fade">
                                      <p:cBhvr>
                                        <p:cTn id="26" dur="1000"/>
                                        <p:tgtEl>
                                          <p:spTgt spid="1001475">
                                            <p:txEl>
                                              <p:pRg st="3" end="3"/>
                                            </p:txEl>
                                          </p:spTgt>
                                        </p:tgtEl>
                                      </p:cBhvr>
                                    </p:animEffect>
                                    <p:anim calcmode="lin" valueType="num">
                                      <p:cBhvr>
                                        <p:cTn id="27" dur="1000" fill="hold"/>
                                        <p:tgtEl>
                                          <p:spTgt spid="1001475">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00147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1475" grpId="0" uiExpand="1"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07621" name="Picture 5" descr="03_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3962400"/>
            <a:ext cx="6943725" cy="284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03_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9261" y="304800"/>
            <a:ext cx="6781800" cy="3449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6871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861B3DE-B925-4CB4-BF7E-CDA639E98A39}" type="datetime1">
              <a:rPr lang="en-US"/>
              <a:pPr eaLnBrk="1" hangingPunct="1"/>
              <a:t>1/28/2021</a:t>
            </a:fld>
            <a:endParaRPr lang="en-US"/>
          </a:p>
        </p:txBody>
      </p:sp>
      <p:sp>
        <p:nvSpPr>
          <p:cNvPr id="23555"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Physics 214 Fall 2010</a:t>
            </a:r>
          </a:p>
        </p:txBody>
      </p:sp>
      <p:sp>
        <p:nvSpPr>
          <p:cNvPr id="23556"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41BCF38-4106-47E7-BD53-363D20A0A94D}" type="slidenum">
              <a:rPr lang="en-US"/>
              <a:pPr eaLnBrk="1" hangingPunct="1"/>
              <a:t>12</a:t>
            </a:fld>
            <a:endParaRPr lang="en-US"/>
          </a:p>
        </p:txBody>
      </p:sp>
      <p:sp>
        <p:nvSpPr>
          <p:cNvPr id="23557" name="Rectangle 2"/>
          <p:cNvSpPr>
            <a:spLocks noGrp="1" noChangeArrowheads="1"/>
          </p:cNvSpPr>
          <p:nvPr>
            <p:ph type="title"/>
          </p:nvPr>
        </p:nvSpPr>
        <p:spPr>
          <a:xfrm>
            <a:off x="457200" y="228600"/>
            <a:ext cx="8153400" cy="914400"/>
          </a:xfrm>
          <a:solidFill>
            <a:srgbClr val="99FF33"/>
          </a:solidFill>
        </p:spPr>
        <p:txBody>
          <a:bodyPr>
            <a:normAutofit fontScale="90000"/>
          </a:bodyPr>
          <a:lstStyle/>
          <a:p>
            <a:pPr eaLnBrk="1" hangingPunct="1"/>
            <a:r>
              <a:rPr lang="en-US" altLang="zh-CN" sz="2000">
                <a:ea typeface="宋体" pitchFamily="2" charset="-122"/>
              </a:rPr>
              <a:t>1D-21</a:t>
            </a:r>
            <a:br>
              <a:rPr lang="en-US" altLang="zh-CN" sz="2000">
                <a:ea typeface="宋体" pitchFamily="2" charset="-122"/>
              </a:rPr>
            </a:br>
            <a:r>
              <a:rPr lang="en-US" altLang="zh-CN" sz="2000">
                <a:ea typeface="宋体" pitchFamily="2" charset="-122"/>
              </a:rPr>
              <a:t>Independence of Vertical and Horizontal Motions</a:t>
            </a:r>
            <a:br>
              <a:rPr lang="en-US" altLang="zh-CN" sz="2000">
                <a:ea typeface="宋体" pitchFamily="2" charset="-122"/>
              </a:rPr>
            </a:br>
            <a:endParaRPr lang="en-US" altLang="zh-CN" sz="2000">
              <a:ea typeface="宋体" pitchFamily="2" charset="-122"/>
            </a:endParaRPr>
          </a:p>
        </p:txBody>
      </p:sp>
      <p:grpSp>
        <p:nvGrpSpPr>
          <p:cNvPr id="23559" name="Group 6"/>
          <p:cNvGrpSpPr>
            <a:grpSpLocks/>
          </p:cNvGrpSpPr>
          <p:nvPr/>
        </p:nvGrpSpPr>
        <p:grpSpPr bwMode="auto">
          <a:xfrm>
            <a:off x="1981200" y="2209800"/>
            <a:ext cx="152400" cy="1371600"/>
            <a:chOff x="1344" y="1056"/>
            <a:chExt cx="96" cy="864"/>
          </a:xfrm>
        </p:grpSpPr>
        <p:sp>
          <p:nvSpPr>
            <p:cNvPr id="23572" name="Line 7"/>
            <p:cNvSpPr>
              <a:spLocks noChangeShapeType="1"/>
            </p:cNvSpPr>
            <p:nvPr/>
          </p:nvSpPr>
          <p:spPr bwMode="auto">
            <a:xfrm>
              <a:off x="1344" y="1056"/>
              <a:ext cx="0" cy="864"/>
            </a:xfrm>
            <a:prstGeom prst="line">
              <a:avLst/>
            </a:prstGeom>
            <a:noFill/>
            <a:ln w="9525">
              <a:solidFill>
                <a:srgbClr val="FFFF66"/>
              </a:solidFill>
              <a:prstDash val="lgDash"/>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23573" name="Line 8"/>
            <p:cNvSpPr>
              <a:spLocks noChangeShapeType="1"/>
            </p:cNvSpPr>
            <p:nvPr/>
          </p:nvSpPr>
          <p:spPr bwMode="auto">
            <a:xfrm>
              <a:off x="1440" y="1056"/>
              <a:ext cx="0" cy="864"/>
            </a:xfrm>
            <a:prstGeom prst="line">
              <a:avLst/>
            </a:prstGeom>
            <a:noFill/>
            <a:ln w="9525">
              <a:solidFill>
                <a:srgbClr val="FFFF66"/>
              </a:solidFill>
              <a:prstDash val="lg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23560" name="Arc 9"/>
          <p:cNvSpPr>
            <a:spLocks/>
          </p:cNvSpPr>
          <p:nvPr/>
        </p:nvSpPr>
        <p:spPr bwMode="auto">
          <a:xfrm>
            <a:off x="2133600" y="990600"/>
            <a:ext cx="228600" cy="549275"/>
          </a:xfrm>
          <a:custGeom>
            <a:avLst/>
            <a:gdLst>
              <a:gd name="T0" fmla="*/ 0 w 21600"/>
              <a:gd name="T1" fmla="*/ 0 h 38337"/>
              <a:gd name="T2" fmla="*/ 1812894880 w 21600"/>
              <a:gd name="T3" fmla="*/ 2147483647 h 38337"/>
              <a:gd name="T4" fmla="*/ 0 w 21600"/>
              <a:gd name="T5" fmla="*/ 2147483647 h 38337"/>
              <a:gd name="T6" fmla="*/ 0 60000 65536"/>
              <a:gd name="T7" fmla="*/ 0 60000 65536"/>
              <a:gd name="T8" fmla="*/ 0 60000 65536"/>
              <a:gd name="T9" fmla="*/ 0 w 21600"/>
              <a:gd name="T10" fmla="*/ 0 h 38337"/>
              <a:gd name="T11" fmla="*/ 21600 w 21600"/>
              <a:gd name="T12" fmla="*/ 38337 h 38337"/>
            </a:gdLst>
            <a:ahLst/>
            <a:cxnLst>
              <a:cxn ang="T6">
                <a:pos x="T0" y="T1"/>
              </a:cxn>
              <a:cxn ang="T7">
                <a:pos x="T2" y="T3"/>
              </a:cxn>
              <a:cxn ang="T8">
                <a:pos x="T4" y="T5"/>
              </a:cxn>
            </a:cxnLst>
            <a:rect l="T9" t="T10" r="T11" b="T12"/>
            <a:pathLst>
              <a:path w="21600" h="38337" fill="none" extrusionOk="0">
                <a:moveTo>
                  <a:pt x="-1" y="0"/>
                </a:moveTo>
                <a:cubicBezTo>
                  <a:pt x="11929" y="0"/>
                  <a:pt x="21600" y="9670"/>
                  <a:pt x="21600" y="21600"/>
                </a:cubicBezTo>
                <a:cubicBezTo>
                  <a:pt x="21600" y="28089"/>
                  <a:pt x="18682" y="34234"/>
                  <a:pt x="13654" y="38337"/>
                </a:cubicBezTo>
              </a:path>
              <a:path w="21600" h="38337" stroke="0" extrusionOk="0">
                <a:moveTo>
                  <a:pt x="-1" y="0"/>
                </a:moveTo>
                <a:cubicBezTo>
                  <a:pt x="11929" y="0"/>
                  <a:pt x="21600" y="9670"/>
                  <a:pt x="21600" y="21600"/>
                </a:cubicBezTo>
                <a:cubicBezTo>
                  <a:pt x="21600" y="28089"/>
                  <a:pt x="18682" y="34234"/>
                  <a:pt x="13654" y="38337"/>
                </a:cubicBezTo>
                <a:lnTo>
                  <a:pt x="0" y="2160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nvGrpSpPr>
          <p:cNvPr id="4" name="Group 23"/>
          <p:cNvGrpSpPr>
            <a:grpSpLocks/>
          </p:cNvGrpSpPr>
          <p:nvPr/>
        </p:nvGrpSpPr>
        <p:grpSpPr bwMode="auto">
          <a:xfrm>
            <a:off x="533400" y="1295400"/>
            <a:ext cx="7423150" cy="3521075"/>
            <a:chOff x="336" y="816"/>
            <a:chExt cx="4676" cy="2218"/>
          </a:xfrm>
        </p:grpSpPr>
        <p:pic>
          <p:nvPicPr>
            <p:cNvPr id="23563" name="Picture 24" descr="1D-21_p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 y="1296"/>
              <a:ext cx="1968" cy="1738"/>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3564" name="Text Box 25"/>
            <p:cNvSpPr txBox="1">
              <a:spLocks noChangeArrowheads="1"/>
            </p:cNvSpPr>
            <p:nvPr/>
          </p:nvSpPr>
          <p:spPr bwMode="auto">
            <a:xfrm>
              <a:off x="720" y="816"/>
              <a:ext cx="4292" cy="231"/>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b="1" dirty="0">
                  <a:solidFill>
                    <a:srgbClr val="3333FF"/>
                  </a:solidFill>
                </a:rPr>
                <a:t>A ball is projected vertically from a cart traveling horizontally</a:t>
              </a:r>
            </a:p>
          </p:txBody>
        </p:sp>
        <p:grpSp>
          <p:nvGrpSpPr>
            <p:cNvPr id="23565" name="Group 26"/>
            <p:cNvGrpSpPr>
              <a:grpSpLocks/>
            </p:cNvGrpSpPr>
            <p:nvPr/>
          </p:nvGrpSpPr>
          <p:grpSpPr bwMode="auto">
            <a:xfrm>
              <a:off x="1200" y="1440"/>
              <a:ext cx="1920" cy="1152"/>
              <a:chOff x="1248" y="1392"/>
              <a:chExt cx="1920" cy="1152"/>
            </a:xfrm>
          </p:grpSpPr>
          <p:grpSp>
            <p:nvGrpSpPr>
              <p:cNvPr id="23566" name="Group 27"/>
              <p:cNvGrpSpPr>
                <a:grpSpLocks/>
              </p:cNvGrpSpPr>
              <p:nvPr/>
            </p:nvGrpSpPr>
            <p:grpSpPr bwMode="auto">
              <a:xfrm>
                <a:off x="1248" y="1392"/>
                <a:ext cx="96" cy="864"/>
                <a:chOff x="1344" y="1056"/>
                <a:chExt cx="96" cy="864"/>
              </a:xfrm>
            </p:grpSpPr>
            <p:sp>
              <p:nvSpPr>
                <p:cNvPr id="23568" name="Line 28"/>
                <p:cNvSpPr>
                  <a:spLocks noChangeShapeType="1"/>
                </p:cNvSpPr>
                <p:nvPr/>
              </p:nvSpPr>
              <p:spPr bwMode="auto">
                <a:xfrm>
                  <a:off x="1344" y="1056"/>
                  <a:ext cx="0" cy="864"/>
                </a:xfrm>
                <a:prstGeom prst="line">
                  <a:avLst/>
                </a:prstGeom>
                <a:noFill/>
                <a:ln w="9525">
                  <a:solidFill>
                    <a:srgbClr val="FFFF66"/>
                  </a:solidFill>
                  <a:prstDash val="lgDash"/>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23569" name="Line 29"/>
                <p:cNvSpPr>
                  <a:spLocks noChangeShapeType="1"/>
                </p:cNvSpPr>
                <p:nvPr/>
              </p:nvSpPr>
              <p:spPr bwMode="auto">
                <a:xfrm>
                  <a:off x="1440" y="1056"/>
                  <a:ext cx="0" cy="864"/>
                </a:xfrm>
                <a:prstGeom prst="line">
                  <a:avLst/>
                </a:prstGeom>
                <a:noFill/>
                <a:ln w="9525">
                  <a:solidFill>
                    <a:srgbClr val="FFFF66"/>
                  </a:solidFill>
                  <a:prstDash val="lg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23567" name="AutoShape 30"/>
              <p:cNvSpPr>
                <a:spLocks noChangeArrowheads="1"/>
              </p:cNvSpPr>
              <p:nvPr/>
            </p:nvSpPr>
            <p:spPr bwMode="auto">
              <a:xfrm>
                <a:off x="1824" y="1776"/>
                <a:ext cx="1344" cy="768"/>
              </a:xfrm>
              <a:prstGeom prst="wedgeEllipseCallout">
                <a:avLst>
                  <a:gd name="adj1" fmla="val -43750"/>
                  <a:gd name="adj2" fmla="val 52472"/>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p>
                <a:pPr algn="ctr"/>
                <a:r>
                  <a:rPr lang="en-US" altLang="zh-CN" sz="1600" b="1">
                    <a:solidFill>
                      <a:srgbClr val="027E22"/>
                    </a:solidFill>
                    <a:ea typeface="宋体" pitchFamily="2" charset="-122"/>
                  </a:rPr>
                  <a:t>The trajectory in the cart frame</a:t>
                </a:r>
              </a:p>
            </p:txBody>
          </p:sp>
        </p:grpSp>
      </p:grpSp>
      <p:sp>
        <p:nvSpPr>
          <p:cNvPr id="5" name="TextBox 4"/>
          <p:cNvSpPr txBox="1"/>
          <p:nvPr/>
        </p:nvSpPr>
        <p:spPr>
          <a:xfrm>
            <a:off x="4953000" y="2286000"/>
            <a:ext cx="3505200" cy="2862322"/>
          </a:xfrm>
          <a:prstGeom prst="rect">
            <a:avLst/>
          </a:prstGeom>
          <a:noFill/>
        </p:spPr>
        <p:txBody>
          <a:bodyPr wrap="square" rtlCol="0">
            <a:spAutoFit/>
          </a:bodyPr>
          <a:lstStyle/>
          <a:p>
            <a:r>
              <a:rPr lang="en-US" dirty="0"/>
              <a:t>Neglect all frictions: </a:t>
            </a:r>
          </a:p>
          <a:p>
            <a:endParaRPr lang="en-US" dirty="0"/>
          </a:p>
          <a:p>
            <a:r>
              <a:rPr lang="en-US" dirty="0"/>
              <a:t>A). The ball will fall back into the cart </a:t>
            </a:r>
          </a:p>
          <a:p>
            <a:endParaRPr lang="en-US" dirty="0"/>
          </a:p>
          <a:p>
            <a:r>
              <a:rPr lang="en-US" dirty="0"/>
              <a:t>B). The ball will not fall back into the cart. </a:t>
            </a:r>
          </a:p>
          <a:p>
            <a:endParaRPr lang="en-US" dirty="0"/>
          </a:p>
          <a:p>
            <a:r>
              <a:rPr lang="en-US" dirty="0"/>
              <a:t>C). The results depends on how tall the ball is projected. </a:t>
            </a:r>
          </a:p>
        </p:txBody>
      </p:sp>
    </p:spTree>
    <p:extLst>
      <p:ext uri="{BB962C8B-B14F-4D97-AF65-F5344CB8AC3E}">
        <p14:creationId xmlns:p14="http://schemas.microsoft.com/office/powerpoint/2010/main" val="3001508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861B3DE-B925-4CB4-BF7E-CDA639E98A39}" type="datetime1">
              <a:rPr lang="en-US"/>
              <a:pPr eaLnBrk="1" hangingPunct="1"/>
              <a:t>1/28/2021</a:t>
            </a:fld>
            <a:endParaRPr lang="en-US"/>
          </a:p>
        </p:txBody>
      </p:sp>
      <p:sp>
        <p:nvSpPr>
          <p:cNvPr id="23555"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Physics 214 Fall 2010</a:t>
            </a:r>
          </a:p>
        </p:txBody>
      </p:sp>
      <p:sp>
        <p:nvSpPr>
          <p:cNvPr id="23556"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41BCF38-4106-47E7-BD53-363D20A0A94D}" type="slidenum">
              <a:rPr lang="en-US"/>
              <a:pPr eaLnBrk="1" hangingPunct="1"/>
              <a:t>13</a:t>
            </a:fld>
            <a:endParaRPr lang="en-US"/>
          </a:p>
        </p:txBody>
      </p:sp>
      <p:sp>
        <p:nvSpPr>
          <p:cNvPr id="23557" name="Rectangle 2"/>
          <p:cNvSpPr>
            <a:spLocks noGrp="1" noChangeArrowheads="1"/>
          </p:cNvSpPr>
          <p:nvPr>
            <p:ph type="title"/>
          </p:nvPr>
        </p:nvSpPr>
        <p:spPr>
          <a:xfrm>
            <a:off x="457200" y="228600"/>
            <a:ext cx="8153400" cy="914400"/>
          </a:xfrm>
          <a:solidFill>
            <a:srgbClr val="99FF33"/>
          </a:solidFill>
        </p:spPr>
        <p:txBody>
          <a:bodyPr>
            <a:normAutofit fontScale="90000"/>
          </a:bodyPr>
          <a:lstStyle/>
          <a:p>
            <a:pPr eaLnBrk="1" hangingPunct="1"/>
            <a:r>
              <a:rPr lang="en-US" altLang="zh-CN" sz="2000">
                <a:ea typeface="宋体" pitchFamily="2" charset="-122"/>
              </a:rPr>
              <a:t>1D-21</a:t>
            </a:r>
            <a:br>
              <a:rPr lang="en-US" altLang="zh-CN" sz="2000">
                <a:ea typeface="宋体" pitchFamily="2" charset="-122"/>
              </a:rPr>
            </a:br>
            <a:r>
              <a:rPr lang="en-US" altLang="zh-CN" sz="2000">
                <a:ea typeface="宋体" pitchFamily="2" charset="-122"/>
              </a:rPr>
              <a:t>Independence of Vertical and Horizontal Motions</a:t>
            </a:r>
            <a:br>
              <a:rPr lang="en-US" altLang="zh-CN" sz="2000">
                <a:ea typeface="宋体" pitchFamily="2" charset="-122"/>
              </a:rPr>
            </a:br>
            <a:endParaRPr lang="en-US" altLang="zh-CN" sz="2000">
              <a:ea typeface="宋体" pitchFamily="2" charset="-122"/>
            </a:endParaRPr>
          </a:p>
        </p:txBody>
      </p:sp>
      <p:sp>
        <p:nvSpPr>
          <p:cNvPr id="34819" name="Rectangle 3"/>
          <p:cNvSpPr>
            <a:spLocks noGrp="1" noChangeArrowheads="1"/>
          </p:cNvSpPr>
          <p:nvPr>
            <p:ph type="body" sz="half" idx="1"/>
          </p:nvPr>
        </p:nvSpPr>
        <p:spPr>
          <a:xfrm>
            <a:off x="609600" y="5486400"/>
            <a:ext cx="7924800" cy="685800"/>
          </a:xfrm>
          <a:solidFill>
            <a:srgbClr val="CCFFFF"/>
          </a:solidFill>
        </p:spPr>
        <p:txBody>
          <a:bodyPr/>
          <a:lstStyle/>
          <a:p>
            <a:pPr marL="0" indent="0" eaLnBrk="1" hangingPunct="1"/>
            <a:r>
              <a:rPr lang="en-US" altLang="zh-CN" sz="1800">
                <a:ea typeface="宋体" pitchFamily="2" charset="-122"/>
              </a:rPr>
              <a:t>THE HORIZONTAL MOTION OF THE BALL IS UNAFFECTED BY ITS VERTICAL MOTION. </a:t>
            </a:r>
          </a:p>
        </p:txBody>
      </p:sp>
      <p:grpSp>
        <p:nvGrpSpPr>
          <p:cNvPr id="23559" name="Group 6"/>
          <p:cNvGrpSpPr>
            <a:grpSpLocks/>
          </p:cNvGrpSpPr>
          <p:nvPr/>
        </p:nvGrpSpPr>
        <p:grpSpPr bwMode="auto">
          <a:xfrm>
            <a:off x="1981200" y="2209800"/>
            <a:ext cx="152400" cy="1371600"/>
            <a:chOff x="1344" y="1056"/>
            <a:chExt cx="96" cy="864"/>
          </a:xfrm>
        </p:grpSpPr>
        <p:sp>
          <p:nvSpPr>
            <p:cNvPr id="23572" name="Line 7"/>
            <p:cNvSpPr>
              <a:spLocks noChangeShapeType="1"/>
            </p:cNvSpPr>
            <p:nvPr/>
          </p:nvSpPr>
          <p:spPr bwMode="auto">
            <a:xfrm>
              <a:off x="1344" y="1056"/>
              <a:ext cx="0" cy="864"/>
            </a:xfrm>
            <a:prstGeom prst="line">
              <a:avLst/>
            </a:prstGeom>
            <a:noFill/>
            <a:ln w="9525">
              <a:solidFill>
                <a:srgbClr val="FFFF66"/>
              </a:solidFill>
              <a:prstDash val="lgDash"/>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23573" name="Line 8"/>
            <p:cNvSpPr>
              <a:spLocks noChangeShapeType="1"/>
            </p:cNvSpPr>
            <p:nvPr/>
          </p:nvSpPr>
          <p:spPr bwMode="auto">
            <a:xfrm>
              <a:off x="1440" y="1056"/>
              <a:ext cx="0" cy="864"/>
            </a:xfrm>
            <a:prstGeom prst="line">
              <a:avLst/>
            </a:prstGeom>
            <a:noFill/>
            <a:ln w="9525">
              <a:solidFill>
                <a:srgbClr val="FFFF66"/>
              </a:solidFill>
              <a:prstDash val="lg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23560" name="Arc 9"/>
          <p:cNvSpPr>
            <a:spLocks/>
          </p:cNvSpPr>
          <p:nvPr/>
        </p:nvSpPr>
        <p:spPr bwMode="auto">
          <a:xfrm>
            <a:off x="2133600" y="990600"/>
            <a:ext cx="228600" cy="549275"/>
          </a:xfrm>
          <a:custGeom>
            <a:avLst/>
            <a:gdLst>
              <a:gd name="T0" fmla="*/ 0 w 21600"/>
              <a:gd name="T1" fmla="*/ 0 h 38337"/>
              <a:gd name="T2" fmla="*/ 1812894880 w 21600"/>
              <a:gd name="T3" fmla="*/ 2147483647 h 38337"/>
              <a:gd name="T4" fmla="*/ 0 w 21600"/>
              <a:gd name="T5" fmla="*/ 2147483647 h 38337"/>
              <a:gd name="T6" fmla="*/ 0 60000 65536"/>
              <a:gd name="T7" fmla="*/ 0 60000 65536"/>
              <a:gd name="T8" fmla="*/ 0 60000 65536"/>
              <a:gd name="T9" fmla="*/ 0 w 21600"/>
              <a:gd name="T10" fmla="*/ 0 h 38337"/>
              <a:gd name="T11" fmla="*/ 21600 w 21600"/>
              <a:gd name="T12" fmla="*/ 38337 h 38337"/>
            </a:gdLst>
            <a:ahLst/>
            <a:cxnLst>
              <a:cxn ang="T6">
                <a:pos x="T0" y="T1"/>
              </a:cxn>
              <a:cxn ang="T7">
                <a:pos x="T2" y="T3"/>
              </a:cxn>
              <a:cxn ang="T8">
                <a:pos x="T4" y="T5"/>
              </a:cxn>
            </a:cxnLst>
            <a:rect l="T9" t="T10" r="T11" b="T12"/>
            <a:pathLst>
              <a:path w="21600" h="38337" fill="none" extrusionOk="0">
                <a:moveTo>
                  <a:pt x="-1" y="0"/>
                </a:moveTo>
                <a:cubicBezTo>
                  <a:pt x="11929" y="0"/>
                  <a:pt x="21600" y="9670"/>
                  <a:pt x="21600" y="21600"/>
                </a:cubicBezTo>
                <a:cubicBezTo>
                  <a:pt x="21600" y="28089"/>
                  <a:pt x="18682" y="34234"/>
                  <a:pt x="13654" y="38337"/>
                </a:cubicBezTo>
              </a:path>
              <a:path w="21600" h="38337" stroke="0" extrusionOk="0">
                <a:moveTo>
                  <a:pt x="-1" y="0"/>
                </a:moveTo>
                <a:cubicBezTo>
                  <a:pt x="11929" y="0"/>
                  <a:pt x="21600" y="9670"/>
                  <a:pt x="21600" y="21600"/>
                </a:cubicBezTo>
                <a:cubicBezTo>
                  <a:pt x="21600" y="28089"/>
                  <a:pt x="18682" y="34234"/>
                  <a:pt x="13654" y="38337"/>
                </a:cubicBezTo>
                <a:lnTo>
                  <a:pt x="0" y="2160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nvGrpSpPr>
          <p:cNvPr id="3" name="Group 20"/>
          <p:cNvGrpSpPr>
            <a:grpSpLocks/>
          </p:cNvGrpSpPr>
          <p:nvPr/>
        </p:nvGrpSpPr>
        <p:grpSpPr bwMode="auto">
          <a:xfrm>
            <a:off x="4419600" y="2209800"/>
            <a:ext cx="3952875" cy="3124200"/>
            <a:chOff x="2784" y="1392"/>
            <a:chExt cx="2490" cy="1968"/>
          </a:xfrm>
        </p:grpSpPr>
        <p:pic>
          <p:nvPicPr>
            <p:cNvPr id="23570" name="Picture 5" descr="13balltos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4" y="1392"/>
              <a:ext cx="1530" cy="1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71" name="AutoShape 11"/>
            <p:cNvSpPr>
              <a:spLocks noChangeArrowheads="1"/>
            </p:cNvSpPr>
            <p:nvPr/>
          </p:nvSpPr>
          <p:spPr bwMode="auto">
            <a:xfrm>
              <a:off x="2784" y="2352"/>
              <a:ext cx="1152" cy="768"/>
            </a:xfrm>
            <a:prstGeom prst="wedgeEllipseCallout">
              <a:avLst>
                <a:gd name="adj1" fmla="val 62935"/>
                <a:gd name="adj2" fmla="val -96093"/>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p>
              <a:pPr algn="ctr"/>
              <a:r>
                <a:rPr lang="en-US" altLang="zh-CN" sz="1600" b="1">
                  <a:solidFill>
                    <a:srgbClr val="027E22"/>
                  </a:solidFill>
                  <a:ea typeface="宋体" pitchFamily="2" charset="-122"/>
                </a:rPr>
                <a:t>The trajectory in the room frame</a:t>
              </a:r>
            </a:p>
          </p:txBody>
        </p:sp>
      </p:grpSp>
      <p:grpSp>
        <p:nvGrpSpPr>
          <p:cNvPr id="4" name="Group 23"/>
          <p:cNvGrpSpPr>
            <a:grpSpLocks/>
          </p:cNvGrpSpPr>
          <p:nvPr/>
        </p:nvGrpSpPr>
        <p:grpSpPr bwMode="auto">
          <a:xfrm>
            <a:off x="533400" y="1295400"/>
            <a:ext cx="7423150" cy="3521075"/>
            <a:chOff x="336" y="816"/>
            <a:chExt cx="4676" cy="2218"/>
          </a:xfrm>
        </p:grpSpPr>
        <p:pic>
          <p:nvPicPr>
            <p:cNvPr id="23563" name="Picture 24" descr="1D-21_p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 y="1296"/>
              <a:ext cx="1968" cy="1738"/>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3564" name="Text Box 25"/>
            <p:cNvSpPr txBox="1">
              <a:spLocks noChangeArrowheads="1"/>
            </p:cNvSpPr>
            <p:nvPr/>
          </p:nvSpPr>
          <p:spPr bwMode="auto">
            <a:xfrm>
              <a:off x="720" y="816"/>
              <a:ext cx="4292" cy="231"/>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b="1">
                  <a:solidFill>
                    <a:srgbClr val="3333FF"/>
                  </a:solidFill>
                </a:rPr>
                <a:t>A ball is projected vertically from a cart traveling horizontally</a:t>
              </a:r>
            </a:p>
          </p:txBody>
        </p:sp>
        <p:grpSp>
          <p:nvGrpSpPr>
            <p:cNvPr id="23565" name="Group 26"/>
            <p:cNvGrpSpPr>
              <a:grpSpLocks/>
            </p:cNvGrpSpPr>
            <p:nvPr/>
          </p:nvGrpSpPr>
          <p:grpSpPr bwMode="auto">
            <a:xfrm>
              <a:off x="1200" y="1440"/>
              <a:ext cx="1920" cy="1152"/>
              <a:chOff x="1248" y="1392"/>
              <a:chExt cx="1920" cy="1152"/>
            </a:xfrm>
          </p:grpSpPr>
          <p:grpSp>
            <p:nvGrpSpPr>
              <p:cNvPr id="23566" name="Group 27"/>
              <p:cNvGrpSpPr>
                <a:grpSpLocks/>
              </p:cNvGrpSpPr>
              <p:nvPr/>
            </p:nvGrpSpPr>
            <p:grpSpPr bwMode="auto">
              <a:xfrm>
                <a:off x="1248" y="1392"/>
                <a:ext cx="96" cy="864"/>
                <a:chOff x="1344" y="1056"/>
                <a:chExt cx="96" cy="864"/>
              </a:xfrm>
            </p:grpSpPr>
            <p:sp>
              <p:nvSpPr>
                <p:cNvPr id="23568" name="Line 28"/>
                <p:cNvSpPr>
                  <a:spLocks noChangeShapeType="1"/>
                </p:cNvSpPr>
                <p:nvPr/>
              </p:nvSpPr>
              <p:spPr bwMode="auto">
                <a:xfrm>
                  <a:off x="1344" y="1056"/>
                  <a:ext cx="0" cy="864"/>
                </a:xfrm>
                <a:prstGeom prst="line">
                  <a:avLst/>
                </a:prstGeom>
                <a:noFill/>
                <a:ln w="9525">
                  <a:solidFill>
                    <a:srgbClr val="FFFF66"/>
                  </a:solidFill>
                  <a:prstDash val="lgDash"/>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23569" name="Line 29"/>
                <p:cNvSpPr>
                  <a:spLocks noChangeShapeType="1"/>
                </p:cNvSpPr>
                <p:nvPr/>
              </p:nvSpPr>
              <p:spPr bwMode="auto">
                <a:xfrm>
                  <a:off x="1440" y="1056"/>
                  <a:ext cx="0" cy="864"/>
                </a:xfrm>
                <a:prstGeom prst="line">
                  <a:avLst/>
                </a:prstGeom>
                <a:noFill/>
                <a:ln w="9525">
                  <a:solidFill>
                    <a:srgbClr val="FFFF66"/>
                  </a:solidFill>
                  <a:prstDash val="lg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23567" name="AutoShape 30"/>
              <p:cNvSpPr>
                <a:spLocks noChangeArrowheads="1"/>
              </p:cNvSpPr>
              <p:nvPr/>
            </p:nvSpPr>
            <p:spPr bwMode="auto">
              <a:xfrm>
                <a:off x="1824" y="1776"/>
                <a:ext cx="1344" cy="768"/>
              </a:xfrm>
              <a:prstGeom prst="wedgeEllipseCallout">
                <a:avLst>
                  <a:gd name="adj1" fmla="val -43750"/>
                  <a:gd name="adj2" fmla="val 52472"/>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p>
                <a:pPr algn="ctr"/>
                <a:r>
                  <a:rPr lang="en-US" altLang="zh-CN" sz="1600" b="1">
                    <a:solidFill>
                      <a:srgbClr val="027E22"/>
                    </a:solidFill>
                    <a:ea typeface="宋体" pitchFamily="2" charset="-122"/>
                  </a:rPr>
                  <a:t>The trajectory in the cart frame</a:t>
                </a:r>
              </a:p>
            </p:txBody>
          </p:sp>
        </p:grpSp>
      </p:grpSp>
    </p:spTree>
    <p:extLst>
      <p:ext uri="{BB962C8B-B14F-4D97-AF65-F5344CB8AC3E}">
        <p14:creationId xmlns:p14="http://schemas.microsoft.com/office/powerpoint/2010/main" val="3730174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8896397-E776-4833-AB97-0137B703701F}" type="datetime1">
              <a:rPr lang="en-US"/>
              <a:pPr eaLnBrk="1" hangingPunct="1"/>
              <a:t>1/28/2021</a:t>
            </a:fld>
            <a:endParaRPr lang="en-US"/>
          </a:p>
        </p:txBody>
      </p:sp>
      <p:sp>
        <p:nvSpPr>
          <p:cNvPr id="3789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Physics 214 Fall 2010</a:t>
            </a:r>
          </a:p>
        </p:txBody>
      </p:sp>
      <p:sp>
        <p:nvSpPr>
          <p:cNvPr id="3789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1846B77-7EE6-46DE-AE51-A3BE51234237}" type="slidenum">
              <a:rPr lang="en-US"/>
              <a:pPr eaLnBrk="1" hangingPunct="1"/>
              <a:t>14</a:t>
            </a:fld>
            <a:endParaRPr lang="en-US"/>
          </a:p>
        </p:txBody>
      </p:sp>
      <p:sp>
        <p:nvSpPr>
          <p:cNvPr id="37893" name="Rectangle 2"/>
          <p:cNvSpPr>
            <a:spLocks noGrp="1" noChangeArrowheads="1"/>
          </p:cNvSpPr>
          <p:nvPr>
            <p:ph type="title"/>
          </p:nvPr>
        </p:nvSpPr>
        <p:spPr/>
        <p:txBody>
          <a:bodyPr/>
          <a:lstStyle/>
          <a:p>
            <a:pPr eaLnBrk="1" hangingPunct="1"/>
            <a:r>
              <a:rPr lang="en-US"/>
              <a:t>Ch 3 CP4</a:t>
            </a:r>
          </a:p>
        </p:txBody>
      </p:sp>
      <p:sp>
        <p:nvSpPr>
          <p:cNvPr id="27651" name="Text Box 3"/>
          <p:cNvSpPr txBox="1">
            <a:spLocks noChangeArrowheads="1"/>
          </p:cNvSpPr>
          <p:nvPr/>
        </p:nvSpPr>
        <p:spPr bwMode="auto">
          <a:xfrm>
            <a:off x="304800" y="3486150"/>
            <a:ext cx="7010400"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buFontTx/>
              <a:buAutoNum type="alphaLcParenR"/>
            </a:pPr>
            <a:r>
              <a:rPr lang="en-US" sz="2200" b="1"/>
              <a:t>v = v</a:t>
            </a:r>
            <a:r>
              <a:rPr lang="en-US" sz="2200" b="1" baseline="-25000"/>
              <a:t>0</a:t>
            </a:r>
            <a:r>
              <a:rPr lang="en-US" sz="2200" b="1"/>
              <a:t> + at          time to top = </a:t>
            </a:r>
            <a:r>
              <a:rPr lang="en-US" sz="2200" b="1" baseline="30000"/>
              <a:t>200</a:t>
            </a:r>
            <a:r>
              <a:rPr lang="en-US" sz="2200" b="1"/>
              <a:t>/</a:t>
            </a:r>
            <a:r>
              <a:rPr lang="en-US" sz="2200" b="1" baseline="-25000"/>
              <a:t>9.8</a:t>
            </a:r>
            <a:r>
              <a:rPr lang="en-US" sz="2200" b="1"/>
              <a:t> = </a:t>
            </a:r>
            <a:r>
              <a:rPr lang="en-US" sz="2200" b="1">
                <a:solidFill>
                  <a:srgbClr val="FF3300"/>
                </a:solidFill>
              </a:rPr>
              <a:t>20.4s</a:t>
            </a:r>
          </a:p>
          <a:p>
            <a:pPr eaLnBrk="1" hangingPunct="1">
              <a:spcBef>
                <a:spcPct val="50000"/>
              </a:spcBef>
            </a:pPr>
            <a:r>
              <a:rPr lang="en-US" sz="2200" b="1"/>
              <a:t>	time to range = </a:t>
            </a:r>
            <a:r>
              <a:rPr lang="en-US" sz="2200" b="1" baseline="30000"/>
              <a:t>400</a:t>
            </a:r>
            <a:r>
              <a:rPr lang="en-US" sz="2200" b="1"/>
              <a:t>/</a:t>
            </a:r>
            <a:r>
              <a:rPr lang="en-US" sz="2200" b="1" baseline="-25000"/>
              <a:t>9.8</a:t>
            </a:r>
            <a:r>
              <a:rPr lang="en-US" sz="2200" b="1"/>
              <a:t> = </a:t>
            </a:r>
            <a:r>
              <a:rPr lang="en-US" sz="2200" b="1">
                <a:solidFill>
                  <a:srgbClr val="FF3300"/>
                </a:solidFill>
              </a:rPr>
              <a:t>40.8s</a:t>
            </a:r>
          </a:p>
        </p:txBody>
      </p:sp>
      <p:sp>
        <p:nvSpPr>
          <p:cNvPr id="27652" name="Text Box 4"/>
          <p:cNvSpPr txBox="1">
            <a:spLocks noChangeArrowheads="1"/>
          </p:cNvSpPr>
          <p:nvPr/>
        </p:nvSpPr>
        <p:spPr bwMode="auto">
          <a:xfrm>
            <a:off x="304800" y="4476750"/>
            <a:ext cx="4800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200" b="1"/>
              <a:t>b)  d = 346 x 40.8 = </a:t>
            </a:r>
            <a:r>
              <a:rPr lang="en-US" sz="2200" b="1">
                <a:solidFill>
                  <a:srgbClr val="FF3300"/>
                </a:solidFill>
              </a:rPr>
              <a:t>14120m</a:t>
            </a:r>
          </a:p>
        </p:txBody>
      </p:sp>
      <p:sp>
        <p:nvSpPr>
          <p:cNvPr id="27654" name="Text Box 6"/>
          <p:cNvSpPr txBox="1">
            <a:spLocks noChangeArrowheads="1"/>
          </p:cNvSpPr>
          <p:nvPr/>
        </p:nvSpPr>
        <p:spPr bwMode="auto">
          <a:xfrm>
            <a:off x="381000" y="1476375"/>
            <a:ext cx="3897221" cy="1348061"/>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400" b="1" dirty="0">
                <a:solidFill>
                  <a:srgbClr val="FF0000"/>
                </a:solidFill>
              </a:rPr>
              <a:t>V</a:t>
            </a:r>
            <a:r>
              <a:rPr lang="en-US" sz="2400" b="1" baseline="-25000" dirty="0">
                <a:solidFill>
                  <a:srgbClr val="FF0000"/>
                </a:solidFill>
              </a:rPr>
              <a:t>0v </a:t>
            </a:r>
            <a:r>
              <a:rPr lang="en-US" sz="2400" b="1" dirty="0">
                <a:solidFill>
                  <a:srgbClr val="FF0000"/>
                </a:solidFill>
              </a:rPr>
              <a:t>= 200m/s v</a:t>
            </a:r>
            <a:r>
              <a:rPr lang="en-US" sz="2400" b="1" baseline="-25000" dirty="0">
                <a:solidFill>
                  <a:srgbClr val="FF0000"/>
                </a:solidFill>
              </a:rPr>
              <a:t>0H</a:t>
            </a:r>
            <a:r>
              <a:rPr lang="en-US" sz="2400" b="1" dirty="0">
                <a:solidFill>
                  <a:srgbClr val="FF0000"/>
                </a:solidFill>
              </a:rPr>
              <a:t> = 346m/s</a:t>
            </a:r>
            <a:endParaRPr lang="en-US" sz="2400" b="1" baseline="-25000" dirty="0">
              <a:solidFill>
                <a:srgbClr val="FF0000"/>
              </a:solidFill>
            </a:endParaRPr>
          </a:p>
          <a:p>
            <a:pPr eaLnBrk="1" hangingPunct="1">
              <a:spcBef>
                <a:spcPct val="20000"/>
              </a:spcBef>
            </a:pPr>
            <a:r>
              <a:rPr lang="en-US" sz="2400" b="1" dirty="0">
                <a:solidFill>
                  <a:srgbClr val="FF0000"/>
                </a:solidFill>
              </a:rPr>
              <a:t>a) How long in the air?</a:t>
            </a:r>
          </a:p>
          <a:p>
            <a:pPr eaLnBrk="1" hangingPunct="1">
              <a:spcBef>
                <a:spcPct val="20000"/>
              </a:spcBef>
            </a:pPr>
            <a:r>
              <a:rPr lang="en-US" sz="2400" b="1" dirty="0">
                <a:solidFill>
                  <a:srgbClr val="FF0000"/>
                </a:solidFill>
              </a:rPr>
              <a:t>b) How far?</a:t>
            </a:r>
          </a:p>
        </p:txBody>
      </p:sp>
      <p:grpSp>
        <p:nvGrpSpPr>
          <p:cNvPr id="2" name="Group 7"/>
          <p:cNvGrpSpPr>
            <a:grpSpLocks/>
          </p:cNvGrpSpPr>
          <p:nvPr/>
        </p:nvGrpSpPr>
        <p:grpSpPr bwMode="auto">
          <a:xfrm>
            <a:off x="4343400" y="1371600"/>
            <a:ext cx="3886200" cy="1662113"/>
            <a:chOff x="2736" y="864"/>
            <a:chExt cx="2448" cy="1047"/>
          </a:xfrm>
        </p:grpSpPr>
        <p:grpSp>
          <p:nvGrpSpPr>
            <p:cNvPr id="37899" name="Group 8"/>
            <p:cNvGrpSpPr>
              <a:grpSpLocks/>
            </p:cNvGrpSpPr>
            <p:nvPr/>
          </p:nvGrpSpPr>
          <p:grpSpPr bwMode="auto">
            <a:xfrm>
              <a:off x="2736" y="1248"/>
              <a:ext cx="2448" cy="663"/>
              <a:chOff x="2736" y="1248"/>
              <a:chExt cx="2448" cy="663"/>
            </a:xfrm>
          </p:grpSpPr>
          <p:sp>
            <p:nvSpPr>
              <p:cNvPr id="37902" name="Line 9"/>
              <p:cNvSpPr>
                <a:spLocks noChangeShapeType="1"/>
              </p:cNvSpPr>
              <p:nvPr/>
            </p:nvSpPr>
            <p:spPr bwMode="auto">
              <a:xfrm flipH="1">
                <a:off x="2736" y="1872"/>
                <a:ext cx="244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3" name="Line 10"/>
              <p:cNvSpPr>
                <a:spLocks noChangeShapeType="1"/>
              </p:cNvSpPr>
              <p:nvPr/>
            </p:nvSpPr>
            <p:spPr bwMode="auto">
              <a:xfrm flipV="1">
                <a:off x="3024" y="1440"/>
                <a:ext cx="0" cy="432"/>
              </a:xfrm>
              <a:prstGeom prst="line">
                <a:avLst/>
              </a:prstGeom>
              <a:noFill/>
              <a:ln w="28575">
                <a:solidFill>
                  <a:srgbClr val="0000FF"/>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7904" name="Line 11"/>
              <p:cNvSpPr>
                <a:spLocks noChangeShapeType="1"/>
              </p:cNvSpPr>
              <p:nvPr/>
            </p:nvSpPr>
            <p:spPr bwMode="auto">
              <a:xfrm>
                <a:off x="3024" y="1872"/>
                <a:ext cx="480" cy="0"/>
              </a:xfrm>
              <a:prstGeom prst="line">
                <a:avLst/>
              </a:prstGeom>
              <a:noFill/>
              <a:ln w="28575">
                <a:solidFill>
                  <a:srgbClr val="0000FF"/>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7905" name="Freeform 12"/>
              <p:cNvSpPr>
                <a:spLocks/>
              </p:cNvSpPr>
              <p:nvPr/>
            </p:nvSpPr>
            <p:spPr bwMode="auto">
              <a:xfrm>
                <a:off x="3024" y="1294"/>
                <a:ext cx="1946" cy="582"/>
              </a:xfrm>
              <a:custGeom>
                <a:avLst/>
                <a:gdLst>
                  <a:gd name="T0" fmla="*/ 0 w 1946"/>
                  <a:gd name="T1" fmla="*/ 578 h 582"/>
                  <a:gd name="T2" fmla="*/ 1026 w 1946"/>
                  <a:gd name="T3" fmla="*/ 1 h 582"/>
                  <a:gd name="T4" fmla="*/ 1946 w 1946"/>
                  <a:gd name="T5" fmla="*/ 582 h 582"/>
                  <a:gd name="T6" fmla="*/ 0 60000 65536"/>
                  <a:gd name="T7" fmla="*/ 0 60000 65536"/>
                  <a:gd name="T8" fmla="*/ 0 60000 65536"/>
                  <a:gd name="T9" fmla="*/ 0 w 1946"/>
                  <a:gd name="T10" fmla="*/ 0 h 582"/>
                  <a:gd name="T11" fmla="*/ 1946 w 1946"/>
                  <a:gd name="T12" fmla="*/ 582 h 582"/>
                </a:gdLst>
                <a:ahLst/>
                <a:cxnLst>
                  <a:cxn ang="T6">
                    <a:pos x="T0" y="T1"/>
                  </a:cxn>
                  <a:cxn ang="T7">
                    <a:pos x="T2" y="T3"/>
                  </a:cxn>
                  <a:cxn ang="T8">
                    <a:pos x="T4" y="T5"/>
                  </a:cxn>
                </a:cxnLst>
                <a:rect l="T9" t="T10" r="T11" b="T12"/>
                <a:pathLst>
                  <a:path w="1946" h="582">
                    <a:moveTo>
                      <a:pt x="0" y="578"/>
                    </a:moveTo>
                    <a:cubicBezTo>
                      <a:pt x="171" y="482"/>
                      <a:pt x="702" y="0"/>
                      <a:pt x="1026" y="1"/>
                    </a:cubicBezTo>
                    <a:cubicBezTo>
                      <a:pt x="1350" y="2"/>
                      <a:pt x="1754" y="461"/>
                      <a:pt x="1946" y="582"/>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906" name="Text Box 13"/>
              <p:cNvSpPr txBox="1">
                <a:spLocks noChangeArrowheads="1"/>
              </p:cNvSpPr>
              <p:nvPr/>
            </p:nvSpPr>
            <p:spPr bwMode="auto">
              <a:xfrm>
                <a:off x="2784" y="1248"/>
                <a:ext cx="62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200m/s</a:t>
                </a:r>
              </a:p>
            </p:txBody>
          </p:sp>
          <p:sp>
            <p:nvSpPr>
              <p:cNvPr id="37907" name="Text Box 14"/>
              <p:cNvSpPr txBox="1">
                <a:spLocks noChangeArrowheads="1"/>
              </p:cNvSpPr>
              <p:nvPr/>
            </p:nvSpPr>
            <p:spPr bwMode="auto">
              <a:xfrm>
                <a:off x="3456" y="1680"/>
                <a:ext cx="62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346m/s</a:t>
                </a:r>
              </a:p>
            </p:txBody>
          </p:sp>
        </p:grpSp>
        <p:sp>
          <p:nvSpPr>
            <p:cNvPr id="37900" name="Line 15"/>
            <p:cNvSpPr>
              <a:spLocks noChangeShapeType="1"/>
            </p:cNvSpPr>
            <p:nvPr/>
          </p:nvSpPr>
          <p:spPr bwMode="auto">
            <a:xfrm>
              <a:off x="4800" y="864"/>
              <a:ext cx="0" cy="480"/>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7901" name="Text Box 16"/>
            <p:cNvSpPr txBox="1">
              <a:spLocks noChangeArrowheads="1"/>
            </p:cNvSpPr>
            <p:nvPr/>
          </p:nvSpPr>
          <p:spPr bwMode="auto">
            <a:xfrm>
              <a:off x="4934" y="1111"/>
              <a:ext cx="21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g</a:t>
              </a:r>
            </a:p>
          </p:txBody>
        </p:sp>
      </p:grpSp>
    </p:spTree>
    <p:extLst>
      <p:ext uri="{BB962C8B-B14F-4D97-AF65-F5344CB8AC3E}">
        <p14:creationId xmlns:p14="http://schemas.microsoft.com/office/powerpoint/2010/main" val="3971245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651"/>
                                        </p:tgtEl>
                                        <p:attrNameLst>
                                          <p:attrName>style.visibility</p:attrName>
                                        </p:attrNameLst>
                                      </p:cBhvr>
                                      <p:to>
                                        <p:strVal val="visible"/>
                                      </p:to>
                                    </p:set>
                                    <p:anim calcmode="lin" valueType="num">
                                      <p:cBhvr additive="base">
                                        <p:cTn id="7" dur="500" fill="hold"/>
                                        <p:tgtEl>
                                          <p:spTgt spid="27651"/>
                                        </p:tgtEl>
                                        <p:attrNameLst>
                                          <p:attrName>ppt_x</p:attrName>
                                        </p:attrNameLst>
                                      </p:cBhvr>
                                      <p:tavLst>
                                        <p:tav tm="0">
                                          <p:val>
                                            <p:strVal val="#ppt_x"/>
                                          </p:val>
                                        </p:tav>
                                        <p:tav tm="100000">
                                          <p:val>
                                            <p:strVal val="#ppt_x"/>
                                          </p:val>
                                        </p:tav>
                                      </p:tavLst>
                                    </p:anim>
                                    <p:anim calcmode="lin" valueType="num">
                                      <p:cBhvr additive="base">
                                        <p:cTn id="8" dur="500" fill="hold"/>
                                        <p:tgtEl>
                                          <p:spTgt spid="2765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652"/>
                                        </p:tgtEl>
                                        <p:attrNameLst>
                                          <p:attrName>style.visibility</p:attrName>
                                        </p:attrNameLst>
                                      </p:cBhvr>
                                      <p:to>
                                        <p:strVal val="visible"/>
                                      </p:to>
                                    </p:set>
                                    <p:anim calcmode="lin" valueType="num">
                                      <p:cBhvr additive="base">
                                        <p:cTn id="13" dur="500" fill="hold"/>
                                        <p:tgtEl>
                                          <p:spTgt spid="27652"/>
                                        </p:tgtEl>
                                        <p:attrNameLst>
                                          <p:attrName>ppt_x</p:attrName>
                                        </p:attrNameLst>
                                      </p:cBhvr>
                                      <p:tavLst>
                                        <p:tav tm="0">
                                          <p:val>
                                            <p:strVal val="#ppt_x"/>
                                          </p:val>
                                        </p:tav>
                                        <p:tav tm="100000">
                                          <p:val>
                                            <p:strVal val="#ppt_x"/>
                                          </p:val>
                                        </p:tav>
                                      </p:tavLst>
                                    </p:anim>
                                    <p:anim calcmode="lin" valueType="num">
                                      <p:cBhvr additive="base">
                                        <p:cTn id="14" dur="500" fill="hold"/>
                                        <p:tgtEl>
                                          <p:spTgt spid="276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p:bldP spid="2765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8F23517-8429-434C-8D5F-B1F458CF6E5D}" type="datetime1">
              <a:rPr lang="en-US"/>
              <a:pPr eaLnBrk="1" hangingPunct="1"/>
              <a:t>1/28/2021</a:t>
            </a:fld>
            <a:endParaRPr lang="en-US"/>
          </a:p>
        </p:txBody>
      </p:sp>
      <p:sp>
        <p:nvSpPr>
          <p:cNvPr id="3584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Physics 214 Fall 2010</a:t>
            </a:r>
          </a:p>
        </p:txBody>
      </p:sp>
      <p:sp>
        <p:nvSpPr>
          <p:cNvPr id="3584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C5A1304-2278-48AC-A97B-F8C1A55E760B}" type="slidenum">
              <a:rPr lang="en-US"/>
              <a:pPr eaLnBrk="1" hangingPunct="1"/>
              <a:t>15</a:t>
            </a:fld>
            <a:endParaRPr lang="en-US"/>
          </a:p>
        </p:txBody>
      </p:sp>
      <p:sp>
        <p:nvSpPr>
          <p:cNvPr id="35845" name="Rectangle 2"/>
          <p:cNvSpPr>
            <a:spLocks noGrp="1" noChangeArrowheads="1"/>
          </p:cNvSpPr>
          <p:nvPr>
            <p:ph type="title"/>
          </p:nvPr>
        </p:nvSpPr>
        <p:spPr/>
        <p:txBody>
          <a:bodyPr/>
          <a:lstStyle/>
          <a:p>
            <a:pPr eaLnBrk="1" hangingPunct="1"/>
            <a:r>
              <a:rPr lang="en-US"/>
              <a:t>Ch 3 E16</a:t>
            </a:r>
          </a:p>
        </p:txBody>
      </p:sp>
      <p:sp>
        <p:nvSpPr>
          <p:cNvPr id="25603" name="Text Box 3"/>
          <p:cNvSpPr txBox="1">
            <a:spLocks noChangeArrowheads="1"/>
          </p:cNvSpPr>
          <p:nvPr/>
        </p:nvSpPr>
        <p:spPr bwMode="auto">
          <a:xfrm>
            <a:off x="304800" y="1676400"/>
            <a:ext cx="4114800" cy="370870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500" b="1" dirty="0">
                <a:solidFill>
                  <a:srgbClr val="FF0000"/>
                </a:solidFill>
              </a:rPr>
              <a:t>V</a:t>
            </a:r>
            <a:r>
              <a:rPr lang="en-US" sz="2500" b="1" baseline="-25000" dirty="0">
                <a:solidFill>
                  <a:srgbClr val="FF0000"/>
                </a:solidFill>
              </a:rPr>
              <a:t>0v</a:t>
            </a:r>
            <a:r>
              <a:rPr lang="en-US" sz="2500" b="1" dirty="0">
                <a:solidFill>
                  <a:srgbClr val="FF0000"/>
                </a:solidFill>
              </a:rPr>
              <a:t> = 30 m/s  V</a:t>
            </a:r>
            <a:r>
              <a:rPr lang="en-US" sz="2500" b="1" baseline="-25000" dirty="0">
                <a:solidFill>
                  <a:srgbClr val="FF0000"/>
                </a:solidFill>
              </a:rPr>
              <a:t>0H</a:t>
            </a:r>
            <a:r>
              <a:rPr lang="en-US" sz="2500" b="1" dirty="0">
                <a:solidFill>
                  <a:srgbClr val="FF0000"/>
                </a:solidFill>
              </a:rPr>
              <a:t> = 30 m/s  </a:t>
            </a:r>
          </a:p>
          <a:p>
            <a:pPr eaLnBrk="1" hangingPunct="1">
              <a:spcBef>
                <a:spcPct val="20000"/>
              </a:spcBef>
            </a:pPr>
            <a:r>
              <a:rPr lang="en-US" sz="2500" b="1" dirty="0">
                <a:solidFill>
                  <a:srgbClr val="FF0000"/>
                </a:solidFill>
              </a:rPr>
              <a:t>      g = - 9.8m/s</a:t>
            </a:r>
            <a:r>
              <a:rPr lang="en-US" sz="2500" b="1" baseline="30000" dirty="0">
                <a:solidFill>
                  <a:srgbClr val="FF0000"/>
                </a:solidFill>
              </a:rPr>
              <a:t>2</a:t>
            </a:r>
          </a:p>
          <a:p>
            <a:pPr marL="0" indent="0" eaLnBrk="1" hangingPunct="1">
              <a:spcBef>
                <a:spcPct val="20000"/>
              </a:spcBef>
            </a:pPr>
            <a:r>
              <a:rPr lang="en-US" sz="2500" b="1" dirty="0">
                <a:solidFill>
                  <a:srgbClr val="FF0000"/>
                </a:solidFill>
              </a:rPr>
              <a:t>What is time to top?</a:t>
            </a:r>
          </a:p>
          <a:p>
            <a:pPr marL="0" indent="0" eaLnBrk="1" hangingPunct="1">
              <a:spcBef>
                <a:spcPct val="20000"/>
              </a:spcBef>
            </a:pPr>
            <a:r>
              <a:rPr lang="en-US" sz="2500" b="1" dirty="0">
                <a:solidFill>
                  <a:srgbClr val="FF0000"/>
                </a:solidFill>
              </a:rPr>
              <a:t>A). 1.29 s</a:t>
            </a:r>
          </a:p>
          <a:p>
            <a:pPr marL="0" indent="0" eaLnBrk="1" hangingPunct="1">
              <a:spcBef>
                <a:spcPct val="20000"/>
              </a:spcBef>
            </a:pPr>
            <a:r>
              <a:rPr lang="en-US" sz="2500" b="1" dirty="0">
                <a:solidFill>
                  <a:srgbClr val="FF0000"/>
                </a:solidFill>
              </a:rPr>
              <a:t>B). 3.06 s </a:t>
            </a:r>
          </a:p>
          <a:p>
            <a:pPr marL="0" indent="0" eaLnBrk="1" hangingPunct="1">
              <a:spcBef>
                <a:spcPct val="20000"/>
              </a:spcBef>
            </a:pPr>
            <a:r>
              <a:rPr lang="en-US" sz="2500" b="1" dirty="0">
                <a:solidFill>
                  <a:srgbClr val="FF0000"/>
                </a:solidFill>
              </a:rPr>
              <a:t>C). 2.23 s</a:t>
            </a:r>
          </a:p>
          <a:p>
            <a:pPr marL="0" indent="0" eaLnBrk="1" hangingPunct="1">
              <a:spcBef>
                <a:spcPct val="20000"/>
              </a:spcBef>
            </a:pPr>
            <a:r>
              <a:rPr lang="en-US" sz="2500" b="1" dirty="0">
                <a:solidFill>
                  <a:srgbClr val="FF0000"/>
                </a:solidFill>
              </a:rPr>
              <a:t>D). 32.4 s </a:t>
            </a:r>
          </a:p>
          <a:p>
            <a:pPr marL="0" indent="0" eaLnBrk="1" hangingPunct="1">
              <a:spcBef>
                <a:spcPct val="20000"/>
              </a:spcBef>
            </a:pPr>
            <a:r>
              <a:rPr lang="en-US" sz="2500" b="1" dirty="0">
                <a:solidFill>
                  <a:srgbClr val="FF0000"/>
                </a:solidFill>
              </a:rPr>
              <a:t>E). 10.0 s</a:t>
            </a:r>
          </a:p>
        </p:txBody>
      </p:sp>
      <p:sp>
        <p:nvSpPr>
          <p:cNvPr id="35849" name="Oval 6"/>
          <p:cNvSpPr>
            <a:spLocks noChangeArrowheads="1"/>
          </p:cNvSpPr>
          <p:nvPr/>
        </p:nvSpPr>
        <p:spPr bwMode="auto">
          <a:xfrm>
            <a:off x="6130925" y="3306763"/>
            <a:ext cx="131763" cy="128587"/>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2" name="Group 7"/>
          <p:cNvGrpSpPr>
            <a:grpSpLocks/>
          </p:cNvGrpSpPr>
          <p:nvPr/>
        </p:nvGrpSpPr>
        <p:grpSpPr bwMode="auto">
          <a:xfrm>
            <a:off x="4648200" y="1676400"/>
            <a:ext cx="4114800" cy="3048000"/>
            <a:chOff x="3360" y="864"/>
            <a:chExt cx="2592" cy="1920"/>
          </a:xfrm>
        </p:grpSpPr>
        <p:sp>
          <p:nvSpPr>
            <p:cNvPr id="35851" name="Line 8"/>
            <p:cNvSpPr>
              <a:spLocks noChangeShapeType="1"/>
            </p:cNvSpPr>
            <p:nvPr/>
          </p:nvSpPr>
          <p:spPr bwMode="auto">
            <a:xfrm flipH="1">
              <a:off x="3360" y="2164"/>
              <a:ext cx="259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852" name="Line 9"/>
            <p:cNvSpPr>
              <a:spLocks noChangeShapeType="1"/>
            </p:cNvSpPr>
            <p:nvPr/>
          </p:nvSpPr>
          <p:spPr bwMode="auto">
            <a:xfrm flipV="1">
              <a:off x="3402" y="1314"/>
              <a:ext cx="0" cy="85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3" name="Line 10"/>
            <p:cNvSpPr>
              <a:spLocks noChangeShapeType="1"/>
            </p:cNvSpPr>
            <p:nvPr/>
          </p:nvSpPr>
          <p:spPr bwMode="auto">
            <a:xfrm flipV="1">
              <a:off x="3903" y="1638"/>
              <a:ext cx="293" cy="485"/>
            </a:xfrm>
            <a:prstGeom prst="line">
              <a:avLst/>
            </a:prstGeom>
            <a:noFill/>
            <a:ln w="28575">
              <a:solidFill>
                <a:srgbClr val="0000FF"/>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4" name="Text Box 11"/>
            <p:cNvSpPr txBox="1">
              <a:spLocks noChangeArrowheads="1"/>
            </p:cNvSpPr>
            <p:nvPr/>
          </p:nvSpPr>
          <p:spPr bwMode="auto">
            <a:xfrm>
              <a:off x="3402" y="1638"/>
              <a:ext cx="209"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500" b="1"/>
                <a:t>+</a:t>
              </a:r>
            </a:p>
          </p:txBody>
        </p:sp>
        <p:sp>
          <p:nvSpPr>
            <p:cNvPr id="35855" name="Text Box 12"/>
            <p:cNvSpPr txBox="1">
              <a:spLocks noChangeArrowheads="1"/>
            </p:cNvSpPr>
            <p:nvPr/>
          </p:nvSpPr>
          <p:spPr bwMode="auto">
            <a:xfrm>
              <a:off x="4489" y="1921"/>
              <a:ext cx="64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30 m/s</a:t>
              </a:r>
            </a:p>
          </p:txBody>
        </p:sp>
        <p:sp>
          <p:nvSpPr>
            <p:cNvPr id="35856" name="Text Box 13"/>
            <p:cNvSpPr txBox="1">
              <a:spLocks noChangeArrowheads="1"/>
            </p:cNvSpPr>
            <p:nvPr/>
          </p:nvSpPr>
          <p:spPr bwMode="auto">
            <a:xfrm>
              <a:off x="3653" y="1314"/>
              <a:ext cx="76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30 m/s</a:t>
              </a:r>
            </a:p>
          </p:txBody>
        </p:sp>
        <p:sp>
          <p:nvSpPr>
            <p:cNvPr id="35857" name="Line 14"/>
            <p:cNvSpPr>
              <a:spLocks noChangeShapeType="1"/>
            </p:cNvSpPr>
            <p:nvPr/>
          </p:nvSpPr>
          <p:spPr bwMode="auto">
            <a:xfrm flipV="1">
              <a:off x="3936" y="2160"/>
              <a:ext cx="436" cy="0"/>
            </a:xfrm>
            <a:prstGeom prst="line">
              <a:avLst/>
            </a:prstGeom>
            <a:noFill/>
            <a:ln w="38100">
              <a:solidFill>
                <a:srgbClr val="0000FF"/>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8" name="Line 15"/>
            <p:cNvSpPr>
              <a:spLocks noChangeShapeType="1"/>
            </p:cNvSpPr>
            <p:nvPr/>
          </p:nvSpPr>
          <p:spPr bwMode="auto">
            <a:xfrm flipV="1">
              <a:off x="3888" y="1584"/>
              <a:ext cx="0" cy="384"/>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59" name="Line 16"/>
            <p:cNvSpPr>
              <a:spLocks noChangeShapeType="1"/>
            </p:cNvSpPr>
            <p:nvPr/>
          </p:nvSpPr>
          <p:spPr bwMode="auto">
            <a:xfrm>
              <a:off x="4949" y="1152"/>
              <a:ext cx="0" cy="283"/>
            </a:xfrm>
            <a:prstGeom prst="line">
              <a:avLst/>
            </a:prstGeom>
            <a:noFill/>
            <a:ln w="28575">
              <a:solidFill>
                <a:schemeClr val="hlink"/>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60" name="Arc 17"/>
            <p:cNvSpPr>
              <a:spLocks/>
            </p:cNvSpPr>
            <p:nvPr/>
          </p:nvSpPr>
          <p:spPr bwMode="auto">
            <a:xfrm rot="-3258965">
              <a:off x="4226" y="1344"/>
              <a:ext cx="1328" cy="1552"/>
            </a:xfrm>
            <a:custGeom>
              <a:avLst/>
              <a:gdLst>
                <a:gd name="T0" fmla="*/ 0 w 21600"/>
                <a:gd name="T1" fmla="*/ 0 h 32669"/>
                <a:gd name="T2" fmla="*/ 0 w 21600"/>
                <a:gd name="T3" fmla="*/ 0 h 32669"/>
                <a:gd name="T4" fmla="*/ 0 w 21600"/>
                <a:gd name="T5" fmla="*/ 0 h 32669"/>
                <a:gd name="T6" fmla="*/ 0 60000 65536"/>
                <a:gd name="T7" fmla="*/ 0 60000 65536"/>
                <a:gd name="T8" fmla="*/ 0 60000 65536"/>
                <a:gd name="T9" fmla="*/ 0 w 21600"/>
                <a:gd name="T10" fmla="*/ 0 h 32669"/>
                <a:gd name="T11" fmla="*/ 21600 w 21600"/>
                <a:gd name="T12" fmla="*/ 32669 h 32669"/>
              </a:gdLst>
              <a:ahLst/>
              <a:cxnLst>
                <a:cxn ang="T6">
                  <a:pos x="T0" y="T1"/>
                </a:cxn>
                <a:cxn ang="T7">
                  <a:pos x="T2" y="T3"/>
                </a:cxn>
                <a:cxn ang="T8">
                  <a:pos x="T4" y="T5"/>
                </a:cxn>
              </a:cxnLst>
              <a:rect l="T9" t="T10" r="T11" b="T12"/>
              <a:pathLst>
                <a:path w="21600" h="32669" fill="none" extrusionOk="0">
                  <a:moveTo>
                    <a:pt x="2223" y="-1"/>
                  </a:moveTo>
                  <a:cubicBezTo>
                    <a:pt x="13232" y="1138"/>
                    <a:pt x="21600" y="10416"/>
                    <a:pt x="21600" y="21485"/>
                  </a:cubicBezTo>
                  <a:cubicBezTo>
                    <a:pt x="21600" y="25427"/>
                    <a:pt x="20520" y="29295"/>
                    <a:pt x="18479" y="32669"/>
                  </a:cubicBezTo>
                </a:path>
                <a:path w="21600" h="32669" stroke="0" extrusionOk="0">
                  <a:moveTo>
                    <a:pt x="2223" y="-1"/>
                  </a:moveTo>
                  <a:cubicBezTo>
                    <a:pt x="13232" y="1138"/>
                    <a:pt x="21600" y="10416"/>
                    <a:pt x="21600" y="21485"/>
                  </a:cubicBezTo>
                  <a:cubicBezTo>
                    <a:pt x="21600" y="25427"/>
                    <a:pt x="20520" y="29295"/>
                    <a:pt x="18479" y="32669"/>
                  </a:cubicBezTo>
                  <a:lnTo>
                    <a:pt x="0" y="21485"/>
                  </a:lnTo>
                  <a:close/>
                </a:path>
              </a:pathLst>
            </a:custGeom>
            <a:noFill/>
            <a:ln w="28575">
              <a:solidFill>
                <a:schemeClr val="tx1"/>
              </a:solidFill>
              <a:prstDash val="dash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5861" name="Text Box 18"/>
            <p:cNvSpPr txBox="1">
              <a:spLocks noChangeArrowheads="1"/>
            </p:cNvSpPr>
            <p:nvPr/>
          </p:nvSpPr>
          <p:spPr bwMode="auto">
            <a:xfrm>
              <a:off x="4848" y="864"/>
              <a:ext cx="20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g</a:t>
              </a:r>
            </a:p>
          </p:txBody>
        </p:sp>
      </p:grpSp>
    </p:spTree>
    <p:extLst>
      <p:ext uri="{BB962C8B-B14F-4D97-AF65-F5344CB8AC3E}">
        <p14:creationId xmlns:p14="http://schemas.microsoft.com/office/powerpoint/2010/main" val="7789425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8F23517-8429-434C-8D5F-B1F458CF6E5D}" type="datetime1">
              <a:rPr lang="en-US"/>
              <a:pPr eaLnBrk="1" hangingPunct="1"/>
              <a:t>1/28/2021</a:t>
            </a:fld>
            <a:endParaRPr lang="en-US"/>
          </a:p>
        </p:txBody>
      </p:sp>
      <p:sp>
        <p:nvSpPr>
          <p:cNvPr id="3584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Physics 214 Fall 2010</a:t>
            </a:r>
          </a:p>
        </p:txBody>
      </p:sp>
      <p:sp>
        <p:nvSpPr>
          <p:cNvPr id="3584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C5A1304-2278-48AC-A97B-F8C1A55E760B}" type="slidenum">
              <a:rPr lang="en-US"/>
              <a:pPr eaLnBrk="1" hangingPunct="1"/>
              <a:t>16</a:t>
            </a:fld>
            <a:endParaRPr lang="en-US"/>
          </a:p>
        </p:txBody>
      </p:sp>
      <p:sp>
        <p:nvSpPr>
          <p:cNvPr id="35845" name="Rectangle 2"/>
          <p:cNvSpPr>
            <a:spLocks noGrp="1" noChangeArrowheads="1"/>
          </p:cNvSpPr>
          <p:nvPr>
            <p:ph type="title"/>
          </p:nvPr>
        </p:nvSpPr>
        <p:spPr/>
        <p:txBody>
          <a:bodyPr/>
          <a:lstStyle/>
          <a:p>
            <a:pPr eaLnBrk="1" hangingPunct="1"/>
            <a:r>
              <a:rPr lang="en-US"/>
              <a:t>Ch 3 E16</a:t>
            </a:r>
          </a:p>
        </p:txBody>
      </p:sp>
      <p:sp>
        <p:nvSpPr>
          <p:cNvPr id="25603" name="Text Box 3"/>
          <p:cNvSpPr txBox="1">
            <a:spLocks noChangeArrowheads="1"/>
          </p:cNvSpPr>
          <p:nvPr/>
        </p:nvSpPr>
        <p:spPr bwMode="auto">
          <a:xfrm>
            <a:off x="304800" y="1676400"/>
            <a:ext cx="4114800" cy="140038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500" b="1" dirty="0">
                <a:solidFill>
                  <a:srgbClr val="FF0000"/>
                </a:solidFill>
              </a:rPr>
              <a:t>V</a:t>
            </a:r>
            <a:r>
              <a:rPr lang="en-US" sz="2500" b="1" baseline="-25000" dirty="0">
                <a:solidFill>
                  <a:srgbClr val="FF0000"/>
                </a:solidFill>
              </a:rPr>
              <a:t>0v</a:t>
            </a:r>
            <a:r>
              <a:rPr lang="en-US" sz="2500" b="1" dirty="0">
                <a:solidFill>
                  <a:srgbClr val="FF0000"/>
                </a:solidFill>
              </a:rPr>
              <a:t> = 30 m/s  V</a:t>
            </a:r>
            <a:r>
              <a:rPr lang="en-US" sz="2500" b="1" baseline="-25000" dirty="0">
                <a:solidFill>
                  <a:srgbClr val="FF0000"/>
                </a:solidFill>
              </a:rPr>
              <a:t>0H</a:t>
            </a:r>
            <a:r>
              <a:rPr lang="en-US" sz="2500" b="1" dirty="0">
                <a:solidFill>
                  <a:srgbClr val="FF0000"/>
                </a:solidFill>
              </a:rPr>
              <a:t> = 30 m/s  </a:t>
            </a:r>
          </a:p>
          <a:p>
            <a:pPr eaLnBrk="1" hangingPunct="1">
              <a:spcBef>
                <a:spcPct val="20000"/>
              </a:spcBef>
            </a:pPr>
            <a:r>
              <a:rPr lang="en-US" sz="2500" b="1" dirty="0">
                <a:solidFill>
                  <a:srgbClr val="FF0000"/>
                </a:solidFill>
              </a:rPr>
              <a:t>      g = - 9.8m/s</a:t>
            </a:r>
            <a:r>
              <a:rPr lang="en-US" sz="2500" b="1" baseline="30000" dirty="0">
                <a:solidFill>
                  <a:srgbClr val="FF0000"/>
                </a:solidFill>
              </a:rPr>
              <a:t>2</a:t>
            </a:r>
          </a:p>
          <a:p>
            <a:pPr eaLnBrk="1" hangingPunct="1">
              <a:spcBef>
                <a:spcPct val="20000"/>
              </a:spcBef>
              <a:buFontTx/>
              <a:buAutoNum type="alphaLcParenR"/>
            </a:pPr>
            <a:r>
              <a:rPr lang="en-US" sz="2500" b="1" dirty="0">
                <a:solidFill>
                  <a:srgbClr val="FF0000"/>
                </a:solidFill>
              </a:rPr>
              <a:t>What is time to top?</a:t>
            </a:r>
          </a:p>
        </p:txBody>
      </p:sp>
      <p:sp>
        <p:nvSpPr>
          <p:cNvPr id="25604" name="Text Box 4"/>
          <p:cNvSpPr txBox="1">
            <a:spLocks noChangeArrowheads="1"/>
          </p:cNvSpPr>
          <p:nvPr/>
        </p:nvSpPr>
        <p:spPr bwMode="auto">
          <a:xfrm>
            <a:off x="609600" y="4419600"/>
            <a:ext cx="807720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500" b="1" dirty="0"/>
              <a:t>v = v</a:t>
            </a:r>
            <a:r>
              <a:rPr lang="en-US" sz="2500" b="1" baseline="-25000" dirty="0"/>
              <a:t>0</a:t>
            </a:r>
            <a:r>
              <a:rPr lang="en-US" sz="2500" b="1" dirty="0"/>
              <a:t> + at        t = </a:t>
            </a:r>
            <a:r>
              <a:rPr lang="en-US" sz="2500" b="1" baseline="30000" dirty="0"/>
              <a:t>30</a:t>
            </a:r>
            <a:r>
              <a:rPr lang="en-US" sz="2500" b="1" dirty="0"/>
              <a:t>/</a:t>
            </a:r>
            <a:r>
              <a:rPr lang="en-US" sz="2500" b="1" baseline="-25000" dirty="0"/>
              <a:t>9.8</a:t>
            </a:r>
            <a:r>
              <a:rPr lang="en-US" sz="2500" b="1" dirty="0"/>
              <a:t> = </a:t>
            </a:r>
            <a:r>
              <a:rPr lang="en-US" sz="2500" b="1" dirty="0">
                <a:solidFill>
                  <a:srgbClr val="FF0000"/>
                </a:solidFill>
              </a:rPr>
              <a:t>3.06s</a:t>
            </a:r>
          </a:p>
        </p:txBody>
      </p:sp>
      <p:sp>
        <p:nvSpPr>
          <p:cNvPr id="35849" name="Oval 6"/>
          <p:cNvSpPr>
            <a:spLocks noChangeArrowheads="1"/>
          </p:cNvSpPr>
          <p:nvPr/>
        </p:nvSpPr>
        <p:spPr bwMode="auto">
          <a:xfrm>
            <a:off x="6130925" y="3306763"/>
            <a:ext cx="131763" cy="128587"/>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2" name="Group 7"/>
          <p:cNvGrpSpPr>
            <a:grpSpLocks/>
          </p:cNvGrpSpPr>
          <p:nvPr/>
        </p:nvGrpSpPr>
        <p:grpSpPr bwMode="auto">
          <a:xfrm>
            <a:off x="4648200" y="1676400"/>
            <a:ext cx="4114800" cy="3048000"/>
            <a:chOff x="3360" y="864"/>
            <a:chExt cx="2592" cy="1920"/>
          </a:xfrm>
        </p:grpSpPr>
        <p:sp>
          <p:nvSpPr>
            <p:cNvPr id="35851" name="Line 8"/>
            <p:cNvSpPr>
              <a:spLocks noChangeShapeType="1"/>
            </p:cNvSpPr>
            <p:nvPr/>
          </p:nvSpPr>
          <p:spPr bwMode="auto">
            <a:xfrm flipH="1">
              <a:off x="3360" y="2164"/>
              <a:ext cx="259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852" name="Line 9"/>
            <p:cNvSpPr>
              <a:spLocks noChangeShapeType="1"/>
            </p:cNvSpPr>
            <p:nvPr/>
          </p:nvSpPr>
          <p:spPr bwMode="auto">
            <a:xfrm flipV="1">
              <a:off x="3402" y="1314"/>
              <a:ext cx="0" cy="85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3" name="Line 10"/>
            <p:cNvSpPr>
              <a:spLocks noChangeShapeType="1"/>
            </p:cNvSpPr>
            <p:nvPr/>
          </p:nvSpPr>
          <p:spPr bwMode="auto">
            <a:xfrm flipV="1">
              <a:off x="3903" y="1638"/>
              <a:ext cx="293" cy="485"/>
            </a:xfrm>
            <a:prstGeom prst="line">
              <a:avLst/>
            </a:prstGeom>
            <a:noFill/>
            <a:ln w="28575">
              <a:solidFill>
                <a:srgbClr val="0000FF"/>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4" name="Text Box 11"/>
            <p:cNvSpPr txBox="1">
              <a:spLocks noChangeArrowheads="1"/>
            </p:cNvSpPr>
            <p:nvPr/>
          </p:nvSpPr>
          <p:spPr bwMode="auto">
            <a:xfrm>
              <a:off x="3402" y="1638"/>
              <a:ext cx="209"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500" b="1"/>
                <a:t>+</a:t>
              </a:r>
            </a:p>
          </p:txBody>
        </p:sp>
        <p:sp>
          <p:nvSpPr>
            <p:cNvPr id="35855" name="Text Box 12"/>
            <p:cNvSpPr txBox="1">
              <a:spLocks noChangeArrowheads="1"/>
            </p:cNvSpPr>
            <p:nvPr/>
          </p:nvSpPr>
          <p:spPr bwMode="auto">
            <a:xfrm>
              <a:off x="4489" y="1921"/>
              <a:ext cx="64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30 m/s</a:t>
              </a:r>
            </a:p>
          </p:txBody>
        </p:sp>
        <p:sp>
          <p:nvSpPr>
            <p:cNvPr id="35856" name="Text Box 13"/>
            <p:cNvSpPr txBox="1">
              <a:spLocks noChangeArrowheads="1"/>
            </p:cNvSpPr>
            <p:nvPr/>
          </p:nvSpPr>
          <p:spPr bwMode="auto">
            <a:xfrm>
              <a:off x="3653" y="1314"/>
              <a:ext cx="76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30 m/s</a:t>
              </a:r>
            </a:p>
          </p:txBody>
        </p:sp>
        <p:sp>
          <p:nvSpPr>
            <p:cNvPr id="35857" name="Line 14"/>
            <p:cNvSpPr>
              <a:spLocks noChangeShapeType="1"/>
            </p:cNvSpPr>
            <p:nvPr/>
          </p:nvSpPr>
          <p:spPr bwMode="auto">
            <a:xfrm flipV="1">
              <a:off x="3936" y="2160"/>
              <a:ext cx="436" cy="0"/>
            </a:xfrm>
            <a:prstGeom prst="line">
              <a:avLst/>
            </a:prstGeom>
            <a:noFill/>
            <a:ln w="38100">
              <a:solidFill>
                <a:srgbClr val="0000FF"/>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8" name="Line 15"/>
            <p:cNvSpPr>
              <a:spLocks noChangeShapeType="1"/>
            </p:cNvSpPr>
            <p:nvPr/>
          </p:nvSpPr>
          <p:spPr bwMode="auto">
            <a:xfrm flipV="1">
              <a:off x="3888" y="1584"/>
              <a:ext cx="0" cy="384"/>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59" name="Line 16"/>
            <p:cNvSpPr>
              <a:spLocks noChangeShapeType="1"/>
            </p:cNvSpPr>
            <p:nvPr/>
          </p:nvSpPr>
          <p:spPr bwMode="auto">
            <a:xfrm>
              <a:off x="4949" y="1152"/>
              <a:ext cx="0" cy="283"/>
            </a:xfrm>
            <a:prstGeom prst="line">
              <a:avLst/>
            </a:prstGeom>
            <a:noFill/>
            <a:ln w="28575">
              <a:solidFill>
                <a:schemeClr val="hlink"/>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60" name="Arc 17"/>
            <p:cNvSpPr>
              <a:spLocks/>
            </p:cNvSpPr>
            <p:nvPr/>
          </p:nvSpPr>
          <p:spPr bwMode="auto">
            <a:xfrm rot="-3258965">
              <a:off x="4226" y="1344"/>
              <a:ext cx="1328" cy="1552"/>
            </a:xfrm>
            <a:custGeom>
              <a:avLst/>
              <a:gdLst>
                <a:gd name="T0" fmla="*/ 0 w 21600"/>
                <a:gd name="T1" fmla="*/ 0 h 32669"/>
                <a:gd name="T2" fmla="*/ 0 w 21600"/>
                <a:gd name="T3" fmla="*/ 0 h 32669"/>
                <a:gd name="T4" fmla="*/ 0 w 21600"/>
                <a:gd name="T5" fmla="*/ 0 h 32669"/>
                <a:gd name="T6" fmla="*/ 0 60000 65536"/>
                <a:gd name="T7" fmla="*/ 0 60000 65536"/>
                <a:gd name="T8" fmla="*/ 0 60000 65536"/>
                <a:gd name="T9" fmla="*/ 0 w 21600"/>
                <a:gd name="T10" fmla="*/ 0 h 32669"/>
                <a:gd name="T11" fmla="*/ 21600 w 21600"/>
                <a:gd name="T12" fmla="*/ 32669 h 32669"/>
              </a:gdLst>
              <a:ahLst/>
              <a:cxnLst>
                <a:cxn ang="T6">
                  <a:pos x="T0" y="T1"/>
                </a:cxn>
                <a:cxn ang="T7">
                  <a:pos x="T2" y="T3"/>
                </a:cxn>
                <a:cxn ang="T8">
                  <a:pos x="T4" y="T5"/>
                </a:cxn>
              </a:cxnLst>
              <a:rect l="T9" t="T10" r="T11" b="T12"/>
              <a:pathLst>
                <a:path w="21600" h="32669" fill="none" extrusionOk="0">
                  <a:moveTo>
                    <a:pt x="2223" y="-1"/>
                  </a:moveTo>
                  <a:cubicBezTo>
                    <a:pt x="13232" y="1138"/>
                    <a:pt x="21600" y="10416"/>
                    <a:pt x="21600" y="21485"/>
                  </a:cubicBezTo>
                  <a:cubicBezTo>
                    <a:pt x="21600" y="25427"/>
                    <a:pt x="20520" y="29295"/>
                    <a:pt x="18479" y="32669"/>
                  </a:cubicBezTo>
                </a:path>
                <a:path w="21600" h="32669" stroke="0" extrusionOk="0">
                  <a:moveTo>
                    <a:pt x="2223" y="-1"/>
                  </a:moveTo>
                  <a:cubicBezTo>
                    <a:pt x="13232" y="1138"/>
                    <a:pt x="21600" y="10416"/>
                    <a:pt x="21600" y="21485"/>
                  </a:cubicBezTo>
                  <a:cubicBezTo>
                    <a:pt x="21600" y="25427"/>
                    <a:pt x="20520" y="29295"/>
                    <a:pt x="18479" y="32669"/>
                  </a:cubicBezTo>
                  <a:lnTo>
                    <a:pt x="0" y="21485"/>
                  </a:lnTo>
                  <a:close/>
                </a:path>
              </a:pathLst>
            </a:custGeom>
            <a:noFill/>
            <a:ln w="28575">
              <a:solidFill>
                <a:schemeClr val="tx1"/>
              </a:solidFill>
              <a:prstDash val="dash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5861" name="Text Box 18"/>
            <p:cNvSpPr txBox="1">
              <a:spLocks noChangeArrowheads="1"/>
            </p:cNvSpPr>
            <p:nvPr/>
          </p:nvSpPr>
          <p:spPr bwMode="auto">
            <a:xfrm>
              <a:off x="4848" y="864"/>
              <a:ext cx="20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g</a:t>
              </a:r>
            </a:p>
          </p:txBody>
        </p:sp>
      </p:grpSp>
    </p:spTree>
    <p:extLst>
      <p:ext uri="{BB962C8B-B14F-4D97-AF65-F5344CB8AC3E}">
        <p14:creationId xmlns:p14="http://schemas.microsoft.com/office/powerpoint/2010/main" val="684922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8F23517-8429-434C-8D5F-B1F458CF6E5D}" type="datetime1">
              <a:rPr lang="en-US"/>
              <a:pPr eaLnBrk="1" hangingPunct="1"/>
              <a:t>1/28/2021</a:t>
            </a:fld>
            <a:endParaRPr lang="en-US"/>
          </a:p>
        </p:txBody>
      </p:sp>
      <p:sp>
        <p:nvSpPr>
          <p:cNvPr id="3584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Physics 214 Fall 2010</a:t>
            </a:r>
          </a:p>
        </p:txBody>
      </p:sp>
      <p:sp>
        <p:nvSpPr>
          <p:cNvPr id="3584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C5A1304-2278-48AC-A97B-F8C1A55E760B}" type="slidenum">
              <a:rPr lang="en-US"/>
              <a:pPr eaLnBrk="1" hangingPunct="1"/>
              <a:t>17</a:t>
            </a:fld>
            <a:endParaRPr lang="en-US"/>
          </a:p>
        </p:txBody>
      </p:sp>
      <p:sp>
        <p:nvSpPr>
          <p:cNvPr id="35845" name="Rectangle 2"/>
          <p:cNvSpPr>
            <a:spLocks noGrp="1" noChangeArrowheads="1"/>
          </p:cNvSpPr>
          <p:nvPr>
            <p:ph type="title"/>
          </p:nvPr>
        </p:nvSpPr>
        <p:spPr/>
        <p:txBody>
          <a:bodyPr/>
          <a:lstStyle/>
          <a:p>
            <a:pPr eaLnBrk="1" hangingPunct="1"/>
            <a:r>
              <a:rPr lang="en-US"/>
              <a:t>Ch 3 E16</a:t>
            </a:r>
          </a:p>
        </p:txBody>
      </p:sp>
      <p:sp>
        <p:nvSpPr>
          <p:cNvPr id="25603" name="Text Box 3"/>
          <p:cNvSpPr txBox="1">
            <a:spLocks noChangeArrowheads="1"/>
          </p:cNvSpPr>
          <p:nvPr/>
        </p:nvSpPr>
        <p:spPr bwMode="auto">
          <a:xfrm>
            <a:off x="228600" y="1077882"/>
            <a:ext cx="4114800" cy="532453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500" b="1" dirty="0">
                <a:solidFill>
                  <a:srgbClr val="FF0000"/>
                </a:solidFill>
              </a:rPr>
              <a:t>V</a:t>
            </a:r>
            <a:r>
              <a:rPr lang="en-US" sz="2500" b="1" baseline="-25000" dirty="0">
                <a:solidFill>
                  <a:srgbClr val="FF0000"/>
                </a:solidFill>
              </a:rPr>
              <a:t>0v</a:t>
            </a:r>
            <a:r>
              <a:rPr lang="en-US" sz="2500" b="1" dirty="0">
                <a:solidFill>
                  <a:srgbClr val="FF0000"/>
                </a:solidFill>
              </a:rPr>
              <a:t> = 30 m/s  V</a:t>
            </a:r>
            <a:r>
              <a:rPr lang="en-US" sz="2500" b="1" baseline="-25000" dirty="0">
                <a:solidFill>
                  <a:srgbClr val="FF0000"/>
                </a:solidFill>
              </a:rPr>
              <a:t>0H</a:t>
            </a:r>
            <a:r>
              <a:rPr lang="en-US" sz="2500" b="1" dirty="0">
                <a:solidFill>
                  <a:srgbClr val="FF0000"/>
                </a:solidFill>
              </a:rPr>
              <a:t> = 30 m/s  </a:t>
            </a:r>
          </a:p>
          <a:p>
            <a:pPr eaLnBrk="1" hangingPunct="1">
              <a:spcBef>
                <a:spcPct val="20000"/>
              </a:spcBef>
            </a:pPr>
            <a:r>
              <a:rPr lang="en-US" sz="2500" b="1" dirty="0">
                <a:solidFill>
                  <a:srgbClr val="FF0000"/>
                </a:solidFill>
              </a:rPr>
              <a:t>      g = - 9.8m/s</a:t>
            </a:r>
            <a:r>
              <a:rPr lang="en-US" sz="2500" b="1" baseline="30000" dirty="0">
                <a:solidFill>
                  <a:srgbClr val="FF0000"/>
                </a:solidFill>
              </a:rPr>
              <a:t>2</a:t>
            </a:r>
          </a:p>
          <a:p>
            <a:pPr eaLnBrk="1" hangingPunct="1">
              <a:spcBef>
                <a:spcPct val="20000"/>
              </a:spcBef>
            </a:pPr>
            <a:endParaRPr lang="en-US" sz="2500" b="1" baseline="30000" dirty="0">
              <a:solidFill>
                <a:srgbClr val="FF0000"/>
              </a:solidFill>
            </a:endParaRPr>
          </a:p>
          <a:p>
            <a:pPr eaLnBrk="1" hangingPunct="1">
              <a:spcBef>
                <a:spcPct val="20000"/>
              </a:spcBef>
            </a:pPr>
            <a:r>
              <a:rPr lang="en-US" sz="2500" b="1" dirty="0">
                <a:solidFill>
                  <a:srgbClr val="FF0000"/>
                </a:solidFill>
              </a:rPr>
              <a:t>What is time to hit the ground?</a:t>
            </a:r>
          </a:p>
          <a:p>
            <a:pPr eaLnBrk="1" hangingPunct="1">
              <a:spcBef>
                <a:spcPct val="20000"/>
              </a:spcBef>
            </a:pPr>
            <a:endParaRPr lang="en-US" sz="2500" b="1" dirty="0">
              <a:solidFill>
                <a:srgbClr val="FF0000"/>
              </a:solidFill>
            </a:endParaRPr>
          </a:p>
          <a:p>
            <a:pPr marL="0" indent="0" eaLnBrk="1" hangingPunct="1">
              <a:spcBef>
                <a:spcPct val="20000"/>
              </a:spcBef>
            </a:pPr>
            <a:r>
              <a:rPr lang="en-US" sz="2500" b="1" dirty="0">
                <a:solidFill>
                  <a:srgbClr val="FF0000"/>
                </a:solidFill>
              </a:rPr>
              <a:t>A). 1.29 s</a:t>
            </a:r>
          </a:p>
          <a:p>
            <a:pPr marL="0" indent="0" eaLnBrk="1" hangingPunct="1">
              <a:spcBef>
                <a:spcPct val="20000"/>
              </a:spcBef>
            </a:pPr>
            <a:r>
              <a:rPr lang="en-US" sz="2500" b="1" dirty="0">
                <a:solidFill>
                  <a:srgbClr val="FF0000"/>
                </a:solidFill>
              </a:rPr>
              <a:t>B). 3.06 s </a:t>
            </a:r>
          </a:p>
          <a:p>
            <a:pPr marL="0" indent="0" eaLnBrk="1" hangingPunct="1">
              <a:spcBef>
                <a:spcPct val="20000"/>
              </a:spcBef>
            </a:pPr>
            <a:r>
              <a:rPr lang="en-US" sz="2500" b="1" dirty="0">
                <a:solidFill>
                  <a:srgbClr val="FF0000"/>
                </a:solidFill>
              </a:rPr>
              <a:t>C). 6.12 s</a:t>
            </a:r>
          </a:p>
          <a:p>
            <a:pPr marL="0" indent="0" eaLnBrk="1" hangingPunct="1">
              <a:spcBef>
                <a:spcPct val="20000"/>
              </a:spcBef>
            </a:pPr>
            <a:r>
              <a:rPr lang="en-US" sz="2500" b="1" dirty="0">
                <a:solidFill>
                  <a:srgbClr val="FF0000"/>
                </a:solidFill>
              </a:rPr>
              <a:t>D). 32.4 s </a:t>
            </a:r>
          </a:p>
          <a:p>
            <a:pPr marL="0" indent="0" eaLnBrk="1" hangingPunct="1">
              <a:spcBef>
                <a:spcPct val="20000"/>
              </a:spcBef>
            </a:pPr>
            <a:r>
              <a:rPr lang="en-US" sz="2500" b="1" dirty="0">
                <a:solidFill>
                  <a:srgbClr val="FF0000"/>
                </a:solidFill>
              </a:rPr>
              <a:t>E). 10.0 s</a:t>
            </a:r>
          </a:p>
          <a:p>
            <a:pPr eaLnBrk="1" hangingPunct="1">
              <a:spcBef>
                <a:spcPct val="20000"/>
              </a:spcBef>
            </a:pPr>
            <a:endParaRPr lang="en-US" sz="2500" b="1" dirty="0">
              <a:solidFill>
                <a:srgbClr val="FF0000"/>
              </a:solidFill>
            </a:endParaRPr>
          </a:p>
        </p:txBody>
      </p:sp>
      <p:sp>
        <p:nvSpPr>
          <p:cNvPr id="35849" name="Oval 6"/>
          <p:cNvSpPr>
            <a:spLocks noChangeArrowheads="1"/>
          </p:cNvSpPr>
          <p:nvPr/>
        </p:nvSpPr>
        <p:spPr bwMode="auto">
          <a:xfrm>
            <a:off x="6130925" y="3306763"/>
            <a:ext cx="131763" cy="128587"/>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2" name="Group 7"/>
          <p:cNvGrpSpPr>
            <a:grpSpLocks/>
          </p:cNvGrpSpPr>
          <p:nvPr/>
        </p:nvGrpSpPr>
        <p:grpSpPr bwMode="auto">
          <a:xfrm>
            <a:off x="4648200" y="1676400"/>
            <a:ext cx="4114800" cy="3048000"/>
            <a:chOff x="3360" y="864"/>
            <a:chExt cx="2592" cy="1920"/>
          </a:xfrm>
        </p:grpSpPr>
        <p:sp>
          <p:nvSpPr>
            <p:cNvPr id="35851" name="Line 8"/>
            <p:cNvSpPr>
              <a:spLocks noChangeShapeType="1"/>
            </p:cNvSpPr>
            <p:nvPr/>
          </p:nvSpPr>
          <p:spPr bwMode="auto">
            <a:xfrm flipH="1">
              <a:off x="3360" y="2164"/>
              <a:ext cx="259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852" name="Line 9"/>
            <p:cNvSpPr>
              <a:spLocks noChangeShapeType="1"/>
            </p:cNvSpPr>
            <p:nvPr/>
          </p:nvSpPr>
          <p:spPr bwMode="auto">
            <a:xfrm flipV="1">
              <a:off x="3402" y="1314"/>
              <a:ext cx="0" cy="85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3" name="Line 10"/>
            <p:cNvSpPr>
              <a:spLocks noChangeShapeType="1"/>
            </p:cNvSpPr>
            <p:nvPr/>
          </p:nvSpPr>
          <p:spPr bwMode="auto">
            <a:xfrm flipV="1">
              <a:off x="3903" y="1638"/>
              <a:ext cx="293" cy="485"/>
            </a:xfrm>
            <a:prstGeom prst="line">
              <a:avLst/>
            </a:prstGeom>
            <a:noFill/>
            <a:ln w="28575">
              <a:solidFill>
                <a:srgbClr val="0000FF"/>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4" name="Text Box 11"/>
            <p:cNvSpPr txBox="1">
              <a:spLocks noChangeArrowheads="1"/>
            </p:cNvSpPr>
            <p:nvPr/>
          </p:nvSpPr>
          <p:spPr bwMode="auto">
            <a:xfrm>
              <a:off x="3402" y="1638"/>
              <a:ext cx="209"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500" b="1"/>
                <a:t>+</a:t>
              </a:r>
            </a:p>
          </p:txBody>
        </p:sp>
        <p:sp>
          <p:nvSpPr>
            <p:cNvPr id="35855" name="Text Box 12"/>
            <p:cNvSpPr txBox="1">
              <a:spLocks noChangeArrowheads="1"/>
            </p:cNvSpPr>
            <p:nvPr/>
          </p:nvSpPr>
          <p:spPr bwMode="auto">
            <a:xfrm>
              <a:off x="4489" y="1921"/>
              <a:ext cx="64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30 m/s</a:t>
              </a:r>
            </a:p>
          </p:txBody>
        </p:sp>
        <p:sp>
          <p:nvSpPr>
            <p:cNvPr id="35856" name="Text Box 13"/>
            <p:cNvSpPr txBox="1">
              <a:spLocks noChangeArrowheads="1"/>
            </p:cNvSpPr>
            <p:nvPr/>
          </p:nvSpPr>
          <p:spPr bwMode="auto">
            <a:xfrm>
              <a:off x="3653" y="1314"/>
              <a:ext cx="76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30 m/s</a:t>
              </a:r>
            </a:p>
          </p:txBody>
        </p:sp>
        <p:sp>
          <p:nvSpPr>
            <p:cNvPr id="35857" name="Line 14"/>
            <p:cNvSpPr>
              <a:spLocks noChangeShapeType="1"/>
            </p:cNvSpPr>
            <p:nvPr/>
          </p:nvSpPr>
          <p:spPr bwMode="auto">
            <a:xfrm flipV="1">
              <a:off x="3936" y="2160"/>
              <a:ext cx="436" cy="0"/>
            </a:xfrm>
            <a:prstGeom prst="line">
              <a:avLst/>
            </a:prstGeom>
            <a:noFill/>
            <a:ln w="38100">
              <a:solidFill>
                <a:srgbClr val="0000FF"/>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8" name="Line 15"/>
            <p:cNvSpPr>
              <a:spLocks noChangeShapeType="1"/>
            </p:cNvSpPr>
            <p:nvPr/>
          </p:nvSpPr>
          <p:spPr bwMode="auto">
            <a:xfrm flipV="1">
              <a:off x="3888" y="1584"/>
              <a:ext cx="0" cy="384"/>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59" name="Line 16"/>
            <p:cNvSpPr>
              <a:spLocks noChangeShapeType="1"/>
            </p:cNvSpPr>
            <p:nvPr/>
          </p:nvSpPr>
          <p:spPr bwMode="auto">
            <a:xfrm>
              <a:off x="4949" y="1152"/>
              <a:ext cx="0" cy="283"/>
            </a:xfrm>
            <a:prstGeom prst="line">
              <a:avLst/>
            </a:prstGeom>
            <a:noFill/>
            <a:ln w="28575">
              <a:solidFill>
                <a:schemeClr val="hlink"/>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60" name="Arc 17"/>
            <p:cNvSpPr>
              <a:spLocks/>
            </p:cNvSpPr>
            <p:nvPr/>
          </p:nvSpPr>
          <p:spPr bwMode="auto">
            <a:xfrm rot="-3258965">
              <a:off x="4226" y="1344"/>
              <a:ext cx="1328" cy="1552"/>
            </a:xfrm>
            <a:custGeom>
              <a:avLst/>
              <a:gdLst>
                <a:gd name="T0" fmla="*/ 0 w 21600"/>
                <a:gd name="T1" fmla="*/ 0 h 32669"/>
                <a:gd name="T2" fmla="*/ 0 w 21600"/>
                <a:gd name="T3" fmla="*/ 0 h 32669"/>
                <a:gd name="T4" fmla="*/ 0 w 21600"/>
                <a:gd name="T5" fmla="*/ 0 h 32669"/>
                <a:gd name="T6" fmla="*/ 0 60000 65536"/>
                <a:gd name="T7" fmla="*/ 0 60000 65536"/>
                <a:gd name="T8" fmla="*/ 0 60000 65536"/>
                <a:gd name="T9" fmla="*/ 0 w 21600"/>
                <a:gd name="T10" fmla="*/ 0 h 32669"/>
                <a:gd name="T11" fmla="*/ 21600 w 21600"/>
                <a:gd name="T12" fmla="*/ 32669 h 32669"/>
              </a:gdLst>
              <a:ahLst/>
              <a:cxnLst>
                <a:cxn ang="T6">
                  <a:pos x="T0" y="T1"/>
                </a:cxn>
                <a:cxn ang="T7">
                  <a:pos x="T2" y="T3"/>
                </a:cxn>
                <a:cxn ang="T8">
                  <a:pos x="T4" y="T5"/>
                </a:cxn>
              </a:cxnLst>
              <a:rect l="T9" t="T10" r="T11" b="T12"/>
              <a:pathLst>
                <a:path w="21600" h="32669" fill="none" extrusionOk="0">
                  <a:moveTo>
                    <a:pt x="2223" y="-1"/>
                  </a:moveTo>
                  <a:cubicBezTo>
                    <a:pt x="13232" y="1138"/>
                    <a:pt x="21600" y="10416"/>
                    <a:pt x="21600" y="21485"/>
                  </a:cubicBezTo>
                  <a:cubicBezTo>
                    <a:pt x="21600" y="25427"/>
                    <a:pt x="20520" y="29295"/>
                    <a:pt x="18479" y="32669"/>
                  </a:cubicBezTo>
                </a:path>
                <a:path w="21600" h="32669" stroke="0" extrusionOk="0">
                  <a:moveTo>
                    <a:pt x="2223" y="-1"/>
                  </a:moveTo>
                  <a:cubicBezTo>
                    <a:pt x="13232" y="1138"/>
                    <a:pt x="21600" y="10416"/>
                    <a:pt x="21600" y="21485"/>
                  </a:cubicBezTo>
                  <a:cubicBezTo>
                    <a:pt x="21600" y="25427"/>
                    <a:pt x="20520" y="29295"/>
                    <a:pt x="18479" y="32669"/>
                  </a:cubicBezTo>
                  <a:lnTo>
                    <a:pt x="0" y="21485"/>
                  </a:lnTo>
                  <a:close/>
                </a:path>
              </a:pathLst>
            </a:custGeom>
            <a:noFill/>
            <a:ln w="28575">
              <a:solidFill>
                <a:schemeClr val="tx1"/>
              </a:solidFill>
              <a:prstDash val="dash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5861" name="Text Box 18"/>
            <p:cNvSpPr txBox="1">
              <a:spLocks noChangeArrowheads="1"/>
            </p:cNvSpPr>
            <p:nvPr/>
          </p:nvSpPr>
          <p:spPr bwMode="auto">
            <a:xfrm>
              <a:off x="4848" y="864"/>
              <a:ext cx="20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g</a:t>
              </a:r>
            </a:p>
          </p:txBody>
        </p:sp>
      </p:grpSp>
    </p:spTree>
    <p:extLst>
      <p:ext uri="{BB962C8B-B14F-4D97-AF65-F5344CB8AC3E}">
        <p14:creationId xmlns:p14="http://schemas.microsoft.com/office/powerpoint/2010/main" val="29365340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8F23517-8429-434C-8D5F-B1F458CF6E5D}" type="datetime1">
              <a:rPr lang="en-US"/>
              <a:pPr eaLnBrk="1" hangingPunct="1"/>
              <a:t>1/28/2021</a:t>
            </a:fld>
            <a:endParaRPr lang="en-US"/>
          </a:p>
        </p:txBody>
      </p:sp>
      <p:sp>
        <p:nvSpPr>
          <p:cNvPr id="3584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Physics 214 Fall 2010</a:t>
            </a:r>
          </a:p>
        </p:txBody>
      </p:sp>
      <p:sp>
        <p:nvSpPr>
          <p:cNvPr id="3584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C5A1304-2278-48AC-A97B-F8C1A55E760B}" type="slidenum">
              <a:rPr lang="en-US"/>
              <a:pPr eaLnBrk="1" hangingPunct="1"/>
              <a:t>18</a:t>
            </a:fld>
            <a:endParaRPr lang="en-US"/>
          </a:p>
        </p:txBody>
      </p:sp>
      <p:sp>
        <p:nvSpPr>
          <p:cNvPr id="35845" name="Rectangle 2"/>
          <p:cNvSpPr>
            <a:spLocks noGrp="1" noChangeArrowheads="1"/>
          </p:cNvSpPr>
          <p:nvPr>
            <p:ph type="title"/>
          </p:nvPr>
        </p:nvSpPr>
        <p:spPr/>
        <p:txBody>
          <a:bodyPr/>
          <a:lstStyle/>
          <a:p>
            <a:pPr eaLnBrk="1" hangingPunct="1"/>
            <a:r>
              <a:rPr lang="en-US"/>
              <a:t>Ch 3 E16</a:t>
            </a:r>
          </a:p>
        </p:txBody>
      </p:sp>
      <p:sp>
        <p:nvSpPr>
          <p:cNvPr id="25603" name="Text Box 3"/>
          <p:cNvSpPr txBox="1">
            <a:spLocks noChangeArrowheads="1"/>
          </p:cNvSpPr>
          <p:nvPr/>
        </p:nvSpPr>
        <p:spPr bwMode="auto">
          <a:xfrm>
            <a:off x="304800" y="1676400"/>
            <a:ext cx="4114800" cy="2092881"/>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500" b="1" dirty="0">
                <a:solidFill>
                  <a:srgbClr val="FF0000"/>
                </a:solidFill>
              </a:rPr>
              <a:t>V</a:t>
            </a:r>
            <a:r>
              <a:rPr lang="en-US" sz="2500" b="1" baseline="-25000" dirty="0">
                <a:solidFill>
                  <a:srgbClr val="FF0000"/>
                </a:solidFill>
              </a:rPr>
              <a:t>0v</a:t>
            </a:r>
            <a:r>
              <a:rPr lang="en-US" sz="2500" b="1" dirty="0">
                <a:solidFill>
                  <a:srgbClr val="FF0000"/>
                </a:solidFill>
              </a:rPr>
              <a:t> = 30 m/s  V</a:t>
            </a:r>
            <a:r>
              <a:rPr lang="en-US" sz="2500" b="1" baseline="-25000" dirty="0">
                <a:solidFill>
                  <a:srgbClr val="FF0000"/>
                </a:solidFill>
              </a:rPr>
              <a:t>0H</a:t>
            </a:r>
            <a:r>
              <a:rPr lang="en-US" sz="2500" b="1" dirty="0">
                <a:solidFill>
                  <a:srgbClr val="FF0000"/>
                </a:solidFill>
              </a:rPr>
              <a:t> = 30 m/s  </a:t>
            </a:r>
          </a:p>
          <a:p>
            <a:pPr eaLnBrk="1" hangingPunct="1">
              <a:spcBef>
                <a:spcPct val="20000"/>
              </a:spcBef>
            </a:pPr>
            <a:r>
              <a:rPr lang="en-US" sz="2500" b="1" dirty="0">
                <a:solidFill>
                  <a:srgbClr val="FF0000"/>
                </a:solidFill>
              </a:rPr>
              <a:t>      g = - 9.8m/s</a:t>
            </a:r>
            <a:r>
              <a:rPr lang="en-US" sz="2500" b="1" baseline="30000" dirty="0">
                <a:solidFill>
                  <a:srgbClr val="FF0000"/>
                </a:solidFill>
              </a:rPr>
              <a:t>2</a:t>
            </a:r>
          </a:p>
          <a:p>
            <a:pPr eaLnBrk="1" hangingPunct="1">
              <a:spcBef>
                <a:spcPct val="20000"/>
              </a:spcBef>
            </a:pPr>
            <a:endParaRPr lang="en-US" sz="2500" b="1" baseline="30000" dirty="0">
              <a:solidFill>
                <a:srgbClr val="FF0000"/>
              </a:solidFill>
            </a:endParaRPr>
          </a:p>
          <a:p>
            <a:pPr eaLnBrk="1" hangingPunct="1">
              <a:spcBef>
                <a:spcPct val="20000"/>
              </a:spcBef>
            </a:pPr>
            <a:r>
              <a:rPr lang="en-US" sz="2500" b="1" dirty="0">
                <a:solidFill>
                  <a:srgbClr val="FF0000"/>
                </a:solidFill>
              </a:rPr>
              <a:t>What is time to hit the ground?</a:t>
            </a:r>
          </a:p>
        </p:txBody>
      </p:sp>
      <p:sp>
        <p:nvSpPr>
          <p:cNvPr id="25604" name="Text Box 4"/>
          <p:cNvSpPr txBox="1">
            <a:spLocks noChangeArrowheads="1"/>
          </p:cNvSpPr>
          <p:nvPr/>
        </p:nvSpPr>
        <p:spPr bwMode="auto">
          <a:xfrm>
            <a:off x="609600" y="4419600"/>
            <a:ext cx="8077200" cy="1438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500" b="1" dirty="0"/>
              <a:t>The time to reach the top and the time to fall back to the ground are identical. </a:t>
            </a:r>
          </a:p>
          <a:p>
            <a:pPr eaLnBrk="1" hangingPunct="1">
              <a:spcBef>
                <a:spcPct val="50000"/>
              </a:spcBef>
            </a:pPr>
            <a:r>
              <a:rPr lang="en-US" sz="2500" b="1" dirty="0" err="1">
                <a:solidFill>
                  <a:srgbClr val="FF0000"/>
                </a:solidFill>
              </a:rPr>
              <a:t>t</a:t>
            </a:r>
            <a:r>
              <a:rPr lang="en-US" sz="2500" b="1" baseline="-25000" dirty="0" err="1">
                <a:solidFill>
                  <a:srgbClr val="FF0000"/>
                </a:solidFill>
              </a:rPr>
              <a:t>R</a:t>
            </a:r>
            <a:r>
              <a:rPr lang="en-US" sz="2500" b="1" baseline="-25000" dirty="0">
                <a:solidFill>
                  <a:srgbClr val="FF0000"/>
                </a:solidFill>
              </a:rPr>
              <a:t> </a:t>
            </a:r>
            <a:r>
              <a:rPr lang="en-US" sz="2500" b="1" dirty="0">
                <a:solidFill>
                  <a:srgbClr val="FF0000"/>
                </a:solidFill>
              </a:rPr>
              <a:t> = 6.12s</a:t>
            </a:r>
          </a:p>
        </p:txBody>
      </p:sp>
      <p:sp>
        <p:nvSpPr>
          <p:cNvPr id="35849" name="Oval 6"/>
          <p:cNvSpPr>
            <a:spLocks noChangeArrowheads="1"/>
          </p:cNvSpPr>
          <p:nvPr/>
        </p:nvSpPr>
        <p:spPr bwMode="auto">
          <a:xfrm>
            <a:off x="6130925" y="3306763"/>
            <a:ext cx="131763" cy="128587"/>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2" name="Group 7"/>
          <p:cNvGrpSpPr>
            <a:grpSpLocks/>
          </p:cNvGrpSpPr>
          <p:nvPr/>
        </p:nvGrpSpPr>
        <p:grpSpPr bwMode="auto">
          <a:xfrm>
            <a:off x="4648200" y="1676400"/>
            <a:ext cx="4114800" cy="3048000"/>
            <a:chOff x="3360" y="864"/>
            <a:chExt cx="2592" cy="1920"/>
          </a:xfrm>
        </p:grpSpPr>
        <p:sp>
          <p:nvSpPr>
            <p:cNvPr id="35851" name="Line 8"/>
            <p:cNvSpPr>
              <a:spLocks noChangeShapeType="1"/>
            </p:cNvSpPr>
            <p:nvPr/>
          </p:nvSpPr>
          <p:spPr bwMode="auto">
            <a:xfrm flipH="1">
              <a:off x="3360" y="2164"/>
              <a:ext cx="259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852" name="Line 9"/>
            <p:cNvSpPr>
              <a:spLocks noChangeShapeType="1"/>
            </p:cNvSpPr>
            <p:nvPr/>
          </p:nvSpPr>
          <p:spPr bwMode="auto">
            <a:xfrm flipV="1">
              <a:off x="3402" y="1314"/>
              <a:ext cx="0" cy="85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3" name="Line 10"/>
            <p:cNvSpPr>
              <a:spLocks noChangeShapeType="1"/>
            </p:cNvSpPr>
            <p:nvPr/>
          </p:nvSpPr>
          <p:spPr bwMode="auto">
            <a:xfrm flipV="1">
              <a:off x="3903" y="1638"/>
              <a:ext cx="293" cy="485"/>
            </a:xfrm>
            <a:prstGeom prst="line">
              <a:avLst/>
            </a:prstGeom>
            <a:noFill/>
            <a:ln w="28575">
              <a:solidFill>
                <a:srgbClr val="0000FF"/>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4" name="Text Box 11"/>
            <p:cNvSpPr txBox="1">
              <a:spLocks noChangeArrowheads="1"/>
            </p:cNvSpPr>
            <p:nvPr/>
          </p:nvSpPr>
          <p:spPr bwMode="auto">
            <a:xfrm>
              <a:off x="3402" y="1638"/>
              <a:ext cx="209"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500" b="1"/>
                <a:t>+</a:t>
              </a:r>
            </a:p>
          </p:txBody>
        </p:sp>
        <p:sp>
          <p:nvSpPr>
            <p:cNvPr id="35855" name="Text Box 12"/>
            <p:cNvSpPr txBox="1">
              <a:spLocks noChangeArrowheads="1"/>
            </p:cNvSpPr>
            <p:nvPr/>
          </p:nvSpPr>
          <p:spPr bwMode="auto">
            <a:xfrm>
              <a:off x="4489" y="1921"/>
              <a:ext cx="64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30 m/s</a:t>
              </a:r>
            </a:p>
          </p:txBody>
        </p:sp>
        <p:sp>
          <p:nvSpPr>
            <p:cNvPr id="35856" name="Text Box 13"/>
            <p:cNvSpPr txBox="1">
              <a:spLocks noChangeArrowheads="1"/>
            </p:cNvSpPr>
            <p:nvPr/>
          </p:nvSpPr>
          <p:spPr bwMode="auto">
            <a:xfrm>
              <a:off x="3653" y="1314"/>
              <a:ext cx="76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30 m/s</a:t>
              </a:r>
            </a:p>
          </p:txBody>
        </p:sp>
        <p:sp>
          <p:nvSpPr>
            <p:cNvPr id="35857" name="Line 14"/>
            <p:cNvSpPr>
              <a:spLocks noChangeShapeType="1"/>
            </p:cNvSpPr>
            <p:nvPr/>
          </p:nvSpPr>
          <p:spPr bwMode="auto">
            <a:xfrm flipV="1">
              <a:off x="3936" y="2160"/>
              <a:ext cx="436" cy="0"/>
            </a:xfrm>
            <a:prstGeom prst="line">
              <a:avLst/>
            </a:prstGeom>
            <a:noFill/>
            <a:ln w="38100">
              <a:solidFill>
                <a:srgbClr val="0000FF"/>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8" name="Line 15"/>
            <p:cNvSpPr>
              <a:spLocks noChangeShapeType="1"/>
            </p:cNvSpPr>
            <p:nvPr/>
          </p:nvSpPr>
          <p:spPr bwMode="auto">
            <a:xfrm flipV="1">
              <a:off x="3888" y="1584"/>
              <a:ext cx="0" cy="384"/>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59" name="Line 16"/>
            <p:cNvSpPr>
              <a:spLocks noChangeShapeType="1"/>
            </p:cNvSpPr>
            <p:nvPr/>
          </p:nvSpPr>
          <p:spPr bwMode="auto">
            <a:xfrm>
              <a:off x="4949" y="1152"/>
              <a:ext cx="0" cy="283"/>
            </a:xfrm>
            <a:prstGeom prst="line">
              <a:avLst/>
            </a:prstGeom>
            <a:noFill/>
            <a:ln w="28575">
              <a:solidFill>
                <a:schemeClr val="hlink"/>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60" name="Arc 17"/>
            <p:cNvSpPr>
              <a:spLocks/>
            </p:cNvSpPr>
            <p:nvPr/>
          </p:nvSpPr>
          <p:spPr bwMode="auto">
            <a:xfrm rot="-3258965">
              <a:off x="4226" y="1344"/>
              <a:ext cx="1328" cy="1552"/>
            </a:xfrm>
            <a:custGeom>
              <a:avLst/>
              <a:gdLst>
                <a:gd name="T0" fmla="*/ 0 w 21600"/>
                <a:gd name="T1" fmla="*/ 0 h 32669"/>
                <a:gd name="T2" fmla="*/ 0 w 21600"/>
                <a:gd name="T3" fmla="*/ 0 h 32669"/>
                <a:gd name="T4" fmla="*/ 0 w 21600"/>
                <a:gd name="T5" fmla="*/ 0 h 32669"/>
                <a:gd name="T6" fmla="*/ 0 60000 65536"/>
                <a:gd name="T7" fmla="*/ 0 60000 65536"/>
                <a:gd name="T8" fmla="*/ 0 60000 65536"/>
                <a:gd name="T9" fmla="*/ 0 w 21600"/>
                <a:gd name="T10" fmla="*/ 0 h 32669"/>
                <a:gd name="T11" fmla="*/ 21600 w 21600"/>
                <a:gd name="T12" fmla="*/ 32669 h 32669"/>
              </a:gdLst>
              <a:ahLst/>
              <a:cxnLst>
                <a:cxn ang="T6">
                  <a:pos x="T0" y="T1"/>
                </a:cxn>
                <a:cxn ang="T7">
                  <a:pos x="T2" y="T3"/>
                </a:cxn>
                <a:cxn ang="T8">
                  <a:pos x="T4" y="T5"/>
                </a:cxn>
              </a:cxnLst>
              <a:rect l="T9" t="T10" r="T11" b="T12"/>
              <a:pathLst>
                <a:path w="21600" h="32669" fill="none" extrusionOk="0">
                  <a:moveTo>
                    <a:pt x="2223" y="-1"/>
                  </a:moveTo>
                  <a:cubicBezTo>
                    <a:pt x="13232" y="1138"/>
                    <a:pt x="21600" y="10416"/>
                    <a:pt x="21600" y="21485"/>
                  </a:cubicBezTo>
                  <a:cubicBezTo>
                    <a:pt x="21600" y="25427"/>
                    <a:pt x="20520" y="29295"/>
                    <a:pt x="18479" y="32669"/>
                  </a:cubicBezTo>
                </a:path>
                <a:path w="21600" h="32669" stroke="0" extrusionOk="0">
                  <a:moveTo>
                    <a:pt x="2223" y="-1"/>
                  </a:moveTo>
                  <a:cubicBezTo>
                    <a:pt x="13232" y="1138"/>
                    <a:pt x="21600" y="10416"/>
                    <a:pt x="21600" y="21485"/>
                  </a:cubicBezTo>
                  <a:cubicBezTo>
                    <a:pt x="21600" y="25427"/>
                    <a:pt x="20520" y="29295"/>
                    <a:pt x="18479" y="32669"/>
                  </a:cubicBezTo>
                  <a:lnTo>
                    <a:pt x="0" y="21485"/>
                  </a:lnTo>
                  <a:close/>
                </a:path>
              </a:pathLst>
            </a:custGeom>
            <a:noFill/>
            <a:ln w="28575">
              <a:solidFill>
                <a:schemeClr val="tx1"/>
              </a:solidFill>
              <a:prstDash val="dash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5861" name="Text Box 18"/>
            <p:cNvSpPr txBox="1">
              <a:spLocks noChangeArrowheads="1"/>
            </p:cNvSpPr>
            <p:nvPr/>
          </p:nvSpPr>
          <p:spPr bwMode="auto">
            <a:xfrm>
              <a:off x="4848" y="864"/>
              <a:ext cx="20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g</a:t>
              </a:r>
            </a:p>
          </p:txBody>
        </p:sp>
      </p:grpSp>
    </p:spTree>
    <p:extLst>
      <p:ext uri="{BB962C8B-B14F-4D97-AF65-F5344CB8AC3E}">
        <p14:creationId xmlns:p14="http://schemas.microsoft.com/office/powerpoint/2010/main" val="6849227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8F23517-8429-434C-8D5F-B1F458CF6E5D}" type="datetime1">
              <a:rPr lang="en-US"/>
              <a:pPr eaLnBrk="1" hangingPunct="1"/>
              <a:t>1/28/2021</a:t>
            </a:fld>
            <a:endParaRPr lang="en-US"/>
          </a:p>
        </p:txBody>
      </p:sp>
      <p:sp>
        <p:nvSpPr>
          <p:cNvPr id="3584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Physics 214 Fall 2010</a:t>
            </a:r>
          </a:p>
        </p:txBody>
      </p:sp>
      <p:sp>
        <p:nvSpPr>
          <p:cNvPr id="3584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C5A1304-2278-48AC-A97B-F8C1A55E760B}" type="slidenum">
              <a:rPr lang="en-US"/>
              <a:pPr eaLnBrk="1" hangingPunct="1"/>
              <a:t>19</a:t>
            </a:fld>
            <a:endParaRPr lang="en-US"/>
          </a:p>
        </p:txBody>
      </p:sp>
      <p:sp>
        <p:nvSpPr>
          <p:cNvPr id="35845" name="Rectangle 2"/>
          <p:cNvSpPr>
            <a:spLocks noGrp="1" noChangeArrowheads="1"/>
          </p:cNvSpPr>
          <p:nvPr>
            <p:ph type="title"/>
          </p:nvPr>
        </p:nvSpPr>
        <p:spPr/>
        <p:txBody>
          <a:bodyPr/>
          <a:lstStyle/>
          <a:p>
            <a:pPr eaLnBrk="1" hangingPunct="1"/>
            <a:r>
              <a:rPr lang="en-US"/>
              <a:t>Ch 3 E16</a:t>
            </a:r>
          </a:p>
        </p:txBody>
      </p:sp>
      <p:sp>
        <p:nvSpPr>
          <p:cNvPr id="25603" name="Text Box 3"/>
          <p:cNvSpPr txBox="1">
            <a:spLocks noChangeArrowheads="1"/>
          </p:cNvSpPr>
          <p:nvPr/>
        </p:nvSpPr>
        <p:spPr bwMode="auto">
          <a:xfrm>
            <a:off x="304800" y="1270243"/>
            <a:ext cx="4114800" cy="4939814"/>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500" b="1" dirty="0">
                <a:solidFill>
                  <a:srgbClr val="FF0000"/>
                </a:solidFill>
              </a:rPr>
              <a:t>V</a:t>
            </a:r>
            <a:r>
              <a:rPr lang="en-US" sz="2500" b="1" baseline="-25000" dirty="0">
                <a:solidFill>
                  <a:srgbClr val="FF0000"/>
                </a:solidFill>
              </a:rPr>
              <a:t>0v</a:t>
            </a:r>
            <a:r>
              <a:rPr lang="en-US" sz="2500" b="1" dirty="0">
                <a:solidFill>
                  <a:srgbClr val="FF0000"/>
                </a:solidFill>
              </a:rPr>
              <a:t> = 30 m/s  V</a:t>
            </a:r>
            <a:r>
              <a:rPr lang="en-US" sz="2500" b="1" baseline="-25000" dirty="0">
                <a:solidFill>
                  <a:srgbClr val="FF0000"/>
                </a:solidFill>
              </a:rPr>
              <a:t>0H</a:t>
            </a:r>
            <a:r>
              <a:rPr lang="en-US" sz="2500" b="1" dirty="0">
                <a:solidFill>
                  <a:srgbClr val="FF0000"/>
                </a:solidFill>
              </a:rPr>
              <a:t> = 30 m/s  </a:t>
            </a:r>
          </a:p>
          <a:p>
            <a:pPr eaLnBrk="1" hangingPunct="1">
              <a:spcBef>
                <a:spcPct val="20000"/>
              </a:spcBef>
            </a:pPr>
            <a:r>
              <a:rPr lang="en-US" sz="2500" b="1" dirty="0">
                <a:solidFill>
                  <a:srgbClr val="FF0000"/>
                </a:solidFill>
              </a:rPr>
              <a:t>      g = - 9.8m/s</a:t>
            </a:r>
            <a:r>
              <a:rPr lang="en-US" sz="2500" b="1" baseline="30000" dirty="0">
                <a:solidFill>
                  <a:srgbClr val="FF0000"/>
                </a:solidFill>
              </a:rPr>
              <a:t>2</a:t>
            </a:r>
          </a:p>
          <a:p>
            <a:pPr eaLnBrk="1" hangingPunct="1">
              <a:spcBef>
                <a:spcPct val="20000"/>
              </a:spcBef>
            </a:pPr>
            <a:endParaRPr lang="en-US" sz="2500" b="1" baseline="30000" dirty="0">
              <a:solidFill>
                <a:srgbClr val="FF0000"/>
              </a:solidFill>
            </a:endParaRPr>
          </a:p>
          <a:p>
            <a:pPr eaLnBrk="1" hangingPunct="1">
              <a:spcBef>
                <a:spcPct val="20000"/>
              </a:spcBef>
            </a:pPr>
            <a:r>
              <a:rPr lang="en-US" sz="2500" b="1" dirty="0">
                <a:solidFill>
                  <a:srgbClr val="FF0000"/>
                </a:solidFill>
              </a:rPr>
              <a:t>What is the range?</a:t>
            </a:r>
          </a:p>
          <a:p>
            <a:pPr eaLnBrk="1" hangingPunct="1">
              <a:spcBef>
                <a:spcPct val="20000"/>
              </a:spcBef>
            </a:pPr>
            <a:endParaRPr lang="en-US" sz="2500" b="1" dirty="0">
              <a:solidFill>
                <a:srgbClr val="FF0000"/>
              </a:solidFill>
            </a:endParaRPr>
          </a:p>
          <a:p>
            <a:pPr marL="0" indent="0" eaLnBrk="1" hangingPunct="1">
              <a:spcBef>
                <a:spcPct val="20000"/>
              </a:spcBef>
            </a:pPr>
            <a:r>
              <a:rPr lang="en-US" sz="2500" b="1" dirty="0">
                <a:solidFill>
                  <a:srgbClr val="FF0000"/>
                </a:solidFill>
              </a:rPr>
              <a:t>A). 201.4 m</a:t>
            </a:r>
          </a:p>
          <a:p>
            <a:pPr marL="0" indent="0" eaLnBrk="1" hangingPunct="1">
              <a:spcBef>
                <a:spcPct val="20000"/>
              </a:spcBef>
            </a:pPr>
            <a:r>
              <a:rPr lang="en-US" sz="2500" b="1" dirty="0">
                <a:solidFill>
                  <a:srgbClr val="FF0000"/>
                </a:solidFill>
              </a:rPr>
              <a:t>B). 183.6 m </a:t>
            </a:r>
          </a:p>
          <a:p>
            <a:pPr marL="0" indent="0" eaLnBrk="1" hangingPunct="1">
              <a:spcBef>
                <a:spcPct val="20000"/>
              </a:spcBef>
            </a:pPr>
            <a:r>
              <a:rPr lang="en-US" sz="2500" b="1" dirty="0">
                <a:solidFill>
                  <a:srgbClr val="FF0000"/>
                </a:solidFill>
              </a:rPr>
              <a:t>C). 15.0 m</a:t>
            </a:r>
          </a:p>
          <a:p>
            <a:pPr marL="0" indent="0" eaLnBrk="1" hangingPunct="1">
              <a:spcBef>
                <a:spcPct val="20000"/>
              </a:spcBef>
            </a:pPr>
            <a:r>
              <a:rPr lang="en-US" sz="2500" b="1" dirty="0">
                <a:solidFill>
                  <a:srgbClr val="FF0000"/>
                </a:solidFill>
              </a:rPr>
              <a:t>D). 30.0 m </a:t>
            </a:r>
          </a:p>
          <a:p>
            <a:pPr marL="0" indent="0" eaLnBrk="1" hangingPunct="1">
              <a:spcBef>
                <a:spcPct val="20000"/>
              </a:spcBef>
            </a:pPr>
            <a:r>
              <a:rPr lang="en-US" sz="2500" b="1" dirty="0">
                <a:solidFill>
                  <a:srgbClr val="FF0000"/>
                </a:solidFill>
              </a:rPr>
              <a:t>E). 60.0 m</a:t>
            </a:r>
          </a:p>
          <a:p>
            <a:pPr eaLnBrk="1" hangingPunct="1">
              <a:spcBef>
                <a:spcPct val="20000"/>
              </a:spcBef>
            </a:pPr>
            <a:endParaRPr lang="en-US" sz="2500" b="1" dirty="0">
              <a:solidFill>
                <a:srgbClr val="FF0000"/>
              </a:solidFill>
            </a:endParaRPr>
          </a:p>
        </p:txBody>
      </p:sp>
      <p:sp>
        <p:nvSpPr>
          <p:cNvPr id="35849" name="Oval 6"/>
          <p:cNvSpPr>
            <a:spLocks noChangeArrowheads="1"/>
          </p:cNvSpPr>
          <p:nvPr/>
        </p:nvSpPr>
        <p:spPr bwMode="auto">
          <a:xfrm>
            <a:off x="6130925" y="3306763"/>
            <a:ext cx="131763" cy="128587"/>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2" name="Group 7"/>
          <p:cNvGrpSpPr>
            <a:grpSpLocks/>
          </p:cNvGrpSpPr>
          <p:nvPr/>
        </p:nvGrpSpPr>
        <p:grpSpPr bwMode="auto">
          <a:xfrm>
            <a:off x="4648200" y="1676400"/>
            <a:ext cx="4114800" cy="3048000"/>
            <a:chOff x="3360" y="864"/>
            <a:chExt cx="2592" cy="1920"/>
          </a:xfrm>
        </p:grpSpPr>
        <p:sp>
          <p:nvSpPr>
            <p:cNvPr id="35851" name="Line 8"/>
            <p:cNvSpPr>
              <a:spLocks noChangeShapeType="1"/>
            </p:cNvSpPr>
            <p:nvPr/>
          </p:nvSpPr>
          <p:spPr bwMode="auto">
            <a:xfrm flipH="1">
              <a:off x="3360" y="2164"/>
              <a:ext cx="259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852" name="Line 9"/>
            <p:cNvSpPr>
              <a:spLocks noChangeShapeType="1"/>
            </p:cNvSpPr>
            <p:nvPr/>
          </p:nvSpPr>
          <p:spPr bwMode="auto">
            <a:xfrm flipV="1">
              <a:off x="3402" y="1314"/>
              <a:ext cx="0" cy="85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3" name="Line 10"/>
            <p:cNvSpPr>
              <a:spLocks noChangeShapeType="1"/>
            </p:cNvSpPr>
            <p:nvPr/>
          </p:nvSpPr>
          <p:spPr bwMode="auto">
            <a:xfrm flipV="1">
              <a:off x="3903" y="1638"/>
              <a:ext cx="293" cy="485"/>
            </a:xfrm>
            <a:prstGeom prst="line">
              <a:avLst/>
            </a:prstGeom>
            <a:noFill/>
            <a:ln w="28575">
              <a:solidFill>
                <a:srgbClr val="0000FF"/>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4" name="Text Box 11"/>
            <p:cNvSpPr txBox="1">
              <a:spLocks noChangeArrowheads="1"/>
            </p:cNvSpPr>
            <p:nvPr/>
          </p:nvSpPr>
          <p:spPr bwMode="auto">
            <a:xfrm>
              <a:off x="3402" y="1638"/>
              <a:ext cx="209"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500" b="1"/>
                <a:t>+</a:t>
              </a:r>
            </a:p>
          </p:txBody>
        </p:sp>
        <p:sp>
          <p:nvSpPr>
            <p:cNvPr id="35855" name="Text Box 12"/>
            <p:cNvSpPr txBox="1">
              <a:spLocks noChangeArrowheads="1"/>
            </p:cNvSpPr>
            <p:nvPr/>
          </p:nvSpPr>
          <p:spPr bwMode="auto">
            <a:xfrm>
              <a:off x="4489" y="1921"/>
              <a:ext cx="64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30 m/s</a:t>
              </a:r>
            </a:p>
          </p:txBody>
        </p:sp>
        <p:sp>
          <p:nvSpPr>
            <p:cNvPr id="35856" name="Text Box 13"/>
            <p:cNvSpPr txBox="1">
              <a:spLocks noChangeArrowheads="1"/>
            </p:cNvSpPr>
            <p:nvPr/>
          </p:nvSpPr>
          <p:spPr bwMode="auto">
            <a:xfrm>
              <a:off x="3653" y="1314"/>
              <a:ext cx="76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30 m/s</a:t>
              </a:r>
            </a:p>
          </p:txBody>
        </p:sp>
        <p:sp>
          <p:nvSpPr>
            <p:cNvPr id="35857" name="Line 14"/>
            <p:cNvSpPr>
              <a:spLocks noChangeShapeType="1"/>
            </p:cNvSpPr>
            <p:nvPr/>
          </p:nvSpPr>
          <p:spPr bwMode="auto">
            <a:xfrm flipV="1">
              <a:off x="3936" y="2160"/>
              <a:ext cx="436" cy="0"/>
            </a:xfrm>
            <a:prstGeom prst="line">
              <a:avLst/>
            </a:prstGeom>
            <a:noFill/>
            <a:ln w="38100">
              <a:solidFill>
                <a:srgbClr val="0000FF"/>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8" name="Line 15"/>
            <p:cNvSpPr>
              <a:spLocks noChangeShapeType="1"/>
            </p:cNvSpPr>
            <p:nvPr/>
          </p:nvSpPr>
          <p:spPr bwMode="auto">
            <a:xfrm flipV="1">
              <a:off x="3888" y="1584"/>
              <a:ext cx="0" cy="384"/>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59" name="Line 16"/>
            <p:cNvSpPr>
              <a:spLocks noChangeShapeType="1"/>
            </p:cNvSpPr>
            <p:nvPr/>
          </p:nvSpPr>
          <p:spPr bwMode="auto">
            <a:xfrm>
              <a:off x="4949" y="1152"/>
              <a:ext cx="0" cy="283"/>
            </a:xfrm>
            <a:prstGeom prst="line">
              <a:avLst/>
            </a:prstGeom>
            <a:noFill/>
            <a:ln w="28575">
              <a:solidFill>
                <a:schemeClr val="hlink"/>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60" name="Arc 17"/>
            <p:cNvSpPr>
              <a:spLocks/>
            </p:cNvSpPr>
            <p:nvPr/>
          </p:nvSpPr>
          <p:spPr bwMode="auto">
            <a:xfrm rot="-3258965">
              <a:off x="4226" y="1344"/>
              <a:ext cx="1328" cy="1552"/>
            </a:xfrm>
            <a:custGeom>
              <a:avLst/>
              <a:gdLst>
                <a:gd name="T0" fmla="*/ 0 w 21600"/>
                <a:gd name="T1" fmla="*/ 0 h 32669"/>
                <a:gd name="T2" fmla="*/ 0 w 21600"/>
                <a:gd name="T3" fmla="*/ 0 h 32669"/>
                <a:gd name="T4" fmla="*/ 0 w 21600"/>
                <a:gd name="T5" fmla="*/ 0 h 32669"/>
                <a:gd name="T6" fmla="*/ 0 60000 65536"/>
                <a:gd name="T7" fmla="*/ 0 60000 65536"/>
                <a:gd name="T8" fmla="*/ 0 60000 65536"/>
                <a:gd name="T9" fmla="*/ 0 w 21600"/>
                <a:gd name="T10" fmla="*/ 0 h 32669"/>
                <a:gd name="T11" fmla="*/ 21600 w 21600"/>
                <a:gd name="T12" fmla="*/ 32669 h 32669"/>
              </a:gdLst>
              <a:ahLst/>
              <a:cxnLst>
                <a:cxn ang="T6">
                  <a:pos x="T0" y="T1"/>
                </a:cxn>
                <a:cxn ang="T7">
                  <a:pos x="T2" y="T3"/>
                </a:cxn>
                <a:cxn ang="T8">
                  <a:pos x="T4" y="T5"/>
                </a:cxn>
              </a:cxnLst>
              <a:rect l="T9" t="T10" r="T11" b="T12"/>
              <a:pathLst>
                <a:path w="21600" h="32669" fill="none" extrusionOk="0">
                  <a:moveTo>
                    <a:pt x="2223" y="-1"/>
                  </a:moveTo>
                  <a:cubicBezTo>
                    <a:pt x="13232" y="1138"/>
                    <a:pt x="21600" y="10416"/>
                    <a:pt x="21600" y="21485"/>
                  </a:cubicBezTo>
                  <a:cubicBezTo>
                    <a:pt x="21600" y="25427"/>
                    <a:pt x="20520" y="29295"/>
                    <a:pt x="18479" y="32669"/>
                  </a:cubicBezTo>
                </a:path>
                <a:path w="21600" h="32669" stroke="0" extrusionOk="0">
                  <a:moveTo>
                    <a:pt x="2223" y="-1"/>
                  </a:moveTo>
                  <a:cubicBezTo>
                    <a:pt x="13232" y="1138"/>
                    <a:pt x="21600" y="10416"/>
                    <a:pt x="21600" y="21485"/>
                  </a:cubicBezTo>
                  <a:cubicBezTo>
                    <a:pt x="21600" y="25427"/>
                    <a:pt x="20520" y="29295"/>
                    <a:pt x="18479" y="32669"/>
                  </a:cubicBezTo>
                  <a:lnTo>
                    <a:pt x="0" y="21485"/>
                  </a:lnTo>
                  <a:close/>
                </a:path>
              </a:pathLst>
            </a:custGeom>
            <a:noFill/>
            <a:ln w="28575">
              <a:solidFill>
                <a:schemeClr val="tx1"/>
              </a:solidFill>
              <a:prstDash val="dash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5861" name="Text Box 18"/>
            <p:cNvSpPr txBox="1">
              <a:spLocks noChangeArrowheads="1"/>
            </p:cNvSpPr>
            <p:nvPr/>
          </p:nvSpPr>
          <p:spPr bwMode="auto">
            <a:xfrm>
              <a:off x="4848" y="864"/>
              <a:ext cx="20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g</a:t>
              </a:r>
            </a:p>
          </p:txBody>
        </p:sp>
      </p:grpSp>
    </p:spTree>
    <p:extLst>
      <p:ext uri="{BB962C8B-B14F-4D97-AF65-F5344CB8AC3E}">
        <p14:creationId xmlns:p14="http://schemas.microsoft.com/office/powerpoint/2010/main" val="263537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nvGraphicFramePr>
        <p:xfrm>
          <a:off x="0" y="179489"/>
          <a:ext cx="1905000" cy="658711"/>
        </p:xfrm>
        <a:graphic>
          <a:graphicData uri="http://schemas.openxmlformats.org/presentationml/2006/ole">
            <mc:AlternateContent xmlns:mc="http://schemas.openxmlformats.org/markup-compatibility/2006">
              <mc:Choice xmlns:v="urn:schemas-microsoft-com:vml" Requires="v">
                <p:oleObj spid="_x0000_s1040" name="Equation" r:id="rId3" imgW="660240" imgH="228600" progId="Equation.3">
                  <p:embed/>
                </p:oleObj>
              </mc:Choice>
              <mc:Fallback>
                <p:oleObj name="Equation" r:id="rId3" imgW="660240" imgH="228600" progId="Equation.3">
                  <p:embed/>
                  <p:pic>
                    <p:nvPicPr>
                      <p:cNvPr id="2" name="Object 1"/>
                      <p:cNvPicPr>
                        <a:picLocks noChangeAspect="1" noChangeArrowheads="1"/>
                      </p:cNvPicPr>
                      <p:nvPr/>
                    </p:nvPicPr>
                    <p:blipFill>
                      <a:blip r:embed="rId4"/>
                      <a:srcRect/>
                      <a:stretch>
                        <a:fillRect/>
                      </a:stretch>
                    </p:blipFill>
                    <p:spPr bwMode="auto">
                      <a:xfrm>
                        <a:off x="0" y="179489"/>
                        <a:ext cx="1905000" cy="658711"/>
                      </a:xfrm>
                      <a:prstGeom prst="rect">
                        <a:avLst/>
                      </a:prstGeom>
                      <a:solidFill>
                        <a:srgbClr val="EFFF5D"/>
                      </a:solidFill>
                      <a:ln>
                        <a:noFill/>
                      </a:ln>
                    </p:spPr>
                  </p:pic>
                </p:oleObj>
              </mc:Fallback>
            </mc:AlternateContent>
          </a:graphicData>
        </a:graphic>
      </p:graphicFrame>
      <p:grpSp>
        <p:nvGrpSpPr>
          <p:cNvPr id="13" name="Group 12"/>
          <p:cNvGrpSpPr/>
          <p:nvPr/>
        </p:nvGrpSpPr>
        <p:grpSpPr>
          <a:xfrm>
            <a:off x="0" y="914400"/>
            <a:ext cx="4832871" cy="5442158"/>
            <a:chOff x="0" y="914400"/>
            <a:chExt cx="4832871" cy="5442158"/>
          </a:xfrm>
        </p:grpSpPr>
        <p:sp>
          <p:nvSpPr>
            <p:cNvPr id="3" name="TextBox 2"/>
            <p:cNvSpPr txBox="1"/>
            <p:nvPr/>
          </p:nvSpPr>
          <p:spPr>
            <a:xfrm>
              <a:off x="0" y="914400"/>
              <a:ext cx="4114800" cy="5093702"/>
            </a:xfrm>
            <a:prstGeom prst="rect">
              <a:avLst/>
            </a:prstGeom>
            <a:noFill/>
          </p:spPr>
          <p:txBody>
            <a:bodyPr wrap="square" rtlCol="0">
              <a:spAutoFit/>
            </a:bodyPr>
            <a:lstStyle/>
            <a:p>
              <a:r>
                <a:rPr lang="en-US" sz="2500" b="1" u="sng" dirty="0"/>
                <a:t>Find the maximum height</a:t>
              </a:r>
            </a:p>
            <a:p>
              <a:pPr marL="285750" indent="-285750">
                <a:buFont typeface="Arial" pitchFamily="34" charset="0"/>
                <a:buChar char="•"/>
              </a:pPr>
              <a:r>
                <a:rPr lang="en-US" sz="2500" dirty="0"/>
                <a:t>Define the positive direction of the motion. </a:t>
              </a:r>
            </a:p>
            <a:p>
              <a:pPr marL="285750" indent="-285750">
                <a:buFont typeface="Arial" pitchFamily="34" charset="0"/>
                <a:buChar char="•"/>
              </a:pPr>
              <a:r>
                <a:rPr lang="en-US" sz="2500" dirty="0"/>
                <a:t>V0 = 20 m/s and is positive  </a:t>
              </a:r>
            </a:p>
            <a:p>
              <a:pPr marL="285750" indent="-285750">
                <a:buFont typeface="Arial" pitchFamily="34" charset="0"/>
                <a:buChar char="•"/>
              </a:pPr>
              <a:r>
                <a:rPr lang="en-US" sz="2500" dirty="0"/>
                <a:t>a = -9.8 m/s and is negative </a:t>
              </a:r>
            </a:p>
            <a:p>
              <a:pPr marL="285750" indent="-285750">
                <a:buFont typeface="Arial" pitchFamily="34" charset="0"/>
                <a:buChar char="•"/>
              </a:pPr>
              <a:r>
                <a:rPr lang="en-US" sz="2500" dirty="0"/>
                <a:t> </a:t>
              </a:r>
            </a:p>
            <a:p>
              <a:pPr marL="285750" indent="-285750">
                <a:buFont typeface="Arial" pitchFamily="34" charset="0"/>
                <a:buChar char="•"/>
              </a:pPr>
              <a:endParaRPr lang="en-US" sz="2500" dirty="0"/>
            </a:p>
            <a:p>
              <a:pPr marL="285750" indent="-285750">
                <a:buFont typeface="Arial" pitchFamily="34" charset="0"/>
                <a:buChar char="•"/>
              </a:pPr>
              <a:r>
                <a:rPr lang="en-US" sz="2500" dirty="0"/>
                <a:t> </a:t>
              </a:r>
            </a:p>
            <a:p>
              <a:pPr marL="285750" indent="-285750">
                <a:buFont typeface="Arial" pitchFamily="34" charset="0"/>
                <a:buChar char="•"/>
              </a:pPr>
              <a:endParaRPr lang="en-US" sz="2500" dirty="0"/>
            </a:p>
            <a:p>
              <a:pPr marL="285750" indent="-285750">
                <a:buFont typeface="Arial" pitchFamily="34" charset="0"/>
                <a:buChar char="•"/>
              </a:pPr>
              <a:r>
                <a:rPr lang="en-US" sz="2500" dirty="0"/>
                <a:t>When v = 0, </a:t>
              </a:r>
              <a:r>
                <a:rPr lang="en-US" sz="2500" dirty="0">
                  <a:sym typeface="Wingdings" pitchFamily="2" charset="2"/>
                </a:rPr>
                <a:t> t = (20m/s)/(9.8m/s</a:t>
              </a:r>
              <a:r>
                <a:rPr lang="en-US" sz="2500" baseline="30000" dirty="0">
                  <a:sym typeface="Wingdings" pitchFamily="2" charset="2"/>
                </a:rPr>
                <a:t>2</a:t>
              </a:r>
              <a:r>
                <a:rPr lang="en-US" sz="2500" dirty="0">
                  <a:sym typeface="Wingdings" pitchFamily="2" charset="2"/>
                </a:rPr>
                <a:t>) ~2s </a:t>
              </a:r>
            </a:p>
            <a:p>
              <a:pPr marL="285750" indent="-285750">
                <a:buFont typeface="Arial" pitchFamily="34" charset="0"/>
                <a:buChar char="•"/>
              </a:pPr>
              <a:r>
                <a:rPr lang="en-US" sz="2500" dirty="0">
                  <a:sym typeface="Wingdings" pitchFamily="2" charset="2"/>
                </a:rPr>
                <a:t>Therefore, </a:t>
              </a:r>
              <a:endParaRPr lang="en-US" sz="2500" dirty="0"/>
            </a:p>
            <a:p>
              <a:pPr marL="285750" indent="-285750">
                <a:buFont typeface="Arial" pitchFamily="34" charset="0"/>
                <a:buChar char="•"/>
              </a:pPr>
              <a:endParaRPr lang="en-US" sz="2500" dirty="0"/>
            </a:p>
          </p:txBody>
        </p:sp>
        <p:graphicFrame>
          <p:nvGraphicFramePr>
            <p:cNvPr id="4" name="Object 3"/>
            <p:cNvGraphicFramePr>
              <a:graphicFrameLocks noChangeAspect="1"/>
            </p:cNvGraphicFramePr>
            <p:nvPr/>
          </p:nvGraphicFramePr>
          <p:xfrm>
            <a:off x="381000" y="2858266"/>
            <a:ext cx="3651250" cy="489773"/>
          </p:xfrm>
          <a:graphic>
            <a:graphicData uri="http://schemas.openxmlformats.org/presentationml/2006/ole">
              <mc:AlternateContent xmlns:mc="http://schemas.openxmlformats.org/markup-compatibility/2006">
                <mc:Choice xmlns:v="urn:schemas-microsoft-com:vml" Requires="v">
                  <p:oleObj spid="_x0000_s1041" name="Equation" r:id="rId5" imgW="1511280" imgH="203040" progId="Equation.3">
                    <p:embed/>
                  </p:oleObj>
                </mc:Choice>
                <mc:Fallback>
                  <p:oleObj name="Equation" r:id="rId5" imgW="1511280" imgH="203040" progId="Equation.3">
                    <p:embed/>
                    <p:pic>
                      <p:nvPicPr>
                        <p:cNvPr id="4" name="Object 3"/>
                        <p:cNvPicPr>
                          <a:picLocks noChangeAspect="1" noChangeArrowheads="1"/>
                        </p:cNvPicPr>
                        <p:nvPr/>
                      </p:nvPicPr>
                      <p:blipFill>
                        <a:blip r:embed="rId6"/>
                        <a:srcRect/>
                        <a:stretch>
                          <a:fillRect/>
                        </a:stretch>
                      </p:blipFill>
                      <p:spPr bwMode="auto">
                        <a:xfrm>
                          <a:off x="381000" y="2858266"/>
                          <a:ext cx="3651250" cy="489773"/>
                        </a:xfrm>
                        <a:prstGeom prst="rect">
                          <a:avLst/>
                        </a:prstGeom>
                        <a:solidFill>
                          <a:srgbClr val="EFFF5D"/>
                        </a:solidFill>
                        <a:ln>
                          <a:noFill/>
                        </a:ln>
                      </p:spPr>
                    </p:pic>
                  </p:oleObj>
                </mc:Fallback>
              </mc:AlternateContent>
            </a:graphicData>
          </a:graphic>
        </p:graphicFrame>
        <p:graphicFrame>
          <p:nvGraphicFramePr>
            <p:cNvPr id="5" name="Object 4"/>
            <p:cNvGraphicFramePr>
              <a:graphicFrameLocks noChangeAspect="1"/>
            </p:cNvGraphicFramePr>
            <p:nvPr/>
          </p:nvGraphicFramePr>
          <p:xfrm>
            <a:off x="381000" y="3467457"/>
            <a:ext cx="3733800" cy="742419"/>
          </p:xfrm>
          <a:graphic>
            <a:graphicData uri="http://schemas.openxmlformats.org/presentationml/2006/ole">
              <mc:AlternateContent xmlns:mc="http://schemas.openxmlformats.org/markup-compatibility/2006">
                <mc:Choice xmlns:v="urn:schemas-microsoft-com:vml" Requires="v">
                  <p:oleObj spid="_x0000_s1042" name="Equation" r:id="rId7" imgW="1981080" imgH="393480" progId="Equation.3">
                    <p:embed/>
                  </p:oleObj>
                </mc:Choice>
                <mc:Fallback>
                  <p:oleObj name="Equation" r:id="rId7" imgW="1981080" imgH="393480" progId="Equation.3">
                    <p:embed/>
                    <p:pic>
                      <p:nvPicPr>
                        <p:cNvPr id="5" name="Object 4"/>
                        <p:cNvPicPr>
                          <a:picLocks noChangeAspect="1" noChangeArrowheads="1"/>
                        </p:cNvPicPr>
                        <p:nvPr/>
                      </p:nvPicPr>
                      <p:blipFill>
                        <a:blip r:embed="rId8"/>
                        <a:srcRect/>
                        <a:stretch>
                          <a:fillRect/>
                        </a:stretch>
                      </p:blipFill>
                      <p:spPr bwMode="auto">
                        <a:xfrm>
                          <a:off x="381000" y="3467457"/>
                          <a:ext cx="3733800" cy="742419"/>
                        </a:xfrm>
                        <a:prstGeom prst="rect">
                          <a:avLst/>
                        </a:prstGeom>
                        <a:solidFill>
                          <a:srgbClr val="EFFF5D"/>
                        </a:solidFill>
                        <a:ln>
                          <a:noFill/>
                        </a:ln>
                      </p:spPr>
                    </p:pic>
                  </p:oleObj>
                </mc:Fallback>
              </mc:AlternateContent>
            </a:graphicData>
          </a:graphic>
        </p:graphicFrame>
        <p:graphicFrame>
          <p:nvGraphicFramePr>
            <p:cNvPr id="6" name="Object 5"/>
            <p:cNvGraphicFramePr>
              <a:graphicFrameLocks noChangeAspect="1"/>
            </p:cNvGraphicFramePr>
            <p:nvPr/>
          </p:nvGraphicFramePr>
          <p:xfrm>
            <a:off x="22746" y="5659646"/>
            <a:ext cx="4810125" cy="696912"/>
          </p:xfrm>
          <a:graphic>
            <a:graphicData uri="http://schemas.openxmlformats.org/presentationml/2006/ole">
              <mc:AlternateContent xmlns:mc="http://schemas.openxmlformats.org/markup-compatibility/2006">
                <mc:Choice xmlns:v="urn:schemas-microsoft-com:vml" Requires="v">
                  <p:oleObj spid="_x0000_s1043" name="Equation" r:id="rId9" imgW="2717640" imgH="393480" progId="Equation.3">
                    <p:embed/>
                  </p:oleObj>
                </mc:Choice>
                <mc:Fallback>
                  <p:oleObj name="Equation" r:id="rId9" imgW="2717640" imgH="393480" progId="Equation.3">
                    <p:embed/>
                    <p:pic>
                      <p:nvPicPr>
                        <p:cNvPr id="6" name="Object 5"/>
                        <p:cNvPicPr>
                          <a:picLocks noChangeAspect="1" noChangeArrowheads="1"/>
                        </p:cNvPicPr>
                        <p:nvPr/>
                      </p:nvPicPr>
                      <p:blipFill>
                        <a:blip r:embed="rId10"/>
                        <a:srcRect/>
                        <a:stretch>
                          <a:fillRect/>
                        </a:stretch>
                      </p:blipFill>
                      <p:spPr bwMode="auto">
                        <a:xfrm>
                          <a:off x="22746" y="5659646"/>
                          <a:ext cx="4810125" cy="696912"/>
                        </a:xfrm>
                        <a:prstGeom prst="rect">
                          <a:avLst/>
                        </a:prstGeom>
                        <a:solidFill>
                          <a:srgbClr val="EFFF5D"/>
                        </a:solidFill>
                        <a:ln>
                          <a:noFill/>
                        </a:ln>
                      </p:spPr>
                    </p:pic>
                  </p:oleObj>
                </mc:Fallback>
              </mc:AlternateContent>
            </a:graphicData>
          </a:graphic>
        </p:graphicFrame>
      </p:grpSp>
      <p:graphicFrame>
        <p:nvGraphicFramePr>
          <p:cNvPr id="7" name="Object 6"/>
          <p:cNvGraphicFramePr>
            <a:graphicFrameLocks noChangeAspect="1"/>
          </p:cNvGraphicFramePr>
          <p:nvPr/>
        </p:nvGraphicFramePr>
        <p:xfrm>
          <a:off x="2207238" y="6824"/>
          <a:ext cx="1892777" cy="838200"/>
        </p:xfrm>
        <a:graphic>
          <a:graphicData uri="http://schemas.openxmlformats.org/presentationml/2006/ole">
            <mc:AlternateContent xmlns:mc="http://schemas.openxmlformats.org/markup-compatibility/2006">
              <mc:Choice xmlns:v="urn:schemas-microsoft-com:vml" Requires="v">
                <p:oleObj spid="_x0000_s1044" name="Equation" r:id="rId11" imgW="888840" imgH="393480" progId="Equation.3">
                  <p:embed/>
                </p:oleObj>
              </mc:Choice>
              <mc:Fallback>
                <p:oleObj name="Equation" r:id="rId11" imgW="888840" imgH="393480" progId="Equation.3">
                  <p:embed/>
                  <p:pic>
                    <p:nvPicPr>
                      <p:cNvPr id="7" name="Object 6"/>
                      <p:cNvPicPr>
                        <a:picLocks noChangeAspect="1" noChangeArrowheads="1"/>
                      </p:cNvPicPr>
                      <p:nvPr/>
                    </p:nvPicPr>
                    <p:blipFill>
                      <a:blip r:embed="rId12"/>
                      <a:srcRect/>
                      <a:stretch>
                        <a:fillRect/>
                      </a:stretch>
                    </p:blipFill>
                    <p:spPr bwMode="auto">
                      <a:xfrm>
                        <a:off x="2207238" y="6824"/>
                        <a:ext cx="1892777" cy="838200"/>
                      </a:xfrm>
                      <a:prstGeom prst="rect">
                        <a:avLst/>
                      </a:prstGeom>
                      <a:solidFill>
                        <a:srgbClr val="EFFF5D"/>
                      </a:solidFill>
                      <a:ln>
                        <a:noFill/>
                      </a:ln>
                    </p:spPr>
                  </p:pic>
                </p:oleObj>
              </mc:Fallback>
            </mc:AlternateContent>
          </a:graphicData>
        </a:graphic>
      </p:graphicFrame>
      <p:grpSp>
        <p:nvGrpSpPr>
          <p:cNvPr id="14" name="Group 13"/>
          <p:cNvGrpSpPr/>
          <p:nvPr/>
        </p:nvGrpSpPr>
        <p:grpSpPr>
          <a:xfrm>
            <a:off x="4724400" y="228600"/>
            <a:ext cx="4419600" cy="6632585"/>
            <a:chOff x="4724400" y="228600"/>
            <a:chExt cx="4419600" cy="6632585"/>
          </a:xfrm>
        </p:grpSpPr>
        <p:sp>
          <p:nvSpPr>
            <p:cNvPr id="8" name="TextBox 7"/>
            <p:cNvSpPr txBox="1"/>
            <p:nvPr/>
          </p:nvSpPr>
          <p:spPr>
            <a:xfrm>
              <a:off x="4724400" y="228600"/>
              <a:ext cx="4419600" cy="6632585"/>
            </a:xfrm>
            <a:prstGeom prst="rect">
              <a:avLst/>
            </a:prstGeom>
            <a:noFill/>
          </p:spPr>
          <p:txBody>
            <a:bodyPr wrap="square" rtlCol="0">
              <a:spAutoFit/>
            </a:bodyPr>
            <a:lstStyle/>
            <a:p>
              <a:r>
                <a:rPr lang="en-US" sz="2500" b="1" u="sng" dirty="0"/>
                <a:t>Find the total time from max. height to your hand. </a:t>
              </a:r>
            </a:p>
            <a:p>
              <a:pPr marL="342900" indent="-342900">
                <a:buFont typeface="Arial" pitchFamily="34" charset="0"/>
                <a:buChar char="•"/>
              </a:pPr>
              <a:r>
                <a:rPr lang="en-US" sz="2500" dirty="0"/>
                <a:t>When d = 0, </a:t>
              </a:r>
            </a:p>
            <a:p>
              <a:pPr marL="342900" indent="-342900">
                <a:buFont typeface="Arial" pitchFamily="34" charset="0"/>
                <a:buChar char="•"/>
              </a:pPr>
              <a:endParaRPr lang="en-US" sz="2500" dirty="0"/>
            </a:p>
            <a:p>
              <a:pPr marL="342900" indent="-342900">
                <a:buFont typeface="Arial" pitchFamily="34" charset="0"/>
                <a:buChar char="•"/>
              </a:pPr>
              <a:endParaRPr lang="en-US" sz="2500" dirty="0"/>
            </a:p>
            <a:p>
              <a:pPr marL="342900" indent="-342900">
                <a:buFont typeface="Arial" pitchFamily="34" charset="0"/>
                <a:buChar char="•"/>
              </a:pPr>
              <a:r>
                <a:rPr lang="en-US" sz="2500" dirty="0">
                  <a:sym typeface="Wingdings" pitchFamily="2" charset="2"/>
                </a:rPr>
                <a:t></a:t>
              </a:r>
              <a:r>
                <a:rPr lang="en-US" sz="2500" b="1" dirty="0">
                  <a:solidFill>
                    <a:schemeClr val="accent1"/>
                  </a:solidFill>
                  <a:sym typeface="Wingdings" pitchFamily="2" charset="2"/>
                </a:rPr>
                <a:t>t = 0</a:t>
              </a:r>
              <a:r>
                <a:rPr lang="en-US" sz="2500" dirty="0">
                  <a:sym typeface="Wingdings" pitchFamily="2" charset="2"/>
                </a:rPr>
                <a:t>,  i.e. the starting point</a:t>
              </a:r>
            </a:p>
            <a:p>
              <a:pPr marL="342900" indent="-342900">
                <a:buFont typeface="Arial" pitchFamily="34" charset="0"/>
                <a:buChar char="•"/>
              </a:pPr>
              <a:r>
                <a:rPr lang="en-US" sz="2500" dirty="0">
                  <a:sym typeface="Wingdings" pitchFamily="2" charset="2"/>
                </a:rPr>
                <a:t>OR </a:t>
              </a:r>
            </a:p>
            <a:p>
              <a:pPr marL="342900" indent="-342900">
                <a:buFont typeface="Arial" pitchFamily="34" charset="0"/>
                <a:buChar char="•"/>
              </a:pPr>
              <a:endParaRPr lang="en-US" sz="2500" dirty="0">
                <a:sym typeface="Wingdings" pitchFamily="2" charset="2"/>
              </a:endParaRPr>
            </a:p>
            <a:p>
              <a:pPr marL="342900" indent="-342900">
                <a:buFont typeface="Arial" pitchFamily="34" charset="0"/>
                <a:buChar char="•"/>
              </a:pPr>
              <a:endParaRPr lang="en-US" sz="2500" dirty="0">
                <a:sym typeface="Wingdings" pitchFamily="2" charset="2"/>
              </a:endParaRPr>
            </a:p>
            <a:p>
              <a:pPr marL="342900" indent="-342900">
                <a:buFont typeface="Arial" pitchFamily="34" charset="0"/>
                <a:buChar char="•"/>
              </a:pPr>
              <a:endParaRPr lang="en-US" sz="2500" dirty="0">
                <a:sym typeface="Wingdings" pitchFamily="2" charset="2"/>
              </a:endParaRPr>
            </a:p>
            <a:p>
              <a:pPr marL="342900" indent="-342900">
                <a:buFont typeface="Arial" pitchFamily="34" charset="0"/>
                <a:buChar char="•"/>
              </a:pPr>
              <a:r>
                <a:rPr lang="en-US" sz="2500" dirty="0">
                  <a:sym typeface="Wingdings" pitchFamily="2" charset="2"/>
                </a:rPr>
                <a:t></a:t>
              </a:r>
              <a:r>
                <a:rPr lang="en-US" sz="2500" b="1" dirty="0">
                  <a:solidFill>
                    <a:schemeClr val="accent1"/>
                  </a:solidFill>
                  <a:sym typeface="Wingdings" pitchFamily="2" charset="2"/>
                </a:rPr>
                <a:t>t = 4s</a:t>
              </a:r>
              <a:r>
                <a:rPr lang="en-US" sz="2500" dirty="0">
                  <a:sym typeface="Wingdings" pitchFamily="2" charset="2"/>
                </a:rPr>
                <a:t>, i.e. total time after it fall to the hand . </a:t>
              </a:r>
            </a:p>
            <a:p>
              <a:pPr marL="342900" indent="-342900">
                <a:buFont typeface="Arial" pitchFamily="34" charset="0"/>
                <a:buChar char="•"/>
              </a:pPr>
              <a:r>
                <a:rPr lang="en-US" sz="2500" dirty="0">
                  <a:sym typeface="Wingdings" pitchFamily="2" charset="2"/>
                </a:rPr>
                <a:t>It take </a:t>
              </a:r>
              <a:r>
                <a:rPr lang="en-US" sz="2500" b="1" dirty="0">
                  <a:solidFill>
                    <a:schemeClr val="accent1"/>
                  </a:solidFill>
                  <a:sym typeface="Wingdings" pitchFamily="2" charset="2"/>
                </a:rPr>
                <a:t>2s</a:t>
              </a:r>
              <a:r>
                <a:rPr lang="en-US" sz="2500" dirty="0">
                  <a:sym typeface="Wingdings" pitchFamily="2" charset="2"/>
                </a:rPr>
                <a:t> from your hand to the max. height</a:t>
              </a:r>
            </a:p>
            <a:p>
              <a:pPr marL="342900" indent="-342900">
                <a:buFont typeface="Arial" pitchFamily="34" charset="0"/>
                <a:buChar char="•"/>
              </a:pPr>
              <a:r>
                <a:rPr lang="en-US" sz="2500" dirty="0">
                  <a:sym typeface="Wingdings" pitchFamily="2" charset="2"/>
                </a:rPr>
                <a:t>From max. height to the your hand, it takes </a:t>
              </a:r>
              <a:r>
                <a:rPr lang="en-US" sz="2500" b="1" dirty="0">
                  <a:solidFill>
                    <a:schemeClr val="accent1"/>
                  </a:solidFill>
                  <a:sym typeface="Wingdings" pitchFamily="2" charset="2"/>
                </a:rPr>
                <a:t>4s-2s = 2s. </a:t>
              </a:r>
              <a:endParaRPr lang="en-US" sz="2500" b="1" dirty="0">
                <a:solidFill>
                  <a:schemeClr val="accent1"/>
                </a:solidFill>
              </a:endParaRPr>
            </a:p>
            <a:p>
              <a:pPr marL="285750" indent="-285750">
                <a:buFont typeface="Arial" pitchFamily="34" charset="0"/>
                <a:buChar char="•"/>
              </a:pPr>
              <a:endParaRPr lang="en-US" sz="2500" dirty="0"/>
            </a:p>
          </p:txBody>
        </p:sp>
        <p:graphicFrame>
          <p:nvGraphicFramePr>
            <p:cNvPr id="11" name="Object 10"/>
            <p:cNvGraphicFramePr>
              <a:graphicFrameLocks noChangeAspect="1"/>
            </p:cNvGraphicFramePr>
            <p:nvPr/>
          </p:nvGraphicFramePr>
          <p:xfrm>
            <a:off x="5134615" y="1434483"/>
            <a:ext cx="3876675" cy="742950"/>
          </p:xfrm>
          <a:graphic>
            <a:graphicData uri="http://schemas.openxmlformats.org/presentationml/2006/ole">
              <mc:AlternateContent xmlns:mc="http://schemas.openxmlformats.org/markup-compatibility/2006">
                <mc:Choice xmlns:v="urn:schemas-microsoft-com:vml" Requires="v">
                  <p:oleObj spid="_x0000_s1045" name="Equation" r:id="rId13" imgW="2057400" imgH="393480" progId="Equation.3">
                    <p:embed/>
                  </p:oleObj>
                </mc:Choice>
                <mc:Fallback>
                  <p:oleObj name="Equation" r:id="rId13" imgW="2057400" imgH="393480" progId="Equation.3">
                    <p:embed/>
                    <p:pic>
                      <p:nvPicPr>
                        <p:cNvPr id="11" name="Object 10"/>
                        <p:cNvPicPr>
                          <a:picLocks noChangeAspect="1" noChangeArrowheads="1"/>
                        </p:cNvPicPr>
                        <p:nvPr/>
                      </p:nvPicPr>
                      <p:blipFill>
                        <a:blip/>
                        <a:srcRect/>
                        <a:stretch>
                          <a:fillRect/>
                        </a:stretch>
                      </p:blipFill>
                      <p:spPr bwMode="auto">
                        <a:xfrm>
                          <a:off x="5134615" y="1434483"/>
                          <a:ext cx="3876675" cy="742950"/>
                        </a:xfrm>
                        <a:prstGeom prst="rect">
                          <a:avLst/>
                        </a:prstGeom>
                        <a:solidFill>
                          <a:srgbClr val="EFFF5D"/>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11"/>
            <p:cNvGraphicFramePr>
              <a:graphicFrameLocks noChangeAspect="1"/>
            </p:cNvGraphicFramePr>
            <p:nvPr/>
          </p:nvGraphicFramePr>
          <p:xfrm>
            <a:off x="5334000" y="3048000"/>
            <a:ext cx="3375025" cy="742950"/>
          </p:xfrm>
          <a:graphic>
            <a:graphicData uri="http://schemas.openxmlformats.org/presentationml/2006/ole">
              <mc:AlternateContent xmlns:mc="http://schemas.openxmlformats.org/markup-compatibility/2006">
                <mc:Choice xmlns:v="urn:schemas-microsoft-com:vml" Requires="v">
                  <p:oleObj spid="_x0000_s1046" name="Equation" r:id="rId14" imgW="1790640" imgH="393480" progId="Equation.DSMT4">
                    <p:embed/>
                  </p:oleObj>
                </mc:Choice>
                <mc:Fallback>
                  <p:oleObj name="Equation" r:id="rId14" imgW="1790640" imgH="393480" progId="Equation.DSMT4">
                    <p:embed/>
                    <p:pic>
                      <p:nvPicPr>
                        <p:cNvPr id="12" name="Object 11"/>
                        <p:cNvPicPr>
                          <a:picLocks noChangeAspect="1" noChangeArrowheads="1"/>
                        </p:cNvPicPr>
                        <p:nvPr/>
                      </p:nvPicPr>
                      <p:blipFill>
                        <a:blip r:embed="rId15"/>
                        <a:srcRect/>
                        <a:stretch>
                          <a:fillRect/>
                        </a:stretch>
                      </p:blipFill>
                      <p:spPr bwMode="auto">
                        <a:xfrm>
                          <a:off x="5334000" y="3048000"/>
                          <a:ext cx="3375025" cy="742950"/>
                        </a:xfrm>
                        <a:prstGeom prst="rect">
                          <a:avLst/>
                        </a:prstGeom>
                        <a:solidFill>
                          <a:srgbClr val="EFFF5D"/>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9" name="Slide Number Placeholder 8"/>
          <p:cNvSpPr>
            <a:spLocks noGrp="1"/>
          </p:cNvSpPr>
          <p:nvPr>
            <p:ph type="sldNum" sz="quarter" idx="12"/>
          </p:nvPr>
        </p:nvSpPr>
        <p:spPr/>
        <p:txBody>
          <a:bodyPr/>
          <a:lstStyle/>
          <a:p>
            <a:fld id="{6589C2D7-5E49-4F1B-8F82-2430A3106B59}" type="slidenum">
              <a:rPr lang="en-US" smtClean="0"/>
              <a:t>2</a:t>
            </a:fld>
            <a:endParaRPr lang="en-US"/>
          </a:p>
        </p:txBody>
      </p:sp>
    </p:spTree>
    <p:extLst>
      <p:ext uri="{BB962C8B-B14F-4D97-AF65-F5344CB8AC3E}">
        <p14:creationId xmlns:p14="http://schemas.microsoft.com/office/powerpoint/2010/main" val="3939166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randombar(horizontal)">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8F23517-8429-434C-8D5F-B1F458CF6E5D}" type="datetime1">
              <a:rPr lang="en-US"/>
              <a:pPr eaLnBrk="1" hangingPunct="1"/>
              <a:t>1/28/2021</a:t>
            </a:fld>
            <a:endParaRPr lang="en-US"/>
          </a:p>
        </p:txBody>
      </p:sp>
      <p:sp>
        <p:nvSpPr>
          <p:cNvPr id="3584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Physics 214 Fall 2010</a:t>
            </a:r>
          </a:p>
        </p:txBody>
      </p:sp>
      <p:sp>
        <p:nvSpPr>
          <p:cNvPr id="3584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C5A1304-2278-48AC-A97B-F8C1A55E760B}" type="slidenum">
              <a:rPr lang="en-US"/>
              <a:pPr eaLnBrk="1" hangingPunct="1"/>
              <a:t>20</a:t>
            </a:fld>
            <a:endParaRPr lang="en-US"/>
          </a:p>
        </p:txBody>
      </p:sp>
      <p:sp>
        <p:nvSpPr>
          <p:cNvPr id="35845" name="Rectangle 2"/>
          <p:cNvSpPr>
            <a:spLocks noGrp="1" noChangeArrowheads="1"/>
          </p:cNvSpPr>
          <p:nvPr>
            <p:ph type="title"/>
          </p:nvPr>
        </p:nvSpPr>
        <p:spPr/>
        <p:txBody>
          <a:bodyPr/>
          <a:lstStyle/>
          <a:p>
            <a:pPr eaLnBrk="1" hangingPunct="1"/>
            <a:r>
              <a:rPr lang="en-US"/>
              <a:t>Ch 3 E16</a:t>
            </a:r>
          </a:p>
        </p:txBody>
      </p:sp>
      <p:sp>
        <p:nvSpPr>
          <p:cNvPr id="25603" name="Text Box 3"/>
          <p:cNvSpPr txBox="1">
            <a:spLocks noChangeArrowheads="1"/>
          </p:cNvSpPr>
          <p:nvPr/>
        </p:nvSpPr>
        <p:spPr bwMode="auto">
          <a:xfrm>
            <a:off x="304800" y="1676400"/>
            <a:ext cx="4114800" cy="170816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500" b="1" dirty="0">
                <a:solidFill>
                  <a:srgbClr val="FF0000"/>
                </a:solidFill>
              </a:rPr>
              <a:t>V</a:t>
            </a:r>
            <a:r>
              <a:rPr lang="en-US" sz="2500" b="1" baseline="-25000" dirty="0">
                <a:solidFill>
                  <a:srgbClr val="FF0000"/>
                </a:solidFill>
              </a:rPr>
              <a:t>0v</a:t>
            </a:r>
            <a:r>
              <a:rPr lang="en-US" sz="2500" b="1" dirty="0">
                <a:solidFill>
                  <a:srgbClr val="FF0000"/>
                </a:solidFill>
              </a:rPr>
              <a:t> = 30 m/s  V</a:t>
            </a:r>
            <a:r>
              <a:rPr lang="en-US" sz="2500" b="1" baseline="-25000" dirty="0">
                <a:solidFill>
                  <a:srgbClr val="FF0000"/>
                </a:solidFill>
              </a:rPr>
              <a:t>0H</a:t>
            </a:r>
            <a:r>
              <a:rPr lang="en-US" sz="2500" b="1" dirty="0">
                <a:solidFill>
                  <a:srgbClr val="FF0000"/>
                </a:solidFill>
              </a:rPr>
              <a:t> = 30 m/s  </a:t>
            </a:r>
          </a:p>
          <a:p>
            <a:pPr eaLnBrk="1" hangingPunct="1">
              <a:spcBef>
                <a:spcPct val="20000"/>
              </a:spcBef>
            </a:pPr>
            <a:r>
              <a:rPr lang="en-US" sz="2500" b="1" dirty="0">
                <a:solidFill>
                  <a:srgbClr val="FF0000"/>
                </a:solidFill>
              </a:rPr>
              <a:t>      g = - 9.8m/s</a:t>
            </a:r>
            <a:r>
              <a:rPr lang="en-US" sz="2500" b="1" baseline="30000" dirty="0">
                <a:solidFill>
                  <a:srgbClr val="FF0000"/>
                </a:solidFill>
              </a:rPr>
              <a:t>2</a:t>
            </a:r>
          </a:p>
          <a:p>
            <a:pPr eaLnBrk="1" hangingPunct="1">
              <a:spcBef>
                <a:spcPct val="20000"/>
              </a:spcBef>
            </a:pPr>
            <a:endParaRPr lang="en-US" sz="2500" b="1" baseline="30000" dirty="0">
              <a:solidFill>
                <a:srgbClr val="FF0000"/>
              </a:solidFill>
            </a:endParaRPr>
          </a:p>
          <a:p>
            <a:pPr eaLnBrk="1" hangingPunct="1">
              <a:spcBef>
                <a:spcPct val="20000"/>
              </a:spcBef>
            </a:pPr>
            <a:r>
              <a:rPr lang="en-US" sz="2500" b="1" dirty="0">
                <a:solidFill>
                  <a:srgbClr val="FF0000"/>
                </a:solidFill>
              </a:rPr>
              <a:t>What is the range?</a:t>
            </a:r>
          </a:p>
        </p:txBody>
      </p:sp>
      <p:sp>
        <p:nvSpPr>
          <p:cNvPr id="25605" name="Text Box 5"/>
          <p:cNvSpPr txBox="1">
            <a:spLocks noChangeArrowheads="1"/>
          </p:cNvSpPr>
          <p:nvPr/>
        </p:nvSpPr>
        <p:spPr bwMode="auto">
          <a:xfrm>
            <a:off x="609600" y="5105400"/>
            <a:ext cx="419100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500" b="1" dirty="0"/>
              <a:t>d = 30 x </a:t>
            </a:r>
            <a:r>
              <a:rPr lang="en-US" sz="2500" b="1" dirty="0" err="1"/>
              <a:t>t</a:t>
            </a:r>
            <a:r>
              <a:rPr lang="en-US" sz="2500" b="1" baseline="-25000" dirty="0" err="1"/>
              <a:t>R</a:t>
            </a:r>
            <a:r>
              <a:rPr lang="en-US" sz="2500" b="1" dirty="0"/>
              <a:t> = </a:t>
            </a:r>
            <a:r>
              <a:rPr lang="en-US" sz="2500" b="1" dirty="0">
                <a:solidFill>
                  <a:srgbClr val="FF0000"/>
                </a:solidFill>
              </a:rPr>
              <a:t>183.6m</a:t>
            </a:r>
            <a:endParaRPr lang="en-US" sz="2500" b="1" baseline="-25000" dirty="0">
              <a:solidFill>
                <a:srgbClr val="FF0000"/>
              </a:solidFill>
            </a:endParaRPr>
          </a:p>
        </p:txBody>
      </p:sp>
      <p:sp>
        <p:nvSpPr>
          <p:cNvPr id="35849" name="Oval 6"/>
          <p:cNvSpPr>
            <a:spLocks noChangeArrowheads="1"/>
          </p:cNvSpPr>
          <p:nvPr/>
        </p:nvSpPr>
        <p:spPr bwMode="auto">
          <a:xfrm>
            <a:off x="6130925" y="3306763"/>
            <a:ext cx="131763" cy="128587"/>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2" name="Group 7"/>
          <p:cNvGrpSpPr>
            <a:grpSpLocks/>
          </p:cNvGrpSpPr>
          <p:nvPr/>
        </p:nvGrpSpPr>
        <p:grpSpPr bwMode="auto">
          <a:xfrm>
            <a:off x="4648200" y="1676400"/>
            <a:ext cx="4114800" cy="3048000"/>
            <a:chOff x="3360" y="864"/>
            <a:chExt cx="2592" cy="1920"/>
          </a:xfrm>
        </p:grpSpPr>
        <p:sp>
          <p:nvSpPr>
            <p:cNvPr id="35851" name="Line 8"/>
            <p:cNvSpPr>
              <a:spLocks noChangeShapeType="1"/>
            </p:cNvSpPr>
            <p:nvPr/>
          </p:nvSpPr>
          <p:spPr bwMode="auto">
            <a:xfrm flipH="1">
              <a:off x="3360" y="2164"/>
              <a:ext cx="259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852" name="Line 9"/>
            <p:cNvSpPr>
              <a:spLocks noChangeShapeType="1"/>
            </p:cNvSpPr>
            <p:nvPr/>
          </p:nvSpPr>
          <p:spPr bwMode="auto">
            <a:xfrm flipV="1">
              <a:off x="3402" y="1314"/>
              <a:ext cx="0" cy="85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3" name="Line 10"/>
            <p:cNvSpPr>
              <a:spLocks noChangeShapeType="1"/>
            </p:cNvSpPr>
            <p:nvPr/>
          </p:nvSpPr>
          <p:spPr bwMode="auto">
            <a:xfrm flipV="1">
              <a:off x="3903" y="1638"/>
              <a:ext cx="293" cy="485"/>
            </a:xfrm>
            <a:prstGeom prst="line">
              <a:avLst/>
            </a:prstGeom>
            <a:noFill/>
            <a:ln w="28575">
              <a:solidFill>
                <a:srgbClr val="0000FF"/>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4" name="Text Box 11"/>
            <p:cNvSpPr txBox="1">
              <a:spLocks noChangeArrowheads="1"/>
            </p:cNvSpPr>
            <p:nvPr/>
          </p:nvSpPr>
          <p:spPr bwMode="auto">
            <a:xfrm>
              <a:off x="3402" y="1638"/>
              <a:ext cx="209"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500" b="1"/>
                <a:t>+</a:t>
              </a:r>
            </a:p>
          </p:txBody>
        </p:sp>
        <p:sp>
          <p:nvSpPr>
            <p:cNvPr id="35855" name="Text Box 12"/>
            <p:cNvSpPr txBox="1">
              <a:spLocks noChangeArrowheads="1"/>
            </p:cNvSpPr>
            <p:nvPr/>
          </p:nvSpPr>
          <p:spPr bwMode="auto">
            <a:xfrm>
              <a:off x="4489" y="1921"/>
              <a:ext cx="64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30 m/s</a:t>
              </a:r>
            </a:p>
          </p:txBody>
        </p:sp>
        <p:sp>
          <p:nvSpPr>
            <p:cNvPr id="35856" name="Text Box 13"/>
            <p:cNvSpPr txBox="1">
              <a:spLocks noChangeArrowheads="1"/>
            </p:cNvSpPr>
            <p:nvPr/>
          </p:nvSpPr>
          <p:spPr bwMode="auto">
            <a:xfrm>
              <a:off x="3653" y="1314"/>
              <a:ext cx="76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30 m/s</a:t>
              </a:r>
            </a:p>
          </p:txBody>
        </p:sp>
        <p:sp>
          <p:nvSpPr>
            <p:cNvPr id="35857" name="Line 14"/>
            <p:cNvSpPr>
              <a:spLocks noChangeShapeType="1"/>
            </p:cNvSpPr>
            <p:nvPr/>
          </p:nvSpPr>
          <p:spPr bwMode="auto">
            <a:xfrm flipV="1">
              <a:off x="3936" y="2160"/>
              <a:ext cx="436" cy="0"/>
            </a:xfrm>
            <a:prstGeom prst="line">
              <a:avLst/>
            </a:prstGeom>
            <a:noFill/>
            <a:ln w="38100">
              <a:solidFill>
                <a:srgbClr val="0000FF"/>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8" name="Line 15"/>
            <p:cNvSpPr>
              <a:spLocks noChangeShapeType="1"/>
            </p:cNvSpPr>
            <p:nvPr/>
          </p:nvSpPr>
          <p:spPr bwMode="auto">
            <a:xfrm flipV="1">
              <a:off x="3888" y="1584"/>
              <a:ext cx="0" cy="384"/>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59" name="Line 16"/>
            <p:cNvSpPr>
              <a:spLocks noChangeShapeType="1"/>
            </p:cNvSpPr>
            <p:nvPr/>
          </p:nvSpPr>
          <p:spPr bwMode="auto">
            <a:xfrm>
              <a:off x="4949" y="1152"/>
              <a:ext cx="0" cy="283"/>
            </a:xfrm>
            <a:prstGeom prst="line">
              <a:avLst/>
            </a:prstGeom>
            <a:noFill/>
            <a:ln w="28575">
              <a:solidFill>
                <a:schemeClr val="hlink"/>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60" name="Arc 17"/>
            <p:cNvSpPr>
              <a:spLocks/>
            </p:cNvSpPr>
            <p:nvPr/>
          </p:nvSpPr>
          <p:spPr bwMode="auto">
            <a:xfrm rot="-3258965">
              <a:off x="4226" y="1344"/>
              <a:ext cx="1328" cy="1552"/>
            </a:xfrm>
            <a:custGeom>
              <a:avLst/>
              <a:gdLst>
                <a:gd name="T0" fmla="*/ 0 w 21600"/>
                <a:gd name="T1" fmla="*/ 0 h 32669"/>
                <a:gd name="T2" fmla="*/ 0 w 21600"/>
                <a:gd name="T3" fmla="*/ 0 h 32669"/>
                <a:gd name="T4" fmla="*/ 0 w 21600"/>
                <a:gd name="T5" fmla="*/ 0 h 32669"/>
                <a:gd name="T6" fmla="*/ 0 60000 65536"/>
                <a:gd name="T7" fmla="*/ 0 60000 65536"/>
                <a:gd name="T8" fmla="*/ 0 60000 65536"/>
                <a:gd name="T9" fmla="*/ 0 w 21600"/>
                <a:gd name="T10" fmla="*/ 0 h 32669"/>
                <a:gd name="T11" fmla="*/ 21600 w 21600"/>
                <a:gd name="T12" fmla="*/ 32669 h 32669"/>
              </a:gdLst>
              <a:ahLst/>
              <a:cxnLst>
                <a:cxn ang="T6">
                  <a:pos x="T0" y="T1"/>
                </a:cxn>
                <a:cxn ang="T7">
                  <a:pos x="T2" y="T3"/>
                </a:cxn>
                <a:cxn ang="T8">
                  <a:pos x="T4" y="T5"/>
                </a:cxn>
              </a:cxnLst>
              <a:rect l="T9" t="T10" r="T11" b="T12"/>
              <a:pathLst>
                <a:path w="21600" h="32669" fill="none" extrusionOk="0">
                  <a:moveTo>
                    <a:pt x="2223" y="-1"/>
                  </a:moveTo>
                  <a:cubicBezTo>
                    <a:pt x="13232" y="1138"/>
                    <a:pt x="21600" y="10416"/>
                    <a:pt x="21600" y="21485"/>
                  </a:cubicBezTo>
                  <a:cubicBezTo>
                    <a:pt x="21600" y="25427"/>
                    <a:pt x="20520" y="29295"/>
                    <a:pt x="18479" y="32669"/>
                  </a:cubicBezTo>
                </a:path>
                <a:path w="21600" h="32669" stroke="0" extrusionOk="0">
                  <a:moveTo>
                    <a:pt x="2223" y="-1"/>
                  </a:moveTo>
                  <a:cubicBezTo>
                    <a:pt x="13232" y="1138"/>
                    <a:pt x="21600" y="10416"/>
                    <a:pt x="21600" y="21485"/>
                  </a:cubicBezTo>
                  <a:cubicBezTo>
                    <a:pt x="21600" y="25427"/>
                    <a:pt x="20520" y="29295"/>
                    <a:pt x="18479" y="32669"/>
                  </a:cubicBezTo>
                  <a:lnTo>
                    <a:pt x="0" y="21485"/>
                  </a:lnTo>
                  <a:close/>
                </a:path>
              </a:pathLst>
            </a:custGeom>
            <a:noFill/>
            <a:ln w="28575">
              <a:solidFill>
                <a:schemeClr val="tx1"/>
              </a:solidFill>
              <a:prstDash val="dash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5861" name="Text Box 18"/>
            <p:cNvSpPr txBox="1">
              <a:spLocks noChangeArrowheads="1"/>
            </p:cNvSpPr>
            <p:nvPr/>
          </p:nvSpPr>
          <p:spPr bwMode="auto">
            <a:xfrm>
              <a:off x="4848" y="864"/>
              <a:ext cx="20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g</a:t>
              </a:r>
            </a:p>
          </p:txBody>
        </p:sp>
      </p:grpSp>
    </p:spTree>
    <p:extLst>
      <p:ext uri="{BB962C8B-B14F-4D97-AF65-F5344CB8AC3E}">
        <p14:creationId xmlns:p14="http://schemas.microsoft.com/office/powerpoint/2010/main" val="22950924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1186" name="Rectangle 2"/>
          <p:cNvSpPr>
            <a:spLocks noGrp="1" noChangeArrowheads="1"/>
          </p:cNvSpPr>
          <p:nvPr>
            <p:ph type="title"/>
          </p:nvPr>
        </p:nvSpPr>
        <p:spPr>
          <a:xfrm>
            <a:off x="694531" y="381000"/>
            <a:ext cx="7772400" cy="762000"/>
          </a:xfrm>
        </p:spPr>
        <p:txBody>
          <a:bodyPr/>
          <a:lstStyle/>
          <a:p>
            <a:r>
              <a:rPr lang="en-US" b="1" dirty="0">
                <a:solidFill>
                  <a:srgbClr val="FF0000"/>
                </a:solidFill>
              </a:rPr>
              <a:t>Hitting a Target</a:t>
            </a:r>
          </a:p>
        </p:txBody>
      </p:sp>
      <p:sp>
        <p:nvSpPr>
          <p:cNvPr id="861187" name="Rectangle 3"/>
          <p:cNvSpPr>
            <a:spLocks noGrp="1" noChangeArrowheads="1"/>
          </p:cNvSpPr>
          <p:nvPr>
            <p:ph type="body" idx="1"/>
          </p:nvPr>
        </p:nvSpPr>
        <p:spPr>
          <a:xfrm>
            <a:off x="694531" y="1590675"/>
            <a:ext cx="7772400" cy="4114800"/>
          </a:xfrm>
        </p:spPr>
        <p:txBody>
          <a:bodyPr/>
          <a:lstStyle/>
          <a:p>
            <a:pPr marL="0" indent="0">
              <a:lnSpc>
                <a:spcPct val="80000"/>
              </a:lnSpc>
              <a:buNone/>
            </a:pPr>
            <a:r>
              <a:rPr lang="en-US" dirty="0"/>
              <a:t>If the rifle is fired directly at the target in a horizontal direction, will the bullet hit the center of the target?</a:t>
            </a:r>
          </a:p>
          <a:p>
            <a:pPr marL="0" indent="0">
              <a:lnSpc>
                <a:spcPct val="80000"/>
              </a:lnSpc>
              <a:buNone/>
            </a:pPr>
            <a:endParaRPr lang="en-US" dirty="0"/>
          </a:p>
          <a:p>
            <a:pPr marL="514350" indent="-514350">
              <a:lnSpc>
                <a:spcPct val="80000"/>
              </a:lnSpc>
              <a:buFont typeface="+mj-lt"/>
              <a:buAutoNum type="alphaUcPeriod"/>
            </a:pPr>
            <a:r>
              <a:rPr lang="en-US" dirty="0"/>
              <a:t> Yes. </a:t>
            </a:r>
          </a:p>
          <a:p>
            <a:pPr marL="514350" indent="-514350">
              <a:lnSpc>
                <a:spcPct val="80000"/>
              </a:lnSpc>
              <a:buFont typeface="+mj-lt"/>
              <a:buAutoNum type="alphaUcPeriod"/>
            </a:pPr>
            <a:r>
              <a:rPr lang="en-US" dirty="0"/>
              <a:t>No. </a:t>
            </a:r>
          </a:p>
        </p:txBody>
      </p:sp>
      <p:pic>
        <p:nvPicPr>
          <p:cNvPr id="861189" name="Picture 5" descr="03_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4419600"/>
            <a:ext cx="8856663"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656088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152400"/>
            <a:ext cx="8229600" cy="1143000"/>
          </a:xfrm>
        </p:spPr>
        <p:txBody>
          <a:bodyPr>
            <a:normAutofit fontScale="90000"/>
          </a:bodyPr>
          <a:lstStyle/>
          <a:p>
            <a:r>
              <a:rPr lang="en-US" b="1" dirty="0">
                <a:solidFill>
                  <a:srgbClr val="FF0000"/>
                </a:solidFill>
              </a:rPr>
              <a:t>Where to aim in order to Hit the Falling object (ignore air friction)? </a:t>
            </a:r>
          </a:p>
        </p:txBody>
      </p:sp>
      <p:pic>
        <p:nvPicPr>
          <p:cNvPr id="5" name="Picture 5" descr="1D-23_diagram"/>
          <p:cNvPicPr>
            <a:picLocks noGrp="1" noChangeAspect="1" noChangeArrowheads="1"/>
          </p:cNvPicPr>
          <p:nvPr>
            <p:ph sz="quarter" idx="4294967295"/>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695305" y="2045732"/>
            <a:ext cx="4581505" cy="2381428"/>
          </a:xfrm>
          <a:prstGeom prst="rect">
            <a:avLst/>
          </a:prstGeom>
          <a:noFill/>
        </p:spPr>
      </p:pic>
      <p:sp>
        <p:nvSpPr>
          <p:cNvPr id="6" name="Rectangle 11"/>
          <p:cNvSpPr>
            <a:spLocks noChangeArrowheads="1"/>
          </p:cNvSpPr>
          <p:nvPr/>
        </p:nvSpPr>
        <p:spPr bwMode="auto">
          <a:xfrm>
            <a:off x="457200" y="4724400"/>
            <a:ext cx="8458200" cy="1524000"/>
          </a:xfrm>
          <a:prstGeom prst="rect">
            <a:avLst/>
          </a:prstGeom>
          <a:solidFill>
            <a:srgbClr val="FFEBE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spcBef>
                <a:spcPct val="20000"/>
              </a:spcBef>
            </a:pPr>
            <a:r>
              <a:rPr lang="en-US" altLang="zh-CN" sz="2000" b="1" dirty="0">
                <a:solidFill>
                  <a:schemeClr val="hlink"/>
                </a:solidFill>
                <a:ea typeface="宋体" pitchFamily="2" charset="-122"/>
              </a:rPr>
              <a:t>Ignoring friction  y = v</a:t>
            </a:r>
            <a:r>
              <a:rPr lang="en-US" altLang="zh-CN" sz="2000" b="1" baseline="-25000" dirty="0">
                <a:solidFill>
                  <a:schemeClr val="hlink"/>
                </a:solidFill>
                <a:ea typeface="宋体" pitchFamily="2" charset="-122"/>
              </a:rPr>
              <a:t>0y</a:t>
            </a:r>
            <a:r>
              <a:rPr lang="en-US" altLang="zh-CN" sz="2000" b="1" dirty="0">
                <a:solidFill>
                  <a:schemeClr val="hlink"/>
                </a:solidFill>
                <a:ea typeface="宋体" pitchFamily="2" charset="-122"/>
              </a:rPr>
              <a:t>t – 1/2gt</a:t>
            </a:r>
            <a:r>
              <a:rPr lang="en-US" altLang="zh-CN" sz="2000" b="1" baseline="30000" dirty="0">
                <a:solidFill>
                  <a:schemeClr val="hlink"/>
                </a:solidFill>
                <a:ea typeface="宋体" pitchFamily="2" charset="-122"/>
              </a:rPr>
              <a:t>2</a:t>
            </a:r>
            <a:r>
              <a:rPr lang="en-US" altLang="zh-CN" sz="2000" b="1" dirty="0">
                <a:solidFill>
                  <a:schemeClr val="hlink"/>
                </a:solidFill>
                <a:ea typeface="宋体" pitchFamily="2" charset="-122"/>
              </a:rPr>
              <a:t>         t = x/v</a:t>
            </a:r>
            <a:r>
              <a:rPr lang="en-US" altLang="zh-CN" sz="2000" b="1" baseline="-25000" dirty="0">
                <a:solidFill>
                  <a:schemeClr val="hlink"/>
                </a:solidFill>
                <a:ea typeface="宋体" pitchFamily="2" charset="-122"/>
              </a:rPr>
              <a:t>0x</a:t>
            </a:r>
            <a:r>
              <a:rPr lang="en-US" altLang="zh-CN" sz="2000" b="1" dirty="0">
                <a:solidFill>
                  <a:schemeClr val="hlink"/>
                </a:solidFill>
                <a:ea typeface="宋体" pitchFamily="2" charset="-122"/>
              </a:rPr>
              <a:t> ,    v</a:t>
            </a:r>
            <a:r>
              <a:rPr lang="en-US" altLang="zh-CN" sz="2000" b="1" baseline="-25000" dirty="0">
                <a:solidFill>
                  <a:schemeClr val="hlink"/>
                </a:solidFill>
                <a:ea typeface="宋体" pitchFamily="2" charset="-122"/>
              </a:rPr>
              <a:t>0y</a:t>
            </a:r>
            <a:r>
              <a:rPr lang="en-US" altLang="zh-CN" sz="2000" b="1" dirty="0">
                <a:solidFill>
                  <a:schemeClr val="hlink"/>
                </a:solidFill>
                <a:ea typeface="宋体" pitchFamily="2" charset="-122"/>
              </a:rPr>
              <a:t>/v</a:t>
            </a:r>
            <a:r>
              <a:rPr lang="en-US" altLang="zh-CN" sz="2000" b="1" baseline="-25000" dirty="0">
                <a:solidFill>
                  <a:schemeClr val="hlink"/>
                </a:solidFill>
                <a:ea typeface="宋体" pitchFamily="2" charset="-122"/>
              </a:rPr>
              <a:t>0x </a:t>
            </a:r>
            <a:r>
              <a:rPr lang="en-US" altLang="zh-CN" sz="2000" b="1" dirty="0">
                <a:solidFill>
                  <a:schemeClr val="hlink"/>
                </a:solidFill>
                <a:ea typeface="宋体" pitchFamily="2" charset="-122"/>
              </a:rPr>
              <a:t>= h/x       y = h – 1/2gt</a:t>
            </a:r>
            <a:r>
              <a:rPr lang="en-US" altLang="zh-CN" sz="2000" b="1" baseline="30000" dirty="0">
                <a:solidFill>
                  <a:schemeClr val="hlink"/>
                </a:solidFill>
                <a:ea typeface="宋体" pitchFamily="2" charset="-122"/>
              </a:rPr>
              <a:t>2</a:t>
            </a:r>
            <a:r>
              <a:rPr lang="en-US" altLang="zh-CN" sz="2000" b="1" dirty="0">
                <a:solidFill>
                  <a:schemeClr val="hlink"/>
                </a:solidFill>
                <a:ea typeface="宋体" pitchFamily="2" charset="-122"/>
              </a:rPr>
              <a:t>    </a:t>
            </a:r>
          </a:p>
          <a:p>
            <a:pPr>
              <a:lnSpc>
                <a:spcPct val="80000"/>
              </a:lnSpc>
              <a:spcBef>
                <a:spcPct val="20000"/>
              </a:spcBef>
            </a:pPr>
            <a:endParaRPr lang="en-US" altLang="zh-CN" sz="2000" b="1" dirty="0">
              <a:solidFill>
                <a:schemeClr val="hlink"/>
              </a:solidFill>
              <a:ea typeface="宋体" pitchFamily="2" charset="-122"/>
            </a:endParaRPr>
          </a:p>
          <a:p>
            <a:pPr>
              <a:lnSpc>
                <a:spcPct val="80000"/>
              </a:lnSpc>
              <a:spcBef>
                <a:spcPct val="20000"/>
              </a:spcBef>
            </a:pPr>
            <a:r>
              <a:rPr lang="en-US" altLang="zh-CN" sz="2000" b="1" dirty="0">
                <a:solidFill>
                  <a:schemeClr val="hlink"/>
                </a:solidFill>
                <a:ea typeface="宋体" pitchFamily="2" charset="-122"/>
              </a:rPr>
              <a:t>In the same time the monkey falls   1/2gt</a:t>
            </a:r>
            <a:r>
              <a:rPr lang="en-US" altLang="zh-CN" sz="2000" b="1" baseline="30000" dirty="0">
                <a:solidFill>
                  <a:schemeClr val="hlink"/>
                </a:solidFill>
                <a:ea typeface="宋体" pitchFamily="2" charset="-122"/>
              </a:rPr>
              <a:t>2</a:t>
            </a:r>
            <a:r>
              <a:rPr lang="en-US" altLang="zh-CN" sz="2000" b="1" dirty="0">
                <a:solidFill>
                  <a:schemeClr val="hlink"/>
                </a:solidFill>
                <a:ea typeface="宋体" pitchFamily="2" charset="-122"/>
              </a:rPr>
              <a:t>, i.e. for the monkey:  y = h – 1/2gt</a:t>
            </a:r>
            <a:r>
              <a:rPr lang="en-US" altLang="zh-CN" sz="2000" b="1" baseline="30000" dirty="0">
                <a:solidFill>
                  <a:schemeClr val="hlink"/>
                </a:solidFill>
                <a:ea typeface="宋体" pitchFamily="2" charset="-122"/>
              </a:rPr>
              <a:t>2</a:t>
            </a:r>
          </a:p>
          <a:p>
            <a:pPr>
              <a:lnSpc>
                <a:spcPct val="80000"/>
              </a:lnSpc>
              <a:spcBef>
                <a:spcPct val="20000"/>
              </a:spcBef>
            </a:pPr>
            <a:r>
              <a:rPr lang="en-US" altLang="zh-CN" sz="2000" b="1" dirty="0">
                <a:solidFill>
                  <a:schemeClr val="hlink"/>
                </a:solidFill>
                <a:ea typeface="宋体" pitchFamily="2" charset="-122"/>
              </a:rPr>
              <a:t> </a:t>
            </a:r>
            <a:endParaRPr lang="en-US" altLang="zh-CN" sz="2000" b="1" baseline="30000" dirty="0">
              <a:solidFill>
                <a:schemeClr val="hlink"/>
              </a:solidFill>
              <a:ea typeface="宋体" pitchFamily="2" charset="-122"/>
            </a:endParaRPr>
          </a:p>
          <a:p>
            <a:pPr>
              <a:lnSpc>
                <a:spcPct val="80000"/>
              </a:lnSpc>
              <a:spcBef>
                <a:spcPct val="20000"/>
              </a:spcBef>
            </a:pPr>
            <a:r>
              <a:rPr lang="en-US" altLang="zh-CN" sz="2000" b="1" dirty="0">
                <a:solidFill>
                  <a:schemeClr val="hlink"/>
                </a:solidFill>
                <a:ea typeface="宋体" pitchFamily="2" charset="-122"/>
              </a:rPr>
              <a:t>So the bullet always hits the monkey no matter what the value of v</a:t>
            </a:r>
            <a:r>
              <a:rPr lang="en-US" altLang="zh-CN" sz="2000" b="1" baseline="-25000" dirty="0">
                <a:solidFill>
                  <a:schemeClr val="hlink"/>
                </a:solidFill>
                <a:ea typeface="宋体" pitchFamily="2" charset="-122"/>
              </a:rPr>
              <a:t>0</a:t>
            </a:r>
            <a:r>
              <a:rPr lang="en-US" altLang="zh-CN" sz="2000" b="1" dirty="0">
                <a:solidFill>
                  <a:srgbClr val="FF3300"/>
                </a:solidFill>
                <a:ea typeface="宋体" pitchFamily="2" charset="-122"/>
              </a:rPr>
              <a:t> </a:t>
            </a:r>
          </a:p>
        </p:txBody>
      </p:sp>
      <p:grpSp>
        <p:nvGrpSpPr>
          <p:cNvPr id="12" name="Group 11"/>
          <p:cNvGrpSpPr/>
          <p:nvPr/>
        </p:nvGrpSpPr>
        <p:grpSpPr>
          <a:xfrm>
            <a:off x="1371600" y="1524000"/>
            <a:ext cx="5105400" cy="2382798"/>
            <a:chOff x="1371600" y="1981200"/>
            <a:chExt cx="5105400" cy="2382798"/>
          </a:xfrm>
        </p:grpSpPr>
        <p:cxnSp>
          <p:nvCxnSpPr>
            <p:cNvPr id="7" name="Straight Arrow Connector 6"/>
            <p:cNvCxnSpPr/>
            <p:nvPr/>
          </p:nvCxnSpPr>
          <p:spPr>
            <a:xfrm>
              <a:off x="1752600" y="3909392"/>
              <a:ext cx="46482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1726096" y="2286000"/>
              <a:ext cx="0" cy="162339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019800" y="3810000"/>
              <a:ext cx="457200" cy="553998"/>
            </a:xfrm>
            <a:prstGeom prst="rect">
              <a:avLst/>
            </a:prstGeom>
            <a:noFill/>
          </p:spPr>
          <p:txBody>
            <a:bodyPr wrap="square" rtlCol="0">
              <a:spAutoFit/>
            </a:bodyPr>
            <a:lstStyle/>
            <a:p>
              <a:r>
                <a:rPr lang="en-US" sz="3000" dirty="0"/>
                <a:t>x</a:t>
              </a:r>
            </a:p>
          </p:txBody>
        </p:sp>
        <p:sp>
          <p:nvSpPr>
            <p:cNvPr id="11" name="TextBox 10"/>
            <p:cNvSpPr txBox="1"/>
            <p:nvPr/>
          </p:nvSpPr>
          <p:spPr>
            <a:xfrm>
              <a:off x="1371600" y="1981200"/>
              <a:ext cx="457200" cy="553998"/>
            </a:xfrm>
            <a:prstGeom prst="rect">
              <a:avLst/>
            </a:prstGeom>
            <a:noFill/>
          </p:spPr>
          <p:txBody>
            <a:bodyPr wrap="square" rtlCol="0">
              <a:spAutoFit/>
            </a:bodyPr>
            <a:lstStyle/>
            <a:p>
              <a:r>
                <a:rPr lang="en-US" sz="3000" dirty="0"/>
                <a:t>y</a:t>
              </a:r>
            </a:p>
          </p:txBody>
        </p:sp>
      </p:grpSp>
    </p:spTree>
    <p:extLst>
      <p:ext uri="{BB962C8B-B14F-4D97-AF65-F5344CB8AC3E}">
        <p14:creationId xmlns:p14="http://schemas.microsoft.com/office/powerpoint/2010/main" val="18091350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578BBF0-F813-4B4A-A37B-DADF8E0621DA}" type="datetime1">
              <a:rPr lang="en-US"/>
              <a:pPr eaLnBrk="1" hangingPunct="1"/>
              <a:t>1/28/2021</a:t>
            </a:fld>
            <a:endParaRPr lang="en-US"/>
          </a:p>
        </p:txBody>
      </p:sp>
      <p:sp>
        <p:nvSpPr>
          <p:cNvPr id="24579"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Physics 214 Fall 2010</a:t>
            </a:r>
          </a:p>
        </p:txBody>
      </p:sp>
      <p:sp>
        <p:nvSpPr>
          <p:cNvPr id="24580"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A275067-B162-41D9-B4DB-92DF0E6202AD}" type="slidenum">
              <a:rPr lang="en-US"/>
              <a:pPr eaLnBrk="1" hangingPunct="1"/>
              <a:t>23</a:t>
            </a:fld>
            <a:endParaRPr lang="en-US"/>
          </a:p>
        </p:txBody>
      </p:sp>
      <p:sp>
        <p:nvSpPr>
          <p:cNvPr id="24581" name="Rectangle 2"/>
          <p:cNvSpPr>
            <a:spLocks noGrp="1" noChangeArrowheads="1"/>
          </p:cNvSpPr>
          <p:nvPr>
            <p:ph type="title"/>
          </p:nvPr>
        </p:nvSpPr>
        <p:spPr>
          <a:xfrm>
            <a:off x="381000" y="152400"/>
            <a:ext cx="8153400" cy="639763"/>
          </a:xfrm>
          <a:solidFill>
            <a:srgbClr val="99FF33"/>
          </a:solidFill>
        </p:spPr>
        <p:txBody>
          <a:bodyPr/>
          <a:lstStyle/>
          <a:p>
            <a:pPr eaLnBrk="1" hangingPunct="1"/>
            <a:r>
              <a:rPr lang="en-US" altLang="zh-CN" sz="2000">
                <a:ea typeface="宋体" pitchFamily="2" charset="-122"/>
              </a:rPr>
              <a:t>1D-23 Shoot the Monkey</a:t>
            </a:r>
          </a:p>
        </p:txBody>
      </p:sp>
      <p:sp>
        <p:nvSpPr>
          <p:cNvPr id="37891" name="Rectangle 3"/>
          <p:cNvSpPr>
            <a:spLocks noGrp="1" noChangeArrowheads="1"/>
          </p:cNvSpPr>
          <p:nvPr>
            <p:ph type="body" sz="half" idx="3"/>
          </p:nvPr>
        </p:nvSpPr>
        <p:spPr>
          <a:xfrm>
            <a:off x="457200" y="5486400"/>
            <a:ext cx="8458200" cy="685800"/>
          </a:xfrm>
          <a:solidFill>
            <a:srgbClr val="CCFFFF"/>
          </a:solidFill>
        </p:spPr>
        <p:txBody>
          <a:bodyPr/>
          <a:lstStyle/>
          <a:p>
            <a:pPr marL="0" indent="0" eaLnBrk="1" hangingPunct="1">
              <a:lnSpc>
                <a:spcPct val="80000"/>
              </a:lnSpc>
            </a:pPr>
            <a:r>
              <a:rPr lang="en-US" altLang="zh-CN" sz="1800">
                <a:ea typeface="宋体" pitchFamily="2" charset="-122"/>
              </a:rPr>
              <a:t>THE VERTICAL MOTION IS INDEPENDENT OF THE HORIZONTAL MOTION</a:t>
            </a:r>
          </a:p>
          <a:p>
            <a:pPr marL="0" indent="0" eaLnBrk="1" hangingPunct="1">
              <a:lnSpc>
                <a:spcPct val="80000"/>
              </a:lnSpc>
            </a:pPr>
            <a:r>
              <a:rPr lang="en-US" altLang="zh-CN" sz="1800">
                <a:ea typeface="宋体" pitchFamily="2" charset="-122"/>
              </a:rPr>
              <a:t>THE EFFECT OF FRICTION IS MINIMIZED BY USING A LARGE TARGET</a:t>
            </a:r>
          </a:p>
        </p:txBody>
      </p:sp>
      <p:pic>
        <p:nvPicPr>
          <p:cNvPr id="37893" name="Picture 5" descr="1D-23_diagram"/>
          <p:cNvPicPr>
            <a:picLocks noGrp="1" noChangeAspect="1" noChangeArrowheads="1"/>
          </p:cNvPicPr>
          <p:nvPr>
            <p:ph sz="quarter" idx="2"/>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4953000" y="1828800"/>
            <a:ext cx="3048000" cy="1584325"/>
          </a:xfrm>
          <a:noFill/>
        </p:spPr>
      </p:pic>
      <p:sp>
        <p:nvSpPr>
          <p:cNvPr id="24584" name="Arc 6"/>
          <p:cNvSpPr>
            <a:spLocks/>
          </p:cNvSpPr>
          <p:nvPr/>
        </p:nvSpPr>
        <p:spPr bwMode="auto">
          <a:xfrm>
            <a:off x="5867400" y="3276600"/>
            <a:ext cx="914400" cy="914400"/>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4585" name="Arc 7"/>
          <p:cNvSpPr>
            <a:spLocks/>
          </p:cNvSpPr>
          <p:nvPr/>
        </p:nvSpPr>
        <p:spPr bwMode="auto">
          <a:xfrm>
            <a:off x="6478588" y="5410200"/>
            <a:ext cx="911225" cy="914400"/>
          </a:xfrm>
          <a:custGeom>
            <a:avLst/>
            <a:gdLst>
              <a:gd name="T0" fmla="*/ 0 w 21550"/>
              <a:gd name="T1" fmla="*/ 0 h 21600"/>
              <a:gd name="T2" fmla="*/ 2147483647 w 21550"/>
              <a:gd name="T3" fmla="*/ 2147483647 h 21600"/>
              <a:gd name="T4" fmla="*/ 0 w 21550"/>
              <a:gd name="T5" fmla="*/ 2147483647 h 21600"/>
              <a:gd name="T6" fmla="*/ 0 60000 65536"/>
              <a:gd name="T7" fmla="*/ 0 60000 65536"/>
              <a:gd name="T8" fmla="*/ 0 60000 65536"/>
              <a:gd name="T9" fmla="*/ 0 w 21550"/>
              <a:gd name="T10" fmla="*/ 0 h 21600"/>
              <a:gd name="T11" fmla="*/ 21550 w 21550"/>
              <a:gd name="T12" fmla="*/ 21600 h 21600"/>
            </a:gdLst>
            <a:ahLst/>
            <a:cxnLst>
              <a:cxn ang="T6">
                <a:pos x="T0" y="T1"/>
              </a:cxn>
              <a:cxn ang="T7">
                <a:pos x="T2" y="T3"/>
              </a:cxn>
              <a:cxn ang="T8">
                <a:pos x="T4" y="T5"/>
              </a:cxn>
            </a:cxnLst>
            <a:rect l="T9" t="T10" r="T11" b="T12"/>
            <a:pathLst>
              <a:path w="21550" h="21600" fill="none" extrusionOk="0">
                <a:moveTo>
                  <a:pt x="-1" y="0"/>
                </a:moveTo>
                <a:cubicBezTo>
                  <a:pt x="11359" y="0"/>
                  <a:pt x="20778" y="8799"/>
                  <a:pt x="21550" y="20132"/>
                </a:cubicBezTo>
              </a:path>
              <a:path w="21550" h="21600" stroke="0" extrusionOk="0">
                <a:moveTo>
                  <a:pt x="-1" y="0"/>
                </a:moveTo>
                <a:cubicBezTo>
                  <a:pt x="11359" y="0"/>
                  <a:pt x="20778" y="8799"/>
                  <a:pt x="21550" y="20132"/>
                </a:cubicBezTo>
                <a:lnTo>
                  <a:pt x="0" y="2160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nvGrpSpPr>
          <p:cNvPr id="2" name="Group 14"/>
          <p:cNvGrpSpPr>
            <a:grpSpLocks/>
          </p:cNvGrpSpPr>
          <p:nvPr/>
        </p:nvGrpSpPr>
        <p:grpSpPr bwMode="auto">
          <a:xfrm>
            <a:off x="1676400" y="1524000"/>
            <a:ext cx="2514600" cy="1143000"/>
            <a:chOff x="1056" y="960"/>
            <a:chExt cx="1584" cy="720"/>
          </a:xfrm>
        </p:grpSpPr>
        <p:sp>
          <p:nvSpPr>
            <p:cNvPr id="24591" name="AutoShape 9"/>
            <p:cNvSpPr>
              <a:spLocks noChangeArrowheads="1"/>
            </p:cNvSpPr>
            <p:nvPr/>
          </p:nvSpPr>
          <p:spPr bwMode="auto">
            <a:xfrm>
              <a:off x="1056" y="960"/>
              <a:ext cx="1584" cy="720"/>
            </a:xfrm>
            <a:prstGeom prst="wedgeEllipseCallout">
              <a:avLst>
                <a:gd name="adj1" fmla="val -45394"/>
                <a:gd name="adj2" fmla="val 58444"/>
              </a:avLst>
            </a:prstGeom>
            <a:solidFill>
              <a:srgbClr val="FFFF66"/>
            </a:solidFill>
            <a:ln w="9525" algn="ctr">
              <a:solidFill>
                <a:srgbClr val="FFCC00"/>
              </a:solidFill>
              <a:miter lim="800000"/>
              <a:headEnd/>
              <a:tailEnd/>
            </a:ln>
          </p:spPr>
          <p:txBody>
            <a:bodyPr/>
            <a:lstStyle/>
            <a:p>
              <a:pPr algn="ctr"/>
              <a:endParaRPr lang="en-US" sz="1000" b="1">
                <a:solidFill>
                  <a:schemeClr val="bg1"/>
                </a:solidFill>
                <a:ea typeface="宋体" pitchFamily="2" charset="-122"/>
              </a:endParaRPr>
            </a:p>
          </p:txBody>
        </p:sp>
        <p:sp>
          <p:nvSpPr>
            <p:cNvPr id="24592" name="Text Box 10"/>
            <p:cNvSpPr txBox="1">
              <a:spLocks noChangeArrowheads="1"/>
            </p:cNvSpPr>
            <p:nvPr/>
          </p:nvSpPr>
          <p:spPr bwMode="auto">
            <a:xfrm>
              <a:off x="1340" y="1104"/>
              <a:ext cx="1087"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zh-CN" sz="1400" b="1">
                  <a:solidFill>
                    <a:srgbClr val="027E22"/>
                  </a:solidFill>
                  <a:ea typeface="宋体" pitchFamily="2" charset="-122"/>
                </a:rPr>
                <a:t>WHERE SHOULD </a:t>
              </a:r>
            </a:p>
            <a:p>
              <a:pPr algn="ctr" eaLnBrk="1" hangingPunct="1"/>
              <a:r>
                <a:rPr lang="en-US" altLang="zh-CN" sz="1400" b="1">
                  <a:solidFill>
                    <a:srgbClr val="027E22"/>
                  </a:solidFill>
                  <a:ea typeface="宋体" pitchFamily="2" charset="-122"/>
                </a:rPr>
                <a:t>ONE AIM, ABOVE,</a:t>
              </a:r>
            </a:p>
            <a:p>
              <a:pPr algn="ctr" eaLnBrk="1" hangingPunct="1"/>
              <a:r>
                <a:rPr lang="en-US" altLang="zh-CN" sz="1400" b="1">
                  <a:solidFill>
                    <a:srgbClr val="027E22"/>
                  </a:solidFill>
                  <a:ea typeface="宋体" pitchFamily="2" charset="-122"/>
                </a:rPr>
                <a:t> BELOW OR AT?</a:t>
              </a:r>
            </a:p>
          </p:txBody>
        </p:sp>
      </p:grpSp>
      <p:sp>
        <p:nvSpPr>
          <p:cNvPr id="37899" name="Rectangle 11"/>
          <p:cNvSpPr>
            <a:spLocks noChangeArrowheads="1"/>
          </p:cNvSpPr>
          <p:nvPr/>
        </p:nvSpPr>
        <p:spPr bwMode="auto">
          <a:xfrm>
            <a:off x="304800" y="4191000"/>
            <a:ext cx="8458200" cy="1066800"/>
          </a:xfrm>
          <a:prstGeom prst="rect">
            <a:avLst/>
          </a:prstGeom>
          <a:solidFill>
            <a:srgbClr val="FFEBE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spcBef>
                <a:spcPct val="20000"/>
              </a:spcBef>
            </a:pPr>
            <a:r>
              <a:rPr lang="en-US" altLang="zh-CN" sz="2000" b="1" dirty="0">
                <a:solidFill>
                  <a:schemeClr val="hlink"/>
                </a:solidFill>
                <a:ea typeface="宋体" pitchFamily="2" charset="-122"/>
              </a:rPr>
              <a:t>Ignoring friction  y = v</a:t>
            </a:r>
            <a:r>
              <a:rPr lang="en-US" altLang="zh-CN" sz="2000" b="1" baseline="-25000" dirty="0">
                <a:solidFill>
                  <a:schemeClr val="hlink"/>
                </a:solidFill>
                <a:ea typeface="宋体" pitchFamily="2" charset="-122"/>
              </a:rPr>
              <a:t>0y</a:t>
            </a:r>
            <a:r>
              <a:rPr lang="en-US" altLang="zh-CN" sz="2000" b="1" dirty="0">
                <a:solidFill>
                  <a:schemeClr val="hlink"/>
                </a:solidFill>
                <a:ea typeface="宋体" pitchFamily="2" charset="-122"/>
              </a:rPr>
              <a:t>t – 1/2gt</a:t>
            </a:r>
            <a:r>
              <a:rPr lang="en-US" altLang="zh-CN" sz="2000" b="1" baseline="30000" dirty="0">
                <a:solidFill>
                  <a:schemeClr val="hlink"/>
                </a:solidFill>
                <a:ea typeface="宋体" pitchFamily="2" charset="-122"/>
              </a:rPr>
              <a:t>2</a:t>
            </a:r>
            <a:r>
              <a:rPr lang="en-US" altLang="zh-CN" sz="2000" b="1" dirty="0">
                <a:solidFill>
                  <a:schemeClr val="hlink"/>
                </a:solidFill>
                <a:ea typeface="宋体" pitchFamily="2" charset="-122"/>
              </a:rPr>
              <a:t>         t = x/v</a:t>
            </a:r>
            <a:r>
              <a:rPr lang="en-US" altLang="zh-CN" sz="2000" b="1" baseline="-25000" dirty="0">
                <a:solidFill>
                  <a:schemeClr val="hlink"/>
                </a:solidFill>
                <a:ea typeface="宋体" pitchFamily="2" charset="-122"/>
              </a:rPr>
              <a:t>0x</a:t>
            </a:r>
            <a:r>
              <a:rPr lang="en-US" altLang="zh-CN" sz="2000" b="1" dirty="0">
                <a:solidFill>
                  <a:schemeClr val="hlink"/>
                </a:solidFill>
                <a:ea typeface="宋体" pitchFamily="2" charset="-122"/>
              </a:rPr>
              <a:t> ,    v</a:t>
            </a:r>
            <a:r>
              <a:rPr lang="en-US" altLang="zh-CN" sz="2000" b="1" baseline="-25000" dirty="0">
                <a:solidFill>
                  <a:schemeClr val="hlink"/>
                </a:solidFill>
                <a:ea typeface="宋体" pitchFamily="2" charset="-122"/>
              </a:rPr>
              <a:t>0y</a:t>
            </a:r>
            <a:r>
              <a:rPr lang="en-US" altLang="zh-CN" sz="2000" b="1" dirty="0">
                <a:solidFill>
                  <a:schemeClr val="hlink"/>
                </a:solidFill>
                <a:ea typeface="宋体" pitchFamily="2" charset="-122"/>
              </a:rPr>
              <a:t>/v</a:t>
            </a:r>
            <a:r>
              <a:rPr lang="en-US" altLang="zh-CN" sz="2000" b="1" baseline="-25000" dirty="0">
                <a:solidFill>
                  <a:schemeClr val="hlink"/>
                </a:solidFill>
                <a:ea typeface="宋体" pitchFamily="2" charset="-122"/>
              </a:rPr>
              <a:t>0x </a:t>
            </a:r>
            <a:r>
              <a:rPr lang="en-US" altLang="zh-CN" sz="2000" b="1" dirty="0">
                <a:solidFill>
                  <a:schemeClr val="hlink"/>
                </a:solidFill>
                <a:ea typeface="宋体" pitchFamily="2" charset="-122"/>
              </a:rPr>
              <a:t>= h/d</a:t>
            </a:r>
          </a:p>
          <a:p>
            <a:pPr>
              <a:lnSpc>
                <a:spcPct val="80000"/>
              </a:lnSpc>
              <a:spcBef>
                <a:spcPct val="20000"/>
              </a:spcBef>
            </a:pPr>
            <a:r>
              <a:rPr lang="en-US" altLang="zh-CN" sz="2000" b="1" dirty="0">
                <a:solidFill>
                  <a:schemeClr val="hlink"/>
                </a:solidFill>
                <a:ea typeface="宋体" pitchFamily="2" charset="-122"/>
              </a:rPr>
              <a:t> at x = d       y = h – 1/2gt</a:t>
            </a:r>
            <a:r>
              <a:rPr lang="en-US" altLang="zh-CN" sz="2000" b="1" baseline="30000" dirty="0">
                <a:solidFill>
                  <a:schemeClr val="hlink"/>
                </a:solidFill>
                <a:ea typeface="宋体" pitchFamily="2" charset="-122"/>
              </a:rPr>
              <a:t>2</a:t>
            </a:r>
            <a:r>
              <a:rPr lang="en-US" altLang="zh-CN" sz="2000" b="1" dirty="0">
                <a:solidFill>
                  <a:schemeClr val="hlink"/>
                </a:solidFill>
                <a:ea typeface="宋体" pitchFamily="2" charset="-122"/>
              </a:rPr>
              <a:t>    In the same time the monkey falls   1/2gt</a:t>
            </a:r>
            <a:r>
              <a:rPr lang="en-US" altLang="zh-CN" sz="2000" b="1" baseline="30000" dirty="0">
                <a:solidFill>
                  <a:schemeClr val="hlink"/>
                </a:solidFill>
                <a:ea typeface="宋体" pitchFamily="2" charset="-122"/>
              </a:rPr>
              <a:t>2</a:t>
            </a:r>
          </a:p>
          <a:p>
            <a:pPr>
              <a:lnSpc>
                <a:spcPct val="80000"/>
              </a:lnSpc>
              <a:spcBef>
                <a:spcPct val="20000"/>
              </a:spcBef>
            </a:pPr>
            <a:r>
              <a:rPr lang="en-US" altLang="zh-CN" sz="2000" b="1" dirty="0">
                <a:solidFill>
                  <a:schemeClr val="hlink"/>
                </a:solidFill>
                <a:ea typeface="宋体" pitchFamily="2" charset="-122"/>
              </a:rPr>
              <a:t>So the bullet always hits the monkey no matter what the value of v</a:t>
            </a:r>
            <a:r>
              <a:rPr lang="en-US" altLang="zh-CN" sz="2000" b="1" baseline="-25000" dirty="0">
                <a:solidFill>
                  <a:schemeClr val="hlink"/>
                </a:solidFill>
                <a:ea typeface="宋体" pitchFamily="2" charset="-122"/>
              </a:rPr>
              <a:t>0</a:t>
            </a:r>
            <a:r>
              <a:rPr lang="en-US" altLang="zh-CN" sz="2000" b="1" dirty="0">
                <a:solidFill>
                  <a:srgbClr val="FF3300"/>
                </a:solidFill>
                <a:ea typeface="宋体" pitchFamily="2" charset="-122"/>
              </a:rPr>
              <a:t> </a:t>
            </a:r>
          </a:p>
        </p:txBody>
      </p:sp>
      <p:grpSp>
        <p:nvGrpSpPr>
          <p:cNvPr id="3" name="Group 15"/>
          <p:cNvGrpSpPr>
            <a:grpSpLocks/>
          </p:cNvGrpSpPr>
          <p:nvPr/>
        </p:nvGrpSpPr>
        <p:grpSpPr bwMode="auto">
          <a:xfrm>
            <a:off x="304800" y="914400"/>
            <a:ext cx="7924800" cy="2971800"/>
            <a:chOff x="192" y="576"/>
            <a:chExt cx="4992" cy="1872"/>
          </a:xfrm>
        </p:grpSpPr>
        <p:pic>
          <p:nvPicPr>
            <p:cNvPr id="24589" name="Picture 16" descr="1D-23_pic"/>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2" y="960"/>
              <a:ext cx="1538" cy="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90" name="Text Box 17"/>
            <p:cNvSpPr txBox="1">
              <a:spLocks noChangeArrowheads="1"/>
            </p:cNvSpPr>
            <p:nvPr/>
          </p:nvSpPr>
          <p:spPr bwMode="auto">
            <a:xfrm>
              <a:off x="432" y="576"/>
              <a:ext cx="4752" cy="231"/>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solidFill>
                    <a:schemeClr val="accent2"/>
                  </a:solidFill>
                </a:rPr>
                <a:t>The monkey falls out of the tree at the instant the gun is fired</a:t>
              </a:r>
            </a:p>
          </p:txBody>
        </p:sp>
      </p:grpSp>
    </p:spTree>
    <p:extLst>
      <p:ext uri="{BB962C8B-B14F-4D97-AF65-F5344CB8AC3E}">
        <p14:creationId xmlns:p14="http://schemas.microsoft.com/office/powerpoint/2010/main" val="29435350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99428" name="Picture 4" descr="03_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2671763"/>
            <a:ext cx="5257800" cy="353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99429" name="Rectangle 5"/>
          <p:cNvSpPr>
            <a:spLocks noGrp="1" noChangeArrowheads="1"/>
          </p:cNvSpPr>
          <p:nvPr>
            <p:ph type="title"/>
          </p:nvPr>
        </p:nvSpPr>
        <p:spPr>
          <a:xfrm>
            <a:off x="228600" y="152400"/>
            <a:ext cx="8763000" cy="1920875"/>
          </a:xfrm>
          <a:noFill/>
          <a:ln/>
        </p:spPr>
        <p:txBody>
          <a:bodyPr/>
          <a:lstStyle/>
          <a:p>
            <a:r>
              <a:rPr lang="en-US" sz="4000" dirty="0">
                <a:solidFill>
                  <a:srgbClr val="FF0000"/>
                </a:solidFill>
                <a:latin typeface="Comic Sans MS" pitchFamily="79" charset="0"/>
              </a:rPr>
              <a:t>Quiz: </a:t>
            </a:r>
            <a:r>
              <a:rPr lang="en-US" sz="4000" dirty="0">
                <a:solidFill>
                  <a:schemeClr val="accent1"/>
                </a:solidFill>
                <a:latin typeface="Comic Sans MS" pitchFamily="79" charset="0"/>
              </a:rPr>
              <a:t>Which of these three balls would hit the floor first if all three left the tabletop at the same time?</a:t>
            </a:r>
            <a:endParaRPr lang="en-US" dirty="0">
              <a:solidFill>
                <a:schemeClr val="accent1"/>
              </a:solidFill>
            </a:endParaRPr>
          </a:p>
        </p:txBody>
      </p:sp>
      <p:sp>
        <p:nvSpPr>
          <p:cNvPr id="999430" name="Rectangle 6"/>
          <p:cNvSpPr>
            <a:spLocks noChangeArrowheads="1"/>
          </p:cNvSpPr>
          <p:nvPr/>
        </p:nvSpPr>
        <p:spPr bwMode="auto">
          <a:xfrm>
            <a:off x="0" y="2209800"/>
            <a:ext cx="38862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609600" indent="-609600">
              <a:lnSpc>
                <a:spcPct val="80000"/>
              </a:lnSpc>
              <a:spcBef>
                <a:spcPct val="20000"/>
              </a:spcBef>
              <a:buClr>
                <a:schemeClr val="folHlink"/>
              </a:buClr>
              <a:buSzPct val="85000"/>
              <a:buFont typeface="Arial" charset="0"/>
              <a:buAutoNum type="alphaLcParenR"/>
            </a:pPr>
            <a:r>
              <a:rPr lang="en-US" sz="1800">
                <a:latin typeface="Comic Sans MS" pitchFamily="79" charset="0"/>
              </a:rPr>
              <a:t>The ball with initial velocity </a:t>
            </a:r>
            <a:r>
              <a:rPr lang="en-US" sz="1800" i="1">
                <a:latin typeface="Helvetica" pitchFamily="79" charset="0"/>
              </a:rPr>
              <a:t>v</a:t>
            </a:r>
            <a:r>
              <a:rPr lang="en-US" sz="1800" baseline="-25000">
                <a:latin typeface="Helvetica" pitchFamily="79" charset="0"/>
              </a:rPr>
              <a:t>1</a:t>
            </a:r>
            <a:r>
              <a:rPr lang="en-US" sz="1800">
                <a:latin typeface="Comic Sans MS" pitchFamily="79" charset="0"/>
              </a:rPr>
              <a:t>.</a:t>
            </a:r>
          </a:p>
          <a:p>
            <a:pPr marL="609600" indent="-609600">
              <a:lnSpc>
                <a:spcPct val="80000"/>
              </a:lnSpc>
              <a:spcBef>
                <a:spcPct val="20000"/>
              </a:spcBef>
              <a:buClr>
                <a:schemeClr val="folHlink"/>
              </a:buClr>
              <a:buSzPct val="85000"/>
              <a:buFont typeface="Arial" charset="0"/>
              <a:buAutoNum type="alphaLcParenR"/>
            </a:pPr>
            <a:r>
              <a:rPr lang="en-US" sz="1800">
                <a:latin typeface="Comic Sans MS" pitchFamily="79" charset="0"/>
              </a:rPr>
              <a:t>The ball with initial velocity </a:t>
            </a:r>
            <a:r>
              <a:rPr lang="en-US" sz="1800" i="1">
                <a:latin typeface="Helvetica" pitchFamily="79" charset="0"/>
              </a:rPr>
              <a:t>v</a:t>
            </a:r>
            <a:r>
              <a:rPr lang="en-US" sz="1800" baseline="-25000">
                <a:latin typeface="Helvetica" pitchFamily="79" charset="0"/>
              </a:rPr>
              <a:t>2</a:t>
            </a:r>
            <a:r>
              <a:rPr lang="en-US" sz="1800">
                <a:latin typeface="Comic Sans MS" pitchFamily="79" charset="0"/>
              </a:rPr>
              <a:t>.</a:t>
            </a:r>
          </a:p>
          <a:p>
            <a:pPr marL="609600" indent="-609600">
              <a:lnSpc>
                <a:spcPct val="80000"/>
              </a:lnSpc>
              <a:spcBef>
                <a:spcPct val="20000"/>
              </a:spcBef>
              <a:buClr>
                <a:schemeClr val="folHlink"/>
              </a:buClr>
              <a:buSzPct val="85000"/>
              <a:buFont typeface="Arial" charset="0"/>
              <a:buAutoNum type="alphaLcParenR"/>
            </a:pPr>
            <a:r>
              <a:rPr lang="en-US" sz="1800">
                <a:latin typeface="Comic Sans MS" pitchFamily="79" charset="0"/>
              </a:rPr>
              <a:t>The ball with initial velocity </a:t>
            </a:r>
            <a:r>
              <a:rPr lang="en-US" sz="1800" i="1">
                <a:latin typeface="Helvetica" pitchFamily="79" charset="0"/>
              </a:rPr>
              <a:t>v</a:t>
            </a:r>
            <a:r>
              <a:rPr lang="en-US" sz="1800" baseline="-25000">
                <a:latin typeface="Helvetica" pitchFamily="79" charset="0"/>
              </a:rPr>
              <a:t>3</a:t>
            </a:r>
            <a:r>
              <a:rPr lang="en-US" sz="1800">
                <a:latin typeface="Comic Sans MS" pitchFamily="79" charset="0"/>
              </a:rPr>
              <a:t>.</a:t>
            </a:r>
          </a:p>
          <a:p>
            <a:pPr marL="609600" indent="-609600">
              <a:lnSpc>
                <a:spcPct val="80000"/>
              </a:lnSpc>
              <a:spcBef>
                <a:spcPct val="20000"/>
              </a:spcBef>
              <a:buClr>
                <a:schemeClr val="folHlink"/>
              </a:buClr>
              <a:buSzPct val="85000"/>
              <a:buFont typeface="Arial" charset="0"/>
              <a:buAutoNum type="alphaLcParenR"/>
            </a:pPr>
            <a:r>
              <a:rPr lang="en-US" sz="1800">
                <a:latin typeface="Comic Sans MS" pitchFamily="79" charset="0"/>
              </a:rPr>
              <a:t>They would all hit at the same time.</a:t>
            </a:r>
            <a:endParaRPr lang="en-US" sz="1800" baseline="30000">
              <a:latin typeface="Comic Sans MS" pitchFamily="79" charset="0"/>
            </a:endParaRPr>
          </a:p>
        </p:txBody>
      </p:sp>
    </p:spTree>
    <p:extLst>
      <p:ext uri="{BB962C8B-B14F-4D97-AF65-F5344CB8AC3E}">
        <p14:creationId xmlns:p14="http://schemas.microsoft.com/office/powerpoint/2010/main" val="3084086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83043" name="Picture 3" descr="03_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7488" y="304800"/>
            <a:ext cx="3846512" cy="594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83044" name="Rectangle 4"/>
          <p:cNvSpPr>
            <a:spLocks noGrp="1" noChangeArrowheads="1"/>
          </p:cNvSpPr>
          <p:nvPr>
            <p:ph type="title"/>
          </p:nvPr>
        </p:nvSpPr>
        <p:spPr>
          <a:xfrm>
            <a:off x="228600" y="228600"/>
            <a:ext cx="4953000" cy="2530475"/>
          </a:xfrm>
          <a:noFill/>
          <a:ln/>
        </p:spPr>
        <p:txBody>
          <a:bodyPr>
            <a:normAutofit/>
          </a:bodyPr>
          <a:lstStyle/>
          <a:p>
            <a:r>
              <a:rPr lang="en-US" sz="3000" dirty="0">
                <a:solidFill>
                  <a:srgbClr val="FF0000"/>
                </a:solidFill>
                <a:latin typeface="Comic Sans MS" pitchFamily="79" charset="0"/>
              </a:rPr>
              <a:t>Quiz</a:t>
            </a:r>
            <a:r>
              <a:rPr lang="en-US" sz="3000" dirty="0">
                <a:solidFill>
                  <a:schemeClr val="accent1"/>
                </a:solidFill>
                <a:latin typeface="Comic Sans MS" pitchFamily="79" charset="0"/>
              </a:rPr>
              <a:t>: What is the ball’s acceleration at the top of its path (positive direction is upward)?</a:t>
            </a:r>
            <a:endParaRPr lang="en-US" sz="3000" dirty="0">
              <a:solidFill>
                <a:schemeClr val="accent1"/>
              </a:solidFill>
            </a:endParaRPr>
          </a:p>
        </p:txBody>
      </p:sp>
      <p:sp>
        <p:nvSpPr>
          <p:cNvPr id="983046" name="Rectangle 6"/>
          <p:cNvSpPr>
            <a:spLocks noGrp="1" noChangeArrowheads="1"/>
          </p:cNvSpPr>
          <p:nvPr>
            <p:ph type="body" idx="1"/>
          </p:nvPr>
        </p:nvSpPr>
        <p:spPr>
          <a:xfrm>
            <a:off x="457200" y="2895600"/>
            <a:ext cx="4343400" cy="1219200"/>
          </a:xfrm>
          <a:noFill/>
          <a:ln/>
        </p:spPr>
        <p:txBody>
          <a:bodyPr>
            <a:normAutofit fontScale="92500" lnSpcReduction="10000"/>
          </a:bodyPr>
          <a:lstStyle/>
          <a:p>
            <a:pPr marL="609600" indent="-609600">
              <a:lnSpc>
                <a:spcPct val="80000"/>
              </a:lnSpc>
              <a:buFont typeface="Arial" charset="0"/>
              <a:buAutoNum type="alphaLcParenR"/>
            </a:pPr>
            <a:r>
              <a:rPr lang="en-US" sz="1800" dirty="0">
                <a:latin typeface="Comic Sans MS" pitchFamily="79" charset="0"/>
              </a:rPr>
              <a:t>zero.</a:t>
            </a:r>
          </a:p>
          <a:p>
            <a:pPr marL="609600" indent="-609600">
              <a:lnSpc>
                <a:spcPct val="80000"/>
              </a:lnSpc>
              <a:buFont typeface="Arial" charset="0"/>
              <a:buAutoNum type="alphaLcParenR"/>
            </a:pPr>
            <a:r>
              <a:rPr lang="en-US" sz="1800" dirty="0">
                <a:latin typeface="Comic Sans MS" pitchFamily="79" charset="0"/>
              </a:rPr>
              <a:t>+9.8 m/s</a:t>
            </a:r>
          </a:p>
          <a:p>
            <a:pPr marL="609600" indent="-609600">
              <a:lnSpc>
                <a:spcPct val="80000"/>
              </a:lnSpc>
              <a:buFont typeface="Arial" charset="0"/>
              <a:buAutoNum type="alphaLcParenR"/>
            </a:pPr>
            <a:r>
              <a:rPr lang="en-US" sz="1800" dirty="0">
                <a:latin typeface="Comic Sans MS" pitchFamily="79" charset="0"/>
              </a:rPr>
              <a:t>-9.8 m/s</a:t>
            </a:r>
          </a:p>
          <a:p>
            <a:pPr marL="609600" indent="-609600">
              <a:lnSpc>
                <a:spcPct val="80000"/>
              </a:lnSpc>
              <a:buFont typeface="Arial" charset="0"/>
              <a:buAutoNum type="alphaLcParenR"/>
            </a:pPr>
            <a:r>
              <a:rPr lang="en-US" sz="1800" dirty="0">
                <a:latin typeface="Comic Sans MS" pitchFamily="79" charset="0"/>
              </a:rPr>
              <a:t>+9.8 m/s</a:t>
            </a:r>
            <a:r>
              <a:rPr lang="en-US" sz="1800" baseline="30000" dirty="0">
                <a:latin typeface="Comic Sans MS" pitchFamily="79" charset="0"/>
              </a:rPr>
              <a:t>2</a:t>
            </a:r>
            <a:endParaRPr lang="en-US" sz="1800" dirty="0">
              <a:latin typeface="Comic Sans MS" pitchFamily="79" charset="0"/>
            </a:endParaRPr>
          </a:p>
          <a:p>
            <a:pPr marL="609600" indent="-609600">
              <a:lnSpc>
                <a:spcPct val="80000"/>
              </a:lnSpc>
              <a:buFont typeface="Arial" charset="0"/>
              <a:buAutoNum type="alphaLcParenR"/>
            </a:pPr>
            <a:r>
              <a:rPr lang="en-US" sz="1800" dirty="0">
                <a:latin typeface="Comic Sans MS" pitchFamily="79" charset="0"/>
              </a:rPr>
              <a:t>-9.8 m/s</a:t>
            </a:r>
            <a:r>
              <a:rPr lang="en-US" sz="1800" baseline="30000" dirty="0">
                <a:latin typeface="Comic Sans MS" pitchFamily="79" charset="0"/>
              </a:rPr>
              <a:t>2</a:t>
            </a:r>
            <a:endParaRPr lang="en-US" sz="1800" dirty="0">
              <a:latin typeface="Comic Sans MS" pitchFamily="79" charset="0"/>
            </a:endParaRPr>
          </a:p>
        </p:txBody>
      </p:sp>
      <p:sp>
        <p:nvSpPr>
          <p:cNvPr id="983047" name="Text Box 7"/>
          <p:cNvSpPr txBox="1">
            <a:spLocks noChangeArrowheads="1"/>
          </p:cNvSpPr>
          <p:nvPr/>
        </p:nvSpPr>
        <p:spPr bwMode="auto">
          <a:xfrm>
            <a:off x="304800" y="4343400"/>
            <a:ext cx="4876800"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000">
                <a:latin typeface="Arial" charset="0"/>
              </a:rPr>
              <a:t>Gravity does not “turn off” at the top!  </a:t>
            </a:r>
          </a:p>
          <a:p>
            <a:r>
              <a:rPr lang="en-US" sz="2000">
                <a:latin typeface="Arial" charset="0"/>
              </a:rPr>
              <a:t>The ball’s velocity is still changing, as it changes from going up to going down.  For a moment the </a:t>
            </a:r>
            <a:r>
              <a:rPr lang="en-US" sz="2000" b="1" i="1">
                <a:solidFill>
                  <a:srgbClr val="FAA368"/>
                </a:solidFill>
                <a:latin typeface="Arial" charset="0"/>
              </a:rPr>
              <a:t>velocity is zero</a:t>
            </a:r>
            <a:r>
              <a:rPr lang="en-US" sz="2000">
                <a:latin typeface="Arial" charset="0"/>
              </a:rPr>
              <a:t>, but the </a:t>
            </a:r>
            <a:r>
              <a:rPr lang="en-US" sz="2000" b="1" i="1">
                <a:solidFill>
                  <a:srgbClr val="FAA368"/>
                </a:solidFill>
                <a:latin typeface="Arial" charset="0"/>
              </a:rPr>
              <a:t>gravitational acceleration is a constant</a:t>
            </a:r>
            <a:r>
              <a:rPr lang="en-US" sz="2000">
                <a:latin typeface="Arial" charset="0"/>
              </a:rPr>
              <a:t> throughout the path.</a:t>
            </a:r>
          </a:p>
        </p:txBody>
      </p:sp>
      <p:sp>
        <p:nvSpPr>
          <p:cNvPr id="2" name="Slide Number Placeholder 1"/>
          <p:cNvSpPr>
            <a:spLocks noGrp="1"/>
          </p:cNvSpPr>
          <p:nvPr>
            <p:ph type="sldNum" sz="quarter" idx="12"/>
          </p:nvPr>
        </p:nvSpPr>
        <p:spPr/>
        <p:txBody>
          <a:bodyPr/>
          <a:lstStyle/>
          <a:p>
            <a:fld id="{6589C2D7-5E49-4F1B-8F82-2430A3106B59}" type="slidenum">
              <a:rPr lang="en-US" smtClean="0"/>
              <a:t>3</a:t>
            </a:fld>
            <a:endParaRPr lang="en-US"/>
          </a:p>
        </p:txBody>
      </p:sp>
    </p:spTree>
    <p:extLst>
      <p:ext uri="{BB962C8B-B14F-4D97-AF65-F5344CB8AC3E}">
        <p14:creationId xmlns:p14="http://schemas.microsoft.com/office/powerpoint/2010/main" val="1616154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83047"/>
                                        </p:tgtEl>
                                        <p:attrNameLst>
                                          <p:attrName>style.visibility</p:attrName>
                                        </p:attrNameLst>
                                      </p:cBhvr>
                                      <p:to>
                                        <p:strVal val="visible"/>
                                      </p:to>
                                    </p:set>
                                    <p:anim from="(-#ppt_w/2)" to="(#ppt_x)" calcmode="lin" valueType="num">
                                      <p:cBhvr>
                                        <p:cTn id="7" dur="600" fill="hold">
                                          <p:stCondLst>
                                            <p:cond delay="0"/>
                                          </p:stCondLst>
                                        </p:cTn>
                                        <p:tgtEl>
                                          <p:spTgt spid="983047"/>
                                        </p:tgtEl>
                                        <p:attrNameLst>
                                          <p:attrName>ppt_x</p:attrName>
                                        </p:attrNameLst>
                                      </p:cBhvr>
                                    </p:anim>
                                    <p:anim from="0" to="-1.0" calcmode="lin" valueType="num">
                                      <p:cBhvr>
                                        <p:cTn id="8" dur="200" decel="50000" autoRev="1" fill="hold">
                                          <p:stCondLst>
                                            <p:cond delay="600"/>
                                          </p:stCondLst>
                                        </p:cTn>
                                        <p:tgtEl>
                                          <p:spTgt spid="983047"/>
                                        </p:tgtEl>
                                        <p:attrNameLst>
                                          <p:attrName>xshear</p:attrName>
                                        </p:attrNameLst>
                                      </p:cBhvr>
                                    </p:anim>
                                    <p:animScale>
                                      <p:cBhvr>
                                        <p:cTn id="9" dur="200" decel="100000" autoRev="1" fill="hold">
                                          <p:stCondLst>
                                            <p:cond delay="600"/>
                                          </p:stCondLst>
                                        </p:cTn>
                                        <p:tgtEl>
                                          <p:spTgt spid="983047"/>
                                        </p:tgtEl>
                                      </p:cBhvr>
                                      <p:from x="100000" y="100000"/>
                                      <p:to x="80000" y="100000"/>
                                    </p:animScale>
                                    <p:anim by="(#ppt_h/3+#ppt_w*0.1)" calcmode="lin" valueType="num">
                                      <p:cBhvr additive="sum">
                                        <p:cTn id="10" dur="200" decel="100000" autoRev="1" fill="hold">
                                          <p:stCondLst>
                                            <p:cond delay="600"/>
                                          </p:stCondLst>
                                        </p:cTn>
                                        <p:tgtEl>
                                          <p:spTgt spid="983047"/>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4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38" name="Rectangle 2"/>
          <p:cNvSpPr>
            <a:spLocks noGrp="1" noChangeArrowheads="1"/>
          </p:cNvSpPr>
          <p:nvPr>
            <p:ph type="title"/>
          </p:nvPr>
        </p:nvSpPr>
        <p:spPr>
          <a:xfrm>
            <a:off x="685800" y="609600"/>
            <a:ext cx="7772400" cy="762000"/>
          </a:xfrm>
        </p:spPr>
        <p:txBody>
          <a:bodyPr/>
          <a:lstStyle/>
          <a:p>
            <a:r>
              <a:rPr lang="en-US" b="1" dirty="0">
                <a:solidFill>
                  <a:srgbClr val="FF0000"/>
                </a:solidFill>
              </a:rPr>
              <a:t>Projectile Motion</a:t>
            </a:r>
          </a:p>
        </p:txBody>
      </p:sp>
      <p:sp>
        <p:nvSpPr>
          <p:cNvPr id="859139" name="Rectangle 3"/>
          <p:cNvSpPr>
            <a:spLocks noGrp="1" noChangeArrowheads="1"/>
          </p:cNvSpPr>
          <p:nvPr>
            <p:ph type="body" idx="1"/>
          </p:nvPr>
        </p:nvSpPr>
        <p:spPr/>
        <p:txBody>
          <a:bodyPr/>
          <a:lstStyle/>
          <a:p>
            <a:pPr>
              <a:lnSpc>
                <a:spcPct val="80000"/>
              </a:lnSpc>
            </a:pPr>
            <a:r>
              <a:rPr lang="en-US" sz="2800"/>
              <a:t>The path that a moving object follows is called its </a:t>
            </a:r>
            <a:r>
              <a:rPr lang="en-US" sz="2800" b="1" i="1">
                <a:solidFill>
                  <a:schemeClr val="accent1"/>
                </a:solidFill>
              </a:rPr>
              <a:t>trajectory</a:t>
            </a:r>
            <a:r>
              <a:rPr lang="en-US" sz="2800"/>
              <a:t>.</a:t>
            </a:r>
          </a:p>
          <a:p>
            <a:pPr lvl="1">
              <a:lnSpc>
                <a:spcPct val="80000"/>
              </a:lnSpc>
            </a:pPr>
            <a:r>
              <a:rPr lang="en-US" sz="2400"/>
              <a:t>An object thrown horizontally is accelerated downward under the influence of gravity.</a:t>
            </a:r>
          </a:p>
          <a:p>
            <a:pPr lvl="1">
              <a:lnSpc>
                <a:spcPct val="80000"/>
              </a:lnSpc>
            </a:pPr>
            <a:r>
              <a:rPr lang="en-US" sz="2400"/>
              <a:t>Gravitational acceleration is only vertical, not horizontal.</a:t>
            </a:r>
          </a:p>
          <a:p>
            <a:pPr lvl="1">
              <a:lnSpc>
                <a:spcPct val="80000"/>
              </a:lnSpc>
            </a:pPr>
            <a:r>
              <a:rPr lang="en-US" sz="2400"/>
              <a:t>The object’s horizontal velocity is unchanged, if we can neglect air resistance.</a:t>
            </a:r>
          </a:p>
          <a:p>
            <a:pPr>
              <a:lnSpc>
                <a:spcPct val="80000"/>
              </a:lnSpc>
            </a:pPr>
            <a:r>
              <a:rPr lang="en-US" sz="2800" b="1" i="1">
                <a:solidFill>
                  <a:schemeClr val="accent1"/>
                </a:solidFill>
              </a:rPr>
              <a:t>Projectile motion</a:t>
            </a:r>
            <a:r>
              <a:rPr lang="en-US" sz="2800"/>
              <a:t> involves the trajectories and velocities of objects that have been launched, shot, or thrown.</a:t>
            </a:r>
          </a:p>
        </p:txBody>
      </p:sp>
    </p:spTree>
    <p:extLst>
      <p:ext uri="{BB962C8B-B14F-4D97-AF65-F5344CB8AC3E}">
        <p14:creationId xmlns:p14="http://schemas.microsoft.com/office/powerpoint/2010/main" val="3334706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2754" name="Rectangle 2"/>
          <p:cNvSpPr>
            <a:spLocks noGrp="1" noChangeArrowheads="1"/>
          </p:cNvSpPr>
          <p:nvPr>
            <p:ph type="title"/>
          </p:nvPr>
        </p:nvSpPr>
        <p:spPr>
          <a:xfrm>
            <a:off x="304800" y="614363"/>
            <a:ext cx="8534400" cy="1311275"/>
          </a:xfrm>
        </p:spPr>
        <p:txBody>
          <a:bodyPr/>
          <a:lstStyle/>
          <a:p>
            <a:r>
              <a:rPr lang="en-US" sz="4000" b="1" dirty="0">
                <a:solidFill>
                  <a:srgbClr val="FF0000"/>
                </a:solidFill>
                <a:latin typeface="Comic Sans MS" pitchFamily="79" charset="0"/>
              </a:rPr>
              <a:t>Does this represent a realistic trajectory?</a:t>
            </a:r>
            <a:endParaRPr lang="en-US" b="1" dirty="0">
              <a:solidFill>
                <a:srgbClr val="FF0000"/>
              </a:solidFill>
            </a:endParaRPr>
          </a:p>
        </p:txBody>
      </p:sp>
      <p:sp>
        <p:nvSpPr>
          <p:cNvPr id="842755" name="Rectangle 3"/>
          <p:cNvSpPr>
            <a:spLocks noGrp="1" noChangeArrowheads="1"/>
          </p:cNvSpPr>
          <p:nvPr>
            <p:ph type="body" idx="1"/>
          </p:nvPr>
        </p:nvSpPr>
        <p:spPr>
          <a:xfrm>
            <a:off x="457200" y="2438400"/>
            <a:ext cx="7772400" cy="1524000"/>
          </a:xfrm>
        </p:spPr>
        <p:txBody>
          <a:bodyPr/>
          <a:lstStyle/>
          <a:p>
            <a:pPr marL="609600" indent="-609600">
              <a:lnSpc>
                <a:spcPct val="80000"/>
              </a:lnSpc>
              <a:buFont typeface="Arial" charset="0"/>
              <a:buAutoNum type="alphaLcParenR"/>
            </a:pPr>
            <a:r>
              <a:rPr lang="en-US" sz="2000">
                <a:latin typeface="Comic Sans MS" pitchFamily="79" charset="0"/>
              </a:rPr>
              <a:t>Yes. </a:t>
            </a:r>
          </a:p>
          <a:p>
            <a:pPr marL="609600" indent="-609600">
              <a:lnSpc>
                <a:spcPct val="80000"/>
              </a:lnSpc>
              <a:buFont typeface="Arial" charset="0"/>
              <a:buAutoNum type="alphaLcParenR"/>
            </a:pPr>
            <a:r>
              <a:rPr lang="en-US" sz="2000">
                <a:latin typeface="Comic Sans MS" pitchFamily="79" charset="0"/>
              </a:rPr>
              <a:t>No. </a:t>
            </a:r>
          </a:p>
          <a:p>
            <a:pPr marL="609600" indent="-609600">
              <a:lnSpc>
                <a:spcPct val="80000"/>
              </a:lnSpc>
              <a:buFont typeface="Arial" charset="0"/>
              <a:buAutoNum type="alphaLcParenR"/>
            </a:pPr>
            <a:r>
              <a:rPr lang="en-US" sz="2000">
                <a:latin typeface="Comic Sans MS" pitchFamily="79" charset="0"/>
              </a:rPr>
              <a:t>Maybe.</a:t>
            </a:r>
          </a:p>
        </p:txBody>
      </p:sp>
      <p:sp>
        <p:nvSpPr>
          <p:cNvPr id="842756" name="Text Box 4"/>
          <p:cNvSpPr txBox="1">
            <a:spLocks noChangeArrowheads="1"/>
          </p:cNvSpPr>
          <p:nvPr/>
        </p:nvSpPr>
        <p:spPr bwMode="auto">
          <a:xfrm>
            <a:off x="56469" y="4280847"/>
            <a:ext cx="4114800" cy="1246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500" dirty="0">
                <a:latin typeface="Arial" charset="0"/>
              </a:rPr>
              <a:t>Will The coyote go straight horizontally, pause, and then fall straight down?   </a:t>
            </a:r>
          </a:p>
        </p:txBody>
      </p:sp>
      <p:grpSp>
        <p:nvGrpSpPr>
          <p:cNvPr id="14" name="Group 13"/>
          <p:cNvGrpSpPr/>
          <p:nvPr/>
        </p:nvGrpSpPr>
        <p:grpSpPr>
          <a:xfrm>
            <a:off x="3753531" y="1981200"/>
            <a:ext cx="4733925" cy="3650513"/>
            <a:chOff x="4410075" y="1981200"/>
            <a:chExt cx="4733925" cy="3650513"/>
          </a:xfrm>
        </p:grpSpPr>
        <p:pic>
          <p:nvPicPr>
            <p:cNvPr id="842761" name="Picture 9" descr="03_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0075" y="2133600"/>
              <a:ext cx="4733925" cy="3484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5486400" y="1981200"/>
              <a:ext cx="3657600" cy="914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172200" y="2590800"/>
              <a:ext cx="2971800" cy="76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658100" y="3352800"/>
              <a:ext cx="1485900" cy="7745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6915150" y="2921198"/>
              <a:ext cx="1485900" cy="7745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001000" y="3609153"/>
              <a:ext cx="685800" cy="202256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p:cNvGrpSpPr/>
          <p:nvPr/>
        </p:nvGrpSpPr>
        <p:grpSpPr>
          <a:xfrm>
            <a:off x="609600" y="1819868"/>
            <a:ext cx="3087462" cy="1952853"/>
            <a:chOff x="5223780" y="5329124"/>
            <a:chExt cx="3087462" cy="1952853"/>
          </a:xfrm>
        </p:grpSpPr>
        <p:grpSp>
          <p:nvGrpSpPr>
            <p:cNvPr id="3" name="Group 2"/>
            <p:cNvGrpSpPr/>
            <p:nvPr/>
          </p:nvGrpSpPr>
          <p:grpSpPr>
            <a:xfrm>
              <a:off x="5242831" y="5329124"/>
              <a:ext cx="3068411" cy="1952852"/>
              <a:chOff x="3581400" y="5559425"/>
              <a:chExt cx="3068411" cy="1952852"/>
            </a:xfrm>
          </p:grpSpPr>
          <p:pic>
            <p:nvPicPr>
              <p:cNvPr id="6" name="Picture 9" descr="03_12"/>
              <p:cNvPicPr>
                <a:picLocks noChangeAspect="1" noChangeArrowheads="1"/>
              </p:cNvPicPr>
              <p:nvPr/>
            </p:nvPicPr>
            <p:blipFill rotWithShape="1">
              <a:blip r:embed="rId3">
                <a:extLst>
                  <a:ext uri="{28A0092B-C50C-407E-A947-70E740481C1C}">
                    <a14:useLocalDpi xmlns:a14="http://schemas.microsoft.com/office/drawing/2010/main" val="0"/>
                  </a:ext>
                </a:extLst>
              </a:blip>
              <a:srcRect l="35183" b="45330"/>
              <a:stretch/>
            </p:blipFill>
            <p:spPr bwMode="auto">
              <a:xfrm>
                <a:off x="3581400" y="5607277"/>
                <a:ext cx="3068411"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581400" y="5607277"/>
                <a:ext cx="1143000" cy="48872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410075" y="5559425"/>
                <a:ext cx="1143000" cy="24436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Rectangle 9"/>
            <p:cNvSpPr/>
            <p:nvPr/>
          </p:nvSpPr>
          <p:spPr>
            <a:xfrm>
              <a:off x="5223780" y="6629401"/>
              <a:ext cx="1143000" cy="6525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376180" y="7086600"/>
              <a:ext cx="1143000" cy="15240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09997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25 0.01111 L 0.65 0.00347 " pathEditMode="relative" rAng="0" ptsTypes="AA">
                                      <p:cBhvr>
                                        <p:cTn id="6" dur="1000" fill="hold"/>
                                        <p:tgtEl>
                                          <p:spTgt spid="4"/>
                                        </p:tgtEl>
                                        <p:attrNameLst>
                                          <p:attrName>ppt_x</p:attrName>
                                          <p:attrName>ppt_y</p:attrName>
                                        </p:attrNameLst>
                                      </p:cBhvr>
                                      <p:rCtr x="31250" y="-394"/>
                                    </p:animMotion>
                                  </p:childTnLst>
                                </p:cTn>
                              </p:par>
                            </p:childTnLst>
                          </p:cTn>
                        </p:par>
                        <p:par>
                          <p:cTn id="7" fill="hold">
                            <p:stCondLst>
                              <p:cond delay="1000"/>
                            </p:stCondLst>
                            <p:childTnLst>
                              <p:par>
                                <p:cTn id="8" presetID="0" presetClass="path" presetSubtype="0" accel="50000" decel="50000" fill="hold" nodeType="afterEffect">
                                  <p:stCondLst>
                                    <p:cond delay="0"/>
                                  </p:stCondLst>
                                  <p:childTnLst>
                                    <p:animMotion origin="layout" path="M 0.65 0.00347 C 0.64202 -0.00371 0.63351 -0.0132 0.62153 0.00116 C 0.61719 0.00648 0.6224 0.01713 0.62327 0.025 C 0.62362 0.02754 0.62362 0.03032 0.625 0.03217 C 0.62639 0.03403 0.62865 0.03379 0.63039 0.03449 C 0.63577 0.04167 0.63941 0.0456 0.64653 0.04884 C 0.65643 0.04444 0.66042 0.04329 0.66615 0.03217 C 0.65678 0.01967 0.65868 0.01944 0.6448 0.02245 C 0.64306 0.02338 0.64046 0.02292 0.63941 0.025 C 0.63716 0.02893 0.63577 0.03912 0.63577 0.03912 C 0.63733 0.0537 0.63612 0.06065 0.64653 0.06551 C 0.64948 0.06458 0.65243 0.06366 0.65539 0.06296 C 0.65955 0.06204 0.66528 0.06504 0.66789 0.06065 C 0.67049 0.05625 0.66771 0.04907 0.66615 0.04398 C 0.66112 0.02801 0.65903 0.02847 0.65 0.02245 C 0.63195 0.02477 0.63039 0.02222 0.6198 0.0368 C 0.61303 0.06366 0.61598 0.09583 0.63941 0.10347 C 0.65521 0.10208 0.66632 0.10509 0.67865 0.09398 C 0.68855 0.0743 0.68455 0.04606 0.675 0.02731 C 0.67396 0.02129 0.66858 -0.00116 0.6625 -0.00116 C 0.65816 -0.00116 0.65417 0.00185 0.65 0.00347 Z " pathEditMode="relative" ptsTypes="fffffffffffffffffffff">
                                      <p:cBhvr>
                                        <p:cTn id="9" dur="2000" fill="hold"/>
                                        <p:tgtEl>
                                          <p:spTgt spid="4"/>
                                        </p:tgtEl>
                                        <p:attrNameLst>
                                          <p:attrName>ppt_x</p:attrName>
                                          <p:attrName>ppt_y</p:attrName>
                                        </p:attrNameLst>
                                      </p:cBhvr>
                                    </p:animMotion>
                                  </p:childTnLst>
                                </p:cTn>
                              </p:par>
                            </p:childTnLst>
                          </p:cTn>
                        </p:par>
                        <p:par>
                          <p:cTn id="10" fill="hold">
                            <p:stCondLst>
                              <p:cond delay="3000"/>
                            </p:stCondLst>
                            <p:childTnLst>
                              <p:par>
                                <p:cTn id="11" presetID="42" presetClass="path" presetSubtype="0" accel="50000" decel="50000" fill="hold" nodeType="afterEffect">
                                  <p:stCondLst>
                                    <p:cond delay="0"/>
                                  </p:stCondLst>
                                  <p:childTnLst>
                                    <p:animMotion origin="layout" path="M 0.65 0.00347 L 0.65 0.67014 " pathEditMode="relative" rAng="0" ptsTypes="AA">
                                      <p:cBhvr>
                                        <p:cTn id="12" dur="500" fill="hold"/>
                                        <p:tgtEl>
                                          <p:spTgt spid="4"/>
                                        </p:tgtEl>
                                        <p:attrNameLst>
                                          <p:attrName>ppt_x</p:attrName>
                                          <p:attrName>ppt_y</p:attrName>
                                        </p:attrNameLst>
                                      </p:cBhvr>
                                      <p:rCtr x="0" y="3333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8418" name="Text Box 2"/>
          <p:cNvSpPr txBox="1">
            <a:spLocks noChangeArrowheads="1"/>
          </p:cNvSpPr>
          <p:nvPr/>
        </p:nvSpPr>
        <p:spPr bwMode="auto">
          <a:xfrm>
            <a:off x="0" y="152400"/>
            <a:ext cx="9144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3600" b="1" dirty="0">
                <a:solidFill>
                  <a:srgbClr val="FF0000"/>
                </a:solidFill>
                <a:latin typeface="Arial" charset="0"/>
              </a:rPr>
              <a:t>What does the trajectory look like?</a:t>
            </a:r>
          </a:p>
        </p:txBody>
      </p:sp>
      <p:sp>
        <p:nvSpPr>
          <p:cNvPr id="828419" name="Text Box 3"/>
          <p:cNvSpPr txBox="1">
            <a:spLocks noChangeArrowheads="1"/>
          </p:cNvSpPr>
          <p:nvPr/>
        </p:nvSpPr>
        <p:spPr bwMode="auto">
          <a:xfrm>
            <a:off x="0" y="990600"/>
            <a:ext cx="9144000" cy="4616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Clr>
                <a:schemeClr val="folHlink"/>
              </a:buClr>
              <a:buFont typeface="Wingdings" pitchFamily="2" charset="2"/>
              <a:buChar char="§"/>
            </a:pPr>
            <a:r>
              <a:rPr lang="en-US" b="1" dirty="0">
                <a:solidFill>
                  <a:srgbClr val="FF0000"/>
                </a:solidFill>
                <a:latin typeface="Arial" charset="0"/>
              </a:rPr>
              <a:t>The acceleration of the horizontal motion is zero </a:t>
            </a:r>
            <a:r>
              <a:rPr lang="en-US" dirty="0">
                <a:latin typeface="Arial" charset="0"/>
              </a:rPr>
              <a:t>(in the absence of air resistance).</a:t>
            </a:r>
          </a:p>
          <a:p>
            <a:pPr lvl="1">
              <a:buClr>
                <a:schemeClr val="folHlink"/>
              </a:buClr>
              <a:buFont typeface="Wingdings" pitchFamily="2" charset="2"/>
              <a:buChar char="§"/>
            </a:pPr>
            <a:r>
              <a:rPr lang="en-US" sz="2000" dirty="0">
                <a:latin typeface="Arial" charset="0"/>
              </a:rPr>
              <a:t>The object moves with </a:t>
            </a:r>
          </a:p>
          <a:p>
            <a:pPr lvl="1">
              <a:buClr>
                <a:schemeClr val="folHlink"/>
              </a:buClr>
              <a:buFont typeface="Wingdings" pitchFamily="2" charset="2"/>
              <a:buNone/>
            </a:pPr>
            <a:r>
              <a:rPr lang="en-US" sz="2000" dirty="0">
                <a:latin typeface="Arial" charset="0"/>
              </a:rPr>
              <a:t>  constant horizontal velocity.</a:t>
            </a:r>
          </a:p>
          <a:p>
            <a:pPr lvl="1">
              <a:buClr>
                <a:schemeClr val="folHlink"/>
              </a:buClr>
              <a:buFont typeface="Wingdings" pitchFamily="2" charset="2"/>
              <a:buChar char="§"/>
            </a:pPr>
            <a:r>
              <a:rPr lang="en-US" sz="2000" dirty="0">
                <a:latin typeface="Arial" charset="0"/>
              </a:rPr>
              <a:t>It travels equal horizontal </a:t>
            </a:r>
          </a:p>
          <a:p>
            <a:pPr lvl="1">
              <a:buClr>
                <a:schemeClr val="folHlink"/>
              </a:buClr>
              <a:buFont typeface="Wingdings" pitchFamily="2" charset="2"/>
              <a:buNone/>
            </a:pPr>
            <a:r>
              <a:rPr lang="en-US" sz="2000" dirty="0">
                <a:latin typeface="Arial" charset="0"/>
              </a:rPr>
              <a:t>  distances in equal time  </a:t>
            </a:r>
          </a:p>
          <a:p>
            <a:pPr lvl="1">
              <a:buClr>
                <a:schemeClr val="folHlink"/>
              </a:buClr>
              <a:buFont typeface="Wingdings" pitchFamily="2" charset="2"/>
              <a:buNone/>
            </a:pPr>
            <a:r>
              <a:rPr lang="en-US" sz="2000" dirty="0">
                <a:latin typeface="Arial" charset="0"/>
              </a:rPr>
              <a:t>  intervals.</a:t>
            </a:r>
          </a:p>
          <a:p>
            <a:pPr>
              <a:buClr>
                <a:schemeClr val="folHlink"/>
              </a:buClr>
              <a:buFont typeface="Wingdings" pitchFamily="2" charset="2"/>
              <a:buChar char="§"/>
            </a:pPr>
            <a:r>
              <a:rPr lang="en-US" b="1" dirty="0">
                <a:solidFill>
                  <a:srgbClr val="FF0000"/>
                </a:solidFill>
                <a:latin typeface="Arial" charset="0"/>
              </a:rPr>
              <a:t>The acceleration in the </a:t>
            </a:r>
          </a:p>
          <a:p>
            <a:pPr>
              <a:buClr>
                <a:schemeClr val="folHlink"/>
              </a:buClr>
              <a:buFont typeface="Wingdings" pitchFamily="2" charset="2"/>
              <a:buNone/>
            </a:pPr>
            <a:r>
              <a:rPr lang="en-US" b="1" dirty="0">
                <a:solidFill>
                  <a:srgbClr val="FF0000"/>
                </a:solidFill>
                <a:latin typeface="Arial" charset="0"/>
              </a:rPr>
              <a:t>vertical direction is constant</a:t>
            </a:r>
            <a:r>
              <a:rPr lang="en-US" dirty="0">
                <a:solidFill>
                  <a:srgbClr val="FAA368"/>
                </a:solidFill>
                <a:latin typeface="Arial" charset="0"/>
              </a:rPr>
              <a:t>.</a:t>
            </a:r>
            <a:endParaRPr lang="en-US" dirty="0">
              <a:latin typeface="Arial" charset="0"/>
            </a:endParaRPr>
          </a:p>
          <a:p>
            <a:pPr lvl="1">
              <a:buClr>
                <a:schemeClr val="folHlink"/>
              </a:buClr>
              <a:buFont typeface="Wingdings" pitchFamily="2" charset="2"/>
              <a:buChar char="§"/>
            </a:pPr>
            <a:r>
              <a:rPr lang="en-US" sz="2000" dirty="0">
                <a:latin typeface="Arial" charset="0"/>
              </a:rPr>
              <a:t>Its vertical velocity increases </a:t>
            </a:r>
          </a:p>
          <a:p>
            <a:pPr lvl="1">
              <a:buClr>
                <a:schemeClr val="folHlink"/>
              </a:buClr>
              <a:buFont typeface="Wingdings" pitchFamily="2" charset="2"/>
              <a:buNone/>
            </a:pPr>
            <a:r>
              <a:rPr lang="en-US" sz="2000" dirty="0">
                <a:latin typeface="Arial" charset="0"/>
              </a:rPr>
              <a:t>  downward just like the falling </a:t>
            </a:r>
          </a:p>
          <a:p>
            <a:pPr lvl="1">
              <a:buClr>
                <a:schemeClr val="folHlink"/>
              </a:buClr>
              <a:buFont typeface="Wingdings" pitchFamily="2" charset="2"/>
              <a:buNone/>
            </a:pPr>
            <a:r>
              <a:rPr lang="en-US" sz="2000" dirty="0">
                <a:latin typeface="Arial" charset="0"/>
              </a:rPr>
              <a:t>  ball.</a:t>
            </a:r>
          </a:p>
          <a:p>
            <a:pPr lvl="1">
              <a:buClr>
                <a:schemeClr val="folHlink"/>
              </a:buClr>
              <a:buFont typeface="Wingdings" pitchFamily="2" charset="2"/>
              <a:buChar char="§"/>
            </a:pPr>
            <a:r>
              <a:rPr lang="en-US" sz="2000" dirty="0">
                <a:latin typeface="Arial" charset="0"/>
              </a:rPr>
              <a:t>In each successive time </a:t>
            </a:r>
          </a:p>
          <a:p>
            <a:pPr lvl="1">
              <a:buClr>
                <a:schemeClr val="folHlink"/>
              </a:buClr>
              <a:buFont typeface="Wingdings" pitchFamily="2" charset="2"/>
              <a:buNone/>
            </a:pPr>
            <a:r>
              <a:rPr lang="en-US" sz="2000" dirty="0">
                <a:latin typeface="Arial" charset="0"/>
              </a:rPr>
              <a:t>  interval, it falls a greater </a:t>
            </a:r>
          </a:p>
          <a:p>
            <a:pPr lvl="1">
              <a:buClr>
                <a:schemeClr val="folHlink"/>
              </a:buClr>
              <a:buFont typeface="Wingdings" pitchFamily="2" charset="2"/>
              <a:buNone/>
            </a:pPr>
            <a:r>
              <a:rPr lang="en-US" sz="2000" dirty="0">
                <a:latin typeface="Arial" charset="0"/>
              </a:rPr>
              <a:t>  distance than in the previous </a:t>
            </a:r>
          </a:p>
          <a:p>
            <a:pPr lvl="1">
              <a:buClr>
                <a:schemeClr val="folHlink"/>
              </a:buClr>
              <a:buFont typeface="Wingdings" pitchFamily="2" charset="2"/>
              <a:buNone/>
            </a:pPr>
            <a:r>
              <a:rPr lang="en-US" sz="2000" dirty="0">
                <a:latin typeface="Arial" charset="0"/>
              </a:rPr>
              <a:t>  time interval.</a:t>
            </a:r>
          </a:p>
        </p:txBody>
      </p:sp>
      <p:pic>
        <p:nvPicPr>
          <p:cNvPr id="828423" name="Picture 7" descr="03_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2057400"/>
            <a:ext cx="5029200" cy="4141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00679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828419">
                                            <p:txEl>
                                              <p:pRg st="1" end="1"/>
                                            </p:txEl>
                                          </p:spTgt>
                                        </p:tgtEl>
                                        <p:attrNameLst>
                                          <p:attrName>style.visibility</p:attrName>
                                        </p:attrNameLst>
                                      </p:cBhvr>
                                      <p:to>
                                        <p:strVal val="visible"/>
                                      </p:to>
                                    </p:set>
                                    <p:animEffect transition="in" filter="checkerboard(across)">
                                      <p:cBhvr>
                                        <p:cTn id="7" dur="500"/>
                                        <p:tgtEl>
                                          <p:spTgt spid="828419">
                                            <p:txEl>
                                              <p:pRg st="1" end="1"/>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828419">
                                            <p:txEl>
                                              <p:pRg st="2" end="2"/>
                                            </p:txEl>
                                          </p:spTgt>
                                        </p:tgtEl>
                                        <p:attrNameLst>
                                          <p:attrName>style.visibility</p:attrName>
                                        </p:attrNameLst>
                                      </p:cBhvr>
                                      <p:to>
                                        <p:strVal val="visible"/>
                                      </p:to>
                                    </p:set>
                                    <p:animEffect transition="in" filter="checkerboard(across)">
                                      <p:cBhvr>
                                        <p:cTn id="10" dur="500"/>
                                        <p:tgtEl>
                                          <p:spTgt spid="828419">
                                            <p:txEl>
                                              <p:pRg st="2" end="2"/>
                                            </p:txEl>
                                          </p:spTgt>
                                        </p:tgtEl>
                                      </p:cBhvr>
                                    </p:animEffect>
                                  </p:childTnLst>
                                </p:cTn>
                              </p:par>
                            </p:childTnLst>
                          </p:cTn>
                        </p:par>
                        <p:par>
                          <p:cTn id="11" fill="hold" nodeType="withGroup">
                            <p:stCondLst>
                              <p:cond delay="500"/>
                            </p:stCondLst>
                            <p:childTnLst>
                              <p:par>
                                <p:cTn id="12" presetID="5" presetClass="entr" presetSubtype="10" fill="hold" grpId="0" nodeType="afterEffect">
                                  <p:stCondLst>
                                    <p:cond delay="0"/>
                                  </p:stCondLst>
                                  <p:childTnLst>
                                    <p:set>
                                      <p:cBhvr>
                                        <p:cTn id="13" dur="1" fill="hold">
                                          <p:stCondLst>
                                            <p:cond delay="0"/>
                                          </p:stCondLst>
                                        </p:cTn>
                                        <p:tgtEl>
                                          <p:spTgt spid="828419">
                                            <p:txEl>
                                              <p:pRg st="3" end="3"/>
                                            </p:txEl>
                                          </p:spTgt>
                                        </p:tgtEl>
                                        <p:attrNameLst>
                                          <p:attrName>style.visibility</p:attrName>
                                        </p:attrNameLst>
                                      </p:cBhvr>
                                      <p:to>
                                        <p:strVal val="visible"/>
                                      </p:to>
                                    </p:set>
                                    <p:animEffect transition="in" filter="checkerboard(across)">
                                      <p:cBhvr>
                                        <p:cTn id="14" dur="500"/>
                                        <p:tgtEl>
                                          <p:spTgt spid="828419">
                                            <p:txEl>
                                              <p:pRg st="3" end="3"/>
                                            </p:txEl>
                                          </p:spTgt>
                                        </p:tgtEl>
                                      </p:cBhvr>
                                    </p:animEffect>
                                  </p:childTnLst>
                                </p:cTn>
                              </p:par>
                              <p:par>
                                <p:cTn id="15" presetID="5" presetClass="entr" presetSubtype="10" fill="hold" grpId="0" nodeType="withEffect">
                                  <p:stCondLst>
                                    <p:cond delay="0"/>
                                  </p:stCondLst>
                                  <p:childTnLst>
                                    <p:set>
                                      <p:cBhvr>
                                        <p:cTn id="16" dur="1" fill="hold">
                                          <p:stCondLst>
                                            <p:cond delay="0"/>
                                          </p:stCondLst>
                                        </p:cTn>
                                        <p:tgtEl>
                                          <p:spTgt spid="828419">
                                            <p:txEl>
                                              <p:pRg st="4" end="4"/>
                                            </p:txEl>
                                          </p:spTgt>
                                        </p:tgtEl>
                                        <p:attrNameLst>
                                          <p:attrName>style.visibility</p:attrName>
                                        </p:attrNameLst>
                                      </p:cBhvr>
                                      <p:to>
                                        <p:strVal val="visible"/>
                                      </p:to>
                                    </p:set>
                                    <p:animEffect transition="in" filter="checkerboard(across)">
                                      <p:cBhvr>
                                        <p:cTn id="17" dur="500"/>
                                        <p:tgtEl>
                                          <p:spTgt spid="828419">
                                            <p:txEl>
                                              <p:pRg st="4" end="4"/>
                                            </p:txEl>
                                          </p:spTgt>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828419">
                                            <p:txEl>
                                              <p:pRg st="5" end="5"/>
                                            </p:txEl>
                                          </p:spTgt>
                                        </p:tgtEl>
                                        <p:attrNameLst>
                                          <p:attrName>style.visibility</p:attrName>
                                        </p:attrNameLst>
                                      </p:cBhvr>
                                      <p:to>
                                        <p:strVal val="visible"/>
                                      </p:to>
                                    </p:set>
                                    <p:animEffect transition="in" filter="checkerboard(across)">
                                      <p:cBhvr>
                                        <p:cTn id="20" dur="500"/>
                                        <p:tgtEl>
                                          <p:spTgt spid="828419">
                                            <p:txEl>
                                              <p:pRg st="5" end="5"/>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828419">
                                            <p:txEl>
                                              <p:pRg st="6" end="6"/>
                                            </p:txEl>
                                          </p:spTgt>
                                        </p:tgtEl>
                                        <p:attrNameLst>
                                          <p:attrName>style.visibility</p:attrName>
                                        </p:attrNameLst>
                                      </p:cBhvr>
                                      <p:to>
                                        <p:strVal val="visible"/>
                                      </p:to>
                                    </p:set>
                                    <p:animEffect transition="in" filter="checkerboard(across)">
                                      <p:cBhvr>
                                        <p:cTn id="25" dur="500"/>
                                        <p:tgtEl>
                                          <p:spTgt spid="828419">
                                            <p:txEl>
                                              <p:pRg st="6" end="6"/>
                                            </p:txEl>
                                          </p:spTgt>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828419">
                                            <p:txEl>
                                              <p:pRg st="7" end="7"/>
                                            </p:txEl>
                                          </p:spTgt>
                                        </p:tgtEl>
                                        <p:attrNameLst>
                                          <p:attrName>style.visibility</p:attrName>
                                        </p:attrNameLst>
                                      </p:cBhvr>
                                      <p:to>
                                        <p:strVal val="visible"/>
                                      </p:to>
                                    </p:set>
                                    <p:animEffect transition="in" filter="checkerboard(across)">
                                      <p:cBhvr>
                                        <p:cTn id="28" dur="500"/>
                                        <p:tgtEl>
                                          <p:spTgt spid="828419">
                                            <p:txEl>
                                              <p:pRg st="7" end="7"/>
                                            </p:txEl>
                                          </p:spTgt>
                                        </p:tgtEl>
                                      </p:cBhvr>
                                    </p:animEffect>
                                  </p:childTnLst>
                                </p:cTn>
                              </p:par>
                            </p:childTnLst>
                          </p:cTn>
                        </p:par>
                        <p:par>
                          <p:cTn id="29" fill="hold" nodeType="withGroup">
                            <p:stCondLst>
                              <p:cond delay="500"/>
                            </p:stCondLst>
                            <p:childTnLst>
                              <p:par>
                                <p:cTn id="30" presetID="5" presetClass="entr" presetSubtype="10" fill="hold" grpId="0" nodeType="afterEffect">
                                  <p:stCondLst>
                                    <p:cond delay="0"/>
                                  </p:stCondLst>
                                  <p:childTnLst>
                                    <p:set>
                                      <p:cBhvr>
                                        <p:cTn id="31" dur="1" fill="hold">
                                          <p:stCondLst>
                                            <p:cond delay="0"/>
                                          </p:stCondLst>
                                        </p:cTn>
                                        <p:tgtEl>
                                          <p:spTgt spid="828419">
                                            <p:txEl>
                                              <p:pRg st="8" end="8"/>
                                            </p:txEl>
                                          </p:spTgt>
                                        </p:tgtEl>
                                        <p:attrNameLst>
                                          <p:attrName>style.visibility</p:attrName>
                                        </p:attrNameLst>
                                      </p:cBhvr>
                                      <p:to>
                                        <p:strVal val="visible"/>
                                      </p:to>
                                    </p:set>
                                    <p:animEffect transition="in" filter="checkerboard(across)">
                                      <p:cBhvr>
                                        <p:cTn id="32" dur="500"/>
                                        <p:tgtEl>
                                          <p:spTgt spid="828419">
                                            <p:txEl>
                                              <p:pRg st="8" end="8"/>
                                            </p:txEl>
                                          </p:spTgt>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828419">
                                            <p:txEl>
                                              <p:pRg st="9" end="9"/>
                                            </p:txEl>
                                          </p:spTgt>
                                        </p:tgtEl>
                                        <p:attrNameLst>
                                          <p:attrName>style.visibility</p:attrName>
                                        </p:attrNameLst>
                                      </p:cBhvr>
                                      <p:to>
                                        <p:strVal val="visible"/>
                                      </p:to>
                                    </p:set>
                                    <p:animEffect transition="in" filter="checkerboard(across)">
                                      <p:cBhvr>
                                        <p:cTn id="35" dur="500"/>
                                        <p:tgtEl>
                                          <p:spTgt spid="828419">
                                            <p:txEl>
                                              <p:pRg st="9" end="9"/>
                                            </p:txEl>
                                          </p:spTgt>
                                        </p:tgtEl>
                                      </p:cBhvr>
                                    </p:animEffect>
                                  </p:childTnLst>
                                </p:cTn>
                              </p:par>
                              <p:par>
                                <p:cTn id="36" presetID="5" presetClass="entr" presetSubtype="10" fill="hold" grpId="0" nodeType="withEffect">
                                  <p:stCondLst>
                                    <p:cond delay="0"/>
                                  </p:stCondLst>
                                  <p:childTnLst>
                                    <p:set>
                                      <p:cBhvr>
                                        <p:cTn id="37" dur="1" fill="hold">
                                          <p:stCondLst>
                                            <p:cond delay="0"/>
                                          </p:stCondLst>
                                        </p:cTn>
                                        <p:tgtEl>
                                          <p:spTgt spid="828419">
                                            <p:txEl>
                                              <p:pRg st="10" end="10"/>
                                            </p:txEl>
                                          </p:spTgt>
                                        </p:tgtEl>
                                        <p:attrNameLst>
                                          <p:attrName>style.visibility</p:attrName>
                                        </p:attrNameLst>
                                      </p:cBhvr>
                                      <p:to>
                                        <p:strVal val="visible"/>
                                      </p:to>
                                    </p:set>
                                    <p:animEffect transition="in" filter="checkerboard(across)">
                                      <p:cBhvr>
                                        <p:cTn id="38" dur="500"/>
                                        <p:tgtEl>
                                          <p:spTgt spid="828419">
                                            <p:txEl>
                                              <p:pRg st="10" end="10"/>
                                            </p:txEl>
                                          </p:spTgt>
                                        </p:tgtEl>
                                      </p:cBhvr>
                                    </p:animEffect>
                                  </p:childTnLst>
                                </p:cTn>
                              </p:par>
                            </p:childTnLst>
                          </p:cTn>
                        </p:par>
                        <p:par>
                          <p:cTn id="39" fill="hold" nodeType="withGroup">
                            <p:stCondLst>
                              <p:cond delay="1000"/>
                            </p:stCondLst>
                            <p:childTnLst>
                              <p:par>
                                <p:cTn id="40" presetID="5" presetClass="entr" presetSubtype="10" fill="hold" grpId="0" nodeType="afterEffect">
                                  <p:stCondLst>
                                    <p:cond delay="0"/>
                                  </p:stCondLst>
                                  <p:childTnLst>
                                    <p:set>
                                      <p:cBhvr>
                                        <p:cTn id="41" dur="1" fill="hold">
                                          <p:stCondLst>
                                            <p:cond delay="0"/>
                                          </p:stCondLst>
                                        </p:cTn>
                                        <p:tgtEl>
                                          <p:spTgt spid="828419">
                                            <p:txEl>
                                              <p:pRg st="11" end="11"/>
                                            </p:txEl>
                                          </p:spTgt>
                                        </p:tgtEl>
                                        <p:attrNameLst>
                                          <p:attrName>style.visibility</p:attrName>
                                        </p:attrNameLst>
                                      </p:cBhvr>
                                      <p:to>
                                        <p:strVal val="visible"/>
                                      </p:to>
                                    </p:set>
                                    <p:animEffect transition="in" filter="checkerboard(across)">
                                      <p:cBhvr>
                                        <p:cTn id="42" dur="500"/>
                                        <p:tgtEl>
                                          <p:spTgt spid="828419">
                                            <p:txEl>
                                              <p:pRg st="11" end="11"/>
                                            </p:txEl>
                                          </p:spTgt>
                                        </p:tgtEl>
                                      </p:cBhvr>
                                    </p:animEffect>
                                  </p:childTnLst>
                                </p:cTn>
                              </p:par>
                              <p:par>
                                <p:cTn id="43" presetID="5" presetClass="entr" presetSubtype="10" fill="hold" grpId="0" nodeType="withEffect">
                                  <p:stCondLst>
                                    <p:cond delay="0"/>
                                  </p:stCondLst>
                                  <p:childTnLst>
                                    <p:set>
                                      <p:cBhvr>
                                        <p:cTn id="44" dur="1" fill="hold">
                                          <p:stCondLst>
                                            <p:cond delay="0"/>
                                          </p:stCondLst>
                                        </p:cTn>
                                        <p:tgtEl>
                                          <p:spTgt spid="828419">
                                            <p:txEl>
                                              <p:pRg st="12" end="12"/>
                                            </p:txEl>
                                          </p:spTgt>
                                        </p:tgtEl>
                                        <p:attrNameLst>
                                          <p:attrName>style.visibility</p:attrName>
                                        </p:attrNameLst>
                                      </p:cBhvr>
                                      <p:to>
                                        <p:strVal val="visible"/>
                                      </p:to>
                                    </p:set>
                                    <p:animEffect transition="in" filter="checkerboard(across)">
                                      <p:cBhvr>
                                        <p:cTn id="45" dur="500"/>
                                        <p:tgtEl>
                                          <p:spTgt spid="828419">
                                            <p:txEl>
                                              <p:pRg st="12" end="12"/>
                                            </p:txEl>
                                          </p:spTgt>
                                        </p:tgtEl>
                                      </p:cBhvr>
                                    </p:animEffect>
                                  </p:childTnLst>
                                </p:cTn>
                              </p:par>
                              <p:par>
                                <p:cTn id="46" presetID="5" presetClass="entr" presetSubtype="10" fill="hold" grpId="0" nodeType="withEffect">
                                  <p:stCondLst>
                                    <p:cond delay="0"/>
                                  </p:stCondLst>
                                  <p:childTnLst>
                                    <p:set>
                                      <p:cBhvr>
                                        <p:cTn id="47" dur="1" fill="hold">
                                          <p:stCondLst>
                                            <p:cond delay="0"/>
                                          </p:stCondLst>
                                        </p:cTn>
                                        <p:tgtEl>
                                          <p:spTgt spid="828419">
                                            <p:txEl>
                                              <p:pRg st="13" end="13"/>
                                            </p:txEl>
                                          </p:spTgt>
                                        </p:tgtEl>
                                        <p:attrNameLst>
                                          <p:attrName>style.visibility</p:attrName>
                                        </p:attrNameLst>
                                      </p:cBhvr>
                                      <p:to>
                                        <p:strVal val="visible"/>
                                      </p:to>
                                    </p:set>
                                    <p:animEffect transition="in" filter="checkerboard(across)">
                                      <p:cBhvr>
                                        <p:cTn id="48" dur="500"/>
                                        <p:tgtEl>
                                          <p:spTgt spid="828419">
                                            <p:txEl>
                                              <p:pRg st="13" end="13"/>
                                            </p:txEl>
                                          </p:spTgt>
                                        </p:tgtEl>
                                      </p:cBhvr>
                                    </p:animEffect>
                                  </p:childTnLst>
                                </p:cTn>
                              </p:par>
                              <p:par>
                                <p:cTn id="49" presetID="5" presetClass="entr" presetSubtype="10" fill="hold" grpId="0" nodeType="withEffect">
                                  <p:stCondLst>
                                    <p:cond delay="0"/>
                                  </p:stCondLst>
                                  <p:childTnLst>
                                    <p:set>
                                      <p:cBhvr>
                                        <p:cTn id="50" dur="1" fill="hold">
                                          <p:stCondLst>
                                            <p:cond delay="0"/>
                                          </p:stCondLst>
                                        </p:cTn>
                                        <p:tgtEl>
                                          <p:spTgt spid="828419">
                                            <p:txEl>
                                              <p:pRg st="14" end="14"/>
                                            </p:txEl>
                                          </p:spTgt>
                                        </p:tgtEl>
                                        <p:attrNameLst>
                                          <p:attrName>style.visibility</p:attrName>
                                        </p:attrNameLst>
                                      </p:cBhvr>
                                      <p:to>
                                        <p:strVal val="visible"/>
                                      </p:to>
                                    </p:set>
                                    <p:animEffect transition="in" filter="checkerboard(across)">
                                      <p:cBhvr>
                                        <p:cTn id="51" dur="500"/>
                                        <p:tgtEl>
                                          <p:spTgt spid="828419">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8419"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5331" name="Text Box 3"/>
          <p:cNvSpPr txBox="1">
            <a:spLocks noChangeArrowheads="1"/>
          </p:cNvSpPr>
          <p:nvPr/>
        </p:nvSpPr>
        <p:spPr bwMode="auto">
          <a:xfrm>
            <a:off x="0" y="990600"/>
            <a:ext cx="9144000"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Clr>
                <a:schemeClr val="folHlink"/>
              </a:buClr>
              <a:buFont typeface="Wingdings" pitchFamily="2" charset="2"/>
              <a:buChar char="§"/>
            </a:pPr>
            <a:r>
              <a:rPr lang="en-US" sz="3200" dirty="0">
                <a:latin typeface="Arial" charset="0"/>
              </a:rPr>
              <a:t>The </a:t>
            </a:r>
            <a:r>
              <a:rPr lang="en-US" sz="3200" dirty="0">
                <a:solidFill>
                  <a:srgbClr val="FAA368"/>
                </a:solidFill>
                <a:latin typeface="Arial" charset="0"/>
              </a:rPr>
              <a:t>total velocity at any point</a:t>
            </a:r>
            <a:r>
              <a:rPr lang="en-US" sz="3200" dirty="0">
                <a:latin typeface="Arial" charset="0"/>
              </a:rPr>
              <a:t> is found by adding the vertical component of the velocity, at that point, to the horizontal component of the velocity at that point.</a:t>
            </a:r>
          </a:p>
          <a:p>
            <a:pPr>
              <a:buClr>
                <a:schemeClr val="folHlink"/>
              </a:buClr>
              <a:buFont typeface="Wingdings" pitchFamily="2" charset="2"/>
              <a:buChar char="§"/>
            </a:pPr>
            <a:r>
              <a:rPr lang="en-US" dirty="0">
                <a:latin typeface="Arial" charset="0"/>
              </a:rPr>
              <a:t>The horizontal velocity </a:t>
            </a:r>
          </a:p>
          <a:p>
            <a:pPr>
              <a:buClr>
                <a:schemeClr val="folHlink"/>
              </a:buClr>
              <a:buFont typeface="Wingdings" pitchFamily="2" charset="2"/>
              <a:buNone/>
            </a:pPr>
            <a:r>
              <a:rPr lang="en-US" dirty="0">
                <a:latin typeface="Arial" charset="0"/>
              </a:rPr>
              <a:t>  remains constant, because </a:t>
            </a:r>
          </a:p>
          <a:p>
            <a:pPr>
              <a:buClr>
                <a:schemeClr val="folHlink"/>
              </a:buClr>
              <a:buFont typeface="Wingdings" pitchFamily="2" charset="2"/>
              <a:buNone/>
            </a:pPr>
            <a:r>
              <a:rPr lang="en-US" dirty="0">
                <a:latin typeface="Arial" charset="0"/>
              </a:rPr>
              <a:t>  there is no acceleration in </a:t>
            </a:r>
          </a:p>
          <a:p>
            <a:pPr>
              <a:buClr>
                <a:schemeClr val="folHlink"/>
              </a:buClr>
              <a:buFont typeface="Wingdings" pitchFamily="2" charset="2"/>
              <a:buNone/>
            </a:pPr>
            <a:r>
              <a:rPr lang="en-US" dirty="0">
                <a:latin typeface="Arial" charset="0"/>
              </a:rPr>
              <a:t>  that direction.</a:t>
            </a:r>
          </a:p>
          <a:p>
            <a:pPr>
              <a:buClr>
                <a:schemeClr val="folHlink"/>
              </a:buClr>
              <a:buFont typeface="Wingdings" pitchFamily="2" charset="2"/>
              <a:buChar char="§"/>
            </a:pPr>
            <a:endParaRPr lang="en-US" dirty="0">
              <a:latin typeface="Arial" charset="0"/>
            </a:endParaRPr>
          </a:p>
          <a:p>
            <a:pPr>
              <a:buClr>
                <a:schemeClr val="folHlink"/>
              </a:buClr>
              <a:buFont typeface="Wingdings" pitchFamily="2" charset="2"/>
              <a:buChar char="§"/>
            </a:pPr>
            <a:r>
              <a:rPr lang="en-US" dirty="0">
                <a:latin typeface="Arial" charset="0"/>
              </a:rPr>
              <a:t>The downward (vertical) velocity </a:t>
            </a:r>
          </a:p>
          <a:p>
            <a:pPr>
              <a:buClr>
                <a:schemeClr val="folHlink"/>
              </a:buClr>
            </a:pPr>
            <a:r>
              <a:rPr lang="en-US" dirty="0">
                <a:latin typeface="Arial" charset="0"/>
              </a:rPr>
              <a:t>gets larger and larger, due to</a:t>
            </a:r>
          </a:p>
          <a:p>
            <a:pPr>
              <a:buClr>
                <a:schemeClr val="folHlink"/>
              </a:buClr>
              <a:buFont typeface="Wingdings" pitchFamily="2" charset="2"/>
              <a:buNone/>
            </a:pPr>
            <a:r>
              <a:rPr lang="en-US" dirty="0">
                <a:latin typeface="Arial" charset="0"/>
              </a:rPr>
              <a:t> the acceleration due to gravity.</a:t>
            </a:r>
          </a:p>
        </p:txBody>
      </p:sp>
      <p:pic>
        <p:nvPicPr>
          <p:cNvPr id="995333" name="Picture 5" descr="03_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4984" y="2759384"/>
            <a:ext cx="5062537" cy="273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descr="03_14"/>
          <p:cNvPicPr>
            <a:picLocks noChangeAspect="1" noChangeArrowheads="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78292" r="16069"/>
          <a:stretch/>
        </p:blipFill>
        <p:spPr bwMode="auto">
          <a:xfrm>
            <a:off x="4191000" y="2743200"/>
            <a:ext cx="285466" cy="273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95330" name="Text Box 2"/>
          <p:cNvSpPr txBox="1">
            <a:spLocks noChangeArrowheads="1"/>
          </p:cNvSpPr>
          <p:nvPr/>
        </p:nvSpPr>
        <p:spPr bwMode="auto">
          <a:xfrm>
            <a:off x="0" y="152400"/>
            <a:ext cx="9144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3600" b="1" dirty="0">
                <a:solidFill>
                  <a:srgbClr val="FF0000"/>
                </a:solidFill>
                <a:latin typeface="Arial" charset="0"/>
              </a:rPr>
              <a:t>What does the trajectory look like?</a:t>
            </a:r>
          </a:p>
        </p:txBody>
      </p:sp>
      <p:pic>
        <p:nvPicPr>
          <p:cNvPr id="6" name="Picture 5" descr="03_14"/>
          <p:cNvPicPr>
            <a:picLocks noChangeAspect="1" noChangeArrowheads="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7144" t="9573" b="80854"/>
          <a:stretch/>
        </p:blipFill>
        <p:spPr bwMode="auto">
          <a:xfrm>
            <a:off x="4231945" y="5300360"/>
            <a:ext cx="4939352" cy="261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5" descr="03_14"/>
          <p:cNvPicPr>
            <a:picLocks noChangeAspect="1" noChangeArrowheads="1"/>
          </p:cNvPicPr>
          <p:nvPr/>
        </p:nvPicPr>
        <p:blipFill rotWithShape="1">
          <a:blip r:embed="rId3">
            <a:extLst>
              <a:ext uri="{28A0092B-C50C-407E-A947-70E740481C1C}">
                <a14:useLocalDpi xmlns:a14="http://schemas.microsoft.com/office/drawing/2010/main" val="0"/>
              </a:ext>
            </a:extLst>
          </a:blip>
          <a:srcRect l="83616" t="34539" r="-1948" b="45214"/>
          <a:stretch/>
        </p:blipFill>
        <p:spPr bwMode="auto">
          <a:xfrm>
            <a:off x="3405686" y="3572255"/>
            <a:ext cx="928047" cy="553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2234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DF017E2-B55F-487A-AC60-45BC1A6DBF7D}" type="datetime1">
              <a:rPr lang="en-US"/>
              <a:pPr eaLnBrk="1" hangingPunct="1"/>
              <a:t>1/28/2021</a:t>
            </a:fld>
            <a:endParaRPr lang="en-US"/>
          </a:p>
        </p:txBody>
      </p:sp>
      <p:sp>
        <p:nvSpPr>
          <p:cNvPr id="2253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Physics 214 Fall 2010</a:t>
            </a:r>
          </a:p>
        </p:txBody>
      </p:sp>
      <p:sp>
        <p:nvSpPr>
          <p:cNvPr id="2253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71F6CCC-759D-4E31-9CE5-3E3EF6ECB2C8}" type="slidenum">
              <a:rPr lang="en-US"/>
              <a:pPr eaLnBrk="1" hangingPunct="1"/>
              <a:t>8</a:t>
            </a:fld>
            <a:endParaRPr lang="en-US"/>
          </a:p>
        </p:txBody>
      </p:sp>
      <p:sp>
        <p:nvSpPr>
          <p:cNvPr id="22533" name="Rectangle 2"/>
          <p:cNvSpPr>
            <a:spLocks noGrp="1" noChangeArrowheads="1"/>
          </p:cNvSpPr>
          <p:nvPr>
            <p:ph type="title"/>
          </p:nvPr>
        </p:nvSpPr>
        <p:spPr>
          <a:xfrm>
            <a:off x="457200" y="274638"/>
            <a:ext cx="8153400" cy="868362"/>
          </a:xfrm>
          <a:solidFill>
            <a:srgbClr val="99FF33"/>
          </a:solidFill>
        </p:spPr>
        <p:txBody>
          <a:bodyPr>
            <a:normAutofit fontScale="90000"/>
          </a:bodyPr>
          <a:lstStyle/>
          <a:p>
            <a:pPr eaLnBrk="1" hangingPunct="1"/>
            <a:r>
              <a:rPr lang="en-US" altLang="zh-CN" sz="2000">
                <a:ea typeface="宋体" pitchFamily="2" charset="-122"/>
              </a:rPr>
              <a:t>1D-20</a:t>
            </a:r>
            <a:br>
              <a:rPr lang="en-US" altLang="zh-CN" sz="2000">
                <a:ea typeface="宋体" pitchFamily="2" charset="-122"/>
              </a:rPr>
            </a:br>
            <a:r>
              <a:rPr lang="en-US" altLang="zh-CN" sz="2000">
                <a:ea typeface="宋体" pitchFamily="2" charset="-122"/>
              </a:rPr>
              <a:t>Independence of Vertical &amp; Horizontal Motions (Drop-Kick)</a:t>
            </a:r>
            <a:br>
              <a:rPr lang="en-US" altLang="zh-CN" sz="2000">
                <a:ea typeface="宋体" pitchFamily="2" charset="-122"/>
              </a:rPr>
            </a:br>
            <a:endParaRPr lang="en-US" altLang="zh-CN" sz="2000">
              <a:ea typeface="宋体" pitchFamily="2" charset="-122"/>
            </a:endParaRPr>
          </a:p>
        </p:txBody>
      </p:sp>
      <p:sp>
        <p:nvSpPr>
          <p:cNvPr id="53251" name="Rectangle 3"/>
          <p:cNvSpPr>
            <a:spLocks noGrp="1" noChangeArrowheads="1"/>
          </p:cNvSpPr>
          <p:nvPr>
            <p:ph type="body" idx="1"/>
          </p:nvPr>
        </p:nvSpPr>
        <p:spPr>
          <a:xfrm>
            <a:off x="609600" y="4800600"/>
            <a:ext cx="8077200" cy="1295400"/>
          </a:xfrm>
          <a:solidFill>
            <a:srgbClr val="CCFFFF"/>
          </a:solidFill>
        </p:spPr>
        <p:txBody>
          <a:bodyPr>
            <a:normAutofit fontScale="92500" lnSpcReduction="20000"/>
          </a:bodyPr>
          <a:lstStyle/>
          <a:p>
            <a:pPr marL="0" indent="0" eaLnBrk="1" hangingPunct="1">
              <a:lnSpc>
                <a:spcPct val="80000"/>
              </a:lnSpc>
            </a:pPr>
            <a:r>
              <a:rPr lang="en-US" altLang="zh-CN" sz="1800" dirty="0">
                <a:ea typeface="宋体" pitchFamily="2" charset="-122"/>
              </a:rPr>
              <a:t>THE VERTICAL &amp; HORIZONTAL MOTIONS ARE INDEPENDENT. </a:t>
            </a:r>
          </a:p>
          <a:p>
            <a:pPr marL="0" indent="0" eaLnBrk="1" hangingPunct="1">
              <a:lnSpc>
                <a:spcPct val="80000"/>
              </a:lnSpc>
            </a:pPr>
            <a:endParaRPr lang="en-US" altLang="zh-CN" sz="1800" dirty="0">
              <a:ea typeface="宋体" pitchFamily="2" charset="-122"/>
            </a:endParaRPr>
          </a:p>
          <a:p>
            <a:pPr marL="0" indent="0" eaLnBrk="1" hangingPunct="1">
              <a:lnSpc>
                <a:spcPct val="80000"/>
              </a:lnSpc>
            </a:pPr>
            <a:r>
              <a:rPr lang="en-US" altLang="zh-CN" sz="1800" dirty="0">
                <a:ea typeface="宋体" pitchFamily="2" charset="-122"/>
              </a:rPr>
              <a:t>THE HORIZONTAL VELOCITY DOES NOT AFFECT THE VERTICAL MOTION.</a:t>
            </a:r>
          </a:p>
          <a:p>
            <a:pPr marL="0" indent="0" eaLnBrk="1" hangingPunct="1">
              <a:lnSpc>
                <a:spcPct val="80000"/>
              </a:lnSpc>
            </a:pPr>
            <a:endParaRPr lang="en-US" altLang="zh-CN" sz="1800" dirty="0">
              <a:ea typeface="宋体" pitchFamily="2" charset="-122"/>
            </a:endParaRPr>
          </a:p>
          <a:p>
            <a:pPr marL="0" indent="0" eaLnBrk="1" hangingPunct="1">
              <a:lnSpc>
                <a:spcPct val="80000"/>
              </a:lnSpc>
            </a:pPr>
            <a:r>
              <a:rPr lang="en-US" altLang="zh-CN" sz="1800" dirty="0">
                <a:ea typeface="宋体" pitchFamily="2" charset="-122"/>
              </a:rPr>
              <a:t>THE VERTICAL FALL TIME IS THE SAME AS LONG AS THE BALLS DROP SIMULTANEOUSLY FROM THE SAME HEIGHT.</a:t>
            </a:r>
          </a:p>
        </p:txBody>
      </p:sp>
      <p:sp>
        <p:nvSpPr>
          <p:cNvPr id="53252" name="Text Box 4"/>
          <p:cNvSpPr txBox="1">
            <a:spLocks noChangeArrowheads="1"/>
          </p:cNvSpPr>
          <p:nvPr/>
        </p:nvSpPr>
        <p:spPr bwMode="auto">
          <a:xfrm>
            <a:off x="5440362" y="3886200"/>
            <a:ext cx="317023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zh-CN" sz="1600" b="1" dirty="0">
                <a:solidFill>
                  <a:srgbClr val="027E22"/>
                </a:solidFill>
                <a:ea typeface="宋体" pitchFamily="2" charset="-122"/>
              </a:rPr>
              <a:t>Listen to the SOUND when they hit the ground and when they bounce.</a:t>
            </a:r>
          </a:p>
        </p:txBody>
      </p:sp>
      <p:grpSp>
        <p:nvGrpSpPr>
          <p:cNvPr id="2" name="Group 5"/>
          <p:cNvGrpSpPr>
            <a:grpSpLocks/>
          </p:cNvGrpSpPr>
          <p:nvPr/>
        </p:nvGrpSpPr>
        <p:grpSpPr bwMode="auto">
          <a:xfrm>
            <a:off x="2117725" y="1219200"/>
            <a:ext cx="6645275" cy="3317875"/>
            <a:chOff x="1104" y="768"/>
            <a:chExt cx="4186" cy="2090"/>
          </a:xfrm>
        </p:grpSpPr>
        <p:grpSp>
          <p:nvGrpSpPr>
            <p:cNvPr id="22538" name="Group 6"/>
            <p:cNvGrpSpPr>
              <a:grpSpLocks/>
            </p:cNvGrpSpPr>
            <p:nvPr/>
          </p:nvGrpSpPr>
          <p:grpSpPr bwMode="auto">
            <a:xfrm>
              <a:off x="3408" y="1344"/>
              <a:ext cx="1543" cy="910"/>
              <a:chOff x="3072" y="1248"/>
              <a:chExt cx="2208" cy="1344"/>
            </a:xfrm>
          </p:grpSpPr>
          <p:sp>
            <p:nvSpPr>
              <p:cNvPr id="22542" name="Line 7"/>
              <p:cNvSpPr>
                <a:spLocks noChangeShapeType="1"/>
              </p:cNvSpPr>
              <p:nvPr/>
            </p:nvSpPr>
            <p:spPr bwMode="auto">
              <a:xfrm>
                <a:off x="3168" y="2544"/>
                <a:ext cx="206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3" name="Freeform 8"/>
              <p:cNvSpPr>
                <a:spLocks/>
              </p:cNvSpPr>
              <p:nvPr/>
            </p:nvSpPr>
            <p:spPr bwMode="auto">
              <a:xfrm>
                <a:off x="3168" y="1344"/>
                <a:ext cx="2064" cy="1200"/>
              </a:xfrm>
              <a:custGeom>
                <a:avLst/>
                <a:gdLst>
                  <a:gd name="T0" fmla="*/ 0 w 2064"/>
                  <a:gd name="T1" fmla="*/ 0 h 1200"/>
                  <a:gd name="T2" fmla="*/ 624 w 2064"/>
                  <a:gd name="T3" fmla="*/ 48 h 1200"/>
                  <a:gd name="T4" fmla="*/ 1200 w 2064"/>
                  <a:gd name="T5" fmla="*/ 240 h 1200"/>
                  <a:gd name="T6" fmla="*/ 1776 w 2064"/>
                  <a:gd name="T7" fmla="*/ 672 h 1200"/>
                  <a:gd name="T8" fmla="*/ 2064 w 2064"/>
                  <a:gd name="T9" fmla="*/ 1200 h 1200"/>
                  <a:gd name="T10" fmla="*/ 0 60000 65536"/>
                  <a:gd name="T11" fmla="*/ 0 60000 65536"/>
                  <a:gd name="T12" fmla="*/ 0 60000 65536"/>
                  <a:gd name="T13" fmla="*/ 0 60000 65536"/>
                  <a:gd name="T14" fmla="*/ 0 60000 65536"/>
                  <a:gd name="T15" fmla="*/ 0 w 2064"/>
                  <a:gd name="T16" fmla="*/ 0 h 1200"/>
                  <a:gd name="T17" fmla="*/ 2064 w 2064"/>
                  <a:gd name="T18" fmla="*/ 1200 h 1200"/>
                </a:gdLst>
                <a:ahLst/>
                <a:cxnLst>
                  <a:cxn ang="T10">
                    <a:pos x="T0" y="T1"/>
                  </a:cxn>
                  <a:cxn ang="T11">
                    <a:pos x="T2" y="T3"/>
                  </a:cxn>
                  <a:cxn ang="T12">
                    <a:pos x="T4" y="T5"/>
                  </a:cxn>
                  <a:cxn ang="T13">
                    <a:pos x="T6" y="T7"/>
                  </a:cxn>
                  <a:cxn ang="T14">
                    <a:pos x="T8" y="T9"/>
                  </a:cxn>
                </a:cxnLst>
                <a:rect l="T15" t="T16" r="T17" b="T18"/>
                <a:pathLst>
                  <a:path w="2064" h="1200">
                    <a:moveTo>
                      <a:pt x="0" y="0"/>
                    </a:moveTo>
                    <a:cubicBezTo>
                      <a:pt x="212" y="4"/>
                      <a:pt x="424" y="8"/>
                      <a:pt x="624" y="48"/>
                    </a:cubicBezTo>
                    <a:cubicBezTo>
                      <a:pt x="824" y="88"/>
                      <a:pt x="1008" y="136"/>
                      <a:pt x="1200" y="240"/>
                    </a:cubicBezTo>
                    <a:cubicBezTo>
                      <a:pt x="1392" y="344"/>
                      <a:pt x="1632" y="512"/>
                      <a:pt x="1776" y="672"/>
                    </a:cubicBezTo>
                    <a:cubicBezTo>
                      <a:pt x="1920" y="832"/>
                      <a:pt x="2016" y="1112"/>
                      <a:pt x="2064" y="1200"/>
                    </a:cubicBezTo>
                  </a:path>
                </a:pathLst>
              </a:custGeom>
              <a:noFill/>
              <a:ln w="28575">
                <a:solidFill>
                  <a:schemeClr val="tx1"/>
                </a:solidFill>
                <a:prstDash val="sysDot"/>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544" name="Line 9"/>
              <p:cNvSpPr>
                <a:spLocks noChangeShapeType="1"/>
              </p:cNvSpPr>
              <p:nvPr/>
            </p:nvSpPr>
            <p:spPr bwMode="auto">
              <a:xfrm>
                <a:off x="3168" y="1344"/>
                <a:ext cx="0" cy="1200"/>
              </a:xfrm>
              <a:prstGeom prst="line">
                <a:avLst/>
              </a:prstGeom>
              <a:noFill/>
              <a:ln w="28575" cap="rnd">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545" name="Oval 10"/>
              <p:cNvSpPr>
                <a:spLocks noChangeArrowheads="1"/>
              </p:cNvSpPr>
              <p:nvPr/>
            </p:nvSpPr>
            <p:spPr bwMode="auto">
              <a:xfrm>
                <a:off x="3072" y="2400"/>
                <a:ext cx="192" cy="192"/>
              </a:xfrm>
              <a:prstGeom prst="ellipse">
                <a:avLst/>
              </a:prstGeom>
              <a:solidFill>
                <a:srgbClr val="FFCC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22546" name="Oval 11"/>
              <p:cNvSpPr>
                <a:spLocks noChangeArrowheads="1"/>
              </p:cNvSpPr>
              <p:nvPr/>
            </p:nvSpPr>
            <p:spPr bwMode="auto">
              <a:xfrm>
                <a:off x="5088" y="2400"/>
                <a:ext cx="192" cy="192"/>
              </a:xfrm>
              <a:prstGeom prst="ellipse">
                <a:avLst/>
              </a:prstGeom>
              <a:solidFill>
                <a:srgbClr val="CC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22547" name="Oval 12"/>
              <p:cNvSpPr>
                <a:spLocks noChangeArrowheads="1"/>
              </p:cNvSpPr>
              <p:nvPr/>
            </p:nvSpPr>
            <p:spPr bwMode="auto">
              <a:xfrm>
                <a:off x="3072" y="1248"/>
                <a:ext cx="192" cy="192"/>
              </a:xfrm>
              <a:prstGeom prst="ellipse">
                <a:avLst/>
              </a:prstGeom>
              <a:solidFill>
                <a:srgbClr val="C0C0C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grpSp>
        <p:grpSp>
          <p:nvGrpSpPr>
            <p:cNvPr id="22539" name="Group 13"/>
            <p:cNvGrpSpPr>
              <a:grpSpLocks/>
            </p:cNvGrpSpPr>
            <p:nvPr/>
          </p:nvGrpSpPr>
          <p:grpSpPr bwMode="auto">
            <a:xfrm>
              <a:off x="1104" y="768"/>
              <a:ext cx="4186" cy="2090"/>
              <a:chOff x="912" y="720"/>
              <a:chExt cx="4186" cy="2090"/>
            </a:xfrm>
          </p:grpSpPr>
          <p:pic>
            <p:nvPicPr>
              <p:cNvPr id="22540" name="Picture 14" descr="1D-20_p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6" y="1296"/>
                <a:ext cx="1680" cy="1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1" name="Text Box 15"/>
              <p:cNvSpPr txBox="1">
                <a:spLocks noChangeArrowheads="1"/>
              </p:cNvSpPr>
              <p:nvPr/>
            </p:nvSpPr>
            <p:spPr bwMode="auto">
              <a:xfrm>
                <a:off x="912" y="720"/>
                <a:ext cx="4186" cy="404"/>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b="1">
                    <a:solidFill>
                      <a:srgbClr val="3333FF"/>
                    </a:solidFill>
                  </a:rPr>
                  <a:t>One ball drops from rest. The other ball is simultaneously projected horizontally</a:t>
                </a:r>
              </a:p>
            </p:txBody>
          </p:sp>
        </p:grpSp>
      </p:grpSp>
      <p:sp>
        <p:nvSpPr>
          <p:cNvPr id="53264" name="AutoShape 16"/>
          <p:cNvSpPr>
            <a:spLocks noChangeArrowheads="1"/>
          </p:cNvSpPr>
          <p:nvPr/>
        </p:nvSpPr>
        <p:spPr bwMode="auto">
          <a:xfrm>
            <a:off x="152400" y="1913844"/>
            <a:ext cx="1828800" cy="1371600"/>
          </a:xfrm>
          <a:prstGeom prst="wedgeEllipseCallout">
            <a:avLst>
              <a:gd name="adj1" fmla="val 85153"/>
              <a:gd name="adj2" fmla="val -931"/>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p>
            <a:r>
              <a:rPr lang="en-US" altLang="zh-CN" sz="1600" b="1" dirty="0">
                <a:solidFill>
                  <a:srgbClr val="027E22"/>
                </a:solidFill>
                <a:ea typeface="宋体" pitchFamily="2" charset="-122"/>
              </a:rPr>
              <a:t>Which ball will hit the ground first </a:t>
            </a:r>
            <a:r>
              <a:rPr lang="en-US" altLang="zh-CN" sz="1600" b="1" dirty="0">
                <a:solidFill>
                  <a:srgbClr val="CC0000"/>
                </a:solidFill>
                <a:ea typeface="宋体" pitchFamily="2" charset="-122"/>
              </a:rPr>
              <a:t>?</a:t>
            </a:r>
          </a:p>
        </p:txBody>
      </p:sp>
      <p:sp>
        <p:nvSpPr>
          <p:cNvPr id="3" name="TextBox 2"/>
          <p:cNvSpPr txBox="1"/>
          <p:nvPr/>
        </p:nvSpPr>
        <p:spPr>
          <a:xfrm>
            <a:off x="304799" y="3371850"/>
            <a:ext cx="1812925" cy="1200329"/>
          </a:xfrm>
          <a:prstGeom prst="rect">
            <a:avLst/>
          </a:prstGeom>
          <a:noFill/>
        </p:spPr>
        <p:txBody>
          <a:bodyPr wrap="square" rtlCol="0">
            <a:spAutoFit/>
          </a:bodyPr>
          <a:lstStyle/>
          <a:p>
            <a:r>
              <a:rPr lang="en-US" dirty="0"/>
              <a:t>A). Orange</a:t>
            </a:r>
          </a:p>
          <a:p>
            <a:r>
              <a:rPr lang="en-US" dirty="0"/>
              <a:t>B). Red</a:t>
            </a:r>
          </a:p>
          <a:p>
            <a:r>
              <a:rPr lang="en-US" dirty="0"/>
              <a:t>C). They hit simultaneously. </a:t>
            </a:r>
          </a:p>
        </p:txBody>
      </p:sp>
    </p:spTree>
    <p:extLst>
      <p:ext uri="{BB962C8B-B14F-4D97-AF65-F5344CB8AC3E}">
        <p14:creationId xmlns:p14="http://schemas.microsoft.com/office/powerpoint/2010/main" val="28361805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3252"/>
                                        </p:tgtEl>
                                        <p:attrNameLst>
                                          <p:attrName>style.visibility</p:attrName>
                                        </p:attrNameLst>
                                      </p:cBhvr>
                                      <p:to>
                                        <p:strVal val="visible"/>
                                      </p:to>
                                    </p:set>
                                    <p:anim calcmode="lin" valueType="num">
                                      <p:cBhvr additive="base">
                                        <p:cTn id="7" dur="500" fill="hold"/>
                                        <p:tgtEl>
                                          <p:spTgt spid="53252"/>
                                        </p:tgtEl>
                                        <p:attrNameLst>
                                          <p:attrName>ppt_x</p:attrName>
                                        </p:attrNameLst>
                                      </p:cBhvr>
                                      <p:tavLst>
                                        <p:tav tm="0">
                                          <p:val>
                                            <p:strVal val="#ppt_x"/>
                                          </p:val>
                                        </p:tav>
                                        <p:tav tm="100000">
                                          <p:val>
                                            <p:strVal val="#ppt_x"/>
                                          </p:val>
                                        </p:tav>
                                      </p:tavLst>
                                    </p:anim>
                                    <p:anim calcmode="lin" valueType="num">
                                      <p:cBhvr additive="base">
                                        <p:cTn id="8" dur="500" fill="hold"/>
                                        <p:tgtEl>
                                          <p:spTgt spid="5325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3251">
                                            <p:bg/>
                                          </p:spTgt>
                                        </p:tgtEl>
                                        <p:attrNameLst>
                                          <p:attrName>style.visibility</p:attrName>
                                        </p:attrNameLst>
                                      </p:cBhvr>
                                      <p:to>
                                        <p:strVal val="visible"/>
                                      </p:to>
                                    </p:set>
                                    <p:anim calcmode="lin" valueType="num">
                                      <p:cBhvr additive="base">
                                        <p:cTn id="11" dur="500" fill="hold"/>
                                        <p:tgtEl>
                                          <p:spTgt spid="53251">
                                            <p:bg/>
                                          </p:spTgt>
                                        </p:tgtEl>
                                        <p:attrNameLst>
                                          <p:attrName>ppt_x</p:attrName>
                                        </p:attrNameLst>
                                      </p:cBhvr>
                                      <p:tavLst>
                                        <p:tav tm="0">
                                          <p:val>
                                            <p:strVal val="#ppt_x"/>
                                          </p:val>
                                        </p:tav>
                                        <p:tav tm="100000">
                                          <p:val>
                                            <p:strVal val="#ppt_x"/>
                                          </p:val>
                                        </p:tav>
                                      </p:tavLst>
                                    </p:anim>
                                    <p:anim calcmode="lin" valueType="num">
                                      <p:cBhvr additive="base">
                                        <p:cTn id="12" dur="500" fill="hold"/>
                                        <p:tgtEl>
                                          <p:spTgt spid="53251">
                                            <p:bg/>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3251">
                                            <p:txEl>
                                              <p:pRg st="0" end="0"/>
                                            </p:txEl>
                                          </p:spTgt>
                                        </p:tgtEl>
                                        <p:attrNameLst>
                                          <p:attrName>style.visibility</p:attrName>
                                        </p:attrNameLst>
                                      </p:cBhvr>
                                      <p:to>
                                        <p:strVal val="visible"/>
                                      </p:to>
                                    </p:set>
                                    <p:anim calcmode="lin" valueType="num">
                                      <p:cBhvr additive="base">
                                        <p:cTn id="15" dur="500" fill="hold"/>
                                        <p:tgtEl>
                                          <p:spTgt spid="53251">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3251">
                                            <p:txEl>
                                              <p:pRg st="0" end="0"/>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3251">
                                            <p:txEl>
                                              <p:pRg st="2" end="2"/>
                                            </p:txEl>
                                          </p:spTgt>
                                        </p:tgtEl>
                                        <p:attrNameLst>
                                          <p:attrName>style.visibility</p:attrName>
                                        </p:attrNameLst>
                                      </p:cBhvr>
                                      <p:to>
                                        <p:strVal val="visible"/>
                                      </p:to>
                                    </p:set>
                                    <p:anim calcmode="lin" valueType="num">
                                      <p:cBhvr additive="base">
                                        <p:cTn id="19" dur="500" fill="hold"/>
                                        <p:tgtEl>
                                          <p:spTgt spid="532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251">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anim calcmode="lin" valueType="num">
                                      <p:cBhvr additive="base">
                                        <p:cTn id="23" dur="500" fill="hold"/>
                                        <p:tgtEl>
                                          <p:spTgt spid="53251">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325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uiExpand="1" build="p" animBg="1"/>
      <p:bldP spid="5325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7378" name="Text Box 2"/>
          <p:cNvSpPr txBox="1">
            <a:spLocks noChangeArrowheads="1"/>
          </p:cNvSpPr>
          <p:nvPr/>
        </p:nvSpPr>
        <p:spPr bwMode="auto">
          <a:xfrm>
            <a:off x="0" y="152400"/>
            <a:ext cx="9144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3600" b="1" dirty="0">
                <a:solidFill>
                  <a:srgbClr val="FF0000"/>
                </a:solidFill>
                <a:latin typeface="Arial" charset="0"/>
              </a:rPr>
              <a:t>What does the trajectory look like?</a:t>
            </a:r>
          </a:p>
        </p:txBody>
      </p:sp>
      <p:sp>
        <p:nvSpPr>
          <p:cNvPr id="997379" name="Text Box 3"/>
          <p:cNvSpPr txBox="1">
            <a:spLocks noChangeArrowheads="1"/>
          </p:cNvSpPr>
          <p:nvPr/>
        </p:nvSpPr>
        <p:spPr bwMode="auto">
          <a:xfrm>
            <a:off x="0" y="990600"/>
            <a:ext cx="9144000" cy="5832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Clr>
                <a:schemeClr val="folHlink"/>
              </a:buClr>
              <a:buFont typeface="Wingdings" pitchFamily="2" charset="2"/>
              <a:buChar char="§"/>
            </a:pPr>
            <a:r>
              <a:rPr lang="en-US" sz="2800" dirty="0">
                <a:latin typeface="Arial" charset="0"/>
              </a:rPr>
              <a:t>Trajectories for different </a:t>
            </a:r>
            <a:r>
              <a:rPr lang="en-US" sz="2800" dirty="0">
                <a:solidFill>
                  <a:srgbClr val="FAA368"/>
                </a:solidFill>
                <a:latin typeface="Arial" charset="0"/>
              </a:rPr>
              <a:t>initial velocities</a:t>
            </a:r>
            <a:r>
              <a:rPr lang="en-US" sz="2800" dirty="0">
                <a:latin typeface="Arial" charset="0"/>
              </a:rPr>
              <a:t> of a ball rolling off a table:</a:t>
            </a:r>
          </a:p>
          <a:p>
            <a:pPr lvl="1">
              <a:buClr>
                <a:schemeClr val="folHlink"/>
              </a:buClr>
              <a:buFont typeface="Wingdings" pitchFamily="2" charset="2"/>
              <a:buChar char="§"/>
            </a:pPr>
            <a:r>
              <a:rPr lang="en-US" dirty="0">
                <a:latin typeface="Arial" charset="0"/>
              </a:rPr>
              <a:t>The largest initial velocity is </a:t>
            </a:r>
            <a:r>
              <a:rPr lang="en-US" i="1" dirty="0">
                <a:latin typeface="Helvetica" pitchFamily="79" charset="0"/>
              </a:rPr>
              <a:t>v</a:t>
            </a:r>
            <a:r>
              <a:rPr lang="en-US" baseline="-25000" dirty="0">
                <a:latin typeface="Helvetica" pitchFamily="79" charset="0"/>
              </a:rPr>
              <a:t>3</a:t>
            </a:r>
            <a:r>
              <a:rPr lang="en-US" dirty="0">
                <a:latin typeface="Arial" charset="0"/>
              </a:rPr>
              <a:t>.</a:t>
            </a:r>
          </a:p>
          <a:p>
            <a:pPr lvl="1">
              <a:buClr>
                <a:schemeClr val="folHlink"/>
              </a:buClr>
              <a:buFont typeface="Wingdings" pitchFamily="2" charset="2"/>
              <a:buChar char="§"/>
            </a:pPr>
            <a:r>
              <a:rPr lang="en-US" dirty="0">
                <a:latin typeface="Arial" charset="0"/>
              </a:rPr>
              <a:t>The smallest initial velocity is </a:t>
            </a:r>
            <a:r>
              <a:rPr lang="en-US" i="1" dirty="0">
                <a:latin typeface="Helvetica" pitchFamily="79" charset="0"/>
              </a:rPr>
              <a:t>v</a:t>
            </a:r>
            <a:r>
              <a:rPr lang="en-US" baseline="-25000" dirty="0">
                <a:latin typeface="Helvetica" pitchFamily="79" charset="0"/>
              </a:rPr>
              <a:t>1</a:t>
            </a:r>
            <a:r>
              <a:rPr lang="en-US" dirty="0">
                <a:latin typeface="Arial" charset="0"/>
              </a:rPr>
              <a:t>.</a:t>
            </a:r>
          </a:p>
          <a:p>
            <a:pPr>
              <a:buClr>
                <a:schemeClr val="folHlink"/>
              </a:buClr>
              <a:buFont typeface="Wingdings" pitchFamily="2" charset="2"/>
              <a:buChar char="§"/>
            </a:pPr>
            <a:r>
              <a:rPr lang="en-US" sz="2500" dirty="0">
                <a:latin typeface="Arial" charset="0"/>
              </a:rPr>
              <a:t>The ball travels </a:t>
            </a:r>
          </a:p>
          <a:p>
            <a:pPr>
              <a:buClr>
                <a:schemeClr val="folHlink"/>
              </a:buClr>
              <a:buFont typeface="Wingdings" pitchFamily="2" charset="2"/>
              <a:buNone/>
            </a:pPr>
            <a:r>
              <a:rPr lang="en-US" sz="2500" dirty="0">
                <a:latin typeface="Arial" charset="0"/>
              </a:rPr>
              <a:t>  greater horizontal </a:t>
            </a:r>
          </a:p>
          <a:p>
            <a:pPr>
              <a:buClr>
                <a:schemeClr val="folHlink"/>
              </a:buClr>
              <a:buFont typeface="Wingdings" pitchFamily="2" charset="2"/>
              <a:buNone/>
            </a:pPr>
            <a:r>
              <a:rPr lang="en-US" sz="2500" dirty="0">
                <a:latin typeface="Arial" charset="0"/>
              </a:rPr>
              <a:t>  distances when </a:t>
            </a:r>
          </a:p>
          <a:p>
            <a:pPr>
              <a:buClr>
                <a:schemeClr val="folHlink"/>
              </a:buClr>
              <a:buFont typeface="Wingdings" pitchFamily="2" charset="2"/>
              <a:buNone/>
            </a:pPr>
            <a:r>
              <a:rPr lang="en-US" sz="2500" dirty="0">
                <a:latin typeface="Arial" charset="0"/>
              </a:rPr>
              <a:t>  projected with a </a:t>
            </a:r>
          </a:p>
          <a:p>
            <a:pPr>
              <a:buClr>
                <a:schemeClr val="folHlink"/>
              </a:buClr>
              <a:buFont typeface="Wingdings" pitchFamily="2" charset="2"/>
              <a:buNone/>
            </a:pPr>
            <a:r>
              <a:rPr lang="en-US" sz="2500" dirty="0">
                <a:latin typeface="Arial" charset="0"/>
              </a:rPr>
              <a:t>  larger initial </a:t>
            </a:r>
          </a:p>
          <a:p>
            <a:pPr>
              <a:buClr>
                <a:schemeClr val="folHlink"/>
              </a:buClr>
              <a:buFont typeface="Wingdings" pitchFamily="2" charset="2"/>
              <a:buNone/>
            </a:pPr>
            <a:r>
              <a:rPr lang="en-US" sz="2500" dirty="0">
                <a:latin typeface="Arial" charset="0"/>
              </a:rPr>
              <a:t>  horizontal velocity</a:t>
            </a:r>
            <a:r>
              <a:rPr lang="en-US" sz="2800" dirty="0">
                <a:latin typeface="Arial" charset="0"/>
              </a:rPr>
              <a:t>.</a:t>
            </a:r>
          </a:p>
          <a:p>
            <a:pPr>
              <a:buClr>
                <a:schemeClr val="folHlink"/>
              </a:buClr>
            </a:pPr>
            <a:endParaRPr lang="en-US" sz="2500" dirty="0">
              <a:latin typeface="Arial" charset="0"/>
            </a:endParaRPr>
          </a:p>
          <a:p>
            <a:pPr>
              <a:buClr>
                <a:schemeClr val="folHlink"/>
              </a:buClr>
            </a:pPr>
            <a:r>
              <a:rPr lang="en-US" sz="2500" dirty="0">
                <a:latin typeface="Arial" charset="0"/>
              </a:rPr>
              <a:t>If they left the tabletop</a:t>
            </a:r>
          </a:p>
          <a:p>
            <a:pPr>
              <a:buClr>
                <a:schemeClr val="folHlink"/>
              </a:buClr>
            </a:pPr>
            <a:r>
              <a:rPr lang="en-US" sz="2500" dirty="0">
                <a:latin typeface="Arial" charset="0"/>
              </a:rPr>
              <a:t>at the same time, which</a:t>
            </a:r>
          </a:p>
          <a:p>
            <a:pPr>
              <a:buClr>
                <a:schemeClr val="folHlink"/>
              </a:buClr>
            </a:pPr>
            <a:r>
              <a:rPr lang="en-US" sz="2500" dirty="0">
                <a:latin typeface="Arial" charset="0"/>
              </a:rPr>
              <a:t>ball hit the floor first?   </a:t>
            </a:r>
          </a:p>
          <a:p>
            <a:pPr>
              <a:buClr>
                <a:schemeClr val="folHlink"/>
              </a:buClr>
              <a:buFont typeface="Wingdings" pitchFamily="2" charset="2"/>
              <a:buNone/>
            </a:pPr>
            <a:endParaRPr lang="en-US" sz="2800" dirty="0">
              <a:latin typeface="Arial" charset="0"/>
            </a:endParaRPr>
          </a:p>
        </p:txBody>
      </p:sp>
      <p:pic>
        <p:nvPicPr>
          <p:cNvPr id="997381" name="Picture 5" descr="03_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2671763"/>
            <a:ext cx="5257800" cy="353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653357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709</TotalTime>
  <Words>2072</Words>
  <Application>Microsoft Office PowerPoint</Application>
  <PresentationFormat>On-screen Show (4:3)</PresentationFormat>
  <Paragraphs>290</Paragraphs>
  <Slides>24</Slides>
  <Notes>14</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1" baseType="lpstr">
      <vt:lpstr>Arial</vt:lpstr>
      <vt:lpstr>Calibri</vt:lpstr>
      <vt:lpstr>Comic Sans MS</vt:lpstr>
      <vt:lpstr>Helvetica</vt:lpstr>
      <vt:lpstr>Wingdings</vt:lpstr>
      <vt:lpstr>Office Theme</vt:lpstr>
      <vt:lpstr>Equation</vt:lpstr>
      <vt:lpstr>PowerPoint Presentation</vt:lpstr>
      <vt:lpstr>PowerPoint Presentation</vt:lpstr>
      <vt:lpstr>Quiz: What is the ball’s acceleration at the top of its path (positive direction is upward)?</vt:lpstr>
      <vt:lpstr>Projectile Motion</vt:lpstr>
      <vt:lpstr>Does this represent a realistic trajectory?</vt:lpstr>
      <vt:lpstr>PowerPoint Presentation</vt:lpstr>
      <vt:lpstr>PowerPoint Presentation</vt:lpstr>
      <vt:lpstr>1D-20 Independence of Vertical &amp; Horizontal Motions (Drop-Kick) </vt:lpstr>
      <vt:lpstr>PowerPoint Presentation</vt:lpstr>
      <vt:lpstr>Summary of Projectile Motion</vt:lpstr>
      <vt:lpstr>PowerPoint Presentation</vt:lpstr>
      <vt:lpstr>1D-21 Independence of Vertical and Horizontal Motions </vt:lpstr>
      <vt:lpstr>1D-21 Independence of Vertical and Horizontal Motions </vt:lpstr>
      <vt:lpstr>Ch 3 CP4</vt:lpstr>
      <vt:lpstr>Ch 3 E16</vt:lpstr>
      <vt:lpstr>Ch 3 E16</vt:lpstr>
      <vt:lpstr>Ch 3 E16</vt:lpstr>
      <vt:lpstr>Ch 3 E16</vt:lpstr>
      <vt:lpstr>Ch 3 E16</vt:lpstr>
      <vt:lpstr>Ch 3 E16</vt:lpstr>
      <vt:lpstr>Hitting a Target</vt:lpstr>
      <vt:lpstr>Where to aim in order to Hit the Falling object (ignore air friction)? </vt:lpstr>
      <vt:lpstr>1D-23 Shoot the Monkey</vt:lpstr>
      <vt:lpstr>Quiz: Which of these three balls would hit the floor first if all three left the tabletop at the same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wxie</dc:creator>
  <cp:lastModifiedBy>David King</cp:lastModifiedBy>
  <cp:revision>114</cp:revision>
  <dcterms:created xsi:type="dcterms:W3CDTF">2011-01-12T17:03:43Z</dcterms:created>
  <dcterms:modified xsi:type="dcterms:W3CDTF">2021-01-28T21:02:52Z</dcterms:modified>
</cp:coreProperties>
</file>