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311" r:id="rId4"/>
    <p:sldId id="257" r:id="rId5"/>
    <p:sldId id="266" r:id="rId6"/>
    <p:sldId id="275" r:id="rId7"/>
    <p:sldId id="274" r:id="rId8"/>
    <p:sldId id="306" r:id="rId9"/>
    <p:sldId id="307" r:id="rId10"/>
    <p:sldId id="276" r:id="rId11"/>
    <p:sldId id="277" r:id="rId12"/>
    <p:sldId id="310" r:id="rId13"/>
    <p:sldId id="278" r:id="rId14"/>
    <p:sldId id="279" r:id="rId15"/>
    <p:sldId id="258" r:id="rId16"/>
    <p:sldId id="308" r:id="rId17"/>
    <p:sldId id="314" r:id="rId18"/>
    <p:sldId id="312" r:id="rId19"/>
    <p:sldId id="315" r:id="rId20"/>
    <p:sldId id="309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74873" autoAdjust="0"/>
  </p:normalViewPr>
  <p:slideViewPr>
    <p:cSldViewPr>
      <p:cViewPr varScale="1">
        <p:scale>
          <a:sx n="51" d="100"/>
          <a:sy n="51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D0B8-C734-441E-907C-E36EE8C03EE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3B70-7790-44EE-A7D9-C12535646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the</a:t>
            </a:r>
            <a:r>
              <a:rPr lang="en-US" baseline="0" dirty="0"/>
              <a:t> feather and coin in the classroom and show Aristotle is “right”.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B70-7790-44EE-A7D9-C12535646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7E950-AC5F-4C5C-8705-C65AB872D8B2}" type="slidenum">
              <a:rPr lang="en-US"/>
              <a:pPr/>
              <a:t>14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Drop two canon ball with different mass. They fall</a:t>
            </a:r>
            <a:r>
              <a:rPr lang="en-US" baseline="0" dirty="0"/>
              <a:t> to the group at the same time.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Maybe the mass of the two canon ball  are not that different?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Then go the </a:t>
            </a:r>
            <a:r>
              <a:rPr lang="en-US" baseline="0" dirty="0" err="1"/>
              <a:t>the</a:t>
            </a:r>
            <a:r>
              <a:rPr lang="en-US" baseline="0" dirty="0"/>
              <a:t> demo in next slides.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B70-7790-44EE-A7D9-C12535646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show</a:t>
            </a:r>
            <a:r>
              <a:rPr lang="en-US" baseline="0" dirty="0"/>
              <a:t> </a:t>
            </a:r>
            <a:r>
              <a:rPr lang="en-US" baseline="0"/>
              <a:t>the Apollo 15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B70-7790-44EE-A7D9-C12535646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9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E2772-3E05-4E14-8DA8-D85689510BC5}" type="slidenum">
              <a:rPr lang="en-US"/>
              <a:pPr/>
              <a:t>5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075C5-85D5-4AB4-BFC2-3C767FD1793C}" type="slidenum">
              <a:rPr lang="en-US"/>
              <a:pPr/>
              <a:t>6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steel ball can be held or released by an electromagnet. Photo electric sensors are connected to timers. The top display shows the time between sensor 1 (the release point) and sensor 2 (the middle sensor). The bottom display shows the time between sensor 1 and 3 (at the bottom). A timer reset is on the back of the timers. The ball release is a red button on the front of the apparatus.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3B70-7790-44EE-A7D9-C12535646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C0453-E2A3-4FD3-8A7D-ED604A7745A8}" type="slidenum">
              <a:rPr lang="en-US"/>
              <a:pPr/>
              <a:t>10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C4F8D-5BFF-4318-AC8D-C664C927D38D}" type="slidenum">
              <a:rPr lang="en-US"/>
              <a:pPr/>
              <a:t>11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544F7-79ED-4D97-B709-2911CE65F937}" type="slidenum">
              <a:rPr lang="en-US"/>
              <a:pPr/>
              <a:t>13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18D1-E378-486E-826F-140B21A1B26C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F7A-B439-4661-A4D8-1A319FC3814A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1775-B1F0-4785-A507-1F6B2CCC8EAC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C9C-B9EE-4856-8711-38F004B2D492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90B7-3C7E-435E-9D44-9A183AA26435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836E-7D67-4348-8919-0636E3D99D31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1EA3-9356-4262-80F3-6D739CADBA48}" type="datetime1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4EAB-9E6A-48E1-B96D-7D579B215DA4}" type="datetime1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CD46-A188-4968-860B-B6F98FBCA762}" type="datetime1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8B98-992D-43C6-8295-A13DA32C8E15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884-458A-476E-BA8B-0C5E47D44B9F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52A3-A132-4EEA-87BB-5F4B4A80F949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C2D7-5E49-4F1B-8F82-2430A310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galileo/expe_fobj_1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pbs.org/wgbh/nova/galileo/expe_fobj_1c.html" TargetMode="External"/><Relationship Id="rId4" Type="http://schemas.openxmlformats.org/officeDocument/2006/relationships/hyperlink" Target="http://www.pbs.org/wgbh/nova/galileo/expe_fobj_1b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28" y="1143000"/>
            <a:ext cx="3657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Before releasing the balls, decide what you think will happen. </a:t>
            </a:r>
          </a:p>
          <a:p>
            <a:endParaRPr lang="en-US" sz="2500" dirty="0"/>
          </a:p>
          <a:p>
            <a:pPr marL="457200" indent="-457200">
              <a:buFont typeface="+mj-lt"/>
              <a:buAutoNum type="alphaUcPeriod"/>
            </a:pPr>
            <a:r>
              <a:rPr lang="en-US" sz="2500" dirty="0">
                <a:hlinkClick r:id="rId3"/>
              </a:rPr>
              <a:t> the heavier object will fall faster than the lighter one</a:t>
            </a:r>
            <a:endParaRPr lang="en-US" sz="2500" dirty="0"/>
          </a:p>
          <a:p>
            <a:pPr marL="457200" indent="-457200">
              <a:buFont typeface="+mj-lt"/>
              <a:buAutoNum type="alphaUcPeriod"/>
            </a:pPr>
            <a:endParaRPr lang="en-US" sz="2500" dirty="0"/>
          </a:p>
          <a:p>
            <a:pPr marL="457200" indent="-457200">
              <a:buFont typeface="+mj-lt"/>
              <a:buAutoNum type="alphaUcPeriod"/>
            </a:pPr>
            <a:r>
              <a:rPr lang="en-US" sz="2500" dirty="0">
                <a:hlinkClick r:id="rId4"/>
              </a:rPr>
              <a:t>the lighter object will fall faster than the heavier one</a:t>
            </a:r>
            <a:endParaRPr lang="en-US" sz="2500" dirty="0"/>
          </a:p>
          <a:p>
            <a:pPr marL="457200" indent="-457200">
              <a:buFont typeface="+mj-lt"/>
              <a:buAutoNum type="alphaUcPeriod"/>
            </a:pPr>
            <a:endParaRPr lang="en-US" sz="2500" dirty="0"/>
          </a:p>
          <a:p>
            <a:pPr marL="457200" indent="-457200">
              <a:buFont typeface="+mj-lt"/>
              <a:buAutoNum type="alphaUcPeriod"/>
            </a:pPr>
            <a:r>
              <a:rPr lang="en-US" sz="2500" dirty="0">
                <a:hlinkClick r:id="rId5"/>
              </a:rPr>
              <a:t>both objects will fall at about the same rate</a:t>
            </a:r>
            <a:endParaRPr lang="en-US" sz="2500" dirty="0"/>
          </a:p>
        </p:txBody>
      </p:sp>
      <p:pic>
        <p:nvPicPr>
          <p:cNvPr id="3" name="Picture 4" descr="03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28" y="1252928"/>
            <a:ext cx="5175588" cy="430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FF0000"/>
                </a:solidFill>
              </a:rPr>
              <a:t>How does a fall object behave?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5791200"/>
            <a:ext cx="472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Aristotle’s said  (A) is correct.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043" y="136525"/>
            <a:ext cx="8534400" cy="2530475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omic Sans MS" pitchFamily="79" charset="0"/>
              </a:rPr>
              <a:t>Quiz: </a:t>
            </a:r>
            <a:r>
              <a:rPr lang="en-US" sz="3200" dirty="0">
                <a:solidFill>
                  <a:schemeClr val="hlink"/>
                </a:solidFill>
              </a:rPr>
              <a:t>A lead ball and an aluminum ball, each 1 in. in diameter, are released simultaneously and allowed to fall to the ground.  Due to its greater density, the lead ball has a substantially larger mass than the aluminum ball.  Which of these balls, if either, has the greater acceleration due to gravity (neglect air friction)? 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7772400" cy="3048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The lead ball, because of the higher density.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dirty="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The lead ball, because of the higher mass.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dirty="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Impossible to determine.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dirty="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The aluminum ball because of its lower density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dirty="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The two have the same acceleration.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 dirty="0">
                <a:latin typeface="Comic Sans MS" pitchFamily="79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Throwing a ball downward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Let the ball be thrown downward instead of being dropped.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It will have a starting velocity different from zero.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It will reach the ground more rapidly.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It will have a larger velocity when it reaches the ground.</a:t>
            </a:r>
          </a:p>
        </p:txBody>
      </p:sp>
      <p:graphicFrame>
        <p:nvGraphicFramePr>
          <p:cNvPr id="976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72676"/>
              </p:ext>
            </p:extLst>
          </p:nvPr>
        </p:nvGraphicFramePr>
        <p:xfrm>
          <a:off x="2895600" y="4038600"/>
          <a:ext cx="2514600" cy="20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4" imgW="876300" imgH="711200" progId="Equation.3">
                  <p:embed/>
                </p:oleObj>
              </mc:Choice>
              <mc:Fallback>
                <p:oleObj name="Equation" r:id="rId4" imgW="876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38600"/>
                        <a:ext cx="2514600" cy="204142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B2E61-1469-409E-8AB5-79EF223C276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3 CP2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6248400" cy="134806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01</a:t>
            </a:r>
            <a:r>
              <a:rPr lang="en-US" sz="2400" b="1" dirty="0">
                <a:solidFill>
                  <a:srgbClr val="FF0000"/>
                </a:solidFill>
              </a:rPr>
              <a:t> = 0 m/s        V</a:t>
            </a:r>
            <a:r>
              <a:rPr lang="en-US" sz="2400" b="1" baseline="-25000" dirty="0">
                <a:solidFill>
                  <a:srgbClr val="FF0000"/>
                </a:solidFill>
              </a:rPr>
              <a:t>02</a:t>
            </a:r>
            <a:r>
              <a:rPr lang="en-US" sz="2400" b="1" dirty="0">
                <a:solidFill>
                  <a:srgbClr val="FF0000"/>
                </a:solidFill>
              </a:rPr>
              <a:t> = 12 m/s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a) What are the velocities after 1.5s?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b) How far has each ball dropped in 1.5s?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4800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500" b="1"/>
              <a:t>v</a:t>
            </a:r>
            <a:r>
              <a:rPr lang="en-US" sz="2500" b="1" baseline="-25000"/>
              <a:t>1</a:t>
            </a:r>
            <a:r>
              <a:rPr lang="en-US" sz="2500" b="1"/>
              <a:t> = at = 9.8 x 1.5 = </a:t>
            </a:r>
            <a:r>
              <a:rPr lang="en-US" sz="2500" b="1">
                <a:solidFill>
                  <a:srgbClr val="FF0000"/>
                </a:solidFill>
              </a:rPr>
              <a:t>14.7m/s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b="1"/>
              <a:t>	v</a:t>
            </a:r>
            <a:r>
              <a:rPr lang="en-US" sz="2500" b="1" baseline="-25000"/>
              <a:t>2</a:t>
            </a:r>
            <a:r>
              <a:rPr lang="en-US" sz="2500" b="1"/>
              <a:t> = 12 + 9.8 x 1.5 = </a:t>
            </a:r>
            <a:r>
              <a:rPr lang="en-US" sz="2500" b="1">
                <a:solidFill>
                  <a:srgbClr val="FF0000"/>
                </a:solidFill>
              </a:rPr>
              <a:t>26.7m/s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4419600"/>
            <a:ext cx="4800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 startAt="2"/>
            </a:pPr>
            <a:r>
              <a:rPr lang="en-US" sz="2500" b="1"/>
              <a:t>d</a:t>
            </a:r>
            <a:r>
              <a:rPr lang="en-US" sz="2500" b="1" baseline="-25000"/>
              <a:t>1</a:t>
            </a:r>
            <a:r>
              <a:rPr lang="en-US" sz="2500" b="1"/>
              <a:t> = ½at</a:t>
            </a:r>
            <a:r>
              <a:rPr lang="en-US" sz="2500" b="1" baseline="30000"/>
              <a:t>2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11.03m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b="1"/>
              <a:t>	d</a:t>
            </a:r>
            <a:r>
              <a:rPr lang="en-US" sz="2500" b="1" baseline="-25000"/>
              <a:t>2</a:t>
            </a:r>
            <a:r>
              <a:rPr lang="en-US" sz="2500" b="1"/>
              <a:t> = v</a:t>
            </a:r>
            <a:r>
              <a:rPr lang="en-US" sz="2500" b="1" baseline="-25000"/>
              <a:t>2</a:t>
            </a:r>
            <a:r>
              <a:rPr lang="en-US" sz="2500" b="1"/>
              <a:t>t + ½at</a:t>
            </a:r>
            <a:r>
              <a:rPr lang="en-US" sz="2500" b="1" baseline="30000"/>
              <a:t>2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29.03m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0" y="2133600"/>
            <a:ext cx="2819400" cy="2286000"/>
            <a:chOff x="3456" y="816"/>
            <a:chExt cx="1776" cy="1440"/>
          </a:xfrm>
        </p:grpSpPr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 flipH="1">
              <a:off x="3456" y="2256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9"/>
            <p:cNvSpPr>
              <a:spLocks noChangeShapeType="1"/>
            </p:cNvSpPr>
            <p:nvPr/>
          </p:nvSpPr>
          <p:spPr bwMode="auto">
            <a:xfrm flipV="1">
              <a:off x="3744" y="13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>
              <a:off x="4368" y="110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Oval 11"/>
            <p:cNvSpPr>
              <a:spLocks noChangeArrowheads="1"/>
            </p:cNvSpPr>
            <p:nvPr/>
          </p:nvSpPr>
          <p:spPr bwMode="auto">
            <a:xfrm>
              <a:off x="3936" y="1104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Text Box 12"/>
            <p:cNvSpPr txBox="1">
              <a:spLocks noChangeArrowheads="1"/>
            </p:cNvSpPr>
            <p:nvPr/>
          </p:nvSpPr>
          <p:spPr bwMode="auto">
            <a:xfrm>
              <a:off x="4368" y="105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12 m/s</a:t>
              </a:r>
            </a:p>
          </p:txBody>
        </p:sp>
        <p:grpSp>
          <p:nvGrpSpPr>
            <p:cNvPr id="36880" name="Group 13"/>
            <p:cNvGrpSpPr>
              <a:grpSpLocks/>
            </p:cNvGrpSpPr>
            <p:nvPr/>
          </p:nvGrpSpPr>
          <p:grpSpPr bwMode="auto">
            <a:xfrm>
              <a:off x="3936" y="816"/>
              <a:ext cx="288" cy="212"/>
              <a:chOff x="4176" y="768"/>
              <a:chExt cx="288" cy="212"/>
            </a:xfrm>
          </p:grpSpPr>
          <p:sp>
            <p:nvSpPr>
              <p:cNvPr id="36885" name="Oval 14"/>
              <p:cNvSpPr>
                <a:spLocks noChangeArrowheads="1"/>
              </p:cNvSpPr>
              <p:nvPr/>
            </p:nvSpPr>
            <p:spPr bwMode="auto">
              <a:xfrm>
                <a:off x="4176" y="768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Text Box 15"/>
              <p:cNvSpPr txBox="1">
                <a:spLocks noChangeArrowheads="1"/>
              </p:cNvSpPr>
              <p:nvPr/>
            </p:nvSpPr>
            <p:spPr bwMode="auto">
              <a:xfrm>
                <a:off x="4176" y="76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/>
                  <a:t>1</a:t>
                </a:r>
              </a:p>
            </p:txBody>
          </p:sp>
        </p:grpSp>
        <p:grpSp>
          <p:nvGrpSpPr>
            <p:cNvPr id="36881" name="Group 16"/>
            <p:cNvGrpSpPr>
              <a:grpSpLocks/>
            </p:cNvGrpSpPr>
            <p:nvPr/>
          </p:nvGrpSpPr>
          <p:grpSpPr bwMode="auto">
            <a:xfrm>
              <a:off x="4272" y="816"/>
              <a:ext cx="288" cy="212"/>
              <a:chOff x="4752" y="768"/>
              <a:chExt cx="288" cy="212"/>
            </a:xfrm>
          </p:grpSpPr>
          <p:sp>
            <p:nvSpPr>
              <p:cNvPr id="36883" name="Oval 17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Text Box 18"/>
              <p:cNvSpPr txBox="1">
                <a:spLocks noChangeArrowheads="1"/>
              </p:cNvSpPr>
              <p:nvPr/>
            </p:nvSpPr>
            <p:spPr bwMode="auto">
              <a:xfrm>
                <a:off x="4752" y="76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/>
                  <a:t>2</a:t>
                </a:r>
              </a:p>
            </p:txBody>
          </p:sp>
        </p:grp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 flipH="1" flipV="1">
              <a:off x="3504" y="134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7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Throwing a Ball Upward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5867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What if the ball is thrown upward?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Gravitational acceleration is </a:t>
            </a:r>
            <a:r>
              <a:rPr lang="en-US" dirty="0">
                <a:solidFill>
                  <a:srgbClr val="FF0000"/>
                </a:solidFill>
              </a:rPr>
              <a:t>always directed downward</a:t>
            </a:r>
            <a:r>
              <a:rPr lang="en-US" dirty="0"/>
              <a:t>, toward the center of the Earth.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Here, the acceleration is in the opposite direction to the original upward velocity.</a:t>
            </a:r>
          </a:p>
        </p:txBody>
      </p:sp>
      <p:pic>
        <p:nvPicPr>
          <p:cNvPr id="857093" name="Picture 5" descr="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981200"/>
            <a:ext cx="33401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3340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 the initial velocity be 20 m/s </a:t>
            </a:r>
            <a:r>
              <a:rPr lang="en-US" sz="2800" b="1" i="1" dirty="0">
                <a:solidFill>
                  <a:srgbClr val="FAA368"/>
                </a:solidFill>
              </a:rPr>
              <a:t>upward</a:t>
            </a:r>
            <a:r>
              <a:rPr lang="en-US" sz="28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immediately starts experiencing a </a:t>
            </a:r>
            <a:r>
              <a:rPr lang="en-US" sz="2400" b="1" i="1" dirty="0">
                <a:solidFill>
                  <a:srgbClr val="FAA368"/>
                </a:solidFill>
              </a:rPr>
              <a:t>downward</a:t>
            </a:r>
            <a:r>
              <a:rPr lang="en-US" sz="2400" dirty="0"/>
              <a:t> acceleration due to gravity, of approximately 10 m/s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Every second, the velocity </a:t>
            </a:r>
            <a:r>
              <a:rPr lang="en-US" sz="2400" b="1" i="1" dirty="0">
                <a:solidFill>
                  <a:srgbClr val="FAA368"/>
                </a:solidFill>
              </a:rPr>
              <a:t>decreases</a:t>
            </a:r>
            <a:r>
              <a:rPr lang="en-US" sz="2400" dirty="0"/>
              <a:t> by 10 m/s.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After ~2 s, the ball has reached its highest point.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Its velocity changes direction, from upward to downward, passing through a value of 0 m/s.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Now, the downward acceleration </a:t>
            </a:r>
            <a:r>
              <a:rPr lang="en-US" sz="2800" b="1" i="1" dirty="0">
                <a:solidFill>
                  <a:srgbClr val="FAA368"/>
                </a:solidFill>
              </a:rPr>
              <a:t>increases</a:t>
            </a:r>
            <a:r>
              <a:rPr lang="en-US" sz="2800" dirty="0"/>
              <a:t> the </a:t>
            </a:r>
            <a:r>
              <a:rPr lang="en-US" sz="2800" b="1" i="1" dirty="0">
                <a:solidFill>
                  <a:srgbClr val="FAA368"/>
                </a:solidFill>
              </a:rPr>
              <a:t>downward</a:t>
            </a:r>
            <a:r>
              <a:rPr lang="en-US" sz="2800" dirty="0"/>
              <a:t> velocity.</a:t>
            </a:r>
          </a:p>
        </p:txBody>
      </p:sp>
      <p:pic>
        <p:nvPicPr>
          <p:cNvPr id="978950" name="Picture 6" descr="0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51857"/>
            <a:ext cx="340268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11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Description of the motion after throwing the object upward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32691"/>
              </p:ext>
            </p:extLst>
          </p:nvPr>
        </p:nvGraphicFramePr>
        <p:xfrm>
          <a:off x="0" y="179489"/>
          <a:ext cx="1905000" cy="65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489"/>
                        <a:ext cx="1905000" cy="658711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914400"/>
            <a:ext cx="4832871" cy="5442158"/>
            <a:chOff x="0" y="914400"/>
            <a:chExt cx="4832871" cy="5442158"/>
          </a:xfrm>
        </p:grpSpPr>
        <p:sp>
          <p:nvSpPr>
            <p:cNvPr id="3" name="TextBox 2"/>
            <p:cNvSpPr txBox="1"/>
            <p:nvPr/>
          </p:nvSpPr>
          <p:spPr>
            <a:xfrm>
              <a:off x="0" y="914400"/>
              <a:ext cx="4114800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u="sng" dirty="0"/>
                <a:t>Find the maximum height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Define the positive direction of the motion.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V0 = 20 m/s and is positive 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a = -9.8 m/s and is negative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 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5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 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25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/>
                <a:t>When v = 0, </a:t>
              </a:r>
              <a:r>
                <a:rPr lang="en-US" sz="2500" dirty="0">
                  <a:sym typeface="Wingdings" pitchFamily="2" charset="2"/>
                </a:rPr>
                <a:t> t = (20m/s)/(9.8m/s</a:t>
              </a:r>
              <a:r>
                <a:rPr lang="en-US" sz="2500" baseline="30000" dirty="0">
                  <a:sym typeface="Wingdings" pitchFamily="2" charset="2"/>
                </a:rPr>
                <a:t>2</a:t>
              </a:r>
              <a:r>
                <a:rPr lang="en-US" sz="2500" dirty="0">
                  <a:sym typeface="Wingdings" pitchFamily="2" charset="2"/>
                </a:rPr>
                <a:t>) ~2s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Therefore, </a:t>
              </a:r>
              <a:endParaRPr lang="en-US" sz="2500" dirty="0"/>
            </a:p>
            <a:p>
              <a:pPr marL="285750" indent="-285750">
                <a:buFont typeface="Arial" pitchFamily="34" charset="0"/>
                <a:buChar char="•"/>
              </a:pPr>
              <a:endParaRPr lang="en-US" sz="2500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390853"/>
                </p:ext>
              </p:extLst>
            </p:nvPr>
          </p:nvGraphicFramePr>
          <p:xfrm>
            <a:off x="381000" y="2858266"/>
            <a:ext cx="3651250" cy="489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2" name="Equation" r:id="rId5" imgW="1511280" imgH="203040" progId="Equation.3">
                    <p:embed/>
                  </p:oleObj>
                </mc:Choice>
                <mc:Fallback>
                  <p:oleObj name="Equation" r:id="rId5" imgW="1511280" imgH="2030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858266"/>
                          <a:ext cx="3651250" cy="489773"/>
                        </a:xfrm>
                        <a:prstGeom prst="rect">
                          <a:avLst/>
                        </a:prstGeom>
                        <a:solidFill>
                          <a:srgbClr val="EFFF5D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176738"/>
                </p:ext>
              </p:extLst>
            </p:nvPr>
          </p:nvGraphicFramePr>
          <p:xfrm>
            <a:off x="381000" y="3467457"/>
            <a:ext cx="3733800" cy="742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3" name="Equation" r:id="rId7" imgW="1981080" imgH="393480" progId="Equation.3">
                    <p:embed/>
                  </p:oleObj>
                </mc:Choice>
                <mc:Fallback>
                  <p:oleObj name="Equation" r:id="rId7" imgW="198108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467457"/>
                          <a:ext cx="3733800" cy="742419"/>
                        </a:xfrm>
                        <a:prstGeom prst="rect">
                          <a:avLst/>
                        </a:prstGeom>
                        <a:solidFill>
                          <a:srgbClr val="EFFF5D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657489"/>
                </p:ext>
              </p:extLst>
            </p:nvPr>
          </p:nvGraphicFramePr>
          <p:xfrm>
            <a:off x="22746" y="5659646"/>
            <a:ext cx="4810125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4" name="Equation" r:id="rId9" imgW="2717640" imgH="393480" progId="Equation.3">
                    <p:embed/>
                  </p:oleObj>
                </mc:Choice>
                <mc:Fallback>
                  <p:oleObj name="Equation" r:id="rId9" imgW="271764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6" y="5659646"/>
                          <a:ext cx="4810125" cy="696912"/>
                        </a:xfrm>
                        <a:prstGeom prst="rect">
                          <a:avLst/>
                        </a:prstGeom>
                        <a:solidFill>
                          <a:srgbClr val="EFFF5D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999646"/>
              </p:ext>
            </p:extLst>
          </p:nvPr>
        </p:nvGraphicFramePr>
        <p:xfrm>
          <a:off x="2207238" y="6824"/>
          <a:ext cx="189277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" name="Equation" r:id="rId11" imgW="888840" imgH="393480" progId="Equation.3">
                  <p:embed/>
                </p:oleObj>
              </mc:Choice>
              <mc:Fallback>
                <p:oleObj name="Equation" r:id="rId11" imgW="8888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238" y="6824"/>
                        <a:ext cx="1892777" cy="83820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24400" y="228600"/>
            <a:ext cx="4419600" cy="6632585"/>
            <a:chOff x="4724400" y="228600"/>
            <a:chExt cx="4419600" cy="6632585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228600"/>
              <a:ext cx="4419600" cy="663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u="sng" dirty="0"/>
                <a:t>Find the total time from max. height to your hand.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/>
                <a:t>When d = 0, 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US" sz="2500" dirty="0"/>
            </a:p>
            <a:p>
              <a:pPr marL="342900" indent="-342900">
                <a:buFont typeface="Arial" pitchFamily="34" charset="0"/>
                <a:buChar char="•"/>
              </a:pPr>
              <a:endParaRPr lang="en-US" sz="25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</a:t>
              </a:r>
              <a:r>
                <a:rPr lang="en-US" sz="2500" b="1" dirty="0">
                  <a:solidFill>
                    <a:schemeClr val="accent1"/>
                  </a:solidFill>
                  <a:sym typeface="Wingdings" pitchFamily="2" charset="2"/>
                </a:rPr>
                <a:t>t = 0</a:t>
              </a:r>
              <a:r>
                <a:rPr lang="en-US" sz="2500" dirty="0">
                  <a:sym typeface="Wingdings" pitchFamily="2" charset="2"/>
                </a:rPr>
                <a:t>,  i.e. the starting point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OR 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US" sz="2500" dirty="0">
                <a:sym typeface="Wingdings" pitchFamily="2" charset="2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sz="2500" dirty="0">
                <a:sym typeface="Wingdings" pitchFamily="2" charset="2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n-US" sz="2500" dirty="0">
                <a:sym typeface="Wingdings" pitchFamily="2" charset="2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</a:t>
              </a:r>
              <a:r>
                <a:rPr lang="en-US" sz="2500" b="1" dirty="0">
                  <a:solidFill>
                    <a:schemeClr val="accent1"/>
                  </a:solidFill>
                  <a:sym typeface="Wingdings" pitchFamily="2" charset="2"/>
                </a:rPr>
                <a:t>t = 4s</a:t>
              </a:r>
              <a:r>
                <a:rPr lang="en-US" sz="2500" dirty="0">
                  <a:sym typeface="Wingdings" pitchFamily="2" charset="2"/>
                </a:rPr>
                <a:t>, i.e. total time after it fall to the hand .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It take </a:t>
              </a:r>
              <a:r>
                <a:rPr lang="en-US" sz="2500" b="1" dirty="0">
                  <a:solidFill>
                    <a:schemeClr val="accent1"/>
                  </a:solidFill>
                  <a:sym typeface="Wingdings" pitchFamily="2" charset="2"/>
                </a:rPr>
                <a:t>2s</a:t>
              </a:r>
              <a:r>
                <a:rPr lang="en-US" sz="2500" dirty="0">
                  <a:sym typeface="Wingdings" pitchFamily="2" charset="2"/>
                </a:rPr>
                <a:t> from your hand to the max. height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500" dirty="0">
                  <a:sym typeface="Wingdings" pitchFamily="2" charset="2"/>
                </a:rPr>
                <a:t>From max. height to the your hand, it takes </a:t>
              </a:r>
              <a:r>
                <a:rPr lang="en-US" sz="2500" b="1" dirty="0">
                  <a:solidFill>
                    <a:schemeClr val="accent1"/>
                  </a:solidFill>
                  <a:sym typeface="Wingdings" pitchFamily="2" charset="2"/>
                </a:rPr>
                <a:t>4s-2s = 2s. </a:t>
              </a:r>
              <a:endParaRPr lang="en-US" sz="2500" b="1" dirty="0">
                <a:solidFill>
                  <a:schemeClr val="accent1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endParaRPr lang="en-US" sz="25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852426"/>
                </p:ext>
              </p:extLst>
            </p:nvPr>
          </p:nvGraphicFramePr>
          <p:xfrm>
            <a:off x="5134615" y="1434483"/>
            <a:ext cx="387667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6" name="Equation" r:id="rId13" imgW="2057400" imgH="393480" progId="Equation.3">
                    <p:embed/>
                  </p:oleObj>
                </mc:Choice>
                <mc:Fallback>
                  <p:oleObj name="Equation" r:id="rId13" imgW="205740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4615" y="1434483"/>
                          <a:ext cx="3876675" cy="742950"/>
                        </a:xfrm>
                        <a:prstGeom prst="rect">
                          <a:avLst/>
                        </a:prstGeom>
                        <a:solidFill>
                          <a:srgbClr val="EFFF5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197849"/>
                </p:ext>
              </p:extLst>
            </p:nvPr>
          </p:nvGraphicFramePr>
          <p:xfrm>
            <a:off x="5334000" y="3048000"/>
            <a:ext cx="33750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7" name="Equation" r:id="rId14" imgW="1790640" imgH="393480" progId="Equation.DSMT4">
                    <p:embed/>
                  </p:oleObj>
                </mc:Choice>
                <mc:Fallback>
                  <p:oleObj name="Equation" r:id="rId14" imgW="179064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3048000"/>
                          <a:ext cx="3375025" cy="742950"/>
                        </a:xfrm>
                        <a:prstGeom prst="rect">
                          <a:avLst/>
                        </a:prstGeom>
                        <a:solidFill>
                          <a:srgbClr val="EFFF5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32A66-3661-4F2D-B85F-64C615C8B690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3 E8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4572000" cy="9387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Ball thrown up at 15 m/s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How high after 1 second?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95800" y="914400"/>
            <a:ext cx="4648200" cy="2743200"/>
            <a:chOff x="2304" y="720"/>
            <a:chExt cx="2928" cy="1728"/>
          </a:xfrm>
        </p:grpSpPr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 flipH="1">
              <a:off x="2400" y="244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 flipV="1">
              <a:off x="2544" y="1728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0" cy="6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1"/>
            <p:cNvSpPr>
              <a:spLocks noChangeArrowheads="1"/>
            </p:cNvSpPr>
            <p:nvPr/>
          </p:nvSpPr>
          <p:spPr bwMode="auto">
            <a:xfrm>
              <a:off x="3408" y="2256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 flipV="1">
              <a:off x="3504" y="19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3496" y="936"/>
              <a:ext cx="248" cy="1032"/>
            </a:xfrm>
            <a:custGeom>
              <a:avLst/>
              <a:gdLst>
                <a:gd name="T0" fmla="*/ 8 w 248"/>
                <a:gd name="T1" fmla="*/ 1032 h 1032"/>
                <a:gd name="T2" fmla="*/ 8 w 248"/>
                <a:gd name="T3" fmla="*/ 168 h 1032"/>
                <a:gd name="T4" fmla="*/ 56 w 248"/>
                <a:gd name="T5" fmla="*/ 24 h 1032"/>
                <a:gd name="T6" fmla="*/ 152 w 248"/>
                <a:gd name="T7" fmla="*/ 72 h 1032"/>
                <a:gd name="T8" fmla="*/ 200 w 248"/>
                <a:gd name="T9" fmla="*/ 264 h 1032"/>
                <a:gd name="T10" fmla="*/ 248 w 248"/>
                <a:gd name="T11" fmla="*/ 696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1032"/>
                <a:gd name="T20" fmla="*/ 248 w 248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1032">
                  <a:moveTo>
                    <a:pt x="8" y="1032"/>
                  </a:moveTo>
                  <a:cubicBezTo>
                    <a:pt x="4" y="684"/>
                    <a:pt x="0" y="336"/>
                    <a:pt x="8" y="168"/>
                  </a:cubicBezTo>
                  <a:cubicBezTo>
                    <a:pt x="16" y="0"/>
                    <a:pt x="32" y="40"/>
                    <a:pt x="56" y="24"/>
                  </a:cubicBezTo>
                  <a:cubicBezTo>
                    <a:pt x="80" y="8"/>
                    <a:pt x="128" y="32"/>
                    <a:pt x="152" y="72"/>
                  </a:cubicBezTo>
                  <a:cubicBezTo>
                    <a:pt x="176" y="112"/>
                    <a:pt x="184" y="160"/>
                    <a:pt x="200" y="264"/>
                  </a:cubicBezTo>
                  <a:cubicBezTo>
                    <a:pt x="216" y="368"/>
                    <a:pt x="232" y="532"/>
                    <a:pt x="248" y="69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3312" y="96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74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6"/>
            <p:cNvSpPr txBox="1">
              <a:spLocks noChangeArrowheads="1"/>
            </p:cNvSpPr>
            <p:nvPr/>
          </p:nvSpPr>
          <p:spPr bwMode="auto">
            <a:xfrm>
              <a:off x="2304" y="1824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688" y="1200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>
                  <a:solidFill>
                    <a:schemeClr val="hlink"/>
                  </a:solidFill>
                </a:rPr>
                <a:t>g</a:t>
              </a: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m/s</a:t>
              </a:r>
            </a:p>
          </p:txBody>
        </p:sp>
        <p:sp>
          <p:nvSpPr>
            <p:cNvPr id="33814" name="Text Box 19"/>
            <p:cNvSpPr txBox="1">
              <a:spLocks noChangeArrowheads="1"/>
            </p:cNvSpPr>
            <p:nvPr/>
          </p:nvSpPr>
          <p:spPr bwMode="auto">
            <a:xfrm>
              <a:off x="4224" y="72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1.53 s</a:t>
              </a:r>
            </a:p>
          </p:txBody>
        </p:sp>
        <p:sp>
          <p:nvSpPr>
            <p:cNvPr id="33815" name="Text Box 20"/>
            <p:cNvSpPr txBox="1">
              <a:spLocks noChangeArrowheads="1"/>
            </p:cNvSpPr>
            <p:nvPr/>
          </p:nvSpPr>
          <p:spPr bwMode="auto">
            <a:xfrm>
              <a:off x="4272" y="1392"/>
              <a:ext cx="72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2 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2895600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100.3 m </a:t>
            </a:r>
          </a:p>
          <a:p>
            <a:r>
              <a:rPr lang="en-US" sz="3000" dirty="0"/>
              <a:t>B). 10.1 m </a:t>
            </a:r>
          </a:p>
          <a:p>
            <a:r>
              <a:rPr lang="en-US" sz="3000" dirty="0"/>
              <a:t>C). 20.6 m </a:t>
            </a:r>
          </a:p>
          <a:p>
            <a:r>
              <a:rPr lang="en-US" sz="3000" dirty="0"/>
              <a:t>D). 2.3 m </a:t>
            </a:r>
          </a:p>
          <a:p>
            <a:r>
              <a:rPr lang="en-US" sz="3000" dirty="0"/>
              <a:t>E). 5.0 m. </a:t>
            </a:r>
          </a:p>
        </p:txBody>
      </p:sp>
    </p:spTree>
    <p:extLst>
      <p:ext uri="{BB962C8B-B14F-4D97-AF65-F5344CB8AC3E}">
        <p14:creationId xmlns:p14="http://schemas.microsoft.com/office/powerpoint/2010/main" val="183442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32A66-3661-4F2D-B85F-64C615C8B69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3 E8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4572000" cy="9387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Ball thrown up at 15 m/s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How high after 1 second?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3962400"/>
            <a:ext cx="8077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After 1 sec     d = v</a:t>
            </a:r>
            <a:r>
              <a:rPr lang="en-US" sz="2500" b="1" baseline="-25000" dirty="0"/>
              <a:t>0</a:t>
            </a:r>
            <a:r>
              <a:rPr lang="en-US" sz="2500" b="1" dirty="0"/>
              <a:t>t + ½ at</a:t>
            </a:r>
            <a:r>
              <a:rPr lang="en-US" sz="2500" b="1" baseline="30000" dirty="0"/>
              <a:t>2</a:t>
            </a:r>
            <a:r>
              <a:rPr lang="en-US" sz="2500" b="1" dirty="0"/>
              <a:t> = </a:t>
            </a:r>
            <a:r>
              <a:rPr lang="en-US" sz="2500" b="1" dirty="0">
                <a:solidFill>
                  <a:srgbClr val="FF0000"/>
                </a:solidFill>
              </a:rPr>
              <a:t>15 – 4.9 = 10.1 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95800" y="914400"/>
            <a:ext cx="4648200" cy="2743200"/>
            <a:chOff x="2304" y="720"/>
            <a:chExt cx="2928" cy="1728"/>
          </a:xfrm>
        </p:grpSpPr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 flipH="1">
              <a:off x="2400" y="244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 flipV="1">
              <a:off x="2544" y="1728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0" cy="6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1"/>
            <p:cNvSpPr>
              <a:spLocks noChangeArrowheads="1"/>
            </p:cNvSpPr>
            <p:nvPr/>
          </p:nvSpPr>
          <p:spPr bwMode="auto">
            <a:xfrm>
              <a:off x="3408" y="2256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 flipV="1">
              <a:off x="3504" y="19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3496" y="936"/>
              <a:ext cx="248" cy="1032"/>
            </a:xfrm>
            <a:custGeom>
              <a:avLst/>
              <a:gdLst>
                <a:gd name="T0" fmla="*/ 8 w 248"/>
                <a:gd name="T1" fmla="*/ 1032 h 1032"/>
                <a:gd name="T2" fmla="*/ 8 w 248"/>
                <a:gd name="T3" fmla="*/ 168 h 1032"/>
                <a:gd name="T4" fmla="*/ 56 w 248"/>
                <a:gd name="T5" fmla="*/ 24 h 1032"/>
                <a:gd name="T6" fmla="*/ 152 w 248"/>
                <a:gd name="T7" fmla="*/ 72 h 1032"/>
                <a:gd name="T8" fmla="*/ 200 w 248"/>
                <a:gd name="T9" fmla="*/ 264 h 1032"/>
                <a:gd name="T10" fmla="*/ 248 w 248"/>
                <a:gd name="T11" fmla="*/ 696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1032"/>
                <a:gd name="T20" fmla="*/ 248 w 248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1032">
                  <a:moveTo>
                    <a:pt x="8" y="1032"/>
                  </a:moveTo>
                  <a:cubicBezTo>
                    <a:pt x="4" y="684"/>
                    <a:pt x="0" y="336"/>
                    <a:pt x="8" y="168"/>
                  </a:cubicBezTo>
                  <a:cubicBezTo>
                    <a:pt x="16" y="0"/>
                    <a:pt x="32" y="40"/>
                    <a:pt x="56" y="24"/>
                  </a:cubicBezTo>
                  <a:cubicBezTo>
                    <a:pt x="80" y="8"/>
                    <a:pt x="128" y="32"/>
                    <a:pt x="152" y="72"/>
                  </a:cubicBezTo>
                  <a:cubicBezTo>
                    <a:pt x="176" y="112"/>
                    <a:pt x="184" y="160"/>
                    <a:pt x="200" y="264"/>
                  </a:cubicBezTo>
                  <a:cubicBezTo>
                    <a:pt x="216" y="368"/>
                    <a:pt x="232" y="532"/>
                    <a:pt x="248" y="69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3312" y="96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74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6"/>
            <p:cNvSpPr txBox="1">
              <a:spLocks noChangeArrowheads="1"/>
            </p:cNvSpPr>
            <p:nvPr/>
          </p:nvSpPr>
          <p:spPr bwMode="auto">
            <a:xfrm>
              <a:off x="2304" y="1824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688" y="1200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>
                  <a:solidFill>
                    <a:schemeClr val="hlink"/>
                  </a:solidFill>
                </a:rPr>
                <a:t>g</a:t>
              </a: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m/s</a:t>
              </a:r>
            </a:p>
          </p:txBody>
        </p:sp>
        <p:sp>
          <p:nvSpPr>
            <p:cNvPr id="33814" name="Text Box 19"/>
            <p:cNvSpPr txBox="1">
              <a:spLocks noChangeArrowheads="1"/>
            </p:cNvSpPr>
            <p:nvPr/>
          </p:nvSpPr>
          <p:spPr bwMode="auto">
            <a:xfrm>
              <a:off x="4224" y="72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1.53 s</a:t>
              </a:r>
            </a:p>
          </p:txBody>
        </p:sp>
        <p:sp>
          <p:nvSpPr>
            <p:cNvPr id="33815" name="Text Box 20"/>
            <p:cNvSpPr txBox="1">
              <a:spLocks noChangeArrowheads="1"/>
            </p:cNvSpPr>
            <p:nvPr/>
          </p:nvSpPr>
          <p:spPr bwMode="auto">
            <a:xfrm>
              <a:off x="4272" y="1392"/>
              <a:ext cx="72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2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32A66-3661-4F2D-B85F-64C615C8B690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3 E8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4572000" cy="9387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Ball thrown up at 15 m/s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What’s the height to the top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95800" y="914400"/>
            <a:ext cx="4648200" cy="2743200"/>
            <a:chOff x="2304" y="720"/>
            <a:chExt cx="2928" cy="1728"/>
          </a:xfrm>
        </p:grpSpPr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 flipH="1">
              <a:off x="2400" y="244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 flipV="1">
              <a:off x="2544" y="1728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0" cy="6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1"/>
            <p:cNvSpPr>
              <a:spLocks noChangeArrowheads="1"/>
            </p:cNvSpPr>
            <p:nvPr/>
          </p:nvSpPr>
          <p:spPr bwMode="auto">
            <a:xfrm>
              <a:off x="3408" y="2256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 flipV="1">
              <a:off x="3504" y="19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3496" y="936"/>
              <a:ext cx="248" cy="1032"/>
            </a:xfrm>
            <a:custGeom>
              <a:avLst/>
              <a:gdLst>
                <a:gd name="T0" fmla="*/ 8 w 248"/>
                <a:gd name="T1" fmla="*/ 1032 h 1032"/>
                <a:gd name="T2" fmla="*/ 8 w 248"/>
                <a:gd name="T3" fmla="*/ 168 h 1032"/>
                <a:gd name="T4" fmla="*/ 56 w 248"/>
                <a:gd name="T5" fmla="*/ 24 h 1032"/>
                <a:gd name="T6" fmla="*/ 152 w 248"/>
                <a:gd name="T7" fmla="*/ 72 h 1032"/>
                <a:gd name="T8" fmla="*/ 200 w 248"/>
                <a:gd name="T9" fmla="*/ 264 h 1032"/>
                <a:gd name="T10" fmla="*/ 248 w 248"/>
                <a:gd name="T11" fmla="*/ 696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1032"/>
                <a:gd name="T20" fmla="*/ 248 w 248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1032">
                  <a:moveTo>
                    <a:pt x="8" y="1032"/>
                  </a:moveTo>
                  <a:cubicBezTo>
                    <a:pt x="4" y="684"/>
                    <a:pt x="0" y="336"/>
                    <a:pt x="8" y="168"/>
                  </a:cubicBezTo>
                  <a:cubicBezTo>
                    <a:pt x="16" y="0"/>
                    <a:pt x="32" y="40"/>
                    <a:pt x="56" y="24"/>
                  </a:cubicBezTo>
                  <a:cubicBezTo>
                    <a:pt x="80" y="8"/>
                    <a:pt x="128" y="32"/>
                    <a:pt x="152" y="72"/>
                  </a:cubicBezTo>
                  <a:cubicBezTo>
                    <a:pt x="176" y="112"/>
                    <a:pt x="184" y="160"/>
                    <a:pt x="200" y="264"/>
                  </a:cubicBezTo>
                  <a:cubicBezTo>
                    <a:pt x="216" y="368"/>
                    <a:pt x="232" y="532"/>
                    <a:pt x="248" y="69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3312" y="96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74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6"/>
            <p:cNvSpPr txBox="1">
              <a:spLocks noChangeArrowheads="1"/>
            </p:cNvSpPr>
            <p:nvPr/>
          </p:nvSpPr>
          <p:spPr bwMode="auto">
            <a:xfrm>
              <a:off x="2304" y="1824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688" y="1200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>
                  <a:solidFill>
                    <a:schemeClr val="hlink"/>
                  </a:solidFill>
                </a:rPr>
                <a:t>g</a:t>
              </a: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m/s</a:t>
              </a:r>
            </a:p>
          </p:txBody>
        </p:sp>
        <p:sp>
          <p:nvSpPr>
            <p:cNvPr id="33814" name="Text Box 19"/>
            <p:cNvSpPr txBox="1">
              <a:spLocks noChangeArrowheads="1"/>
            </p:cNvSpPr>
            <p:nvPr/>
          </p:nvSpPr>
          <p:spPr bwMode="auto">
            <a:xfrm>
              <a:off x="4224" y="72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1.53 s</a:t>
              </a:r>
            </a:p>
          </p:txBody>
        </p:sp>
        <p:sp>
          <p:nvSpPr>
            <p:cNvPr id="33815" name="Text Box 20"/>
            <p:cNvSpPr txBox="1">
              <a:spLocks noChangeArrowheads="1"/>
            </p:cNvSpPr>
            <p:nvPr/>
          </p:nvSpPr>
          <p:spPr bwMode="auto">
            <a:xfrm>
              <a:off x="4272" y="1392"/>
              <a:ext cx="72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2 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" y="2895600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11.48 m </a:t>
            </a:r>
          </a:p>
          <a:p>
            <a:r>
              <a:rPr lang="en-US" sz="3000" dirty="0"/>
              <a:t>B). 5.5m </a:t>
            </a:r>
          </a:p>
          <a:p>
            <a:r>
              <a:rPr lang="en-US" sz="3000" dirty="0"/>
              <a:t>C). 32.6 m </a:t>
            </a:r>
          </a:p>
          <a:p>
            <a:r>
              <a:rPr lang="en-US" sz="3000" dirty="0"/>
              <a:t>D). 10.0 m </a:t>
            </a:r>
          </a:p>
          <a:p>
            <a:r>
              <a:rPr lang="en-US" sz="3000" dirty="0"/>
              <a:t>E). 5.0 m. </a:t>
            </a:r>
          </a:p>
        </p:txBody>
      </p:sp>
    </p:spTree>
    <p:extLst>
      <p:ext uri="{BB962C8B-B14F-4D97-AF65-F5344CB8AC3E}">
        <p14:creationId xmlns:p14="http://schemas.microsoft.com/office/powerpoint/2010/main" val="351188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32A66-3661-4F2D-B85F-64C615C8B690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3 E8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4572000" cy="9387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Ball thrown up at 15 m/s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What’s the height to the top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5057" y="4038600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Time to top     v = v</a:t>
            </a:r>
            <a:r>
              <a:rPr lang="en-US" sz="2500" b="1" baseline="-25000" dirty="0"/>
              <a:t>0</a:t>
            </a:r>
            <a:r>
              <a:rPr lang="en-US" sz="2500" b="1" dirty="0"/>
              <a:t> + at     t = </a:t>
            </a:r>
            <a:r>
              <a:rPr lang="en-US" sz="2500" b="1" baseline="30000" dirty="0"/>
              <a:t>15</a:t>
            </a:r>
            <a:r>
              <a:rPr lang="en-US" sz="2500" b="1" dirty="0"/>
              <a:t>/</a:t>
            </a:r>
            <a:r>
              <a:rPr lang="en-US" sz="2500" b="1" baseline="-25000" dirty="0"/>
              <a:t>9.8</a:t>
            </a:r>
            <a:r>
              <a:rPr lang="en-US" sz="2500" b="1" dirty="0"/>
              <a:t> = </a:t>
            </a:r>
            <a:r>
              <a:rPr lang="en-US" sz="2500" b="1" dirty="0">
                <a:solidFill>
                  <a:srgbClr val="FF0000"/>
                </a:solidFill>
              </a:rPr>
              <a:t>1.53 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95800" y="914400"/>
            <a:ext cx="4648200" cy="2743200"/>
            <a:chOff x="2304" y="720"/>
            <a:chExt cx="2928" cy="1728"/>
          </a:xfrm>
        </p:grpSpPr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 flipH="1">
              <a:off x="2400" y="244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 flipV="1">
              <a:off x="2544" y="1728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0" cy="6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1"/>
            <p:cNvSpPr>
              <a:spLocks noChangeArrowheads="1"/>
            </p:cNvSpPr>
            <p:nvPr/>
          </p:nvSpPr>
          <p:spPr bwMode="auto">
            <a:xfrm>
              <a:off x="3408" y="2256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 flipV="1">
              <a:off x="3504" y="19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3496" y="936"/>
              <a:ext cx="248" cy="1032"/>
            </a:xfrm>
            <a:custGeom>
              <a:avLst/>
              <a:gdLst>
                <a:gd name="T0" fmla="*/ 8 w 248"/>
                <a:gd name="T1" fmla="*/ 1032 h 1032"/>
                <a:gd name="T2" fmla="*/ 8 w 248"/>
                <a:gd name="T3" fmla="*/ 168 h 1032"/>
                <a:gd name="T4" fmla="*/ 56 w 248"/>
                <a:gd name="T5" fmla="*/ 24 h 1032"/>
                <a:gd name="T6" fmla="*/ 152 w 248"/>
                <a:gd name="T7" fmla="*/ 72 h 1032"/>
                <a:gd name="T8" fmla="*/ 200 w 248"/>
                <a:gd name="T9" fmla="*/ 264 h 1032"/>
                <a:gd name="T10" fmla="*/ 248 w 248"/>
                <a:gd name="T11" fmla="*/ 696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1032"/>
                <a:gd name="T20" fmla="*/ 248 w 248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1032">
                  <a:moveTo>
                    <a:pt x="8" y="1032"/>
                  </a:moveTo>
                  <a:cubicBezTo>
                    <a:pt x="4" y="684"/>
                    <a:pt x="0" y="336"/>
                    <a:pt x="8" y="168"/>
                  </a:cubicBezTo>
                  <a:cubicBezTo>
                    <a:pt x="16" y="0"/>
                    <a:pt x="32" y="40"/>
                    <a:pt x="56" y="24"/>
                  </a:cubicBezTo>
                  <a:cubicBezTo>
                    <a:pt x="80" y="8"/>
                    <a:pt x="128" y="32"/>
                    <a:pt x="152" y="72"/>
                  </a:cubicBezTo>
                  <a:cubicBezTo>
                    <a:pt x="176" y="112"/>
                    <a:pt x="184" y="160"/>
                    <a:pt x="200" y="264"/>
                  </a:cubicBezTo>
                  <a:cubicBezTo>
                    <a:pt x="216" y="368"/>
                    <a:pt x="232" y="532"/>
                    <a:pt x="248" y="69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3312" y="96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744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6"/>
            <p:cNvSpPr txBox="1">
              <a:spLocks noChangeArrowheads="1"/>
            </p:cNvSpPr>
            <p:nvPr/>
          </p:nvSpPr>
          <p:spPr bwMode="auto">
            <a:xfrm>
              <a:off x="2304" y="1824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3812" name="Text Box 17"/>
            <p:cNvSpPr txBox="1">
              <a:spLocks noChangeArrowheads="1"/>
            </p:cNvSpPr>
            <p:nvPr/>
          </p:nvSpPr>
          <p:spPr bwMode="auto">
            <a:xfrm>
              <a:off x="2688" y="1200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>
                  <a:solidFill>
                    <a:schemeClr val="hlink"/>
                  </a:solidFill>
                </a:rPr>
                <a:t>g</a:t>
              </a:r>
            </a:p>
          </p:txBody>
        </p:sp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m/s</a:t>
              </a:r>
            </a:p>
          </p:txBody>
        </p:sp>
        <p:sp>
          <p:nvSpPr>
            <p:cNvPr id="33814" name="Text Box 19"/>
            <p:cNvSpPr txBox="1">
              <a:spLocks noChangeArrowheads="1"/>
            </p:cNvSpPr>
            <p:nvPr/>
          </p:nvSpPr>
          <p:spPr bwMode="auto">
            <a:xfrm>
              <a:off x="4224" y="720"/>
              <a:ext cx="100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1.53 s</a:t>
              </a:r>
            </a:p>
          </p:txBody>
        </p:sp>
        <p:sp>
          <p:nvSpPr>
            <p:cNvPr id="33815" name="Text Box 20"/>
            <p:cNvSpPr txBox="1">
              <a:spLocks noChangeArrowheads="1"/>
            </p:cNvSpPr>
            <p:nvPr/>
          </p:nvSpPr>
          <p:spPr bwMode="auto">
            <a:xfrm>
              <a:off x="4272" y="1392"/>
              <a:ext cx="72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t = 2 s</a:t>
              </a: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19100" y="4953000"/>
            <a:ext cx="845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Height at top: </a:t>
            </a:r>
            <a:r>
              <a:rPr lang="en-US" sz="2500" b="1" dirty="0"/>
              <a:t>d = v</a:t>
            </a:r>
            <a:r>
              <a:rPr lang="en-US" sz="2500" b="1" baseline="-25000" dirty="0"/>
              <a:t>0</a:t>
            </a:r>
            <a:r>
              <a:rPr lang="en-US" sz="2500" b="1" dirty="0"/>
              <a:t>t + ½ at</a:t>
            </a:r>
            <a:r>
              <a:rPr lang="en-US" sz="2500" b="1" baseline="30000" dirty="0"/>
              <a:t>2</a:t>
            </a:r>
            <a:r>
              <a:rPr lang="en-US" sz="2500" b="1" dirty="0"/>
              <a:t> = </a:t>
            </a:r>
            <a:r>
              <a:rPr lang="en-US" sz="2500" b="1" dirty="0">
                <a:solidFill>
                  <a:srgbClr val="FF0000"/>
                </a:solidFill>
              </a:rPr>
              <a:t>15x1.53 – 4.9x1.53x1.53 = 11.48 m </a:t>
            </a:r>
          </a:p>
        </p:txBody>
      </p:sp>
    </p:spTree>
    <p:extLst>
      <p:ext uri="{BB962C8B-B14F-4D97-AF65-F5344CB8AC3E}">
        <p14:creationId xmlns:p14="http://schemas.microsoft.com/office/powerpoint/2010/main" val="236588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3626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Looks like Aristotle is right, for over 1000 years, until Galileo did an experiment at the Leaning Tower of Pisa.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029200" cy="47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751D19-3224-4045-B729-95C522A29E76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3 E10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648200" cy="1387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</a:rPr>
              <a:t>V</a:t>
            </a:r>
            <a:r>
              <a:rPr lang="en-US" sz="2500" b="1" baseline="-25000">
                <a:solidFill>
                  <a:srgbClr val="FF0000"/>
                </a:solidFill>
              </a:rPr>
              <a:t>0</a:t>
            </a:r>
            <a:r>
              <a:rPr lang="en-US" sz="2500" b="1">
                <a:solidFill>
                  <a:srgbClr val="FF0000"/>
                </a:solidFill>
              </a:rPr>
              <a:t> = 18 m/s        a = - 2 m/s</a:t>
            </a:r>
            <a:r>
              <a:rPr lang="en-US" sz="2500" b="1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sz="2500" b="1">
                <a:solidFill>
                  <a:srgbClr val="FF0000"/>
                </a:solidFill>
              </a:rPr>
              <a:t>What is v after 4 seconds?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sz="2500" b="1">
                <a:solidFill>
                  <a:srgbClr val="FF0000"/>
                </a:solidFill>
              </a:rPr>
              <a:t>What is time to top?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2057400"/>
            <a:ext cx="2971800" cy="1981200"/>
            <a:chOff x="3168" y="1344"/>
            <a:chExt cx="1872" cy="1248"/>
          </a:xfrm>
        </p:grpSpPr>
        <p:sp>
          <p:nvSpPr>
            <p:cNvPr id="34827" name="Line 7"/>
            <p:cNvSpPr>
              <a:spLocks noChangeShapeType="1"/>
            </p:cNvSpPr>
            <p:nvPr/>
          </p:nvSpPr>
          <p:spPr bwMode="auto">
            <a:xfrm flipH="1">
              <a:off x="3264" y="2592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8"/>
            <p:cNvSpPr>
              <a:spLocks noChangeShapeType="1"/>
            </p:cNvSpPr>
            <p:nvPr/>
          </p:nvSpPr>
          <p:spPr bwMode="auto">
            <a:xfrm flipV="1">
              <a:off x="3408" y="196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9"/>
            <p:cNvSpPr>
              <a:spLocks noChangeShapeType="1"/>
            </p:cNvSpPr>
            <p:nvPr/>
          </p:nvSpPr>
          <p:spPr bwMode="auto">
            <a:xfrm>
              <a:off x="3696" y="1536"/>
              <a:ext cx="0" cy="48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Oval 10"/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11"/>
            <p:cNvSpPr>
              <a:spLocks noChangeShapeType="1"/>
            </p:cNvSpPr>
            <p:nvPr/>
          </p:nvSpPr>
          <p:spPr bwMode="auto">
            <a:xfrm flipV="1">
              <a:off x="4128" y="1968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3168" y="1968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4833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a=2m/s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34834" name="Text Box 14"/>
            <p:cNvSpPr txBox="1">
              <a:spLocks noChangeArrowheads="1"/>
            </p:cNvSpPr>
            <p:nvPr/>
          </p:nvSpPr>
          <p:spPr bwMode="auto">
            <a:xfrm>
              <a:off x="4128" y="2160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18 m/s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8200" y="3499539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20 m/s and 11 s </a:t>
            </a:r>
          </a:p>
          <a:p>
            <a:r>
              <a:rPr lang="en-US" sz="3000" dirty="0"/>
              <a:t>B). 5.5 m/s and 2 s</a:t>
            </a:r>
          </a:p>
          <a:p>
            <a:r>
              <a:rPr lang="en-US" sz="3000" dirty="0"/>
              <a:t>C). 32.6 m/s and 1 s</a:t>
            </a:r>
          </a:p>
          <a:p>
            <a:r>
              <a:rPr lang="en-US" sz="3000" dirty="0"/>
              <a:t>D). 10.0 m/s and 9 s </a:t>
            </a:r>
          </a:p>
          <a:p>
            <a:r>
              <a:rPr lang="en-US" sz="3000" dirty="0"/>
              <a:t>E). 5.0 m/s and 30 s</a:t>
            </a:r>
          </a:p>
        </p:txBody>
      </p:sp>
    </p:spTree>
    <p:extLst>
      <p:ext uri="{BB962C8B-B14F-4D97-AF65-F5344CB8AC3E}">
        <p14:creationId xmlns:p14="http://schemas.microsoft.com/office/powerpoint/2010/main" val="417407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751D19-3224-4045-B729-95C522A29E76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3 E10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6482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V</a:t>
            </a:r>
            <a:r>
              <a:rPr lang="en-US" sz="2500" b="1" baseline="-25000" dirty="0">
                <a:solidFill>
                  <a:srgbClr val="FF0000"/>
                </a:solidFill>
              </a:rPr>
              <a:t>0</a:t>
            </a:r>
            <a:r>
              <a:rPr lang="en-US" sz="2500" b="1" dirty="0">
                <a:solidFill>
                  <a:srgbClr val="FF0000"/>
                </a:solidFill>
              </a:rPr>
              <a:t> = 18 m/s        a = - 2 m/s</a:t>
            </a:r>
            <a:r>
              <a:rPr lang="en-US" sz="2500" b="1" baseline="30000" dirty="0">
                <a:solidFill>
                  <a:srgbClr val="FF0000"/>
                </a:solidFill>
              </a:rPr>
              <a:t>2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What is v after 4 seconds and What is time to top?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3962400"/>
            <a:ext cx="2438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a)  v = v</a:t>
            </a:r>
            <a:r>
              <a:rPr lang="en-US" sz="2500" b="1" baseline="-25000"/>
              <a:t>0</a:t>
            </a:r>
            <a:r>
              <a:rPr lang="en-US" sz="2500" b="1"/>
              <a:t> + at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b)  v = 0     t = </a:t>
            </a:r>
            <a:r>
              <a:rPr lang="en-US" sz="2500" b="1" baseline="30000"/>
              <a:t>18</a:t>
            </a:r>
            <a:r>
              <a:rPr lang="en-US" sz="2500" b="1"/>
              <a:t>/</a:t>
            </a:r>
            <a:r>
              <a:rPr lang="en-US" sz="2500" b="1" baseline="-25000"/>
              <a:t>2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9s</a:t>
            </a:r>
            <a:endParaRPr lang="en-US" sz="2500" b="1" baseline="-2500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81600" y="2057400"/>
            <a:ext cx="2971800" cy="1981200"/>
            <a:chOff x="3168" y="1344"/>
            <a:chExt cx="1872" cy="1248"/>
          </a:xfrm>
        </p:grpSpPr>
        <p:sp>
          <p:nvSpPr>
            <p:cNvPr id="34827" name="Line 7"/>
            <p:cNvSpPr>
              <a:spLocks noChangeShapeType="1"/>
            </p:cNvSpPr>
            <p:nvPr/>
          </p:nvSpPr>
          <p:spPr bwMode="auto">
            <a:xfrm flipH="1">
              <a:off x="3264" y="2592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8"/>
            <p:cNvSpPr>
              <a:spLocks noChangeShapeType="1"/>
            </p:cNvSpPr>
            <p:nvPr/>
          </p:nvSpPr>
          <p:spPr bwMode="auto">
            <a:xfrm flipV="1">
              <a:off x="3408" y="196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9"/>
            <p:cNvSpPr>
              <a:spLocks noChangeShapeType="1"/>
            </p:cNvSpPr>
            <p:nvPr/>
          </p:nvSpPr>
          <p:spPr bwMode="auto">
            <a:xfrm>
              <a:off x="3696" y="1536"/>
              <a:ext cx="0" cy="48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Oval 10"/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11"/>
            <p:cNvSpPr>
              <a:spLocks noChangeShapeType="1"/>
            </p:cNvSpPr>
            <p:nvPr/>
          </p:nvSpPr>
          <p:spPr bwMode="auto">
            <a:xfrm flipV="1">
              <a:off x="4128" y="1968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3168" y="1968"/>
              <a:ext cx="24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4833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a=2m/s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34834" name="Text Box 14"/>
            <p:cNvSpPr txBox="1">
              <a:spLocks noChangeArrowheads="1"/>
            </p:cNvSpPr>
            <p:nvPr/>
          </p:nvSpPr>
          <p:spPr bwMode="auto">
            <a:xfrm>
              <a:off x="4128" y="2160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18 m/s</a:t>
              </a: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371600" y="4572000"/>
            <a:ext cx="3276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</a:rPr>
              <a:t>= 18 – 2 x 4 = 10m/s</a:t>
            </a:r>
          </a:p>
        </p:txBody>
      </p:sp>
    </p:spTree>
    <p:extLst>
      <p:ext uri="{BB962C8B-B14F-4D97-AF65-F5344CB8AC3E}">
        <p14:creationId xmlns:p14="http://schemas.microsoft.com/office/powerpoint/2010/main" val="288808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Apollo 15 Hammer/Feather gravity demonstration</a:t>
            </a:r>
          </a:p>
        </p:txBody>
      </p:sp>
      <p:pic>
        <p:nvPicPr>
          <p:cNvPr id="3" name="Feather   Hammer Drop on Mo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800" y="1200150"/>
            <a:ext cx="7035800" cy="5276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K-11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9" y="1695744"/>
            <a:ext cx="6542049" cy="32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solidFill>
                  <a:srgbClr val="FF0000"/>
                </a:solidFill>
              </a:rPr>
              <a:t>1K-11: Drop </a:t>
            </a:r>
            <a:r>
              <a:rPr lang="en-CA" b="1" dirty="0">
                <a:solidFill>
                  <a:srgbClr val="FF0000"/>
                </a:solidFill>
              </a:rPr>
              <a:t>a Coin and a Feather</a:t>
            </a:r>
          </a:p>
          <a:p>
            <a:r>
              <a:rPr lang="en-CA" b="1" dirty="0">
                <a:solidFill>
                  <a:srgbClr val="FF0000"/>
                </a:solidFill>
              </a:rPr>
              <a:t>before removing air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8101" y="5410200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0033CC"/>
                </a:solidFill>
              </a:rPr>
              <a:t>Drop a Coin and a Feather</a:t>
            </a:r>
          </a:p>
          <a:p>
            <a:r>
              <a:rPr lang="en-CA" b="1" dirty="0">
                <a:solidFill>
                  <a:srgbClr val="FF0000"/>
                </a:solidFill>
              </a:rPr>
              <a:t>After</a:t>
            </a:r>
            <a:r>
              <a:rPr lang="en-CA" b="1" dirty="0">
                <a:solidFill>
                  <a:srgbClr val="0033CC"/>
                </a:solidFill>
              </a:rPr>
              <a:t> removing air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Acceleration Due to Gravity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500" dirty="0"/>
              <a:t>Earth exerts a gravitational force on objects that is attractive (towards Earth’s surface).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0033CC"/>
                </a:solidFill>
              </a:rPr>
              <a:t>Near Earth’s surface, this force produces a constant acceleration downward</a:t>
            </a:r>
            <a:r>
              <a:rPr lang="en-US" sz="25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Galileo was the first to accurately measure this </a:t>
            </a:r>
            <a:r>
              <a:rPr lang="en-US" sz="2500" b="1" i="1" dirty="0">
                <a:solidFill>
                  <a:schemeClr val="accent1"/>
                </a:solidFill>
              </a:rPr>
              <a:t>acceleration due to gravity</a:t>
            </a:r>
            <a:r>
              <a:rPr lang="en-US" sz="2500" dirty="0"/>
              <a:t>.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v = v</a:t>
            </a:r>
            <a:r>
              <a:rPr lang="en-US" sz="3000" b="1" baseline="-25000" dirty="0">
                <a:solidFill>
                  <a:srgbClr val="FF0000"/>
                </a:solidFill>
              </a:rPr>
              <a:t>0 </a:t>
            </a:r>
            <a:r>
              <a:rPr lang="en-US" sz="3000" b="1" dirty="0">
                <a:solidFill>
                  <a:srgbClr val="FF0000"/>
                </a:solidFill>
              </a:rPr>
              <a:t>+ at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d = v</a:t>
            </a:r>
            <a:r>
              <a:rPr lang="en-US" sz="3000" b="1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t + ½*at</a:t>
            </a:r>
            <a:r>
              <a:rPr lang="en-US" sz="3000" b="1" baseline="30000" dirty="0">
                <a:solidFill>
                  <a:srgbClr val="FF0000"/>
                </a:solidFill>
                <a:cs typeface="Arial" charset="0"/>
              </a:rPr>
              <a:t>2</a:t>
            </a:r>
          </a:p>
          <a:p>
            <a:pPr lvl="1"/>
            <a:endParaRPr lang="en-US" sz="2600" b="1" dirty="0">
              <a:cs typeface="Arial" charset="0"/>
            </a:endParaRPr>
          </a:p>
          <a:p>
            <a:pPr lvl="1"/>
            <a:r>
              <a:rPr lang="en-US" sz="2600" b="1" dirty="0">
                <a:cs typeface="Arial" charset="0"/>
              </a:rPr>
              <a:t>This acceleration appear at any time and any location on earth. </a:t>
            </a:r>
          </a:p>
          <a:p>
            <a:pPr lvl="1"/>
            <a:r>
              <a:rPr lang="en-US" sz="2600" b="1" dirty="0">
                <a:cs typeface="Arial" charset="0"/>
              </a:rPr>
              <a:t>is the same for all objects</a:t>
            </a:r>
          </a:p>
          <a:p>
            <a:pPr lvl="2"/>
            <a:r>
              <a:rPr lang="en-US" sz="2200" dirty="0">
                <a:cs typeface="Arial" charset="0"/>
              </a:rPr>
              <a:t>Otherwise, the feather and hammer will fall to the ground at different time</a:t>
            </a:r>
            <a:r>
              <a:rPr lang="en-US" sz="2200" b="1" dirty="0">
                <a:cs typeface="Arial" charset="0"/>
              </a:rPr>
              <a:t>. </a:t>
            </a:r>
          </a:p>
          <a:p>
            <a:pPr marL="0" indent="0">
              <a:buNone/>
            </a:pPr>
            <a:endParaRPr lang="en-US" sz="2500" dirty="0">
              <a:solidFill>
                <a:srgbClr val="0033CC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0033CC"/>
                </a:solidFill>
                <a:cs typeface="Arial" charset="0"/>
              </a:rPr>
              <a:t>Usually people use </a:t>
            </a:r>
            <a:r>
              <a:rPr lang="en-US" sz="3500" b="1" dirty="0">
                <a:solidFill>
                  <a:srgbClr val="0033CC"/>
                </a:solidFill>
                <a:cs typeface="Arial" charset="0"/>
              </a:rPr>
              <a:t>g</a:t>
            </a:r>
            <a:r>
              <a:rPr lang="en-US" sz="2500" dirty="0">
                <a:solidFill>
                  <a:srgbClr val="0033CC"/>
                </a:solidFill>
                <a:cs typeface="Arial" charset="0"/>
              </a:rPr>
              <a:t> to represent the gravitation acceleration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v = v</a:t>
            </a:r>
            <a:r>
              <a:rPr lang="en-US" sz="3000" b="1" baseline="-25000" dirty="0">
                <a:solidFill>
                  <a:srgbClr val="FF0000"/>
                </a:solidFill>
              </a:rPr>
              <a:t>0 </a:t>
            </a:r>
            <a:r>
              <a:rPr lang="en-US" sz="3000" b="1" dirty="0">
                <a:solidFill>
                  <a:srgbClr val="FF0000"/>
                </a:solidFill>
              </a:rPr>
              <a:t>+ </a:t>
            </a:r>
            <a:r>
              <a:rPr lang="en-US" sz="3000" b="1" dirty="0" err="1">
                <a:solidFill>
                  <a:srgbClr val="FF0000"/>
                </a:solidFill>
              </a:rPr>
              <a:t>gt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d = v</a:t>
            </a:r>
            <a:r>
              <a:rPr lang="en-US" sz="3000" b="1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t + ½*gt</a:t>
            </a:r>
            <a:r>
              <a:rPr lang="en-US" sz="3000" b="1" baseline="30000" dirty="0">
                <a:solidFill>
                  <a:srgbClr val="FF0000"/>
                </a:solidFill>
                <a:cs typeface="Arial" charset="0"/>
              </a:rPr>
              <a:t>2</a:t>
            </a:r>
          </a:p>
          <a:p>
            <a:pPr marL="0" indent="0">
              <a:buNone/>
            </a:pPr>
            <a:endParaRPr lang="en-US" sz="2500" b="1" baseline="30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Tracking a Falling Object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3" y="1219200"/>
            <a:ext cx="5638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distance increases in proportion to the square of the time:</a:t>
            </a:r>
          </a:p>
        </p:txBody>
      </p:sp>
      <p:pic>
        <p:nvPicPr>
          <p:cNvPr id="974852" name="Picture 4" descr="03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9204"/>
            <a:ext cx="3516312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4853" name="Picture 5" descr="03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76872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74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31002"/>
              </p:ext>
            </p:extLst>
          </p:nvPr>
        </p:nvGraphicFramePr>
        <p:xfrm>
          <a:off x="990600" y="2714625"/>
          <a:ext cx="45100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6" imgW="2247840" imgH="393480" progId="Equation.3">
                  <p:embed/>
                </p:oleObj>
              </mc:Choice>
              <mc:Fallback>
                <p:oleObj name="Equation" r:id="rId6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14625"/>
                        <a:ext cx="4510088" cy="7905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2D7-5E49-4F1B-8F82-2430A3106B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9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A3BBE6-5B44-44E4-B95D-D72EB7BC1EA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685800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000" dirty="0">
                <a:ea typeface="宋体" pitchFamily="2" charset="-122"/>
              </a:rPr>
              <a:t>1G-05: Measurement of g</a:t>
            </a:r>
            <a:br>
              <a:rPr lang="en-US" altLang="zh-CN" sz="2000" dirty="0">
                <a:ea typeface="宋体" pitchFamily="2" charset="-122"/>
              </a:rPr>
            </a:b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111625" y="3398837"/>
            <a:ext cx="4727575" cy="8223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FF3300"/>
                </a:solidFill>
                <a:ea typeface="宋体" pitchFamily="2" charset="-122"/>
              </a:rPr>
              <a:t>d = 1/2gt</a:t>
            </a:r>
            <a:r>
              <a:rPr lang="en-US" altLang="zh-CN" sz="2400" b="1" baseline="30000" dirty="0">
                <a:solidFill>
                  <a:srgbClr val="FF3300"/>
                </a:solidFill>
                <a:ea typeface="宋体" pitchFamily="2" charset="-122"/>
              </a:rPr>
              <a:t>2</a:t>
            </a:r>
            <a:r>
              <a:rPr lang="en-US" altLang="zh-CN" sz="2400" b="1" dirty="0">
                <a:solidFill>
                  <a:srgbClr val="FF3300"/>
                </a:solidFill>
                <a:ea typeface="宋体" pitchFamily="2" charset="-122"/>
              </a:rPr>
              <a:t>   t = </a:t>
            </a:r>
            <a:r>
              <a:rPr lang="en-US" altLang="zh-CN" sz="2400" b="1" dirty="0" err="1">
                <a:solidFill>
                  <a:srgbClr val="FF3300"/>
                </a:solidFill>
                <a:ea typeface="宋体" pitchFamily="2" charset="-122"/>
              </a:rPr>
              <a:t>sqrt</a:t>
            </a:r>
            <a:r>
              <a:rPr lang="en-US" altLang="zh-CN" sz="2400" b="1" dirty="0">
                <a:solidFill>
                  <a:srgbClr val="FF3300"/>
                </a:solidFill>
                <a:ea typeface="宋体" pitchFamily="2" charset="-122"/>
              </a:rPr>
              <a:t> ( 2d/g )</a:t>
            </a:r>
          </a:p>
          <a:p>
            <a:pPr algn="ctr" eaLnBrk="1" hangingPunct="1"/>
            <a:r>
              <a:rPr lang="en-US" altLang="zh-CN" sz="2400" b="1" dirty="0">
                <a:solidFill>
                  <a:srgbClr val="FF3300"/>
                </a:solidFill>
                <a:ea typeface="宋体" pitchFamily="2" charset="-122"/>
              </a:rPr>
              <a:t>g = 2d/t</a:t>
            </a:r>
            <a:r>
              <a:rPr lang="en-US" altLang="zh-CN" sz="2400" b="1" baseline="30000" dirty="0">
                <a:solidFill>
                  <a:srgbClr val="FF3300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2057400" y="5181600"/>
            <a:ext cx="6781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CC00"/>
              </a:buClr>
              <a:buSzPct val="150000"/>
              <a:buFontTx/>
              <a:buChar char="•"/>
            </a:pPr>
            <a:endParaRPr lang="en-US" altLang="zh-CN" b="1"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rgbClr val="99CC00"/>
              </a:buClr>
              <a:buSzPct val="150000"/>
            </a:pPr>
            <a:br>
              <a:rPr lang="en-US" altLang="zh-CN" b="1">
                <a:ea typeface="宋体" pitchFamily="2" charset="-122"/>
              </a:rPr>
            </a:br>
            <a:endParaRPr lang="en-US" altLang="zh-CN" b="1">
              <a:ea typeface="宋体" pitchFamily="2" charset="-122"/>
            </a:endParaRPr>
          </a:p>
        </p:txBody>
      </p:sp>
      <p:sp>
        <p:nvSpPr>
          <p:cNvPr id="20492" name="Text Box 8"/>
          <p:cNvSpPr txBox="1">
            <a:spLocks noChangeArrowheads="1"/>
          </p:cNvSpPr>
          <p:nvPr/>
        </p:nvSpPr>
        <p:spPr bwMode="auto">
          <a:xfrm>
            <a:off x="2514600" y="1219202"/>
            <a:ext cx="39814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Measuring g by dropping an object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8513" y="2133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v = v</a:t>
            </a:r>
            <a:r>
              <a:rPr lang="en-US" sz="3000" b="1" baseline="-25000" dirty="0">
                <a:solidFill>
                  <a:srgbClr val="FF0000"/>
                </a:solidFill>
              </a:rPr>
              <a:t>0 </a:t>
            </a:r>
            <a:r>
              <a:rPr lang="en-US" sz="3000" b="1" dirty="0">
                <a:solidFill>
                  <a:srgbClr val="FF0000"/>
                </a:solidFill>
              </a:rPr>
              <a:t>+ </a:t>
            </a:r>
            <a:r>
              <a:rPr lang="en-US" sz="3000" b="1" dirty="0" err="1">
                <a:solidFill>
                  <a:srgbClr val="FF0000"/>
                </a:solidFill>
              </a:rPr>
              <a:t>gt</a:t>
            </a:r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d = v</a:t>
            </a:r>
            <a:r>
              <a:rPr lang="en-US" sz="3000" b="1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t + ½gt</a:t>
            </a:r>
            <a:r>
              <a:rPr lang="en-US" sz="3000" b="1" baseline="30000" dirty="0">
                <a:solidFill>
                  <a:srgbClr val="FF0000"/>
                </a:solidFill>
                <a:cs typeface="Arial" charset="0"/>
              </a:rPr>
              <a:t>2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96113" y="5161002"/>
            <a:ext cx="529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actual value is: </a:t>
            </a:r>
            <a:r>
              <a:rPr lang="en-US" sz="3000" b="1" dirty="0">
                <a:solidFill>
                  <a:srgbClr val="0033CC"/>
                </a:solidFill>
              </a:rPr>
              <a:t>g = 9.8 m/s</a:t>
            </a:r>
            <a:r>
              <a:rPr lang="en-US" sz="3000" b="1" baseline="30000" dirty="0">
                <a:solidFill>
                  <a:srgbClr val="0033CC"/>
                </a:solidFill>
              </a:rPr>
              <a:t>2</a:t>
            </a:r>
          </a:p>
        </p:txBody>
      </p:sp>
      <p:pic>
        <p:nvPicPr>
          <p:cNvPr id="7170" name="Picture 2" descr="https://www.physics.purdue.edu/demos/images/1G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3" y="1905000"/>
            <a:ext cx="2971800" cy="39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53FAB8-5496-4AEE-9CF8-33463E3017E8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3 E4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6629400" cy="2169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Heart beat = 75 beats/minute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sz="2500" b="1" dirty="0">
                <a:solidFill>
                  <a:srgbClr val="FF0000"/>
                </a:solidFill>
              </a:rPr>
              <a:t>What is the time between pulses in seconds?</a:t>
            </a:r>
          </a:p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sz="2500" b="1" dirty="0">
                <a:solidFill>
                  <a:srgbClr val="FF0000"/>
                </a:solidFill>
              </a:rPr>
              <a:t>How far does an object fall in this time? (assume v0 = 0)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3657600"/>
            <a:ext cx="3352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a)  t = </a:t>
            </a:r>
            <a:r>
              <a:rPr lang="en-US" sz="2500" b="1" baseline="30000"/>
              <a:t>60</a:t>
            </a:r>
            <a:r>
              <a:rPr lang="en-US" sz="2500" b="1"/>
              <a:t>/</a:t>
            </a:r>
            <a:r>
              <a:rPr lang="en-US" sz="2500" b="1" baseline="-25000"/>
              <a:t>75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0.8 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00200" y="4648200"/>
            <a:ext cx="487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b)  d = v</a:t>
            </a:r>
            <a:r>
              <a:rPr lang="en-US" sz="2500" b="1" baseline="-25000"/>
              <a:t>0</a:t>
            </a:r>
            <a:r>
              <a:rPr lang="en-US" sz="2500" b="1"/>
              <a:t>t + ½ 9.8t</a:t>
            </a:r>
            <a:r>
              <a:rPr lang="en-US" sz="2500" b="1" baseline="30000"/>
              <a:t>2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3.136 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81800" y="4343400"/>
            <a:ext cx="1201738" cy="914400"/>
            <a:chOff x="4272" y="2736"/>
            <a:chExt cx="757" cy="576"/>
          </a:xfrm>
        </p:grpSpPr>
        <p:sp>
          <p:nvSpPr>
            <p:cNvPr id="31754" name="Line 7"/>
            <p:cNvSpPr>
              <a:spLocks noChangeShapeType="1"/>
            </p:cNvSpPr>
            <p:nvPr/>
          </p:nvSpPr>
          <p:spPr bwMode="auto">
            <a:xfrm>
              <a:off x="4272" y="273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4358" y="2791"/>
              <a:ext cx="6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9.8m/s</a:t>
              </a:r>
              <a:r>
                <a:rPr lang="en-US" sz="2000" b="1" baseline="30000"/>
                <a:t>2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9720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F7CD2-988A-4D6F-8DB5-6A493907DC16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3 E6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4953000" cy="1387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</a:rPr>
              <a:t>Ball is dropped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</a:rPr>
              <a:t>What is the change in velocity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</a:rPr>
              <a:t>between 1 and 4 seconds?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563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After 1 sec     v = 9.8 t = </a:t>
            </a:r>
            <a:r>
              <a:rPr lang="en-US" sz="2500" b="1">
                <a:solidFill>
                  <a:srgbClr val="FF0000"/>
                </a:solidFill>
              </a:rPr>
              <a:t>9.8 m/s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00200" y="4343400"/>
            <a:ext cx="5486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After 4 sec     v = 9.8 x 4 = </a:t>
            </a:r>
            <a:r>
              <a:rPr lang="en-US" sz="2500" b="1">
                <a:solidFill>
                  <a:srgbClr val="FF0000"/>
                </a:solidFill>
              </a:rPr>
              <a:t>39.2 m/s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4876800"/>
            <a:ext cx="6019800" cy="473075"/>
            <a:chOff x="1008" y="2832"/>
            <a:chExt cx="3792" cy="298"/>
          </a:xfrm>
        </p:grpSpPr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1008" y="2832"/>
              <a:ext cx="379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Change in velocity is </a:t>
              </a:r>
              <a:r>
                <a:rPr lang="en-US" sz="2500" b="1">
                  <a:solidFill>
                    <a:srgbClr val="FF0000"/>
                  </a:solidFill>
                </a:rPr>
                <a:t>29.4 m/s</a:t>
              </a:r>
              <a:r>
                <a:rPr lang="en-US" sz="2500" b="1"/>
                <a:t> </a:t>
              </a:r>
            </a:p>
          </p:txBody>
        </p:sp>
        <p:sp>
          <p:nvSpPr>
            <p:cNvPr id="32787" name="Line 8"/>
            <p:cNvSpPr>
              <a:spLocks noChangeShapeType="1"/>
            </p:cNvSpPr>
            <p:nvPr/>
          </p:nvSpPr>
          <p:spPr bwMode="auto">
            <a:xfrm>
              <a:off x="4032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477000" y="1828800"/>
            <a:ext cx="1387475" cy="1768475"/>
            <a:chOff x="4358" y="768"/>
            <a:chExt cx="874" cy="1114"/>
          </a:xfrm>
        </p:grpSpPr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4800" y="816"/>
              <a:ext cx="0" cy="72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>
              <a:off x="5136" y="96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Text Box 12"/>
            <p:cNvSpPr txBox="1">
              <a:spLocks noChangeArrowheads="1"/>
            </p:cNvSpPr>
            <p:nvPr/>
          </p:nvSpPr>
          <p:spPr bwMode="auto">
            <a:xfrm>
              <a:off x="4656" y="1488"/>
              <a:ext cx="28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g</a:t>
              </a:r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5040" y="1584"/>
              <a:ext cx="19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/>
                <a:t>+</a:t>
              </a: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4416" y="7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Line 15"/>
            <p:cNvSpPr>
              <a:spLocks noChangeShapeType="1"/>
            </p:cNvSpPr>
            <p:nvPr/>
          </p:nvSpPr>
          <p:spPr bwMode="auto">
            <a:xfrm>
              <a:off x="4464" y="912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Text Box 16"/>
            <p:cNvSpPr txBox="1">
              <a:spLocks noChangeArrowheads="1"/>
            </p:cNvSpPr>
            <p:nvPr/>
          </p:nvSpPr>
          <p:spPr bwMode="auto">
            <a:xfrm>
              <a:off x="4358" y="141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1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1424</Words>
  <Application>Microsoft Office PowerPoint</Application>
  <PresentationFormat>On-screen Show (4:3)</PresentationFormat>
  <Paragraphs>222</Paragraphs>
  <Slides>21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Acceleration Due to Gravity</vt:lpstr>
      <vt:lpstr>Tracking a Falling Object</vt:lpstr>
      <vt:lpstr>1G-05: Measurement of g </vt:lpstr>
      <vt:lpstr>Ch 3 E4</vt:lpstr>
      <vt:lpstr>Ch 3 E6</vt:lpstr>
      <vt:lpstr>Quiz: A lead ball and an aluminum ball, each 1 in. in diameter, are released simultaneously and allowed to fall to the ground.  Due to its greater density, the lead ball has a substantially larger mass than the aluminum ball.  Which of these balls, if either, has the greater acceleration due to gravity (neglect air friction)? </vt:lpstr>
      <vt:lpstr>Throwing a ball downward</vt:lpstr>
      <vt:lpstr>Ch 3 CP2</vt:lpstr>
      <vt:lpstr>Throwing a Ball Upward</vt:lpstr>
      <vt:lpstr>PowerPoint Presentation</vt:lpstr>
      <vt:lpstr>PowerPoint Presentation</vt:lpstr>
      <vt:lpstr>Ch 3 E8</vt:lpstr>
      <vt:lpstr>Ch 3 E8</vt:lpstr>
      <vt:lpstr>Ch 3 E8</vt:lpstr>
      <vt:lpstr>Ch 3 E8</vt:lpstr>
      <vt:lpstr>Ch 3 E10</vt:lpstr>
      <vt:lpstr>Ch 3 E10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87</cp:revision>
  <dcterms:created xsi:type="dcterms:W3CDTF">2011-01-12T17:03:43Z</dcterms:created>
  <dcterms:modified xsi:type="dcterms:W3CDTF">2021-01-27T16:31:59Z</dcterms:modified>
</cp:coreProperties>
</file>