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90" r:id="rId2"/>
    <p:sldId id="540" r:id="rId3"/>
    <p:sldId id="535" r:id="rId4"/>
    <p:sldId id="541" r:id="rId5"/>
    <p:sldId id="532" r:id="rId6"/>
    <p:sldId id="538" r:id="rId7"/>
    <p:sldId id="543" r:id="rId8"/>
    <p:sldId id="544" r:id="rId9"/>
    <p:sldId id="545" r:id="rId10"/>
    <p:sldId id="593" r:id="rId11"/>
    <p:sldId id="546" r:id="rId12"/>
    <p:sldId id="592" r:id="rId13"/>
    <p:sldId id="547" r:id="rId14"/>
    <p:sldId id="548" r:id="rId15"/>
    <p:sldId id="550" r:id="rId16"/>
    <p:sldId id="551" r:id="rId17"/>
    <p:sldId id="591" r:id="rId18"/>
    <p:sldId id="552" r:id="rId19"/>
    <p:sldId id="553" r:id="rId20"/>
    <p:sldId id="554" r:id="rId21"/>
    <p:sldId id="555" r:id="rId22"/>
    <p:sldId id="559" r:id="rId23"/>
    <p:sldId id="560" r:id="rId24"/>
    <p:sldId id="594" r:id="rId25"/>
    <p:sldId id="562" r:id="rId26"/>
    <p:sldId id="563" r:id="rId27"/>
    <p:sldId id="564" r:id="rId28"/>
    <p:sldId id="565" r:id="rId29"/>
    <p:sldId id="566" r:id="rId30"/>
    <p:sldId id="568" r:id="rId31"/>
    <p:sldId id="575" r:id="rId32"/>
    <p:sldId id="576" r:id="rId33"/>
    <p:sldId id="595" r:id="rId34"/>
    <p:sldId id="577" r:id="rId35"/>
    <p:sldId id="580" r:id="rId36"/>
    <p:sldId id="581" r:id="rId37"/>
    <p:sldId id="582" r:id="rId38"/>
    <p:sldId id="583" r:id="rId39"/>
    <p:sldId id="584" r:id="rId4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99"/>
    <a:srgbClr val="00FFFF"/>
    <a:srgbClr val="A5D959"/>
    <a:srgbClr val="FF9966"/>
    <a:srgbClr val="0000CC"/>
    <a:srgbClr val="FF3300"/>
    <a:srgbClr val="00FF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 varScale="1">
        <p:scale>
          <a:sx n="62" d="100"/>
          <a:sy n="62" d="100"/>
        </p:scale>
        <p:origin x="-3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7.xml"/><Relationship Id="rId1" Type="http://schemas.openxmlformats.org/officeDocument/2006/relationships/slide" Target="slides/slide2.xml"/><Relationship Id="rId4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6538" y="0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8513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6538" y="9688513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0824C1B-7D08-4F84-9375-9A8DA1C6E7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74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5A32AC-EB6A-4251-BBFA-33B0C0A700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52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8B993065-3312-4730-922E-D980DC1A72DE}" type="slidenum">
              <a:rPr lang="ja-JP" altLang="en-US" sz="1300" i="0" smtClean="0">
                <a:solidFill>
                  <a:schemeClr val="tx1"/>
                </a:solidFill>
              </a:rPr>
              <a:pPr/>
              <a:t>2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Glowing hot wire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A32AC-EB6A-4251-BBFA-33B0C0A700C0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556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538A0FFB-5753-4236-8512-F3DEA94EC01D}" type="slidenum">
              <a:rPr lang="ja-JP" altLang="en-US" sz="1300" i="0" smtClean="0">
                <a:solidFill>
                  <a:schemeClr val="tx1"/>
                </a:solidFill>
              </a:rPr>
              <a:pPr/>
              <a:t>13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9B989A22-1C73-4C15-91A8-239D6CB7637E}" type="slidenum">
              <a:rPr lang="ja-JP" altLang="en-US" sz="1300" i="0" smtClean="0">
                <a:solidFill>
                  <a:schemeClr val="tx1"/>
                </a:solidFill>
              </a:rPr>
              <a:pPr/>
              <a:t>14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2B897782-6B7F-438B-B493-EDE7AD664CEE}" type="slidenum">
              <a:rPr lang="ja-JP" altLang="en-US" sz="1300" i="0" smtClean="0">
                <a:solidFill>
                  <a:schemeClr val="tx1"/>
                </a:solidFill>
              </a:rPr>
              <a:pPr/>
              <a:t>15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96C2DCB-C11B-42B9-A408-942EE9993207}" type="slidenum">
              <a:rPr lang="ja-JP" altLang="en-US" sz="1300" i="0" smtClean="0">
                <a:solidFill>
                  <a:schemeClr val="tx1"/>
                </a:solidFill>
              </a:rPr>
              <a:pPr/>
              <a:t>16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1D70EA58-2F4A-4802-B7B0-136F720142F5}" type="slidenum">
              <a:rPr lang="ja-JP" altLang="en-US" sz="1300" i="0" smtClean="0">
                <a:solidFill>
                  <a:schemeClr val="tx1"/>
                </a:solidFill>
              </a:rPr>
              <a:pPr/>
              <a:t>18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9732AF69-9EED-457E-B4DC-96BCC318790D}" type="slidenum">
              <a:rPr lang="ja-JP" altLang="en-US" sz="1300" i="0" smtClean="0">
                <a:solidFill>
                  <a:schemeClr val="tx1"/>
                </a:solidFill>
              </a:rPr>
              <a:pPr/>
              <a:t>19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7E902223-E7CC-438C-A500-AF633EC9D326}" type="slidenum">
              <a:rPr lang="ja-JP" altLang="en-US" sz="1300" i="0" smtClean="0">
                <a:solidFill>
                  <a:schemeClr val="tx1"/>
                </a:solidFill>
              </a:rPr>
              <a:pPr/>
              <a:t>20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3C11243A-94C8-4A8B-BB35-D6EB40DD5CD2}" type="slidenum">
              <a:rPr lang="ja-JP" altLang="en-US" sz="1300" i="0" smtClean="0">
                <a:solidFill>
                  <a:schemeClr val="tx1"/>
                </a:solidFill>
              </a:rPr>
              <a:pPr/>
              <a:t>21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3E41945F-6823-463F-97B2-31B86194110B}" type="slidenum">
              <a:rPr lang="ja-JP" altLang="en-US" sz="1300" i="0" smtClean="0">
                <a:solidFill>
                  <a:schemeClr val="tx1"/>
                </a:solidFill>
              </a:rPr>
              <a:pPr/>
              <a:t>22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r>
              <a:rPr lang="en-US" altLang="ja-JP" smtClean="0">
                <a:latin typeface="Times New Roman" pitchFamily="18" charset="0"/>
              </a:rPr>
              <a:t>A plane mirror preserves the physical characteristics of any object.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1297F172-E18B-494B-AE7D-EAB5F2FCFBBC}" type="slidenum">
              <a:rPr lang="ja-JP" altLang="en-US" sz="1300" i="0" smtClean="0">
                <a:solidFill>
                  <a:schemeClr val="tx1"/>
                </a:solidFill>
              </a:rPr>
              <a:pPr/>
              <a:t>3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2F206AE3-A4FA-4AE5-864D-229C10636D3F}" type="slidenum">
              <a:rPr lang="ja-JP" altLang="en-US" sz="1300" i="0" smtClean="0">
                <a:solidFill>
                  <a:schemeClr val="tx1"/>
                </a:solidFill>
              </a:rPr>
              <a:pPr/>
              <a:t>23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B231E7B9-76A4-4DFD-87A3-8E2572E4A59C}" type="slidenum">
              <a:rPr lang="ja-JP" altLang="en-US" sz="1300" i="0" smtClean="0">
                <a:solidFill>
                  <a:schemeClr val="tx1"/>
                </a:solidFill>
              </a:rPr>
              <a:pPr/>
              <a:t>25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A21CCFF-E3F7-4754-9DF5-322314CE8CB9}" type="slidenum">
              <a:rPr lang="ja-JP" altLang="en-US" sz="1300" i="0" smtClean="0">
                <a:solidFill>
                  <a:schemeClr val="tx1"/>
                </a:solidFill>
              </a:rPr>
              <a:pPr/>
              <a:t>26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BD1847B3-6F7D-401A-90A4-C1DE441B1F85}" type="slidenum">
              <a:rPr lang="ja-JP" altLang="en-US" sz="1300" i="0" smtClean="0">
                <a:solidFill>
                  <a:schemeClr val="tx1"/>
                </a:solidFill>
              </a:rPr>
              <a:pPr/>
              <a:t>27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62335CE6-C77D-478A-A3A7-35919E644871}" type="slidenum">
              <a:rPr lang="ja-JP" altLang="en-US" sz="1300" i="0" smtClean="0">
                <a:solidFill>
                  <a:schemeClr val="tx1"/>
                </a:solidFill>
              </a:rPr>
              <a:pPr/>
              <a:t>28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66083D17-E6EC-4F32-9617-0000E458592D}" type="slidenum">
              <a:rPr lang="ja-JP" altLang="en-US" sz="1300" i="0" smtClean="0">
                <a:solidFill>
                  <a:schemeClr val="tx1"/>
                </a:solidFill>
              </a:rPr>
              <a:pPr/>
              <a:t>29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>
              <a:buFontTx/>
              <a:buAutoNum type="arabicParenR"/>
            </a:pPr>
            <a:r>
              <a:rPr lang="ja-JP" altLang="en-US" smtClean="0">
                <a:latin typeface="Times New Roman" pitchFamily="18" charset="0"/>
              </a:rPr>
              <a:t> </a:t>
            </a:r>
            <a:r>
              <a:rPr lang="en-US" altLang="ja-JP" smtClean="0">
                <a:latin typeface="Times New Roman" pitchFamily="18" charset="0"/>
              </a:rPr>
              <a:t>The equation applies to convex mirrors.</a:t>
            </a:r>
          </a:p>
          <a:p>
            <a:pPr marL="228600" indent="-228600">
              <a:buFontTx/>
              <a:buAutoNum type="arabicParenR"/>
            </a:pPr>
            <a:r>
              <a:rPr lang="en-US" altLang="ja-JP" smtClean="0">
                <a:latin typeface="Times New Roman" pitchFamily="18" charset="0"/>
              </a:rPr>
              <a:t> The equation applies to extended objects, as long as the spatial extension is small enough to preserve the validity of small angle approximation.</a:t>
            </a:r>
          </a:p>
          <a:p>
            <a:pPr marL="228600" indent="-228600">
              <a:buFontTx/>
              <a:buAutoNum type="arabicParenR"/>
            </a:pPr>
            <a:r>
              <a:rPr lang="en-US" altLang="ja-JP" smtClean="0">
                <a:latin typeface="Times New Roman" pitchFamily="18" charset="0"/>
              </a:rPr>
              <a:t> The sign convention needs to be followed.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F3425F23-9059-4070-8116-52B292D07595}" type="slidenum">
              <a:rPr lang="ja-JP" altLang="en-US" sz="1300" i="0" smtClean="0">
                <a:solidFill>
                  <a:schemeClr val="tx1"/>
                </a:solidFill>
              </a:rPr>
              <a:pPr/>
              <a:t>30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5BFD2521-C444-4630-A039-427CC6482197}" type="slidenum">
              <a:rPr lang="ja-JP" altLang="en-US" sz="1300" i="0" smtClean="0">
                <a:solidFill>
                  <a:schemeClr val="tx1"/>
                </a:solidFill>
              </a:rPr>
              <a:pPr/>
              <a:t>31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7E9E34A-C4F7-4E1E-AAB5-D2876A471F9A}" type="slidenum">
              <a:rPr lang="ja-JP" altLang="en-US" sz="1300" i="0" smtClean="0">
                <a:solidFill>
                  <a:schemeClr val="tx1"/>
                </a:solidFill>
              </a:rPr>
              <a:pPr/>
              <a:t>32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19125"/>
            <a:ext cx="4483100" cy="33623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838700"/>
            <a:ext cx="5221287" cy="4592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5" tIns="49513" rIns="99025" bIns="49513"/>
          <a:lstStyle/>
          <a:p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5C7DCB95-8EAA-4123-9BC7-B461FB72A6A7}" type="slidenum">
              <a:rPr lang="ja-JP" altLang="en-US" sz="1300" i="0" smtClean="0">
                <a:solidFill>
                  <a:schemeClr val="tx1"/>
                </a:solidFill>
              </a:rPr>
              <a:pPr/>
              <a:t>34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B6E8E936-34FA-4F8B-B006-DE1C5BF98713}" type="slidenum">
              <a:rPr lang="ja-JP" altLang="en-US" sz="1300" i="0" smtClean="0">
                <a:solidFill>
                  <a:schemeClr val="tx1"/>
                </a:solidFill>
              </a:rPr>
              <a:pPr/>
              <a:t>4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92A8619-C70B-4D1A-BE01-1855E95EB5FA}" type="slidenum">
              <a:rPr lang="ja-JP" altLang="en-US" sz="1300" i="0" smtClean="0">
                <a:solidFill>
                  <a:schemeClr val="tx1"/>
                </a:solidFill>
              </a:rPr>
              <a:pPr/>
              <a:t>35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92E3E9D8-2F37-4EFC-977C-11D2E3489BBE}" type="slidenum">
              <a:rPr lang="ja-JP" altLang="en-US" sz="1300" i="0" smtClean="0">
                <a:solidFill>
                  <a:schemeClr val="tx1"/>
                </a:solidFill>
              </a:rPr>
              <a:pPr/>
              <a:t>36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043D3EF3-C24D-4A98-A029-E6606E845B9A}" type="slidenum">
              <a:rPr lang="ja-JP" altLang="en-US" sz="1300" i="0" smtClean="0">
                <a:solidFill>
                  <a:schemeClr val="tx1"/>
                </a:solidFill>
              </a:rPr>
              <a:pPr/>
              <a:t>37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183405FD-709D-4832-9451-8D327EA2DBBF}" type="slidenum">
              <a:rPr lang="ja-JP" altLang="en-US" sz="1300" i="0" smtClean="0">
                <a:solidFill>
                  <a:schemeClr val="tx1"/>
                </a:solidFill>
              </a:rPr>
              <a:pPr/>
              <a:t>38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diopter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198672A3-FEC5-4F50-86AF-3A3431E36A05}" type="slidenum">
              <a:rPr lang="ja-JP" altLang="en-US" sz="1300" i="0" smtClean="0">
                <a:solidFill>
                  <a:schemeClr val="tx1"/>
                </a:solidFill>
              </a:rPr>
              <a:pPr/>
              <a:t>39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8A7F8822-AFFF-41D4-9018-83953DA6F8A0}" type="slidenum">
              <a:rPr lang="ja-JP" altLang="en-US" sz="1300" i="0" smtClean="0">
                <a:solidFill>
                  <a:schemeClr val="tx1"/>
                </a:solidFill>
              </a:rPr>
              <a:pPr/>
              <a:t>5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7EE2275-A42F-4EA3-9C62-2E1826716FAA}" type="slidenum">
              <a:rPr lang="ja-JP" altLang="en-US" sz="1300" i="0" smtClean="0">
                <a:solidFill>
                  <a:schemeClr val="tx1"/>
                </a:solidFill>
              </a:rPr>
              <a:pPr/>
              <a:t>6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898B1AB1-B6BF-4CE9-900A-2272A20768FB}" type="slidenum">
              <a:rPr lang="ja-JP" altLang="en-US" sz="1300" i="0" smtClean="0">
                <a:solidFill>
                  <a:schemeClr val="tx1"/>
                </a:solidFill>
              </a:rPr>
              <a:pPr/>
              <a:t>7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D20F7F1-3557-444E-83DF-39FCD89262E0}" type="slidenum">
              <a:rPr lang="ja-JP" altLang="en-US" sz="1300" i="0" smtClean="0">
                <a:solidFill>
                  <a:schemeClr val="tx1"/>
                </a:solidFill>
              </a:rPr>
              <a:pPr/>
              <a:t>8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A5EC288-3D12-40CF-BE22-4F6041D94AB4}" type="slidenum">
              <a:rPr lang="ja-JP" altLang="en-US" sz="1300" i="0" smtClean="0">
                <a:solidFill>
                  <a:schemeClr val="tx1"/>
                </a:solidFill>
              </a:rPr>
              <a:pPr/>
              <a:t>9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4B52906-CD43-43EF-AE91-1E8E90995ADC}" type="slidenum">
              <a:rPr lang="ja-JP" altLang="en-US" sz="1300" i="0" smtClean="0">
                <a:solidFill>
                  <a:schemeClr val="tx1"/>
                </a:solidFill>
              </a:rPr>
              <a:pPr/>
              <a:t>11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2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1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9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47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587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Lecture 22-</a:t>
            </a:r>
            <a:fld id="{2B111606-B86F-4714-8FE4-14FD65DA3124}" type="slidenum"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pPr>
                <a:defRPr/>
              </a:pPr>
              <a:t>‹#›</a:t>
            </a:fld>
            <a:endParaRPr lang="en-US" altLang="ja-JP" sz="1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8.wmf"/><Relationship Id="rId10" Type="http://schemas.openxmlformats.org/officeDocument/2006/relationships/image" Target="../media/image41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9.wmf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4.jpeg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8.w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61.jpeg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70.wmf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png"/><Relationship Id="rId5" Type="http://schemas.openxmlformats.org/officeDocument/2006/relationships/image" Target="../media/image4.w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jpeg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82.wmf"/><Relationship Id="rId4" Type="http://schemas.openxmlformats.org/officeDocument/2006/relationships/image" Target="../media/image83.jpeg"/><Relationship Id="rId9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6.wmf"/><Relationship Id="rId4" Type="http://schemas.openxmlformats.org/officeDocument/2006/relationships/image" Target="../media/image88.jpeg"/><Relationship Id="rId9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97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wmf"/><Relationship Id="rId11" Type="http://schemas.openxmlformats.org/officeDocument/2006/relationships/image" Target="../media/image96.wmf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98.png"/><Relationship Id="rId9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7A-21 Refraction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796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dirty="0"/>
              <a:t>7A-22 Refraction by Prisms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399"/>
            <a:ext cx="7010400" cy="52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86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Mirage and Rainbow</a:t>
            </a:r>
          </a:p>
        </p:txBody>
      </p:sp>
      <p:pic>
        <p:nvPicPr>
          <p:cNvPr id="4100" name="Picture 3" descr="figure-31-2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76396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figure-31-2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19081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705600" y="1066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Mirage</a:t>
            </a:r>
          </a:p>
        </p:txBody>
      </p:sp>
      <p:graphicFrame>
        <p:nvGraphicFramePr>
          <p:cNvPr id="678918" name="Object 6"/>
          <p:cNvGraphicFramePr>
            <a:graphicFrameLocks noChangeAspect="1"/>
          </p:cNvGraphicFramePr>
          <p:nvPr/>
        </p:nvGraphicFramePr>
        <p:xfrm>
          <a:off x="6858000" y="1676400"/>
          <a:ext cx="1905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6" imgW="876240" imgH="241200" progId="Equation.DSMT4">
                  <p:embed/>
                </p:oleObj>
              </mc:Choice>
              <mc:Fallback>
                <p:oleObj name="Equation" r:id="rId6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76400"/>
                        <a:ext cx="19050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3505200"/>
            <a:ext cx="3505200" cy="3017838"/>
            <a:chOff x="672" y="2208"/>
            <a:chExt cx="2208" cy="1901"/>
          </a:xfrm>
        </p:grpSpPr>
        <p:pic>
          <p:nvPicPr>
            <p:cNvPr id="4114" name="Picture 8" descr="figure-31-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08"/>
              <a:ext cx="1668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water droplet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4114800"/>
            <a:ext cx="5105400" cy="2344738"/>
            <a:chOff x="2448" y="2592"/>
            <a:chExt cx="3216" cy="1477"/>
          </a:xfrm>
        </p:grpSpPr>
        <p:pic>
          <p:nvPicPr>
            <p:cNvPr id="4110" name="Picture 11" descr="figure-31-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640"/>
              <a:ext cx="2275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 Box 12"/>
            <p:cNvSpPr txBox="1">
              <a:spLocks noChangeArrowheads="1"/>
            </p:cNvSpPr>
            <p:nvPr/>
          </p:nvSpPr>
          <p:spPr bwMode="auto">
            <a:xfrm>
              <a:off x="4272" y="3504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rainbow</a:t>
              </a:r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4560" y="2592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red is outside.</a:t>
              </a:r>
            </a:p>
          </p:txBody>
        </p:sp>
        <p:sp>
          <p:nvSpPr>
            <p:cNvPr id="4113" name="Text Box 14"/>
            <p:cNvSpPr txBox="1">
              <a:spLocks noChangeArrowheads="1"/>
            </p:cNvSpPr>
            <p:nvPr/>
          </p:nvSpPr>
          <p:spPr bwMode="auto">
            <a:xfrm>
              <a:off x="4656" y="288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intensity max at 42</a:t>
              </a:r>
              <a:r>
                <a:rPr lang="en-US" altLang="ja-JP" sz="1800">
                  <a:ea typeface="ＭＳ Ｐゴシック" pitchFamily="64" charset="-128"/>
                  <a:sym typeface="Symbol" pitchFamily="18" charset="2"/>
                </a:rPr>
                <a:t></a:t>
              </a:r>
              <a:endParaRPr lang="en-US" altLang="ja-JP" sz="1800">
                <a:ea typeface="ＭＳ Ｐゴシック" pitchFamily="64" charset="-128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76400" y="1717675"/>
            <a:ext cx="2382838" cy="263525"/>
            <a:chOff x="1676400" y="1654030"/>
            <a:chExt cx="2382982" cy="262949"/>
          </a:xfrm>
        </p:grpSpPr>
        <p:cxnSp>
          <p:nvCxnSpPr>
            <p:cNvPr id="4106" name="Straight Connector 15"/>
            <p:cNvCxnSpPr>
              <a:cxnSpLocks noChangeShapeType="1"/>
            </p:cNvCxnSpPr>
            <p:nvPr/>
          </p:nvCxnSpPr>
          <p:spPr bwMode="auto">
            <a:xfrm>
              <a:off x="1676400" y="1654030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7" name="Straight Connector 16"/>
            <p:cNvCxnSpPr>
              <a:cxnSpLocks noChangeShapeType="1"/>
            </p:cNvCxnSpPr>
            <p:nvPr/>
          </p:nvCxnSpPr>
          <p:spPr bwMode="auto">
            <a:xfrm>
              <a:off x="1697182" y="1731818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Straight Connector 17"/>
            <p:cNvCxnSpPr>
              <a:cxnSpLocks noChangeShapeType="1"/>
            </p:cNvCxnSpPr>
            <p:nvPr/>
          </p:nvCxnSpPr>
          <p:spPr bwMode="auto">
            <a:xfrm>
              <a:off x="1676400" y="1828800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Straight Connector 18"/>
            <p:cNvCxnSpPr>
              <a:cxnSpLocks noChangeShapeType="1"/>
            </p:cNvCxnSpPr>
            <p:nvPr/>
          </p:nvCxnSpPr>
          <p:spPr bwMode="auto">
            <a:xfrm>
              <a:off x="1686791" y="1915391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37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dirty="0"/>
              <a:t>7A-20 Hot Air Refraction</a:t>
            </a:r>
            <a:br>
              <a:rPr lang="en-US" dirty="0"/>
            </a:b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7348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4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Double Rainbow</a:t>
            </a:r>
          </a:p>
        </p:txBody>
      </p:sp>
      <p:pic>
        <p:nvPicPr>
          <p:cNvPr id="11267" name="Picture 4" descr="DoubleRain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second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24068"/>
          <a:stretch>
            <a:fillRect/>
          </a:stretch>
        </p:blipFill>
        <p:spPr bwMode="auto">
          <a:xfrm>
            <a:off x="5105400" y="1066800"/>
            <a:ext cx="3305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629400" y="52578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Primary rainbow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248400" y="9906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Secondary rainbow</a:t>
            </a:r>
          </a:p>
        </p:txBody>
      </p:sp>
    </p:spTree>
    <p:extLst>
      <p:ext uri="{BB962C8B-B14F-4D97-AF65-F5344CB8AC3E}">
        <p14:creationId xmlns:p14="http://schemas.microsoft.com/office/powerpoint/2010/main" val="31779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Polarization of Electromagnetic Waves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Polarization is a measure of the degree to which the electric field (or the magnetic field) of an electromagnetic wave oscillates preferentially along a particular direction.</a:t>
            </a:r>
          </a:p>
        </p:txBody>
      </p:sp>
      <p:pic>
        <p:nvPicPr>
          <p:cNvPr id="679940" name="Picture 4" descr="F3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268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3505200"/>
            <a:ext cx="1295400" cy="1752600"/>
            <a:chOff x="1488" y="2208"/>
            <a:chExt cx="816" cy="1104"/>
          </a:xfrm>
        </p:grpSpPr>
        <p:sp>
          <p:nvSpPr>
            <p:cNvPr id="12306" name="Text Box 6"/>
            <p:cNvSpPr txBox="1">
              <a:spLocks noChangeArrowheads="1"/>
            </p:cNvSpPr>
            <p:nvPr/>
          </p:nvSpPr>
          <p:spPr bwMode="auto">
            <a:xfrm>
              <a:off x="1536" y="254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linearly polarized</a:t>
              </a:r>
            </a:p>
          </p:txBody>
        </p:sp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 flipH="1" flipV="1">
              <a:off x="1488" y="2208"/>
              <a:ext cx="24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8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5334000" y="3505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unpolarized</a:t>
            </a:r>
          </a:p>
        </p:txBody>
      </p:sp>
      <p:pic>
        <p:nvPicPr>
          <p:cNvPr id="679946" name="Picture 10" descr="F34_1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1" b="3862"/>
          <a:stretch>
            <a:fillRect/>
          </a:stretch>
        </p:blipFill>
        <p:spPr bwMode="auto">
          <a:xfrm>
            <a:off x="7239000" y="3124200"/>
            <a:ext cx="15875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7239000" y="19812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partially polarized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2286000" y="59436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64" charset="-128"/>
              </a:rPr>
              <a:t>Looking at </a:t>
            </a:r>
            <a:r>
              <a:rPr lang="en-US" altLang="ja-JP" sz="2000" b="1">
                <a:ea typeface="ＭＳ Ｐゴシック" pitchFamily="64" charset="-128"/>
              </a:rPr>
              <a:t>E</a:t>
            </a:r>
            <a:r>
              <a:rPr lang="en-US" altLang="ja-JP" sz="2000">
                <a:ea typeface="ＭＳ Ｐゴシック" pitchFamily="64" charset="-128"/>
              </a:rPr>
              <a:t> head-on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1676400"/>
            <a:ext cx="2895600" cy="5181600"/>
            <a:chOff x="2112" y="1056"/>
            <a:chExt cx="1824" cy="3264"/>
          </a:xfrm>
        </p:grpSpPr>
        <p:pic>
          <p:nvPicPr>
            <p:cNvPr id="12301" name="Picture 14" descr="F34_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" y="1872"/>
              <a:ext cx="1168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>
              <a:off x="2112" y="1056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Linear combination of many linearly polarized rays of random orientations</a:t>
              </a:r>
            </a:p>
          </p:txBody>
        </p:sp>
        <p:grpSp>
          <p:nvGrpSpPr>
            <p:cNvPr id="12303" name="Group 16"/>
            <p:cNvGrpSpPr>
              <a:grpSpLocks/>
            </p:cNvGrpSpPr>
            <p:nvPr/>
          </p:nvGrpSpPr>
          <p:grpSpPr bwMode="auto">
            <a:xfrm>
              <a:off x="2976" y="2784"/>
              <a:ext cx="960" cy="432"/>
              <a:chOff x="2976" y="2784"/>
              <a:chExt cx="960" cy="432"/>
            </a:xfrm>
          </p:grpSpPr>
          <p:sp>
            <p:nvSpPr>
              <p:cNvPr id="12304" name="Line 17"/>
              <p:cNvSpPr>
                <a:spLocks noChangeShapeType="1"/>
              </p:cNvSpPr>
              <p:nvPr/>
            </p:nvSpPr>
            <p:spPr bwMode="auto">
              <a:xfrm flipH="1">
                <a:off x="2976" y="2784"/>
                <a:ext cx="144" cy="43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Text Box 18"/>
              <p:cNvSpPr txBox="1">
                <a:spLocks noChangeArrowheads="1"/>
              </p:cNvSpPr>
              <p:nvPr/>
            </p:nvSpPr>
            <p:spPr bwMode="auto">
              <a:xfrm>
                <a:off x="3024" y="2880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ea typeface="ＭＳ Ｐゴシック" pitchFamily="64" charset="-128"/>
                  </a:rPr>
                  <a:t>components</a:t>
                </a:r>
              </a:p>
            </p:txBody>
          </p:sp>
        </p:grpSp>
      </p:grp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4800600" y="609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equal y- and z-amplitudes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7162800" y="6019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unequal y- and z-amplitudes</a:t>
            </a:r>
          </a:p>
        </p:txBody>
      </p:sp>
    </p:spTree>
    <p:extLst>
      <p:ext uri="{BB962C8B-B14F-4D97-AF65-F5344CB8AC3E}">
        <p14:creationId xmlns:p14="http://schemas.microsoft.com/office/powerpoint/2010/main" val="3209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7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5" grpId="0"/>
      <p:bldP spid="679947" grpId="0"/>
      <p:bldP spid="679948" grpId="0"/>
      <p:bldP spid="679955" grpId="0"/>
      <p:bldP spid="6799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Polarizer: polarization by absorption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 electric field component parallel to the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transmission axis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passed by a polarizer; a component perpendicular to it is absorbed.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57200" y="2667000"/>
            <a:ext cx="5029200" cy="1543050"/>
            <a:chOff x="288" y="1680"/>
            <a:chExt cx="3168" cy="972"/>
          </a:xfrm>
        </p:grpSpPr>
        <p:grpSp>
          <p:nvGrpSpPr>
            <p:cNvPr id="6162" name="Group 5"/>
            <p:cNvGrpSpPr>
              <a:grpSpLocks/>
            </p:cNvGrpSpPr>
            <p:nvPr/>
          </p:nvGrpSpPr>
          <p:grpSpPr bwMode="auto">
            <a:xfrm>
              <a:off x="384" y="2256"/>
              <a:ext cx="3072" cy="396"/>
              <a:chOff x="384" y="1872"/>
              <a:chExt cx="3072" cy="396"/>
            </a:xfrm>
          </p:grpSpPr>
          <p:graphicFrame>
            <p:nvGraphicFramePr>
              <p:cNvPr id="6147" name="Object 6"/>
              <p:cNvGraphicFramePr>
                <a:graphicFrameLocks noChangeAspect="1"/>
              </p:cNvGraphicFramePr>
              <p:nvPr/>
            </p:nvGraphicFramePr>
            <p:xfrm>
              <a:off x="2208" y="1872"/>
              <a:ext cx="1248" cy="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40" name="Equation" r:id="rId4" imgW="787320" imgH="241200" progId="Equation.DSMT4">
                      <p:embed/>
                    </p:oleObj>
                  </mc:Choice>
                  <mc:Fallback>
                    <p:oleObj name="Equation" r:id="rId4" imgW="7873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1872"/>
                            <a:ext cx="1248" cy="3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8" name="Object 7"/>
              <p:cNvGraphicFramePr>
                <a:graphicFrameLocks noChangeAspect="1"/>
              </p:cNvGraphicFramePr>
              <p:nvPr/>
            </p:nvGraphicFramePr>
            <p:xfrm>
              <a:off x="384" y="1920"/>
              <a:ext cx="1152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41" name="Equation" r:id="rId6" imgW="799920" imgH="241200" progId="Equation.DSMT4">
                      <p:embed/>
                    </p:oleObj>
                  </mc:Choice>
                  <mc:Fallback>
                    <p:oleObj name="Equation" r:id="rId6" imgW="7999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920"/>
                            <a:ext cx="1152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4" name="AutoShape 8"/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288" cy="96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288" y="1680"/>
              <a:ext cx="31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So if linearly polarized beam with </a:t>
              </a:r>
              <a:r>
                <a:rPr lang="en-US" altLang="ja-JP" sz="2000" b="1">
                  <a:ea typeface="ＭＳ Ｐゴシック" pitchFamily="64" charset="-128"/>
                </a:rPr>
                <a:t>E</a:t>
              </a:r>
              <a:r>
                <a:rPr lang="en-US" altLang="ja-JP" sz="2000" b="1" i="0">
                  <a:ea typeface="ＭＳ Ｐゴシック" pitchFamily="64" charset="-128"/>
                </a:rPr>
                <a:t> is incident on a polarizer as shown,</a:t>
              </a:r>
            </a:p>
          </p:txBody>
        </p:sp>
      </p:grp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429000" y="43434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Zero if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=/2, I</a:t>
            </a:r>
            <a:r>
              <a:rPr lang="en-US" altLang="ja-JP" sz="2000" b="1" baseline="-10000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0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 if =0</a:t>
            </a:r>
          </a:p>
        </p:txBody>
      </p:sp>
      <p:grpSp>
        <p:nvGrpSpPr>
          <p:cNvPr id="6153" name="Group 11"/>
          <p:cNvGrpSpPr>
            <a:grpSpLocks/>
          </p:cNvGrpSpPr>
          <p:nvPr/>
        </p:nvGrpSpPr>
        <p:grpSpPr bwMode="auto">
          <a:xfrm>
            <a:off x="609600" y="4953000"/>
            <a:ext cx="4876800" cy="1222375"/>
            <a:chOff x="384" y="2736"/>
            <a:chExt cx="3072" cy="770"/>
          </a:xfrm>
        </p:grpSpPr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384" y="2736"/>
              <a:ext cx="30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If unpolarized beam is incident instead, </a:t>
              </a:r>
            </a:p>
          </p:txBody>
        </p:sp>
        <p:graphicFrame>
          <p:nvGraphicFramePr>
            <p:cNvPr id="6146" name="Object 13"/>
            <p:cNvGraphicFramePr>
              <a:graphicFrameLocks noChangeAspect="1"/>
            </p:cNvGraphicFramePr>
            <p:nvPr/>
          </p:nvGraphicFramePr>
          <p:xfrm>
            <a:off x="1248" y="3072"/>
            <a:ext cx="211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2" name="Equation" r:id="rId8" imgW="1358640" imgH="279360" progId="Equation.DSMT4">
                    <p:embed/>
                  </p:oleObj>
                </mc:Choice>
                <mc:Fallback>
                  <p:oleObj name="Equation" r:id="rId8" imgW="13586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072"/>
                          <a:ext cx="211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943600" y="5257800"/>
            <a:ext cx="297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Polarization can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rotate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 in time if linearly polarized beams of different phases are combined.</a:t>
            </a:r>
          </a:p>
        </p:txBody>
      </p:sp>
      <p:grpSp>
        <p:nvGrpSpPr>
          <p:cNvPr id="6155" name="Group 15"/>
          <p:cNvGrpSpPr>
            <a:grpSpLocks/>
          </p:cNvGrpSpPr>
          <p:nvPr/>
        </p:nvGrpSpPr>
        <p:grpSpPr bwMode="auto">
          <a:xfrm>
            <a:off x="5943600" y="1066800"/>
            <a:ext cx="3200400" cy="3657600"/>
            <a:chOff x="3744" y="672"/>
            <a:chExt cx="2016" cy="2304"/>
          </a:xfrm>
        </p:grpSpPr>
        <p:pic>
          <p:nvPicPr>
            <p:cNvPr id="6157" name="Picture 16" descr="F34_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08"/>
              <a:ext cx="180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8" name="Group 17"/>
            <p:cNvGrpSpPr>
              <a:grpSpLocks/>
            </p:cNvGrpSpPr>
            <p:nvPr/>
          </p:nvGrpSpPr>
          <p:grpSpPr bwMode="auto">
            <a:xfrm>
              <a:off x="4608" y="672"/>
              <a:ext cx="1152" cy="576"/>
              <a:chOff x="4608" y="336"/>
              <a:chExt cx="1152" cy="576"/>
            </a:xfrm>
          </p:grpSpPr>
          <p:sp>
            <p:nvSpPr>
              <p:cNvPr id="6159" name="Line 18"/>
              <p:cNvSpPr>
                <a:spLocks noChangeShapeType="1"/>
              </p:cNvSpPr>
              <p:nvPr/>
            </p:nvSpPr>
            <p:spPr bwMode="auto">
              <a:xfrm flipH="1">
                <a:off x="4608" y="720"/>
                <a:ext cx="28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Text Box 19"/>
              <p:cNvSpPr txBox="1">
                <a:spLocks noChangeArrowheads="1"/>
              </p:cNvSpPr>
              <p:nvPr/>
            </p:nvSpPr>
            <p:spPr bwMode="auto">
              <a:xfrm>
                <a:off x="4800" y="336"/>
                <a:ext cx="9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solidFill>
                      <a:schemeClr val="hlink"/>
                    </a:solidFill>
                    <a:ea typeface="ＭＳ Ｐゴシック" pitchFamily="64" charset="-128"/>
                  </a:rPr>
                  <a:t>transmission axis</a:t>
                </a:r>
              </a:p>
            </p:txBody>
          </p:sp>
        </p:grpSp>
      </p:grp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990600" y="19812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dichroism </a:t>
            </a:r>
            <a:r>
              <a:rPr lang="en-US" altLang="ja-JP" sz="2000" i="0">
                <a:ea typeface="ＭＳ Ｐゴシック" pitchFamily="64" charset="-128"/>
              </a:rPr>
              <a:t>(tourmaline, polaroid,…)</a:t>
            </a:r>
            <a:endParaRPr lang="en-US" altLang="ja-JP" sz="2000" b="1"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A beam of un-polarized lights with intensity I is sent through two  polarizers with transmission axis perpendicular to each other.    What’s the outgoing light intensity?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½ I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2 I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0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mtClean="0"/>
              <a:t>1.5 I </a:t>
            </a:r>
          </a:p>
        </p:txBody>
      </p:sp>
    </p:spTree>
    <p:extLst>
      <p:ext uri="{BB962C8B-B14F-4D97-AF65-F5344CB8AC3E}">
        <p14:creationId xmlns:p14="http://schemas.microsoft.com/office/powerpoint/2010/main" val="42385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3471"/>
            <a:ext cx="7117588" cy="558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0871" y="383232"/>
            <a:ext cx="315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7B-22 Polarizer Effects</a:t>
            </a:r>
          </a:p>
        </p:txBody>
      </p:sp>
    </p:spTree>
    <p:extLst>
      <p:ext uri="{BB962C8B-B14F-4D97-AF65-F5344CB8AC3E}">
        <p14:creationId xmlns:p14="http://schemas.microsoft.com/office/powerpoint/2010/main" val="123457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Example: two polarizers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3429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000" b="1" smtClean="0">
                <a:ea typeface="ＭＳ Ｐゴシック" pitchFamily="64" charset="-128"/>
              </a:rPr>
              <a:t>     </a:t>
            </a:r>
            <a:r>
              <a:rPr lang="en-US" altLang="ja-JP" sz="2000" b="1" smtClean="0">
                <a:ea typeface="ＭＳ Ｐゴシック" pitchFamily="64" charset="-128"/>
              </a:rPr>
              <a:t>This set of two linear polarizers produces LP (linearly polarized) light.  What is the final intensity?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000" b="1" smtClean="0">
              <a:ea typeface="ＭＳ Ｐゴシック" pitchFamily="6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 b="1" smtClean="0">
                <a:ea typeface="ＭＳ Ｐゴシック" pitchFamily="64" charset="-128"/>
              </a:rPr>
              <a:t>P</a:t>
            </a:r>
            <a:r>
              <a:rPr lang="en-US" altLang="ja-JP" sz="2000" b="1" baseline="-22000" smtClean="0">
                <a:ea typeface="ＭＳ Ｐゴシック" pitchFamily="64" charset="-128"/>
              </a:rPr>
              <a:t>1</a:t>
            </a:r>
            <a:r>
              <a:rPr lang="en-US" altLang="ja-JP" sz="2000" b="1" smtClean="0">
                <a:ea typeface="ＭＳ Ｐゴシック" pitchFamily="64" charset="-128"/>
              </a:rPr>
              <a:t> transmits 1/2 of the unpolarized light: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sz="2000" b="1" smtClean="0">
                <a:ea typeface="ＭＳ Ｐゴシック" pitchFamily="64" charset="-128"/>
              </a:rPr>
              <a:t>       I</a:t>
            </a:r>
            <a:r>
              <a:rPr lang="en-US" altLang="ja-JP" sz="2000" b="1" baseline="-25000" smtClean="0">
                <a:ea typeface="ＭＳ Ｐゴシック" pitchFamily="64" charset="-128"/>
              </a:rPr>
              <a:t>1</a:t>
            </a:r>
            <a:r>
              <a:rPr lang="en-US" altLang="ja-JP" sz="2000" b="1" smtClean="0">
                <a:ea typeface="ＭＳ Ｐゴシック" pitchFamily="64" charset="-128"/>
              </a:rPr>
              <a:t> = 1/2 I</a:t>
            </a:r>
            <a:r>
              <a:rPr lang="en-US" altLang="ja-JP" sz="2000" b="1" baseline="-22000" smtClean="0">
                <a:ea typeface="ＭＳ Ｐゴシック" pitchFamily="64" charset="-128"/>
              </a:rPr>
              <a:t>0</a:t>
            </a:r>
          </a:p>
          <a:p>
            <a:pPr lvl="1">
              <a:lnSpc>
                <a:spcPct val="90000"/>
              </a:lnSpc>
            </a:pPr>
            <a:r>
              <a:rPr lang="en-US" altLang="ja-JP" sz="2000" b="1" smtClean="0">
                <a:ea typeface="ＭＳ Ｐゴシック" pitchFamily="64" charset="-128"/>
              </a:rPr>
              <a:t>P</a:t>
            </a:r>
            <a:r>
              <a:rPr lang="en-US" altLang="ja-JP" sz="2000" b="1" baseline="-22000" smtClean="0">
                <a:ea typeface="ＭＳ Ｐゴシック" pitchFamily="64" charset="-128"/>
              </a:rPr>
              <a:t>2</a:t>
            </a:r>
            <a:r>
              <a:rPr lang="en-US" altLang="ja-JP" sz="2000" b="1" smtClean="0">
                <a:ea typeface="ＭＳ Ｐゴシック" pitchFamily="64" charset="-128"/>
              </a:rPr>
              <a:t> projects out the </a:t>
            </a:r>
            <a:r>
              <a:rPr lang="en-US" altLang="ja-JP" sz="2000" b="1" i="1" smtClean="0">
                <a:ea typeface="ＭＳ Ｐゴシック" pitchFamily="64" charset="-128"/>
              </a:rPr>
              <a:t>E</a:t>
            </a:r>
            <a:r>
              <a:rPr lang="en-US" altLang="ja-JP" sz="2000" b="1" smtClean="0">
                <a:ea typeface="ＭＳ Ｐゴシック" pitchFamily="64" charset="-128"/>
              </a:rPr>
              <a:t>-field component parallel to x’ axis:</a:t>
            </a:r>
          </a:p>
        </p:txBody>
      </p:sp>
      <p:grpSp>
        <p:nvGrpSpPr>
          <p:cNvPr id="7175" name="Group 4"/>
          <p:cNvGrpSpPr>
            <a:grpSpLocks/>
          </p:cNvGrpSpPr>
          <p:nvPr/>
        </p:nvGrpSpPr>
        <p:grpSpPr bwMode="auto">
          <a:xfrm>
            <a:off x="1295400" y="5181600"/>
            <a:ext cx="1905000" cy="1066800"/>
            <a:chOff x="816" y="3264"/>
            <a:chExt cx="1200" cy="672"/>
          </a:xfrm>
        </p:grpSpPr>
        <p:graphicFrame>
          <p:nvGraphicFramePr>
            <p:cNvPr id="7171" name="Object 5"/>
            <p:cNvGraphicFramePr>
              <a:graphicFrameLocks/>
            </p:cNvGraphicFramePr>
            <p:nvPr/>
          </p:nvGraphicFramePr>
          <p:xfrm>
            <a:off x="816" y="3264"/>
            <a:ext cx="120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4" name="Equation" r:id="rId4" imgW="838080" imgH="215640" progId="Equation.DSMT4">
                    <p:embed/>
                  </p:oleObj>
                </mc:Choice>
                <mc:Fallback>
                  <p:oleObj name="Equation" r:id="rId4" imgW="838080" imgH="2156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816" y="3264"/>
                          <a:ext cx="120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6"/>
            <p:cNvGraphicFramePr>
              <a:graphicFrameLocks/>
            </p:cNvGraphicFramePr>
            <p:nvPr/>
          </p:nvGraphicFramePr>
          <p:xfrm>
            <a:off x="864" y="3648"/>
            <a:ext cx="91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5" name="Equation" r:id="rId6" imgW="457200" imgH="190440" progId="Equation.3">
                    <p:embed/>
                  </p:oleObj>
                </mc:Choice>
                <mc:Fallback>
                  <p:oleObj name="Equation" r:id="rId6" imgW="457200" imgH="1904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864" y="3648"/>
                          <a:ext cx="91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6" name="Group 7"/>
          <p:cNvGrpSpPr>
            <a:grpSpLocks/>
          </p:cNvGrpSpPr>
          <p:nvPr/>
        </p:nvGrpSpPr>
        <p:grpSpPr bwMode="auto">
          <a:xfrm>
            <a:off x="3352800" y="5486400"/>
            <a:ext cx="3917950" cy="839788"/>
            <a:chOff x="2112" y="3456"/>
            <a:chExt cx="2468" cy="529"/>
          </a:xfrm>
        </p:grpSpPr>
        <p:graphicFrame>
          <p:nvGraphicFramePr>
            <p:cNvPr id="7170" name="Object 8"/>
            <p:cNvGraphicFramePr>
              <a:graphicFrameLocks/>
            </p:cNvGraphicFramePr>
            <p:nvPr/>
          </p:nvGraphicFramePr>
          <p:xfrm>
            <a:off x="2496" y="3456"/>
            <a:ext cx="2084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6" name="Equation" r:id="rId8" imgW="1612800" imgH="393480" progId="Equation.DSMT4">
                    <p:embed/>
                  </p:oleObj>
                </mc:Choice>
                <mc:Fallback>
                  <p:oleObj name="Equation" r:id="rId8" imgW="1612800" imgH="39348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invGray">
                        <a:xfrm>
                          <a:off x="2496" y="3456"/>
                          <a:ext cx="2084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A4B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AutoShape 9"/>
            <p:cNvSpPr>
              <a:spLocks noChangeArrowheads="1"/>
            </p:cNvSpPr>
            <p:nvPr/>
          </p:nvSpPr>
          <p:spPr bwMode="auto">
            <a:xfrm>
              <a:off x="2112" y="364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7" name="Picture 10" descr="figure-31-38"/>
          <p:cNvPicPr>
            <a:picLocks noGrp="1"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9911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7391400" y="5715000"/>
            <a:ext cx="1600200" cy="701675"/>
            <a:chOff x="4656" y="3600"/>
            <a:chExt cx="1008" cy="442"/>
          </a:xfrm>
        </p:grpSpPr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4656" y="3600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= 0 if </a:t>
              </a: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  <a:sym typeface="Symbol" pitchFamily="18" charset="2"/>
                </a:rPr>
                <a:t> = /2</a:t>
              </a:r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4656" y="3792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>
                  <a:ea typeface="ＭＳ Ｐゴシック" pitchFamily="64" charset="-128"/>
                </a:rPr>
                <a:t>(i.e., crossed)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2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Polarization by Reflection</a:t>
            </a:r>
          </a:p>
        </p:txBody>
      </p:sp>
      <p:pic>
        <p:nvPicPr>
          <p:cNvPr id="8198" name="Picture 3" descr="F34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8528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4572000" y="838200"/>
            <a:ext cx="3863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Unpolarized light can be broken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into two components of equal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magnitude: one with its electric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vector </a:t>
            </a:r>
            <a:r>
              <a:rPr lang="en-US" altLang="ja-JP" sz="2000" b="1">
                <a:ea typeface="ＭＳ Ｐゴシック" pitchFamily="64" charset="-128"/>
              </a:rPr>
              <a:t>perpendicular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to the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plane of incidence and the other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with its electric vector </a:t>
            </a:r>
            <a:r>
              <a:rPr lang="en-US" altLang="ja-JP" sz="2000" b="1">
                <a:ea typeface="ＭＳ Ｐゴシック" pitchFamily="64" charset="-128"/>
              </a:rPr>
              <a:t>parallel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to the plane of incidence.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4648200" y="3352800"/>
            <a:ext cx="38877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 reflected (or refracted) light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</a:t>
            </a:r>
            <a:r>
              <a:rPr lang="en-US" altLang="ja-JP" sz="2000" b="1">
                <a:ea typeface="ＭＳ Ｐゴシック" pitchFamily="64" charset="-128"/>
              </a:rPr>
              <a:t>partially polarized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: due to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difference in the </a:t>
            </a:r>
            <a:r>
              <a:rPr lang="en-US" altLang="ja-JP" sz="2000" b="1">
                <a:ea typeface="ＭＳ Ｐゴシック" pitchFamily="64" charset="-128"/>
              </a:rPr>
              <a:t>reflectivity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of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 two components (larger for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 perpendicular component).</a:t>
            </a:r>
          </a:p>
        </p:txBody>
      </p:sp>
      <p:grpSp>
        <p:nvGrpSpPr>
          <p:cNvPr id="8201" name="Group 6"/>
          <p:cNvGrpSpPr>
            <a:grpSpLocks/>
          </p:cNvGrpSpPr>
          <p:nvPr/>
        </p:nvGrpSpPr>
        <p:grpSpPr bwMode="auto">
          <a:xfrm>
            <a:off x="914400" y="5486400"/>
            <a:ext cx="7010400" cy="863600"/>
            <a:chOff x="624" y="3658"/>
            <a:chExt cx="4416" cy="544"/>
          </a:xfrm>
        </p:grpSpPr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624" y="3696"/>
              <a:ext cx="19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Full polarization occurs at Brewster’s angle where</a:t>
              </a:r>
            </a:p>
          </p:txBody>
        </p:sp>
        <p:graphicFrame>
          <p:nvGraphicFramePr>
            <p:cNvPr id="8195" name="Object 8"/>
            <p:cNvGraphicFramePr>
              <a:graphicFrameLocks noChangeAspect="1"/>
            </p:cNvGraphicFramePr>
            <p:nvPr/>
          </p:nvGraphicFramePr>
          <p:xfrm>
            <a:off x="2736" y="3744"/>
            <a:ext cx="1152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8" name="Equation" r:id="rId5" imgW="799920" imgH="241200" progId="Equation.DSMT4">
                    <p:embed/>
                  </p:oleObj>
                </mc:Choice>
                <mc:Fallback>
                  <p:oleObj name="Equation" r:id="rId5" imgW="7999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744"/>
                          <a:ext cx="1152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9"/>
            <p:cNvGraphicFramePr>
              <a:graphicFrameLocks noChangeAspect="1"/>
            </p:cNvGraphicFramePr>
            <p:nvPr/>
          </p:nvGraphicFramePr>
          <p:xfrm>
            <a:off x="4128" y="3658"/>
            <a:ext cx="912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9" name="Equation" r:id="rId7" imgW="723600" imgH="431640" progId="Equation.DSMT4">
                    <p:embed/>
                  </p:oleObj>
                </mc:Choice>
                <mc:Fallback>
                  <p:oleObj name="Equation" r:id="rId7" imgW="7236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3658"/>
                          <a:ext cx="912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5066" name="Object 10"/>
          <p:cNvGraphicFramePr>
            <a:graphicFrameLocks noChangeAspect="1"/>
          </p:cNvGraphicFramePr>
          <p:nvPr/>
        </p:nvGraphicFramePr>
        <p:xfrm>
          <a:off x="4343400" y="6248400"/>
          <a:ext cx="342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9" imgW="1815840" imgH="228600" progId="Equation.DSMT4">
                  <p:embed/>
                </p:oleObj>
              </mc:Choice>
              <mc:Fallback>
                <p:oleObj name="Equation" r:id="rId9" imgW="1815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248400"/>
                        <a:ext cx="3429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0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304800"/>
          </a:xfrm>
        </p:spPr>
        <p:txBody>
          <a:bodyPr/>
          <a:lstStyle/>
          <a:p>
            <a:r>
              <a:rPr lang="en-US" altLang="ja-JP" sz="2800" smtClean="0">
                <a:ea typeface="ＭＳ Ｐゴシック" pitchFamily="64" charset="-128"/>
              </a:rPr>
              <a:t>Speed of light in medium 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381000" y="38100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When light encounters an </a:t>
            </a:r>
            <a:r>
              <a:rPr lang="en-US" altLang="ja-JP" b="1">
                <a:ea typeface="ＭＳ Ｐゴシック" pitchFamily="64" charset="-128"/>
              </a:rPr>
              <a:t>interface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between different media, it can generally both </a:t>
            </a:r>
            <a:r>
              <a:rPr lang="en-US" altLang="ja-JP" b="1">
                <a:ea typeface="ＭＳ Ｐゴシック" pitchFamily="64" charset="-128"/>
              </a:rPr>
              <a:t>reflect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b="1">
                <a:ea typeface="ＭＳ Ｐゴシック" pitchFamily="64" charset="-128"/>
              </a:rPr>
              <a:t>refract</a:t>
            </a:r>
            <a:r>
              <a:rPr lang="en-US" altLang="ja-JP">
                <a:ea typeface="ＭＳ Ｐゴシック" pitchFamily="64" charset="-128"/>
              </a:rPr>
              <a:t>.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838200" y="914400"/>
            <a:ext cx="723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Light can travel through matter </a:t>
            </a:r>
            <a:r>
              <a:rPr lang="en-US" altLang="ja-JP" b="1">
                <a:ea typeface="ＭＳ Ｐゴシック" pitchFamily="64" charset="-128"/>
              </a:rPr>
              <a:t>medium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as well as free space (vacuum). Inside matter, the speed of light </a:t>
            </a:r>
            <a:r>
              <a:rPr lang="en-US" altLang="ja-JP" b="1">
                <a:ea typeface="ＭＳ Ｐゴシック" pitchFamily="64" charset="-128"/>
              </a:rPr>
              <a:t>v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is generally</a:t>
            </a:r>
            <a:r>
              <a:rPr lang="en-US" altLang="ja-JP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b="1">
                <a:ea typeface="ＭＳ Ｐゴシック" pitchFamily="64" charset="-128"/>
              </a:rPr>
              <a:t>less than  c</a:t>
            </a:r>
            <a:r>
              <a:rPr lang="en-US" altLang="ja-JP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  <a:endParaRPr lang="en-US" altLang="ja-JP" b="1" i="0">
              <a:ea typeface="ＭＳ Ｐゴシック" pitchFamily="64" charset="-128"/>
            </a:endParaRP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685800" y="2249488"/>
          <a:ext cx="24098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1066680" imgH="393480" progId="Equation.DSMT4">
                  <p:embed/>
                </p:oleObj>
              </mc:Choice>
              <mc:Fallback>
                <p:oleObj name="Equation" r:id="rId4" imgW="10666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49488"/>
                        <a:ext cx="24098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3" descr="F34_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4191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8"/>
          <p:cNvGrpSpPr>
            <a:grpSpLocks/>
          </p:cNvGrpSpPr>
          <p:nvPr/>
        </p:nvGrpSpPr>
        <p:grpSpPr bwMode="auto">
          <a:xfrm>
            <a:off x="1524000" y="2438400"/>
            <a:ext cx="3886200" cy="930275"/>
            <a:chOff x="1200" y="1584"/>
            <a:chExt cx="2448" cy="586"/>
          </a:xfrm>
        </p:grpSpPr>
        <p:sp>
          <p:nvSpPr>
            <p:cNvPr id="3080" name="Oval 19"/>
            <p:cNvSpPr>
              <a:spLocks noChangeArrowheads="1"/>
            </p:cNvSpPr>
            <p:nvPr/>
          </p:nvSpPr>
          <p:spPr bwMode="auto">
            <a:xfrm>
              <a:off x="1200" y="1584"/>
              <a:ext cx="192" cy="336"/>
            </a:xfrm>
            <a:prstGeom prst="ellips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20"/>
            <p:cNvSpPr>
              <a:spLocks noChangeShapeType="1"/>
            </p:cNvSpPr>
            <p:nvPr/>
          </p:nvSpPr>
          <p:spPr bwMode="auto">
            <a:xfrm flipH="1" flipV="1">
              <a:off x="1392" y="1872"/>
              <a:ext cx="768" cy="19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21"/>
            <p:cNvSpPr txBox="1">
              <a:spLocks noChangeArrowheads="1"/>
            </p:cNvSpPr>
            <p:nvPr/>
          </p:nvSpPr>
          <p:spPr bwMode="auto">
            <a:xfrm>
              <a:off x="2208" y="1920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folHlink"/>
                  </a:solidFill>
                  <a:ea typeface="ＭＳ Ｐゴシック" pitchFamily="64" charset="-128"/>
                </a:rPr>
                <a:t>index of refraction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Example: Sunglasses cut down glare</a:t>
            </a:r>
          </a:p>
        </p:txBody>
      </p:sp>
      <p:pic>
        <p:nvPicPr>
          <p:cNvPr id="14339" name="Picture 3" descr="sunglass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867400" cy="336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2286000"/>
            <a:ext cx="3048000" cy="1920875"/>
            <a:chOff x="2832" y="1440"/>
            <a:chExt cx="1920" cy="1210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456" y="1920"/>
              <a:ext cx="0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2832" y="1440"/>
              <a:ext cx="0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408" y="2400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transmission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5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43000" y="838200"/>
            <a:ext cx="7467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i="0" dirty="0" smtClean="0">
                <a:solidFill>
                  <a:srgbClr val="FF0000"/>
                </a:solidFill>
                <a:ea typeface="ＭＳ Ｐゴシック" pitchFamily="64" charset="-128"/>
              </a:rPr>
              <a:t>Quiz: </a:t>
            </a:r>
            <a:r>
              <a:rPr lang="en-US" altLang="ja-JP" sz="2800" i="0" dirty="0" err="1" smtClean="0">
                <a:solidFill>
                  <a:srgbClr val="006699"/>
                </a:solidFill>
                <a:ea typeface="ＭＳ Ｐゴシック" pitchFamily="64" charset="-128"/>
              </a:rPr>
              <a:t>Unpolarized</a:t>
            </a:r>
            <a:r>
              <a:rPr lang="en-US" altLang="ja-JP" sz="2800" i="0" dirty="0" smtClean="0">
                <a:solidFill>
                  <a:srgbClr val="006699"/>
                </a:solidFill>
                <a:ea typeface="ＭＳ Ｐゴシック" pitchFamily="64" charset="-128"/>
              </a:rPr>
              <a:t> 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</a:rPr>
              <a:t>light of intensity I</a:t>
            </a:r>
            <a:r>
              <a:rPr lang="en-US" altLang="ja-JP" sz="2800" i="0" baseline="-20000" dirty="0">
                <a:solidFill>
                  <a:srgbClr val="006699"/>
                </a:solidFill>
                <a:ea typeface="ＭＳ Ｐゴシック" pitchFamily="64" charset="-128"/>
              </a:rPr>
              <a:t>0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</a:rPr>
              <a:t> is sent through 3 polarizers, each of the last two rotated 45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  <a:sym typeface="Symbol" pitchFamily="18" charset="2"/>
              </a:rPr>
              <a:t>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</a:rPr>
              <a:t> from the previous polarizer so that the last polarizer is perpendicular to the first.  What is the intensity transmitted by this system?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14600" y="3429000"/>
            <a:ext cx="3048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a) 0.71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b) 0.50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c) 0.25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d) 0.125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e) 0</a:t>
            </a:r>
          </a:p>
        </p:txBody>
      </p:sp>
    </p:spTree>
    <p:extLst>
      <p:ext uri="{BB962C8B-B14F-4D97-AF65-F5344CB8AC3E}">
        <p14:creationId xmlns:p14="http://schemas.microsoft.com/office/powerpoint/2010/main" val="23099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Image by Reflection from a Plane Mirror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4572000" y="40386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 extended object can be broken into infinite number of </a:t>
            </a:r>
            <a:r>
              <a:rPr lang="en-US" altLang="ja-JP" sz="2000" b="1">
                <a:ea typeface="ＭＳ Ｐゴシック" pitchFamily="64" charset="-128"/>
              </a:rPr>
              <a:t>point objects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572000" y="5257800"/>
            <a:ext cx="4221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i="0">
                <a:solidFill>
                  <a:schemeClr val="tx1"/>
                </a:solidFill>
                <a:ea typeface="ＭＳ Ｐゴシック" pitchFamily="64" charset="-128"/>
              </a:rPr>
              <a:t> 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Image has the </a:t>
            </a:r>
            <a:r>
              <a:rPr lang="en-US" altLang="ja-JP" sz="2000" b="1">
                <a:solidFill>
                  <a:srgbClr val="0000FF"/>
                </a:solidFill>
                <a:ea typeface="ＭＳ Ｐゴシック" pitchFamily="64" charset="-128"/>
              </a:rPr>
              <a:t>same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height and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 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orientation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as the object.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572000" y="9144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Only small fraction of reflected rays received.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057400" y="36576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extended object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4572000" y="1752600"/>
            <a:ext cx="3962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Virtual image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at same distance from but on the other side of the mirror as the object</a:t>
            </a:r>
          </a:p>
          <a:p>
            <a:pPr>
              <a:buFontTx/>
              <a:buChar char="•"/>
            </a:pPr>
            <a:r>
              <a:rPr lang="en-US" altLang="ja-JP" sz="2000" b="1" i="0">
                <a:solidFill>
                  <a:schemeClr val="tx2"/>
                </a:solidFill>
                <a:ea typeface="ＭＳ Ｐゴシック" pitchFamily="64" charset="-128"/>
              </a:rPr>
              <a:t>it is called a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virtual  image </a:t>
            </a:r>
            <a:r>
              <a:rPr lang="en-US" altLang="ja-JP" sz="2000" b="1" i="0">
                <a:solidFill>
                  <a:schemeClr val="tx2"/>
                </a:solidFill>
                <a:ea typeface="ＭＳ Ｐゴシック" pitchFamily="64" charset="-128"/>
              </a:rPr>
              <a:t>since no rays actually go through  the image, </a:t>
            </a:r>
            <a:endParaRPr lang="en-US" altLang="ja-JP" sz="2000" b="1" i="0">
              <a:solidFill>
                <a:schemeClr val="hlink"/>
              </a:solidFill>
              <a:ea typeface="ＭＳ Ｐゴシック" pitchFamily="6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altLang="ja-JP" sz="2000" b="1" i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pic>
        <p:nvPicPr>
          <p:cNvPr id="2058" name="Picture 8" descr="c23_2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114800" cy="266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2667000" y="762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  <a:ea typeface="ＭＳ Ｐゴシック" pitchFamily="64" charset="-128"/>
              </a:rPr>
              <a:t>point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object</a:t>
            </a:r>
          </a:p>
        </p:txBody>
      </p: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1676400" y="152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1"/>
          <p:cNvSpPr>
            <a:spLocks noChangeShapeType="1"/>
          </p:cNvSpPr>
          <p:nvPr/>
        </p:nvSpPr>
        <p:spPr bwMode="auto">
          <a:xfrm>
            <a:off x="1676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2" name="Group 12"/>
          <p:cNvGrpSpPr>
            <a:grpSpLocks/>
          </p:cNvGrpSpPr>
          <p:nvPr/>
        </p:nvGrpSpPr>
        <p:grpSpPr bwMode="auto">
          <a:xfrm>
            <a:off x="1157288" y="1524000"/>
            <a:ext cx="1585912" cy="457200"/>
            <a:chOff x="729" y="960"/>
            <a:chExt cx="999" cy="288"/>
          </a:xfrm>
        </p:grpSpPr>
        <p:sp>
          <p:nvSpPr>
            <p:cNvPr id="2075" name="Freeform 13"/>
            <p:cNvSpPr>
              <a:spLocks/>
            </p:cNvSpPr>
            <p:nvPr/>
          </p:nvSpPr>
          <p:spPr bwMode="auto">
            <a:xfrm>
              <a:off x="729" y="962"/>
              <a:ext cx="26" cy="154"/>
            </a:xfrm>
            <a:custGeom>
              <a:avLst/>
              <a:gdLst>
                <a:gd name="T0" fmla="*/ 7 w 26"/>
                <a:gd name="T1" fmla="*/ 0 h 154"/>
                <a:gd name="T2" fmla="*/ 0 w 26"/>
                <a:gd name="T3" fmla="*/ 154 h 154"/>
                <a:gd name="T4" fmla="*/ 0 60000 65536"/>
                <a:gd name="T5" fmla="*/ 0 60000 65536"/>
                <a:gd name="T6" fmla="*/ 0 w 26"/>
                <a:gd name="T7" fmla="*/ 0 h 154"/>
                <a:gd name="T8" fmla="*/ 26 w 26"/>
                <a:gd name="T9" fmla="*/ 154 h 1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154">
                  <a:moveTo>
                    <a:pt x="7" y="0"/>
                  </a:moveTo>
                  <a:cubicBezTo>
                    <a:pt x="26" y="53"/>
                    <a:pt x="24" y="102"/>
                    <a:pt x="0" y="1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768" y="960"/>
            <a:ext cx="2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0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960"/>
                          <a:ext cx="20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5"/>
            <p:cNvGraphicFramePr>
              <a:graphicFrameLocks noChangeAspect="1"/>
            </p:cNvGraphicFramePr>
            <p:nvPr/>
          </p:nvGraphicFramePr>
          <p:xfrm>
            <a:off x="1488" y="960"/>
            <a:ext cx="1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1" name="Equation" r:id="rId7" imgW="152280" imgH="228600" progId="Equation.DSMT4">
                    <p:embed/>
                  </p:oleObj>
                </mc:Choice>
                <mc:Fallback>
                  <p:oleObj name="Equation" r:id="rId7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960"/>
                          <a:ext cx="19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Freeform 16"/>
            <p:cNvSpPr>
              <a:spLocks/>
            </p:cNvSpPr>
            <p:nvPr/>
          </p:nvSpPr>
          <p:spPr bwMode="auto">
            <a:xfrm>
              <a:off x="1684" y="962"/>
              <a:ext cx="44" cy="139"/>
            </a:xfrm>
            <a:custGeom>
              <a:avLst/>
              <a:gdLst>
                <a:gd name="T0" fmla="*/ 0 w 44"/>
                <a:gd name="T1" fmla="*/ 0 h 139"/>
                <a:gd name="T2" fmla="*/ 44 w 44"/>
                <a:gd name="T3" fmla="*/ 139 h 139"/>
                <a:gd name="T4" fmla="*/ 0 60000 65536"/>
                <a:gd name="T5" fmla="*/ 0 60000 65536"/>
                <a:gd name="T6" fmla="*/ 0 w 44"/>
                <a:gd name="T7" fmla="*/ 0 h 139"/>
                <a:gd name="T8" fmla="*/ 44 w 44"/>
                <a:gd name="T9" fmla="*/ 139 h 1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139">
                  <a:moveTo>
                    <a:pt x="0" y="0"/>
                  </a:moveTo>
                  <a:cubicBezTo>
                    <a:pt x="6" y="63"/>
                    <a:pt x="1" y="96"/>
                    <a:pt x="44" y="1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3" name="Picture 17" descr="c23_28"/>
          <p:cNvPicPr>
            <a:picLocks noGrp="1"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657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18"/>
          <p:cNvGrpSpPr>
            <a:grpSpLocks/>
          </p:cNvGrpSpPr>
          <p:nvPr/>
        </p:nvGrpSpPr>
        <p:grpSpPr bwMode="auto">
          <a:xfrm>
            <a:off x="762000" y="1524000"/>
            <a:ext cx="2362200" cy="685800"/>
            <a:chOff x="480" y="960"/>
            <a:chExt cx="1488" cy="432"/>
          </a:xfrm>
        </p:grpSpPr>
        <p:sp>
          <p:nvSpPr>
            <p:cNvPr id="2073" name="AutoShape 19"/>
            <p:cNvSpPr>
              <a:spLocks noChangeArrowheads="1"/>
            </p:cNvSpPr>
            <p:nvPr/>
          </p:nvSpPr>
          <p:spPr bwMode="auto">
            <a:xfrm flipV="1">
              <a:off x="1248" y="960"/>
              <a:ext cx="720" cy="432"/>
            </a:xfrm>
            <a:prstGeom prst="rtTriangle">
              <a:avLst/>
            </a:prstGeom>
            <a:solidFill>
              <a:srgbClr val="000080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utoShape 20"/>
            <p:cNvSpPr>
              <a:spLocks noChangeArrowheads="1"/>
            </p:cNvSpPr>
            <p:nvPr/>
          </p:nvSpPr>
          <p:spPr bwMode="auto">
            <a:xfrm flipH="1" flipV="1">
              <a:off x="480" y="960"/>
              <a:ext cx="768" cy="432"/>
            </a:xfrm>
            <a:prstGeom prst="rtTriangle">
              <a:avLst/>
            </a:prstGeom>
            <a:solidFill>
              <a:srgbClr val="008000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5" name="Group 21"/>
          <p:cNvGrpSpPr>
            <a:grpSpLocks/>
          </p:cNvGrpSpPr>
          <p:nvPr/>
        </p:nvGrpSpPr>
        <p:grpSpPr bwMode="auto">
          <a:xfrm>
            <a:off x="685800" y="1524000"/>
            <a:ext cx="2667000" cy="1524000"/>
            <a:chOff x="432" y="960"/>
            <a:chExt cx="1680" cy="960"/>
          </a:xfrm>
        </p:grpSpPr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H="1">
              <a:off x="1248" y="960"/>
              <a:ext cx="720" cy="43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241" y="1407"/>
              <a:ext cx="871" cy="513"/>
            </a:xfrm>
            <a:custGeom>
              <a:avLst/>
              <a:gdLst>
                <a:gd name="T0" fmla="*/ 0 w 871"/>
                <a:gd name="T1" fmla="*/ 0 h 513"/>
                <a:gd name="T2" fmla="*/ 871 w 871"/>
                <a:gd name="T3" fmla="*/ 513 h 513"/>
                <a:gd name="T4" fmla="*/ 0 60000 65536"/>
                <a:gd name="T5" fmla="*/ 0 60000 65536"/>
                <a:gd name="T6" fmla="*/ 0 w 871"/>
                <a:gd name="T7" fmla="*/ 0 h 513"/>
                <a:gd name="T8" fmla="*/ 871 w 871"/>
                <a:gd name="T9" fmla="*/ 513 h 5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1" h="513">
                  <a:moveTo>
                    <a:pt x="0" y="0"/>
                  </a:moveTo>
                  <a:lnTo>
                    <a:pt x="871" y="513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32" y="960"/>
              <a:ext cx="791" cy="441"/>
            </a:xfrm>
            <a:custGeom>
              <a:avLst/>
              <a:gdLst>
                <a:gd name="T0" fmla="*/ 0 w 791"/>
                <a:gd name="T1" fmla="*/ 0 h 441"/>
                <a:gd name="T2" fmla="*/ 791 w 791"/>
                <a:gd name="T3" fmla="*/ 441 h 441"/>
                <a:gd name="T4" fmla="*/ 0 60000 65536"/>
                <a:gd name="T5" fmla="*/ 0 60000 65536"/>
                <a:gd name="T6" fmla="*/ 0 w 791"/>
                <a:gd name="T7" fmla="*/ 0 h 441"/>
                <a:gd name="T8" fmla="*/ 791 w 791"/>
                <a:gd name="T9" fmla="*/ 441 h 4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1" h="441">
                  <a:moveTo>
                    <a:pt x="0" y="0"/>
                  </a:moveTo>
                  <a:lnTo>
                    <a:pt x="791" y="441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6" name="Rectangle 26"/>
          <p:cNvSpPr>
            <a:spLocks noChangeArrowheads="1"/>
          </p:cNvSpPr>
          <p:nvPr/>
        </p:nvSpPr>
        <p:spPr bwMode="auto">
          <a:xfrm>
            <a:off x="1524000" y="1295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22"/>
          <p:cNvSpPr>
            <a:spLocks noChangeShapeType="1"/>
          </p:cNvSpPr>
          <p:nvPr/>
        </p:nvSpPr>
        <p:spPr bwMode="auto">
          <a:xfrm flipH="1">
            <a:off x="1981200" y="1524000"/>
            <a:ext cx="1143000" cy="838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68" name="Straight Arrow Connector 30"/>
          <p:cNvCxnSpPr>
            <a:cxnSpLocks noChangeShapeType="1"/>
            <a:stCxn id="2067" idx="1"/>
          </p:cNvCxnSpPr>
          <p:nvPr/>
        </p:nvCxnSpPr>
        <p:spPr bwMode="auto">
          <a:xfrm rot="16200000" flipH="1">
            <a:off x="2247900" y="2095500"/>
            <a:ext cx="838200" cy="1371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Straight Connector 32"/>
          <p:cNvCxnSpPr>
            <a:cxnSpLocks noChangeShapeType="1"/>
            <a:endCxn id="2067" idx="1"/>
          </p:cNvCxnSpPr>
          <p:nvPr/>
        </p:nvCxnSpPr>
        <p:spPr bwMode="auto">
          <a:xfrm>
            <a:off x="685800" y="1524000"/>
            <a:ext cx="1295400" cy="83820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08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457200"/>
          </a:xfrm>
        </p:spPr>
        <p:txBody>
          <a:bodyPr/>
          <a:lstStyle/>
          <a:p>
            <a:r>
              <a:rPr lang="ja-JP" altLang="en-US" smtClean="0">
                <a:ea typeface="ＭＳ Ｐゴシック" pitchFamily="64" charset="-128"/>
              </a:rPr>
              <a:t>“</a:t>
            </a:r>
            <a:r>
              <a:rPr lang="en-US" altLang="ja-JP" smtClean="0">
                <a:ea typeface="ＭＳ Ｐゴシック" pitchFamily="64" charset="-128"/>
              </a:rPr>
              <a:t>Full Length” Mirror</a:t>
            </a:r>
          </a:p>
        </p:txBody>
      </p:sp>
      <p:pic>
        <p:nvPicPr>
          <p:cNvPr id="3078" name="Picture 3" descr="c23_2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86600" cy="383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0" y="4872038"/>
            <a:ext cx="2057400" cy="1406525"/>
            <a:chOff x="960" y="3069"/>
            <a:chExt cx="1296" cy="886"/>
          </a:xfrm>
        </p:grpSpPr>
        <p:graphicFrame>
          <p:nvGraphicFramePr>
            <p:cNvPr id="3075" name="Object 8"/>
            <p:cNvGraphicFramePr>
              <a:graphicFrameLocks noChangeAspect="1"/>
            </p:cNvGraphicFramePr>
            <p:nvPr/>
          </p:nvGraphicFramePr>
          <p:xfrm>
            <a:off x="960" y="3069"/>
            <a:ext cx="1296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0" name="Equation" r:id="rId5" imgW="1117440" imgH="393480" progId="Equation.DSMT4">
                    <p:embed/>
                  </p:oleObj>
                </mc:Choice>
                <mc:Fallback>
                  <p:oleObj name="Equation" r:id="rId5" imgW="11174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069"/>
                          <a:ext cx="1296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9"/>
            <p:cNvGraphicFramePr>
              <a:graphicFrameLocks noChangeAspect="1"/>
            </p:cNvGraphicFramePr>
            <p:nvPr/>
          </p:nvGraphicFramePr>
          <p:xfrm>
            <a:off x="960" y="3504"/>
            <a:ext cx="1296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1" name="Equation" r:id="rId7" imgW="1130040" imgH="393480" progId="Equation.DSMT4">
                    <p:embed/>
                  </p:oleObj>
                </mc:Choice>
                <mc:Fallback>
                  <p:oleObj name="Equation" r:id="rId7" imgW="1130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504"/>
                          <a:ext cx="1296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33800" y="5181600"/>
            <a:ext cx="5181600" cy="1311275"/>
            <a:chOff x="2352" y="3264"/>
            <a:chExt cx="3264" cy="826"/>
          </a:xfrm>
        </p:grpSpPr>
        <p:sp>
          <p:nvSpPr>
            <p:cNvPr id="3081" name="AutoShape 11"/>
            <p:cNvSpPr>
              <a:spLocks noChangeArrowheads="1"/>
            </p:cNvSpPr>
            <p:nvPr/>
          </p:nvSpPr>
          <p:spPr bwMode="auto">
            <a:xfrm>
              <a:off x="2496" y="345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12"/>
            <p:cNvGraphicFramePr>
              <a:graphicFrameLocks noChangeAspect="1"/>
            </p:cNvGraphicFramePr>
            <p:nvPr/>
          </p:nvGraphicFramePr>
          <p:xfrm>
            <a:off x="2880" y="3264"/>
            <a:ext cx="2112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2" name="Equation" r:id="rId9" imgW="1714320" imgH="393480" progId="Equation.DSMT4">
                    <p:embed/>
                  </p:oleObj>
                </mc:Choice>
                <mc:Fallback>
                  <p:oleObj name="Equation" r:id="rId9" imgW="17143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264"/>
                          <a:ext cx="2112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Text Box 13"/>
            <p:cNvSpPr txBox="1">
              <a:spLocks noChangeArrowheads="1"/>
            </p:cNvSpPr>
            <p:nvPr/>
          </p:nvSpPr>
          <p:spPr bwMode="auto">
            <a:xfrm>
              <a:off x="2352" y="3840"/>
              <a:ext cx="32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Only half the object (and image) size is needed.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1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7A-05 Candle Illusion</a:t>
            </a:r>
            <a:br>
              <a:rPr lang="en-US" dirty="0"/>
            </a:b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572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12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17945" y="304800"/>
            <a:ext cx="1365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b="1" i="0" dirty="0" smtClean="0">
                <a:solidFill>
                  <a:schemeClr val="tx1"/>
                </a:solidFill>
                <a:ea typeface="ＭＳ Ｐゴシック" pitchFamily="64" charset="-128"/>
              </a:rPr>
              <a:t>Exercise </a:t>
            </a:r>
            <a:endParaRPr lang="en-US" altLang="ja-JP" b="1" i="0" dirty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467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rgbClr val="FF0000"/>
                </a:solidFill>
              </a:rPr>
              <a:t>A person is standing still  2 meters in front of a mirror, then the mirror is moved 1 meter towards him and then stopped. What’s the distance between the person and  his image before and after the mirror is moved? </a:t>
            </a:r>
            <a:endParaRPr lang="en-US" altLang="ja-JP" sz="2800" i="0">
              <a:solidFill>
                <a:srgbClr val="FF0000"/>
              </a:solidFill>
              <a:ea typeface="ＭＳ Ｐゴシック" pitchFamily="64" charset="-128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2600" y="3429000"/>
            <a:ext cx="2438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a) 2m and 1m 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b) 3m and 2m 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c) 4m and 2m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d) 5m and 4m 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953000" y="3733800"/>
            <a:ext cx="2743200" cy="1371600"/>
            <a:chOff x="2544" y="1488"/>
            <a:chExt cx="1728" cy="864"/>
          </a:xfrm>
        </p:grpSpPr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3360" y="1488"/>
              <a:ext cx="48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4176" y="196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H="1">
              <a:off x="2544" y="235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V="1">
              <a:off x="2640" y="196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Focal Point of a Spherical Mirror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4953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When </a:t>
            </a:r>
            <a:r>
              <a:rPr lang="en-US" altLang="ja-JP" sz="2000" b="1">
                <a:ea typeface="ＭＳ Ｐゴシック" pitchFamily="64" charset="-128"/>
              </a:rPr>
              <a:t>parallel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rays incident upon a spherical mirror, the reflected rays or the extensions of the reflected rays all converge toward a common point, the </a:t>
            </a:r>
            <a:r>
              <a:rPr lang="en-US" altLang="ja-JP" sz="2000" b="1">
                <a:ea typeface="ＭＳ Ｐゴシック" pitchFamily="64" charset="-128"/>
              </a:rPr>
              <a:t>focal point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of the mirror. Distance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the focal length.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09600" y="2743200"/>
            <a:ext cx="4481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Real focal point: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the point to which the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reflected rays themselves pass through.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This is relevant for concave mirrors.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4502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Virtual focal point: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the point to which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</a:t>
            </a:r>
            <a:r>
              <a:rPr lang="en-US" altLang="ja-JP" sz="2000" b="1" i="0">
                <a:solidFill>
                  <a:schemeClr val="accent2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extensions of the reflected rays pass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through. This is relevant for convex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mirrors.</a:t>
            </a:r>
          </a:p>
        </p:txBody>
      </p: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5867400" y="838200"/>
            <a:ext cx="2727325" cy="5638800"/>
            <a:chOff x="3696" y="528"/>
            <a:chExt cx="1718" cy="3552"/>
          </a:xfrm>
        </p:grpSpPr>
        <p:pic>
          <p:nvPicPr>
            <p:cNvPr id="9226" name="Picture 3" descr="F35_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28"/>
              <a:ext cx="1718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4560" y="1728"/>
              <a:ext cx="24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f</a:t>
              </a: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4320" y="3600"/>
              <a:ext cx="24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f</a:t>
              </a: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685800" y="5257800"/>
            <a:ext cx="457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Rays can be traversed in reverse. Thus, rays which (would) pass through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and strike the mirror will emerge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parallel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to the central axis.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6553200" y="609600"/>
            <a:ext cx="230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hlink"/>
                </a:solidFill>
                <a:ea typeface="ＭＳ Ｐゴシック" pitchFamily="64" charset="-128"/>
              </a:rPr>
              <a:t>concave mirror:</a:t>
            </a:r>
            <a:r>
              <a:rPr lang="en-US" altLang="ja-JP" b="1" i="0">
                <a:solidFill>
                  <a:schemeClr val="accent2"/>
                </a:solidFill>
                <a:ea typeface="ＭＳ Ｐゴシック" pitchFamily="64" charset="-128"/>
              </a:rPr>
              <a:t> </a:t>
            </a:r>
            <a:endParaRPr lang="en-US"/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7156450" y="3657600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hlink"/>
                </a:solidFill>
                <a:ea typeface="ＭＳ Ｐゴシック" pitchFamily="64" charset="-128"/>
              </a:rPr>
              <a:t>convex mirror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Some Geometry</a:t>
            </a:r>
          </a:p>
        </p:txBody>
      </p:sp>
      <p:pic>
        <p:nvPicPr>
          <p:cNvPr id="4105" name="Picture 5" descr="F35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5"/>
          <a:stretch>
            <a:fillRect/>
          </a:stretch>
        </p:blipFill>
        <p:spPr bwMode="auto">
          <a:xfrm>
            <a:off x="1219200" y="1066800"/>
            <a:ext cx="3200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28800" y="762000"/>
            <a:ext cx="1123950" cy="1498600"/>
            <a:chOff x="1152" y="480"/>
            <a:chExt cx="708" cy="944"/>
          </a:xfrm>
        </p:grpSpPr>
        <p:sp>
          <p:nvSpPr>
            <p:cNvPr id="4121" name="Freeform 9"/>
            <p:cNvSpPr>
              <a:spLocks/>
            </p:cNvSpPr>
            <p:nvPr/>
          </p:nvSpPr>
          <p:spPr bwMode="auto">
            <a:xfrm>
              <a:off x="1807" y="989"/>
              <a:ext cx="36" cy="128"/>
            </a:xfrm>
            <a:custGeom>
              <a:avLst/>
              <a:gdLst>
                <a:gd name="T0" fmla="*/ 21 w 36"/>
                <a:gd name="T1" fmla="*/ 0 h 128"/>
                <a:gd name="T2" fmla="*/ 15 w 36"/>
                <a:gd name="T3" fmla="*/ 82 h 128"/>
                <a:gd name="T4" fmla="*/ 34 w 36"/>
                <a:gd name="T5" fmla="*/ 100 h 128"/>
                <a:gd name="T6" fmla="*/ 0 60000 65536"/>
                <a:gd name="T7" fmla="*/ 0 60000 65536"/>
                <a:gd name="T8" fmla="*/ 0 60000 65536"/>
                <a:gd name="T9" fmla="*/ 0 w 36"/>
                <a:gd name="T10" fmla="*/ 0 h 128"/>
                <a:gd name="T11" fmla="*/ 36 w 36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28">
                  <a:moveTo>
                    <a:pt x="21" y="0"/>
                  </a:moveTo>
                  <a:cubicBezTo>
                    <a:pt x="11" y="31"/>
                    <a:pt x="0" y="48"/>
                    <a:pt x="15" y="82"/>
                  </a:cubicBezTo>
                  <a:cubicBezTo>
                    <a:pt x="36" y="128"/>
                    <a:pt x="34" y="78"/>
                    <a:pt x="34" y="100"/>
                  </a:cubicBezTo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10"/>
            <p:cNvSpPr>
              <a:spLocks/>
            </p:cNvSpPr>
            <p:nvPr/>
          </p:nvSpPr>
          <p:spPr bwMode="auto">
            <a:xfrm rot="-1597497">
              <a:off x="1824" y="1104"/>
              <a:ext cx="36" cy="128"/>
            </a:xfrm>
            <a:custGeom>
              <a:avLst/>
              <a:gdLst>
                <a:gd name="T0" fmla="*/ 21 w 36"/>
                <a:gd name="T1" fmla="*/ 0 h 128"/>
                <a:gd name="T2" fmla="*/ 15 w 36"/>
                <a:gd name="T3" fmla="*/ 82 h 128"/>
                <a:gd name="T4" fmla="*/ 34 w 36"/>
                <a:gd name="T5" fmla="*/ 100 h 128"/>
                <a:gd name="T6" fmla="*/ 0 60000 65536"/>
                <a:gd name="T7" fmla="*/ 0 60000 65536"/>
                <a:gd name="T8" fmla="*/ 0 60000 65536"/>
                <a:gd name="T9" fmla="*/ 0 w 36"/>
                <a:gd name="T10" fmla="*/ 0 h 128"/>
                <a:gd name="T11" fmla="*/ 36 w 36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28">
                  <a:moveTo>
                    <a:pt x="21" y="0"/>
                  </a:moveTo>
                  <a:cubicBezTo>
                    <a:pt x="11" y="31"/>
                    <a:pt x="0" y="48"/>
                    <a:pt x="15" y="82"/>
                  </a:cubicBezTo>
                  <a:cubicBezTo>
                    <a:pt x="36" y="128"/>
                    <a:pt x="34" y="78"/>
                    <a:pt x="34" y="100"/>
                  </a:cubicBezTo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11"/>
            <p:cNvSpPr>
              <a:spLocks/>
            </p:cNvSpPr>
            <p:nvPr/>
          </p:nvSpPr>
          <p:spPr bwMode="auto">
            <a:xfrm rot="19906421" flipH="1">
              <a:off x="1200" y="1296"/>
              <a:ext cx="36" cy="128"/>
            </a:xfrm>
            <a:custGeom>
              <a:avLst/>
              <a:gdLst>
                <a:gd name="T0" fmla="*/ 21 w 36"/>
                <a:gd name="T1" fmla="*/ 0 h 128"/>
                <a:gd name="T2" fmla="*/ 15 w 36"/>
                <a:gd name="T3" fmla="*/ 82 h 128"/>
                <a:gd name="T4" fmla="*/ 34 w 36"/>
                <a:gd name="T5" fmla="*/ 100 h 128"/>
                <a:gd name="T6" fmla="*/ 0 60000 65536"/>
                <a:gd name="T7" fmla="*/ 0 60000 65536"/>
                <a:gd name="T8" fmla="*/ 0 60000 65536"/>
                <a:gd name="T9" fmla="*/ 0 w 36"/>
                <a:gd name="T10" fmla="*/ 0 h 128"/>
                <a:gd name="T11" fmla="*/ 36 w 36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28">
                  <a:moveTo>
                    <a:pt x="21" y="0"/>
                  </a:moveTo>
                  <a:cubicBezTo>
                    <a:pt x="11" y="31"/>
                    <a:pt x="0" y="48"/>
                    <a:pt x="15" y="82"/>
                  </a:cubicBezTo>
                  <a:cubicBezTo>
                    <a:pt x="36" y="128"/>
                    <a:pt x="34" y="78"/>
                    <a:pt x="34" y="100"/>
                  </a:cubicBezTo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12"/>
            <p:cNvSpPr>
              <a:spLocks noChangeShapeType="1"/>
            </p:cNvSpPr>
            <p:nvPr/>
          </p:nvSpPr>
          <p:spPr bwMode="auto">
            <a:xfrm>
              <a:off x="1344" y="672"/>
              <a:ext cx="432" cy="384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Text Box 13"/>
            <p:cNvSpPr txBox="1">
              <a:spLocks noChangeArrowheads="1"/>
            </p:cNvSpPr>
            <p:nvPr/>
          </p:nvSpPr>
          <p:spPr bwMode="auto">
            <a:xfrm>
              <a:off x="1152" y="48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000" b="1">
                  <a:solidFill>
                    <a:srgbClr val="993300"/>
                  </a:solidFill>
                  <a:ea typeface="ＭＳ Ｐゴシック" pitchFamily="64" charset="-128"/>
                  <a:sym typeface="Symbol" pitchFamily="18" charset="2"/>
                </a:rPr>
                <a:t></a:t>
              </a:r>
              <a:endParaRPr lang="ja-JP" altLang="en-US" sz="2000" b="1">
                <a:solidFill>
                  <a:srgbClr val="993300"/>
                </a:solidFill>
                <a:ea typeface="ＭＳ Ｐゴシック" pitchFamily="64" charset="-128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85800" y="1560513"/>
            <a:ext cx="2733675" cy="954087"/>
            <a:chOff x="432" y="983"/>
            <a:chExt cx="1722" cy="601"/>
          </a:xfrm>
        </p:grpSpPr>
        <p:sp>
          <p:nvSpPr>
            <p:cNvPr id="4119" name="Freeform 8"/>
            <p:cNvSpPr>
              <a:spLocks/>
            </p:cNvSpPr>
            <p:nvPr/>
          </p:nvSpPr>
          <p:spPr bwMode="auto">
            <a:xfrm>
              <a:off x="432" y="983"/>
              <a:ext cx="1722" cy="601"/>
            </a:xfrm>
            <a:custGeom>
              <a:avLst/>
              <a:gdLst>
                <a:gd name="T0" fmla="*/ 1722 w 1722"/>
                <a:gd name="T1" fmla="*/ 0 h 601"/>
                <a:gd name="T2" fmla="*/ 0 w 1722"/>
                <a:gd name="T3" fmla="*/ 601 h 601"/>
                <a:gd name="T4" fmla="*/ 0 60000 65536"/>
                <a:gd name="T5" fmla="*/ 0 60000 65536"/>
                <a:gd name="T6" fmla="*/ 0 w 1722"/>
                <a:gd name="T7" fmla="*/ 0 h 601"/>
                <a:gd name="T8" fmla="*/ 1722 w 1722"/>
                <a:gd name="T9" fmla="*/ 601 h 6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2" h="601">
                  <a:moveTo>
                    <a:pt x="1722" y="0"/>
                  </a:moveTo>
                  <a:lnTo>
                    <a:pt x="0" y="601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Text Box 14"/>
            <p:cNvSpPr txBox="1">
              <a:spLocks noChangeArrowheads="1"/>
            </p:cNvSpPr>
            <p:nvPr/>
          </p:nvSpPr>
          <p:spPr bwMode="auto">
            <a:xfrm>
              <a:off x="1200" y="100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r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71600" y="2667000"/>
            <a:ext cx="1143000" cy="766763"/>
            <a:chOff x="864" y="1680"/>
            <a:chExt cx="720" cy="483"/>
          </a:xfrm>
        </p:grpSpPr>
        <p:sp>
          <p:nvSpPr>
            <p:cNvPr id="4118" name="Line 15"/>
            <p:cNvSpPr>
              <a:spLocks noChangeShapeType="1"/>
            </p:cNvSpPr>
            <p:nvPr/>
          </p:nvSpPr>
          <p:spPr bwMode="auto">
            <a:xfrm>
              <a:off x="864" y="1680"/>
              <a:ext cx="720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3" name="Object 16"/>
            <p:cNvGraphicFramePr>
              <a:graphicFrameLocks noChangeAspect="1"/>
            </p:cNvGraphicFramePr>
            <p:nvPr/>
          </p:nvGraphicFramePr>
          <p:xfrm>
            <a:off x="960" y="1776"/>
            <a:ext cx="62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2" name="Equation" r:id="rId5" imgW="634680" imgH="393480" progId="Equation.DSMT4">
                    <p:embed/>
                  </p:oleObj>
                </mc:Choice>
                <mc:Fallback>
                  <p:oleObj name="Equation" r:id="rId5" imgW="634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776"/>
                          <a:ext cx="624" cy="3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87126" name="Picture 22" descr="figure-32-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54403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876800" y="1143000"/>
            <a:ext cx="3733800" cy="1301750"/>
            <a:chOff x="3072" y="720"/>
            <a:chExt cx="2352" cy="820"/>
          </a:xfrm>
        </p:grpSpPr>
        <p:graphicFrame>
          <p:nvGraphicFramePr>
            <p:cNvPr id="4102" name="Object 20"/>
            <p:cNvGraphicFramePr>
              <a:graphicFrameLocks noChangeAspect="1"/>
            </p:cNvGraphicFramePr>
            <p:nvPr/>
          </p:nvGraphicFramePr>
          <p:xfrm>
            <a:off x="3830" y="1056"/>
            <a:ext cx="500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3" name="Equation" r:id="rId8" imgW="406080" imgH="393480" progId="Equation.DSMT4">
                    <p:embed/>
                  </p:oleObj>
                </mc:Choice>
                <mc:Fallback>
                  <p:oleObj name="Equation" r:id="rId8" imgW="4060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0" y="1056"/>
                          <a:ext cx="500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6" name="AutoShape 21"/>
            <p:cNvSpPr>
              <a:spLocks noChangeArrowheads="1"/>
            </p:cNvSpPr>
            <p:nvPr/>
          </p:nvSpPr>
          <p:spPr bwMode="auto">
            <a:xfrm>
              <a:off x="3456" y="124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4"/>
            <p:cNvSpPr txBox="1">
              <a:spLocks noChangeArrowheads="1"/>
            </p:cNvSpPr>
            <p:nvPr/>
          </p:nvSpPr>
          <p:spPr bwMode="auto">
            <a:xfrm>
              <a:off x="3072" y="720"/>
              <a:ext cx="2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If </a:t>
              </a:r>
              <a:r>
                <a:rPr lang="en-US" altLang="ja-JP" sz="2000" b="1">
                  <a:ea typeface="ＭＳ Ｐゴシック" pitchFamily="64" charset="-128"/>
                  <a:sym typeface="Symbol" pitchFamily="18" charset="2"/>
                </a:rPr>
                <a:t> is small, or rays are paraxial</a:t>
              </a:r>
              <a:endParaRPr lang="en-US" altLang="ja-JP" sz="2000" b="1">
                <a:ea typeface="ＭＳ Ｐゴシック" pitchFamily="64" charset="-128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019800" y="3276600"/>
            <a:ext cx="2819400" cy="725488"/>
            <a:chOff x="3888" y="2368"/>
            <a:chExt cx="1776" cy="457"/>
          </a:xfrm>
        </p:grpSpPr>
        <p:graphicFrame>
          <p:nvGraphicFramePr>
            <p:cNvPr id="4100" name="Object 23"/>
            <p:cNvGraphicFramePr>
              <a:graphicFrameLocks noChangeAspect="1"/>
            </p:cNvGraphicFramePr>
            <p:nvPr/>
          </p:nvGraphicFramePr>
          <p:xfrm>
            <a:off x="3888" y="2368"/>
            <a:ext cx="686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4" name="Equation" r:id="rId10" imgW="647640" imgH="431640" progId="Equation.DSMT4">
                    <p:embed/>
                  </p:oleObj>
                </mc:Choice>
                <mc:Fallback>
                  <p:oleObj name="Equation" r:id="rId10" imgW="6476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368"/>
                          <a:ext cx="686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5" name="AutoShape 26"/>
            <p:cNvSpPr>
              <a:spLocks noChangeArrowheads="1"/>
            </p:cNvSpPr>
            <p:nvPr/>
          </p:nvSpPr>
          <p:spPr bwMode="auto">
            <a:xfrm>
              <a:off x="4608" y="2544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1" name="Object 27"/>
            <p:cNvGraphicFramePr>
              <a:graphicFrameLocks noChangeAspect="1"/>
            </p:cNvGraphicFramePr>
            <p:nvPr/>
          </p:nvGraphicFramePr>
          <p:xfrm>
            <a:off x="4848" y="2455"/>
            <a:ext cx="816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5" name="Equation" r:id="rId12" imgW="711000" imgH="203040" progId="Equation.DSMT4">
                    <p:embed/>
                  </p:oleObj>
                </mc:Choice>
                <mc:Fallback>
                  <p:oleObj name="Equation" r:id="rId12" imgW="7110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455"/>
                          <a:ext cx="816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7132" name="Object 28"/>
          <p:cNvGraphicFramePr>
            <a:graphicFrameLocks noChangeAspect="1"/>
          </p:cNvGraphicFramePr>
          <p:nvPr/>
        </p:nvGraphicFramePr>
        <p:xfrm>
          <a:off x="6248400" y="4114800"/>
          <a:ext cx="22860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6" name="Equation" r:id="rId14" imgW="1257120" imgH="393480" progId="Equation.DSMT4">
                  <p:embed/>
                </p:oleObj>
              </mc:Choice>
              <mc:Fallback>
                <p:oleObj name="Equation" r:id="rId14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14800"/>
                        <a:ext cx="22860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400800" y="4953000"/>
            <a:ext cx="2438400" cy="1539875"/>
            <a:chOff x="4032" y="3120"/>
            <a:chExt cx="1536" cy="970"/>
          </a:xfrm>
        </p:grpSpPr>
        <p:graphicFrame>
          <p:nvGraphicFramePr>
            <p:cNvPr id="4099" name="Object 29"/>
            <p:cNvGraphicFramePr>
              <a:graphicFrameLocks noChangeAspect="1"/>
            </p:cNvGraphicFramePr>
            <p:nvPr/>
          </p:nvGraphicFramePr>
          <p:xfrm>
            <a:off x="4032" y="3168"/>
            <a:ext cx="1344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7" name="Equation" r:id="rId16" imgW="1079280" imgH="419040" progId="Equation.DSMT4">
                    <p:embed/>
                  </p:oleObj>
                </mc:Choice>
                <mc:Fallback>
                  <p:oleObj name="Equation" r:id="rId16" imgW="10792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168"/>
                          <a:ext cx="1344" cy="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AutoShape 31"/>
            <p:cNvSpPr>
              <a:spLocks noChangeArrowheads="1"/>
            </p:cNvSpPr>
            <p:nvPr/>
          </p:nvSpPr>
          <p:spPr bwMode="auto">
            <a:xfrm>
              <a:off x="4176" y="3120"/>
              <a:ext cx="1200" cy="62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Text Box 32"/>
            <p:cNvSpPr txBox="1">
              <a:spLocks noChangeArrowheads="1"/>
            </p:cNvSpPr>
            <p:nvPr/>
          </p:nvSpPr>
          <p:spPr bwMode="auto">
            <a:xfrm>
              <a:off x="4272" y="3840"/>
              <a:ext cx="12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mirror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1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Locating Images</a:t>
            </a:r>
          </a:p>
        </p:txBody>
      </p:sp>
      <p:pic>
        <p:nvPicPr>
          <p:cNvPr id="10243" name="Picture 1027" descr="F3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3914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665163" y="5688013"/>
            <a:ext cx="7075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Real images form on the side of a mirror where the objects are, </a:t>
            </a:r>
          </a:p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and virtual images form on the opposite side.</a:t>
            </a: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7086600" y="1981200"/>
            <a:ext cx="18288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64" charset="-128"/>
              </a:rPr>
              <a:t>only using the parallel, focal, and/or radial rays.</a:t>
            </a:r>
          </a:p>
        </p:txBody>
      </p:sp>
    </p:spTree>
    <p:extLst>
      <p:ext uri="{BB962C8B-B14F-4D97-AF65-F5344CB8AC3E}">
        <p14:creationId xmlns:p14="http://schemas.microsoft.com/office/powerpoint/2010/main" val="9627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Mirror Equation and Magnification</a:t>
            </a:r>
          </a:p>
        </p:txBody>
      </p:sp>
      <p:grpSp>
        <p:nvGrpSpPr>
          <p:cNvPr id="5126" name="Group 64"/>
          <p:cNvGrpSpPr>
            <a:grpSpLocks/>
          </p:cNvGrpSpPr>
          <p:nvPr/>
        </p:nvGrpSpPr>
        <p:grpSpPr bwMode="auto">
          <a:xfrm>
            <a:off x="903288" y="1539875"/>
            <a:ext cx="1992312" cy="1519238"/>
            <a:chOff x="569" y="970"/>
            <a:chExt cx="1255" cy="957"/>
          </a:xfrm>
        </p:grpSpPr>
        <p:graphicFrame>
          <p:nvGraphicFramePr>
            <p:cNvPr id="5123" name="Object 52"/>
            <p:cNvGraphicFramePr>
              <a:graphicFrameLocks noChangeAspect="1"/>
            </p:cNvGraphicFramePr>
            <p:nvPr/>
          </p:nvGraphicFramePr>
          <p:xfrm>
            <a:off x="569" y="970"/>
            <a:ext cx="974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8" name="Equation" r:id="rId4" imgW="850680" imgH="431640" progId="Equation.DSMT4">
                    <p:embed/>
                  </p:oleObj>
                </mc:Choice>
                <mc:Fallback>
                  <p:oleObj name="Equation" r:id="rId4" imgW="8506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" y="970"/>
                          <a:ext cx="974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AutoShape 53"/>
            <p:cNvSpPr>
              <a:spLocks noChangeArrowheads="1"/>
            </p:cNvSpPr>
            <p:nvPr/>
          </p:nvSpPr>
          <p:spPr bwMode="auto">
            <a:xfrm>
              <a:off x="672" y="1632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4" name="Group 61"/>
            <p:cNvGrpSpPr>
              <a:grpSpLocks/>
            </p:cNvGrpSpPr>
            <p:nvPr/>
          </p:nvGrpSpPr>
          <p:grpSpPr bwMode="auto">
            <a:xfrm>
              <a:off x="1056" y="1488"/>
              <a:ext cx="768" cy="439"/>
              <a:chOff x="4224" y="1296"/>
              <a:chExt cx="864" cy="535"/>
            </a:xfrm>
          </p:grpSpPr>
          <p:graphicFrame>
            <p:nvGraphicFramePr>
              <p:cNvPr id="5124" name="Object 54"/>
              <p:cNvGraphicFramePr>
                <a:graphicFrameLocks noChangeAspect="1"/>
              </p:cNvGraphicFramePr>
              <p:nvPr/>
            </p:nvGraphicFramePr>
            <p:xfrm>
              <a:off x="4224" y="1296"/>
              <a:ext cx="849" cy="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09" name="Equation" r:id="rId6" imgW="558720" imgH="393480" progId="Equation.DSMT4">
                      <p:embed/>
                    </p:oleObj>
                  </mc:Choice>
                  <mc:Fallback>
                    <p:oleObj name="Equation" r:id="rId6" imgW="55872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1296"/>
                            <a:ext cx="849" cy="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5" name="AutoShape 55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864" cy="528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7464" name="Text Box 56"/>
          <p:cNvSpPr txBox="1">
            <a:spLocks noChangeArrowheads="1"/>
          </p:cNvSpPr>
          <p:nvPr/>
        </p:nvSpPr>
        <p:spPr bwMode="auto">
          <a:xfrm>
            <a:off x="838200" y="3124200"/>
            <a:ext cx="7924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s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if the object is in front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(real object)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s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negative if it is in back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(virtual object)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s’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if the image is in front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(real image)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s’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negative if it is in back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(virtual image)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m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if image and object have the same orientation </a:t>
            </a:r>
            <a:r>
              <a:rPr lang="en-US" altLang="ja-JP" sz="2000" b="1">
                <a:ea typeface="ＭＳ Ｐゴシック" pitchFamily="64" charset="-128"/>
              </a:rPr>
              <a:t>(upright)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m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negative if they have opposite orientation </a:t>
            </a:r>
            <a:r>
              <a:rPr lang="en-US" altLang="ja-JP" sz="2000" b="1">
                <a:ea typeface="ＭＳ Ｐゴシック" pitchFamily="64" charset="-128"/>
              </a:rPr>
              <a:t>(inverted)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sz="2000" b="1">
                <a:ea typeface="ＭＳ Ｐゴシック" pitchFamily="64" charset="-128"/>
              </a:rPr>
              <a:t>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are positive if center of curvature in front of mirror </a:t>
            </a:r>
            <a:r>
              <a:rPr lang="en-US" altLang="ja-JP" sz="2000" b="1">
                <a:ea typeface="ＭＳ Ｐゴシック" pitchFamily="64" charset="-128"/>
              </a:rPr>
              <a:t>(concave)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sz="2000" b="1">
                <a:ea typeface="ＭＳ Ｐゴシック" pitchFamily="64" charset="-128"/>
              </a:rPr>
              <a:t>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are negative if it is in back of the mirror </a:t>
            </a:r>
            <a:r>
              <a:rPr lang="en-US" altLang="ja-JP" sz="2000" b="1">
                <a:ea typeface="ＭＳ Ｐゴシック" pitchFamily="64" charset="-128"/>
              </a:rPr>
              <a:t>(convex)</a:t>
            </a:r>
          </a:p>
        </p:txBody>
      </p:sp>
      <p:grpSp>
        <p:nvGrpSpPr>
          <p:cNvPr id="5128" name="Group 63"/>
          <p:cNvGrpSpPr>
            <a:grpSpLocks/>
          </p:cNvGrpSpPr>
          <p:nvPr/>
        </p:nvGrpSpPr>
        <p:grpSpPr bwMode="auto">
          <a:xfrm>
            <a:off x="914400" y="685800"/>
            <a:ext cx="2971800" cy="762000"/>
            <a:chOff x="576" y="432"/>
            <a:chExt cx="1872" cy="480"/>
          </a:xfrm>
        </p:grpSpPr>
        <p:grpSp>
          <p:nvGrpSpPr>
            <p:cNvPr id="5130" name="Group 60"/>
            <p:cNvGrpSpPr>
              <a:grpSpLocks/>
            </p:cNvGrpSpPr>
            <p:nvPr/>
          </p:nvGrpSpPr>
          <p:grpSpPr bwMode="auto">
            <a:xfrm>
              <a:off x="576" y="480"/>
              <a:ext cx="1104" cy="432"/>
              <a:chOff x="2160" y="570"/>
              <a:chExt cx="1248" cy="593"/>
            </a:xfrm>
          </p:grpSpPr>
          <p:graphicFrame>
            <p:nvGraphicFramePr>
              <p:cNvPr id="5122" name="Object 43"/>
              <p:cNvGraphicFramePr>
                <a:graphicFrameLocks/>
              </p:cNvGraphicFramePr>
              <p:nvPr/>
            </p:nvGraphicFramePr>
            <p:xfrm>
              <a:off x="2184" y="570"/>
              <a:ext cx="1195" cy="5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10" name="Equation" r:id="rId8" imgW="698400" imgH="419040" progId="Equation.DSMT4">
                      <p:embed/>
                    </p:oleObj>
                  </mc:Choice>
                  <mc:Fallback>
                    <p:oleObj name="Equation" r:id="rId8" imgW="698400" imgH="419040" progId="Equation.DSMT4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black">
                          <a:xfrm>
                            <a:off x="2184" y="570"/>
                            <a:ext cx="1195" cy="5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DA4B5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2" name="AutoShape 49"/>
              <p:cNvSpPr>
                <a:spLocks noChangeArrowheads="1"/>
              </p:cNvSpPr>
              <p:nvPr/>
            </p:nvSpPr>
            <p:spPr bwMode="auto">
              <a:xfrm>
                <a:off x="2160" y="576"/>
                <a:ext cx="1248" cy="576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1" name="Text Box 59"/>
            <p:cNvSpPr txBox="1">
              <a:spLocks noChangeArrowheads="1"/>
            </p:cNvSpPr>
            <p:nvPr/>
          </p:nvSpPr>
          <p:spPr bwMode="auto">
            <a:xfrm>
              <a:off x="1728" y="432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(</a:t>
              </a:r>
              <a:r>
                <a:rPr lang="en-US" altLang="ja-JP" sz="2000" b="1">
                  <a:ea typeface="ＭＳ Ｐゴシック" pitchFamily="64" charset="-128"/>
                </a:rPr>
                <a:t>f = r/2</a:t>
              </a:r>
              <a:r>
                <a:rPr lang="en-US" altLang="ja-JP" sz="2000" b="1" i="0">
                  <a:ea typeface="ＭＳ Ｐゴシック" pitchFamily="64" charset="-128"/>
                </a:rPr>
                <a:t>)</a:t>
              </a:r>
            </a:p>
          </p:txBody>
        </p:sp>
      </p:grpSp>
      <p:pic>
        <p:nvPicPr>
          <p:cNvPr id="5129" name="Picture 62" descr="figure-32-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59276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64" charset="-128"/>
              </a:rPr>
              <a:t>Law of  reflection and Refraction</a:t>
            </a:r>
          </a:p>
        </p:txBody>
      </p:sp>
      <p:graphicFrame>
        <p:nvGraphicFramePr>
          <p:cNvPr id="67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11096"/>
              </p:ext>
            </p:extLst>
          </p:nvPr>
        </p:nvGraphicFramePr>
        <p:xfrm>
          <a:off x="5715000" y="2655888"/>
          <a:ext cx="17526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4" imgW="825480" imgH="431640" progId="Equation.DSMT4">
                  <p:embed/>
                </p:oleObj>
              </mc:Choice>
              <mc:Fallback>
                <p:oleObj name="Equation" r:id="rId4" imgW="825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55888"/>
                        <a:ext cx="175260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45310"/>
              </p:ext>
            </p:extLst>
          </p:nvPr>
        </p:nvGraphicFramePr>
        <p:xfrm>
          <a:off x="5715000" y="3686175"/>
          <a:ext cx="1447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86175"/>
                        <a:ext cx="1447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37" name="Group 17"/>
          <p:cNvGraphicFramePr>
            <a:graphicFrameLocks noGrp="1"/>
          </p:cNvGraphicFramePr>
          <p:nvPr/>
        </p:nvGraphicFramePr>
        <p:xfrm>
          <a:off x="1371600" y="4419600"/>
          <a:ext cx="2514600" cy="198120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medium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vacuum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air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1.0003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water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1.33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glass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1.5 – 1.66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" name="AutoShape 37"/>
          <p:cNvSpPr>
            <a:spLocks noChangeArrowheads="1"/>
          </p:cNvSpPr>
          <p:nvPr/>
        </p:nvSpPr>
        <p:spPr bwMode="auto">
          <a:xfrm rot="3311714">
            <a:off x="2019300" y="15621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AutoShape 38"/>
          <p:cNvSpPr>
            <a:spLocks noChangeArrowheads="1"/>
          </p:cNvSpPr>
          <p:nvPr/>
        </p:nvSpPr>
        <p:spPr bwMode="auto">
          <a:xfrm rot="4332292">
            <a:off x="2705100" y="32385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53" name="Group 41"/>
          <p:cNvGrpSpPr>
            <a:grpSpLocks/>
          </p:cNvGrpSpPr>
          <p:nvPr/>
        </p:nvGrpSpPr>
        <p:grpSpPr bwMode="auto">
          <a:xfrm>
            <a:off x="5669280" y="4686300"/>
            <a:ext cx="2590800" cy="1600200"/>
            <a:chOff x="3936" y="3168"/>
            <a:chExt cx="1632" cy="1008"/>
          </a:xfrm>
        </p:grpSpPr>
        <p:grpSp>
          <p:nvGrpSpPr>
            <p:cNvPr id="5154" name="Group 9"/>
            <p:cNvGrpSpPr>
              <a:grpSpLocks/>
            </p:cNvGrpSpPr>
            <p:nvPr/>
          </p:nvGrpSpPr>
          <p:grpSpPr bwMode="auto">
            <a:xfrm>
              <a:off x="3936" y="3168"/>
              <a:ext cx="1287" cy="577"/>
              <a:chOff x="3936" y="3168"/>
              <a:chExt cx="1287" cy="577"/>
            </a:xfrm>
          </p:grpSpPr>
          <p:sp>
            <p:nvSpPr>
              <p:cNvPr id="5158" name="AutoShape 10"/>
              <p:cNvSpPr>
                <a:spLocks noChangeArrowheads="1"/>
              </p:cNvSpPr>
              <p:nvPr/>
            </p:nvSpPr>
            <p:spPr bwMode="auto">
              <a:xfrm>
                <a:off x="3936" y="3360"/>
                <a:ext cx="240" cy="96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6" name="Object 11"/>
              <p:cNvGraphicFramePr>
                <a:graphicFrameLocks noChangeAspect="1"/>
              </p:cNvGraphicFramePr>
              <p:nvPr/>
            </p:nvGraphicFramePr>
            <p:xfrm>
              <a:off x="4272" y="3168"/>
              <a:ext cx="951" cy="5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03" name="Equation" r:id="rId8" imgW="711000" imgH="431640" progId="Equation.DSMT4">
                      <p:embed/>
                    </p:oleObj>
                  </mc:Choice>
                  <mc:Fallback>
                    <p:oleObj name="Equation" r:id="rId8" imgW="711000" imgH="43164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2" y="3168"/>
                            <a:ext cx="951" cy="5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55" name="Group 40"/>
            <p:cNvGrpSpPr>
              <a:grpSpLocks/>
            </p:cNvGrpSpPr>
            <p:nvPr/>
          </p:nvGrpSpPr>
          <p:grpSpPr bwMode="auto">
            <a:xfrm>
              <a:off x="4080" y="3792"/>
              <a:ext cx="1488" cy="384"/>
              <a:chOff x="4080" y="3792"/>
              <a:chExt cx="1488" cy="384"/>
            </a:xfrm>
          </p:grpSpPr>
          <p:sp>
            <p:nvSpPr>
              <p:cNvPr id="5156" name="Text Box 16"/>
              <p:cNvSpPr txBox="1">
                <a:spLocks noChangeArrowheads="1"/>
              </p:cNvSpPr>
              <p:nvPr/>
            </p:nvSpPr>
            <p:spPr bwMode="auto">
              <a:xfrm>
                <a:off x="4080" y="3840"/>
                <a:ext cx="1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b="1" i="0">
                    <a:solidFill>
                      <a:schemeClr val="hlink"/>
                    </a:solidFill>
                    <a:ea typeface="ＭＳ Ｐゴシック" pitchFamily="64" charset="-128"/>
                  </a:rPr>
                  <a:t>Snell’s Law</a:t>
                </a:r>
              </a:p>
            </p:txBody>
          </p:sp>
          <p:sp>
            <p:nvSpPr>
              <p:cNvPr id="5157" name="AutoShape 39"/>
              <p:cNvSpPr>
                <a:spLocks noChangeArrowheads="1"/>
              </p:cNvSpPr>
              <p:nvPr/>
            </p:nvSpPr>
            <p:spPr bwMode="auto">
              <a:xfrm>
                <a:off x="4080" y="3792"/>
                <a:ext cx="1104" cy="3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4" name="Picture 3" descr="F34_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7" y="737647"/>
            <a:ext cx="3235757" cy="36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24467" y="1131526"/>
                <a:ext cx="26098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67" y="1131526"/>
                <a:ext cx="2609866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46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0" dirty="0" smtClean="0">
                <a:solidFill>
                  <a:srgbClr val="FF0000"/>
                </a:solidFill>
              </a:rPr>
              <a:t>Quiz: </a:t>
            </a:r>
            <a:r>
              <a:rPr lang="en-US" altLang="en-US" sz="2800" i="0" dirty="0" smtClean="0">
                <a:solidFill>
                  <a:srgbClr val="00B050"/>
                </a:solidFill>
              </a:rPr>
              <a:t>A </a:t>
            </a:r>
            <a:r>
              <a:rPr lang="en-US" altLang="en-US" sz="2800" i="0" dirty="0">
                <a:solidFill>
                  <a:srgbClr val="00B050"/>
                </a:solidFill>
              </a:rPr>
              <a:t>man is standing still in front of a mirror, and the mirror is moved toward him at 1 m/s. What is the speed of the man’s image relative to the ground?</a:t>
            </a:r>
            <a:endParaRPr lang="en-US" altLang="ja-JP" sz="2800" i="0" dirty="0">
              <a:solidFill>
                <a:srgbClr val="00B050"/>
              </a:solidFill>
              <a:ea typeface="ＭＳ Ｐゴシック" pitchFamily="64" charset="-128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1828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a) 0.5 m/s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b) 1 m/s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c) 1.5 m/s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d) 2 m/s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e) 2.5 m/s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953000" y="3733800"/>
            <a:ext cx="2743200" cy="1371600"/>
            <a:chOff x="2544" y="1488"/>
            <a:chExt cx="1728" cy="864"/>
          </a:xfrm>
        </p:grpSpPr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3360" y="1488"/>
              <a:ext cx="48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176" y="196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H="1">
              <a:off x="2544" y="235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2640" y="196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4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Lens Equation</a:t>
            </a:r>
          </a:p>
        </p:txBody>
      </p:sp>
      <p:pic>
        <p:nvPicPr>
          <p:cNvPr id="4100" name="Picture 3" descr="c23_4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553200" cy="321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2743200" y="4419600"/>
            <a:ext cx="2133600" cy="868363"/>
            <a:chOff x="2928" y="2784"/>
            <a:chExt cx="1344" cy="547"/>
          </a:xfrm>
        </p:grpSpPr>
        <p:sp>
          <p:nvSpPr>
            <p:cNvPr id="4104" name="AutoShape 9"/>
            <p:cNvSpPr>
              <a:spLocks noChangeArrowheads="1"/>
            </p:cNvSpPr>
            <p:nvPr/>
          </p:nvSpPr>
          <p:spPr bwMode="auto">
            <a:xfrm>
              <a:off x="2928" y="3024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8" name="Object 10"/>
            <p:cNvGraphicFramePr>
              <a:graphicFrameLocks noChangeAspect="1"/>
            </p:cNvGraphicFramePr>
            <p:nvPr/>
          </p:nvGraphicFramePr>
          <p:xfrm>
            <a:off x="3360" y="2784"/>
            <a:ext cx="912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2" name="Equation" r:id="rId5" imgW="698400" imgH="419040" progId="Equation.DSMT4">
                    <p:embed/>
                  </p:oleObj>
                </mc:Choice>
                <mc:Fallback>
                  <p:oleObj name="Equation" r:id="rId5" imgW="6984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784"/>
                          <a:ext cx="912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7162800" y="2133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( &lt; 0 )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2819400" y="5562600"/>
            <a:ext cx="4191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True for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thin lens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paraxial rays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magnification </a:t>
            </a:r>
            <a:r>
              <a:rPr lang="en-US" altLang="ja-JP" sz="2000">
                <a:solidFill>
                  <a:schemeClr val="tx1"/>
                </a:solidFill>
                <a:ea typeface="ＭＳ Ｐゴシック" pitchFamily="64" charset="-128"/>
              </a:rPr>
              <a:t>m = h’/h = - q/p</a:t>
            </a:r>
          </a:p>
        </p:txBody>
      </p:sp>
    </p:spTree>
    <p:extLst>
      <p:ext uri="{BB962C8B-B14F-4D97-AF65-F5344CB8AC3E}">
        <p14:creationId xmlns:p14="http://schemas.microsoft.com/office/powerpoint/2010/main" val="3936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228600"/>
            <a:ext cx="1727200" cy="422275"/>
          </a:xfrm>
          <a:noFill/>
        </p:spPr>
        <p:txBody>
          <a:bodyPr wrap="none" lIns="71412" tIns="28565" rIns="71412" bIns="28565" anchor="t">
            <a:spAutoFit/>
          </a:bodyPr>
          <a:lstStyle/>
          <a:p>
            <a:r>
              <a:rPr lang="en-US" altLang="ja-JP" smtClean="0">
                <a:ea typeface="ＭＳ Ｐゴシック" pitchFamily="64" charset="-128"/>
              </a:rPr>
              <a:t>Thin Lenses</a:t>
            </a:r>
          </a:p>
        </p:txBody>
      </p:sp>
      <p:sp>
        <p:nvSpPr>
          <p:cNvPr id="5124" name="Text Box 39"/>
          <p:cNvSpPr txBox="1">
            <a:spLocks noChangeArrowheads="1"/>
          </p:cNvSpPr>
          <p:nvPr/>
        </p:nvSpPr>
        <p:spPr bwMode="auto">
          <a:xfrm>
            <a:off x="457200" y="762000"/>
            <a:ext cx="579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000" b="1" i="0"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 lens is a piece of transparent material with two refracting surfaces whose central axes coincide. A lens is </a:t>
            </a:r>
            <a:r>
              <a:rPr lang="en-US" altLang="ja-JP" sz="2000" b="1">
                <a:ea typeface="ＭＳ Ｐゴシック" pitchFamily="64" charset="-128"/>
              </a:rPr>
              <a:t>thin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if its thickness is small compared to all other lengths (s, s’, radii of curvature).</a:t>
            </a:r>
          </a:p>
        </p:txBody>
      </p:sp>
      <p:sp>
        <p:nvSpPr>
          <p:cNvPr id="5125" name="Text Box 41"/>
          <p:cNvSpPr txBox="1">
            <a:spLocks noChangeArrowheads="1"/>
          </p:cNvSpPr>
          <p:nvPr/>
        </p:nvSpPr>
        <p:spPr bwMode="auto">
          <a:xfrm>
            <a:off x="762000" y="2590800"/>
            <a:ext cx="434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000">
                <a:ea typeface="ＭＳ Ｐゴシック" pitchFamily="64" charset="-128"/>
              </a:rPr>
              <a:t>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Net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convex – thicker in the middle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Parallel rays converge to real focus.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f &gt; 0</a:t>
            </a:r>
          </a:p>
        </p:txBody>
      </p:sp>
      <p:sp>
        <p:nvSpPr>
          <p:cNvPr id="5126" name="Text Box 43"/>
          <p:cNvSpPr txBox="1">
            <a:spLocks noChangeArrowheads="1"/>
          </p:cNvSpPr>
          <p:nvPr/>
        </p:nvSpPr>
        <p:spPr bwMode="auto">
          <a:xfrm>
            <a:off x="685800" y="4572000"/>
            <a:ext cx="472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000">
                <a:ea typeface="ＭＳ Ｐゴシック" pitchFamily="64" charset="-128"/>
              </a:rPr>
              <a:t>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Net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concave – thinner in the middle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Parallel rays diverge from virtual focus.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f &lt; 0</a:t>
            </a:r>
          </a:p>
        </p:txBody>
      </p:sp>
      <p:graphicFrame>
        <p:nvGraphicFramePr>
          <p:cNvPr id="5122" name="Object 51"/>
          <p:cNvGraphicFramePr>
            <a:graphicFrameLocks noGrp="1" noChangeAspect="1"/>
          </p:cNvGraphicFramePr>
          <p:nvPr>
            <p:ph idx="1"/>
          </p:nvPr>
        </p:nvGraphicFramePr>
        <p:xfrm>
          <a:off x="6172200" y="457200"/>
          <a:ext cx="266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4" imgW="1269720" imgH="482400" progId="Equation.DSMT4">
                  <p:embed/>
                </p:oleObj>
              </mc:Choice>
              <mc:Fallback>
                <p:oleObj name="Equation" r:id="rId4" imgW="1269720" imgH="482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"/>
                        <a:ext cx="2667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AutoShape 52"/>
          <p:cNvSpPr>
            <a:spLocks noChangeArrowheads="1"/>
          </p:cNvSpPr>
          <p:nvPr/>
        </p:nvSpPr>
        <p:spPr bwMode="auto">
          <a:xfrm>
            <a:off x="6172200" y="381000"/>
            <a:ext cx="2667000" cy="1143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8" name="Picture 55" descr="c23_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7" r="53087" b="13158"/>
          <a:stretch>
            <a:fillRect/>
          </a:stretch>
        </p:blipFill>
        <p:spPr bwMode="auto">
          <a:xfrm>
            <a:off x="3810000" y="5486400"/>
            <a:ext cx="152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6" descr="c23_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1" t="55482" b="13815"/>
          <a:stretch>
            <a:fillRect/>
          </a:stretch>
        </p:blipFill>
        <p:spPr bwMode="auto">
          <a:xfrm>
            <a:off x="3657600" y="3429000"/>
            <a:ext cx="16541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oup 60"/>
          <p:cNvGrpSpPr>
            <a:grpSpLocks/>
          </p:cNvGrpSpPr>
          <p:nvPr/>
        </p:nvGrpSpPr>
        <p:grpSpPr bwMode="auto">
          <a:xfrm>
            <a:off x="685800" y="1524000"/>
            <a:ext cx="7627938" cy="2217738"/>
            <a:chOff x="432" y="960"/>
            <a:chExt cx="4805" cy="1397"/>
          </a:xfrm>
        </p:grpSpPr>
        <p:grpSp>
          <p:nvGrpSpPr>
            <p:cNvPr id="5155" name="Group 3"/>
            <p:cNvGrpSpPr>
              <a:grpSpLocks/>
            </p:cNvGrpSpPr>
            <p:nvPr/>
          </p:nvGrpSpPr>
          <p:grpSpPr bwMode="auto">
            <a:xfrm>
              <a:off x="3648" y="1200"/>
              <a:ext cx="1589" cy="1157"/>
              <a:chOff x="3849" y="1239"/>
              <a:chExt cx="1589" cy="1157"/>
            </a:xfrm>
          </p:grpSpPr>
          <p:grpSp>
            <p:nvGrpSpPr>
              <p:cNvPr id="5161" name="Group 4"/>
              <p:cNvGrpSpPr>
                <a:grpSpLocks/>
              </p:cNvGrpSpPr>
              <p:nvPr/>
            </p:nvGrpSpPr>
            <p:grpSpPr bwMode="auto">
              <a:xfrm>
                <a:off x="4457" y="1371"/>
                <a:ext cx="375" cy="889"/>
                <a:chOff x="3963" y="991"/>
                <a:chExt cx="333" cy="790"/>
              </a:xfrm>
            </p:grpSpPr>
            <p:pic>
              <p:nvPicPr>
                <p:cNvPr id="5175" name="Picture 5"/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521" b="130"/>
                <a:stretch>
                  <a:fillRect/>
                </a:stretch>
              </p:blipFill>
              <p:spPr bwMode="black">
                <a:xfrm>
                  <a:off x="3963" y="991"/>
                  <a:ext cx="176" cy="7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76" name="Picture 6"/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751" b="130"/>
                <a:stretch>
                  <a:fillRect/>
                </a:stretch>
              </p:blipFill>
              <p:spPr bwMode="black">
                <a:xfrm>
                  <a:off x="4117" y="992"/>
                  <a:ext cx="179" cy="7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62" name="Line 7"/>
              <p:cNvSpPr>
                <a:spLocks noChangeShapeType="1"/>
              </p:cNvSpPr>
              <p:nvPr/>
            </p:nvSpPr>
            <p:spPr bwMode="black">
              <a:xfrm>
                <a:off x="4035" y="1505"/>
                <a:ext cx="506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Line 8"/>
              <p:cNvSpPr>
                <a:spLocks noChangeShapeType="1"/>
              </p:cNvSpPr>
              <p:nvPr/>
            </p:nvSpPr>
            <p:spPr bwMode="black">
              <a:xfrm>
                <a:off x="3849" y="1829"/>
                <a:ext cx="15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Line 9"/>
              <p:cNvSpPr>
                <a:spLocks noChangeShapeType="1"/>
              </p:cNvSpPr>
              <p:nvPr/>
            </p:nvSpPr>
            <p:spPr bwMode="black">
              <a:xfrm>
                <a:off x="4024" y="2153"/>
                <a:ext cx="506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65" name="Group 10"/>
              <p:cNvGrpSpPr>
                <a:grpSpLocks/>
              </p:cNvGrpSpPr>
              <p:nvPr/>
            </p:nvGrpSpPr>
            <p:grpSpPr bwMode="auto">
              <a:xfrm>
                <a:off x="4190" y="1239"/>
                <a:ext cx="604" cy="1157"/>
                <a:chOff x="3725" y="873"/>
                <a:chExt cx="537" cy="1029"/>
              </a:xfrm>
            </p:grpSpPr>
            <p:sp>
              <p:nvSpPr>
                <p:cNvPr id="5171" name="Line 11"/>
                <p:cNvSpPr>
                  <a:spLocks noChangeShapeType="1"/>
                </p:cNvSpPr>
                <p:nvPr/>
              </p:nvSpPr>
              <p:spPr bwMode="black">
                <a:xfrm>
                  <a:off x="3725" y="873"/>
                  <a:ext cx="480" cy="37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2" name="Line 12"/>
                <p:cNvSpPr>
                  <a:spLocks noChangeShapeType="1"/>
                </p:cNvSpPr>
                <p:nvPr/>
              </p:nvSpPr>
              <p:spPr bwMode="black">
                <a:xfrm>
                  <a:off x="4034" y="1110"/>
                  <a:ext cx="228" cy="99"/>
                </a:xfrm>
                <a:prstGeom prst="lin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13"/>
                <p:cNvSpPr>
                  <a:spLocks noChangeShapeType="1"/>
                </p:cNvSpPr>
                <p:nvPr/>
              </p:nvSpPr>
              <p:spPr bwMode="black">
                <a:xfrm flipH="1">
                  <a:off x="4031" y="1593"/>
                  <a:ext cx="228" cy="99"/>
                </a:xfrm>
                <a:prstGeom prst="lin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14"/>
                <p:cNvSpPr>
                  <a:spLocks noChangeShapeType="1"/>
                </p:cNvSpPr>
                <p:nvPr/>
              </p:nvSpPr>
              <p:spPr bwMode="black">
                <a:xfrm flipH="1">
                  <a:off x="3758" y="1530"/>
                  <a:ext cx="480" cy="37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66" name="Group 15"/>
              <p:cNvGrpSpPr>
                <a:grpSpLocks/>
              </p:cNvGrpSpPr>
              <p:nvPr/>
            </p:nvGrpSpPr>
            <p:grpSpPr bwMode="auto">
              <a:xfrm>
                <a:off x="4509" y="1596"/>
                <a:ext cx="730" cy="476"/>
                <a:chOff x="4009" y="1191"/>
                <a:chExt cx="649" cy="423"/>
              </a:xfrm>
            </p:grpSpPr>
            <p:sp>
              <p:nvSpPr>
                <p:cNvPr id="516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043" y="1191"/>
                  <a:ext cx="489" cy="39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8" name="Line 17"/>
                <p:cNvSpPr>
                  <a:spLocks noChangeShapeType="1"/>
                </p:cNvSpPr>
                <p:nvPr/>
              </p:nvSpPr>
              <p:spPr bwMode="auto">
                <a:xfrm>
                  <a:off x="4286" y="1221"/>
                  <a:ext cx="372" cy="327"/>
                </a:xfrm>
                <a:prstGeom prst="lin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250" y="1242"/>
                  <a:ext cx="405" cy="357"/>
                </a:xfrm>
                <a:prstGeom prst="lin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 type="stealth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0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4009" y="1575"/>
                  <a:ext cx="489" cy="39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6" name="Text Box 38"/>
            <p:cNvSpPr txBox="1">
              <a:spLocks noChangeArrowheads="1"/>
            </p:cNvSpPr>
            <p:nvPr/>
          </p:nvSpPr>
          <p:spPr bwMode="auto">
            <a:xfrm>
              <a:off x="4512" y="960"/>
              <a:ext cx="43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102833" tIns="51417" rIns="102833" bIns="51417">
              <a:spAutoFit/>
            </a:bodyPr>
            <a:lstStyle>
              <a:lvl1pPr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f &gt; 0</a:t>
              </a:r>
            </a:p>
          </p:txBody>
        </p:sp>
        <p:sp>
          <p:nvSpPr>
            <p:cNvPr id="5157" name="Text Box 40"/>
            <p:cNvSpPr txBox="1">
              <a:spLocks noChangeArrowheads="1"/>
            </p:cNvSpPr>
            <p:nvPr/>
          </p:nvSpPr>
          <p:spPr bwMode="auto">
            <a:xfrm>
              <a:off x="432" y="1417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Convergent lens</a:t>
              </a:r>
            </a:p>
          </p:txBody>
        </p:sp>
        <p:sp>
          <p:nvSpPr>
            <p:cNvPr id="5158" name="Text Box 45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r</a:t>
              </a:r>
              <a:r>
                <a:rPr lang="en-US" altLang="ja-JP" sz="1800" b="1" baseline="-22000">
                  <a:ea typeface="ＭＳ Ｐゴシック" pitchFamily="64" charset="-128"/>
                </a:rPr>
                <a:t>1</a:t>
              </a:r>
              <a:r>
                <a:rPr lang="en-US" altLang="ja-JP" sz="1800" b="1">
                  <a:ea typeface="ＭＳ Ｐゴシック" pitchFamily="64" charset="-128"/>
                </a:rPr>
                <a:t>&gt;0</a:t>
              </a:r>
            </a:p>
          </p:txBody>
        </p:sp>
        <p:sp>
          <p:nvSpPr>
            <p:cNvPr id="5159" name="Text Box 46"/>
            <p:cNvSpPr txBox="1">
              <a:spLocks noChangeArrowheads="1"/>
            </p:cNvSpPr>
            <p:nvPr/>
          </p:nvSpPr>
          <p:spPr bwMode="auto">
            <a:xfrm>
              <a:off x="4560" y="2064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r</a:t>
              </a:r>
              <a:r>
                <a:rPr lang="en-US" altLang="ja-JP" sz="1800" b="1" baseline="-22000">
                  <a:ea typeface="ＭＳ Ｐゴシック" pitchFamily="64" charset="-128"/>
                </a:rPr>
                <a:t>2</a:t>
              </a:r>
              <a:r>
                <a:rPr lang="en-US" altLang="ja-JP" sz="1800" b="1">
                  <a:ea typeface="ＭＳ Ｐゴシック" pitchFamily="64" charset="-128"/>
                </a:rPr>
                <a:t>&lt;0</a:t>
              </a:r>
            </a:p>
          </p:txBody>
        </p:sp>
        <p:sp>
          <p:nvSpPr>
            <p:cNvPr id="5160" name="Line 57"/>
            <p:cNvSpPr>
              <a:spLocks noChangeShapeType="1"/>
            </p:cNvSpPr>
            <p:nvPr/>
          </p:nvSpPr>
          <p:spPr bwMode="auto">
            <a:xfrm>
              <a:off x="4416" y="124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1" name="Group 59"/>
          <p:cNvGrpSpPr>
            <a:grpSpLocks/>
          </p:cNvGrpSpPr>
          <p:nvPr/>
        </p:nvGrpSpPr>
        <p:grpSpPr bwMode="auto">
          <a:xfrm>
            <a:off x="685800" y="3733800"/>
            <a:ext cx="7772400" cy="2347913"/>
            <a:chOff x="432" y="2352"/>
            <a:chExt cx="4896" cy="1479"/>
          </a:xfrm>
        </p:grpSpPr>
        <p:grpSp>
          <p:nvGrpSpPr>
            <p:cNvPr id="5132" name="Group 20"/>
            <p:cNvGrpSpPr>
              <a:grpSpLocks/>
            </p:cNvGrpSpPr>
            <p:nvPr/>
          </p:nvGrpSpPr>
          <p:grpSpPr bwMode="auto">
            <a:xfrm>
              <a:off x="3648" y="2736"/>
              <a:ext cx="1590" cy="1008"/>
              <a:chOff x="3797" y="2820"/>
              <a:chExt cx="1590" cy="1008"/>
            </a:xfrm>
          </p:grpSpPr>
          <p:sp>
            <p:nvSpPr>
              <p:cNvPr id="5138" name="Line 21"/>
              <p:cNvSpPr>
                <a:spLocks noChangeShapeType="1"/>
              </p:cNvSpPr>
              <p:nvPr/>
            </p:nvSpPr>
            <p:spPr bwMode="black">
              <a:xfrm>
                <a:off x="4401" y="3742"/>
                <a:ext cx="590" cy="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39" name="Group 22"/>
              <p:cNvGrpSpPr>
                <a:grpSpLocks/>
              </p:cNvGrpSpPr>
              <p:nvPr/>
            </p:nvGrpSpPr>
            <p:grpSpPr bwMode="auto">
              <a:xfrm>
                <a:off x="3797" y="2820"/>
                <a:ext cx="1590" cy="1008"/>
                <a:chOff x="3797" y="2820"/>
                <a:chExt cx="1590" cy="1008"/>
              </a:xfrm>
            </p:grpSpPr>
            <p:grpSp>
              <p:nvGrpSpPr>
                <p:cNvPr id="5140" name="Group 23"/>
                <p:cNvGrpSpPr>
                  <a:grpSpLocks/>
                </p:cNvGrpSpPr>
                <p:nvPr/>
              </p:nvGrpSpPr>
              <p:grpSpPr bwMode="auto">
                <a:xfrm>
                  <a:off x="4544" y="3116"/>
                  <a:ext cx="284" cy="407"/>
                  <a:chOff x="4040" y="2543"/>
                  <a:chExt cx="252" cy="362"/>
                </a:xfrm>
              </p:grpSpPr>
              <p:sp>
                <p:nvSpPr>
                  <p:cNvPr id="515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0" y="2543"/>
                    <a:ext cx="237" cy="6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8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055" y="2839"/>
                    <a:ext cx="237" cy="6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8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41" name="Group 26"/>
                <p:cNvGrpSpPr>
                  <a:grpSpLocks/>
                </p:cNvGrpSpPr>
                <p:nvPr/>
              </p:nvGrpSpPr>
              <p:grpSpPr bwMode="auto">
                <a:xfrm>
                  <a:off x="3797" y="2820"/>
                  <a:ext cx="1590" cy="1008"/>
                  <a:chOff x="3797" y="2820"/>
                  <a:chExt cx="1590" cy="1008"/>
                </a:xfrm>
              </p:grpSpPr>
              <p:sp>
                <p:nvSpPr>
                  <p:cNvPr id="5142" name="Line 27"/>
                  <p:cNvSpPr>
                    <a:spLocks noChangeShapeType="1"/>
                  </p:cNvSpPr>
                  <p:nvPr/>
                </p:nvSpPr>
                <p:spPr bwMode="black">
                  <a:xfrm>
                    <a:off x="4041" y="3188"/>
                    <a:ext cx="50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8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43" name="Line 28"/>
                  <p:cNvSpPr>
                    <a:spLocks noChangeShapeType="1"/>
                  </p:cNvSpPr>
                  <p:nvPr/>
                </p:nvSpPr>
                <p:spPr bwMode="black">
                  <a:xfrm>
                    <a:off x="3797" y="3318"/>
                    <a:ext cx="159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44" name="Line 29"/>
                  <p:cNvSpPr>
                    <a:spLocks noChangeShapeType="1"/>
                  </p:cNvSpPr>
                  <p:nvPr/>
                </p:nvSpPr>
                <p:spPr bwMode="black">
                  <a:xfrm>
                    <a:off x="4049" y="3453"/>
                    <a:ext cx="506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8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145" name="Picture 30"/>
                  <p:cNvPicPr>
                    <a:picLocks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4521" b="130"/>
                  <a:stretch>
                    <a:fillRect/>
                  </a:stretch>
                </p:blipFill>
                <p:spPr bwMode="black">
                  <a:xfrm>
                    <a:off x="4770" y="2856"/>
                    <a:ext cx="198" cy="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46" name="Picture 31"/>
                  <p:cNvPicPr>
                    <a:picLocks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3751" b="130"/>
                  <a:stretch>
                    <a:fillRect/>
                  </a:stretch>
                </p:blipFill>
                <p:spPr bwMode="black">
                  <a:xfrm>
                    <a:off x="4372" y="2857"/>
                    <a:ext cx="201" cy="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47" name="Line 32"/>
                  <p:cNvSpPr>
                    <a:spLocks noChangeShapeType="1"/>
                  </p:cNvSpPr>
                  <p:nvPr/>
                </p:nvSpPr>
                <p:spPr bwMode="black">
                  <a:xfrm>
                    <a:off x="4401" y="2869"/>
                    <a:ext cx="52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48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4293" y="2820"/>
                    <a:ext cx="993" cy="1008"/>
                    <a:chOff x="3817" y="2279"/>
                    <a:chExt cx="883" cy="897"/>
                  </a:xfrm>
                </p:grpSpPr>
                <p:sp>
                  <p:nvSpPr>
                    <p:cNvPr id="5149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64" y="2279"/>
                      <a:ext cx="409" cy="26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80"/>
                      </a:solidFill>
                      <a:round/>
                      <a:headEnd type="stealth" w="med" len="med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0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17" y="2555"/>
                      <a:ext cx="444" cy="2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99FF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1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1" y="2907"/>
                      <a:ext cx="409" cy="26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80"/>
                      </a:solidFill>
                      <a:round/>
                      <a:headEnd type="none" w="sm" len="sm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2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8" y="2663"/>
                      <a:ext cx="409" cy="2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99FF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5133" name="Text Box 42"/>
            <p:cNvSpPr txBox="1">
              <a:spLocks noChangeArrowheads="1"/>
            </p:cNvSpPr>
            <p:nvPr/>
          </p:nvSpPr>
          <p:spPr bwMode="auto">
            <a:xfrm>
              <a:off x="432" y="2653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Divergent lens</a:t>
              </a:r>
            </a:p>
          </p:txBody>
        </p:sp>
        <p:sp>
          <p:nvSpPr>
            <p:cNvPr id="5134" name="Text Box 48"/>
            <p:cNvSpPr txBox="1">
              <a:spLocks noChangeArrowheads="1"/>
            </p:cNvSpPr>
            <p:nvPr/>
          </p:nvSpPr>
          <p:spPr bwMode="auto">
            <a:xfrm>
              <a:off x="4128" y="2352"/>
              <a:ext cx="43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102833" tIns="51417" rIns="102833" bIns="51417">
              <a:spAutoFit/>
            </a:bodyPr>
            <a:lstStyle>
              <a:lvl1pPr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 defTabSz="10287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f &lt; 0</a:t>
              </a:r>
            </a:p>
          </p:txBody>
        </p:sp>
        <p:sp>
          <p:nvSpPr>
            <p:cNvPr id="5135" name="Text Box 49"/>
            <p:cNvSpPr txBox="1">
              <a:spLocks noChangeArrowheads="1"/>
            </p:cNvSpPr>
            <p:nvPr/>
          </p:nvSpPr>
          <p:spPr bwMode="auto">
            <a:xfrm>
              <a:off x="3840" y="3565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r</a:t>
              </a:r>
              <a:r>
                <a:rPr lang="en-US" altLang="ja-JP" sz="1800" b="1" baseline="-22000">
                  <a:ea typeface="ＭＳ Ｐゴシック" pitchFamily="64" charset="-128"/>
                </a:rPr>
                <a:t>1</a:t>
              </a:r>
              <a:r>
                <a:rPr lang="en-US" altLang="ja-JP" sz="1800" b="1">
                  <a:ea typeface="ＭＳ Ｐゴシック" pitchFamily="64" charset="-128"/>
                </a:rPr>
                <a:t>&lt;0</a:t>
              </a:r>
            </a:p>
          </p:txBody>
        </p:sp>
        <p:sp>
          <p:nvSpPr>
            <p:cNvPr id="5136" name="Text Box 50"/>
            <p:cNvSpPr txBox="1">
              <a:spLocks noChangeArrowheads="1"/>
            </p:cNvSpPr>
            <p:nvPr/>
          </p:nvSpPr>
          <p:spPr bwMode="auto">
            <a:xfrm>
              <a:off x="4848" y="360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r</a:t>
              </a:r>
              <a:r>
                <a:rPr lang="en-US" altLang="ja-JP" sz="1800" b="1" baseline="-22000">
                  <a:ea typeface="ＭＳ Ｐゴシック" pitchFamily="64" charset="-128"/>
                </a:rPr>
                <a:t>2</a:t>
              </a:r>
              <a:r>
                <a:rPr lang="en-US" altLang="ja-JP" sz="1800" b="1">
                  <a:ea typeface="ＭＳ Ｐゴシック" pitchFamily="64" charset="-128"/>
                </a:rPr>
                <a:t>&gt;0</a:t>
              </a:r>
            </a:p>
          </p:txBody>
        </p:sp>
        <p:sp>
          <p:nvSpPr>
            <p:cNvPr id="5137" name="Line 58"/>
            <p:cNvSpPr>
              <a:spLocks noChangeShapeType="1"/>
            </p:cNvSpPr>
            <p:nvPr/>
          </p:nvSpPr>
          <p:spPr bwMode="auto">
            <a:xfrm>
              <a:off x="4176" y="26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500116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7A-31 Effect on Medium on Lens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15200" cy="547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86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Signs in the Lens Equation for Thin Lenses</a:t>
            </a:r>
          </a:p>
        </p:txBody>
      </p:sp>
      <p:pic>
        <p:nvPicPr>
          <p:cNvPr id="6150" name="Picture 3" descr="F35_1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802063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7044" name="Object 4"/>
          <p:cNvGraphicFramePr>
            <a:graphicFrameLocks noChangeAspect="1"/>
          </p:cNvGraphicFramePr>
          <p:nvPr/>
        </p:nvGraphicFramePr>
        <p:xfrm>
          <a:off x="4775200" y="990600"/>
          <a:ext cx="14239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990600"/>
                        <a:ext cx="14239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5" name="Object 5"/>
          <p:cNvGraphicFramePr>
            <a:graphicFrameLocks noChangeAspect="1"/>
          </p:cNvGraphicFramePr>
          <p:nvPr/>
        </p:nvGraphicFramePr>
        <p:xfrm>
          <a:off x="6858000" y="989013"/>
          <a:ext cx="1143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7" imgW="545760" imgH="419040" progId="Equation.DSMT4">
                  <p:embed/>
                </p:oleObj>
              </mc:Choice>
              <mc:Fallback>
                <p:oleObj name="Equation" r:id="rId7" imgW="545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989013"/>
                        <a:ext cx="11430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648200" y="2667000"/>
            <a:ext cx="4114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p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for </a:t>
            </a:r>
            <a:r>
              <a:rPr lang="en-US" altLang="ja-JP" sz="2000" b="1">
                <a:ea typeface="ＭＳ Ｐゴシック" pitchFamily="64" charset="-128"/>
              </a:rPr>
              <a:t>real object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US" altLang="ja-JP" sz="2000" b="1">
              <a:ea typeface="ＭＳ Ｐゴシック" pitchFamily="64" charset="-128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q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for </a:t>
            </a:r>
            <a:r>
              <a:rPr lang="en-US" altLang="ja-JP" sz="2000" b="1">
                <a:ea typeface="ＭＳ Ｐゴシック" pitchFamily="64" charset="-128"/>
              </a:rPr>
              <a:t>real image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q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negative for </a:t>
            </a:r>
            <a:r>
              <a:rPr lang="en-US" altLang="ja-JP" sz="2000" b="1">
                <a:ea typeface="ＭＳ Ｐゴシック" pitchFamily="64" charset="-128"/>
              </a:rPr>
              <a:t>virtual image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m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if image is </a:t>
            </a:r>
            <a:r>
              <a:rPr lang="en-US" altLang="ja-JP" sz="2000" b="1">
                <a:ea typeface="ＭＳ Ｐゴシック" pitchFamily="64" charset="-128"/>
              </a:rPr>
              <a:t>upright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m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negative if image is </a:t>
            </a:r>
            <a:r>
              <a:rPr lang="en-US" altLang="ja-JP" sz="2000" b="1">
                <a:ea typeface="ＭＳ Ｐゴシック" pitchFamily="64" charset="-128"/>
              </a:rPr>
              <a:t>inverted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 is positive if </a:t>
            </a:r>
            <a:r>
              <a:rPr lang="en-US" altLang="ja-JP" sz="2000" b="1">
                <a:ea typeface="ＭＳ Ｐゴシック" pitchFamily="64" charset="-128"/>
              </a:rPr>
              <a:t>converging lens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f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negative if </a:t>
            </a:r>
            <a:r>
              <a:rPr lang="en-US" altLang="ja-JP" sz="2000" b="1">
                <a:ea typeface="ＭＳ Ｐゴシック" pitchFamily="64" charset="-128"/>
              </a:rPr>
              <a:t>diverging lens</a:t>
            </a:r>
          </a:p>
        </p:txBody>
      </p:sp>
      <p:graphicFrame>
        <p:nvGraphicFramePr>
          <p:cNvPr id="727047" name="Object 7"/>
          <p:cNvGraphicFramePr>
            <a:graphicFrameLocks noChangeAspect="1"/>
          </p:cNvGraphicFramePr>
          <p:nvPr/>
        </p:nvGraphicFramePr>
        <p:xfrm>
          <a:off x="422275" y="4038600"/>
          <a:ext cx="18256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9" imgW="1104840" imgH="431640" progId="Equation.DSMT4">
                  <p:embed/>
                </p:oleObj>
              </mc:Choice>
              <mc:Fallback>
                <p:oleObj name="Equation" r:id="rId9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038600"/>
                        <a:ext cx="18256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48200" y="31242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b="1">
                <a:solidFill>
                  <a:srgbClr val="FF3300"/>
                </a:solidFill>
                <a:ea typeface="ＭＳ Ｐゴシック" pitchFamily="64" charset="-128"/>
              </a:rPr>
              <a:t> p </a:t>
            </a:r>
            <a:r>
              <a:rPr lang="en-US" altLang="ja-JP" sz="2000" b="1" i="0">
                <a:solidFill>
                  <a:srgbClr val="FF3300"/>
                </a:solidFill>
                <a:ea typeface="ＭＳ Ｐゴシック" pitchFamily="64" charset="-128"/>
              </a:rPr>
              <a:t>is negative for </a:t>
            </a:r>
            <a:r>
              <a:rPr lang="en-US" altLang="ja-JP" sz="2000" b="1">
                <a:solidFill>
                  <a:srgbClr val="FF3300"/>
                </a:solidFill>
                <a:ea typeface="ＭＳ Ｐゴシック" pitchFamily="64" charset="-128"/>
              </a:rPr>
              <a:t>virtual object</a:t>
            </a:r>
            <a:endParaRPr lang="en-US" altLang="ja-JP" sz="2000" i="0">
              <a:solidFill>
                <a:srgbClr val="FF3300"/>
              </a:solidFill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Lenses in Combination</a:t>
            </a:r>
          </a:p>
        </p:txBody>
      </p:sp>
      <p:pic>
        <p:nvPicPr>
          <p:cNvPr id="8199" name="Picture 3" descr="c24_0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4"/>
          <p:cNvGrpSpPr>
            <a:grpSpLocks/>
          </p:cNvGrpSpPr>
          <p:nvPr/>
        </p:nvGrpSpPr>
        <p:grpSpPr bwMode="auto">
          <a:xfrm>
            <a:off x="6324600" y="914400"/>
            <a:ext cx="1524000" cy="1196975"/>
            <a:chOff x="3984" y="576"/>
            <a:chExt cx="960" cy="754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4080" y="864"/>
            <a:ext cx="864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6" name="Equation" r:id="rId5" imgW="799920" imgH="431640" progId="Equation.DSMT4">
                    <p:embed/>
                  </p:oleObj>
                </mc:Choice>
                <mc:Fallback>
                  <p:oleObj name="Equation" r:id="rId5" imgW="79992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864"/>
                          <a:ext cx="864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Text Box 6"/>
            <p:cNvSpPr txBox="1">
              <a:spLocks noChangeArrowheads="1"/>
            </p:cNvSpPr>
            <p:nvPr/>
          </p:nvSpPr>
          <p:spPr bwMode="auto">
            <a:xfrm>
              <a:off x="3984" y="57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First lens:</a:t>
              </a:r>
            </a:p>
          </p:txBody>
        </p:sp>
      </p:grpSp>
      <p:grpSp>
        <p:nvGrpSpPr>
          <p:cNvPr id="8201" name="Group 7"/>
          <p:cNvGrpSpPr>
            <a:grpSpLocks/>
          </p:cNvGrpSpPr>
          <p:nvPr/>
        </p:nvGrpSpPr>
        <p:grpSpPr bwMode="auto">
          <a:xfrm>
            <a:off x="6400800" y="2286000"/>
            <a:ext cx="1676400" cy="1674813"/>
            <a:chOff x="4032" y="1440"/>
            <a:chExt cx="1056" cy="1055"/>
          </a:xfrm>
        </p:grpSpPr>
        <p:sp>
          <p:nvSpPr>
            <p:cNvPr id="8210" name="Text Box 8"/>
            <p:cNvSpPr txBox="1">
              <a:spLocks noChangeArrowheads="1"/>
            </p:cNvSpPr>
            <p:nvPr/>
          </p:nvSpPr>
          <p:spPr bwMode="auto">
            <a:xfrm>
              <a:off x="4032" y="1440"/>
              <a:ext cx="10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Second lens:</a:t>
              </a:r>
            </a:p>
          </p:txBody>
        </p:sp>
        <p:graphicFrame>
          <p:nvGraphicFramePr>
            <p:cNvPr id="8196" name="Object 9"/>
            <p:cNvGraphicFramePr>
              <a:graphicFrameLocks noChangeAspect="1"/>
            </p:cNvGraphicFramePr>
            <p:nvPr/>
          </p:nvGraphicFramePr>
          <p:xfrm>
            <a:off x="4032" y="1776"/>
            <a:ext cx="912" cy="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7" name="Equation" r:id="rId7" imgW="838080" imgH="660240" progId="Equation.DSMT4">
                    <p:embed/>
                  </p:oleObj>
                </mc:Choice>
                <mc:Fallback>
                  <p:oleObj name="Equation" r:id="rId7" imgW="83808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776"/>
                          <a:ext cx="912" cy="7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762000" y="4876800"/>
            <a:ext cx="3962400" cy="1452563"/>
            <a:chOff x="480" y="3072"/>
            <a:chExt cx="2496" cy="915"/>
          </a:xfrm>
        </p:grpSpPr>
        <p:sp>
          <p:nvSpPr>
            <p:cNvPr id="8209" name="Text Box 11"/>
            <p:cNvSpPr txBox="1">
              <a:spLocks noChangeArrowheads="1"/>
            </p:cNvSpPr>
            <p:nvPr/>
          </p:nvSpPr>
          <p:spPr bwMode="auto">
            <a:xfrm>
              <a:off x="480" y="3072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Total transverse magnification</a:t>
              </a:r>
            </a:p>
          </p:txBody>
        </p:sp>
        <p:graphicFrame>
          <p:nvGraphicFramePr>
            <p:cNvPr id="8195" name="Object 12"/>
            <p:cNvGraphicFramePr>
              <a:graphicFrameLocks noChangeAspect="1"/>
            </p:cNvGraphicFramePr>
            <p:nvPr/>
          </p:nvGraphicFramePr>
          <p:xfrm>
            <a:off x="624" y="3396"/>
            <a:ext cx="2352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8" name="Equation" r:id="rId9" imgW="1917360" imgH="482400" progId="Equation.DSMT4">
                    <p:embed/>
                  </p:oleObj>
                </mc:Choice>
                <mc:Fallback>
                  <p:oleObj name="Equation" r:id="rId9" imgW="19173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396"/>
                          <a:ext cx="2352" cy="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3" name="Group 13"/>
          <p:cNvGrpSpPr>
            <a:grpSpLocks/>
          </p:cNvGrpSpPr>
          <p:nvPr/>
        </p:nvGrpSpPr>
        <p:grpSpPr bwMode="auto">
          <a:xfrm>
            <a:off x="5181600" y="4876800"/>
            <a:ext cx="3352800" cy="1455738"/>
            <a:chOff x="3360" y="2832"/>
            <a:chExt cx="2112" cy="917"/>
          </a:xfrm>
        </p:grpSpPr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3360" y="2832"/>
              <a:ext cx="21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In this example, 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itchFamily="64" charset="-128"/>
                </a:rPr>
                <a:t>p</a:t>
              </a:r>
              <a:r>
                <a:rPr lang="en-US" altLang="ja-JP" sz="2000" baseline="-20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itchFamily="64" charset="-128"/>
                </a:rPr>
                <a:t>&gt; 0, q</a:t>
              </a:r>
              <a:r>
                <a:rPr lang="en-US" altLang="ja-JP" sz="2000" baseline="-22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itchFamily="64" charset="-128"/>
                </a:rPr>
                <a:t>&gt; 0, p</a:t>
              </a:r>
              <a:r>
                <a:rPr lang="en-US" altLang="ja-JP" sz="2000" baseline="-22000">
                  <a:solidFill>
                    <a:schemeClr val="tx1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itchFamily="64" charset="-128"/>
                </a:rPr>
                <a:t>&gt; 0, q</a:t>
              </a:r>
              <a:r>
                <a:rPr lang="en-US" altLang="ja-JP" sz="2000" baseline="-22000">
                  <a:solidFill>
                    <a:schemeClr val="tx1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itchFamily="64" charset="-128"/>
                </a:rPr>
                <a:t>&lt; 0</a:t>
              </a:r>
            </a:p>
          </p:txBody>
        </p:sp>
        <p:sp>
          <p:nvSpPr>
            <p:cNvPr id="8208" name="AutoShape 15"/>
            <p:cNvSpPr>
              <a:spLocks noChangeArrowheads="1"/>
            </p:cNvSpPr>
            <p:nvPr/>
          </p:nvSpPr>
          <p:spPr bwMode="auto">
            <a:xfrm>
              <a:off x="3552" y="345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" name="Object 16"/>
            <p:cNvGraphicFramePr>
              <a:graphicFrameLocks noChangeAspect="1"/>
            </p:cNvGraphicFramePr>
            <p:nvPr/>
          </p:nvGraphicFramePr>
          <p:xfrm>
            <a:off x="3984" y="3292"/>
            <a:ext cx="1296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9" name="Equation" r:id="rId11" imgW="1117440" imgH="393480" progId="Equation.DSMT4">
                    <p:embed/>
                  </p:oleObj>
                </mc:Choice>
                <mc:Fallback>
                  <p:oleObj name="Equation" r:id="rId11" imgW="11174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3292"/>
                          <a:ext cx="1296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4" name="Group 17"/>
          <p:cNvGrpSpPr>
            <a:grpSpLocks/>
          </p:cNvGrpSpPr>
          <p:nvPr/>
        </p:nvGrpSpPr>
        <p:grpSpPr bwMode="auto">
          <a:xfrm>
            <a:off x="6705600" y="3581400"/>
            <a:ext cx="2286000" cy="930275"/>
            <a:chOff x="4224" y="2256"/>
            <a:chExt cx="1440" cy="586"/>
          </a:xfrm>
        </p:grpSpPr>
        <p:sp>
          <p:nvSpPr>
            <p:cNvPr id="8205" name="Text Box 18"/>
            <p:cNvSpPr txBox="1">
              <a:spLocks noChangeArrowheads="1"/>
            </p:cNvSpPr>
            <p:nvPr/>
          </p:nvSpPr>
          <p:spPr bwMode="auto">
            <a:xfrm>
              <a:off x="4800" y="225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rgbClr val="FF3300"/>
                  </a:solidFill>
                  <a:ea typeface="ＭＳ Ｐゴシック" pitchFamily="64" charset="-128"/>
                </a:rPr>
                <a:t>( &lt; </a:t>
              </a:r>
              <a:r>
                <a:rPr lang="en-US" altLang="ja-JP" sz="2000">
                  <a:solidFill>
                    <a:srgbClr val="FF3300"/>
                  </a:solidFill>
                  <a:ea typeface="ＭＳ Ｐゴシック" pitchFamily="64" charset="-128"/>
                </a:rPr>
                <a:t>f</a:t>
              </a:r>
              <a:r>
                <a:rPr lang="en-US" altLang="ja-JP" sz="2000" baseline="-22000">
                  <a:solidFill>
                    <a:srgbClr val="FF3300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>
                  <a:solidFill>
                    <a:srgbClr val="FF3300"/>
                  </a:solidFill>
                  <a:ea typeface="ＭＳ Ｐゴシック" pitchFamily="64" charset="-128"/>
                </a:rPr>
                <a:t> </a:t>
              </a:r>
              <a:r>
                <a:rPr lang="en-US" altLang="ja-JP" sz="2000" i="0">
                  <a:solidFill>
                    <a:srgbClr val="FF3300"/>
                  </a:solidFill>
                  <a:ea typeface="ＭＳ Ｐゴシック" pitchFamily="64" charset="-128"/>
                </a:rPr>
                <a:t>here)</a:t>
              </a:r>
            </a:p>
          </p:txBody>
        </p:sp>
        <p:sp>
          <p:nvSpPr>
            <p:cNvPr id="8206" name="Text Box 19"/>
            <p:cNvSpPr txBox="1">
              <a:spLocks noChangeArrowheads="1"/>
            </p:cNvSpPr>
            <p:nvPr/>
          </p:nvSpPr>
          <p:spPr bwMode="auto">
            <a:xfrm>
              <a:off x="4224" y="2592"/>
              <a:ext cx="12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rgbClr val="FF3300"/>
                  </a:solidFill>
                  <a:ea typeface="ＭＳ Ｐゴシック" pitchFamily="64" charset="-128"/>
                </a:rPr>
                <a:t>What if </a:t>
              </a:r>
              <a:r>
                <a:rPr lang="en-US" altLang="ja-JP" sz="2000">
                  <a:solidFill>
                    <a:srgbClr val="FF3300"/>
                  </a:solidFill>
                  <a:ea typeface="ＭＳ Ｐゴシック" pitchFamily="64" charset="-128"/>
                </a:rPr>
                <a:t>p</a:t>
              </a:r>
              <a:r>
                <a:rPr lang="en-US" altLang="ja-JP" sz="2000" baseline="-22000">
                  <a:solidFill>
                    <a:srgbClr val="FF3300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>
                  <a:solidFill>
                    <a:srgbClr val="FF3300"/>
                  </a:solidFill>
                  <a:ea typeface="ＭＳ Ｐゴシック" pitchFamily="64" charset="-128"/>
                </a:rPr>
                <a:t>&gt; f</a:t>
              </a:r>
              <a:r>
                <a:rPr lang="en-US" altLang="ja-JP" sz="2000" baseline="-22000">
                  <a:solidFill>
                    <a:srgbClr val="FF3300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 i="0">
                  <a:solidFill>
                    <a:srgbClr val="FF3300"/>
                  </a:solidFill>
                  <a:ea typeface="ＭＳ Ｐゴシック" pitchFamily="64" charset="-128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3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Compound Lenses</a:t>
            </a:r>
          </a:p>
        </p:txBody>
      </p:sp>
      <p:grpSp>
        <p:nvGrpSpPr>
          <p:cNvPr id="9222" name="Group 3"/>
          <p:cNvGrpSpPr>
            <a:grpSpLocks/>
          </p:cNvGrpSpPr>
          <p:nvPr/>
        </p:nvGrpSpPr>
        <p:grpSpPr bwMode="auto">
          <a:xfrm>
            <a:off x="762000" y="1447800"/>
            <a:ext cx="3657600" cy="2057400"/>
            <a:chOff x="480" y="912"/>
            <a:chExt cx="2304" cy="1296"/>
          </a:xfrm>
        </p:grpSpPr>
        <p:sp>
          <p:nvSpPr>
            <p:cNvPr id="9268" name="Line 4"/>
            <p:cNvSpPr>
              <a:spLocks noChangeShapeType="1"/>
            </p:cNvSpPr>
            <p:nvPr/>
          </p:nvSpPr>
          <p:spPr bwMode="auto">
            <a:xfrm>
              <a:off x="480" y="158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Oval 5"/>
            <p:cNvSpPr>
              <a:spLocks noChangeArrowheads="1"/>
            </p:cNvSpPr>
            <p:nvPr/>
          </p:nvSpPr>
          <p:spPr bwMode="auto">
            <a:xfrm>
              <a:off x="1344" y="912"/>
              <a:ext cx="96" cy="12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762000" y="4800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133600" y="3733800"/>
            <a:ext cx="152400" cy="2057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V="1">
            <a:off x="990600" y="1828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6" name="Group 9"/>
          <p:cNvGrpSpPr>
            <a:grpSpLocks/>
          </p:cNvGrpSpPr>
          <p:nvPr/>
        </p:nvGrpSpPr>
        <p:grpSpPr bwMode="auto">
          <a:xfrm>
            <a:off x="1371600" y="2438400"/>
            <a:ext cx="152400" cy="152400"/>
            <a:chOff x="720" y="1536"/>
            <a:chExt cx="96" cy="96"/>
          </a:xfrm>
        </p:grpSpPr>
        <p:sp>
          <p:nvSpPr>
            <p:cNvPr id="9266" name="Line 10"/>
            <p:cNvSpPr>
              <a:spLocks noChangeShapeType="1"/>
            </p:cNvSpPr>
            <p:nvPr/>
          </p:nvSpPr>
          <p:spPr bwMode="auto">
            <a:xfrm flipH="1">
              <a:off x="720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1"/>
            <p:cNvSpPr>
              <a:spLocks noChangeShapeType="1"/>
            </p:cNvSpPr>
            <p:nvPr/>
          </p:nvSpPr>
          <p:spPr bwMode="auto">
            <a:xfrm>
              <a:off x="720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7" name="Group 12"/>
          <p:cNvGrpSpPr>
            <a:grpSpLocks/>
          </p:cNvGrpSpPr>
          <p:nvPr/>
        </p:nvGrpSpPr>
        <p:grpSpPr bwMode="auto">
          <a:xfrm>
            <a:off x="2895600" y="2438400"/>
            <a:ext cx="152400" cy="152400"/>
            <a:chOff x="720" y="1536"/>
            <a:chExt cx="96" cy="96"/>
          </a:xfrm>
        </p:grpSpPr>
        <p:sp>
          <p:nvSpPr>
            <p:cNvPr id="9264" name="Line 13"/>
            <p:cNvSpPr>
              <a:spLocks noChangeShapeType="1"/>
            </p:cNvSpPr>
            <p:nvPr/>
          </p:nvSpPr>
          <p:spPr bwMode="auto">
            <a:xfrm flipH="1">
              <a:off x="720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14"/>
            <p:cNvSpPr>
              <a:spLocks noChangeShapeType="1"/>
            </p:cNvSpPr>
            <p:nvPr/>
          </p:nvSpPr>
          <p:spPr bwMode="auto">
            <a:xfrm>
              <a:off x="720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9906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2209800" y="1828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>
            <a:off x="990600" y="1828800"/>
            <a:ext cx="5029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8"/>
          <p:cNvSpPr>
            <a:spLocks noChangeShapeType="1"/>
          </p:cNvSpPr>
          <p:nvPr/>
        </p:nvSpPr>
        <p:spPr bwMode="auto">
          <a:xfrm>
            <a:off x="4038600" y="2514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>
            <a:off x="4038600" y="4800600"/>
            <a:ext cx="0" cy="990600"/>
          </a:xfrm>
          <a:prstGeom prst="lin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20"/>
          <p:cNvSpPr>
            <a:spLocks noChangeShapeType="1"/>
          </p:cNvSpPr>
          <p:nvPr/>
        </p:nvSpPr>
        <p:spPr bwMode="auto">
          <a:xfrm>
            <a:off x="2209800" y="48006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1"/>
          <p:cNvSpPr>
            <a:spLocks noChangeShapeType="1"/>
          </p:cNvSpPr>
          <p:nvPr/>
        </p:nvSpPr>
        <p:spPr bwMode="auto">
          <a:xfrm>
            <a:off x="2209800" y="411480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1905000" y="1143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b="1" i="0">
                <a:ea typeface="ＭＳ Ｐゴシック" pitchFamily="64" charset="-128"/>
              </a:rPr>
              <a:t>1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209800" y="3733800"/>
            <a:ext cx="3124200" cy="2743200"/>
            <a:chOff x="1392" y="2352"/>
            <a:chExt cx="1968" cy="1728"/>
          </a:xfrm>
        </p:grpSpPr>
        <p:sp>
          <p:nvSpPr>
            <p:cNvPr id="9259" name="Text Box 24"/>
            <p:cNvSpPr txBox="1">
              <a:spLocks noChangeArrowheads="1"/>
            </p:cNvSpPr>
            <p:nvPr/>
          </p:nvSpPr>
          <p:spPr bwMode="auto">
            <a:xfrm>
              <a:off x="1488" y="35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 i="0">
                  <a:solidFill>
                    <a:schemeClr val="hlink"/>
                  </a:solidFill>
                  <a:ea typeface="ＭＳ Ｐゴシック" pitchFamily="64" charset="-128"/>
                </a:rPr>
                <a:t>2</a:t>
              </a:r>
            </a:p>
          </p:txBody>
        </p:sp>
        <p:sp>
          <p:nvSpPr>
            <p:cNvPr id="9260" name="Oval 25"/>
            <p:cNvSpPr>
              <a:spLocks noChangeArrowheads="1"/>
            </p:cNvSpPr>
            <p:nvPr/>
          </p:nvSpPr>
          <p:spPr bwMode="auto">
            <a:xfrm>
              <a:off x="1440" y="2352"/>
              <a:ext cx="96" cy="12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6"/>
            <p:cNvSpPr>
              <a:spLocks noChangeShapeType="1"/>
            </p:cNvSpPr>
            <p:nvPr/>
          </p:nvSpPr>
          <p:spPr bwMode="auto">
            <a:xfrm>
              <a:off x="1392" y="3024"/>
              <a:ext cx="1968" cy="105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27"/>
            <p:cNvSpPr>
              <a:spLocks noChangeShapeType="1"/>
            </p:cNvSpPr>
            <p:nvPr/>
          </p:nvSpPr>
          <p:spPr bwMode="auto">
            <a:xfrm>
              <a:off x="1488" y="2640"/>
              <a:ext cx="816" cy="12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28"/>
            <p:cNvSpPr>
              <a:spLocks noChangeShapeType="1"/>
            </p:cNvSpPr>
            <p:nvPr/>
          </p:nvSpPr>
          <p:spPr bwMode="auto">
            <a:xfrm>
              <a:off x="1920" y="3024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14400" y="1295400"/>
            <a:ext cx="5867400" cy="2073275"/>
            <a:chOff x="576" y="816"/>
            <a:chExt cx="3696" cy="1306"/>
          </a:xfrm>
        </p:grpSpPr>
        <p:sp>
          <p:nvSpPr>
            <p:cNvPr id="9255" name="Line 30"/>
            <p:cNvSpPr>
              <a:spLocks noChangeShapeType="1"/>
            </p:cNvSpPr>
            <p:nvPr/>
          </p:nvSpPr>
          <p:spPr bwMode="auto">
            <a:xfrm>
              <a:off x="576" y="19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Text Box 31"/>
            <p:cNvSpPr txBox="1">
              <a:spLocks noChangeArrowheads="1"/>
            </p:cNvSpPr>
            <p:nvPr/>
          </p:nvSpPr>
          <p:spPr bwMode="auto">
            <a:xfrm>
              <a:off x="720" y="1872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p &gt; 0</a:t>
              </a:r>
            </a:p>
          </p:txBody>
        </p:sp>
        <p:sp>
          <p:nvSpPr>
            <p:cNvPr id="9257" name="Line 32"/>
            <p:cNvSpPr>
              <a:spLocks noChangeShapeType="1"/>
            </p:cNvSpPr>
            <p:nvPr/>
          </p:nvSpPr>
          <p:spPr bwMode="auto">
            <a:xfrm>
              <a:off x="1392" y="105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Text Box 33"/>
            <p:cNvSpPr txBox="1">
              <a:spLocks noChangeArrowheads="1"/>
            </p:cNvSpPr>
            <p:nvPr/>
          </p:nvSpPr>
          <p:spPr bwMode="auto">
            <a:xfrm>
              <a:off x="1872" y="816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q</a:t>
              </a:r>
              <a:r>
                <a:rPr lang="en-US" altLang="ja-JP" sz="2000" b="1" baseline="-22000">
                  <a:ea typeface="ＭＳ Ｐゴシック" pitchFamily="64" charset="-128"/>
                </a:rPr>
                <a:t>1</a:t>
              </a:r>
              <a:r>
                <a:rPr lang="en-US" altLang="ja-JP" sz="2000" b="1">
                  <a:ea typeface="ＭＳ Ｐゴシック" pitchFamily="64" charset="-128"/>
                </a:rPr>
                <a:t> &gt; 0</a:t>
              </a:r>
            </a:p>
          </p:txBody>
        </p:sp>
        <p:graphicFrame>
          <p:nvGraphicFramePr>
            <p:cNvPr id="9220" name="Object 34"/>
            <p:cNvGraphicFramePr>
              <a:graphicFrameLocks noChangeAspect="1"/>
            </p:cNvGraphicFramePr>
            <p:nvPr/>
          </p:nvGraphicFramePr>
          <p:xfrm>
            <a:off x="3264" y="1242"/>
            <a:ext cx="1008" cy="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4" name="Equation" r:id="rId4" imgW="761760" imgH="431640" progId="Equation.DSMT4">
                    <p:embed/>
                  </p:oleObj>
                </mc:Choice>
                <mc:Fallback>
                  <p:oleObj name="Equation" r:id="rId4" imgW="7617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242"/>
                          <a:ext cx="1008" cy="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286000" y="3657600"/>
            <a:ext cx="4795838" cy="2911475"/>
            <a:chOff x="1440" y="2304"/>
            <a:chExt cx="3021" cy="1834"/>
          </a:xfrm>
        </p:grpSpPr>
        <p:sp>
          <p:nvSpPr>
            <p:cNvPr id="9251" name="Line 36"/>
            <p:cNvSpPr>
              <a:spLocks noChangeShapeType="1"/>
            </p:cNvSpPr>
            <p:nvPr/>
          </p:nvSpPr>
          <p:spPr bwMode="auto">
            <a:xfrm>
              <a:off x="1488" y="38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Text Box 37"/>
            <p:cNvSpPr txBox="1">
              <a:spLocks noChangeArrowheads="1"/>
            </p:cNvSpPr>
            <p:nvPr/>
          </p:nvSpPr>
          <p:spPr bwMode="auto">
            <a:xfrm>
              <a:off x="1440" y="388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q &gt; 0</a:t>
              </a:r>
            </a:p>
          </p:txBody>
        </p:sp>
        <p:sp>
          <p:nvSpPr>
            <p:cNvPr id="9253" name="Line 38"/>
            <p:cNvSpPr>
              <a:spLocks noChangeShapeType="1"/>
            </p:cNvSpPr>
            <p:nvPr/>
          </p:nvSpPr>
          <p:spPr bwMode="auto">
            <a:xfrm>
              <a:off x="1488" y="254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Text Box 39"/>
            <p:cNvSpPr txBox="1">
              <a:spLocks noChangeArrowheads="1"/>
            </p:cNvSpPr>
            <p:nvPr/>
          </p:nvSpPr>
          <p:spPr bwMode="auto">
            <a:xfrm>
              <a:off x="1728" y="2304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p</a:t>
              </a:r>
              <a:r>
                <a:rPr lang="en-US" altLang="ja-JP" sz="2000" b="1" baseline="-22000">
                  <a:ea typeface="ＭＳ Ｐゴシック" pitchFamily="64" charset="-128"/>
                </a:rPr>
                <a:t>2</a:t>
              </a:r>
              <a:r>
                <a:rPr lang="en-US" altLang="ja-JP" sz="2000" b="1">
                  <a:ea typeface="ＭＳ Ｐゴシック" pitchFamily="64" charset="-128"/>
                </a:rPr>
                <a:t> &lt; 0</a:t>
              </a:r>
            </a:p>
          </p:txBody>
        </p:sp>
        <p:graphicFrame>
          <p:nvGraphicFramePr>
            <p:cNvPr id="9219" name="Object 40"/>
            <p:cNvGraphicFramePr>
              <a:graphicFrameLocks noChangeAspect="1"/>
            </p:cNvGraphicFramePr>
            <p:nvPr/>
          </p:nvGraphicFramePr>
          <p:xfrm>
            <a:off x="3361" y="3029"/>
            <a:ext cx="110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5" name="Equation" r:id="rId6" imgW="838080" imgH="431640" progId="Equation.DSMT4">
                    <p:embed/>
                  </p:oleObj>
                </mc:Choice>
                <mc:Fallback>
                  <p:oleObj name="Equation" r:id="rId6" imgW="8380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3029"/>
                          <a:ext cx="110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540500" y="2667000"/>
            <a:ext cx="2082800" cy="2590800"/>
            <a:chOff x="4120" y="1680"/>
            <a:chExt cx="1312" cy="1632"/>
          </a:xfrm>
        </p:grpSpPr>
        <p:sp>
          <p:nvSpPr>
            <p:cNvPr id="9249" name="Line 42"/>
            <p:cNvSpPr>
              <a:spLocks noChangeShapeType="1"/>
            </p:cNvSpPr>
            <p:nvPr/>
          </p:nvSpPr>
          <p:spPr bwMode="auto">
            <a:xfrm>
              <a:off x="4416" y="1680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43"/>
            <p:cNvSpPr>
              <a:spLocks noChangeShapeType="1"/>
            </p:cNvSpPr>
            <p:nvPr/>
          </p:nvSpPr>
          <p:spPr bwMode="auto">
            <a:xfrm flipV="1">
              <a:off x="4560" y="2784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18" name="Object 44"/>
            <p:cNvGraphicFramePr>
              <a:graphicFrameLocks noChangeAspect="1"/>
            </p:cNvGraphicFramePr>
            <p:nvPr/>
          </p:nvGraphicFramePr>
          <p:xfrm>
            <a:off x="4120" y="2208"/>
            <a:ext cx="1312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6" name="Equation" r:id="rId8" imgW="1028520" imgH="431640" progId="Equation.DSMT4">
                    <p:embed/>
                  </p:oleObj>
                </mc:Choice>
                <mc:Fallback>
                  <p:oleObj name="Equation" r:id="rId8" imgW="102852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2208"/>
                          <a:ext cx="1312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40" name="Line 45"/>
          <p:cNvSpPr>
            <a:spLocks noChangeShapeType="1"/>
          </p:cNvSpPr>
          <p:nvPr/>
        </p:nvSpPr>
        <p:spPr bwMode="auto">
          <a:xfrm>
            <a:off x="990600" y="4114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46"/>
          <p:cNvSpPr>
            <a:spLocks noChangeShapeType="1"/>
          </p:cNvSpPr>
          <p:nvPr/>
        </p:nvSpPr>
        <p:spPr bwMode="auto">
          <a:xfrm>
            <a:off x="990600" y="41148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47"/>
          <p:cNvSpPr>
            <a:spLocks noChangeShapeType="1"/>
          </p:cNvSpPr>
          <p:nvPr/>
        </p:nvSpPr>
        <p:spPr bwMode="auto">
          <a:xfrm flipV="1">
            <a:off x="990600" y="4114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04" name="Text Box 48"/>
          <p:cNvSpPr txBox="1">
            <a:spLocks noChangeArrowheads="1"/>
          </p:cNvSpPr>
          <p:nvPr/>
        </p:nvSpPr>
        <p:spPr bwMode="auto">
          <a:xfrm>
            <a:off x="5867400" y="5845314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pitchFamily="64" charset="-128"/>
              </a:rPr>
              <a:t>Power </a:t>
            </a:r>
            <a:r>
              <a:rPr lang="en-US" altLang="ja-JP" sz="2000" b="1" dirty="0" smtClean="0">
                <a:ea typeface="ＭＳ Ｐゴシック" pitchFamily="64" charset="-128"/>
              </a:rPr>
              <a:t>(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pitchFamily="64" charset="-128"/>
              </a:rPr>
              <a:t>Unit: diopter </a:t>
            </a:r>
            <a:r>
              <a:rPr lang="en-US" altLang="ja-JP" sz="2000" b="1" dirty="0" smtClean="0">
                <a:ea typeface="ＭＳ Ｐゴシック" pitchFamily="64" charset="-128"/>
              </a:rPr>
              <a:t>)adds </a:t>
            </a:r>
            <a:r>
              <a:rPr lang="en-US" altLang="ja-JP" sz="2000" b="1" dirty="0">
                <a:ea typeface="ＭＳ Ｐゴシック" pitchFamily="64" charset="-128"/>
              </a:rPr>
              <a:t>up in compound </a:t>
            </a:r>
            <a:r>
              <a:rPr lang="en-US" altLang="ja-JP" sz="2000" b="1" dirty="0" smtClean="0">
                <a:ea typeface="ＭＳ Ｐゴシック" pitchFamily="64" charset="-128"/>
              </a:rPr>
              <a:t>lenses</a:t>
            </a:r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810000" y="990600"/>
            <a:ext cx="5029200" cy="4191000"/>
            <a:chOff x="2400" y="624"/>
            <a:chExt cx="3168" cy="2640"/>
          </a:xfrm>
        </p:grpSpPr>
        <p:sp>
          <p:nvSpPr>
            <p:cNvPr id="9245" name="Text Box 50"/>
            <p:cNvSpPr txBox="1">
              <a:spLocks noChangeArrowheads="1"/>
            </p:cNvSpPr>
            <p:nvPr/>
          </p:nvSpPr>
          <p:spPr bwMode="auto">
            <a:xfrm>
              <a:off x="2400" y="2688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 i="0">
                  <a:solidFill>
                    <a:srgbClr val="006600"/>
                  </a:solidFill>
                  <a:ea typeface="ＭＳ Ｐゴシック" pitchFamily="64" charset="-128"/>
                </a:rPr>
                <a:t>Virtual object</a:t>
              </a:r>
            </a:p>
          </p:txBody>
        </p:sp>
        <p:sp>
          <p:nvSpPr>
            <p:cNvPr id="9246" name="Line 52"/>
            <p:cNvSpPr>
              <a:spLocks noChangeShapeType="1"/>
            </p:cNvSpPr>
            <p:nvPr/>
          </p:nvSpPr>
          <p:spPr bwMode="auto">
            <a:xfrm flipH="1">
              <a:off x="2544" y="2976"/>
              <a:ext cx="384" cy="288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Text Box 54"/>
            <p:cNvSpPr txBox="1">
              <a:spLocks noChangeArrowheads="1"/>
            </p:cNvSpPr>
            <p:nvPr/>
          </p:nvSpPr>
          <p:spPr bwMode="auto">
            <a:xfrm>
              <a:off x="3264" y="624"/>
              <a:ext cx="23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 i="0">
                  <a:solidFill>
                    <a:srgbClr val="006600"/>
                  </a:solidFill>
                  <a:ea typeface="ＭＳ Ｐゴシック" pitchFamily="64" charset="-128"/>
                </a:rPr>
                <a:t>For a virtual object, the object distance is negative.</a:t>
              </a:r>
            </a:p>
          </p:txBody>
        </p:sp>
        <p:sp>
          <p:nvSpPr>
            <p:cNvPr id="9248" name="AutoShape 55"/>
            <p:cNvSpPr>
              <a:spLocks noChangeArrowheads="1"/>
            </p:cNvSpPr>
            <p:nvPr/>
          </p:nvSpPr>
          <p:spPr bwMode="auto">
            <a:xfrm>
              <a:off x="3264" y="624"/>
              <a:ext cx="2256" cy="52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6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3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The Eye</a:t>
            </a:r>
          </a:p>
        </p:txBody>
      </p:sp>
      <p:pic>
        <p:nvPicPr>
          <p:cNvPr id="10244" name="Picture 3" descr="figure-32-4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7563"/>
            <a:ext cx="4114800" cy="347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2209800" y="1219200"/>
            <a:ext cx="2438400" cy="762000"/>
            <a:chOff x="4704" y="528"/>
            <a:chExt cx="816" cy="288"/>
          </a:xfrm>
        </p:grpSpPr>
        <p:sp>
          <p:nvSpPr>
            <p:cNvPr id="10251" name="Line 5"/>
            <p:cNvSpPr>
              <a:spLocks noChangeShapeType="1"/>
            </p:cNvSpPr>
            <p:nvPr/>
          </p:nvSpPr>
          <p:spPr bwMode="auto">
            <a:xfrm>
              <a:off x="4704" y="816"/>
              <a:ext cx="624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Text Box 6"/>
            <p:cNvSpPr txBox="1">
              <a:spLocks noChangeArrowheads="1"/>
            </p:cNvSpPr>
            <p:nvPr/>
          </p:nvSpPr>
          <p:spPr bwMode="auto">
            <a:xfrm>
              <a:off x="4800" y="528"/>
              <a:ext cx="7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000">
                  <a:ea typeface="ＭＳ Ｐゴシック" pitchFamily="64" charset="-128"/>
                  <a:cs typeface="Times New Roman" pitchFamily="18" charset="0"/>
                </a:rPr>
                <a:t>≈  </a:t>
              </a:r>
              <a:r>
                <a:rPr lang="en-US" altLang="ja-JP" sz="2000">
                  <a:ea typeface="ＭＳ Ｐゴシック" pitchFamily="64" charset="-128"/>
                  <a:cs typeface="Times New Roman" pitchFamily="18" charset="0"/>
                </a:rPr>
                <a:t>2.5 cm</a:t>
              </a:r>
            </a:p>
          </p:txBody>
        </p:sp>
      </p:grp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6172200" y="2667000"/>
            <a:ext cx="2057400" cy="1295400"/>
            <a:chOff x="2304" y="624"/>
            <a:chExt cx="960" cy="576"/>
          </a:xfrm>
        </p:grpSpPr>
        <p:graphicFrame>
          <p:nvGraphicFramePr>
            <p:cNvPr id="10242" name="Object 8"/>
            <p:cNvGraphicFramePr>
              <a:graphicFrameLocks noChangeAspect="1"/>
            </p:cNvGraphicFramePr>
            <p:nvPr/>
          </p:nvGraphicFramePr>
          <p:xfrm>
            <a:off x="2352" y="672"/>
            <a:ext cx="864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6" name="Equation" r:id="rId5" imgW="698400" imgH="419040" progId="Equation.DSMT4">
                    <p:embed/>
                  </p:oleObj>
                </mc:Choice>
                <mc:Fallback>
                  <p:oleObj name="Equation" r:id="rId5" imgW="6984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672"/>
                          <a:ext cx="864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AutoShape 9"/>
            <p:cNvSpPr>
              <a:spLocks noChangeArrowheads="1"/>
            </p:cNvSpPr>
            <p:nvPr/>
          </p:nvSpPr>
          <p:spPr bwMode="auto">
            <a:xfrm>
              <a:off x="2304" y="624"/>
              <a:ext cx="960" cy="576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7" name="Group 10"/>
          <p:cNvGrpSpPr>
            <a:grpSpLocks/>
          </p:cNvGrpSpPr>
          <p:nvPr/>
        </p:nvGrpSpPr>
        <p:grpSpPr bwMode="auto">
          <a:xfrm>
            <a:off x="6019800" y="4419600"/>
            <a:ext cx="2362200" cy="1644650"/>
            <a:chOff x="2496" y="1344"/>
            <a:chExt cx="1104" cy="1036"/>
          </a:xfrm>
        </p:grpSpPr>
        <p:sp>
          <p:nvSpPr>
            <p:cNvPr id="10248" name="Text Box 11"/>
            <p:cNvSpPr txBox="1">
              <a:spLocks noChangeArrowheads="1"/>
            </p:cNvSpPr>
            <p:nvPr/>
          </p:nvSpPr>
          <p:spPr bwMode="auto">
            <a:xfrm>
              <a:off x="2496" y="1344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>
                  <a:ea typeface="ＭＳ Ｐゴシック" pitchFamily="64" charset="-128"/>
                </a:rPr>
                <a:t>f depends on p</a:t>
              </a:r>
            </a:p>
          </p:txBody>
        </p:sp>
        <p:sp>
          <p:nvSpPr>
            <p:cNvPr id="10249" name="Text Box 12"/>
            <p:cNvSpPr txBox="1">
              <a:spLocks noChangeArrowheads="1"/>
            </p:cNvSpPr>
            <p:nvPr/>
          </p:nvSpPr>
          <p:spPr bwMode="auto">
            <a:xfrm>
              <a:off x="2640" y="1632"/>
              <a:ext cx="81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>
                  <a:ea typeface="ＭＳ Ｐゴシック" pitchFamily="64" charset="-128"/>
                </a:rPr>
                <a:t>p ↓</a:t>
              </a:r>
              <a:r>
                <a:rPr lang="en-US" altLang="ja-JP" b="1">
                  <a:ea typeface="ＭＳ Ｐゴシック" pitchFamily="64" charset="-128"/>
                  <a:cs typeface="Times New Roman" pitchFamily="18" charset="0"/>
                </a:rPr>
                <a:t> =&gt; f↓ to keep q at ≈  2.5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5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Corrective Lenses</a:t>
            </a:r>
          </a:p>
        </p:txBody>
      </p:sp>
      <p:pic>
        <p:nvPicPr>
          <p:cNvPr id="11271" name="Picture 3" descr="figure-32-49b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495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5181600" y="4572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rgbClr val="008000"/>
                </a:solidFill>
                <a:ea typeface="ＭＳ Ｐゴシック" pitchFamily="64" charset="-128"/>
              </a:rPr>
              <a:t>Correct to 25 cm by conv. lens</a:t>
            </a:r>
          </a:p>
        </p:txBody>
      </p:sp>
      <p:grpSp>
        <p:nvGrpSpPr>
          <p:cNvPr id="11273" name="Group 5"/>
          <p:cNvGrpSpPr>
            <a:grpSpLocks/>
          </p:cNvGrpSpPr>
          <p:nvPr/>
        </p:nvGrpSpPr>
        <p:grpSpPr bwMode="auto">
          <a:xfrm>
            <a:off x="5257800" y="990600"/>
            <a:ext cx="3724275" cy="1336675"/>
            <a:chOff x="3312" y="3312"/>
            <a:chExt cx="2346" cy="842"/>
          </a:xfrm>
        </p:grpSpPr>
        <p:sp>
          <p:nvSpPr>
            <p:cNvPr id="11297" name="AutoShape 6"/>
            <p:cNvSpPr>
              <a:spLocks noChangeArrowheads="1"/>
            </p:cNvSpPr>
            <p:nvPr/>
          </p:nvSpPr>
          <p:spPr bwMode="auto">
            <a:xfrm>
              <a:off x="3312" y="3552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8" name="Object 7"/>
            <p:cNvGraphicFramePr>
              <a:graphicFrameLocks noChangeAspect="1"/>
            </p:cNvGraphicFramePr>
            <p:nvPr/>
          </p:nvGraphicFramePr>
          <p:xfrm>
            <a:off x="3648" y="3312"/>
            <a:ext cx="2010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" name="Equation" r:id="rId5" imgW="2044440" imgH="431640" progId="Equation.DSMT4">
                    <p:embed/>
                  </p:oleObj>
                </mc:Choice>
                <mc:Fallback>
                  <p:oleObj name="Equation" r:id="rId5" imgW="20444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312"/>
                          <a:ext cx="2010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8"/>
            <p:cNvGraphicFramePr>
              <a:graphicFrameLocks noChangeAspect="1"/>
            </p:cNvGraphicFramePr>
            <p:nvPr/>
          </p:nvGraphicFramePr>
          <p:xfrm>
            <a:off x="3648" y="3744"/>
            <a:ext cx="1824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9" name="Equation" r:id="rId7" imgW="1917360" imgH="431640" progId="Equation.DSMT4">
                    <p:embed/>
                  </p:oleObj>
                </mc:Choice>
                <mc:Fallback>
                  <p:oleObj name="Equation" r:id="rId7" imgW="19173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744"/>
                          <a:ext cx="1824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4" name="Group 9"/>
          <p:cNvGrpSpPr>
            <a:grpSpLocks/>
          </p:cNvGrpSpPr>
          <p:nvPr/>
        </p:nvGrpSpPr>
        <p:grpSpPr bwMode="auto">
          <a:xfrm>
            <a:off x="533400" y="304800"/>
            <a:ext cx="4267200" cy="701675"/>
            <a:chOff x="192" y="2688"/>
            <a:chExt cx="2688" cy="442"/>
          </a:xfrm>
        </p:grpSpPr>
        <p:sp>
          <p:nvSpPr>
            <p:cNvPr id="11295" name="Text Box 10"/>
            <p:cNvSpPr txBox="1">
              <a:spLocks noChangeArrowheads="1"/>
            </p:cNvSpPr>
            <p:nvPr/>
          </p:nvSpPr>
          <p:spPr bwMode="auto">
            <a:xfrm>
              <a:off x="192" y="2688"/>
              <a:ext cx="16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ea typeface="ＭＳ Ｐゴシック" pitchFamily="64" charset="-128"/>
                </a:rPr>
                <a:t>Hyperopia</a:t>
              </a:r>
              <a:r>
                <a:rPr lang="en-US" altLang="ja-JP" sz="2000" i="0" dirty="0">
                  <a:ea typeface="ＭＳ Ｐゴシック" pitchFamily="64" charset="-128"/>
                </a:rPr>
                <a:t>: A person has near point = 75 cm</a:t>
              </a:r>
            </a:p>
          </p:txBody>
        </p:sp>
        <p:sp>
          <p:nvSpPr>
            <p:cNvPr id="11296" name="Text Box 11"/>
            <p:cNvSpPr txBox="1">
              <a:spLocks noChangeArrowheads="1"/>
            </p:cNvSpPr>
            <p:nvPr/>
          </p:nvSpPr>
          <p:spPr bwMode="auto">
            <a:xfrm>
              <a:off x="1728" y="2784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hlink"/>
                  </a:solidFill>
                  <a:ea typeface="ＭＳ Ｐゴシック" pitchFamily="64" charset="-128"/>
                </a:rPr>
                <a:t>Can’t focus near.</a:t>
              </a:r>
            </a:p>
          </p:txBody>
        </p:sp>
      </p:grpSp>
      <p:pic>
        <p:nvPicPr>
          <p:cNvPr id="740364" name="Picture 12" descr="figure-32-47"/>
          <p:cNvPicPr>
            <a:picLocks noGrp="1"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0670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0365" name="Text Box 13"/>
          <p:cNvSpPr txBox="1">
            <a:spLocks noChangeArrowheads="1"/>
          </p:cNvSpPr>
          <p:nvPr/>
        </p:nvSpPr>
        <p:spPr bwMode="auto">
          <a:xfrm>
            <a:off x="5029200" y="30480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folHlink"/>
                </a:solidFill>
                <a:ea typeface="ＭＳ Ｐゴシック" pitchFamily="64" charset="-128"/>
              </a:rPr>
              <a:t>Corrected by diverging lens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3400" y="2590800"/>
            <a:ext cx="4419600" cy="701675"/>
            <a:chOff x="336" y="2208"/>
            <a:chExt cx="2784" cy="442"/>
          </a:xfrm>
        </p:grpSpPr>
        <p:sp>
          <p:nvSpPr>
            <p:cNvPr id="11293" name="Text Box 15"/>
            <p:cNvSpPr txBox="1">
              <a:spLocks noChangeArrowheads="1"/>
            </p:cNvSpPr>
            <p:nvPr/>
          </p:nvSpPr>
          <p:spPr bwMode="auto">
            <a:xfrm>
              <a:off x="336" y="2208"/>
              <a:ext cx="16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ea typeface="ＭＳ Ｐゴシック" pitchFamily="64" charset="-128"/>
                </a:rPr>
                <a:t>Myopia(nearsighted) </a:t>
              </a:r>
              <a:r>
                <a:rPr lang="en-US" altLang="ja-JP" sz="2000" i="0" dirty="0">
                  <a:ea typeface="ＭＳ Ｐゴシック" pitchFamily="64" charset="-128"/>
                </a:rPr>
                <a:t>e.g., far point = 40 cm</a:t>
              </a:r>
            </a:p>
          </p:txBody>
        </p:sp>
        <p:sp>
          <p:nvSpPr>
            <p:cNvPr id="11294" name="Text Box 16"/>
            <p:cNvSpPr txBox="1">
              <a:spLocks noChangeArrowheads="1"/>
            </p:cNvSpPr>
            <p:nvPr/>
          </p:nvSpPr>
          <p:spPr bwMode="auto">
            <a:xfrm>
              <a:off x="1968" y="2304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hlink"/>
                  </a:solidFill>
                  <a:ea typeface="ＭＳ Ｐゴシック" pitchFamily="64" charset="-128"/>
                </a:rPr>
                <a:t>Can’t focus far. 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76800" y="3581400"/>
            <a:ext cx="3595688" cy="1336675"/>
            <a:chOff x="3312" y="3312"/>
            <a:chExt cx="2265" cy="842"/>
          </a:xfrm>
        </p:grpSpPr>
        <p:sp>
          <p:nvSpPr>
            <p:cNvPr id="11292" name="AutoShape 18"/>
            <p:cNvSpPr>
              <a:spLocks noChangeArrowheads="1"/>
            </p:cNvSpPr>
            <p:nvPr/>
          </p:nvSpPr>
          <p:spPr bwMode="auto">
            <a:xfrm>
              <a:off x="3312" y="3552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6" name="Object 19"/>
            <p:cNvGraphicFramePr>
              <a:graphicFrameLocks noChangeAspect="1"/>
            </p:cNvGraphicFramePr>
            <p:nvPr/>
          </p:nvGraphicFramePr>
          <p:xfrm>
            <a:off x="3728" y="3312"/>
            <a:ext cx="1849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0" name="Equation" r:id="rId10" imgW="1879560" imgH="431640" progId="Equation.DSMT4">
                    <p:embed/>
                  </p:oleObj>
                </mc:Choice>
                <mc:Fallback>
                  <p:oleObj name="Equation" r:id="rId10" imgW="18795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3312"/>
                          <a:ext cx="1849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20"/>
            <p:cNvGraphicFramePr>
              <a:graphicFrameLocks noChangeAspect="1"/>
            </p:cNvGraphicFramePr>
            <p:nvPr/>
          </p:nvGraphicFramePr>
          <p:xfrm>
            <a:off x="3685" y="3744"/>
            <a:ext cx="1751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1" name="Equation" r:id="rId12" imgW="1841400" imgH="431640" progId="Equation.DSMT4">
                    <p:embed/>
                  </p:oleObj>
                </mc:Choice>
                <mc:Fallback>
                  <p:oleObj name="Equation" r:id="rId12" imgW="18414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5" y="3744"/>
                          <a:ext cx="1751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9" name="Text Box 21"/>
          <p:cNvSpPr txBox="1">
            <a:spLocks noChangeArrowheads="1"/>
          </p:cNvSpPr>
          <p:nvPr/>
        </p:nvSpPr>
        <p:spPr bwMode="auto">
          <a:xfrm>
            <a:off x="5791200" y="2362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i="0">
                <a:solidFill>
                  <a:srgbClr val="008000"/>
                </a:solidFill>
                <a:ea typeface="ＭＳ Ｐゴシック" pitchFamily="64" charset="-128"/>
              </a:rPr>
              <a:t>Use a lens of +2.67D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5562600" y="5029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i="0">
                <a:solidFill>
                  <a:srgbClr val="008000"/>
                </a:solidFill>
                <a:ea typeface="ＭＳ Ｐゴシック" pitchFamily="64" charset="-128"/>
              </a:rPr>
              <a:t>Use a lens of -2.5D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514600" y="5791200"/>
            <a:ext cx="990600" cy="1066800"/>
            <a:chOff x="2160" y="1920"/>
            <a:chExt cx="624" cy="720"/>
          </a:xfrm>
        </p:grpSpPr>
        <p:sp>
          <p:nvSpPr>
            <p:cNvPr id="11290" name="Oval 21"/>
            <p:cNvSpPr>
              <a:spLocks noChangeArrowheads="1"/>
            </p:cNvSpPr>
            <p:nvPr/>
          </p:nvSpPr>
          <p:spPr bwMode="auto">
            <a:xfrm>
              <a:off x="2160" y="1920"/>
              <a:ext cx="62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Oval 22"/>
            <p:cNvSpPr>
              <a:spLocks noChangeArrowheads="1"/>
            </p:cNvSpPr>
            <p:nvPr/>
          </p:nvSpPr>
          <p:spPr bwMode="auto">
            <a:xfrm>
              <a:off x="2160" y="2016"/>
              <a:ext cx="240" cy="5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438400" y="5715000"/>
            <a:ext cx="76200" cy="1143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 flipV="1">
            <a:off x="2286000" y="6248400"/>
            <a:ext cx="241300" cy="460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0" y="6248400"/>
            <a:ext cx="4191000" cy="238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1" y="6019800"/>
            <a:ext cx="457200" cy="3175"/>
          </a:xfrm>
          <a:prstGeom prst="straightConnector1">
            <a:avLst/>
          </a:prstGeom>
          <a:noFill/>
          <a:ln w="57150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228600" y="5827713"/>
            <a:ext cx="3276600" cy="6492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  <a:stCxn id="11290" idx="6"/>
          </p:cNvCxnSpPr>
          <p:nvPr/>
        </p:nvCxnSpPr>
        <p:spPr bwMode="auto">
          <a:xfrm>
            <a:off x="3505200" y="6324600"/>
            <a:ext cx="1588" cy="152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  <a:endCxn id="11290" idx="6"/>
          </p:cNvCxnSpPr>
          <p:nvPr/>
        </p:nvCxnSpPr>
        <p:spPr bwMode="auto">
          <a:xfrm>
            <a:off x="228600" y="6056313"/>
            <a:ext cx="3276600" cy="2682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8200" y="58674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Forgot to bring the glass? Not a problem. </a:t>
            </a:r>
          </a:p>
        </p:txBody>
      </p:sp>
    </p:spTree>
    <p:extLst>
      <p:ext uri="{BB962C8B-B14F-4D97-AF65-F5344CB8AC3E}">
        <p14:creationId xmlns:p14="http://schemas.microsoft.com/office/powerpoint/2010/main" val="10704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5" grpId="0"/>
      <p:bldP spid="740374" grpId="0"/>
      <p:bldP spid="29" grpId="0" animBg="1"/>
      <p:bldP spid="30" grpId="0" animBg="1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Magnifying Lens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7273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 object is placed near the focal point of a magnifying lens. The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angle subtended by the image is  tan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  <a:sym typeface="Symbol" pitchFamily="18" charset="2"/>
              </a:rPr>
              <a:t> 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= y/f .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Without the lens, the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largest angle subtended by the object is achieved when the object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placed at the </a:t>
            </a:r>
            <a:r>
              <a:rPr lang="en-US" altLang="ja-JP" sz="2000" b="1">
                <a:ea typeface="ＭＳ Ｐゴシック" pitchFamily="64" charset="-128"/>
              </a:rPr>
              <a:t>near point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, tan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  <a:sym typeface="Symbol" pitchFamily="18" charset="2"/>
              </a:rPr>
              <a:t>’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 = y/x</a:t>
            </a:r>
            <a:r>
              <a:rPr lang="en-US" altLang="ja-JP" sz="2000" b="1" baseline="-22000">
                <a:solidFill>
                  <a:schemeClr val="tx1"/>
                </a:solidFill>
                <a:ea typeface="ＭＳ Ｐゴシック" pitchFamily="64" charset="-128"/>
              </a:rPr>
              <a:t>np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54102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i="0">
                <a:solidFill>
                  <a:schemeClr val="tx1"/>
                </a:solidFill>
                <a:ea typeface="ＭＳ Ｐゴシック" pitchFamily="64" charset="-128"/>
              </a:rPr>
              <a:t>For small angles, the </a:t>
            </a:r>
            <a:r>
              <a:rPr lang="en-US" altLang="ja-JP" b="1">
                <a:ea typeface="ＭＳ Ｐゴシック" pitchFamily="64" charset="-128"/>
              </a:rPr>
              <a:t>angular magnification</a:t>
            </a:r>
            <a:endParaRPr lang="en-US" altLang="ja-JP" b="1" i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5181600"/>
          <a:ext cx="2209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4" imgW="888840" imgH="444240" progId="Equation.3">
                  <p:embed/>
                </p:oleObj>
              </mc:Choice>
              <mc:Fallback>
                <p:oleObj name="Equation" r:id="rId4" imgW="88884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2209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31"/>
          <p:cNvGrpSpPr>
            <a:grpSpLocks/>
          </p:cNvGrpSpPr>
          <p:nvPr/>
        </p:nvGrpSpPr>
        <p:grpSpPr bwMode="auto">
          <a:xfrm>
            <a:off x="3429000" y="3048000"/>
            <a:ext cx="990600" cy="1143000"/>
            <a:chOff x="2160" y="1920"/>
            <a:chExt cx="624" cy="720"/>
          </a:xfrm>
        </p:grpSpPr>
        <p:sp>
          <p:nvSpPr>
            <p:cNvPr id="12324" name="Oval 21"/>
            <p:cNvSpPr>
              <a:spLocks noChangeArrowheads="1"/>
            </p:cNvSpPr>
            <p:nvPr/>
          </p:nvSpPr>
          <p:spPr bwMode="auto">
            <a:xfrm>
              <a:off x="2160" y="1920"/>
              <a:ext cx="62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22"/>
            <p:cNvSpPr>
              <a:spLocks noChangeArrowheads="1"/>
            </p:cNvSpPr>
            <p:nvPr/>
          </p:nvSpPr>
          <p:spPr bwMode="auto">
            <a:xfrm>
              <a:off x="2160" y="2016"/>
              <a:ext cx="240" cy="5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Line 27"/>
          <p:cNvSpPr>
            <a:spLocks noChangeShapeType="1"/>
          </p:cNvSpPr>
          <p:nvPr/>
        </p:nvSpPr>
        <p:spPr bwMode="auto">
          <a:xfrm flipH="1">
            <a:off x="0" y="3678238"/>
            <a:ext cx="495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28"/>
          <p:cNvSpPr>
            <a:spLocks noChangeShapeType="1"/>
          </p:cNvSpPr>
          <p:nvPr/>
        </p:nvSpPr>
        <p:spPr bwMode="auto">
          <a:xfrm flipV="1">
            <a:off x="457200" y="32766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29"/>
          <p:cNvSpPr>
            <a:spLocks noChangeShapeType="1"/>
          </p:cNvSpPr>
          <p:nvPr/>
        </p:nvSpPr>
        <p:spPr bwMode="auto">
          <a:xfrm>
            <a:off x="457200" y="3276600"/>
            <a:ext cx="3962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30"/>
          <p:cNvSpPr>
            <a:spLocks noChangeShapeType="1"/>
          </p:cNvSpPr>
          <p:nvPr/>
        </p:nvSpPr>
        <p:spPr bwMode="auto">
          <a:xfrm>
            <a:off x="457200" y="3276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32"/>
          <p:cNvSpPr>
            <a:spLocks noChangeShapeType="1"/>
          </p:cNvSpPr>
          <p:nvPr/>
        </p:nvSpPr>
        <p:spPr bwMode="auto">
          <a:xfrm>
            <a:off x="3581400" y="3276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0" name="Group 33"/>
          <p:cNvGrpSpPr>
            <a:grpSpLocks/>
          </p:cNvGrpSpPr>
          <p:nvPr/>
        </p:nvGrpSpPr>
        <p:grpSpPr bwMode="auto">
          <a:xfrm>
            <a:off x="7543800" y="2971800"/>
            <a:ext cx="990600" cy="1143000"/>
            <a:chOff x="2160" y="1920"/>
            <a:chExt cx="624" cy="720"/>
          </a:xfrm>
        </p:grpSpPr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2160" y="1920"/>
              <a:ext cx="62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2160" y="2016"/>
              <a:ext cx="240" cy="5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1" name="Line 36"/>
          <p:cNvSpPr>
            <a:spLocks noChangeShapeType="1"/>
          </p:cNvSpPr>
          <p:nvPr/>
        </p:nvSpPr>
        <p:spPr bwMode="auto">
          <a:xfrm flipH="1">
            <a:off x="5562600" y="3602038"/>
            <a:ext cx="3505200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37"/>
          <p:cNvSpPr>
            <a:spLocks noChangeShapeType="1"/>
          </p:cNvSpPr>
          <p:nvPr/>
        </p:nvSpPr>
        <p:spPr bwMode="auto">
          <a:xfrm flipV="1">
            <a:off x="6477000" y="3200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38"/>
          <p:cNvSpPr>
            <a:spLocks noChangeArrowheads="1"/>
          </p:cNvSpPr>
          <p:nvPr/>
        </p:nvSpPr>
        <p:spPr bwMode="auto">
          <a:xfrm>
            <a:off x="7391400" y="2209800"/>
            <a:ext cx="1524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39"/>
          <p:cNvSpPr>
            <a:spLocks noChangeShapeType="1"/>
          </p:cNvSpPr>
          <p:nvPr/>
        </p:nvSpPr>
        <p:spPr bwMode="auto">
          <a:xfrm flipV="1">
            <a:off x="6477000" y="2971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40"/>
          <p:cNvSpPr>
            <a:spLocks noChangeShapeType="1"/>
          </p:cNvSpPr>
          <p:nvPr/>
        </p:nvSpPr>
        <p:spPr bwMode="auto">
          <a:xfrm>
            <a:off x="7391400" y="2971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41"/>
          <p:cNvSpPr>
            <a:spLocks noChangeShapeType="1"/>
          </p:cNvSpPr>
          <p:nvPr/>
        </p:nvSpPr>
        <p:spPr bwMode="auto">
          <a:xfrm>
            <a:off x="6477000" y="3200400"/>
            <a:ext cx="19050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43"/>
          <p:cNvSpPr>
            <a:spLocks noChangeShapeType="1"/>
          </p:cNvSpPr>
          <p:nvPr/>
        </p:nvSpPr>
        <p:spPr bwMode="auto">
          <a:xfrm>
            <a:off x="7772400" y="31242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44"/>
          <p:cNvSpPr>
            <a:spLocks/>
          </p:cNvSpPr>
          <p:nvPr/>
        </p:nvSpPr>
        <p:spPr bwMode="auto">
          <a:xfrm>
            <a:off x="1981200" y="3505200"/>
            <a:ext cx="76200" cy="228600"/>
          </a:xfrm>
          <a:custGeom>
            <a:avLst/>
            <a:gdLst>
              <a:gd name="T0" fmla="*/ 120967511 w 48"/>
              <a:gd name="T1" fmla="*/ 0 h 144"/>
              <a:gd name="T2" fmla="*/ 0 w 48"/>
              <a:gd name="T3" fmla="*/ 120967498 h 144"/>
              <a:gd name="T4" fmla="*/ 120967511 w 48"/>
              <a:gd name="T5" fmla="*/ 362902445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48" y="0"/>
                </a:moveTo>
                <a:cubicBezTo>
                  <a:pt x="24" y="12"/>
                  <a:pt x="0" y="24"/>
                  <a:pt x="0" y="48"/>
                </a:cubicBezTo>
                <a:cubicBezTo>
                  <a:pt x="0" y="72"/>
                  <a:pt x="40" y="128"/>
                  <a:pt x="4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>
            <a:off x="64770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H="1">
            <a:off x="64770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47"/>
          <p:cNvSpPr>
            <a:spLocks noChangeShapeType="1"/>
          </p:cNvSpPr>
          <p:nvPr/>
        </p:nvSpPr>
        <p:spPr bwMode="auto">
          <a:xfrm>
            <a:off x="70104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Text Box 48"/>
          <p:cNvSpPr txBox="1">
            <a:spLocks noChangeArrowheads="1"/>
          </p:cNvSpPr>
          <p:nvPr/>
        </p:nvSpPr>
        <p:spPr bwMode="auto">
          <a:xfrm>
            <a:off x="6781800" y="3581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12313" name="Freeform 49"/>
          <p:cNvSpPr>
            <a:spLocks/>
          </p:cNvSpPr>
          <p:nvPr/>
        </p:nvSpPr>
        <p:spPr bwMode="auto">
          <a:xfrm>
            <a:off x="6934200" y="3429000"/>
            <a:ext cx="76200" cy="228600"/>
          </a:xfrm>
          <a:custGeom>
            <a:avLst/>
            <a:gdLst>
              <a:gd name="T0" fmla="*/ 120967511 w 48"/>
              <a:gd name="T1" fmla="*/ 0 h 144"/>
              <a:gd name="T2" fmla="*/ 0 w 48"/>
              <a:gd name="T3" fmla="*/ 120967498 h 144"/>
              <a:gd name="T4" fmla="*/ 120967511 w 48"/>
              <a:gd name="T5" fmla="*/ 362902445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48" y="0"/>
                </a:moveTo>
                <a:cubicBezTo>
                  <a:pt x="24" y="12"/>
                  <a:pt x="0" y="24"/>
                  <a:pt x="0" y="48"/>
                </a:cubicBezTo>
                <a:cubicBezTo>
                  <a:pt x="0" y="72"/>
                  <a:pt x="40" y="128"/>
                  <a:pt x="4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Text Box 50"/>
          <p:cNvSpPr txBox="1">
            <a:spLocks noChangeArrowheads="1"/>
          </p:cNvSpPr>
          <p:nvPr/>
        </p:nvSpPr>
        <p:spPr bwMode="auto">
          <a:xfrm>
            <a:off x="1295400" y="3352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/>
              <a:t>’</a:t>
            </a:r>
            <a:endParaRPr lang="en-US">
              <a:latin typeface="Symbol" pitchFamily="18" charset="2"/>
            </a:endParaRPr>
          </a:p>
        </p:txBody>
      </p:sp>
      <p:sp>
        <p:nvSpPr>
          <p:cNvPr id="12315" name="Text Box 51"/>
          <p:cNvSpPr txBox="1">
            <a:spLocks noChangeArrowheads="1"/>
          </p:cNvSpPr>
          <p:nvPr/>
        </p:nvSpPr>
        <p:spPr bwMode="auto">
          <a:xfrm>
            <a:off x="65532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12316" name="Line 52"/>
          <p:cNvSpPr>
            <a:spLocks noChangeShapeType="1"/>
          </p:cNvSpPr>
          <p:nvPr/>
        </p:nvSpPr>
        <p:spPr bwMode="auto">
          <a:xfrm>
            <a:off x="4572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53"/>
          <p:cNvSpPr>
            <a:spLocks noChangeShapeType="1"/>
          </p:cNvSpPr>
          <p:nvPr/>
        </p:nvSpPr>
        <p:spPr bwMode="auto">
          <a:xfrm flipH="1">
            <a:off x="457200" y="3962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54"/>
          <p:cNvSpPr>
            <a:spLocks noChangeShapeType="1"/>
          </p:cNvSpPr>
          <p:nvPr/>
        </p:nvSpPr>
        <p:spPr bwMode="auto">
          <a:xfrm>
            <a:off x="2286000" y="3962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Text Box 55"/>
          <p:cNvSpPr txBox="1">
            <a:spLocks noChangeArrowheads="1"/>
          </p:cNvSpPr>
          <p:nvPr/>
        </p:nvSpPr>
        <p:spPr bwMode="auto">
          <a:xfrm>
            <a:off x="18288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np</a:t>
            </a:r>
          </a:p>
        </p:txBody>
      </p:sp>
      <p:cxnSp>
        <p:nvCxnSpPr>
          <p:cNvPr id="12320" name="Straight Arrow Connector 36"/>
          <p:cNvCxnSpPr>
            <a:cxnSpLocks noChangeShapeType="1"/>
            <a:endCxn id="12299" idx="1"/>
          </p:cNvCxnSpPr>
          <p:nvPr/>
        </p:nvCxnSpPr>
        <p:spPr bwMode="auto">
          <a:xfrm rot="5400000">
            <a:off x="4343401" y="3733800"/>
            <a:ext cx="152400" cy="31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321" name="Straight Arrow Connector 38"/>
          <p:cNvCxnSpPr>
            <a:cxnSpLocks noChangeShapeType="1"/>
            <a:endCxn id="12322" idx="5"/>
          </p:cNvCxnSpPr>
          <p:nvPr/>
        </p:nvCxnSpPr>
        <p:spPr bwMode="auto">
          <a:xfrm rot="5400000">
            <a:off x="8278812" y="3692526"/>
            <a:ext cx="366713" cy="1444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88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7"/>
          <p:cNvSpPr txBox="1">
            <a:spLocks noChangeArrowheads="1"/>
          </p:cNvSpPr>
          <p:nvPr/>
        </p:nvSpPr>
        <p:spPr bwMode="auto">
          <a:xfrm>
            <a:off x="304800" y="762000"/>
            <a:ext cx="8458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i="0"/>
              <a:t>The refraction index for air and glass are 1.0 and 1.5, respectively.  The incident angle </a:t>
            </a:r>
            <a:r>
              <a:rPr lang="el-GR" i="0"/>
              <a:t>θ</a:t>
            </a:r>
            <a:r>
              <a:rPr lang="en-US" i="0" baseline="-25000"/>
              <a:t>1</a:t>
            </a:r>
            <a:r>
              <a:rPr lang="en-US" i="0"/>
              <a:t> is 30</a:t>
            </a:r>
            <a:r>
              <a:rPr lang="en-US" i="0" baseline="30000"/>
              <a:t>o</a:t>
            </a:r>
            <a:r>
              <a:rPr lang="en-US" i="0"/>
              <a:t>, what are the reflection angle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and refraction angle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 ?</a:t>
            </a:r>
          </a:p>
          <a:p>
            <a:endParaRPr lang="en-US" i="0"/>
          </a:p>
          <a:p>
            <a:r>
              <a:rPr lang="en-US" i="0"/>
              <a:t>A).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=19.5</a:t>
            </a:r>
            <a:r>
              <a:rPr lang="en-US" i="0" baseline="30000"/>
              <a:t>o</a:t>
            </a:r>
          </a:p>
          <a:p>
            <a:endParaRPr lang="en-US" i="0" baseline="30000"/>
          </a:p>
          <a:p>
            <a:r>
              <a:rPr lang="en-US" i="0"/>
              <a:t>B).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=15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C).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=19.5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=30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D).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=15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=19.5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E).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=22.5</a:t>
            </a:r>
            <a:r>
              <a:rPr lang="en-US" i="0" baseline="30000"/>
              <a:t>o</a:t>
            </a:r>
            <a:endParaRPr lang="en-US" i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64" charset="-128"/>
              </a:rPr>
              <a:t>Exercise </a:t>
            </a:r>
          </a:p>
        </p:txBody>
      </p:sp>
      <p:pic>
        <p:nvPicPr>
          <p:cNvPr id="13316" name="Picture 3" descr="F34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051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Fermat’s Principle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76400" y="9144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 </a:t>
            </a:r>
            <a:r>
              <a:rPr lang="en-US" altLang="ja-JP" sz="2000" b="1">
                <a:ea typeface="ＭＳ Ｐゴシック" pitchFamily="64" charset="-128"/>
              </a:rPr>
              <a:t>path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taken by light traveling from one point to another is such that </a:t>
            </a:r>
            <a:r>
              <a:rPr lang="en-US" altLang="ja-JP" sz="2000" b="1" i="0">
                <a:ea typeface="ＭＳ Ｐゴシック" pitchFamily="64" charset="-128"/>
              </a:rPr>
              <a:t>the </a:t>
            </a:r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time</a:t>
            </a:r>
            <a:r>
              <a:rPr lang="en-US" altLang="ja-JP" sz="2000" b="1" i="0">
                <a:ea typeface="ＭＳ Ｐゴシック" pitchFamily="64" charset="-128"/>
              </a:rPr>
              <a:t> of travel is a minimum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</a:p>
        </p:txBody>
      </p:sp>
      <p:pic>
        <p:nvPicPr>
          <p:cNvPr id="14340" name="Picture 4" descr="figure-31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541713"/>
            <a:ext cx="33226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igure-31-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9178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52600" y="19050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b="1" i="0">
                <a:ea typeface="ＭＳ Ｐゴシック" pitchFamily="64" charset="-128"/>
              </a:rPr>
              <a:t> </a:t>
            </a:r>
            <a:r>
              <a:rPr lang="en-US" altLang="ja-JP" sz="2000" b="1" i="0">
                <a:ea typeface="ＭＳ Ｐゴシック" pitchFamily="64" charset="-128"/>
              </a:rPr>
              <a:t>path: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geometric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ray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assumed for light.</a:t>
            </a:r>
            <a:endParaRPr lang="en-US" altLang="ja-JP" sz="2000" b="1" i="0">
              <a:ea typeface="ＭＳ Ｐゴシック" pitchFamily="64" charset="-128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752600" y="23622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b="1" i="0"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minimum </a:t>
            </a:r>
            <a:r>
              <a:rPr lang="en-US" altLang="ja-JP" sz="2000" b="1">
                <a:ea typeface="ＭＳ Ｐゴシック" pitchFamily="64" charset="-128"/>
              </a:rPr>
              <a:t>time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  <a:sym typeface="Symbol" pitchFamily="18" charset="2"/>
              </a:rPr>
              <a:t> shortest path length</a:t>
            </a:r>
            <a:endParaRPr lang="en-US" altLang="ja-JP" sz="2000" b="1" i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09800" y="61722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reflection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943600" y="62484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refraction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Intensity of Reflected and Refracted Light</a:t>
            </a:r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1219200" y="914400"/>
            <a:ext cx="6248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ja-JP" altLang="en-US" sz="2000" i="0">
                <a:ea typeface="ＭＳ Ｐゴシック" pitchFamily="64" charset="-128"/>
              </a:rPr>
              <a:t> 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Maxwell’s Equations with proper boundary conditions lead to solutions for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E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B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for reflected and refracted light in terms of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E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B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for the incident light and the properties of the media involved.</a:t>
            </a:r>
            <a:endParaRPr lang="en-US" altLang="ja-JP" sz="2000" i="0">
              <a:ea typeface="ＭＳ Ｐゴシック" pitchFamily="64" charset="-128"/>
            </a:endParaRPr>
          </a:p>
        </p:txBody>
      </p:sp>
      <p:grpSp>
        <p:nvGrpSpPr>
          <p:cNvPr id="7176" name="Group 4"/>
          <p:cNvGrpSpPr>
            <a:grpSpLocks/>
          </p:cNvGrpSpPr>
          <p:nvPr/>
        </p:nvGrpSpPr>
        <p:grpSpPr bwMode="auto">
          <a:xfrm>
            <a:off x="1219200" y="2286000"/>
            <a:ext cx="6858000" cy="1006475"/>
            <a:chOff x="768" y="1440"/>
            <a:chExt cx="4320" cy="634"/>
          </a:xfrm>
        </p:grpSpPr>
        <p:sp>
          <p:nvSpPr>
            <p:cNvPr id="7183" name="Text Box 5"/>
            <p:cNvSpPr txBox="1">
              <a:spLocks noChangeArrowheads="1"/>
            </p:cNvSpPr>
            <p:nvPr/>
          </p:nvSpPr>
          <p:spPr bwMode="auto">
            <a:xfrm>
              <a:off x="768" y="1536"/>
              <a:ext cx="18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ja-JP" altLang="en-US" sz="2000" i="0">
                  <a:solidFill>
                    <a:schemeClr val="tx1"/>
                  </a:solidFill>
                  <a:ea typeface="ＭＳ Ｐゴシック" pitchFamily="64" charset="-128"/>
                </a:rPr>
                <a:t> </a:t>
              </a: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The relative intensities </a:t>
              </a:r>
            </a:p>
          </p:txBody>
        </p:sp>
        <p:graphicFrame>
          <p:nvGraphicFramePr>
            <p:cNvPr id="7172" name="Object 6"/>
            <p:cNvGraphicFramePr>
              <a:graphicFrameLocks noChangeAspect="1"/>
            </p:cNvGraphicFramePr>
            <p:nvPr/>
          </p:nvGraphicFramePr>
          <p:xfrm>
            <a:off x="2496" y="1440"/>
            <a:ext cx="625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4" name="Equation" r:id="rId4" imgW="571320" imgH="444240" progId="Equation.DSMT4">
                    <p:embed/>
                  </p:oleObj>
                </mc:Choice>
                <mc:Fallback>
                  <p:oleObj name="Equation" r:id="rId4" imgW="571320" imgH="4442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440"/>
                          <a:ext cx="625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7"/>
            <p:cNvGraphicFramePr>
              <a:graphicFrameLocks noChangeAspect="1"/>
            </p:cNvGraphicFramePr>
            <p:nvPr/>
          </p:nvGraphicFramePr>
          <p:xfrm>
            <a:off x="3127" y="1440"/>
            <a:ext cx="514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5" name="Equation" r:id="rId6" imgW="469800" imgH="444240" progId="Equation.DSMT4">
                    <p:embed/>
                  </p:oleObj>
                </mc:Choice>
                <mc:Fallback>
                  <p:oleObj name="Equation" r:id="rId6" imgW="469800" imgH="4442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" y="1440"/>
                          <a:ext cx="514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4" name="Text Box 8"/>
            <p:cNvSpPr txBox="1">
              <a:spLocks noChangeArrowheads="1"/>
            </p:cNvSpPr>
            <p:nvPr/>
          </p:nvSpPr>
          <p:spPr bwMode="auto">
            <a:xfrm>
              <a:off x="3648" y="1536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depend on</a:t>
              </a:r>
            </a:p>
          </p:txBody>
        </p:sp>
        <p:sp>
          <p:nvSpPr>
            <p:cNvPr id="7185" name="Text Box 9"/>
            <p:cNvSpPr txBox="1">
              <a:spLocks noChangeArrowheads="1"/>
            </p:cNvSpPr>
            <p:nvPr/>
          </p:nvSpPr>
          <p:spPr bwMode="auto">
            <a:xfrm>
              <a:off x="864" y="1824"/>
              <a:ext cx="4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the </a:t>
              </a:r>
              <a:r>
                <a:rPr lang="en-US" altLang="ja-JP" sz="2000" b="1">
                  <a:ea typeface="ＭＳ Ｐゴシック" pitchFamily="64" charset="-128"/>
                </a:rPr>
                <a:t>direction of E</a:t>
              </a: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 (and </a:t>
              </a:r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B</a:t>
              </a: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) </a:t>
              </a:r>
              <a:r>
                <a:rPr lang="en-US" altLang="ja-JP" sz="2000" b="1">
                  <a:ea typeface="ＭＳ Ｐゴシック" pitchFamily="64" charset="-128"/>
                </a:rPr>
                <a:t>relative to the plane of incidence</a:t>
              </a:r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.</a:t>
              </a:r>
            </a:p>
          </p:txBody>
        </p:sp>
      </p:grp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6858000" y="1828800"/>
            <a:ext cx="1905000" cy="1066800"/>
            <a:chOff x="4320" y="1152"/>
            <a:chExt cx="1200" cy="672"/>
          </a:xfrm>
        </p:grpSpPr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 flipH="1">
              <a:off x="4320" y="1392"/>
              <a:ext cx="480" cy="43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2"/>
            <p:cNvSpPr txBox="1">
              <a:spLocks noChangeArrowheads="1"/>
            </p:cNvSpPr>
            <p:nvPr/>
          </p:nvSpPr>
          <p:spPr bwMode="auto">
            <a:xfrm>
              <a:off x="4512" y="1152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polarization</a:t>
              </a:r>
            </a:p>
          </p:txBody>
        </p:sp>
      </p:grp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1295400" y="4114800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For </a:t>
            </a:r>
            <a:r>
              <a:rPr lang="en-US" altLang="ja-JP" sz="2000" b="1">
                <a:ea typeface="ＭＳ Ｐゴシック" pitchFamily="64" charset="-128"/>
              </a:rPr>
              <a:t>normal incidence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, all directions are the equivalent, and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1371600" y="3200400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as well as the incident angle and the media properties.</a:t>
            </a:r>
          </a:p>
        </p:txBody>
      </p:sp>
      <p:grpSp>
        <p:nvGrpSpPr>
          <p:cNvPr id="7180" name="Group 15"/>
          <p:cNvGrpSpPr>
            <a:grpSpLocks/>
          </p:cNvGrpSpPr>
          <p:nvPr/>
        </p:nvGrpSpPr>
        <p:grpSpPr bwMode="auto">
          <a:xfrm>
            <a:off x="1600200" y="4800600"/>
            <a:ext cx="6364288" cy="1027113"/>
            <a:chOff x="1008" y="3024"/>
            <a:chExt cx="4009" cy="647"/>
          </a:xfrm>
        </p:grpSpPr>
        <p:graphicFrame>
          <p:nvGraphicFramePr>
            <p:cNvPr id="7170" name="Object 16"/>
            <p:cNvGraphicFramePr>
              <a:graphicFrameLocks noChangeAspect="1"/>
            </p:cNvGraphicFramePr>
            <p:nvPr/>
          </p:nvGraphicFramePr>
          <p:xfrm>
            <a:off x="1008" y="3024"/>
            <a:ext cx="1584" cy="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6" name="Equation" r:id="rId8" imgW="1244520" imgH="507960" progId="Equation.DSMT4">
                    <p:embed/>
                  </p:oleObj>
                </mc:Choice>
                <mc:Fallback>
                  <p:oleObj name="Equation" r:id="rId8" imgW="1244520" imgH="50796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24"/>
                          <a:ext cx="1584" cy="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1" name="Object 17"/>
            <p:cNvGraphicFramePr>
              <a:graphicFrameLocks noChangeAspect="1"/>
            </p:cNvGraphicFramePr>
            <p:nvPr/>
          </p:nvGraphicFramePr>
          <p:xfrm>
            <a:off x="3191" y="3024"/>
            <a:ext cx="1826" cy="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7" name="Equation" r:id="rId10" imgW="1434960" imgH="507960" progId="Equation.DSMT4">
                    <p:embed/>
                  </p:oleObj>
                </mc:Choice>
                <mc:Fallback>
                  <p:oleObj name="Equation" r:id="rId10" imgW="1434960" imgH="50796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1" y="3024"/>
                          <a:ext cx="1826" cy="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Total Internal Reflection</a:t>
            </a:r>
          </a:p>
        </p:txBody>
      </p: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609600" y="4953000"/>
            <a:ext cx="6708775" cy="736600"/>
            <a:chOff x="248" y="2468"/>
            <a:chExt cx="4226" cy="464"/>
          </a:xfrm>
        </p:grpSpPr>
        <p:sp>
          <p:nvSpPr>
            <p:cNvPr id="2066" name="Rectangle 4"/>
            <p:cNvSpPr>
              <a:spLocks noChangeArrowheads="1"/>
            </p:cNvSpPr>
            <p:nvPr/>
          </p:nvSpPr>
          <p:spPr bwMode="auto">
            <a:xfrm>
              <a:off x="323" y="2490"/>
              <a:ext cx="40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In general, if  sin </a:t>
              </a:r>
              <a:r>
                <a:rPr lang="en-US" altLang="ja-JP" sz="1800" b="1">
                  <a:solidFill>
                    <a:schemeClr val="tx1"/>
                  </a:solidFill>
                  <a:ea typeface="ＭＳ Ｐゴシック" pitchFamily="64" charset="-128"/>
                  <a:sym typeface="Symbol" pitchFamily="18" charset="2"/>
                </a:rPr>
                <a:t></a:t>
              </a:r>
              <a:r>
                <a:rPr lang="en-US" altLang="ja-JP" sz="18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 &gt; (</a:t>
              </a:r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n</a:t>
              </a:r>
              <a:r>
                <a:rPr lang="en-US" altLang="ja-JP" sz="20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 / </a:t>
              </a:r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n</a:t>
              </a:r>
              <a:r>
                <a:rPr lang="en-US" altLang="ja-JP" sz="20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), we have NO refracted ray; </a:t>
              </a:r>
            </a:p>
            <a:p>
              <a:pPr algn="ctr"/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we have </a:t>
              </a: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TOTAL INTERNAL REFLECTION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.</a:t>
              </a:r>
            </a:p>
          </p:txBody>
        </p:sp>
        <p:sp>
          <p:nvSpPr>
            <p:cNvPr id="2067" name="AutoShape 5"/>
            <p:cNvSpPr>
              <a:spLocks noChangeArrowheads="1"/>
            </p:cNvSpPr>
            <p:nvPr/>
          </p:nvSpPr>
          <p:spPr bwMode="auto">
            <a:xfrm>
              <a:off x="248" y="2468"/>
              <a:ext cx="4226" cy="444"/>
            </a:xfrm>
            <a:prstGeom prst="roundRect">
              <a:avLst>
                <a:gd name="adj" fmla="val 1249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All light can be reflected, none refracting, when light travels from a medium of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higher to lower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indices of refraction.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e.g., glass (n=1.5) to air (n=1.0)</a:t>
            </a:r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1219200" y="2438400"/>
            <a:ext cx="1981200" cy="1508125"/>
            <a:chOff x="768" y="1536"/>
            <a:chExt cx="1248" cy="950"/>
          </a:xfrm>
        </p:grpSpPr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768" y="1536"/>
            <a:ext cx="1248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4" name="Equation" r:id="rId4" imgW="927000" imgH="431640" progId="Equation.3">
                    <p:embed/>
                  </p:oleObj>
                </mc:Choice>
                <mc:Fallback>
                  <p:oleObj name="Equation" r:id="rId4" imgW="927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768" y="1536"/>
                          <a:ext cx="1248" cy="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"/>
            <p:cNvGraphicFramePr>
              <a:graphicFrameLocks noChangeAspect="1"/>
            </p:cNvGraphicFramePr>
            <p:nvPr/>
          </p:nvGraphicFramePr>
          <p:xfrm>
            <a:off x="1266" y="2168"/>
            <a:ext cx="621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5" name="Equation" r:id="rId6" imgW="444240" imgH="228600" progId="Equation.DSMT4">
                    <p:embed/>
                  </p:oleObj>
                </mc:Choice>
                <mc:Fallback>
                  <p:oleObj name="Equation" r:id="rId6" imgW="4442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266" y="2168"/>
                          <a:ext cx="621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5" name="AutoShape 11"/>
            <p:cNvSpPr>
              <a:spLocks noChangeArrowheads="1"/>
            </p:cNvSpPr>
            <p:nvPr/>
          </p:nvSpPr>
          <p:spPr bwMode="auto">
            <a:xfrm>
              <a:off x="864" y="225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990600" y="40386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But </a:t>
            </a:r>
            <a:r>
              <a:rPr lang="en-US" altLang="ja-JP" sz="2000" b="1" i="0">
                <a:ea typeface="ＭＳ Ｐゴシック" pitchFamily="64" charset="-128"/>
                <a:sym typeface="Symbol" pitchFamily="18" charset="2"/>
              </a:rPr>
              <a:t> cannot be greater than 90</a:t>
            </a:r>
            <a:r>
              <a:rPr lang="en-US" altLang="ja-JP" sz="2000" b="1" i="0">
                <a:ea typeface="ＭＳ Ｐゴシック" pitchFamily="64" charset="-128"/>
                <a:cs typeface="Times New Roman" pitchFamily="18" charset="0"/>
                <a:sym typeface="Symbol" pitchFamily="18" charset="2"/>
              </a:rPr>
              <a:t> !</a:t>
            </a:r>
          </a:p>
        </p:txBody>
      </p:sp>
      <p:grpSp>
        <p:nvGrpSpPr>
          <p:cNvPr id="2059" name="Group 13"/>
          <p:cNvGrpSpPr>
            <a:grpSpLocks/>
          </p:cNvGrpSpPr>
          <p:nvPr/>
        </p:nvGrpSpPr>
        <p:grpSpPr bwMode="auto">
          <a:xfrm>
            <a:off x="838200" y="5791200"/>
            <a:ext cx="7239000" cy="622300"/>
            <a:chOff x="528" y="3648"/>
            <a:chExt cx="4560" cy="392"/>
          </a:xfrm>
        </p:grpSpPr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528" y="3648"/>
            <a:ext cx="1680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6" name="Equation" r:id="rId8" imgW="1091880" imgH="253800" progId="Equation.DSMT4">
                    <p:embed/>
                  </p:oleObj>
                </mc:Choice>
                <mc:Fallback>
                  <p:oleObj name="Equation" r:id="rId8" imgW="10918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648"/>
                          <a:ext cx="1680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4" name="Text Box 15"/>
            <p:cNvSpPr txBox="1">
              <a:spLocks noChangeArrowheads="1"/>
            </p:cNvSpPr>
            <p:nvPr/>
          </p:nvSpPr>
          <p:spPr bwMode="auto">
            <a:xfrm>
              <a:off x="2256" y="3744"/>
              <a:ext cx="2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Critical angle above which this occurs.</a:t>
              </a:r>
            </a:p>
          </p:txBody>
        </p:sp>
      </p:grpSp>
      <p:grpSp>
        <p:nvGrpSpPr>
          <p:cNvPr id="2060" name="Group 16"/>
          <p:cNvGrpSpPr>
            <a:grpSpLocks/>
          </p:cNvGrpSpPr>
          <p:nvPr/>
        </p:nvGrpSpPr>
        <p:grpSpPr bwMode="auto">
          <a:xfrm>
            <a:off x="5029200" y="1600200"/>
            <a:ext cx="3962400" cy="2989263"/>
            <a:chOff x="3168" y="1008"/>
            <a:chExt cx="2496" cy="1883"/>
          </a:xfrm>
        </p:grpSpPr>
        <p:pic>
          <p:nvPicPr>
            <p:cNvPr id="2061" name="Picture 17" descr="figure-31-23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056"/>
              <a:ext cx="2372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Text Box 18"/>
            <p:cNvSpPr txBox="1">
              <a:spLocks noChangeArrowheads="1"/>
            </p:cNvSpPr>
            <p:nvPr/>
          </p:nvSpPr>
          <p:spPr bwMode="auto">
            <a:xfrm>
              <a:off x="4752" y="100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medium 2</a:t>
              </a:r>
            </a:p>
          </p:txBody>
        </p:sp>
        <p:sp>
          <p:nvSpPr>
            <p:cNvPr id="2063" name="Text Box 19"/>
            <p:cNvSpPr txBox="1">
              <a:spLocks noChangeArrowheads="1"/>
            </p:cNvSpPr>
            <p:nvPr/>
          </p:nvSpPr>
          <p:spPr bwMode="auto">
            <a:xfrm>
              <a:off x="3216" y="259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medium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9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Examples</a:t>
            </a:r>
          </a:p>
        </p:txBody>
      </p:sp>
      <p:pic>
        <p:nvPicPr>
          <p:cNvPr id="3079" name="Picture 3" descr="figure-31-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2849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844" name="Object 4"/>
          <p:cNvGraphicFramePr>
            <a:graphicFrameLocks noChangeAspect="1"/>
          </p:cNvGraphicFramePr>
          <p:nvPr/>
        </p:nvGraphicFramePr>
        <p:xfrm>
          <a:off x="4419600" y="1524000"/>
          <a:ext cx="2362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Equation" r:id="rId5" imgW="1536480" imgH="431640" progId="Equation.DSMT4">
                  <p:embed/>
                </p:oleObj>
              </mc:Choice>
              <mc:Fallback>
                <p:oleObj name="Equation" r:id="rId5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23622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4267200" y="9906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Fish’s view of the world</a:t>
            </a:r>
          </a:p>
        </p:txBody>
      </p:sp>
      <p:pic>
        <p:nvPicPr>
          <p:cNvPr id="675846" name="Picture 6" descr="figure-31-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3528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Prism used as reflectors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4953000"/>
            <a:ext cx="3041650" cy="1752600"/>
            <a:chOff x="672" y="3120"/>
            <a:chExt cx="1916" cy="1104"/>
          </a:xfrm>
        </p:grpSpPr>
        <p:pic>
          <p:nvPicPr>
            <p:cNvPr id="3092" name="Picture 9" descr="figure-31-27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68"/>
              <a:ext cx="977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0" descr="figure-31-27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3120"/>
              <a:ext cx="74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51" name="Text Box 11"/>
          <p:cNvSpPr txBox="1">
            <a:spLocks noChangeArrowheads="1"/>
          </p:cNvSpPr>
          <p:nvPr/>
        </p:nvSpPr>
        <p:spPr bwMode="auto">
          <a:xfrm>
            <a:off x="4495800" y="495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Optical fiber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9200" y="6019800"/>
            <a:ext cx="3368675" cy="641350"/>
            <a:chOff x="3168" y="3792"/>
            <a:chExt cx="2122" cy="404"/>
          </a:xfrm>
        </p:grpSpPr>
        <p:graphicFrame>
          <p:nvGraphicFramePr>
            <p:cNvPr id="3077" name="Object 13"/>
            <p:cNvGraphicFramePr>
              <a:graphicFrameLocks noChangeAspect="1"/>
            </p:cNvGraphicFramePr>
            <p:nvPr/>
          </p:nvGraphicFramePr>
          <p:xfrm>
            <a:off x="3853" y="3792"/>
            <a:ext cx="1437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5" name="Equation" r:id="rId10" imgW="1536480" imgH="431640" progId="Equation.DSMT4">
                    <p:embed/>
                  </p:oleObj>
                </mc:Choice>
                <mc:Fallback>
                  <p:oleObj name="Equation" r:id="rId10" imgW="15364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3" y="3792"/>
                          <a:ext cx="1437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Text Box 14"/>
            <p:cNvSpPr txBox="1">
              <a:spLocks noChangeArrowheads="1"/>
            </p:cNvSpPr>
            <p:nvPr/>
          </p:nvSpPr>
          <p:spPr bwMode="auto">
            <a:xfrm>
              <a:off x="3168" y="384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in water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029200" y="4953000"/>
            <a:ext cx="3733800" cy="1076325"/>
            <a:chOff x="3168" y="3120"/>
            <a:chExt cx="2352" cy="678"/>
          </a:xfrm>
        </p:grpSpPr>
        <p:graphicFrame>
          <p:nvGraphicFramePr>
            <p:cNvPr id="3076" name="Object 16"/>
            <p:cNvGraphicFramePr>
              <a:graphicFrameLocks noChangeAspect="1"/>
            </p:cNvGraphicFramePr>
            <p:nvPr/>
          </p:nvGraphicFramePr>
          <p:xfrm>
            <a:off x="3840" y="3408"/>
            <a:ext cx="1318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6" name="Equation" r:id="rId12" imgW="1460160" imgH="431640" progId="Equation.DSMT4">
                    <p:embed/>
                  </p:oleObj>
                </mc:Choice>
                <mc:Fallback>
                  <p:oleObj name="Equation" r:id="rId12" imgW="1460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408"/>
                          <a:ext cx="1318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3168" y="3456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in air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032" y="3120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i="0">
                  <a:solidFill>
                    <a:schemeClr val="tx1"/>
                  </a:solidFill>
                  <a:ea typeface="ＭＳ Ｐゴシック" pitchFamily="64" charset="-128"/>
                </a:rPr>
                <a:t>(e.g., glass with n=1.5)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648200" y="3429000"/>
            <a:ext cx="3810000" cy="663575"/>
            <a:chOff x="2928" y="2160"/>
            <a:chExt cx="2400" cy="418"/>
          </a:xfrm>
        </p:grpSpPr>
        <p:graphicFrame>
          <p:nvGraphicFramePr>
            <p:cNvPr id="3075" name="Object 20"/>
            <p:cNvGraphicFramePr>
              <a:graphicFrameLocks noChangeAspect="1"/>
            </p:cNvGraphicFramePr>
            <p:nvPr/>
          </p:nvGraphicFramePr>
          <p:xfrm>
            <a:off x="2928" y="2160"/>
            <a:ext cx="1414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7" name="Equation" r:id="rId14" imgW="1460160" imgH="431640" progId="Equation.DSMT4">
                    <p:embed/>
                  </p:oleObj>
                </mc:Choice>
                <mc:Fallback>
                  <p:oleObj name="Equation" r:id="rId14" imgW="1460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160"/>
                          <a:ext cx="1414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Text Box 21"/>
            <p:cNvSpPr txBox="1">
              <a:spLocks noChangeArrowheads="1"/>
            </p:cNvSpPr>
            <p:nvPr/>
          </p:nvSpPr>
          <p:spPr bwMode="auto">
            <a:xfrm>
              <a:off x="4512" y="21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i="0">
                  <a:solidFill>
                    <a:schemeClr val="tx1"/>
                  </a:solidFill>
                  <a:ea typeface="ＭＳ Ｐゴシック" pitchFamily="64" charset="-128"/>
                </a:rPr>
                <a:t>(e.g., glass with n=1.5)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4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7" grpId="0" autoUpdateAnimBg="0"/>
      <p:bldP spid="6758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Chromatic Dispersion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114300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 index of refraction of a medium is usually a function of the wavelength of the light. It is </a:t>
            </a:r>
            <a:r>
              <a:rPr lang="en-US" altLang="ja-JP" sz="2000" b="1">
                <a:ea typeface="ＭＳ Ｐゴシック" pitchFamily="64" charset="-128"/>
              </a:rPr>
              <a:t>larger at shorter wavelengths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</a:p>
        </p:txBody>
      </p:sp>
      <p:pic>
        <p:nvPicPr>
          <p:cNvPr id="10244" name="Picture 4" descr="F34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685800"/>
            <a:ext cx="2403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52800" y="2438400"/>
            <a:ext cx="52673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Consequently, a light beam consisting of rays of different wavelength (e.g., sun light) will be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refracted at different angles at the interface of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two different media. This spreading of light is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called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chromatic dispersion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29000" y="4267200"/>
            <a:ext cx="495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>
                <a:ea typeface="ＭＳ Ｐゴシック" pitchFamily="64" charset="-128"/>
              </a:rPr>
              <a:t>White light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: It consists of components of nearly all the colors in the visible spectrum with approximately uniform intensities.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0" y="5410200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2"/>
                </a:solidFill>
                <a:ea typeface="ＭＳ Ｐゴシック" pitchFamily="64" charset="-128"/>
              </a:rPr>
              <a:t>The component of a beam of white light with shorter wavelength tends to be bent more.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581400" y="6248400"/>
            <a:ext cx="4343400" cy="396875"/>
            <a:chOff x="2256" y="3936"/>
            <a:chExt cx="2736" cy="250"/>
          </a:xfrm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256" y="4032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736" y="3936"/>
              <a:ext cx="2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Spectrometer (such as a prism)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1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10124</TotalTime>
  <Words>2007</Words>
  <Application>Microsoft Office PowerPoint</Application>
  <PresentationFormat>On-screen Show (4:3)</PresentationFormat>
  <Paragraphs>306</Paragraphs>
  <Slides>39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Equation</vt:lpstr>
      <vt:lpstr>7A-21 Refraction </vt:lpstr>
      <vt:lpstr>Speed of light in medium </vt:lpstr>
      <vt:lpstr>Law of  reflection and Refraction</vt:lpstr>
      <vt:lpstr>Exercise </vt:lpstr>
      <vt:lpstr>Fermat’s Principle</vt:lpstr>
      <vt:lpstr>Intensity of Reflected and Refracted Light</vt:lpstr>
      <vt:lpstr>Total Internal Reflection</vt:lpstr>
      <vt:lpstr>Examples</vt:lpstr>
      <vt:lpstr>Chromatic Dispersion</vt:lpstr>
      <vt:lpstr>7A-22 Refraction by Prisms </vt:lpstr>
      <vt:lpstr>Mirage and Rainbow</vt:lpstr>
      <vt:lpstr>7A-20 Hot Air Refraction </vt:lpstr>
      <vt:lpstr>Double Rainbow</vt:lpstr>
      <vt:lpstr>Polarization of Electromagnetic Waves</vt:lpstr>
      <vt:lpstr>Polarizer: polarization by absorption</vt:lpstr>
      <vt:lpstr>Exercise </vt:lpstr>
      <vt:lpstr>PowerPoint Presentation</vt:lpstr>
      <vt:lpstr>Example: two polarizers</vt:lpstr>
      <vt:lpstr>Polarization by Reflection</vt:lpstr>
      <vt:lpstr>Example: Sunglasses cut down glare</vt:lpstr>
      <vt:lpstr>PowerPoint Presentation</vt:lpstr>
      <vt:lpstr>Image by Reflection from a Plane Mirror</vt:lpstr>
      <vt:lpstr>“Full Length” Mirror</vt:lpstr>
      <vt:lpstr>7A-05 Candle Illusion </vt:lpstr>
      <vt:lpstr>PowerPoint Presentation</vt:lpstr>
      <vt:lpstr>Focal Point of a Spherical Mirror</vt:lpstr>
      <vt:lpstr>Some Geometry</vt:lpstr>
      <vt:lpstr>Locating Images</vt:lpstr>
      <vt:lpstr>Mirror Equation and Magnification</vt:lpstr>
      <vt:lpstr>PowerPoint Presentation</vt:lpstr>
      <vt:lpstr>Lens Equation</vt:lpstr>
      <vt:lpstr>Thin Lenses</vt:lpstr>
      <vt:lpstr>7A-31 Effect on Medium on Lens </vt:lpstr>
      <vt:lpstr>Signs in the Lens Equation for Thin Lenses</vt:lpstr>
      <vt:lpstr>Lenses in Combination</vt:lpstr>
      <vt:lpstr>Compound Lenses</vt:lpstr>
      <vt:lpstr>The Eye</vt:lpstr>
      <vt:lpstr>Corrective Lenses</vt:lpstr>
      <vt:lpstr>Magnifying Lens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261</dc:title>
  <dc:subject>Electricity and Optics</dc:subject>
  <dc:creator>Hisao Nakanishi</dc:creator>
  <cp:lastModifiedBy>wxie</cp:lastModifiedBy>
  <cp:revision>534</cp:revision>
  <dcterms:created xsi:type="dcterms:W3CDTF">2000-12-13T22:06:42Z</dcterms:created>
  <dcterms:modified xsi:type="dcterms:W3CDTF">2011-04-24T20:49:28Z</dcterms:modified>
</cp:coreProperties>
</file>