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99" r:id="rId2"/>
    <p:sldId id="627" r:id="rId3"/>
    <p:sldId id="622" r:id="rId4"/>
    <p:sldId id="623" r:id="rId5"/>
    <p:sldId id="625" r:id="rId6"/>
    <p:sldId id="552" r:id="rId7"/>
    <p:sldId id="624" r:id="rId8"/>
    <p:sldId id="598" r:id="rId9"/>
    <p:sldId id="559" r:id="rId10"/>
    <p:sldId id="560" r:id="rId11"/>
    <p:sldId id="563" r:id="rId12"/>
    <p:sldId id="565" r:id="rId13"/>
    <p:sldId id="566" r:id="rId14"/>
    <p:sldId id="628" r:id="rId15"/>
    <p:sldId id="562" r:id="rId16"/>
    <p:sldId id="629" r:id="rId17"/>
    <p:sldId id="594" r:id="rId18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rgbClr val="0000CC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06699"/>
    <a:srgbClr val="00FFFF"/>
    <a:srgbClr val="A5D959"/>
    <a:srgbClr val="FF9966"/>
    <a:srgbClr val="0000CC"/>
    <a:srgbClr val="FF3300"/>
    <a:srgbClr val="00FF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16" autoAdjust="0"/>
  </p:normalViewPr>
  <p:slideViewPr>
    <p:cSldViewPr>
      <p:cViewPr varScale="1">
        <p:scale>
          <a:sx n="73" d="100"/>
          <a:sy n="73" d="100"/>
        </p:scale>
        <p:origin x="-62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3.xml"/><Relationship Id="rId1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2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6538" y="0"/>
            <a:ext cx="30527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5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88513"/>
            <a:ext cx="30527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5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6538" y="9688513"/>
            <a:ext cx="30527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9" tIns="45779" rIns="91559" bIns="4577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0824C1B-7D08-4F84-9375-9A8DA1C6E77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7497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defTabSz="990600">
              <a:defRPr sz="13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defTabSz="990600">
              <a:defRPr sz="13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3438"/>
            <a:ext cx="30749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F5A32AC-EB6A-4251-BBFA-33B0C0A700C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5225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C4B52906-CD43-43EF-AE91-1E8E90995ADC}" type="slidenum">
              <a:rPr lang="ja-JP" altLang="en-US" sz="1300" i="0" smtClean="0">
                <a:solidFill>
                  <a:schemeClr val="tx1"/>
                </a:solidFill>
              </a:rPr>
              <a:pPr/>
              <a:t>2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pitchFamily="18" charset="0"/>
              </a:rPr>
              <a:t>Ripples, you can never catch the rainbow.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62335CE6-C77D-478A-A3A7-35919E644871}" type="slidenum">
              <a:rPr lang="ja-JP" altLang="en-US" sz="1300" i="0" smtClean="0">
                <a:solidFill>
                  <a:schemeClr val="tx1"/>
                </a:solidFill>
              </a:rPr>
              <a:pPr/>
              <a:t>12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66083D17-E6EC-4F32-9617-0000E458592D}" type="slidenum">
              <a:rPr lang="ja-JP" altLang="en-US" sz="1300" i="0" smtClean="0">
                <a:solidFill>
                  <a:schemeClr val="tx1"/>
                </a:solidFill>
              </a:rPr>
              <a:pPr/>
              <a:t>13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228600" indent="-228600">
              <a:buFontTx/>
              <a:buAutoNum type="arabicParenR"/>
            </a:pPr>
            <a:r>
              <a:rPr lang="ja-JP" altLang="en-US" dirty="0" smtClean="0">
                <a:latin typeface="Times New Roman" pitchFamily="18" charset="0"/>
              </a:rPr>
              <a:t> </a:t>
            </a:r>
            <a:r>
              <a:rPr lang="en-US" altLang="ja-JP" dirty="0" smtClean="0">
                <a:latin typeface="Times New Roman" pitchFamily="18" charset="0"/>
              </a:rPr>
              <a:t>The equation applies to convex mirrors.</a:t>
            </a:r>
          </a:p>
          <a:p>
            <a:pPr marL="228600" indent="-228600">
              <a:buFontTx/>
              <a:buAutoNum type="arabicParenR"/>
            </a:pPr>
            <a:r>
              <a:rPr lang="en-US" altLang="ja-JP" dirty="0" smtClean="0">
                <a:latin typeface="Times New Roman" pitchFamily="18" charset="0"/>
              </a:rPr>
              <a:t> The equation applies to extended objects, as long as the spatial extension is small enough to preserve the validity of small angle approximation.</a:t>
            </a:r>
          </a:p>
          <a:p>
            <a:pPr marL="228600" indent="-228600">
              <a:buFontTx/>
              <a:buAutoNum type="arabicParenR"/>
            </a:pPr>
            <a:r>
              <a:rPr lang="en-US" altLang="ja-JP" dirty="0" smtClean="0">
                <a:latin typeface="Times New Roman" pitchFamily="18" charset="0"/>
              </a:rPr>
              <a:t> The sign convention needs to be followed.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B231E7B9-76A4-4DFD-87A3-8E2572E4A59C}" type="slidenum">
              <a:rPr lang="ja-JP" altLang="en-US" sz="1300" i="0" smtClean="0">
                <a:solidFill>
                  <a:schemeClr val="tx1"/>
                </a:solidFill>
              </a:rPr>
              <a:pPr/>
              <a:t>15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9B989A22-1C73-4C15-91A8-239D6CB7637E}" type="slidenum">
              <a:rPr lang="ja-JP" altLang="en-US" sz="1300" i="0" smtClean="0">
                <a:solidFill>
                  <a:schemeClr val="tx1"/>
                </a:solidFill>
              </a:rPr>
              <a:pPr/>
              <a:t>3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dirty="0" smtClean="0">
                <a:latin typeface="Times New Roman" pitchFamily="18" charset="0"/>
              </a:rPr>
              <a:t>Take many </a:t>
            </a:r>
            <a:r>
              <a:rPr lang="en-US" altLang="ja-JP" dirty="0" err="1" smtClean="0">
                <a:latin typeface="Times New Roman" pitchFamily="18" charset="0"/>
              </a:rPr>
              <a:t>sanpshots</a:t>
            </a:r>
            <a:r>
              <a:rPr lang="en-US" altLang="ja-JP" dirty="0" smtClean="0">
                <a:latin typeface="Times New Roman" pitchFamily="18" charset="0"/>
              </a:rPr>
              <a:t>, the E is</a:t>
            </a:r>
            <a:r>
              <a:rPr lang="en-US" altLang="ja-JP" baseline="0" dirty="0" smtClean="0">
                <a:latin typeface="Times New Roman" pitchFamily="18" charset="0"/>
              </a:rPr>
              <a:t> along random orientation. </a:t>
            </a:r>
            <a:endParaRPr lang="ja-JP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2B897782-6B7F-438B-B493-EDE7AD664CEE}" type="slidenum">
              <a:rPr lang="ja-JP" altLang="en-US" sz="1300" i="0" smtClean="0">
                <a:solidFill>
                  <a:schemeClr val="tx1"/>
                </a:solidFill>
              </a:rPr>
              <a:pPr/>
              <a:t>4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D96C2DCB-C11B-42B9-A408-942EE9993207}" type="slidenum">
              <a:rPr lang="ja-JP" altLang="en-US" sz="1300" i="0" smtClean="0">
                <a:solidFill>
                  <a:schemeClr val="tx1"/>
                </a:solidFill>
              </a:rPr>
              <a:pPr/>
              <a:t>5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1D70EA58-2F4A-4802-B7B0-136F720142F5}" type="slidenum">
              <a:rPr lang="ja-JP" altLang="en-US" sz="1300" i="0" smtClean="0">
                <a:solidFill>
                  <a:schemeClr val="tx1"/>
                </a:solidFill>
              </a:rPr>
              <a:pPr/>
              <a:t>6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3C11243A-94C8-4A8B-BB35-D6EB40DD5CD2}" type="slidenum">
              <a:rPr lang="ja-JP" altLang="en-US" sz="1300" i="0" smtClean="0">
                <a:solidFill>
                  <a:schemeClr val="tx1"/>
                </a:solidFill>
              </a:rPr>
              <a:pPr/>
              <a:t>8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3E41945F-6823-463F-97B2-31B86194110B}" type="slidenum">
              <a:rPr lang="ja-JP" altLang="en-US" sz="1300" i="0" smtClean="0">
                <a:solidFill>
                  <a:schemeClr val="tx1"/>
                </a:solidFill>
              </a:rPr>
              <a:pPr/>
              <a:t>9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/>
          <a:p>
            <a:r>
              <a:rPr lang="en-US" altLang="ja-JP" smtClean="0">
                <a:latin typeface="Times New Roman" pitchFamily="18" charset="0"/>
              </a:rPr>
              <a:t>A plane mirror preserves the physical characteristics of any object.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2F206AE3-A4FA-4AE5-864D-229C10636D3F}" type="slidenum">
              <a:rPr lang="ja-JP" altLang="en-US" sz="1300" i="0" smtClean="0">
                <a:solidFill>
                  <a:schemeClr val="tx1"/>
                </a:solidFill>
              </a:rPr>
              <a:pPr/>
              <a:t>10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 defTabSz="990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fld id="{CA21CCFF-E3F7-4754-9DF5-322314CE8CB9}" type="slidenum">
              <a:rPr lang="ja-JP" altLang="en-US" sz="1300" i="0" smtClean="0">
                <a:solidFill>
                  <a:schemeClr val="tx1"/>
                </a:solidFill>
              </a:rPr>
              <a:pPr/>
              <a:t>11</a:t>
            </a:fld>
            <a:endParaRPr lang="en-US" altLang="ja-JP" sz="1300" i="0" smtClean="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2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2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612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48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1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2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897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947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096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0" y="58738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Lecture 22-</a:t>
            </a:r>
            <a:fld id="{2B111606-B86F-4714-8FE4-14FD65DA3124}" type="slidenum">
              <a:rPr lang="en-US" altLang="ja-JP" sz="1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pPr>
                <a:defRPr/>
              </a:pPr>
              <a:t>‹#›</a:t>
            </a:fld>
            <a:endParaRPr lang="en-US" altLang="ja-JP" sz="18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3.wmf"/><Relationship Id="rId4" Type="http://schemas.openxmlformats.org/officeDocument/2006/relationships/image" Target="../media/image24.jpeg"/><Relationship Id="rId9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7.wmf"/><Relationship Id="rId10" Type="http://schemas.openxmlformats.org/officeDocument/2006/relationships/image" Target="../media/image30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10" Type="http://schemas.openxmlformats.org/officeDocument/2006/relationships/image" Target="../media/image11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e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9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" y="384512"/>
            <a:ext cx="873252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0" dirty="0" smtClean="0"/>
              <a:t>Final </a:t>
            </a:r>
            <a:r>
              <a:rPr lang="en-US" sz="2000" b="1" i="0" dirty="0"/>
              <a:t>Exam (ch.13-ch.19)</a:t>
            </a:r>
          </a:p>
          <a:p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i="0" dirty="0">
                <a:solidFill>
                  <a:schemeClr val="tx1"/>
                </a:solidFill>
              </a:rPr>
              <a:t>time: </a:t>
            </a:r>
            <a:r>
              <a:rPr lang="en-US" sz="2000" i="0" dirty="0" smtClean="0">
                <a:solidFill>
                  <a:schemeClr val="tx1"/>
                </a:solidFill>
              </a:rPr>
              <a:t>Thu </a:t>
            </a:r>
            <a:r>
              <a:rPr lang="en-US" sz="2000" i="0" dirty="0">
                <a:solidFill>
                  <a:schemeClr val="tx1"/>
                </a:solidFill>
              </a:rPr>
              <a:t>05/03   </a:t>
            </a:r>
            <a:r>
              <a:rPr lang="en-US" sz="2000" i="0" dirty="0" smtClean="0">
                <a:solidFill>
                  <a:schemeClr val="tx1"/>
                </a:solidFill>
              </a:rPr>
              <a:t>10:20 am- 12:20 pm</a:t>
            </a:r>
            <a:r>
              <a:rPr lang="en-US" sz="2000" i="0" dirty="0">
                <a:solidFill>
                  <a:schemeClr val="tx1"/>
                </a:solidFill>
              </a:rPr>
              <a:t/>
            </a:r>
            <a:br>
              <a:rPr lang="en-US" sz="2000" i="0" dirty="0">
                <a:solidFill>
                  <a:schemeClr val="tx1"/>
                </a:solidFill>
              </a:rPr>
            </a:br>
            <a:r>
              <a:rPr lang="en-US" sz="2000" i="0" dirty="0">
                <a:solidFill>
                  <a:schemeClr val="tx1"/>
                </a:solidFill>
              </a:rPr>
              <a:t>. Location: room 114 of physics building</a:t>
            </a:r>
            <a:r>
              <a:rPr lang="en-US" sz="2000" i="0" dirty="0" smtClean="0">
                <a:solidFill>
                  <a:schemeClr val="tx1"/>
                </a:solidFill>
              </a:rPr>
              <a:t>.</a:t>
            </a:r>
            <a:endParaRPr lang="en-US" sz="2000" i="0" dirty="0"/>
          </a:p>
          <a:p>
            <a:endParaRPr lang="en-US" sz="2000" i="0" dirty="0" smtClean="0">
              <a:solidFill>
                <a:schemeClr val="tx1"/>
              </a:solidFill>
            </a:endParaRPr>
          </a:p>
          <a:p>
            <a:r>
              <a:rPr lang="en-US" sz="2000" i="0" dirty="0" smtClean="0">
                <a:solidFill>
                  <a:schemeClr val="tx1"/>
                </a:solidFill>
              </a:rPr>
              <a:t>If you can not make it, please let me know by Wednesday 04/25 so that I can arrange a make-up exam. If you have special needs, e.g. exam time extension, and has not contact me before, please bring me the letter from the Office of the Dean of Students </a:t>
            </a:r>
            <a:r>
              <a:rPr lang="en-US" sz="2000" i="0" dirty="0" smtClean="0">
                <a:solidFill>
                  <a:srgbClr val="0000FF"/>
                </a:solidFill>
              </a:rPr>
              <a:t>before Wednesday 04/25. No requested will be accepted after that</a:t>
            </a:r>
            <a:r>
              <a:rPr lang="en-US" sz="2000" i="0" dirty="0" smtClean="0">
                <a:solidFill>
                  <a:srgbClr val="0000FF"/>
                </a:solidFill>
              </a:rPr>
              <a:t>. </a:t>
            </a:r>
            <a:r>
              <a:rPr lang="en-US" sz="2000" b="1" i="0" dirty="0" smtClean="0">
                <a:solidFill>
                  <a:srgbClr val="FF0000"/>
                </a:solidFill>
              </a:rPr>
              <a:t>Deadline is already passed</a:t>
            </a:r>
            <a:endParaRPr lang="en-US" sz="2000" b="1" i="0" dirty="0" smtClean="0">
              <a:solidFill>
                <a:srgbClr val="FF0000"/>
              </a:solidFill>
            </a:endParaRPr>
          </a:p>
          <a:p>
            <a:endParaRPr lang="en-US" sz="2000" i="0" dirty="0" smtClean="0"/>
          </a:p>
          <a:p>
            <a:pPr algn="ctr"/>
            <a:r>
              <a:rPr lang="en-US" sz="2000" b="1" i="0" dirty="0" smtClean="0"/>
              <a:t>AOB</a:t>
            </a:r>
          </a:p>
          <a:p>
            <a:r>
              <a:rPr lang="en-US" sz="2000" i="0" dirty="0" smtClean="0"/>
              <a:t>•</a:t>
            </a:r>
            <a:r>
              <a:rPr lang="en-US" sz="2000" i="0" dirty="0">
                <a:solidFill>
                  <a:schemeClr val="tx1"/>
                </a:solidFill>
              </a:rPr>
              <a:t>30  problems. </a:t>
            </a:r>
            <a:br>
              <a:rPr lang="en-US" sz="2000" i="0" dirty="0">
                <a:solidFill>
                  <a:schemeClr val="tx1"/>
                </a:solidFill>
              </a:rPr>
            </a:br>
            <a:r>
              <a:rPr lang="en-US" sz="2000" i="0" dirty="0">
                <a:solidFill>
                  <a:schemeClr val="tx1"/>
                </a:solidFill>
              </a:rPr>
              <a:t>•Prepare your own scratch paper, pencils, erasers, </a:t>
            </a:r>
            <a:r>
              <a:rPr lang="en-US" sz="2000" i="0" dirty="0" smtClean="0">
                <a:solidFill>
                  <a:schemeClr val="tx1"/>
                </a:solidFill>
              </a:rPr>
              <a:t>calculators etc</a:t>
            </a:r>
            <a:r>
              <a:rPr lang="en-US" sz="2000" i="0" dirty="0">
                <a:solidFill>
                  <a:schemeClr val="tx1"/>
                </a:solidFill>
              </a:rPr>
              <a:t>.</a:t>
            </a:r>
            <a:br>
              <a:rPr lang="en-US" sz="2000" i="0" dirty="0">
                <a:solidFill>
                  <a:schemeClr val="tx1"/>
                </a:solidFill>
              </a:rPr>
            </a:br>
            <a:r>
              <a:rPr lang="en-US" sz="2000" i="0" dirty="0">
                <a:solidFill>
                  <a:schemeClr val="tx1"/>
                </a:solidFill>
              </a:rPr>
              <a:t>•Use only pencil for the answer </a:t>
            </a:r>
            <a:r>
              <a:rPr lang="en-US" sz="2000" i="0" dirty="0" smtClean="0">
                <a:solidFill>
                  <a:schemeClr val="tx1"/>
                </a:solidFill>
              </a:rPr>
              <a:t>sheet</a:t>
            </a:r>
            <a:r>
              <a:rPr lang="en-US" sz="2000" i="0" dirty="0">
                <a:solidFill>
                  <a:schemeClr val="tx1"/>
                </a:solidFill>
              </a:rPr>
              <a:t/>
            </a:r>
            <a:br>
              <a:rPr lang="en-US" sz="2000" i="0" dirty="0">
                <a:solidFill>
                  <a:schemeClr val="tx1"/>
                </a:solidFill>
              </a:rPr>
            </a:br>
            <a:r>
              <a:rPr lang="en-US" sz="2000" i="0" dirty="0">
                <a:solidFill>
                  <a:schemeClr val="tx1"/>
                </a:solidFill>
              </a:rPr>
              <a:t>•No cell phones, no text messaging which is considered cheating.</a:t>
            </a:r>
            <a:br>
              <a:rPr lang="en-US" sz="2000" i="0" dirty="0">
                <a:solidFill>
                  <a:schemeClr val="tx1"/>
                </a:solidFill>
              </a:rPr>
            </a:br>
            <a:r>
              <a:rPr lang="en-US" sz="2000" i="0" dirty="0">
                <a:solidFill>
                  <a:schemeClr val="tx1"/>
                </a:solidFill>
              </a:rPr>
              <a:t>•No crib sheet of any kind is allowed. Equation sheet will be provided and will also be posted on the web</a:t>
            </a:r>
            <a:r>
              <a:rPr lang="en-US" sz="2000" i="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en-US" sz="2000" b="1" i="0" dirty="0" smtClean="0">
              <a:solidFill>
                <a:schemeClr val="tx1"/>
              </a:solidFill>
            </a:endParaRPr>
          </a:p>
          <a:p>
            <a:pPr algn="ctr"/>
            <a:endParaRPr lang="en-US" sz="2000" b="1" i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7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457200"/>
          </a:xfrm>
        </p:spPr>
        <p:txBody>
          <a:bodyPr/>
          <a:lstStyle/>
          <a:p>
            <a:r>
              <a:rPr lang="ja-JP" altLang="en-US" smtClean="0">
                <a:ea typeface="ＭＳ Ｐゴシック" pitchFamily="64" charset="-128"/>
              </a:rPr>
              <a:t>“</a:t>
            </a:r>
            <a:r>
              <a:rPr lang="en-US" altLang="ja-JP" smtClean="0">
                <a:ea typeface="ＭＳ Ｐゴシック" pitchFamily="64" charset="-128"/>
              </a:rPr>
              <a:t>Full Length” Mirror</a:t>
            </a:r>
          </a:p>
        </p:txBody>
      </p:sp>
      <p:pic>
        <p:nvPicPr>
          <p:cNvPr id="3078" name="Picture 3" descr="c23_29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086600" cy="383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0" y="4872038"/>
            <a:ext cx="2057400" cy="1406525"/>
            <a:chOff x="960" y="3069"/>
            <a:chExt cx="1296" cy="886"/>
          </a:xfrm>
        </p:grpSpPr>
        <p:graphicFrame>
          <p:nvGraphicFramePr>
            <p:cNvPr id="3075" name="Object 8"/>
            <p:cNvGraphicFramePr>
              <a:graphicFrameLocks noChangeAspect="1"/>
            </p:cNvGraphicFramePr>
            <p:nvPr/>
          </p:nvGraphicFramePr>
          <p:xfrm>
            <a:off x="960" y="3069"/>
            <a:ext cx="1296" cy="4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9" name="Equation" r:id="rId5" imgW="1117440" imgH="393480" progId="Equation.DSMT4">
                    <p:embed/>
                  </p:oleObj>
                </mc:Choice>
                <mc:Fallback>
                  <p:oleObj name="Equation" r:id="rId5" imgW="11174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069"/>
                          <a:ext cx="1296" cy="4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9"/>
            <p:cNvGraphicFramePr>
              <a:graphicFrameLocks noChangeAspect="1"/>
            </p:cNvGraphicFramePr>
            <p:nvPr/>
          </p:nvGraphicFramePr>
          <p:xfrm>
            <a:off x="960" y="3504"/>
            <a:ext cx="1296" cy="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20" name="Equation" r:id="rId7" imgW="1130040" imgH="393480" progId="Equation.DSMT4">
                    <p:embed/>
                  </p:oleObj>
                </mc:Choice>
                <mc:Fallback>
                  <p:oleObj name="Equation" r:id="rId7" imgW="113004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0" y="3504"/>
                          <a:ext cx="1296" cy="4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733800" y="5181600"/>
            <a:ext cx="5181600" cy="1311275"/>
            <a:chOff x="2352" y="3264"/>
            <a:chExt cx="3264" cy="826"/>
          </a:xfrm>
        </p:grpSpPr>
        <p:sp>
          <p:nvSpPr>
            <p:cNvPr id="3081" name="AutoShape 11"/>
            <p:cNvSpPr>
              <a:spLocks noChangeArrowheads="1"/>
            </p:cNvSpPr>
            <p:nvPr/>
          </p:nvSpPr>
          <p:spPr bwMode="auto">
            <a:xfrm>
              <a:off x="2496" y="3456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4" name="Object 12"/>
            <p:cNvGraphicFramePr>
              <a:graphicFrameLocks noChangeAspect="1"/>
            </p:cNvGraphicFramePr>
            <p:nvPr/>
          </p:nvGraphicFramePr>
          <p:xfrm>
            <a:off x="2880" y="3264"/>
            <a:ext cx="2112" cy="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21" name="Equation" r:id="rId9" imgW="1714320" imgH="393480" progId="Equation.DSMT4">
                    <p:embed/>
                  </p:oleObj>
                </mc:Choice>
                <mc:Fallback>
                  <p:oleObj name="Equation" r:id="rId9" imgW="1714320" imgH="393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0" y="3264"/>
                          <a:ext cx="2112" cy="4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2" name="Text Box 13"/>
            <p:cNvSpPr txBox="1">
              <a:spLocks noChangeArrowheads="1"/>
            </p:cNvSpPr>
            <p:nvPr/>
          </p:nvSpPr>
          <p:spPr bwMode="auto">
            <a:xfrm>
              <a:off x="2352" y="3840"/>
              <a:ext cx="32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ja-JP" sz="2000" i="0">
                  <a:solidFill>
                    <a:schemeClr val="tx1"/>
                  </a:solidFill>
                  <a:ea typeface="ＭＳ Ｐゴシック" pitchFamily="64" charset="-128"/>
                </a:rPr>
                <a:t>Only half the object (and image) size is needed.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812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Focal Point of a Spherical Mirror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4953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When </a:t>
            </a:r>
            <a:r>
              <a:rPr lang="en-US" altLang="ja-JP" sz="2000" b="1">
                <a:ea typeface="ＭＳ Ｐゴシック" pitchFamily="64" charset="-128"/>
              </a:rPr>
              <a:t>parallel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rays incident upon a spherical mirror, the reflected rays or the extensions of the reflected rays all converge toward a common point, the </a:t>
            </a:r>
            <a:r>
              <a:rPr lang="en-US" altLang="ja-JP" sz="2000" b="1">
                <a:ea typeface="ＭＳ Ｐゴシック" pitchFamily="64" charset="-128"/>
              </a:rPr>
              <a:t>focal point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of the mirror. Distance </a:t>
            </a: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f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is the focal length.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609600" y="2743200"/>
            <a:ext cx="4481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000" b="1" i="0">
                <a:solidFill>
                  <a:schemeClr val="hlink"/>
                </a:solidFill>
                <a:ea typeface="ＭＳ Ｐゴシック" pitchFamily="64" charset="-128"/>
              </a:rPr>
              <a:t>Real focal point: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the point to which the 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reflected rays themselves pass through. 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This is relevant for concave mirrors.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609600" y="3810000"/>
            <a:ext cx="4502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000" b="1" i="0">
                <a:solidFill>
                  <a:schemeClr val="hlink"/>
                </a:solidFill>
                <a:ea typeface="ＭＳ Ｐゴシック" pitchFamily="64" charset="-128"/>
              </a:rPr>
              <a:t>Virtual focal point: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the point to which 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the</a:t>
            </a:r>
            <a:r>
              <a:rPr lang="en-US" altLang="ja-JP" sz="2000" b="1" i="0">
                <a:solidFill>
                  <a:schemeClr val="accent2"/>
                </a:solidFill>
                <a:ea typeface="ＭＳ Ｐゴシック" pitchFamily="64" charset="-128"/>
              </a:rPr>
              <a:t>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extensions of the reflected rays pass 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through. This is relevant for convex 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mirrors.</a:t>
            </a:r>
          </a:p>
        </p:txBody>
      </p:sp>
      <p:grpSp>
        <p:nvGrpSpPr>
          <p:cNvPr id="9222" name="Group 10"/>
          <p:cNvGrpSpPr>
            <a:grpSpLocks/>
          </p:cNvGrpSpPr>
          <p:nvPr/>
        </p:nvGrpSpPr>
        <p:grpSpPr bwMode="auto">
          <a:xfrm>
            <a:off x="5867400" y="838200"/>
            <a:ext cx="2727325" cy="5638800"/>
            <a:chOff x="3696" y="528"/>
            <a:chExt cx="1718" cy="3552"/>
          </a:xfrm>
        </p:grpSpPr>
        <p:pic>
          <p:nvPicPr>
            <p:cNvPr id="9226" name="Picture 3" descr="F35_0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528"/>
              <a:ext cx="1718" cy="3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Text Box 7"/>
            <p:cNvSpPr txBox="1">
              <a:spLocks noChangeArrowheads="1"/>
            </p:cNvSpPr>
            <p:nvPr/>
          </p:nvSpPr>
          <p:spPr bwMode="auto">
            <a:xfrm>
              <a:off x="4560" y="1728"/>
              <a:ext cx="24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f</a:t>
              </a:r>
            </a:p>
          </p:txBody>
        </p:sp>
        <p:sp>
          <p:nvSpPr>
            <p:cNvPr id="9228" name="Text Box 8"/>
            <p:cNvSpPr txBox="1">
              <a:spLocks noChangeArrowheads="1"/>
            </p:cNvSpPr>
            <p:nvPr/>
          </p:nvSpPr>
          <p:spPr bwMode="auto">
            <a:xfrm>
              <a:off x="4320" y="3600"/>
              <a:ext cx="24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f</a:t>
              </a:r>
            </a:p>
          </p:txBody>
        </p:sp>
      </p:grp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685800" y="5257800"/>
            <a:ext cx="4572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Rays can be traversed in reverse. Thus, rays which (would) pass through </a:t>
            </a:r>
            <a:r>
              <a:rPr lang="en-US" altLang="ja-JP" sz="2000" b="1">
                <a:solidFill>
                  <a:schemeClr val="tx1"/>
                </a:solidFill>
                <a:ea typeface="ＭＳ Ｐゴシック" pitchFamily="64" charset="-128"/>
              </a:rPr>
              <a:t>F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and strike the mirror will emerge</a:t>
            </a:r>
            <a:r>
              <a:rPr lang="en-US" altLang="ja-JP" sz="2000" b="1">
                <a:solidFill>
                  <a:schemeClr val="tx1"/>
                </a:solidFill>
                <a:ea typeface="ＭＳ Ｐゴシック" pitchFamily="64" charset="-128"/>
              </a:rPr>
              <a:t> </a:t>
            </a:r>
            <a:r>
              <a:rPr lang="en-US" altLang="ja-JP" sz="2000" b="1">
                <a:ea typeface="ＭＳ Ｐゴシック" pitchFamily="64" charset="-128"/>
              </a:rPr>
              <a:t>parallel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to the central axis.</a:t>
            </a:r>
          </a:p>
        </p:txBody>
      </p:sp>
      <p:sp>
        <p:nvSpPr>
          <p:cNvPr id="9224" name="Rectangle 11"/>
          <p:cNvSpPr>
            <a:spLocks noChangeArrowheads="1"/>
          </p:cNvSpPr>
          <p:nvPr/>
        </p:nvSpPr>
        <p:spPr bwMode="auto">
          <a:xfrm>
            <a:off x="6553200" y="609600"/>
            <a:ext cx="2303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hlink"/>
                </a:solidFill>
                <a:ea typeface="ＭＳ Ｐゴシック" pitchFamily="64" charset="-128"/>
              </a:rPr>
              <a:t>concave mirror:</a:t>
            </a:r>
            <a:r>
              <a:rPr lang="en-US" altLang="ja-JP" b="1" i="0">
                <a:solidFill>
                  <a:schemeClr val="accent2"/>
                </a:solidFill>
                <a:ea typeface="ＭＳ Ｐゴシック" pitchFamily="64" charset="-128"/>
              </a:rPr>
              <a:t> </a:t>
            </a:r>
            <a:endParaRPr lang="en-US"/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7156450" y="3657600"/>
            <a:ext cx="1987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chemeClr val="hlink"/>
                </a:solidFill>
                <a:ea typeface="ＭＳ Ｐゴシック" pitchFamily="64" charset="-128"/>
              </a:rPr>
              <a:t>convex mirror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Locating Images</a:t>
            </a:r>
          </a:p>
        </p:txBody>
      </p:sp>
      <p:pic>
        <p:nvPicPr>
          <p:cNvPr id="10243" name="Picture 1027" descr="F35_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7391400" cy="412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1028"/>
          <p:cNvSpPr txBox="1">
            <a:spLocks noChangeArrowheads="1"/>
          </p:cNvSpPr>
          <p:nvPr/>
        </p:nvSpPr>
        <p:spPr bwMode="auto">
          <a:xfrm>
            <a:off x="665163" y="5688013"/>
            <a:ext cx="70754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000" b="1" i="0">
                <a:solidFill>
                  <a:schemeClr val="hlink"/>
                </a:solidFill>
                <a:ea typeface="ＭＳ Ｐゴシック" pitchFamily="64" charset="-128"/>
              </a:rPr>
              <a:t>Real images form on the side of a mirror where the objects are, </a:t>
            </a:r>
          </a:p>
          <a:p>
            <a:r>
              <a:rPr lang="en-US" altLang="ja-JP" sz="2000" b="1" i="0">
                <a:solidFill>
                  <a:schemeClr val="hlink"/>
                </a:solidFill>
                <a:ea typeface="ＭＳ Ｐゴシック" pitchFamily="64" charset="-128"/>
              </a:rPr>
              <a:t>and virtual images form on the opposite side.</a:t>
            </a:r>
          </a:p>
        </p:txBody>
      </p:sp>
      <p:sp>
        <p:nvSpPr>
          <p:cNvPr id="10245" name="Text Box 1029"/>
          <p:cNvSpPr txBox="1">
            <a:spLocks noChangeArrowheads="1"/>
          </p:cNvSpPr>
          <p:nvPr/>
        </p:nvSpPr>
        <p:spPr bwMode="auto">
          <a:xfrm>
            <a:off x="7086600" y="1981200"/>
            <a:ext cx="1828800" cy="1311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>
                <a:ea typeface="ＭＳ Ｐゴシック" pitchFamily="64" charset="-128"/>
              </a:rPr>
              <a:t>only using the parallel, focal, and/or radial rays.</a:t>
            </a:r>
          </a:p>
        </p:txBody>
      </p:sp>
    </p:spTree>
    <p:extLst>
      <p:ext uri="{BB962C8B-B14F-4D97-AF65-F5344CB8AC3E}">
        <p14:creationId xmlns:p14="http://schemas.microsoft.com/office/powerpoint/2010/main" val="9627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Mirror Equation and Magnification</a:t>
            </a:r>
          </a:p>
        </p:txBody>
      </p:sp>
      <p:grpSp>
        <p:nvGrpSpPr>
          <p:cNvPr id="5126" name="Group 64"/>
          <p:cNvGrpSpPr>
            <a:grpSpLocks/>
          </p:cNvGrpSpPr>
          <p:nvPr/>
        </p:nvGrpSpPr>
        <p:grpSpPr bwMode="auto">
          <a:xfrm>
            <a:off x="903288" y="1539875"/>
            <a:ext cx="1992312" cy="1519238"/>
            <a:chOff x="569" y="970"/>
            <a:chExt cx="1255" cy="957"/>
          </a:xfrm>
        </p:grpSpPr>
        <p:graphicFrame>
          <p:nvGraphicFramePr>
            <p:cNvPr id="5123" name="Object 52"/>
            <p:cNvGraphicFramePr>
              <a:graphicFrameLocks noChangeAspect="1"/>
            </p:cNvGraphicFramePr>
            <p:nvPr/>
          </p:nvGraphicFramePr>
          <p:xfrm>
            <a:off x="569" y="970"/>
            <a:ext cx="974" cy="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767" name="Equation" r:id="rId4" imgW="850680" imgH="431640" progId="Equation.DSMT4">
                    <p:embed/>
                  </p:oleObj>
                </mc:Choice>
                <mc:Fallback>
                  <p:oleObj name="Equation" r:id="rId4" imgW="850680" imgH="431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9" y="970"/>
                          <a:ext cx="974" cy="4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3" name="AutoShape 53"/>
            <p:cNvSpPr>
              <a:spLocks noChangeArrowheads="1"/>
            </p:cNvSpPr>
            <p:nvPr/>
          </p:nvSpPr>
          <p:spPr bwMode="auto">
            <a:xfrm>
              <a:off x="672" y="1632"/>
              <a:ext cx="240" cy="96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34" name="Group 61"/>
            <p:cNvGrpSpPr>
              <a:grpSpLocks/>
            </p:cNvGrpSpPr>
            <p:nvPr/>
          </p:nvGrpSpPr>
          <p:grpSpPr bwMode="auto">
            <a:xfrm>
              <a:off x="1056" y="1488"/>
              <a:ext cx="768" cy="439"/>
              <a:chOff x="4224" y="1296"/>
              <a:chExt cx="864" cy="535"/>
            </a:xfrm>
          </p:grpSpPr>
          <p:graphicFrame>
            <p:nvGraphicFramePr>
              <p:cNvPr id="5124" name="Object 54"/>
              <p:cNvGraphicFramePr>
                <a:graphicFrameLocks noChangeAspect="1"/>
              </p:cNvGraphicFramePr>
              <p:nvPr/>
            </p:nvGraphicFramePr>
            <p:xfrm>
              <a:off x="4224" y="1296"/>
              <a:ext cx="849" cy="53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68" name="Equation" r:id="rId6" imgW="558720" imgH="393480" progId="Equation.DSMT4">
                      <p:embed/>
                    </p:oleObj>
                  </mc:Choice>
                  <mc:Fallback>
                    <p:oleObj name="Equation" r:id="rId6" imgW="558720" imgH="3934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24" y="1296"/>
                            <a:ext cx="849" cy="53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35" name="AutoShape 55"/>
              <p:cNvSpPr>
                <a:spLocks noChangeArrowheads="1"/>
              </p:cNvSpPr>
              <p:nvPr/>
            </p:nvSpPr>
            <p:spPr bwMode="auto">
              <a:xfrm>
                <a:off x="4224" y="1296"/>
                <a:ext cx="864" cy="528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57464" name="Text Box 56"/>
          <p:cNvSpPr txBox="1">
            <a:spLocks noChangeArrowheads="1"/>
          </p:cNvSpPr>
          <p:nvPr/>
        </p:nvSpPr>
        <p:spPr bwMode="auto">
          <a:xfrm>
            <a:off x="838200" y="3124200"/>
            <a:ext cx="79248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ja-JP" altLang="en-US" sz="2000" b="1" i="0">
                <a:ea typeface="ＭＳ Ｐゴシック" pitchFamily="64" charset="-128"/>
              </a:rPr>
              <a:t> </a:t>
            </a:r>
            <a:r>
              <a:rPr lang="en-US" altLang="ja-JP" sz="2000" b="1">
                <a:ea typeface="ＭＳ Ｐゴシック" pitchFamily="64" charset="-128"/>
              </a:rPr>
              <a:t>s</a:t>
            </a:r>
            <a:r>
              <a:rPr lang="en-US" altLang="ja-JP" sz="2000" b="1" i="0">
                <a:ea typeface="ＭＳ Ｐゴシック" pitchFamily="64" charset="-128"/>
              </a:rPr>
              <a:t>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is positive if the object is in front of the mirror</a:t>
            </a:r>
            <a:r>
              <a:rPr lang="en-US" altLang="ja-JP" sz="2000" b="1" i="0">
                <a:ea typeface="ＭＳ Ｐゴシック" pitchFamily="64" charset="-128"/>
              </a:rPr>
              <a:t> </a:t>
            </a:r>
            <a:r>
              <a:rPr lang="en-US" altLang="ja-JP" sz="2000" b="1">
                <a:ea typeface="ＭＳ Ｐゴシック" pitchFamily="64" charset="-128"/>
              </a:rPr>
              <a:t>(real object)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000" b="1">
                <a:ea typeface="ＭＳ Ｐゴシック" pitchFamily="64" charset="-128"/>
              </a:rPr>
              <a:t> s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is negative if it is in back of the mirror</a:t>
            </a:r>
            <a:r>
              <a:rPr lang="en-US" altLang="ja-JP" sz="2000" b="1" i="0">
                <a:ea typeface="ＭＳ Ｐゴシック" pitchFamily="64" charset="-128"/>
              </a:rPr>
              <a:t> </a:t>
            </a:r>
            <a:r>
              <a:rPr lang="en-US" altLang="ja-JP" sz="2000" b="1">
                <a:ea typeface="ＭＳ Ｐゴシック" pitchFamily="64" charset="-128"/>
              </a:rPr>
              <a:t>(virtual object)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000" b="1">
                <a:ea typeface="ＭＳ Ｐゴシック" pitchFamily="64" charset="-128"/>
              </a:rPr>
              <a:t> s’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is positive if the image is in front of the mirror</a:t>
            </a:r>
            <a:r>
              <a:rPr lang="en-US" altLang="ja-JP" sz="2000" b="1" i="0">
                <a:ea typeface="ＭＳ Ｐゴシック" pitchFamily="64" charset="-128"/>
              </a:rPr>
              <a:t> </a:t>
            </a:r>
            <a:r>
              <a:rPr lang="en-US" altLang="ja-JP" sz="2000" b="1">
                <a:ea typeface="ＭＳ Ｐゴシック" pitchFamily="64" charset="-128"/>
              </a:rPr>
              <a:t>(real image)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000" b="1">
                <a:ea typeface="ＭＳ Ｐゴシック" pitchFamily="64" charset="-128"/>
              </a:rPr>
              <a:t> s’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is negative if it is in back of the mirror</a:t>
            </a:r>
            <a:r>
              <a:rPr lang="en-US" altLang="ja-JP" sz="2000" b="1" i="0">
                <a:ea typeface="ＭＳ Ｐゴシック" pitchFamily="64" charset="-128"/>
              </a:rPr>
              <a:t> </a:t>
            </a:r>
            <a:r>
              <a:rPr lang="en-US" altLang="ja-JP" sz="2000" b="1">
                <a:ea typeface="ＭＳ Ｐゴシック" pitchFamily="64" charset="-128"/>
              </a:rPr>
              <a:t>(virtual image)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000" b="1">
                <a:ea typeface="ＭＳ Ｐゴシック" pitchFamily="64" charset="-128"/>
              </a:rPr>
              <a:t> m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is positive if image and object have the same orientation </a:t>
            </a:r>
            <a:r>
              <a:rPr lang="en-US" altLang="ja-JP" sz="2000" b="1">
                <a:ea typeface="ＭＳ Ｐゴシック" pitchFamily="64" charset="-128"/>
              </a:rPr>
              <a:t>(upright)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</a:t>
            </a:r>
            <a:r>
              <a:rPr lang="en-US" altLang="ja-JP" sz="2000" b="1">
                <a:ea typeface="ＭＳ Ｐゴシック" pitchFamily="64" charset="-128"/>
              </a:rPr>
              <a:t>m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is negative if they have opposite orientation </a:t>
            </a:r>
            <a:r>
              <a:rPr lang="en-US" altLang="ja-JP" sz="2000" b="1">
                <a:ea typeface="ＭＳ Ｐゴシック" pitchFamily="64" charset="-128"/>
              </a:rPr>
              <a:t>(inverted)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</a:t>
            </a:r>
            <a:r>
              <a:rPr lang="en-US" altLang="ja-JP" sz="2000" b="1">
                <a:ea typeface="ＭＳ Ｐゴシック" pitchFamily="64" charset="-128"/>
              </a:rPr>
              <a:t>f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and </a:t>
            </a:r>
            <a:r>
              <a:rPr lang="en-US" altLang="ja-JP" sz="2000" b="1">
                <a:ea typeface="ＭＳ Ｐゴシック" pitchFamily="64" charset="-128"/>
              </a:rPr>
              <a:t>r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are positive if center of curvature in front of mirror </a:t>
            </a:r>
            <a:r>
              <a:rPr lang="en-US" altLang="ja-JP" sz="2000" b="1">
                <a:ea typeface="ＭＳ Ｐゴシック" pitchFamily="64" charset="-128"/>
              </a:rPr>
              <a:t>(concave)</a:t>
            </a:r>
          </a:p>
          <a:p>
            <a:pPr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US" altLang="ja-JP" sz="2000" b="1">
                <a:ea typeface="ＭＳ Ｐゴシック" pitchFamily="64" charset="-128"/>
              </a:rPr>
              <a:t> f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and </a:t>
            </a:r>
            <a:r>
              <a:rPr lang="en-US" altLang="ja-JP" sz="2000" b="1">
                <a:ea typeface="ＭＳ Ｐゴシック" pitchFamily="64" charset="-128"/>
              </a:rPr>
              <a:t>r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are negative if it is in back of the mirror </a:t>
            </a:r>
            <a:r>
              <a:rPr lang="en-US" altLang="ja-JP" sz="2000" b="1">
                <a:ea typeface="ＭＳ Ｐゴシック" pitchFamily="64" charset="-128"/>
              </a:rPr>
              <a:t>(convex)</a:t>
            </a:r>
          </a:p>
        </p:txBody>
      </p:sp>
      <p:grpSp>
        <p:nvGrpSpPr>
          <p:cNvPr id="5128" name="Group 63"/>
          <p:cNvGrpSpPr>
            <a:grpSpLocks/>
          </p:cNvGrpSpPr>
          <p:nvPr/>
        </p:nvGrpSpPr>
        <p:grpSpPr bwMode="auto">
          <a:xfrm>
            <a:off x="914400" y="685800"/>
            <a:ext cx="2971800" cy="762000"/>
            <a:chOff x="576" y="432"/>
            <a:chExt cx="1872" cy="480"/>
          </a:xfrm>
        </p:grpSpPr>
        <p:grpSp>
          <p:nvGrpSpPr>
            <p:cNvPr id="5130" name="Group 60"/>
            <p:cNvGrpSpPr>
              <a:grpSpLocks/>
            </p:cNvGrpSpPr>
            <p:nvPr/>
          </p:nvGrpSpPr>
          <p:grpSpPr bwMode="auto">
            <a:xfrm>
              <a:off x="576" y="480"/>
              <a:ext cx="1104" cy="432"/>
              <a:chOff x="2160" y="570"/>
              <a:chExt cx="1248" cy="593"/>
            </a:xfrm>
          </p:grpSpPr>
          <p:graphicFrame>
            <p:nvGraphicFramePr>
              <p:cNvPr id="5122" name="Object 43"/>
              <p:cNvGraphicFramePr>
                <a:graphicFrameLocks/>
              </p:cNvGraphicFramePr>
              <p:nvPr/>
            </p:nvGraphicFramePr>
            <p:xfrm>
              <a:off x="2184" y="570"/>
              <a:ext cx="1195" cy="5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769" name="Equation" r:id="rId8" imgW="698400" imgH="419040" progId="Equation.DSMT4">
                      <p:embed/>
                    </p:oleObj>
                  </mc:Choice>
                  <mc:Fallback>
                    <p:oleObj name="Equation" r:id="rId8" imgW="698400" imgH="419040" progId="Equation.DSMT4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black">
                          <a:xfrm>
                            <a:off x="2184" y="570"/>
                            <a:ext cx="1195" cy="59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DA4B5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FFFF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32" name="AutoShape 49"/>
              <p:cNvSpPr>
                <a:spLocks noChangeArrowheads="1"/>
              </p:cNvSpPr>
              <p:nvPr/>
            </p:nvSpPr>
            <p:spPr bwMode="auto">
              <a:xfrm>
                <a:off x="2160" y="576"/>
                <a:ext cx="1248" cy="576"/>
              </a:xfrm>
              <a:prstGeom prst="roundRect">
                <a:avLst>
                  <a:gd name="adj" fmla="val 16667"/>
                </a:avLst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1" name="Text Box 59"/>
            <p:cNvSpPr txBox="1">
              <a:spLocks noChangeArrowheads="1"/>
            </p:cNvSpPr>
            <p:nvPr/>
          </p:nvSpPr>
          <p:spPr bwMode="auto">
            <a:xfrm>
              <a:off x="1728" y="432"/>
              <a:ext cx="7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 i="0">
                  <a:ea typeface="ＭＳ Ｐゴシック" pitchFamily="64" charset="-128"/>
                </a:rPr>
                <a:t>(</a:t>
              </a:r>
              <a:r>
                <a:rPr lang="en-US" altLang="ja-JP" sz="2000" b="1">
                  <a:ea typeface="ＭＳ Ｐゴシック" pitchFamily="64" charset="-128"/>
                </a:rPr>
                <a:t>f = r/2</a:t>
              </a:r>
              <a:r>
                <a:rPr lang="en-US" altLang="ja-JP" sz="2000" b="1" i="0">
                  <a:ea typeface="ＭＳ Ｐゴシック" pitchFamily="64" charset="-128"/>
                </a:rPr>
                <a:t>)</a:t>
              </a:r>
            </a:p>
          </p:txBody>
        </p:sp>
      </p:grpSp>
      <p:pic>
        <p:nvPicPr>
          <p:cNvPr id="5129" name="Picture 62" descr="figure-32-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66800"/>
            <a:ext cx="5592763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26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533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Quiz (Bonus)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9897" y="838200"/>
            <a:ext cx="762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i="0" dirty="0">
                <a:solidFill>
                  <a:schemeClr val="tx1"/>
                </a:solidFill>
              </a:rPr>
              <a:t>An object is placed </a:t>
            </a:r>
            <a:r>
              <a:rPr lang="en-US" i="0" dirty="0" smtClean="0">
                <a:solidFill>
                  <a:schemeClr val="tx1"/>
                </a:solidFill>
              </a:rPr>
              <a:t>4 </a:t>
            </a:r>
            <a:r>
              <a:rPr lang="en-US" i="0" dirty="0">
                <a:solidFill>
                  <a:schemeClr val="tx1"/>
                </a:solidFill>
              </a:rPr>
              <a:t>cm in front of a concave mirror of focal length </a:t>
            </a:r>
            <a:r>
              <a:rPr lang="en-US" i="0" dirty="0">
                <a:solidFill>
                  <a:schemeClr val="tx1"/>
                </a:solidFill>
              </a:rPr>
              <a:t>2</a:t>
            </a:r>
            <a:r>
              <a:rPr lang="en-US" i="0" dirty="0" smtClean="0">
                <a:solidFill>
                  <a:schemeClr val="tx1"/>
                </a:solidFill>
              </a:rPr>
              <a:t>0 </a:t>
            </a:r>
            <a:r>
              <a:rPr lang="en-US" i="0" dirty="0">
                <a:solidFill>
                  <a:schemeClr val="tx1"/>
                </a:solidFill>
              </a:rPr>
              <a:t>cm. The image will be formed </a:t>
            </a:r>
          </a:p>
          <a:p>
            <a:pPr lvl="0"/>
            <a:endParaRPr lang="en-US" i="0" dirty="0" smtClean="0">
              <a:solidFill>
                <a:schemeClr val="tx1"/>
              </a:solidFill>
            </a:endParaRPr>
          </a:p>
          <a:p>
            <a:pPr lvl="0"/>
            <a:r>
              <a:rPr lang="en-US" i="0" dirty="0" smtClean="0">
                <a:solidFill>
                  <a:schemeClr val="tx1"/>
                </a:solidFill>
              </a:rPr>
              <a:t>A. 5 </a:t>
            </a:r>
            <a:r>
              <a:rPr lang="en-US" i="0" dirty="0">
                <a:solidFill>
                  <a:schemeClr val="tx1"/>
                </a:solidFill>
              </a:rPr>
              <a:t>cm in front of the mirror.</a:t>
            </a:r>
          </a:p>
          <a:p>
            <a:pPr lvl="0"/>
            <a:r>
              <a:rPr lang="en-US" i="0" dirty="0" smtClean="0">
                <a:solidFill>
                  <a:schemeClr val="tx1"/>
                </a:solidFill>
              </a:rPr>
              <a:t>B. 5 </a:t>
            </a:r>
            <a:r>
              <a:rPr lang="en-US" i="0" dirty="0">
                <a:solidFill>
                  <a:schemeClr val="tx1"/>
                </a:solidFill>
              </a:rPr>
              <a:t>cm behind the mirror.</a:t>
            </a:r>
          </a:p>
          <a:p>
            <a:pPr lvl="0"/>
            <a:r>
              <a:rPr lang="en-US" i="0" dirty="0" smtClean="0">
                <a:solidFill>
                  <a:schemeClr val="tx1"/>
                </a:solidFill>
              </a:rPr>
              <a:t>C. 10 </a:t>
            </a:r>
            <a:r>
              <a:rPr lang="en-US" i="0" dirty="0">
                <a:solidFill>
                  <a:schemeClr val="tx1"/>
                </a:solidFill>
              </a:rPr>
              <a:t>cm in front of the mirror.</a:t>
            </a:r>
          </a:p>
          <a:p>
            <a:pPr lvl="0"/>
            <a:r>
              <a:rPr lang="en-US" i="0" dirty="0" smtClean="0">
                <a:solidFill>
                  <a:schemeClr val="tx1"/>
                </a:solidFill>
              </a:rPr>
              <a:t>D. 10 </a:t>
            </a:r>
            <a:r>
              <a:rPr lang="en-US" i="0" dirty="0">
                <a:solidFill>
                  <a:schemeClr val="tx1"/>
                </a:solidFill>
              </a:rPr>
              <a:t>cm behind the mirror.</a:t>
            </a:r>
          </a:p>
          <a:p>
            <a:pPr lvl="0"/>
            <a:r>
              <a:rPr lang="en-US" i="0" dirty="0" smtClean="0">
                <a:solidFill>
                  <a:schemeClr val="tx1"/>
                </a:solidFill>
              </a:rPr>
              <a:t>E. 0.05 </a:t>
            </a:r>
            <a:r>
              <a:rPr lang="en-US" i="0" dirty="0">
                <a:solidFill>
                  <a:schemeClr val="tx1"/>
                </a:solidFill>
              </a:rPr>
              <a:t>cm behind the mirror.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45720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¼ +1/x = 1/20 </a:t>
            </a:r>
          </a:p>
          <a:p>
            <a:r>
              <a:rPr lang="en-US" dirty="0" smtClean="0"/>
              <a:t>X = -5 cm </a:t>
            </a:r>
          </a:p>
          <a:p>
            <a:endParaRPr lang="en-US" dirty="0"/>
          </a:p>
          <a:p>
            <a:r>
              <a:rPr lang="en-US" dirty="0" smtClean="0"/>
              <a:t>5 cm behind the mirror.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7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117945" y="304800"/>
            <a:ext cx="18870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b="1" i="0" dirty="0" smtClean="0">
                <a:solidFill>
                  <a:srgbClr val="FF0000"/>
                </a:solidFill>
                <a:ea typeface="ＭＳ Ｐゴシック" pitchFamily="64" charset="-128"/>
              </a:rPr>
              <a:t>Quiz (bonus)</a:t>
            </a:r>
            <a:endParaRPr lang="en-US" altLang="ja-JP" b="1" i="0" dirty="0">
              <a:solidFill>
                <a:srgbClr val="FF0000"/>
              </a:solidFill>
              <a:ea typeface="ＭＳ Ｐゴシック" pitchFamily="64" charset="-128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66800" y="914400"/>
            <a:ext cx="74676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i="0">
                <a:solidFill>
                  <a:srgbClr val="FF0000"/>
                </a:solidFill>
              </a:rPr>
              <a:t>A person is standing still  2 meters in front of a mirror, then the mirror is moved 1 meter towards him and then stopped. What’s the distance between the person and  his image before and after the mirror is moved? </a:t>
            </a:r>
            <a:endParaRPr lang="en-US" altLang="ja-JP" sz="2800" i="0">
              <a:solidFill>
                <a:srgbClr val="FF0000"/>
              </a:solidFill>
              <a:ea typeface="ＭＳ Ｐゴシック" pitchFamily="64" charset="-128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52600" y="3429000"/>
            <a:ext cx="2438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sz="2800" i="0">
                <a:solidFill>
                  <a:schemeClr val="tx1"/>
                </a:solidFill>
                <a:ea typeface="ＭＳ Ｐゴシック" pitchFamily="64" charset="-128"/>
              </a:rPr>
              <a:t>a) 2m and 1m </a:t>
            </a:r>
          </a:p>
          <a:p>
            <a:pPr eaLnBrk="1" hangingPunct="1"/>
            <a:r>
              <a:rPr lang="en-US" altLang="ja-JP" sz="2800" i="0">
                <a:solidFill>
                  <a:schemeClr val="tx1"/>
                </a:solidFill>
                <a:ea typeface="ＭＳ Ｐゴシック" pitchFamily="64" charset="-128"/>
              </a:rPr>
              <a:t>b) 3m and 2m </a:t>
            </a:r>
          </a:p>
          <a:p>
            <a:pPr eaLnBrk="1" hangingPunct="1"/>
            <a:r>
              <a:rPr lang="en-US" altLang="ja-JP" sz="2800" i="0">
                <a:solidFill>
                  <a:schemeClr val="tx1"/>
                </a:solidFill>
                <a:ea typeface="ＭＳ Ｐゴシック" pitchFamily="64" charset="-128"/>
              </a:rPr>
              <a:t>c) 4m and 2m</a:t>
            </a:r>
          </a:p>
          <a:p>
            <a:pPr eaLnBrk="1" hangingPunct="1"/>
            <a:r>
              <a:rPr lang="en-US" altLang="ja-JP" sz="2800" i="0">
                <a:solidFill>
                  <a:schemeClr val="tx1"/>
                </a:solidFill>
                <a:ea typeface="ＭＳ Ｐゴシック" pitchFamily="64" charset="-128"/>
              </a:rPr>
              <a:t>d) 5m and 4m </a:t>
            </a:r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4953000" y="3733800"/>
            <a:ext cx="2743200" cy="1371600"/>
            <a:chOff x="2544" y="1488"/>
            <a:chExt cx="1728" cy="864"/>
          </a:xfrm>
        </p:grpSpPr>
        <p:sp>
          <p:nvSpPr>
            <p:cNvPr id="8198" name="Rectangle 6"/>
            <p:cNvSpPr>
              <a:spLocks noChangeArrowheads="1"/>
            </p:cNvSpPr>
            <p:nvPr/>
          </p:nvSpPr>
          <p:spPr bwMode="auto">
            <a:xfrm>
              <a:off x="3360" y="1488"/>
              <a:ext cx="48" cy="8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Line 7"/>
            <p:cNvSpPr>
              <a:spLocks noChangeShapeType="1"/>
            </p:cNvSpPr>
            <p:nvPr/>
          </p:nvSpPr>
          <p:spPr bwMode="auto">
            <a:xfrm flipV="1">
              <a:off x="4176" y="196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 flipH="1">
              <a:off x="2544" y="2352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 flipV="1">
              <a:off x="2640" y="196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124200"/>
            <a:ext cx="7772400" cy="533400"/>
          </a:xfrm>
        </p:spPr>
        <p:txBody>
          <a:bodyPr/>
          <a:lstStyle/>
          <a:p>
            <a:r>
              <a:rPr lang="en-US" dirty="0" smtClean="0"/>
              <a:t>Backup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7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7A-05 Candle Illusion</a:t>
            </a:r>
            <a:br>
              <a:rPr lang="en-US" dirty="0"/>
            </a:b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4572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1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64" charset="-128"/>
              </a:rPr>
              <a:t>Mirage and Rainbow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00" y="762000"/>
            <a:ext cx="3505200" cy="3017838"/>
            <a:chOff x="672" y="2208"/>
            <a:chExt cx="2208" cy="1901"/>
          </a:xfrm>
        </p:grpSpPr>
        <p:pic>
          <p:nvPicPr>
            <p:cNvPr id="4114" name="Picture 8" descr="figure-31-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208"/>
              <a:ext cx="1668" cy="1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5" name="Text Box 9"/>
            <p:cNvSpPr txBox="1">
              <a:spLocks noChangeArrowheads="1"/>
            </p:cNvSpPr>
            <p:nvPr/>
          </p:nvSpPr>
          <p:spPr bwMode="auto">
            <a:xfrm>
              <a:off x="1968" y="2208"/>
              <a:ext cx="9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1800" b="1">
                  <a:ea typeface="ＭＳ Ｐゴシック" pitchFamily="64" charset="-128"/>
                </a:rPr>
                <a:t>water droplet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810000" y="904194"/>
            <a:ext cx="5105400" cy="2344738"/>
            <a:chOff x="2448" y="2592"/>
            <a:chExt cx="3216" cy="1477"/>
          </a:xfrm>
        </p:grpSpPr>
        <p:pic>
          <p:nvPicPr>
            <p:cNvPr id="4110" name="Picture 11" descr="figure-31-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640"/>
              <a:ext cx="2275" cy="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1" name="Text Box 12"/>
            <p:cNvSpPr txBox="1">
              <a:spLocks noChangeArrowheads="1"/>
            </p:cNvSpPr>
            <p:nvPr/>
          </p:nvSpPr>
          <p:spPr bwMode="auto">
            <a:xfrm>
              <a:off x="4272" y="3504"/>
              <a:ext cx="96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rainbow</a:t>
              </a:r>
            </a:p>
          </p:txBody>
        </p:sp>
        <p:sp>
          <p:nvSpPr>
            <p:cNvPr id="4112" name="Text Box 13"/>
            <p:cNvSpPr txBox="1">
              <a:spLocks noChangeArrowheads="1"/>
            </p:cNvSpPr>
            <p:nvPr/>
          </p:nvSpPr>
          <p:spPr bwMode="auto">
            <a:xfrm>
              <a:off x="4560" y="2592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Char char="v"/>
              </a:pPr>
              <a:r>
                <a:rPr lang="ja-JP" altLang="en-US" sz="1800">
                  <a:ea typeface="ＭＳ Ｐゴシック" pitchFamily="64" charset="-128"/>
                </a:rPr>
                <a:t> </a:t>
              </a:r>
              <a:r>
                <a:rPr lang="en-US" altLang="ja-JP" sz="1800">
                  <a:ea typeface="ＭＳ Ｐゴシック" pitchFamily="64" charset="-128"/>
                </a:rPr>
                <a:t>red is outside.</a:t>
              </a:r>
            </a:p>
          </p:txBody>
        </p:sp>
        <p:sp>
          <p:nvSpPr>
            <p:cNvPr id="4113" name="Text Box 14"/>
            <p:cNvSpPr txBox="1">
              <a:spLocks noChangeArrowheads="1"/>
            </p:cNvSpPr>
            <p:nvPr/>
          </p:nvSpPr>
          <p:spPr bwMode="auto">
            <a:xfrm>
              <a:off x="4656" y="288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 typeface="Wingdings" pitchFamily="2" charset="2"/>
                <a:buChar char="v"/>
              </a:pPr>
              <a:r>
                <a:rPr lang="ja-JP" altLang="en-US" sz="1800">
                  <a:ea typeface="ＭＳ Ｐゴシック" pitchFamily="64" charset="-128"/>
                </a:rPr>
                <a:t> </a:t>
              </a:r>
              <a:r>
                <a:rPr lang="en-US" altLang="ja-JP" sz="1800">
                  <a:ea typeface="ＭＳ Ｐゴシック" pitchFamily="64" charset="-128"/>
                </a:rPr>
                <a:t>intensity max at 42</a:t>
              </a:r>
              <a:r>
                <a:rPr lang="en-US" altLang="ja-JP" sz="1800">
                  <a:ea typeface="ＭＳ Ｐゴシック" pitchFamily="64" charset="-128"/>
                  <a:sym typeface="Symbol" pitchFamily="18" charset="2"/>
                </a:rPr>
                <a:t></a:t>
              </a:r>
              <a:endParaRPr lang="en-US" altLang="ja-JP" sz="1800">
                <a:ea typeface="ＭＳ Ｐゴシック" pitchFamily="64" charset="-128"/>
              </a:endParaRPr>
            </a:p>
          </p:txBody>
        </p:sp>
      </p:grpSp>
      <p:pic>
        <p:nvPicPr>
          <p:cNvPr id="20" name="Picture 4" descr="DoubleRainb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64" y="4127694"/>
            <a:ext cx="2980007" cy="223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seconda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8" r="24068"/>
          <a:stretch>
            <a:fillRect/>
          </a:stretch>
        </p:blipFill>
        <p:spPr bwMode="auto">
          <a:xfrm>
            <a:off x="6315237" y="3657600"/>
            <a:ext cx="1999925" cy="299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85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Polarization of Electromagnetic Waves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815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Polarization is a measure of the degree to which the electric field (or the magnetic field) of an electromagnetic wave oscillates preferentially along a particular direction.</a:t>
            </a:r>
          </a:p>
        </p:txBody>
      </p:sp>
      <p:pic>
        <p:nvPicPr>
          <p:cNvPr id="679940" name="Picture 4" descr="F34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22685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62200" y="3505200"/>
            <a:ext cx="1295400" cy="1752600"/>
            <a:chOff x="1488" y="2208"/>
            <a:chExt cx="816" cy="1104"/>
          </a:xfrm>
        </p:grpSpPr>
        <p:sp>
          <p:nvSpPr>
            <p:cNvPr id="12306" name="Text Box 6"/>
            <p:cNvSpPr txBox="1">
              <a:spLocks noChangeArrowheads="1"/>
            </p:cNvSpPr>
            <p:nvPr/>
          </p:nvSpPr>
          <p:spPr bwMode="auto">
            <a:xfrm>
              <a:off x="1536" y="2544"/>
              <a:ext cx="7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solidFill>
                    <a:schemeClr val="hlink"/>
                  </a:solidFill>
                  <a:ea typeface="ＭＳ Ｐゴシック" pitchFamily="64" charset="-128"/>
                </a:rPr>
                <a:t>linearly polarized</a:t>
              </a:r>
            </a:p>
          </p:txBody>
        </p:sp>
        <p:sp>
          <p:nvSpPr>
            <p:cNvPr id="12307" name="Line 7"/>
            <p:cNvSpPr>
              <a:spLocks noChangeShapeType="1"/>
            </p:cNvSpPr>
            <p:nvPr/>
          </p:nvSpPr>
          <p:spPr bwMode="auto">
            <a:xfrm flipH="1" flipV="1">
              <a:off x="1488" y="2208"/>
              <a:ext cx="240" cy="28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Line 8"/>
            <p:cNvSpPr>
              <a:spLocks noChangeShapeType="1"/>
            </p:cNvSpPr>
            <p:nvPr/>
          </p:nvSpPr>
          <p:spPr bwMode="auto">
            <a:xfrm flipH="1">
              <a:off x="1536" y="3024"/>
              <a:ext cx="288" cy="288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9945" name="Text Box 9"/>
          <p:cNvSpPr txBox="1">
            <a:spLocks noChangeArrowheads="1"/>
          </p:cNvSpPr>
          <p:nvPr/>
        </p:nvSpPr>
        <p:spPr bwMode="auto">
          <a:xfrm>
            <a:off x="5334000" y="35052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unpolarized</a:t>
            </a:r>
          </a:p>
        </p:txBody>
      </p:sp>
      <p:pic>
        <p:nvPicPr>
          <p:cNvPr id="679946" name="Picture 10" descr="F34_1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91" b="3862"/>
          <a:stretch>
            <a:fillRect/>
          </a:stretch>
        </p:blipFill>
        <p:spPr bwMode="auto">
          <a:xfrm>
            <a:off x="7239000" y="3124200"/>
            <a:ext cx="15875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9947" name="Text Box 11"/>
          <p:cNvSpPr txBox="1">
            <a:spLocks noChangeArrowheads="1"/>
          </p:cNvSpPr>
          <p:nvPr/>
        </p:nvSpPr>
        <p:spPr bwMode="auto">
          <a:xfrm>
            <a:off x="7239000" y="1981200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partially polarized</a:t>
            </a:r>
          </a:p>
        </p:txBody>
      </p:sp>
      <p:sp>
        <p:nvSpPr>
          <p:cNvPr id="679948" name="Text Box 12"/>
          <p:cNvSpPr txBox="1">
            <a:spLocks noChangeArrowheads="1"/>
          </p:cNvSpPr>
          <p:nvPr/>
        </p:nvSpPr>
        <p:spPr bwMode="auto">
          <a:xfrm>
            <a:off x="2286000" y="5943600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>
                <a:ea typeface="ＭＳ Ｐゴシック" pitchFamily="64" charset="-128"/>
              </a:rPr>
              <a:t>Looking at </a:t>
            </a:r>
            <a:r>
              <a:rPr lang="en-US" altLang="ja-JP" sz="2000" b="1">
                <a:ea typeface="ＭＳ Ｐゴシック" pitchFamily="64" charset="-128"/>
              </a:rPr>
              <a:t>E</a:t>
            </a:r>
            <a:r>
              <a:rPr lang="en-US" altLang="ja-JP" sz="2000">
                <a:ea typeface="ＭＳ Ｐゴシック" pitchFamily="64" charset="-128"/>
              </a:rPr>
              <a:t> head-on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352800" y="1676400"/>
            <a:ext cx="2895600" cy="5181600"/>
            <a:chOff x="2112" y="1056"/>
            <a:chExt cx="1824" cy="3264"/>
          </a:xfrm>
        </p:grpSpPr>
        <p:pic>
          <p:nvPicPr>
            <p:cNvPr id="12301" name="Picture 14" descr="F34_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5" y="1872"/>
              <a:ext cx="1168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2" name="Text Box 15"/>
            <p:cNvSpPr txBox="1">
              <a:spLocks noChangeArrowheads="1"/>
            </p:cNvSpPr>
            <p:nvPr/>
          </p:nvSpPr>
          <p:spPr bwMode="auto">
            <a:xfrm>
              <a:off x="2112" y="1056"/>
              <a:ext cx="1584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ea typeface="ＭＳ Ｐゴシック" pitchFamily="64" charset="-128"/>
                </a:rPr>
                <a:t>Linear combination of many linearly polarized rays of random orientations</a:t>
              </a:r>
            </a:p>
          </p:txBody>
        </p:sp>
        <p:grpSp>
          <p:nvGrpSpPr>
            <p:cNvPr id="12303" name="Group 16"/>
            <p:cNvGrpSpPr>
              <a:grpSpLocks/>
            </p:cNvGrpSpPr>
            <p:nvPr/>
          </p:nvGrpSpPr>
          <p:grpSpPr bwMode="auto">
            <a:xfrm>
              <a:off x="2976" y="2784"/>
              <a:ext cx="960" cy="432"/>
              <a:chOff x="2976" y="2784"/>
              <a:chExt cx="960" cy="432"/>
            </a:xfrm>
          </p:grpSpPr>
          <p:sp>
            <p:nvSpPr>
              <p:cNvPr id="12304" name="Line 17"/>
              <p:cNvSpPr>
                <a:spLocks noChangeShapeType="1"/>
              </p:cNvSpPr>
              <p:nvPr/>
            </p:nvSpPr>
            <p:spPr bwMode="auto">
              <a:xfrm flipH="1">
                <a:off x="2976" y="2784"/>
                <a:ext cx="144" cy="432"/>
              </a:xfrm>
              <a:prstGeom prst="line">
                <a:avLst/>
              </a:prstGeom>
              <a:noFill/>
              <a:ln w="25400">
                <a:solidFill>
                  <a:srgbClr val="0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5" name="Text Box 18"/>
              <p:cNvSpPr txBox="1">
                <a:spLocks noChangeArrowheads="1"/>
              </p:cNvSpPr>
              <p:nvPr/>
            </p:nvSpPr>
            <p:spPr bwMode="auto">
              <a:xfrm>
                <a:off x="3024" y="2880"/>
                <a:ext cx="9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ja-JP" sz="1800" b="1">
                    <a:ea typeface="ＭＳ Ｐゴシック" pitchFamily="64" charset="-128"/>
                  </a:rPr>
                  <a:t>components</a:t>
                </a:r>
              </a:p>
            </p:txBody>
          </p:sp>
        </p:grpSp>
      </p:grpSp>
      <p:sp>
        <p:nvSpPr>
          <p:cNvPr id="679955" name="Text Box 19"/>
          <p:cNvSpPr txBox="1">
            <a:spLocks noChangeArrowheads="1"/>
          </p:cNvSpPr>
          <p:nvPr/>
        </p:nvSpPr>
        <p:spPr bwMode="auto">
          <a:xfrm>
            <a:off x="4800600" y="609600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800" b="1">
                <a:ea typeface="ＭＳ Ｐゴシック" pitchFamily="64" charset="-128"/>
              </a:rPr>
              <a:t>equal y- and z-amplitudes</a:t>
            </a:r>
          </a:p>
        </p:txBody>
      </p:sp>
      <p:sp>
        <p:nvSpPr>
          <p:cNvPr id="679956" name="Text Box 20"/>
          <p:cNvSpPr txBox="1">
            <a:spLocks noChangeArrowheads="1"/>
          </p:cNvSpPr>
          <p:nvPr/>
        </p:nvSpPr>
        <p:spPr bwMode="auto">
          <a:xfrm>
            <a:off x="7162800" y="60198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1800" b="1">
                <a:ea typeface="ＭＳ Ｐゴシック" pitchFamily="64" charset="-128"/>
              </a:rPr>
              <a:t>unequal y- and z-amplitudes</a:t>
            </a:r>
          </a:p>
        </p:txBody>
      </p:sp>
    </p:spTree>
    <p:extLst>
      <p:ext uri="{BB962C8B-B14F-4D97-AF65-F5344CB8AC3E}">
        <p14:creationId xmlns:p14="http://schemas.microsoft.com/office/powerpoint/2010/main" val="292943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7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7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67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45" grpId="0"/>
      <p:bldP spid="679947" grpId="0"/>
      <p:bldP spid="679948" grpId="0"/>
      <p:bldP spid="679955" grpId="0"/>
      <p:bldP spid="6799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Polarizer: polarization by absorption</a:t>
            </a:r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5105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An electric field component parallel to the </a:t>
            </a: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transmission axis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is passed by a polarizer; a component perpendicular to it is absorbed.</a:t>
            </a:r>
          </a:p>
        </p:txBody>
      </p:sp>
      <p:grpSp>
        <p:nvGrpSpPr>
          <p:cNvPr id="6151" name="Group 4"/>
          <p:cNvGrpSpPr>
            <a:grpSpLocks/>
          </p:cNvGrpSpPr>
          <p:nvPr/>
        </p:nvGrpSpPr>
        <p:grpSpPr bwMode="auto">
          <a:xfrm>
            <a:off x="457200" y="2667000"/>
            <a:ext cx="5029200" cy="1543050"/>
            <a:chOff x="288" y="1680"/>
            <a:chExt cx="3168" cy="972"/>
          </a:xfrm>
        </p:grpSpPr>
        <p:grpSp>
          <p:nvGrpSpPr>
            <p:cNvPr id="6162" name="Group 5"/>
            <p:cNvGrpSpPr>
              <a:grpSpLocks/>
            </p:cNvGrpSpPr>
            <p:nvPr/>
          </p:nvGrpSpPr>
          <p:grpSpPr bwMode="auto">
            <a:xfrm>
              <a:off x="384" y="2256"/>
              <a:ext cx="3072" cy="396"/>
              <a:chOff x="384" y="1872"/>
              <a:chExt cx="3072" cy="396"/>
            </a:xfrm>
          </p:grpSpPr>
          <p:graphicFrame>
            <p:nvGraphicFramePr>
              <p:cNvPr id="6147" name="Object 6"/>
              <p:cNvGraphicFramePr>
                <a:graphicFrameLocks noChangeAspect="1"/>
              </p:cNvGraphicFramePr>
              <p:nvPr/>
            </p:nvGraphicFramePr>
            <p:xfrm>
              <a:off x="2208" y="1872"/>
              <a:ext cx="1248" cy="38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61" name="Equation" r:id="rId4" imgW="787320" imgH="241200" progId="Equation.DSMT4">
                      <p:embed/>
                    </p:oleObj>
                  </mc:Choice>
                  <mc:Fallback>
                    <p:oleObj name="Equation" r:id="rId4" imgW="787320" imgH="241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08" y="1872"/>
                            <a:ext cx="1248" cy="38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2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48" name="Object 7"/>
              <p:cNvGraphicFramePr>
                <a:graphicFrameLocks noChangeAspect="1"/>
              </p:cNvGraphicFramePr>
              <p:nvPr/>
            </p:nvGraphicFramePr>
            <p:xfrm>
              <a:off x="384" y="1920"/>
              <a:ext cx="1152" cy="3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62" name="Equation" r:id="rId6" imgW="799920" imgH="241200" progId="Equation.DSMT4">
                      <p:embed/>
                    </p:oleObj>
                  </mc:Choice>
                  <mc:Fallback>
                    <p:oleObj name="Equation" r:id="rId6" imgW="799920" imgH="241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" y="1920"/>
                            <a:ext cx="1152" cy="3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164" name="AutoShape 8"/>
              <p:cNvSpPr>
                <a:spLocks noChangeArrowheads="1"/>
              </p:cNvSpPr>
              <p:nvPr/>
            </p:nvSpPr>
            <p:spPr bwMode="auto">
              <a:xfrm>
                <a:off x="1680" y="2016"/>
                <a:ext cx="288" cy="96"/>
              </a:xfrm>
              <a:prstGeom prst="rightArrow">
                <a:avLst>
                  <a:gd name="adj1" fmla="val 50000"/>
                  <a:gd name="adj2" fmla="val 7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63" name="Text Box 9"/>
            <p:cNvSpPr txBox="1">
              <a:spLocks noChangeArrowheads="1"/>
            </p:cNvSpPr>
            <p:nvPr/>
          </p:nvSpPr>
          <p:spPr bwMode="auto">
            <a:xfrm>
              <a:off x="288" y="1680"/>
              <a:ext cx="31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 i="0">
                  <a:ea typeface="ＭＳ Ｐゴシック" pitchFamily="64" charset="-128"/>
                </a:rPr>
                <a:t>So if linearly polarized beam with </a:t>
              </a:r>
              <a:r>
                <a:rPr lang="en-US" altLang="ja-JP" sz="2000" b="1">
                  <a:ea typeface="ＭＳ Ｐゴシック" pitchFamily="64" charset="-128"/>
                </a:rPr>
                <a:t>E</a:t>
              </a:r>
              <a:r>
                <a:rPr lang="en-US" altLang="ja-JP" sz="2000" b="1" i="0">
                  <a:ea typeface="ＭＳ Ｐゴシック" pitchFamily="64" charset="-128"/>
                </a:rPr>
                <a:t> is incident on a polarizer as shown,</a:t>
              </a:r>
            </a:p>
          </p:txBody>
        </p:sp>
      </p:grp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3429000" y="4343400"/>
            <a:ext cx="274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Zero if </a:t>
            </a: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  <a:sym typeface="Symbol" pitchFamily="18" charset="2"/>
              </a:rPr>
              <a:t>=/2, I</a:t>
            </a:r>
            <a:r>
              <a:rPr lang="en-US" altLang="ja-JP" sz="2000" b="1" baseline="-10000">
                <a:solidFill>
                  <a:schemeClr val="hlink"/>
                </a:solidFill>
                <a:ea typeface="ＭＳ Ｐゴシック" pitchFamily="64" charset="-128"/>
                <a:sym typeface="Symbol" pitchFamily="18" charset="2"/>
              </a:rPr>
              <a:t>0</a:t>
            </a: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  <a:sym typeface="Symbol" pitchFamily="18" charset="2"/>
              </a:rPr>
              <a:t> if =0</a:t>
            </a:r>
          </a:p>
        </p:txBody>
      </p:sp>
      <p:grpSp>
        <p:nvGrpSpPr>
          <p:cNvPr id="6153" name="Group 11"/>
          <p:cNvGrpSpPr>
            <a:grpSpLocks/>
          </p:cNvGrpSpPr>
          <p:nvPr/>
        </p:nvGrpSpPr>
        <p:grpSpPr bwMode="auto">
          <a:xfrm>
            <a:off x="609600" y="4876800"/>
            <a:ext cx="7772400" cy="2092325"/>
            <a:chOff x="384" y="2736"/>
            <a:chExt cx="3072" cy="1318"/>
          </a:xfrm>
        </p:grpSpPr>
        <p:sp>
          <p:nvSpPr>
            <p:cNvPr id="6161" name="Text Box 12"/>
            <p:cNvSpPr txBox="1">
              <a:spLocks noChangeArrowheads="1"/>
            </p:cNvSpPr>
            <p:nvPr/>
          </p:nvSpPr>
          <p:spPr bwMode="auto">
            <a:xfrm>
              <a:off x="384" y="2736"/>
              <a:ext cx="3072" cy="1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 i="0" dirty="0">
                  <a:ea typeface="ＭＳ Ｐゴシック" pitchFamily="64" charset="-128"/>
                </a:rPr>
                <a:t>If </a:t>
              </a:r>
              <a:r>
                <a:rPr lang="en-US" altLang="ja-JP" sz="2000" b="1" i="0" dirty="0" err="1">
                  <a:ea typeface="ＭＳ Ｐゴシック" pitchFamily="64" charset="-128"/>
                </a:rPr>
                <a:t>unpolarized</a:t>
              </a:r>
              <a:r>
                <a:rPr lang="en-US" altLang="ja-JP" sz="2000" b="1" i="0" dirty="0">
                  <a:ea typeface="ＭＳ Ｐゴシック" pitchFamily="64" charset="-128"/>
                </a:rPr>
                <a:t> beam is incident instead, </a:t>
              </a:r>
              <a:endParaRPr lang="en-US" altLang="ja-JP" sz="2000" b="1" i="0" dirty="0" smtClean="0">
                <a:ea typeface="ＭＳ Ｐゴシック" pitchFamily="64" charset="-128"/>
              </a:endParaRPr>
            </a:p>
            <a:p>
              <a:pPr>
                <a:spcBef>
                  <a:spcPct val="50000"/>
                </a:spcBef>
              </a:pPr>
              <a:r>
                <a:rPr lang="en-US" altLang="ja-JP" sz="2000" b="1" i="0" dirty="0" smtClean="0">
                  <a:ea typeface="ＭＳ Ｐゴシック" pitchFamily="64" charset="-128"/>
                </a:rPr>
                <a:t>           The intensity will reduce by a factor of two.</a:t>
              </a:r>
            </a:p>
            <a:p>
              <a:pPr>
                <a:spcBef>
                  <a:spcPct val="50000"/>
                </a:spcBef>
              </a:pPr>
              <a:endParaRPr lang="en-US" altLang="ja-JP" sz="2000" b="1" i="0" dirty="0">
                <a:ea typeface="ＭＳ Ｐゴシック" pitchFamily="64" charset="-128"/>
              </a:endParaRPr>
            </a:p>
            <a:p>
              <a:pPr>
                <a:spcBef>
                  <a:spcPct val="50000"/>
                </a:spcBef>
              </a:pPr>
              <a:r>
                <a:rPr lang="en-US" altLang="ja-JP" sz="2000" b="1" i="0" dirty="0" smtClean="0">
                  <a:ea typeface="ＭＳ Ｐゴシック" pitchFamily="64" charset="-128"/>
                </a:rPr>
                <a:t>            The light will become polarized along the transmission axis </a:t>
              </a:r>
              <a:endParaRPr lang="en-US" altLang="ja-JP" sz="2000" b="1" i="0" dirty="0">
                <a:ea typeface="ＭＳ Ｐゴシック" pitchFamily="64" charset="-128"/>
              </a:endParaRPr>
            </a:p>
          </p:txBody>
        </p:sp>
        <p:graphicFrame>
          <p:nvGraphicFramePr>
            <p:cNvPr id="6146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7819867"/>
                </p:ext>
              </p:extLst>
            </p:nvPr>
          </p:nvGraphicFramePr>
          <p:xfrm>
            <a:off x="1248" y="3322"/>
            <a:ext cx="1351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3" name="Equation" r:id="rId8" imgW="1358640" imgH="279360" progId="Equation.DSMT4">
                    <p:embed/>
                  </p:oleObj>
                </mc:Choice>
                <mc:Fallback>
                  <p:oleObj name="Equation" r:id="rId8" imgW="135864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3322"/>
                          <a:ext cx="1351" cy="2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55" name="Group 15"/>
          <p:cNvGrpSpPr>
            <a:grpSpLocks/>
          </p:cNvGrpSpPr>
          <p:nvPr/>
        </p:nvGrpSpPr>
        <p:grpSpPr bwMode="auto">
          <a:xfrm>
            <a:off x="5943600" y="1066800"/>
            <a:ext cx="3200400" cy="3657600"/>
            <a:chOff x="3744" y="672"/>
            <a:chExt cx="2016" cy="2304"/>
          </a:xfrm>
        </p:grpSpPr>
        <p:pic>
          <p:nvPicPr>
            <p:cNvPr id="6157" name="Picture 16" descr="F34_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1008"/>
              <a:ext cx="1807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8" name="Group 17"/>
            <p:cNvGrpSpPr>
              <a:grpSpLocks/>
            </p:cNvGrpSpPr>
            <p:nvPr/>
          </p:nvGrpSpPr>
          <p:grpSpPr bwMode="auto">
            <a:xfrm>
              <a:off x="4608" y="672"/>
              <a:ext cx="1152" cy="576"/>
              <a:chOff x="4608" y="336"/>
              <a:chExt cx="1152" cy="576"/>
            </a:xfrm>
          </p:grpSpPr>
          <p:sp>
            <p:nvSpPr>
              <p:cNvPr id="6159" name="Line 18"/>
              <p:cNvSpPr>
                <a:spLocks noChangeShapeType="1"/>
              </p:cNvSpPr>
              <p:nvPr/>
            </p:nvSpPr>
            <p:spPr bwMode="auto">
              <a:xfrm flipH="1">
                <a:off x="4608" y="720"/>
                <a:ext cx="288" cy="192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" name="Text Box 19"/>
              <p:cNvSpPr txBox="1">
                <a:spLocks noChangeArrowheads="1"/>
              </p:cNvSpPr>
              <p:nvPr/>
            </p:nvSpPr>
            <p:spPr bwMode="auto">
              <a:xfrm>
                <a:off x="4800" y="336"/>
                <a:ext cx="96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rgbClr val="0000CC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ja-JP" sz="1800" b="1">
                    <a:solidFill>
                      <a:schemeClr val="hlink"/>
                    </a:solidFill>
                    <a:ea typeface="ＭＳ Ｐゴシック" pitchFamily="64" charset="-128"/>
                  </a:rPr>
                  <a:t>transmission axis</a:t>
                </a:r>
              </a:p>
            </p:txBody>
          </p:sp>
        </p:grpSp>
      </p:grpSp>
      <p:sp>
        <p:nvSpPr>
          <p:cNvPr id="6156" name="Text Box 20"/>
          <p:cNvSpPr txBox="1">
            <a:spLocks noChangeArrowheads="1"/>
          </p:cNvSpPr>
          <p:nvPr/>
        </p:nvSpPr>
        <p:spPr bwMode="auto">
          <a:xfrm>
            <a:off x="990600" y="1981200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ea typeface="ＭＳ Ｐゴシック" pitchFamily="64" charset="-128"/>
              </a:rPr>
              <a:t>dichroism </a:t>
            </a:r>
            <a:r>
              <a:rPr lang="en-US" altLang="ja-JP" sz="2000" i="0">
                <a:ea typeface="ＭＳ Ｐゴシック" pitchFamily="64" charset="-128"/>
              </a:rPr>
              <a:t>(tourmaline, polaroid,…)</a:t>
            </a:r>
            <a:endParaRPr lang="en-US" altLang="ja-JP" sz="2000" b="1">
              <a:ea typeface="ＭＳ Ｐゴシック" pitchFamily="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68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Quiz (Bonus)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90000"/>
              </a:lnSpc>
            </a:pPr>
            <a:r>
              <a:rPr lang="en-US" dirty="0" smtClean="0"/>
              <a:t>A beam of un-polarized lights with intensity I is sent through two  polarizers with transmission axis perpendicular to each other.    What’s the outgoing light intensity?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 smtClean="0"/>
              <a:t> </a:t>
            </a:r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dirty="0" smtClean="0"/>
              <a:t>½ I </a:t>
            </a:r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dirty="0" smtClean="0"/>
              <a:t>2 I</a:t>
            </a:r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dirty="0" smtClean="0"/>
              <a:t>0</a:t>
            </a:r>
          </a:p>
          <a:p>
            <a:pPr marL="609600" indent="-609600">
              <a:lnSpc>
                <a:spcPct val="90000"/>
              </a:lnSpc>
              <a:buFontTx/>
              <a:buAutoNum type="alphaLcParenR"/>
            </a:pPr>
            <a:r>
              <a:rPr lang="en-US" dirty="0" smtClean="0"/>
              <a:t>1.5 I </a:t>
            </a:r>
          </a:p>
        </p:txBody>
      </p:sp>
    </p:spTree>
    <p:extLst>
      <p:ext uri="{BB962C8B-B14F-4D97-AF65-F5344CB8AC3E}">
        <p14:creationId xmlns:p14="http://schemas.microsoft.com/office/powerpoint/2010/main" val="28082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Example: two polarizers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3429000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ja-JP" altLang="en-US" sz="2000" b="1" smtClean="0">
                <a:ea typeface="ＭＳ Ｐゴシック" pitchFamily="64" charset="-128"/>
              </a:rPr>
              <a:t>     </a:t>
            </a:r>
            <a:r>
              <a:rPr lang="en-US" altLang="ja-JP" sz="2000" b="1" smtClean="0">
                <a:ea typeface="ＭＳ Ｐゴシック" pitchFamily="64" charset="-128"/>
              </a:rPr>
              <a:t>This set of two linear polarizers produces LP (linearly polarized) light.  What is the final intensity?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ja-JP" sz="2000" b="1" smtClean="0">
              <a:ea typeface="ＭＳ Ｐゴシック" pitchFamily="6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ja-JP" sz="2000" b="1" smtClean="0">
                <a:ea typeface="ＭＳ Ｐゴシック" pitchFamily="64" charset="-128"/>
              </a:rPr>
              <a:t>P</a:t>
            </a:r>
            <a:r>
              <a:rPr lang="en-US" altLang="ja-JP" sz="2000" b="1" baseline="-22000" smtClean="0">
                <a:ea typeface="ＭＳ Ｐゴシック" pitchFamily="64" charset="-128"/>
              </a:rPr>
              <a:t>1</a:t>
            </a:r>
            <a:r>
              <a:rPr lang="en-US" altLang="ja-JP" sz="2000" b="1" smtClean="0">
                <a:ea typeface="ＭＳ Ｐゴシック" pitchFamily="64" charset="-128"/>
              </a:rPr>
              <a:t> transmits 1/2 of the unpolarized light:  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ja-JP" sz="2000" b="1" smtClean="0">
                <a:ea typeface="ＭＳ Ｐゴシック" pitchFamily="64" charset="-128"/>
              </a:rPr>
              <a:t>       I</a:t>
            </a:r>
            <a:r>
              <a:rPr lang="en-US" altLang="ja-JP" sz="2000" b="1" baseline="-25000" smtClean="0">
                <a:ea typeface="ＭＳ Ｐゴシック" pitchFamily="64" charset="-128"/>
              </a:rPr>
              <a:t>1</a:t>
            </a:r>
            <a:r>
              <a:rPr lang="en-US" altLang="ja-JP" sz="2000" b="1" smtClean="0">
                <a:ea typeface="ＭＳ Ｐゴシック" pitchFamily="64" charset="-128"/>
              </a:rPr>
              <a:t> = 1/2 I</a:t>
            </a:r>
            <a:r>
              <a:rPr lang="en-US" altLang="ja-JP" sz="2000" b="1" baseline="-22000" smtClean="0">
                <a:ea typeface="ＭＳ Ｐゴシック" pitchFamily="64" charset="-128"/>
              </a:rPr>
              <a:t>0</a:t>
            </a:r>
          </a:p>
          <a:p>
            <a:pPr lvl="1">
              <a:lnSpc>
                <a:spcPct val="90000"/>
              </a:lnSpc>
            </a:pPr>
            <a:r>
              <a:rPr lang="en-US" altLang="ja-JP" sz="2000" b="1" smtClean="0">
                <a:ea typeface="ＭＳ Ｐゴシック" pitchFamily="64" charset="-128"/>
              </a:rPr>
              <a:t>P</a:t>
            </a:r>
            <a:r>
              <a:rPr lang="en-US" altLang="ja-JP" sz="2000" b="1" baseline="-22000" smtClean="0">
                <a:ea typeface="ＭＳ Ｐゴシック" pitchFamily="64" charset="-128"/>
              </a:rPr>
              <a:t>2</a:t>
            </a:r>
            <a:r>
              <a:rPr lang="en-US" altLang="ja-JP" sz="2000" b="1" smtClean="0">
                <a:ea typeface="ＭＳ Ｐゴシック" pitchFamily="64" charset="-128"/>
              </a:rPr>
              <a:t> projects out the </a:t>
            </a:r>
            <a:r>
              <a:rPr lang="en-US" altLang="ja-JP" sz="2000" b="1" i="1" smtClean="0">
                <a:ea typeface="ＭＳ Ｐゴシック" pitchFamily="64" charset="-128"/>
              </a:rPr>
              <a:t>E</a:t>
            </a:r>
            <a:r>
              <a:rPr lang="en-US" altLang="ja-JP" sz="2000" b="1" smtClean="0">
                <a:ea typeface="ＭＳ Ｐゴシック" pitchFamily="64" charset="-128"/>
              </a:rPr>
              <a:t>-field component parallel to x’ axis:</a:t>
            </a:r>
          </a:p>
        </p:txBody>
      </p:sp>
      <p:grpSp>
        <p:nvGrpSpPr>
          <p:cNvPr id="7175" name="Group 4"/>
          <p:cNvGrpSpPr>
            <a:grpSpLocks/>
          </p:cNvGrpSpPr>
          <p:nvPr/>
        </p:nvGrpSpPr>
        <p:grpSpPr bwMode="auto">
          <a:xfrm>
            <a:off x="1295400" y="5181600"/>
            <a:ext cx="1905000" cy="1066800"/>
            <a:chOff x="816" y="3264"/>
            <a:chExt cx="1200" cy="672"/>
          </a:xfrm>
        </p:grpSpPr>
        <p:graphicFrame>
          <p:nvGraphicFramePr>
            <p:cNvPr id="7171" name="Object 5"/>
            <p:cNvGraphicFramePr>
              <a:graphicFrameLocks/>
            </p:cNvGraphicFramePr>
            <p:nvPr/>
          </p:nvGraphicFramePr>
          <p:xfrm>
            <a:off x="816" y="3264"/>
            <a:ext cx="1200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23" name="Equation" r:id="rId4" imgW="838080" imgH="215640" progId="Equation.DSMT4">
                    <p:embed/>
                  </p:oleObj>
                </mc:Choice>
                <mc:Fallback>
                  <p:oleObj name="Equation" r:id="rId4" imgW="838080" imgH="215640" progId="Equation.DSMT4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816" y="3264"/>
                          <a:ext cx="1200" cy="3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2" name="Object 6"/>
            <p:cNvGraphicFramePr>
              <a:graphicFrameLocks/>
            </p:cNvGraphicFramePr>
            <p:nvPr/>
          </p:nvGraphicFramePr>
          <p:xfrm>
            <a:off x="864" y="3648"/>
            <a:ext cx="91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24" name="Equation" r:id="rId6" imgW="457200" imgH="190440" progId="Equation.3">
                    <p:embed/>
                  </p:oleObj>
                </mc:Choice>
                <mc:Fallback>
                  <p:oleObj name="Equation" r:id="rId6" imgW="457200" imgH="19044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black">
                        <a:xfrm>
                          <a:off x="864" y="3648"/>
                          <a:ext cx="912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176" name="Group 7"/>
          <p:cNvGrpSpPr>
            <a:grpSpLocks/>
          </p:cNvGrpSpPr>
          <p:nvPr/>
        </p:nvGrpSpPr>
        <p:grpSpPr bwMode="auto">
          <a:xfrm>
            <a:off x="3352800" y="5486400"/>
            <a:ext cx="3917950" cy="839788"/>
            <a:chOff x="2112" y="3456"/>
            <a:chExt cx="2468" cy="529"/>
          </a:xfrm>
        </p:grpSpPr>
        <p:graphicFrame>
          <p:nvGraphicFramePr>
            <p:cNvPr id="7170" name="Object 8"/>
            <p:cNvGraphicFramePr>
              <a:graphicFrameLocks/>
            </p:cNvGraphicFramePr>
            <p:nvPr/>
          </p:nvGraphicFramePr>
          <p:xfrm>
            <a:off x="2496" y="3456"/>
            <a:ext cx="2084" cy="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25" name="Equation" r:id="rId8" imgW="1612800" imgH="393480" progId="Equation.DSMT4">
                    <p:embed/>
                  </p:oleObj>
                </mc:Choice>
                <mc:Fallback>
                  <p:oleObj name="Equation" r:id="rId8" imgW="1612800" imgH="393480" progId="Equation.DSMT4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invGray">
                        <a:xfrm>
                          <a:off x="2496" y="3456"/>
                          <a:ext cx="2084" cy="5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DA4B5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FF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1" name="AutoShape 9"/>
            <p:cNvSpPr>
              <a:spLocks noChangeArrowheads="1"/>
            </p:cNvSpPr>
            <p:nvPr/>
          </p:nvSpPr>
          <p:spPr bwMode="auto">
            <a:xfrm>
              <a:off x="2112" y="3648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7177" name="Picture 10" descr="figure-31-38"/>
          <p:cNvPicPr>
            <a:picLocks noGrp="1"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499110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8" name="Group 11"/>
          <p:cNvGrpSpPr>
            <a:grpSpLocks/>
          </p:cNvGrpSpPr>
          <p:nvPr/>
        </p:nvGrpSpPr>
        <p:grpSpPr bwMode="auto">
          <a:xfrm>
            <a:off x="7391400" y="5715000"/>
            <a:ext cx="1600200" cy="701675"/>
            <a:chOff x="4656" y="3600"/>
            <a:chExt cx="1008" cy="442"/>
          </a:xfrm>
        </p:grpSpPr>
        <p:sp>
          <p:nvSpPr>
            <p:cNvPr id="7179" name="Text Box 12"/>
            <p:cNvSpPr txBox="1">
              <a:spLocks noChangeArrowheads="1"/>
            </p:cNvSpPr>
            <p:nvPr/>
          </p:nvSpPr>
          <p:spPr bwMode="auto">
            <a:xfrm>
              <a:off x="4656" y="3600"/>
              <a:ext cx="10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 b="1">
                  <a:solidFill>
                    <a:schemeClr val="hlink"/>
                  </a:solidFill>
                  <a:ea typeface="ＭＳ Ｐゴシック" pitchFamily="64" charset="-128"/>
                </a:rPr>
                <a:t>= 0 if </a:t>
              </a:r>
              <a:r>
                <a:rPr lang="en-US" altLang="ja-JP" sz="2000" b="1">
                  <a:solidFill>
                    <a:schemeClr val="hlink"/>
                  </a:solidFill>
                  <a:ea typeface="ＭＳ Ｐゴシック" pitchFamily="64" charset="-128"/>
                  <a:sym typeface="Symbol" pitchFamily="18" charset="2"/>
                </a:rPr>
                <a:t> = /2</a:t>
              </a:r>
            </a:p>
          </p:txBody>
        </p:sp>
        <p:sp>
          <p:nvSpPr>
            <p:cNvPr id="7180" name="Text Box 13"/>
            <p:cNvSpPr txBox="1">
              <a:spLocks noChangeArrowheads="1"/>
            </p:cNvSpPr>
            <p:nvPr/>
          </p:nvSpPr>
          <p:spPr bwMode="auto">
            <a:xfrm>
              <a:off x="4656" y="3792"/>
              <a:ext cx="10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rgbClr val="0000CC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000">
                  <a:ea typeface="ＭＳ Ｐゴシック" pitchFamily="64" charset="-128"/>
                </a:rPr>
                <a:t>(i.e., crossed)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32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63471"/>
            <a:ext cx="7117588" cy="558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90871" y="383232"/>
            <a:ext cx="31526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7B-22 Polarizer Effects</a:t>
            </a:r>
          </a:p>
        </p:txBody>
      </p:sp>
    </p:spTree>
    <p:extLst>
      <p:ext uri="{BB962C8B-B14F-4D97-AF65-F5344CB8AC3E}">
        <p14:creationId xmlns:p14="http://schemas.microsoft.com/office/powerpoint/2010/main" val="20835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838200"/>
            <a:ext cx="9144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sz="2800" i="0" dirty="0" smtClean="0">
                <a:solidFill>
                  <a:srgbClr val="FF0000"/>
                </a:solidFill>
                <a:ea typeface="ＭＳ Ｐゴシック" pitchFamily="64" charset="-128"/>
              </a:rPr>
              <a:t>Quiz (bonus): </a:t>
            </a:r>
            <a:r>
              <a:rPr lang="en-US" altLang="ja-JP" sz="2800" i="0" dirty="0" err="1" smtClean="0">
                <a:solidFill>
                  <a:srgbClr val="006699"/>
                </a:solidFill>
                <a:ea typeface="ＭＳ Ｐゴシック" pitchFamily="64" charset="-128"/>
              </a:rPr>
              <a:t>Unpolarized</a:t>
            </a:r>
            <a:r>
              <a:rPr lang="en-US" altLang="ja-JP" sz="2800" i="0" dirty="0" smtClean="0">
                <a:solidFill>
                  <a:srgbClr val="006699"/>
                </a:solidFill>
                <a:ea typeface="ＭＳ Ｐゴシック" pitchFamily="64" charset="-128"/>
              </a:rPr>
              <a:t> </a:t>
            </a:r>
            <a:r>
              <a:rPr lang="en-US" altLang="ja-JP" sz="2800" i="0" dirty="0">
                <a:solidFill>
                  <a:srgbClr val="006699"/>
                </a:solidFill>
                <a:ea typeface="ＭＳ Ｐゴシック" pitchFamily="64" charset="-128"/>
              </a:rPr>
              <a:t>light of intensity I</a:t>
            </a:r>
            <a:r>
              <a:rPr lang="en-US" altLang="ja-JP" sz="2800" i="0" baseline="-20000" dirty="0">
                <a:solidFill>
                  <a:srgbClr val="006699"/>
                </a:solidFill>
                <a:ea typeface="ＭＳ Ｐゴシック" pitchFamily="64" charset="-128"/>
              </a:rPr>
              <a:t>0</a:t>
            </a:r>
            <a:r>
              <a:rPr lang="en-US" altLang="ja-JP" sz="2800" i="0" dirty="0">
                <a:solidFill>
                  <a:srgbClr val="006699"/>
                </a:solidFill>
                <a:ea typeface="ＭＳ Ｐゴシック" pitchFamily="64" charset="-128"/>
              </a:rPr>
              <a:t> is sent through 3 polarizers, each of the last two rotated 45</a:t>
            </a:r>
            <a:r>
              <a:rPr lang="en-US" altLang="ja-JP" sz="2800" i="0" dirty="0">
                <a:solidFill>
                  <a:srgbClr val="006699"/>
                </a:solidFill>
                <a:ea typeface="ＭＳ Ｐゴシック" pitchFamily="64" charset="-128"/>
                <a:sym typeface="Symbol" pitchFamily="18" charset="2"/>
              </a:rPr>
              <a:t></a:t>
            </a:r>
            <a:r>
              <a:rPr lang="en-US" altLang="ja-JP" sz="2800" i="0" dirty="0">
                <a:solidFill>
                  <a:srgbClr val="006699"/>
                </a:solidFill>
                <a:ea typeface="ＭＳ Ｐゴシック" pitchFamily="64" charset="-128"/>
              </a:rPr>
              <a:t> from the previous polarizer so that the last polarizer is perpendicular to the first.  What is the intensity transmitted by this system</a:t>
            </a:r>
            <a:r>
              <a:rPr lang="en-US" altLang="ja-JP" sz="2800" i="0" dirty="0" smtClean="0">
                <a:solidFill>
                  <a:srgbClr val="006699"/>
                </a:solidFill>
                <a:ea typeface="ＭＳ Ｐゴシック" pitchFamily="64" charset="-128"/>
              </a:rPr>
              <a:t>? </a:t>
            </a:r>
          </a:p>
          <a:p>
            <a:pPr eaLnBrk="1" hangingPunct="1"/>
            <a:r>
              <a:rPr lang="en-US" altLang="ja-JP" sz="2800" i="0" dirty="0" smtClean="0">
                <a:solidFill>
                  <a:srgbClr val="006699"/>
                </a:solidFill>
                <a:ea typeface="ＭＳ Ｐゴシック" pitchFamily="64" charset="-128"/>
              </a:rPr>
              <a:t>(hint: sin</a:t>
            </a:r>
            <a:r>
              <a:rPr lang="en-US" altLang="ja-JP" sz="2800" i="0" baseline="30000" dirty="0" smtClean="0">
                <a:solidFill>
                  <a:srgbClr val="006699"/>
                </a:solidFill>
                <a:ea typeface="ＭＳ Ｐゴシック" pitchFamily="64" charset="-128"/>
              </a:rPr>
              <a:t>2</a:t>
            </a:r>
            <a:r>
              <a:rPr lang="en-US" altLang="ja-JP" sz="2800" i="0" dirty="0" smtClean="0">
                <a:solidFill>
                  <a:srgbClr val="006699"/>
                </a:solidFill>
                <a:ea typeface="ＭＳ Ｐゴシック" pitchFamily="64" charset="-128"/>
              </a:rPr>
              <a:t>(45</a:t>
            </a:r>
            <a:r>
              <a:rPr lang="en-US" altLang="ja-JP" sz="2800" i="0" dirty="0" smtClean="0">
                <a:solidFill>
                  <a:srgbClr val="006699"/>
                </a:solidFill>
                <a:ea typeface="ＭＳ Ｐゴシック" pitchFamily="64" charset="-128"/>
                <a:sym typeface="Symbol" pitchFamily="18" charset="2"/>
              </a:rPr>
              <a:t></a:t>
            </a:r>
            <a:r>
              <a:rPr lang="en-US" altLang="ja-JP" sz="2800" i="0" dirty="0" smtClean="0">
                <a:solidFill>
                  <a:srgbClr val="006699"/>
                </a:solidFill>
                <a:ea typeface="ＭＳ Ｐゴシック" pitchFamily="64" charset="-128"/>
              </a:rPr>
              <a:t>)=0.5)</a:t>
            </a:r>
            <a:endParaRPr lang="en-US" altLang="ja-JP" sz="2800" i="0" dirty="0">
              <a:solidFill>
                <a:srgbClr val="006699"/>
              </a:solidFill>
              <a:ea typeface="ＭＳ Ｐゴシック" pitchFamily="64" charset="-128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81000" y="3428999"/>
            <a:ext cx="3048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ja-JP" sz="2800" i="0" dirty="0" smtClean="0">
                <a:solidFill>
                  <a:schemeClr val="tx1"/>
                </a:solidFill>
                <a:ea typeface="ＭＳ Ｐゴシック" pitchFamily="64" charset="-128"/>
              </a:rPr>
              <a:t>a</a:t>
            </a:r>
            <a:r>
              <a:rPr lang="en-US" altLang="ja-JP" sz="2800" i="0" dirty="0">
                <a:solidFill>
                  <a:schemeClr val="tx1"/>
                </a:solidFill>
                <a:ea typeface="ＭＳ Ｐゴシック" pitchFamily="64" charset="-128"/>
              </a:rPr>
              <a:t>) 0.71 I</a:t>
            </a:r>
            <a:r>
              <a:rPr lang="en-US" altLang="ja-JP" sz="2800" i="0" baseline="-20000" dirty="0">
                <a:solidFill>
                  <a:schemeClr val="tx1"/>
                </a:solidFill>
                <a:ea typeface="ＭＳ Ｐゴシック" pitchFamily="64" charset="-128"/>
              </a:rPr>
              <a:t>0</a:t>
            </a:r>
          </a:p>
          <a:p>
            <a:pPr eaLnBrk="1" hangingPunct="1"/>
            <a:r>
              <a:rPr lang="en-US" altLang="ja-JP" sz="2800" i="0" dirty="0">
                <a:solidFill>
                  <a:schemeClr val="tx1"/>
                </a:solidFill>
                <a:ea typeface="ＭＳ Ｐゴシック" pitchFamily="64" charset="-128"/>
              </a:rPr>
              <a:t>b) 0.50 I</a:t>
            </a:r>
            <a:r>
              <a:rPr lang="en-US" altLang="ja-JP" sz="2800" i="0" baseline="-20000" dirty="0">
                <a:solidFill>
                  <a:schemeClr val="tx1"/>
                </a:solidFill>
                <a:ea typeface="ＭＳ Ｐゴシック" pitchFamily="64" charset="-128"/>
              </a:rPr>
              <a:t>0</a:t>
            </a:r>
          </a:p>
          <a:p>
            <a:pPr eaLnBrk="1" hangingPunct="1"/>
            <a:r>
              <a:rPr lang="en-US" altLang="ja-JP" sz="2800" i="0" dirty="0">
                <a:solidFill>
                  <a:schemeClr val="tx1"/>
                </a:solidFill>
                <a:ea typeface="ＭＳ Ｐゴシック" pitchFamily="64" charset="-128"/>
              </a:rPr>
              <a:t>c) 0.25 I</a:t>
            </a:r>
            <a:r>
              <a:rPr lang="en-US" altLang="ja-JP" sz="2800" i="0" baseline="-20000" dirty="0">
                <a:solidFill>
                  <a:schemeClr val="tx1"/>
                </a:solidFill>
                <a:ea typeface="ＭＳ Ｐゴシック" pitchFamily="64" charset="-128"/>
              </a:rPr>
              <a:t>0</a:t>
            </a:r>
          </a:p>
          <a:p>
            <a:pPr eaLnBrk="1" hangingPunct="1"/>
            <a:r>
              <a:rPr lang="en-US" altLang="ja-JP" sz="2800" i="0" dirty="0">
                <a:solidFill>
                  <a:schemeClr val="tx1"/>
                </a:solidFill>
                <a:ea typeface="ＭＳ Ｐゴシック" pitchFamily="64" charset="-128"/>
              </a:rPr>
              <a:t>d) 0.125 I</a:t>
            </a:r>
            <a:r>
              <a:rPr lang="en-US" altLang="ja-JP" sz="2800" i="0" baseline="-20000" dirty="0">
                <a:solidFill>
                  <a:schemeClr val="tx1"/>
                </a:solidFill>
                <a:ea typeface="ＭＳ Ｐゴシック" pitchFamily="64" charset="-128"/>
              </a:rPr>
              <a:t>0</a:t>
            </a:r>
          </a:p>
          <a:p>
            <a:pPr eaLnBrk="1" hangingPunct="1"/>
            <a:r>
              <a:rPr lang="en-US" altLang="ja-JP" sz="2800" i="0" dirty="0">
                <a:solidFill>
                  <a:schemeClr val="tx1"/>
                </a:solidFill>
                <a:ea typeface="ＭＳ Ｐゴシック" pitchFamily="64" charset="-128"/>
              </a:rPr>
              <a:t>e)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29000" y="4051021"/>
                <a:ext cx="4605107" cy="983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𝑐𝑜𝑠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(45)×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>
                            <a:latin typeface="Cambria Math"/>
                            <a:ea typeface="Cambria Math"/>
                          </a:rPr>
                          <m:t>𝑐𝑜𝑠</m:t>
                        </m:r>
                      </m:e>
                      <m:sup>
                        <m:r>
                          <a:rPr lang="en-US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/>
                        <a:ea typeface="Cambria Math"/>
                      </a:rPr>
                      <m:t>(45</m:t>
                    </m:r>
                  </m:oMath>
                </a14:m>
                <a:r>
                  <a:rPr lang="en-US" dirty="0" smtClean="0"/>
                  <a:t>) 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0.125</m:t>
                        </m:r>
                        <m:r>
                          <a:rPr lang="en-US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051021"/>
                <a:ext cx="4605107" cy="983218"/>
              </a:xfrm>
              <a:prstGeom prst="rect">
                <a:avLst/>
              </a:prstGeom>
              <a:blipFill rotWithShape="1">
                <a:blip r:embed="rId3"/>
                <a:stretch>
                  <a:fillRect r="-1060" b="-1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996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457200"/>
          </a:xfrm>
        </p:spPr>
        <p:txBody>
          <a:bodyPr/>
          <a:lstStyle/>
          <a:p>
            <a:r>
              <a:rPr lang="en-US" altLang="ja-JP" smtClean="0">
                <a:ea typeface="ＭＳ Ｐゴシック" pitchFamily="64" charset="-128"/>
              </a:rPr>
              <a:t>Image by Reflection from a Plane Mirror</a:t>
            </a:r>
          </a:p>
        </p:txBody>
      </p:sp>
      <p:sp>
        <p:nvSpPr>
          <p:cNvPr id="2053" name="Text Box 3"/>
          <p:cNvSpPr txBox="1">
            <a:spLocks noChangeArrowheads="1"/>
          </p:cNvSpPr>
          <p:nvPr/>
        </p:nvSpPr>
        <p:spPr bwMode="auto">
          <a:xfrm>
            <a:off x="4572000" y="4038600"/>
            <a:ext cx="381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ja-JP" altLang="en-US" i="0">
                <a:solidFill>
                  <a:schemeClr val="tx1"/>
                </a:solidFill>
                <a:ea typeface="ＭＳ Ｐゴシック" pitchFamily="64" charset="-128"/>
              </a:rPr>
              <a:t>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An extended object can be broken into infinite number of </a:t>
            </a:r>
            <a:r>
              <a:rPr lang="en-US" altLang="ja-JP" sz="2000" b="1">
                <a:ea typeface="ＭＳ Ｐゴシック" pitchFamily="64" charset="-128"/>
              </a:rPr>
              <a:t>point objects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.</a:t>
            </a:r>
            <a:r>
              <a:rPr lang="en-US" altLang="ja-JP" sz="2000" i="0">
                <a:solidFill>
                  <a:schemeClr val="tx1"/>
                </a:solidFill>
                <a:ea typeface="ＭＳ Ｐゴシック" pitchFamily="64" charset="-128"/>
              </a:rPr>
              <a:t> 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4572000" y="5257800"/>
            <a:ext cx="4221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r>
              <a:rPr lang="ja-JP" altLang="en-US" i="0">
                <a:solidFill>
                  <a:schemeClr val="tx1"/>
                </a:solidFill>
                <a:ea typeface="ＭＳ Ｐゴシック" pitchFamily="64" charset="-128"/>
              </a:rPr>
              <a:t> 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Image has the </a:t>
            </a:r>
            <a:r>
              <a:rPr lang="en-US" altLang="ja-JP" sz="2000" b="1">
                <a:solidFill>
                  <a:srgbClr val="0000FF"/>
                </a:solidFill>
                <a:ea typeface="ＭＳ Ｐゴシック" pitchFamily="64" charset="-128"/>
              </a:rPr>
              <a:t>same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height and </a:t>
            </a:r>
          </a:p>
          <a:p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  </a:t>
            </a: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orientation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as the object.</a:t>
            </a:r>
          </a:p>
        </p:txBody>
      </p:sp>
      <p:sp>
        <p:nvSpPr>
          <p:cNvPr id="2055" name="Text Box 5"/>
          <p:cNvSpPr txBox="1">
            <a:spLocks noChangeArrowheads="1"/>
          </p:cNvSpPr>
          <p:nvPr/>
        </p:nvSpPr>
        <p:spPr bwMode="auto">
          <a:xfrm>
            <a:off x="4572000" y="914400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ja-JP" altLang="en-US" sz="2000" b="1" i="0">
                <a:solidFill>
                  <a:schemeClr val="tx1"/>
                </a:solidFill>
                <a:ea typeface="ＭＳ Ｐゴシック" pitchFamily="64" charset="-128"/>
              </a:rPr>
              <a:t> 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Only small fraction of reflected rays received.</a:t>
            </a:r>
          </a:p>
        </p:txBody>
      </p:sp>
      <p:sp>
        <p:nvSpPr>
          <p:cNvPr id="2056" name="Text Box 6"/>
          <p:cNvSpPr txBox="1">
            <a:spLocks noChangeArrowheads="1"/>
          </p:cNvSpPr>
          <p:nvPr/>
        </p:nvSpPr>
        <p:spPr bwMode="auto">
          <a:xfrm>
            <a:off x="2057400" y="3657600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ea typeface="ＭＳ Ｐゴシック" pitchFamily="64" charset="-128"/>
              </a:rPr>
              <a:t>extended object</a:t>
            </a:r>
          </a:p>
        </p:txBody>
      </p:sp>
      <p:sp>
        <p:nvSpPr>
          <p:cNvPr id="2057" name="Text Box 7"/>
          <p:cNvSpPr txBox="1">
            <a:spLocks noChangeArrowheads="1"/>
          </p:cNvSpPr>
          <p:nvPr/>
        </p:nvSpPr>
        <p:spPr bwMode="auto">
          <a:xfrm>
            <a:off x="4572000" y="1752600"/>
            <a:ext cx="3962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ja-JP" altLang="en-US" sz="2000" b="1" i="0">
                <a:solidFill>
                  <a:schemeClr val="tx1"/>
                </a:solidFill>
                <a:ea typeface="ＭＳ Ｐゴシック" pitchFamily="64" charset="-128"/>
              </a:rPr>
              <a:t> </a:t>
            </a: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Virtual image</a:t>
            </a:r>
            <a:r>
              <a:rPr lang="en-US" altLang="ja-JP" sz="2000" b="1" i="0">
                <a:solidFill>
                  <a:schemeClr val="tx1"/>
                </a:solidFill>
                <a:ea typeface="ＭＳ Ｐゴシック" pitchFamily="64" charset="-128"/>
              </a:rPr>
              <a:t> at same distance from but on the other side of the mirror as the object</a:t>
            </a:r>
          </a:p>
          <a:p>
            <a:pPr>
              <a:buFontTx/>
              <a:buChar char="•"/>
            </a:pPr>
            <a:r>
              <a:rPr lang="en-US" altLang="ja-JP" sz="2000" b="1" i="0">
                <a:solidFill>
                  <a:schemeClr val="tx2"/>
                </a:solidFill>
                <a:ea typeface="ＭＳ Ｐゴシック" pitchFamily="64" charset="-128"/>
              </a:rPr>
              <a:t>it is called a</a:t>
            </a:r>
            <a:r>
              <a:rPr lang="en-US" altLang="ja-JP" sz="2000" i="0">
                <a:solidFill>
                  <a:schemeClr val="tx1"/>
                </a:solidFill>
                <a:ea typeface="ＭＳ Ｐゴシック" pitchFamily="64" charset="-128"/>
              </a:rPr>
              <a:t> </a:t>
            </a:r>
            <a:r>
              <a:rPr lang="en-US" altLang="ja-JP" sz="2000" b="1" i="0">
                <a:solidFill>
                  <a:schemeClr val="hlink"/>
                </a:solidFill>
                <a:ea typeface="ＭＳ Ｐゴシック" pitchFamily="64" charset="-128"/>
              </a:rPr>
              <a:t>virtual  image </a:t>
            </a:r>
            <a:r>
              <a:rPr lang="en-US" altLang="ja-JP" sz="2000" b="1" i="0">
                <a:solidFill>
                  <a:schemeClr val="tx2"/>
                </a:solidFill>
                <a:ea typeface="ＭＳ Ｐゴシック" pitchFamily="64" charset="-128"/>
              </a:rPr>
              <a:t>since no rays actually go through  the image, </a:t>
            </a:r>
            <a:endParaRPr lang="en-US" altLang="ja-JP" sz="2000" b="1" i="0">
              <a:solidFill>
                <a:schemeClr val="hlink"/>
              </a:solidFill>
              <a:ea typeface="ＭＳ Ｐゴシック" pitchFamily="64" charset="-128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endParaRPr lang="en-US" altLang="ja-JP" sz="2000" b="1" i="0">
              <a:solidFill>
                <a:schemeClr val="tx1"/>
              </a:solidFill>
              <a:ea typeface="ＭＳ Ｐゴシック" pitchFamily="64" charset="-128"/>
            </a:endParaRPr>
          </a:p>
        </p:txBody>
      </p:sp>
      <p:pic>
        <p:nvPicPr>
          <p:cNvPr id="2058" name="Picture 8" descr="c23_2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4114800" cy="2668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Text Box 9"/>
          <p:cNvSpPr txBox="1">
            <a:spLocks noChangeArrowheads="1"/>
          </p:cNvSpPr>
          <p:nvPr/>
        </p:nvSpPr>
        <p:spPr bwMode="auto">
          <a:xfrm>
            <a:off x="2667000" y="762000"/>
            <a:ext cx="152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rgbClr val="0000CC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rgbClr val="0000CC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rgbClr val="0000CC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rgbClr val="0000CC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000" b="1">
                <a:solidFill>
                  <a:srgbClr val="0000FF"/>
                </a:solidFill>
                <a:ea typeface="ＭＳ Ｐゴシック" pitchFamily="64" charset="-128"/>
              </a:rPr>
              <a:t>point </a:t>
            </a:r>
            <a:r>
              <a:rPr lang="en-US" altLang="ja-JP" sz="2000" b="1">
                <a:solidFill>
                  <a:schemeClr val="hlink"/>
                </a:solidFill>
                <a:ea typeface="ＭＳ Ｐゴシック" pitchFamily="64" charset="-128"/>
              </a:rPr>
              <a:t>object</a:t>
            </a:r>
          </a:p>
        </p:txBody>
      </p:sp>
      <p:sp>
        <p:nvSpPr>
          <p:cNvPr id="2060" name="Line 10"/>
          <p:cNvSpPr>
            <a:spLocks noChangeShapeType="1"/>
          </p:cNvSpPr>
          <p:nvPr/>
        </p:nvSpPr>
        <p:spPr bwMode="auto">
          <a:xfrm>
            <a:off x="1676400" y="1524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Line 11"/>
          <p:cNvSpPr>
            <a:spLocks noChangeShapeType="1"/>
          </p:cNvSpPr>
          <p:nvPr/>
        </p:nvSpPr>
        <p:spPr bwMode="auto">
          <a:xfrm>
            <a:off x="1676400" y="1752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62" name="Group 12"/>
          <p:cNvGrpSpPr>
            <a:grpSpLocks/>
          </p:cNvGrpSpPr>
          <p:nvPr/>
        </p:nvGrpSpPr>
        <p:grpSpPr bwMode="auto">
          <a:xfrm>
            <a:off x="1157288" y="1524000"/>
            <a:ext cx="1585912" cy="457200"/>
            <a:chOff x="729" y="960"/>
            <a:chExt cx="999" cy="288"/>
          </a:xfrm>
        </p:grpSpPr>
        <p:sp>
          <p:nvSpPr>
            <p:cNvPr id="2075" name="Freeform 13"/>
            <p:cNvSpPr>
              <a:spLocks/>
            </p:cNvSpPr>
            <p:nvPr/>
          </p:nvSpPr>
          <p:spPr bwMode="auto">
            <a:xfrm>
              <a:off x="729" y="962"/>
              <a:ext cx="26" cy="154"/>
            </a:xfrm>
            <a:custGeom>
              <a:avLst/>
              <a:gdLst>
                <a:gd name="T0" fmla="*/ 7 w 26"/>
                <a:gd name="T1" fmla="*/ 0 h 154"/>
                <a:gd name="T2" fmla="*/ 0 w 26"/>
                <a:gd name="T3" fmla="*/ 154 h 154"/>
                <a:gd name="T4" fmla="*/ 0 60000 65536"/>
                <a:gd name="T5" fmla="*/ 0 60000 65536"/>
                <a:gd name="T6" fmla="*/ 0 w 26"/>
                <a:gd name="T7" fmla="*/ 0 h 154"/>
                <a:gd name="T8" fmla="*/ 26 w 26"/>
                <a:gd name="T9" fmla="*/ 154 h 15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" h="154">
                  <a:moveTo>
                    <a:pt x="7" y="0"/>
                  </a:moveTo>
                  <a:cubicBezTo>
                    <a:pt x="26" y="53"/>
                    <a:pt x="24" y="102"/>
                    <a:pt x="0" y="15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50" name="Object 14"/>
            <p:cNvGraphicFramePr>
              <a:graphicFrameLocks noChangeAspect="1"/>
            </p:cNvGraphicFramePr>
            <p:nvPr/>
          </p:nvGraphicFramePr>
          <p:xfrm>
            <a:off x="768" y="960"/>
            <a:ext cx="20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16" name="Equation" r:id="rId5" imgW="164880" imgH="228600" progId="Equation.DSMT4">
                    <p:embed/>
                  </p:oleObj>
                </mc:Choice>
                <mc:Fallback>
                  <p:oleObj name="Equation" r:id="rId5" imgW="1648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960"/>
                          <a:ext cx="208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15"/>
            <p:cNvGraphicFramePr>
              <a:graphicFrameLocks noChangeAspect="1"/>
            </p:cNvGraphicFramePr>
            <p:nvPr/>
          </p:nvGraphicFramePr>
          <p:xfrm>
            <a:off x="1488" y="960"/>
            <a:ext cx="192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17" name="Equation" r:id="rId7" imgW="152280" imgH="228600" progId="Equation.DSMT4">
                    <p:embed/>
                  </p:oleObj>
                </mc:Choice>
                <mc:Fallback>
                  <p:oleObj name="Equation" r:id="rId7" imgW="152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8" y="960"/>
                          <a:ext cx="192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6" name="Freeform 16"/>
            <p:cNvSpPr>
              <a:spLocks/>
            </p:cNvSpPr>
            <p:nvPr/>
          </p:nvSpPr>
          <p:spPr bwMode="auto">
            <a:xfrm>
              <a:off x="1684" y="962"/>
              <a:ext cx="44" cy="139"/>
            </a:xfrm>
            <a:custGeom>
              <a:avLst/>
              <a:gdLst>
                <a:gd name="T0" fmla="*/ 0 w 44"/>
                <a:gd name="T1" fmla="*/ 0 h 139"/>
                <a:gd name="T2" fmla="*/ 44 w 44"/>
                <a:gd name="T3" fmla="*/ 139 h 139"/>
                <a:gd name="T4" fmla="*/ 0 60000 65536"/>
                <a:gd name="T5" fmla="*/ 0 60000 65536"/>
                <a:gd name="T6" fmla="*/ 0 w 44"/>
                <a:gd name="T7" fmla="*/ 0 h 139"/>
                <a:gd name="T8" fmla="*/ 44 w 44"/>
                <a:gd name="T9" fmla="*/ 139 h 13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" h="139">
                  <a:moveTo>
                    <a:pt x="0" y="0"/>
                  </a:moveTo>
                  <a:cubicBezTo>
                    <a:pt x="6" y="63"/>
                    <a:pt x="1" y="96"/>
                    <a:pt x="44" y="13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63" name="Picture 17" descr="c23_28"/>
          <p:cNvPicPr>
            <a:picLocks noGrp="1"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38600"/>
            <a:ext cx="365760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4" name="Group 18"/>
          <p:cNvGrpSpPr>
            <a:grpSpLocks/>
          </p:cNvGrpSpPr>
          <p:nvPr/>
        </p:nvGrpSpPr>
        <p:grpSpPr bwMode="auto">
          <a:xfrm>
            <a:off x="762000" y="1524000"/>
            <a:ext cx="2362200" cy="685800"/>
            <a:chOff x="480" y="960"/>
            <a:chExt cx="1488" cy="432"/>
          </a:xfrm>
        </p:grpSpPr>
        <p:sp>
          <p:nvSpPr>
            <p:cNvPr id="2073" name="AutoShape 19"/>
            <p:cNvSpPr>
              <a:spLocks noChangeArrowheads="1"/>
            </p:cNvSpPr>
            <p:nvPr/>
          </p:nvSpPr>
          <p:spPr bwMode="auto">
            <a:xfrm flipV="1">
              <a:off x="1248" y="960"/>
              <a:ext cx="720" cy="432"/>
            </a:xfrm>
            <a:prstGeom prst="rtTriangle">
              <a:avLst/>
            </a:prstGeom>
            <a:solidFill>
              <a:srgbClr val="000080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AutoShape 20"/>
            <p:cNvSpPr>
              <a:spLocks noChangeArrowheads="1"/>
            </p:cNvSpPr>
            <p:nvPr/>
          </p:nvSpPr>
          <p:spPr bwMode="auto">
            <a:xfrm flipH="1" flipV="1">
              <a:off x="480" y="960"/>
              <a:ext cx="768" cy="432"/>
            </a:xfrm>
            <a:prstGeom prst="rtTriangle">
              <a:avLst/>
            </a:prstGeom>
            <a:solidFill>
              <a:srgbClr val="008000">
                <a:alpha val="2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65" name="Group 21"/>
          <p:cNvGrpSpPr>
            <a:grpSpLocks/>
          </p:cNvGrpSpPr>
          <p:nvPr/>
        </p:nvGrpSpPr>
        <p:grpSpPr bwMode="auto">
          <a:xfrm>
            <a:off x="685800" y="1524000"/>
            <a:ext cx="2667000" cy="1524000"/>
            <a:chOff x="432" y="960"/>
            <a:chExt cx="1680" cy="960"/>
          </a:xfrm>
        </p:grpSpPr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 flipH="1">
              <a:off x="1248" y="960"/>
              <a:ext cx="720" cy="432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1241" y="1407"/>
              <a:ext cx="871" cy="513"/>
            </a:xfrm>
            <a:custGeom>
              <a:avLst/>
              <a:gdLst>
                <a:gd name="T0" fmla="*/ 0 w 871"/>
                <a:gd name="T1" fmla="*/ 0 h 513"/>
                <a:gd name="T2" fmla="*/ 871 w 871"/>
                <a:gd name="T3" fmla="*/ 513 h 513"/>
                <a:gd name="T4" fmla="*/ 0 60000 65536"/>
                <a:gd name="T5" fmla="*/ 0 60000 65536"/>
                <a:gd name="T6" fmla="*/ 0 w 871"/>
                <a:gd name="T7" fmla="*/ 0 h 513"/>
                <a:gd name="T8" fmla="*/ 871 w 871"/>
                <a:gd name="T9" fmla="*/ 513 h 5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71" h="513">
                  <a:moveTo>
                    <a:pt x="0" y="0"/>
                  </a:moveTo>
                  <a:lnTo>
                    <a:pt x="871" y="513"/>
                  </a:lnTo>
                </a:path>
              </a:pathLst>
            </a:cu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432" y="960"/>
              <a:ext cx="791" cy="441"/>
            </a:xfrm>
            <a:custGeom>
              <a:avLst/>
              <a:gdLst>
                <a:gd name="T0" fmla="*/ 0 w 791"/>
                <a:gd name="T1" fmla="*/ 0 h 441"/>
                <a:gd name="T2" fmla="*/ 791 w 791"/>
                <a:gd name="T3" fmla="*/ 441 h 441"/>
                <a:gd name="T4" fmla="*/ 0 60000 65536"/>
                <a:gd name="T5" fmla="*/ 0 60000 65536"/>
                <a:gd name="T6" fmla="*/ 0 w 791"/>
                <a:gd name="T7" fmla="*/ 0 h 441"/>
                <a:gd name="T8" fmla="*/ 791 w 791"/>
                <a:gd name="T9" fmla="*/ 441 h 44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91" h="441">
                  <a:moveTo>
                    <a:pt x="0" y="0"/>
                  </a:moveTo>
                  <a:lnTo>
                    <a:pt x="791" y="441"/>
                  </a:lnTo>
                </a:path>
              </a:pathLst>
            </a:custGeom>
            <a:noFill/>
            <a:ln w="19050">
              <a:solidFill>
                <a:schemeClr val="hlink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66" name="Rectangle 26"/>
          <p:cNvSpPr>
            <a:spLocks noChangeArrowheads="1"/>
          </p:cNvSpPr>
          <p:nvPr/>
        </p:nvSpPr>
        <p:spPr bwMode="auto">
          <a:xfrm>
            <a:off x="1524000" y="12954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Line 22"/>
          <p:cNvSpPr>
            <a:spLocks noChangeShapeType="1"/>
          </p:cNvSpPr>
          <p:nvPr/>
        </p:nvSpPr>
        <p:spPr bwMode="auto">
          <a:xfrm flipH="1">
            <a:off x="1981200" y="1524000"/>
            <a:ext cx="1143000" cy="8382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068" name="Straight Arrow Connector 30"/>
          <p:cNvCxnSpPr>
            <a:cxnSpLocks noChangeShapeType="1"/>
            <a:stCxn id="2067" idx="1"/>
          </p:cNvCxnSpPr>
          <p:nvPr/>
        </p:nvCxnSpPr>
        <p:spPr bwMode="auto">
          <a:xfrm rot="16200000" flipH="1">
            <a:off x="2247900" y="2095500"/>
            <a:ext cx="838200" cy="13716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9" name="Straight Connector 32"/>
          <p:cNvCxnSpPr>
            <a:cxnSpLocks noChangeShapeType="1"/>
            <a:endCxn id="2067" idx="1"/>
          </p:cNvCxnSpPr>
          <p:nvPr/>
        </p:nvCxnSpPr>
        <p:spPr bwMode="auto">
          <a:xfrm>
            <a:off x="685800" y="1524000"/>
            <a:ext cx="1295400" cy="83820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908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rgbClr val="0000CC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Data\Microsoft\Templates\Blank Presentation.pot</Template>
  <TotalTime>10573</TotalTime>
  <Words>988</Words>
  <Application>Microsoft Office PowerPoint</Application>
  <PresentationFormat>On-screen Show (4:3)</PresentationFormat>
  <Paragraphs>134</Paragraphs>
  <Slides>17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Blank Presentation</vt:lpstr>
      <vt:lpstr>Equation</vt:lpstr>
      <vt:lpstr>PowerPoint Presentation</vt:lpstr>
      <vt:lpstr>Mirage and Rainbow</vt:lpstr>
      <vt:lpstr>Polarization of Electromagnetic Waves</vt:lpstr>
      <vt:lpstr>Polarizer: polarization by absorption</vt:lpstr>
      <vt:lpstr>Quiz (Bonus) </vt:lpstr>
      <vt:lpstr>Example: two polarizers</vt:lpstr>
      <vt:lpstr>PowerPoint Presentation</vt:lpstr>
      <vt:lpstr>PowerPoint Presentation</vt:lpstr>
      <vt:lpstr>Image by Reflection from a Plane Mirror</vt:lpstr>
      <vt:lpstr>“Full Length” Mirror</vt:lpstr>
      <vt:lpstr>Focal Point of a Spherical Mirror</vt:lpstr>
      <vt:lpstr>Locating Images</vt:lpstr>
      <vt:lpstr>Mirror Equation and Magnification</vt:lpstr>
      <vt:lpstr>Quiz (Bonus)</vt:lpstr>
      <vt:lpstr>PowerPoint Presentation</vt:lpstr>
      <vt:lpstr>Backup </vt:lpstr>
      <vt:lpstr>7A-05 Candle Illusion 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261</dc:title>
  <dc:subject>Electricity and Optics</dc:subject>
  <dc:creator>Hisao Nakanishi</dc:creator>
  <cp:lastModifiedBy>wxie</cp:lastModifiedBy>
  <cp:revision>579</cp:revision>
  <dcterms:created xsi:type="dcterms:W3CDTF">2000-12-13T22:06:42Z</dcterms:created>
  <dcterms:modified xsi:type="dcterms:W3CDTF">2012-04-27T01:33:20Z</dcterms:modified>
</cp:coreProperties>
</file>