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612" r:id="rId2"/>
    <p:sldId id="615" r:id="rId3"/>
    <p:sldId id="614" r:id="rId4"/>
    <p:sldId id="616" r:id="rId5"/>
    <p:sldId id="617" r:id="rId6"/>
    <p:sldId id="626" r:id="rId7"/>
    <p:sldId id="618" r:id="rId8"/>
    <p:sldId id="619" r:id="rId9"/>
    <p:sldId id="627" r:id="rId10"/>
    <p:sldId id="622" r:id="rId11"/>
    <p:sldId id="623" r:id="rId12"/>
    <p:sldId id="624" r:id="rId13"/>
    <p:sldId id="625" r:id="rId14"/>
    <p:sldId id="552" r:id="rId15"/>
    <p:sldId id="598" r:id="rId16"/>
    <p:sldId id="628" r:id="rId17"/>
    <p:sldId id="559" r:id="rId18"/>
    <p:sldId id="560" r:id="rId19"/>
    <p:sldId id="594" r:id="rId20"/>
    <p:sldId id="562" r:id="rId21"/>
    <p:sldId id="563" r:id="rId22"/>
    <p:sldId id="565" r:id="rId23"/>
    <p:sldId id="566" r:id="rId24"/>
    <p:sldId id="575" r:id="rId25"/>
    <p:sldId id="595" r:id="rId26"/>
    <p:sldId id="577" r:id="rId27"/>
    <p:sldId id="580" r:id="rId28"/>
  </p:sldIdLst>
  <p:sldSz cx="9144000" cy="6858000" type="screen4x3"/>
  <p:notesSz cx="7099300" cy="10234613"/>
  <p:defaultTextStyle>
    <a:defPPr>
      <a:defRPr lang="en-US"/>
    </a:defPPr>
    <a:lvl1pPr algn="l" rtl="0" eaLnBrk="0" fontAlgn="base" hangingPunct="0">
      <a:spcBef>
        <a:spcPct val="0"/>
      </a:spcBef>
      <a:spcAft>
        <a:spcPct val="0"/>
      </a:spcAft>
      <a:defRPr sz="2400" i="1" kern="1200">
        <a:solidFill>
          <a:srgbClr val="0000CC"/>
        </a:solidFill>
        <a:latin typeface="Times New Roman" pitchFamily="18" charset="0"/>
        <a:ea typeface="+mn-ea"/>
        <a:cs typeface="+mn-cs"/>
      </a:defRPr>
    </a:lvl1pPr>
    <a:lvl2pPr marL="457200" algn="l" rtl="0" eaLnBrk="0" fontAlgn="base" hangingPunct="0">
      <a:spcBef>
        <a:spcPct val="0"/>
      </a:spcBef>
      <a:spcAft>
        <a:spcPct val="0"/>
      </a:spcAft>
      <a:defRPr sz="2400" i="1" kern="1200">
        <a:solidFill>
          <a:srgbClr val="0000CC"/>
        </a:solidFill>
        <a:latin typeface="Times New Roman" pitchFamily="18" charset="0"/>
        <a:ea typeface="+mn-ea"/>
        <a:cs typeface="+mn-cs"/>
      </a:defRPr>
    </a:lvl2pPr>
    <a:lvl3pPr marL="914400" algn="l" rtl="0" eaLnBrk="0" fontAlgn="base" hangingPunct="0">
      <a:spcBef>
        <a:spcPct val="0"/>
      </a:spcBef>
      <a:spcAft>
        <a:spcPct val="0"/>
      </a:spcAft>
      <a:defRPr sz="2400" i="1" kern="1200">
        <a:solidFill>
          <a:srgbClr val="0000CC"/>
        </a:solidFill>
        <a:latin typeface="Times New Roman" pitchFamily="18" charset="0"/>
        <a:ea typeface="+mn-ea"/>
        <a:cs typeface="+mn-cs"/>
      </a:defRPr>
    </a:lvl3pPr>
    <a:lvl4pPr marL="1371600" algn="l" rtl="0" eaLnBrk="0" fontAlgn="base" hangingPunct="0">
      <a:spcBef>
        <a:spcPct val="0"/>
      </a:spcBef>
      <a:spcAft>
        <a:spcPct val="0"/>
      </a:spcAft>
      <a:defRPr sz="2400" i="1" kern="1200">
        <a:solidFill>
          <a:srgbClr val="0000CC"/>
        </a:solidFill>
        <a:latin typeface="Times New Roman" pitchFamily="18" charset="0"/>
        <a:ea typeface="+mn-ea"/>
        <a:cs typeface="+mn-cs"/>
      </a:defRPr>
    </a:lvl4pPr>
    <a:lvl5pPr marL="1828800" algn="l" rtl="0" eaLnBrk="0" fontAlgn="base" hangingPunct="0">
      <a:spcBef>
        <a:spcPct val="0"/>
      </a:spcBef>
      <a:spcAft>
        <a:spcPct val="0"/>
      </a:spcAft>
      <a:defRPr sz="2400" i="1" kern="1200">
        <a:solidFill>
          <a:srgbClr val="0000CC"/>
        </a:solidFill>
        <a:latin typeface="Times New Roman" pitchFamily="18" charset="0"/>
        <a:ea typeface="+mn-ea"/>
        <a:cs typeface="+mn-cs"/>
      </a:defRPr>
    </a:lvl5pPr>
    <a:lvl6pPr marL="2286000" algn="l" defTabSz="914400" rtl="0" eaLnBrk="1" latinLnBrk="0" hangingPunct="1">
      <a:defRPr sz="2400" i="1" kern="1200">
        <a:solidFill>
          <a:srgbClr val="0000CC"/>
        </a:solidFill>
        <a:latin typeface="Times New Roman" pitchFamily="18" charset="0"/>
        <a:ea typeface="+mn-ea"/>
        <a:cs typeface="+mn-cs"/>
      </a:defRPr>
    </a:lvl6pPr>
    <a:lvl7pPr marL="2743200" algn="l" defTabSz="914400" rtl="0" eaLnBrk="1" latinLnBrk="0" hangingPunct="1">
      <a:defRPr sz="2400" i="1" kern="1200">
        <a:solidFill>
          <a:srgbClr val="0000CC"/>
        </a:solidFill>
        <a:latin typeface="Times New Roman" pitchFamily="18" charset="0"/>
        <a:ea typeface="+mn-ea"/>
        <a:cs typeface="+mn-cs"/>
      </a:defRPr>
    </a:lvl7pPr>
    <a:lvl8pPr marL="3200400" algn="l" defTabSz="914400" rtl="0" eaLnBrk="1" latinLnBrk="0" hangingPunct="1">
      <a:defRPr sz="2400" i="1" kern="1200">
        <a:solidFill>
          <a:srgbClr val="0000CC"/>
        </a:solidFill>
        <a:latin typeface="Times New Roman" pitchFamily="18" charset="0"/>
        <a:ea typeface="+mn-ea"/>
        <a:cs typeface="+mn-cs"/>
      </a:defRPr>
    </a:lvl8pPr>
    <a:lvl9pPr marL="3657600" algn="l" defTabSz="914400" rtl="0" eaLnBrk="1" latinLnBrk="0" hangingPunct="1">
      <a:defRPr sz="2400" i="1" kern="1200">
        <a:solidFill>
          <a:srgbClr val="0000CC"/>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6699"/>
    <a:srgbClr val="00FFFF"/>
    <a:srgbClr val="A5D959"/>
    <a:srgbClr val="FF9966"/>
    <a:srgbClr val="0000CC"/>
    <a:srgbClr val="FF3300"/>
    <a:srgbClr val="00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16" autoAdjust="0"/>
  </p:normalViewPr>
  <p:slideViewPr>
    <p:cSldViewPr>
      <p:cViewPr varScale="1">
        <p:scale>
          <a:sx n="50" d="100"/>
          <a:sy n="50" d="100"/>
        </p:scale>
        <p:origin x="742" y="2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14.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wmf"/><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9.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4338" name="Rectangle 2"/>
          <p:cNvSpPr>
            <a:spLocks noGrp="1" noChangeArrowheads="1"/>
          </p:cNvSpPr>
          <p:nvPr>
            <p:ph type="hdr" sz="quarter"/>
          </p:nvPr>
        </p:nvSpPr>
        <p:spPr bwMode="auto">
          <a:xfrm>
            <a:off x="0" y="0"/>
            <a:ext cx="3052763" cy="5334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a:lvl1pPr>
          </a:lstStyle>
          <a:p>
            <a:pPr>
              <a:defRPr/>
            </a:pPr>
            <a:endParaRPr lang="en-US" altLang="ja-JP"/>
          </a:p>
        </p:txBody>
      </p:sp>
      <p:sp>
        <p:nvSpPr>
          <p:cNvPr id="654339" name="Rectangle 3"/>
          <p:cNvSpPr>
            <a:spLocks noGrp="1" noChangeArrowheads="1"/>
          </p:cNvSpPr>
          <p:nvPr>
            <p:ph type="dt" sz="quarter" idx="1"/>
          </p:nvPr>
        </p:nvSpPr>
        <p:spPr bwMode="auto">
          <a:xfrm>
            <a:off x="4046538" y="0"/>
            <a:ext cx="3052762" cy="5334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a:lvl1pPr>
          </a:lstStyle>
          <a:p>
            <a:pPr>
              <a:defRPr/>
            </a:pPr>
            <a:endParaRPr lang="en-US" altLang="ja-JP"/>
          </a:p>
        </p:txBody>
      </p:sp>
      <p:sp>
        <p:nvSpPr>
          <p:cNvPr id="654340" name="Rectangle 4"/>
          <p:cNvSpPr>
            <a:spLocks noGrp="1" noChangeArrowheads="1"/>
          </p:cNvSpPr>
          <p:nvPr>
            <p:ph type="ftr" sz="quarter" idx="2"/>
          </p:nvPr>
        </p:nvSpPr>
        <p:spPr bwMode="auto">
          <a:xfrm>
            <a:off x="0" y="9688513"/>
            <a:ext cx="3052763" cy="5334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a:lvl1pPr>
          </a:lstStyle>
          <a:p>
            <a:pPr>
              <a:defRPr/>
            </a:pPr>
            <a:endParaRPr lang="en-US" altLang="ja-JP"/>
          </a:p>
        </p:txBody>
      </p:sp>
      <p:sp>
        <p:nvSpPr>
          <p:cNvPr id="654341" name="Rectangle 5"/>
          <p:cNvSpPr>
            <a:spLocks noGrp="1" noChangeArrowheads="1"/>
          </p:cNvSpPr>
          <p:nvPr>
            <p:ph type="sldNum" sz="quarter" idx="3"/>
          </p:nvPr>
        </p:nvSpPr>
        <p:spPr bwMode="auto">
          <a:xfrm>
            <a:off x="4046538" y="9688513"/>
            <a:ext cx="3052762" cy="5334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vl1pPr>
          </a:lstStyle>
          <a:p>
            <a:pPr>
              <a:defRPr/>
            </a:pPr>
            <a:fld id="{E0824C1B-7D08-4F84-9375-9A8DA1C6E777}" type="slidenum">
              <a:rPr lang="ja-JP" altLang="en-US"/>
              <a:pPr>
                <a:defRPr/>
              </a:pPr>
              <a:t>‹#›</a:t>
            </a:fld>
            <a:endParaRPr lang="en-US" altLang="ja-JP"/>
          </a:p>
        </p:txBody>
      </p:sp>
    </p:spTree>
    <p:extLst>
      <p:ext uri="{BB962C8B-B14F-4D97-AF65-F5344CB8AC3E}">
        <p14:creationId xmlns:p14="http://schemas.microsoft.com/office/powerpoint/2010/main" val="308749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lvl1pPr defTabSz="990600">
              <a:defRPr sz="1300" i="0">
                <a:solidFill>
                  <a:schemeClr val="tx1"/>
                </a:solidFill>
              </a:defRPr>
            </a:lvl1pPr>
          </a:lstStyle>
          <a:p>
            <a:pPr>
              <a:defRPr/>
            </a:pPr>
            <a:endParaRPr lang="en-US" altLang="ja-JP"/>
          </a:p>
        </p:txBody>
      </p:sp>
      <p:sp>
        <p:nvSpPr>
          <p:cNvPr id="34819"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lvl1pPr algn="r" defTabSz="990600">
              <a:defRPr sz="1300" i="0">
                <a:solidFill>
                  <a:schemeClr val="tx1"/>
                </a:solidFill>
              </a:defRPr>
            </a:lvl1pPr>
          </a:lstStyle>
          <a:p>
            <a:pPr>
              <a:defRPr/>
            </a:pPr>
            <a:endParaRPr lang="en-US" altLang="ja-JP"/>
          </a:p>
        </p:txBody>
      </p:sp>
      <p:sp>
        <p:nvSpPr>
          <p:cNvPr id="1638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0" tIns="49519" rIns="99040" bIns="49519" numCol="1" anchor="t" anchorCtr="0" compatLnSpc="1">
            <a:prstTxWarp prst="textNoShape">
              <a:avLst/>
            </a:prstTxWarp>
          </a:body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p>
        </p:txBody>
      </p:sp>
      <p:sp>
        <p:nvSpPr>
          <p:cNvPr id="34822"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9040" tIns="49519" rIns="99040" bIns="49519" numCol="1" anchor="b" anchorCtr="0" compatLnSpc="1">
            <a:prstTxWarp prst="textNoShape">
              <a:avLst/>
            </a:prstTxWarp>
          </a:bodyPr>
          <a:lstStyle>
            <a:lvl1pPr defTabSz="990600">
              <a:defRPr sz="1300" i="0">
                <a:solidFill>
                  <a:schemeClr val="tx1"/>
                </a:solidFill>
              </a:defRPr>
            </a:lvl1pPr>
          </a:lstStyle>
          <a:p>
            <a:pPr>
              <a:defRPr/>
            </a:pPr>
            <a:endParaRPr lang="en-US" altLang="ja-JP"/>
          </a:p>
        </p:txBody>
      </p:sp>
      <p:sp>
        <p:nvSpPr>
          <p:cNvPr id="34823"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9040" tIns="49519" rIns="99040" bIns="49519" numCol="1" anchor="b" anchorCtr="0" compatLnSpc="1">
            <a:prstTxWarp prst="textNoShape">
              <a:avLst/>
            </a:prstTxWarp>
          </a:bodyPr>
          <a:lstStyle>
            <a:lvl1pPr algn="r" defTabSz="990600">
              <a:defRPr sz="1300" i="0">
                <a:solidFill>
                  <a:schemeClr val="tx1"/>
                </a:solidFill>
              </a:defRPr>
            </a:lvl1pPr>
          </a:lstStyle>
          <a:p>
            <a:pPr>
              <a:defRPr/>
            </a:pPr>
            <a:fld id="{CF5A32AC-EB6A-4251-BBFA-33B0C0A700C0}" type="slidenum">
              <a:rPr lang="ja-JP" altLang="en-US"/>
              <a:pPr>
                <a:defRPr/>
              </a:pPr>
              <a:t>‹#›</a:t>
            </a:fld>
            <a:endParaRPr lang="en-US" altLang="ja-JP"/>
          </a:p>
        </p:txBody>
      </p:sp>
    </p:spTree>
    <p:extLst>
      <p:ext uri="{BB962C8B-B14F-4D97-AF65-F5344CB8AC3E}">
        <p14:creationId xmlns:p14="http://schemas.microsoft.com/office/powerpoint/2010/main" val="2435225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1297F172-E18B-494B-AE7D-EAB5F2FCFBBC}" type="slidenum">
              <a:rPr lang="ja-JP" altLang="en-US" sz="1300" i="0" smtClean="0">
                <a:solidFill>
                  <a:schemeClr val="tx1"/>
                </a:solidFill>
              </a:rPr>
              <a:pPr/>
              <a:t>1</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96C2DCB-C11B-42B9-A408-942EE9993207}" type="slidenum">
              <a:rPr lang="ja-JP" altLang="en-US" sz="1300" i="0" smtClean="0">
                <a:solidFill>
                  <a:schemeClr val="tx1"/>
                </a:solidFill>
              </a:rPr>
              <a:pPr/>
              <a:t>13</a:t>
            </a:fld>
            <a:endParaRPr lang="en-US" altLang="ja-JP" sz="1300" i="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1D70EA58-2F4A-4802-B7B0-136F720142F5}" type="slidenum">
              <a:rPr lang="ja-JP" altLang="en-US" sz="1300" i="0" smtClean="0">
                <a:solidFill>
                  <a:schemeClr val="tx1"/>
                </a:solidFill>
              </a:rPr>
              <a:pPr/>
              <a:t>14</a:t>
            </a:fld>
            <a:endParaRPr lang="en-US" altLang="ja-JP" sz="1300" i="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3C11243A-94C8-4A8B-BB35-D6EB40DD5CD2}" type="slidenum">
              <a:rPr lang="ja-JP" altLang="en-US" sz="1300" i="0" smtClean="0">
                <a:solidFill>
                  <a:schemeClr val="tx1"/>
                </a:solidFill>
              </a:rPr>
              <a:pPr/>
              <a:t>15</a:t>
            </a:fld>
            <a:endParaRPr lang="en-US" altLang="ja-JP" sz="1300" i="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3E41945F-6823-463F-97B2-31B86194110B}" type="slidenum">
              <a:rPr lang="ja-JP" altLang="en-US" sz="1300" i="0" smtClean="0">
                <a:solidFill>
                  <a:schemeClr val="tx1"/>
                </a:solidFill>
              </a:rPr>
              <a:pPr/>
              <a:t>17</a:t>
            </a:fld>
            <a:endParaRPr lang="en-US" altLang="ja-JP" sz="1300" i="0">
              <a:solidFill>
                <a:schemeClr val="tx1"/>
              </a:solidFill>
            </a:endParaRPr>
          </a:p>
        </p:txBody>
      </p:sp>
      <p:sp>
        <p:nvSpPr>
          <p:cNvPr id="17411" name="Rectangle 2"/>
          <p:cNvSpPr>
            <a:spLocks noGrp="1" noRot="1" noChangeAspect="1" noChangeArrowheads="1" noTextEdit="1"/>
          </p:cNvSpPr>
          <p:nvPr>
            <p:ph type="sldImg"/>
          </p:nvPr>
        </p:nvSpPr>
        <p:spPr>
          <a:xfrm>
            <a:off x="992188" y="768350"/>
            <a:ext cx="5114925" cy="3836988"/>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p>
            <a:r>
              <a:rPr lang="en-US" altLang="ja-JP">
                <a:latin typeface="Times New Roman" pitchFamily="18" charset="0"/>
              </a:rPr>
              <a:t>A plane mirror preserves the physical characteristics of any object.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2F206AE3-A4FA-4AE5-864D-229C10636D3F}" type="slidenum">
              <a:rPr lang="ja-JP" altLang="en-US" sz="1300" i="0" smtClean="0">
                <a:solidFill>
                  <a:schemeClr val="tx1"/>
                </a:solidFill>
              </a:rPr>
              <a:pPr/>
              <a:t>18</a:t>
            </a:fld>
            <a:endParaRPr lang="en-US" altLang="ja-JP" sz="1300" i="0">
              <a:solidFill>
                <a:schemeClr val="tx1"/>
              </a:solidFill>
            </a:endParaRPr>
          </a:p>
        </p:txBody>
      </p:sp>
      <p:sp>
        <p:nvSpPr>
          <p:cNvPr id="18435" name="Rectangle 2"/>
          <p:cNvSpPr>
            <a:spLocks noGrp="1" noRot="1" noChangeAspect="1" noChangeArrowheads="1" noTextEdit="1"/>
          </p:cNvSpPr>
          <p:nvPr>
            <p:ph type="sldImg"/>
          </p:nvPr>
        </p:nvSpPr>
        <p:spPr>
          <a:xfrm>
            <a:off x="992188" y="768350"/>
            <a:ext cx="5114925" cy="3836988"/>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B231E7B9-76A4-4DFD-87A3-8E2572E4A59C}" type="slidenum">
              <a:rPr lang="ja-JP" altLang="en-US" sz="1300" i="0" smtClean="0">
                <a:solidFill>
                  <a:schemeClr val="tx1"/>
                </a:solidFill>
              </a:rPr>
              <a:pPr/>
              <a:t>20</a:t>
            </a:fld>
            <a:endParaRPr lang="en-US" altLang="ja-JP" sz="1300" i="0">
              <a:solidFill>
                <a:schemeClr val="tx1"/>
              </a:solidFill>
            </a:endParaRPr>
          </a:p>
        </p:txBody>
      </p:sp>
      <p:sp>
        <p:nvSpPr>
          <p:cNvPr id="20483" name="Rectangle 2"/>
          <p:cNvSpPr>
            <a:spLocks noGrp="1" noRot="1" noChangeAspect="1" noChangeArrowheads="1" noTextEdit="1"/>
          </p:cNvSpPr>
          <p:nvPr>
            <p:ph type="sldImg"/>
          </p:nvPr>
        </p:nvSpPr>
        <p:spPr>
          <a:xfrm>
            <a:off x="992188" y="768350"/>
            <a:ext cx="5114925" cy="3836988"/>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A21CCFF-E3F7-4754-9DF5-322314CE8CB9}" type="slidenum">
              <a:rPr lang="ja-JP" altLang="en-US" sz="1300" i="0" smtClean="0">
                <a:solidFill>
                  <a:schemeClr val="tx1"/>
                </a:solidFill>
              </a:rPr>
              <a:pPr/>
              <a:t>21</a:t>
            </a:fld>
            <a:endParaRPr lang="en-US" altLang="ja-JP" sz="1300" i="0">
              <a:solidFill>
                <a:schemeClr val="tx1"/>
              </a:solidFill>
            </a:endParaRPr>
          </a:p>
        </p:txBody>
      </p:sp>
      <p:sp>
        <p:nvSpPr>
          <p:cNvPr id="21507" name="Rectangle 2"/>
          <p:cNvSpPr>
            <a:spLocks noGrp="1" noRot="1" noChangeAspect="1" noChangeArrowheads="1" noTextEdit="1"/>
          </p:cNvSpPr>
          <p:nvPr>
            <p:ph type="sldImg"/>
          </p:nvPr>
        </p:nvSpPr>
        <p:spPr>
          <a:xfrm>
            <a:off x="992188" y="768350"/>
            <a:ext cx="5114925" cy="3836988"/>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62335CE6-C77D-478A-A3A7-35919E644871}" type="slidenum">
              <a:rPr lang="ja-JP" altLang="en-US" sz="1300" i="0" smtClean="0">
                <a:solidFill>
                  <a:schemeClr val="tx1"/>
                </a:solidFill>
              </a:rPr>
              <a:pPr/>
              <a:t>22</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xfrm>
            <a:off x="992188" y="768350"/>
            <a:ext cx="5114925" cy="3836988"/>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66083D17-E6EC-4F32-9617-0000E458592D}" type="slidenum">
              <a:rPr lang="ja-JP" altLang="en-US" sz="1300" i="0" smtClean="0">
                <a:solidFill>
                  <a:schemeClr val="tx1"/>
                </a:solidFill>
              </a:rPr>
              <a:pPr/>
              <a:t>23</a:t>
            </a:fld>
            <a:endParaRPr lang="en-US" altLang="ja-JP" sz="1300" i="0">
              <a:solidFill>
                <a:schemeClr val="tx1"/>
              </a:solidFill>
            </a:endParaRPr>
          </a:p>
        </p:txBody>
      </p:sp>
      <p:sp>
        <p:nvSpPr>
          <p:cNvPr id="24579" name="Rectangle 2"/>
          <p:cNvSpPr>
            <a:spLocks noGrp="1" noRot="1" noChangeAspect="1" noChangeArrowheads="1" noTextEdit="1"/>
          </p:cNvSpPr>
          <p:nvPr>
            <p:ph type="sldImg"/>
          </p:nvPr>
        </p:nvSpPr>
        <p:spPr>
          <a:xfrm>
            <a:off x="992188" y="768350"/>
            <a:ext cx="5116512" cy="3836988"/>
          </a:xfrm>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marL="228600" indent="-228600">
              <a:buFontTx/>
              <a:buAutoNum type="arabicParenR"/>
            </a:pPr>
            <a:r>
              <a:rPr lang="ja-JP" altLang="en-US">
                <a:latin typeface="Times New Roman" pitchFamily="18" charset="0"/>
              </a:rPr>
              <a:t> </a:t>
            </a:r>
            <a:r>
              <a:rPr lang="en-US" altLang="ja-JP">
                <a:latin typeface="Times New Roman" pitchFamily="18" charset="0"/>
              </a:rPr>
              <a:t>The equation applies to convex mirrors.</a:t>
            </a:r>
          </a:p>
          <a:p>
            <a:pPr marL="228600" indent="-228600">
              <a:buFontTx/>
              <a:buAutoNum type="arabicParenR"/>
            </a:pPr>
            <a:r>
              <a:rPr lang="en-US" altLang="ja-JP">
                <a:latin typeface="Times New Roman" pitchFamily="18" charset="0"/>
              </a:rPr>
              <a:t> The equation applies to extended objects, as long as the spatial extension is small enough to preserve the validity of small angle approximation.</a:t>
            </a:r>
          </a:p>
          <a:p>
            <a:pPr marL="228600" indent="-228600">
              <a:buFontTx/>
              <a:buAutoNum type="arabicParenR"/>
            </a:pPr>
            <a:r>
              <a:rPr lang="en-US" altLang="ja-JP">
                <a:latin typeface="Times New Roman" pitchFamily="18" charset="0"/>
              </a:rPr>
              <a:t> The sign convention needs to be followed.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5BFD2521-C444-4630-A039-427CC6482197}" type="slidenum">
              <a:rPr lang="ja-JP" altLang="en-US" sz="1300" i="0" smtClean="0">
                <a:solidFill>
                  <a:schemeClr val="tx1"/>
                </a:solidFill>
              </a:rPr>
              <a:pPr/>
              <a:t>24</a:t>
            </a:fld>
            <a:endParaRPr lang="en-US" altLang="ja-JP" sz="1300" i="0">
              <a:solidFill>
                <a:schemeClr val="tx1"/>
              </a:solidFill>
            </a:endParaRPr>
          </a:p>
        </p:txBody>
      </p:sp>
      <p:sp>
        <p:nvSpPr>
          <p:cNvPr id="28675" name="Rectangle 2"/>
          <p:cNvSpPr>
            <a:spLocks noGrp="1" noRot="1" noChangeAspect="1" noChangeArrowheads="1" noTextEdit="1"/>
          </p:cNvSpPr>
          <p:nvPr>
            <p:ph type="sldImg"/>
          </p:nvPr>
        </p:nvSpPr>
        <p:spPr>
          <a:xfrm>
            <a:off x="992188" y="768350"/>
            <a:ext cx="5114925" cy="3836988"/>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898B1AB1-B6BF-4CE9-900A-2272A20768FB}" type="slidenum">
              <a:rPr lang="ja-JP" altLang="en-US" sz="1300" i="0" smtClean="0">
                <a:solidFill>
                  <a:schemeClr val="tx1"/>
                </a:solidFill>
              </a:rPr>
              <a:pPr/>
              <a:t>2</a:t>
            </a:fld>
            <a:endParaRPr lang="en-US" altLang="ja-JP" sz="1300" i="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5C7DCB95-8EAA-4123-9BC7-B461FB72A6A7}" type="slidenum">
              <a:rPr lang="ja-JP" altLang="en-US" sz="1300" i="0" smtClean="0">
                <a:solidFill>
                  <a:schemeClr val="tx1"/>
                </a:solidFill>
              </a:rPr>
              <a:pPr/>
              <a:t>26</a:t>
            </a:fld>
            <a:endParaRPr lang="en-US" altLang="ja-JP" sz="1300" i="0">
              <a:solidFill>
                <a:schemeClr val="tx1"/>
              </a:solidFill>
            </a:endParaRPr>
          </a:p>
        </p:txBody>
      </p:sp>
      <p:sp>
        <p:nvSpPr>
          <p:cNvPr id="30723" name="Rectangle 2"/>
          <p:cNvSpPr>
            <a:spLocks noGrp="1" noRot="1" noChangeAspect="1" noChangeArrowheads="1" noTextEdit="1"/>
          </p:cNvSpPr>
          <p:nvPr>
            <p:ph type="sldImg"/>
          </p:nvPr>
        </p:nvSpPr>
        <p:spPr>
          <a:xfrm>
            <a:off x="992188" y="768350"/>
            <a:ext cx="5114925" cy="3836988"/>
          </a:xfrm>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92A8619-C70B-4D1A-BE01-1855E95EB5FA}" type="slidenum">
              <a:rPr lang="ja-JP" altLang="en-US" sz="1300" i="0" smtClean="0">
                <a:solidFill>
                  <a:schemeClr val="tx1"/>
                </a:solidFill>
              </a:rPr>
              <a:pPr/>
              <a:t>27</a:t>
            </a:fld>
            <a:endParaRPr lang="en-US" altLang="ja-JP" sz="1300" i="0">
              <a:solidFill>
                <a:schemeClr val="tx1"/>
              </a:solidFill>
            </a:endParaRPr>
          </a:p>
        </p:txBody>
      </p:sp>
      <p:sp>
        <p:nvSpPr>
          <p:cNvPr id="33795" name="Rectangle 2"/>
          <p:cNvSpPr>
            <a:spLocks noGrp="1" noRot="1" noChangeAspect="1" noChangeArrowheads="1" noTextEdit="1"/>
          </p:cNvSpPr>
          <p:nvPr>
            <p:ph type="sldImg"/>
          </p:nvPr>
        </p:nvSpPr>
        <p:spPr>
          <a:xfrm>
            <a:off x="992188" y="768350"/>
            <a:ext cx="5114925" cy="3836988"/>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D20F7F1-3557-444E-83DF-39FCD89262E0}" type="slidenum">
              <a:rPr lang="ja-JP" altLang="en-US" sz="1300" i="0" smtClean="0">
                <a:solidFill>
                  <a:schemeClr val="tx1"/>
                </a:solidFill>
              </a:rPr>
              <a:pPr/>
              <a:t>4</a:t>
            </a:fld>
            <a:endParaRPr lang="en-US" altLang="ja-JP" sz="1300" i="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Field of vision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DA5EC288-3D12-40CF-BE22-4F6041D94AB4}" type="slidenum">
              <a:rPr lang="ja-JP" altLang="en-US" sz="1300" i="0" smtClean="0">
                <a:solidFill>
                  <a:schemeClr val="tx1"/>
                </a:solidFill>
              </a:rPr>
              <a:pPr/>
              <a:t>5</a:t>
            </a:fld>
            <a:endParaRPr lang="en-US" altLang="ja-JP" sz="1300" i="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large Plexiglas prism is mounted on the lens board. A narrow beam of light is directed toward one side of the prism causing the light to be refracted. In addition to ordinary refraction, dispersion and minimum angle of deviation can also be shown.</a:t>
            </a:r>
          </a:p>
        </p:txBody>
      </p:sp>
      <p:sp>
        <p:nvSpPr>
          <p:cNvPr id="4" name="Slide Number Placeholder 3"/>
          <p:cNvSpPr>
            <a:spLocks noGrp="1"/>
          </p:cNvSpPr>
          <p:nvPr>
            <p:ph type="sldNum" sz="quarter" idx="10"/>
          </p:nvPr>
        </p:nvSpPr>
        <p:spPr/>
        <p:txBody>
          <a:bodyPr/>
          <a:lstStyle/>
          <a:p>
            <a:pPr>
              <a:defRPr/>
            </a:pPr>
            <a:fld id="{CF5A32AC-EB6A-4251-BBFA-33B0C0A700C0}" type="slidenum">
              <a:rPr lang="ja-JP" altLang="en-US" smtClean="0"/>
              <a:pPr>
                <a:defRPr/>
              </a:pPr>
              <a:t>7</a:t>
            </a:fld>
            <a:endParaRPr lang="en-US" altLang="ja-JP"/>
          </a:p>
        </p:txBody>
      </p:sp>
    </p:spTree>
    <p:extLst>
      <p:ext uri="{BB962C8B-B14F-4D97-AF65-F5344CB8AC3E}">
        <p14:creationId xmlns:p14="http://schemas.microsoft.com/office/powerpoint/2010/main" val="2321188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8</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Ripples,</a:t>
            </a:r>
          </a:p>
          <a:p>
            <a:endParaRPr lang="en-US" dirty="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Using a cylindrical lens, a laser beam is spread into a horizontal line. The spread beam passes over a glowing hot wire. As the wire is heated to red hot, the beam, projected onto the wall, shows strong distortions resulting from the varying index of refraction of the turbulent air. </a:t>
            </a:r>
            <a:br>
              <a:rPr lang="en-US" dirty="0"/>
            </a:br>
            <a:br>
              <a:rPr lang="en-US" dirty="0"/>
            </a:br>
            <a:r>
              <a:rPr lang="en-US" b="1" dirty="0"/>
              <a:t>Directions:</a:t>
            </a:r>
            <a:r>
              <a:rPr lang="en-US" dirty="0"/>
              <a:t> Turn on the laser to project the horizontal line on the far wall. (You might need to adjust the cylindrical lens up or down a bit.) The beam should be passing just above the wire coil. </a:t>
            </a:r>
            <a:r>
              <a:rPr lang="en-US" b="1" dirty="0"/>
              <a:t>Slowly</a:t>
            </a:r>
            <a:r>
              <a:rPr lang="en-US" dirty="0"/>
              <a:t> turn up the rheostat until the wire starts to glow red. (Do not go beyond this point significantly or you will likely burn out the wire.) Waving a card or fan over the wire will cause further disturbances in the air and create an undulating line on the wall.</a:t>
            </a:r>
            <a:br>
              <a:rPr lang="en-US" dirty="0"/>
            </a:br>
            <a:br>
              <a:rPr lang="en-US" dirty="0"/>
            </a:br>
            <a:r>
              <a:rPr lang="en-US" b="1" dirty="0"/>
              <a:t>Suggestions for Presentation:</a:t>
            </a:r>
            <a:r>
              <a:rPr lang="en-US" dirty="0"/>
              <a:t> Ask the students if they have ever observed the distortions associated with the air over a hot pavement or above the desert sands, etc. Discuss what causes a light ray to change direction, other than reflection. (There must be a </a:t>
            </a:r>
            <a:r>
              <a:rPr lang="en-US" b="1" dirty="0"/>
              <a:t>change</a:t>
            </a:r>
            <a:r>
              <a:rPr lang="en-US" dirty="0"/>
              <a:t> in the index of refraction.) The heated air causes turbulence that is sufficient to create considerable changes in the index of refraction locally. The air outside this area is fairly stable and does not undergo index changes of a magnitude to be readily observable.</a:t>
            </a:r>
            <a:r>
              <a:rPr lang="en-US" baseline="0" dirty="0"/>
              <a:t> </a:t>
            </a:r>
            <a:endParaRPr lang="en-US" dirty="0"/>
          </a:p>
          <a:p>
            <a:r>
              <a:rPr lang="en-US" dirty="0" err="1">
                <a:latin typeface="Times New Roman" pitchFamily="18" charset="0"/>
              </a:rPr>
              <a:t>tch</a:t>
            </a:r>
            <a:r>
              <a:rPr lang="en-US" dirty="0">
                <a:latin typeface="Times New Roman" pitchFamily="18" charset="0"/>
              </a:rPr>
              <a:t> the rainbow.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C4B52906-CD43-43EF-AE91-1E8E90995ADC}" type="slidenum">
              <a:rPr lang="ja-JP" altLang="en-US" sz="1300" i="0" smtClean="0">
                <a:solidFill>
                  <a:schemeClr val="tx1"/>
                </a:solidFill>
              </a:rPr>
              <a:pPr/>
              <a:t>9</a:t>
            </a:fld>
            <a:endParaRPr lang="en-US" altLang="ja-JP" sz="1300" i="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Ripples, you can never catch the rainbow.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9B989A22-1C73-4C15-91A8-239D6CB7637E}" type="slidenum">
              <a:rPr lang="ja-JP" altLang="en-US" sz="1300" i="0" smtClean="0">
                <a:solidFill>
                  <a:schemeClr val="tx1"/>
                </a:solidFill>
              </a:rPr>
              <a:pPr/>
              <a:t>10</a:t>
            </a:fld>
            <a:endParaRPr lang="en-US" altLang="ja-JP" sz="1300" i="0">
              <a:solidFill>
                <a:schemeClr val="tx1"/>
              </a:solidFill>
            </a:endParaRPr>
          </a:p>
        </p:txBody>
      </p:sp>
      <p:sp>
        <p:nvSpPr>
          <p:cNvPr id="25603" name="Rectangle 2"/>
          <p:cNvSpPr>
            <a:spLocks noGrp="1" noRot="1" noChangeAspect="1" noChangeArrowheads="1" noTextEdit="1"/>
          </p:cNvSpPr>
          <p:nvPr>
            <p:ph type="sldImg"/>
          </p:nvPr>
        </p:nvSpPr>
        <p:spPr>
          <a:xfrm>
            <a:off x="992188" y="768350"/>
            <a:ext cx="5114925" cy="3836988"/>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Times New Roman" pitchFamily="18" charset="0"/>
              </a:rPr>
              <a:t>Take many </a:t>
            </a:r>
            <a:r>
              <a:rPr lang="en-US" altLang="ja-JP" dirty="0" err="1">
                <a:latin typeface="Times New Roman" pitchFamily="18" charset="0"/>
              </a:rPr>
              <a:t>sanpshots</a:t>
            </a:r>
            <a:r>
              <a:rPr lang="en-US" altLang="ja-JP" dirty="0">
                <a:latin typeface="Times New Roman" pitchFamily="18" charset="0"/>
              </a:rPr>
              <a:t>, the E is</a:t>
            </a:r>
            <a:r>
              <a:rPr lang="en-US" altLang="ja-JP" baseline="0" dirty="0">
                <a:latin typeface="Times New Roman" pitchFamily="18" charset="0"/>
              </a:rPr>
              <a:t> along random orientation. </a:t>
            </a:r>
            <a:endParaRPr lang="ja-JP" altLang="en-US" dirty="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2B897782-6B7F-438B-B493-EDE7AD664CEE}" type="slidenum">
              <a:rPr lang="ja-JP" altLang="en-US" sz="1300" i="0" smtClean="0">
                <a:solidFill>
                  <a:schemeClr val="tx1"/>
                </a:solidFill>
              </a:rPr>
              <a:pPr/>
              <a:t>11</a:t>
            </a:fld>
            <a:endParaRPr lang="en-US" altLang="ja-JP" sz="1300" i="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7272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61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97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0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904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32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5861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24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41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9827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897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9476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0967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228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31" name="Text Box 7"/>
          <p:cNvSpPr txBox="1">
            <a:spLocks noChangeArrowheads="1"/>
          </p:cNvSpPr>
          <p:nvPr userDrawn="1"/>
        </p:nvSpPr>
        <p:spPr bwMode="auto">
          <a:xfrm>
            <a:off x="0" y="58738"/>
            <a:ext cx="1511300" cy="366712"/>
          </a:xfrm>
          <a:prstGeom prst="rect">
            <a:avLst/>
          </a:prstGeom>
          <a:noFill/>
          <a:ln w="9525">
            <a:noFill/>
            <a:miter lim="800000"/>
            <a:headEnd/>
            <a:tailEnd/>
          </a:ln>
          <a:effectLst/>
        </p:spPr>
        <p:txBody>
          <a:bodyPr wrap="none">
            <a:spAutoFit/>
          </a:bodyPr>
          <a:lstStyle/>
          <a:p>
            <a:pPr>
              <a:defRPr/>
            </a:pPr>
            <a:r>
              <a:rPr lang="en-US" altLang="ja-JP" sz="1800">
                <a:solidFill>
                  <a:schemeClr val="bg2"/>
                </a:solidFill>
                <a:effectLst>
                  <a:outerShdw blurRad="38100" dist="38100" dir="2700000" algn="tl">
                    <a:srgbClr val="C0C0C0"/>
                  </a:outerShdw>
                </a:effectLst>
                <a:ea typeface="ＭＳ Ｐゴシック" charset="-128"/>
              </a:rPr>
              <a:t>Lecture 22-</a:t>
            </a:r>
            <a:fld id="{2B111606-B86F-4714-8FE4-14FD65DA3124}" type="slidenum">
              <a:rPr lang="en-US" altLang="ja-JP" sz="1800">
                <a:solidFill>
                  <a:schemeClr val="bg2"/>
                </a:solidFill>
                <a:effectLst>
                  <a:outerShdw blurRad="38100" dist="38100" dir="2700000" algn="tl">
                    <a:srgbClr val="C0C0C0"/>
                  </a:outerShdw>
                </a:effectLst>
                <a:ea typeface="ＭＳ Ｐゴシック" charset="-128"/>
              </a:rPr>
              <a:pPr>
                <a:defRPr/>
              </a:pPr>
              <a:t>‹#›</a:t>
            </a:fld>
            <a:endParaRPr lang="en-US" altLang="ja-JP" sz="1800">
              <a:solidFill>
                <a:schemeClr val="bg2"/>
              </a:solidFill>
              <a:effectLst>
                <a:outerShdw blurRad="38100" dist="38100" dir="2700000" algn="tl">
                  <a:srgbClr val="C0C0C0"/>
                </a:outerShdw>
              </a:effectLst>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eaLnBrk="0" fontAlgn="base" hangingPunct="0">
        <a:spcBef>
          <a:spcPct val="0"/>
        </a:spcBef>
        <a:spcAft>
          <a:spcPct val="0"/>
        </a:spcAft>
        <a:defRPr sz="2400" b="1">
          <a:solidFill>
            <a:schemeClr val="tx1"/>
          </a:solidFill>
          <a:latin typeface="Times New Roman" pitchFamily="18" charset="0"/>
        </a:defRPr>
      </a:lvl6pPr>
      <a:lvl7pPr marL="914400" algn="ctr" rtl="0" eaLnBrk="0" fontAlgn="base" hangingPunct="0">
        <a:spcBef>
          <a:spcPct val="0"/>
        </a:spcBef>
        <a:spcAft>
          <a:spcPct val="0"/>
        </a:spcAft>
        <a:defRPr sz="2400" b="1">
          <a:solidFill>
            <a:schemeClr val="tx1"/>
          </a:solidFill>
          <a:latin typeface="Times New Roman" pitchFamily="18" charset="0"/>
        </a:defRPr>
      </a:lvl7pPr>
      <a:lvl8pPr marL="1371600" algn="ctr" rtl="0" eaLnBrk="0" fontAlgn="base" hangingPunct="0">
        <a:spcBef>
          <a:spcPct val="0"/>
        </a:spcBef>
        <a:spcAft>
          <a:spcPct val="0"/>
        </a:spcAft>
        <a:defRPr sz="2400" b="1">
          <a:solidFill>
            <a:schemeClr val="tx1"/>
          </a:solidFill>
          <a:latin typeface="Times New Roman" pitchFamily="18" charset="0"/>
        </a:defRPr>
      </a:lvl8pPr>
      <a:lvl9pPr marL="1828800" algn="ctr" rtl="0" eaLnBrk="0" fontAlgn="base" hangingPunct="0">
        <a:spcBef>
          <a:spcPct val="0"/>
        </a:spcBef>
        <a:spcAft>
          <a:spcPct val="0"/>
        </a:spcAft>
        <a:defRPr sz="2400" b="1">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1.wmf"/><Relationship Id="rId10" Type="http://schemas.openxmlformats.org/officeDocument/2006/relationships/image" Target="../media/image4.jpeg"/><Relationship Id="rId4" Type="http://schemas.openxmlformats.org/officeDocument/2006/relationships/oleObject" Target="../embeddings/oleObject1.bin"/><Relationship Id="rId9"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9.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31.wmf"/><Relationship Id="rId10" Type="http://schemas.openxmlformats.org/officeDocument/2006/relationships/image" Target="../media/image34.jpeg"/><Relationship Id="rId4" Type="http://schemas.openxmlformats.org/officeDocument/2006/relationships/oleObject" Target="../embeddings/oleObject13.bin"/><Relationship Id="rId9" Type="http://schemas.openxmlformats.org/officeDocument/2006/relationships/image" Target="../media/image33.wmf"/></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36.emf"/><Relationship Id="rId10" Type="http://schemas.openxmlformats.org/officeDocument/2006/relationships/image" Target="../media/image39.png"/><Relationship Id="rId4" Type="http://schemas.openxmlformats.org/officeDocument/2006/relationships/oleObject" Target="../embeddings/oleObject16.bin"/><Relationship Id="rId9"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3.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wmf"/><Relationship Id="rId5" Type="http://schemas.openxmlformats.org/officeDocument/2006/relationships/oleObject" Target="../embeddings/oleObject19.bin"/><Relationship Id="rId4" Type="http://schemas.openxmlformats.org/officeDocument/2006/relationships/image" Target="../media/image42.jpeg"/><Relationship Id="rId9"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4.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4.wmf"/><Relationship Id="rId5" Type="http://schemas.openxmlformats.org/officeDocument/2006/relationships/oleObject" Target="../embeddings/oleObject21.bin"/><Relationship Id="rId10" Type="http://schemas.openxmlformats.org/officeDocument/2006/relationships/image" Target="../media/image46.wmf"/><Relationship Id="rId4" Type="http://schemas.openxmlformats.org/officeDocument/2006/relationships/image" Target="../media/image47.jpeg"/><Relationship Id="rId9" Type="http://schemas.openxmlformats.org/officeDocument/2006/relationships/oleObject" Target="../embeddings/oleObject23.bin"/></Relationships>
</file>

<file path=ppt/slides/_rels/slide1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5.emf"/><Relationship Id="rId10" Type="http://schemas.openxmlformats.org/officeDocument/2006/relationships/image" Target="../media/image8.png"/><Relationship Id="rId4" Type="http://schemas.openxmlformats.org/officeDocument/2006/relationships/oleObject" Target="../embeddings/oleObject4.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8.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5.bin"/><Relationship Id="rId5" Type="http://schemas.openxmlformats.org/officeDocument/2006/relationships/image" Target="../media/image51.wmf"/><Relationship Id="rId10" Type="http://schemas.openxmlformats.org/officeDocument/2006/relationships/image" Target="../media/image54.png"/><Relationship Id="rId4" Type="http://schemas.openxmlformats.org/officeDocument/2006/relationships/oleObject" Target="../embeddings/oleObject24.bin"/><Relationship Id="rId9" Type="http://schemas.openxmlformats.org/officeDocument/2006/relationships/image" Target="../media/image53.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55.wmf"/><Relationship Id="rId5" Type="http://schemas.openxmlformats.org/officeDocument/2006/relationships/oleObject" Target="../embeddings/oleObject27.bin"/><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notesSlide" Target="../notesSlides/notesSlide20.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8.wmf"/><Relationship Id="rId5" Type="http://schemas.openxmlformats.org/officeDocument/2006/relationships/oleObject" Target="../embeddings/oleObject28.bin"/><Relationship Id="rId10" Type="http://schemas.openxmlformats.org/officeDocument/2006/relationships/image" Target="../media/image60.wmf"/><Relationship Id="rId4" Type="http://schemas.openxmlformats.org/officeDocument/2006/relationships/image" Target="../media/image61.jpeg"/><Relationship Id="rId9"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21.xml"/><Relationship Id="rId7" Type="http://schemas.openxmlformats.org/officeDocument/2006/relationships/oleObject" Target="../embeddings/oleObject32.bin"/><Relationship Id="rId12"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2.wmf"/><Relationship Id="rId11" Type="http://schemas.openxmlformats.org/officeDocument/2006/relationships/oleObject" Target="../embeddings/oleObject34.bin"/><Relationship Id="rId5" Type="http://schemas.openxmlformats.org/officeDocument/2006/relationships/oleObject" Target="../embeddings/oleObject31.bin"/><Relationship Id="rId10" Type="http://schemas.openxmlformats.org/officeDocument/2006/relationships/image" Target="../media/image64.wmf"/><Relationship Id="rId4" Type="http://schemas.openxmlformats.org/officeDocument/2006/relationships/image" Target="../media/image66.jpeg"/><Relationship Id="rId9"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image" Target="../media/image10.wmf"/><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11" Type="http://schemas.openxmlformats.org/officeDocument/2006/relationships/oleObject" Target="../embeddings/oleObject9.bin"/><Relationship Id="rId5" Type="http://schemas.openxmlformats.org/officeDocument/2006/relationships/image" Target="../media/image13.png"/><Relationship Id="rId15" Type="http://schemas.openxmlformats.org/officeDocument/2006/relationships/oleObject" Target="../embeddings/oleObject11.bin"/><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2"/>
          <p:cNvSpPr>
            <a:spLocks noGrp="1" noChangeArrowheads="1"/>
          </p:cNvSpPr>
          <p:nvPr>
            <p:ph type="title"/>
          </p:nvPr>
        </p:nvSpPr>
        <p:spPr>
          <a:xfrm>
            <a:off x="685800" y="228600"/>
            <a:ext cx="7772400" cy="457200"/>
          </a:xfrm>
        </p:spPr>
        <p:txBody>
          <a:bodyPr/>
          <a:lstStyle/>
          <a:p>
            <a:r>
              <a:rPr lang="en-US" altLang="ja-JP" dirty="0">
                <a:solidFill>
                  <a:srgbClr val="FF0000"/>
                </a:solidFill>
                <a:ea typeface="ＭＳ Ｐゴシック" pitchFamily="64" charset="-128"/>
              </a:rPr>
              <a:t>Law of  reflection and Refraction</a:t>
            </a:r>
          </a:p>
        </p:txBody>
      </p:sp>
      <p:graphicFrame>
        <p:nvGraphicFramePr>
          <p:cNvPr id="670727" name="Object 7"/>
          <p:cNvGraphicFramePr>
            <a:graphicFrameLocks noChangeAspect="1"/>
          </p:cNvGraphicFramePr>
          <p:nvPr>
            <p:extLst>
              <p:ext uri="{D42A27DB-BD31-4B8C-83A1-F6EECF244321}">
                <p14:modId xmlns:p14="http://schemas.microsoft.com/office/powerpoint/2010/main" val="594650483"/>
              </p:ext>
            </p:extLst>
          </p:nvPr>
        </p:nvGraphicFramePr>
        <p:xfrm>
          <a:off x="5715000" y="2655888"/>
          <a:ext cx="1752600" cy="915987"/>
        </p:xfrm>
        <a:graphic>
          <a:graphicData uri="http://schemas.openxmlformats.org/presentationml/2006/ole">
            <mc:AlternateContent xmlns:mc="http://schemas.openxmlformats.org/markup-compatibility/2006">
              <mc:Choice xmlns:v="urn:schemas-microsoft-com:vml" Requires="v">
                <p:oleObj spid="_x0000_s31848" name="Equation" r:id="rId4" imgW="825480" imgH="431640" progId="Equation.DSMT4">
                  <p:embed/>
                </p:oleObj>
              </mc:Choice>
              <mc:Fallback>
                <p:oleObj name="Equation" r:id="rId4" imgW="8254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655888"/>
                        <a:ext cx="1752600"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8"/>
          <p:cNvGraphicFramePr>
            <a:graphicFrameLocks noChangeAspect="1"/>
          </p:cNvGraphicFramePr>
          <p:nvPr>
            <p:extLst>
              <p:ext uri="{D42A27DB-BD31-4B8C-83A1-F6EECF244321}">
                <p14:modId xmlns:p14="http://schemas.microsoft.com/office/powerpoint/2010/main" val="2460975532"/>
              </p:ext>
            </p:extLst>
          </p:nvPr>
        </p:nvGraphicFramePr>
        <p:xfrm>
          <a:off x="5715000" y="3686175"/>
          <a:ext cx="1447800" cy="504825"/>
        </p:xfrm>
        <a:graphic>
          <a:graphicData uri="http://schemas.openxmlformats.org/presentationml/2006/ole">
            <mc:AlternateContent xmlns:mc="http://schemas.openxmlformats.org/markup-compatibility/2006">
              <mc:Choice xmlns:v="urn:schemas-microsoft-com:vml" Requires="v">
                <p:oleObj spid="_x0000_s31849" name="Equation" r:id="rId6" imgW="507960" imgH="177480" progId="Equation.DSMT4">
                  <p:embed/>
                </p:oleObj>
              </mc:Choice>
              <mc:Fallback>
                <p:oleObj name="Equation" r:id="rId6" imgW="507960" imgH="177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686175"/>
                        <a:ext cx="1447800"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37" name="Group 17"/>
          <p:cNvGraphicFramePr>
            <a:graphicFrameLocks noGrp="1"/>
          </p:cNvGraphicFramePr>
          <p:nvPr/>
        </p:nvGraphicFramePr>
        <p:xfrm>
          <a:off x="1371600" y="4419600"/>
          <a:ext cx="2514600" cy="1981200"/>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medium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n</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vacuum</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1</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air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dirty="0">
                          <a:ln>
                            <a:noFill/>
                          </a:ln>
                          <a:solidFill>
                            <a:schemeClr val="tx1"/>
                          </a:solidFill>
                          <a:effectLst/>
                          <a:latin typeface="Times New Roman" pitchFamily="18" charset="0"/>
                          <a:ea typeface="ＭＳ Ｐゴシック" pitchFamily="64" charset="-128"/>
                        </a:rPr>
                        <a:t>1.0003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water</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1.33</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glass</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ja-JP" sz="2000" b="1" i="1" u="none" strike="noStrike" cap="none" normalizeH="0" baseline="0">
                          <a:ln>
                            <a:noFill/>
                          </a:ln>
                          <a:solidFill>
                            <a:schemeClr val="tx1"/>
                          </a:solidFill>
                          <a:effectLst/>
                          <a:latin typeface="Times New Roman" pitchFamily="18" charset="0"/>
                          <a:ea typeface="ＭＳ Ｐゴシック" pitchFamily="64" charset="-128"/>
                        </a:rPr>
                        <a:t>1.5 – 1.66</a:t>
                      </a:r>
                    </a:p>
                  </a:txBody>
                  <a:tcPr horzOverflow="overflow">
                    <a:lnL w="19050" cap="flat" cmpd="sng" algn="ctr">
                      <a:solidFill>
                        <a:srgbClr val="0000CC"/>
                      </a:solidFill>
                      <a:prstDash val="solid"/>
                      <a:round/>
                      <a:headEnd type="none" w="med" len="med"/>
                      <a:tailEnd type="none" w="med" len="med"/>
                    </a:lnL>
                    <a:lnR w="19050" cap="flat" cmpd="sng" algn="ctr">
                      <a:solidFill>
                        <a:srgbClr val="0000CC"/>
                      </a:solidFill>
                      <a:prstDash val="solid"/>
                      <a:round/>
                      <a:headEnd type="none" w="med" len="med"/>
                      <a:tailEnd type="none" w="med" len="med"/>
                    </a:lnR>
                    <a:lnT w="19050" cap="flat" cmpd="sng" algn="ctr">
                      <a:solidFill>
                        <a:srgbClr val="0000CC"/>
                      </a:solidFill>
                      <a:prstDash val="solid"/>
                      <a:round/>
                      <a:headEnd type="none" w="med" len="med"/>
                      <a:tailEnd type="none" w="med" len="med"/>
                    </a:lnT>
                    <a:lnB w="19050" cap="flat" cmpd="sng" algn="ctr">
                      <a:solidFill>
                        <a:srgbClr val="0000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51" name="AutoShape 37"/>
          <p:cNvSpPr>
            <a:spLocks noChangeArrowheads="1"/>
          </p:cNvSpPr>
          <p:nvPr/>
        </p:nvSpPr>
        <p:spPr bwMode="auto">
          <a:xfrm rot="3311714">
            <a:off x="2019300" y="1562100"/>
            <a:ext cx="533400" cy="304800"/>
          </a:xfrm>
          <a:prstGeom prst="rightArrow">
            <a:avLst>
              <a:gd name="adj1" fmla="val 50000"/>
              <a:gd name="adj2" fmla="val 43750"/>
            </a:avLst>
          </a:prstGeom>
          <a:solidFill>
            <a:schemeClr val="hlink"/>
          </a:solidFill>
          <a:ln w="9525">
            <a:solidFill>
              <a:schemeClr val="hlink"/>
            </a:solidFill>
            <a:miter lim="800000"/>
            <a:headEnd/>
            <a:tailEnd/>
          </a:ln>
        </p:spPr>
        <p:txBody>
          <a:bodyPr wrap="none" anchor="ctr"/>
          <a:lstStyle/>
          <a:p>
            <a:endParaRPr lang="en-US"/>
          </a:p>
        </p:txBody>
      </p:sp>
      <p:sp>
        <p:nvSpPr>
          <p:cNvPr id="5152" name="AutoShape 38"/>
          <p:cNvSpPr>
            <a:spLocks noChangeArrowheads="1"/>
          </p:cNvSpPr>
          <p:nvPr/>
        </p:nvSpPr>
        <p:spPr bwMode="auto">
          <a:xfrm rot="4332292">
            <a:off x="2705100" y="3238500"/>
            <a:ext cx="533400" cy="304800"/>
          </a:xfrm>
          <a:prstGeom prst="rightArrow">
            <a:avLst>
              <a:gd name="adj1" fmla="val 50000"/>
              <a:gd name="adj2" fmla="val 43750"/>
            </a:avLst>
          </a:prstGeom>
          <a:solidFill>
            <a:srgbClr val="000080"/>
          </a:solidFill>
          <a:ln w="9525">
            <a:solidFill>
              <a:srgbClr val="000080"/>
            </a:solidFill>
            <a:miter lim="800000"/>
            <a:headEnd/>
            <a:tailEnd/>
          </a:ln>
        </p:spPr>
        <p:txBody>
          <a:bodyPr wrap="none" anchor="ctr"/>
          <a:lstStyle/>
          <a:p>
            <a:endParaRPr lang="en-US"/>
          </a:p>
        </p:txBody>
      </p:sp>
      <p:grpSp>
        <p:nvGrpSpPr>
          <p:cNvPr id="5153" name="Group 41"/>
          <p:cNvGrpSpPr>
            <a:grpSpLocks/>
          </p:cNvGrpSpPr>
          <p:nvPr/>
        </p:nvGrpSpPr>
        <p:grpSpPr bwMode="auto">
          <a:xfrm>
            <a:off x="5669280" y="4686300"/>
            <a:ext cx="2590800" cy="1600200"/>
            <a:chOff x="3936" y="3168"/>
            <a:chExt cx="1632" cy="1008"/>
          </a:xfrm>
        </p:grpSpPr>
        <p:grpSp>
          <p:nvGrpSpPr>
            <p:cNvPr id="5154" name="Group 9"/>
            <p:cNvGrpSpPr>
              <a:grpSpLocks/>
            </p:cNvGrpSpPr>
            <p:nvPr/>
          </p:nvGrpSpPr>
          <p:grpSpPr bwMode="auto">
            <a:xfrm>
              <a:off x="3936" y="3168"/>
              <a:ext cx="1287" cy="577"/>
              <a:chOff x="3936" y="3168"/>
              <a:chExt cx="1287" cy="577"/>
            </a:xfrm>
          </p:grpSpPr>
          <p:sp>
            <p:nvSpPr>
              <p:cNvPr id="5158" name="AutoShape 10"/>
              <p:cNvSpPr>
                <a:spLocks noChangeArrowheads="1"/>
              </p:cNvSpPr>
              <p:nvPr/>
            </p:nvSpPr>
            <p:spPr bwMode="auto">
              <a:xfrm>
                <a:off x="3936" y="3360"/>
                <a:ext cx="240" cy="96"/>
              </a:xfrm>
              <a:prstGeom prst="rightArrow">
                <a:avLst>
                  <a:gd name="adj1" fmla="val 50000"/>
                  <a:gd name="adj2" fmla="val 62500"/>
                </a:avLst>
              </a:prstGeom>
              <a:solidFill>
                <a:schemeClr val="hlink"/>
              </a:solidFill>
              <a:ln w="9525">
                <a:solidFill>
                  <a:schemeClr val="hlink"/>
                </a:solidFill>
                <a:miter lim="800000"/>
                <a:headEnd/>
                <a:tailEnd/>
              </a:ln>
            </p:spPr>
            <p:txBody>
              <a:bodyPr wrap="none" anchor="ctr"/>
              <a:lstStyle/>
              <a:p>
                <a:endParaRPr lang="en-US"/>
              </a:p>
            </p:txBody>
          </p:sp>
          <p:graphicFrame>
            <p:nvGraphicFramePr>
              <p:cNvPr id="5126" name="Object 11"/>
              <p:cNvGraphicFramePr>
                <a:graphicFrameLocks noChangeAspect="1"/>
              </p:cNvGraphicFramePr>
              <p:nvPr/>
            </p:nvGraphicFramePr>
            <p:xfrm>
              <a:off x="4272" y="3168"/>
              <a:ext cx="951" cy="577"/>
            </p:xfrm>
            <a:graphic>
              <a:graphicData uri="http://schemas.openxmlformats.org/presentationml/2006/ole">
                <mc:AlternateContent xmlns:mc="http://schemas.openxmlformats.org/markup-compatibility/2006">
                  <mc:Choice xmlns:v="urn:schemas-microsoft-com:vml" Requires="v">
                    <p:oleObj spid="_x0000_s31850" name="Equation" r:id="rId8" imgW="711000" imgH="431640" progId="Equation.DSMT4">
                      <p:embed/>
                    </p:oleObj>
                  </mc:Choice>
                  <mc:Fallback>
                    <p:oleObj name="Equation" r:id="rId8" imgW="711000" imgH="4316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168"/>
                            <a:ext cx="951" cy="5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155" name="Group 40"/>
            <p:cNvGrpSpPr>
              <a:grpSpLocks/>
            </p:cNvGrpSpPr>
            <p:nvPr/>
          </p:nvGrpSpPr>
          <p:grpSpPr bwMode="auto">
            <a:xfrm>
              <a:off x="4080" y="3792"/>
              <a:ext cx="1488" cy="384"/>
              <a:chOff x="4080" y="3792"/>
              <a:chExt cx="1488" cy="384"/>
            </a:xfrm>
          </p:grpSpPr>
          <p:sp>
            <p:nvSpPr>
              <p:cNvPr id="5156" name="Text Box 16"/>
              <p:cNvSpPr txBox="1">
                <a:spLocks noChangeArrowheads="1"/>
              </p:cNvSpPr>
              <p:nvPr/>
            </p:nvSpPr>
            <p:spPr bwMode="auto">
              <a:xfrm>
                <a:off x="4080" y="3840"/>
                <a:ext cx="14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b="1" i="0">
                    <a:solidFill>
                      <a:schemeClr val="hlink"/>
                    </a:solidFill>
                    <a:ea typeface="ＭＳ Ｐゴシック" pitchFamily="64" charset="-128"/>
                  </a:rPr>
                  <a:t>Snell’s Law</a:t>
                </a:r>
              </a:p>
            </p:txBody>
          </p:sp>
          <p:sp>
            <p:nvSpPr>
              <p:cNvPr id="5157" name="AutoShape 39"/>
              <p:cNvSpPr>
                <a:spLocks noChangeArrowheads="1"/>
              </p:cNvSpPr>
              <p:nvPr/>
            </p:nvSpPr>
            <p:spPr bwMode="auto">
              <a:xfrm>
                <a:off x="4080" y="3792"/>
                <a:ext cx="1104" cy="384"/>
              </a:xfrm>
              <a:prstGeom prst="roundRect">
                <a:avLst>
                  <a:gd name="adj" fmla="val 16667"/>
                </a:avLst>
              </a:pr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pic>
        <p:nvPicPr>
          <p:cNvPr id="24" name="Picture 3" descr="F34_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757" y="737647"/>
            <a:ext cx="3235757" cy="36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5324467" y="1131526"/>
                <a:ext cx="2609866"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sz="3000" i="1" smtClean="0">
                              <a:latin typeface="Cambria Math" panose="02040503050406030204" pitchFamily="18" charset="0"/>
                            </a:rPr>
                          </m:ctrlPr>
                        </m:sSubSupPr>
                        <m:e>
                          <m:r>
                            <a:rPr lang="en-US" sz="3000" i="1" smtClean="0">
                              <a:latin typeface="Cambria Math"/>
                              <a:ea typeface="Cambria Math"/>
                            </a:rPr>
                            <m:t>𝜃</m:t>
                          </m:r>
                        </m:e>
                        <m:sub>
                          <m:r>
                            <a:rPr lang="en-US" sz="3000" b="0" i="1" smtClean="0">
                              <a:latin typeface="Cambria Math"/>
                            </a:rPr>
                            <m:t>1</m:t>
                          </m:r>
                        </m:sub>
                        <m:sup/>
                      </m:sSubSup>
                      <m:r>
                        <a:rPr lang="en-US" sz="3000" b="0" i="1" smtClean="0">
                          <a:latin typeface="Cambria Math"/>
                        </a:rPr>
                        <m:t>=</m:t>
                      </m:r>
                      <m:sSubSup>
                        <m:sSubSupPr>
                          <m:ctrlPr>
                            <a:rPr lang="en-US" sz="3000" b="0" i="1" smtClean="0">
                              <a:latin typeface="Cambria Math" panose="02040503050406030204" pitchFamily="18" charset="0"/>
                            </a:rPr>
                          </m:ctrlPr>
                        </m:sSubSupPr>
                        <m:e>
                          <m:r>
                            <a:rPr lang="en-US" sz="3000" b="0" i="1" smtClean="0">
                              <a:latin typeface="Cambria Math"/>
                              <a:ea typeface="Cambria Math"/>
                            </a:rPr>
                            <m:t>𝜃</m:t>
                          </m:r>
                        </m:e>
                        <m:sub>
                          <m:r>
                            <a:rPr lang="en-US" sz="3000" b="0" i="1" smtClean="0">
                              <a:latin typeface="Cambria Math"/>
                            </a:rPr>
                            <m:t>1</m:t>
                          </m:r>
                        </m:sub>
                        <m:sup>
                          <m:r>
                            <a:rPr lang="en-US" sz="3000" b="0" i="1" smtClean="0">
                              <a:latin typeface="Cambria Math"/>
                            </a:rPr>
                            <m:t>′</m:t>
                          </m:r>
                        </m:sup>
                      </m:sSubSup>
                    </m:oMath>
                  </m:oMathPara>
                </a14:m>
                <a:endParaRPr lang="en-US" sz="3000" dirty="0"/>
              </a:p>
            </p:txBody>
          </p:sp>
        </mc:Choice>
        <mc:Fallback xmlns="">
          <p:sp>
            <p:nvSpPr>
              <p:cNvPr id="2" name="TextBox 1"/>
              <p:cNvSpPr txBox="1">
                <a:spLocks noRot="1" noChangeAspect="1" noMove="1" noResize="1" noEditPoints="1" noAdjustHandles="1" noChangeArrowheads="1" noChangeShapeType="1" noTextEdit="1"/>
              </p:cNvSpPr>
              <p:nvPr/>
            </p:nvSpPr>
            <p:spPr>
              <a:xfrm>
                <a:off x="5324467" y="1131526"/>
                <a:ext cx="2609866" cy="553998"/>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89743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ja-JP">
                <a:ea typeface="ＭＳ Ｐゴシック" pitchFamily="64" charset="-128"/>
              </a:rPr>
              <a:t>Polarization of Electromagnetic Waves</a:t>
            </a:r>
          </a:p>
        </p:txBody>
      </p:sp>
      <p:sp>
        <p:nvSpPr>
          <p:cNvPr id="12291" name="Text Box 3"/>
          <p:cNvSpPr txBox="1">
            <a:spLocks noChangeArrowheads="1"/>
          </p:cNvSpPr>
          <p:nvPr/>
        </p:nvSpPr>
        <p:spPr bwMode="auto">
          <a:xfrm>
            <a:off x="533400" y="762000"/>
            <a:ext cx="8153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Polarization is a measure of the degree to which the electric field (or the magnetic field) of an electromagnetic wave oscillates preferentially along a particular direction.</a:t>
            </a:r>
          </a:p>
        </p:txBody>
      </p:sp>
      <p:pic>
        <p:nvPicPr>
          <p:cNvPr id="679940" name="Picture 4" descr="F34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226853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362200" y="3505200"/>
            <a:ext cx="1295400" cy="1752600"/>
            <a:chOff x="1488" y="2208"/>
            <a:chExt cx="816" cy="1104"/>
          </a:xfrm>
        </p:grpSpPr>
        <p:sp>
          <p:nvSpPr>
            <p:cNvPr id="12306" name="Text Box 6"/>
            <p:cNvSpPr txBox="1">
              <a:spLocks noChangeArrowheads="1"/>
            </p:cNvSpPr>
            <p:nvPr/>
          </p:nvSpPr>
          <p:spPr bwMode="auto">
            <a:xfrm>
              <a:off x="1536" y="2544"/>
              <a:ext cx="7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linearly polarized</a:t>
              </a:r>
            </a:p>
          </p:txBody>
        </p:sp>
        <p:sp>
          <p:nvSpPr>
            <p:cNvPr id="12307" name="Line 7"/>
            <p:cNvSpPr>
              <a:spLocks noChangeShapeType="1"/>
            </p:cNvSpPr>
            <p:nvPr/>
          </p:nvSpPr>
          <p:spPr bwMode="auto">
            <a:xfrm flipH="1" flipV="1">
              <a:off x="1488" y="2208"/>
              <a:ext cx="240"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8" name="Line 8"/>
            <p:cNvSpPr>
              <a:spLocks noChangeShapeType="1"/>
            </p:cNvSpPr>
            <p:nvPr/>
          </p:nvSpPr>
          <p:spPr bwMode="auto">
            <a:xfrm flipH="1">
              <a:off x="1536" y="3024"/>
              <a:ext cx="288" cy="288"/>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79945" name="Text Box 9"/>
          <p:cNvSpPr txBox="1">
            <a:spLocks noChangeArrowheads="1"/>
          </p:cNvSpPr>
          <p:nvPr/>
        </p:nvSpPr>
        <p:spPr bwMode="auto">
          <a:xfrm>
            <a:off x="5334000" y="3505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unpolarized</a:t>
            </a:r>
          </a:p>
        </p:txBody>
      </p:sp>
      <p:pic>
        <p:nvPicPr>
          <p:cNvPr id="679946" name="Picture 10" descr="F34_1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t="43491" b="3862"/>
          <a:stretch>
            <a:fillRect/>
          </a:stretch>
        </p:blipFill>
        <p:spPr bwMode="auto">
          <a:xfrm>
            <a:off x="7239000" y="3124200"/>
            <a:ext cx="15875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9947" name="Text Box 11"/>
          <p:cNvSpPr txBox="1">
            <a:spLocks noChangeArrowheads="1"/>
          </p:cNvSpPr>
          <p:nvPr/>
        </p:nvSpPr>
        <p:spPr bwMode="auto">
          <a:xfrm>
            <a:off x="7239000" y="1981200"/>
            <a:ext cx="1447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partially polarized</a:t>
            </a:r>
          </a:p>
        </p:txBody>
      </p:sp>
      <p:sp>
        <p:nvSpPr>
          <p:cNvPr id="679948" name="Text Box 12"/>
          <p:cNvSpPr txBox="1">
            <a:spLocks noChangeArrowheads="1"/>
          </p:cNvSpPr>
          <p:nvPr/>
        </p:nvSpPr>
        <p:spPr bwMode="auto">
          <a:xfrm>
            <a:off x="2286000" y="59436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a:ea typeface="ＭＳ Ｐゴシック" pitchFamily="64" charset="-128"/>
              </a:rPr>
              <a:t>Looking at </a:t>
            </a:r>
            <a:r>
              <a:rPr lang="en-US" altLang="ja-JP" sz="2000" b="1">
                <a:ea typeface="ＭＳ Ｐゴシック" pitchFamily="64" charset="-128"/>
              </a:rPr>
              <a:t>E</a:t>
            </a:r>
            <a:r>
              <a:rPr lang="en-US" altLang="ja-JP" sz="2000">
                <a:ea typeface="ＭＳ Ｐゴシック" pitchFamily="64" charset="-128"/>
              </a:rPr>
              <a:t> head-on</a:t>
            </a:r>
          </a:p>
        </p:txBody>
      </p:sp>
      <p:grpSp>
        <p:nvGrpSpPr>
          <p:cNvPr id="3" name="Group 13"/>
          <p:cNvGrpSpPr>
            <a:grpSpLocks/>
          </p:cNvGrpSpPr>
          <p:nvPr/>
        </p:nvGrpSpPr>
        <p:grpSpPr bwMode="auto">
          <a:xfrm>
            <a:off x="3352800" y="1676400"/>
            <a:ext cx="2895600" cy="5181600"/>
            <a:chOff x="2112" y="1056"/>
            <a:chExt cx="1824" cy="3264"/>
          </a:xfrm>
        </p:grpSpPr>
        <p:pic>
          <p:nvPicPr>
            <p:cNvPr id="12301" name="Picture 14" descr="F34_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 y="1872"/>
              <a:ext cx="1168"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15"/>
            <p:cNvSpPr txBox="1">
              <a:spLocks noChangeArrowheads="1"/>
            </p:cNvSpPr>
            <p:nvPr/>
          </p:nvSpPr>
          <p:spPr bwMode="auto">
            <a:xfrm>
              <a:off x="2112" y="1056"/>
              <a:ext cx="158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Linear combination of many linearly polarized rays of random orientations</a:t>
              </a:r>
            </a:p>
          </p:txBody>
        </p:sp>
        <p:grpSp>
          <p:nvGrpSpPr>
            <p:cNvPr id="12303" name="Group 16"/>
            <p:cNvGrpSpPr>
              <a:grpSpLocks/>
            </p:cNvGrpSpPr>
            <p:nvPr/>
          </p:nvGrpSpPr>
          <p:grpSpPr bwMode="auto">
            <a:xfrm>
              <a:off x="2976" y="2784"/>
              <a:ext cx="960" cy="432"/>
              <a:chOff x="2976" y="2784"/>
              <a:chExt cx="960" cy="432"/>
            </a:xfrm>
          </p:grpSpPr>
          <p:sp>
            <p:nvSpPr>
              <p:cNvPr id="12304" name="Line 17"/>
              <p:cNvSpPr>
                <a:spLocks noChangeShapeType="1"/>
              </p:cNvSpPr>
              <p:nvPr/>
            </p:nvSpPr>
            <p:spPr bwMode="auto">
              <a:xfrm flipH="1">
                <a:off x="2976" y="2784"/>
                <a:ext cx="144" cy="432"/>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5" name="Text Box 18"/>
              <p:cNvSpPr txBox="1">
                <a:spLocks noChangeArrowheads="1"/>
              </p:cNvSpPr>
              <p:nvPr/>
            </p:nvSpPr>
            <p:spPr bwMode="auto">
              <a:xfrm>
                <a:off x="3024" y="2880"/>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components</a:t>
                </a:r>
              </a:p>
            </p:txBody>
          </p:sp>
        </p:grpSp>
      </p:grpSp>
      <p:sp>
        <p:nvSpPr>
          <p:cNvPr id="679955" name="Text Box 19"/>
          <p:cNvSpPr txBox="1">
            <a:spLocks noChangeArrowheads="1"/>
          </p:cNvSpPr>
          <p:nvPr/>
        </p:nvSpPr>
        <p:spPr bwMode="auto">
          <a:xfrm>
            <a:off x="4800600" y="6096000"/>
            <a:ext cx="1600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equal y- and z-amplitudes</a:t>
            </a:r>
          </a:p>
        </p:txBody>
      </p:sp>
      <p:sp>
        <p:nvSpPr>
          <p:cNvPr id="679956" name="Text Box 20"/>
          <p:cNvSpPr txBox="1">
            <a:spLocks noChangeArrowheads="1"/>
          </p:cNvSpPr>
          <p:nvPr/>
        </p:nvSpPr>
        <p:spPr bwMode="auto">
          <a:xfrm>
            <a:off x="7162800" y="60198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unequal y- and z-amplitudes</a:t>
            </a:r>
          </a:p>
        </p:txBody>
      </p:sp>
    </p:spTree>
    <p:extLst>
      <p:ext uri="{BB962C8B-B14F-4D97-AF65-F5344CB8AC3E}">
        <p14:creationId xmlns:p14="http://schemas.microsoft.com/office/powerpoint/2010/main" val="2929437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79940"/>
                                        </p:tgtEl>
                                        <p:attrNameLst>
                                          <p:attrName>style.visibility</p:attrName>
                                        </p:attrNameLst>
                                      </p:cBhvr>
                                      <p:to>
                                        <p:strVal val="visible"/>
                                      </p:to>
                                    </p:set>
                                    <p:animEffect transition="in" filter="blinds(horizontal)">
                                      <p:cBhvr>
                                        <p:cTn id="7" dur="500"/>
                                        <p:tgtEl>
                                          <p:spTgt spid="67994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79948"/>
                                        </p:tgtEl>
                                        <p:attrNameLst>
                                          <p:attrName>style.visibility</p:attrName>
                                        </p:attrNameLst>
                                      </p:cBhvr>
                                      <p:to>
                                        <p:strVal val="visible"/>
                                      </p:to>
                                    </p:set>
                                    <p:animEffect transition="in" filter="box(in)">
                                      <p:cBhvr>
                                        <p:cTn id="10" dur="500"/>
                                        <p:tgtEl>
                                          <p:spTgt spid="679948"/>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79945"/>
                                        </p:tgtEl>
                                        <p:attrNameLst>
                                          <p:attrName>style.visibility</p:attrName>
                                        </p:attrNameLst>
                                      </p:cBhvr>
                                      <p:to>
                                        <p:strVal val="visible"/>
                                      </p:to>
                                    </p:set>
                                    <p:anim calcmode="lin" valueType="num">
                                      <p:cBhvr additive="base">
                                        <p:cTn id="18" dur="500" fill="hold"/>
                                        <p:tgtEl>
                                          <p:spTgt spid="679945"/>
                                        </p:tgtEl>
                                        <p:attrNameLst>
                                          <p:attrName>ppt_x</p:attrName>
                                        </p:attrNameLst>
                                      </p:cBhvr>
                                      <p:tavLst>
                                        <p:tav tm="0">
                                          <p:val>
                                            <p:strVal val="#ppt_x"/>
                                          </p:val>
                                        </p:tav>
                                        <p:tav tm="100000">
                                          <p:val>
                                            <p:strVal val="#ppt_x"/>
                                          </p:val>
                                        </p:tav>
                                      </p:tavLst>
                                    </p:anim>
                                    <p:anim calcmode="lin" valueType="num">
                                      <p:cBhvr additive="base">
                                        <p:cTn id="19" dur="500" fill="hold"/>
                                        <p:tgtEl>
                                          <p:spTgt spid="679945"/>
                                        </p:tgtEl>
                                        <p:attrNameLst>
                                          <p:attrName>ppt_y</p:attrName>
                                        </p:attrNameLst>
                                      </p:cBhvr>
                                      <p:tavLst>
                                        <p:tav tm="0">
                                          <p:val>
                                            <p:strVal val="1+#ppt_h/2"/>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679955"/>
                                        </p:tgtEl>
                                        <p:attrNameLst>
                                          <p:attrName>style.visibility</p:attrName>
                                        </p:attrNameLst>
                                      </p:cBhvr>
                                      <p:to>
                                        <p:strVal val="visible"/>
                                      </p:to>
                                    </p:set>
                                    <p:anim calcmode="lin" valueType="num">
                                      <p:cBhvr additive="base">
                                        <p:cTn id="25" dur="500" fill="hold"/>
                                        <p:tgtEl>
                                          <p:spTgt spid="679955"/>
                                        </p:tgtEl>
                                        <p:attrNameLst>
                                          <p:attrName>ppt_x</p:attrName>
                                        </p:attrNameLst>
                                      </p:cBhvr>
                                      <p:tavLst>
                                        <p:tav tm="0">
                                          <p:val>
                                            <p:strVal val="#ppt_x"/>
                                          </p:val>
                                        </p:tav>
                                        <p:tav tm="100000">
                                          <p:val>
                                            <p:strVal val="#ppt_x"/>
                                          </p:val>
                                        </p:tav>
                                      </p:tavLst>
                                    </p:anim>
                                    <p:anim calcmode="lin" valueType="num">
                                      <p:cBhvr additive="base">
                                        <p:cTn id="26" dur="500" fill="hold"/>
                                        <p:tgtEl>
                                          <p:spTgt spid="67995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9947"/>
                                        </p:tgtEl>
                                        <p:attrNameLst>
                                          <p:attrName>style.visibility</p:attrName>
                                        </p:attrNameLst>
                                      </p:cBhvr>
                                      <p:to>
                                        <p:strVal val="visible"/>
                                      </p:to>
                                    </p:set>
                                    <p:anim calcmode="lin" valueType="num">
                                      <p:cBhvr additive="base">
                                        <p:cTn id="31" dur="500" fill="hold"/>
                                        <p:tgtEl>
                                          <p:spTgt spid="679947"/>
                                        </p:tgtEl>
                                        <p:attrNameLst>
                                          <p:attrName>ppt_x</p:attrName>
                                        </p:attrNameLst>
                                      </p:cBhvr>
                                      <p:tavLst>
                                        <p:tav tm="0">
                                          <p:val>
                                            <p:strVal val="#ppt_x"/>
                                          </p:val>
                                        </p:tav>
                                        <p:tav tm="100000">
                                          <p:val>
                                            <p:strVal val="#ppt_x"/>
                                          </p:val>
                                        </p:tav>
                                      </p:tavLst>
                                    </p:anim>
                                    <p:anim calcmode="lin" valueType="num">
                                      <p:cBhvr additive="base">
                                        <p:cTn id="32" dur="500" fill="hold"/>
                                        <p:tgtEl>
                                          <p:spTgt spid="679947"/>
                                        </p:tgtEl>
                                        <p:attrNameLst>
                                          <p:attrName>ppt_y</p:attrName>
                                        </p:attrNameLst>
                                      </p:cBhvr>
                                      <p:tavLst>
                                        <p:tav tm="0">
                                          <p:val>
                                            <p:strVal val="1+#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679946"/>
                                        </p:tgtEl>
                                        <p:attrNameLst>
                                          <p:attrName>style.visibility</p:attrName>
                                        </p:attrNameLst>
                                      </p:cBhvr>
                                      <p:to>
                                        <p:strVal val="visible"/>
                                      </p:to>
                                    </p:set>
                                    <p:animEffect transition="in" filter="blinds(horizontal)">
                                      <p:cBhvr>
                                        <p:cTn id="35" dur="500"/>
                                        <p:tgtEl>
                                          <p:spTgt spid="67994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79956"/>
                                        </p:tgtEl>
                                        <p:attrNameLst>
                                          <p:attrName>style.visibility</p:attrName>
                                        </p:attrNameLst>
                                      </p:cBhvr>
                                      <p:to>
                                        <p:strVal val="visible"/>
                                      </p:to>
                                    </p:set>
                                    <p:animEffect transition="in" filter="box(in)">
                                      <p:cBhvr>
                                        <p:cTn id="38" dur="500"/>
                                        <p:tgtEl>
                                          <p:spTgt spid="679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5" grpId="0"/>
      <p:bldP spid="679947" grpId="0"/>
      <p:bldP spid="679948" grpId="0"/>
      <p:bldP spid="679955" grpId="0"/>
      <p:bldP spid="6799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altLang="ja-JP">
                <a:ea typeface="ＭＳ Ｐゴシック" pitchFamily="64" charset="-128"/>
              </a:rPr>
              <a:t>Polarizer: polarization by absorption</a:t>
            </a:r>
          </a:p>
        </p:txBody>
      </p:sp>
      <p:sp>
        <p:nvSpPr>
          <p:cNvPr id="6150" name="Text Box 3"/>
          <p:cNvSpPr txBox="1">
            <a:spLocks noChangeArrowheads="1"/>
          </p:cNvSpPr>
          <p:nvPr/>
        </p:nvSpPr>
        <p:spPr bwMode="auto">
          <a:xfrm>
            <a:off x="457200" y="914400"/>
            <a:ext cx="5105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An electric field component parallel to the </a:t>
            </a:r>
            <a:r>
              <a:rPr lang="en-US" altLang="ja-JP" sz="2000" b="1">
                <a:solidFill>
                  <a:schemeClr val="hlink"/>
                </a:solidFill>
                <a:ea typeface="ＭＳ Ｐゴシック" pitchFamily="64" charset="-128"/>
              </a:rPr>
              <a:t>transmission axis</a:t>
            </a:r>
            <a:r>
              <a:rPr lang="en-US" altLang="ja-JP" sz="2000" b="1" i="0">
                <a:solidFill>
                  <a:schemeClr val="tx1"/>
                </a:solidFill>
                <a:ea typeface="ＭＳ Ｐゴシック" pitchFamily="64" charset="-128"/>
              </a:rPr>
              <a:t> is passed by a polarizer; a component perpendicular to it is absorbed.</a:t>
            </a:r>
          </a:p>
        </p:txBody>
      </p:sp>
      <p:grpSp>
        <p:nvGrpSpPr>
          <p:cNvPr id="6151" name="Group 4"/>
          <p:cNvGrpSpPr>
            <a:grpSpLocks/>
          </p:cNvGrpSpPr>
          <p:nvPr/>
        </p:nvGrpSpPr>
        <p:grpSpPr bwMode="auto">
          <a:xfrm>
            <a:off x="457200" y="2667000"/>
            <a:ext cx="5029200" cy="1543050"/>
            <a:chOff x="288" y="1680"/>
            <a:chExt cx="3168" cy="972"/>
          </a:xfrm>
        </p:grpSpPr>
        <p:grpSp>
          <p:nvGrpSpPr>
            <p:cNvPr id="6162" name="Group 5"/>
            <p:cNvGrpSpPr>
              <a:grpSpLocks/>
            </p:cNvGrpSpPr>
            <p:nvPr/>
          </p:nvGrpSpPr>
          <p:grpSpPr bwMode="auto">
            <a:xfrm>
              <a:off x="384" y="2256"/>
              <a:ext cx="3072" cy="396"/>
              <a:chOff x="384" y="1872"/>
              <a:chExt cx="3072" cy="396"/>
            </a:xfrm>
          </p:grpSpPr>
          <p:graphicFrame>
            <p:nvGraphicFramePr>
              <p:cNvPr id="6147" name="Object 6"/>
              <p:cNvGraphicFramePr>
                <a:graphicFrameLocks noChangeAspect="1"/>
              </p:cNvGraphicFramePr>
              <p:nvPr/>
            </p:nvGraphicFramePr>
            <p:xfrm>
              <a:off x="2208" y="1872"/>
              <a:ext cx="1248" cy="383"/>
            </p:xfrm>
            <a:graphic>
              <a:graphicData uri="http://schemas.openxmlformats.org/presentationml/2006/ole">
                <mc:AlternateContent xmlns:mc="http://schemas.openxmlformats.org/markup-compatibility/2006">
                  <mc:Choice xmlns:v="urn:schemas-microsoft-com:vml" Requires="v">
                    <p:oleObj spid="_x0000_s41037" name="Equation" r:id="rId4" imgW="787320" imgH="241200" progId="Equation.DSMT4">
                      <p:embed/>
                    </p:oleObj>
                  </mc:Choice>
                  <mc:Fallback>
                    <p:oleObj name="Equation" r:id="rId4" imgW="78732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 y="1872"/>
                            <a:ext cx="1248" cy="3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7"/>
              <p:cNvGraphicFramePr>
                <a:graphicFrameLocks noChangeAspect="1"/>
              </p:cNvGraphicFramePr>
              <p:nvPr/>
            </p:nvGraphicFramePr>
            <p:xfrm>
              <a:off x="384" y="1920"/>
              <a:ext cx="1152" cy="348"/>
            </p:xfrm>
            <a:graphic>
              <a:graphicData uri="http://schemas.openxmlformats.org/presentationml/2006/ole">
                <mc:AlternateContent xmlns:mc="http://schemas.openxmlformats.org/markup-compatibility/2006">
                  <mc:Choice xmlns:v="urn:schemas-microsoft-com:vml" Requires="v">
                    <p:oleObj spid="_x0000_s41038" name="Equation" r:id="rId6" imgW="799920" imgH="241200" progId="Equation.DSMT4">
                      <p:embed/>
                    </p:oleObj>
                  </mc:Choice>
                  <mc:Fallback>
                    <p:oleObj name="Equation" r:id="rId6" imgW="79992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1920"/>
                            <a:ext cx="1152" cy="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4" name="AutoShape 8"/>
              <p:cNvSpPr>
                <a:spLocks noChangeArrowheads="1"/>
              </p:cNvSpPr>
              <p:nvPr/>
            </p:nvSpPr>
            <p:spPr bwMode="auto">
              <a:xfrm>
                <a:off x="1680" y="201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6163" name="Text Box 9"/>
            <p:cNvSpPr txBox="1">
              <a:spLocks noChangeArrowheads="1"/>
            </p:cNvSpPr>
            <p:nvPr/>
          </p:nvSpPr>
          <p:spPr bwMode="auto">
            <a:xfrm>
              <a:off x="288" y="1680"/>
              <a:ext cx="316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So if linearly polarized beam with </a:t>
              </a:r>
              <a:r>
                <a:rPr lang="en-US" altLang="ja-JP" sz="2000" b="1">
                  <a:ea typeface="ＭＳ Ｐゴシック" pitchFamily="64" charset="-128"/>
                </a:rPr>
                <a:t>E</a:t>
              </a:r>
              <a:r>
                <a:rPr lang="en-US" altLang="ja-JP" sz="2000" b="1" i="0">
                  <a:ea typeface="ＭＳ Ｐゴシック" pitchFamily="64" charset="-128"/>
                </a:rPr>
                <a:t> is incident on a polarizer as shown,</a:t>
              </a:r>
            </a:p>
          </p:txBody>
        </p:sp>
      </p:grpSp>
      <p:sp>
        <p:nvSpPr>
          <p:cNvPr id="6152" name="Text Box 10"/>
          <p:cNvSpPr txBox="1">
            <a:spLocks noChangeArrowheads="1"/>
          </p:cNvSpPr>
          <p:nvPr/>
        </p:nvSpPr>
        <p:spPr bwMode="auto">
          <a:xfrm>
            <a:off x="3429000" y="4343400"/>
            <a:ext cx="2743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Zero if </a:t>
            </a:r>
            <a:r>
              <a:rPr lang="en-US" altLang="ja-JP" sz="2000" b="1">
                <a:solidFill>
                  <a:schemeClr val="hlink"/>
                </a:solidFill>
                <a:ea typeface="ＭＳ Ｐゴシック" pitchFamily="64" charset="-128"/>
                <a:sym typeface="Symbol" pitchFamily="18" charset="2"/>
              </a:rPr>
              <a:t>=/2, I</a:t>
            </a:r>
            <a:r>
              <a:rPr lang="en-US" altLang="ja-JP" sz="2000" b="1" baseline="-10000">
                <a:solidFill>
                  <a:schemeClr val="hlink"/>
                </a:solidFill>
                <a:ea typeface="ＭＳ Ｐゴシック" pitchFamily="64" charset="-128"/>
                <a:sym typeface="Symbol" pitchFamily="18" charset="2"/>
              </a:rPr>
              <a:t>0</a:t>
            </a:r>
            <a:r>
              <a:rPr lang="en-US" altLang="ja-JP" sz="2000" b="1">
                <a:solidFill>
                  <a:schemeClr val="hlink"/>
                </a:solidFill>
                <a:ea typeface="ＭＳ Ｐゴシック" pitchFamily="64" charset="-128"/>
                <a:sym typeface="Symbol" pitchFamily="18" charset="2"/>
              </a:rPr>
              <a:t> if =0</a:t>
            </a:r>
          </a:p>
        </p:txBody>
      </p:sp>
      <p:grpSp>
        <p:nvGrpSpPr>
          <p:cNvPr id="6153" name="Group 11"/>
          <p:cNvGrpSpPr>
            <a:grpSpLocks/>
          </p:cNvGrpSpPr>
          <p:nvPr/>
        </p:nvGrpSpPr>
        <p:grpSpPr bwMode="auto">
          <a:xfrm>
            <a:off x="609600" y="4876800"/>
            <a:ext cx="7772400" cy="2092325"/>
            <a:chOff x="384" y="2736"/>
            <a:chExt cx="3072" cy="1318"/>
          </a:xfrm>
        </p:grpSpPr>
        <p:sp>
          <p:nvSpPr>
            <p:cNvPr id="6161" name="Text Box 12"/>
            <p:cNvSpPr txBox="1">
              <a:spLocks noChangeArrowheads="1"/>
            </p:cNvSpPr>
            <p:nvPr/>
          </p:nvSpPr>
          <p:spPr bwMode="auto">
            <a:xfrm>
              <a:off x="384" y="2736"/>
              <a:ext cx="3072" cy="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ea typeface="ＭＳ Ｐゴシック" pitchFamily="64" charset="-128"/>
                </a:rPr>
                <a:t>If </a:t>
              </a:r>
              <a:r>
                <a:rPr lang="en-US" altLang="ja-JP" sz="2000" b="1" i="0" dirty="0" err="1">
                  <a:ea typeface="ＭＳ Ｐゴシック" pitchFamily="64" charset="-128"/>
                </a:rPr>
                <a:t>unpolarized</a:t>
              </a:r>
              <a:r>
                <a:rPr lang="en-US" altLang="ja-JP" sz="2000" b="1" i="0" dirty="0">
                  <a:ea typeface="ＭＳ Ｐゴシック" pitchFamily="64" charset="-128"/>
                </a:rPr>
                <a:t> beam is incident instead, </a:t>
              </a:r>
            </a:p>
            <a:p>
              <a:pPr>
                <a:spcBef>
                  <a:spcPct val="50000"/>
                </a:spcBef>
              </a:pPr>
              <a:r>
                <a:rPr lang="en-US" altLang="ja-JP" sz="2000" b="1" i="0" dirty="0">
                  <a:ea typeface="ＭＳ Ｐゴシック" pitchFamily="64" charset="-128"/>
                </a:rPr>
                <a:t>           The intensity will reduce by a factor of two.</a:t>
              </a:r>
            </a:p>
            <a:p>
              <a:pPr>
                <a:spcBef>
                  <a:spcPct val="50000"/>
                </a:spcBef>
              </a:pPr>
              <a:endParaRPr lang="en-US" altLang="ja-JP" sz="2000" b="1" i="0" dirty="0">
                <a:ea typeface="ＭＳ Ｐゴシック" pitchFamily="64" charset="-128"/>
              </a:endParaRPr>
            </a:p>
            <a:p>
              <a:pPr>
                <a:spcBef>
                  <a:spcPct val="50000"/>
                </a:spcBef>
              </a:pPr>
              <a:r>
                <a:rPr lang="en-US" altLang="ja-JP" sz="2000" b="1" i="0" dirty="0">
                  <a:ea typeface="ＭＳ Ｐゴシック" pitchFamily="64" charset="-128"/>
                </a:rPr>
                <a:t>            The light will become polarized along the transmission axis </a:t>
              </a:r>
            </a:p>
          </p:txBody>
        </p:sp>
        <p:graphicFrame>
          <p:nvGraphicFramePr>
            <p:cNvPr id="6146" name="Object 13"/>
            <p:cNvGraphicFramePr>
              <a:graphicFrameLocks noChangeAspect="1"/>
            </p:cNvGraphicFramePr>
            <p:nvPr>
              <p:extLst>
                <p:ext uri="{D42A27DB-BD31-4B8C-83A1-F6EECF244321}">
                  <p14:modId xmlns:p14="http://schemas.microsoft.com/office/powerpoint/2010/main" val="4007819867"/>
                </p:ext>
              </p:extLst>
            </p:nvPr>
          </p:nvGraphicFramePr>
          <p:xfrm>
            <a:off x="1248" y="3322"/>
            <a:ext cx="1351" cy="278"/>
          </p:xfrm>
          <a:graphic>
            <a:graphicData uri="http://schemas.openxmlformats.org/presentationml/2006/ole">
              <mc:AlternateContent xmlns:mc="http://schemas.openxmlformats.org/markup-compatibility/2006">
                <mc:Choice xmlns:v="urn:schemas-microsoft-com:vml" Requires="v">
                  <p:oleObj spid="_x0000_s41039" name="Equation" r:id="rId8" imgW="1358640" imgH="279360" progId="Equation.DSMT4">
                    <p:embed/>
                  </p:oleObj>
                </mc:Choice>
                <mc:Fallback>
                  <p:oleObj name="Equation" r:id="rId8" imgW="1358640" imgH="2793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8" y="3322"/>
                          <a:ext cx="1351" cy="278"/>
                        </a:xfrm>
                        <a:prstGeom prst="rect">
                          <a:avLst/>
                        </a:prstGeom>
                        <a:noFill/>
                        <a:ln>
                          <a:noFill/>
                        </a:ln>
                        <a:effectLst/>
                      </p:spPr>
                    </p:pic>
                  </p:oleObj>
                </mc:Fallback>
              </mc:AlternateContent>
            </a:graphicData>
          </a:graphic>
        </p:graphicFrame>
      </p:grpSp>
      <p:grpSp>
        <p:nvGrpSpPr>
          <p:cNvPr id="6155" name="Group 15"/>
          <p:cNvGrpSpPr>
            <a:grpSpLocks/>
          </p:cNvGrpSpPr>
          <p:nvPr/>
        </p:nvGrpSpPr>
        <p:grpSpPr bwMode="auto">
          <a:xfrm>
            <a:off x="5943600" y="1066800"/>
            <a:ext cx="3200400" cy="3657600"/>
            <a:chOff x="3744" y="672"/>
            <a:chExt cx="2016" cy="2304"/>
          </a:xfrm>
        </p:grpSpPr>
        <p:pic>
          <p:nvPicPr>
            <p:cNvPr id="6157" name="Picture 16" descr="F34_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 y="1008"/>
              <a:ext cx="1807"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8" name="Group 17"/>
            <p:cNvGrpSpPr>
              <a:grpSpLocks/>
            </p:cNvGrpSpPr>
            <p:nvPr/>
          </p:nvGrpSpPr>
          <p:grpSpPr bwMode="auto">
            <a:xfrm>
              <a:off x="4608" y="672"/>
              <a:ext cx="1152" cy="576"/>
              <a:chOff x="4608" y="336"/>
              <a:chExt cx="1152" cy="576"/>
            </a:xfrm>
          </p:grpSpPr>
          <p:sp>
            <p:nvSpPr>
              <p:cNvPr id="6159" name="Line 18"/>
              <p:cNvSpPr>
                <a:spLocks noChangeShapeType="1"/>
              </p:cNvSpPr>
              <p:nvPr/>
            </p:nvSpPr>
            <p:spPr bwMode="auto">
              <a:xfrm flipH="1">
                <a:off x="4608" y="720"/>
                <a:ext cx="288" cy="192"/>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60" name="Text Box 19"/>
              <p:cNvSpPr txBox="1">
                <a:spLocks noChangeArrowheads="1"/>
              </p:cNvSpPr>
              <p:nvPr/>
            </p:nvSpPr>
            <p:spPr bwMode="auto">
              <a:xfrm>
                <a:off x="4800" y="336"/>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solidFill>
                      <a:schemeClr val="hlink"/>
                    </a:solidFill>
                    <a:ea typeface="ＭＳ Ｐゴシック" pitchFamily="64" charset="-128"/>
                  </a:rPr>
                  <a:t>transmission axis</a:t>
                </a:r>
              </a:p>
            </p:txBody>
          </p:sp>
        </p:grpSp>
      </p:grpSp>
      <p:sp>
        <p:nvSpPr>
          <p:cNvPr id="6156" name="Text Box 20"/>
          <p:cNvSpPr txBox="1">
            <a:spLocks noChangeArrowheads="1"/>
          </p:cNvSpPr>
          <p:nvPr/>
        </p:nvSpPr>
        <p:spPr bwMode="auto">
          <a:xfrm>
            <a:off x="990600" y="19812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dichroism </a:t>
            </a:r>
            <a:r>
              <a:rPr lang="en-US" altLang="ja-JP" sz="2000" i="0">
                <a:ea typeface="ＭＳ Ｐゴシック" pitchFamily="64" charset="-128"/>
              </a:rPr>
              <a:t>(tourmaline, polaroid,…)</a:t>
            </a:r>
            <a:endParaRPr lang="en-US" altLang="ja-JP" sz="2000" b="1">
              <a:ea typeface="ＭＳ Ｐゴシック" pitchFamily="64" charset="-128"/>
            </a:endParaRPr>
          </a:p>
        </p:txBody>
      </p:sp>
    </p:spTree>
    <p:extLst>
      <p:ext uri="{BB962C8B-B14F-4D97-AF65-F5344CB8AC3E}">
        <p14:creationId xmlns:p14="http://schemas.microsoft.com/office/powerpoint/2010/main" val="214687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63471"/>
            <a:ext cx="7117588" cy="5589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690871" y="383232"/>
            <a:ext cx="3152658" cy="461665"/>
          </a:xfrm>
          <a:prstGeom prst="rect">
            <a:avLst/>
          </a:prstGeom>
        </p:spPr>
        <p:txBody>
          <a:bodyPr wrap="none">
            <a:spAutoFit/>
          </a:bodyPr>
          <a:lstStyle/>
          <a:p>
            <a:r>
              <a:rPr lang="en-US" b="1" dirty="0"/>
              <a:t>7B-22 Polarizer Effects</a:t>
            </a:r>
          </a:p>
        </p:txBody>
      </p:sp>
    </p:spTree>
    <p:extLst>
      <p:ext uri="{BB962C8B-B14F-4D97-AF65-F5344CB8AC3E}">
        <p14:creationId xmlns:p14="http://schemas.microsoft.com/office/powerpoint/2010/main" val="2083519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solidFill>
                  <a:srgbClr val="FF0000"/>
                </a:solidFill>
              </a:rPr>
              <a:t>Quiz (Bonus) </a:t>
            </a:r>
          </a:p>
        </p:txBody>
      </p:sp>
      <p:sp>
        <p:nvSpPr>
          <p:cNvPr id="13315" name="Rectangle 3"/>
          <p:cNvSpPr>
            <a:spLocks noGrp="1" noChangeArrowheads="1"/>
          </p:cNvSpPr>
          <p:nvPr>
            <p:ph type="body" idx="1"/>
          </p:nvPr>
        </p:nvSpPr>
        <p:spPr bwMode="auto">
          <a:xfrm>
            <a:off x="533400" y="1219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09600" indent="-609600">
              <a:lnSpc>
                <a:spcPct val="90000"/>
              </a:lnSpc>
            </a:pPr>
            <a:r>
              <a:rPr lang="en-US" dirty="0"/>
              <a:t>A beam of un-polarized lights with intensity I is sent through two  polarizers with transmission axis perpendicular to each other.    What’s the outgoing light intensity?</a:t>
            </a:r>
          </a:p>
          <a:p>
            <a:pPr marL="609600" indent="-609600">
              <a:lnSpc>
                <a:spcPct val="90000"/>
              </a:lnSpc>
              <a:buFontTx/>
              <a:buNone/>
            </a:pPr>
            <a:r>
              <a:rPr lang="en-US" dirty="0"/>
              <a:t> </a:t>
            </a:r>
          </a:p>
          <a:p>
            <a:pPr marL="609600" indent="-609600">
              <a:lnSpc>
                <a:spcPct val="90000"/>
              </a:lnSpc>
              <a:buFontTx/>
              <a:buAutoNum type="alphaLcParenR"/>
            </a:pPr>
            <a:r>
              <a:rPr lang="en-US" dirty="0"/>
              <a:t>½ I </a:t>
            </a:r>
          </a:p>
          <a:p>
            <a:pPr marL="609600" indent="-609600">
              <a:lnSpc>
                <a:spcPct val="90000"/>
              </a:lnSpc>
              <a:buFontTx/>
              <a:buAutoNum type="alphaLcParenR"/>
            </a:pPr>
            <a:r>
              <a:rPr lang="en-US" dirty="0"/>
              <a:t>2 I</a:t>
            </a:r>
          </a:p>
          <a:p>
            <a:pPr marL="609600" indent="-609600">
              <a:lnSpc>
                <a:spcPct val="90000"/>
              </a:lnSpc>
              <a:buFontTx/>
              <a:buAutoNum type="alphaLcParenR"/>
            </a:pPr>
            <a:r>
              <a:rPr lang="en-US" dirty="0"/>
              <a:t>0</a:t>
            </a:r>
          </a:p>
          <a:p>
            <a:pPr marL="609600" indent="-609600">
              <a:lnSpc>
                <a:spcPct val="90000"/>
              </a:lnSpc>
              <a:buFontTx/>
              <a:buAutoNum type="alphaLcParenR"/>
            </a:pPr>
            <a:r>
              <a:rPr lang="en-US" dirty="0"/>
              <a:t>1.5 I </a:t>
            </a:r>
          </a:p>
        </p:txBody>
      </p:sp>
    </p:spTree>
    <p:extLst>
      <p:ext uri="{BB962C8B-B14F-4D97-AF65-F5344CB8AC3E}">
        <p14:creationId xmlns:p14="http://schemas.microsoft.com/office/powerpoint/2010/main" val="2808250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685800" y="381000"/>
            <a:ext cx="7772400" cy="533400"/>
          </a:xfrm>
        </p:spPr>
        <p:txBody>
          <a:bodyPr/>
          <a:lstStyle/>
          <a:p>
            <a:r>
              <a:rPr lang="en-US" altLang="ja-JP">
                <a:ea typeface="ＭＳ Ｐゴシック" pitchFamily="64" charset="-128"/>
              </a:rPr>
              <a:t>Example: two polarizers</a:t>
            </a:r>
          </a:p>
        </p:txBody>
      </p:sp>
      <p:sp>
        <p:nvSpPr>
          <p:cNvPr id="7174" name="Rectangle 3"/>
          <p:cNvSpPr>
            <a:spLocks noGrp="1" noChangeArrowheads="1"/>
          </p:cNvSpPr>
          <p:nvPr>
            <p:ph type="body" idx="1"/>
          </p:nvPr>
        </p:nvSpPr>
        <p:spPr bwMode="auto">
          <a:xfrm>
            <a:off x="381000" y="1143000"/>
            <a:ext cx="34290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a:lnSpc>
                <a:spcPct val="90000"/>
              </a:lnSpc>
              <a:buFontTx/>
              <a:buNone/>
            </a:pPr>
            <a:r>
              <a:rPr lang="ja-JP" altLang="en-US" sz="2000" b="1">
                <a:ea typeface="ＭＳ Ｐゴシック" pitchFamily="64" charset="-128"/>
              </a:rPr>
              <a:t>     </a:t>
            </a:r>
            <a:r>
              <a:rPr lang="en-US" altLang="ja-JP" sz="2000" b="1">
                <a:ea typeface="ＭＳ Ｐゴシック" pitchFamily="64" charset="-128"/>
              </a:rPr>
              <a:t>This set of two linear polarizers produces LP (linearly polarized) light.  What is the final intensity?</a:t>
            </a:r>
          </a:p>
          <a:p>
            <a:pPr>
              <a:lnSpc>
                <a:spcPct val="90000"/>
              </a:lnSpc>
              <a:buFontTx/>
              <a:buNone/>
            </a:pPr>
            <a:endParaRPr lang="en-US" altLang="ja-JP" sz="2000" b="1">
              <a:ea typeface="ＭＳ Ｐゴシック" pitchFamily="64" charset="-128"/>
            </a:endParaRPr>
          </a:p>
          <a:p>
            <a:pPr lvl="1">
              <a:lnSpc>
                <a:spcPct val="90000"/>
              </a:lnSpc>
            </a:pPr>
            <a:r>
              <a:rPr lang="en-US" altLang="ja-JP" sz="2000" b="1">
                <a:ea typeface="ＭＳ Ｐゴシック" pitchFamily="64" charset="-128"/>
              </a:rPr>
              <a:t>P</a:t>
            </a:r>
            <a:r>
              <a:rPr lang="en-US" altLang="ja-JP" sz="2000" b="1" baseline="-22000">
                <a:ea typeface="ＭＳ Ｐゴシック" pitchFamily="64" charset="-128"/>
              </a:rPr>
              <a:t>1</a:t>
            </a:r>
            <a:r>
              <a:rPr lang="en-US" altLang="ja-JP" sz="2000" b="1">
                <a:ea typeface="ＭＳ Ｐゴシック" pitchFamily="64" charset="-128"/>
              </a:rPr>
              <a:t> transmits 1/2 of the unpolarized light:   </a:t>
            </a:r>
          </a:p>
          <a:p>
            <a:pPr lvl="1">
              <a:lnSpc>
                <a:spcPct val="90000"/>
              </a:lnSpc>
              <a:buFontTx/>
              <a:buNone/>
            </a:pPr>
            <a:r>
              <a:rPr lang="en-US" altLang="ja-JP" sz="2000" b="1">
                <a:ea typeface="ＭＳ Ｐゴシック" pitchFamily="64" charset="-128"/>
              </a:rPr>
              <a:t>       I</a:t>
            </a:r>
            <a:r>
              <a:rPr lang="en-US" altLang="ja-JP" sz="2000" b="1" baseline="-25000">
                <a:ea typeface="ＭＳ Ｐゴシック" pitchFamily="64" charset="-128"/>
              </a:rPr>
              <a:t>1</a:t>
            </a:r>
            <a:r>
              <a:rPr lang="en-US" altLang="ja-JP" sz="2000" b="1">
                <a:ea typeface="ＭＳ Ｐゴシック" pitchFamily="64" charset="-128"/>
              </a:rPr>
              <a:t> = 1/2 I</a:t>
            </a:r>
            <a:r>
              <a:rPr lang="en-US" altLang="ja-JP" sz="2000" b="1" baseline="-22000">
                <a:ea typeface="ＭＳ Ｐゴシック" pitchFamily="64" charset="-128"/>
              </a:rPr>
              <a:t>0</a:t>
            </a:r>
          </a:p>
          <a:p>
            <a:pPr lvl="1">
              <a:lnSpc>
                <a:spcPct val="90000"/>
              </a:lnSpc>
            </a:pPr>
            <a:r>
              <a:rPr lang="en-US" altLang="ja-JP" sz="2000" b="1">
                <a:ea typeface="ＭＳ Ｐゴシック" pitchFamily="64" charset="-128"/>
              </a:rPr>
              <a:t>P</a:t>
            </a:r>
            <a:r>
              <a:rPr lang="en-US" altLang="ja-JP" sz="2000" b="1" baseline="-22000">
                <a:ea typeface="ＭＳ Ｐゴシック" pitchFamily="64" charset="-128"/>
              </a:rPr>
              <a:t>2</a:t>
            </a:r>
            <a:r>
              <a:rPr lang="en-US" altLang="ja-JP" sz="2000" b="1">
                <a:ea typeface="ＭＳ Ｐゴシック" pitchFamily="64" charset="-128"/>
              </a:rPr>
              <a:t> projects out the </a:t>
            </a:r>
            <a:r>
              <a:rPr lang="en-US" altLang="ja-JP" sz="2000" b="1" i="1">
                <a:ea typeface="ＭＳ Ｐゴシック" pitchFamily="64" charset="-128"/>
              </a:rPr>
              <a:t>E</a:t>
            </a:r>
            <a:r>
              <a:rPr lang="en-US" altLang="ja-JP" sz="2000" b="1">
                <a:ea typeface="ＭＳ Ｐゴシック" pitchFamily="64" charset="-128"/>
              </a:rPr>
              <a:t>-field component parallel to x’ axis:</a:t>
            </a:r>
          </a:p>
        </p:txBody>
      </p:sp>
      <p:grpSp>
        <p:nvGrpSpPr>
          <p:cNvPr id="7175" name="Group 4"/>
          <p:cNvGrpSpPr>
            <a:grpSpLocks/>
          </p:cNvGrpSpPr>
          <p:nvPr/>
        </p:nvGrpSpPr>
        <p:grpSpPr bwMode="auto">
          <a:xfrm>
            <a:off x="1295400" y="5181600"/>
            <a:ext cx="1905000" cy="1066800"/>
            <a:chOff x="816" y="3264"/>
            <a:chExt cx="1200" cy="672"/>
          </a:xfrm>
        </p:grpSpPr>
        <p:graphicFrame>
          <p:nvGraphicFramePr>
            <p:cNvPr id="7171" name="Object 5"/>
            <p:cNvGraphicFramePr>
              <a:graphicFrameLocks/>
            </p:cNvGraphicFramePr>
            <p:nvPr/>
          </p:nvGraphicFramePr>
          <p:xfrm>
            <a:off x="816" y="3264"/>
            <a:ext cx="1200" cy="336"/>
          </p:xfrm>
          <a:graphic>
            <a:graphicData uri="http://schemas.openxmlformats.org/presentationml/2006/ole">
              <mc:AlternateContent xmlns:mc="http://schemas.openxmlformats.org/markup-compatibility/2006">
                <mc:Choice xmlns:v="urn:schemas-microsoft-com:vml" Requires="v">
                  <p:oleObj spid="_x0000_s16599" name="Equation" r:id="rId4" imgW="838080" imgH="215640" progId="Equation.DSMT4">
                    <p:embed/>
                  </p:oleObj>
                </mc:Choice>
                <mc:Fallback>
                  <p:oleObj name="Equation" r:id="rId4" imgW="838080" imgH="2156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816" y="3264"/>
                          <a:ext cx="1200"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6"/>
            <p:cNvGraphicFramePr>
              <a:graphicFrameLocks/>
            </p:cNvGraphicFramePr>
            <p:nvPr/>
          </p:nvGraphicFramePr>
          <p:xfrm>
            <a:off x="864" y="3648"/>
            <a:ext cx="912" cy="288"/>
          </p:xfrm>
          <a:graphic>
            <a:graphicData uri="http://schemas.openxmlformats.org/presentationml/2006/ole">
              <mc:AlternateContent xmlns:mc="http://schemas.openxmlformats.org/markup-compatibility/2006">
                <mc:Choice xmlns:v="urn:schemas-microsoft-com:vml" Requires="v">
                  <p:oleObj spid="_x0000_s16600" name="Equation" r:id="rId6" imgW="457200" imgH="190440" progId="Equation.3">
                    <p:embed/>
                  </p:oleObj>
                </mc:Choice>
                <mc:Fallback>
                  <p:oleObj name="Equation" r:id="rId6" imgW="457200" imgH="19044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864" y="3648"/>
                          <a:ext cx="9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7176" name="Group 7"/>
          <p:cNvGrpSpPr>
            <a:grpSpLocks/>
          </p:cNvGrpSpPr>
          <p:nvPr/>
        </p:nvGrpSpPr>
        <p:grpSpPr bwMode="auto">
          <a:xfrm>
            <a:off x="3352800" y="5486400"/>
            <a:ext cx="3917950" cy="839788"/>
            <a:chOff x="2112" y="3456"/>
            <a:chExt cx="2468" cy="529"/>
          </a:xfrm>
        </p:grpSpPr>
        <p:graphicFrame>
          <p:nvGraphicFramePr>
            <p:cNvPr id="7170" name="Object 8"/>
            <p:cNvGraphicFramePr>
              <a:graphicFrameLocks/>
            </p:cNvGraphicFramePr>
            <p:nvPr/>
          </p:nvGraphicFramePr>
          <p:xfrm>
            <a:off x="2496" y="3456"/>
            <a:ext cx="2084" cy="529"/>
          </p:xfrm>
          <a:graphic>
            <a:graphicData uri="http://schemas.openxmlformats.org/presentationml/2006/ole">
              <mc:AlternateContent xmlns:mc="http://schemas.openxmlformats.org/markup-compatibility/2006">
                <mc:Choice xmlns:v="urn:schemas-microsoft-com:vml" Requires="v">
                  <p:oleObj spid="_x0000_s16601" name="Equation" r:id="rId8" imgW="1612800" imgH="393480" progId="Equation.DSMT4">
                    <p:embed/>
                  </p:oleObj>
                </mc:Choice>
                <mc:Fallback>
                  <p:oleObj name="Equation" r:id="rId8" imgW="1612800" imgH="39348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2496" y="3456"/>
                          <a:ext cx="2084" cy="529"/>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AutoShape 9"/>
            <p:cNvSpPr>
              <a:spLocks noChangeArrowheads="1"/>
            </p:cNvSpPr>
            <p:nvPr/>
          </p:nvSpPr>
          <p:spPr bwMode="auto">
            <a:xfrm>
              <a:off x="2112" y="3648"/>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pic>
        <p:nvPicPr>
          <p:cNvPr id="7177" name="Picture 10" descr="figure-31-38"/>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447800"/>
            <a:ext cx="49911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11"/>
          <p:cNvGrpSpPr>
            <a:grpSpLocks/>
          </p:cNvGrpSpPr>
          <p:nvPr/>
        </p:nvGrpSpPr>
        <p:grpSpPr bwMode="auto">
          <a:xfrm>
            <a:off x="7391400" y="5715000"/>
            <a:ext cx="1600200" cy="701675"/>
            <a:chOff x="4656" y="3600"/>
            <a:chExt cx="1008" cy="442"/>
          </a:xfrm>
        </p:grpSpPr>
        <p:sp>
          <p:nvSpPr>
            <p:cNvPr id="7179" name="Text Box 12"/>
            <p:cNvSpPr txBox="1">
              <a:spLocks noChangeArrowheads="1"/>
            </p:cNvSpPr>
            <p:nvPr/>
          </p:nvSpPr>
          <p:spPr bwMode="auto">
            <a:xfrm>
              <a:off x="4656" y="3600"/>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hlink"/>
                  </a:solidFill>
                  <a:ea typeface="ＭＳ Ｐゴシック" pitchFamily="64" charset="-128"/>
                </a:rPr>
                <a:t>= 0 if </a:t>
              </a:r>
              <a:r>
                <a:rPr lang="en-US" altLang="ja-JP" sz="2000" b="1">
                  <a:solidFill>
                    <a:schemeClr val="hlink"/>
                  </a:solidFill>
                  <a:ea typeface="ＭＳ Ｐゴシック" pitchFamily="64" charset="-128"/>
                  <a:sym typeface="Symbol" pitchFamily="18" charset="2"/>
                </a:rPr>
                <a:t> = /2</a:t>
              </a:r>
            </a:p>
          </p:txBody>
        </p:sp>
        <p:sp>
          <p:nvSpPr>
            <p:cNvPr id="7180" name="Text Box 13"/>
            <p:cNvSpPr txBox="1">
              <a:spLocks noChangeArrowheads="1"/>
            </p:cNvSpPr>
            <p:nvPr/>
          </p:nvSpPr>
          <p:spPr bwMode="auto">
            <a:xfrm>
              <a:off x="4656" y="3792"/>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a:ea typeface="ＭＳ Ｐゴシック" pitchFamily="64" charset="-128"/>
                </a:rPr>
                <a:t>(i.e., crossed)</a:t>
              </a:r>
            </a:p>
          </p:txBody>
        </p:sp>
      </p:grpSp>
    </p:spTree>
    <p:extLst>
      <p:ext uri="{BB962C8B-B14F-4D97-AF65-F5344CB8AC3E}">
        <p14:creationId xmlns:p14="http://schemas.microsoft.com/office/powerpoint/2010/main" val="254326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838200"/>
            <a:ext cx="9144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sz="2800" i="0" dirty="0">
                <a:solidFill>
                  <a:srgbClr val="FF0000"/>
                </a:solidFill>
                <a:ea typeface="ＭＳ Ｐゴシック" pitchFamily="64" charset="-128"/>
              </a:rPr>
              <a:t>Quiz (bonus): </a:t>
            </a:r>
            <a:r>
              <a:rPr lang="en-US" altLang="ja-JP" sz="2800" i="0" dirty="0" err="1">
                <a:solidFill>
                  <a:srgbClr val="006699"/>
                </a:solidFill>
                <a:ea typeface="ＭＳ Ｐゴシック" pitchFamily="64" charset="-128"/>
              </a:rPr>
              <a:t>Unpolarized</a:t>
            </a:r>
            <a:r>
              <a:rPr lang="en-US" altLang="ja-JP" sz="2800" i="0" dirty="0">
                <a:solidFill>
                  <a:srgbClr val="006699"/>
                </a:solidFill>
                <a:ea typeface="ＭＳ Ｐゴシック" pitchFamily="64" charset="-128"/>
              </a:rPr>
              <a:t> light of intensity I</a:t>
            </a:r>
            <a:r>
              <a:rPr lang="en-US" altLang="ja-JP" sz="2800" i="0" baseline="-20000" dirty="0">
                <a:solidFill>
                  <a:srgbClr val="006699"/>
                </a:solidFill>
                <a:ea typeface="ＭＳ Ｐゴシック" pitchFamily="64" charset="-128"/>
              </a:rPr>
              <a:t>0</a:t>
            </a:r>
            <a:r>
              <a:rPr lang="en-US" altLang="ja-JP" sz="2800" i="0" dirty="0">
                <a:solidFill>
                  <a:srgbClr val="006699"/>
                </a:solidFill>
                <a:ea typeface="ＭＳ Ｐゴシック" pitchFamily="64" charset="-128"/>
              </a:rPr>
              <a:t> is sent through 3 polarizers, each of the last two rotated 45</a:t>
            </a:r>
            <a:r>
              <a:rPr lang="en-US" altLang="ja-JP" sz="2800" i="0" dirty="0">
                <a:solidFill>
                  <a:srgbClr val="006699"/>
                </a:solidFill>
                <a:ea typeface="ＭＳ Ｐゴシック" pitchFamily="64" charset="-128"/>
                <a:sym typeface="Symbol" pitchFamily="18" charset="2"/>
              </a:rPr>
              <a:t></a:t>
            </a:r>
            <a:r>
              <a:rPr lang="en-US" altLang="ja-JP" sz="2800" i="0" dirty="0">
                <a:solidFill>
                  <a:srgbClr val="006699"/>
                </a:solidFill>
                <a:ea typeface="ＭＳ Ｐゴシック" pitchFamily="64" charset="-128"/>
              </a:rPr>
              <a:t> from the previous polarizer so that the last polarizer is perpendicular to the first.  What is the intensity transmitted by this system? </a:t>
            </a:r>
          </a:p>
          <a:p>
            <a:pPr eaLnBrk="1" hangingPunct="1"/>
            <a:r>
              <a:rPr lang="en-US" altLang="ja-JP" sz="2800" i="0" dirty="0">
                <a:solidFill>
                  <a:srgbClr val="006699"/>
                </a:solidFill>
                <a:ea typeface="ＭＳ Ｐゴシック" pitchFamily="64" charset="-128"/>
              </a:rPr>
              <a:t>(hint: sin</a:t>
            </a:r>
            <a:r>
              <a:rPr lang="en-US" altLang="ja-JP" sz="2800" i="0" baseline="30000" dirty="0">
                <a:solidFill>
                  <a:srgbClr val="006699"/>
                </a:solidFill>
                <a:ea typeface="ＭＳ Ｐゴシック" pitchFamily="64" charset="-128"/>
              </a:rPr>
              <a:t>2</a:t>
            </a:r>
            <a:r>
              <a:rPr lang="en-US" altLang="ja-JP" sz="2800" i="0" dirty="0">
                <a:solidFill>
                  <a:srgbClr val="006699"/>
                </a:solidFill>
                <a:ea typeface="ＭＳ Ｐゴシック" pitchFamily="64" charset="-128"/>
              </a:rPr>
              <a:t>(45</a:t>
            </a:r>
            <a:r>
              <a:rPr lang="en-US" altLang="ja-JP" sz="2800" i="0" dirty="0">
                <a:solidFill>
                  <a:srgbClr val="006699"/>
                </a:solidFill>
                <a:ea typeface="ＭＳ Ｐゴシック" pitchFamily="64" charset="-128"/>
                <a:sym typeface="Symbol" pitchFamily="18" charset="2"/>
              </a:rPr>
              <a:t></a:t>
            </a:r>
            <a:r>
              <a:rPr lang="en-US" altLang="ja-JP" sz="2800" i="0" dirty="0">
                <a:solidFill>
                  <a:srgbClr val="006699"/>
                </a:solidFill>
                <a:ea typeface="ＭＳ Ｐゴシック" pitchFamily="64" charset="-128"/>
              </a:rPr>
              <a:t>)=0.5)</a:t>
            </a:r>
          </a:p>
        </p:txBody>
      </p:sp>
      <p:sp>
        <p:nvSpPr>
          <p:cNvPr id="15364" name="Text Box 4"/>
          <p:cNvSpPr txBox="1">
            <a:spLocks noChangeArrowheads="1"/>
          </p:cNvSpPr>
          <p:nvPr/>
        </p:nvSpPr>
        <p:spPr bwMode="auto">
          <a:xfrm>
            <a:off x="381000" y="3428999"/>
            <a:ext cx="3048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sz="2800" i="0" dirty="0">
                <a:solidFill>
                  <a:schemeClr val="tx1"/>
                </a:solidFill>
                <a:ea typeface="ＭＳ Ｐゴシック" pitchFamily="64" charset="-128"/>
              </a:rPr>
              <a:t>a) 0.71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b) 0.50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c) 0.25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d) 0.125 I</a:t>
            </a:r>
            <a:r>
              <a:rPr lang="en-US" altLang="ja-JP" sz="2800" i="0" baseline="-20000" dirty="0">
                <a:solidFill>
                  <a:schemeClr val="tx1"/>
                </a:solidFill>
                <a:ea typeface="ＭＳ Ｐゴシック" pitchFamily="64" charset="-128"/>
              </a:rPr>
              <a:t>0</a:t>
            </a:r>
          </a:p>
          <a:p>
            <a:pPr eaLnBrk="1" hangingPunct="1"/>
            <a:r>
              <a:rPr lang="en-US" altLang="ja-JP" sz="2800" i="0" dirty="0">
                <a:solidFill>
                  <a:schemeClr val="tx1"/>
                </a:solidFill>
                <a:ea typeface="ＭＳ Ｐゴシック" pitchFamily="64" charset="-128"/>
              </a:rPr>
              <a:t>e) 0</a:t>
            </a:r>
          </a:p>
        </p:txBody>
      </p:sp>
      <mc:AlternateContent xmlns:mc="http://schemas.openxmlformats.org/markup-compatibility/2006" xmlns:a14="http://schemas.microsoft.com/office/drawing/2010/main">
        <mc:Choice Requires="a14">
          <p:sp>
            <p:nvSpPr>
              <p:cNvPr id="3" name="TextBox 2"/>
              <p:cNvSpPr txBox="1"/>
              <p:nvPr/>
            </p:nvSpPr>
            <p:spPr>
              <a:xfrm>
                <a:off x="3429000" y="4051021"/>
                <a:ext cx="4605107" cy="983218"/>
              </a:xfrm>
              <a:prstGeom prst="rect">
                <a:avLst/>
              </a:prstGeom>
              <a:noFill/>
            </p:spPr>
            <p:txBody>
              <a:bodyPr wrap="none" rtlCol="0">
                <a:spAutoFit/>
              </a:bodyPr>
              <a:lstStyle/>
              <a:p>
                <a14:m>
                  <m:oMath xmlns:m="http://schemas.openxmlformats.org/officeDocument/2006/math">
                    <m:r>
                      <a:rPr lang="en-US" b="0" i="1" smtClean="0">
                        <a:latin typeface="Cambria Math"/>
                      </a:rPr>
                      <m:t>𝐼</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𝐼</m:t>
                        </m:r>
                      </m:e>
                      <m:sub>
                        <m:r>
                          <a:rPr lang="en-US" b="0" i="1" smtClean="0">
                            <a:latin typeface="Cambria Math"/>
                          </a:rPr>
                          <m:t>0</m:t>
                        </m:r>
                      </m:sub>
                    </m:sSub>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m:t>
                        </m:r>
                      </m:num>
                      <m:den>
                        <m:r>
                          <a:rPr lang="en-US" b="0" i="1" smtClean="0">
                            <a:latin typeface="Cambria Math"/>
                            <a:ea typeface="Cambria Math"/>
                          </a:rPr>
                          <m:t>2</m:t>
                        </m:r>
                      </m:den>
                    </m:f>
                    <m:r>
                      <a:rPr lang="en-US" b="0" i="1" smtClean="0">
                        <a:latin typeface="Cambria Math"/>
                        <a:ea typeface="Cambria Math"/>
                      </a:rPr>
                      <m:t>×</m:t>
                    </m:r>
                    <m:sSup>
                      <m:sSupPr>
                        <m:ctrlPr>
                          <a:rPr lang="en-US" b="0" i="1" smtClean="0">
                            <a:latin typeface="Cambria Math" panose="02040503050406030204" pitchFamily="18" charset="0"/>
                            <a:ea typeface="Cambria Math"/>
                          </a:rPr>
                        </m:ctrlPr>
                      </m:sSupPr>
                      <m:e>
                        <m:r>
                          <a:rPr lang="en-US" b="0" i="1" smtClean="0">
                            <a:latin typeface="Cambria Math"/>
                            <a:ea typeface="Cambria Math"/>
                          </a:rPr>
                          <m:t>𝑐𝑜𝑠</m:t>
                        </m:r>
                      </m:e>
                      <m:sup>
                        <m:r>
                          <a:rPr lang="en-US" b="0" i="1" smtClean="0">
                            <a:latin typeface="Cambria Math"/>
                            <a:ea typeface="Cambria Math"/>
                          </a:rPr>
                          <m:t>2</m:t>
                        </m:r>
                      </m:sup>
                    </m:sSup>
                    <m:r>
                      <a:rPr lang="en-US" b="0" i="1" smtClean="0">
                        <a:latin typeface="Cambria Math"/>
                        <a:ea typeface="Cambria Math"/>
                      </a:rPr>
                      <m:t>(45)×</m:t>
                    </m:r>
                    <m:sSup>
                      <m:sSupPr>
                        <m:ctrlPr>
                          <a:rPr lang="en-US" i="1">
                            <a:latin typeface="Cambria Math" panose="02040503050406030204" pitchFamily="18" charset="0"/>
                            <a:ea typeface="Cambria Math"/>
                          </a:rPr>
                        </m:ctrlPr>
                      </m:sSupPr>
                      <m:e>
                        <m:r>
                          <a:rPr lang="en-US">
                            <a:latin typeface="Cambria Math"/>
                            <a:ea typeface="Cambria Math"/>
                          </a:rPr>
                          <m:t>𝑐𝑜𝑠</m:t>
                        </m:r>
                      </m:e>
                      <m:sup>
                        <m:r>
                          <a:rPr lang="en-US">
                            <a:latin typeface="Cambria Math"/>
                            <a:ea typeface="Cambria Math"/>
                          </a:rPr>
                          <m:t>2</m:t>
                        </m:r>
                      </m:sup>
                    </m:sSup>
                    <m:r>
                      <a:rPr lang="en-US">
                        <a:latin typeface="Cambria Math"/>
                        <a:ea typeface="Cambria Math"/>
                      </a:rPr>
                      <m:t>(45</m:t>
                    </m:r>
                  </m:oMath>
                </a14:m>
                <a:r>
                  <a:rPr lang="en-US" dirty="0"/>
                  <a:t>) </a:t>
                </a:r>
              </a:p>
              <a:p>
                <a:r>
                  <a:rPr lang="en-US" dirty="0"/>
                  <a:t>   =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0.125</m:t>
                        </m:r>
                        <m:r>
                          <a:rPr lang="en-US">
                            <a:latin typeface="Cambria Math"/>
                          </a:rPr>
                          <m:t>𝐼</m:t>
                        </m:r>
                      </m:e>
                      <m:sub>
                        <m:r>
                          <a:rPr lang="en-US">
                            <a:latin typeface="Cambria Math"/>
                          </a:rPr>
                          <m:t>0</m:t>
                        </m:r>
                      </m:sub>
                    </m:sSub>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429000" y="4051021"/>
                <a:ext cx="4605107" cy="983218"/>
              </a:xfrm>
              <a:prstGeom prst="rect">
                <a:avLst/>
              </a:prstGeom>
              <a:blipFill rotWithShape="1">
                <a:blip r:embed="rId3"/>
                <a:stretch>
                  <a:fillRect r="-1060" b="-13665"/>
                </a:stretch>
              </a:blipFill>
            </p:spPr>
            <p:txBody>
              <a:bodyPr/>
              <a:lstStyle/>
              <a:p>
                <a:r>
                  <a:rPr lang="en-US">
                    <a:noFill/>
                  </a:rPr>
                  <a:t> </a:t>
                </a:r>
              </a:p>
            </p:txBody>
          </p:sp>
        </mc:Fallback>
      </mc:AlternateContent>
    </p:spTree>
    <p:extLst>
      <p:ext uri="{BB962C8B-B14F-4D97-AF65-F5344CB8AC3E}">
        <p14:creationId xmlns:p14="http://schemas.microsoft.com/office/powerpoint/2010/main" val="272996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971800"/>
            <a:ext cx="7772400" cy="533400"/>
          </a:xfrm>
        </p:spPr>
        <p:txBody>
          <a:bodyPr/>
          <a:lstStyle/>
          <a:p>
            <a:r>
              <a:rPr lang="en-US" sz="3500" dirty="0"/>
              <a:t>Backup </a:t>
            </a:r>
          </a:p>
        </p:txBody>
      </p:sp>
    </p:spTree>
    <p:extLst>
      <p:ext uri="{BB962C8B-B14F-4D97-AF65-F5344CB8AC3E}">
        <p14:creationId xmlns:p14="http://schemas.microsoft.com/office/powerpoint/2010/main" val="1788650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838200" y="152400"/>
            <a:ext cx="7772400" cy="457200"/>
          </a:xfrm>
        </p:spPr>
        <p:txBody>
          <a:bodyPr/>
          <a:lstStyle/>
          <a:p>
            <a:r>
              <a:rPr lang="en-US" altLang="ja-JP">
                <a:ea typeface="ＭＳ Ｐゴシック" pitchFamily="64" charset="-128"/>
              </a:rPr>
              <a:t>Image by Reflection from a Plane Mirror</a:t>
            </a:r>
          </a:p>
        </p:txBody>
      </p:sp>
      <p:sp>
        <p:nvSpPr>
          <p:cNvPr id="2053" name="Text Box 3"/>
          <p:cNvSpPr txBox="1">
            <a:spLocks noChangeArrowheads="1"/>
          </p:cNvSpPr>
          <p:nvPr/>
        </p:nvSpPr>
        <p:spPr bwMode="auto">
          <a:xfrm>
            <a:off x="4572000" y="4038600"/>
            <a:ext cx="3810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buFontTx/>
              <a:buChar char="•"/>
            </a:pPr>
            <a:r>
              <a:rPr lang="ja-JP" altLang="en-US" i="0">
                <a:solidFill>
                  <a:schemeClr val="tx1"/>
                </a:solidFill>
                <a:ea typeface="ＭＳ Ｐゴシック" pitchFamily="64" charset="-128"/>
              </a:rPr>
              <a:t> </a:t>
            </a:r>
            <a:r>
              <a:rPr lang="en-US" altLang="ja-JP" sz="2000" b="1" i="0">
                <a:solidFill>
                  <a:schemeClr val="tx1"/>
                </a:solidFill>
                <a:ea typeface="ＭＳ Ｐゴシック" pitchFamily="64" charset="-128"/>
              </a:rPr>
              <a:t>An extended object can be broken into infinite number of </a:t>
            </a:r>
            <a:r>
              <a:rPr lang="en-US" altLang="ja-JP" sz="2000" b="1">
                <a:ea typeface="ＭＳ Ｐゴシック" pitchFamily="64" charset="-128"/>
              </a:rPr>
              <a:t>point objects</a:t>
            </a:r>
            <a:r>
              <a:rPr lang="en-US" altLang="ja-JP" sz="2000" b="1" i="0">
                <a:solidFill>
                  <a:schemeClr val="tx1"/>
                </a:solidFill>
                <a:ea typeface="ＭＳ Ｐゴシック" pitchFamily="64" charset="-128"/>
              </a:rPr>
              <a:t>.</a:t>
            </a:r>
            <a:r>
              <a:rPr lang="en-US" altLang="ja-JP" sz="2000" i="0">
                <a:solidFill>
                  <a:schemeClr val="tx1"/>
                </a:solidFill>
                <a:ea typeface="ＭＳ Ｐゴシック" pitchFamily="64" charset="-128"/>
              </a:rPr>
              <a:t> </a:t>
            </a:r>
          </a:p>
        </p:txBody>
      </p:sp>
      <p:sp>
        <p:nvSpPr>
          <p:cNvPr id="2054" name="Text Box 4"/>
          <p:cNvSpPr txBox="1">
            <a:spLocks noChangeArrowheads="1"/>
          </p:cNvSpPr>
          <p:nvPr/>
        </p:nvSpPr>
        <p:spPr bwMode="auto">
          <a:xfrm>
            <a:off x="4572000" y="5257800"/>
            <a:ext cx="4221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buFontTx/>
              <a:buChar char="•"/>
            </a:pPr>
            <a:r>
              <a:rPr lang="ja-JP" altLang="en-US" i="0">
                <a:solidFill>
                  <a:schemeClr val="tx1"/>
                </a:solidFill>
                <a:ea typeface="ＭＳ Ｐゴシック" pitchFamily="64" charset="-128"/>
              </a:rPr>
              <a:t>  </a:t>
            </a:r>
            <a:r>
              <a:rPr lang="en-US" altLang="ja-JP" sz="2000" b="1" i="0">
                <a:solidFill>
                  <a:schemeClr val="tx1"/>
                </a:solidFill>
                <a:ea typeface="ＭＳ Ｐゴシック" pitchFamily="64" charset="-128"/>
              </a:rPr>
              <a:t>Image has the </a:t>
            </a:r>
            <a:r>
              <a:rPr lang="en-US" altLang="ja-JP" sz="2000" b="1">
                <a:solidFill>
                  <a:srgbClr val="0000FF"/>
                </a:solidFill>
                <a:ea typeface="ＭＳ Ｐゴシック" pitchFamily="64" charset="-128"/>
              </a:rPr>
              <a:t>same</a:t>
            </a:r>
            <a:r>
              <a:rPr lang="en-US" altLang="ja-JP" sz="2000" b="1" i="0">
                <a:solidFill>
                  <a:schemeClr val="tx1"/>
                </a:solidFill>
                <a:ea typeface="ＭＳ Ｐゴシック" pitchFamily="64" charset="-128"/>
              </a:rPr>
              <a:t> height and </a:t>
            </a:r>
          </a:p>
          <a:p>
            <a:r>
              <a:rPr lang="en-US" altLang="ja-JP" sz="2000" b="1" i="0">
                <a:solidFill>
                  <a:schemeClr val="tx1"/>
                </a:solidFill>
                <a:ea typeface="ＭＳ Ｐゴシック" pitchFamily="64" charset="-128"/>
              </a:rPr>
              <a:t>   </a:t>
            </a:r>
            <a:r>
              <a:rPr lang="en-US" altLang="ja-JP" sz="2000" b="1">
                <a:solidFill>
                  <a:schemeClr val="hlink"/>
                </a:solidFill>
                <a:ea typeface="ＭＳ Ｐゴシック" pitchFamily="64" charset="-128"/>
              </a:rPr>
              <a:t>orientation</a:t>
            </a:r>
            <a:r>
              <a:rPr lang="en-US" altLang="ja-JP" sz="2000" b="1" i="0">
                <a:solidFill>
                  <a:schemeClr val="tx1"/>
                </a:solidFill>
                <a:ea typeface="ＭＳ Ｐゴシック" pitchFamily="64" charset="-128"/>
              </a:rPr>
              <a:t> as the object.</a:t>
            </a:r>
          </a:p>
        </p:txBody>
      </p:sp>
      <p:sp>
        <p:nvSpPr>
          <p:cNvPr id="2055" name="Text Box 5"/>
          <p:cNvSpPr txBox="1">
            <a:spLocks noChangeArrowheads="1"/>
          </p:cNvSpPr>
          <p:nvPr/>
        </p:nvSpPr>
        <p:spPr bwMode="auto">
          <a:xfrm>
            <a:off x="4572000" y="914400"/>
            <a:ext cx="419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Ø"/>
            </a:pPr>
            <a:r>
              <a:rPr lang="ja-JP" altLang="en-US" sz="2000" b="1" i="0">
                <a:solidFill>
                  <a:schemeClr val="tx1"/>
                </a:solidFill>
                <a:ea typeface="ＭＳ Ｐゴシック" pitchFamily="64" charset="-128"/>
              </a:rPr>
              <a:t> </a:t>
            </a:r>
            <a:r>
              <a:rPr lang="en-US" altLang="ja-JP" sz="2000" b="1" i="0">
                <a:solidFill>
                  <a:schemeClr val="tx1"/>
                </a:solidFill>
                <a:ea typeface="ＭＳ Ｐゴシック" pitchFamily="64" charset="-128"/>
              </a:rPr>
              <a:t>Only small fraction of reflected rays received.</a:t>
            </a:r>
          </a:p>
        </p:txBody>
      </p:sp>
      <p:sp>
        <p:nvSpPr>
          <p:cNvPr id="2056" name="Text Box 6"/>
          <p:cNvSpPr txBox="1">
            <a:spLocks noChangeArrowheads="1"/>
          </p:cNvSpPr>
          <p:nvPr/>
        </p:nvSpPr>
        <p:spPr bwMode="auto">
          <a:xfrm>
            <a:off x="2057400" y="3657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extended object</a:t>
            </a:r>
          </a:p>
        </p:txBody>
      </p:sp>
      <p:sp>
        <p:nvSpPr>
          <p:cNvPr id="2057" name="Text Box 7"/>
          <p:cNvSpPr txBox="1">
            <a:spLocks noChangeArrowheads="1"/>
          </p:cNvSpPr>
          <p:nvPr/>
        </p:nvSpPr>
        <p:spPr bwMode="auto">
          <a:xfrm>
            <a:off x="4572000" y="1752600"/>
            <a:ext cx="3962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Ø"/>
            </a:pPr>
            <a:r>
              <a:rPr lang="ja-JP" altLang="en-US" sz="2000" b="1" i="0">
                <a:solidFill>
                  <a:schemeClr val="tx1"/>
                </a:solidFill>
                <a:ea typeface="ＭＳ Ｐゴシック" pitchFamily="64" charset="-128"/>
              </a:rPr>
              <a:t> </a:t>
            </a:r>
            <a:r>
              <a:rPr lang="en-US" altLang="ja-JP" sz="2000" b="1">
                <a:solidFill>
                  <a:schemeClr val="hlink"/>
                </a:solidFill>
                <a:ea typeface="ＭＳ Ｐゴシック" pitchFamily="64" charset="-128"/>
              </a:rPr>
              <a:t>Virtual image</a:t>
            </a:r>
            <a:r>
              <a:rPr lang="en-US" altLang="ja-JP" sz="2000" b="1" i="0">
                <a:solidFill>
                  <a:schemeClr val="tx1"/>
                </a:solidFill>
                <a:ea typeface="ＭＳ Ｐゴシック" pitchFamily="64" charset="-128"/>
              </a:rPr>
              <a:t> at same distance from but on the other side of the mirror as the object</a:t>
            </a:r>
          </a:p>
          <a:p>
            <a:pPr>
              <a:buFontTx/>
              <a:buChar char="•"/>
            </a:pPr>
            <a:r>
              <a:rPr lang="en-US" altLang="ja-JP" sz="2000" b="1" i="0">
                <a:solidFill>
                  <a:schemeClr val="tx2"/>
                </a:solidFill>
                <a:ea typeface="ＭＳ Ｐゴシック" pitchFamily="64" charset="-128"/>
              </a:rPr>
              <a:t>it is called a</a:t>
            </a:r>
            <a:r>
              <a:rPr lang="en-US" altLang="ja-JP" sz="2000" i="0">
                <a:solidFill>
                  <a:schemeClr val="tx1"/>
                </a:solidFill>
                <a:ea typeface="ＭＳ Ｐゴシック" pitchFamily="64" charset="-128"/>
              </a:rPr>
              <a:t> </a:t>
            </a:r>
            <a:r>
              <a:rPr lang="en-US" altLang="ja-JP" sz="2000" b="1" i="0">
                <a:solidFill>
                  <a:schemeClr val="hlink"/>
                </a:solidFill>
                <a:ea typeface="ＭＳ Ｐゴシック" pitchFamily="64" charset="-128"/>
              </a:rPr>
              <a:t>virtual  image </a:t>
            </a:r>
            <a:r>
              <a:rPr lang="en-US" altLang="ja-JP" sz="2000" b="1" i="0">
                <a:solidFill>
                  <a:schemeClr val="tx2"/>
                </a:solidFill>
                <a:ea typeface="ＭＳ Ｐゴシック" pitchFamily="64" charset="-128"/>
              </a:rPr>
              <a:t>since no rays actually go through  the image, </a:t>
            </a:r>
            <a:endParaRPr lang="en-US" altLang="ja-JP" sz="2000" b="1" i="0">
              <a:solidFill>
                <a:schemeClr val="hlink"/>
              </a:solidFill>
              <a:ea typeface="ＭＳ Ｐゴシック" pitchFamily="64" charset="-128"/>
            </a:endParaRPr>
          </a:p>
          <a:p>
            <a:pPr>
              <a:spcBef>
                <a:spcPct val="50000"/>
              </a:spcBef>
              <a:buFont typeface="Wingdings" pitchFamily="2" charset="2"/>
              <a:buChar char="Ø"/>
            </a:pPr>
            <a:endParaRPr lang="en-US" altLang="ja-JP" sz="2000" b="1" i="0">
              <a:solidFill>
                <a:schemeClr val="tx1"/>
              </a:solidFill>
              <a:ea typeface="ＭＳ Ｐゴシック" pitchFamily="64" charset="-128"/>
            </a:endParaRPr>
          </a:p>
        </p:txBody>
      </p:sp>
      <p:pic>
        <p:nvPicPr>
          <p:cNvPr id="2058" name="Picture 8" descr="c23_2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8600" y="838200"/>
            <a:ext cx="4114800" cy="2668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ext Box 9"/>
          <p:cNvSpPr txBox="1">
            <a:spLocks noChangeArrowheads="1"/>
          </p:cNvSpPr>
          <p:nvPr/>
        </p:nvSpPr>
        <p:spPr bwMode="auto">
          <a:xfrm>
            <a:off x="2667000" y="762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rgbClr val="0000FF"/>
                </a:solidFill>
                <a:ea typeface="ＭＳ Ｐゴシック" pitchFamily="64" charset="-128"/>
              </a:rPr>
              <a:t>point </a:t>
            </a:r>
            <a:r>
              <a:rPr lang="en-US" altLang="ja-JP" sz="2000" b="1">
                <a:solidFill>
                  <a:schemeClr val="hlink"/>
                </a:solidFill>
                <a:ea typeface="ＭＳ Ｐゴシック" pitchFamily="64" charset="-128"/>
              </a:rPr>
              <a:t>object</a:t>
            </a:r>
          </a:p>
        </p:txBody>
      </p:sp>
      <p:sp>
        <p:nvSpPr>
          <p:cNvPr id="2060" name="Line 10"/>
          <p:cNvSpPr>
            <a:spLocks noChangeShapeType="1"/>
          </p:cNvSpPr>
          <p:nvPr/>
        </p:nvSpPr>
        <p:spPr bwMode="auto">
          <a:xfrm>
            <a:off x="1676400" y="15240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1" name="Line 11"/>
          <p:cNvSpPr>
            <a:spLocks noChangeShapeType="1"/>
          </p:cNvSpPr>
          <p:nvPr/>
        </p:nvSpPr>
        <p:spPr bwMode="auto">
          <a:xfrm>
            <a:off x="1676400" y="1752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62" name="Group 12"/>
          <p:cNvGrpSpPr>
            <a:grpSpLocks/>
          </p:cNvGrpSpPr>
          <p:nvPr/>
        </p:nvGrpSpPr>
        <p:grpSpPr bwMode="auto">
          <a:xfrm>
            <a:off x="1157288" y="1524000"/>
            <a:ext cx="1585912" cy="457200"/>
            <a:chOff x="729" y="960"/>
            <a:chExt cx="999" cy="288"/>
          </a:xfrm>
        </p:grpSpPr>
        <p:sp>
          <p:nvSpPr>
            <p:cNvPr id="2075" name="Freeform 13"/>
            <p:cNvSpPr>
              <a:spLocks/>
            </p:cNvSpPr>
            <p:nvPr/>
          </p:nvSpPr>
          <p:spPr bwMode="auto">
            <a:xfrm>
              <a:off x="729" y="962"/>
              <a:ext cx="26" cy="154"/>
            </a:xfrm>
            <a:custGeom>
              <a:avLst/>
              <a:gdLst>
                <a:gd name="T0" fmla="*/ 7 w 26"/>
                <a:gd name="T1" fmla="*/ 0 h 154"/>
                <a:gd name="T2" fmla="*/ 0 w 26"/>
                <a:gd name="T3" fmla="*/ 154 h 154"/>
                <a:gd name="T4" fmla="*/ 0 60000 65536"/>
                <a:gd name="T5" fmla="*/ 0 60000 65536"/>
                <a:gd name="T6" fmla="*/ 0 w 26"/>
                <a:gd name="T7" fmla="*/ 0 h 154"/>
                <a:gd name="T8" fmla="*/ 26 w 26"/>
                <a:gd name="T9" fmla="*/ 154 h 154"/>
              </a:gdLst>
              <a:ahLst/>
              <a:cxnLst>
                <a:cxn ang="T4">
                  <a:pos x="T0" y="T1"/>
                </a:cxn>
                <a:cxn ang="T5">
                  <a:pos x="T2" y="T3"/>
                </a:cxn>
              </a:cxnLst>
              <a:rect l="T6" t="T7" r="T8" b="T9"/>
              <a:pathLst>
                <a:path w="26" h="154">
                  <a:moveTo>
                    <a:pt x="7" y="0"/>
                  </a:moveTo>
                  <a:cubicBezTo>
                    <a:pt x="26" y="53"/>
                    <a:pt x="24" y="102"/>
                    <a:pt x="0" y="15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2050" name="Object 14"/>
            <p:cNvGraphicFramePr>
              <a:graphicFrameLocks noChangeAspect="1"/>
            </p:cNvGraphicFramePr>
            <p:nvPr/>
          </p:nvGraphicFramePr>
          <p:xfrm>
            <a:off x="768" y="960"/>
            <a:ext cx="208" cy="288"/>
          </p:xfrm>
          <a:graphic>
            <a:graphicData uri="http://schemas.openxmlformats.org/presentationml/2006/ole">
              <mc:AlternateContent xmlns:mc="http://schemas.openxmlformats.org/markup-compatibility/2006">
                <mc:Choice xmlns:v="urn:schemas-microsoft-com:vml" Requires="v">
                  <p:oleObj spid="_x0000_s19600" name="Equation" r:id="rId5" imgW="164880" imgH="228600" progId="Equation.DSMT4">
                    <p:embed/>
                  </p:oleObj>
                </mc:Choice>
                <mc:Fallback>
                  <p:oleObj name="Equation" r:id="rId5" imgW="164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 y="960"/>
                          <a:ext cx="20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15"/>
            <p:cNvGraphicFramePr>
              <a:graphicFrameLocks noChangeAspect="1"/>
            </p:cNvGraphicFramePr>
            <p:nvPr/>
          </p:nvGraphicFramePr>
          <p:xfrm>
            <a:off x="1488" y="960"/>
            <a:ext cx="192" cy="288"/>
          </p:xfrm>
          <a:graphic>
            <a:graphicData uri="http://schemas.openxmlformats.org/presentationml/2006/ole">
              <mc:AlternateContent xmlns:mc="http://schemas.openxmlformats.org/markup-compatibility/2006">
                <mc:Choice xmlns:v="urn:schemas-microsoft-com:vml" Requires="v">
                  <p:oleObj spid="_x0000_s19601" name="Equation" r:id="rId7" imgW="152280" imgH="228600" progId="Equation.DSMT4">
                    <p:embed/>
                  </p:oleObj>
                </mc:Choice>
                <mc:Fallback>
                  <p:oleObj name="Equation" r:id="rId7" imgW="152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8" y="960"/>
                          <a:ext cx="19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6" name="Freeform 16"/>
            <p:cNvSpPr>
              <a:spLocks/>
            </p:cNvSpPr>
            <p:nvPr/>
          </p:nvSpPr>
          <p:spPr bwMode="auto">
            <a:xfrm>
              <a:off x="1684" y="962"/>
              <a:ext cx="44" cy="139"/>
            </a:xfrm>
            <a:custGeom>
              <a:avLst/>
              <a:gdLst>
                <a:gd name="T0" fmla="*/ 0 w 44"/>
                <a:gd name="T1" fmla="*/ 0 h 139"/>
                <a:gd name="T2" fmla="*/ 44 w 44"/>
                <a:gd name="T3" fmla="*/ 139 h 139"/>
                <a:gd name="T4" fmla="*/ 0 60000 65536"/>
                <a:gd name="T5" fmla="*/ 0 60000 65536"/>
                <a:gd name="T6" fmla="*/ 0 w 44"/>
                <a:gd name="T7" fmla="*/ 0 h 139"/>
                <a:gd name="T8" fmla="*/ 44 w 44"/>
                <a:gd name="T9" fmla="*/ 139 h 139"/>
              </a:gdLst>
              <a:ahLst/>
              <a:cxnLst>
                <a:cxn ang="T4">
                  <a:pos x="T0" y="T1"/>
                </a:cxn>
                <a:cxn ang="T5">
                  <a:pos x="T2" y="T3"/>
                </a:cxn>
              </a:cxnLst>
              <a:rect l="T6" t="T7" r="T8" b="T9"/>
              <a:pathLst>
                <a:path w="44" h="139">
                  <a:moveTo>
                    <a:pt x="0" y="0"/>
                  </a:moveTo>
                  <a:cubicBezTo>
                    <a:pt x="6" y="63"/>
                    <a:pt x="1" y="96"/>
                    <a:pt x="44" y="13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2063" name="Picture 17" descr="c23_28"/>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038600"/>
            <a:ext cx="36576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4" name="Group 18"/>
          <p:cNvGrpSpPr>
            <a:grpSpLocks/>
          </p:cNvGrpSpPr>
          <p:nvPr/>
        </p:nvGrpSpPr>
        <p:grpSpPr bwMode="auto">
          <a:xfrm>
            <a:off x="762000" y="1524000"/>
            <a:ext cx="2362200" cy="685800"/>
            <a:chOff x="480" y="960"/>
            <a:chExt cx="1488" cy="432"/>
          </a:xfrm>
        </p:grpSpPr>
        <p:sp>
          <p:nvSpPr>
            <p:cNvPr id="2073" name="AutoShape 19"/>
            <p:cNvSpPr>
              <a:spLocks noChangeArrowheads="1"/>
            </p:cNvSpPr>
            <p:nvPr/>
          </p:nvSpPr>
          <p:spPr bwMode="auto">
            <a:xfrm flipV="1">
              <a:off x="1248" y="960"/>
              <a:ext cx="720" cy="432"/>
            </a:xfrm>
            <a:prstGeom prst="rtTriangle">
              <a:avLst/>
            </a:prstGeom>
            <a:solidFill>
              <a:srgbClr val="00008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74" name="AutoShape 20"/>
            <p:cNvSpPr>
              <a:spLocks noChangeArrowheads="1"/>
            </p:cNvSpPr>
            <p:nvPr/>
          </p:nvSpPr>
          <p:spPr bwMode="auto">
            <a:xfrm flipH="1" flipV="1">
              <a:off x="480" y="960"/>
              <a:ext cx="768" cy="432"/>
            </a:xfrm>
            <a:prstGeom prst="rtTriangle">
              <a:avLst/>
            </a:prstGeom>
            <a:solidFill>
              <a:srgbClr val="00800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2065" name="Group 21"/>
          <p:cNvGrpSpPr>
            <a:grpSpLocks/>
          </p:cNvGrpSpPr>
          <p:nvPr/>
        </p:nvGrpSpPr>
        <p:grpSpPr bwMode="auto">
          <a:xfrm>
            <a:off x="685800" y="1524000"/>
            <a:ext cx="2667000" cy="1524000"/>
            <a:chOff x="432" y="960"/>
            <a:chExt cx="1680" cy="960"/>
          </a:xfrm>
        </p:grpSpPr>
        <p:sp>
          <p:nvSpPr>
            <p:cNvPr id="2070" name="Line 22"/>
            <p:cNvSpPr>
              <a:spLocks noChangeShapeType="1"/>
            </p:cNvSpPr>
            <p:nvPr/>
          </p:nvSpPr>
          <p:spPr bwMode="auto">
            <a:xfrm flipH="1">
              <a:off x="1248" y="960"/>
              <a:ext cx="720" cy="432"/>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1" name="Freeform 23"/>
            <p:cNvSpPr>
              <a:spLocks/>
            </p:cNvSpPr>
            <p:nvPr/>
          </p:nvSpPr>
          <p:spPr bwMode="auto">
            <a:xfrm>
              <a:off x="1241" y="1407"/>
              <a:ext cx="871" cy="513"/>
            </a:xfrm>
            <a:custGeom>
              <a:avLst/>
              <a:gdLst>
                <a:gd name="T0" fmla="*/ 0 w 871"/>
                <a:gd name="T1" fmla="*/ 0 h 513"/>
                <a:gd name="T2" fmla="*/ 871 w 871"/>
                <a:gd name="T3" fmla="*/ 513 h 513"/>
                <a:gd name="T4" fmla="*/ 0 60000 65536"/>
                <a:gd name="T5" fmla="*/ 0 60000 65536"/>
                <a:gd name="T6" fmla="*/ 0 w 871"/>
                <a:gd name="T7" fmla="*/ 0 h 513"/>
                <a:gd name="T8" fmla="*/ 871 w 871"/>
                <a:gd name="T9" fmla="*/ 513 h 513"/>
              </a:gdLst>
              <a:ahLst/>
              <a:cxnLst>
                <a:cxn ang="T4">
                  <a:pos x="T0" y="T1"/>
                </a:cxn>
                <a:cxn ang="T5">
                  <a:pos x="T2" y="T3"/>
                </a:cxn>
              </a:cxnLst>
              <a:rect l="T6" t="T7" r="T8" b="T9"/>
              <a:pathLst>
                <a:path w="871" h="513">
                  <a:moveTo>
                    <a:pt x="0" y="0"/>
                  </a:moveTo>
                  <a:lnTo>
                    <a:pt x="871" y="513"/>
                  </a:lnTo>
                </a:path>
              </a:pathLst>
            </a:custGeom>
            <a:noFill/>
            <a:ln w="1905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 name="Freeform 24"/>
            <p:cNvSpPr>
              <a:spLocks/>
            </p:cNvSpPr>
            <p:nvPr/>
          </p:nvSpPr>
          <p:spPr bwMode="auto">
            <a:xfrm>
              <a:off x="432" y="960"/>
              <a:ext cx="791" cy="441"/>
            </a:xfrm>
            <a:custGeom>
              <a:avLst/>
              <a:gdLst>
                <a:gd name="T0" fmla="*/ 0 w 791"/>
                <a:gd name="T1" fmla="*/ 0 h 441"/>
                <a:gd name="T2" fmla="*/ 791 w 791"/>
                <a:gd name="T3" fmla="*/ 441 h 441"/>
                <a:gd name="T4" fmla="*/ 0 60000 65536"/>
                <a:gd name="T5" fmla="*/ 0 60000 65536"/>
                <a:gd name="T6" fmla="*/ 0 w 791"/>
                <a:gd name="T7" fmla="*/ 0 h 441"/>
                <a:gd name="T8" fmla="*/ 791 w 791"/>
                <a:gd name="T9" fmla="*/ 441 h 441"/>
              </a:gdLst>
              <a:ahLst/>
              <a:cxnLst>
                <a:cxn ang="T4">
                  <a:pos x="T0" y="T1"/>
                </a:cxn>
                <a:cxn ang="T5">
                  <a:pos x="T2" y="T3"/>
                </a:cxn>
              </a:cxnLst>
              <a:rect l="T6" t="T7" r="T8" b="T9"/>
              <a:pathLst>
                <a:path w="791" h="441">
                  <a:moveTo>
                    <a:pt x="0" y="0"/>
                  </a:moveTo>
                  <a:lnTo>
                    <a:pt x="791" y="441"/>
                  </a:lnTo>
                </a:path>
              </a:pathLst>
            </a:custGeom>
            <a:noFill/>
            <a:ln w="19050">
              <a:solidFill>
                <a:schemeClr val="hlink"/>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6" name="Rectangle 26"/>
          <p:cNvSpPr>
            <a:spLocks noChangeArrowheads="1"/>
          </p:cNvSpPr>
          <p:nvPr/>
        </p:nvSpPr>
        <p:spPr bwMode="auto">
          <a:xfrm>
            <a:off x="1524000" y="1295400"/>
            <a:ext cx="228600"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067" name="Line 22"/>
          <p:cNvSpPr>
            <a:spLocks noChangeShapeType="1"/>
          </p:cNvSpPr>
          <p:nvPr/>
        </p:nvSpPr>
        <p:spPr bwMode="auto">
          <a:xfrm flipH="1">
            <a:off x="1981200" y="1524000"/>
            <a:ext cx="1143000" cy="838200"/>
          </a:xfrm>
          <a:prstGeom prst="line">
            <a:avLst/>
          </a:prstGeom>
          <a:noFill/>
          <a:ln w="190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068" name="Straight Arrow Connector 30"/>
          <p:cNvCxnSpPr>
            <a:cxnSpLocks noChangeShapeType="1"/>
            <a:stCxn id="2067" idx="1"/>
          </p:cNvCxnSpPr>
          <p:nvPr/>
        </p:nvCxnSpPr>
        <p:spPr bwMode="auto">
          <a:xfrm rot="16200000" flipH="1">
            <a:off x="2247900" y="2095500"/>
            <a:ext cx="838200" cy="1371600"/>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069" name="Straight Connector 32"/>
          <p:cNvCxnSpPr>
            <a:cxnSpLocks noChangeShapeType="1"/>
            <a:endCxn id="2067" idx="1"/>
          </p:cNvCxnSpPr>
          <p:nvPr/>
        </p:nvCxnSpPr>
        <p:spPr bwMode="auto">
          <a:xfrm>
            <a:off x="685800" y="1524000"/>
            <a:ext cx="1295400" cy="838200"/>
          </a:xfrm>
          <a:prstGeom prst="line">
            <a:avLst/>
          </a:prstGeom>
          <a:noFill/>
          <a:ln w="19050" algn="ctr">
            <a:solidFill>
              <a:srgbClr val="FF0000"/>
            </a:solidFill>
            <a:prstDash val="dash"/>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085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xfrm>
            <a:off x="838200" y="152400"/>
            <a:ext cx="7772400" cy="457200"/>
          </a:xfrm>
        </p:spPr>
        <p:txBody>
          <a:bodyPr/>
          <a:lstStyle/>
          <a:p>
            <a:r>
              <a:rPr lang="ja-JP" altLang="en-US">
                <a:ea typeface="ＭＳ Ｐゴシック" pitchFamily="64" charset="-128"/>
              </a:rPr>
              <a:t>“</a:t>
            </a:r>
            <a:r>
              <a:rPr lang="en-US" altLang="ja-JP">
                <a:ea typeface="ＭＳ Ｐゴシック" pitchFamily="64" charset="-128"/>
              </a:rPr>
              <a:t>Full Length” Mirror</a:t>
            </a:r>
          </a:p>
        </p:txBody>
      </p:sp>
      <p:pic>
        <p:nvPicPr>
          <p:cNvPr id="3078" name="Picture 3" descr="c23_2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4400" y="914400"/>
            <a:ext cx="7086600" cy="383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524000" y="4872038"/>
            <a:ext cx="2057400" cy="1406525"/>
            <a:chOff x="960" y="3069"/>
            <a:chExt cx="1296" cy="886"/>
          </a:xfrm>
        </p:grpSpPr>
        <p:graphicFrame>
          <p:nvGraphicFramePr>
            <p:cNvPr id="3075" name="Object 8"/>
            <p:cNvGraphicFramePr>
              <a:graphicFrameLocks noChangeAspect="1"/>
            </p:cNvGraphicFramePr>
            <p:nvPr/>
          </p:nvGraphicFramePr>
          <p:xfrm>
            <a:off x="960" y="3069"/>
            <a:ext cx="1296" cy="457"/>
          </p:xfrm>
          <a:graphic>
            <a:graphicData uri="http://schemas.openxmlformats.org/presentationml/2006/ole">
              <mc:AlternateContent xmlns:mc="http://schemas.openxmlformats.org/markup-compatibility/2006">
                <mc:Choice xmlns:v="urn:schemas-microsoft-com:vml" Requires="v">
                  <p:oleObj spid="_x0000_s20695" name="Equation" r:id="rId5" imgW="1117440" imgH="393480" progId="Equation.DSMT4">
                    <p:embed/>
                  </p:oleObj>
                </mc:Choice>
                <mc:Fallback>
                  <p:oleObj name="Equation" r:id="rId5" imgW="11174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3069"/>
                          <a:ext cx="1296"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9"/>
            <p:cNvGraphicFramePr>
              <a:graphicFrameLocks noChangeAspect="1"/>
            </p:cNvGraphicFramePr>
            <p:nvPr/>
          </p:nvGraphicFramePr>
          <p:xfrm>
            <a:off x="960" y="3504"/>
            <a:ext cx="1296" cy="451"/>
          </p:xfrm>
          <a:graphic>
            <a:graphicData uri="http://schemas.openxmlformats.org/presentationml/2006/ole">
              <mc:AlternateContent xmlns:mc="http://schemas.openxmlformats.org/markup-compatibility/2006">
                <mc:Choice xmlns:v="urn:schemas-microsoft-com:vml" Requires="v">
                  <p:oleObj spid="_x0000_s20696" name="Equation" r:id="rId7" imgW="1130040" imgH="393480" progId="Equation.DSMT4">
                    <p:embed/>
                  </p:oleObj>
                </mc:Choice>
                <mc:Fallback>
                  <p:oleObj name="Equation" r:id="rId7" imgW="113004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 y="3504"/>
                          <a:ext cx="1296" cy="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10"/>
          <p:cNvGrpSpPr>
            <a:grpSpLocks/>
          </p:cNvGrpSpPr>
          <p:nvPr/>
        </p:nvGrpSpPr>
        <p:grpSpPr bwMode="auto">
          <a:xfrm>
            <a:off x="3733800" y="5181600"/>
            <a:ext cx="5181600" cy="1311275"/>
            <a:chOff x="2352" y="3264"/>
            <a:chExt cx="3264" cy="826"/>
          </a:xfrm>
        </p:grpSpPr>
        <p:sp>
          <p:nvSpPr>
            <p:cNvPr id="3081" name="AutoShape 11"/>
            <p:cNvSpPr>
              <a:spLocks noChangeArrowheads="1"/>
            </p:cNvSpPr>
            <p:nvPr/>
          </p:nvSpPr>
          <p:spPr bwMode="auto">
            <a:xfrm>
              <a:off x="2496" y="34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3074" name="Object 12"/>
            <p:cNvGraphicFramePr>
              <a:graphicFrameLocks noChangeAspect="1"/>
            </p:cNvGraphicFramePr>
            <p:nvPr/>
          </p:nvGraphicFramePr>
          <p:xfrm>
            <a:off x="2880" y="3264"/>
            <a:ext cx="2112" cy="485"/>
          </p:xfrm>
          <a:graphic>
            <a:graphicData uri="http://schemas.openxmlformats.org/presentationml/2006/ole">
              <mc:AlternateContent xmlns:mc="http://schemas.openxmlformats.org/markup-compatibility/2006">
                <mc:Choice xmlns:v="urn:schemas-microsoft-com:vml" Requires="v">
                  <p:oleObj spid="_x0000_s20697" name="Equation" r:id="rId9" imgW="1714320" imgH="393480" progId="Equation.DSMT4">
                    <p:embed/>
                  </p:oleObj>
                </mc:Choice>
                <mc:Fallback>
                  <p:oleObj name="Equation" r:id="rId9" imgW="17143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0" y="3264"/>
                          <a:ext cx="2112" cy="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2" name="Text Box 13"/>
            <p:cNvSpPr txBox="1">
              <a:spLocks noChangeArrowheads="1"/>
            </p:cNvSpPr>
            <p:nvPr/>
          </p:nvSpPr>
          <p:spPr bwMode="auto">
            <a:xfrm>
              <a:off x="2352" y="3840"/>
              <a:ext cx="32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i="0">
                  <a:solidFill>
                    <a:schemeClr val="tx1"/>
                  </a:solidFill>
                  <a:ea typeface="ＭＳ Ｐゴシック" pitchFamily="64" charset="-128"/>
                </a:rPr>
                <a:t>Only half the object (and image) size is needed.</a:t>
              </a:r>
            </a:p>
          </p:txBody>
        </p:sp>
      </p:grpSp>
    </p:spTree>
    <p:extLst>
      <p:ext uri="{BB962C8B-B14F-4D97-AF65-F5344CB8AC3E}">
        <p14:creationId xmlns:p14="http://schemas.microsoft.com/office/powerpoint/2010/main" val="3278129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7A-05 Candle Illusion</a:t>
            </a:r>
            <a:br>
              <a:rPr lang="en-US" dirty="0"/>
            </a:br>
            <a:endParaRPr lang="en-US" dirty="0"/>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4572000"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24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altLang="ja-JP">
                <a:ea typeface="ＭＳ Ｐゴシック" pitchFamily="64" charset="-128"/>
              </a:rPr>
              <a:t>Total Internal Reflection</a:t>
            </a:r>
          </a:p>
        </p:txBody>
      </p:sp>
      <p:grpSp>
        <p:nvGrpSpPr>
          <p:cNvPr id="2054" name="Group 3"/>
          <p:cNvGrpSpPr>
            <a:grpSpLocks/>
          </p:cNvGrpSpPr>
          <p:nvPr/>
        </p:nvGrpSpPr>
        <p:grpSpPr bwMode="auto">
          <a:xfrm>
            <a:off x="609600" y="4953000"/>
            <a:ext cx="6708775" cy="736600"/>
            <a:chOff x="248" y="2468"/>
            <a:chExt cx="4226" cy="464"/>
          </a:xfrm>
        </p:grpSpPr>
        <p:sp>
          <p:nvSpPr>
            <p:cNvPr id="2066" name="Rectangle 4"/>
            <p:cNvSpPr>
              <a:spLocks noChangeArrowheads="1"/>
            </p:cNvSpPr>
            <p:nvPr/>
          </p:nvSpPr>
          <p:spPr bwMode="auto">
            <a:xfrm>
              <a:off x="323" y="2490"/>
              <a:ext cx="405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a:r>
                <a:rPr lang="en-US" altLang="ja-JP" sz="2000" b="1" i="0">
                  <a:solidFill>
                    <a:schemeClr val="tx1"/>
                  </a:solidFill>
                  <a:ea typeface="ＭＳ Ｐゴシック" pitchFamily="64" charset="-128"/>
                </a:rPr>
                <a:t>In general, if  sin </a:t>
              </a:r>
              <a:r>
                <a:rPr lang="en-US" altLang="ja-JP" sz="1800" b="1">
                  <a:solidFill>
                    <a:schemeClr val="tx1"/>
                  </a:solidFill>
                  <a:ea typeface="ＭＳ Ｐゴシック" pitchFamily="64" charset="-128"/>
                  <a:sym typeface="Symbol" pitchFamily="18" charset="2"/>
                </a:rPr>
                <a:t></a:t>
              </a:r>
              <a:r>
                <a:rPr lang="en-US" altLang="ja-JP" sz="1800" b="1" i="0" baseline="-25000">
                  <a:solidFill>
                    <a:schemeClr val="tx1"/>
                  </a:solidFill>
                  <a:ea typeface="ＭＳ Ｐゴシック" pitchFamily="64" charset="-128"/>
                </a:rPr>
                <a:t>1</a:t>
              </a:r>
              <a:r>
                <a:rPr lang="en-US" altLang="ja-JP" sz="2000" b="1" i="0">
                  <a:solidFill>
                    <a:schemeClr val="tx1"/>
                  </a:solidFill>
                  <a:ea typeface="ＭＳ Ｐゴシック" pitchFamily="64" charset="-128"/>
                </a:rPr>
                <a:t> &gt; (</a:t>
              </a:r>
              <a:r>
                <a:rPr lang="en-US" altLang="ja-JP" sz="2000" b="1">
                  <a:solidFill>
                    <a:schemeClr val="tx1"/>
                  </a:solidFill>
                  <a:ea typeface="ＭＳ Ｐゴシック" pitchFamily="64" charset="-128"/>
                </a:rPr>
                <a:t>n</a:t>
              </a:r>
              <a:r>
                <a:rPr lang="en-US" altLang="ja-JP" sz="2000" b="1" i="0" baseline="-25000">
                  <a:solidFill>
                    <a:schemeClr val="tx1"/>
                  </a:solidFill>
                  <a:ea typeface="ＭＳ Ｐゴシック" pitchFamily="64" charset="-128"/>
                </a:rPr>
                <a:t>2</a:t>
              </a:r>
              <a:r>
                <a:rPr lang="en-US" altLang="ja-JP" sz="2000" b="1" i="0">
                  <a:solidFill>
                    <a:schemeClr val="tx1"/>
                  </a:solidFill>
                  <a:ea typeface="ＭＳ Ｐゴシック" pitchFamily="64" charset="-128"/>
                </a:rPr>
                <a:t> / </a:t>
              </a:r>
              <a:r>
                <a:rPr lang="en-US" altLang="ja-JP" sz="2000" b="1">
                  <a:solidFill>
                    <a:schemeClr val="tx1"/>
                  </a:solidFill>
                  <a:ea typeface="ＭＳ Ｐゴシック" pitchFamily="64" charset="-128"/>
                </a:rPr>
                <a:t>n</a:t>
              </a:r>
              <a:r>
                <a:rPr lang="en-US" altLang="ja-JP" sz="2000" b="1" i="0" baseline="-25000">
                  <a:solidFill>
                    <a:schemeClr val="tx1"/>
                  </a:solidFill>
                  <a:ea typeface="ＭＳ Ｐゴシック" pitchFamily="64" charset="-128"/>
                </a:rPr>
                <a:t>1</a:t>
              </a:r>
              <a:r>
                <a:rPr lang="en-US" altLang="ja-JP" sz="2000" b="1" i="0">
                  <a:solidFill>
                    <a:schemeClr val="tx1"/>
                  </a:solidFill>
                  <a:ea typeface="ＭＳ Ｐゴシック" pitchFamily="64" charset="-128"/>
                </a:rPr>
                <a:t>), we have NO refracted ray; </a:t>
              </a:r>
            </a:p>
            <a:p>
              <a:pPr algn="ctr"/>
              <a:r>
                <a:rPr lang="en-US" altLang="ja-JP" sz="2000" b="1" i="0">
                  <a:solidFill>
                    <a:schemeClr val="tx1"/>
                  </a:solidFill>
                  <a:ea typeface="ＭＳ Ｐゴシック" pitchFamily="64" charset="-128"/>
                </a:rPr>
                <a:t>we have </a:t>
              </a:r>
              <a:r>
                <a:rPr lang="en-US" altLang="ja-JP" sz="2000" b="1">
                  <a:solidFill>
                    <a:schemeClr val="hlink"/>
                  </a:solidFill>
                  <a:ea typeface="ＭＳ Ｐゴシック" pitchFamily="64" charset="-128"/>
                </a:rPr>
                <a:t>TOTAL INTERNAL REFLECTION</a:t>
              </a:r>
              <a:r>
                <a:rPr lang="en-US" altLang="ja-JP" sz="2000" b="1" i="0">
                  <a:solidFill>
                    <a:schemeClr val="tx1"/>
                  </a:solidFill>
                  <a:ea typeface="ＭＳ Ｐゴシック" pitchFamily="64" charset="-128"/>
                </a:rPr>
                <a:t>.</a:t>
              </a:r>
            </a:p>
          </p:txBody>
        </p:sp>
        <p:sp>
          <p:nvSpPr>
            <p:cNvPr id="2067" name="AutoShape 5"/>
            <p:cNvSpPr>
              <a:spLocks noChangeArrowheads="1"/>
            </p:cNvSpPr>
            <p:nvPr/>
          </p:nvSpPr>
          <p:spPr bwMode="auto">
            <a:xfrm>
              <a:off x="248" y="2468"/>
              <a:ext cx="4226" cy="444"/>
            </a:xfrm>
            <a:prstGeom prst="roundRect">
              <a:avLst>
                <a:gd name="adj" fmla="val 1249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sp>
        <p:nvSpPr>
          <p:cNvPr id="2055" name="Text Box 6"/>
          <p:cNvSpPr txBox="1">
            <a:spLocks noChangeArrowheads="1"/>
          </p:cNvSpPr>
          <p:nvPr/>
        </p:nvSpPr>
        <p:spPr bwMode="auto">
          <a:xfrm>
            <a:off x="762000" y="914400"/>
            <a:ext cx="7848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solidFill>
                  <a:schemeClr val="tx1"/>
                </a:solidFill>
                <a:ea typeface="ＭＳ Ｐゴシック" pitchFamily="64" charset="-128"/>
              </a:rPr>
              <a:t>All light can be reflected, none refracting, when light travels from a medium of </a:t>
            </a:r>
            <a:r>
              <a:rPr lang="en-US" altLang="ja-JP" sz="2000" b="1">
                <a:solidFill>
                  <a:schemeClr val="tx1"/>
                </a:solidFill>
                <a:ea typeface="ＭＳ Ｐゴシック" pitchFamily="64" charset="-128"/>
              </a:rPr>
              <a:t>higher to lower</a:t>
            </a:r>
            <a:r>
              <a:rPr lang="en-US" altLang="ja-JP" sz="2000" b="1" i="0">
                <a:solidFill>
                  <a:schemeClr val="tx1"/>
                </a:solidFill>
                <a:ea typeface="ＭＳ Ｐゴシック" pitchFamily="64" charset="-128"/>
              </a:rPr>
              <a:t> indices of refraction.</a:t>
            </a:r>
          </a:p>
        </p:txBody>
      </p:sp>
      <p:sp>
        <p:nvSpPr>
          <p:cNvPr id="2056" name="Text Box 7"/>
          <p:cNvSpPr txBox="1">
            <a:spLocks noChangeArrowheads="1"/>
          </p:cNvSpPr>
          <p:nvPr/>
        </p:nvSpPr>
        <p:spPr bwMode="auto">
          <a:xfrm>
            <a:off x="609600" y="1752600"/>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e.g., glass (n=1.5) to air (n=1.0)</a:t>
            </a:r>
          </a:p>
        </p:txBody>
      </p:sp>
      <p:grpSp>
        <p:nvGrpSpPr>
          <p:cNvPr id="2057" name="Group 8"/>
          <p:cNvGrpSpPr>
            <a:grpSpLocks/>
          </p:cNvGrpSpPr>
          <p:nvPr/>
        </p:nvGrpSpPr>
        <p:grpSpPr bwMode="auto">
          <a:xfrm>
            <a:off x="1219200" y="2438400"/>
            <a:ext cx="1981200" cy="1508125"/>
            <a:chOff x="768" y="1536"/>
            <a:chExt cx="1248" cy="950"/>
          </a:xfrm>
        </p:grpSpPr>
        <p:graphicFrame>
          <p:nvGraphicFramePr>
            <p:cNvPr id="2051" name="Object 9"/>
            <p:cNvGraphicFramePr>
              <a:graphicFrameLocks noChangeAspect="1"/>
            </p:cNvGraphicFramePr>
            <p:nvPr/>
          </p:nvGraphicFramePr>
          <p:xfrm>
            <a:off x="768" y="1536"/>
            <a:ext cx="1248" cy="579"/>
          </p:xfrm>
          <a:graphic>
            <a:graphicData uri="http://schemas.openxmlformats.org/presentationml/2006/ole">
              <mc:AlternateContent xmlns:mc="http://schemas.openxmlformats.org/markup-compatibility/2006">
                <mc:Choice xmlns:v="urn:schemas-microsoft-com:vml" Requires="v">
                  <p:oleObj spid="_x0000_s37965" name="Equation" r:id="rId4" imgW="927000" imgH="431640" progId="Equation.3">
                    <p:embed/>
                  </p:oleObj>
                </mc:Choice>
                <mc:Fallback>
                  <p:oleObj name="Equation" r:id="rId4" imgW="9270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768" y="1536"/>
                          <a:ext cx="1248" cy="5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10"/>
            <p:cNvGraphicFramePr>
              <a:graphicFrameLocks noChangeAspect="1"/>
            </p:cNvGraphicFramePr>
            <p:nvPr/>
          </p:nvGraphicFramePr>
          <p:xfrm>
            <a:off x="1266" y="2168"/>
            <a:ext cx="621" cy="318"/>
          </p:xfrm>
          <a:graphic>
            <a:graphicData uri="http://schemas.openxmlformats.org/presentationml/2006/ole">
              <mc:AlternateContent xmlns:mc="http://schemas.openxmlformats.org/markup-compatibility/2006">
                <mc:Choice xmlns:v="urn:schemas-microsoft-com:vml" Requires="v">
                  <p:oleObj spid="_x0000_s37966" name="Equation" r:id="rId6" imgW="444240" imgH="228600" progId="Equation.DSMT4">
                    <p:embed/>
                  </p:oleObj>
                </mc:Choice>
                <mc:Fallback>
                  <p:oleObj name="Equation" r:id="rId6" imgW="44424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1266" y="2168"/>
                          <a:ext cx="621"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AutoShape 11"/>
            <p:cNvSpPr>
              <a:spLocks noChangeArrowheads="1"/>
            </p:cNvSpPr>
            <p:nvPr/>
          </p:nvSpPr>
          <p:spPr bwMode="auto">
            <a:xfrm>
              <a:off x="864" y="2256"/>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grpSp>
      <p:sp>
        <p:nvSpPr>
          <p:cNvPr id="2058" name="Text Box 12"/>
          <p:cNvSpPr txBox="1">
            <a:spLocks noChangeArrowheads="1"/>
          </p:cNvSpPr>
          <p:nvPr/>
        </p:nvSpPr>
        <p:spPr bwMode="auto">
          <a:xfrm>
            <a:off x="990600" y="4038600"/>
            <a:ext cx="2819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But </a:t>
            </a:r>
            <a:r>
              <a:rPr lang="en-US" altLang="ja-JP" sz="2000" b="1" i="0">
                <a:ea typeface="ＭＳ Ｐゴシック" pitchFamily="64" charset="-128"/>
                <a:sym typeface="Symbol" pitchFamily="18" charset="2"/>
              </a:rPr>
              <a:t> cannot be greater than 90</a:t>
            </a:r>
            <a:r>
              <a:rPr lang="en-US" altLang="ja-JP" sz="2000" b="1" i="0">
                <a:ea typeface="ＭＳ Ｐゴシック" pitchFamily="64" charset="-128"/>
                <a:cs typeface="Times New Roman" pitchFamily="18" charset="0"/>
                <a:sym typeface="Symbol" pitchFamily="18" charset="2"/>
              </a:rPr>
              <a:t> !</a:t>
            </a:r>
          </a:p>
        </p:txBody>
      </p:sp>
      <p:grpSp>
        <p:nvGrpSpPr>
          <p:cNvPr id="2059" name="Group 13"/>
          <p:cNvGrpSpPr>
            <a:grpSpLocks/>
          </p:cNvGrpSpPr>
          <p:nvPr/>
        </p:nvGrpSpPr>
        <p:grpSpPr bwMode="auto">
          <a:xfrm>
            <a:off x="838200" y="5791200"/>
            <a:ext cx="7239000" cy="622300"/>
            <a:chOff x="528" y="3648"/>
            <a:chExt cx="4560" cy="392"/>
          </a:xfrm>
        </p:grpSpPr>
        <p:graphicFrame>
          <p:nvGraphicFramePr>
            <p:cNvPr id="2050" name="Object 14"/>
            <p:cNvGraphicFramePr>
              <a:graphicFrameLocks noChangeAspect="1"/>
            </p:cNvGraphicFramePr>
            <p:nvPr/>
          </p:nvGraphicFramePr>
          <p:xfrm>
            <a:off x="528" y="3648"/>
            <a:ext cx="1680" cy="392"/>
          </p:xfrm>
          <a:graphic>
            <a:graphicData uri="http://schemas.openxmlformats.org/presentationml/2006/ole">
              <mc:AlternateContent xmlns:mc="http://schemas.openxmlformats.org/markup-compatibility/2006">
                <mc:Choice xmlns:v="urn:schemas-microsoft-com:vml" Requires="v">
                  <p:oleObj spid="_x0000_s37967" name="Equation" r:id="rId8" imgW="1091880" imgH="253800" progId="Equation.DSMT4">
                    <p:embed/>
                  </p:oleObj>
                </mc:Choice>
                <mc:Fallback>
                  <p:oleObj name="Equation" r:id="rId8" imgW="1091880" imgH="253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 y="3648"/>
                          <a:ext cx="1680" cy="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4" name="Text Box 15"/>
            <p:cNvSpPr txBox="1">
              <a:spLocks noChangeArrowheads="1"/>
            </p:cNvSpPr>
            <p:nvPr/>
          </p:nvSpPr>
          <p:spPr bwMode="auto">
            <a:xfrm>
              <a:off x="2256" y="3744"/>
              <a:ext cx="28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Critical angle above which this occurs.</a:t>
              </a:r>
            </a:p>
          </p:txBody>
        </p:sp>
      </p:grpSp>
      <p:grpSp>
        <p:nvGrpSpPr>
          <p:cNvPr id="2060" name="Group 16"/>
          <p:cNvGrpSpPr>
            <a:grpSpLocks/>
          </p:cNvGrpSpPr>
          <p:nvPr/>
        </p:nvGrpSpPr>
        <p:grpSpPr bwMode="auto">
          <a:xfrm>
            <a:off x="5029200" y="1600200"/>
            <a:ext cx="3962400" cy="2989263"/>
            <a:chOff x="3168" y="1008"/>
            <a:chExt cx="2496" cy="1883"/>
          </a:xfrm>
        </p:grpSpPr>
        <p:pic>
          <p:nvPicPr>
            <p:cNvPr id="2061" name="Picture 17" descr="figure-31-23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68" y="1056"/>
              <a:ext cx="2372" cy="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Text Box 18"/>
            <p:cNvSpPr txBox="1">
              <a:spLocks noChangeArrowheads="1"/>
            </p:cNvSpPr>
            <p:nvPr/>
          </p:nvSpPr>
          <p:spPr bwMode="auto">
            <a:xfrm>
              <a:off x="4752" y="1008"/>
              <a:ext cx="9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2</a:t>
              </a:r>
            </a:p>
          </p:txBody>
        </p:sp>
        <p:sp>
          <p:nvSpPr>
            <p:cNvPr id="2063" name="Text Box 19"/>
            <p:cNvSpPr txBox="1">
              <a:spLocks noChangeArrowheads="1"/>
            </p:cNvSpPr>
            <p:nvPr/>
          </p:nvSpPr>
          <p:spPr bwMode="auto">
            <a:xfrm>
              <a:off x="3216" y="2592"/>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medium 1</a:t>
              </a:r>
            </a:p>
          </p:txBody>
        </p:sp>
      </p:grpSp>
    </p:spTree>
    <p:extLst>
      <p:ext uri="{BB962C8B-B14F-4D97-AF65-F5344CB8AC3E}">
        <p14:creationId xmlns:p14="http://schemas.microsoft.com/office/powerpoint/2010/main" val="3279491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117945" y="304800"/>
            <a:ext cx="1887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b="1" i="0" dirty="0">
                <a:solidFill>
                  <a:srgbClr val="FF0000"/>
                </a:solidFill>
                <a:ea typeface="ＭＳ Ｐゴシック" pitchFamily="64" charset="-128"/>
              </a:rPr>
              <a:t>Quiz (bonus)</a:t>
            </a:r>
          </a:p>
        </p:txBody>
      </p:sp>
      <p:sp>
        <p:nvSpPr>
          <p:cNvPr id="8195" name="Text Box 3"/>
          <p:cNvSpPr txBox="1">
            <a:spLocks noChangeArrowheads="1"/>
          </p:cNvSpPr>
          <p:nvPr/>
        </p:nvSpPr>
        <p:spPr bwMode="auto">
          <a:xfrm>
            <a:off x="1066800" y="914400"/>
            <a:ext cx="7467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en-US" sz="2800" i="0">
                <a:solidFill>
                  <a:srgbClr val="FF0000"/>
                </a:solidFill>
              </a:rPr>
              <a:t>A person is standing still  2 meters in front of a mirror, then the mirror is moved 1 meter towards him and then stopped. What’s the distance between the person and  his image before and after the mirror is moved? </a:t>
            </a:r>
            <a:endParaRPr lang="en-US" altLang="ja-JP" sz="2800" i="0">
              <a:solidFill>
                <a:srgbClr val="FF0000"/>
              </a:solidFill>
              <a:ea typeface="ＭＳ Ｐゴシック" pitchFamily="64" charset="-128"/>
            </a:endParaRPr>
          </a:p>
        </p:txBody>
      </p:sp>
      <p:sp>
        <p:nvSpPr>
          <p:cNvPr id="8196" name="Text Box 4"/>
          <p:cNvSpPr txBox="1">
            <a:spLocks noChangeArrowheads="1"/>
          </p:cNvSpPr>
          <p:nvPr/>
        </p:nvSpPr>
        <p:spPr bwMode="auto">
          <a:xfrm>
            <a:off x="1752600" y="3429000"/>
            <a:ext cx="2438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eaLnBrk="1" hangingPunct="1"/>
            <a:r>
              <a:rPr lang="en-US" altLang="ja-JP" sz="2800" i="0">
                <a:solidFill>
                  <a:schemeClr val="tx1"/>
                </a:solidFill>
                <a:ea typeface="ＭＳ Ｐゴシック" pitchFamily="64" charset="-128"/>
              </a:rPr>
              <a:t>a) 2m and 1m </a:t>
            </a:r>
          </a:p>
          <a:p>
            <a:pPr eaLnBrk="1" hangingPunct="1"/>
            <a:r>
              <a:rPr lang="en-US" altLang="ja-JP" sz="2800" i="0">
                <a:solidFill>
                  <a:schemeClr val="tx1"/>
                </a:solidFill>
                <a:ea typeface="ＭＳ Ｐゴシック" pitchFamily="64" charset="-128"/>
              </a:rPr>
              <a:t>b) 3m and 2m </a:t>
            </a:r>
          </a:p>
          <a:p>
            <a:pPr eaLnBrk="1" hangingPunct="1"/>
            <a:r>
              <a:rPr lang="en-US" altLang="ja-JP" sz="2800" i="0">
                <a:solidFill>
                  <a:schemeClr val="tx1"/>
                </a:solidFill>
                <a:ea typeface="ＭＳ Ｐゴシック" pitchFamily="64" charset="-128"/>
              </a:rPr>
              <a:t>c) 4m and 2m</a:t>
            </a:r>
          </a:p>
          <a:p>
            <a:pPr eaLnBrk="1" hangingPunct="1"/>
            <a:r>
              <a:rPr lang="en-US" altLang="ja-JP" sz="2800" i="0">
                <a:solidFill>
                  <a:schemeClr val="tx1"/>
                </a:solidFill>
                <a:ea typeface="ＭＳ Ｐゴシック" pitchFamily="64" charset="-128"/>
              </a:rPr>
              <a:t>d) 5m and 4m </a:t>
            </a:r>
          </a:p>
        </p:txBody>
      </p:sp>
      <p:grpSp>
        <p:nvGrpSpPr>
          <p:cNvPr id="8197" name="Group 5"/>
          <p:cNvGrpSpPr>
            <a:grpSpLocks/>
          </p:cNvGrpSpPr>
          <p:nvPr/>
        </p:nvGrpSpPr>
        <p:grpSpPr bwMode="auto">
          <a:xfrm>
            <a:off x="4953000" y="3733800"/>
            <a:ext cx="2743200" cy="1371600"/>
            <a:chOff x="2544" y="1488"/>
            <a:chExt cx="1728" cy="864"/>
          </a:xfrm>
        </p:grpSpPr>
        <p:sp>
          <p:nvSpPr>
            <p:cNvPr id="8198" name="Rectangle 6"/>
            <p:cNvSpPr>
              <a:spLocks noChangeArrowheads="1"/>
            </p:cNvSpPr>
            <p:nvPr/>
          </p:nvSpPr>
          <p:spPr bwMode="auto">
            <a:xfrm>
              <a:off x="3360" y="1488"/>
              <a:ext cx="48" cy="86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199" name="Line 7"/>
            <p:cNvSpPr>
              <a:spLocks noChangeShapeType="1"/>
            </p:cNvSpPr>
            <p:nvPr/>
          </p:nvSpPr>
          <p:spPr bwMode="auto">
            <a:xfrm flipV="1">
              <a:off x="4176" y="1968"/>
              <a:ext cx="0" cy="3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8"/>
            <p:cNvSpPr>
              <a:spLocks noChangeShapeType="1"/>
            </p:cNvSpPr>
            <p:nvPr/>
          </p:nvSpPr>
          <p:spPr bwMode="auto">
            <a:xfrm flipH="1">
              <a:off x="2544" y="2352"/>
              <a:ext cx="17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Line 9"/>
            <p:cNvSpPr>
              <a:spLocks noChangeShapeType="1"/>
            </p:cNvSpPr>
            <p:nvPr/>
          </p:nvSpPr>
          <p:spPr bwMode="auto">
            <a:xfrm flipV="1">
              <a:off x="2640" y="1968"/>
              <a:ext cx="0" cy="384"/>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7073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457200"/>
          </a:xfrm>
        </p:spPr>
        <p:txBody>
          <a:bodyPr/>
          <a:lstStyle/>
          <a:p>
            <a:r>
              <a:rPr lang="en-US" altLang="ja-JP">
                <a:ea typeface="ＭＳ Ｐゴシック" pitchFamily="64" charset="-128"/>
              </a:rPr>
              <a:t>Focal Point of a Spherical Mirror</a:t>
            </a:r>
          </a:p>
        </p:txBody>
      </p:sp>
      <p:sp>
        <p:nvSpPr>
          <p:cNvPr id="9219" name="Text Box 4"/>
          <p:cNvSpPr txBox="1">
            <a:spLocks noChangeArrowheads="1"/>
          </p:cNvSpPr>
          <p:nvPr/>
        </p:nvSpPr>
        <p:spPr bwMode="auto">
          <a:xfrm>
            <a:off x="533400" y="762000"/>
            <a:ext cx="4953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When </a:t>
            </a:r>
            <a:r>
              <a:rPr lang="en-US" altLang="ja-JP" sz="2000" b="1">
                <a:ea typeface="ＭＳ Ｐゴシック" pitchFamily="64" charset="-128"/>
              </a:rPr>
              <a:t>parallel</a:t>
            </a:r>
            <a:r>
              <a:rPr lang="en-US" altLang="ja-JP" sz="2000" b="1" i="0">
                <a:solidFill>
                  <a:schemeClr val="tx1"/>
                </a:solidFill>
                <a:ea typeface="ＭＳ Ｐゴシック" pitchFamily="64" charset="-128"/>
              </a:rPr>
              <a:t> rays incident upon a spherical mirror, the reflected rays or the extensions of the reflected rays all converge toward a common point, the </a:t>
            </a:r>
            <a:r>
              <a:rPr lang="en-US" altLang="ja-JP" sz="2000" b="1">
                <a:ea typeface="ＭＳ Ｐゴシック" pitchFamily="64" charset="-128"/>
              </a:rPr>
              <a:t>focal point</a:t>
            </a:r>
            <a:r>
              <a:rPr lang="en-US" altLang="ja-JP" sz="2000" b="1" i="0">
                <a:solidFill>
                  <a:schemeClr val="tx1"/>
                </a:solidFill>
                <a:ea typeface="ＭＳ Ｐゴシック" pitchFamily="64" charset="-128"/>
              </a:rPr>
              <a:t> of the mirror. Distance </a:t>
            </a:r>
            <a:r>
              <a:rPr lang="en-US" altLang="ja-JP" sz="2000" b="1">
                <a:solidFill>
                  <a:schemeClr val="hlink"/>
                </a:solidFill>
                <a:ea typeface="ＭＳ Ｐゴシック" pitchFamily="64" charset="-128"/>
              </a:rPr>
              <a:t>f</a:t>
            </a:r>
            <a:r>
              <a:rPr lang="en-US" altLang="ja-JP" sz="2000" b="1" i="0">
                <a:solidFill>
                  <a:schemeClr val="tx1"/>
                </a:solidFill>
                <a:ea typeface="ＭＳ Ｐゴシック" pitchFamily="64" charset="-128"/>
              </a:rPr>
              <a:t> is the focal length.</a:t>
            </a:r>
          </a:p>
        </p:txBody>
      </p:sp>
      <p:sp>
        <p:nvSpPr>
          <p:cNvPr id="9220" name="Text Box 5"/>
          <p:cNvSpPr txBox="1">
            <a:spLocks noChangeArrowheads="1"/>
          </p:cNvSpPr>
          <p:nvPr/>
        </p:nvSpPr>
        <p:spPr bwMode="auto">
          <a:xfrm>
            <a:off x="609600" y="2743200"/>
            <a:ext cx="44815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hlink"/>
                </a:solidFill>
                <a:ea typeface="ＭＳ Ｐゴシック" pitchFamily="64" charset="-128"/>
              </a:rPr>
              <a:t>Real focal point:</a:t>
            </a:r>
            <a:r>
              <a:rPr lang="en-US" altLang="ja-JP" sz="2000" b="1" i="0">
                <a:solidFill>
                  <a:schemeClr val="tx1"/>
                </a:solidFill>
                <a:ea typeface="ＭＳ Ｐゴシック" pitchFamily="64" charset="-128"/>
              </a:rPr>
              <a:t> the point to which the </a:t>
            </a:r>
          </a:p>
          <a:p>
            <a:r>
              <a:rPr lang="en-US" altLang="ja-JP" sz="2000" b="1" i="0">
                <a:solidFill>
                  <a:schemeClr val="tx1"/>
                </a:solidFill>
                <a:ea typeface="ＭＳ Ｐゴシック" pitchFamily="64" charset="-128"/>
              </a:rPr>
              <a:t>reflected rays themselves pass through. </a:t>
            </a:r>
          </a:p>
          <a:p>
            <a:r>
              <a:rPr lang="en-US" altLang="ja-JP" sz="2000" b="1" i="0">
                <a:solidFill>
                  <a:schemeClr val="tx1"/>
                </a:solidFill>
                <a:ea typeface="ＭＳ Ｐゴシック" pitchFamily="64" charset="-128"/>
              </a:rPr>
              <a:t>This is relevant for concave mirrors.</a:t>
            </a:r>
          </a:p>
        </p:txBody>
      </p:sp>
      <p:sp>
        <p:nvSpPr>
          <p:cNvPr id="9221" name="Text Box 6"/>
          <p:cNvSpPr txBox="1">
            <a:spLocks noChangeArrowheads="1"/>
          </p:cNvSpPr>
          <p:nvPr/>
        </p:nvSpPr>
        <p:spPr bwMode="auto">
          <a:xfrm>
            <a:off x="609600" y="3810000"/>
            <a:ext cx="4502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hlink"/>
                </a:solidFill>
                <a:ea typeface="ＭＳ Ｐゴシック" pitchFamily="64" charset="-128"/>
              </a:rPr>
              <a:t>Virtual focal point:</a:t>
            </a:r>
            <a:r>
              <a:rPr lang="en-US" altLang="ja-JP" sz="2000" b="1" i="0">
                <a:solidFill>
                  <a:schemeClr val="tx1"/>
                </a:solidFill>
                <a:ea typeface="ＭＳ Ｐゴシック" pitchFamily="64" charset="-128"/>
              </a:rPr>
              <a:t> the point to which </a:t>
            </a:r>
          </a:p>
          <a:p>
            <a:r>
              <a:rPr lang="en-US" altLang="ja-JP" sz="2000" b="1" i="0">
                <a:solidFill>
                  <a:schemeClr val="tx1"/>
                </a:solidFill>
                <a:ea typeface="ＭＳ Ｐゴシック" pitchFamily="64" charset="-128"/>
              </a:rPr>
              <a:t>the</a:t>
            </a:r>
            <a:r>
              <a:rPr lang="en-US" altLang="ja-JP" sz="2000" b="1" i="0">
                <a:solidFill>
                  <a:schemeClr val="accent2"/>
                </a:solidFill>
                <a:ea typeface="ＭＳ Ｐゴシック" pitchFamily="64" charset="-128"/>
              </a:rPr>
              <a:t> </a:t>
            </a:r>
            <a:r>
              <a:rPr lang="en-US" altLang="ja-JP" sz="2000" b="1" i="0">
                <a:solidFill>
                  <a:schemeClr val="tx1"/>
                </a:solidFill>
                <a:ea typeface="ＭＳ Ｐゴシック" pitchFamily="64" charset="-128"/>
              </a:rPr>
              <a:t>extensions of the reflected rays pass </a:t>
            </a:r>
          </a:p>
          <a:p>
            <a:r>
              <a:rPr lang="en-US" altLang="ja-JP" sz="2000" b="1" i="0">
                <a:solidFill>
                  <a:schemeClr val="tx1"/>
                </a:solidFill>
                <a:ea typeface="ＭＳ Ｐゴシック" pitchFamily="64" charset="-128"/>
              </a:rPr>
              <a:t>through. This is relevant for convex </a:t>
            </a:r>
          </a:p>
          <a:p>
            <a:r>
              <a:rPr lang="en-US" altLang="ja-JP" sz="2000" b="1" i="0">
                <a:solidFill>
                  <a:schemeClr val="tx1"/>
                </a:solidFill>
                <a:ea typeface="ＭＳ Ｐゴシック" pitchFamily="64" charset="-128"/>
              </a:rPr>
              <a:t>mirrors.</a:t>
            </a:r>
          </a:p>
        </p:txBody>
      </p:sp>
      <p:grpSp>
        <p:nvGrpSpPr>
          <p:cNvPr id="9222" name="Group 10"/>
          <p:cNvGrpSpPr>
            <a:grpSpLocks/>
          </p:cNvGrpSpPr>
          <p:nvPr/>
        </p:nvGrpSpPr>
        <p:grpSpPr bwMode="auto">
          <a:xfrm>
            <a:off x="5867400" y="838200"/>
            <a:ext cx="2727325" cy="5638800"/>
            <a:chOff x="3696" y="528"/>
            <a:chExt cx="1718" cy="3552"/>
          </a:xfrm>
        </p:grpSpPr>
        <p:pic>
          <p:nvPicPr>
            <p:cNvPr id="9226" name="Picture 3" descr="F35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 y="528"/>
              <a:ext cx="1718"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 Box 7"/>
            <p:cNvSpPr txBox="1">
              <a:spLocks noChangeArrowheads="1"/>
            </p:cNvSpPr>
            <p:nvPr/>
          </p:nvSpPr>
          <p:spPr bwMode="auto">
            <a:xfrm>
              <a:off x="4560" y="1728"/>
              <a:ext cx="240"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a:t>
              </a:r>
            </a:p>
          </p:txBody>
        </p:sp>
        <p:sp>
          <p:nvSpPr>
            <p:cNvPr id="9228" name="Text Box 8"/>
            <p:cNvSpPr txBox="1">
              <a:spLocks noChangeArrowheads="1"/>
            </p:cNvSpPr>
            <p:nvPr/>
          </p:nvSpPr>
          <p:spPr bwMode="auto">
            <a:xfrm>
              <a:off x="4320" y="3600"/>
              <a:ext cx="240" cy="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a:t>
              </a:r>
            </a:p>
          </p:txBody>
        </p:sp>
      </p:grpSp>
      <p:sp>
        <p:nvSpPr>
          <p:cNvPr id="9223" name="Text Box 11"/>
          <p:cNvSpPr txBox="1">
            <a:spLocks noChangeArrowheads="1"/>
          </p:cNvSpPr>
          <p:nvPr/>
        </p:nvSpPr>
        <p:spPr bwMode="auto">
          <a:xfrm>
            <a:off x="685800" y="5257800"/>
            <a:ext cx="4572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solidFill>
                  <a:schemeClr val="tx1"/>
                </a:solidFill>
                <a:ea typeface="ＭＳ Ｐゴシック" pitchFamily="64" charset="-128"/>
              </a:rPr>
              <a:t>Rays can be traversed in reverse. Thus, rays which (would) pass through </a:t>
            </a:r>
            <a:r>
              <a:rPr lang="en-US" altLang="ja-JP" sz="2000" b="1">
                <a:solidFill>
                  <a:schemeClr val="tx1"/>
                </a:solidFill>
                <a:ea typeface="ＭＳ Ｐゴシック" pitchFamily="64" charset="-128"/>
              </a:rPr>
              <a:t>F</a:t>
            </a:r>
            <a:r>
              <a:rPr lang="en-US" altLang="ja-JP" sz="2000" b="1" i="0">
                <a:solidFill>
                  <a:schemeClr val="tx1"/>
                </a:solidFill>
                <a:ea typeface="ＭＳ Ｐゴシック" pitchFamily="64" charset="-128"/>
              </a:rPr>
              <a:t> and strike the mirror will emerge</a:t>
            </a:r>
            <a:r>
              <a:rPr lang="en-US" altLang="ja-JP" sz="2000" b="1">
                <a:solidFill>
                  <a:schemeClr val="tx1"/>
                </a:solidFill>
                <a:ea typeface="ＭＳ Ｐゴシック" pitchFamily="64" charset="-128"/>
              </a:rPr>
              <a:t> </a:t>
            </a:r>
            <a:r>
              <a:rPr lang="en-US" altLang="ja-JP" sz="2000" b="1">
                <a:ea typeface="ＭＳ Ｐゴシック" pitchFamily="64" charset="-128"/>
              </a:rPr>
              <a:t>parallel</a:t>
            </a:r>
            <a:r>
              <a:rPr lang="en-US" altLang="ja-JP" sz="2000" b="1" i="0">
                <a:solidFill>
                  <a:schemeClr val="tx1"/>
                </a:solidFill>
                <a:ea typeface="ＭＳ Ｐゴシック" pitchFamily="64" charset="-128"/>
              </a:rPr>
              <a:t> to the central axis.</a:t>
            </a:r>
          </a:p>
        </p:txBody>
      </p:sp>
      <p:sp>
        <p:nvSpPr>
          <p:cNvPr id="9224" name="Rectangle 11"/>
          <p:cNvSpPr>
            <a:spLocks noChangeArrowheads="1"/>
          </p:cNvSpPr>
          <p:nvPr/>
        </p:nvSpPr>
        <p:spPr bwMode="auto">
          <a:xfrm>
            <a:off x="6553200" y="609600"/>
            <a:ext cx="2303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a:solidFill>
                  <a:schemeClr val="hlink"/>
                </a:solidFill>
                <a:ea typeface="ＭＳ Ｐゴシック" pitchFamily="64" charset="-128"/>
              </a:rPr>
              <a:t>concave mirror:</a:t>
            </a:r>
            <a:r>
              <a:rPr lang="en-US" altLang="ja-JP" b="1" i="0">
                <a:solidFill>
                  <a:schemeClr val="accent2"/>
                </a:solidFill>
                <a:ea typeface="ＭＳ Ｐゴシック" pitchFamily="64" charset="-128"/>
              </a:rPr>
              <a:t> </a:t>
            </a:r>
            <a:endParaRPr lang="en-US"/>
          </a:p>
        </p:txBody>
      </p:sp>
      <p:sp>
        <p:nvSpPr>
          <p:cNvPr id="9225" name="Rectangle 12"/>
          <p:cNvSpPr>
            <a:spLocks noChangeArrowheads="1"/>
          </p:cNvSpPr>
          <p:nvPr/>
        </p:nvSpPr>
        <p:spPr bwMode="auto">
          <a:xfrm>
            <a:off x="7156450" y="3657600"/>
            <a:ext cx="198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b="1">
                <a:solidFill>
                  <a:schemeClr val="hlink"/>
                </a:solidFill>
                <a:ea typeface="ＭＳ Ｐゴシック" pitchFamily="64" charset="-128"/>
              </a:rPr>
              <a:t>convex mirror</a:t>
            </a:r>
            <a:endParaRPr lang="en-US"/>
          </a:p>
        </p:txBody>
      </p:sp>
    </p:spTree>
    <p:extLst>
      <p:ext uri="{BB962C8B-B14F-4D97-AF65-F5344CB8AC3E}">
        <p14:creationId xmlns:p14="http://schemas.microsoft.com/office/powerpoint/2010/main" val="415849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ja-JP">
                <a:ea typeface="ＭＳ Ｐゴシック" pitchFamily="64" charset="-128"/>
              </a:rPr>
              <a:t>Locating Images</a:t>
            </a:r>
          </a:p>
        </p:txBody>
      </p:sp>
      <p:pic>
        <p:nvPicPr>
          <p:cNvPr id="10243" name="Picture 1027" descr="F35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739140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1028"/>
          <p:cNvSpPr txBox="1">
            <a:spLocks noChangeArrowheads="1"/>
          </p:cNvSpPr>
          <p:nvPr/>
        </p:nvSpPr>
        <p:spPr bwMode="auto">
          <a:xfrm>
            <a:off x="665163" y="5688013"/>
            <a:ext cx="7075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hlink"/>
                </a:solidFill>
                <a:ea typeface="ＭＳ Ｐゴシック" pitchFamily="64" charset="-128"/>
              </a:rPr>
              <a:t>Real images form on the side of a mirror where the objects are, </a:t>
            </a:r>
          </a:p>
          <a:p>
            <a:r>
              <a:rPr lang="en-US" altLang="ja-JP" sz="2000" b="1" i="0">
                <a:solidFill>
                  <a:schemeClr val="hlink"/>
                </a:solidFill>
                <a:ea typeface="ＭＳ Ｐゴシック" pitchFamily="64" charset="-128"/>
              </a:rPr>
              <a:t>and virtual images form on the opposite side.</a:t>
            </a:r>
          </a:p>
        </p:txBody>
      </p:sp>
      <p:sp>
        <p:nvSpPr>
          <p:cNvPr id="10245" name="Text Box 1029"/>
          <p:cNvSpPr txBox="1">
            <a:spLocks noChangeArrowheads="1"/>
          </p:cNvSpPr>
          <p:nvPr/>
        </p:nvSpPr>
        <p:spPr bwMode="auto">
          <a:xfrm>
            <a:off x="7086600" y="1981200"/>
            <a:ext cx="1828800"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a:ea typeface="ＭＳ Ｐゴシック" pitchFamily="64" charset="-128"/>
              </a:rPr>
              <a:t>only using the parallel, focal, and/or radial rays.</a:t>
            </a:r>
          </a:p>
        </p:txBody>
      </p:sp>
    </p:spTree>
    <p:extLst>
      <p:ext uri="{BB962C8B-B14F-4D97-AF65-F5344CB8AC3E}">
        <p14:creationId xmlns:p14="http://schemas.microsoft.com/office/powerpoint/2010/main" val="962715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685800" y="228600"/>
            <a:ext cx="7772400" cy="381000"/>
          </a:xfrm>
        </p:spPr>
        <p:txBody>
          <a:bodyPr/>
          <a:lstStyle/>
          <a:p>
            <a:r>
              <a:rPr lang="en-US" altLang="ja-JP">
                <a:ea typeface="ＭＳ Ｐゴシック" pitchFamily="64" charset="-128"/>
              </a:rPr>
              <a:t>Mirror Equation and Magnification</a:t>
            </a:r>
          </a:p>
        </p:txBody>
      </p:sp>
      <p:grpSp>
        <p:nvGrpSpPr>
          <p:cNvPr id="5126" name="Group 64"/>
          <p:cNvGrpSpPr>
            <a:grpSpLocks/>
          </p:cNvGrpSpPr>
          <p:nvPr/>
        </p:nvGrpSpPr>
        <p:grpSpPr bwMode="auto">
          <a:xfrm>
            <a:off x="903288" y="1539875"/>
            <a:ext cx="1992312" cy="1519238"/>
            <a:chOff x="569" y="970"/>
            <a:chExt cx="1255" cy="957"/>
          </a:xfrm>
        </p:grpSpPr>
        <p:graphicFrame>
          <p:nvGraphicFramePr>
            <p:cNvPr id="5123" name="Object 52"/>
            <p:cNvGraphicFramePr>
              <a:graphicFrameLocks noChangeAspect="1"/>
            </p:cNvGraphicFramePr>
            <p:nvPr/>
          </p:nvGraphicFramePr>
          <p:xfrm>
            <a:off x="569" y="970"/>
            <a:ext cx="974" cy="494"/>
          </p:xfrm>
          <a:graphic>
            <a:graphicData uri="http://schemas.openxmlformats.org/presentationml/2006/ole">
              <mc:AlternateContent xmlns:mc="http://schemas.openxmlformats.org/markup-compatibility/2006">
                <mc:Choice xmlns:v="urn:schemas-microsoft-com:vml" Requires="v">
                  <p:oleObj spid="_x0000_s22743" name="Equation" r:id="rId4" imgW="850680" imgH="431640" progId="Equation.DSMT4">
                    <p:embed/>
                  </p:oleObj>
                </mc:Choice>
                <mc:Fallback>
                  <p:oleObj name="Equation" r:id="rId4" imgW="8506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 y="970"/>
                          <a:ext cx="974" cy="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AutoShape 53"/>
            <p:cNvSpPr>
              <a:spLocks noChangeArrowheads="1"/>
            </p:cNvSpPr>
            <p:nvPr/>
          </p:nvSpPr>
          <p:spPr bwMode="auto">
            <a:xfrm>
              <a:off x="672" y="1632"/>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grpSp>
          <p:nvGrpSpPr>
            <p:cNvPr id="5134" name="Group 61"/>
            <p:cNvGrpSpPr>
              <a:grpSpLocks/>
            </p:cNvGrpSpPr>
            <p:nvPr/>
          </p:nvGrpSpPr>
          <p:grpSpPr bwMode="auto">
            <a:xfrm>
              <a:off x="1056" y="1488"/>
              <a:ext cx="768" cy="439"/>
              <a:chOff x="4224" y="1296"/>
              <a:chExt cx="864" cy="535"/>
            </a:xfrm>
          </p:grpSpPr>
          <p:graphicFrame>
            <p:nvGraphicFramePr>
              <p:cNvPr id="5124" name="Object 54"/>
              <p:cNvGraphicFramePr>
                <a:graphicFrameLocks noChangeAspect="1"/>
              </p:cNvGraphicFramePr>
              <p:nvPr/>
            </p:nvGraphicFramePr>
            <p:xfrm>
              <a:off x="4224" y="1296"/>
              <a:ext cx="849" cy="535"/>
            </p:xfrm>
            <a:graphic>
              <a:graphicData uri="http://schemas.openxmlformats.org/presentationml/2006/ole">
                <mc:AlternateContent xmlns:mc="http://schemas.openxmlformats.org/markup-compatibility/2006">
                  <mc:Choice xmlns:v="urn:schemas-microsoft-com:vml" Requires="v">
                    <p:oleObj spid="_x0000_s22744" name="Equation" r:id="rId6" imgW="558720" imgH="393480" progId="Equation.DSMT4">
                      <p:embed/>
                    </p:oleObj>
                  </mc:Choice>
                  <mc:Fallback>
                    <p:oleObj name="Equation" r:id="rId6" imgW="5587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4" y="1296"/>
                            <a:ext cx="849" cy="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5" name="AutoShape 55"/>
              <p:cNvSpPr>
                <a:spLocks noChangeArrowheads="1"/>
              </p:cNvSpPr>
              <p:nvPr/>
            </p:nvSpPr>
            <p:spPr bwMode="auto">
              <a:xfrm>
                <a:off x="4224" y="1296"/>
                <a:ext cx="864" cy="528"/>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57464" name="Text Box 56"/>
          <p:cNvSpPr txBox="1">
            <a:spLocks noChangeArrowheads="1"/>
          </p:cNvSpPr>
          <p:nvPr/>
        </p:nvSpPr>
        <p:spPr bwMode="auto">
          <a:xfrm>
            <a:off x="838200" y="3124200"/>
            <a:ext cx="7924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Clr>
                <a:schemeClr val="tx1"/>
              </a:buClr>
              <a:buFontTx/>
              <a:buChar char="•"/>
            </a:pPr>
            <a:r>
              <a:rPr lang="ja-JP" altLang="en-US" sz="2000" b="1" i="0">
                <a:ea typeface="ＭＳ Ｐゴシック" pitchFamily="64" charset="-128"/>
              </a:rPr>
              <a:t> </a:t>
            </a:r>
            <a:r>
              <a:rPr lang="en-US" altLang="ja-JP" sz="2000" b="1">
                <a:ea typeface="ＭＳ Ｐゴシック" pitchFamily="64" charset="-128"/>
              </a:rPr>
              <a:t>s</a:t>
            </a:r>
            <a:r>
              <a:rPr lang="en-US" altLang="ja-JP" sz="2000" b="1" i="0">
                <a:ea typeface="ＭＳ Ｐゴシック" pitchFamily="64" charset="-128"/>
              </a:rPr>
              <a:t> </a:t>
            </a:r>
            <a:r>
              <a:rPr lang="en-US" altLang="ja-JP" sz="2000" b="1" i="0">
                <a:solidFill>
                  <a:schemeClr val="tx1"/>
                </a:solidFill>
                <a:ea typeface="ＭＳ Ｐゴシック" pitchFamily="64" charset="-128"/>
              </a:rPr>
              <a:t>is positive if the object is in front of the mirror</a:t>
            </a:r>
            <a:r>
              <a:rPr lang="en-US" altLang="ja-JP" sz="2000" b="1" i="0">
                <a:ea typeface="ＭＳ Ｐゴシック" pitchFamily="64" charset="-128"/>
              </a:rPr>
              <a:t> </a:t>
            </a:r>
            <a:r>
              <a:rPr lang="en-US" altLang="ja-JP" sz="2000" b="1">
                <a:ea typeface="ＭＳ Ｐゴシック" pitchFamily="64" charset="-128"/>
              </a:rPr>
              <a:t>(real object)</a:t>
            </a:r>
          </a:p>
          <a:p>
            <a:pPr>
              <a:spcBef>
                <a:spcPct val="50000"/>
              </a:spcBef>
              <a:buClr>
                <a:schemeClr val="tx1"/>
              </a:buClr>
              <a:buFontTx/>
              <a:buChar char="•"/>
            </a:pPr>
            <a:r>
              <a:rPr lang="en-US" altLang="ja-JP" sz="2000" b="1">
                <a:ea typeface="ＭＳ Ｐゴシック" pitchFamily="64" charset="-128"/>
              </a:rPr>
              <a:t> s </a:t>
            </a:r>
            <a:r>
              <a:rPr lang="en-US" altLang="ja-JP" sz="2000" b="1" i="0">
                <a:solidFill>
                  <a:schemeClr val="tx1"/>
                </a:solidFill>
                <a:ea typeface="ＭＳ Ｐゴシック" pitchFamily="64" charset="-128"/>
              </a:rPr>
              <a:t>is negative if it is in back of the mirror</a:t>
            </a:r>
            <a:r>
              <a:rPr lang="en-US" altLang="ja-JP" sz="2000" b="1" i="0">
                <a:ea typeface="ＭＳ Ｐゴシック" pitchFamily="64" charset="-128"/>
              </a:rPr>
              <a:t> </a:t>
            </a:r>
            <a:r>
              <a:rPr lang="en-US" altLang="ja-JP" sz="2000" b="1">
                <a:ea typeface="ＭＳ Ｐゴシック" pitchFamily="64" charset="-128"/>
              </a:rPr>
              <a:t>(virtual object)</a:t>
            </a:r>
          </a:p>
          <a:p>
            <a:pPr>
              <a:spcBef>
                <a:spcPct val="50000"/>
              </a:spcBef>
              <a:buClr>
                <a:schemeClr val="tx1"/>
              </a:buClr>
              <a:buFontTx/>
              <a:buChar char="•"/>
            </a:pPr>
            <a:r>
              <a:rPr lang="en-US" altLang="ja-JP" sz="2000" b="1">
                <a:ea typeface="ＭＳ Ｐゴシック" pitchFamily="64" charset="-128"/>
              </a:rPr>
              <a:t> s’ </a:t>
            </a:r>
            <a:r>
              <a:rPr lang="en-US" altLang="ja-JP" sz="2000" b="1" i="0">
                <a:solidFill>
                  <a:schemeClr val="tx1"/>
                </a:solidFill>
                <a:ea typeface="ＭＳ Ｐゴシック" pitchFamily="64" charset="-128"/>
              </a:rPr>
              <a:t>is positive if the image is in front of the mirror</a:t>
            </a:r>
            <a:r>
              <a:rPr lang="en-US" altLang="ja-JP" sz="2000" b="1" i="0">
                <a:ea typeface="ＭＳ Ｐゴシック" pitchFamily="64" charset="-128"/>
              </a:rPr>
              <a:t> </a:t>
            </a:r>
            <a:r>
              <a:rPr lang="en-US" altLang="ja-JP" sz="2000" b="1">
                <a:ea typeface="ＭＳ Ｐゴシック" pitchFamily="64" charset="-128"/>
              </a:rPr>
              <a:t>(real image)</a:t>
            </a:r>
          </a:p>
          <a:p>
            <a:pPr>
              <a:spcBef>
                <a:spcPct val="50000"/>
              </a:spcBef>
              <a:buClr>
                <a:schemeClr val="tx1"/>
              </a:buClr>
              <a:buFontTx/>
              <a:buChar char="•"/>
            </a:pPr>
            <a:r>
              <a:rPr lang="en-US" altLang="ja-JP" sz="2000" b="1">
                <a:ea typeface="ＭＳ Ｐゴシック" pitchFamily="64" charset="-128"/>
              </a:rPr>
              <a:t> s’ </a:t>
            </a:r>
            <a:r>
              <a:rPr lang="en-US" altLang="ja-JP" sz="2000" b="1" i="0">
                <a:solidFill>
                  <a:schemeClr val="tx1"/>
                </a:solidFill>
                <a:ea typeface="ＭＳ Ｐゴシック" pitchFamily="64" charset="-128"/>
              </a:rPr>
              <a:t>is negative if it is in back of the mirror</a:t>
            </a:r>
            <a:r>
              <a:rPr lang="en-US" altLang="ja-JP" sz="2000" b="1" i="0">
                <a:ea typeface="ＭＳ Ｐゴシック" pitchFamily="64" charset="-128"/>
              </a:rPr>
              <a:t> </a:t>
            </a:r>
            <a:r>
              <a:rPr lang="en-US" altLang="ja-JP" sz="2000" b="1">
                <a:ea typeface="ＭＳ Ｐゴシック" pitchFamily="64" charset="-128"/>
              </a:rPr>
              <a:t>(virtual image)</a:t>
            </a:r>
          </a:p>
          <a:p>
            <a:pPr>
              <a:spcBef>
                <a:spcPct val="50000"/>
              </a:spcBef>
              <a:buClr>
                <a:schemeClr val="tx1"/>
              </a:buClr>
              <a:buFontTx/>
              <a:buChar char="•"/>
            </a:pPr>
            <a:r>
              <a:rPr lang="en-US" altLang="ja-JP" sz="2000" b="1">
                <a:ea typeface="ＭＳ Ｐゴシック" pitchFamily="64" charset="-128"/>
              </a:rPr>
              <a:t> m </a:t>
            </a:r>
            <a:r>
              <a:rPr lang="en-US" altLang="ja-JP" sz="2000" b="1" i="0">
                <a:solidFill>
                  <a:schemeClr val="tx1"/>
                </a:solidFill>
                <a:ea typeface="ＭＳ Ｐゴシック" pitchFamily="64" charset="-128"/>
              </a:rPr>
              <a:t>is positive if image and object have the same orientation </a:t>
            </a:r>
            <a:r>
              <a:rPr lang="en-US" altLang="ja-JP" sz="2000" b="1">
                <a:ea typeface="ＭＳ Ｐゴシック" pitchFamily="64" charset="-128"/>
              </a:rPr>
              <a:t>(upright)</a:t>
            </a:r>
          </a:p>
          <a:p>
            <a:pPr>
              <a:spcBef>
                <a:spcPct val="50000"/>
              </a:spcBef>
              <a:buClr>
                <a:schemeClr val="tx1"/>
              </a:buClr>
              <a:buFontTx/>
              <a:buChar char="•"/>
            </a:pPr>
            <a:r>
              <a:rPr lang="en-US" altLang="ja-JP" sz="2000" b="1" i="0">
                <a:solidFill>
                  <a:schemeClr val="tx1"/>
                </a:solidFill>
                <a:ea typeface="ＭＳ Ｐゴシック" pitchFamily="64" charset="-128"/>
              </a:rPr>
              <a:t> </a:t>
            </a:r>
            <a:r>
              <a:rPr lang="en-US" altLang="ja-JP" sz="2000" b="1">
                <a:ea typeface="ＭＳ Ｐゴシック" pitchFamily="64" charset="-128"/>
              </a:rPr>
              <a:t>m</a:t>
            </a:r>
            <a:r>
              <a:rPr lang="en-US" altLang="ja-JP" sz="2000" b="1" i="0">
                <a:solidFill>
                  <a:schemeClr val="tx1"/>
                </a:solidFill>
                <a:ea typeface="ＭＳ Ｐゴシック" pitchFamily="64" charset="-128"/>
              </a:rPr>
              <a:t> is negative if they have opposite orientation </a:t>
            </a:r>
            <a:r>
              <a:rPr lang="en-US" altLang="ja-JP" sz="2000" b="1">
                <a:ea typeface="ＭＳ Ｐゴシック" pitchFamily="64" charset="-128"/>
              </a:rPr>
              <a:t>(inverted)</a:t>
            </a:r>
          </a:p>
          <a:p>
            <a:pPr>
              <a:spcBef>
                <a:spcPct val="50000"/>
              </a:spcBef>
              <a:buClr>
                <a:schemeClr val="tx1"/>
              </a:buClr>
              <a:buFontTx/>
              <a:buChar char="•"/>
            </a:pPr>
            <a:r>
              <a:rPr lang="en-US" altLang="ja-JP" sz="2000" b="1" i="0">
                <a:solidFill>
                  <a:schemeClr val="tx1"/>
                </a:solidFill>
                <a:ea typeface="ＭＳ Ｐゴシック" pitchFamily="64" charset="-128"/>
              </a:rPr>
              <a:t> </a:t>
            </a:r>
            <a:r>
              <a:rPr lang="en-US" altLang="ja-JP" sz="2000" b="1">
                <a:ea typeface="ＭＳ Ｐゴシック" pitchFamily="64" charset="-128"/>
              </a:rPr>
              <a:t>f</a:t>
            </a:r>
            <a:r>
              <a:rPr lang="en-US" altLang="ja-JP" sz="2000" b="1" i="0">
                <a:solidFill>
                  <a:schemeClr val="tx1"/>
                </a:solidFill>
                <a:ea typeface="ＭＳ Ｐゴシック" pitchFamily="64" charset="-128"/>
              </a:rPr>
              <a:t> and </a:t>
            </a:r>
            <a:r>
              <a:rPr lang="en-US" altLang="ja-JP" sz="2000" b="1">
                <a:ea typeface="ＭＳ Ｐゴシック" pitchFamily="64" charset="-128"/>
              </a:rPr>
              <a:t>r</a:t>
            </a:r>
            <a:r>
              <a:rPr lang="en-US" altLang="ja-JP" sz="2000" b="1" i="0">
                <a:solidFill>
                  <a:schemeClr val="tx1"/>
                </a:solidFill>
                <a:ea typeface="ＭＳ Ｐゴシック" pitchFamily="64" charset="-128"/>
              </a:rPr>
              <a:t> are positive if center of curvature in front of mirror </a:t>
            </a:r>
            <a:r>
              <a:rPr lang="en-US" altLang="ja-JP" sz="2000" b="1">
                <a:ea typeface="ＭＳ Ｐゴシック" pitchFamily="64" charset="-128"/>
              </a:rPr>
              <a:t>(concave)</a:t>
            </a:r>
          </a:p>
          <a:p>
            <a:pPr>
              <a:spcBef>
                <a:spcPct val="50000"/>
              </a:spcBef>
              <a:buClr>
                <a:schemeClr val="tx1"/>
              </a:buClr>
              <a:buFontTx/>
              <a:buChar char="•"/>
            </a:pPr>
            <a:r>
              <a:rPr lang="en-US" altLang="ja-JP" sz="2000" b="1">
                <a:ea typeface="ＭＳ Ｐゴシック" pitchFamily="64" charset="-128"/>
              </a:rPr>
              <a:t> f</a:t>
            </a:r>
            <a:r>
              <a:rPr lang="en-US" altLang="ja-JP" sz="2000" b="1" i="0">
                <a:solidFill>
                  <a:schemeClr val="tx1"/>
                </a:solidFill>
                <a:ea typeface="ＭＳ Ｐゴシック" pitchFamily="64" charset="-128"/>
              </a:rPr>
              <a:t> and </a:t>
            </a:r>
            <a:r>
              <a:rPr lang="en-US" altLang="ja-JP" sz="2000" b="1">
                <a:ea typeface="ＭＳ Ｐゴシック" pitchFamily="64" charset="-128"/>
              </a:rPr>
              <a:t>r</a:t>
            </a:r>
            <a:r>
              <a:rPr lang="en-US" altLang="ja-JP" sz="2000" b="1" i="0">
                <a:solidFill>
                  <a:schemeClr val="tx1"/>
                </a:solidFill>
                <a:ea typeface="ＭＳ Ｐゴシック" pitchFamily="64" charset="-128"/>
              </a:rPr>
              <a:t> are negative if it is in back of the mirror </a:t>
            </a:r>
            <a:r>
              <a:rPr lang="en-US" altLang="ja-JP" sz="2000" b="1">
                <a:ea typeface="ＭＳ Ｐゴシック" pitchFamily="64" charset="-128"/>
              </a:rPr>
              <a:t>(convex)</a:t>
            </a:r>
          </a:p>
        </p:txBody>
      </p:sp>
      <p:grpSp>
        <p:nvGrpSpPr>
          <p:cNvPr id="5128" name="Group 63"/>
          <p:cNvGrpSpPr>
            <a:grpSpLocks/>
          </p:cNvGrpSpPr>
          <p:nvPr/>
        </p:nvGrpSpPr>
        <p:grpSpPr bwMode="auto">
          <a:xfrm>
            <a:off x="914400" y="685800"/>
            <a:ext cx="2971800" cy="762000"/>
            <a:chOff x="576" y="432"/>
            <a:chExt cx="1872" cy="480"/>
          </a:xfrm>
        </p:grpSpPr>
        <p:grpSp>
          <p:nvGrpSpPr>
            <p:cNvPr id="5130" name="Group 60"/>
            <p:cNvGrpSpPr>
              <a:grpSpLocks/>
            </p:cNvGrpSpPr>
            <p:nvPr/>
          </p:nvGrpSpPr>
          <p:grpSpPr bwMode="auto">
            <a:xfrm>
              <a:off x="576" y="480"/>
              <a:ext cx="1104" cy="432"/>
              <a:chOff x="2160" y="570"/>
              <a:chExt cx="1248" cy="593"/>
            </a:xfrm>
          </p:grpSpPr>
          <p:graphicFrame>
            <p:nvGraphicFramePr>
              <p:cNvPr id="5122" name="Object 43"/>
              <p:cNvGraphicFramePr>
                <a:graphicFrameLocks/>
              </p:cNvGraphicFramePr>
              <p:nvPr/>
            </p:nvGraphicFramePr>
            <p:xfrm>
              <a:off x="2184" y="570"/>
              <a:ext cx="1195" cy="593"/>
            </p:xfrm>
            <a:graphic>
              <a:graphicData uri="http://schemas.openxmlformats.org/presentationml/2006/ole">
                <mc:AlternateContent xmlns:mc="http://schemas.openxmlformats.org/markup-compatibility/2006">
                  <mc:Choice xmlns:v="urn:schemas-microsoft-com:vml" Requires="v">
                    <p:oleObj spid="_x0000_s22745" name="Equation" r:id="rId8" imgW="698400" imgH="419040" progId="Equation.DSMT4">
                      <p:embed/>
                    </p:oleObj>
                  </mc:Choice>
                  <mc:Fallback>
                    <p:oleObj name="Equation" r:id="rId8" imgW="698400" imgH="41904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2184" y="570"/>
                            <a:ext cx="1195" cy="593"/>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2" name="AutoShape 49"/>
              <p:cNvSpPr>
                <a:spLocks noChangeArrowheads="1"/>
              </p:cNvSpPr>
              <p:nvPr/>
            </p:nvSpPr>
            <p:spPr bwMode="auto">
              <a:xfrm>
                <a:off x="2160" y="576"/>
                <a:ext cx="1248" cy="576"/>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31" name="Text Box 59"/>
            <p:cNvSpPr txBox="1">
              <a:spLocks noChangeArrowheads="1"/>
            </p:cNvSpPr>
            <p:nvPr/>
          </p:nvSpPr>
          <p:spPr bwMode="auto">
            <a:xfrm>
              <a:off x="1728" y="432"/>
              <a:ext cx="7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a:t>
              </a:r>
              <a:r>
                <a:rPr lang="en-US" altLang="ja-JP" sz="2000" b="1">
                  <a:ea typeface="ＭＳ Ｐゴシック" pitchFamily="64" charset="-128"/>
                </a:rPr>
                <a:t>f = r/2</a:t>
              </a:r>
              <a:r>
                <a:rPr lang="en-US" altLang="ja-JP" sz="2000" b="1" i="0">
                  <a:ea typeface="ＭＳ Ｐゴシック" pitchFamily="64" charset="-128"/>
                </a:rPr>
                <a:t>)</a:t>
              </a:r>
            </a:p>
          </p:txBody>
        </p:sp>
      </p:grpSp>
      <p:pic>
        <p:nvPicPr>
          <p:cNvPr id="5129" name="Picture 62" descr="figure-32-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1066800"/>
            <a:ext cx="559276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261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7464"/>
                                        </p:tgtEl>
                                        <p:attrNameLst>
                                          <p:attrName>style.visibility</p:attrName>
                                        </p:attrNameLst>
                                      </p:cBhvr>
                                      <p:to>
                                        <p:strVal val="visible"/>
                                      </p:to>
                                    </p:set>
                                    <p:animEffect transition="in" filter="dissolve">
                                      <p:cBhvr>
                                        <p:cTn id="7" dur="500"/>
                                        <p:tgtEl>
                                          <p:spTgt spid="657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6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0" y="152400"/>
            <a:ext cx="7772400" cy="457200"/>
          </a:xfrm>
        </p:spPr>
        <p:txBody>
          <a:bodyPr/>
          <a:lstStyle/>
          <a:p>
            <a:r>
              <a:rPr lang="en-US" altLang="ja-JP">
                <a:ea typeface="ＭＳ Ｐゴシック" pitchFamily="64" charset="-128"/>
              </a:rPr>
              <a:t>Lens Equation</a:t>
            </a:r>
          </a:p>
        </p:txBody>
      </p:sp>
      <p:pic>
        <p:nvPicPr>
          <p:cNvPr id="4100" name="Picture 3" descr="c23_46"/>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95400" y="762000"/>
            <a:ext cx="6553200" cy="3211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8"/>
          <p:cNvGrpSpPr>
            <a:grpSpLocks/>
          </p:cNvGrpSpPr>
          <p:nvPr/>
        </p:nvGrpSpPr>
        <p:grpSpPr bwMode="auto">
          <a:xfrm>
            <a:off x="2743200" y="4419600"/>
            <a:ext cx="2133600" cy="868363"/>
            <a:chOff x="2928" y="2784"/>
            <a:chExt cx="1344" cy="547"/>
          </a:xfrm>
        </p:grpSpPr>
        <p:sp>
          <p:nvSpPr>
            <p:cNvPr id="4104" name="AutoShape 9"/>
            <p:cNvSpPr>
              <a:spLocks noChangeArrowheads="1"/>
            </p:cNvSpPr>
            <p:nvPr/>
          </p:nvSpPr>
          <p:spPr bwMode="auto">
            <a:xfrm>
              <a:off x="2928" y="302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098" name="Object 10"/>
            <p:cNvGraphicFramePr>
              <a:graphicFrameLocks noChangeAspect="1"/>
            </p:cNvGraphicFramePr>
            <p:nvPr/>
          </p:nvGraphicFramePr>
          <p:xfrm>
            <a:off x="3360" y="2784"/>
            <a:ext cx="912" cy="547"/>
          </p:xfrm>
          <a:graphic>
            <a:graphicData uri="http://schemas.openxmlformats.org/presentationml/2006/ole">
              <mc:AlternateContent xmlns:mc="http://schemas.openxmlformats.org/markup-compatibility/2006">
                <mc:Choice xmlns:v="urn:schemas-microsoft-com:vml" Requires="v">
                  <p:oleObj spid="_x0000_s26697" name="Equation" r:id="rId5" imgW="698400" imgH="419040" progId="Equation.DSMT4">
                    <p:embed/>
                  </p:oleObj>
                </mc:Choice>
                <mc:Fallback>
                  <p:oleObj name="Equation" r:id="rId5" imgW="69840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2784"/>
                          <a:ext cx="912" cy="5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2" name="Text Box 11"/>
          <p:cNvSpPr txBox="1">
            <a:spLocks noChangeArrowheads="1"/>
          </p:cNvSpPr>
          <p:nvPr/>
        </p:nvSpPr>
        <p:spPr bwMode="auto">
          <a:xfrm>
            <a:off x="7162800" y="2133600"/>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solidFill>
                  <a:schemeClr val="hlink"/>
                </a:solidFill>
                <a:ea typeface="ＭＳ Ｐゴシック" pitchFamily="64" charset="-128"/>
              </a:rPr>
              <a:t>( &lt; 0 )</a:t>
            </a:r>
          </a:p>
        </p:txBody>
      </p:sp>
      <p:sp>
        <p:nvSpPr>
          <p:cNvPr id="4103" name="Text Box 12"/>
          <p:cNvSpPr txBox="1">
            <a:spLocks noChangeArrowheads="1"/>
          </p:cNvSpPr>
          <p:nvPr/>
        </p:nvSpPr>
        <p:spPr bwMode="auto">
          <a:xfrm>
            <a:off x="2819400" y="5562600"/>
            <a:ext cx="4191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Ø"/>
            </a:pPr>
            <a:r>
              <a:rPr lang="ja-JP" altLang="en-US" sz="2000" i="0">
                <a:solidFill>
                  <a:schemeClr val="tx1"/>
                </a:solidFill>
                <a:ea typeface="ＭＳ Ｐゴシック" pitchFamily="64" charset="-128"/>
              </a:rPr>
              <a:t> </a:t>
            </a:r>
            <a:r>
              <a:rPr lang="en-US" altLang="ja-JP" sz="2000" i="0">
                <a:solidFill>
                  <a:schemeClr val="tx1"/>
                </a:solidFill>
                <a:ea typeface="ＭＳ Ｐゴシック" pitchFamily="64" charset="-128"/>
              </a:rPr>
              <a:t>True for </a:t>
            </a:r>
            <a:r>
              <a:rPr lang="en-US" altLang="ja-JP" sz="2000" b="1">
                <a:solidFill>
                  <a:schemeClr val="tx1"/>
                </a:solidFill>
                <a:ea typeface="ＭＳ Ｐゴシック" pitchFamily="64" charset="-128"/>
              </a:rPr>
              <a:t>thin lens</a:t>
            </a:r>
            <a:r>
              <a:rPr lang="en-US" altLang="ja-JP" sz="2000" i="0">
                <a:solidFill>
                  <a:schemeClr val="tx1"/>
                </a:solidFill>
                <a:ea typeface="ＭＳ Ｐゴシック" pitchFamily="64" charset="-128"/>
              </a:rPr>
              <a:t> and </a:t>
            </a:r>
            <a:r>
              <a:rPr lang="en-US" altLang="ja-JP" sz="2000" b="1">
                <a:solidFill>
                  <a:schemeClr val="tx1"/>
                </a:solidFill>
                <a:ea typeface="ＭＳ Ｐゴシック" pitchFamily="64" charset="-128"/>
              </a:rPr>
              <a:t>paraxial rays</a:t>
            </a:r>
            <a:r>
              <a:rPr lang="en-US" altLang="ja-JP" sz="2000" i="0">
                <a:solidFill>
                  <a:schemeClr val="tx1"/>
                </a:solidFill>
                <a:ea typeface="ＭＳ Ｐゴシック" pitchFamily="64" charset="-128"/>
              </a:rPr>
              <a:t>.</a:t>
            </a:r>
          </a:p>
          <a:p>
            <a:pPr>
              <a:spcBef>
                <a:spcPct val="50000"/>
              </a:spcBef>
              <a:buFont typeface="Wingdings" pitchFamily="2" charset="2"/>
              <a:buChar char="Ø"/>
            </a:pPr>
            <a:r>
              <a:rPr lang="en-US" altLang="ja-JP" sz="2000" i="0">
                <a:solidFill>
                  <a:schemeClr val="tx1"/>
                </a:solidFill>
                <a:ea typeface="ＭＳ Ｐゴシック" pitchFamily="64" charset="-128"/>
              </a:rPr>
              <a:t> magnification </a:t>
            </a:r>
            <a:r>
              <a:rPr lang="en-US" altLang="ja-JP" sz="2000">
                <a:solidFill>
                  <a:schemeClr val="tx1"/>
                </a:solidFill>
                <a:ea typeface="ＭＳ Ｐゴシック" pitchFamily="64" charset="-128"/>
              </a:rPr>
              <a:t>m = h’/h = - q/p</a:t>
            </a:r>
          </a:p>
        </p:txBody>
      </p:sp>
    </p:spTree>
    <p:extLst>
      <p:ext uri="{BB962C8B-B14F-4D97-AF65-F5344CB8AC3E}">
        <p14:creationId xmlns:p14="http://schemas.microsoft.com/office/powerpoint/2010/main" val="3936721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7A-31 Effect on Medium on Lens</a:t>
            </a:r>
            <a:br>
              <a:rPr lang="en-US" dirty="0"/>
            </a:br>
            <a:endParaRPr lang="en-US" dirty="0"/>
          </a:p>
        </p:txBody>
      </p:sp>
      <p:sp>
        <p:nvSpPr>
          <p:cNvPr id="3" name="Content Placeholder 2"/>
          <p:cNvSpPr>
            <a:spLocks noGrp="1"/>
          </p:cNvSpPr>
          <p:nvPr>
            <p:ph idx="1"/>
          </p:nvPr>
        </p:nvSpPr>
        <p:spPr/>
        <p:txBody>
          <a:bodyPr/>
          <a:lstStyle/>
          <a:p>
            <a:endParaRPr lang="en-US"/>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315200" cy="547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186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r>
              <a:rPr lang="en-US" altLang="ja-JP">
                <a:ea typeface="ＭＳ Ｐゴシック" pitchFamily="64" charset="-128"/>
              </a:rPr>
              <a:t>Signs in the Lens Equation for Thin Lenses</a:t>
            </a:r>
          </a:p>
        </p:txBody>
      </p:sp>
      <p:pic>
        <p:nvPicPr>
          <p:cNvPr id="6150" name="Picture 3" descr="F35_1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09600" y="914400"/>
            <a:ext cx="3802063"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27044" name="Object 4"/>
          <p:cNvGraphicFramePr>
            <a:graphicFrameLocks noChangeAspect="1"/>
          </p:cNvGraphicFramePr>
          <p:nvPr/>
        </p:nvGraphicFramePr>
        <p:xfrm>
          <a:off x="4775200" y="990600"/>
          <a:ext cx="1423988" cy="854075"/>
        </p:xfrm>
        <a:graphic>
          <a:graphicData uri="http://schemas.openxmlformats.org/presentationml/2006/ole">
            <mc:AlternateContent xmlns:mc="http://schemas.openxmlformats.org/markup-compatibility/2006">
              <mc:Choice xmlns:v="urn:schemas-microsoft-com:vml" Requires="v">
                <p:oleObj spid="_x0000_s28887" name="Equation" r:id="rId5" imgW="698400" imgH="419040" progId="Equation.DSMT4">
                  <p:embed/>
                </p:oleObj>
              </mc:Choice>
              <mc:Fallback>
                <p:oleObj name="Equation" r:id="rId5" imgW="69840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5200" y="990600"/>
                        <a:ext cx="1423988"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045" name="Object 5"/>
          <p:cNvGraphicFramePr>
            <a:graphicFrameLocks noChangeAspect="1"/>
          </p:cNvGraphicFramePr>
          <p:nvPr/>
        </p:nvGraphicFramePr>
        <p:xfrm>
          <a:off x="6858000" y="989013"/>
          <a:ext cx="1143000" cy="879475"/>
        </p:xfrm>
        <a:graphic>
          <a:graphicData uri="http://schemas.openxmlformats.org/presentationml/2006/ole">
            <mc:AlternateContent xmlns:mc="http://schemas.openxmlformats.org/markup-compatibility/2006">
              <mc:Choice xmlns:v="urn:schemas-microsoft-com:vml" Requires="v">
                <p:oleObj spid="_x0000_s28888" name="Equation" r:id="rId7" imgW="545760" imgH="419040" progId="Equation.DSMT4">
                  <p:embed/>
                </p:oleObj>
              </mc:Choice>
              <mc:Fallback>
                <p:oleObj name="Equation" r:id="rId7" imgW="545760" imgH="419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989013"/>
                        <a:ext cx="1143000"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1" name="Text Box 6"/>
          <p:cNvSpPr txBox="1">
            <a:spLocks noChangeArrowheads="1"/>
          </p:cNvSpPr>
          <p:nvPr/>
        </p:nvSpPr>
        <p:spPr bwMode="auto">
          <a:xfrm>
            <a:off x="4648200" y="2667000"/>
            <a:ext cx="411480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Clr>
                <a:schemeClr val="tx1"/>
              </a:buClr>
              <a:buFontTx/>
              <a:buChar char="•"/>
            </a:pPr>
            <a:r>
              <a:rPr lang="ja-JP" altLang="en-US" sz="2000" b="1" i="0">
                <a:ea typeface="ＭＳ Ｐゴシック" pitchFamily="64" charset="-128"/>
              </a:rPr>
              <a:t> </a:t>
            </a:r>
            <a:r>
              <a:rPr lang="en-US" altLang="ja-JP" sz="2000" b="1">
                <a:ea typeface="ＭＳ Ｐゴシック" pitchFamily="64" charset="-128"/>
              </a:rPr>
              <a:t>p</a:t>
            </a:r>
            <a:r>
              <a:rPr lang="en-US" altLang="ja-JP" sz="2000" b="1" i="0">
                <a:ea typeface="ＭＳ Ｐゴシック" pitchFamily="64" charset="-128"/>
              </a:rPr>
              <a:t> </a:t>
            </a:r>
            <a:r>
              <a:rPr lang="en-US" altLang="ja-JP" sz="2000" b="1" i="0">
                <a:solidFill>
                  <a:schemeClr val="tx1"/>
                </a:solidFill>
                <a:ea typeface="ＭＳ Ｐゴシック" pitchFamily="64" charset="-128"/>
              </a:rPr>
              <a:t>is positive for </a:t>
            </a:r>
            <a:r>
              <a:rPr lang="en-US" altLang="ja-JP" sz="2000" b="1">
                <a:ea typeface="ＭＳ Ｐゴシック" pitchFamily="64" charset="-128"/>
              </a:rPr>
              <a:t>real object</a:t>
            </a:r>
          </a:p>
          <a:p>
            <a:pPr>
              <a:spcBef>
                <a:spcPct val="50000"/>
              </a:spcBef>
              <a:buClr>
                <a:schemeClr val="tx1"/>
              </a:buClr>
            </a:pPr>
            <a:endParaRPr lang="en-US" altLang="ja-JP" sz="2000" b="1">
              <a:ea typeface="ＭＳ Ｐゴシック" pitchFamily="64" charset="-128"/>
            </a:endParaRPr>
          </a:p>
          <a:p>
            <a:pPr>
              <a:spcBef>
                <a:spcPct val="50000"/>
              </a:spcBef>
              <a:buClr>
                <a:schemeClr val="tx1"/>
              </a:buClr>
              <a:buFontTx/>
              <a:buChar char="•"/>
            </a:pPr>
            <a:r>
              <a:rPr lang="en-US" altLang="ja-JP" sz="2000" b="1">
                <a:ea typeface="ＭＳ Ｐゴシック" pitchFamily="64" charset="-128"/>
              </a:rPr>
              <a:t> q </a:t>
            </a:r>
            <a:r>
              <a:rPr lang="en-US" altLang="ja-JP" sz="2000" b="1" i="0">
                <a:solidFill>
                  <a:schemeClr val="tx1"/>
                </a:solidFill>
                <a:ea typeface="ＭＳ Ｐゴシック" pitchFamily="64" charset="-128"/>
              </a:rPr>
              <a:t>is positive for </a:t>
            </a:r>
            <a:r>
              <a:rPr lang="en-US" altLang="ja-JP" sz="2000" b="1">
                <a:ea typeface="ＭＳ Ｐゴシック" pitchFamily="64" charset="-128"/>
              </a:rPr>
              <a:t>real image</a:t>
            </a:r>
          </a:p>
          <a:p>
            <a:pPr>
              <a:spcBef>
                <a:spcPct val="50000"/>
              </a:spcBef>
              <a:buClr>
                <a:schemeClr val="tx1"/>
              </a:buClr>
              <a:buFontTx/>
              <a:buChar char="•"/>
            </a:pPr>
            <a:r>
              <a:rPr lang="en-US" altLang="ja-JP" sz="2000" b="1">
                <a:ea typeface="ＭＳ Ｐゴシック" pitchFamily="64" charset="-128"/>
              </a:rPr>
              <a:t> q </a:t>
            </a:r>
            <a:r>
              <a:rPr lang="en-US" altLang="ja-JP" sz="2000" b="1" i="0">
                <a:solidFill>
                  <a:schemeClr val="tx1"/>
                </a:solidFill>
                <a:ea typeface="ＭＳ Ｐゴシック" pitchFamily="64" charset="-128"/>
              </a:rPr>
              <a:t>is negative for </a:t>
            </a:r>
            <a:r>
              <a:rPr lang="en-US" altLang="ja-JP" sz="2000" b="1">
                <a:ea typeface="ＭＳ Ｐゴシック" pitchFamily="64" charset="-128"/>
              </a:rPr>
              <a:t>virtual image</a:t>
            </a:r>
          </a:p>
          <a:p>
            <a:pPr>
              <a:spcBef>
                <a:spcPct val="50000"/>
              </a:spcBef>
              <a:buClr>
                <a:schemeClr val="tx1"/>
              </a:buClr>
              <a:buFontTx/>
              <a:buChar char="•"/>
            </a:pPr>
            <a:r>
              <a:rPr lang="en-US" altLang="ja-JP" sz="2000" b="1">
                <a:ea typeface="ＭＳ Ｐゴシック" pitchFamily="64" charset="-128"/>
              </a:rPr>
              <a:t> m </a:t>
            </a:r>
            <a:r>
              <a:rPr lang="en-US" altLang="ja-JP" sz="2000" b="1" i="0">
                <a:solidFill>
                  <a:schemeClr val="tx1"/>
                </a:solidFill>
                <a:ea typeface="ＭＳ Ｐゴシック" pitchFamily="64" charset="-128"/>
              </a:rPr>
              <a:t>is positive if image is </a:t>
            </a:r>
            <a:r>
              <a:rPr lang="en-US" altLang="ja-JP" sz="2000" b="1">
                <a:ea typeface="ＭＳ Ｐゴシック" pitchFamily="64" charset="-128"/>
              </a:rPr>
              <a:t>upright</a:t>
            </a:r>
          </a:p>
          <a:p>
            <a:pPr>
              <a:spcBef>
                <a:spcPct val="50000"/>
              </a:spcBef>
              <a:buClr>
                <a:schemeClr val="tx1"/>
              </a:buClr>
              <a:buFontTx/>
              <a:buChar char="•"/>
            </a:pPr>
            <a:r>
              <a:rPr lang="en-US" altLang="ja-JP" sz="2000" b="1" i="0">
                <a:solidFill>
                  <a:schemeClr val="tx1"/>
                </a:solidFill>
                <a:ea typeface="ＭＳ Ｐゴシック" pitchFamily="64" charset="-128"/>
              </a:rPr>
              <a:t> </a:t>
            </a:r>
            <a:r>
              <a:rPr lang="en-US" altLang="ja-JP" sz="2000" b="1">
                <a:ea typeface="ＭＳ Ｐゴシック" pitchFamily="64" charset="-128"/>
              </a:rPr>
              <a:t>m</a:t>
            </a:r>
            <a:r>
              <a:rPr lang="en-US" altLang="ja-JP" sz="2000" b="1" i="0">
                <a:solidFill>
                  <a:schemeClr val="tx1"/>
                </a:solidFill>
                <a:ea typeface="ＭＳ Ｐゴシック" pitchFamily="64" charset="-128"/>
              </a:rPr>
              <a:t> is negative if image is </a:t>
            </a:r>
            <a:r>
              <a:rPr lang="en-US" altLang="ja-JP" sz="2000" b="1">
                <a:ea typeface="ＭＳ Ｐゴシック" pitchFamily="64" charset="-128"/>
              </a:rPr>
              <a:t>inverted</a:t>
            </a:r>
          </a:p>
          <a:p>
            <a:pPr>
              <a:spcBef>
                <a:spcPct val="50000"/>
              </a:spcBef>
              <a:buClr>
                <a:schemeClr val="tx1"/>
              </a:buClr>
              <a:buFontTx/>
              <a:buChar char="•"/>
            </a:pPr>
            <a:r>
              <a:rPr lang="en-US" altLang="ja-JP" sz="2000" b="1" i="0">
                <a:solidFill>
                  <a:schemeClr val="tx1"/>
                </a:solidFill>
                <a:ea typeface="ＭＳ Ｐゴシック" pitchFamily="64" charset="-128"/>
              </a:rPr>
              <a:t> </a:t>
            </a:r>
            <a:r>
              <a:rPr lang="en-US" altLang="ja-JP" sz="2000" b="1">
                <a:ea typeface="ＭＳ Ｐゴシック" pitchFamily="64" charset="-128"/>
              </a:rPr>
              <a:t>f</a:t>
            </a:r>
            <a:r>
              <a:rPr lang="en-US" altLang="ja-JP" sz="2000" b="1" i="0">
                <a:solidFill>
                  <a:schemeClr val="tx1"/>
                </a:solidFill>
                <a:ea typeface="ＭＳ Ｐゴシック" pitchFamily="64" charset="-128"/>
              </a:rPr>
              <a:t>  is positive if </a:t>
            </a:r>
            <a:r>
              <a:rPr lang="en-US" altLang="ja-JP" sz="2000" b="1">
                <a:ea typeface="ＭＳ Ｐゴシック" pitchFamily="64" charset="-128"/>
              </a:rPr>
              <a:t>converging lens</a:t>
            </a:r>
          </a:p>
          <a:p>
            <a:pPr>
              <a:spcBef>
                <a:spcPct val="50000"/>
              </a:spcBef>
              <a:buClr>
                <a:schemeClr val="tx1"/>
              </a:buClr>
              <a:buFontTx/>
              <a:buChar char="•"/>
            </a:pPr>
            <a:r>
              <a:rPr lang="en-US" altLang="ja-JP" sz="2000" b="1">
                <a:ea typeface="ＭＳ Ｐゴシック" pitchFamily="64" charset="-128"/>
              </a:rPr>
              <a:t> f </a:t>
            </a:r>
            <a:r>
              <a:rPr lang="en-US" altLang="ja-JP" sz="2000" b="1" i="0">
                <a:solidFill>
                  <a:schemeClr val="tx1"/>
                </a:solidFill>
                <a:ea typeface="ＭＳ Ｐゴシック" pitchFamily="64" charset="-128"/>
              </a:rPr>
              <a:t> is negative if </a:t>
            </a:r>
            <a:r>
              <a:rPr lang="en-US" altLang="ja-JP" sz="2000" b="1">
                <a:ea typeface="ＭＳ Ｐゴシック" pitchFamily="64" charset="-128"/>
              </a:rPr>
              <a:t>diverging lens</a:t>
            </a:r>
          </a:p>
        </p:txBody>
      </p:sp>
      <p:graphicFrame>
        <p:nvGraphicFramePr>
          <p:cNvPr id="727047" name="Object 7"/>
          <p:cNvGraphicFramePr>
            <a:graphicFrameLocks noChangeAspect="1"/>
          </p:cNvGraphicFramePr>
          <p:nvPr/>
        </p:nvGraphicFramePr>
        <p:xfrm>
          <a:off x="422275" y="4038600"/>
          <a:ext cx="1825625" cy="712788"/>
        </p:xfrm>
        <a:graphic>
          <a:graphicData uri="http://schemas.openxmlformats.org/presentationml/2006/ole">
            <mc:AlternateContent xmlns:mc="http://schemas.openxmlformats.org/markup-compatibility/2006">
              <mc:Choice xmlns:v="urn:schemas-microsoft-com:vml" Requires="v">
                <p:oleObj spid="_x0000_s28889" name="Equation" r:id="rId9" imgW="1104840" imgH="431640" progId="Equation.DSMT4">
                  <p:embed/>
                </p:oleObj>
              </mc:Choice>
              <mc:Fallback>
                <p:oleObj name="Equation" r:id="rId9" imgW="110484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275" y="4038600"/>
                        <a:ext cx="182562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Text Box 8"/>
          <p:cNvSpPr txBox="1">
            <a:spLocks noChangeArrowheads="1"/>
          </p:cNvSpPr>
          <p:nvPr/>
        </p:nvSpPr>
        <p:spPr bwMode="auto">
          <a:xfrm>
            <a:off x="4648200" y="312420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Tx/>
              <a:buChar char="•"/>
            </a:pPr>
            <a:r>
              <a:rPr lang="en-US" altLang="ja-JP" sz="2000" b="1">
                <a:solidFill>
                  <a:srgbClr val="FF3300"/>
                </a:solidFill>
                <a:ea typeface="ＭＳ Ｐゴシック" pitchFamily="64" charset="-128"/>
              </a:rPr>
              <a:t> p </a:t>
            </a:r>
            <a:r>
              <a:rPr lang="en-US" altLang="ja-JP" sz="2000" b="1" i="0">
                <a:solidFill>
                  <a:srgbClr val="FF3300"/>
                </a:solidFill>
                <a:ea typeface="ＭＳ Ｐゴシック" pitchFamily="64" charset="-128"/>
              </a:rPr>
              <a:t>is negative for </a:t>
            </a:r>
            <a:r>
              <a:rPr lang="en-US" altLang="ja-JP" sz="2000" b="1">
                <a:solidFill>
                  <a:srgbClr val="FF3300"/>
                </a:solidFill>
                <a:ea typeface="ＭＳ Ｐゴシック" pitchFamily="64" charset="-128"/>
              </a:rPr>
              <a:t>virtual object</a:t>
            </a:r>
            <a:endParaRPr lang="en-US" altLang="ja-JP" sz="2000" i="0">
              <a:solidFill>
                <a:srgbClr val="FF3300"/>
              </a:solidFill>
              <a:ea typeface="ＭＳ Ｐゴシック" pitchFamily="64" charset="-128"/>
            </a:endParaRPr>
          </a:p>
        </p:txBody>
      </p:sp>
    </p:spTree>
    <p:extLst>
      <p:ext uri="{BB962C8B-B14F-4D97-AF65-F5344CB8AC3E}">
        <p14:creationId xmlns:p14="http://schemas.microsoft.com/office/powerpoint/2010/main" val="3168596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p:txBody>
          <a:bodyPr/>
          <a:lstStyle/>
          <a:p>
            <a:r>
              <a:rPr lang="en-US" altLang="ja-JP">
                <a:ea typeface="ＭＳ Ｐゴシック" pitchFamily="64" charset="-128"/>
              </a:rPr>
              <a:t>Lenses in Combination</a:t>
            </a:r>
          </a:p>
        </p:txBody>
      </p:sp>
      <p:pic>
        <p:nvPicPr>
          <p:cNvPr id="8199" name="Picture 3" descr="c24_0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0" name="Group 4"/>
          <p:cNvGrpSpPr>
            <a:grpSpLocks/>
          </p:cNvGrpSpPr>
          <p:nvPr/>
        </p:nvGrpSpPr>
        <p:grpSpPr bwMode="auto">
          <a:xfrm>
            <a:off x="6324600" y="914400"/>
            <a:ext cx="1524000" cy="1196975"/>
            <a:chOff x="3984" y="576"/>
            <a:chExt cx="960" cy="754"/>
          </a:xfrm>
        </p:grpSpPr>
        <p:graphicFrame>
          <p:nvGraphicFramePr>
            <p:cNvPr id="8197" name="Object 5"/>
            <p:cNvGraphicFramePr>
              <a:graphicFrameLocks noChangeAspect="1"/>
            </p:cNvGraphicFramePr>
            <p:nvPr/>
          </p:nvGraphicFramePr>
          <p:xfrm>
            <a:off x="4080" y="864"/>
            <a:ext cx="864" cy="466"/>
          </p:xfrm>
          <a:graphic>
            <a:graphicData uri="http://schemas.openxmlformats.org/presentationml/2006/ole">
              <mc:AlternateContent xmlns:mc="http://schemas.openxmlformats.org/markup-compatibility/2006">
                <mc:Choice xmlns:v="urn:schemas-microsoft-com:vml" Requires="v">
                  <p:oleObj spid="_x0000_s31006" name="Equation" r:id="rId5" imgW="799920" imgH="431640" progId="Equation.DSMT4">
                    <p:embed/>
                  </p:oleObj>
                </mc:Choice>
                <mc:Fallback>
                  <p:oleObj name="Equation" r:id="rId5" imgW="79992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864"/>
                          <a:ext cx="864" cy="4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11" name="Text Box 6"/>
            <p:cNvSpPr txBox="1">
              <a:spLocks noChangeArrowheads="1"/>
            </p:cNvSpPr>
            <p:nvPr/>
          </p:nvSpPr>
          <p:spPr bwMode="auto">
            <a:xfrm>
              <a:off x="3984" y="576"/>
              <a:ext cx="8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i="0">
                  <a:solidFill>
                    <a:schemeClr val="tx1"/>
                  </a:solidFill>
                  <a:ea typeface="ＭＳ Ｐゴシック" pitchFamily="64" charset="-128"/>
                </a:rPr>
                <a:t>First lens:</a:t>
              </a:r>
            </a:p>
          </p:txBody>
        </p:sp>
      </p:grpSp>
      <p:grpSp>
        <p:nvGrpSpPr>
          <p:cNvPr id="8201" name="Group 7"/>
          <p:cNvGrpSpPr>
            <a:grpSpLocks/>
          </p:cNvGrpSpPr>
          <p:nvPr/>
        </p:nvGrpSpPr>
        <p:grpSpPr bwMode="auto">
          <a:xfrm>
            <a:off x="6400800" y="2286000"/>
            <a:ext cx="1676400" cy="1674813"/>
            <a:chOff x="4032" y="1440"/>
            <a:chExt cx="1056" cy="1055"/>
          </a:xfrm>
        </p:grpSpPr>
        <p:sp>
          <p:nvSpPr>
            <p:cNvPr id="8210" name="Text Box 8"/>
            <p:cNvSpPr txBox="1">
              <a:spLocks noChangeArrowheads="1"/>
            </p:cNvSpPr>
            <p:nvPr/>
          </p:nvSpPr>
          <p:spPr bwMode="auto">
            <a:xfrm>
              <a:off x="4032" y="1440"/>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i="0">
                  <a:solidFill>
                    <a:schemeClr val="tx1"/>
                  </a:solidFill>
                  <a:ea typeface="ＭＳ Ｐゴシック" pitchFamily="64" charset="-128"/>
                </a:rPr>
                <a:t>Second lens:</a:t>
              </a:r>
            </a:p>
          </p:txBody>
        </p:sp>
        <p:graphicFrame>
          <p:nvGraphicFramePr>
            <p:cNvPr id="8196" name="Object 9"/>
            <p:cNvGraphicFramePr>
              <a:graphicFrameLocks noChangeAspect="1"/>
            </p:cNvGraphicFramePr>
            <p:nvPr/>
          </p:nvGraphicFramePr>
          <p:xfrm>
            <a:off x="4032" y="1776"/>
            <a:ext cx="912" cy="719"/>
          </p:xfrm>
          <a:graphic>
            <a:graphicData uri="http://schemas.openxmlformats.org/presentationml/2006/ole">
              <mc:AlternateContent xmlns:mc="http://schemas.openxmlformats.org/markup-compatibility/2006">
                <mc:Choice xmlns:v="urn:schemas-microsoft-com:vml" Requires="v">
                  <p:oleObj spid="_x0000_s31007" name="Equation" r:id="rId7" imgW="838080" imgH="660240" progId="Equation.DSMT4">
                    <p:embed/>
                  </p:oleObj>
                </mc:Choice>
                <mc:Fallback>
                  <p:oleObj name="Equation" r:id="rId7" imgW="838080" imgH="660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2" y="1776"/>
                          <a:ext cx="912" cy="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02" name="Group 10"/>
          <p:cNvGrpSpPr>
            <a:grpSpLocks/>
          </p:cNvGrpSpPr>
          <p:nvPr/>
        </p:nvGrpSpPr>
        <p:grpSpPr bwMode="auto">
          <a:xfrm>
            <a:off x="762000" y="4876800"/>
            <a:ext cx="3962400" cy="1452563"/>
            <a:chOff x="480" y="3072"/>
            <a:chExt cx="2496" cy="915"/>
          </a:xfrm>
        </p:grpSpPr>
        <p:sp>
          <p:nvSpPr>
            <p:cNvPr id="8209" name="Text Box 11"/>
            <p:cNvSpPr txBox="1">
              <a:spLocks noChangeArrowheads="1"/>
            </p:cNvSpPr>
            <p:nvPr/>
          </p:nvSpPr>
          <p:spPr bwMode="auto">
            <a:xfrm>
              <a:off x="480" y="3072"/>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i="0">
                  <a:solidFill>
                    <a:schemeClr val="tx1"/>
                  </a:solidFill>
                  <a:ea typeface="ＭＳ Ｐゴシック" pitchFamily="64" charset="-128"/>
                </a:rPr>
                <a:t>Total transverse magnification</a:t>
              </a:r>
            </a:p>
          </p:txBody>
        </p:sp>
        <p:graphicFrame>
          <p:nvGraphicFramePr>
            <p:cNvPr id="8195" name="Object 12"/>
            <p:cNvGraphicFramePr>
              <a:graphicFrameLocks noChangeAspect="1"/>
            </p:cNvGraphicFramePr>
            <p:nvPr/>
          </p:nvGraphicFramePr>
          <p:xfrm>
            <a:off x="624" y="3396"/>
            <a:ext cx="2352" cy="591"/>
          </p:xfrm>
          <a:graphic>
            <a:graphicData uri="http://schemas.openxmlformats.org/presentationml/2006/ole">
              <mc:AlternateContent xmlns:mc="http://schemas.openxmlformats.org/markup-compatibility/2006">
                <mc:Choice xmlns:v="urn:schemas-microsoft-com:vml" Requires="v">
                  <p:oleObj spid="_x0000_s31008" name="Equation" r:id="rId9" imgW="1917360" imgH="482400" progId="Equation.DSMT4">
                    <p:embed/>
                  </p:oleObj>
                </mc:Choice>
                <mc:Fallback>
                  <p:oleObj name="Equation" r:id="rId9" imgW="1917360" imgH="48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 y="3396"/>
                          <a:ext cx="2352" cy="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03" name="Group 13"/>
          <p:cNvGrpSpPr>
            <a:grpSpLocks/>
          </p:cNvGrpSpPr>
          <p:nvPr/>
        </p:nvGrpSpPr>
        <p:grpSpPr bwMode="auto">
          <a:xfrm>
            <a:off x="5181600" y="4876800"/>
            <a:ext cx="3352800" cy="1455738"/>
            <a:chOff x="3360" y="2832"/>
            <a:chExt cx="2112" cy="917"/>
          </a:xfrm>
        </p:grpSpPr>
        <p:sp>
          <p:nvSpPr>
            <p:cNvPr id="8207" name="Text Box 14"/>
            <p:cNvSpPr txBox="1">
              <a:spLocks noChangeArrowheads="1"/>
            </p:cNvSpPr>
            <p:nvPr/>
          </p:nvSpPr>
          <p:spPr bwMode="auto">
            <a:xfrm>
              <a:off x="3360" y="2832"/>
              <a:ext cx="211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i="0">
                  <a:solidFill>
                    <a:schemeClr val="tx1"/>
                  </a:solidFill>
                  <a:ea typeface="ＭＳ Ｐゴシック" pitchFamily="64" charset="-128"/>
                </a:rPr>
                <a:t>In this example, </a:t>
              </a:r>
              <a:r>
                <a:rPr lang="en-US" altLang="ja-JP" sz="2000">
                  <a:solidFill>
                    <a:schemeClr val="tx1"/>
                  </a:solidFill>
                  <a:ea typeface="ＭＳ Ｐゴシック" pitchFamily="64" charset="-128"/>
                </a:rPr>
                <a:t>p</a:t>
              </a:r>
              <a:r>
                <a:rPr lang="en-US" altLang="ja-JP" sz="2000" baseline="-20000">
                  <a:solidFill>
                    <a:schemeClr val="tx1"/>
                  </a:solidFill>
                  <a:ea typeface="ＭＳ Ｐゴシック" pitchFamily="64" charset="-128"/>
                </a:rPr>
                <a:t>1</a:t>
              </a:r>
              <a:r>
                <a:rPr lang="en-US" altLang="ja-JP" sz="2000">
                  <a:solidFill>
                    <a:schemeClr val="tx1"/>
                  </a:solidFill>
                  <a:ea typeface="ＭＳ Ｐゴシック" pitchFamily="64" charset="-128"/>
                </a:rPr>
                <a:t>&gt; 0, q</a:t>
              </a:r>
              <a:r>
                <a:rPr lang="en-US" altLang="ja-JP" sz="2000" baseline="-22000">
                  <a:solidFill>
                    <a:schemeClr val="tx1"/>
                  </a:solidFill>
                  <a:ea typeface="ＭＳ Ｐゴシック" pitchFamily="64" charset="-128"/>
                </a:rPr>
                <a:t>1</a:t>
              </a:r>
              <a:r>
                <a:rPr lang="en-US" altLang="ja-JP" sz="2000">
                  <a:solidFill>
                    <a:schemeClr val="tx1"/>
                  </a:solidFill>
                  <a:ea typeface="ＭＳ Ｐゴシック" pitchFamily="64" charset="-128"/>
                </a:rPr>
                <a:t>&gt; 0, p</a:t>
              </a:r>
              <a:r>
                <a:rPr lang="en-US" altLang="ja-JP" sz="2000" baseline="-22000">
                  <a:solidFill>
                    <a:schemeClr val="tx1"/>
                  </a:solidFill>
                  <a:ea typeface="ＭＳ Ｐゴシック" pitchFamily="64" charset="-128"/>
                </a:rPr>
                <a:t>2</a:t>
              </a:r>
              <a:r>
                <a:rPr lang="en-US" altLang="ja-JP" sz="2000">
                  <a:solidFill>
                    <a:schemeClr val="tx1"/>
                  </a:solidFill>
                  <a:ea typeface="ＭＳ Ｐゴシック" pitchFamily="64" charset="-128"/>
                </a:rPr>
                <a:t>&gt; 0, q</a:t>
              </a:r>
              <a:r>
                <a:rPr lang="en-US" altLang="ja-JP" sz="2000" baseline="-22000">
                  <a:solidFill>
                    <a:schemeClr val="tx1"/>
                  </a:solidFill>
                  <a:ea typeface="ＭＳ Ｐゴシック" pitchFamily="64" charset="-128"/>
                </a:rPr>
                <a:t>2</a:t>
              </a:r>
              <a:r>
                <a:rPr lang="en-US" altLang="ja-JP" sz="2000">
                  <a:solidFill>
                    <a:schemeClr val="tx1"/>
                  </a:solidFill>
                  <a:ea typeface="ＭＳ Ｐゴシック" pitchFamily="64" charset="-128"/>
                </a:rPr>
                <a:t>&lt; 0</a:t>
              </a:r>
            </a:p>
          </p:txBody>
        </p:sp>
        <p:sp>
          <p:nvSpPr>
            <p:cNvPr id="8208" name="AutoShape 15"/>
            <p:cNvSpPr>
              <a:spLocks noChangeArrowheads="1"/>
            </p:cNvSpPr>
            <p:nvPr/>
          </p:nvSpPr>
          <p:spPr bwMode="auto">
            <a:xfrm>
              <a:off x="3552" y="3456"/>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8194" name="Object 16"/>
            <p:cNvGraphicFramePr>
              <a:graphicFrameLocks noChangeAspect="1"/>
            </p:cNvGraphicFramePr>
            <p:nvPr/>
          </p:nvGraphicFramePr>
          <p:xfrm>
            <a:off x="3984" y="3292"/>
            <a:ext cx="1296" cy="457"/>
          </p:xfrm>
          <a:graphic>
            <a:graphicData uri="http://schemas.openxmlformats.org/presentationml/2006/ole">
              <mc:AlternateContent xmlns:mc="http://schemas.openxmlformats.org/markup-compatibility/2006">
                <mc:Choice xmlns:v="urn:schemas-microsoft-com:vml" Requires="v">
                  <p:oleObj spid="_x0000_s31009" name="Equation" r:id="rId11" imgW="1117440" imgH="393480" progId="Equation.DSMT4">
                    <p:embed/>
                  </p:oleObj>
                </mc:Choice>
                <mc:Fallback>
                  <p:oleObj name="Equation" r:id="rId11" imgW="111744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4" y="3292"/>
                          <a:ext cx="1296" cy="4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247231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Quiz (Bonus)</a:t>
            </a:r>
          </a:p>
        </p:txBody>
      </p:sp>
      <p:sp>
        <p:nvSpPr>
          <p:cNvPr id="3" name="TextBox 2"/>
          <p:cNvSpPr txBox="1"/>
          <p:nvPr/>
        </p:nvSpPr>
        <p:spPr>
          <a:xfrm>
            <a:off x="381000" y="1066800"/>
            <a:ext cx="8305800" cy="2677656"/>
          </a:xfrm>
          <a:prstGeom prst="rect">
            <a:avLst/>
          </a:prstGeom>
          <a:noFill/>
        </p:spPr>
        <p:txBody>
          <a:bodyPr wrap="square" rtlCol="0">
            <a:spAutoFit/>
          </a:bodyPr>
          <a:lstStyle/>
          <a:p>
            <a:r>
              <a:rPr lang="en-US" dirty="0"/>
              <a:t>The refraction index of water and glass are 1.33 and 1.5 respectively.  The refraction index of air is ~1.0.  When light incident from air to the glass. What’s the critical angle. </a:t>
            </a:r>
          </a:p>
          <a:p>
            <a:endParaRPr lang="en-US" dirty="0"/>
          </a:p>
          <a:p>
            <a:pPr marL="457200" indent="-457200">
              <a:buAutoNum type="alphaUcPeriod"/>
            </a:pPr>
            <a:r>
              <a:rPr lang="en-US" dirty="0"/>
              <a:t>41.8 degree</a:t>
            </a:r>
          </a:p>
          <a:p>
            <a:pPr marL="457200" indent="-457200">
              <a:buAutoNum type="alphaUcPeriod"/>
            </a:pPr>
            <a:r>
              <a:rPr lang="en-US" dirty="0"/>
              <a:t>62.5 degree</a:t>
            </a:r>
          </a:p>
          <a:p>
            <a:pPr marL="457200" indent="-457200">
              <a:buAutoNum type="alphaUcPeriod"/>
            </a:pPr>
            <a:r>
              <a:rPr lang="en-US" dirty="0"/>
              <a:t>There’s no critical angle in this case. </a:t>
            </a:r>
          </a:p>
        </p:txBody>
      </p:sp>
      <p:sp>
        <p:nvSpPr>
          <p:cNvPr id="4" name="Title 1"/>
          <p:cNvSpPr txBox="1">
            <a:spLocks/>
          </p:cNvSpPr>
          <p:nvPr/>
        </p:nvSpPr>
        <p:spPr bwMode="auto">
          <a:xfrm>
            <a:off x="647700" y="3962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Times New Roman" pitchFamily="18" charset="0"/>
              </a:defRPr>
            </a:lvl2pPr>
            <a:lvl3pPr algn="ctr" rtl="0" eaLnBrk="0" fontAlgn="base" hangingPunct="0">
              <a:spcBef>
                <a:spcPct val="0"/>
              </a:spcBef>
              <a:spcAft>
                <a:spcPct val="0"/>
              </a:spcAft>
              <a:defRPr sz="2400" b="1">
                <a:solidFill>
                  <a:schemeClr val="tx1"/>
                </a:solidFill>
                <a:latin typeface="Times New Roman" pitchFamily="18" charset="0"/>
              </a:defRPr>
            </a:lvl3pPr>
            <a:lvl4pPr algn="ctr" rtl="0" eaLnBrk="0" fontAlgn="base" hangingPunct="0">
              <a:spcBef>
                <a:spcPct val="0"/>
              </a:spcBef>
              <a:spcAft>
                <a:spcPct val="0"/>
              </a:spcAft>
              <a:defRPr sz="2400" b="1">
                <a:solidFill>
                  <a:schemeClr val="tx1"/>
                </a:solidFill>
                <a:latin typeface="Times New Roman" pitchFamily="18" charset="0"/>
              </a:defRPr>
            </a:lvl4pPr>
            <a:lvl5pPr algn="ctr" rtl="0" eaLnBrk="0" fontAlgn="base" hangingPunct="0">
              <a:spcBef>
                <a:spcPct val="0"/>
              </a:spcBef>
              <a:spcAft>
                <a:spcPct val="0"/>
              </a:spcAft>
              <a:defRPr sz="2400" b="1">
                <a:solidFill>
                  <a:schemeClr val="tx1"/>
                </a:solidFill>
                <a:latin typeface="Times New Roman" pitchFamily="18" charset="0"/>
              </a:defRPr>
            </a:lvl5pPr>
            <a:lvl6pPr marL="457200" algn="ctr" rtl="0" eaLnBrk="0" fontAlgn="base" hangingPunct="0">
              <a:spcBef>
                <a:spcPct val="0"/>
              </a:spcBef>
              <a:spcAft>
                <a:spcPct val="0"/>
              </a:spcAft>
              <a:defRPr sz="2400" b="1">
                <a:solidFill>
                  <a:schemeClr val="tx1"/>
                </a:solidFill>
                <a:latin typeface="Times New Roman" pitchFamily="18" charset="0"/>
              </a:defRPr>
            </a:lvl6pPr>
            <a:lvl7pPr marL="914400" algn="ctr" rtl="0" eaLnBrk="0" fontAlgn="base" hangingPunct="0">
              <a:spcBef>
                <a:spcPct val="0"/>
              </a:spcBef>
              <a:spcAft>
                <a:spcPct val="0"/>
              </a:spcAft>
              <a:defRPr sz="2400" b="1">
                <a:solidFill>
                  <a:schemeClr val="tx1"/>
                </a:solidFill>
                <a:latin typeface="Times New Roman" pitchFamily="18" charset="0"/>
              </a:defRPr>
            </a:lvl7pPr>
            <a:lvl8pPr marL="1371600" algn="ctr" rtl="0" eaLnBrk="0" fontAlgn="base" hangingPunct="0">
              <a:spcBef>
                <a:spcPct val="0"/>
              </a:spcBef>
              <a:spcAft>
                <a:spcPct val="0"/>
              </a:spcAft>
              <a:defRPr sz="2400" b="1">
                <a:solidFill>
                  <a:schemeClr val="tx1"/>
                </a:solidFill>
                <a:latin typeface="Times New Roman" pitchFamily="18" charset="0"/>
              </a:defRPr>
            </a:lvl8pPr>
            <a:lvl9pPr marL="1828800" algn="ctr" rtl="0" eaLnBrk="0" fontAlgn="base" hangingPunct="0">
              <a:spcBef>
                <a:spcPct val="0"/>
              </a:spcBef>
              <a:spcAft>
                <a:spcPct val="0"/>
              </a:spcAft>
              <a:defRPr sz="2400" b="1">
                <a:solidFill>
                  <a:schemeClr val="tx1"/>
                </a:solidFill>
                <a:latin typeface="Times New Roman" pitchFamily="18" charset="0"/>
              </a:defRPr>
            </a:lvl9pPr>
          </a:lstStyle>
          <a:p>
            <a:r>
              <a:rPr lang="en-US" dirty="0">
                <a:solidFill>
                  <a:srgbClr val="FF0000"/>
                </a:solidFill>
              </a:rPr>
              <a:t>Quiz (Bonus)</a:t>
            </a:r>
          </a:p>
        </p:txBody>
      </p:sp>
      <p:sp>
        <p:nvSpPr>
          <p:cNvPr id="5" name="Rectangle 4"/>
          <p:cNvSpPr/>
          <p:nvPr/>
        </p:nvSpPr>
        <p:spPr>
          <a:xfrm>
            <a:off x="381000" y="4524802"/>
            <a:ext cx="8305800" cy="1938992"/>
          </a:xfrm>
          <a:prstGeom prst="rect">
            <a:avLst/>
          </a:prstGeom>
        </p:spPr>
        <p:txBody>
          <a:bodyPr wrap="square">
            <a:spAutoFit/>
          </a:bodyPr>
          <a:lstStyle/>
          <a:p>
            <a:r>
              <a:rPr lang="en-US" dirty="0"/>
              <a:t>When light incident from glass to water. What’s the critical angle. </a:t>
            </a:r>
          </a:p>
          <a:p>
            <a:pPr marL="457200" indent="-457200">
              <a:buAutoNum type="alphaUcPeriod"/>
            </a:pPr>
            <a:r>
              <a:rPr lang="en-US" dirty="0"/>
              <a:t>41.8 degree </a:t>
            </a:r>
          </a:p>
          <a:p>
            <a:pPr marL="457200" indent="-457200">
              <a:buAutoNum type="alphaUcPeriod"/>
            </a:pPr>
            <a:r>
              <a:rPr lang="en-US" dirty="0"/>
              <a:t>62.5 degree</a:t>
            </a:r>
          </a:p>
          <a:p>
            <a:pPr marL="457200" indent="-457200">
              <a:buFontTx/>
              <a:buAutoNum type="alphaUcPeriod"/>
            </a:pPr>
            <a:r>
              <a:rPr lang="en-US" dirty="0"/>
              <a:t>There’s no critical angle in this case. </a:t>
            </a:r>
          </a:p>
          <a:p>
            <a:endParaRPr lang="en-US" dirty="0"/>
          </a:p>
        </p:txBody>
      </p:sp>
      <p:graphicFrame>
        <p:nvGraphicFramePr>
          <p:cNvPr id="7" name="Object 13"/>
          <p:cNvGraphicFramePr>
            <a:graphicFrameLocks noChangeAspect="1"/>
          </p:cNvGraphicFramePr>
          <p:nvPr>
            <p:extLst>
              <p:ext uri="{D42A27DB-BD31-4B8C-83A1-F6EECF244321}">
                <p14:modId xmlns:p14="http://schemas.microsoft.com/office/powerpoint/2010/main" val="1254038372"/>
              </p:ext>
            </p:extLst>
          </p:nvPr>
        </p:nvGraphicFramePr>
        <p:xfrm>
          <a:off x="6248400" y="5822444"/>
          <a:ext cx="2281238" cy="641350"/>
        </p:xfrm>
        <a:graphic>
          <a:graphicData uri="http://schemas.openxmlformats.org/presentationml/2006/ole">
            <mc:AlternateContent xmlns:mc="http://schemas.openxmlformats.org/markup-compatibility/2006">
              <mc:Choice xmlns:v="urn:schemas-microsoft-com:vml" Requires="v">
                <p:oleObj spid="_x0000_s36893" name="Equation" r:id="rId3" imgW="1536480" imgH="431640" progId="Equation.DSMT4">
                  <p:embed/>
                </p:oleObj>
              </mc:Choice>
              <mc:Fallback>
                <p:oleObj name="Equation" r:id="rId3" imgW="1536480" imgH="431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5822444"/>
                        <a:ext cx="22812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5476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42" name="Picture 1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80399" y="2145096"/>
            <a:ext cx="3165002"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2"/>
          <p:cNvSpPr>
            <a:spLocks noGrp="1" noChangeArrowheads="1"/>
          </p:cNvSpPr>
          <p:nvPr>
            <p:ph type="title"/>
          </p:nvPr>
        </p:nvSpPr>
        <p:spPr>
          <a:xfrm>
            <a:off x="685800" y="152400"/>
            <a:ext cx="7772400" cy="381000"/>
          </a:xfrm>
        </p:spPr>
        <p:txBody>
          <a:bodyPr/>
          <a:lstStyle/>
          <a:p>
            <a:r>
              <a:rPr lang="en-US" altLang="ja-JP">
                <a:ea typeface="ＭＳ Ｐゴシック" pitchFamily="64" charset="-128"/>
              </a:rPr>
              <a:t>Examples</a:t>
            </a:r>
          </a:p>
        </p:txBody>
      </p:sp>
      <p:pic>
        <p:nvPicPr>
          <p:cNvPr id="3079" name="Picture 3" descr="figure-3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609600"/>
            <a:ext cx="2849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5844" name="Object 4"/>
          <p:cNvGraphicFramePr>
            <a:graphicFrameLocks noChangeAspect="1"/>
          </p:cNvGraphicFramePr>
          <p:nvPr/>
        </p:nvGraphicFramePr>
        <p:xfrm>
          <a:off x="4419600" y="1524000"/>
          <a:ext cx="2362200" cy="663575"/>
        </p:xfrm>
        <a:graphic>
          <a:graphicData uri="http://schemas.openxmlformats.org/presentationml/2006/ole">
            <mc:AlternateContent xmlns:mc="http://schemas.openxmlformats.org/markup-compatibility/2006">
              <mc:Choice xmlns:v="urn:schemas-microsoft-com:vml" Requires="v">
                <p:oleObj spid="_x0000_s39014" name="Equation" r:id="rId6" imgW="1536480" imgH="431640" progId="Equation.DSMT4">
                  <p:embed/>
                </p:oleObj>
              </mc:Choice>
              <mc:Fallback>
                <p:oleObj name="Equation" r:id="rId6" imgW="15364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1524000"/>
                        <a:ext cx="236220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Text Box 5"/>
          <p:cNvSpPr txBox="1">
            <a:spLocks noChangeArrowheads="1"/>
          </p:cNvSpPr>
          <p:nvPr/>
        </p:nvSpPr>
        <p:spPr bwMode="auto">
          <a:xfrm>
            <a:off x="4267200" y="990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Fish’s view of the world</a:t>
            </a:r>
          </a:p>
        </p:txBody>
      </p:sp>
      <p:pic>
        <p:nvPicPr>
          <p:cNvPr id="675846" name="Picture 6" descr="figure-31-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743200"/>
            <a:ext cx="33528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47" name="Text Box 7"/>
          <p:cNvSpPr txBox="1">
            <a:spLocks noChangeArrowheads="1"/>
          </p:cNvSpPr>
          <p:nvPr/>
        </p:nvSpPr>
        <p:spPr bwMode="auto">
          <a:xfrm>
            <a:off x="4343400" y="2819400"/>
            <a:ext cx="281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dirty="0">
                <a:ea typeface="ＭＳ Ｐゴシック" pitchFamily="64" charset="-128"/>
              </a:rPr>
              <a:t>Prism used as reflectors</a:t>
            </a:r>
          </a:p>
        </p:txBody>
      </p:sp>
      <p:grpSp>
        <p:nvGrpSpPr>
          <p:cNvPr id="2" name="Group 8"/>
          <p:cNvGrpSpPr>
            <a:grpSpLocks/>
          </p:cNvGrpSpPr>
          <p:nvPr/>
        </p:nvGrpSpPr>
        <p:grpSpPr bwMode="auto">
          <a:xfrm>
            <a:off x="1066800" y="4953000"/>
            <a:ext cx="3041650" cy="1752600"/>
            <a:chOff x="672" y="3120"/>
            <a:chExt cx="1916" cy="1104"/>
          </a:xfrm>
        </p:grpSpPr>
        <p:pic>
          <p:nvPicPr>
            <p:cNvPr id="3092" name="Picture 9" descr="figure-31-27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 y="3168"/>
              <a:ext cx="977"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0" descr="figure-31-27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5" y="3120"/>
              <a:ext cx="743"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851" name="Text Box 11"/>
          <p:cNvSpPr txBox="1">
            <a:spLocks noChangeArrowheads="1"/>
          </p:cNvSpPr>
          <p:nvPr/>
        </p:nvSpPr>
        <p:spPr bwMode="auto">
          <a:xfrm>
            <a:off x="4495800" y="49530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Optical fiber</a:t>
            </a:r>
          </a:p>
        </p:txBody>
      </p:sp>
      <p:grpSp>
        <p:nvGrpSpPr>
          <p:cNvPr id="3" name="Group 12"/>
          <p:cNvGrpSpPr>
            <a:grpSpLocks/>
          </p:cNvGrpSpPr>
          <p:nvPr/>
        </p:nvGrpSpPr>
        <p:grpSpPr bwMode="auto">
          <a:xfrm>
            <a:off x="5029200" y="6019800"/>
            <a:ext cx="3368675" cy="641350"/>
            <a:chOff x="3168" y="3792"/>
            <a:chExt cx="2122" cy="404"/>
          </a:xfrm>
        </p:grpSpPr>
        <p:graphicFrame>
          <p:nvGraphicFramePr>
            <p:cNvPr id="3077" name="Object 13"/>
            <p:cNvGraphicFramePr>
              <a:graphicFrameLocks noChangeAspect="1"/>
            </p:cNvGraphicFramePr>
            <p:nvPr/>
          </p:nvGraphicFramePr>
          <p:xfrm>
            <a:off x="3853" y="3792"/>
            <a:ext cx="1437" cy="404"/>
          </p:xfrm>
          <a:graphic>
            <a:graphicData uri="http://schemas.openxmlformats.org/presentationml/2006/ole">
              <mc:AlternateContent xmlns:mc="http://schemas.openxmlformats.org/markup-compatibility/2006">
                <mc:Choice xmlns:v="urn:schemas-microsoft-com:vml" Requires="v">
                  <p:oleObj spid="_x0000_s39015" name="Equation" r:id="rId11" imgW="1536480" imgH="431640" progId="Equation.DSMT4">
                    <p:embed/>
                  </p:oleObj>
                </mc:Choice>
                <mc:Fallback>
                  <p:oleObj name="Equation" r:id="rId11" imgW="1536480" imgH="4316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3" y="3792"/>
                          <a:ext cx="143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91" name="Text Box 14"/>
            <p:cNvSpPr txBox="1">
              <a:spLocks noChangeArrowheads="1"/>
            </p:cNvSpPr>
            <p:nvPr/>
          </p:nvSpPr>
          <p:spPr bwMode="auto">
            <a:xfrm>
              <a:off x="3168" y="3840"/>
              <a:ext cx="6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in water</a:t>
              </a:r>
            </a:p>
          </p:txBody>
        </p:sp>
      </p:grpSp>
      <p:grpSp>
        <p:nvGrpSpPr>
          <p:cNvPr id="4" name="Group 15"/>
          <p:cNvGrpSpPr>
            <a:grpSpLocks/>
          </p:cNvGrpSpPr>
          <p:nvPr/>
        </p:nvGrpSpPr>
        <p:grpSpPr bwMode="auto">
          <a:xfrm>
            <a:off x="5029200" y="4953000"/>
            <a:ext cx="3733800" cy="1076325"/>
            <a:chOff x="3168" y="3120"/>
            <a:chExt cx="2352" cy="678"/>
          </a:xfrm>
        </p:grpSpPr>
        <p:graphicFrame>
          <p:nvGraphicFramePr>
            <p:cNvPr id="3076" name="Object 16"/>
            <p:cNvGraphicFramePr>
              <a:graphicFrameLocks noChangeAspect="1"/>
            </p:cNvGraphicFramePr>
            <p:nvPr/>
          </p:nvGraphicFramePr>
          <p:xfrm>
            <a:off x="3840" y="3408"/>
            <a:ext cx="1318" cy="390"/>
          </p:xfrm>
          <a:graphic>
            <a:graphicData uri="http://schemas.openxmlformats.org/presentationml/2006/ole">
              <mc:AlternateContent xmlns:mc="http://schemas.openxmlformats.org/markup-compatibility/2006">
                <mc:Choice xmlns:v="urn:schemas-microsoft-com:vml" Requires="v">
                  <p:oleObj spid="_x0000_s39016" name="Equation" r:id="rId13" imgW="1460160" imgH="431640" progId="Equation.DSMT4">
                    <p:embed/>
                  </p:oleObj>
                </mc:Choice>
                <mc:Fallback>
                  <p:oleObj name="Equation" r:id="rId13" imgW="146016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40" y="3408"/>
                          <a:ext cx="1318"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9" name="Text Box 17"/>
            <p:cNvSpPr txBox="1">
              <a:spLocks noChangeArrowheads="1"/>
            </p:cNvSpPr>
            <p:nvPr/>
          </p:nvSpPr>
          <p:spPr bwMode="auto">
            <a:xfrm>
              <a:off x="3168" y="345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in air</a:t>
              </a:r>
            </a:p>
          </p:txBody>
        </p:sp>
        <p:sp>
          <p:nvSpPr>
            <p:cNvPr id="3090" name="Text Box 18"/>
            <p:cNvSpPr txBox="1">
              <a:spLocks noChangeArrowheads="1"/>
            </p:cNvSpPr>
            <p:nvPr/>
          </p:nvSpPr>
          <p:spPr bwMode="auto">
            <a:xfrm>
              <a:off x="4032" y="3120"/>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a:solidFill>
                    <a:schemeClr val="tx1"/>
                  </a:solidFill>
                  <a:ea typeface="ＭＳ Ｐゴシック" pitchFamily="64" charset="-128"/>
                </a:rPr>
                <a:t>(e.g., glass with n=1.5)</a:t>
              </a:r>
            </a:p>
          </p:txBody>
        </p:sp>
      </p:grpSp>
      <p:grpSp>
        <p:nvGrpSpPr>
          <p:cNvPr id="5" name="Group 19"/>
          <p:cNvGrpSpPr>
            <a:grpSpLocks/>
          </p:cNvGrpSpPr>
          <p:nvPr/>
        </p:nvGrpSpPr>
        <p:grpSpPr bwMode="auto">
          <a:xfrm>
            <a:off x="4505325" y="3429000"/>
            <a:ext cx="2387600" cy="1282700"/>
            <a:chOff x="2838" y="2160"/>
            <a:chExt cx="1504" cy="808"/>
          </a:xfrm>
        </p:grpSpPr>
        <p:graphicFrame>
          <p:nvGraphicFramePr>
            <p:cNvPr id="3075" name="Object 20"/>
            <p:cNvGraphicFramePr>
              <a:graphicFrameLocks noChangeAspect="1"/>
            </p:cNvGraphicFramePr>
            <p:nvPr/>
          </p:nvGraphicFramePr>
          <p:xfrm>
            <a:off x="2928" y="2160"/>
            <a:ext cx="1414" cy="418"/>
          </p:xfrm>
          <a:graphic>
            <a:graphicData uri="http://schemas.openxmlformats.org/presentationml/2006/ole">
              <mc:AlternateContent xmlns:mc="http://schemas.openxmlformats.org/markup-compatibility/2006">
                <mc:Choice xmlns:v="urn:schemas-microsoft-com:vml" Requires="v">
                  <p:oleObj spid="_x0000_s39017" name="Equation" r:id="rId15" imgW="1460160" imgH="431640" progId="Equation.DSMT4">
                    <p:embed/>
                  </p:oleObj>
                </mc:Choice>
                <mc:Fallback>
                  <p:oleObj name="Equation" r:id="rId15" imgW="1460160" imgH="4316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28" y="2160"/>
                          <a:ext cx="1414"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8" name="Text Box 21"/>
            <p:cNvSpPr txBox="1">
              <a:spLocks noChangeArrowheads="1"/>
            </p:cNvSpPr>
            <p:nvPr/>
          </p:nvSpPr>
          <p:spPr bwMode="auto">
            <a:xfrm>
              <a:off x="2838" y="2564"/>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i="0" dirty="0">
                  <a:solidFill>
                    <a:schemeClr val="tx1"/>
                  </a:solidFill>
                  <a:ea typeface="ＭＳ Ｐゴシック" pitchFamily="64" charset="-128"/>
                </a:rPr>
                <a:t>(e.g., glass with n=1.5)</a:t>
              </a:r>
            </a:p>
          </p:txBody>
        </p:sp>
      </p:grpSp>
    </p:spTree>
    <p:extLst>
      <p:ext uri="{BB962C8B-B14F-4D97-AF65-F5344CB8AC3E}">
        <p14:creationId xmlns:p14="http://schemas.microsoft.com/office/powerpoint/2010/main" val="1705550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75851"/>
                                        </p:tgtEl>
                                        <p:attrNameLst>
                                          <p:attrName>style.visibility</p:attrName>
                                        </p:attrNameLst>
                                      </p:cBhvr>
                                      <p:to>
                                        <p:strVal val="visible"/>
                                      </p:to>
                                    </p:set>
                                    <p:anim calcmode="lin" valueType="num">
                                      <p:cBhvr additive="base">
                                        <p:cTn id="10" dur="500" fill="hold"/>
                                        <p:tgtEl>
                                          <p:spTgt spid="675851"/>
                                        </p:tgtEl>
                                        <p:attrNameLst>
                                          <p:attrName>ppt_x</p:attrName>
                                        </p:attrNameLst>
                                      </p:cBhvr>
                                      <p:tavLst>
                                        <p:tav tm="0">
                                          <p:val>
                                            <p:strVal val="0-#ppt_w/2"/>
                                          </p:val>
                                        </p:tav>
                                        <p:tav tm="100000">
                                          <p:val>
                                            <p:strVal val="#ppt_x"/>
                                          </p:val>
                                        </p:tav>
                                      </p:tavLst>
                                    </p:anim>
                                    <p:anim calcmode="lin" valueType="num">
                                      <p:cBhvr additive="base">
                                        <p:cTn id="11" dur="500" fill="hold"/>
                                        <p:tgtEl>
                                          <p:spTgt spid="675851"/>
                                        </p:tgtEl>
                                        <p:attrNameLst>
                                          <p:attrName>ppt_y</p:attrName>
                                        </p:attrNameLst>
                                      </p:cBhvr>
                                      <p:tavLst>
                                        <p:tav tm="0">
                                          <p:val>
                                            <p:strVal val="#ppt_y"/>
                                          </p:val>
                                        </p:tav>
                                        <p:tav tm="100000">
                                          <p:val>
                                            <p:strVal val="#ppt_y"/>
                                          </p:val>
                                        </p:tav>
                                      </p:tavLst>
                                    </p:anim>
                                  </p:childTnLst>
                                </p:cTn>
                              </p:par>
                              <p:par>
                                <p:cTn id="12" presetID="4"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par>
                                <p:cTn id="15" presetID="4"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fade">
                                      <p:cBhvr>
                                        <p:cTn id="22" dur="500"/>
                                        <p:tgtEl>
                                          <p:spTgt spid="3079"/>
                                        </p:tgtEl>
                                      </p:cBhvr>
                                    </p:animEffect>
                                  </p:childTnLst>
                                </p:cTn>
                              </p:par>
                              <p:par>
                                <p:cTn id="23" presetID="10" presetClass="entr" presetSubtype="0" fill="hold" nodeType="withEffect">
                                  <p:stCondLst>
                                    <p:cond delay="0"/>
                                  </p:stCondLst>
                                  <p:childTnLst>
                                    <p:set>
                                      <p:cBhvr>
                                        <p:cTn id="24" dur="1" fill="hold">
                                          <p:stCondLst>
                                            <p:cond delay="0"/>
                                          </p:stCondLst>
                                        </p:cTn>
                                        <p:tgtEl>
                                          <p:spTgt spid="675844"/>
                                        </p:tgtEl>
                                        <p:attrNameLst>
                                          <p:attrName>style.visibility</p:attrName>
                                        </p:attrNameLst>
                                      </p:cBhvr>
                                      <p:to>
                                        <p:strVal val="visible"/>
                                      </p:to>
                                    </p:set>
                                    <p:animEffect transition="in" filter="fade">
                                      <p:cBhvr>
                                        <p:cTn id="25" dur="500"/>
                                        <p:tgtEl>
                                          <p:spTgt spid="6758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80"/>
                                        </p:tgtEl>
                                        <p:attrNameLst>
                                          <p:attrName>style.visibility</p:attrName>
                                        </p:attrNameLst>
                                      </p:cBhvr>
                                      <p:to>
                                        <p:strVal val="visible"/>
                                      </p:to>
                                    </p:set>
                                    <p:animEffect transition="in" filter="fade">
                                      <p:cBhvr>
                                        <p:cTn id="2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67585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ja-JP">
                <a:ea typeface="ＭＳ Ｐゴシック" pitchFamily="64" charset="-128"/>
              </a:rPr>
              <a:t>Chromatic Dispersion</a:t>
            </a:r>
          </a:p>
        </p:txBody>
      </p:sp>
      <p:sp>
        <p:nvSpPr>
          <p:cNvPr id="10243" name="Text Box 3"/>
          <p:cNvSpPr txBox="1">
            <a:spLocks noChangeArrowheads="1"/>
          </p:cNvSpPr>
          <p:nvPr/>
        </p:nvSpPr>
        <p:spPr bwMode="auto">
          <a:xfrm>
            <a:off x="3276600" y="1143000"/>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1"/>
                </a:solidFill>
                <a:ea typeface="ＭＳ Ｐゴシック" pitchFamily="64" charset="-128"/>
              </a:rPr>
              <a:t>The index of refraction of a medium is usually a function of the wavelength of the light. It is </a:t>
            </a:r>
            <a:r>
              <a:rPr lang="en-US" altLang="ja-JP" sz="2000" b="1">
                <a:ea typeface="ＭＳ Ｐゴシック" pitchFamily="64" charset="-128"/>
              </a:rPr>
              <a:t>larger at shorter wavelengths</a:t>
            </a:r>
            <a:r>
              <a:rPr lang="en-US" altLang="ja-JP" sz="2000" b="1" i="0">
                <a:solidFill>
                  <a:schemeClr val="tx1"/>
                </a:solidFill>
                <a:ea typeface="ＭＳ Ｐゴシック" pitchFamily="64" charset="-128"/>
              </a:rPr>
              <a:t>.</a:t>
            </a:r>
          </a:p>
        </p:txBody>
      </p:sp>
      <p:pic>
        <p:nvPicPr>
          <p:cNvPr id="10244" name="Picture 4" descr="F34_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25" y="685800"/>
            <a:ext cx="24034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352800" y="2438400"/>
            <a:ext cx="526732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dirty="0">
                <a:solidFill>
                  <a:schemeClr val="tx1"/>
                </a:solidFill>
                <a:ea typeface="ＭＳ Ｐゴシック" pitchFamily="64" charset="-128"/>
              </a:rPr>
              <a:t>Consequently, a light beam consisting of rays of different wavelength (e.g., sun light) will be </a:t>
            </a:r>
          </a:p>
          <a:p>
            <a:r>
              <a:rPr lang="en-US" altLang="ja-JP" sz="2000" b="1" i="0" dirty="0">
                <a:solidFill>
                  <a:schemeClr val="tx1"/>
                </a:solidFill>
                <a:ea typeface="ＭＳ Ｐゴシック" pitchFamily="64" charset="-128"/>
              </a:rPr>
              <a:t>refracted at different angles at the interface of </a:t>
            </a:r>
          </a:p>
          <a:p>
            <a:r>
              <a:rPr lang="en-US" altLang="ja-JP" sz="2000" b="1" i="0" dirty="0">
                <a:solidFill>
                  <a:schemeClr val="tx1"/>
                </a:solidFill>
                <a:ea typeface="ＭＳ Ｐゴシック" pitchFamily="64" charset="-128"/>
              </a:rPr>
              <a:t>two different media. This spreading of light is </a:t>
            </a:r>
          </a:p>
          <a:p>
            <a:r>
              <a:rPr lang="en-US" altLang="ja-JP" sz="2000" b="1" i="0" dirty="0">
                <a:solidFill>
                  <a:schemeClr val="tx1"/>
                </a:solidFill>
                <a:ea typeface="ＭＳ Ｐゴシック" pitchFamily="64" charset="-128"/>
              </a:rPr>
              <a:t>called </a:t>
            </a:r>
            <a:r>
              <a:rPr lang="en-US" altLang="ja-JP" sz="2000" b="1" dirty="0">
                <a:solidFill>
                  <a:schemeClr val="hlink"/>
                </a:solidFill>
                <a:ea typeface="ＭＳ Ｐゴシック" pitchFamily="64" charset="-128"/>
              </a:rPr>
              <a:t>chromatic dispersion</a:t>
            </a:r>
            <a:r>
              <a:rPr lang="en-US" altLang="ja-JP" sz="2000" b="1" i="0" dirty="0">
                <a:solidFill>
                  <a:schemeClr val="tx1"/>
                </a:solidFill>
                <a:ea typeface="ＭＳ Ｐゴシック" pitchFamily="64" charset="-128"/>
              </a:rPr>
              <a:t>. </a:t>
            </a:r>
          </a:p>
        </p:txBody>
      </p:sp>
      <p:sp>
        <p:nvSpPr>
          <p:cNvPr id="10246" name="Text Box 6"/>
          <p:cNvSpPr txBox="1">
            <a:spLocks noChangeArrowheads="1"/>
          </p:cNvSpPr>
          <p:nvPr/>
        </p:nvSpPr>
        <p:spPr bwMode="auto">
          <a:xfrm>
            <a:off x="3429000" y="4267200"/>
            <a:ext cx="495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a:ea typeface="ＭＳ Ｐゴシック" pitchFamily="64" charset="-128"/>
              </a:rPr>
              <a:t>White light</a:t>
            </a:r>
            <a:r>
              <a:rPr lang="en-US" altLang="ja-JP" sz="2000" b="1" i="0">
                <a:solidFill>
                  <a:schemeClr val="tx1"/>
                </a:solidFill>
                <a:ea typeface="ＭＳ Ｐゴシック" pitchFamily="64" charset="-128"/>
              </a:rPr>
              <a:t>: It consists of components of nearly all the colors in the visible spectrum with approximately uniform intensities.</a:t>
            </a:r>
          </a:p>
        </p:txBody>
      </p:sp>
      <p:sp>
        <p:nvSpPr>
          <p:cNvPr id="10247" name="Text Box 7"/>
          <p:cNvSpPr txBox="1">
            <a:spLocks noChangeArrowheads="1"/>
          </p:cNvSpPr>
          <p:nvPr/>
        </p:nvSpPr>
        <p:spPr bwMode="auto">
          <a:xfrm>
            <a:off x="3429000" y="54102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i="0">
                <a:solidFill>
                  <a:schemeClr val="tx2"/>
                </a:solidFill>
                <a:ea typeface="ＭＳ Ｐゴシック" pitchFamily="64" charset="-128"/>
              </a:rPr>
              <a:t>The component of a beam of white light with shorter wavelength tends to be bent more.</a:t>
            </a:r>
          </a:p>
        </p:txBody>
      </p:sp>
      <p:grpSp>
        <p:nvGrpSpPr>
          <p:cNvPr id="10248" name="Group 8"/>
          <p:cNvGrpSpPr>
            <a:grpSpLocks/>
          </p:cNvGrpSpPr>
          <p:nvPr/>
        </p:nvGrpSpPr>
        <p:grpSpPr bwMode="auto">
          <a:xfrm>
            <a:off x="3581400" y="6248400"/>
            <a:ext cx="4343400" cy="396875"/>
            <a:chOff x="2256" y="3936"/>
            <a:chExt cx="2736" cy="250"/>
          </a:xfrm>
        </p:grpSpPr>
        <p:sp>
          <p:nvSpPr>
            <p:cNvPr id="10249" name="AutoShape 9"/>
            <p:cNvSpPr>
              <a:spLocks noChangeArrowheads="1"/>
            </p:cNvSpPr>
            <p:nvPr/>
          </p:nvSpPr>
          <p:spPr bwMode="auto">
            <a:xfrm>
              <a:off x="2256" y="403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endParaRPr lang="en-US"/>
            </a:p>
          </p:txBody>
        </p:sp>
        <p:sp>
          <p:nvSpPr>
            <p:cNvPr id="10250" name="Text Box 10"/>
            <p:cNvSpPr txBox="1">
              <a:spLocks noChangeArrowheads="1"/>
            </p:cNvSpPr>
            <p:nvPr/>
          </p:nvSpPr>
          <p:spPr bwMode="auto">
            <a:xfrm>
              <a:off x="2736" y="3936"/>
              <a:ext cx="22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a:ea typeface="ＭＳ Ｐゴシック" pitchFamily="64" charset="-128"/>
                </a:rPr>
                <a:t>Spectrometer (such as a prism)</a:t>
              </a:r>
            </a:p>
          </p:txBody>
        </p:sp>
      </p:grpSp>
    </p:spTree>
    <p:extLst>
      <p:ext uri="{BB962C8B-B14F-4D97-AF65-F5344CB8AC3E}">
        <p14:creationId xmlns:p14="http://schemas.microsoft.com/office/powerpoint/2010/main" val="4932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929743" y="3352800"/>
            <a:ext cx="4876800" cy="2362200"/>
          </a:xfrm>
          <a:prstGeom prst="rect">
            <a:avLst/>
          </a:prstGeom>
          <a:noFill/>
          <a:ln>
            <a:noFill/>
          </a:ln>
        </p:spPr>
      </p:pic>
      <p:sp>
        <p:nvSpPr>
          <p:cNvPr id="2" name="Title 1"/>
          <p:cNvSpPr>
            <a:spLocks noGrp="1"/>
          </p:cNvSpPr>
          <p:nvPr>
            <p:ph type="title"/>
          </p:nvPr>
        </p:nvSpPr>
        <p:spPr/>
        <p:txBody>
          <a:bodyPr/>
          <a:lstStyle/>
          <a:p>
            <a:r>
              <a:rPr lang="en-US" dirty="0">
                <a:solidFill>
                  <a:srgbClr val="FF0000"/>
                </a:solidFill>
              </a:rPr>
              <a:t>Quiz (Bonus)</a:t>
            </a:r>
          </a:p>
        </p:txBody>
      </p:sp>
      <p:pic>
        <p:nvPicPr>
          <p:cNvPr id="4"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2800"/>
            <a:ext cx="4876800" cy="2362200"/>
          </a:xfrm>
          <a:prstGeom prst="rect">
            <a:avLst/>
          </a:prstGeom>
          <a:noFill/>
          <a:ln>
            <a:noFill/>
          </a:ln>
        </p:spPr>
      </p:pic>
      <p:sp>
        <p:nvSpPr>
          <p:cNvPr id="6" name="TextBox 5"/>
          <p:cNvSpPr txBox="1"/>
          <p:nvPr/>
        </p:nvSpPr>
        <p:spPr>
          <a:xfrm>
            <a:off x="5715000" y="4872335"/>
            <a:ext cx="1524000" cy="461665"/>
          </a:xfrm>
          <a:prstGeom prst="rect">
            <a:avLst/>
          </a:prstGeom>
          <a:noFill/>
        </p:spPr>
        <p:txBody>
          <a:bodyPr wrap="square" rtlCol="0">
            <a:spAutoFit/>
          </a:bodyPr>
          <a:lstStyle/>
          <a:p>
            <a:r>
              <a:rPr lang="en-US" dirty="0"/>
              <a:t>Glass</a:t>
            </a:r>
          </a:p>
        </p:txBody>
      </p:sp>
      <p:sp>
        <p:nvSpPr>
          <p:cNvPr id="7" name="TextBox 6"/>
          <p:cNvSpPr txBox="1"/>
          <p:nvPr/>
        </p:nvSpPr>
        <p:spPr>
          <a:xfrm>
            <a:off x="1066800" y="3657600"/>
            <a:ext cx="1524000" cy="461665"/>
          </a:xfrm>
          <a:prstGeom prst="rect">
            <a:avLst/>
          </a:prstGeom>
          <a:noFill/>
        </p:spPr>
        <p:txBody>
          <a:bodyPr wrap="square" rtlCol="0">
            <a:spAutoFit/>
          </a:bodyPr>
          <a:lstStyle/>
          <a:p>
            <a:r>
              <a:rPr lang="en-US" dirty="0"/>
              <a:t>air</a:t>
            </a:r>
          </a:p>
        </p:txBody>
      </p:sp>
      <p:sp>
        <p:nvSpPr>
          <p:cNvPr id="8" name="TextBox 7"/>
          <p:cNvSpPr txBox="1"/>
          <p:nvPr/>
        </p:nvSpPr>
        <p:spPr>
          <a:xfrm>
            <a:off x="609600" y="1066800"/>
            <a:ext cx="7848600" cy="830997"/>
          </a:xfrm>
          <a:prstGeom prst="rect">
            <a:avLst/>
          </a:prstGeom>
          <a:noFill/>
        </p:spPr>
        <p:txBody>
          <a:bodyPr wrap="square" rtlCol="0">
            <a:spAutoFit/>
          </a:bodyPr>
          <a:lstStyle/>
          <a:p>
            <a:r>
              <a:rPr lang="en-US" dirty="0"/>
              <a:t>Which of the following diagrams correctly demonstrates </a:t>
            </a:r>
            <a:r>
              <a:rPr lang="en-US" altLang="ja-JP" b="1" dirty="0">
                <a:solidFill>
                  <a:schemeClr val="hlink"/>
                </a:solidFill>
                <a:ea typeface="ＭＳ Ｐゴシック" pitchFamily="64" charset="-128"/>
              </a:rPr>
              <a:t>chromatic dispersion</a:t>
            </a:r>
            <a:r>
              <a:rPr lang="en-US" dirty="0"/>
              <a:t> </a:t>
            </a:r>
          </a:p>
        </p:txBody>
      </p:sp>
      <p:sp>
        <p:nvSpPr>
          <p:cNvPr id="10" name="Rectangle 9"/>
          <p:cNvSpPr/>
          <p:nvPr/>
        </p:nvSpPr>
        <p:spPr bwMode="auto">
          <a:xfrm>
            <a:off x="8305800" y="4343400"/>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1" name="Rectangle 10"/>
          <p:cNvSpPr/>
          <p:nvPr/>
        </p:nvSpPr>
        <p:spPr bwMode="auto">
          <a:xfrm>
            <a:off x="8153400" y="4872335"/>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2" name="Rectangle 11"/>
          <p:cNvSpPr/>
          <p:nvPr/>
        </p:nvSpPr>
        <p:spPr bwMode="auto">
          <a:xfrm>
            <a:off x="4223658" y="5000172"/>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3" name="Rectangle 12"/>
          <p:cNvSpPr/>
          <p:nvPr/>
        </p:nvSpPr>
        <p:spPr bwMode="auto">
          <a:xfrm>
            <a:off x="4423230" y="4241802"/>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4" name="TextBox 13"/>
          <p:cNvSpPr txBox="1"/>
          <p:nvPr/>
        </p:nvSpPr>
        <p:spPr>
          <a:xfrm>
            <a:off x="2057400" y="4957465"/>
            <a:ext cx="1524000" cy="461665"/>
          </a:xfrm>
          <a:prstGeom prst="rect">
            <a:avLst/>
          </a:prstGeom>
          <a:noFill/>
        </p:spPr>
        <p:txBody>
          <a:bodyPr wrap="square" rtlCol="0">
            <a:spAutoFit/>
          </a:bodyPr>
          <a:lstStyle/>
          <a:p>
            <a:r>
              <a:rPr lang="en-US" dirty="0"/>
              <a:t>Glass</a:t>
            </a:r>
          </a:p>
        </p:txBody>
      </p:sp>
      <p:sp>
        <p:nvSpPr>
          <p:cNvPr id="15" name="TextBox 14"/>
          <p:cNvSpPr txBox="1"/>
          <p:nvPr/>
        </p:nvSpPr>
        <p:spPr>
          <a:xfrm>
            <a:off x="4129314" y="4167835"/>
            <a:ext cx="809172" cy="461665"/>
          </a:xfrm>
          <a:prstGeom prst="rect">
            <a:avLst/>
          </a:prstGeom>
          <a:noFill/>
        </p:spPr>
        <p:txBody>
          <a:bodyPr wrap="square" rtlCol="0">
            <a:spAutoFit/>
          </a:bodyPr>
          <a:lstStyle/>
          <a:p>
            <a:r>
              <a:rPr lang="en-US" i="0" dirty="0"/>
              <a:t>blue</a:t>
            </a:r>
          </a:p>
        </p:txBody>
      </p:sp>
      <p:sp>
        <p:nvSpPr>
          <p:cNvPr id="16" name="TextBox 15"/>
          <p:cNvSpPr txBox="1"/>
          <p:nvPr/>
        </p:nvSpPr>
        <p:spPr>
          <a:xfrm>
            <a:off x="3900714" y="5104565"/>
            <a:ext cx="809172" cy="461665"/>
          </a:xfrm>
          <a:prstGeom prst="rect">
            <a:avLst/>
          </a:prstGeom>
          <a:noFill/>
        </p:spPr>
        <p:txBody>
          <a:bodyPr wrap="square" rtlCol="0">
            <a:spAutoFit/>
          </a:bodyPr>
          <a:lstStyle/>
          <a:p>
            <a:r>
              <a:rPr lang="en-US" i="0" dirty="0"/>
              <a:t>red</a:t>
            </a:r>
          </a:p>
        </p:txBody>
      </p:sp>
      <p:sp>
        <p:nvSpPr>
          <p:cNvPr id="17" name="TextBox 16"/>
          <p:cNvSpPr txBox="1"/>
          <p:nvPr/>
        </p:nvSpPr>
        <p:spPr>
          <a:xfrm>
            <a:off x="8305800" y="4114800"/>
            <a:ext cx="809172" cy="461665"/>
          </a:xfrm>
          <a:prstGeom prst="rect">
            <a:avLst/>
          </a:prstGeom>
          <a:noFill/>
        </p:spPr>
        <p:txBody>
          <a:bodyPr wrap="square" rtlCol="0">
            <a:spAutoFit/>
          </a:bodyPr>
          <a:lstStyle/>
          <a:p>
            <a:r>
              <a:rPr lang="en-US" i="0" dirty="0"/>
              <a:t>red</a:t>
            </a:r>
          </a:p>
        </p:txBody>
      </p:sp>
      <p:sp>
        <p:nvSpPr>
          <p:cNvPr id="18" name="TextBox 17"/>
          <p:cNvSpPr txBox="1"/>
          <p:nvPr/>
        </p:nvSpPr>
        <p:spPr>
          <a:xfrm>
            <a:off x="8077200" y="5051530"/>
            <a:ext cx="809172" cy="461665"/>
          </a:xfrm>
          <a:prstGeom prst="rect">
            <a:avLst/>
          </a:prstGeom>
          <a:noFill/>
        </p:spPr>
        <p:txBody>
          <a:bodyPr wrap="square" rtlCol="0">
            <a:spAutoFit/>
          </a:bodyPr>
          <a:lstStyle/>
          <a:p>
            <a:r>
              <a:rPr lang="en-US" i="0" dirty="0"/>
              <a:t>blue</a:t>
            </a:r>
          </a:p>
        </p:txBody>
      </p:sp>
      <p:sp>
        <p:nvSpPr>
          <p:cNvPr id="19" name="TextBox 18"/>
          <p:cNvSpPr txBox="1"/>
          <p:nvPr/>
        </p:nvSpPr>
        <p:spPr>
          <a:xfrm>
            <a:off x="1219200" y="2064603"/>
            <a:ext cx="6324600" cy="830997"/>
          </a:xfrm>
          <a:prstGeom prst="rect">
            <a:avLst/>
          </a:prstGeom>
          <a:noFill/>
        </p:spPr>
        <p:txBody>
          <a:bodyPr wrap="square" rtlCol="0">
            <a:spAutoFit/>
          </a:bodyPr>
          <a:lstStyle/>
          <a:p>
            <a:pPr marL="457200" indent="-457200">
              <a:buAutoNum type="alphaUcPeriod"/>
            </a:pPr>
            <a:r>
              <a:rPr lang="en-US" dirty="0"/>
              <a:t>Left </a:t>
            </a:r>
          </a:p>
          <a:p>
            <a:pPr marL="457200" indent="-457200">
              <a:buAutoNum type="alphaUcPeriod"/>
            </a:pPr>
            <a:r>
              <a:rPr lang="en-US" dirty="0"/>
              <a:t>right</a:t>
            </a:r>
          </a:p>
        </p:txBody>
      </p:sp>
      <p:cxnSp>
        <p:nvCxnSpPr>
          <p:cNvPr id="21" name="Straight Connector 20"/>
          <p:cNvCxnSpPr/>
          <p:nvPr/>
        </p:nvCxnSpPr>
        <p:spPr bwMode="auto">
          <a:xfrm>
            <a:off x="685800" y="3352800"/>
            <a:ext cx="2362200" cy="145226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flipV="1">
            <a:off x="914400" y="3352800"/>
            <a:ext cx="3390900" cy="151953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0" name="Straight Connector 29"/>
          <p:cNvCxnSpPr/>
          <p:nvPr/>
        </p:nvCxnSpPr>
        <p:spPr bwMode="auto">
          <a:xfrm>
            <a:off x="4648200" y="3433465"/>
            <a:ext cx="2362200" cy="1452265"/>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31" name="Straight Connector 30"/>
          <p:cNvCxnSpPr/>
          <p:nvPr/>
        </p:nvCxnSpPr>
        <p:spPr bwMode="auto">
          <a:xfrm flipV="1">
            <a:off x="4876800" y="3433465"/>
            <a:ext cx="3390900" cy="1519535"/>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95707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14800"/>
            <a:ext cx="4876800" cy="2362200"/>
          </a:xfrm>
          <a:prstGeom prst="rect">
            <a:avLst/>
          </a:prstGeom>
          <a:noFill/>
          <a:ln>
            <a:noFill/>
          </a:ln>
        </p:spPr>
      </p:pic>
      <p:sp>
        <p:nvSpPr>
          <p:cNvPr id="2" name="Title 1"/>
          <p:cNvSpPr>
            <a:spLocks noGrp="1"/>
          </p:cNvSpPr>
          <p:nvPr>
            <p:ph type="title"/>
          </p:nvPr>
        </p:nvSpPr>
        <p:spPr>
          <a:xfrm>
            <a:off x="685800" y="457200"/>
            <a:ext cx="7772400" cy="533400"/>
          </a:xfrm>
        </p:spPr>
        <p:txBody>
          <a:bodyPr/>
          <a:lstStyle/>
          <a:p>
            <a:r>
              <a:rPr lang="en-US" dirty="0"/>
              <a:t>7A-22 Refraction by Prisms</a:t>
            </a:r>
            <a:br>
              <a:rPr lang="en-US" dirty="0"/>
            </a:br>
            <a:endParaRPr lang="en-US" dirty="0"/>
          </a:p>
        </p:txBody>
      </p:sp>
      <p:pic>
        <p:nvPicPr>
          <p:cNvPr id="409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72735"/>
            <a:ext cx="5102215" cy="383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634335"/>
            <a:ext cx="1524000" cy="461665"/>
          </a:xfrm>
          <a:prstGeom prst="rect">
            <a:avLst/>
          </a:prstGeom>
          <a:noFill/>
        </p:spPr>
        <p:txBody>
          <a:bodyPr wrap="square" rtlCol="0">
            <a:spAutoFit/>
          </a:bodyPr>
          <a:lstStyle/>
          <a:p>
            <a:r>
              <a:rPr lang="en-US" dirty="0"/>
              <a:t>Glass</a:t>
            </a:r>
          </a:p>
        </p:txBody>
      </p:sp>
      <p:sp>
        <p:nvSpPr>
          <p:cNvPr id="8" name="Rectangle 7"/>
          <p:cNvSpPr/>
          <p:nvPr/>
        </p:nvSpPr>
        <p:spPr bwMode="auto">
          <a:xfrm>
            <a:off x="8305800" y="5105400"/>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9" name="Rectangle 8"/>
          <p:cNvSpPr/>
          <p:nvPr/>
        </p:nvSpPr>
        <p:spPr bwMode="auto">
          <a:xfrm>
            <a:off x="8153400" y="5634335"/>
            <a:ext cx="609600" cy="46166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rgbClr val="0000CC"/>
              </a:solidFill>
              <a:effectLst/>
              <a:latin typeface="Times New Roman" pitchFamily="18" charset="0"/>
            </a:endParaRPr>
          </a:p>
        </p:txBody>
      </p:sp>
      <p:sp>
        <p:nvSpPr>
          <p:cNvPr id="10" name="TextBox 9"/>
          <p:cNvSpPr txBox="1"/>
          <p:nvPr/>
        </p:nvSpPr>
        <p:spPr>
          <a:xfrm>
            <a:off x="8305800" y="4876800"/>
            <a:ext cx="809172" cy="461665"/>
          </a:xfrm>
          <a:prstGeom prst="rect">
            <a:avLst/>
          </a:prstGeom>
          <a:noFill/>
        </p:spPr>
        <p:txBody>
          <a:bodyPr wrap="square" rtlCol="0">
            <a:spAutoFit/>
          </a:bodyPr>
          <a:lstStyle/>
          <a:p>
            <a:r>
              <a:rPr lang="en-US" i="0" dirty="0"/>
              <a:t>red</a:t>
            </a:r>
          </a:p>
        </p:txBody>
      </p:sp>
      <p:sp>
        <p:nvSpPr>
          <p:cNvPr id="11" name="TextBox 10"/>
          <p:cNvSpPr txBox="1"/>
          <p:nvPr/>
        </p:nvSpPr>
        <p:spPr>
          <a:xfrm>
            <a:off x="8077200" y="5813530"/>
            <a:ext cx="809172" cy="461665"/>
          </a:xfrm>
          <a:prstGeom prst="rect">
            <a:avLst/>
          </a:prstGeom>
          <a:noFill/>
        </p:spPr>
        <p:txBody>
          <a:bodyPr wrap="square" rtlCol="0">
            <a:spAutoFit/>
          </a:bodyPr>
          <a:lstStyle/>
          <a:p>
            <a:r>
              <a:rPr lang="en-US" i="0" dirty="0"/>
              <a:t>blue</a:t>
            </a:r>
          </a:p>
        </p:txBody>
      </p:sp>
    </p:spTree>
    <p:extLst>
      <p:ext uri="{BB962C8B-B14F-4D97-AF65-F5344CB8AC3E}">
        <p14:creationId xmlns:p14="http://schemas.microsoft.com/office/powerpoint/2010/main" val="1448948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a:ea typeface="ＭＳ Ｐゴシック" pitchFamily="64" charset="-128"/>
              </a:rPr>
              <a:t>Mirage and Rainbow</a:t>
            </a:r>
          </a:p>
        </p:txBody>
      </p:sp>
      <p:pic>
        <p:nvPicPr>
          <p:cNvPr id="4100" name="Picture 3" descr="figure-31-2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90600"/>
            <a:ext cx="3763963"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figure-31-28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838200"/>
            <a:ext cx="19081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5"/>
          <p:cNvSpPr txBox="1">
            <a:spLocks noChangeArrowheads="1"/>
          </p:cNvSpPr>
          <p:nvPr/>
        </p:nvSpPr>
        <p:spPr bwMode="auto">
          <a:xfrm>
            <a:off x="6705600" y="10668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Mirage</a:t>
            </a:r>
          </a:p>
        </p:txBody>
      </p:sp>
      <p:graphicFrame>
        <p:nvGraphicFramePr>
          <p:cNvPr id="678918" name="Object 6"/>
          <p:cNvGraphicFramePr>
            <a:graphicFrameLocks noChangeAspect="1"/>
          </p:cNvGraphicFramePr>
          <p:nvPr/>
        </p:nvGraphicFramePr>
        <p:xfrm>
          <a:off x="6858000" y="1676400"/>
          <a:ext cx="1905000" cy="523875"/>
        </p:xfrm>
        <a:graphic>
          <a:graphicData uri="http://schemas.openxmlformats.org/presentationml/2006/ole">
            <mc:AlternateContent xmlns:mc="http://schemas.openxmlformats.org/markup-compatibility/2006">
              <mc:Choice xmlns:v="urn:schemas-microsoft-com:vml" Requires="v">
                <p:oleObj spid="_x0000_s39963" name="Equation" r:id="rId6" imgW="876240" imgH="241200" progId="Equation.DSMT4">
                  <p:embed/>
                </p:oleObj>
              </mc:Choice>
              <mc:Fallback>
                <p:oleObj name="Equation" r:id="rId6" imgW="8762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1676400"/>
                        <a:ext cx="19050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9"/>
          <p:cNvGrpSpPr>
            <a:grpSpLocks/>
          </p:cNvGrpSpPr>
          <p:nvPr/>
        </p:nvGrpSpPr>
        <p:grpSpPr bwMode="auto">
          <a:xfrm>
            <a:off x="1676400" y="1717675"/>
            <a:ext cx="2382838" cy="263525"/>
            <a:chOff x="1676400" y="1654030"/>
            <a:chExt cx="2382982" cy="262949"/>
          </a:xfrm>
        </p:grpSpPr>
        <p:cxnSp>
          <p:nvCxnSpPr>
            <p:cNvPr id="4106" name="Straight Connector 15"/>
            <p:cNvCxnSpPr>
              <a:cxnSpLocks noChangeShapeType="1"/>
            </p:cNvCxnSpPr>
            <p:nvPr/>
          </p:nvCxnSpPr>
          <p:spPr bwMode="auto">
            <a:xfrm>
              <a:off x="1676400" y="165403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16"/>
            <p:cNvCxnSpPr>
              <a:cxnSpLocks noChangeShapeType="1"/>
            </p:cNvCxnSpPr>
            <p:nvPr/>
          </p:nvCxnSpPr>
          <p:spPr bwMode="auto">
            <a:xfrm>
              <a:off x="1697182" y="1731818"/>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17"/>
            <p:cNvCxnSpPr>
              <a:cxnSpLocks noChangeShapeType="1"/>
            </p:cNvCxnSpPr>
            <p:nvPr/>
          </p:nvCxnSpPr>
          <p:spPr bwMode="auto">
            <a:xfrm>
              <a:off x="1676400" y="1828800"/>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18"/>
            <p:cNvCxnSpPr>
              <a:cxnSpLocks noChangeShapeType="1"/>
            </p:cNvCxnSpPr>
            <p:nvPr/>
          </p:nvCxnSpPr>
          <p:spPr bwMode="auto">
            <a:xfrm>
              <a:off x="1686791" y="1915391"/>
              <a:ext cx="23622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grpSp>
      <p:pic>
        <p:nvPicPr>
          <p:cNvPr id="2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08" y="3329895"/>
            <a:ext cx="4587240" cy="344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181600" y="4800600"/>
            <a:ext cx="3048000" cy="1200329"/>
          </a:xfrm>
          <a:prstGeom prst="rect">
            <a:avLst/>
          </a:prstGeom>
        </p:spPr>
        <p:txBody>
          <a:bodyPr wrap="square">
            <a:spAutoFit/>
          </a:bodyPr>
          <a:lstStyle/>
          <a:p>
            <a:r>
              <a:rPr lang="en-US" dirty="0"/>
              <a:t>7A-20 Hot Air Refraction</a:t>
            </a:r>
            <a:br>
              <a:rPr lang="en-US" dirty="0"/>
            </a:br>
            <a:endParaRPr lang="en-US" dirty="0"/>
          </a:p>
        </p:txBody>
      </p:sp>
    </p:spTree>
    <p:extLst>
      <p:ext uri="{BB962C8B-B14F-4D97-AF65-F5344CB8AC3E}">
        <p14:creationId xmlns:p14="http://schemas.microsoft.com/office/powerpoint/2010/main" val="3069571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228600"/>
            <a:ext cx="7772400" cy="381000"/>
          </a:xfrm>
        </p:spPr>
        <p:txBody>
          <a:bodyPr/>
          <a:lstStyle/>
          <a:p>
            <a:r>
              <a:rPr lang="en-US" altLang="ja-JP" dirty="0">
                <a:ea typeface="ＭＳ Ｐゴシック" pitchFamily="64" charset="-128"/>
              </a:rPr>
              <a:t>Mirage and Rainbow</a:t>
            </a:r>
          </a:p>
        </p:txBody>
      </p:sp>
      <p:grpSp>
        <p:nvGrpSpPr>
          <p:cNvPr id="2" name="Group 7"/>
          <p:cNvGrpSpPr>
            <a:grpSpLocks/>
          </p:cNvGrpSpPr>
          <p:nvPr/>
        </p:nvGrpSpPr>
        <p:grpSpPr bwMode="auto">
          <a:xfrm>
            <a:off x="304800" y="762000"/>
            <a:ext cx="3505200" cy="3017838"/>
            <a:chOff x="672" y="2208"/>
            <a:chExt cx="2208" cy="1901"/>
          </a:xfrm>
        </p:grpSpPr>
        <p:pic>
          <p:nvPicPr>
            <p:cNvPr id="4114" name="Picture 8" descr="figure-3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2208"/>
              <a:ext cx="1668" cy="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5" name="Text Box 9"/>
            <p:cNvSpPr txBox="1">
              <a:spLocks noChangeArrowheads="1"/>
            </p:cNvSpPr>
            <p:nvPr/>
          </p:nvSpPr>
          <p:spPr bwMode="auto">
            <a:xfrm>
              <a:off x="1968" y="2208"/>
              <a:ext cx="9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1800" b="1">
                  <a:ea typeface="ＭＳ Ｐゴシック" pitchFamily="64" charset="-128"/>
                </a:rPr>
                <a:t>water droplet</a:t>
              </a:r>
            </a:p>
          </p:txBody>
        </p:sp>
      </p:grpSp>
      <p:grpSp>
        <p:nvGrpSpPr>
          <p:cNvPr id="3" name="Group 10"/>
          <p:cNvGrpSpPr>
            <a:grpSpLocks/>
          </p:cNvGrpSpPr>
          <p:nvPr/>
        </p:nvGrpSpPr>
        <p:grpSpPr bwMode="auto">
          <a:xfrm>
            <a:off x="3810000" y="904194"/>
            <a:ext cx="5105400" cy="2344738"/>
            <a:chOff x="2448" y="2592"/>
            <a:chExt cx="3216" cy="1477"/>
          </a:xfrm>
        </p:grpSpPr>
        <p:pic>
          <p:nvPicPr>
            <p:cNvPr id="4110" name="Picture 11" descr="figure-31-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8" y="2640"/>
              <a:ext cx="2275" cy="1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1" name="Text Box 12"/>
            <p:cNvSpPr txBox="1">
              <a:spLocks noChangeArrowheads="1"/>
            </p:cNvSpPr>
            <p:nvPr/>
          </p:nvSpPr>
          <p:spPr bwMode="auto">
            <a:xfrm>
              <a:off x="4272" y="3504"/>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ea typeface="ＭＳ Ｐゴシック" pitchFamily="64" charset="-128"/>
                </a:rPr>
                <a:t>rainbow</a:t>
              </a:r>
            </a:p>
          </p:txBody>
        </p:sp>
        <p:sp>
          <p:nvSpPr>
            <p:cNvPr id="4112" name="Text Box 13"/>
            <p:cNvSpPr txBox="1">
              <a:spLocks noChangeArrowheads="1"/>
            </p:cNvSpPr>
            <p:nvPr/>
          </p:nvSpPr>
          <p:spPr bwMode="auto">
            <a:xfrm>
              <a:off x="4560" y="2592"/>
              <a:ext cx="11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red is outside.</a:t>
              </a:r>
            </a:p>
          </p:txBody>
        </p:sp>
        <p:sp>
          <p:nvSpPr>
            <p:cNvPr id="4113" name="Text Box 14"/>
            <p:cNvSpPr txBox="1">
              <a:spLocks noChangeArrowheads="1"/>
            </p:cNvSpPr>
            <p:nvPr/>
          </p:nvSpPr>
          <p:spPr bwMode="auto">
            <a:xfrm>
              <a:off x="4656" y="2880"/>
              <a:ext cx="9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 typeface="Wingdings" pitchFamily="2" charset="2"/>
                <a:buChar char="v"/>
              </a:pPr>
              <a:r>
                <a:rPr lang="ja-JP" altLang="en-US" sz="1800">
                  <a:ea typeface="ＭＳ Ｐゴシック" pitchFamily="64" charset="-128"/>
                </a:rPr>
                <a:t> </a:t>
              </a:r>
              <a:r>
                <a:rPr lang="en-US" altLang="ja-JP" sz="1800">
                  <a:ea typeface="ＭＳ Ｐゴシック" pitchFamily="64" charset="-128"/>
                </a:rPr>
                <a:t>intensity max at 42</a:t>
              </a:r>
              <a:r>
                <a:rPr lang="en-US" altLang="ja-JP" sz="1800">
                  <a:ea typeface="ＭＳ Ｐゴシック" pitchFamily="64" charset="-128"/>
                  <a:sym typeface="Symbol" pitchFamily="18" charset="2"/>
                </a:rPr>
                <a:t></a:t>
              </a:r>
              <a:endParaRPr lang="en-US" altLang="ja-JP" sz="1800">
                <a:ea typeface="ＭＳ Ｐゴシック" pitchFamily="64" charset="-128"/>
              </a:endParaRPr>
            </a:p>
          </p:txBody>
        </p:sp>
      </p:grpSp>
      <p:pic>
        <p:nvPicPr>
          <p:cNvPr id="20" name="Picture 4" descr="DoubleRainb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9964" y="4127694"/>
            <a:ext cx="2980007" cy="223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secondary"/>
          <p:cNvPicPr>
            <a:picLocks noChangeAspect="1" noChangeArrowheads="1"/>
          </p:cNvPicPr>
          <p:nvPr/>
        </p:nvPicPr>
        <p:blipFill>
          <a:blip r:embed="rId6">
            <a:extLst>
              <a:ext uri="{28A0092B-C50C-407E-A947-70E740481C1C}">
                <a14:useLocalDpi xmlns:a14="http://schemas.microsoft.com/office/drawing/2010/main" val="0"/>
              </a:ext>
            </a:extLst>
          </a:blip>
          <a:srcRect l="21208" r="24068"/>
          <a:stretch>
            <a:fillRect/>
          </a:stretch>
        </p:blipFill>
        <p:spPr bwMode="auto">
          <a:xfrm>
            <a:off x="6315237" y="3657600"/>
            <a:ext cx="1999925" cy="2997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85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00CC"/>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rgbClr val="0000CC"/>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Data\Microsoft\Templates\Blank Presentation.pot</Template>
  <TotalTime>10497</TotalTime>
  <Words>1557</Words>
  <Application>Microsoft Office PowerPoint</Application>
  <PresentationFormat>On-screen Show (4:3)</PresentationFormat>
  <Paragraphs>218</Paragraphs>
  <Slides>27</Slides>
  <Notes>21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Cambria Math</vt:lpstr>
      <vt:lpstr>Times New Roman</vt:lpstr>
      <vt:lpstr>Wingdings</vt:lpstr>
      <vt:lpstr>Blank Presentation</vt:lpstr>
      <vt:lpstr>Equation</vt:lpstr>
      <vt:lpstr>Law of  reflection and Refraction</vt:lpstr>
      <vt:lpstr>Total Internal Reflection</vt:lpstr>
      <vt:lpstr>Quiz (Bonus)</vt:lpstr>
      <vt:lpstr>Examples</vt:lpstr>
      <vt:lpstr>Chromatic Dispersion</vt:lpstr>
      <vt:lpstr>Quiz (Bonus)</vt:lpstr>
      <vt:lpstr>7A-22 Refraction by Prisms </vt:lpstr>
      <vt:lpstr>Mirage and Rainbow</vt:lpstr>
      <vt:lpstr>Mirage and Rainbow</vt:lpstr>
      <vt:lpstr>Polarization of Electromagnetic Waves</vt:lpstr>
      <vt:lpstr>Polarizer: polarization by absorption</vt:lpstr>
      <vt:lpstr>PowerPoint Presentation</vt:lpstr>
      <vt:lpstr>Quiz (Bonus) </vt:lpstr>
      <vt:lpstr>Example: two polarizers</vt:lpstr>
      <vt:lpstr>PowerPoint Presentation</vt:lpstr>
      <vt:lpstr>Backup </vt:lpstr>
      <vt:lpstr>Image by Reflection from a Plane Mirror</vt:lpstr>
      <vt:lpstr>“Full Length” Mirror</vt:lpstr>
      <vt:lpstr>7A-05 Candle Illusion </vt:lpstr>
      <vt:lpstr>PowerPoint Presentation</vt:lpstr>
      <vt:lpstr>Focal Point of a Spherical Mirror</vt:lpstr>
      <vt:lpstr>Locating Images</vt:lpstr>
      <vt:lpstr>Mirror Equation and Magnification</vt:lpstr>
      <vt:lpstr>Lens Equation</vt:lpstr>
      <vt:lpstr>7A-31 Effect on Medium on Lens </vt:lpstr>
      <vt:lpstr>Signs in the Lens Equation for Thin Lenses</vt:lpstr>
      <vt:lpstr>Lenses in Combination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261</dc:title>
  <dc:subject>Electricity and Optics</dc:subject>
  <dc:creator>Hisao Nakanishi</dc:creator>
  <cp:lastModifiedBy>David King</cp:lastModifiedBy>
  <cp:revision>569</cp:revision>
  <dcterms:created xsi:type="dcterms:W3CDTF">2000-12-13T22:06:42Z</dcterms:created>
  <dcterms:modified xsi:type="dcterms:W3CDTF">2020-04-24T14:28:48Z</dcterms:modified>
</cp:coreProperties>
</file>