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media1.gif" ContentType="video/unknown"/>
  <Override PartName="/ppt/notesSlides/notesSlide5.xml" ContentType="application/vnd.openxmlformats-officedocument.presentationml.notesSlide+xml"/>
  <Override PartName="/ppt/media/media2.gif" ContentType="vide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379" r:id="rId2"/>
    <p:sldId id="983" r:id="rId3"/>
    <p:sldId id="1008" r:id="rId4"/>
    <p:sldId id="1051" r:id="rId5"/>
    <p:sldId id="1009" r:id="rId6"/>
    <p:sldId id="1012" r:id="rId7"/>
    <p:sldId id="1010" r:id="rId8"/>
    <p:sldId id="984" r:id="rId9"/>
    <p:sldId id="985" r:id="rId10"/>
    <p:sldId id="986" r:id="rId11"/>
    <p:sldId id="1011" r:id="rId12"/>
    <p:sldId id="989" r:id="rId13"/>
    <p:sldId id="990" r:id="rId14"/>
    <p:sldId id="992" r:id="rId15"/>
    <p:sldId id="1001" r:id="rId16"/>
    <p:sldId id="994" r:id="rId17"/>
    <p:sldId id="1042" r:id="rId18"/>
    <p:sldId id="1043" r:id="rId19"/>
    <p:sldId id="1045" r:id="rId20"/>
    <p:sldId id="1046" r:id="rId21"/>
    <p:sldId id="1047" r:id="rId22"/>
    <p:sldId id="1049" r:id="rId23"/>
    <p:sldId id="1050" r:id="rId24"/>
    <p:sldId id="1044"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FFEE"/>
    <a:srgbClr val="CFE1CB"/>
    <a:srgbClr val="FFDAF2"/>
    <a:srgbClr val="EE8DEC"/>
    <a:srgbClr val="FFFA2C"/>
    <a:srgbClr val="FFF0D8"/>
    <a:srgbClr val="FFFADA"/>
    <a:srgbClr val="FFD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2000" autoAdjust="0"/>
  </p:normalViewPr>
  <p:slideViewPr>
    <p:cSldViewPr>
      <p:cViewPr varScale="1">
        <p:scale>
          <a:sx n="79" d="100"/>
          <a:sy n="79" d="100"/>
        </p:scale>
        <p:origin x="780"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vl1pPr>
          </a:lstStyle>
          <a:p>
            <a:endParaRPr lang="en-US"/>
          </a:p>
        </p:txBody>
      </p:sp>
      <p:sp>
        <p:nvSpPr>
          <p:cNvPr id="45363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45363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vl1pPr>
          </a:lstStyle>
          <a:p>
            <a:endParaRPr lang="en-US"/>
          </a:p>
        </p:txBody>
      </p:sp>
      <p:sp>
        <p:nvSpPr>
          <p:cNvPr id="45363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5F29BE6C-1ED2-4946-A3E7-634A2CF9B9D3}" type="slidenum">
              <a:rPr lang="en-US"/>
              <a:pPr/>
              <a:t>‹#›</a:t>
            </a:fld>
            <a:endParaRPr lang="en-US"/>
          </a:p>
        </p:txBody>
      </p:sp>
    </p:spTree>
    <p:extLst>
      <p:ext uri="{BB962C8B-B14F-4D97-AF65-F5344CB8AC3E}">
        <p14:creationId xmlns:p14="http://schemas.microsoft.com/office/powerpoint/2010/main" val="88185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52EC98-5AA5-4841-BE63-E2B7351D97D0}" type="slidenum">
              <a:rPr lang="en-US"/>
              <a:pPr/>
              <a:t>‹#›</a:t>
            </a:fld>
            <a:endParaRPr lang="en-US"/>
          </a:p>
        </p:txBody>
      </p:sp>
    </p:spTree>
    <p:extLst>
      <p:ext uri="{BB962C8B-B14F-4D97-AF65-F5344CB8AC3E}">
        <p14:creationId xmlns:p14="http://schemas.microsoft.com/office/powerpoint/2010/main" val="2825909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Write your </a:t>
            </a:r>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name</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 the top respective field of the scantron sheet, sign your name on the signature line of the scantron sheet.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Record your PUID number, which starts with </a:t>
            </a:r>
            <a:r>
              <a:rPr kumimoji="0" lang="en-US" altLang="en-US"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“00”,</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on your scantron sheet.</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749E20-CAEE-4C3C-AC17-6AD2FAFAC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30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FC802-DFD8-4867-91E3-BCB770D1FADB}" type="slidenum">
              <a:rPr lang="en-US"/>
              <a:pPr/>
              <a:t>15</a:t>
            </a:fld>
            <a:endParaRPr lang="en-US"/>
          </a:p>
        </p:txBody>
      </p:sp>
      <p:sp>
        <p:nvSpPr>
          <p:cNvPr id="2232322" name="Rectangle 2"/>
          <p:cNvSpPr>
            <a:spLocks noGrp="1" noRot="1" noChangeAspect="1" noChangeArrowheads="1" noTextEdit="1"/>
          </p:cNvSpPr>
          <p:nvPr>
            <p:ph type="sldImg"/>
          </p:nvPr>
        </p:nvSpPr>
        <p:spPr>
          <a:ln/>
        </p:spPr>
      </p:sp>
      <p:sp>
        <p:nvSpPr>
          <p:cNvPr id="223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E0463-7F0D-455C-8B4D-86351349417D}" type="slidenum">
              <a:rPr lang="en-US"/>
              <a:pPr/>
              <a:t>16</a:t>
            </a:fld>
            <a:endParaRPr lang="en-US"/>
          </a:p>
        </p:txBody>
      </p:sp>
      <p:sp>
        <p:nvSpPr>
          <p:cNvPr id="2283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1297F172-E18B-494B-AE7D-EAB5F2FCFBBC}" type="slidenum">
              <a:rPr lang="ja-JP" altLang="en-US" sz="1300" i="0" smtClean="0">
                <a:solidFill>
                  <a:schemeClr val="tx1"/>
                </a:solidFill>
              </a:rPr>
              <a:pPr/>
              <a:t>17</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45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898B1AB1-B6BF-4CE9-900A-2272A20768FB}" type="slidenum">
              <a:rPr lang="ja-JP" altLang="en-US" sz="1300" i="0" smtClean="0">
                <a:solidFill>
                  <a:schemeClr val="tx1"/>
                </a:solidFill>
              </a:rPr>
              <a:pPr/>
              <a:t>18</a:t>
            </a:fld>
            <a:endParaRPr lang="en-US" altLang="ja-JP" sz="1300" i="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extLst>
      <p:ext uri="{BB962C8B-B14F-4D97-AF65-F5344CB8AC3E}">
        <p14:creationId xmlns:p14="http://schemas.microsoft.com/office/powerpoint/2010/main" val="2297674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D20F7F1-3557-444E-83DF-39FCD89262E0}" type="slidenum">
              <a:rPr lang="ja-JP" altLang="en-US" sz="1300" i="0" smtClean="0">
                <a:solidFill>
                  <a:schemeClr val="tx1"/>
                </a:solidFill>
              </a:rPr>
              <a:pPr/>
              <a:t>19</a:t>
            </a:fld>
            <a:endParaRPr lang="en-US" altLang="ja-JP" sz="1300" i="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Field of vision</a:t>
            </a:r>
          </a:p>
        </p:txBody>
      </p:sp>
    </p:spTree>
    <p:extLst>
      <p:ext uri="{BB962C8B-B14F-4D97-AF65-F5344CB8AC3E}">
        <p14:creationId xmlns:p14="http://schemas.microsoft.com/office/powerpoint/2010/main" val="337610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A5EC288-3D12-40CF-BE22-4F6041D94AB4}" type="slidenum">
              <a:rPr lang="ja-JP" altLang="en-US" sz="1300" i="0" smtClean="0">
                <a:solidFill>
                  <a:schemeClr val="tx1"/>
                </a:solidFill>
              </a:rPr>
              <a:pPr/>
              <a:t>20</a:t>
            </a:fld>
            <a:endParaRPr lang="en-US" altLang="ja-JP" sz="1300" i="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extLst>
      <p:ext uri="{BB962C8B-B14F-4D97-AF65-F5344CB8AC3E}">
        <p14:creationId xmlns:p14="http://schemas.microsoft.com/office/powerpoint/2010/main" val="4151898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22</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Ripples,</a:t>
            </a:r>
          </a:p>
          <a:p>
            <a:endParaRPr lang="en-US" dirty="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Using a cylindrical lens, a laser beam is spread into a horizontal line. The spread beam passes over a glowing hot wire. As the wire is heated to red hot, the beam, projected onto the wall, shows strong distortions resulting from the varying index of refraction of the turbulent air. </a:t>
            </a:r>
            <a:br>
              <a:rPr lang="en-US" dirty="0"/>
            </a:br>
            <a:br>
              <a:rPr lang="en-US" dirty="0"/>
            </a:br>
            <a:r>
              <a:rPr lang="en-US" b="1" dirty="0"/>
              <a:t>Directions:</a:t>
            </a:r>
            <a:r>
              <a:rPr lang="en-US" dirty="0"/>
              <a:t> Turn on the laser to project the horizontal line on the far wall. (You might need to adjust the cylindrical lens up or down a bit.) The beam should be passing just above the wire coil. </a:t>
            </a:r>
            <a:r>
              <a:rPr lang="en-US" b="1" dirty="0"/>
              <a:t>Slowly</a:t>
            </a:r>
            <a:r>
              <a:rPr lang="en-US" dirty="0"/>
              <a:t> turn up the rheostat until the wire starts to glow red. (Do not go beyond this point significantly or you will likely burn out the wire.) Waving a card or fan over the wire will cause further disturbances in the air and create an undulating line on the wall.</a:t>
            </a:r>
            <a:br>
              <a:rPr lang="en-US" dirty="0"/>
            </a:br>
            <a:br>
              <a:rPr lang="en-US" dirty="0"/>
            </a:br>
            <a:r>
              <a:rPr lang="en-US" b="1" dirty="0"/>
              <a:t>Suggestions for Presentation:</a:t>
            </a:r>
            <a:r>
              <a:rPr lang="en-US" dirty="0"/>
              <a:t> Ask the students if they have ever observed the distortions associated with the air over a hot pavement or above the desert sands, etc. Discuss what causes a light ray to change direction, other than reflection. (There must be a </a:t>
            </a:r>
            <a:r>
              <a:rPr lang="en-US" b="1" dirty="0"/>
              <a:t>change</a:t>
            </a:r>
            <a:r>
              <a:rPr lang="en-US" dirty="0"/>
              <a:t> in the index of refraction.) The heated air causes turbulence that is sufficient to create considerable changes in the index of refraction locally. The air outside this area is fairly stable and does not undergo index changes of a magnitude to be readily observable.</a:t>
            </a:r>
            <a:r>
              <a:rPr lang="en-US" baseline="0" dirty="0"/>
              <a:t> </a:t>
            </a:r>
            <a:endParaRPr lang="en-US" dirty="0"/>
          </a:p>
          <a:p>
            <a:r>
              <a:rPr lang="en-US" dirty="0" err="1">
                <a:latin typeface="Times New Roman" pitchFamily="18" charset="0"/>
              </a:rPr>
              <a:t>tch</a:t>
            </a:r>
            <a:r>
              <a:rPr lang="en-US" dirty="0">
                <a:latin typeface="Times New Roman" pitchFamily="18" charset="0"/>
              </a:rPr>
              <a:t> the rainbow. </a:t>
            </a:r>
          </a:p>
        </p:txBody>
      </p:sp>
    </p:spTree>
    <p:extLst>
      <p:ext uri="{BB962C8B-B14F-4D97-AF65-F5344CB8AC3E}">
        <p14:creationId xmlns:p14="http://schemas.microsoft.com/office/powerpoint/2010/main" val="454594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23</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Ripples, you can never catch the rainbow. </a:t>
            </a:r>
          </a:p>
        </p:txBody>
      </p:sp>
    </p:spTree>
    <p:extLst>
      <p:ext uri="{BB962C8B-B14F-4D97-AF65-F5344CB8AC3E}">
        <p14:creationId xmlns:p14="http://schemas.microsoft.com/office/powerpoint/2010/main" val="41266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2FE9F-F7CD-424E-8911-2357BFD60822}" type="slidenum">
              <a:rPr lang="en-US"/>
              <a:pPr/>
              <a:t>2</a:t>
            </a:fld>
            <a:endParaRPr lang="en-US"/>
          </a:p>
        </p:txBody>
      </p:sp>
      <p:sp>
        <p:nvSpPr>
          <p:cNvPr id="2207746" name="Rectangle 2"/>
          <p:cNvSpPr>
            <a:spLocks noGrp="1" noRot="1" noChangeAspect="1" noChangeArrowheads="1" noTextEdit="1"/>
          </p:cNvSpPr>
          <p:nvPr>
            <p:ph type="sldImg"/>
          </p:nvPr>
        </p:nvSpPr>
        <p:spPr>
          <a:ln/>
        </p:spPr>
      </p:sp>
      <p:sp>
        <p:nvSpPr>
          <p:cNvPr id="220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BB5A8-4DF4-4496-870D-CD3B94A38F13}" type="slidenum">
              <a:rPr lang="en-US"/>
              <a:pPr/>
              <a:t>8</a:t>
            </a:fld>
            <a:endParaRPr lang="en-US"/>
          </a:p>
        </p:txBody>
      </p:sp>
      <p:sp>
        <p:nvSpPr>
          <p:cNvPr id="2260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0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67C1E-132D-4B7A-9D6C-AC26D8FBECEC}" type="slidenum">
              <a:rPr lang="en-US"/>
              <a:pPr/>
              <a:t>9</a:t>
            </a:fld>
            <a:endParaRPr lang="en-US"/>
          </a:p>
        </p:txBody>
      </p:sp>
      <p:sp>
        <p:nvSpPr>
          <p:cNvPr id="22630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3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In the fuel</a:t>
            </a:r>
            <a:r>
              <a:rPr lang="en-US" baseline="0" dirty="0"/>
              <a:t> rod, most are U238. </a:t>
            </a:r>
            <a:endParaRPr lang="en-US" dirty="0"/>
          </a:p>
          <a:p>
            <a:r>
              <a:rPr lang="en-US" dirty="0" err="1"/>
              <a:t>Np</a:t>
            </a:r>
            <a:r>
              <a:rPr lang="en-US" dirty="0"/>
              <a:t>: neptunium</a:t>
            </a:r>
            <a:r>
              <a:rPr lang="en-US" baseline="0" dirty="0"/>
              <a:t>-239.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741C0-2715-44FB-8BE4-D6DD18A9A587}" type="slidenum">
              <a:rPr lang="en-US"/>
              <a:pPr/>
              <a:t>10</a:t>
            </a:fld>
            <a:endParaRPr lang="en-US"/>
          </a:p>
        </p:txBody>
      </p:sp>
      <p:sp>
        <p:nvSpPr>
          <p:cNvPr id="2213890" name="Rectangle 2"/>
          <p:cNvSpPr>
            <a:spLocks noGrp="1" noRot="1" noChangeAspect="1" noChangeArrowheads="1" noTextEdit="1"/>
          </p:cNvSpPr>
          <p:nvPr>
            <p:ph type="sldImg"/>
          </p:nvPr>
        </p:nvSpPr>
        <p:spPr>
          <a:ln/>
        </p:spPr>
      </p:sp>
      <p:sp>
        <p:nvSpPr>
          <p:cNvPr id="221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741C0-2715-44FB-8BE4-D6DD18A9A587}" type="slidenum">
              <a:rPr lang="en-US"/>
              <a:pPr/>
              <a:t>11</a:t>
            </a:fld>
            <a:endParaRPr lang="en-US"/>
          </a:p>
        </p:txBody>
      </p:sp>
      <p:sp>
        <p:nvSpPr>
          <p:cNvPr id="2213890" name="Rectangle 2"/>
          <p:cNvSpPr>
            <a:spLocks noGrp="1" noRot="1" noChangeAspect="1" noChangeArrowheads="1" noTextEdit="1"/>
          </p:cNvSpPr>
          <p:nvPr>
            <p:ph type="sldImg"/>
          </p:nvPr>
        </p:nvSpPr>
        <p:spPr>
          <a:ln/>
        </p:spPr>
      </p:sp>
      <p:sp>
        <p:nvSpPr>
          <p:cNvPr id="221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BB5F4-FF00-4BED-94C7-930F030A601A}" type="slidenum">
              <a:rPr lang="en-US"/>
              <a:pPr/>
              <a:t>12</a:t>
            </a:fld>
            <a:endParaRPr lang="en-US"/>
          </a:p>
        </p:txBody>
      </p:sp>
      <p:sp>
        <p:nvSpPr>
          <p:cNvPr id="2279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9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2F4E-9BF5-41B6-A38C-AC6332ACDC4B}" type="slidenum">
              <a:rPr lang="en-US"/>
              <a:pPr/>
              <a:t>13</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3F75D-E868-4C89-8E55-9E1B5AAE645C}" type="slidenum">
              <a:rPr lang="en-US"/>
              <a:pPr/>
              <a:t>14</a:t>
            </a:fld>
            <a:endParaRPr lang="en-US"/>
          </a:p>
        </p:txBody>
      </p:sp>
      <p:sp>
        <p:nvSpPr>
          <p:cNvPr id="2220034" name="Rectangle 2"/>
          <p:cNvSpPr>
            <a:spLocks noGrp="1" noRot="1" noChangeAspect="1" noChangeArrowheads="1" noTextEdit="1"/>
          </p:cNvSpPr>
          <p:nvPr>
            <p:ph type="sldImg"/>
          </p:nvPr>
        </p:nvSpPr>
        <p:spPr>
          <a:ln/>
        </p:spPr>
      </p:sp>
      <p:sp>
        <p:nvSpPr>
          <p:cNvPr id="2220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4288"/>
            <a:ext cx="9155113" cy="6884988"/>
            <a:chOff x="0" y="-9"/>
            <a:chExt cx="5767" cy="4337"/>
          </a:xfrm>
        </p:grpSpPr>
        <p:sp>
          <p:nvSpPr>
            <p:cNvPr id="6147"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Freeform 15"/>
            <p:cNvSpPr>
              <a:spLocks/>
            </p:cNvSpPr>
            <p:nvPr/>
          </p:nvSpPr>
          <p:spPr bwMode="invGray">
            <a:xfrm>
              <a:off x="1632" y="2487"/>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Freeform 16"/>
            <p:cNvSpPr>
              <a:spLocks/>
            </p:cNvSpPr>
            <p:nvPr/>
          </p:nvSpPr>
          <p:spPr bwMode="invGray">
            <a:xfrm>
              <a:off x="0" y="2487"/>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Freeform 17"/>
            <p:cNvSpPr>
              <a:spLocks/>
            </p:cNvSpPr>
            <p:nvPr/>
          </p:nvSpPr>
          <p:spPr bwMode="invGray">
            <a:xfrm>
              <a:off x="3744" y="2487"/>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Freeform 18"/>
            <p:cNvSpPr>
              <a:spLocks/>
            </p:cNvSpPr>
            <p:nvPr/>
          </p:nvSpPr>
          <p:spPr bwMode="invGray">
            <a:xfrm>
              <a:off x="1920" y="2487"/>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invGray">
            <a:xfrm>
              <a:off x="7" y="2456"/>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Freeform 20"/>
            <p:cNvSpPr>
              <a:spLocks/>
            </p:cNvSpPr>
            <p:nvPr/>
          </p:nvSpPr>
          <p:spPr bwMode="invGray">
            <a:xfrm>
              <a:off x="2583" y="2449"/>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Freeform 21"/>
            <p:cNvSpPr>
              <a:spLocks/>
            </p:cNvSpPr>
            <p:nvPr/>
          </p:nvSpPr>
          <p:spPr bwMode="invGray">
            <a:xfrm rot="18897039" flipH="1">
              <a:off x="148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Freeform 22"/>
            <p:cNvSpPr>
              <a:spLocks/>
            </p:cNvSpPr>
            <p:nvPr/>
          </p:nvSpPr>
          <p:spPr bwMode="invGray">
            <a:xfrm rot="18897039" flipH="1">
              <a:off x="766" y="2417"/>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Freeform 23"/>
            <p:cNvSpPr>
              <a:spLocks/>
            </p:cNvSpPr>
            <p:nvPr/>
          </p:nvSpPr>
          <p:spPr bwMode="invGray">
            <a:xfrm rot="18897039" flipH="1">
              <a:off x="31" y="2385"/>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Freeform 24"/>
            <p:cNvSpPr>
              <a:spLocks/>
            </p:cNvSpPr>
            <p:nvPr/>
          </p:nvSpPr>
          <p:spPr bwMode="invGray">
            <a:xfrm flipH="1" flipV="1">
              <a:off x="576" y="2441"/>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Freeform 25"/>
            <p:cNvSpPr>
              <a:spLocks/>
            </p:cNvSpPr>
            <p:nvPr/>
          </p:nvSpPr>
          <p:spPr bwMode="invGray">
            <a:xfrm flipH="1" flipV="1">
              <a:off x="240"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Freeform 26"/>
            <p:cNvSpPr>
              <a:spLocks/>
            </p:cNvSpPr>
            <p:nvPr/>
          </p:nvSpPr>
          <p:spPr bwMode="invGray">
            <a:xfrm flipH="1" flipV="1">
              <a:off x="3036" y="2489"/>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Freeform 27"/>
            <p:cNvSpPr>
              <a:spLocks/>
            </p:cNvSpPr>
            <p:nvPr/>
          </p:nvSpPr>
          <p:spPr bwMode="invGray">
            <a:xfrm flipH="1" flipV="1">
              <a:off x="3984" y="2441"/>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Freeform 28"/>
            <p:cNvSpPr>
              <a:spLocks/>
            </p:cNvSpPr>
            <p:nvPr/>
          </p:nvSpPr>
          <p:spPr bwMode="invGray">
            <a:xfrm flipH="1" flipV="1">
              <a:off x="3456" y="2441"/>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Rectangle 31"/>
            <p:cNvSpPr>
              <a:spLocks noChangeArrowheads="1"/>
            </p:cNvSpPr>
            <p:nvPr/>
          </p:nvSpPr>
          <p:spPr bwMode="hidden">
            <a:xfrm>
              <a:off x="0" y="3408"/>
              <a:ext cx="5760" cy="9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76" name="Picture 32" descr="BTZBUL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 y="1650"/>
              <a:ext cx="204" cy="204"/>
            </a:xfrm>
            <a:prstGeom prst="rect">
              <a:avLst/>
            </a:prstGeom>
            <a:noFill/>
            <a:extLst>
              <a:ext uri="{909E8E84-426E-40DD-AFC4-6F175D3DCCD1}">
                <a14:hiddenFill xmlns:a14="http://schemas.microsoft.com/office/drawing/2010/main">
                  <a:solidFill>
                    <a:srgbClr val="FFFFFF"/>
                  </a:solidFill>
                </a14:hiddenFill>
              </a:ext>
            </a:extLst>
          </p:spPr>
        </p:pic>
      </p:grpSp>
      <p:sp>
        <p:nvSpPr>
          <p:cNvPr id="6177"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a:t>Click to edit Master title style</a:t>
            </a:r>
          </a:p>
        </p:txBody>
      </p:sp>
      <p:sp>
        <p:nvSpPr>
          <p:cNvPr id="6178" name="Rectangle 34"/>
          <p:cNvSpPr>
            <a:spLocks noGrp="1" noChangeArrowheads="1"/>
          </p:cNvSpPr>
          <p:nvPr>
            <p:ph type="subTitle" idx="1"/>
          </p:nvPr>
        </p:nvSpPr>
        <p:spPr>
          <a:xfrm>
            <a:off x="1676400" y="4572000"/>
            <a:ext cx="6400800" cy="1679575"/>
          </a:xfrm>
        </p:spPr>
        <p:txBody>
          <a:bodyPr anchor="ctr"/>
          <a:lstStyle>
            <a:lvl1pPr marL="0" indent="0" algn="ctr">
              <a:buFont typeface="Wingdings" pitchFamily="2" charset="2"/>
              <a:buNone/>
              <a:defRPr/>
            </a:lvl1pPr>
          </a:lstStyle>
          <a:p>
            <a:pPr lvl="0"/>
            <a:r>
              <a:rPr lang="en-US" noProof="0"/>
              <a:t>Click to edit Master subtitle style</a:t>
            </a:r>
          </a:p>
        </p:txBody>
      </p:sp>
      <p:sp>
        <p:nvSpPr>
          <p:cNvPr id="6179" name="Rectangle 35"/>
          <p:cNvSpPr>
            <a:spLocks noGrp="1" noChangeArrowheads="1"/>
          </p:cNvSpPr>
          <p:nvPr>
            <p:ph type="dt" sz="half" idx="2"/>
          </p:nvPr>
        </p:nvSpPr>
        <p:spPr>
          <a:xfrm>
            <a:off x="685800" y="6324600"/>
            <a:ext cx="1905000" cy="457200"/>
          </a:xfrm>
        </p:spPr>
        <p:txBody>
          <a:bodyPr/>
          <a:lstStyle>
            <a:lvl1pPr>
              <a:defRPr>
                <a:solidFill>
                  <a:schemeClr val="tx1"/>
                </a:solidFill>
              </a:defRPr>
            </a:lvl1pPr>
          </a:lstStyle>
          <a:p>
            <a:endParaRPr lang="en-US"/>
          </a:p>
        </p:txBody>
      </p:sp>
      <p:sp>
        <p:nvSpPr>
          <p:cNvPr id="6180" name="Rectangle 36"/>
          <p:cNvSpPr>
            <a:spLocks noGrp="1" noChangeArrowheads="1"/>
          </p:cNvSpPr>
          <p:nvPr>
            <p:ph type="ftr" sz="quarter" idx="3"/>
          </p:nvPr>
        </p:nvSpPr>
        <p:spPr>
          <a:xfrm>
            <a:off x="3124200" y="6096000"/>
            <a:ext cx="2895600" cy="457200"/>
          </a:xfrm>
        </p:spPr>
        <p:txBody>
          <a:bodyPr/>
          <a:lstStyle>
            <a:lvl1pPr>
              <a:defRPr/>
            </a:lvl1pPr>
          </a:lstStyle>
          <a:p>
            <a:endParaRPr lang="en-US"/>
          </a:p>
        </p:txBody>
      </p:sp>
      <p:sp>
        <p:nvSpPr>
          <p:cNvPr id="6181" name="Rectangle 37"/>
          <p:cNvSpPr>
            <a:spLocks noGrp="1" noChangeArrowheads="1"/>
          </p:cNvSpPr>
          <p:nvPr>
            <p:ph type="sldNum" sz="quarter" idx="4"/>
          </p:nvPr>
        </p:nvSpPr>
        <p:spPr>
          <a:xfrm>
            <a:off x="6553200" y="6324600"/>
            <a:ext cx="1905000" cy="457200"/>
          </a:xfrm>
        </p:spPr>
        <p:txBody>
          <a:bodyPr/>
          <a:lstStyle>
            <a:lvl1pPr>
              <a:defRPr>
                <a:solidFill>
                  <a:schemeClr val="tx1"/>
                </a:solidFill>
              </a:defRPr>
            </a:lvl1pPr>
          </a:lstStyle>
          <a:p>
            <a:fld id="{994DD089-65A3-4C14-BBED-C529FEA5B32C}" type="slidenum">
              <a:rPr lang="en-US"/>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03E922-DAB0-4296-94CE-4B744329D0D7}" type="slidenum">
              <a:rPr lang="en-US"/>
              <a:pPr/>
              <a:t>‹#›</a:t>
            </a:fld>
            <a:endParaRPr lang="en-US"/>
          </a:p>
        </p:txBody>
      </p:sp>
    </p:spTree>
    <p:extLst>
      <p:ext uri="{BB962C8B-B14F-4D97-AF65-F5344CB8AC3E}">
        <p14:creationId xmlns:p14="http://schemas.microsoft.com/office/powerpoint/2010/main" val="3946562303"/>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B0C03-B6D9-459C-93D7-A15ACF95F82E}" type="slidenum">
              <a:rPr lang="en-US"/>
              <a:pPr/>
              <a:t>‹#›</a:t>
            </a:fld>
            <a:endParaRPr lang="en-US"/>
          </a:p>
        </p:txBody>
      </p:sp>
    </p:spTree>
    <p:extLst>
      <p:ext uri="{BB962C8B-B14F-4D97-AF65-F5344CB8AC3E}">
        <p14:creationId xmlns:p14="http://schemas.microsoft.com/office/powerpoint/2010/main" val="1282114980"/>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712788" y="6313488"/>
            <a:ext cx="2030412" cy="457200"/>
          </a:xfrm>
        </p:spPr>
        <p:txBody>
          <a:bodyPr/>
          <a:lstStyle>
            <a:lvl1pPr>
              <a:defRPr/>
            </a:lvl1pPr>
          </a:lstStyle>
          <a:p>
            <a:endParaRPr lang="en-US"/>
          </a:p>
        </p:txBody>
      </p:sp>
      <p:sp>
        <p:nvSpPr>
          <p:cNvPr id="6" name="Footer Placeholder 5"/>
          <p:cNvSpPr>
            <a:spLocks noGrp="1"/>
          </p:cNvSpPr>
          <p:nvPr>
            <p:ph type="ftr" sz="quarter" idx="11"/>
          </p:nvPr>
        </p:nvSpPr>
        <p:spPr>
          <a:xfrm>
            <a:off x="2819400" y="6096000"/>
            <a:ext cx="39624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934200" y="6313488"/>
            <a:ext cx="1550988" cy="457200"/>
          </a:xfrm>
        </p:spPr>
        <p:txBody>
          <a:bodyPr/>
          <a:lstStyle>
            <a:lvl1pPr>
              <a:defRPr/>
            </a:lvl1pPr>
          </a:lstStyle>
          <a:p>
            <a:fld id="{76AC36B3-1326-4EA6-9446-60C65CCBF8CB}" type="slidenum">
              <a:rPr lang="en-US"/>
              <a:pPr/>
              <a:t>‹#›</a:t>
            </a:fld>
            <a:endParaRPr lang="en-US"/>
          </a:p>
        </p:txBody>
      </p:sp>
    </p:spTree>
    <p:extLst>
      <p:ext uri="{BB962C8B-B14F-4D97-AF65-F5344CB8AC3E}">
        <p14:creationId xmlns:p14="http://schemas.microsoft.com/office/powerpoint/2010/main" val="1441665188"/>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66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500040-8738-4FE8-8D54-7DC6F9DFC4C1}" type="slidenum">
              <a:rPr lang="en-US"/>
              <a:pPr/>
              <a:t>‹#›</a:t>
            </a:fld>
            <a:endParaRPr lang="en-US"/>
          </a:p>
        </p:txBody>
      </p:sp>
    </p:spTree>
    <p:extLst>
      <p:ext uri="{BB962C8B-B14F-4D97-AF65-F5344CB8AC3E}">
        <p14:creationId xmlns:p14="http://schemas.microsoft.com/office/powerpoint/2010/main" val="4129101858"/>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882273-BB63-458D-9A7A-517B54C44399}" type="slidenum">
              <a:rPr lang="en-US"/>
              <a:pPr/>
              <a:t>‹#›</a:t>
            </a:fld>
            <a:endParaRPr lang="en-US"/>
          </a:p>
        </p:txBody>
      </p:sp>
    </p:spTree>
    <p:extLst>
      <p:ext uri="{BB962C8B-B14F-4D97-AF65-F5344CB8AC3E}">
        <p14:creationId xmlns:p14="http://schemas.microsoft.com/office/powerpoint/2010/main" val="2395129870"/>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580483-E944-4BE9-BB3B-10B48FDBDE58}" type="slidenum">
              <a:rPr lang="en-US"/>
              <a:pPr/>
              <a:t>‹#›</a:t>
            </a:fld>
            <a:endParaRPr lang="en-US"/>
          </a:p>
        </p:txBody>
      </p:sp>
    </p:spTree>
    <p:extLst>
      <p:ext uri="{BB962C8B-B14F-4D97-AF65-F5344CB8AC3E}">
        <p14:creationId xmlns:p14="http://schemas.microsoft.com/office/powerpoint/2010/main" val="3728844662"/>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E0FE97-357F-4B7E-8200-6ED5E6116175}" type="slidenum">
              <a:rPr lang="en-US"/>
              <a:pPr/>
              <a:t>‹#›</a:t>
            </a:fld>
            <a:endParaRPr lang="en-US"/>
          </a:p>
        </p:txBody>
      </p:sp>
    </p:spTree>
    <p:extLst>
      <p:ext uri="{BB962C8B-B14F-4D97-AF65-F5344CB8AC3E}">
        <p14:creationId xmlns:p14="http://schemas.microsoft.com/office/powerpoint/2010/main" val="1290801110"/>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0C6ECC5-8DF3-44E1-B3C2-F0EB8BA1D4FB}" type="slidenum">
              <a:rPr lang="en-US"/>
              <a:pPr/>
              <a:t>‹#›</a:t>
            </a:fld>
            <a:endParaRPr lang="en-US"/>
          </a:p>
        </p:txBody>
      </p:sp>
    </p:spTree>
    <p:extLst>
      <p:ext uri="{BB962C8B-B14F-4D97-AF65-F5344CB8AC3E}">
        <p14:creationId xmlns:p14="http://schemas.microsoft.com/office/powerpoint/2010/main" val="154785653"/>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A6A544F-A792-48F4-AE7F-6C589C66D2B6}" type="slidenum">
              <a:rPr lang="en-US"/>
              <a:pPr/>
              <a:t>‹#›</a:t>
            </a:fld>
            <a:endParaRPr lang="en-US"/>
          </a:p>
        </p:txBody>
      </p:sp>
    </p:spTree>
    <p:extLst>
      <p:ext uri="{BB962C8B-B14F-4D97-AF65-F5344CB8AC3E}">
        <p14:creationId xmlns:p14="http://schemas.microsoft.com/office/powerpoint/2010/main" val="3924878424"/>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36D6F2-B56C-4443-BEA0-62A996241945}" type="slidenum">
              <a:rPr lang="en-US"/>
              <a:pPr/>
              <a:t>‹#›</a:t>
            </a:fld>
            <a:endParaRPr lang="en-US"/>
          </a:p>
        </p:txBody>
      </p:sp>
    </p:spTree>
    <p:extLst>
      <p:ext uri="{BB962C8B-B14F-4D97-AF65-F5344CB8AC3E}">
        <p14:creationId xmlns:p14="http://schemas.microsoft.com/office/powerpoint/2010/main" val="2402960250"/>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986920-B939-40A4-A738-B9D671A34316}" type="slidenum">
              <a:rPr lang="en-US"/>
              <a:pPr/>
              <a:t>‹#›</a:t>
            </a:fld>
            <a:endParaRPr lang="en-US"/>
          </a:p>
        </p:txBody>
      </p:sp>
    </p:spTree>
    <p:extLst>
      <p:ext uri="{BB962C8B-B14F-4D97-AF65-F5344CB8AC3E}">
        <p14:creationId xmlns:p14="http://schemas.microsoft.com/office/powerpoint/2010/main" val="3701243652"/>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7405688"/>
            <a:chOff x="0" y="-9"/>
            <a:chExt cx="5760" cy="4665"/>
          </a:xfrm>
        </p:grpSpPr>
        <p:sp>
          <p:nvSpPr>
            <p:cNvPr id="5123" name="Freeform 3"/>
            <p:cNvSpPr>
              <a:spLocks/>
            </p:cNvSpPr>
            <p:nvPr/>
          </p:nvSpPr>
          <p:spPr bwMode="hidden">
            <a:xfrm>
              <a:off x="1632" y="-5"/>
              <a:ext cx="1737" cy="433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Freeform 4"/>
            <p:cNvSpPr>
              <a:spLocks/>
            </p:cNvSpPr>
            <p:nvPr/>
          </p:nvSpPr>
          <p:spPr bwMode="hidden">
            <a:xfrm>
              <a:off x="0" y="-7"/>
              <a:ext cx="1737" cy="4329"/>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Freeform 5"/>
            <p:cNvSpPr>
              <a:spLocks/>
            </p:cNvSpPr>
            <p:nvPr/>
          </p:nvSpPr>
          <p:spPr bwMode="hidden">
            <a:xfrm>
              <a:off x="3744" y="-4"/>
              <a:ext cx="1739" cy="433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Freeform 6"/>
            <p:cNvSpPr>
              <a:spLocks/>
            </p:cNvSpPr>
            <p:nvPr/>
          </p:nvSpPr>
          <p:spPr bwMode="hidden">
            <a:xfrm>
              <a:off x="1920" y="-9"/>
              <a:ext cx="2080" cy="4324"/>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Freeform 7"/>
            <p:cNvSpPr>
              <a:spLocks/>
            </p:cNvSpPr>
            <p:nvPr/>
          </p:nvSpPr>
          <p:spPr bwMode="hidden">
            <a:xfrm>
              <a:off x="117" y="97"/>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Freeform 8"/>
            <p:cNvSpPr>
              <a:spLocks/>
            </p:cNvSpPr>
            <p:nvPr/>
          </p:nvSpPr>
          <p:spPr bwMode="hidden">
            <a:xfrm rot="2702961" flipH="1">
              <a:off x="810" y="766"/>
              <a:ext cx="2544" cy="100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Freeform 9"/>
            <p:cNvSpPr>
              <a:spLocks/>
            </p:cNvSpPr>
            <p:nvPr/>
          </p:nvSpPr>
          <p:spPr bwMode="hidden">
            <a:xfrm>
              <a:off x="83" y="49"/>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Freeform 10"/>
            <p:cNvSpPr>
              <a:spLocks/>
            </p:cNvSpPr>
            <p:nvPr userDrawn="1"/>
          </p:nvSpPr>
          <p:spPr bwMode="hidden">
            <a:xfrm rot="-2895842">
              <a:off x="-984" y="1041"/>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Freeform 11"/>
            <p:cNvSpPr>
              <a:spLocks/>
            </p:cNvSpPr>
            <p:nvPr/>
          </p:nvSpPr>
          <p:spPr bwMode="hidden">
            <a:xfrm rot="-2305141">
              <a:off x="1331" y="913"/>
              <a:ext cx="3594" cy="1735"/>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Freeform 12"/>
            <p:cNvSpPr>
              <a:spLocks/>
            </p:cNvSpPr>
            <p:nvPr/>
          </p:nvSpPr>
          <p:spPr bwMode="hidden">
            <a:xfrm rot="2084418" flipH="1">
              <a:off x="1859" y="865"/>
              <a:ext cx="3504" cy="1536"/>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Freeform 13"/>
            <p:cNvSpPr>
              <a:spLocks/>
            </p:cNvSpPr>
            <p:nvPr/>
          </p:nvSpPr>
          <p:spPr bwMode="hidden">
            <a:xfrm>
              <a:off x="4250" y="-7"/>
              <a:ext cx="1089" cy="2285"/>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Freeform 15"/>
            <p:cNvSpPr>
              <a:spLocks/>
            </p:cNvSpPr>
            <p:nvPr/>
          </p:nvSpPr>
          <p:spPr bwMode="hidden">
            <a:xfrm>
              <a:off x="1632" y="3956"/>
              <a:ext cx="1737" cy="382"/>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Freeform 16"/>
            <p:cNvSpPr>
              <a:spLocks/>
            </p:cNvSpPr>
            <p:nvPr/>
          </p:nvSpPr>
          <p:spPr bwMode="hidden">
            <a:xfrm>
              <a:off x="0" y="3956"/>
              <a:ext cx="1737" cy="38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Freeform 17"/>
            <p:cNvSpPr>
              <a:spLocks/>
            </p:cNvSpPr>
            <p:nvPr/>
          </p:nvSpPr>
          <p:spPr bwMode="hidden">
            <a:xfrm>
              <a:off x="3744" y="3956"/>
              <a:ext cx="1739" cy="382"/>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8" name="Freeform 18"/>
            <p:cNvSpPr>
              <a:spLocks/>
            </p:cNvSpPr>
            <p:nvPr/>
          </p:nvSpPr>
          <p:spPr bwMode="hidden">
            <a:xfrm>
              <a:off x="1920" y="3956"/>
              <a:ext cx="2080" cy="381"/>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9" name="Rectangle 19"/>
            <p:cNvSpPr>
              <a:spLocks noChangeArrowheads="1"/>
            </p:cNvSpPr>
            <p:nvPr/>
          </p:nvSpPr>
          <p:spPr bwMode="hidden">
            <a:xfrm>
              <a:off x="0" y="3905"/>
              <a:ext cx="5760" cy="432"/>
            </a:xfrm>
            <a:prstGeom prst="rect">
              <a:avLst/>
            </a:prstGeom>
            <a:solidFill>
              <a:schemeClr val="bg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0" name="Freeform 20"/>
            <p:cNvSpPr>
              <a:spLocks/>
            </p:cNvSpPr>
            <p:nvPr/>
          </p:nvSpPr>
          <p:spPr bwMode="hidden">
            <a:xfrm>
              <a:off x="2583" y="3918"/>
              <a:ext cx="1036" cy="420"/>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1" name="Freeform 21"/>
            <p:cNvSpPr>
              <a:spLocks/>
            </p:cNvSpPr>
            <p:nvPr/>
          </p:nvSpPr>
          <p:spPr bwMode="hidden">
            <a:xfrm rot="18897039" flipH="1">
              <a:off x="148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2" name="Freeform 22"/>
            <p:cNvSpPr>
              <a:spLocks/>
            </p:cNvSpPr>
            <p:nvPr/>
          </p:nvSpPr>
          <p:spPr bwMode="hidden">
            <a:xfrm rot="18897039" flipH="1">
              <a:off x="766" y="3886"/>
              <a:ext cx="1060" cy="48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3" name="Freeform 23"/>
            <p:cNvSpPr>
              <a:spLocks/>
            </p:cNvSpPr>
            <p:nvPr/>
          </p:nvSpPr>
          <p:spPr bwMode="hidden">
            <a:xfrm rot="18897039" flipH="1">
              <a:off x="31" y="3854"/>
              <a:ext cx="1034" cy="487"/>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4" name="Freeform 24"/>
            <p:cNvSpPr>
              <a:spLocks/>
            </p:cNvSpPr>
            <p:nvPr/>
          </p:nvSpPr>
          <p:spPr bwMode="hidden">
            <a:xfrm flipH="1" flipV="1">
              <a:off x="576" y="3910"/>
              <a:ext cx="3552"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5" name="Freeform 25"/>
            <p:cNvSpPr>
              <a:spLocks/>
            </p:cNvSpPr>
            <p:nvPr/>
          </p:nvSpPr>
          <p:spPr bwMode="hidden">
            <a:xfrm flipH="1" flipV="1">
              <a:off x="240"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6" name="Freeform 26"/>
            <p:cNvSpPr>
              <a:spLocks/>
            </p:cNvSpPr>
            <p:nvPr/>
          </p:nvSpPr>
          <p:spPr bwMode="hidden">
            <a:xfrm flipH="1" flipV="1">
              <a:off x="3036" y="3958"/>
              <a:ext cx="1332" cy="38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7" name="Freeform 27"/>
            <p:cNvSpPr>
              <a:spLocks/>
            </p:cNvSpPr>
            <p:nvPr/>
          </p:nvSpPr>
          <p:spPr bwMode="hidden">
            <a:xfrm flipH="1" flipV="1">
              <a:off x="3984" y="3910"/>
              <a:ext cx="1536"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8" name="Freeform 28"/>
            <p:cNvSpPr>
              <a:spLocks/>
            </p:cNvSpPr>
            <p:nvPr/>
          </p:nvSpPr>
          <p:spPr bwMode="hidden">
            <a:xfrm flipH="1" flipV="1">
              <a:off x="3456" y="3910"/>
              <a:ext cx="2304" cy="43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2" name="Rectangle 32"/>
          <p:cNvSpPr>
            <a:spLocks noGrp="1" noChangeArrowheads="1"/>
          </p:cNvSpPr>
          <p:nvPr>
            <p:ph type="dt" sz="half" idx="2"/>
          </p:nvPr>
        </p:nvSpPr>
        <p:spPr bwMode="auto">
          <a:xfrm>
            <a:off x="712788" y="6313488"/>
            <a:ext cx="203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endParaRPr lang="en-US"/>
          </a:p>
        </p:txBody>
      </p:sp>
      <p:sp>
        <p:nvSpPr>
          <p:cNvPr id="5153" name="Rectangle 33"/>
          <p:cNvSpPr>
            <a:spLocks noGrp="1" noChangeArrowheads="1"/>
          </p:cNvSpPr>
          <p:nvPr>
            <p:ph type="ftr" sz="quarter" idx="3"/>
          </p:nvPr>
        </p:nvSpPr>
        <p:spPr bwMode="auto">
          <a:xfrm>
            <a:off x="2819400" y="609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p>
        </p:txBody>
      </p:sp>
      <p:sp>
        <p:nvSpPr>
          <p:cNvPr id="5154" name="Rectangle 34"/>
          <p:cNvSpPr>
            <a:spLocks noGrp="1" noChangeArrowheads="1"/>
          </p:cNvSpPr>
          <p:nvPr>
            <p:ph type="sldNum" sz="quarter" idx="4"/>
          </p:nvPr>
        </p:nvSpPr>
        <p:spPr bwMode="auto">
          <a:xfrm>
            <a:off x="6934200" y="6313488"/>
            <a:ext cx="1550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1BD6B38B-0BCB-44CA-97D6-50AD43A041E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dissolve/>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Black" pitchFamily="34" charset="0"/>
        </a:defRPr>
      </a:lvl2pPr>
      <a:lvl3pPr algn="ctr" rtl="0" fontAlgn="base">
        <a:spcBef>
          <a:spcPct val="0"/>
        </a:spcBef>
        <a:spcAft>
          <a:spcPct val="0"/>
        </a:spcAft>
        <a:defRPr sz="4400">
          <a:solidFill>
            <a:schemeClr val="tx2"/>
          </a:solidFill>
          <a:latin typeface="Arial Black" pitchFamily="34" charset="0"/>
        </a:defRPr>
      </a:lvl3pPr>
      <a:lvl4pPr algn="ctr" rtl="0" fontAlgn="base">
        <a:spcBef>
          <a:spcPct val="0"/>
        </a:spcBef>
        <a:spcAft>
          <a:spcPct val="0"/>
        </a:spcAft>
        <a:defRPr sz="4400">
          <a:solidFill>
            <a:schemeClr val="tx2"/>
          </a:solidFill>
          <a:latin typeface="Arial Black" pitchFamily="34" charset="0"/>
        </a:defRPr>
      </a:lvl4pPr>
      <a:lvl5pPr algn="ctr" rtl="0" fontAlgn="base">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lnSpc>
          <a:spcPct val="90000"/>
        </a:lnSpc>
        <a:spcBef>
          <a:spcPct val="20000"/>
        </a:spcBef>
        <a:spcAft>
          <a:spcPct val="0"/>
        </a:spcAft>
        <a:buClr>
          <a:schemeClr val="folHlink"/>
        </a:buClr>
        <a:buSzPct val="85000"/>
        <a:buFont typeface="Wingdings" pitchFamily="2" charset="2"/>
        <a:buChar char="v"/>
        <a:defRPr sz="3200">
          <a:solidFill>
            <a:schemeClr val="tx1"/>
          </a:solidFill>
          <a:latin typeface="+mn-lt"/>
          <a:ea typeface="+mn-ea"/>
          <a:cs typeface="+mn-cs"/>
        </a:defRPr>
      </a:lvl1pPr>
      <a:lvl2pPr marL="742950" indent="-285750" algn="l" rtl="0" fontAlgn="base">
        <a:lnSpc>
          <a:spcPct val="90000"/>
        </a:lnSpc>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fontAlgn="base">
        <a:lnSpc>
          <a:spcPct val="90000"/>
        </a:lnSpc>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fontAlgn="base">
        <a:lnSpc>
          <a:spcPct val="90000"/>
        </a:lnSpc>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lnSpc>
          <a:spcPct val="90000"/>
        </a:lnSpc>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hyperlink" Target="http://en.wikipedia.org/wiki/Pressurized_Water_Reactor" TargetMode="Externa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6" Type="http://schemas.openxmlformats.org/officeDocument/2006/relationships/image" Target="../media/image8.png"/><Relationship Id="rId5" Type="http://schemas.openxmlformats.org/officeDocument/2006/relationships/hyperlink" Target="http://en.wikipedia.org/wiki/Boiling_Water_Reactor" TargetMode="External"/><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ukushima_I_nuclear_accid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wmf"/><Relationship Id="rId11" Type="http://schemas.openxmlformats.org/officeDocument/2006/relationships/image" Target="../media/image18.png"/><Relationship Id="rId5" Type="http://schemas.openxmlformats.org/officeDocument/2006/relationships/oleObject" Target="../embeddings/oleObject2.bin"/><Relationship Id="rId4" Type="http://schemas.openxmlformats.org/officeDocument/2006/relationships/image" Target="../media/image12.wmf"/><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oleObject" Target="../embeddings/oleObject5.bin"/><Relationship Id="rId4" Type="http://schemas.openxmlformats.org/officeDocument/2006/relationships/image" Target="../media/image16.emf"/><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w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image" Target="../media/image27.wmf"/><Relationship Id="rId5" Type="http://schemas.openxmlformats.org/officeDocument/2006/relationships/oleObject" Target="../embeddings/oleObject7.bin"/><Relationship Id="rId10" Type="http://schemas.openxmlformats.org/officeDocument/2006/relationships/oleObject" Target="../embeddings/oleObject8.bin"/><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3.wmf"/><Relationship Id="rId5" Type="http://schemas.openxmlformats.org/officeDocument/2006/relationships/oleObject" Target="../embeddings/oleObject11.bin"/><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686800" cy="7017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chemeClr val="tx2"/>
                </a:solidFill>
                <a:cs typeface="Times New Roman" pitchFamily="18" charset="0"/>
              </a:rPr>
              <a:t>Final exam</a:t>
            </a:r>
            <a:r>
              <a:rPr kumimoji="0" lang="en-US" sz="3000" b="1"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rPr>
              <a:t> (focusing on chapter 9 – 19, excl. 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000" dirty="0">
                <a:latin typeface="+mn-lt"/>
                <a:cs typeface="Times New Roman" pitchFamily="18" charset="0"/>
              </a:rPr>
              <a:t>T</a:t>
            </a:r>
            <a:r>
              <a:rPr kumimoji="0" lang="en-US" sz="2000" b="0" i="0" u="none" strike="noStrike" kern="1200" cap="none" spc="0" normalizeH="0" baseline="0" noProof="0" dirty="0" err="1">
                <a:ln>
                  <a:noFill/>
                </a:ln>
                <a:effectLst/>
                <a:uLnTx/>
                <a:uFillTx/>
                <a:latin typeface="+mn-lt"/>
                <a:ea typeface="+mn-ea"/>
                <a:cs typeface="Times New Roman" pitchFamily="18" charset="0"/>
              </a:rPr>
              <a:t>ime</a:t>
            </a:r>
            <a:r>
              <a:rPr kumimoji="0" lang="en-US" sz="2000" b="0" i="0" u="none" strike="noStrike" kern="1200" cap="none" spc="0" normalizeH="0" baseline="0" noProof="0" dirty="0">
                <a:ln>
                  <a:noFill/>
                </a:ln>
                <a:effectLst/>
                <a:uLnTx/>
                <a:uFillTx/>
                <a:latin typeface="+mn-lt"/>
                <a:ea typeface="+mn-ea"/>
                <a:cs typeface="Times New Roman" pitchFamily="18" charset="0"/>
              </a:rPr>
              <a:t>:  </a:t>
            </a:r>
            <a:r>
              <a:rPr lang="en-US" sz="2000" b="0" i="0" dirty="0">
                <a:effectLst/>
                <a:latin typeface="+mn-lt"/>
              </a:rPr>
              <a:t>Tue 05/04 3:30pm – 5:30pm</a:t>
            </a:r>
            <a:endParaRPr kumimoji="0" lang="nn-NO" sz="2000" b="0" i="0" u="none" strike="noStrike" kern="1200" cap="none" spc="0" normalizeH="0" baseline="0" noProof="0" dirty="0">
              <a:ln>
                <a:noFill/>
              </a:ln>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 Location:  </a:t>
            </a:r>
            <a:r>
              <a:rPr kumimoji="0" lang="en-US" sz="2000" b="0" i="0" u="none" strike="noStrike" kern="1200" cap="none" spc="0" normalizeH="0" baseline="0" noProof="0" dirty="0">
                <a:ln>
                  <a:noFill/>
                </a:ln>
                <a:effectLst/>
                <a:uLnTx/>
                <a:uFillTx/>
                <a:latin typeface="+mn-lt"/>
                <a:ea typeface="+mn-ea"/>
                <a:cs typeface="+mn-cs"/>
              </a:rPr>
              <a:t>physics building room 112</a:t>
            </a: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AOB</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multiple choice problems.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Prepare your own scratch paper, pencils, erasers, etc.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Use only </a:t>
            </a:r>
            <a:r>
              <a:rPr kumimoji="0" lang="en-US" sz="2000" b="1" i="0" u="none" strike="noStrike" kern="1200" cap="none" spc="0" normalizeH="0" baseline="0" noProof="0" dirty="0">
                <a:ln>
                  <a:noFill/>
                </a:ln>
                <a:effectLst/>
                <a:uLnTx/>
                <a:uFillTx/>
                <a:latin typeface="+mn-lt"/>
                <a:ea typeface="+mn-ea"/>
                <a:cs typeface="Times New Roman" pitchFamily="18" charset="0"/>
              </a:rPr>
              <a:t>pencil</a:t>
            </a:r>
            <a:r>
              <a:rPr kumimoji="0" lang="en-US" sz="2000" b="0" i="0" u="none" strike="noStrike" kern="1200" cap="none" spc="0" normalizeH="0" baseline="0" noProof="0" dirty="0">
                <a:ln>
                  <a:noFill/>
                </a:ln>
                <a:effectLst/>
                <a:uLnTx/>
                <a:uFillTx/>
                <a:latin typeface="+mn-lt"/>
                <a:ea typeface="+mn-ea"/>
                <a:cs typeface="Times New Roman" pitchFamily="18" charset="0"/>
              </a:rPr>
              <a:t> for the answer sheet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Bring your own calculators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No cell phones, no text messaging, no computers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No crib sheet of any kind is allowed. Equation sheet will be provided.</a:t>
            </a:r>
          </a:p>
          <a:p>
            <a:pPr fontAlgn="auto">
              <a:spcBef>
                <a:spcPts val="0"/>
              </a:spcBef>
              <a:spcAft>
                <a:spcPts val="0"/>
              </a:spcAft>
              <a:buFont typeface="Arial" pitchFamily="34" charset="0"/>
              <a:buChar char="•"/>
              <a:defRPr/>
            </a:pPr>
            <a:endParaRPr lang="en-US" sz="2000" dirty="0">
              <a:latin typeface="+mn-lt"/>
              <a:cs typeface="Times New Roman" pitchFamily="18" charset="0"/>
            </a:endParaRPr>
          </a:p>
          <a:p>
            <a:pPr marL="342900" indent="-342900" fontAlgn="auto">
              <a:spcBef>
                <a:spcPts val="0"/>
              </a:spcBef>
              <a:spcAft>
                <a:spcPts val="0"/>
              </a:spcAft>
              <a:buFont typeface="Wingdings" panose="05000000000000000000" pitchFamily="2" charset="2"/>
              <a:buChar char="ü"/>
              <a:defRPr/>
            </a:pPr>
            <a:r>
              <a:rPr lang="en-US" sz="2000" dirty="0">
                <a:latin typeface="+mn-lt"/>
                <a:cs typeface="Times New Roman" pitchFamily="18" charset="0"/>
              </a:rPr>
              <a:t>When filling the scantron</a:t>
            </a:r>
          </a:p>
          <a:p>
            <a:pPr marL="800100" lvl="1" indent="-342900" eaLnBrk="0" hangingPunct="0">
              <a:buFont typeface="Arial" panose="020B0604020202020204" pitchFamily="34" charset="0"/>
              <a:buChar char="•"/>
            </a:pP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Write your </a:t>
            </a:r>
            <a:r>
              <a:rPr kumimoji="0" lang="en-US" altLang="en-US" sz="2000" i="0" u="none" strike="noStrike" cap="none" normalizeH="0" baseline="0" dirty="0">
                <a:ln>
                  <a:noFill/>
                </a:ln>
                <a:solidFill>
                  <a:schemeClr val="tx2"/>
                </a:solidFill>
                <a:effectLst/>
                <a:latin typeface="+mn-lt"/>
                <a:cs typeface="Times New Roman" panose="02020603050405020304" pitchFamily="18" charset="0"/>
              </a:rPr>
              <a:t>name</a:t>
            </a: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 in the top respective field of the scantron sheet, sign your name on the signature line of the scantron sheet.</a:t>
            </a:r>
            <a:endParaRPr kumimoji="0" lang="en-US" altLang="en-US" sz="2000" b="0" i="0" u="none" strike="noStrike" cap="none" normalizeH="0" baseline="0" dirty="0">
              <a:ln>
                <a:noFill/>
              </a:ln>
              <a:solidFill>
                <a:schemeClr val="tx2"/>
              </a:solidFill>
              <a:effectLst/>
              <a:latin typeface="+mn-lt"/>
            </a:endParaRPr>
          </a:p>
          <a:p>
            <a:pPr marL="800100" lvl="1" indent="-342900" eaLnBrk="0" hangingPunct="0">
              <a:buFont typeface="Arial" panose="020B0604020202020204" pitchFamily="34" charset="0"/>
              <a:buChar char="•"/>
            </a:pP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  Record your PUID number, which starts with </a:t>
            </a:r>
            <a:r>
              <a:rPr kumimoji="0" lang="en-US" altLang="en-US" sz="2000" b="1" i="0" u="none" strike="noStrike" cap="none" normalizeH="0" baseline="0" dirty="0">
                <a:ln>
                  <a:noFill/>
                </a:ln>
                <a:solidFill>
                  <a:schemeClr val="tx2"/>
                </a:solidFill>
                <a:effectLst/>
                <a:latin typeface="+mn-lt"/>
                <a:cs typeface="Times New Roman" panose="02020603050405020304" pitchFamily="18" charset="0"/>
              </a:rPr>
              <a:t>“00”,</a:t>
            </a:r>
            <a:r>
              <a:rPr kumimoji="0" lang="en-US" altLang="en-US" sz="2000" b="0" i="0" u="none" strike="noStrike" cap="none" normalizeH="0" baseline="0" dirty="0">
                <a:ln>
                  <a:noFill/>
                </a:ln>
                <a:solidFill>
                  <a:schemeClr val="tx2"/>
                </a:solidFill>
                <a:effectLst/>
                <a:latin typeface="+mn-lt"/>
                <a:cs typeface="Times New Roman" panose="02020603050405020304" pitchFamily="18" charset="0"/>
              </a:rPr>
              <a:t> on your scantron sheet</a:t>
            </a:r>
            <a:r>
              <a:rPr kumimoji="0" lang="en-US" altLang="en-US" sz="2000" b="0" i="0" u="none" strike="noStrike" cap="none" normalizeH="0" baseline="0" dirty="0">
                <a:ln>
                  <a:noFill/>
                </a:ln>
                <a:solidFill>
                  <a:schemeClr val="tx1"/>
                </a:solidFill>
                <a:effectLst/>
                <a:latin typeface="+mn-lt"/>
                <a:cs typeface="Times New Roman" panose="02020603050405020304" pitchFamily="18" charset="0"/>
              </a:rPr>
              <a:t>.</a:t>
            </a:r>
          </a:p>
          <a:p>
            <a:pPr marL="800100" lvl="1" indent="-342900" eaLnBrk="0" hangingPunct="0">
              <a:buFont typeface="Arial" panose="020B0604020202020204" pitchFamily="34" charset="0"/>
              <a:buChar char="•"/>
            </a:pPr>
            <a:r>
              <a:rPr lang="en-US" sz="2000" dirty="0">
                <a:solidFill>
                  <a:schemeClr val="tx2"/>
                </a:solidFill>
                <a:effectLst/>
                <a:latin typeface="+mn-lt"/>
              </a:rPr>
              <a:t>fill in bubbles below your name and ID fields</a:t>
            </a:r>
            <a:endParaRPr kumimoji="0" lang="en-US" altLang="en-US" sz="2000" b="0" i="0" u="none" strike="noStrike" cap="none" normalizeH="0" baseline="0" dirty="0">
              <a:ln>
                <a:noFill/>
              </a:ln>
              <a:solidFill>
                <a:schemeClr val="tx2"/>
              </a:solidFill>
              <a:effectLst/>
              <a:latin typeface="+mn-lt"/>
            </a:endParaRPr>
          </a:p>
          <a:p>
            <a:pPr fontAlgn="auto">
              <a:spcBef>
                <a:spcPts val="0"/>
              </a:spcBef>
              <a:spcAft>
                <a:spcPts val="0"/>
              </a:spcAft>
              <a:buFont typeface="Arial" pitchFamily="34" charset="0"/>
              <a:buChar char="•"/>
              <a:defRPr/>
            </a:pPr>
            <a:endParaRPr kumimoji="0" lang="en-US" sz="2000" b="0" i="0" u="none" strike="noStrike" kern="1200" cap="none" spc="0" normalizeH="0" baseline="0" noProof="0" dirty="0">
              <a:ln>
                <a:noFill/>
              </a:ln>
              <a:effectLst/>
              <a:uLnTx/>
              <a:uFillTx/>
              <a:latin typeface="+mn-lt"/>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Times New Roman" pitchFamily="18"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1FB43-DC72-41E5-917A-30F8E658928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020344"/>
      </p:ext>
    </p:extLst>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866" name="Rectangle 2"/>
          <p:cNvSpPr>
            <a:spLocks noGrp="1" noChangeArrowheads="1"/>
          </p:cNvSpPr>
          <p:nvPr>
            <p:ph type="title"/>
          </p:nvPr>
        </p:nvSpPr>
        <p:spPr>
          <a:xfrm>
            <a:off x="685800" y="106363"/>
            <a:ext cx="7772400" cy="579437"/>
          </a:xfrm>
        </p:spPr>
        <p:txBody>
          <a:bodyPr/>
          <a:lstStyle/>
          <a:p>
            <a:r>
              <a:rPr lang="en-US" sz="3200"/>
              <a:t>Modern Power Reactors</a:t>
            </a:r>
            <a:endParaRPr lang="en-US"/>
          </a:p>
        </p:txBody>
      </p:sp>
      <p:sp>
        <p:nvSpPr>
          <p:cNvPr id="2212867" name="Rectangle 3"/>
          <p:cNvSpPr>
            <a:spLocks noGrp="1" noChangeArrowheads="1"/>
          </p:cNvSpPr>
          <p:nvPr>
            <p:ph type="body" idx="1"/>
          </p:nvPr>
        </p:nvSpPr>
        <p:spPr>
          <a:xfrm>
            <a:off x="457200" y="914400"/>
            <a:ext cx="8382000" cy="1676400"/>
          </a:xfrm>
        </p:spPr>
        <p:txBody>
          <a:bodyPr/>
          <a:lstStyle/>
          <a:p>
            <a:pPr>
              <a:lnSpc>
                <a:spcPct val="80000"/>
              </a:lnSpc>
            </a:pPr>
            <a:r>
              <a:rPr lang="en-US" sz="2000" dirty="0"/>
              <a:t>Most reactors today use ordinary </a:t>
            </a:r>
            <a:r>
              <a:rPr lang="en-US" sz="2000" i="1" dirty="0">
                <a:solidFill>
                  <a:srgbClr val="FFBF8A"/>
                </a:solidFill>
              </a:rPr>
              <a:t>(light)</a:t>
            </a:r>
            <a:r>
              <a:rPr lang="en-US" sz="2000" dirty="0"/>
              <a:t> water as the moderator.</a:t>
            </a:r>
          </a:p>
          <a:p>
            <a:pPr>
              <a:lnSpc>
                <a:spcPct val="80000"/>
              </a:lnSpc>
            </a:pPr>
            <a:r>
              <a:rPr lang="en-US" sz="2000" dirty="0"/>
              <a:t>This requires enrichment of the fuel to 3% U-235 (nature: ~0.7%)</a:t>
            </a:r>
          </a:p>
          <a:p>
            <a:pPr>
              <a:lnSpc>
                <a:spcPct val="80000"/>
              </a:lnSpc>
            </a:pPr>
            <a:r>
              <a:rPr lang="en-US" sz="2000" dirty="0"/>
              <a:t>The advantage is that the water can also be used as a </a:t>
            </a:r>
            <a:r>
              <a:rPr lang="en-US" sz="2000" b="1" i="1" dirty="0">
                <a:solidFill>
                  <a:schemeClr val="accent1"/>
                </a:solidFill>
              </a:rPr>
              <a:t>coolant</a:t>
            </a:r>
            <a:r>
              <a:rPr lang="en-US" sz="2000" dirty="0"/>
              <a:t>.</a:t>
            </a:r>
            <a:endParaRPr lang="en-US" sz="2800" dirty="0"/>
          </a:p>
        </p:txBody>
      </p:sp>
      <p:pic>
        <p:nvPicPr>
          <p:cNvPr id="2" name="PressurizedWaterReactor.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4880" y="1905000"/>
            <a:ext cx="8490520" cy="4387901"/>
          </a:xfrm>
          <a:prstGeom prst="rect">
            <a:avLst/>
          </a:prstGeom>
        </p:spPr>
      </p:pic>
      <p:sp>
        <p:nvSpPr>
          <p:cNvPr id="3" name="Rectangle 2"/>
          <p:cNvSpPr/>
          <p:nvPr/>
        </p:nvSpPr>
        <p:spPr>
          <a:xfrm>
            <a:off x="762000" y="6439558"/>
            <a:ext cx="8153400" cy="461665"/>
          </a:xfrm>
          <a:prstGeom prst="rect">
            <a:avLst/>
          </a:prstGeom>
        </p:spPr>
        <p:txBody>
          <a:bodyPr wrap="square">
            <a:spAutoFit/>
          </a:bodyPr>
          <a:lstStyle/>
          <a:p>
            <a:r>
              <a:rPr lang="en-US" dirty="0"/>
              <a:t>Animated Diagram of a </a:t>
            </a:r>
            <a:r>
              <a:rPr lang="en-US" dirty="0">
                <a:hlinkClick r:id="rId6" tooltip="Pressurized Water Reactor"/>
              </a:rPr>
              <a:t>Pressurized Water Reactor</a:t>
            </a:r>
            <a:r>
              <a:rPr lang="en-US" dirty="0"/>
              <a:t>. (PWR)</a:t>
            </a:r>
          </a:p>
        </p:txBody>
      </p:sp>
      <p:sp>
        <p:nvSpPr>
          <p:cNvPr id="4" name="Slide Number Placeholder 3">
            <a:extLst>
              <a:ext uri="{FF2B5EF4-FFF2-40B4-BE49-F238E27FC236}">
                <a16:creationId xmlns:a16="http://schemas.microsoft.com/office/drawing/2014/main" id="{9BFD2CFC-5F03-4F91-B9BA-AA2847429FE9}"/>
              </a:ext>
            </a:extLst>
          </p:cNvPr>
          <p:cNvSpPr>
            <a:spLocks noGrp="1"/>
          </p:cNvSpPr>
          <p:nvPr>
            <p:ph type="sldNum" sz="quarter" idx="12"/>
          </p:nvPr>
        </p:nvSpPr>
        <p:spPr/>
        <p:txBody>
          <a:bodyPr/>
          <a:lstStyle/>
          <a:p>
            <a:fld id="{53500040-8738-4FE8-8D54-7DC6F9DFC4C1}" type="slidenum">
              <a:rPr lang="en-US" smtClean="0"/>
              <a:pPr/>
              <a:t>10</a:t>
            </a:fld>
            <a:endParaRPr lang="en-US"/>
          </a:p>
        </p:txBody>
      </p:sp>
    </p:spTree>
    <p:extLst>
      <p:ext uri="{BB962C8B-B14F-4D97-AF65-F5344CB8AC3E}">
        <p14:creationId xmlns:p14="http://schemas.microsoft.com/office/powerpoint/2010/main" val="2451637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866" name="Rectangle 2"/>
          <p:cNvSpPr>
            <a:spLocks noGrp="1" noChangeArrowheads="1"/>
          </p:cNvSpPr>
          <p:nvPr>
            <p:ph type="title"/>
          </p:nvPr>
        </p:nvSpPr>
        <p:spPr>
          <a:xfrm>
            <a:off x="685800" y="106363"/>
            <a:ext cx="7772400" cy="579437"/>
          </a:xfrm>
        </p:spPr>
        <p:txBody>
          <a:bodyPr/>
          <a:lstStyle/>
          <a:p>
            <a:r>
              <a:rPr lang="en-US" sz="3200"/>
              <a:t>Modern Power Reactors</a:t>
            </a:r>
            <a:endParaRPr lang="en-US"/>
          </a:p>
        </p:txBody>
      </p:sp>
      <p:sp>
        <p:nvSpPr>
          <p:cNvPr id="2212867" name="Rectangle 3"/>
          <p:cNvSpPr>
            <a:spLocks noGrp="1" noChangeArrowheads="1"/>
          </p:cNvSpPr>
          <p:nvPr>
            <p:ph type="body" idx="1"/>
          </p:nvPr>
        </p:nvSpPr>
        <p:spPr>
          <a:xfrm>
            <a:off x="457200" y="838200"/>
            <a:ext cx="8382000" cy="1676400"/>
          </a:xfrm>
        </p:spPr>
        <p:txBody>
          <a:bodyPr/>
          <a:lstStyle/>
          <a:p>
            <a:pPr>
              <a:lnSpc>
                <a:spcPct val="80000"/>
              </a:lnSpc>
            </a:pPr>
            <a:r>
              <a:rPr lang="en-US" sz="2000" dirty="0"/>
              <a:t>Most reactors today use ordinary </a:t>
            </a:r>
            <a:r>
              <a:rPr lang="en-US" sz="2000" i="1" dirty="0">
                <a:solidFill>
                  <a:srgbClr val="FFBF8A"/>
                </a:solidFill>
              </a:rPr>
              <a:t>(light)</a:t>
            </a:r>
            <a:r>
              <a:rPr lang="en-US" sz="2000" dirty="0"/>
              <a:t> water as the moderator.</a:t>
            </a:r>
          </a:p>
          <a:p>
            <a:pPr>
              <a:lnSpc>
                <a:spcPct val="80000"/>
              </a:lnSpc>
            </a:pPr>
            <a:r>
              <a:rPr lang="en-US" sz="2000" dirty="0"/>
              <a:t>This requires enrichment of the fuel to 3% U-235 (nature: ~0.7%)</a:t>
            </a:r>
          </a:p>
          <a:p>
            <a:pPr>
              <a:lnSpc>
                <a:spcPct val="80000"/>
              </a:lnSpc>
            </a:pPr>
            <a:r>
              <a:rPr lang="en-US" sz="2000" dirty="0"/>
              <a:t>The advantage is that the water can also be used as a </a:t>
            </a:r>
            <a:r>
              <a:rPr lang="en-US" sz="2000" b="1" i="1" dirty="0">
                <a:solidFill>
                  <a:schemeClr val="accent1"/>
                </a:solidFill>
              </a:rPr>
              <a:t>coolant</a:t>
            </a:r>
            <a:r>
              <a:rPr lang="en-US" sz="2000" dirty="0"/>
              <a:t>.</a:t>
            </a:r>
            <a:endParaRPr lang="en-US" sz="2800" dirty="0"/>
          </a:p>
        </p:txBody>
      </p:sp>
      <p:sp>
        <p:nvSpPr>
          <p:cNvPr id="3" name="Rectangle 2"/>
          <p:cNvSpPr/>
          <p:nvPr/>
        </p:nvSpPr>
        <p:spPr>
          <a:xfrm>
            <a:off x="762000" y="6439558"/>
            <a:ext cx="8153400" cy="461665"/>
          </a:xfrm>
          <a:prstGeom prst="rect">
            <a:avLst/>
          </a:prstGeom>
        </p:spPr>
        <p:txBody>
          <a:bodyPr wrap="square">
            <a:spAutoFit/>
          </a:bodyPr>
          <a:lstStyle/>
          <a:p>
            <a:r>
              <a:rPr lang="en-US" dirty="0"/>
              <a:t>Animated Diagram of a </a:t>
            </a:r>
            <a:r>
              <a:rPr lang="en-US" dirty="0">
                <a:hlinkClick r:id="rId5" tooltip="Boiling Water Reactor"/>
              </a:rPr>
              <a:t>Boiling Water Reactor</a:t>
            </a:r>
            <a:r>
              <a:rPr lang="en-US" dirty="0"/>
              <a:t> (BWR)</a:t>
            </a:r>
          </a:p>
        </p:txBody>
      </p:sp>
      <p:pic>
        <p:nvPicPr>
          <p:cNvPr id="4" name="BoilingWaterReactor.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2400" y="1828800"/>
            <a:ext cx="8915400" cy="4664537"/>
          </a:xfrm>
          <a:prstGeom prst="rect">
            <a:avLst/>
          </a:prstGeom>
        </p:spPr>
      </p:pic>
      <p:sp>
        <p:nvSpPr>
          <p:cNvPr id="2" name="Slide Number Placeholder 1">
            <a:extLst>
              <a:ext uri="{FF2B5EF4-FFF2-40B4-BE49-F238E27FC236}">
                <a16:creationId xmlns:a16="http://schemas.microsoft.com/office/drawing/2014/main" id="{3C9B02E3-5299-4900-976B-29A95DF31E7C}"/>
              </a:ext>
            </a:extLst>
          </p:cNvPr>
          <p:cNvSpPr>
            <a:spLocks noGrp="1"/>
          </p:cNvSpPr>
          <p:nvPr>
            <p:ph type="sldNum" sz="quarter" idx="12"/>
          </p:nvPr>
        </p:nvSpPr>
        <p:spPr/>
        <p:txBody>
          <a:bodyPr/>
          <a:lstStyle/>
          <a:p>
            <a:fld id="{53500040-8738-4FE8-8D54-7DC6F9DFC4C1}" type="slidenum">
              <a:rPr lang="en-US" smtClean="0"/>
              <a:pPr/>
              <a:t>11</a:t>
            </a:fld>
            <a:endParaRPr lang="en-US"/>
          </a:p>
        </p:txBody>
      </p:sp>
    </p:spTree>
    <p:extLst>
      <p:ext uri="{BB962C8B-B14F-4D97-AF65-F5344CB8AC3E}">
        <p14:creationId xmlns:p14="http://schemas.microsoft.com/office/powerpoint/2010/main" val="571699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8402" name="Rectangle 2"/>
          <p:cNvSpPr>
            <a:spLocks noGrp="1" noChangeArrowheads="1"/>
          </p:cNvSpPr>
          <p:nvPr>
            <p:ph type="title"/>
          </p:nvPr>
        </p:nvSpPr>
        <p:spPr>
          <a:xfrm>
            <a:off x="1447800" y="648941"/>
            <a:ext cx="6324600" cy="1384995"/>
          </a:xfrm>
          <a:noFill/>
        </p:spPr>
        <p:txBody>
          <a:bodyPr/>
          <a:lstStyle/>
          <a:p>
            <a:r>
              <a:rPr lang="en-US" sz="2800" dirty="0">
                <a:solidFill>
                  <a:srgbClr val="EFFF5D"/>
                </a:solidFill>
                <a:latin typeface="Comic Sans MS" pitchFamily="66" charset="0"/>
              </a:rPr>
              <a:t>(Bonus quiz): Do the control rods in a nuclear reactor absorb or emit neutrons?</a:t>
            </a:r>
            <a:endParaRPr lang="en-US" dirty="0"/>
          </a:p>
        </p:txBody>
      </p:sp>
      <p:sp>
        <p:nvSpPr>
          <p:cNvPr id="2278403" name="Text Box 3"/>
          <p:cNvSpPr txBox="1">
            <a:spLocks noChangeArrowheads="1"/>
          </p:cNvSpPr>
          <p:nvPr/>
        </p:nvSpPr>
        <p:spPr bwMode="auto">
          <a:xfrm>
            <a:off x="0" y="4419600"/>
            <a:ext cx="830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lgn="just"/>
            <a:r>
              <a:rPr lang="en-US" sz="2000" dirty="0">
                <a:latin typeface="Arial" charset="0"/>
              </a:rPr>
              <a:t>The control rods in a reactor absorb neutrons and are removed or inserted to control the number of neutrons in the chain reaction.</a:t>
            </a:r>
          </a:p>
        </p:txBody>
      </p:sp>
      <p:sp>
        <p:nvSpPr>
          <p:cNvPr id="2278404" name="Rectangle 4"/>
          <p:cNvSpPr>
            <a:spLocks noChangeArrowheads="1"/>
          </p:cNvSpPr>
          <p:nvPr/>
        </p:nvSpPr>
        <p:spPr bwMode="auto">
          <a:xfrm>
            <a:off x="1905000" y="2362200"/>
            <a:ext cx="530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Clr>
                <a:schemeClr val="folHlink"/>
              </a:buClr>
              <a:buFont typeface="Arial" charset="0"/>
              <a:buAutoNum type="alphaLcParenR"/>
            </a:pPr>
            <a:r>
              <a:rPr lang="en-US" sz="2000">
                <a:latin typeface="Comic Sans MS" pitchFamily="66" charset="0"/>
              </a:rPr>
              <a:t>They absorb neutrons.</a:t>
            </a:r>
          </a:p>
          <a:p>
            <a:pPr marL="457200" indent="-457200">
              <a:buClr>
                <a:schemeClr val="folHlink"/>
              </a:buClr>
              <a:buFont typeface="Arial" charset="0"/>
              <a:buAutoNum type="alphaLcParenR"/>
            </a:pPr>
            <a:r>
              <a:rPr lang="en-US" sz="2000">
                <a:latin typeface="Comic Sans MS" pitchFamily="66" charset="0"/>
              </a:rPr>
              <a:t>They emit neutrons.</a:t>
            </a:r>
          </a:p>
          <a:p>
            <a:pPr marL="457200" indent="-457200">
              <a:buClr>
                <a:schemeClr val="folHlink"/>
              </a:buClr>
              <a:buFont typeface="Arial" charset="0"/>
              <a:buAutoNum type="alphaLcParenR"/>
            </a:pPr>
            <a:r>
              <a:rPr lang="en-US" sz="2000">
                <a:latin typeface="Comic Sans MS" pitchFamily="66" charset="0"/>
              </a:rPr>
              <a:t>They both absorb and emit neutrons.</a:t>
            </a:r>
          </a:p>
          <a:p>
            <a:pPr marL="457200" indent="-457200">
              <a:buClr>
                <a:schemeClr val="folHlink"/>
              </a:buClr>
              <a:buFont typeface="Arial" charset="0"/>
              <a:buAutoNum type="alphaLcParenR"/>
            </a:pPr>
            <a:r>
              <a:rPr lang="en-US" sz="2000">
                <a:latin typeface="Comic Sans MS" pitchFamily="66" charset="0"/>
              </a:rPr>
              <a:t>They neither absorb nor emit neutrons.</a:t>
            </a:r>
          </a:p>
        </p:txBody>
      </p:sp>
      <p:sp>
        <p:nvSpPr>
          <p:cNvPr id="2" name="Slide Number Placeholder 1">
            <a:extLst>
              <a:ext uri="{FF2B5EF4-FFF2-40B4-BE49-F238E27FC236}">
                <a16:creationId xmlns:a16="http://schemas.microsoft.com/office/drawing/2014/main" id="{0EE99377-8C8D-4574-B7E4-10DB39A322F0}"/>
              </a:ext>
            </a:extLst>
          </p:cNvPr>
          <p:cNvSpPr>
            <a:spLocks noGrp="1"/>
          </p:cNvSpPr>
          <p:nvPr>
            <p:ph type="sldNum" sz="quarter" idx="12"/>
          </p:nvPr>
        </p:nvSpPr>
        <p:spPr/>
        <p:txBody>
          <a:bodyPr/>
          <a:lstStyle/>
          <a:p>
            <a:fld id="{53500040-8738-4FE8-8D54-7DC6F9DFC4C1}" type="slidenum">
              <a:rPr lang="en-US" smtClean="0"/>
              <a:pPr/>
              <a:t>12</a:t>
            </a:fld>
            <a:endParaRPr lang="en-US"/>
          </a:p>
        </p:txBody>
      </p:sp>
    </p:spTree>
    <p:extLst>
      <p:ext uri="{BB962C8B-B14F-4D97-AF65-F5344CB8AC3E}">
        <p14:creationId xmlns:p14="http://schemas.microsoft.com/office/powerpoint/2010/main" val="63137387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8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84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0" y="106363"/>
            <a:ext cx="9144000" cy="579437"/>
          </a:xfrm>
        </p:spPr>
        <p:txBody>
          <a:bodyPr/>
          <a:lstStyle/>
          <a:p>
            <a:r>
              <a:rPr lang="en-US" sz="3200"/>
              <a:t>Safety and Environmental Concerns</a:t>
            </a:r>
            <a:endParaRPr lang="en-US"/>
          </a:p>
        </p:txBody>
      </p:sp>
      <p:sp>
        <p:nvSpPr>
          <p:cNvPr id="1149955" name="Rectangle 3"/>
          <p:cNvSpPr>
            <a:spLocks noGrp="1" noChangeArrowheads="1"/>
          </p:cNvSpPr>
          <p:nvPr>
            <p:ph type="body" idx="1"/>
          </p:nvPr>
        </p:nvSpPr>
        <p:spPr>
          <a:xfrm>
            <a:off x="381000" y="609600"/>
            <a:ext cx="8382000" cy="1676400"/>
          </a:xfrm>
        </p:spPr>
        <p:txBody>
          <a:bodyPr/>
          <a:lstStyle/>
          <a:p>
            <a:pPr>
              <a:lnSpc>
                <a:spcPct val="80000"/>
              </a:lnSpc>
            </a:pPr>
            <a:r>
              <a:rPr lang="en-US" sz="2400" dirty="0"/>
              <a:t>Fuel rods must be replaced as the fuel is used up and fission products build up.</a:t>
            </a:r>
          </a:p>
          <a:p>
            <a:pPr>
              <a:lnSpc>
                <a:spcPct val="80000"/>
              </a:lnSpc>
            </a:pPr>
            <a:endParaRPr lang="en-US" sz="2400" dirty="0"/>
          </a:p>
          <a:p>
            <a:pPr>
              <a:lnSpc>
                <a:spcPct val="80000"/>
              </a:lnSpc>
            </a:pPr>
            <a:r>
              <a:rPr lang="en-US" sz="2400" dirty="0"/>
              <a:t>The spent fuel rods containing uranium, plutonium, and radioactive fission fragments must be stored or disposed of carefully.</a:t>
            </a:r>
          </a:p>
          <a:p>
            <a:pPr lvl="1">
              <a:lnSpc>
                <a:spcPct val="80000"/>
              </a:lnSpc>
            </a:pPr>
            <a:r>
              <a:rPr lang="en-US" sz="2000" dirty="0"/>
              <a:t>Our current policy is to bury </a:t>
            </a:r>
          </a:p>
          <a:p>
            <a:pPr lvl="1">
              <a:lnSpc>
                <a:spcPct val="80000"/>
              </a:lnSpc>
              <a:spcBef>
                <a:spcPct val="0"/>
              </a:spcBef>
              <a:buFont typeface="Wingdings" pitchFamily="2" charset="2"/>
              <a:buNone/>
            </a:pPr>
            <a:r>
              <a:rPr lang="en-US" sz="2000" dirty="0"/>
              <a:t>	these radioactive materials in </a:t>
            </a:r>
          </a:p>
          <a:p>
            <a:pPr lvl="1">
              <a:lnSpc>
                <a:spcPct val="80000"/>
              </a:lnSpc>
              <a:spcBef>
                <a:spcPct val="0"/>
              </a:spcBef>
              <a:buFont typeface="Wingdings" pitchFamily="2" charset="2"/>
              <a:buNone/>
            </a:pPr>
            <a:r>
              <a:rPr lang="en-US" sz="2000" dirty="0"/>
              <a:t>	a solid rock formation.</a:t>
            </a:r>
          </a:p>
          <a:p>
            <a:pPr lvl="1">
              <a:lnSpc>
                <a:spcPct val="80000"/>
              </a:lnSpc>
            </a:pPr>
            <a:endParaRPr lang="en-US" sz="2000" dirty="0"/>
          </a:p>
          <a:p>
            <a:pPr lvl="1">
              <a:lnSpc>
                <a:spcPct val="80000"/>
              </a:lnSpc>
            </a:pPr>
            <a:r>
              <a:rPr lang="en-US" sz="2000" dirty="0"/>
              <a:t>Most of the fission fragments </a:t>
            </a:r>
          </a:p>
          <a:p>
            <a:pPr lvl="1">
              <a:lnSpc>
                <a:spcPct val="80000"/>
              </a:lnSpc>
              <a:spcBef>
                <a:spcPct val="0"/>
              </a:spcBef>
              <a:buFont typeface="Wingdings" pitchFamily="2" charset="2"/>
              <a:buNone/>
            </a:pPr>
            <a:r>
              <a:rPr lang="en-US" sz="2000" dirty="0"/>
              <a:t>	have half-lives of several years </a:t>
            </a:r>
          </a:p>
          <a:p>
            <a:pPr lvl="1">
              <a:lnSpc>
                <a:spcPct val="80000"/>
              </a:lnSpc>
              <a:spcBef>
                <a:spcPct val="0"/>
              </a:spcBef>
              <a:buFont typeface="Wingdings" pitchFamily="2" charset="2"/>
              <a:buNone/>
            </a:pPr>
            <a:r>
              <a:rPr lang="en-US" sz="2000" dirty="0"/>
              <a:t>	or less, and do not have to be </a:t>
            </a:r>
          </a:p>
          <a:p>
            <a:pPr lvl="1">
              <a:lnSpc>
                <a:spcPct val="80000"/>
              </a:lnSpc>
              <a:spcBef>
                <a:spcPct val="0"/>
              </a:spcBef>
              <a:buFont typeface="Wingdings" pitchFamily="2" charset="2"/>
              <a:buNone/>
            </a:pPr>
            <a:r>
              <a:rPr lang="en-US" sz="2000" dirty="0"/>
              <a:t>	isolated nearly as long as </a:t>
            </a:r>
          </a:p>
          <a:p>
            <a:pPr lvl="1">
              <a:lnSpc>
                <a:spcPct val="80000"/>
              </a:lnSpc>
              <a:spcBef>
                <a:spcPct val="0"/>
              </a:spcBef>
              <a:buFont typeface="Wingdings" pitchFamily="2" charset="2"/>
              <a:buNone/>
            </a:pPr>
            <a:r>
              <a:rPr lang="en-US" sz="2000" dirty="0"/>
              <a:t>	plutonium-239 does.</a:t>
            </a:r>
          </a:p>
          <a:p>
            <a:pPr lvl="1">
              <a:lnSpc>
                <a:spcPct val="80000"/>
              </a:lnSpc>
              <a:spcBef>
                <a:spcPct val="0"/>
              </a:spcBef>
              <a:buFont typeface="Wingdings" pitchFamily="2" charset="2"/>
              <a:buNone/>
            </a:pPr>
            <a:endParaRPr lang="en-US" sz="2000" dirty="0"/>
          </a:p>
          <a:p>
            <a:pPr lvl="1">
              <a:lnSpc>
                <a:spcPct val="80000"/>
              </a:lnSpc>
            </a:pPr>
            <a:r>
              <a:rPr lang="en-US" sz="2000" dirty="0"/>
              <a:t>In spite of the need for careful </a:t>
            </a:r>
          </a:p>
          <a:p>
            <a:pPr lvl="1">
              <a:lnSpc>
                <a:spcPct val="80000"/>
              </a:lnSpc>
              <a:spcBef>
                <a:spcPct val="0"/>
              </a:spcBef>
              <a:buFont typeface="Wingdings" pitchFamily="2" charset="2"/>
              <a:buNone/>
            </a:pPr>
            <a:r>
              <a:rPr lang="en-US" sz="2000" dirty="0"/>
              <a:t>	waste disposal, nuclear power </a:t>
            </a:r>
          </a:p>
          <a:p>
            <a:pPr lvl="1">
              <a:lnSpc>
                <a:spcPct val="80000"/>
              </a:lnSpc>
              <a:spcBef>
                <a:spcPct val="0"/>
              </a:spcBef>
              <a:buFont typeface="Wingdings" pitchFamily="2" charset="2"/>
              <a:buNone/>
            </a:pPr>
            <a:r>
              <a:rPr lang="en-US" sz="2000" dirty="0"/>
              <a:t>	still causes far lass atmospheric </a:t>
            </a:r>
          </a:p>
          <a:p>
            <a:pPr lvl="1">
              <a:lnSpc>
                <a:spcPct val="80000"/>
              </a:lnSpc>
              <a:spcBef>
                <a:spcPct val="0"/>
              </a:spcBef>
              <a:buFont typeface="Wingdings" pitchFamily="2" charset="2"/>
              <a:buNone/>
            </a:pPr>
            <a:r>
              <a:rPr lang="en-US" sz="2000" dirty="0"/>
              <a:t>	pollution (and no greenhouse </a:t>
            </a:r>
          </a:p>
          <a:p>
            <a:pPr lvl="1">
              <a:lnSpc>
                <a:spcPct val="80000"/>
              </a:lnSpc>
              <a:spcBef>
                <a:spcPct val="0"/>
              </a:spcBef>
              <a:buFont typeface="Wingdings" pitchFamily="2" charset="2"/>
              <a:buNone/>
            </a:pPr>
            <a:r>
              <a:rPr lang="en-US" sz="2000" dirty="0"/>
              <a:t>	gases) than burning fossil fuels</a:t>
            </a:r>
          </a:p>
          <a:p>
            <a:pPr lvl="1">
              <a:lnSpc>
                <a:spcPct val="80000"/>
              </a:lnSpc>
              <a:spcBef>
                <a:spcPct val="0"/>
              </a:spcBef>
              <a:buFont typeface="Wingdings" pitchFamily="2" charset="2"/>
              <a:buNone/>
            </a:pPr>
            <a:r>
              <a:rPr lang="en-US" sz="2000" dirty="0"/>
              <a:t>	such as coal or oil.</a:t>
            </a:r>
          </a:p>
        </p:txBody>
      </p:sp>
      <p:pic>
        <p:nvPicPr>
          <p:cNvPr id="1149959" name="Picture 7" descr="19_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743200"/>
            <a:ext cx="3098817" cy="355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954772AB-BD35-4A58-A962-664613229DD4}"/>
              </a:ext>
            </a:extLst>
          </p:cNvPr>
          <p:cNvSpPr>
            <a:spLocks noGrp="1"/>
          </p:cNvSpPr>
          <p:nvPr>
            <p:ph type="sldNum" sz="quarter" idx="12"/>
          </p:nvPr>
        </p:nvSpPr>
        <p:spPr/>
        <p:txBody>
          <a:bodyPr/>
          <a:lstStyle/>
          <a:p>
            <a:fld id="{53500040-8738-4FE8-8D54-7DC6F9DFC4C1}" type="slidenum">
              <a:rPr lang="en-US" smtClean="0"/>
              <a:pPr/>
              <a:t>13</a:t>
            </a:fld>
            <a:endParaRPr lang="en-US"/>
          </a:p>
        </p:txBody>
      </p:sp>
    </p:spTree>
    <p:extLst>
      <p:ext uri="{BB962C8B-B14F-4D97-AF65-F5344CB8AC3E}">
        <p14:creationId xmlns:p14="http://schemas.microsoft.com/office/powerpoint/2010/main" val="89152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9010" name="Rectangle 2"/>
          <p:cNvSpPr>
            <a:spLocks noGrp="1" noChangeArrowheads="1"/>
          </p:cNvSpPr>
          <p:nvPr>
            <p:ph type="title"/>
          </p:nvPr>
        </p:nvSpPr>
        <p:spPr>
          <a:xfrm>
            <a:off x="-457200" y="228600"/>
            <a:ext cx="9601200" cy="477054"/>
          </a:xfrm>
        </p:spPr>
        <p:txBody>
          <a:bodyPr/>
          <a:lstStyle/>
          <a:p>
            <a:r>
              <a:rPr lang="en-US" sz="2500" dirty="0"/>
              <a:t>Chernobyl and </a:t>
            </a:r>
            <a:r>
              <a:rPr lang="en-US" sz="2500" b="1" dirty="0"/>
              <a:t>Fukushima </a:t>
            </a:r>
            <a:r>
              <a:rPr lang="en-US" sz="2500" dirty="0"/>
              <a:t>Reactor </a:t>
            </a:r>
            <a:endParaRPr lang="en-US" sz="2500" dirty="0">
              <a:solidFill>
                <a:srgbClr val="EFFF5D"/>
              </a:solidFill>
              <a:latin typeface="Comic Sans MS" pitchFamily="66" charset="0"/>
            </a:endParaRPr>
          </a:p>
        </p:txBody>
      </p:sp>
      <p:sp>
        <p:nvSpPr>
          <p:cNvPr id="2219018" name="Rectangle 10"/>
          <p:cNvSpPr>
            <a:spLocks noGrp="1" noChangeArrowheads="1"/>
          </p:cNvSpPr>
          <p:nvPr>
            <p:ph type="body" idx="1"/>
          </p:nvPr>
        </p:nvSpPr>
        <p:spPr>
          <a:xfrm>
            <a:off x="457200" y="838200"/>
            <a:ext cx="8382000" cy="4800600"/>
          </a:xfrm>
          <a:noFill/>
          <a:ln/>
        </p:spPr>
        <p:txBody>
          <a:bodyPr/>
          <a:lstStyle/>
          <a:p>
            <a:pPr>
              <a:lnSpc>
                <a:spcPct val="80000"/>
              </a:lnSpc>
            </a:pPr>
            <a:r>
              <a:rPr lang="en-US" sz="2500" dirty="0"/>
              <a:t>The nuclear reactor at Chernobyl use Graphite as the moderator, and water was the coolant. Because the coolant water was not also the moderator, the loss of the water would actually increase the reaction.</a:t>
            </a:r>
          </a:p>
          <a:p>
            <a:pPr>
              <a:lnSpc>
                <a:spcPct val="80000"/>
              </a:lnSpc>
            </a:pPr>
            <a:endParaRPr lang="en-US" sz="2500" dirty="0"/>
          </a:p>
          <a:p>
            <a:pPr>
              <a:lnSpc>
                <a:spcPct val="80000"/>
              </a:lnSpc>
            </a:pPr>
            <a:r>
              <a:rPr lang="en-US" sz="2500" dirty="0"/>
              <a:t>The Fukushima I Nuclear reactors are BWR. </a:t>
            </a:r>
          </a:p>
          <a:p>
            <a:pPr>
              <a:lnSpc>
                <a:spcPct val="80000"/>
              </a:lnSpc>
            </a:pPr>
            <a:endParaRPr lang="en-US" sz="2500" dirty="0"/>
          </a:p>
          <a:p>
            <a:pPr>
              <a:lnSpc>
                <a:spcPct val="80000"/>
              </a:lnSpc>
            </a:pPr>
            <a:r>
              <a:rPr lang="en-US" sz="2500" dirty="0"/>
              <a:t>The BWR is a lot safer since water also serves as moderator. Without moderator, the chain reaction rate decrease. </a:t>
            </a:r>
          </a:p>
          <a:p>
            <a:pPr>
              <a:lnSpc>
                <a:spcPct val="80000"/>
              </a:lnSpc>
            </a:pPr>
            <a:endParaRPr lang="en-US" sz="2500" dirty="0"/>
          </a:p>
          <a:p>
            <a:pPr>
              <a:lnSpc>
                <a:spcPct val="80000"/>
              </a:lnSpc>
            </a:pPr>
            <a:r>
              <a:rPr lang="en-US" sz="2500" dirty="0"/>
              <a:t>But without the coolant, i.e. the water, the decay heat can leads to reactor meltdown. </a:t>
            </a:r>
          </a:p>
          <a:p>
            <a:pPr>
              <a:lnSpc>
                <a:spcPct val="80000"/>
              </a:lnSpc>
            </a:pPr>
            <a:endParaRPr lang="en-US" sz="2500" dirty="0"/>
          </a:p>
          <a:p>
            <a:pPr>
              <a:lnSpc>
                <a:spcPct val="80000"/>
              </a:lnSpc>
            </a:pPr>
            <a:r>
              <a:rPr lang="en-US" sz="2500" dirty="0"/>
              <a:t>Further reading: </a:t>
            </a:r>
          </a:p>
          <a:p>
            <a:pPr lvl="1">
              <a:lnSpc>
                <a:spcPct val="80000"/>
              </a:lnSpc>
            </a:pPr>
            <a:r>
              <a:rPr lang="en-US" sz="1600" dirty="0">
                <a:hlinkClick r:id="rId3"/>
              </a:rPr>
              <a:t>http://en.wikipedia.org/wiki/Fukushima_I_nuclear_accidents</a:t>
            </a:r>
            <a:r>
              <a:rPr lang="en-US" sz="1600" dirty="0"/>
              <a:t>	</a:t>
            </a:r>
          </a:p>
          <a:p>
            <a:pPr lvl="1">
              <a:lnSpc>
                <a:spcPct val="80000"/>
              </a:lnSpc>
            </a:pPr>
            <a:r>
              <a:rPr lang="en-US" sz="1600" dirty="0"/>
              <a:t>http://en.wikipedia.org/wiki/Chernobyl</a:t>
            </a:r>
          </a:p>
          <a:p>
            <a:pPr>
              <a:lnSpc>
                <a:spcPct val="80000"/>
              </a:lnSpc>
            </a:pPr>
            <a:endParaRPr lang="en-US" sz="2500" dirty="0"/>
          </a:p>
        </p:txBody>
      </p:sp>
      <p:sp>
        <p:nvSpPr>
          <p:cNvPr id="2" name="Slide Number Placeholder 1">
            <a:extLst>
              <a:ext uri="{FF2B5EF4-FFF2-40B4-BE49-F238E27FC236}">
                <a16:creationId xmlns:a16="http://schemas.microsoft.com/office/drawing/2014/main" id="{08FEB9FF-836D-48A7-9BAA-6C4F2E0AB773}"/>
              </a:ext>
            </a:extLst>
          </p:cNvPr>
          <p:cNvSpPr>
            <a:spLocks noGrp="1"/>
          </p:cNvSpPr>
          <p:nvPr>
            <p:ph type="sldNum" sz="quarter" idx="12"/>
          </p:nvPr>
        </p:nvSpPr>
        <p:spPr/>
        <p:txBody>
          <a:bodyPr/>
          <a:lstStyle/>
          <a:p>
            <a:fld id="{53500040-8738-4FE8-8D54-7DC6F9DFC4C1}" type="slidenum">
              <a:rPr lang="en-US" smtClean="0"/>
              <a:pPr/>
              <a:t>14</a:t>
            </a:fld>
            <a:endParaRPr lang="en-US"/>
          </a:p>
        </p:txBody>
      </p:sp>
    </p:spTree>
    <p:extLst>
      <p:ext uri="{BB962C8B-B14F-4D97-AF65-F5344CB8AC3E}">
        <p14:creationId xmlns:p14="http://schemas.microsoft.com/office/powerpoint/2010/main" val="83481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5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487" y="1061307"/>
            <a:ext cx="3650277" cy="36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1298" name="Rectangle 2"/>
          <p:cNvSpPr>
            <a:spLocks noGrp="1" noChangeArrowheads="1"/>
          </p:cNvSpPr>
          <p:nvPr>
            <p:ph type="title"/>
          </p:nvPr>
        </p:nvSpPr>
        <p:spPr>
          <a:xfrm>
            <a:off x="25843" y="355599"/>
            <a:ext cx="9144000" cy="579438"/>
          </a:xfrm>
        </p:spPr>
        <p:txBody>
          <a:bodyPr/>
          <a:lstStyle/>
          <a:p>
            <a:r>
              <a:rPr lang="en-US" sz="3200" dirty="0">
                <a:solidFill>
                  <a:srgbClr val="EFFF5D"/>
                </a:solidFill>
                <a:latin typeface="Comic Sans MS" pitchFamily="66" charset="0"/>
              </a:rPr>
              <a:t>Can we generate power from controlled fusion?</a:t>
            </a:r>
            <a:endParaRPr lang="en-US" sz="4000" dirty="0">
              <a:solidFill>
                <a:srgbClr val="EFFF5D"/>
              </a:solidFill>
              <a:latin typeface="Comic Sans MS" pitchFamily="66" charset="0"/>
            </a:endParaRPr>
          </a:p>
        </p:txBody>
      </p:sp>
      <p:pic>
        <p:nvPicPr>
          <p:cNvPr id="2205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72" y="1035149"/>
            <a:ext cx="3962400" cy="287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63226" y="4837854"/>
            <a:ext cx="4506617" cy="707886"/>
          </a:xfrm>
          <a:prstGeom prst="rect">
            <a:avLst/>
          </a:prstGeom>
        </p:spPr>
        <p:txBody>
          <a:bodyPr wrap="square">
            <a:spAutoFit/>
          </a:bodyPr>
          <a:lstStyle/>
          <a:p>
            <a:pPr algn="ctr"/>
            <a:r>
              <a:rPr lang="en-US" sz="2000" b="1" dirty="0"/>
              <a:t>ITER</a:t>
            </a:r>
            <a:r>
              <a:rPr lang="en-US" sz="2000" dirty="0"/>
              <a:t> (the </a:t>
            </a:r>
            <a:r>
              <a:rPr lang="en-US" sz="2000" b="1" dirty="0"/>
              <a:t>International Thermonuclear Experimental Reactor</a:t>
            </a:r>
            <a:r>
              <a:rPr lang="en-US" sz="2000" dirty="0"/>
              <a:t>)</a:t>
            </a:r>
          </a:p>
        </p:txBody>
      </p:sp>
      <p:sp>
        <p:nvSpPr>
          <p:cNvPr id="4" name="TextBox 3"/>
          <p:cNvSpPr txBox="1"/>
          <p:nvPr/>
        </p:nvSpPr>
        <p:spPr>
          <a:xfrm>
            <a:off x="225552" y="4024853"/>
            <a:ext cx="41148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Sun is a fusion reactor (not controlled). </a:t>
            </a:r>
          </a:p>
        </p:txBody>
      </p:sp>
      <p:sp>
        <p:nvSpPr>
          <p:cNvPr id="2" name="Slide Number Placeholder 1">
            <a:extLst>
              <a:ext uri="{FF2B5EF4-FFF2-40B4-BE49-F238E27FC236}">
                <a16:creationId xmlns:a16="http://schemas.microsoft.com/office/drawing/2014/main" id="{5A483B53-F9CC-4A07-83E6-A3DDDFD20006}"/>
              </a:ext>
            </a:extLst>
          </p:cNvPr>
          <p:cNvSpPr>
            <a:spLocks noGrp="1"/>
          </p:cNvSpPr>
          <p:nvPr>
            <p:ph type="sldNum" sz="quarter" idx="12"/>
          </p:nvPr>
        </p:nvSpPr>
        <p:spPr/>
        <p:txBody>
          <a:bodyPr/>
          <a:lstStyle/>
          <a:p>
            <a:fld id="{53500040-8738-4FE8-8D54-7DC6F9DFC4C1}" type="slidenum">
              <a:rPr lang="en-US" smtClean="0"/>
              <a:pPr/>
              <a:t>15</a:t>
            </a:fld>
            <a:endParaRPr lang="en-US"/>
          </a:p>
        </p:txBody>
      </p:sp>
      <p:sp>
        <p:nvSpPr>
          <p:cNvPr id="9" name="TextBox 8">
            <a:extLst>
              <a:ext uri="{FF2B5EF4-FFF2-40B4-BE49-F238E27FC236}">
                <a16:creationId xmlns:a16="http://schemas.microsoft.com/office/drawing/2014/main" id="{B9D01BF5-076D-4DEB-AC89-9E0B80981B8A}"/>
              </a:ext>
            </a:extLst>
          </p:cNvPr>
          <p:cNvSpPr txBox="1"/>
          <p:nvPr/>
        </p:nvSpPr>
        <p:spPr>
          <a:xfrm>
            <a:off x="118872" y="4851139"/>
            <a:ext cx="4544354" cy="1477328"/>
          </a:xfrm>
          <a:prstGeom prst="rect">
            <a:avLst/>
          </a:prstGeom>
          <a:noFill/>
        </p:spPr>
        <p:txBody>
          <a:bodyPr wrap="square" rtlCol="0">
            <a:spAutoFit/>
          </a:bodyPr>
          <a:lstStyle/>
          <a:p>
            <a:pPr marL="342900" indent="-342900">
              <a:buFont typeface="Arial" panose="020B0604020202020204" pitchFamily="34" charset="0"/>
              <a:buChar char="•"/>
            </a:pPr>
            <a:r>
              <a:rPr lang="en-US" sz="1800" baseline="-25000" dirty="0">
                <a:solidFill>
                  <a:srgbClr val="FFC000"/>
                </a:solidFill>
              </a:rPr>
              <a:t>3</a:t>
            </a:r>
            <a:r>
              <a:rPr lang="en-US" sz="1800" dirty="0">
                <a:solidFill>
                  <a:srgbClr val="FFC000"/>
                </a:solidFill>
              </a:rPr>
              <a:t>Li</a:t>
            </a:r>
            <a:r>
              <a:rPr lang="en-US" sz="1800" baseline="30000" dirty="0">
                <a:solidFill>
                  <a:srgbClr val="FFC000"/>
                </a:solidFill>
              </a:rPr>
              <a:t>6</a:t>
            </a:r>
            <a:r>
              <a:rPr lang="en-US" sz="1800" dirty="0"/>
              <a:t> + </a:t>
            </a:r>
            <a:r>
              <a:rPr lang="en-US" sz="1800" baseline="-25000" dirty="0"/>
              <a:t>0</a:t>
            </a:r>
            <a:r>
              <a:rPr lang="en-US" sz="1800" dirty="0"/>
              <a:t>n</a:t>
            </a:r>
            <a:r>
              <a:rPr lang="en-US" sz="1800" baseline="30000" dirty="0"/>
              <a:t>1</a:t>
            </a:r>
            <a:r>
              <a:rPr lang="en-US" sz="1800" dirty="0">
                <a:sym typeface="Wingdings" panose="05000000000000000000" pitchFamily="2" charset="2"/>
              </a:rPr>
              <a:t></a:t>
            </a:r>
            <a:r>
              <a:rPr lang="en-US" sz="1800" baseline="-25000" dirty="0">
                <a:solidFill>
                  <a:srgbClr val="FFC000"/>
                </a:solidFill>
                <a:sym typeface="Wingdings" panose="05000000000000000000" pitchFamily="2" charset="2"/>
              </a:rPr>
              <a:t>1</a:t>
            </a:r>
            <a:r>
              <a:rPr lang="en-US" sz="1800" dirty="0">
                <a:solidFill>
                  <a:srgbClr val="FFC000"/>
                </a:solidFill>
                <a:sym typeface="Wingdings" panose="05000000000000000000" pitchFamily="2" charset="2"/>
              </a:rPr>
              <a:t>H</a:t>
            </a:r>
            <a:r>
              <a:rPr lang="en-US" sz="1800" baseline="30000" dirty="0">
                <a:solidFill>
                  <a:srgbClr val="FFC000"/>
                </a:solidFill>
                <a:sym typeface="Wingdings" panose="05000000000000000000" pitchFamily="2" charset="2"/>
              </a:rPr>
              <a:t>3</a:t>
            </a:r>
            <a:r>
              <a:rPr lang="en-US" sz="1800" dirty="0">
                <a:sym typeface="Wingdings" panose="05000000000000000000" pitchFamily="2" charset="2"/>
              </a:rPr>
              <a:t> + </a:t>
            </a:r>
            <a:r>
              <a:rPr lang="en-US" sz="1800" baseline="-25000" dirty="0">
                <a:sym typeface="Wingdings" panose="05000000000000000000" pitchFamily="2" charset="2"/>
              </a:rPr>
              <a:t>2</a:t>
            </a:r>
            <a:r>
              <a:rPr lang="en-US" sz="1800" dirty="0">
                <a:sym typeface="Wingdings" panose="05000000000000000000" pitchFamily="2" charset="2"/>
              </a:rPr>
              <a:t>He</a:t>
            </a:r>
            <a:r>
              <a:rPr lang="en-US" sz="1800" baseline="30000" dirty="0">
                <a:sym typeface="Wingdings" panose="05000000000000000000" pitchFamily="2" charset="2"/>
              </a:rPr>
              <a:t>4</a:t>
            </a:r>
          </a:p>
          <a:p>
            <a:pPr marL="342900" indent="-342900">
              <a:buFont typeface="Arial" panose="020B0604020202020204" pitchFamily="34" charset="0"/>
              <a:buChar char="•"/>
            </a:pPr>
            <a:r>
              <a:rPr lang="en-US" sz="1800" dirty="0">
                <a:solidFill>
                  <a:srgbClr val="FFC000"/>
                </a:solidFill>
                <a:sym typeface="Wingdings" panose="05000000000000000000" pitchFamily="2" charset="2"/>
              </a:rPr>
              <a:t>1 H</a:t>
            </a:r>
            <a:r>
              <a:rPr lang="en-US" sz="1800" baseline="30000" dirty="0">
                <a:solidFill>
                  <a:srgbClr val="FFC000"/>
                </a:solidFill>
                <a:sym typeface="Wingdings" panose="05000000000000000000" pitchFamily="2" charset="2"/>
              </a:rPr>
              <a:t>2</a:t>
            </a:r>
            <a:r>
              <a:rPr lang="en-US" sz="1800" dirty="0">
                <a:solidFill>
                  <a:srgbClr val="FFC000"/>
                </a:solidFill>
                <a:sym typeface="Wingdings" panose="05000000000000000000" pitchFamily="2" charset="2"/>
              </a:rPr>
              <a:t> </a:t>
            </a:r>
            <a:r>
              <a:rPr lang="en-US" sz="1800" dirty="0">
                <a:sym typeface="Wingdings" panose="05000000000000000000" pitchFamily="2" charset="2"/>
              </a:rPr>
              <a:t>per 6420 H</a:t>
            </a:r>
            <a:r>
              <a:rPr lang="en-US" sz="1800" baseline="30000" dirty="0">
                <a:sym typeface="Wingdings" panose="05000000000000000000" pitchFamily="2" charset="2"/>
              </a:rPr>
              <a:t>1 </a:t>
            </a:r>
            <a:r>
              <a:rPr lang="en-US" sz="1800" dirty="0">
                <a:sym typeface="Wingdings" panose="05000000000000000000" pitchFamily="2" charset="2"/>
              </a:rPr>
              <a:t>in nature</a:t>
            </a:r>
          </a:p>
          <a:p>
            <a:pPr marL="800100" lvl="1" indent="-342900">
              <a:buFont typeface="Arial" panose="020B0604020202020204" pitchFamily="34" charset="0"/>
              <a:buChar char="•"/>
            </a:pPr>
            <a:r>
              <a:rPr lang="en-US" sz="1800" dirty="0">
                <a:sym typeface="Wingdings" panose="05000000000000000000" pitchFamily="2" charset="2"/>
              </a:rPr>
              <a:t>1 egg cut of H</a:t>
            </a:r>
            <a:r>
              <a:rPr lang="en-US" sz="1800" baseline="30000" dirty="0">
                <a:sym typeface="Wingdings" panose="05000000000000000000" pitchFamily="2" charset="2"/>
              </a:rPr>
              <a:t>2 </a:t>
            </a:r>
            <a:r>
              <a:rPr lang="en-US" sz="1800" dirty="0">
                <a:sym typeface="Wingdings" panose="05000000000000000000" pitchFamily="2" charset="2"/>
              </a:rPr>
              <a:t>in a bath tub of water</a:t>
            </a:r>
          </a:p>
          <a:p>
            <a:pPr marL="342900" indent="-342900">
              <a:buFont typeface="Arial" panose="020B0604020202020204" pitchFamily="34" charset="0"/>
              <a:buChar char="•"/>
            </a:pPr>
            <a:r>
              <a:rPr lang="en-US" sz="1800" dirty="0">
                <a:sym typeface="Wingdings" panose="05000000000000000000" pitchFamily="2" charset="2"/>
              </a:rPr>
              <a:t>1 egg cut of H</a:t>
            </a:r>
            <a:r>
              <a:rPr lang="en-US" sz="1800" baseline="30000" dirty="0">
                <a:sym typeface="Wingdings" panose="05000000000000000000" pitchFamily="2" charset="2"/>
              </a:rPr>
              <a:t>2  </a:t>
            </a:r>
            <a:r>
              <a:rPr lang="en-US" sz="1800" dirty="0">
                <a:sym typeface="Wingdings" panose="05000000000000000000" pitchFamily="2" charset="2"/>
              </a:rPr>
              <a:t>+ </a:t>
            </a:r>
            <a:r>
              <a:rPr lang="en-US" sz="1800" baseline="-25000" dirty="0">
                <a:solidFill>
                  <a:srgbClr val="FFC000"/>
                </a:solidFill>
              </a:rPr>
              <a:t>3</a:t>
            </a:r>
            <a:r>
              <a:rPr lang="en-US" sz="1800" dirty="0">
                <a:solidFill>
                  <a:srgbClr val="FFC000"/>
                </a:solidFill>
              </a:rPr>
              <a:t>Li</a:t>
            </a:r>
            <a:r>
              <a:rPr lang="en-US" sz="1800" baseline="30000" dirty="0">
                <a:solidFill>
                  <a:srgbClr val="FFC000"/>
                </a:solidFill>
              </a:rPr>
              <a:t>6</a:t>
            </a:r>
            <a:r>
              <a:rPr lang="en-US" sz="1800" dirty="0">
                <a:sym typeface="Wingdings" panose="05000000000000000000" pitchFamily="2" charset="2"/>
              </a:rPr>
              <a:t> in a laptop battery 200000 </a:t>
            </a:r>
            <a:r>
              <a:rPr lang="en-US" sz="1800" dirty="0" err="1">
                <a:sym typeface="Wingdings" panose="05000000000000000000" pitchFamily="2" charset="2"/>
              </a:rPr>
              <a:t>kW.hour</a:t>
            </a:r>
            <a:endParaRPr lang="en-US" sz="1800" dirty="0"/>
          </a:p>
        </p:txBody>
      </p:sp>
    </p:spTree>
    <p:extLst>
      <p:ext uri="{BB962C8B-B14F-4D97-AF65-F5344CB8AC3E}">
        <p14:creationId xmlns:p14="http://schemas.microsoft.com/office/powerpoint/2010/main" val="257292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2498" name="Rectangle 2"/>
          <p:cNvSpPr>
            <a:spLocks noGrp="1" noChangeArrowheads="1"/>
          </p:cNvSpPr>
          <p:nvPr>
            <p:ph type="title"/>
          </p:nvPr>
        </p:nvSpPr>
        <p:spPr>
          <a:xfrm>
            <a:off x="914400" y="317957"/>
            <a:ext cx="7239000" cy="2677656"/>
          </a:xfrm>
          <a:noFill/>
        </p:spPr>
        <p:txBody>
          <a:bodyPr/>
          <a:lstStyle/>
          <a:p>
            <a:r>
              <a:rPr lang="en-US" sz="2800" b="1" dirty="0">
                <a:latin typeface="Comic Sans MS" pitchFamily="66" charset="0"/>
              </a:rPr>
              <a:t>(Bonus) Quiz:</a:t>
            </a:r>
            <a:r>
              <a:rPr lang="en-US" sz="2800" dirty="0">
                <a:solidFill>
                  <a:srgbClr val="EFFF5D"/>
                </a:solidFill>
                <a:latin typeface="Comic Sans MS" pitchFamily="66" charset="0"/>
              </a:rPr>
              <a:t> If the coolant material is also the moderator material like in the light water reactor (BWR or PWR), can the loss of coolant ever lead to a meltdown in a reactor using natural uranium?</a:t>
            </a:r>
            <a:endParaRPr lang="en-US" dirty="0"/>
          </a:p>
        </p:txBody>
      </p:sp>
      <p:sp>
        <p:nvSpPr>
          <p:cNvPr id="2282500" name="Rectangle 4"/>
          <p:cNvSpPr>
            <a:spLocks noChangeArrowheads="1"/>
          </p:cNvSpPr>
          <p:nvPr/>
        </p:nvSpPr>
        <p:spPr bwMode="auto">
          <a:xfrm>
            <a:off x="1884872" y="3020943"/>
            <a:ext cx="1140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buClr>
                <a:schemeClr val="folHlink"/>
              </a:buClr>
              <a:buFont typeface="Arial" charset="0"/>
              <a:buAutoNum type="alphaLcParenR"/>
            </a:pPr>
            <a:r>
              <a:rPr lang="en-US" sz="2000" dirty="0">
                <a:latin typeface="Comic Sans MS" pitchFamily="66" charset="0"/>
              </a:rPr>
              <a:t>Yes.</a:t>
            </a:r>
          </a:p>
          <a:p>
            <a:pPr marL="457200" indent="-457200">
              <a:buClr>
                <a:schemeClr val="folHlink"/>
              </a:buClr>
              <a:buFont typeface="Arial" charset="0"/>
              <a:buAutoNum type="alphaLcParenR"/>
            </a:pPr>
            <a:r>
              <a:rPr lang="en-US" sz="2000" dirty="0">
                <a:latin typeface="Comic Sans MS" pitchFamily="66" charset="0"/>
              </a:rPr>
              <a:t>No.</a:t>
            </a:r>
          </a:p>
        </p:txBody>
      </p:sp>
      <p:sp>
        <p:nvSpPr>
          <p:cNvPr id="2" name="Slide Number Placeholder 1">
            <a:extLst>
              <a:ext uri="{FF2B5EF4-FFF2-40B4-BE49-F238E27FC236}">
                <a16:creationId xmlns:a16="http://schemas.microsoft.com/office/drawing/2014/main" id="{22F91362-2192-4766-92D1-BFC3DDEAEBB4}"/>
              </a:ext>
            </a:extLst>
          </p:cNvPr>
          <p:cNvSpPr>
            <a:spLocks noGrp="1"/>
          </p:cNvSpPr>
          <p:nvPr>
            <p:ph type="sldNum" sz="quarter" idx="12"/>
          </p:nvPr>
        </p:nvSpPr>
        <p:spPr/>
        <p:txBody>
          <a:bodyPr/>
          <a:lstStyle/>
          <a:p>
            <a:fld id="{53500040-8738-4FE8-8D54-7DC6F9DFC4C1}" type="slidenum">
              <a:rPr lang="en-US" smtClean="0"/>
              <a:pPr/>
              <a:t>16</a:t>
            </a:fld>
            <a:endParaRPr lang="en-US"/>
          </a:p>
        </p:txBody>
      </p:sp>
    </p:spTree>
    <p:extLst>
      <p:ext uri="{BB962C8B-B14F-4D97-AF65-F5344CB8AC3E}">
        <p14:creationId xmlns:p14="http://schemas.microsoft.com/office/powerpoint/2010/main" val="3494944521"/>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8" name="Rectangle 2"/>
          <p:cNvSpPr>
            <a:spLocks noGrp="1" noChangeArrowheads="1"/>
          </p:cNvSpPr>
          <p:nvPr>
            <p:ph type="title"/>
          </p:nvPr>
        </p:nvSpPr>
        <p:spPr>
          <a:xfrm>
            <a:off x="685800" y="180201"/>
            <a:ext cx="7772400" cy="553998"/>
          </a:xfrm>
        </p:spPr>
        <p:txBody>
          <a:bodyPr/>
          <a:lstStyle/>
          <a:p>
            <a:r>
              <a:rPr lang="en-US" altLang="ja-JP" sz="3000" dirty="0">
                <a:solidFill>
                  <a:srgbClr val="FF0000"/>
                </a:solidFill>
                <a:ea typeface="ＭＳ Ｐゴシック" pitchFamily="64" charset="-128"/>
              </a:rPr>
              <a:t>Law of  reflection and Refraction</a:t>
            </a:r>
          </a:p>
        </p:txBody>
      </p:sp>
      <p:graphicFrame>
        <p:nvGraphicFramePr>
          <p:cNvPr id="670727" name="Object 7"/>
          <p:cNvGraphicFramePr>
            <a:graphicFrameLocks noChangeAspect="1"/>
          </p:cNvGraphicFramePr>
          <p:nvPr/>
        </p:nvGraphicFramePr>
        <p:xfrm>
          <a:off x="5715000" y="2655888"/>
          <a:ext cx="1752600" cy="915987"/>
        </p:xfrm>
        <a:graphic>
          <a:graphicData uri="http://schemas.openxmlformats.org/presentationml/2006/ole">
            <mc:AlternateContent xmlns:mc="http://schemas.openxmlformats.org/markup-compatibility/2006">
              <mc:Choice xmlns:v="urn:schemas-microsoft-com:vml" Requires="v">
                <p:oleObj name="Equation" r:id="rId3" imgW="825480" imgH="431640" progId="Equation.DSMT4">
                  <p:embed/>
                </p:oleObj>
              </mc:Choice>
              <mc:Fallback>
                <p:oleObj name="Equation" r:id="rId3" imgW="825480" imgH="431640" progId="Equation.DSMT4">
                  <p:embed/>
                  <p:pic>
                    <p:nvPicPr>
                      <p:cNvPr id="67072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655888"/>
                        <a:ext cx="17526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8"/>
          <p:cNvGraphicFramePr>
            <a:graphicFrameLocks noChangeAspect="1"/>
          </p:cNvGraphicFramePr>
          <p:nvPr/>
        </p:nvGraphicFramePr>
        <p:xfrm>
          <a:off x="5715000" y="3686175"/>
          <a:ext cx="1447800" cy="504825"/>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512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686175"/>
                        <a:ext cx="14478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37" name="Group 17"/>
          <p:cNvGraphicFramePr>
            <a:graphicFrameLocks noGrp="1"/>
          </p:cNvGraphicFramePr>
          <p:nvPr>
            <p:extLst>
              <p:ext uri="{D42A27DB-BD31-4B8C-83A1-F6EECF244321}">
                <p14:modId xmlns:p14="http://schemas.microsoft.com/office/powerpoint/2010/main" val="135488571"/>
              </p:ext>
            </p:extLst>
          </p:nvPr>
        </p:nvGraphicFramePr>
        <p:xfrm>
          <a:off x="1371600" y="4419600"/>
          <a:ext cx="2514600" cy="1981200"/>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medium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n</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Times New Roman" pitchFamily="18" charset="0"/>
                          <a:ea typeface="ＭＳ Ｐゴシック" pitchFamily="64" charset="-128"/>
                        </a:rPr>
                        <a:t>vacuum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Times New Roman" pitchFamily="18" charset="0"/>
                          <a:ea typeface="ＭＳ Ｐゴシック" pitchFamily="64" charset="-128"/>
                        </a:rPr>
                        <a:t>1</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bg1"/>
                          </a:solidFill>
                          <a:effectLst/>
                          <a:latin typeface="Times New Roman" pitchFamily="18" charset="0"/>
                          <a:ea typeface="ＭＳ Ｐゴシック" pitchFamily="64" charset="-128"/>
                        </a:rPr>
                        <a:t>air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Times New Roman" pitchFamily="18" charset="0"/>
                          <a:ea typeface="ＭＳ Ｐゴシック" pitchFamily="64" charset="-128"/>
                        </a:rPr>
                        <a:t>1.0003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bg1"/>
                          </a:solidFill>
                          <a:effectLst/>
                          <a:latin typeface="Times New Roman" pitchFamily="18" charset="0"/>
                          <a:ea typeface="ＭＳ Ｐゴシック" pitchFamily="64" charset="-128"/>
                        </a:rPr>
                        <a:t>water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Times New Roman" pitchFamily="18" charset="0"/>
                          <a:ea typeface="ＭＳ Ｐゴシック" pitchFamily="64" charset="-128"/>
                        </a:rPr>
                        <a:t>1.33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bg1"/>
                          </a:solidFill>
                          <a:effectLst/>
                          <a:latin typeface="Times New Roman" pitchFamily="18" charset="0"/>
                          <a:ea typeface="ＭＳ Ｐゴシック" pitchFamily="64" charset="-128"/>
                        </a:rPr>
                        <a:t>glass</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bg1"/>
                          </a:solidFill>
                          <a:effectLst/>
                          <a:latin typeface="Times New Roman" pitchFamily="18" charset="0"/>
                          <a:ea typeface="ＭＳ Ｐゴシック" pitchFamily="64" charset="-128"/>
                        </a:rPr>
                        <a:t>1.5 – 1.66</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51" name="AutoShape 37"/>
          <p:cNvSpPr>
            <a:spLocks noChangeArrowheads="1"/>
          </p:cNvSpPr>
          <p:nvPr/>
        </p:nvSpPr>
        <p:spPr bwMode="auto">
          <a:xfrm rot="3311714">
            <a:off x="2019300" y="1562100"/>
            <a:ext cx="533400" cy="304800"/>
          </a:xfrm>
          <a:prstGeom prst="rightArrow">
            <a:avLst>
              <a:gd name="adj1" fmla="val 50000"/>
              <a:gd name="adj2" fmla="val 43750"/>
            </a:avLst>
          </a:prstGeom>
          <a:solidFill>
            <a:schemeClr val="hlink"/>
          </a:solidFill>
          <a:ln w="9525">
            <a:solidFill>
              <a:schemeClr val="hlink"/>
            </a:solidFill>
            <a:miter lim="800000"/>
            <a:headEnd/>
            <a:tailEnd/>
          </a:ln>
        </p:spPr>
        <p:txBody>
          <a:bodyPr wrap="none" anchor="ctr"/>
          <a:lstStyle/>
          <a:p>
            <a:endParaRPr lang="en-US"/>
          </a:p>
        </p:txBody>
      </p:sp>
      <p:sp>
        <p:nvSpPr>
          <p:cNvPr id="5152" name="AutoShape 38"/>
          <p:cNvSpPr>
            <a:spLocks noChangeArrowheads="1"/>
          </p:cNvSpPr>
          <p:nvPr/>
        </p:nvSpPr>
        <p:spPr bwMode="auto">
          <a:xfrm rot="4332292">
            <a:off x="2705100" y="3238500"/>
            <a:ext cx="533400" cy="304800"/>
          </a:xfrm>
          <a:prstGeom prst="rightArrow">
            <a:avLst>
              <a:gd name="adj1" fmla="val 50000"/>
              <a:gd name="adj2" fmla="val 43750"/>
            </a:avLst>
          </a:prstGeom>
          <a:solidFill>
            <a:srgbClr val="000080"/>
          </a:solidFill>
          <a:ln w="9525">
            <a:solidFill>
              <a:srgbClr val="000080"/>
            </a:solidFill>
            <a:miter lim="800000"/>
            <a:headEnd/>
            <a:tailEnd/>
          </a:ln>
        </p:spPr>
        <p:txBody>
          <a:bodyPr wrap="none" anchor="ctr"/>
          <a:lstStyle/>
          <a:p>
            <a:endParaRPr lang="en-US"/>
          </a:p>
        </p:txBody>
      </p:sp>
      <p:grpSp>
        <p:nvGrpSpPr>
          <p:cNvPr id="5153" name="Group 41"/>
          <p:cNvGrpSpPr>
            <a:grpSpLocks/>
          </p:cNvGrpSpPr>
          <p:nvPr/>
        </p:nvGrpSpPr>
        <p:grpSpPr bwMode="auto">
          <a:xfrm>
            <a:off x="5669280" y="4686300"/>
            <a:ext cx="2590800" cy="1600200"/>
            <a:chOff x="3936" y="3168"/>
            <a:chExt cx="1632" cy="1008"/>
          </a:xfrm>
        </p:grpSpPr>
        <p:grpSp>
          <p:nvGrpSpPr>
            <p:cNvPr id="5154" name="Group 9"/>
            <p:cNvGrpSpPr>
              <a:grpSpLocks/>
            </p:cNvGrpSpPr>
            <p:nvPr/>
          </p:nvGrpSpPr>
          <p:grpSpPr bwMode="auto">
            <a:xfrm>
              <a:off x="3936" y="3168"/>
              <a:ext cx="1287" cy="577"/>
              <a:chOff x="3936" y="3168"/>
              <a:chExt cx="1287" cy="577"/>
            </a:xfrm>
          </p:grpSpPr>
          <p:sp>
            <p:nvSpPr>
              <p:cNvPr id="5158" name="AutoShape 10"/>
              <p:cNvSpPr>
                <a:spLocks noChangeArrowheads="1"/>
              </p:cNvSpPr>
              <p:nvPr/>
            </p:nvSpPr>
            <p:spPr bwMode="auto">
              <a:xfrm>
                <a:off x="3936" y="3360"/>
                <a:ext cx="240" cy="96"/>
              </a:xfrm>
              <a:prstGeom prst="rightArrow">
                <a:avLst>
                  <a:gd name="adj1" fmla="val 50000"/>
                  <a:gd name="adj2" fmla="val 62500"/>
                </a:avLst>
              </a:prstGeom>
              <a:solidFill>
                <a:schemeClr val="hlink"/>
              </a:solidFill>
              <a:ln w="9525">
                <a:solidFill>
                  <a:schemeClr val="hlink"/>
                </a:solidFill>
                <a:miter lim="800000"/>
                <a:headEnd/>
                <a:tailEnd/>
              </a:ln>
            </p:spPr>
            <p:txBody>
              <a:bodyPr wrap="none" anchor="ctr"/>
              <a:lstStyle/>
              <a:p>
                <a:endParaRPr lang="en-US"/>
              </a:p>
            </p:txBody>
          </p:sp>
          <p:graphicFrame>
            <p:nvGraphicFramePr>
              <p:cNvPr id="5126" name="Object 11"/>
              <p:cNvGraphicFramePr>
                <a:graphicFrameLocks noChangeAspect="1"/>
              </p:cNvGraphicFramePr>
              <p:nvPr/>
            </p:nvGraphicFramePr>
            <p:xfrm>
              <a:off x="4272" y="3168"/>
              <a:ext cx="951" cy="577"/>
            </p:xfrm>
            <a:graphic>
              <a:graphicData uri="http://schemas.openxmlformats.org/presentationml/2006/ole">
                <mc:AlternateContent xmlns:mc="http://schemas.openxmlformats.org/markup-compatibility/2006">
                  <mc:Choice xmlns:v="urn:schemas-microsoft-com:vml" Requires="v">
                    <p:oleObj name="Equation" r:id="rId7" imgW="711000" imgH="431640" progId="Equation.DSMT4">
                      <p:embed/>
                    </p:oleObj>
                  </mc:Choice>
                  <mc:Fallback>
                    <p:oleObj name="Equation" r:id="rId7" imgW="711000" imgH="431640" progId="Equation.DSMT4">
                      <p:embed/>
                      <p:pic>
                        <p:nvPicPr>
                          <p:cNvPr id="5126"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3168"/>
                            <a:ext cx="951"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55" name="Group 40"/>
            <p:cNvGrpSpPr>
              <a:grpSpLocks/>
            </p:cNvGrpSpPr>
            <p:nvPr/>
          </p:nvGrpSpPr>
          <p:grpSpPr bwMode="auto">
            <a:xfrm>
              <a:off x="4080" y="3792"/>
              <a:ext cx="1488" cy="384"/>
              <a:chOff x="4080" y="3792"/>
              <a:chExt cx="1488" cy="384"/>
            </a:xfrm>
          </p:grpSpPr>
          <p:sp>
            <p:nvSpPr>
              <p:cNvPr id="5156" name="Text Box 16"/>
              <p:cNvSpPr txBox="1">
                <a:spLocks noChangeArrowheads="1"/>
              </p:cNvSpPr>
              <p:nvPr/>
            </p:nvSpPr>
            <p:spPr bwMode="auto">
              <a:xfrm>
                <a:off x="4080" y="3840"/>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b="1" i="0">
                    <a:solidFill>
                      <a:schemeClr val="hlink"/>
                    </a:solidFill>
                    <a:ea typeface="ＭＳ Ｐゴシック" pitchFamily="64" charset="-128"/>
                  </a:rPr>
                  <a:t>Snell’s Law</a:t>
                </a:r>
              </a:p>
            </p:txBody>
          </p:sp>
          <p:sp>
            <p:nvSpPr>
              <p:cNvPr id="5157" name="AutoShape 39"/>
              <p:cNvSpPr>
                <a:spLocks noChangeArrowheads="1"/>
              </p:cNvSpPr>
              <p:nvPr/>
            </p:nvSpPr>
            <p:spPr bwMode="auto">
              <a:xfrm>
                <a:off x="4080" y="3792"/>
                <a:ext cx="1104" cy="384"/>
              </a:xfrm>
              <a:prstGeom prst="roundRect">
                <a:avLst>
                  <a:gd name="adj" fmla="val 16667"/>
                </a:avLst>
              </a:pr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pic>
        <p:nvPicPr>
          <p:cNvPr id="24" name="Picture 3" descr="F34_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757" y="737647"/>
            <a:ext cx="3235757" cy="36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5324467" y="1131526"/>
                <a:ext cx="2609866" cy="6002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000" i="1" smtClean="0">
                              <a:solidFill>
                                <a:schemeClr val="bg1"/>
                              </a:solidFill>
                              <a:latin typeface="Cambria Math" panose="02040503050406030204" pitchFamily="18" charset="0"/>
                            </a:rPr>
                          </m:ctrlPr>
                        </m:sSubSupPr>
                        <m:e>
                          <m:r>
                            <a:rPr lang="en-US" sz="3000" i="1" smtClean="0">
                              <a:solidFill>
                                <a:schemeClr val="bg1"/>
                              </a:solidFill>
                              <a:latin typeface="Cambria Math"/>
                              <a:ea typeface="Cambria Math"/>
                            </a:rPr>
                            <m:t>𝜃</m:t>
                          </m:r>
                        </m:e>
                        <m:sub>
                          <m:r>
                            <a:rPr lang="en-US" sz="3000" b="0" i="1" smtClean="0">
                              <a:solidFill>
                                <a:schemeClr val="bg1"/>
                              </a:solidFill>
                              <a:latin typeface="Cambria Math"/>
                            </a:rPr>
                            <m:t>1</m:t>
                          </m:r>
                        </m:sub>
                        <m:sup/>
                      </m:sSubSup>
                      <m:r>
                        <a:rPr lang="en-US" sz="3000" b="0" i="1" smtClean="0">
                          <a:solidFill>
                            <a:schemeClr val="bg1"/>
                          </a:solidFill>
                          <a:latin typeface="Cambria Math"/>
                        </a:rPr>
                        <m:t>=</m:t>
                      </m:r>
                      <m:sSubSup>
                        <m:sSubSupPr>
                          <m:ctrlPr>
                            <a:rPr lang="en-US" sz="3000" b="0" i="1" smtClean="0">
                              <a:solidFill>
                                <a:schemeClr val="bg1"/>
                              </a:solidFill>
                              <a:latin typeface="Cambria Math" panose="02040503050406030204" pitchFamily="18" charset="0"/>
                            </a:rPr>
                          </m:ctrlPr>
                        </m:sSubSupPr>
                        <m:e>
                          <m:r>
                            <a:rPr lang="en-US" sz="3000" b="0" i="1" smtClean="0">
                              <a:solidFill>
                                <a:schemeClr val="bg1"/>
                              </a:solidFill>
                              <a:latin typeface="Cambria Math"/>
                              <a:ea typeface="Cambria Math"/>
                            </a:rPr>
                            <m:t>𝜃</m:t>
                          </m:r>
                        </m:e>
                        <m:sub>
                          <m:r>
                            <a:rPr lang="en-US" sz="3000" b="0" i="1" smtClean="0">
                              <a:solidFill>
                                <a:schemeClr val="bg1"/>
                              </a:solidFill>
                              <a:latin typeface="Cambria Math"/>
                            </a:rPr>
                            <m:t>1</m:t>
                          </m:r>
                        </m:sub>
                        <m:sup>
                          <m:r>
                            <a:rPr lang="en-US" sz="3000" b="0" i="1" smtClean="0">
                              <a:solidFill>
                                <a:schemeClr val="bg1"/>
                              </a:solidFill>
                              <a:latin typeface="Cambria Math"/>
                            </a:rPr>
                            <m:t>′</m:t>
                          </m:r>
                        </m:sup>
                      </m:sSubSup>
                    </m:oMath>
                  </m:oMathPara>
                </a14:m>
                <a:endParaRPr lang="en-US" sz="300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324467" y="1131526"/>
                <a:ext cx="2609866" cy="600293"/>
              </a:xfrm>
              <a:prstGeom prst="rect">
                <a:avLst/>
              </a:prstGeom>
              <a:blipFill>
                <a:blip r:embed="rId1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CB82D7A-C67D-46FD-BC8A-21D69DD692E1}"/>
              </a:ext>
            </a:extLst>
          </p:cNvPr>
          <p:cNvSpPr>
            <a:spLocks noGrp="1"/>
          </p:cNvSpPr>
          <p:nvPr>
            <p:ph type="sldNum" sz="quarter" idx="12"/>
          </p:nvPr>
        </p:nvSpPr>
        <p:spPr/>
        <p:txBody>
          <a:bodyPr/>
          <a:lstStyle/>
          <a:p>
            <a:fld id="{70C6ECC5-8DF3-44E1-B3C2-F0EB8BA1D4FB}" type="slidenum">
              <a:rPr lang="en-US" smtClean="0"/>
              <a:pPr/>
              <a:t>17</a:t>
            </a:fld>
            <a:endParaRPr lang="en-US"/>
          </a:p>
        </p:txBody>
      </p:sp>
    </p:spTree>
    <p:extLst>
      <p:ext uri="{BB962C8B-B14F-4D97-AF65-F5344CB8AC3E}">
        <p14:creationId xmlns:p14="http://schemas.microsoft.com/office/powerpoint/2010/main" val="2784463135"/>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685800" y="110580"/>
            <a:ext cx="7772400" cy="769441"/>
          </a:xfrm>
        </p:spPr>
        <p:txBody>
          <a:bodyPr/>
          <a:lstStyle/>
          <a:p>
            <a:r>
              <a:rPr lang="en-US" altLang="ja-JP" dirty="0">
                <a:solidFill>
                  <a:srgbClr val="FF0000"/>
                </a:solidFill>
                <a:ea typeface="ＭＳ Ｐゴシック" pitchFamily="64" charset="-128"/>
              </a:rPr>
              <a:t>Total Internal Reflection</a:t>
            </a:r>
          </a:p>
        </p:txBody>
      </p:sp>
      <p:grpSp>
        <p:nvGrpSpPr>
          <p:cNvPr id="2054" name="Group 3"/>
          <p:cNvGrpSpPr>
            <a:grpSpLocks/>
          </p:cNvGrpSpPr>
          <p:nvPr/>
        </p:nvGrpSpPr>
        <p:grpSpPr bwMode="auto">
          <a:xfrm>
            <a:off x="609600" y="4953000"/>
            <a:ext cx="6708775" cy="742950"/>
            <a:chOff x="248" y="2468"/>
            <a:chExt cx="4226" cy="468"/>
          </a:xfrm>
        </p:grpSpPr>
        <p:sp>
          <p:nvSpPr>
            <p:cNvPr id="2066" name="Rectangle 4"/>
            <p:cNvSpPr>
              <a:spLocks noChangeArrowheads="1"/>
            </p:cNvSpPr>
            <p:nvPr/>
          </p:nvSpPr>
          <p:spPr bwMode="auto">
            <a:xfrm>
              <a:off x="304" y="2490"/>
              <a:ext cx="409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altLang="ja-JP" sz="2000" b="1" i="0" dirty="0">
                  <a:solidFill>
                    <a:schemeClr val="accent4">
                      <a:lumMod val="10000"/>
                    </a:schemeClr>
                  </a:solidFill>
                  <a:ea typeface="ＭＳ Ｐゴシック" pitchFamily="64" charset="-128"/>
                </a:rPr>
                <a:t>In general, if  sin </a:t>
              </a:r>
              <a:r>
                <a:rPr lang="en-US" altLang="ja-JP" sz="1800" b="1" dirty="0">
                  <a:solidFill>
                    <a:schemeClr val="accent4">
                      <a:lumMod val="10000"/>
                    </a:schemeClr>
                  </a:solidFill>
                  <a:ea typeface="ＭＳ Ｐゴシック" pitchFamily="64" charset="-128"/>
                  <a:sym typeface="Symbol" pitchFamily="18" charset="2"/>
                </a:rPr>
                <a:t></a:t>
              </a:r>
              <a:r>
                <a:rPr lang="en-US" altLang="ja-JP" sz="1800" b="1" i="0" baseline="-25000" dirty="0">
                  <a:solidFill>
                    <a:schemeClr val="accent4">
                      <a:lumMod val="10000"/>
                    </a:schemeClr>
                  </a:solidFill>
                  <a:ea typeface="ＭＳ Ｐゴシック" pitchFamily="64" charset="-128"/>
                </a:rPr>
                <a:t>1</a:t>
              </a:r>
              <a:r>
                <a:rPr lang="en-US" altLang="ja-JP" sz="2000" b="1" i="0" dirty="0">
                  <a:solidFill>
                    <a:schemeClr val="accent4">
                      <a:lumMod val="10000"/>
                    </a:schemeClr>
                  </a:solidFill>
                  <a:ea typeface="ＭＳ Ｐゴシック" pitchFamily="64" charset="-128"/>
                </a:rPr>
                <a:t> &gt; (</a:t>
              </a:r>
              <a:r>
                <a:rPr lang="en-US" altLang="ja-JP" sz="2000" b="1" dirty="0">
                  <a:solidFill>
                    <a:schemeClr val="accent4">
                      <a:lumMod val="10000"/>
                    </a:schemeClr>
                  </a:solidFill>
                  <a:ea typeface="ＭＳ Ｐゴシック" pitchFamily="64" charset="-128"/>
                </a:rPr>
                <a:t>n</a:t>
              </a:r>
              <a:r>
                <a:rPr lang="en-US" altLang="ja-JP" sz="2000" b="1" i="0" baseline="-25000" dirty="0">
                  <a:solidFill>
                    <a:schemeClr val="accent4">
                      <a:lumMod val="10000"/>
                    </a:schemeClr>
                  </a:solidFill>
                  <a:ea typeface="ＭＳ Ｐゴシック" pitchFamily="64" charset="-128"/>
                </a:rPr>
                <a:t>2</a:t>
              </a:r>
              <a:r>
                <a:rPr lang="en-US" altLang="ja-JP" sz="2000" b="1" i="0" dirty="0">
                  <a:solidFill>
                    <a:schemeClr val="accent4">
                      <a:lumMod val="10000"/>
                    </a:schemeClr>
                  </a:solidFill>
                  <a:ea typeface="ＭＳ Ｐゴシック" pitchFamily="64" charset="-128"/>
                </a:rPr>
                <a:t> / </a:t>
              </a:r>
              <a:r>
                <a:rPr lang="en-US" altLang="ja-JP" sz="2000" b="1" dirty="0">
                  <a:solidFill>
                    <a:schemeClr val="accent4">
                      <a:lumMod val="10000"/>
                    </a:schemeClr>
                  </a:solidFill>
                  <a:ea typeface="ＭＳ Ｐゴシック" pitchFamily="64" charset="-128"/>
                </a:rPr>
                <a:t>n</a:t>
              </a:r>
              <a:r>
                <a:rPr lang="en-US" altLang="ja-JP" sz="2000" b="1" i="0" baseline="-25000" dirty="0">
                  <a:solidFill>
                    <a:schemeClr val="accent4">
                      <a:lumMod val="10000"/>
                    </a:schemeClr>
                  </a:solidFill>
                  <a:ea typeface="ＭＳ Ｐゴシック" pitchFamily="64" charset="-128"/>
                </a:rPr>
                <a:t>1</a:t>
              </a:r>
              <a:r>
                <a:rPr lang="en-US" altLang="ja-JP" sz="2000" b="1" i="0" dirty="0">
                  <a:solidFill>
                    <a:schemeClr val="accent4">
                      <a:lumMod val="10000"/>
                    </a:schemeClr>
                  </a:solidFill>
                  <a:ea typeface="ＭＳ Ｐゴシック" pitchFamily="64" charset="-128"/>
                </a:rPr>
                <a:t>), we have NO refracted ray; </a:t>
              </a:r>
            </a:p>
            <a:p>
              <a:pPr algn="ctr"/>
              <a:r>
                <a:rPr lang="en-US" altLang="ja-JP" sz="2000" b="1" i="0" dirty="0">
                  <a:solidFill>
                    <a:schemeClr val="accent4">
                      <a:lumMod val="10000"/>
                    </a:schemeClr>
                  </a:solidFill>
                  <a:ea typeface="ＭＳ Ｐゴシック" pitchFamily="64" charset="-128"/>
                </a:rPr>
                <a:t>we have </a:t>
              </a:r>
              <a:r>
                <a:rPr lang="en-US" altLang="ja-JP" sz="2000" b="1" dirty="0">
                  <a:solidFill>
                    <a:srgbClr val="FF0000"/>
                  </a:solidFill>
                  <a:ea typeface="ＭＳ Ｐゴシック" pitchFamily="64" charset="-128"/>
                </a:rPr>
                <a:t>TOTAL INTERNAL REFLECTION</a:t>
              </a:r>
              <a:r>
                <a:rPr lang="en-US" altLang="ja-JP" sz="2000" b="1" i="0" dirty="0">
                  <a:solidFill>
                    <a:schemeClr val="accent4">
                      <a:lumMod val="10000"/>
                    </a:schemeClr>
                  </a:solidFill>
                  <a:ea typeface="ＭＳ Ｐゴシック" pitchFamily="64" charset="-128"/>
                </a:rPr>
                <a:t>.</a:t>
              </a:r>
            </a:p>
          </p:txBody>
        </p:sp>
        <p:sp>
          <p:nvSpPr>
            <p:cNvPr id="2067" name="AutoShape 5"/>
            <p:cNvSpPr>
              <a:spLocks noChangeArrowheads="1"/>
            </p:cNvSpPr>
            <p:nvPr/>
          </p:nvSpPr>
          <p:spPr bwMode="auto">
            <a:xfrm>
              <a:off x="248" y="2468"/>
              <a:ext cx="4226" cy="444"/>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sp>
        <p:nvSpPr>
          <p:cNvPr id="2055" name="Text Box 6"/>
          <p:cNvSpPr txBox="1">
            <a:spLocks noChangeArrowheads="1"/>
          </p:cNvSpPr>
          <p:nvPr/>
        </p:nvSpPr>
        <p:spPr bwMode="auto">
          <a:xfrm>
            <a:off x="762000" y="9144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chemeClr val="accent4">
                    <a:lumMod val="10000"/>
                  </a:schemeClr>
                </a:solidFill>
                <a:ea typeface="ＭＳ Ｐゴシック" pitchFamily="64" charset="-128"/>
              </a:rPr>
              <a:t>All light can be reflected, none refracting, when light travels from a medium of </a:t>
            </a:r>
            <a:r>
              <a:rPr lang="en-US" altLang="ja-JP" sz="2000" b="1" dirty="0">
                <a:solidFill>
                  <a:schemeClr val="accent4">
                    <a:lumMod val="10000"/>
                  </a:schemeClr>
                </a:solidFill>
                <a:ea typeface="ＭＳ Ｐゴシック" pitchFamily="64" charset="-128"/>
              </a:rPr>
              <a:t>higher to lower</a:t>
            </a:r>
            <a:r>
              <a:rPr lang="en-US" altLang="ja-JP" sz="2000" b="1" i="0" dirty="0">
                <a:solidFill>
                  <a:schemeClr val="accent4">
                    <a:lumMod val="10000"/>
                  </a:schemeClr>
                </a:solidFill>
                <a:ea typeface="ＭＳ Ｐゴシック" pitchFamily="64" charset="-128"/>
              </a:rPr>
              <a:t> indices of refraction.</a:t>
            </a:r>
          </a:p>
        </p:txBody>
      </p:sp>
      <p:sp>
        <p:nvSpPr>
          <p:cNvPr id="2056" name="Text Box 7"/>
          <p:cNvSpPr txBox="1">
            <a:spLocks noChangeArrowheads="1"/>
          </p:cNvSpPr>
          <p:nvPr/>
        </p:nvSpPr>
        <p:spPr bwMode="auto">
          <a:xfrm>
            <a:off x="609600" y="1752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e.g., glass (n=1.5) to air (n=1.0)</a:t>
            </a:r>
          </a:p>
        </p:txBody>
      </p:sp>
      <p:grpSp>
        <p:nvGrpSpPr>
          <p:cNvPr id="2057" name="Group 8"/>
          <p:cNvGrpSpPr>
            <a:grpSpLocks/>
          </p:cNvGrpSpPr>
          <p:nvPr/>
        </p:nvGrpSpPr>
        <p:grpSpPr bwMode="auto">
          <a:xfrm>
            <a:off x="1219200" y="2438400"/>
            <a:ext cx="1981200" cy="1508125"/>
            <a:chOff x="768" y="1536"/>
            <a:chExt cx="1248" cy="950"/>
          </a:xfrm>
        </p:grpSpPr>
        <p:graphicFrame>
          <p:nvGraphicFramePr>
            <p:cNvPr id="2051" name="Object 9"/>
            <p:cNvGraphicFramePr>
              <a:graphicFrameLocks noChangeAspect="1"/>
            </p:cNvGraphicFramePr>
            <p:nvPr/>
          </p:nvGraphicFramePr>
          <p:xfrm>
            <a:off x="768" y="1536"/>
            <a:ext cx="1248" cy="579"/>
          </p:xfrm>
          <a:graphic>
            <a:graphicData uri="http://schemas.openxmlformats.org/presentationml/2006/ole">
              <mc:AlternateContent xmlns:mc="http://schemas.openxmlformats.org/markup-compatibility/2006">
                <mc:Choice xmlns:v="urn:schemas-microsoft-com:vml" Requires="v">
                  <p:oleObj name="Equation" r:id="rId3" imgW="927000" imgH="431640" progId="Equation.3">
                    <p:embed/>
                  </p:oleObj>
                </mc:Choice>
                <mc:Fallback>
                  <p:oleObj name="Equation" r:id="rId3" imgW="927000" imgH="431640" progId="Equation.3">
                    <p:embed/>
                    <p:pic>
                      <p:nvPicPr>
                        <p:cNvPr id="205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768" y="1536"/>
                          <a:ext cx="1248"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0"/>
            <p:cNvGraphicFramePr>
              <a:graphicFrameLocks noChangeAspect="1"/>
            </p:cNvGraphicFramePr>
            <p:nvPr/>
          </p:nvGraphicFramePr>
          <p:xfrm>
            <a:off x="1266" y="2168"/>
            <a:ext cx="621" cy="318"/>
          </p:xfrm>
          <a:graphic>
            <a:graphicData uri="http://schemas.openxmlformats.org/presentationml/2006/ole">
              <mc:AlternateContent xmlns:mc="http://schemas.openxmlformats.org/markup-compatibility/2006">
                <mc:Choice xmlns:v="urn:schemas-microsoft-com:vml" Requires="v">
                  <p:oleObj name="Equation" r:id="rId5" imgW="444240" imgH="228600" progId="Equation.DSMT4">
                    <p:embed/>
                  </p:oleObj>
                </mc:Choice>
                <mc:Fallback>
                  <p:oleObj name="Equation" r:id="rId5" imgW="444240" imgH="228600" progId="Equation.DSMT4">
                    <p:embed/>
                    <p:pic>
                      <p:nvPicPr>
                        <p:cNvPr id="205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1266" y="2168"/>
                          <a:ext cx="621"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AutoShape 11"/>
            <p:cNvSpPr>
              <a:spLocks noChangeArrowheads="1"/>
            </p:cNvSpPr>
            <p:nvPr/>
          </p:nvSpPr>
          <p:spPr bwMode="auto">
            <a:xfrm>
              <a:off x="864" y="22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2058" name="Text Box 12"/>
          <p:cNvSpPr txBox="1">
            <a:spLocks noChangeArrowheads="1"/>
          </p:cNvSpPr>
          <p:nvPr/>
        </p:nvSpPr>
        <p:spPr bwMode="auto">
          <a:xfrm>
            <a:off x="990600" y="40386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But </a:t>
            </a:r>
            <a:r>
              <a:rPr lang="en-US" altLang="ja-JP" sz="2000" b="1" i="0">
                <a:ea typeface="ＭＳ Ｐゴシック" pitchFamily="64" charset="-128"/>
                <a:sym typeface="Symbol" pitchFamily="18" charset="2"/>
              </a:rPr>
              <a:t> cannot be greater than 90</a:t>
            </a:r>
            <a:r>
              <a:rPr lang="en-US" altLang="ja-JP" sz="2000" b="1" i="0">
                <a:ea typeface="ＭＳ Ｐゴシック" pitchFamily="64" charset="-128"/>
                <a:cs typeface="Times New Roman" pitchFamily="18" charset="0"/>
                <a:sym typeface="Symbol" pitchFamily="18" charset="2"/>
              </a:rPr>
              <a:t> !</a:t>
            </a:r>
          </a:p>
        </p:txBody>
      </p:sp>
      <p:grpSp>
        <p:nvGrpSpPr>
          <p:cNvPr id="2059" name="Group 13"/>
          <p:cNvGrpSpPr>
            <a:grpSpLocks/>
          </p:cNvGrpSpPr>
          <p:nvPr/>
        </p:nvGrpSpPr>
        <p:grpSpPr bwMode="auto">
          <a:xfrm>
            <a:off x="838200" y="5791200"/>
            <a:ext cx="7239000" cy="622300"/>
            <a:chOff x="528" y="3648"/>
            <a:chExt cx="4560" cy="392"/>
          </a:xfrm>
        </p:grpSpPr>
        <p:graphicFrame>
          <p:nvGraphicFramePr>
            <p:cNvPr id="2050" name="Object 14"/>
            <p:cNvGraphicFramePr>
              <a:graphicFrameLocks noChangeAspect="1"/>
            </p:cNvGraphicFramePr>
            <p:nvPr/>
          </p:nvGraphicFramePr>
          <p:xfrm>
            <a:off x="528" y="3648"/>
            <a:ext cx="1680" cy="392"/>
          </p:xfrm>
          <a:graphic>
            <a:graphicData uri="http://schemas.openxmlformats.org/presentationml/2006/ole">
              <mc:AlternateContent xmlns:mc="http://schemas.openxmlformats.org/markup-compatibility/2006">
                <mc:Choice xmlns:v="urn:schemas-microsoft-com:vml" Requires="v">
                  <p:oleObj name="Equation" r:id="rId7" imgW="1091880" imgH="253800" progId="Equation.DSMT4">
                    <p:embed/>
                  </p:oleObj>
                </mc:Choice>
                <mc:Fallback>
                  <p:oleObj name="Equation" r:id="rId7" imgW="1091880" imgH="253800" progId="Equation.DSMT4">
                    <p:embed/>
                    <p:pic>
                      <p:nvPicPr>
                        <p:cNvPr id="205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 y="3648"/>
                          <a:ext cx="1680"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Text Box 15"/>
            <p:cNvSpPr txBox="1">
              <a:spLocks noChangeArrowheads="1"/>
            </p:cNvSpPr>
            <p:nvPr/>
          </p:nvSpPr>
          <p:spPr bwMode="auto">
            <a:xfrm>
              <a:off x="2256" y="3744"/>
              <a:ext cx="28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Critical angle above which this occurs.</a:t>
              </a:r>
            </a:p>
          </p:txBody>
        </p:sp>
      </p:grpSp>
      <p:grpSp>
        <p:nvGrpSpPr>
          <p:cNvPr id="2060" name="Group 16"/>
          <p:cNvGrpSpPr>
            <a:grpSpLocks/>
          </p:cNvGrpSpPr>
          <p:nvPr/>
        </p:nvGrpSpPr>
        <p:grpSpPr bwMode="auto">
          <a:xfrm>
            <a:off x="5029200" y="1430337"/>
            <a:ext cx="3962400" cy="2989263"/>
            <a:chOff x="3168" y="1008"/>
            <a:chExt cx="2496" cy="1883"/>
          </a:xfrm>
        </p:grpSpPr>
        <p:pic>
          <p:nvPicPr>
            <p:cNvPr id="2061" name="Picture 17" descr="figure-31-23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8" y="1056"/>
              <a:ext cx="2372"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8"/>
            <p:cNvSpPr txBox="1">
              <a:spLocks noChangeArrowheads="1"/>
            </p:cNvSpPr>
            <p:nvPr/>
          </p:nvSpPr>
          <p:spPr bwMode="auto">
            <a:xfrm>
              <a:off x="4752" y="100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2</a:t>
              </a:r>
            </a:p>
          </p:txBody>
        </p:sp>
        <p:sp>
          <p:nvSpPr>
            <p:cNvPr id="2063" name="Text Box 19"/>
            <p:cNvSpPr txBox="1">
              <a:spLocks noChangeArrowheads="1"/>
            </p:cNvSpPr>
            <p:nvPr/>
          </p:nvSpPr>
          <p:spPr bwMode="auto">
            <a:xfrm>
              <a:off x="3216" y="259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1</a:t>
              </a:r>
            </a:p>
          </p:txBody>
        </p:sp>
      </p:grpSp>
      <p:sp>
        <p:nvSpPr>
          <p:cNvPr id="21" name="TextBox 20">
            <a:extLst>
              <a:ext uri="{FF2B5EF4-FFF2-40B4-BE49-F238E27FC236}">
                <a16:creationId xmlns:a16="http://schemas.microsoft.com/office/drawing/2014/main" id="{DDE4EDDC-54F4-43F6-A733-5DF5921C3086}"/>
              </a:ext>
            </a:extLst>
          </p:cNvPr>
          <p:cNvSpPr txBox="1"/>
          <p:nvPr/>
        </p:nvSpPr>
        <p:spPr>
          <a:xfrm>
            <a:off x="4744212" y="4404677"/>
            <a:ext cx="4572000" cy="400110"/>
          </a:xfrm>
          <a:prstGeom prst="rect">
            <a:avLst/>
          </a:prstGeom>
          <a:noFill/>
        </p:spPr>
        <p:txBody>
          <a:bodyPr wrap="square">
            <a:spAutoFit/>
          </a:bodyPr>
          <a:lstStyle/>
          <a:p>
            <a:pPr algn="l" fontAlgn="base"/>
            <a:r>
              <a:rPr lang="pt-BR" sz="2000" b="1" i="0" dirty="0">
                <a:solidFill>
                  <a:schemeClr val="tx2">
                    <a:lumMod val="75000"/>
                  </a:schemeClr>
                </a:solidFill>
                <a:effectLst/>
                <a:latin typeface="acumin-pro-semi-condensed"/>
              </a:rPr>
              <a:t>Demos: 7A-23 Total Internal Reflection</a:t>
            </a:r>
          </a:p>
        </p:txBody>
      </p:sp>
    </p:spTree>
    <p:extLst>
      <p:ext uri="{BB962C8B-B14F-4D97-AF65-F5344CB8AC3E}">
        <p14:creationId xmlns:p14="http://schemas.microsoft.com/office/powerpoint/2010/main" val="4002715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2442" name="Picture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80399" y="2145096"/>
            <a:ext cx="316500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2"/>
          <p:cNvSpPr>
            <a:spLocks noGrp="1" noChangeArrowheads="1"/>
          </p:cNvSpPr>
          <p:nvPr>
            <p:ph type="title"/>
          </p:nvPr>
        </p:nvSpPr>
        <p:spPr>
          <a:xfrm>
            <a:off x="685800" y="65901"/>
            <a:ext cx="7772400" cy="553998"/>
          </a:xfrm>
        </p:spPr>
        <p:txBody>
          <a:bodyPr/>
          <a:lstStyle/>
          <a:p>
            <a:r>
              <a:rPr lang="en-US" altLang="ja-JP" sz="3000" dirty="0">
                <a:solidFill>
                  <a:srgbClr val="FF0000"/>
                </a:solidFill>
                <a:ea typeface="ＭＳ Ｐゴシック" pitchFamily="64" charset="-128"/>
              </a:rPr>
              <a:t>Examples</a:t>
            </a:r>
          </a:p>
        </p:txBody>
      </p:sp>
      <p:pic>
        <p:nvPicPr>
          <p:cNvPr id="3079" name="Picture 3" descr="figure-3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09600"/>
            <a:ext cx="2849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844" name="Object 4"/>
          <p:cNvGraphicFramePr>
            <a:graphicFrameLocks noChangeAspect="1"/>
          </p:cNvGraphicFramePr>
          <p:nvPr/>
        </p:nvGraphicFramePr>
        <p:xfrm>
          <a:off x="4419600" y="1524000"/>
          <a:ext cx="2362200" cy="663575"/>
        </p:xfrm>
        <a:graphic>
          <a:graphicData uri="http://schemas.openxmlformats.org/presentationml/2006/ole">
            <mc:AlternateContent xmlns:mc="http://schemas.openxmlformats.org/markup-compatibility/2006">
              <mc:Choice xmlns:v="urn:schemas-microsoft-com:vml" Requires="v">
                <p:oleObj name="Equation" r:id="rId5" imgW="1536480" imgH="431640" progId="Equation.DSMT4">
                  <p:embed/>
                </p:oleObj>
              </mc:Choice>
              <mc:Fallback>
                <p:oleObj name="Equation" r:id="rId5" imgW="1536480" imgH="431640" progId="Equation.DSMT4">
                  <p:embed/>
                  <p:pic>
                    <p:nvPicPr>
                      <p:cNvPr id="67584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524000"/>
                        <a:ext cx="236220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Text Box 5"/>
          <p:cNvSpPr txBox="1">
            <a:spLocks noChangeArrowheads="1"/>
          </p:cNvSpPr>
          <p:nvPr/>
        </p:nvSpPr>
        <p:spPr bwMode="auto">
          <a:xfrm>
            <a:off x="4267200" y="990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Fish’s view of the world</a:t>
            </a:r>
          </a:p>
        </p:txBody>
      </p:sp>
      <p:pic>
        <p:nvPicPr>
          <p:cNvPr id="675846" name="Picture 6" descr="figure-3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743200"/>
            <a:ext cx="3352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7" name="Text Box 7"/>
          <p:cNvSpPr txBox="1">
            <a:spLocks noChangeArrowheads="1"/>
          </p:cNvSpPr>
          <p:nvPr/>
        </p:nvSpPr>
        <p:spPr bwMode="auto">
          <a:xfrm>
            <a:off x="4343400" y="2819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ea typeface="ＭＳ Ｐゴシック" pitchFamily="64" charset="-128"/>
              </a:rPr>
              <a:t>Prism used as reflectors</a:t>
            </a:r>
          </a:p>
        </p:txBody>
      </p:sp>
      <p:grpSp>
        <p:nvGrpSpPr>
          <p:cNvPr id="2" name="Group 8"/>
          <p:cNvGrpSpPr>
            <a:grpSpLocks/>
          </p:cNvGrpSpPr>
          <p:nvPr/>
        </p:nvGrpSpPr>
        <p:grpSpPr bwMode="auto">
          <a:xfrm>
            <a:off x="1066800" y="4953000"/>
            <a:ext cx="3041650" cy="1752600"/>
            <a:chOff x="672" y="3120"/>
            <a:chExt cx="1916" cy="1104"/>
          </a:xfrm>
        </p:grpSpPr>
        <p:pic>
          <p:nvPicPr>
            <p:cNvPr id="3092" name="Picture 9" descr="figure-31-27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 y="3168"/>
              <a:ext cx="977"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figure-31-27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5" y="3120"/>
              <a:ext cx="74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51" name="Text Box 11"/>
          <p:cNvSpPr txBox="1">
            <a:spLocks noChangeArrowheads="1"/>
          </p:cNvSpPr>
          <p:nvPr/>
        </p:nvSpPr>
        <p:spPr bwMode="auto">
          <a:xfrm>
            <a:off x="4495800" y="4953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Optical fiber</a:t>
            </a:r>
          </a:p>
        </p:txBody>
      </p:sp>
      <p:grpSp>
        <p:nvGrpSpPr>
          <p:cNvPr id="3" name="Group 12"/>
          <p:cNvGrpSpPr>
            <a:grpSpLocks/>
          </p:cNvGrpSpPr>
          <p:nvPr/>
        </p:nvGrpSpPr>
        <p:grpSpPr bwMode="auto">
          <a:xfrm>
            <a:off x="5029200" y="6019800"/>
            <a:ext cx="3368675" cy="641350"/>
            <a:chOff x="3168" y="3792"/>
            <a:chExt cx="2122" cy="404"/>
          </a:xfrm>
        </p:grpSpPr>
        <p:graphicFrame>
          <p:nvGraphicFramePr>
            <p:cNvPr id="3077" name="Object 13"/>
            <p:cNvGraphicFramePr>
              <a:graphicFrameLocks noChangeAspect="1"/>
            </p:cNvGraphicFramePr>
            <p:nvPr/>
          </p:nvGraphicFramePr>
          <p:xfrm>
            <a:off x="3853" y="3792"/>
            <a:ext cx="1437" cy="404"/>
          </p:xfrm>
          <a:graphic>
            <a:graphicData uri="http://schemas.openxmlformats.org/presentationml/2006/ole">
              <mc:AlternateContent xmlns:mc="http://schemas.openxmlformats.org/markup-compatibility/2006">
                <mc:Choice xmlns:v="urn:schemas-microsoft-com:vml" Requires="v">
                  <p:oleObj name="Equation" r:id="rId10" imgW="1536480" imgH="431640" progId="Equation.DSMT4">
                    <p:embed/>
                  </p:oleObj>
                </mc:Choice>
                <mc:Fallback>
                  <p:oleObj name="Equation" r:id="rId10" imgW="1536480" imgH="431640" progId="Equation.DSMT4">
                    <p:embed/>
                    <p:pic>
                      <p:nvPicPr>
                        <p:cNvPr id="3077"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3" y="3792"/>
                          <a:ext cx="143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1" name="Text Box 14"/>
            <p:cNvSpPr txBox="1">
              <a:spLocks noChangeArrowheads="1"/>
            </p:cNvSpPr>
            <p:nvPr/>
          </p:nvSpPr>
          <p:spPr bwMode="auto">
            <a:xfrm>
              <a:off x="3168" y="384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in water</a:t>
              </a:r>
            </a:p>
          </p:txBody>
        </p:sp>
      </p:grpSp>
      <p:grpSp>
        <p:nvGrpSpPr>
          <p:cNvPr id="4" name="Group 15"/>
          <p:cNvGrpSpPr>
            <a:grpSpLocks/>
          </p:cNvGrpSpPr>
          <p:nvPr/>
        </p:nvGrpSpPr>
        <p:grpSpPr bwMode="auto">
          <a:xfrm>
            <a:off x="5029200" y="4953000"/>
            <a:ext cx="3733800" cy="1076325"/>
            <a:chOff x="3168" y="3120"/>
            <a:chExt cx="2352" cy="678"/>
          </a:xfrm>
        </p:grpSpPr>
        <p:graphicFrame>
          <p:nvGraphicFramePr>
            <p:cNvPr id="3076" name="Object 16"/>
            <p:cNvGraphicFramePr>
              <a:graphicFrameLocks noChangeAspect="1"/>
            </p:cNvGraphicFramePr>
            <p:nvPr/>
          </p:nvGraphicFramePr>
          <p:xfrm>
            <a:off x="3840" y="3408"/>
            <a:ext cx="1318" cy="390"/>
          </p:xfrm>
          <a:graphic>
            <a:graphicData uri="http://schemas.openxmlformats.org/presentationml/2006/ole">
              <mc:AlternateContent xmlns:mc="http://schemas.openxmlformats.org/markup-compatibility/2006">
                <mc:Choice xmlns:v="urn:schemas-microsoft-com:vml" Requires="v">
                  <p:oleObj name="Equation" r:id="rId12" imgW="1460160" imgH="431640" progId="Equation.DSMT4">
                    <p:embed/>
                  </p:oleObj>
                </mc:Choice>
                <mc:Fallback>
                  <p:oleObj name="Equation" r:id="rId12" imgW="1460160" imgH="431640" progId="Equation.DSMT4">
                    <p:embed/>
                    <p:pic>
                      <p:nvPicPr>
                        <p:cNvPr id="3076"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0" y="3408"/>
                          <a:ext cx="1318"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9" name="Text Box 17"/>
            <p:cNvSpPr txBox="1">
              <a:spLocks noChangeArrowheads="1"/>
            </p:cNvSpPr>
            <p:nvPr/>
          </p:nvSpPr>
          <p:spPr bwMode="auto">
            <a:xfrm>
              <a:off x="3168" y="345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in air</a:t>
              </a:r>
            </a:p>
          </p:txBody>
        </p:sp>
        <p:sp>
          <p:nvSpPr>
            <p:cNvPr id="3090" name="Text Box 18"/>
            <p:cNvSpPr txBox="1">
              <a:spLocks noChangeArrowheads="1"/>
            </p:cNvSpPr>
            <p:nvPr/>
          </p:nvSpPr>
          <p:spPr bwMode="auto">
            <a:xfrm>
              <a:off x="4032" y="312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a:solidFill>
                    <a:schemeClr val="tx1"/>
                  </a:solidFill>
                  <a:ea typeface="ＭＳ Ｐゴシック" pitchFamily="64" charset="-128"/>
                </a:rPr>
                <a:t>(e.g., glass with n=1.5)</a:t>
              </a:r>
            </a:p>
          </p:txBody>
        </p:sp>
      </p:grpSp>
      <p:grpSp>
        <p:nvGrpSpPr>
          <p:cNvPr id="5" name="Group 19"/>
          <p:cNvGrpSpPr>
            <a:grpSpLocks/>
          </p:cNvGrpSpPr>
          <p:nvPr/>
        </p:nvGrpSpPr>
        <p:grpSpPr bwMode="auto">
          <a:xfrm>
            <a:off x="4505325" y="3429000"/>
            <a:ext cx="2387600" cy="1282700"/>
            <a:chOff x="2838" y="2160"/>
            <a:chExt cx="1504" cy="808"/>
          </a:xfrm>
        </p:grpSpPr>
        <p:graphicFrame>
          <p:nvGraphicFramePr>
            <p:cNvPr id="3075" name="Object 20"/>
            <p:cNvGraphicFramePr>
              <a:graphicFrameLocks noChangeAspect="1"/>
            </p:cNvGraphicFramePr>
            <p:nvPr/>
          </p:nvGraphicFramePr>
          <p:xfrm>
            <a:off x="2928" y="2160"/>
            <a:ext cx="1414" cy="418"/>
          </p:xfrm>
          <a:graphic>
            <a:graphicData uri="http://schemas.openxmlformats.org/presentationml/2006/ole">
              <mc:AlternateContent xmlns:mc="http://schemas.openxmlformats.org/markup-compatibility/2006">
                <mc:Choice xmlns:v="urn:schemas-microsoft-com:vml" Requires="v">
                  <p:oleObj name="Equation" r:id="rId14" imgW="1460160" imgH="431640" progId="Equation.DSMT4">
                    <p:embed/>
                  </p:oleObj>
                </mc:Choice>
                <mc:Fallback>
                  <p:oleObj name="Equation" r:id="rId14" imgW="1460160" imgH="431640" progId="Equation.DSMT4">
                    <p:embed/>
                    <p:pic>
                      <p:nvPicPr>
                        <p:cNvPr id="3075"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 y="2160"/>
                          <a:ext cx="1414"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21"/>
            <p:cNvSpPr txBox="1">
              <a:spLocks noChangeArrowheads="1"/>
            </p:cNvSpPr>
            <p:nvPr/>
          </p:nvSpPr>
          <p:spPr bwMode="auto">
            <a:xfrm>
              <a:off x="2838" y="256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dirty="0">
                  <a:solidFill>
                    <a:schemeClr val="tx1"/>
                  </a:solidFill>
                  <a:ea typeface="ＭＳ Ｐゴシック" pitchFamily="64" charset="-128"/>
                </a:rPr>
                <a:t>(e.g., glass with n=1.5)</a:t>
              </a:r>
            </a:p>
          </p:txBody>
        </p:sp>
      </p:grpSp>
      <p:sp>
        <p:nvSpPr>
          <p:cNvPr id="6" name="Slide Number Placeholder 5">
            <a:extLst>
              <a:ext uri="{FF2B5EF4-FFF2-40B4-BE49-F238E27FC236}">
                <a16:creationId xmlns:a16="http://schemas.microsoft.com/office/drawing/2014/main" id="{363AD22B-82C7-4D2A-A624-3AC16EEBB2AC}"/>
              </a:ext>
            </a:extLst>
          </p:cNvPr>
          <p:cNvSpPr>
            <a:spLocks noGrp="1"/>
          </p:cNvSpPr>
          <p:nvPr>
            <p:ph type="sldNum" sz="quarter" idx="12"/>
          </p:nvPr>
        </p:nvSpPr>
        <p:spPr/>
        <p:txBody>
          <a:bodyPr/>
          <a:lstStyle/>
          <a:p>
            <a:fld id="{53500040-8738-4FE8-8D54-7DC6F9DFC4C1}" type="slidenum">
              <a:rPr lang="en-US" smtClean="0"/>
              <a:pPr/>
              <a:t>19</a:t>
            </a:fld>
            <a:endParaRPr lang="en-US"/>
          </a:p>
        </p:txBody>
      </p:sp>
    </p:spTree>
    <p:extLst>
      <p:ext uri="{BB962C8B-B14F-4D97-AF65-F5344CB8AC3E}">
        <p14:creationId xmlns:p14="http://schemas.microsoft.com/office/powerpoint/2010/main" val="242178036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75851"/>
                                        </p:tgtEl>
                                        <p:attrNameLst>
                                          <p:attrName>style.visibility</p:attrName>
                                        </p:attrNameLst>
                                      </p:cBhvr>
                                      <p:to>
                                        <p:strVal val="visible"/>
                                      </p:to>
                                    </p:set>
                                    <p:anim calcmode="lin" valueType="num">
                                      <p:cBhvr additive="base">
                                        <p:cTn id="10" dur="500" fill="hold"/>
                                        <p:tgtEl>
                                          <p:spTgt spid="675851"/>
                                        </p:tgtEl>
                                        <p:attrNameLst>
                                          <p:attrName>ppt_x</p:attrName>
                                        </p:attrNameLst>
                                      </p:cBhvr>
                                      <p:tavLst>
                                        <p:tav tm="0">
                                          <p:val>
                                            <p:strVal val="0-#ppt_w/2"/>
                                          </p:val>
                                        </p:tav>
                                        <p:tav tm="100000">
                                          <p:val>
                                            <p:strVal val="#ppt_x"/>
                                          </p:val>
                                        </p:tav>
                                      </p:tavLst>
                                    </p:anim>
                                    <p:anim calcmode="lin" valueType="num">
                                      <p:cBhvr additive="base">
                                        <p:cTn id="11" dur="500" fill="hold"/>
                                        <p:tgtEl>
                                          <p:spTgt spid="675851"/>
                                        </p:tgtEl>
                                        <p:attrNameLst>
                                          <p:attrName>ppt_y</p:attrName>
                                        </p:attrNameLst>
                                      </p:cBhvr>
                                      <p:tavLst>
                                        <p:tav tm="0">
                                          <p:val>
                                            <p:strVal val="#ppt_y"/>
                                          </p:val>
                                        </p:tav>
                                        <p:tav tm="100000">
                                          <p:val>
                                            <p:strVal val="#ppt_y"/>
                                          </p:val>
                                        </p:tav>
                                      </p:tavLst>
                                    </p:anim>
                                  </p:childTnLst>
                                </p:cTn>
                              </p:par>
                              <p:par>
                                <p:cTn id="12" presetID="4"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par>
                                <p:cTn id="15" presetID="4"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500"/>
                                        <p:tgtEl>
                                          <p:spTgt spid="3079"/>
                                        </p:tgtEl>
                                      </p:cBhvr>
                                    </p:animEffect>
                                  </p:childTnLst>
                                </p:cTn>
                              </p:par>
                              <p:par>
                                <p:cTn id="23" presetID="10" presetClass="entr" presetSubtype="0" fill="hold" nodeType="withEffect">
                                  <p:stCondLst>
                                    <p:cond delay="0"/>
                                  </p:stCondLst>
                                  <p:childTnLst>
                                    <p:set>
                                      <p:cBhvr>
                                        <p:cTn id="24" dur="1" fill="hold">
                                          <p:stCondLst>
                                            <p:cond delay="0"/>
                                          </p:stCondLst>
                                        </p:cTn>
                                        <p:tgtEl>
                                          <p:spTgt spid="675844"/>
                                        </p:tgtEl>
                                        <p:attrNameLst>
                                          <p:attrName>style.visibility</p:attrName>
                                        </p:attrNameLst>
                                      </p:cBhvr>
                                      <p:to>
                                        <p:strVal val="visible"/>
                                      </p:to>
                                    </p:set>
                                    <p:animEffect transition="in" filter="fade">
                                      <p:cBhvr>
                                        <p:cTn id="25" dur="500"/>
                                        <p:tgtEl>
                                          <p:spTgt spid="6758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6758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722" name="Rectangle 2"/>
          <p:cNvSpPr>
            <a:spLocks noGrp="1" noChangeArrowheads="1"/>
          </p:cNvSpPr>
          <p:nvPr>
            <p:ph type="body" idx="1"/>
          </p:nvPr>
        </p:nvSpPr>
        <p:spPr>
          <a:xfrm>
            <a:off x="0" y="152400"/>
            <a:ext cx="4648200" cy="5943600"/>
          </a:xfrm>
        </p:spPr>
        <p:txBody>
          <a:bodyPr/>
          <a:lstStyle/>
          <a:p>
            <a:pPr>
              <a:lnSpc>
                <a:spcPct val="80000"/>
              </a:lnSpc>
            </a:pPr>
            <a:r>
              <a:rPr lang="en-US" sz="2200" dirty="0"/>
              <a:t>Each of these fission reactions is initiated by a neutron, and each reaction emits several more neutrons.</a:t>
            </a:r>
          </a:p>
          <a:p>
            <a:pPr>
              <a:lnSpc>
                <a:spcPct val="80000"/>
              </a:lnSpc>
            </a:pPr>
            <a:endParaRPr lang="en-US" sz="2200" dirty="0"/>
          </a:p>
          <a:p>
            <a:pPr>
              <a:lnSpc>
                <a:spcPct val="80000"/>
              </a:lnSpc>
            </a:pPr>
            <a:r>
              <a:rPr lang="en-US" sz="2200" dirty="0"/>
              <a:t>These neutrons can then initiate more fission reactions, etc. </a:t>
            </a:r>
            <a:r>
              <a:rPr lang="en-US" sz="2200" dirty="0">
                <a:sym typeface="Wingdings" pitchFamily="2" charset="2"/>
              </a:rPr>
              <a:t> Chain Reactions. </a:t>
            </a:r>
            <a:endParaRPr lang="en-US" sz="2200" dirty="0"/>
          </a:p>
          <a:p>
            <a:pPr>
              <a:lnSpc>
                <a:spcPct val="80000"/>
              </a:lnSpc>
            </a:pPr>
            <a:endParaRPr lang="en-US" sz="2200" dirty="0"/>
          </a:p>
          <a:p>
            <a:pPr>
              <a:lnSpc>
                <a:spcPct val="80000"/>
              </a:lnSpc>
            </a:pPr>
            <a:r>
              <a:rPr lang="en-US" sz="2200" dirty="0"/>
              <a:t>A chain reaction can thus release enormous quantities of energy.</a:t>
            </a:r>
          </a:p>
          <a:p>
            <a:pPr>
              <a:lnSpc>
                <a:spcPct val="80000"/>
              </a:lnSpc>
            </a:pPr>
            <a:endParaRPr lang="en-US" sz="2200" dirty="0"/>
          </a:p>
          <a:p>
            <a:pPr>
              <a:lnSpc>
                <a:spcPct val="80000"/>
              </a:lnSpc>
            </a:pPr>
            <a:r>
              <a:rPr lang="en-US" sz="2200" dirty="0"/>
              <a:t>But achieving a chain reaction is difficult.</a:t>
            </a:r>
          </a:p>
          <a:p>
            <a:pPr lvl="1">
              <a:lnSpc>
                <a:spcPct val="80000"/>
              </a:lnSpc>
            </a:pPr>
            <a:r>
              <a:rPr lang="en-US" sz="2000" dirty="0"/>
              <a:t>Natural uranium is only 0.7% U-235; it is mostly U-238, which absorbs neutrons without fission.</a:t>
            </a:r>
          </a:p>
          <a:p>
            <a:pPr lvl="1">
              <a:lnSpc>
                <a:spcPct val="80000"/>
              </a:lnSpc>
            </a:pPr>
            <a:endParaRPr lang="en-US" sz="2000" dirty="0"/>
          </a:p>
          <a:p>
            <a:pPr lvl="1">
              <a:lnSpc>
                <a:spcPct val="80000"/>
              </a:lnSpc>
            </a:pPr>
            <a:r>
              <a:rPr lang="en-US" sz="2000" dirty="0"/>
              <a:t>If too many neutrons are absorbed or escape, the chain reaction dies.</a:t>
            </a:r>
          </a:p>
          <a:p>
            <a:pPr lvl="1">
              <a:lnSpc>
                <a:spcPct val="80000"/>
              </a:lnSpc>
            </a:pPr>
            <a:endParaRPr lang="en-US" sz="2000" dirty="0"/>
          </a:p>
        </p:txBody>
      </p:sp>
      <p:pic>
        <p:nvPicPr>
          <p:cNvPr id="2200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714" y="1219200"/>
            <a:ext cx="4581286"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5A08229B-474B-4393-A2AC-F21F9C87DBC1}"/>
              </a:ext>
            </a:extLst>
          </p:cNvPr>
          <p:cNvSpPr>
            <a:spLocks noGrp="1"/>
          </p:cNvSpPr>
          <p:nvPr>
            <p:ph type="sldNum" sz="quarter" idx="12"/>
          </p:nvPr>
        </p:nvSpPr>
        <p:spPr/>
        <p:txBody>
          <a:bodyPr/>
          <a:lstStyle/>
          <a:p>
            <a:fld id="{53500040-8738-4FE8-8D54-7DC6F9DFC4C1}" type="slidenum">
              <a:rPr lang="en-US" smtClean="0"/>
              <a:pPr/>
              <a:t>2</a:t>
            </a:fld>
            <a:endParaRPr lang="en-US"/>
          </a:p>
        </p:txBody>
      </p:sp>
    </p:spTree>
    <p:extLst>
      <p:ext uri="{BB962C8B-B14F-4D97-AF65-F5344CB8AC3E}">
        <p14:creationId xmlns:p14="http://schemas.microsoft.com/office/powerpoint/2010/main" val="1803381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15689"/>
            <a:ext cx="7772400" cy="553998"/>
          </a:xfrm>
        </p:spPr>
        <p:txBody>
          <a:bodyPr/>
          <a:lstStyle/>
          <a:p>
            <a:r>
              <a:rPr lang="en-US" altLang="ja-JP" sz="3000" dirty="0">
                <a:solidFill>
                  <a:srgbClr val="FF0000"/>
                </a:solidFill>
                <a:ea typeface="ＭＳ Ｐゴシック" pitchFamily="64" charset="-128"/>
              </a:rPr>
              <a:t>Chromatic Dispersion</a:t>
            </a:r>
          </a:p>
        </p:txBody>
      </p:sp>
      <p:sp>
        <p:nvSpPr>
          <p:cNvPr id="10243" name="Text Box 3"/>
          <p:cNvSpPr txBox="1">
            <a:spLocks noChangeArrowheads="1"/>
          </p:cNvSpPr>
          <p:nvPr/>
        </p:nvSpPr>
        <p:spPr bwMode="auto">
          <a:xfrm>
            <a:off x="3276600" y="114300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bg1"/>
                </a:solidFill>
                <a:ea typeface="ＭＳ Ｐゴシック" pitchFamily="64" charset="-128"/>
              </a:rPr>
              <a:t>The index of refraction of a medium is usually a function of the wavelength of the light. It is </a:t>
            </a:r>
            <a:r>
              <a:rPr lang="en-US" altLang="ja-JP" sz="2000" b="1" dirty="0">
                <a:ea typeface="ＭＳ Ｐゴシック" pitchFamily="64" charset="-128"/>
              </a:rPr>
              <a:t>larger at shorter wavelengths</a:t>
            </a:r>
            <a:r>
              <a:rPr lang="en-US" altLang="ja-JP" sz="2000" b="1" i="0" dirty="0">
                <a:solidFill>
                  <a:schemeClr val="tx1"/>
                </a:solidFill>
                <a:ea typeface="ＭＳ Ｐゴシック" pitchFamily="64" charset="-128"/>
              </a:rPr>
              <a:t>.</a:t>
            </a:r>
          </a:p>
        </p:txBody>
      </p:sp>
      <p:pic>
        <p:nvPicPr>
          <p:cNvPr id="10244" name="Picture 4" descr="F3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85800"/>
            <a:ext cx="2403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352800" y="2438400"/>
            <a:ext cx="5267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bg1"/>
                </a:solidFill>
                <a:ea typeface="ＭＳ Ｐゴシック" pitchFamily="64" charset="-128"/>
              </a:rPr>
              <a:t>Consequently, a light beam consisting of rays of different wavelength (e.g., sun light) will be </a:t>
            </a:r>
          </a:p>
          <a:p>
            <a:r>
              <a:rPr lang="en-US" altLang="ja-JP" sz="2000" b="1" i="0" dirty="0">
                <a:solidFill>
                  <a:schemeClr val="bg1"/>
                </a:solidFill>
                <a:ea typeface="ＭＳ Ｐゴシック" pitchFamily="64" charset="-128"/>
              </a:rPr>
              <a:t>refracted at different angles at the interface of </a:t>
            </a:r>
          </a:p>
          <a:p>
            <a:r>
              <a:rPr lang="en-US" altLang="ja-JP" sz="2000" b="1" i="0" dirty="0">
                <a:solidFill>
                  <a:schemeClr val="bg1"/>
                </a:solidFill>
                <a:ea typeface="ＭＳ Ｐゴシック" pitchFamily="64" charset="-128"/>
              </a:rPr>
              <a:t>two different media. This spreading of light is </a:t>
            </a:r>
          </a:p>
          <a:p>
            <a:r>
              <a:rPr lang="en-US" altLang="ja-JP" sz="2000" b="1" i="0" dirty="0">
                <a:solidFill>
                  <a:schemeClr val="bg1"/>
                </a:solidFill>
                <a:ea typeface="ＭＳ Ｐゴシック" pitchFamily="64" charset="-128"/>
              </a:rPr>
              <a:t>called</a:t>
            </a:r>
            <a:r>
              <a:rPr lang="en-US" altLang="ja-JP" sz="2000" b="1" i="0" dirty="0">
                <a:solidFill>
                  <a:schemeClr val="tx1"/>
                </a:solidFill>
                <a:ea typeface="ＭＳ Ｐゴシック" pitchFamily="64" charset="-128"/>
              </a:rPr>
              <a:t> </a:t>
            </a:r>
            <a:r>
              <a:rPr lang="en-US" altLang="ja-JP" sz="2000" b="1" dirty="0">
                <a:solidFill>
                  <a:schemeClr val="hlink"/>
                </a:solidFill>
                <a:ea typeface="ＭＳ Ｐゴシック" pitchFamily="64" charset="-128"/>
              </a:rPr>
              <a:t>chromatic dispersion</a:t>
            </a:r>
            <a:r>
              <a:rPr lang="en-US" altLang="ja-JP" sz="2000" b="1" i="0" dirty="0">
                <a:solidFill>
                  <a:schemeClr val="tx1"/>
                </a:solidFill>
                <a:ea typeface="ＭＳ Ｐゴシック" pitchFamily="64" charset="-128"/>
              </a:rPr>
              <a:t>. </a:t>
            </a:r>
          </a:p>
        </p:txBody>
      </p:sp>
      <p:sp>
        <p:nvSpPr>
          <p:cNvPr id="10246" name="Text Box 6"/>
          <p:cNvSpPr txBox="1">
            <a:spLocks noChangeArrowheads="1"/>
          </p:cNvSpPr>
          <p:nvPr/>
        </p:nvSpPr>
        <p:spPr bwMode="auto">
          <a:xfrm>
            <a:off x="3429000" y="4267200"/>
            <a:ext cx="495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dirty="0">
                <a:ea typeface="ＭＳ Ｐゴシック" pitchFamily="64" charset="-128"/>
              </a:rPr>
              <a:t>White light</a:t>
            </a:r>
            <a:r>
              <a:rPr lang="en-US" altLang="ja-JP" sz="2000" b="1" i="0" dirty="0">
                <a:solidFill>
                  <a:schemeClr val="tx1"/>
                </a:solidFill>
                <a:ea typeface="ＭＳ Ｐゴシック" pitchFamily="64" charset="-128"/>
              </a:rPr>
              <a:t>: </a:t>
            </a:r>
            <a:r>
              <a:rPr lang="en-US" altLang="ja-JP" sz="2000" b="1" i="0" dirty="0">
                <a:solidFill>
                  <a:schemeClr val="bg1"/>
                </a:solidFill>
                <a:ea typeface="ＭＳ Ｐゴシック" pitchFamily="64" charset="-128"/>
              </a:rPr>
              <a:t>It consists of components of nearly all the colors in the visible spectrum with approximately uniform intensities.</a:t>
            </a:r>
          </a:p>
        </p:txBody>
      </p:sp>
      <p:sp>
        <p:nvSpPr>
          <p:cNvPr id="10247" name="Text Box 7"/>
          <p:cNvSpPr txBox="1">
            <a:spLocks noChangeArrowheads="1"/>
          </p:cNvSpPr>
          <p:nvPr/>
        </p:nvSpPr>
        <p:spPr bwMode="auto">
          <a:xfrm>
            <a:off x="3429000" y="54102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bg1"/>
                </a:solidFill>
                <a:ea typeface="ＭＳ Ｐゴシック" pitchFamily="64" charset="-128"/>
              </a:rPr>
              <a:t>The component of a beam of white light with shorter wavelength tends to be bent more</a:t>
            </a:r>
            <a:r>
              <a:rPr lang="en-US" altLang="ja-JP" sz="2000" b="1" i="0" dirty="0">
                <a:solidFill>
                  <a:schemeClr val="tx2"/>
                </a:solidFill>
                <a:ea typeface="ＭＳ Ｐゴシック" pitchFamily="64" charset="-128"/>
              </a:rPr>
              <a:t>.</a:t>
            </a:r>
          </a:p>
        </p:txBody>
      </p:sp>
      <p:grpSp>
        <p:nvGrpSpPr>
          <p:cNvPr id="10248" name="Group 8"/>
          <p:cNvGrpSpPr>
            <a:grpSpLocks/>
          </p:cNvGrpSpPr>
          <p:nvPr/>
        </p:nvGrpSpPr>
        <p:grpSpPr bwMode="auto">
          <a:xfrm>
            <a:off x="3581400" y="6248400"/>
            <a:ext cx="4343400" cy="396875"/>
            <a:chOff x="2256" y="3936"/>
            <a:chExt cx="2736" cy="250"/>
          </a:xfrm>
        </p:grpSpPr>
        <p:sp>
          <p:nvSpPr>
            <p:cNvPr id="10249" name="AutoShape 9"/>
            <p:cNvSpPr>
              <a:spLocks noChangeArrowheads="1"/>
            </p:cNvSpPr>
            <p:nvPr/>
          </p:nvSpPr>
          <p:spPr bwMode="auto">
            <a:xfrm>
              <a:off x="2256" y="403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10"/>
            <p:cNvSpPr txBox="1">
              <a:spLocks noChangeArrowheads="1"/>
            </p:cNvSpPr>
            <p:nvPr/>
          </p:nvSpPr>
          <p:spPr bwMode="auto">
            <a:xfrm>
              <a:off x="2736" y="3936"/>
              <a:ext cx="22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Spectrometer (such as a prism)</a:t>
              </a:r>
            </a:p>
          </p:txBody>
        </p:sp>
      </p:grpSp>
      <p:sp>
        <p:nvSpPr>
          <p:cNvPr id="2" name="Slide Number Placeholder 1">
            <a:extLst>
              <a:ext uri="{FF2B5EF4-FFF2-40B4-BE49-F238E27FC236}">
                <a16:creationId xmlns:a16="http://schemas.microsoft.com/office/drawing/2014/main" id="{0098DCD4-0E12-467D-B8A8-9E2BB737EFE5}"/>
              </a:ext>
            </a:extLst>
          </p:cNvPr>
          <p:cNvSpPr>
            <a:spLocks noGrp="1"/>
          </p:cNvSpPr>
          <p:nvPr>
            <p:ph type="sldNum" sz="quarter" idx="12"/>
          </p:nvPr>
        </p:nvSpPr>
        <p:spPr/>
        <p:txBody>
          <a:bodyPr/>
          <a:lstStyle/>
          <a:p>
            <a:fld id="{53500040-8738-4FE8-8D54-7DC6F9DFC4C1}" type="slidenum">
              <a:rPr lang="en-US" smtClean="0"/>
              <a:pPr/>
              <a:t>20</a:t>
            </a:fld>
            <a:endParaRPr lang="en-US"/>
          </a:p>
        </p:txBody>
      </p:sp>
    </p:spTree>
    <p:extLst>
      <p:ext uri="{BB962C8B-B14F-4D97-AF65-F5344CB8AC3E}">
        <p14:creationId xmlns:p14="http://schemas.microsoft.com/office/powerpoint/2010/main" val="3743299641"/>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352800"/>
            <a:ext cx="4876800" cy="2362200"/>
          </a:xfrm>
          <a:prstGeom prst="rect">
            <a:avLst/>
          </a:prstGeom>
          <a:noFill/>
          <a:ln>
            <a:noFill/>
          </a:ln>
        </p:spPr>
      </p:pic>
      <p:sp>
        <p:nvSpPr>
          <p:cNvPr id="2" name="Title 1"/>
          <p:cNvSpPr>
            <a:spLocks noGrp="1"/>
          </p:cNvSpPr>
          <p:nvPr>
            <p:ph type="title"/>
          </p:nvPr>
        </p:nvSpPr>
        <p:spPr>
          <a:xfrm>
            <a:off x="685800" y="-78243"/>
            <a:ext cx="7772400" cy="1431925"/>
          </a:xfrm>
        </p:spPr>
        <p:txBody>
          <a:bodyPr/>
          <a:lstStyle/>
          <a:p>
            <a:r>
              <a:rPr lang="en-US" dirty="0">
                <a:solidFill>
                  <a:srgbClr val="FF0000"/>
                </a:solidFill>
              </a:rPr>
              <a:t>Quiz (Bonus)</a:t>
            </a:r>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2800"/>
            <a:ext cx="4876800" cy="2362200"/>
          </a:xfrm>
          <a:prstGeom prst="rect">
            <a:avLst/>
          </a:prstGeom>
          <a:noFill/>
          <a:ln>
            <a:noFill/>
          </a:ln>
        </p:spPr>
      </p:pic>
      <p:sp>
        <p:nvSpPr>
          <p:cNvPr id="6" name="TextBox 5"/>
          <p:cNvSpPr txBox="1"/>
          <p:nvPr/>
        </p:nvSpPr>
        <p:spPr>
          <a:xfrm>
            <a:off x="5715000" y="4872335"/>
            <a:ext cx="1524000" cy="461665"/>
          </a:xfrm>
          <a:prstGeom prst="rect">
            <a:avLst/>
          </a:prstGeom>
          <a:noFill/>
        </p:spPr>
        <p:txBody>
          <a:bodyPr wrap="square" rtlCol="0">
            <a:spAutoFit/>
          </a:bodyPr>
          <a:lstStyle/>
          <a:p>
            <a:r>
              <a:rPr lang="en-US" dirty="0"/>
              <a:t>Glass</a:t>
            </a:r>
          </a:p>
        </p:txBody>
      </p:sp>
      <p:sp>
        <p:nvSpPr>
          <p:cNvPr id="7" name="TextBox 6"/>
          <p:cNvSpPr txBox="1"/>
          <p:nvPr/>
        </p:nvSpPr>
        <p:spPr>
          <a:xfrm>
            <a:off x="1066800" y="3657600"/>
            <a:ext cx="1524000" cy="461665"/>
          </a:xfrm>
          <a:prstGeom prst="rect">
            <a:avLst/>
          </a:prstGeom>
          <a:noFill/>
        </p:spPr>
        <p:txBody>
          <a:bodyPr wrap="square" rtlCol="0">
            <a:spAutoFit/>
          </a:bodyPr>
          <a:lstStyle/>
          <a:p>
            <a:r>
              <a:rPr lang="en-US" dirty="0"/>
              <a:t>air</a:t>
            </a:r>
          </a:p>
        </p:txBody>
      </p:sp>
      <p:sp>
        <p:nvSpPr>
          <p:cNvPr id="8" name="TextBox 7"/>
          <p:cNvSpPr txBox="1"/>
          <p:nvPr/>
        </p:nvSpPr>
        <p:spPr>
          <a:xfrm>
            <a:off x="609600" y="1066800"/>
            <a:ext cx="7848600" cy="830997"/>
          </a:xfrm>
          <a:prstGeom prst="rect">
            <a:avLst/>
          </a:prstGeom>
          <a:noFill/>
        </p:spPr>
        <p:txBody>
          <a:bodyPr wrap="square" rtlCol="0">
            <a:spAutoFit/>
          </a:bodyPr>
          <a:lstStyle/>
          <a:p>
            <a:r>
              <a:rPr lang="en-US" dirty="0">
                <a:solidFill>
                  <a:schemeClr val="bg2"/>
                </a:solidFill>
              </a:rPr>
              <a:t>Which of the following diagrams correctly demonstrates </a:t>
            </a:r>
            <a:r>
              <a:rPr lang="en-US" altLang="ja-JP" b="1" dirty="0">
                <a:solidFill>
                  <a:schemeClr val="bg2"/>
                </a:solidFill>
                <a:ea typeface="ＭＳ Ｐゴシック" pitchFamily="64" charset="-128"/>
              </a:rPr>
              <a:t>chromatic dispersion</a:t>
            </a:r>
            <a:r>
              <a:rPr lang="en-US" dirty="0">
                <a:solidFill>
                  <a:schemeClr val="bg2"/>
                </a:solidFill>
              </a:rPr>
              <a:t> </a:t>
            </a:r>
          </a:p>
        </p:txBody>
      </p:sp>
      <p:sp>
        <p:nvSpPr>
          <p:cNvPr id="10" name="Rectangle 9"/>
          <p:cNvSpPr/>
          <p:nvPr/>
        </p:nvSpPr>
        <p:spPr bwMode="auto">
          <a:xfrm>
            <a:off x="8305800" y="4343400"/>
            <a:ext cx="609600" cy="4616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1" name="Rectangle 10"/>
          <p:cNvSpPr/>
          <p:nvPr/>
        </p:nvSpPr>
        <p:spPr bwMode="auto">
          <a:xfrm>
            <a:off x="8153400" y="4872335"/>
            <a:ext cx="609600" cy="4616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2" name="Rectangle 11"/>
          <p:cNvSpPr/>
          <p:nvPr/>
        </p:nvSpPr>
        <p:spPr bwMode="auto">
          <a:xfrm>
            <a:off x="4223658" y="5000172"/>
            <a:ext cx="609600" cy="4616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3" name="Rectangle 12"/>
          <p:cNvSpPr/>
          <p:nvPr/>
        </p:nvSpPr>
        <p:spPr bwMode="auto">
          <a:xfrm>
            <a:off x="4423230" y="4241802"/>
            <a:ext cx="609600" cy="46166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4" name="TextBox 13"/>
          <p:cNvSpPr txBox="1"/>
          <p:nvPr/>
        </p:nvSpPr>
        <p:spPr>
          <a:xfrm>
            <a:off x="2057400" y="4957465"/>
            <a:ext cx="1524000" cy="461665"/>
          </a:xfrm>
          <a:prstGeom prst="rect">
            <a:avLst/>
          </a:prstGeom>
          <a:noFill/>
        </p:spPr>
        <p:txBody>
          <a:bodyPr wrap="square" rtlCol="0">
            <a:spAutoFit/>
          </a:bodyPr>
          <a:lstStyle/>
          <a:p>
            <a:r>
              <a:rPr lang="en-US" dirty="0"/>
              <a:t>Glass</a:t>
            </a:r>
          </a:p>
        </p:txBody>
      </p:sp>
      <p:sp>
        <p:nvSpPr>
          <p:cNvPr id="15" name="TextBox 14"/>
          <p:cNvSpPr txBox="1"/>
          <p:nvPr/>
        </p:nvSpPr>
        <p:spPr>
          <a:xfrm>
            <a:off x="4129314" y="4167835"/>
            <a:ext cx="809172" cy="461665"/>
          </a:xfrm>
          <a:prstGeom prst="rect">
            <a:avLst/>
          </a:prstGeom>
          <a:noFill/>
        </p:spPr>
        <p:txBody>
          <a:bodyPr wrap="square" rtlCol="0">
            <a:spAutoFit/>
          </a:bodyPr>
          <a:lstStyle/>
          <a:p>
            <a:r>
              <a:rPr lang="en-US" i="0" dirty="0">
                <a:solidFill>
                  <a:schemeClr val="bg2"/>
                </a:solidFill>
              </a:rPr>
              <a:t>blue</a:t>
            </a:r>
          </a:p>
        </p:txBody>
      </p:sp>
      <p:sp>
        <p:nvSpPr>
          <p:cNvPr id="16" name="TextBox 15"/>
          <p:cNvSpPr txBox="1"/>
          <p:nvPr/>
        </p:nvSpPr>
        <p:spPr>
          <a:xfrm>
            <a:off x="3875315" y="5137078"/>
            <a:ext cx="809172" cy="461665"/>
          </a:xfrm>
          <a:prstGeom prst="rect">
            <a:avLst/>
          </a:prstGeom>
          <a:noFill/>
        </p:spPr>
        <p:txBody>
          <a:bodyPr wrap="square" rtlCol="0">
            <a:spAutoFit/>
          </a:bodyPr>
          <a:lstStyle/>
          <a:p>
            <a:r>
              <a:rPr lang="en-US" i="0" dirty="0">
                <a:solidFill>
                  <a:schemeClr val="bg2"/>
                </a:solidFill>
              </a:rPr>
              <a:t>red</a:t>
            </a:r>
          </a:p>
        </p:txBody>
      </p:sp>
      <p:sp>
        <p:nvSpPr>
          <p:cNvPr id="17" name="TextBox 16"/>
          <p:cNvSpPr txBox="1"/>
          <p:nvPr/>
        </p:nvSpPr>
        <p:spPr>
          <a:xfrm>
            <a:off x="8305800" y="4114800"/>
            <a:ext cx="809172" cy="461665"/>
          </a:xfrm>
          <a:prstGeom prst="rect">
            <a:avLst/>
          </a:prstGeom>
          <a:noFill/>
        </p:spPr>
        <p:txBody>
          <a:bodyPr wrap="square" rtlCol="0">
            <a:spAutoFit/>
          </a:bodyPr>
          <a:lstStyle/>
          <a:p>
            <a:r>
              <a:rPr lang="en-US" i="0" dirty="0">
                <a:solidFill>
                  <a:schemeClr val="bg2"/>
                </a:solidFill>
              </a:rPr>
              <a:t>red</a:t>
            </a:r>
          </a:p>
        </p:txBody>
      </p:sp>
      <p:sp>
        <p:nvSpPr>
          <p:cNvPr id="18" name="TextBox 17"/>
          <p:cNvSpPr txBox="1"/>
          <p:nvPr/>
        </p:nvSpPr>
        <p:spPr>
          <a:xfrm>
            <a:off x="8077200" y="5051530"/>
            <a:ext cx="809172" cy="461665"/>
          </a:xfrm>
          <a:prstGeom prst="rect">
            <a:avLst/>
          </a:prstGeom>
          <a:noFill/>
        </p:spPr>
        <p:txBody>
          <a:bodyPr wrap="square" rtlCol="0">
            <a:spAutoFit/>
          </a:bodyPr>
          <a:lstStyle/>
          <a:p>
            <a:r>
              <a:rPr lang="en-US" i="0" dirty="0">
                <a:solidFill>
                  <a:schemeClr val="bg2"/>
                </a:solidFill>
              </a:rPr>
              <a:t>blue</a:t>
            </a:r>
          </a:p>
        </p:txBody>
      </p:sp>
      <p:sp>
        <p:nvSpPr>
          <p:cNvPr id="19" name="TextBox 18"/>
          <p:cNvSpPr txBox="1"/>
          <p:nvPr/>
        </p:nvSpPr>
        <p:spPr>
          <a:xfrm>
            <a:off x="1219200" y="2064603"/>
            <a:ext cx="6324600" cy="830997"/>
          </a:xfrm>
          <a:prstGeom prst="rect">
            <a:avLst/>
          </a:prstGeom>
          <a:noFill/>
        </p:spPr>
        <p:txBody>
          <a:bodyPr wrap="square" rtlCol="0">
            <a:spAutoFit/>
          </a:bodyPr>
          <a:lstStyle/>
          <a:p>
            <a:pPr marL="457200" indent="-457200">
              <a:buAutoNum type="alphaUcPeriod"/>
            </a:pPr>
            <a:r>
              <a:rPr lang="en-US" dirty="0">
                <a:solidFill>
                  <a:schemeClr val="bg2"/>
                </a:solidFill>
              </a:rPr>
              <a:t>Left </a:t>
            </a:r>
          </a:p>
          <a:p>
            <a:pPr marL="457200" indent="-457200">
              <a:buAutoNum type="alphaUcPeriod"/>
            </a:pPr>
            <a:r>
              <a:rPr lang="en-US" dirty="0">
                <a:solidFill>
                  <a:schemeClr val="bg2"/>
                </a:solidFill>
              </a:rPr>
              <a:t>right</a:t>
            </a:r>
          </a:p>
        </p:txBody>
      </p:sp>
      <p:cxnSp>
        <p:nvCxnSpPr>
          <p:cNvPr id="21" name="Straight Connector 20"/>
          <p:cNvCxnSpPr/>
          <p:nvPr/>
        </p:nvCxnSpPr>
        <p:spPr bwMode="auto">
          <a:xfrm>
            <a:off x="685800" y="3352800"/>
            <a:ext cx="2362200" cy="1452265"/>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23" name="Straight Connector 22"/>
          <p:cNvCxnSpPr/>
          <p:nvPr/>
        </p:nvCxnSpPr>
        <p:spPr bwMode="auto">
          <a:xfrm flipV="1">
            <a:off x="914400" y="3352800"/>
            <a:ext cx="3390900" cy="1519535"/>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30" name="Straight Connector 29"/>
          <p:cNvCxnSpPr/>
          <p:nvPr/>
        </p:nvCxnSpPr>
        <p:spPr bwMode="auto">
          <a:xfrm>
            <a:off x="4648200" y="3433465"/>
            <a:ext cx="2362200" cy="1452265"/>
          </a:xfrm>
          <a:prstGeom prst="line">
            <a:avLst/>
          </a:prstGeom>
          <a:solidFill>
            <a:schemeClr val="accent1"/>
          </a:solidFill>
          <a:ln w="9525" cap="flat" cmpd="sng" algn="ctr">
            <a:solidFill>
              <a:schemeClr val="bg1"/>
            </a:solidFill>
            <a:prstDash val="dash"/>
            <a:round/>
            <a:headEnd type="none" w="med" len="med"/>
            <a:tailEnd type="none" w="med" len="med"/>
          </a:ln>
          <a:effectLst/>
        </p:spPr>
      </p:cxnSp>
      <p:cxnSp>
        <p:nvCxnSpPr>
          <p:cNvPr id="31" name="Straight Connector 30"/>
          <p:cNvCxnSpPr/>
          <p:nvPr/>
        </p:nvCxnSpPr>
        <p:spPr bwMode="auto">
          <a:xfrm flipV="1">
            <a:off x="4876800" y="3433465"/>
            <a:ext cx="3390900" cy="1519535"/>
          </a:xfrm>
          <a:prstGeom prst="line">
            <a:avLst/>
          </a:prstGeom>
          <a:solidFill>
            <a:schemeClr val="accent1"/>
          </a:solidFill>
          <a:ln w="9525" cap="flat" cmpd="sng" algn="ctr">
            <a:solidFill>
              <a:schemeClr val="bg1"/>
            </a:solidFill>
            <a:prstDash val="dash"/>
            <a:round/>
            <a:headEnd type="none" w="med" len="med"/>
            <a:tailEnd type="none" w="med" len="med"/>
          </a:ln>
          <a:effectLst/>
        </p:spPr>
      </p:cxnSp>
      <p:sp>
        <p:nvSpPr>
          <p:cNvPr id="3" name="Slide Number Placeholder 2">
            <a:extLst>
              <a:ext uri="{FF2B5EF4-FFF2-40B4-BE49-F238E27FC236}">
                <a16:creationId xmlns:a16="http://schemas.microsoft.com/office/drawing/2014/main" id="{E9CCAD89-035C-4D14-9484-D1459D4AB916}"/>
              </a:ext>
            </a:extLst>
          </p:cNvPr>
          <p:cNvSpPr>
            <a:spLocks noGrp="1"/>
          </p:cNvSpPr>
          <p:nvPr>
            <p:ph type="sldNum" sz="quarter" idx="12"/>
          </p:nvPr>
        </p:nvSpPr>
        <p:spPr/>
        <p:txBody>
          <a:bodyPr/>
          <a:lstStyle/>
          <a:p>
            <a:fld id="{53500040-8738-4FE8-8D54-7DC6F9DFC4C1}" type="slidenum">
              <a:rPr lang="en-US" smtClean="0"/>
              <a:pPr/>
              <a:t>21</a:t>
            </a:fld>
            <a:endParaRPr lang="en-US"/>
          </a:p>
        </p:txBody>
      </p:sp>
    </p:spTree>
    <p:extLst>
      <p:ext uri="{BB962C8B-B14F-4D97-AF65-F5344CB8AC3E}">
        <p14:creationId xmlns:p14="http://schemas.microsoft.com/office/powerpoint/2010/main" val="270301297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142101"/>
            <a:ext cx="7772400" cy="553998"/>
          </a:xfrm>
        </p:spPr>
        <p:txBody>
          <a:bodyPr/>
          <a:lstStyle/>
          <a:p>
            <a:r>
              <a:rPr lang="en-US" altLang="ja-JP" sz="3000" dirty="0">
                <a:solidFill>
                  <a:srgbClr val="FF0000"/>
                </a:solidFill>
                <a:ea typeface="ＭＳ Ｐゴシック" pitchFamily="64" charset="-128"/>
              </a:rPr>
              <a:t>Mirage and Rainbow</a:t>
            </a:r>
          </a:p>
        </p:txBody>
      </p:sp>
      <p:pic>
        <p:nvPicPr>
          <p:cNvPr id="4100" name="Picture 3" descr="figure-31-2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37639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figure-31-2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838200"/>
            <a:ext cx="19081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5"/>
          <p:cNvSpPr txBox="1">
            <a:spLocks noChangeArrowheads="1"/>
          </p:cNvSpPr>
          <p:nvPr/>
        </p:nvSpPr>
        <p:spPr bwMode="auto">
          <a:xfrm>
            <a:off x="6705600" y="1066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Mirage</a:t>
            </a:r>
          </a:p>
        </p:txBody>
      </p:sp>
      <p:graphicFrame>
        <p:nvGraphicFramePr>
          <p:cNvPr id="678918" name="Object 6"/>
          <p:cNvGraphicFramePr>
            <a:graphicFrameLocks noChangeAspect="1"/>
          </p:cNvGraphicFramePr>
          <p:nvPr/>
        </p:nvGraphicFramePr>
        <p:xfrm>
          <a:off x="6858000" y="1676400"/>
          <a:ext cx="1905000" cy="523875"/>
        </p:xfrm>
        <a:graphic>
          <a:graphicData uri="http://schemas.openxmlformats.org/presentationml/2006/ole">
            <mc:AlternateContent xmlns:mc="http://schemas.openxmlformats.org/markup-compatibility/2006">
              <mc:Choice xmlns:v="urn:schemas-microsoft-com:vml" Requires="v">
                <p:oleObj name="Equation" r:id="rId5" imgW="876240" imgH="241200" progId="Equation.DSMT4">
                  <p:embed/>
                </p:oleObj>
              </mc:Choice>
              <mc:Fallback>
                <p:oleObj name="Equation" r:id="rId5" imgW="876240" imgH="241200" progId="Equation.DSMT4">
                  <p:embed/>
                  <p:pic>
                    <p:nvPicPr>
                      <p:cNvPr id="67891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76400"/>
                        <a:ext cx="1905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9"/>
          <p:cNvGrpSpPr>
            <a:grpSpLocks/>
          </p:cNvGrpSpPr>
          <p:nvPr/>
        </p:nvGrpSpPr>
        <p:grpSpPr bwMode="auto">
          <a:xfrm>
            <a:off x="1676400" y="1717675"/>
            <a:ext cx="2382838" cy="263525"/>
            <a:chOff x="1676400" y="1654030"/>
            <a:chExt cx="2382982" cy="262949"/>
          </a:xfrm>
        </p:grpSpPr>
        <p:cxnSp>
          <p:nvCxnSpPr>
            <p:cNvPr id="4106" name="Straight Connector 15"/>
            <p:cNvCxnSpPr>
              <a:cxnSpLocks noChangeShapeType="1"/>
            </p:cNvCxnSpPr>
            <p:nvPr/>
          </p:nvCxnSpPr>
          <p:spPr bwMode="auto">
            <a:xfrm>
              <a:off x="1676400" y="165403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16"/>
            <p:cNvCxnSpPr>
              <a:cxnSpLocks noChangeShapeType="1"/>
            </p:cNvCxnSpPr>
            <p:nvPr/>
          </p:nvCxnSpPr>
          <p:spPr bwMode="auto">
            <a:xfrm>
              <a:off x="1697182" y="1731818"/>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17"/>
            <p:cNvCxnSpPr>
              <a:cxnSpLocks noChangeShapeType="1"/>
            </p:cNvCxnSpPr>
            <p:nvPr/>
          </p:nvCxnSpPr>
          <p:spPr bwMode="auto">
            <a:xfrm>
              <a:off x="1676400" y="182880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18"/>
            <p:cNvCxnSpPr>
              <a:cxnSpLocks noChangeShapeType="1"/>
            </p:cNvCxnSpPr>
            <p:nvPr/>
          </p:nvCxnSpPr>
          <p:spPr bwMode="auto">
            <a:xfrm>
              <a:off x="1686791" y="1915391"/>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08" y="3329895"/>
            <a:ext cx="458724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1600" y="4800600"/>
            <a:ext cx="3048000" cy="1200329"/>
          </a:xfrm>
          <a:prstGeom prst="rect">
            <a:avLst/>
          </a:prstGeom>
        </p:spPr>
        <p:txBody>
          <a:bodyPr wrap="square">
            <a:spAutoFit/>
          </a:bodyPr>
          <a:lstStyle/>
          <a:p>
            <a:r>
              <a:rPr lang="en-US" dirty="0">
                <a:solidFill>
                  <a:schemeClr val="bg2"/>
                </a:solidFill>
              </a:rPr>
              <a:t>7A-20 Hot Air Refraction</a:t>
            </a:r>
            <a:br>
              <a:rPr lang="en-US" dirty="0">
                <a:solidFill>
                  <a:schemeClr val="bg2"/>
                </a:solidFill>
              </a:rPr>
            </a:br>
            <a:endParaRPr lang="en-US" dirty="0">
              <a:solidFill>
                <a:schemeClr val="bg2"/>
              </a:solidFill>
            </a:endParaRPr>
          </a:p>
        </p:txBody>
      </p:sp>
      <p:sp>
        <p:nvSpPr>
          <p:cNvPr id="2" name="Slide Number Placeholder 1">
            <a:extLst>
              <a:ext uri="{FF2B5EF4-FFF2-40B4-BE49-F238E27FC236}">
                <a16:creationId xmlns:a16="http://schemas.microsoft.com/office/drawing/2014/main" id="{6BC21541-D265-4726-A765-29FCF2C8A0E0}"/>
              </a:ext>
            </a:extLst>
          </p:cNvPr>
          <p:cNvSpPr>
            <a:spLocks noGrp="1"/>
          </p:cNvSpPr>
          <p:nvPr>
            <p:ph type="sldNum" sz="quarter" idx="12"/>
          </p:nvPr>
        </p:nvSpPr>
        <p:spPr/>
        <p:txBody>
          <a:bodyPr/>
          <a:lstStyle/>
          <a:p>
            <a:fld id="{70C6ECC5-8DF3-44E1-B3C2-F0EB8BA1D4FB}" type="slidenum">
              <a:rPr lang="en-US" smtClean="0"/>
              <a:pPr/>
              <a:t>22</a:t>
            </a:fld>
            <a:endParaRPr lang="en-US"/>
          </a:p>
        </p:txBody>
      </p:sp>
    </p:spTree>
    <p:extLst>
      <p:ext uri="{BB962C8B-B14F-4D97-AF65-F5344CB8AC3E}">
        <p14:creationId xmlns:p14="http://schemas.microsoft.com/office/powerpoint/2010/main" val="107500864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a:ea typeface="ＭＳ Ｐゴシック" pitchFamily="64" charset="-128"/>
              </a:rPr>
              <a:t>Mirage and Rainbow</a:t>
            </a:r>
          </a:p>
        </p:txBody>
      </p:sp>
      <p:grpSp>
        <p:nvGrpSpPr>
          <p:cNvPr id="2" name="Group 7"/>
          <p:cNvGrpSpPr>
            <a:grpSpLocks/>
          </p:cNvGrpSpPr>
          <p:nvPr/>
        </p:nvGrpSpPr>
        <p:grpSpPr bwMode="auto">
          <a:xfrm>
            <a:off x="304800" y="762000"/>
            <a:ext cx="3505200" cy="3017838"/>
            <a:chOff x="672" y="2208"/>
            <a:chExt cx="2208" cy="1901"/>
          </a:xfrm>
        </p:grpSpPr>
        <p:pic>
          <p:nvPicPr>
            <p:cNvPr id="4114" name="Picture 8" descr="figure-3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208"/>
              <a:ext cx="1668"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9"/>
            <p:cNvSpPr txBox="1">
              <a:spLocks noChangeArrowheads="1"/>
            </p:cNvSpPr>
            <p:nvPr/>
          </p:nvSpPr>
          <p:spPr bwMode="auto">
            <a:xfrm>
              <a:off x="1968" y="2208"/>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water droplet</a:t>
              </a:r>
            </a:p>
          </p:txBody>
        </p:sp>
      </p:grpSp>
      <p:grpSp>
        <p:nvGrpSpPr>
          <p:cNvPr id="3" name="Group 10"/>
          <p:cNvGrpSpPr>
            <a:grpSpLocks/>
          </p:cNvGrpSpPr>
          <p:nvPr/>
        </p:nvGrpSpPr>
        <p:grpSpPr bwMode="auto">
          <a:xfrm>
            <a:off x="3810000" y="904194"/>
            <a:ext cx="5105400" cy="2344738"/>
            <a:chOff x="2448" y="2592"/>
            <a:chExt cx="3216" cy="1477"/>
          </a:xfrm>
        </p:grpSpPr>
        <p:pic>
          <p:nvPicPr>
            <p:cNvPr id="4110" name="Picture 11" descr="figure-3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2640"/>
              <a:ext cx="2275"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2"/>
            <p:cNvSpPr txBox="1">
              <a:spLocks noChangeArrowheads="1"/>
            </p:cNvSpPr>
            <p:nvPr/>
          </p:nvSpPr>
          <p:spPr bwMode="auto">
            <a:xfrm>
              <a:off x="4272" y="350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rainbow</a:t>
              </a:r>
            </a:p>
          </p:txBody>
        </p:sp>
        <p:sp>
          <p:nvSpPr>
            <p:cNvPr id="4112" name="Text Box 13"/>
            <p:cNvSpPr txBox="1">
              <a:spLocks noChangeArrowheads="1"/>
            </p:cNvSpPr>
            <p:nvPr/>
          </p:nvSpPr>
          <p:spPr bwMode="auto">
            <a:xfrm>
              <a:off x="4560" y="259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red is outside.</a:t>
              </a:r>
            </a:p>
          </p:txBody>
        </p:sp>
        <p:sp>
          <p:nvSpPr>
            <p:cNvPr id="4113" name="Text Box 14"/>
            <p:cNvSpPr txBox="1">
              <a:spLocks noChangeArrowheads="1"/>
            </p:cNvSpPr>
            <p:nvPr/>
          </p:nvSpPr>
          <p:spPr bwMode="auto">
            <a:xfrm>
              <a:off x="4656" y="2880"/>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intensity max at 42</a:t>
              </a:r>
              <a:r>
                <a:rPr lang="en-US" altLang="ja-JP" sz="1800">
                  <a:ea typeface="ＭＳ Ｐゴシック" pitchFamily="64" charset="-128"/>
                  <a:sym typeface="Symbol" pitchFamily="18" charset="2"/>
                </a:rPr>
                <a:t></a:t>
              </a:r>
              <a:endParaRPr lang="en-US" altLang="ja-JP" sz="1800">
                <a:ea typeface="ＭＳ Ｐゴシック" pitchFamily="64" charset="-128"/>
              </a:endParaRPr>
            </a:p>
          </p:txBody>
        </p:sp>
      </p:grpSp>
      <p:pic>
        <p:nvPicPr>
          <p:cNvPr id="20" name="Picture 4" descr="DoubleRainb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964" y="4127694"/>
            <a:ext cx="2980007" cy="223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secondary"/>
          <p:cNvPicPr>
            <a:picLocks noChangeAspect="1" noChangeArrowheads="1"/>
          </p:cNvPicPr>
          <p:nvPr/>
        </p:nvPicPr>
        <p:blipFill>
          <a:blip r:embed="rId6">
            <a:extLst>
              <a:ext uri="{28A0092B-C50C-407E-A947-70E740481C1C}">
                <a14:useLocalDpi xmlns:a14="http://schemas.microsoft.com/office/drawing/2010/main" val="0"/>
              </a:ext>
            </a:extLst>
          </a:blip>
          <a:srcRect l="21208" r="24068"/>
          <a:stretch>
            <a:fillRect/>
          </a:stretch>
        </p:blipFill>
        <p:spPr bwMode="auto">
          <a:xfrm>
            <a:off x="6315237" y="3657600"/>
            <a:ext cx="1999925" cy="29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9251D59-9310-41F8-AE53-2033567ABAE6}"/>
              </a:ext>
            </a:extLst>
          </p:cNvPr>
          <p:cNvSpPr>
            <a:spLocks noGrp="1"/>
          </p:cNvSpPr>
          <p:nvPr>
            <p:ph type="sldNum" sz="quarter" idx="12"/>
          </p:nvPr>
        </p:nvSpPr>
        <p:spPr/>
        <p:txBody>
          <a:bodyPr/>
          <a:lstStyle/>
          <a:p>
            <a:fld id="{70C6ECC5-8DF3-44E1-B3C2-F0EB8BA1D4FB}" type="slidenum">
              <a:rPr lang="en-US" smtClean="0"/>
              <a:pPr/>
              <a:t>23</a:t>
            </a:fld>
            <a:endParaRPr lang="en-US"/>
          </a:p>
        </p:txBody>
      </p:sp>
    </p:spTree>
    <p:extLst>
      <p:ext uri="{BB962C8B-B14F-4D97-AF65-F5344CB8AC3E}">
        <p14:creationId xmlns:p14="http://schemas.microsoft.com/office/powerpoint/2010/main" val="63745035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195" y="433939"/>
            <a:ext cx="7772400" cy="553998"/>
          </a:xfrm>
        </p:spPr>
        <p:txBody>
          <a:bodyPr/>
          <a:lstStyle/>
          <a:p>
            <a:r>
              <a:rPr lang="en-US" sz="3000" dirty="0">
                <a:solidFill>
                  <a:srgbClr val="FF0000"/>
                </a:solidFill>
              </a:rPr>
              <a:t>Quiz (Bonus)</a:t>
            </a:r>
          </a:p>
        </p:txBody>
      </p:sp>
      <p:sp>
        <p:nvSpPr>
          <p:cNvPr id="3" name="TextBox 2"/>
          <p:cNvSpPr txBox="1"/>
          <p:nvPr/>
        </p:nvSpPr>
        <p:spPr>
          <a:xfrm>
            <a:off x="381000" y="1066800"/>
            <a:ext cx="8305800" cy="2677656"/>
          </a:xfrm>
          <a:prstGeom prst="rect">
            <a:avLst/>
          </a:prstGeom>
          <a:noFill/>
        </p:spPr>
        <p:txBody>
          <a:bodyPr wrap="square" rtlCol="0">
            <a:spAutoFit/>
          </a:bodyPr>
          <a:lstStyle/>
          <a:p>
            <a:r>
              <a:rPr lang="en-US" dirty="0">
                <a:solidFill>
                  <a:schemeClr val="bg1"/>
                </a:solidFill>
              </a:rPr>
              <a:t>The refraction index of water and glass are 1.33 and 1.5 respectively.  The refraction index of air is ~1.0.  When light incident from air to the glass. What’s the critical angle. </a:t>
            </a:r>
          </a:p>
          <a:p>
            <a:endParaRPr lang="en-US" dirty="0">
              <a:solidFill>
                <a:schemeClr val="bg1"/>
              </a:solidFill>
            </a:endParaRPr>
          </a:p>
          <a:p>
            <a:pPr marL="457200" indent="-457200">
              <a:buAutoNum type="alphaUcPeriod"/>
            </a:pPr>
            <a:r>
              <a:rPr lang="en-US" dirty="0">
                <a:solidFill>
                  <a:schemeClr val="bg1"/>
                </a:solidFill>
              </a:rPr>
              <a:t>41.8 degree</a:t>
            </a:r>
          </a:p>
          <a:p>
            <a:pPr marL="457200" indent="-457200">
              <a:buAutoNum type="alphaUcPeriod"/>
            </a:pPr>
            <a:r>
              <a:rPr lang="en-US" dirty="0">
                <a:solidFill>
                  <a:schemeClr val="bg1"/>
                </a:solidFill>
              </a:rPr>
              <a:t>62.5 degree</a:t>
            </a:r>
          </a:p>
          <a:p>
            <a:pPr marL="457200" indent="-457200">
              <a:buAutoNum type="alphaUcPeriod"/>
            </a:pPr>
            <a:r>
              <a:rPr lang="en-US" dirty="0">
                <a:solidFill>
                  <a:schemeClr val="bg1"/>
                </a:solidFill>
              </a:rPr>
              <a:t>There’s no critical angle in this case. </a:t>
            </a:r>
          </a:p>
        </p:txBody>
      </p:sp>
      <p:sp>
        <p:nvSpPr>
          <p:cNvPr id="4" name="Title 1"/>
          <p:cNvSpPr txBox="1">
            <a:spLocks/>
          </p:cNvSpPr>
          <p:nvPr/>
        </p:nvSpPr>
        <p:spPr bwMode="auto">
          <a:xfrm>
            <a:off x="647700" y="396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eaLnBrk="0" fontAlgn="base" hangingPunct="0">
              <a:spcBef>
                <a:spcPct val="0"/>
              </a:spcBef>
              <a:spcAft>
                <a:spcPct val="0"/>
              </a:spcAft>
              <a:defRPr sz="2400" b="1">
                <a:solidFill>
                  <a:schemeClr val="tx1"/>
                </a:solidFill>
                <a:latin typeface="Times New Roman" pitchFamily="18" charset="0"/>
              </a:defRPr>
            </a:lvl6pPr>
            <a:lvl7pPr marL="914400" algn="ctr" rtl="0" eaLnBrk="0" fontAlgn="base" hangingPunct="0">
              <a:spcBef>
                <a:spcPct val="0"/>
              </a:spcBef>
              <a:spcAft>
                <a:spcPct val="0"/>
              </a:spcAft>
              <a:defRPr sz="2400" b="1">
                <a:solidFill>
                  <a:schemeClr val="tx1"/>
                </a:solidFill>
                <a:latin typeface="Times New Roman" pitchFamily="18" charset="0"/>
              </a:defRPr>
            </a:lvl7pPr>
            <a:lvl8pPr marL="1371600" algn="ctr" rtl="0" eaLnBrk="0" fontAlgn="base" hangingPunct="0">
              <a:spcBef>
                <a:spcPct val="0"/>
              </a:spcBef>
              <a:spcAft>
                <a:spcPct val="0"/>
              </a:spcAft>
              <a:defRPr sz="2400" b="1">
                <a:solidFill>
                  <a:schemeClr val="tx1"/>
                </a:solidFill>
                <a:latin typeface="Times New Roman" pitchFamily="18" charset="0"/>
              </a:defRPr>
            </a:lvl8pPr>
            <a:lvl9pPr marL="1828800" algn="ctr" rtl="0" eaLnBrk="0" fontAlgn="base" hangingPunct="0">
              <a:spcBef>
                <a:spcPct val="0"/>
              </a:spcBef>
              <a:spcAft>
                <a:spcPct val="0"/>
              </a:spcAft>
              <a:defRPr sz="2400" b="1">
                <a:solidFill>
                  <a:schemeClr val="tx1"/>
                </a:solidFill>
                <a:latin typeface="Times New Roman" pitchFamily="18" charset="0"/>
              </a:defRPr>
            </a:lvl9pPr>
          </a:lstStyle>
          <a:p>
            <a:r>
              <a:rPr lang="en-US" sz="3000" dirty="0">
                <a:solidFill>
                  <a:srgbClr val="FF0000"/>
                </a:solidFill>
              </a:rPr>
              <a:t>Quiz (Bonus)</a:t>
            </a:r>
          </a:p>
        </p:txBody>
      </p:sp>
      <p:sp>
        <p:nvSpPr>
          <p:cNvPr id="5" name="Rectangle 4"/>
          <p:cNvSpPr/>
          <p:nvPr/>
        </p:nvSpPr>
        <p:spPr>
          <a:xfrm>
            <a:off x="381000" y="4524802"/>
            <a:ext cx="8305800" cy="1938992"/>
          </a:xfrm>
          <a:prstGeom prst="rect">
            <a:avLst/>
          </a:prstGeom>
        </p:spPr>
        <p:txBody>
          <a:bodyPr wrap="square">
            <a:spAutoFit/>
          </a:bodyPr>
          <a:lstStyle/>
          <a:p>
            <a:r>
              <a:rPr lang="en-US" dirty="0">
                <a:solidFill>
                  <a:schemeClr val="bg1"/>
                </a:solidFill>
              </a:rPr>
              <a:t>When light incident from glass to water. What’s the critical angle. </a:t>
            </a:r>
          </a:p>
          <a:p>
            <a:pPr marL="457200" indent="-457200">
              <a:buAutoNum type="alphaUcPeriod"/>
            </a:pPr>
            <a:r>
              <a:rPr lang="en-US" dirty="0">
                <a:solidFill>
                  <a:schemeClr val="bg1"/>
                </a:solidFill>
              </a:rPr>
              <a:t>41.8 degree </a:t>
            </a:r>
          </a:p>
          <a:p>
            <a:pPr marL="457200" indent="-457200">
              <a:buAutoNum type="alphaUcPeriod"/>
            </a:pPr>
            <a:r>
              <a:rPr lang="en-US" dirty="0">
                <a:solidFill>
                  <a:schemeClr val="bg1"/>
                </a:solidFill>
              </a:rPr>
              <a:t>62.5 degree</a:t>
            </a:r>
          </a:p>
          <a:p>
            <a:pPr marL="457200" indent="-457200">
              <a:buFontTx/>
              <a:buAutoNum type="alphaUcPeriod"/>
            </a:pPr>
            <a:r>
              <a:rPr lang="en-US" dirty="0">
                <a:solidFill>
                  <a:schemeClr val="bg1"/>
                </a:solidFill>
              </a:rPr>
              <a:t>There’s no critical angle in this case. </a:t>
            </a:r>
          </a:p>
          <a:p>
            <a:endParaRPr lang="en-US" dirty="0">
              <a:solidFill>
                <a:schemeClr val="bg1"/>
              </a:solidFill>
            </a:endParaRPr>
          </a:p>
        </p:txBody>
      </p:sp>
      <p:graphicFrame>
        <p:nvGraphicFramePr>
          <p:cNvPr id="7" name="Object 13"/>
          <p:cNvGraphicFramePr>
            <a:graphicFrameLocks noChangeAspect="1"/>
          </p:cNvGraphicFramePr>
          <p:nvPr/>
        </p:nvGraphicFramePr>
        <p:xfrm>
          <a:off x="6248400" y="5822444"/>
          <a:ext cx="2281238" cy="641350"/>
        </p:xfrm>
        <a:graphic>
          <a:graphicData uri="http://schemas.openxmlformats.org/presentationml/2006/ole">
            <mc:AlternateContent xmlns:mc="http://schemas.openxmlformats.org/markup-compatibility/2006">
              <mc:Choice xmlns:v="urn:schemas-microsoft-com:vml" Requires="v">
                <p:oleObj name="Equation" r:id="rId2" imgW="1536480" imgH="431640" progId="Equation.DSMT4">
                  <p:embed/>
                </p:oleObj>
              </mc:Choice>
              <mc:Fallback>
                <p:oleObj name="Equation" r:id="rId2" imgW="1536480" imgH="431640" progId="Equation.DSMT4">
                  <p:embed/>
                  <p:pic>
                    <p:nvPicPr>
                      <p:cNvPr id="7"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22444"/>
                        <a:ext cx="22812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5">
            <a:extLst>
              <a:ext uri="{FF2B5EF4-FFF2-40B4-BE49-F238E27FC236}">
                <a16:creationId xmlns:a16="http://schemas.microsoft.com/office/drawing/2014/main" id="{D9885455-5F7D-490A-B95F-D9741E63271A}"/>
              </a:ext>
            </a:extLst>
          </p:cNvPr>
          <p:cNvSpPr>
            <a:spLocks noGrp="1"/>
          </p:cNvSpPr>
          <p:nvPr>
            <p:ph type="sldNum" sz="quarter" idx="12"/>
          </p:nvPr>
        </p:nvSpPr>
        <p:spPr/>
        <p:txBody>
          <a:bodyPr/>
          <a:lstStyle/>
          <a:p>
            <a:fld id="{70C6ECC5-8DF3-44E1-B3C2-F0EB8BA1D4FB}" type="slidenum">
              <a:rPr lang="en-US" smtClean="0"/>
              <a:pPr/>
              <a:t>24</a:t>
            </a:fld>
            <a:endParaRPr lang="en-US"/>
          </a:p>
        </p:txBody>
      </p:sp>
    </p:spTree>
    <p:extLst>
      <p:ext uri="{BB962C8B-B14F-4D97-AF65-F5344CB8AC3E}">
        <p14:creationId xmlns:p14="http://schemas.microsoft.com/office/powerpoint/2010/main" val="247897831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52400"/>
            <a:ext cx="3810000" cy="769441"/>
          </a:xfrm>
        </p:spPr>
        <p:txBody>
          <a:bodyPr/>
          <a:lstStyle/>
          <a:p>
            <a:r>
              <a:rPr lang="en-US" dirty="0"/>
              <a:t>Fusion</a:t>
            </a:r>
          </a:p>
        </p:txBody>
      </p:sp>
      <p:pic>
        <p:nvPicPr>
          <p:cNvPr id="2202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5" y="226686"/>
            <a:ext cx="3805687" cy="663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4038600" y="1219200"/>
                <a:ext cx="4648200" cy="5632311"/>
              </a:xfrm>
              <a:prstGeom prst="rect">
                <a:avLst/>
              </a:prstGeom>
              <a:noFill/>
            </p:spPr>
            <p:txBody>
              <a:bodyPr wrap="square" rtlCol="0">
                <a:spAutoFit/>
              </a:bodyPr>
              <a:lstStyle/>
              <a:p>
                <a:r>
                  <a:rPr lang="en-US" dirty="0"/>
                  <a:t>Each fusion produce 17.6 MeV = </a:t>
                </a:r>
                <a14:m>
                  <m:oMath xmlns:m="http://schemas.openxmlformats.org/officeDocument/2006/math">
                    <m:r>
                      <a:rPr lang="en-US" b="0" i="1" smtClean="0">
                        <a:latin typeface="Cambria Math"/>
                      </a:rPr>
                      <m:t>17.6</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6</m:t>
                        </m:r>
                      </m:sup>
                    </m:sSup>
                    <m:r>
                      <a:rPr lang="en-US" b="0" i="1" smtClean="0">
                        <a:latin typeface="Cambria Math"/>
                        <a:ea typeface="Cambria Math"/>
                      </a:rPr>
                      <m:t> </m:t>
                    </m:r>
                    <m:r>
                      <a:rPr lang="en-US" b="0" i="1" smtClean="0">
                        <a:latin typeface="Cambria Math"/>
                        <a:ea typeface="Cambria Math"/>
                      </a:rPr>
                      <m:t>𝑒𝑉</m:t>
                    </m:r>
                    <m:r>
                      <a:rPr lang="en-US" b="0" i="1" smtClean="0">
                        <a:latin typeface="Cambria Math"/>
                        <a:ea typeface="Cambria Math"/>
                      </a:rPr>
                      <m:t> ×1.6×</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−19</m:t>
                        </m:r>
                      </m:sup>
                    </m:sSup>
                  </m:oMath>
                </a14:m>
                <a:r>
                  <a:rPr lang="en-US" dirty="0"/>
                  <a:t> J </a:t>
                </a:r>
              </a:p>
              <a:p>
                <a:r>
                  <a:rPr lang="en-US" dirty="0"/>
                  <a:t>= </a:t>
                </a:r>
                <a14:m>
                  <m:oMath xmlns:m="http://schemas.openxmlformats.org/officeDocument/2006/math">
                    <m:r>
                      <a:rPr lang="en-US" b="0" i="1" smtClean="0">
                        <a:latin typeface="Cambria Math"/>
                      </a:rPr>
                      <m:t>2.8</m:t>
                    </m:r>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−12</m:t>
                        </m:r>
                      </m:sup>
                    </m:sSup>
                  </m:oMath>
                </a14:m>
                <a:r>
                  <a:rPr lang="en-US" dirty="0"/>
                  <a:t>J </a:t>
                </a:r>
              </a:p>
              <a:p>
                <a:endParaRPr lang="en-US" dirty="0"/>
              </a:p>
              <a:p>
                <a:r>
                  <a:rPr lang="en-US" dirty="0">
                    <a:ea typeface="Cambria Math"/>
                  </a:rPr>
                  <a:t>Each fission ~ </a:t>
                </a:r>
                <a14:m>
                  <m:oMath xmlns:m="http://schemas.openxmlformats.org/officeDocument/2006/math">
                    <m:r>
                      <a:rPr lang="en-US">
                        <a:latin typeface="Cambria Math"/>
                        <a:ea typeface="Cambria Math"/>
                      </a:rPr>
                      <m:t>200 </m:t>
                    </m:r>
                    <m:r>
                      <m:rPr>
                        <m:sty m:val="p"/>
                      </m:rPr>
                      <a:rPr lang="en-US">
                        <a:latin typeface="Cambria Math"/>
                        <a:ea typeface="Cambria Math"/>
                      </a:rPr>
                      <m:t>MeV</m:t>
                    </m:r>
                  </m:oMath>
                </a14:m>
                <a:endParaRPr lang="en-US" dirty="0">
                  <a:latin typeface="Cambria Math"/>
                  <a:ea typeface="Cambria Math"/>
                </a:endParaRPr>
              </a:p>
              <a:p>
                <a:r>
                  <a:rPr lang="en-US" dirty="0">
                    <a:ea typeface="Cambria Math"/>
                  </a:rPr>
                  <a:t>                     </a:t>
                </a:r>
                <a14:m>
                  <m:oMath xmlns:m="http://schemas.openxmlformats.org/officeDocument/2006/math">
                    <m:r>
                      <a:rPr lang="en-US">
                        <a:latin typeface="Cambria Math"/>
                        <a:ea typeface="Cambria Math"/>
                      </a:rPr>
                      <m:t>= </m:t>
                    </m:r>
                    <m:r>
                      <a:rPr lang="en-US" i="1">
                        <a:latin typeface="Cambria Math"/>
                        <a:ea typeface="Cambria Math"/>
                      </a:rPr>
                      <m:t>3.2×</m:t>
                    </m:r>
                    <m:sSup>
                      <m:sSupPr>
                        <m:ctrlPr>
                          <a:rPr lang="en-US" i="1">
                            <a:latin typeface="Cambria Math" panose="02040503050406030204" pitchFamily="18" charset="0"/>
                            <a:ea typeface="Cambria Math"/>
                          </a:rPr>
                        </m:ctrlPr>
                      </m:sSupPr>
                      <m:e>
                        <m:r>
                          <a:rPr lang="en-US" i="1">
                            <a:latin typeface="Cambria Math"/>
                            <a:ea typeface="Cambria Math"/>
                          </a:rPr>
                          <m:t>10</m:t>
                        </m:r>
                      </m:e>
                      <m:sup>
                        <m:r>
                          <a:rPr lang="en-US" i="1">
                            <a:latin typeface="Cambria Math"/>
                            <a:ea typeface="Cambria Math"/>
                          </a:rPr>
                          <m:t>−11</m:t>
                        </m:r>
                      </m:sup>
                    </m:sSup>
                    <m:r>
                      <m:rPr>
                        <m:sty m:val="p"/>
                      </m:rPr>
                      <a:rPr lang="en-US" i="1">
                        <a:latin typeface="Cambria Math"/>
                        <a:ea typeface="Cambria Math"/>
                      </a:rPr>
                      <m:t>J</m:t>
                    </m:r>
                  </m:oMath>
                </a14:m>
                <a:endParaRPr lang="en-US" dirty="0">
                  <a:ea typeface="Cambria Math"/>
                </a:endParaRPr>
              </a:p>
              <a:p>
                <a:endParaRPr lang="en-US" dirty="0"/>
              </a:p>
              <a:p>
                <a:r>
                  <a:rPr lang="en-US" dirty="0"/>
                  <a:t>Which is larger but  a single U235 has a lot more nucleons than deuterium and tritium.  Under the same mass, fusion will produce much more powerful energy than fission. </a:t>
                </a:r>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038600" y="1219200"/>
                <a:ext cx="4648200" cy="5632311"/>
              </a:xfrm>
              <a:prstGeom prst="rect">
                <a:avLst/>
              </a:prstGeom>
              <a:blipFill rotWithShape="1">
                <a:blip r:embed="rId3"/>
                <a:stretch>
                  <a:fillRect l="-2100" t="-86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072A6ED-2BE7-4931-A4F7-37DCAB67ED29}"/>
              </a:ext>
            </a:extLst>
          </p:cNvPr>
          <p:cNvSpPr>
            <a:spLocks noGrp="1"/>
          </p:cNvSpPr>
          <p:nvPr>
            <p:ph type="sldNum" sz="quarter" idx="12"/>
          </p:nvPr>
        </p:nvSpPr>
        <p:spPr/>
        <p:txBody>
          <a:bodyPr/>
          <a:lstStyle/>
          <a:p>
            <a:fld id="{53500040-8738-4FE8-8D54-7DC6F9DFC4C1}" type="slidenum">
              <a:rPr lang="en-US" smtClean="0"/>
              <a:pPr/>
              <a:t>3</a:t>
            </a:fld>
            <a:endParaRPr lang="en-US"/>
          </a:p>
        </p:txBody>
      </p:sp>
    </p:spTree>
    <p:extLst>
      <p:ext uri="{BB962C8B-B14F-4D97-AF65-F5344CB8AC3E}">
        <p14:creationId xmlns:p14="http://schemas.microsoft.com/office/powerpoint/2010/main" val="1989644245"/>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6842" y="1676400"/>
                <a:ext cx="8991600" cy="4800600"/>
              </a:xfrm>
            </p:spPr>
            <p:txBody>
              <a:bodyPr/>
              <a:lstStyle/>
              <a:p>
                <a14:m>
                  <m:oMath xmlns:m="http://schemas.openxmlformats.org/officeDocument/2006/math">
                    <m:r>
                      <a:rPr lang="en-US" sz="2500" b="0" i="1" smtClean="0">
                        <a:latin typeface="Cambria Math"/>
                      </a:rPr>
                      <m:t>20 </m:t>
                    </m:r>
                    <m:r>
                      <a:rPr lang="en-US" sz="2500" b="0" i="1" smtClean="0">
                        <a:latin typeface="Cambria Math"/>
                      </a:rPr>
                      <m:t>𝑘𝑖𝑙𝑜𝑡𝑜𝑛</m:t>
                    </m:r>
                    <m:r>
                      <a:rPr lang="en-US" sz="2500" b="0" i="1" smtClean="0">
                        <a:latin typeface="Cambria Math"/>
                      </a:rPr>
                      <m:t>=8.4×</m:t>
                    </m:r>
                    <m:sSup>
                      <m:sSupPr>
                        <m:ctrlPr>
                          <a:rPr lang="en-US" sz="2500" b="0" i="1" smtClean="0">
                            <a:latin typeface="Cambria Math" panose="02040503050406030204" pitchFamily="18" charset="0"/>
                            <a:ea typeface="Cambria Math"/>
                          </a:rPr>
                        </m:ctrlPr>
                      </m:sSupPr>
                      <m:e>
                        <m:r>
                          <a:rPr lang="en-US" sz="2500" b="0" i="1" smtClean="0">
                            <a:latin typeface="Cambria Math"/>
                            <a:ea typeface="Cambria Math"/>
                          </a:rPr>
                          <m:t>10</m:t>
                        </m:r>
                      </m:e>
                      <m:sup>
                        <m:r>
                          <a:rPr lang="en-US" sz="2500" b="0" i="1" smtClean="0">
                            <a:latin typeface="Cambria Math"/>
                            <a:ea typeface="Cambria Math"/>
                          </a:rPr>
                          <m:t>13 </m:t>
                        </m:r>
                      </m:sup>
                    </m:sSup>
                    <m:r>
                      <a:rPr lang="en-US" sz="2500" b="0" i="1" smtClean="0">
                        <a:latin typeface="Cambria Math"/>
                        <a:ea typeface="Cambria Math"/>
                      </a:rPr>
                      <m:t>𝐽</m:t>
                    </m:r>
                    <m:r>
                      <a:rPr lang="en-US" sz="2500" b="0" i="1" smtClean="0">
                        <a:latin typeface="Cambria Math"/>
                        <a:ea typeface="Cambria Math"/>
                      </a:rPr>
                      <m:t>. </m:t>
                    </m:r>
                  </m:oMath>
                </a14:m>
                <a:endParaRPr lang="en-US" sz="2500" b="0" dirty="0">
                  <a:ea typeface="Cambria Math"/>
                </a:endParaRPr>
              </a:p>
              <a:p>
                <a:endParaRPr lang="en-US" sz="2500" dirty="0">
                  <a:ea typeface="Cambria Math"/>
                </a:endParaRPr>
              </a:p>
              <a:p>
                <a:r>
                  <a:rPr lang="en-US" sz="2500" dirty="0">
                    <a:ea typeface="Cambria Math"/>
                  </a:rPr>
                  <a:t>Each fission = </a:t>
                </a:r>
                <a14:m>
                  <m:oMath xmlns:m="http://schemas.openxmlformats.org/officeDocument/2006/math">
                    <m:r>
                      <a:rPr lang="en-US" sz="2500" b="0" i="1" smtClean="0">
                        <a:latin typeface="Cambria Math"/>
                        <a:ea typeface="Cambria Math"/>
                      </a:rPr>
                      <m:t>3.2×</m:t>
                    </m:r>
                    <m:sSup>
                      <m:sSupPr>
                        <m:ctrlPr>
                          <a:rPr lang="en-US" sz="2500" b="0" i="1" smtClean="0">
                            <a:latin typeface="Cambria Math" panose="02040503050406030204" pitchFamily="18" charset="0"/>
                            <a:ea typeface="Cambria Math"/>
                          </a:rPr>
                        </m:ctrlPr>
                      </m:sSupPr>
                      <m:e>
                        <m:r>
                          <a:rPr lang="en-US" sz="2500" b="0" i="1" smtClean="0">
                            <a:latin typeface="Cambria Math"/>
                            <a:ea typeface="Cambria Math"/>
                          </a:rPr>
                          <m:t>10</m:t>
                        </m:r>
                      </m:e>
                      <m:sup>
                        <m:r>
                          <a:rPr lang="en-US" sz="2500" b="0" i="1" smtClean="0">
                            <a:latin typeface="Cambria Math"/>
                            <a:ea typeface="Cambria Math"/>
                          </a:rPr>
                          <m:t>−11</m:t>
                        </m:r>
                      </m:sup>
                    </m:sSup>
                    <m:r>
                      <m:rPr>
                        <m:sty m:val="p"/>
                      </m:rPr>
                      <a:rPr lang="en-US" sz="2500" b="0" i="1" smtClean="0">
                        <a:latin typeface="Cambria Math"/>
                        <a:ea typeface="Cambria Math"/>
                      </a:rPr>
                      <m:t>J</m:t>
                    </m:r>
                  </m:oMath>
                </a14:m>
                <a:endParaRPr lang="en-US" sz="2500" dirty="0">
                  <a:ea typeface="Cambria Math"/>
                </a:endParaRPr>
              </a:p>
              <a:p>
                <a:endParaRPr lang="en-US" sz="2500" dirty="0">
                  <a:ea typeface="Cambria Math"/>
                </a:endParaRPr>
              </a:p>
              <a:p>
                <a:r>
                  <a:rPr lang="en-US" sz="2500" dirty="0">
                    <a:ea typeface="Cambria Math"/>
                  </a:rPr>
                  <a:t>One needs </a:t>
                </a:r>
                <a14:m>
                  <m:oMath xmlns:m="http://schemas.openxmlformats.org/officeDocument/2006/math">
                    <m:r>
                      <a:rPr lang="en-US" sz="2500" b="0" i="1" smtClean="0">
                        <a:latin typeface="Cambria Math"/>
                        <a:ea typeface="Cambria Math"/>
                      </a:rPr>
                      <m:t> 2.6×</m:t>
                    </m:r>
                    <m:sSup>
                      <m:sSupPr>
                        <m:ctrlPr>
                          <a:rPr lang="en-US" sz="2500" b="0" i="1" smtClean="0">
                            <a:latin typeface="Cambria Math" panose="02040503050406030204" pitchFamily="18" charset="0"/>
                            <a:ea typeface="Cambria Math"/>
                          </a:rPr>
                        </m:ctrlPr>
                      </m:sSupPr>
                      <m:e>
                        <m:r>
                          <a:rPr lang="en-US" sz="2500" b="0" i="1" smtClean="0">
                            <a:latin typeface="Cambria Math"/>
                            <a:ea typeface="Cambria Math"/>
                          </a:rPr>
                          <m:t>10</m:t>
                        </m:r>
                      </m:e>
                      <m:sup>
                        <m:r>
                          <a:rPr lang="en-US" sz="2500" b="0" i="1" smtClean="0">
                            <a:latin typeface="Cambria Math"/>
                            <a:ea typeface="Cambria Math"/>
                          </a:rPr>
                          <m:t>24</m:t>
                        </m:r>
                      </m:sup>
                    </m:sSup>
                    <m:r>
                      <a:rPr lang="en-US" sz="2500" b="0" i="1" smtClean="0">
                        <a:latin typeface="Cambria Math"/>
                        <a:ea typeface="Cambria Math"/>
                      </a:rPr>
                      <m:t> </m:t>
                    </m:r>
                    <m:r>
                      <a:rPr lang="en-US" sz="2500" b="0" i="1" smtClean="0">
                        <a:latin typeface="Cambria Math"/>
                        <a:ea typeface="Cambria Math"/>
                      </a:rPr>
                      <m:t>𝑓𝑖𝑠𝑠𝑖𝑜𝑛𝑠</m:t>
                    </m:r>
                    <m:r>
                      <a:rPr lang="en-US" sz="2500" b="0" i="1" smtClean="0">
                        <a:latin typeface="Cambria Math"/>
                        <a:ea typeface="Cambria Math"/>
                      </a:rPr>
                      <m:t>, </m:t>
                    </m:r>
                    <m:r>
                      <a:rPr lang="en-US" sz="2500" b="0" i="1" smtClean="0">
                        <a:latin typeface="Cambria Math"/>
                        <a:ea typeface="Cambria Math"/>
                      </a:rPr>
                      <m:t>𝑖</m:t>
                    </m:r>
                    <m:r>
                      <a:rPr lang="en-US" sz="2500" b="0" i="1" smtClean="0">
                        <a:latin typeface="Cambria Math"/>
                        <a:ea typeface="Cambria Math"/>
                      </a:rPr>
                      <m:t>.</m:t>
                    </m:r>
                    <m:r>
                      <a:rPr lang="en-US" sz="2500" b="0" i="1" smtClean="0">
                        <a:latin typeface="Cambria Math"/>
                        <a:ea typeface="Cambria Math"/>
                      </a:rPr>
                      <m:t>𝑒</m:t>
                    </m:r>
                    <m:r>
                      <a:rPr lang="en-US" sz="2500" b="0" i="1" smtClean="0">
                        <a:latin typeface="Cambria Math"/>
                        <a:ea typeface="Cambria Math"/>
                      </a:rPr>
                      <m:t>.  </m:t>
                    </m:r>
                  </m:oMath>
                </a14:m>
                <a:r>
                  <a:rPr lang="en-US" sz="2500" b="0" dirty="0">
                    <a:ea typeface="Cambria Math"/>
                  </a:rPr>
                  <a:t> </a:t>
                </a:r>
                <a14:m>
                  <m:oMath xmlns:m="http://schemas.openxmlformats.org/officeDocument/2006/math">
                    <m:sSup>
                      <m:sSupPr>
                        <m:ctrlPr>
                          <a:rPr lang="en-US" sz="2500" b="0" i="1" dirty="0" smtClean="0">
                            <a:latin typeface="Cambria Math" panose="02040503050406030204" pitchFamily="18" charset="0"/>
                            <a:ea typeface="Cambria Math"/>
                          </a:rPr>
                        </m:ctrlPr>
                      </m:sSupPr>
                      <m:e>
                        <m:r>
                          <a:rPr lang="en-US" sz="2500" b="0" i="1" dirty="0" smtClean="0">
                            <a:latin typeface="Cambria Math"/>
                            <a:ea typeface="Cambria Math"/>
                          </a:rPr>
                          <m:t>𝑈</m:t>
                        </m:r>
                      </m:e>
                      <m:sup>
                        <m:r>
                          <a:rPr lang="en-US" sz="2500" b="0" i="1" dirty="0" smtClean="0">
                            <a:latin typeface="Cambria Math"/>
                            <a:ea typeface="Cambria Math"/>
                          </a:rPr>
                          <m:t>235</m:t>
                        </m:r>
                      </m:sup>
                    </m:sSup>
                    <m:r>
                      <a:rPr lang="en-US" sz="2500" b="0" i="1" dirty="0" smtClean="0">
                        <a:latin typeface="Cambria Math"/>
                        <a:ea typeface="Cambria Math"/>
                      </a:rPr>
                      <m:t> </m:t>
                    </m:r>
                    <m:r>
                      <a:rPr lang="en-US" sz="2500" b="0" i="1" dirty="0" smtClean="0">
                        <a:latin typeface="Cambria Math"/>
                        <a:ea typeface="Cambria Math"/>
                      </a:rPr>
                      <m:t>𝑎𝑡𝑜𝑚𝑠</m:t>
                    </m:r>
                    <m:r>
                      <a:rPr lang="en-US" sz="2500" b="0" i="1" dirty="0" smtClean="0">
                        <a:latin typeface="Cambria Math"/>
                        <a:ea typeface="Cambria Math"/>
                      </a:rPr>
                      <m:t>. </m:t>
                    </m:r>
                  </m:oMath>
                </a14:m>
                <a:endParaRPr lang="en-US" sz="2500" b="0" dirty="0">
                  <a:ea typeface="Cambria Math"/>
                </a:endParaRPr>
              </a:p>
              <a:p>
                <a:r>
                  <a:rPr lang="en-US" sz="2500" b="0" dirty="0">
                    <a:ea typeface="Cambria Math"/>
                  </a:rPr>
                  <a:t> that is </a:t>
                </a:r>
                <a14:m>
                  <m:oMath xmlns:m="http://schemas.openxmlformats.org/officeDocument/2006/math">
                    <m:r>
                      <a:rPr lang="en-US" sz="2500" i="1">
                        <a:latin typeface="Cambria Math"/>
                        <a:ea typeface="Cambria Math"/>
                      </a:rPr>
                      <m:t>2.</m:t>
                    </m:r>
                    <m:r>
                      <a:rPr lang="en-US" sz="2500" b="0" i="1" smtClean="0">
                        <a:latin typeface="Cambria Math"/>
                        <a:ea typeface="Cambria Math"/>
                      </a:rPr>
                      <m:t>6</m:t>
                    </m:r>
                    <m:r>
                      <a:rPr lang="en-US" sz="2500" i="1">
                        <a:latin typeface="Cambria Math"/>
                        <a:ea typeface="Cambria Math"/>
                      </a:rPr>
                      <m:t>×</m:t>
                    </m:r>
                    <m:sSup>
                      <m:sSupPr>
                        <m:ctrlPr>
                          <a:rPr lang="en-US" sz="2500" i="1" smtClean="0">
                            <a:latin typeface="Cambria Math" panose="02040503050406030204" pitchFamily="18" charset="0"/>
                            <a:ea typeface="Cambria Math"/>
                          </a:rPr>
                        </m:ctrlPr>
                      </m:sSupPr>
                      <m:e>
                        <m:r>
                          <a:rPr lang="en-US" sz="2500" i="1">
                            <a:latin typeface="Cambria Math"/>
                            <a:ea typeface="Cambria Math"/>
                          </a:rPr>
                          <m:t>10</m:t>
                        </m:r>
                      </m:e>
                      <m:sup>
                        <m:r>
                          <a:rPr lang="en-US" sz="2500" b="0" i="1" smtClean="0">
                            <a:latin typeface="Cambria Math"/>
                            <a:ea typeface="Cambria Math"/>
                          </a:rPr>
                          <m:t>24</m:t>
                        </m:r>
                      </m:sup>
                    </m:sSup>
                  </m:oMath>
                </a14:m>
                <a:r>
                  <a:rPr lang="en-US" sz="2500" b="0" dirty="0">
                    <a:ea typeface="Cambria Math"/>
                  </a:rPr>
                  <a:t>/</a:t>
                </a:r>
                <a14:m>
                  <m:oMath xmlns:m="http://schemas.openxmlformats.org/officeDocument/2006/math">
                    <m:r>
                      <a:rPr lang="en-US" sz="2500" i="1" dirty="0">
                        <a:latin typeface="Cambria Math"/>
                        <a:ea typeface="Cambria Math"/>
                      </a:rPr>
                      <m:t>6</m:t>
                    </m:r>
                    <m:r>
                      <a:rPr lang="en-US" sz="2500" b="0" i="1" dirty="0" smtClean="0">
                        <a:latin typeface="Cambria Math"/>
                        <a:ea typeface="Cambria Math"/>
                      </a:rPr>
                      <m:t>.02</m:t>
                    </m:r>
                    <m:r>
                      <a:rPr lang="en-US" sz="2500" i="1">
                        <a:latin typeface="Cambria Math"/>
                        <a:ea typeface="Cambria Math"/>
                      </a:rPr>
                      <m:t>×</m:t>
                    </m:r>
                    <m:sSup>
                      <m:sSupPr>
                        <m:ctrlPr>
                          <a:rPr lang="en-US" sz="2500" i="1">
                            <a:latin typeface="Cambria Math" panose="02040503050406030204" pitchFamily="18" charset="0"/>
                            <a:ea typeface="Cambria Math"/>
                          </a:rPr>
                        </m:ctrlPr>
                      </m:sSupPr>
                      <m:e>
                        <m:r>
                          <a:rPr lang="en-US" sz="2500" i="1">
                            <a:latin typeface="Cambria Math"/>
                            <a:ea typeface="Cambria Math"/>
                          </a:rPr>
                          <m:t>10</m:t>
                        </m:r>
                      </m:e>
                      <m:sup>
                        <m:r>
                          <a:rPr lang="en-US" sz="2500" i="1">
                            <a:latin typeface="Cambria Math"/>
                            <a:ea typeface="Cambria Math"/>
                          </a:rPr>
                          <m:t>2</m:t>
                        </m:r>
                        <m:r>
                          <a:rPr lang="en-US" sz="2500" b="0" i="1" smtClean="0">
                            <a:latin typeface="Cambria Math"/>
                            <a:ea typeface="Cambria Math"/>
                          </a:rPr>
                          <m:t>3</m:t>
                        </m:r>
                      </m:sup>
                    </m:sSup>
                    <m:r>
                      <a:rPr lang="en-US" sz="2500" b="0" i="0" smtClean="0">
                        <a:latin typeface="Cambria Math"/>
                        <a:ea typeface="Cambria Math"/>
                      </a:rPr>
                      <m:t> </m:t>
                    </m:r>
                    <m:r>
                      <m:rPr>
                        <m:sty m:val="p"/>
                      </m:rPr>
                      <a:rPr lang="en-US" sz="2500" b="0" i="0" smtClean="0">
                        <a:latin typeface="Cambria Math"/>
                        <a:ea typeface="Cambria Math"/>
                      </a:rPr>
                      <m:t>moles</m:t>
                    </m:r>
                    <m:r>
                      <a:rPr lang="en-US" sz="2500" b="0" i="0" smtClean="0">
                        <a:latin typeface="Cambria Math"/>
                        <a:ea typeface="Cambria Math"/>
                      </a:rPr>
                      <m:t>=4.3 </m:t>
                    </m:r>
                    <m:r>
                      <m:rPr>
                        <m:sty m:val="p"/>
                      </m:rPr>
                      <a:rPr lang="en-US" sz="2500" b="0" i="0" smtClean="0">
                        <a:latin typeface="Cambria Math"/>
                        <a:ea typeface="Cambria Math"/>
                      </a:rPr>
                      <m:t>moles</m:t>
                    </m:r>
                  </m:oMath>
                </a14:m>
                <a:endParaRPr lang="en-US" sz="2500" b="0" dirty="0">
                  <a:ea typeface="Cambria Math"/>
                </a:endParaRPr>
              </a:p>
              <a:p>
                <a:endParaRPr lang="en-US" sz="2500" b="0" dirty="0">
                  <a:ea typeface="Cambria Math"/>
                </a:endParaRPr>
              </a:p>
              <a:p>
                <a:r>
                  <a:rPr lang="en-US" sz="2500" b="0" dirty="0">
                    <a:ea typeface="Cambria Math"/>
                  </a:rPr>
                  <a:t>M(U235) is 235 g/mole, which leads to </a:t>
                </a:r>
                <a:r>
                  <a:rPr lang="en-US" sz="2500" dirty="0">
                    <a:ea typeface="Cambria Math"/>
                  </a:rPr>
                  <a:t>1kg U235. </a:t>
                </a:r>
              </a:p>
              <a:p>
                <a:pPr marL="0" indent="0">
                  <a:buNone/>
                </a:pPr>
                <a:endParaRPr lang="en-US" b="0" dirty="0">
                  <a:ea typeface="Cambria Math"/>
                </a:endParaRPr>
              </a:p>
              <a:p>
                <a:pPr marL="0" indent="0">
                  <a:buNone/>
                </a:pPr>
                <a:endParaRPr lang="en-US" dirty="0">
                  <a:ea typeface="Cambria Math"/>
                </a:endParaRPr>
              </a:p>
              <a:p>
                <a:pPr marL="0" indent="0">
                  <a:buNone/>
                </a:pPr>
                <a:endParaRPr lang="en-US" dirty="0">
                  <a:ea typeface="Cambria Math"/>
                </a:endParaRPr>
              </a:p>
              <a:p>
                <a:pPr marL="0" indent="0">
                  <a:buNone/>
                </a:pPr>
                <a:endParaRPr lang="en-US" dirty="0">
                  <a:ea typeface="Cambria Math"/>
                </a:endParaRPr>
              </a:p>
              <a:p>
                <a:endParaRPr lang="en-US" b="0" dirty="0">
                  <a:ea typeface="Cambria Math"/>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6842" y="1676400"/>
                <a:ext cx="8991600" cy="4800600"/>
              </a:xfrm>
              <a:blipFill rotWithShape="1">
                <a:blip r:embed="rId2"/>
                <a:stretch>
                  <a:fillRect l="-610"/>
                </a:stretch>
              </a:blipFill>
            </p:spPr>
            <p:txBody>
              <a:bodyPr/>
              <a:lstStyle/>
              <a:p>
                <a:r>
                  <a:rPr lang="en-US">
                    <a:noFill/>
                  </a:rPr>
                  <a:t> </a:t>
                </a:r>
              </a:p>
            </p:txBody>
          </p:sp>
        </mc:Fallback>
      </mc:AlternateContent>
      <p:sp>
        <p:nvSpPr>
          <p:cNvPr id="5" name="TextBox 4"/>
          <p:cNvSpPr txBox="1"/>
          <p:nvPr/>
        </p:nvSpPr>
        <p:spPr>
          <a:xfrm>
            <a:off x="457200" y="381000"/>
            <a:ext cx="8382000" cy="1015663"/>
          </a:xfrm>
          <a:prstGeom prst="rect">
            <a:avLst/>
          </a:prstGeom>
          <a:noFill/>
        </p:spPr>
        <p:txBody>
          <a:bodyPr wrap="square" rtlCol="0">
            <a:spAutoFit/>
          </a:bodyPr>
          <a:lstStyle/>
          <a:p>
            <a:pPr algn="ctr"/>
            <a:r>
              <a:rPr lang="en-US" sz="3000" b="1" dirty="0">
                <a:solidFill>
                  <a:schemeClr val="tx2"/>
                </a:solidFill>
              </a:rPr>
              <a:t>How much U-235 is needed to build a fission bomb as powerful as 20kiloton TNT ? </a:t>
            </a:r>
          </a:p>
        </p:txBody>
      </p:sp>
      <p:sp>
        <p:nvSpPr>
          <p:cNvPr id="2" name="Slide Number Placeholder 1">
            <a:extLst>
              <a:ext uri="{FF2B5EF4-FFF2-40B4-BE49-F238E27FC236}">
                <a16:creationId xmlns:a16="http://schemas.microsoft.com/office/drawing/2014/main" id="{1AF84D27-63A9-4155-A56A-5448381B9887}"/>
              </a:ext>
            </a:extLst>
          </p:cNvPr>
          <p:cNvSpPr>
            <a:spLocks noGrp="1"/>
          </p:cNvSpPr>
          <p:nvPr>
            <p:ph type="sldNum" sz="quarter" idx="12"/>
          </p:nvPr>
        </p:nvSpPr>
        <p:spPr/>
        <p:txBody>
          <a:bodyPr/>
          <a:lstStyle/>
          <a:p>
            <a:fld id="{53500040-8738-4FE8-8D54-7DC6F9DFC4C1}" type="slidenum">
              <a:rPr lang="en-US" smtClean="0"/>
              <a:pPr/>
              <a:t>4</a:t>
            </a:fld>
            <a:endParaRPr lang="en-US"/>
          </a:p>
        </p:txBody>
      </p:sp>
    </p:spTree>
    <p:extLst>
      <p:ext uri="{BB962C8B-B14F-4D97-AF65-F5344CB8AC3E}">
        <p14:creationId xmlns:p14="http://schemas.microsoft.com/office/powerpoint/2010/main" val="474723160"/>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6842" y="1676400"/>
                <a:ext cx="8991600" cy="4800600"/>
              </a:xfrm>
            </p:spPr>
            <p:txBody>
              <a:bodyPr/>
              <a:lstStyle/>
              <a:p>
                <a14:m>
                  <m:oMath xmlns:m="http://schemas.openxmlformats.org/officeDocument/2006/math">
                    <m:r>
                      <a:rPr lang="en-US" sz="2500" b="0" i="1" smtClean="0">
                        <a:latin typeface="Cambria Math"/>
                      </a:rPr>
                      <m:t>20 </m:t>
                    </m:r>
                    <m:r>
                      <a:rPr lang="en-US" sz="2500" b="0" i="1" smtClean="0">
                        <a:latin typeface="Cambria Math"/>
                      </a:rPr>
                      <m:t>𝑘𝑖𝑙𝑜𝑡𝑜𝑛</m:t>
                    </m:r>
                    <m:r>
                      <a:rPr lang="en-US" sz="2500" b="0" i="1" smtClean="0">
                        <a:latin typeface="Cambria Math"/>
                      </a:rPr>
                      <m:t>=8.4×</m:t>
                    </m:r>
                    <m:sSup>
                      <m:sSupPr>
                        <m:ctrlPr>
                          <a:rPr lang="en-US" sz="2500" b="0" i="1" smtClean="0">
                            <a:latin typeface="Cambria Math" panose="02040503050406030204" pitchFamily="18" charset="0"/>
                            <a:ea typeface="Cambria Math"/>
                          </a:rPr>
                        </m:ctrlPr>
                      </m:sSupPr>
                      <m:e>
                        <m:r>
                          <a:rPr lang="en-US" sz="2500" b="0" i="1" smtClean="0">
                            <a:latin typeface="Cambria Math"/>
                            <a:ea typeface="Cambria Math"/>
                          </a:rPr>
                          <m:t>10</m:t>
                        </m:r>
                      </m:e>
                      <m:sup>
                        <m:r>
                          <a:rPr lang="en-US" sz="2500" b="0" i="1" smtClean="0">
                            <a:latin typeface="Cambria Math"/>
                            <a:ea typeface="Cambria Math"/>
                          </a:rPr>
                          <m:t>13 </m:t>
                        </m:r>
                      </m:sup>
                    </m:sSup>
                    <m:r>
                      <a:rPr lang="en-US" sz="2500" b="0" i="1" smtClean="0">
                        <a:latin typeface="Cambria Math"/>
                        <a:ea typeface="Cambria Math"/>
                      </a:rPr>
                      <m:t>𝐽</m:t>
                    </m:r>
                    <m:r>
                      <a:rPr lang="en-US" sz="2500" b="0" i="1" smtClean="0">
                        <a:latin typeface="Cambria Math"/>
                        <a:ea typeface="Cambria Math"/>
                      </a:rPr>
                      <m:t>. </m:t>
                    </m:r>
                  </m:oMath>
                </a14:m>
                <a:endParaRPr lang="en-US" sz="2500" b="0" dirty="0">
                  <a:ea typeface="Cambria Math"/>
                </a:endParaRPr>
              </a:p>
              <a:p>
                <a:endParaRPr lang="en-US" sz="2500" dirty="0">
                  <a:ea typeface="Cambria Math"/>
                </a:endParaRPr>
              </a:p>
              <a:p>
                <a:r>
                  <a:rPr lang="en-US" sz="2500" dirty="0">
                    <a:ea typeface="Cambria Math"/>
                  </a:rPr>
                  <a:t>Each fusion =</a:t>
                </a:r>
                <a14:m>
                  <m:oMath xmlns:m="http://schemas.openxmlformats.org/officeDocument/2006/math">
                    <m:r>
                      <a:rPr lang="en-US" sz="2800" i="1">
                        <a:latin typeface="Cambria Math"/>
                      </a:rPr>
                      <m:t>2.8</m:t>
                    </m:r>
                    <m:r>
                      <a:rPr lang="en-US" sz="2800" i="1">
                        <a:latin typeface="Cambria Math"/>
                        <a:ea typeface="Cambria Math"/>
                      </a:rPr>
                      <m:t>×</m:t>
                    </m:r>
                    <m:sSup>
                      <m:sSupPr>
                        <m:ctrlPr>
                          <a:rPr lang="en-US" sz="2800" i="1">
                            <a:latin typeface="Cambria Math" panose="02040503050406030204" pitchFamily="18" charset="0"/>
                            <a:ea typeface="Cambria Math"/>
                          </a:rPr>
                        </m:ctrlPr>
                      </m:sSupPr>
                      <m:e>
                        <m:r>
                          <a:rPr lang="en-US" sz="2800" i="1">
                            <a:latin typeface="Cambria Math"/>
                            <a:ea typeface="Cambria Math"/>
                          </a:rPr>
                          <m:t>10</m:t>
                        </m:r>
                      </m:e>
                      <m:sup>
                        <m:r>
                          <a:rPr lang="en-US" sz="2800" i="1">
                            <a:latin typeface="Cambria Math"/>
                            <a:ea typeface="Cambria Math"/>
                          </a:rPr>
                          <m:t>−12</m:t>
                        </m:r>
                      </m:sup>
                    </m:sSup>
                  </m:oMath>
                </a14:m>
                <a:r>
                  <a:rPr lang="en-US" sz="2800" dirty="0"/>
                  <a:t>J</a:t>
                </a:r>
                <a:endParaRPr lang="en-US" sz="2500" dirty="0">
                  <a:ea typeface="Cambria Math"/>
                </a:endParaRPr>
              </a:p>
              <a:p>
                <a:endParaRPr lang="en-US" sz="2500" dirty="0">
                  <a:ea typeface="Cambria Math"/>
                </a:endParaRPr>
              </a:p>
              <a:p>
                <a:r>
                  <a:rPr lang="en-US" sz="2500" dirty="0">
                    <a:ea typeface="Cambria Math"/>
                  </a:rPr>
                  <a:t>One needs </a:t>
                </a:r>
                <a14:m>
                  <m:oMath xmlns:m="http://schemas.openxmlformats.org/officeDocument/2006/math">
                    <m:r>
                      <a:rPr lang="en-US" sz="2500" b="0" i="1" smtClean="0">
                        <a:latin typeface="Cambria Math"/>
                        <a:ea typeface="Cambria Math"/>
                      </a:rPr>
                      <m:t> 3.0×</m:t>
                    </m:r>
                    <m:sSup>
                      <m:sSupPr>
                        <m:ctrlPr>
                          <a:rPr lang="en-US" sz="2500" b="0" i="1" smtClean="0">
                            <a:latin typeface="Cambria Math" panose="02040503050406030204" pitchFamily="18" charset="0"/>
                            <a:ea typeface="Cambria Math"/>
                          </a:rPr>
                        </m:ctrlPr>
                      </m:sSupPr>
                      <m:e>
                        <m:r>
                          <a:rPr lang="en-US" sz="2500" b="0" i="1" smtClean="0">
                            <a:latin typeface="Cambria Math"/>
                            <a:ea typeface="Cambria Math"/>
                          </a:rPr>
                          <m:t>10</m:t>
                        </m:r>
                      </m:e>
                      <m:sup>
                        <m:r>
                          <a:rPr lang="en-US" sz="2500" b="0" i="1" smtClean="0">
                            <a:latin typeface="Cambria Math"/>
                            <a:ea typeface="Cambria Math"/>
                          </a:rPr>
                          <m:t>25</m:t>
                        </m:r>
                      </m:sup>
                    </m:sSup>
                    <m:r>
                      <a:rPr lang="en-US" sz="2500" b="0" i="1" smtClean="0">
                        <a:latin typeface="Cambria Math"/>
                        <a:ea typeface="Cambria Math"/>
                      </a:rPr>
                      <m:t> </m:t>
                    </m:r>
                    <m:r>
                      <a:rPr lang="en-US" sz="2500" b="0" i="1" smtClean="0">
                        <a:latin typeface="Cambria Math"/>
                        <a:ea typeface="Cambria Math"/>
                      </a:rPr>
                      <m:t>𝑓𝑢𝑠𝑖𝑜𝑛𝑠</m:t>
                    </m:r>
                    <m:r>
                      <a:rPr lang="en-US" sz="2500" b="0" i="1" smtClean="0">
                        <a:latin typeface="Cambria Math"/>
                        <a:ea typeface="Cambria Math"/>
                      </a:rPr>
                      <m:t>, </m:t>
                    </m:r>
                    <m:r>
                      <a:rPr lang="en-US" sz="2500" b="0" i="1" smtClean="0">
                        <a:latin typeface="Cambria Math"/>
                        <a:ea typeface="Cambria Math"/>
                      </a:rPr>
                      <m:t>𝑖</m:t>
                    </m:r>
                    <m:r>
                      <a:rPr lang="en-US" sz="2500" b="0" i="1" smtClean="0">
                        <a:latin typeface="Cambria Math"/>
                        <a:ea typeface="Cambria Math"/>
                      </a:rPr>
                      <m:t>.</m:t>
                    </m:r>
                    <m:r>
                      <a:rPr lang="en-US" sz="2500" b="0" i="1" smtClean="0">
                        <a:latin typeface="Cambria Math"/>
                        <a:ea typeface="Cambria Math"/>
                      </a:rPr>
                      <m:t>𝑒</m:t>
                    </m:r>
                    <m:r>
                      <a:rPr lang="en-US" sz="2500" b="0" i="1" smtClean="0">
                        <a:latin typeface="Cambria Math"/>
                        <a:ea typeface="Cambria Math"/>
                      </a:rPr>
                      <m:t>.  </m:t>
                    </m:r>
                  </m:oMath>
                </a14:m>
                <a:r>
                  <a:rPr lang="en-US" sz="2500" b="0" dirty="0">
                    <a:ea typeface="Cambria Math"/>
                  </a:rPr>
                  <a:t> </a:t>
                </a:r>
                <a14:m>
                  <m:oMath xmlns:m="http://schemas.openxmlformats.org/officeDocument/2006/math">
                    <m:r>
                      <a:rPr lang="en-US" sz="2500" b="0" i="1" dirty="0" smtClean="0">
                        <a:latin typeface="Cambria Math"/>
                        <a:ea typeface="Cambria Math"/>
                      </a:rPr>
                      <m:t>𝑡𝑟𝑖𝑡𝑖𝑢𝑚</m:t>
                    </m:r>
                    <m:r>
                      <a:rPr lang="en-US" sz="2500" b="0" i="1" dirty="0" smtClean="0">
                        <a:latin typeface="Cambria Math"/>
                        <a:ea typeface="Cambria Math"/>
                      </a:rPr>
                      <m:t> </m:t>
                    </m:r>
                    <m:r>
                      <a:rPr lang="en-US" sz="2500" b="0" i="1" dirty="0" smtClean="0">
                        <a:latin typeface="Cambria Math"/>
                        <a:ea typeface="Cambria Math"/>
                      </a:rPr>
                      <m:t>𝑎𝑡𝑜𝑚𝑠</m:t>
                    </m:r>
                    <m:r>
                      <a:rPr lang="en-US" sz="2500" b="0" i="1" dirty="0" smtClean="0">
                        <a:latin typeface="Cambria Math"/>
                        <a:ea typeface="Cambria Math"/>
                      </a:rPr>
                      <m:t>. </m:t>
                    </m:r>
                  </m:oMath>
                </a14:m>
                <a:endParaRPr lang="en-US" sz="2500" b="0" dirty="0">
                  <a:ea typeface="Cambria Math"/>
                </a:endParaRPr>
              </a:p>
              <a:p>
                <a:r>
                  <a:rPr lang="en-US" sz="2500" b="0" dirty="0">
                    <a:ea typeface="Cambria Math"/>
                  </a:rPr>
                  <a:t> that is </a:t>
                </a:r>
                <a14:m>
                  <m:oMath xmlns:m="http://schemas.openxmlformats.org/officeDocument/2006/math">
                    <m:r>
                      <a:rPr lang="en-US" sz="2500" i="1" dirty="0" smtClean="0">
                        <a:latin typeface="Cambria Math"/>
                        <a:ea typeface="Cambria Math"/>
                      </a:rPr>
                      <m:t>3</m:t>
                    </m:r>
                    <m:r>
                      <a:rPr lang="en-US" sz="2500" b="0" i="1" dirty="0" smtClean="0">
                        <a:latin typeface="Cambria Math"/>
                        <a:ea typeface="Cambria Math"/>
                      </a:rPr>
                      <m:t>.0</m:t>
                    </m:r>
                    <m:r>
                      <a:rPr lang="en-US" sz="2500" i="1">
                        <a:latin typeface="Cambria Math"/>
                        <a:ea typeface="Cambria Math"/>
                      </a:rPr>
                      <m:t>×</m:t>
                    </m:r>
                    <m:sSup>
                      <m:sSupPr>
                        <m:ctrlPr>
                          <a:rPr lang="en-US" sz="2500" i="1" smtClean="0">
                            <a:latin typeface="Cambria Math" panose="02040503050406030204" pitchFamily="18" charset="0"/>
                            <a:ea typeface="Cambria Math"/>
                          </a:rPr>
                        </m:ctrlPr>
                      </m:sSupPr>
                      <m:e>
                        <m:r>
                          <a:rPr lang="en-US" sz="2500" i="1">
                            <a:latin typeface="Cambria Math"/>
                            <a:ea typeface="Cambria Math"/>
                          </a:rPr>
                          <m:t>10</m:t>
                        </m:r>
                      </m:e>
                      <m:sup>
                        <m:r>
                          <a:rPr lang="en-US" sz="2500" b="0" i="1" smtClean="0">
                            <a:latin typeface="Cambria Math"/>
                            <a:ea typeface="Cambria Math"/>
                          </a:rPr>
                          <m:t>25</m:t>
                        </m:r>
                      </m:sup>
                    </m:sSup>
                  </m:oMath>
                </a14:m>
                <a:r>
                  <a:rPr lang="en-US" sz="2500" b="0" dirty="0">
                    <a:ea typeface="Cambria Math"/>
                  </a:rPr>
                  <a:t>/</a:t>
                </a:r>
                <a14:m>
                  <m:oMath xmlns:m="http://schemas.openxmlformats.org/officeDocument/2006/math">
                    <m:r>
                      <a:rPr lang="en-US" sz="2500" i="1" dirty="0">
                        <a:latin typeface="Cambria Math"/>
                        <a:ea typeface="Cambria Math"/>
                      </a:rPr>
                      <m:t>6</m:t>
                    </m:r>
                    <m:r>
                      <a:rPr lang="en-US" sz="2500" b="0" i="1" dirty="0" smtClean="0">
                        <a:latin typeface="Cambria Math"/>
                        <a:ea typeface="Cambria Math"/>
                      </a:rPr>
                      <m:t>.02</m:t>
                    </m:r>
                    <m:r>
                      <a:rPr lang="en-US" sz="2500" i="1">
                        <a:latin typeface="Cambria Math"/>
                        <a:ea typeface="Cambria Math"/>
                      </a:rPr>
                      <m:t>×</m:t>
                    </m:r>
                    <m:sSup>
                      <m:sSupPr>
                        <m:ctrlPr>
                          <a:rPr lang="en-US" sz="2500" i="1">
                            <a:latin typeface="Cambria Math" panose="02040503050406030204" pitchFamily="18" charset="0"/>
                            <a:ea typeface="Cambria Math"/>
                          </a:rPr>
                        </m:ctrlPr>
                      </m:sSupPr>
                      <m:e>
                        <m:r>
                          <a:rPr lang="en-US" sz="2500" i="1">
                            <a:latin typeface="Cambria Math"/>
                            <a:ea typeface="Cambria Math"/>
                          </a:rPr>
                          <m:t>10</m:t>
                        </m:r>
                      </m:e>
                      <m:sup>
                        <m:r>
                          <a:rPr lang="en-US" sz="2500" i="1">
                            <a:latin typeface="Cambria Math"/>
                            <a:ea typeface="Cambria Math"/>
                          </a:rPr>
                          <m:t>2</m:t>
                        </m:r>
                        <m:r>
                          <a:rPr lang="en-US" sz="2500" b="0" i="1" smtClean="0">
                            <a:latin typeface="Cambria Math"/>
                            <a:ea typeface="Cambria Math"/>
                          </a:rPr>
                          <m:t>3</m:t>
                        </m:r>
                      </m:sup>
                    </m:sSup>
                    <m:r>
                      <a:rPr lang="en-US" sz="2500" b="0" i="0" smtClean="0">
                        <a:latin typeface="Cambria Math"/>
                        <a:ea typeface="Cambria Math"/>
                      </a:rPr>
                      <m:t> </m:t>
                    </m:r>
                    <m:r>
                      <m:rPr>
                        <m:sty m:val="p"/>
                      </m:rPr>
                      <a:rPr lang="en-US" sz="2500" b="0" i="0" smtClean="0">
                        <a:latin typeface="Cambria Math"/>
                        <a:ea typeface="Cambria Math"/>
                      </a:rPr>
                      <m:t>moles</m:t>
                    </m:r>
                    <m:r>
                      <a:rPr lang="en-US" sz="2500" b="0" i="0" smtClean="0">
                        <a:latin typeface="Cambria Math"/>
                        <a:ea typeface="Cambria Math"/>
                      </a:rPr>
                      <m:t>=50 </m:t>
                    </m:r>
                    <m:r>
                      <m:rPr>
                        <m:sty m:val="p"/>
                      </m:rPr>
                      <a:rPr lang="en-US" sz="2500" b="0" i="0" smtClean="0">
                        <a:latin typeface="Cambria Math"/>
                        <a:ea typeface="Cambria Math"/>
                      </a:rPr>
                      <m:t>moles</m:t>
                    </m:r>
                  </m:oMath>
                </a14:m>
                <a:endParaRPr lang="en-US" sz="2500" b="0" dirty="0">
                  <a:ea typeface="Cambria Math"/>
                </a:endParaRPr>
              </a:p>
              <a:p>
                <a:endParaRPr lang="en-US" sz="2500" b="0" dirty="0">
                  <a:ea typeface="Cambria Math"/>
                </a:endParaRPr>
              </a:p>
              <a:p>
                <a:r>
                  <a:rPr lang="en-US" sz="2500" b="0" dirty="0">
                    <a:ea typeface="Cambria Math"/>
                  </a:rPr>
                  <a:t>M(tritium) is 3 g/mole, which leads to </a:t>
                </a:r>
                <a:r>
                  <a:rPr lang="en-US" sz="2500" dirty="0">
                    <a:ea typeface="Cambria Math"/>
                  </a:rPr>
                  <a:t>150g tritium. </a:t>
                </a:r>
              </a:p>
              <a:p>
                <a:pPr marL="0" indent="0">
                  <a:buNone/>
                </a:pPr>
                <a:endParaRPr lang="en-US" b="0" dirty="0">
                  <a:ea typeface="Cambria Math"/>
                </a:endParaRPr>
              </a:p>
              <a:p>
                <a:pPr marL="0" indent="0">
                  <a:buNone/>
                </a:pPr>
                <a:endParaRPr lang="en-US" dirty="0">
                  <a:ea typeface="Cambria Math"/>
                </a:endParaRPr>
              </a:p>
              <a:p>
                <a:pPr marL="0" indent="0">
                  <a:buNone/>
                </a:pPr>
                <a:endParaRPr lang="en-US" dirty="0">
                  <a:ea typeface="Cambria Math"/>
                </a:endParaRPr>
              </a:p>
              <a:p>
                <a:pPr marL="0" indent="0">
                  <a:buNone/>
                </a:pPr>
                <a:endParaRPr lang="en-US" dirty="0">
                  <a:ea typeface="Cambria Math"/>
                </a:endParaRPr>
              </a:p>
              <a:p>
                <a:endParaRPr lang="en-US" b="0" dirty="0">
                  <a:ea typeface="Cambria Math"/>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6842" y="1676400"/>
                <a:ext cx="8991600" cy="4800600"/>
              </a:xfrm>
              <a:blipFill rotWithShape="1">
                <a:blip r:embed="rId2"/>
                <a:stretch>
                  <a:fillRect l="-610"/>
                </a:stretch>
              </a:blipFill>
            </p:spPr>
            <p:txBody>
              <a:bodyPr/>
              <a:lstStyle/>
              <a:p>
                <a:r>
                  <a:rPr lang="en-US">
                    <a:noFill/>
                  </a:rPr>
                  <a:t> </a:t>
                </a:r>
              </a:p>
            </p:txBody>
          </p:sp>
        </mc:Fallback>
      </mc:AlternateContent>
      <p:sp>
        <p:nvSpPr>
          <p:cNvPr id="5" name="TextBox 4"/>
          <p:cNvSpPr txBox="1"/>
          <p:nvPr/>
        </p:nvSpPr>
        <p:spPr>
          <a:xfrm>
            <a:off x="457200" y="381000"/>
            <a:ext cx="8382000" cy="1015663"/>
          </a:xfrm>
          <a:prstGeom prst="rect">
            <a:avLst/>
          </a:prstGeom>
          <a:noFill/>
        </p:spPr>
        <p:txBody>
          <a:bodyPr wrap="square" rtlCol="0">
            <a:spAutoFit/>
          </a:bodyPr>
          <a:lstStyle/>
          <a:p>
            <a:pPr algn="ctr"/>
            <a:r>
              <a:rPr lang="en-US" sz="3000" b="1" dirty="0">
                <a:solidFill>
                  <a:schemeClr val="tx2"/>
                </a:solidFill>
              </a:rPr>
              <a:t>How much Tritium is needed to build a fusion bomb as powerful as 20kiloton TNT ? </a:t>
            </a:r>
          </a:p>
        </p:txBody>
      </p:sp>
      <p:sp>
        <p:nvSpPr>
          <p:cNvPr id="2" name="Slide Number Placeholder 1">
            <a:extLst>
              <a:ext uri="{FF2B5EF4-FFF2-40B4-BE49-F238E27FC236}">
                <a16:creationId xmlns:a16="http://schemas.microsoft.com/office/drawing/2014/main" id="{FF98BE3E-B948-4703-BF39-57541361D53D}"/>
              </a:ext>
            </a:extLst>
          </p:cNvPr>
          <p:cNvSpPr>
            <a:spLocks noGrp="1"/>
          </p:cNvSpPr>
          <p:nvPr>
            <p:ph type="sldNum" sz="quarter" idx="12"/>
          </p:nvPr>
        </p:nvSpPr>
        <p:spPr/>
        <p:txBody>
          <a:bodyPr/>
          <a:lstStyle/>
          <a:p>
            <a:fld id="{53500040-8738-4FE8-8D54-7DC6F9DFC4C1}" type="slidenum">
              <a:rPr lang="en-US" smtClean="0"/>
              <a:pPr/>
              <a:t>5</a:t>
            </a:fld>
            <a:endParaRPr lang="en-US"/>
          </a:p>
        </p:txBody>
      </p:sp>
    </p:spTree>
    <p:extLst>
      <p:ext uri="{BB962C8B-B14F-4D97-AF65-F5344CB8AC3E}">
        <p14:creationId xmlns:p14="http://schemas.microsoft.com/office/powerpoint/2010/main" val="479244402"/>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53998"/>
          </a:xfrm>
        </p:spPr>
        <p:txBody>
          <a:bodyPr/>
          <a:lstStyle/>
          <a:p>
            <a:r>
              <a:rPr lang="en-US" sz="3000" b="1" dirty="0"/>
              <a:t>The antimatter bomb:  the </a:t>
            </a:r>
            <a:r>
              <a:rPr lang="en-US" sz="3000" dirty="0"/>
              <a:t>Sci-Fi Bomb</a:t>
            </a:r>
          </a:p>
        </p:txBody>
      </p:sp>
      <p:pic>
        <p:nvPicPr>
          <p:cNvPr id="2203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90600"/>
            <a:ext cx="3769525" cy="561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3921924" y="914400"/>
                <a:ext cx="4892834" cy="4800600"/>
              </a:xfrm>
            </p:spPr>
            <p:txBody>
              <a:bodyPr/>
              <a:lstStyle/>
              <a:p>
                <a:pPr marL="0" indent="0">
                  <a:buNone/>
                </a:pPr>
                <a:r>
                  <a:rPr lang="en-US" sz="2500" b="1" dirty="0">
                    <a:latin typeface="Cambria Math"/>
                  </a:rPr>
                  <a:t>Why  people are so scared when 1g of antimatter is stolen? </a:t>
                </a:r>
              </a:p>
              <a:p>
                <a:endParaRPr lang="en-US" sz="2500" b="0" i="1" dirty="0">
                  <a:latin typeface="Cambria Math"/>
                </a:endParaRPr>
              </a:p>
              <a:p>
                <a:r>
                  <a:rPr lang="en-US" sz="2500" dirty="0">
                    <a:latin typeface="Cambria Math"/>
                  </a:rPr>
                  <a:t>When antimatter is mixed with matter, both change to energy according to E = mc</a:t>
                </a:r>
                <a:r>
                  <a:rPr lang="en-US" sz="2500" baseline="30000" dirty="0">
                    <a:latin typeface="Cambria Math"/>
                  </a:rPr>
                  <a:t>2</a:t>
                </a:r>
                <a:endParaRPr lang="en-US" sz="2500" b="0" i="1" dirty="0">
                  <a:latin typeface="Cambria Math"/>
                </a:endParaRPr>
              </a:p>
              <a:p>
                <a:pPr lvl="1"/>
                <a:r>
                  <a:rPr lang="en-US" sz="1600" dirty="0"/>
                  <a:t>1 g of antimatter with 1 g of matter (which makes 2 g = 0.002 kg)</a:t>
                </a:r>
              </a:p>
              <a:p>
                <a:endParaRPr lang="en-US" sz="2000" dirty="0"/>
              </a:p>
              <a:p>
                <a:r>
                  <a:rPr lang="en-US" sz="2500" b="0" dirty="0">
                    <a:solidFill>
                      <a:schemeClr val="tx2"/>
                    </a:solidFill>
                    <a:ea typeface="Cambria Math"/>
                  </a:rPr>
                  <a:t>(Bonus quiz): What’s the power of this 2g bomb in kilotons? (</a:t>
                </a:r>
                <a14:m>
                  <m:oMath xmlns:m="http://schemas.openxmlformats.org/officeDocument/2006/math">
                    <m:r>
                      <a:rPr lang="en-US" sz="2500" i="1">
                        <a:latin typeface="Cambria Math"/>
                      </a:rPr>
                      <m:t>20 </m:t>
                    </m:r>
                    <m:r>
                      <a:rPr lang="en-US" sz="2500" i="1">
                        <a:latin typeface="Cambria Math"/>
                      </a:rPr>
                      <m:t>𝑘𝑖𝑙𝑜𝑡𝑜𝑛</m:t>
                    </m:r>
                    <m:r>
                      <a:rPr lang="en-US" sz="2500" i="1">
                        <a:latin typeface="Cambria Math"/>
                      </a:rPr>
                      <m:t>=8.4×</m:t>
                    </m:r>
                    <m:sSup>
                      <m:sSupPr>
                        <m:ctrlPr>
                          <a:rPr lang="en-US" sz="2500" i="1">
                            <a:latin typeface="Cambria Math" panose="02040503050406030204" pitchFamily="18" charset="0"/>
                            <a:ea typeface="Cambria Math"/>
                          </a:rPr>
                        </m:ctrlPr>
                      </m:sSupPr>
                      <m:e>
                        <m:r>
                          <a:rPr lang="en-US" sz="2500" i="1">
                            <a:latin typeface="Cambria Math"/>
                            <a:ea typeface="Cambria Math"/>
                          </a:rPr>
                          <m:t>10</m:t>
                        </m:r>
                      </m:e>
                      <m:sup>
                        <m:r>
                          <a:rPr lang="en-US" sz="2500" i="1">
                            <a:latin typeface="Cambria Math"/>
                            <a:ea typeface="Cambria Math"/>
                          </a:rPr>
                          <m:t>13 </m:t>
                        </m:r>
                      </m:sup>
                    </m:sSup>
                    <m:r>
                      <a:rPr lang="en-US" sz="2500" i="1">
                        <a:latin typeface="Cambria Math"/>
                        <a:ea typeface="Cambria Math"/>
                      </a:rPr>
                      <m:t>𝐽</m:t>
                    </m:r>
                    <m:r>
                      <a:rPr lang="en-US" sz="2500" i="1">
                        <a:latin typeface="Cambria Math"/>
                        <a:ea typeface="Cambria Math"/>
                      </a:rPr>
                      <m:t>. </m:t>
                    </m:r>
                  </m:oMath>
                </a14:m>
                <a:r>
                  <a:rPr lang="en-US" sz="2500" dirty="0">
                    <a:ea typeface="Cambria Math"/>
                  </a:rPr>
                  <a:t>)</a:t>
                </a:r>
                <a:endParaRPr lang="en-US" sz="2500" b="0" dirty="0">
                  <a:solidFill>
                    <a:schemeClr val="tx2"/>
                  </a:solidFill>
                  <a:ea typeface="Cambria Math"/>
                </a:endParaRPr>
              </a:p>
              <a:p>
                <a:r>
                  <a:rPr lang="en-US" sz="2500" dirty="0">
                    <a:ea typeface="Cambria Math"/>
                  </a:rPr>
                  <a:t>A. 20 kilotons </a:t>
                </a:r>
              </a:p>
              <a:p>
                <a:r>
                  <a:rPr lang="en-US" sz="2500" b="0" dirty="0">
                    <a:ea typeface="Cambria Math"/>
                  </a:rPr>
                  <a:t>B. 40 kilotons</a:t>
                </a:r>
              </a:p>
              <a:p>
                <a:r>
                  <a:rPr lang="en-US" sz="2500" dirty="0">
                    <a:ea typeface="Cambria Math"/>
                  </a:rPr>
                  <a:t>C. 0.05 kilotons</a:t>
                </a:r>
              </a:p>
              <a:p>
                <a:pPr marL="0" indent="0">
                  <a:buNone/>
                </a:pPr>
                <a:endParaRPr lang="en-US" sz="2500" b="0" dirty="0">
                  <a:ea typeface="Cambria Math"/>
                </a:endParaRPr>
              </a:p>
              <a:p>
                <a:endParaRPr lang="en-US" sz="2500" dirty="0">
                  <a:ea typeface="Cambria Math"/>
                </a:endParaRPr>
              </a:p>
              <a:p>
                <a:pPr marL="0" indent="0">
                  <a:buNone/>
                </a:pPr>
                <a:endParaRPr lang="en-US" b="0" dirty="0">
                  <a:ea typeface="Cambria Math"/>
                </a:endParaRPr>
              </a:p>
              <a:p>
                <a:pPr marL="0" indent="0">
                  <a:buNone/>
                </a:pPr>
                <a:endParaRPr lang="en-US" dirty="0">
                  <a:ea typeface="Cambria Math"/>
                </a:endParaRPr>
              </a:p>
              <a:p>
                <a:pPr marL="0" indent="0">
                  <a:buNone/>
                </a:pPr>
                <a:endParaRPr lang="en-US" dirty="0">
                  <a:ea typeface="Cambria Math"/>
                </a:endParaRPr>
              </a:p>
              <a:p>
                <a:pPr marL="0" indent="0">
                  <a:buNone/>
                </a:pPr>
                <a:endParaRPr lang="en-US" dirty="0">
                  <a:ea typeface="Cambria Math"/>
                </a:endParaRPr>
              </a:p>
              <a:p>
                <a:endParaRPr lang="en-US" b="0" dirty="0">
                  <a:ea typeface="Cambria Math"/>
                </a:endParaRPr>
              </a:p>
              <a:p>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3921924" y="914400"/>
                <a:ext cx="4892834" cy="4800600"/>
              </a:xfrm>
              <a:blipFill>
                <a:blip r:embed="rId3"/>
                <a:stretch>
                  <a:fillRect l="-1993" t="-1777" r="-2615" b="-2436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DF151F8-31E9-441C-ACEC-DE562F17583D}"/>
              </a:ext>
            </a:extLst>
          </p:cNvPr>
          <p:cNvSpPr>
            <a:spLocks noGrp="1"/>
          </p:cNvSpPr>
          <p:nvPr>
            <p:ph type="sldNum" sz="quarter" idx="12"/>
          </p:nvPr>
        </p:nvSpPr>
        <p:spPr/>
        <p:txBody>
          <a:bodyPr/>
          <a:lstStyle/>
          <a:p>
            <a:fld id="{53500040-8738-4FE8-8D54-7DC6F9DFC4C1}" type="slidenum">
              <a:rPr lang="en-US" smtClean="0"/>
              <a:pPr/>
              <a:t>6</a:t>
            </a:fld>
            <a:endParaRPr lang="en-US"/>
          </a:p>
        </p:txBody>
      </p:sp>
    </p:spTree>
    <p:extLst>
      <p:ext uri="{BB962C8B-B14F-4D97-AF65-F5344CB8AC3E}">
        <p14:creationId xmlns:p14="http://schemas.microsoft.com/office/powerpoint/2010/main" val="1167205352"/>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53998"/>
          </a:xfrm>
        </p:spPr>
        <p:txBody>
          <a:bodyPr/>
          <a:lstStyle/>
          <a:p>
            <a:r>
              <a:rPr lang="en-US" sz="3000" b="1" dirty="0"/>
              <a:t>The antimatter bomb:  the </a:t>
            </a:r>
            <a:r>
              <a:rPr lang="en-US" sz="3000" dirty="0"/>
              <a:t>Sci-Fi Bomb</a:t>
            </a:r>
          </a:p>
        </p:txBody>
      </p:sp>
      <p:pic>
        <p:nvPicPr>
          <p:cNvPr id="2203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90600"/>
            <a:ext cx="3769525" cy="561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3921924" y="914400"/>
                <a:ext cx="4892834" cy="4800600"/>
              </a:xfrm>
            </p:spPr>
            <p:txBody>
              <a:bodyPr/>
              <a:lstStyle/>
              <a:p>
                <a:pPr marL="0" indent="0">
                  <a:buNone/>
                </a:pPr>
                <a:r>
                  <a:rPr lang="en-US" sz="2500" b="1" dirty="0">
                    <a:latin typeface="Cambria Math"/>
                  </a:rPr>
                  <a:t>Why  people are so scared when 1g of antimatter is stolen? </a:t>
                </a:r>
              </a:p>
              <a:p>
                <a:endParaRPr lang="en-US" sz="2500" b="0" i="1" dirty="0">
                  <a:latin typeface="Cambria Math"/>
                </a:endParaRPr>
              </a:p>
              <a:p>
                <a:r>
                  <a:rPr lang="en-US" sz="2500" dirty="0">
                    <a:latin typeface="Cambria Math"/>
                  </a:rPr>
                  <a:t>When antimatter is mixed with matter, both change to energy according to E = mc</a:t>
                </a:r>
                <a:r>
                  <a:rPr lang="en-US" sz="2500" baseline="30000" dirty="0">
                    <a:latin typeface="Cambria Math"/>
                  </a:rPr>
                  <a:t>2</a:t>
                </a:r>
                <a:endParaRPr lang="en-US" sz="2500" b="0" i="1" dirty="0">
                  <a:latin typeface="Cambria Math"/>
                </a:endParaRPr>
              </a:p>
              <a:p>
                <a:pPr lvl="1"/>
                <a:r>
                  <a:rPr lang="en-US" sz="1600" dirty="0"/>
                  <a:t>1 g of antimatter with 1 g of matter (which makes 2 g = 0.002 kg)</a:t>
                </a:r>
              </a:p>
              <a:p>
                <a:endParaRPr lang="en-US" sz="2000" dirty="0"/>
              </a:p>
              <a:p>
                <a:r>
                  <a:rPr lang="pt-BR" sz="2500" dirty="0"/>
                  <a:t>E= 0.002 x (300,000,000)</a:t>
                </a:r>
                <a:r>
                  <a:rPr lang="pt-BR" sz="2500" baseline="30000" dirty="0"/>
                  <a:t>2</a:t>
                </a:r>
                <a:r>
                  <a:rPr lang="pt-BR" sz="2500" dirty="0"/>
                  <a:t> kg m</a:t>
                </a:r>
                <a:r>
                  <a:rPr lang="pt-BR" sz="2500" baseline="30000" dirty="0"/>
                  <a:t>2</a:t>
                </a:r>
                <a:r>
                  <a:rPr lang="pt-BR" sz="2500" dirty="0"/>
                  <a:t>/s</a:t>
                </a:r>
                <a:r>
                  <a:rPr lang="pt-BR" sz="2500" baseline="30000" dirty="0"/>
                  <a:t>2</a:t>
                </a:r>
                <a:r>
                  <a:rPr lang="pt-BR" sz="2500" dirty="0"/>
                  <a:t> = 1.8 x 10</a:t>
                </a:r>
                <a:r>
                  <a:rPr lang="pt-BR" sz="2500" baseline="30000" dirty="0"/>
                  <a:t>14</a:t>
                </a:r>
                <a:r>
                  <a:rPr lang="pt-BR" sz="2500" dirty="0"/>
                  <a:t> J </a:t>
                </a:r>
              </a:p>
              <a:p>
                <a14:m>
                  <m:oMath xmlns:m="http://schemas.openxmlformats.org/officeDocument/2006/math">
                    <m:r>
                      <a:rPr lang="en-US" sz="2500" b="0" i="1" smtClean="0">
                        <a:latin typeface="Cambria Math"/>
                      </a:rPr>
                      <m:t>20 </m:t>
                    </m:r>
                    <m:r>
                      <a:rPr lang="en-US" sz="2500" b="0" i="1" smtClean="0">
                        <a:latin typeface="Cambria Math"/>
                      </a:rPr>
                      <m:t>𝑘𝑖𝑙𝑜𝑡𝑜𝑛</m:t>
                    </m:r>
                    <m:r>
                      <a:rPr lang="en-US" sz="2500" b="0" i="1" smtClean="0">
                        <a:latin typeface="Cambria Math"/>
                      </a:rPr>
                      <m:t>=8.4×</m:t>
                    </m:r>
                    <m:sSup>
                      <m:sSupPr>
                        <m:ctrlPr>
                          <a:rPr lang="en-US" sz="2500" b="0" i="1" smtClean="0">
                            <a:latin typeface="Cambria Math" panose="02040503050406030204" pitchFamily="18" charset="0"/>
                            <a:ea typeface="Cambria Math"/>
                          </a:rPr>
                        </m:ctrlPr>
                      </m:sSupPr>
                      <m:e>
                        <m:r>
                          <a:rPr lang="en-US" sz="2500" b="0" i="1" smtClean="0">
                            <a:latin typeface="Cambria Math"/>
                            <a:ea typeface="Cambria Math"/>
                          </a:rPr>
                          <m:t>10</m:t>
                        </m:r>
                      </m:e>
                      <m:sup>
                        <m:r>
                          <a:rPr lang="en-US" sz="2500" b="0" i="1" smtClean="0">
                            <a:latin typeface="Cambria Math"/>
                            <a:ea typeface="Cambria Math"/>
                          </a:rPr>
                          <m:t>13 </m:t>
                        </m:r>
                      </m:sup>
                    </m:sSup>
                    <m:r>
                      <a:rPr lang="en-US" sz="2500" b="0" i="1" smtClean="0">
                        <a:latin typeface="Cambria Math"/>
                        <a:ea typeface="Cambria Math"/>
                      </a:rPr>
                      <m:t>𝐽</m:t>
                    </m:r>
                    <m:r>
                      <a:rPr lang="en-US" sz="2500" b="0" i="1" smtClean="0">
                        <a:latin typeface="Cambria Math"/>
                        <a:ea typeface="Cambria Math"/>
                      </a:rPr>
                      <m:t>. </m:t>
                    </m:r>
                  </m:oMath>
                </a14:m>
                <a:endParaRPr lang="en-US" sz="2500" b="0" dirty="0">
                  <a:ea typeface="Cambria Math"/>
                </a:endParaRPr>
              </a:p>
              <a:p>
                <a:endParaRPr lang="en-US" sz="2500" dirty="0">
                  <a:ea typeface="Cambria Math"/>
                </a:endParaRPr>
              </a:p>
              <a:p>
                <a:r>
                  <a:rPr lang="en-US" sz="2500" dirty="0">
                    <a:ea typeface="Cambria Math"/>
                  </a:rPr>
                  <a:t>It’s as powerful as a 40kiloton TNT bomb. </a:t>
                </a:r>
              </a:p>
              <a:p>
                <a:endParaRPr lang="en-US" sz="2500" b="0" dirty="0">
                  <a:ea typeface="Cambria Math"/>
                </a:endParaRPr>
              </a:p>
              <a:p>
                <a:endParaRPr lang="en-US" sz="2500" dirty="0">
                  <a:ea typeface="Cambria Math"/>
                </a:endParaRPr>
              </a:p>
              <a:p>
                <a:pPr marL="0" indent="0">
                  <a:buNone/>
                </a:pPr>
                <a:endParaRPr lang="en-US" b="0" dirty="0">
                  <a:ea typeface="Cambria Math"/>
                </a:endParaRPr>
              </a:p>
              <a:p>
                <a:pPr marL="0" indent="0">
                  <a:buNone/>
                </a:pPr>
                <a:endParaRPr lang="en-US" dirty="0">
                  <a:ea typeface="Cambria Math"/>
                </a:endParaRPr>
              </a:p>
              <a:p>
                <a:pPr marL="0" indent="0">
                  <a:buNone/>
                </a:pPr>
                <a:endParaRPr lang="en-US" dirty="0">
                  <a:ea typeface="Cambria Math"/>
                </a:endParaRPr>
              </a:p>
              <a:p>
                <a:pPr marL="0" indent="0">
                  <a:buNone/>
                </a:pPr>
                <a:endParaRPr lang="en-US" dirty="0">
                  <a:ea typeface="Cambria Math"/>
                </a:endParaRPr>
              </a:p>
              <a:p>
                <a:endParaRPr lang="en-US" b="0" dirty="0">
                  <a:ea typeface="Cambria Math"/>
                </a:endParaRPr>
              </a:p>
              <a:p>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3921924" y="914400"/>
                <a:ext cx="4892834" cy="4800600"/>
              </a:xfrm>
              <a:blipFill rotWithShape="1">
                <a:blip r:embed="rId3"/>
                <a:stretch>
                  <a:fillRect l="-1993" t="-1777" r="-2615" b="-17259"/>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766BE8A6-6517-4367-BB2E-9EDC1C420507}"/>
              </a:ext>
            </a:extLst>
          </p:cNvPr>
          <p:cNvSpPr>
            <a:spLocks noGrp="1"/>
          </p:cNvSpPr>
          <p:nvPr>
            <p:ph type="sldNum" sz="quarter" idx="12"/>
          </p:nvPr>
        </p:nvSpPr>
        <p:spPr/>
        <p:txBody>
          <a:bodyPr/>
          <a:lstStyle/>
          <a:p>
            <a:fld id="{53500040-8738-4FE8-8D54-7DC6F9DFC4C1}" type="slidenum">
              <a:rPr lang="en-US" smtClean="0"/>
              <a:pPr/>
              <a:t>7</a:t>
            </a:fld>
            <a:endParaRPr lang="en-US"/>
          </a:p>
        </p:txBody>
      </p:sp>
    </p:spTree>
    <p:extLst>
      <p:ext uri="{BB962C8B-B14F-4D97-AF65-F5344CB8AC3E}">
        <p14:creationId xmlns:p14="http://schemas.microsoft.com/office/powerpoint/2010/main" val="75179681"/>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9970" name="Rectangle 2"/>
          <p:cNvSpPr>
            <a:spLocks noGrp="1" noChangeArrowheads="1"/>
          </p:cNvSpPr>
          <p:nvPr>
            <p:ph type="title"/>
          </p:nvPr>
        </p:nvSpPr>
        <p:spPr>
          <a:xfrm>
            <a:off x="685800" y="152400"/>
            <a:ext cx="7772400" cy="762000"/>
          </a:xfrm>
        </p:spPr>
        <p:txBody>
          <a:bodyPr/>
          <a:lstStyle/>
          <a:p>
            <a:r>
              <a:rPr lang="en-US"/>
              <a:t>Nuclear Reactors</a:t>
            </a:r>
          </a:p>
        </p:txBody>
      </p:sp>
      <p:sp>
        <p:nvSpPr>
          <p:cNvPr id="2259971" name="Rectangle 3"/>
          <p:cNvSpPr>
            <a:spLocks noGrp="1" noChangeArrowheads="1"/>
          </p:cNvSpPr>
          <p:nvPr>
            <p:ph type="body" idx="1"/>
          </p:nvPr>
        </p:nvSpPr>
        <p:spPr>
          <a:xfrm>
            <a:off x="152400" y="990600"/>
            <a:ext cx="8763000" cy="4114800"/>
          </a:xfrm>
        </p:spPr>
        <p:txBody>
          <a:bodyPr/>
          <a:lstStyle/>
          <a:p>
            <a:pPr>
              <a:lnSpc>
                <a:spcPct val="80000"/>
              </a:lnSpc>
            </a:pPr>
            <a:r>
              <a:rPr lang="en-US" sz="2800" dirty="0">
                <a:solidFill>
                  <a:srgbClr val="EE8DEC"/>
                </a:solidFill>
              </a:rPr>
              <a:t>Fermi’s</a:t>
            </a:r>
            <a:r>
              <a:rPr lang="en-US" sz="2800" dirty="0"/>
              <a:t> strategy to achieve a chain reaction with natural or slightly enriched uranium:</a:t>
            </a:r>
          </a:p>
          <a:p>
            <a:pPr lvl="1">
              <a:lnSpc>
                <a:spcPct val="80000"/>
              </a:lnSpc>
            </a:pPr>
            <a:r>
              <a:rPr lang="en-US" sz="2400" dirty="0"/>
              <a:t>Slow the neutrons down between fission reactions using a material called a </a:t>
            </a:r>
            <a:r>
              <a:rPr lang="en-US" sz="2400" b="1" i="1" dirty="0">
                <a:solidFill>
                  <a:schemeClr val="accent1"/>
                </a:solidFill>
              </a:rPr>
              <a:t>moderator</a:t>
            </a:r>
            <a:r>
              <a:rPr lang="en-US" sz="2400" dirty="0"/>
              <a:t>.</a:t>
            </a:r>
          </a:p>
          <a:p>
            <a:pPr lvl="1">
              <a:lnSpc>
                <a:spcPct val="80000"/>
              </a:lnSpc>
            </a:pPr>
            <a:endParaRPr lang="en-US" sz="2400" dirty="0"/>
          </a:p>
          <a:p>
            <a:pPr lvl="1">
              <a:lnSpc>
                <a:spcPct val="80000"/>
              </a:lnSpc>
            </a:pPr>
            <a:r>
              <a:rPr lang="en-US" sz="2400" b="1" i="1" dirty="0">
                <a:solidFill>
                  <a:schemeClr val="accent1"/>
                </a:solidFill>
              </a:rPr>
              <a:t>Control rods</a:t>
            </a:r>
            <a:r>
              <a:rPr lang="en-US" sz="2400" dirty="0"/>
              <a:t> are used to absorb the neutrons to slow the reaction as desired.</a:t>
            </a:r>
          </a:p>
        </p:txBody>
      </p:sp>
      <p:sp>
        <p:nvSpPr>
          <p:cNvPr id="2259972" name="Text Box 4"/>
          <p:cNvSpPr txBox="1">
            <a:spLocks noChangeArrowheads="1"/>
          </p:cNvSpPr>
          <p:nvPr/>
        </p:nvSpPr>
        <p:spPr bwMode="auto">
          <a:xfrm>
            <a:off x="116457" y="3459301"/>
            <a:ext cx="3505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sz="2000" dirty="0">
                <a:solidFill>
                  <a:srgbClr val="FFB6BF"/>
                </a:solidFill>
                <a:latin typeface="Arial" charset="0"/>
              </a:rPr>
              <a:t>Fermi’s “pile”</a:t>
            </a:r>
            <a:r>
              <a:rPr lang="en-US" sz="2000" dirty="0">
                <a:latin typeface="Arial" charset="0"/>
              </a:rPr>
              <a:t> was the first human-produced nuclear reactor.</a:t>
            </a:r>
          </a:p>
          <a:p>
            <a:pPr>
              <a:buClr>
                <a:schemeClr val="folHlink"/>
              </a:buClr>
              <a:buFont typeface="Wingdings" pitchFamily="2" charset="2"/>
              <a:buChar char="§"/>
            </a:pPr>
            <a:endParaRPr lang="en-US" sz="2000" dirty="0">
              <a:latin typeface="Arial" charset="0"/>
            </a:endParaRPr>
          </a:p>
          <a:p>
            <a:pPr>
              <a:buClr>
                <a:schemeClr val="folHlink"/>
              </a:buClr>
              <a:buFont typeface="Wingdings" pitchFamily="2" charset="2"/>
              <a:buChar char="§"/>
            </a:pPr>
            <a:r>
              <a:rPr lang="en-US" sz="2000" dirty="0">
                <a:latin typeface="Arial" charset="0"/>
              </a:rPr>
              <a:t>Graphite blocks served as the moderator.</a:t>
            </a:r>
          </a:p>
          <a:p>
            <a:pPr>
              <a:buClr>
                <a:schemeClr val="folHlink"/>
              </a:buClr>
              <a:buFont typeface="Wingdings" pitchFamily="2" charset="2"/>
              <a:buChar char="§"/>
            </a:pPr>
            <a:endParaRPr lang="en-US" sz="2000" dirty="0">
              <a:latin typeface="Arial" charset="0"/>
            </a:endParaRPr>
          </a:p>
          <a:p>
            <a:pPr>
              <a:buClr>
                <a:schemeClr val="folHlink"/>
              </a:buClr>
              <a:buFont typeface="Wingdings" pitchFamily="2" charset="2"/>
              <a:buChar char="§"/>
            </a:pPr>
            <a:r>
              <a:rPr lang="en-US" sz="2000" dirty="0">
                <a:latin typeface="Arial" charset="0"/>
              </a:rPr>
              <a:t>Control rods were cadmium, but today’s reactors use boron.</a:t>
            </a:r>
          </a:p>
        </p:txBody>
      </p:sp>
      <p:pic>
        <p:nvPicPr>
          <p:cNvPr id="2259973" name="Picture 5" descr="19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67088"/>
            <a:ext cx="5410200" cy="326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684959CE-BA85-4D76-A11E-15159CE02A31}"/>
              </a:ext>
            </a:extLst>
          </p:cNvPr>
          <p:cNvSpPr>
            <a:spLocks noGrp="1"/>
          </p:cNvSpPr>
          <p:nvPr>
            <p:ph type="sldNum" sz="quarter" idx="12"/>
          </p:nvPr>
        </p:nvSpPr>
        <p:spPr/>
        <p:txBody>
          <a:bodyPr/>
          <a:lstStyle/>
          <a:p>
            <a:fld id="{53500040-8738-4FE8-8D54-7DC6F9DFC4C1}" type="slidenum">
              <a:rPr lang="en-US" smtClean="0"/>
              <a:pPr/>
              <a:t>8</a:t>
            </a:fld>
            <a:endParaRPr lang="en-US"/>
          </a:p>
        </p:txBody>
      </p:sp>
    </p:spTree>
    <p:extLst>
      <p:ext uri="{BB962C8B-B14F-4D97-AF65-F5344CB8AC3E}">
        <p14:creationId xmlns:p14="http://schemas.microsoft.com/office/powerpoint/2010/main" val="102316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8" name="Rectangle 2"/>
          <p:cNvSpPr>
            <a:spLocks noGrp="1" noChangeArrowheads="1"/>
          </p:cNvSpPr>
          <p:nvPr>
            <p:ph type="body" idx="1"/>
          </p:nvPr>
        </p:nvSpPr>
        <p:spPr>
          <a:xfrm>
            <a:off x="152400" y="381000"/>
            <a:ext cx="8686800" cy="4114800"/>
          </a:xfrm>
        </p:spPr>
        <p:txBody>
          <a:bodyPr/>
          <a:lstStyle/>
          <a:p>
            <a:pPr>
              <a:lnSpc>
                <a:spcPct val="80000"/>
              </a:lnSpc>
            </a:pPr>
            <a:r>
              <a:rPr lang="en-US" sz="2800" dirty="0">
                <a:solidFill>
                  <a:srgbClr val="FFEBE8"/>
                </a:solidFill>
              </a:rPr>
              <a:t>Although fission does not result when a U-238 nucleus absorbs a neutron, a series of reactions produces plutonium, the primary fuel in fission bombs.</a:t>
            </a:r>
          </a:p>
        </p:txBody>
      </p:sp>
      <p:pic>
        <p:nvPicPr>
          <p:cNvPr id="2262019" name="Picture 3" descr="19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8" y="1722437"/>
            <a:ext cx="4614862"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62020" name="Text Box 4"/>
          <p:cNvSpPr txBox="1">
            <a:spLocks noChangeArrowheads="1"/>
          </p:cNvSpPr>
          <p:nvPr/>
        </p:nvSpPr>
        <p:spPr bwMode="auto">
          <a:xfrm>
            <a:off x="304800" y="2133600"/>
            <a:ext cx="38862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2" charset="2"/>
              <a:buChar char="§"/>
            </a:pPr>
            <a:r>
              <a:rPr lang="en-US" sz="2000" dirty="0">
                <a:solidFill>
                  <a:srgbClr val="C7FFC2"/>
                </a:solidFill>
                <a:latin typeface="Arial" charset="0"/>
              </a:rPr>
              <a:t>Plutonium-239 is relatively stable, with a half-life of 24,000 years.</a:t>
            </a:r>
          </a:p>
          <a:p>
            <a:pPr>
              <a:buClr>
                <a:schemeClr val="folHlink"/>
              </a:buClr>
              <a:buFont typeface="Wingdings" pitchFamily="2" charset="2"/>
              <a:buChar char="§"/>
            </a:pPr>
            <a:endParaRPr lang="en-US" sz="2000" dirty="0">
              <a:solidFill>
                <a:srgbClr val="C7FFC2"/>
              </a:solidFill>
              <a:latin typeface="Arial" charset="0"/>
            </a:endParaRPr>
          </a:p>
          <a:p>
            <a:pPr>
              <a:buClr>
                <a:schemeClr val="folHlink"/>
              </a:buClr>
              <a:buFont typeface="Wingdings" pitchFamily="2" charset="2"/>
              <a:buChar char="§"/>
            </a:pPr>
            <a:r>
              <a:rPr lang="en-US" sz="2000" dirty="0">
                <a:solidFill>
                  <a:srgbClr val="C7FFC2"/>
                </a:solidFill>
                <a:latin typeface="Arial" charset="0"/>
              </a:rPr>
              <a:t>The production of plutonium-239 is a by-product of a reactor.</a:t>
            </a:r>
          </a:p>
          <a:p>
            <a:pPr>
              <a:buClr>
                <a:schemeClr val="folHlink"/>
              </a:buClr>
              <a:buFont typeface="Wingdings" pitchFamily="2" charset="2"/>
              <a:buChar char="§"/>
            </a:pPr>
            <a:endParaRPr lang="en-US" sz="2000" dirty="0">
              <a:solidFill>
                <a:srgbClr val="C7FFC2"/>
              </a:solidFill>
              <a:latin typeface="Arial" charset="0"/>
            </a:endParaRPr>
          </a:p>
          <a:p>
            <a:pPr>
              <a:buClr>
                <a:schemeClr val="folHlink"/>
              </a:buClr>
              <a:buFont typeface="Wingdings" pitchFamily="2" charset="2"/>
              <a:buChar char="§"/>
            </a:pPr>
            <a:r>
              <a:rPr lang="en-US" sz="2000" dirty="0">
                <a:solidFill>
                  <a:srgbClr val="C7FFC2"/>
                </a:solidFill>
                <a:latin typeface="Arial" charset="0"/>
              </a:rPr>
              <a:t>It can be separated from the uranium using chemical techniques, since it is a different element.</a:t>
            </a:r>
          </a:p>
        </p:txBody>
      </p:sp>
      <p:sp>
        <p:nvSpPr>
          <p:cNvPr id="2" name="Slide Number Placeholder 1">
            <a:extLst>
              <a:ext uri="{FF2B5EF4-FFF2-40B4-BE49-F238E27FC236}">
                <a16:creationId xmlns:a16="http://schemas.microsoft.com/office/drawing/2014/main" id="{2613EF23-CE2C-40A7-9674-95ECADC6EE3D}"/>
              </a:ext>
            </a:extLst>
          </p:cNvPr>
          <p:cNvSpPr>
            <a:spLocks noGrp="1"/>
          </p:cNvSpPr>
          <p:nvPr>
            <p:ph type="sldNum" sz="quarter" idx="12"/>
          </p:nvPr>
        </p:nvSpPr>
        <p:spPr/>
        <p:txBody>
          <a:bodyPr/>
          <a:lstStyle/>
          <a:p>
            <a:fld id="{53500040-8738-4FE8-8D54-7DC6F9DFC4C1}" type="slidenum">
              <a:rPr lang="en-US" smtClean="0"/>
              <a:pPr/>
              <a:t>9</a:t>
            </a:fld>
            <a:endParaRPr lang="en-US"/>
          </a:p>
        </p:txBody>
      </p:sp>
      <p:sp>
        <p:nvSpPr>
          <p:cNvPr id="3" name="TextBox 2">
            <a:extLst>
              <a:ext uri="{FF2B5EF4-FFF2-40B4-BE49-F238E27FC236}">
                <a16:creationId xmlns:a16="http://schemas.microsoft.com/office/drawing/2014/main" id="{30DF5207-71A6-4BDF-AEE8-EE39CDC93EFC}"/>
              </a:ext>
            </a:extLst>
          </p:cNvPr>
          <p:cNvSpPr txBox="1"/>
          <p:nvPr/>
        </p:nvSpPr>
        <p:spPr>
          <a:xfrm>
            <a:off x="5981700" y="1933545"/>
            <a:ext cx="1905000" cy="369332"/>
          </a:xfrm>
          <a:prstGeom prst="rect">
            <a:avLst/>
          </a:prstGeom>
          <a:noFill/>
        </p:spPr>
        <p:txBody>
          <a:bodyPr wrap="square" rtlCol="0">
            <a:spAutoFit/>
          </a:bodyPr>
          <a:lstStyle/>
          <a:p>
            <a:r>
              <a:rPr lang="en-US" sz="1800" dirty="0">
                <a:solidFill>
                  <a:srgbClr val="FF0000"/>
                </a:solidFill>
              </a:rPr>
              <a:t>half-life: 23 min</a:t>
            </a:r>
          </a:p>
        </p:txBody>
      </p:sp>
      <p:sp>
        <p:nvSpPr>
          <p:cNvPr id="7" name="TextBox 6">
            <a:extLst>
              <a:ext uri="{FF2B5EF4-FFF2-40B4-BE49-F238E27FC236}">
                <a16:creationId xmlns:a16="http://schemas.microsoft.com/office/drawing/2014/main" id="{7644EF74-7A69-4C48-B269-B75DD22F88DD}"/>
              </a:ext>
            </a:extLst>
          </p:cNvPr>
          <p:cNvSpPr txBox="1"/>
          <p:nvPr/>
        </p:nvSpPr>
        <p:spPr>
          <a:xfrm>
            <a:off x="5813838" y="3429000"/>
            <a:ext cx="1905000" cy="369332"/>
          </a:xfrm>
          <a:prstGeom prst="rect">
            <a:avLst/>
          </a:prstGeom>
          <a:noFill/>
        </p:spPr>
        <p:txBody>
          <a:bodyPr wrap="square" rtlCol="0">
            <a:spAutoFit/>
          </a:bodyPr>
          <a:lstStyle/>
          <a:p>
            <a:r>
              <a:rPr lang="en-US" sz="1800" dirty="0">
                <a:solidFill>
                  <a:srgbClr val="FF0000"/>
                </a:solidFill>
              </a:rPr>
              <a:t>half-life: ~2 days</a:t>
            </a:r>
          </a:p>
        </p:txBody>
      </p:sp>
      <p:sp>
        <p:nvSpPr>
          <p:cNvPr id="8" name="TextBox 7">
            <a:extLst>
              <a:ext uri="{FF2B5EF4-FFF2-40B4-BE49-F238E27FC236}">
                <a16:creationId xmlns:a16="http://schemas.microsoft.com/office/drawing/2014/main" id="{7A7E86A0-E16B-44B2-AEE4-3D1D028C0F96}"/>
              </a:ext>
            </a:extLst>
          </p:cNvPr>
          <p:cNvSpPr txBox="1"/>
          <p:nvPr/>
        </p:nvSpPr>
        <p:spPr>
          <a:xfrm>
            <a:off x="5919866" y="5088772"/>
            <a:ext cx="2309733" cy="369332"/>
          </a:xfrm>
          <a:prstGeom prst="rect">
            <a:avLst/>
          </a:prstGeom>
          <a:noFill/>
        </p:spPr>
        <p:txBody>
          <a:bodyPr wrap="square" rtlCol="0">
            <a:spAutoFit/>
          </a:bodyPr>
          <a:lstStyle/>
          <a:p>
            <a:r>
              <a:rPr lang="en-US" sz="1800" dirty="0">
                <a:solidFill>
                  <a:srgbClr val="FF0000"/>
                </a:solidFill>
              </a:rPr>
              <a:t>half-life: ~24000 years</a:t>
            </a:r>
          </a:p>
        </p:txBody>
      </p:sp>
    </p:spTree>
    <p:extLst>
      <p:ext uri="{BB962C8B-B14F-4D97-AF65-F5344CB8AC3E}">
        <p14:creationId xmlns:p14="http://schemas.microsoft.com/office/powerpoint/2010/main" val="3777263647"/>
      </p:ext>
    </p:extLst>
  </p:cSld>
  <p:clrMapOvr>
    <a:masterClrMapping/>
  </p:clrMapOvr>
</p:sld>
</file>

<file path=ppt/theme/theme1.xml><?xml version="1.0" encoding="utf-8"?>
<a:theme xmlns:a="http://schemas.openxmlformats.org/drawingml/2006/main" name="arny">
  <a:themeElements>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arny">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rny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arny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arny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rny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arny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arny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HD:Applications:Microsoft Office 2004:Templates:My Templates:arny.pot</Template>
  <TotalTime>27784</TotalTime>
  <Words>2077</Words>
  <Application>Microsoft Office PowerPoint</Application>
  <PresentationFormat>On-screen Show (4:3)</PresentationFormat>
  <Paragraphs>294</Paragraphs>
  <Slides>24</Slides>
  <Notes>17</Notes>
  <HiddenSlides>0</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acumin-pro-semi-condensed</vt:lpstr>
      <vt:lpstr>Arial</vt:lpstr>
      <vt:lpstr>Arial Black</vt:lpstr>
      <vt:lpstr>Calibri</vt:lpstr>
      <vt:lpstr>Cambria Math</vt:lpstr>
      <vt:lpstr>Comic Sans MS</vt:lpstr>
      <vt:lpstr>Times New Roman</vt:lpstr>
      <vt:lpstr>Wingdings</vt:lpstr>
      <vt:lpstr>arny</vt:lpstr>
      <vt:lpstr>Equation</vt:lpstr>
      <vt:lpstr>PowerPoint Presentation</vt:lpstr>
      <vt:lpstr>PowerPoint Presentation</vt:lpstr>
      <vt:lpstr>Fusion</vt:lpstr>
      <vt:lpstr>PowerPoint Presentation</vt:lpstr>
      <vt:lpstr>PowerPoint Presentation</vt:lpstr>
      <vt:lpstr>The antimatter bomb:  the Sci-Fi Bomb</vt:lpstr>
      <vt:lpstr>The antimatter bomb:  the Sci-Fi Bomb</vt:lpstr>
      <vt:lpstr>Nuclear Reactors</vt:lpstr>
      <vt:lpstr>PowerPoint Presentation</vt:lpstr>
      <vt:lpstr>Modern Power Reactors</vt:lpstr>
      <vt:lpstr>Modern Power Reactors</vt:lpstr>
      <vt:lpstr>(Bonus quiz): Do the control rods in a nuclear reactor absorb or emit neutrons?</vt:lpstr>
      <vt:lpstr>Safety and Environmental Concerns</vt:lpstr>
      <vt:lpstr>Chernobyl and Fukushima Reactor </vt:lpstr>
      <vt:lpstr>Can we generate power from controlled fusion?</vt:lpstr>
      <vt:lpstr>(Bonus) Quiz: If the coolant material is also the moderator material like in the light water reactor (BWR or PWR), can the loss of coolant ever lead to a meltdown in a reactor using natural uranium?</vt:lpstr>
      <vt:lpstr>Law of  reflection and Refraction</vt:lpstr>
      <vt:lpstr>Total Internal Reflection</vt:lpstr>
      <vt:lpstr>Examples</vt:lpstr>
      <vt:lpstr>Chromatic Dispersion</vt:lpstr>
      <vt:lpstr>Quiz (Bonus)</vt:lpstr>
      <vt:lpstr>Mirage and Rainbow</vt:lpstr>
      <vt:lpstr>Mirage and Rainbow</vt:lpstr>
      <vt:lpstr>Quiz (Bonus)</vt:lpstr>
    </vt:vector>
  </TitlesOfParts>
  <Company>ISU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Chapter 15 Thermodynamics</dc:title>
  <dc:subject>Cutnell</dc:subject>
  <dc:creator>Kara Keeter</dc:creator>
  <cp:keywords>Cutnell, PowerPoint, Presentation</cp:keywords>
  <cp:lastModifiedBy>David King</cp:lastModifiedBy>
  <cp:revision>326</cp:revision>
  <cp:lastPrinted>2006-03-07T20:21:09Z</cp:lastPrinted>
  <dcterms:created xsi:type="dcterms:W3CDTF">2006-01-07T22:20:33Z</dcterms:created>
  <dcterms:modified xsi:type="dcterms:W3CDTF">2021-04-29T22:09:13Z</dcterms:modified>
  <cp:category>Presentations</cp:category>
</cp:coreProperties>
</file>