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video/unknown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02" r:id="rId2"/>
    <p:sldId id="599" r:id="rId3"/>
    <p:sldId id="600" r:id="rId4"/>
    <p:sldId id="601" r:id="rId5"/>
    <p:sldId id="590" r:id="rId6"/>
    <p:sldId id="540" r:id="rId7"/>
    <p:sldId id="535" r:id="rId8"/>
    <p:sldId id="541" r:id="rId9"/>
    <p:sldId id="543" r:id="rId10"/>
    <p:sldId id="544" r:id="rId11"/>
    <p:sldId id="545" r:id="rId12"/>
    <p:sldId id="593" r:id="rId13"/>
    <p:sldId id="546" r:id="rId14"/>
    <p:sldId id="592" r:id="rId15"/>
    <p:sldId id="547" r:id="rId16"/>
    <p:sldId id="548" r:id="rId17"/>
    <p:sldId id="550" r:id="rId18"/>
    <p:sldId id="591" r:id="rId19"/>
    <p:sldId id="551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99"/>
    <a:srgbClr val="00FFFF"/>
    <a:srgbClr val="A5D959"/>
    <a:srgbClr val="FF9966"/>
    <a:srgbClr val="0000CC"/>
    <a:srgbClr val="FF3300"/>
    <a:srgbClr val="00FF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71" autoAdjust="0"/>
  </p:normalViewPr>
  <p:slideViewPr>
    <p:cSldViewPr>
      <p:cViewPr varScale="1">
        <p:scale>
          <a:sx n="50" d="100"/>
          <a:sy n="50" d="100"/>
        </p:scale>
        <p:origin x="742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6538" y="0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8513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6538" y="9688513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0824C1B-7D08-4F84-9375-9A8DA1C6E7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7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5A32AC-EB6A-4251-BBFA-33B0C0A700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52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DF114-969F-4036-8316-E03C12BC14A2}" type="slidenum">
              <a:rPr lang="en-US"/>
              <a:pPr/>
              <a:t>1</a:t>
            </a:fld>
            <a:endParaRPr lang="en-US"/>
          </a:p>
        </p:txBody>
      </p:sp>
      <p:sp>
        <p:nvSpPr>
          <p:cNvPr id="2254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A5EC288-3D12-40CF-BE22-4F6041D94AB4}" type="slidenum">
              <a:rPr lang="ja-JP" altLang="en-US" sz="1300" i="0" smtClean="0">
                <a:solidFill>
                  <a:schemeClr val="tx1"/>
                </a:solidFill>
              </a:rPr>
              <a:pPr/>
              <a:t>11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4B52906-CD43-43EF-AE91-1E8E90995ADC}" type="slidenum">
              <a:rPr lang="ja-JP" altLang="en-US" sz="1300" i="0" smtClean="0">
                <a:solidFill>
                  <a:schemeClr val="tx1"/>
                </a:solidFill>
              </a:rPr>
              <a:pPr/>
              <a:t>13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Ripples, you can never catch the rainbow.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Glowing hot wire, ripples.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5A32AC-EB6A-4251-BBFA-33B0C0A700C0}" type="slidenum">
              <a:rPr lang="ja-JP" altLang="en-US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556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538A0FFB-5753-4236-8512-F3DEA94EC01D}" type="slidenum">
              <a:rPr lang="ja-JP" altLang="en-US" sz="1300" i="0" smtClean="0">
                <a:solidFill>
                  <a:schemeClr val="tx1"/>
                </a:solidFill>
              </a:rPr>
              <a:pPr/>
              <a:t>15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9B989A22-1C73-4C15-91A8-239D6CB7637E}" type="slidenum">
              <a:rPr lang="ja-JP" altLang="en-US" sz="1300" i="0" smtClean="0">
                <a:solidFill>
                  <a:schemeClr val="tx1"/>
                </a:solidFill>
              </a:rPr>
              <a:pPr/>
              <a:t>16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2B897782-6B7F-438B-B493-EDE7AD664CEE}" type="slidenum">
              <a:rPr lang="ja-JP" altLang="en-US" sz="1300" i="0" smtClean="0">
                <a:solidFill>
                  <a:schemeClr val="tx1"/>
                </a:solidFill>
              </a:rPr>
              <a:pPr/>
              <a:t>17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96C2DCB-C11B-42B9-A408-942EE9993207}" type="slidenum">
              <a:rPr lang="ja-JP" altLang="en-US" sz="1300" i="0" smtClean="0">
                <a:solidFill>
                  <a:schemeClr val="tx1"/>
                </a:solidFill>
              </a:rPr>
              <a:pPr/>
              <a:t>19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741C0-2715-44FB-8BE4-D6DD18A9A587}" type="slidenum">
              <a:rPr lang="en-US"/>
              <a:pPr/>
              <a:t>2</a:t>
            </a:fld>
            <a:endParaRPr lang="en-US"/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741C0-2715-44FB-8BE4-D6DD18A9A587}" type="slidenum">
              <a:rPr lang="en-US"/>
              <a:pPr/>
              <a:t>3</a:t>
            </a:fld>
            <a:endParaRPr lang="en-US"/>
          </a:p>
        </p:txBody>
      </p:sp>
      <p:sp>
        <p:nvSpPr>
          <p:cNvPr id="221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3F75D-E868-4C89-8E55-9E1B5AAE645C}" type="slidenum">
              <a:rPr lang="en-US"/>
              <a:pPr/>
              <a:t>4</a:t>
            </a:fld>
            <a:endParaRPr lang="en-US"/>
          </a:p>
        </p:txBody>
      </p:sp>
      <p:sp>
        <p:nvSpPr>
          <p:cNvPr id="222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B993065-3312-4730-922E-D980DC1A72DE}" type="slidenum">
              <a:rPr lang="ja-JP" altLang="en-US" sz="1300" i="0" smtClean="0">
                <a:solidFill>
                  <a:schemeClr val="tx1"/>
                </a:solidFill>
              </a:rPr>
              <a:pPr/>
              <a:t>6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297F172-E18B-494B-AE7D-EAB5F2FCFBBC}" type="slidenum">
              <a:rPr lang="ja-JP" altLang="en-US" sz="1300" i="0" smtClean="0">
                <a:solidFill>
                  <a:schemeClr val="tx1"/>
                </a:solidFill>
              </a:rPr>
              <a:pPr/>
              <a:t>7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B6E8E936-34FA-4F8B-B006-DE1C5BF98713}" type="slidenum">
              <a:rPr lang="ja-JP" altLang="en-US" sz="1300" i="0" smtClean="0">
                <a:solidFill>
                  <a:schemeClr val="tx1"/>
                </a:solidFill>
              </a:rPr>
              <a:pPr/>
              <a:t>8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898B1AB1-B6BF-4CE9-900A-2272A20768FB}" type="slidenum">
              <a:rPr lang="ja-JP" altLang="en-US" sz="1300" i="0" smtClean="0">
                <a:solidFill>
                  <a:schemeClr val="tx1"/>
                </a:solidFill>
              </a:rPr>
              <a:pPr/>
              <a:t>9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D20F7F1-3557-444E-83DF-39FCD89262E0}" type="slidenum">
              <a:rPr lang="ja-JP" altLang="en-US" sz="1300" i="0" smtClean="0">
                <a:solidFill>
                  <a:schemeClr val="tx1"/>
                </a:solidFill>
              </a:rPr>
              <a:pPr/>
              <a:t>10</a:t>
            </a:fld>
            <a:endParaRPr lang="en-US" altLang="ja-JP" sz="1300" i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Field of vision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7272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761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00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32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1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92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4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8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9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47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587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Lecture 22-</a:t>
            </a:r>
            <a:fld id="{2B111606-B86F-4714-8FE4-14FD65DA3124}" type="slidenum"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pPr>
                <a:defRPr/>
              </a:pPr>
              <a:t>‹#›</a:t>
            </a:fld>
            <a:endParaRPr lang="en-US" altLang="ja-JP" sz="1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5.wmf"/><Relationship Id="rId10" Type="http://schemas.openxmlformats.org/officeDocument/2006/relationships/image" Target="../media/image38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hyperlink" Target="http://en.wikipedia.org/wiki/Pressurized_Water_Reactor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3.png"/><Relationship Id="rId5" Type="http://schemas.openxmlformats.org/officeDocument/2006/relationships/hyperlink" Target="http://en.wikipedia.org/wiki/Boiling_Water_Reactor" TargetMode="Externa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ukushima_I_nuclear_acciden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hernoby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image" Target="../media/image7.w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Different radioactive isotopes have different average times that elapse before they decay.</a:t>
            </a:r>
          </a:p>
          <a:p>
            <a:pPr>
              <a:lnSpc>
                <a:spcPct val="80000"/>
              </a:lnSpc>
            </a:pP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chemeClr val="accent1"/>
                </a:solidFill>
              </a:rPr>
              <a:t>half-life</a:t>
            </a:r>
            <a:r>
              <a:rPr lang="en-US" sz="2400" dirty="0"/>
              <a:t> is the time required for half of the original number of atoms to decay.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For example, the half-life of radon-222 is about 3.8 days.</a:t>
            </a:r>
          </a:p>
        </p:txBody>
      </p:sp>
      <p:pic>
        <p:nvPicPr>
          <p:cNvPr id="2253827" name="Picture 3" descr="1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38" y="2388138"/>
            <a:ext cx="4588418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828" name="Text Box 4"/>
          <p:cNvSpPr txBox="1">
            <a:spLocks noChangeArrowheads="1"/>
          </p:cNvSpPr>
          <p:nvPr/>
        </p:nvSpPr>
        <p:spPr bwMode="auto">
          <a:xfrm>
            <a:off x="304800" y="2388139"/>
            <a:ext cx="37338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If we start with 20,000 atoms of radon-222, 3.8 days later we would have 10,000 remaining.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After 7.6 days, half of the 10,000 would have decayed, leaving 5,000.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After three half-lives, only 2500 would remain.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After four half-lives, only 1250 would remain.</a:t>
            </a:r>
          </a:p>
        </p:txBody>
      </p:sp>
    </p:spTree>
    <p:extLst>
      <p:ext uri="{BB962C8B-B14F-4D97-AF65-F5344CB8AC3E}">
        <p14:creationId xmlns:p14="http://schemas.microsoft.com/office/powerpoint/2010/main" val="93712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2" name="Picture 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80399" y="2145096"/>
            <a:ext cx="3165002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n-US" altLang="ja-JP">
                <a:ea typeface="ＭＳ Ｐゴシック" pitchFamily="64" charset="-128"/>
              </a:rPr>
              <a:t>Examples</a:t>
            </a:r>
          </a:p>
        </p:txBody>
      </p:sp>
      <p:pic>
        <p:nvPicPr>
          <p:cNvPr id="3079" name="Picture 3" descr="figure-31-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2849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844" name="Object 4"/>
          <p:cNvGraphicFramePr>
            <a:graphicFrameLocks noChangeAspect="1"/>
          </p:cNvGraphicFramePr>
          <p:nvPr/>
        </p:nvGraphicFramePr>
        <p:xfrm>
          <a:off x="4419600" y="1524000"/>
          <a:ext cx="23622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3" name="Equation" r:id="rId6" imgW="1536480" imgH="431640" progId="Equation.DSMT4">
                  <p:embed/>
                </p:oleObj>
              </mc:Choice>
              <mc:Fallback>
                <p:oleObj name="Equation" r:id="rId6" imgW="1536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524000"/>
                        <a:ext cx="23622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4267200" y="990600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Fish’s view of the world</a:t>
            </a:r>
          </a:p>
        </p:txBody>
      </p:sp>
      <p:pic>
        <p:nvPicPr>
          <p:cNvPr id="675846" name="Picture 6" descr="figure-31-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3352800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dirty="0">
                <a:ea typeface="ＭＳ Ｐゴシック" pitchFamily="64" charset="-128"/>
              </a:rPr>
              <a:t>Prism used as reflectors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66800" y="4953000"/>
            <a:ext cx="3041650" cy="1752600"/>
            <a:chOff x="672" y="3120"/>
            <a:chExt cx="1916" cy="1104"/>
          </a:xfrm>
        </p:grpSpPr>
        <p:pic>
          <p:nvPicPr>
            <p:cNvPr id="3092" name="Picture 9" descr="figure-31-27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168"/>
              <a:ext cx="977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0" descr="figure-31-27c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3120"/>
              <a:ext cx="74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5851" name="Text Box 11"/>
          <p:cNvSpPr txBox="1">
            <a:spLocks noChangeArrowheads="1"/>
          </p:cNvSpPr>
          <p:nvPr/>
        </p:nvSpPr>
        <p:spPr bwMode="auto">
          <a:xfrm>
            <a:off x="4495800" y="4953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Optical fiber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5029200" y="6019800"/>
            <a:ext cx="3368675" cy="641350"/>
            <a:chOff x="3168" y="3792"/>
            <a:chExt cx="2122" cy="404"/>
          </a:xfrm>
        </p:grpSpPr>
        <p:graphicFrame>
          <p:nvGraphicFramePr>
            <p:cNvPr id="3077" name="Object 13"/>
            <p:cNvGraphicFramePr>
              <a:graphicFrameLocks noChangeAspect="1"/>
            </p:cNvGraphicFramePr>
            <p:nvPr/>
          </p:nvGraphicFramePr>
          <p:xfrm>
            <a:off x="3853" y="3792"/>
            <a:ext cx="1437" cy="4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4" name="Equation" r:id="rId11" imgW="1536480" imgH="431640" progId="Equation.DSMT4">
                    <p:embed/>
                  </p:oleObj>
                </mc:Choice>
                <mc:Fallback>
                  <p:oleObj name="Equation" r:id="rId11" imgW="15364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3" y="3792"/>
                          <a:ext cx="1437" cy="4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Text Box 14"/>
            <p:cNvSpPr txBox="1">
              <a:spLocks noChangeArrowheads="1"/>
            </p:cNvSpPr>
            <p:nvPr/>
          </p:nvSpPr>
          <p:spPr bwMode="auto">
            <a:xfrm>
              <a:off x="3168" y="3840"/>
              <a:ext cx="6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in water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029200" y="4953000"/>
            <a:ext cx="3733800" cy="1076325"/>
            <a:chOff x="3168" y="3120"/>
            <a:chExt cx="2352" cy="678"/>
          </a:xfrm>
        </p:grpSpPr>
        <p:graphicFrame>
          <p:nvGraphicFramePr>
            <p:cNvPr id="3076" name="Object 16"/>
            <p:cNvGraphicFramePr>
              <a:graphicFrameLocks noChangeAspect="1"/>
            </p:cNvGraphicFramePr>
            <p:nvPr/>
          </p:nvGraphicFramePr>
          <p:xfrm>
            <a:off x="3840" y="3408"/>
            <a:ext cx="1318" cy="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5" name="Equation" r:id="rId13" imgW="1460160" imgH="431640" progId="Equation.DSMT4">
                    <p:embed/>
                  </p:oleObj>
                </mc:Choice>
                <mc:Fallback>
                  <p:oleObj name="Equation" r:id="rId13" imgW="1460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3408"/>
                          <a:ext cx="1318" cy="3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168" y="3456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in air</a:t>
              </a: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4032" y="3120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i="0">
                  <a:solidFill>
                    <a:schemeClr val="tx1"/>
                  </a:solidFill>
                  <a:ea typeface="ＭＳ Ｐゴシック" pitchFamily="64" charset="-128"/>
                </a:rPr>
                <a:t>(e.g., glass with n=1.5)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505325" y="3429000"/>
            <a:ext cx="2387600" cy="1282700"/>
            <a:chOff x="2838" y="2160"/>
            <a:chExt cx="1504" cy="808"/>
          </a:xfrm>
        </p:grpSpPr>
        <p:graphicFrame>
          <p:nvGraphicFramePr>
            <p:cNvPr id="3075" name="Object 20"/>
            <p:cNvGraphicFramePr>
              <a:graphicFrameLocks noChangeAspect="1"/>
            </p:cNvGraphicFramePr>
            <p:nvPr/>
          </p:nvGraphicFramePr>
          <p:xfrm>
            <a:off x="2928" y="2160"/>
            <a:ext cx="1414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6" name="Equation" r:id="rId15" imgW="1460160" imgH="431640" progId="Equation.DSMT4">
                    <p:embed/>
                  </p:oleObj>
                </mc:Choice>
                <mc:Fallback>
                  <p:oleObj name="Equation" r:id="rId15" imgW="146016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160"/>
                          <a:ext cx="1414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8" name="Text Box 21"/>
            <p:cNvSpPr txBox="1">
              <a:spLocks noChangeArrowheads="1"/>
            </p:cNvSpPr>
            <p:nvPr/>
          </p:nvSpPr>
          <p:spPr bwMode="auto">
            <a:xfrm>
              <a:off x="2838" y="2564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i="0" dirty="0">
                  <a:solidFill>
                    <a:schemeClr val="tx1"/>
                  </a:solidFill>
                  <a:ea typeface="ＭＳ Ｐゴシック" pitchFamily="64" charset="-128"/>
                </a:rPr>
                <a:t>(e.g., glass with n=1.5)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64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7" grpId="0" autoUpdateAnimBg="0"/>
      <p:bldP spid="6758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64" charset="-128"/>
              </a:rPr>
              <a:t>Chromatic Dispersion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114300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 index of refraction of a medium is usually a function of the wavelength of the light. It is </a:t>
            </a:r>
            <a:r>
              <a:rPr lang="en-US" altLang="ja-JP" sz="2000" b="1">
                <a:ea typeface="ＭＳ Ｐゴシック" pitchFamily="64" charset="-128"/>
              </a:rPr>
              <a:t>larger at shorter wavelengths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</a:p>
        </p:txBody>
      </p:sp>
      <p:pic>
        <p:nvPicPr>
          <p:cNvPr id="10244" name="Picture 4" descr="F34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85800"/>
            <a:ext cx="2403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352800" y="2438400"/>
            <a:ext cx="52673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Consequently, a light beam consisting of rays of different wavelength (e.g., sun light) will be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refracted at different angles at the interface of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two different media. This spreading of light is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called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chromatic dispersion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4953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>
                <a:ea typeface="ＭＳ Ｐゴシック" pitchFamily="64" charset="-128"/>
              </a:rPr>
              <a:t>White light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: It consists of components of nearly all the colors in the visible spectrum with approximately uniform intensities.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429000" y="5410200"/>
            <a:ext cx="510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The component of a beam of white light with shorter wavelength tends to be bent more.</a:t>
            </a:r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3581400" y="6248400"/>
            <a:ext cx="4343400" cy="396875"/>
            <a:chOff x="2256" y="3936"/>
            <a:chExt cx="2736" cy="250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2256" y="4032"/>
              <a:ext cx="336" cy="96"/>
            </a:xfrm>
            <a:prstGeom prst="rightArrow">
              <a:avLst>
                <a:gd name="adj1" fmla="val 50000"/>
                <a:gd name="adj2" fmla="val 87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736" y="3936"/>
              <a:ext cx="22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Spectrometer (such as a prism)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14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dirty="0"/>
              <a:t>7A-22 Refraction by Prisms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399"/>
            <a:ext cx="7010400" cy="526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86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dirty="0">
                <a:ea typeface="ＭＳ Ｐゴシック" pitchFamily="64" charset="-128"/>
              </a:rPr>
              <a:t>Mirage and Rainbow</a:t>
            </a:r>
          </a:p>
        </p:txBody>
      </p:sp>
      <p:pic>
        <p:nvPicPr>
          <p:cNvPr id="4100" name="Picture 3" descr="figure-31-2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3763963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figure-31-2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19081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Mirage</a:t>
            </a:r>
          </a:p>
        </p:txBody>
      </p:sp>
      <p:graphicFrame>
        <p:nvGraphicFramePr>
          <p:cNvPr id="678918" name="Object 6"/>
          <p:cNvGraphicFramePr>
            <a:graphicFrameLocks noChangeAspect="1"/>
          </p:cNvGraphicFramePr>
          <p:nvPr/>
        </p:nvGraphicFramePr>
        <p:xfrm>
          <a:off x="6858000" y="1676400"/>
          <a:ext cx="19050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6" imgW="876240" imgH="241200" progId="Equation.DSMT4">
                  <p:embed/>
                </p:oleObj>
              </mc:Choice>
              <mc:Fallback>
                <p:oleObj name="Equation" r:id="rId6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676400"/>
                        <a:ext cx="19050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3505200"/>
            <a:ext cx="3505200" cy="3017838"/>
            <a:chOff x="672" y="2208"/>
            <a:chExt cx="2208" cy="1901"/>
          </a:xfrm>
        </p:grpSpPr>
        <p:pic>
          <p:nvPicPr>
            <p:cNvPr id="4114" name="Picture 8" descr="figure-31-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08"/>
              <a:ext cx="1668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water droplet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86200" y="4114800"/>
            <a:ext cx="5105400" cy="2344738"/>
            <a:chOff x="2448" y="2592"/>
            <a:chExt cx="3216" cy="1477"/>
          </a:xfrm>
        </p:grpSpPr>
        <p:pic>
          <p:nvPicPr>
            <p:cNvPr id="4110" name="Picture 11" descr="figure-31-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640"/>
              <a:ext cx="2275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 Box 12"/>
            <p:cNvSpPr txBox="1">
              <a:spLocks noChangeArrowheads="1"/>
            </p:cNvSpPr>
            <p:nvPr/>
          </p:nvSpPr>
          <p:spPr bwMode="auto">
            <a:xfrm>
              <a:off x="4272" y="3504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rainbow</a:t>
              </a:r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4560" y="2592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red is outside.</a:t>
              </a:r>
            </a:p>
          </p:txBody>
        </p:sp>
        <p:sp>
          <p:nvSpPr>
            <p:cNvPr id="4113" name="Text Box 14"/>
            <p:cNvSpPr txBox="1">
              <a:spLocks noChangeArrowheads="1"/>
            </p:cNvSpPr>
            <p:nvPr/>
          </p:nvSpPr>
          <p:spPr bwMode="auto">
            <a:xfrm>
              <a:off x="4656" y="288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intensity max at 42</a:t>
              </a:r>
              <a:r>
                <a:rPr lang="en-US" altLang="ja-JP" sz="1800">
                  <a:ea typeface="ＭＳ Ｐゴシック" pitchFamily="64" charset="-128"/>
                  <a:sym typeface="Symbol" pitchFamily="18" charset="2"/>
                </a:rPr>
                <a:t></a:t>
              </a:r>
              <a:endParaRPr lang="en-US" altLang="ja-JP" sz="1800">
                <a:ea typeface="ＭＳ Ｐゴシック" pitchFamily="64" charset="-128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676400" y="1717675"/>
            <a:ext cx="2382838" cy="263525"/>
            <a:chOff x="1676400" y="1654030"/>
            <a:chExt cx="2382982" cy="262949"/>
          </a:xfrm>
        </p:grpSpPr>
        <p:cxnSp>
          <p:nvCxnSpPr>
            <p:cNvPr id="4106" name="Straight Connector 15"/>
            <p:cNvCxnSpPr>
              <a:cxnSpLocks noChangeShapeType="1"/>
            </p:cNvCxnSpPr>
            <p:nvPr/>
          </p:nvCxnSpPr>
          <p:spPr bwMode="auto">
            <a:xfrm>
              <a:off x="1676400" y="1654030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7" name="Straight Connector 16"/>
            <p:cNvCxnSpPr>
              <a:cxnSpLocks noChangeShapeType="1"/>
            </p:cNvCxnSpPr>
            <p:nvPr/>
          </p:nvCxnSpPr>
          <p:spPr bwMode="auto">
            <a:xfrm>
              <a:off x="1697182" y="1731818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Straight Connector 17"/>
            <p:cNvCxnSpPr>
              <a:cxnSpLocks noChangeShapeType="1"/>
            </p:cNvCxnSpPr>
            <p:nvPr/>
          </p:nvCxnSpPr>
          <p:spPr bwMode="auto">
            <a:xfrm>
              <a:off x="1676400" y="1828800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Straight Connector 18"/>
            <p:cNvCxnSpPr>
              <a:cxnSpLocks noChangeShapeType="1"/>
            </p:cNvCxnSpPr>
            <p:nvPr/>
          </p:nvCxnSpPr>
          <p:spPr bwMode="auto">
            <a:xfrm>
              <a:off x="1686791" y="1915391"/>
              <a:ext cx="23622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837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dirty="0"/>
              <a:t>7A-20 Hot Air Refraction</a:t>
            </a:r>
            <a:br>
              <a:rPr lang="en-US" dirty="0"/>
            </a:b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73480"/>
            <a:ext cx="5791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44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64" charset="-128"/>
              </a:rPr>
              <a:t>Double Rainbow</a:t>
            </a:r>
          </a:p>
        </p:txBody>
      </p:sp>
      <p:pic>
        <p:nvPicPr>
          <p:cNvPr id="11267" name="Picture 4" descr="DoubleRainb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4165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second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4068"/>
          <a:stretch>
            <a:fillRect/>
          </a:stretch>
        </p:blipFill>
        <p:spPr bwMode="auto">
          <a:xfrm>
            <a:off x="5105400" y="1066800"/>
            <a:ext cx="3305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629400" y="52578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Primary rainbow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248400" y="990600"/>
            <a:ext cx="251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Secondary rainbow</a:t>
            </a:r>
          </a:p>
        </p:txBody>
      </p:sp>
    </p:spTree>
    <p:extLst>
      <p:ext uri="{BB962C8B-B14F-4D97-AF65-F5344CB8AC3E}">
        <p14:creationId xmlns:p14="http://schemas.microsoft.com/office/powerpoint/2010/main" val="317798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64" charset="-128"/>
              </a:rPr>
              <a:t>Polarization of Electromagnetic Waves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Polarization is a measure of the degree to which the electric field (or the magnetic field) of an electromagnetic wave oscillates preferentially along a particular direction.</a:t>
            </a:r>
          </a:p>
        </p:txBody>
      </p:sp>
      <p:pic>
        <p:nvPicPr>
          <p:cNvPr id="679940" name="Picture 4" descr="F3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68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3505200"/>
            <a:ext cx="1295400" cy="1752600"/>
            <a:chOff x="1488" y="2208"/>
            <a:chExt cx="816" cy="1104"/>
          </a:xfrm>
        </p:grpSpPr>
        <p:sp>
          <p:nvSpPr>
            <p:cNvPr id="12306" name="Text Box 6"/>
            <p:cNvSpPr txBox="1">
              <a:spLocks noChangeArrowheads="1"/>
            </p:cNvSpPr>
            <p:nvPr/>
          </p:nvSpPr>
          <p:spPr bwMode="auto">
            <a:xfrm>
              <a:off x="1536" y="254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linearly polarized</a:t>
              </a:r>
            </a:p>
          </p:txBody>
        </p:sp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 flipH="1" flipV="1">
              <a:off x="1488" y="2208"/>
              <a:ext cx="24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unpolarized</a:t>
            </a:r>
          </a:p>
        </p:txBody>
      </p:sp>
      <p:pic>
        <p:nvPicPr>
          <p:cNvPr id="679946" name="Picture 10" descr="F34_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1" b="3862"/>
          <a:stretch>
            <a:fillRect/>
          </a:stretch>
        </p:blipFill>
        <p:spPr bwMode="auto">
          <a:xfrm>
            <a:off x="7239000" y="3124200"/>
            <a:ext cx="15875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7239000" y="19812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partially polarized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2286000" y="59436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64" charset="-128"/>
              </a:rPr>
              <a:t>Looking at </a:t>
            </a:r>
            <a:r>
              <a:rPr lang="en-US" altLang="ja-JP" sz="2000" b="1">
                <a:ea typeface="ＭＳ Ｐゴシック" pitchFamily="64" charset="-128"/>
              </a:rPr>
              <a:t>E</a:t>
            </a:r>
            <a:r>
              <a:rPr lang="en-US" altLang="ja-JP" sz="2000">
                <a:ea typeface="ＭＳ Ｐゴシック" pitchFamily="64" charset="-128"/>
              </a:rPr>
              <a:t> head-on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1676400"/>
            <a:ext cx="2895600" cy="5181600"/>
            <a:chOff x="2112" y="1056"/>
            <a:chExt cx="1824" cy="3264"/>
          </a:xfrm>
        </p:grpSpPr>
        <p:pic>
          <p:nvPicPr>
            <p:cNvPr id="12301" name="Picture 14" descr="F34_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1872"/>
              <a:ext cx="1168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2112" y="1056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Linear combination of many linearly polarized rays of random orientations</a:t>
              </a:r>
            </a:p>
          </p:txBody>
        </p:sp>
        <p:grpSp>
          <p:nvGrpSpPr>
            <p:cNvPr id="12303" name="Group 16"/>
            <p:cNvGrpSpPr>
              <a:grpSpLocks/>
            </p:cNvGrpSpPr>
            <p:nvPr/>
          </p:nvGrpSpPr>
          <p:grpSpPr bwMode="auto">
            <a:xfrm>
              <a:off x="2976" y="2784"/>
              <a:ext cx="960" cy="432"/>
              <a:chOff x="2976" y="2784"/>
              <a:chExt cx="960" cy="432"/>
            </a:xfrm>
          </p:grpSpPr>
          <p:sp>
            <p:nvSpPr>
              <p:cNvPr id="12304" name="Line 17"/>
              <p:cNvSpPr>
                <a:spLocks noChangeShapeType="1"/>
              </p:cNvSpPr>
              <p:nvPr/>
            </p:nvSpPr>
            <p:spPr bwMode="auto">
              <a:xfrm flipH="1">
                <a:off x="2976" y="2784"/>
                <a:ext cx="144" cy="43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Text Box 18"/>
              <p:cNvSpPr txBox="1">
                <a:spLocks noChangeArrowheads="1"/>
              </p:cNvSpPr>
              <p:nvPr/>
            </p:nvSpPr>
            <p:spPr bwMode="auto">
              <a:xfrm>
                <a:off x="3024" y="288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ea typeface="ＭＳ Ｐゴシック" pitchFamily="64" charset="-128"/>
                  </a:rPr>
                  <a:t>components</a:t>
                </a:r>
              </a:p>
            </p:txBody>
          </p:sp>
        </p:grpSp>
      </p:grp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4800600" y="609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equal y- and z-amplitudes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7162800" y="6019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unequal y- and z-amplitudes</a:t>
            </a:r>
          </a:p>
        </p:txBody>
      </p:sp>
    </p:spTree>
    <p:extLst>
      <p:ext uri="{BB962C8B-B14F-4D97-AF65-F5344CB8AC3E}">
        <p14:creationId xmlns:p14="http://schemas.microsoft.com/office/powerpoint/2010/main" val="32097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5" grpId="0"/>
      <p:bldP spid="679947" grpId="0"/>
      <p:bldP spid="679948" grpId="0"/>
      <p:bldP spid="679955" grpId="0"/>
      <p:bldP spid="6799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64" charset="-128"/>
              </a:rPr>
              <a:t>Polarizer: polarization by absorption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electric field component parallel to the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transmission axis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passed by a polarizer; a component perpendicular to it is absorbed.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57200" y="2667000"/>
            <a:ext cx="5029200" cy="1543050"/>
            <a:chOff x="288" y="1680"/>
            <a:chExt cx="3168" cy="972"/>
          </a:xfrm>
        </p:grpSpPr>
        <p:grpSp>
          <p:nvGrpSpPr>
            <p:cNvPr id="6162" name="Group 5"/>
            <p:cNvGrpSpPr>
              <a:grpSpLocks/>
            </p:cNvGrpSpPr>
            <p:nvPr/>
          </p:nvGrpSpPr>
          <p:grpSpPr bwMode="auto">
            <a:xfrm>
              <a:off x="384" y="2256"/>
              <a:ext cx="3072" cy="396"/>
              <a:chOff x="384" y="1872"/>
              <a:chExt cx="3072" cy="396"/>
            </a:xfrm>
          </p:grpSpPr>
          <p:graphicFrame>
            <p:nvGraphicFramePr>
              <p:cNvPr id="6147" name="Object 6"/>
              <p:cNvGraphicFramePr>
                <a:graphicFrameLocks noChangeAspect="1"/>
              </p:cNvGraphicFramePr>
              <p:nvPr/>
            </p:nvGraphicFramePr>
            <p:xfrm>
              <a:off x="2208" y="1872"/>
              <a:ext cx="1248" cy="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6" name="Equation" r:id="rId4" imgW="787320" imgH="241200" progId="Equation.DSMT4">
                      <p:embed/>
                    </p:oleObj>
                  </mc:Choice>
                  <mc:Fallback>
                    <p:oleObj name="Equation" r:id="rId4" imgW="7873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1872"/>
                            <a:ext cx="1248" cy="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7"/>
              <p:cNvGraphicFramePr>
                <a:graphicFrameLocks noChangeAspect="1"/>
              </p:cNvGraphicFramePr>
              <p:nvPr/>
            </p:nvGraphicFramePr>
            <p:xfrm>
              <a:off x="384" y="1920"/>
              <a:ext cx="1152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567" name="Equation" r:id="rId6" imgW="799920" imgH="241200" progId="Equation.DSMT4">
                      <p:embed/>
                    </p:oleObj>
                  </mc:Choice>
                  <mc:Fallback>
                    <p:oleObj name="Equation" r:id="rId6" imgW="7999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920"/>
                            <a:ext cx="1152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4" name="AutoShape 8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288" cy="96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288" y="1680"/>
              <a:ext cx="31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So if linearly polarized beam with </a:t>
              </a:r>
              <a:r>
                <a:rPr lang="en-US" altLang="ja-JP" sz="2000" b="1">
                  <a:ea typeface="ＭＳ Ｐゴシック" pitchFamily="64" charset="-128"/>
                </a:rPr>
                <a:t>E</a:t>
              </a:r>
              <a:r>
                <a:rPr lang="en-US" altLang="ja-JP" sz="2000" b="1" i="0">
                  <a:ea typeface="ＭＳ Ｐゴシック" pitchFamily="64" charset="-128"/>
                </a:rPr>
                <a:t> is incident on a polarizer as shown,</a:t>
              </a:r>
            </a:p>
          </p:txBody>
        </p:sp>
      </p:grp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429000" y="4343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Zero if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=/2, I</a:t>
            </a:r>
            <a:r>
              <a:rPr lang="en-US" altLang="ja-JP" sz="2000" b="1" baseline="-10000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0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 if =0</a:t>
            </a:r>
          </a:p>
        </p:txBody>
      </p:sp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609600" y="4953000"/>
            <a:ext cx="4876800" cy="1222375"/>
            <a:chOff x="384" y="2736"/>
            <a:chExt cx="3072" cy="770"/>
          </a:xfrm>
        </p:grpSpPr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384" y="2736"/>
              <a:ext cx="30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If unpolarized beam is incident instead, </a:t>
              </a:r>
            </a:p>
          </p:txBody>
        </p:sp>
        <p:graphicFrame>
          <p:nvGraphicFramePr>
            <p:cNvPr id="6146" name="Object 13"/>
            <p:cNvGraphicFramePr>
              <a:graphicFrameLocks noChangeAspect="1"/>
            </p:cNvGraphicFramePr>
            <p:nvPr/>
          </p:nvGraphicFramePr>
          <p:xfrm>
            <a:off x="1248" y="3072"/>
            <a:ext cx="2112" cy="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68" name="Equation" r:id="rId8" imgW="1358640" imgH="279360" progId="Equation.DSMT4">
                    <p:embed/>
                  </p:oleObj>
                </mc:Choice>
                <mc:Fallback>
                  <p:oleObj name="Equation" r:id="rId8" imgW="13586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072"/>
                          <a:ext cx="2112" cy="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54" name="Text Box 14"/>
          <p:cNvSpPr txBox="1">
            <a:spLocks noChangeArrowheads="1"/>
          </p:cNvSpPr>
          <p:nvPr/>
        </p:nvSpPr>
        <p:spPr bwMode="auto">
          <a:xfrm>
            <a:off x="5943600" y="5257800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Polarization can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rotate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 in time if linearly polarized beams of different phases are combined.</a:t>
            </a:r>
          </a:p>
        </p:txBody>
      </p:sp>
      <p:grpSp>
        <p:nvGrpSpPr>
          <p:cNvPr id="6155" name="Group 15"/>
          <p:cNvGrpSpPr>
            <a:grpSpLocks/>
          </p:cNvGrpSpPr>
          <p:nvPr/>
        </p:nvGrpSpPr>
        <p:grpSpPr bwMode="auto">
          <a:xfrm>
            <a:off x="5943600" y="1066800"/>
            <a:ext cx="3200400" cy="3657600"/>
            <a:chOff x="3744" y="672"/>
            <a:chExt cx="2016" cy="2304"/>
          </a:xfrm>
        </p:grpSpPr>
        <p:pic>
          <p:nvPicPr>
            <p:cNvPr id="6157" name="Picture 16" descr="F34_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08"/>
              <a:ext cx="180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8" name="Group 17"/>
            <p:cNvGrpSpPr>
              <a:grpSpLocks/>
            </p:cNvGrpSpPr>
            <p:nvPr/>
          </p:nvGrpSpPr>
          <p:grpSpPr bwMode="auto">
            <a:xfrm>
              <a:off x="4608" y="672"/>
              <a:ext cx="1152" cy="576"/>
              <a:chOff x="4608" y="336"/>
              <a:chExt cx="1152" cy="576"/>
            </a:xfrm>
          </p:grpSpPr>
          <p:sp>
            <p:nvSpPr>
              <p:cNvPr id="6159" name="Line 18"/>
              <p:cNvSpPr>
                <a:spLocks noChangeShapeType="1"/>
              </p:cNvSpPr>
              <p:nvPr/>
            </p:nvSpPr>
            <p:spPr bwMode="auto">
              <a:xfrm flipH="1">
                <a:off x="4608" y="720"/>
                <a:ext cx="28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Text Box 19"/>
              <p:cNvSpPr txBox="1">
                <a:spLocks noChangeArrowheads="1"/>
              </p:cNvSpPr>
              <p:nvPr/>
            </p:nvSpPr>
            <p:spPr bwMode="auto">
              <a:xfrm>
                <a:off x="4800" y="336"/>
                <a:ext cx="9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solidFill>
                      <a:schemeClr val="hlink"/>
                    </a:solidFill>
                    <a:ea typeface="ＭＳ Ｐゴシック" pitchFamily="64" charset="-128"/>
                  </a:rPr>
                  <a:t>transmission axis</a:t>
                </a:r>
              </a:p>
            </p:txBody>
          </p:sp>
        </p:grpSp>
      </p:grp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990600" y="19812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dichroism </a:t>
            </a:r>
            <a:r>
              <a:rPr lang="en-US" altLang="ja-JP" sz="2000" i="0">
                <a:ea typeface="ＭＳ Ｐゴシック" pitchFamily="64" charset="-128"/>
              </a:rPr>
              <a:t>(tourmaline, polaroid,…)</a:t>
            </a:r>
            <a:endParaRPr lang="en-US" altLang="ja-JP" sz="2000" b="1"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61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3471"/>
            <a:ext cx="7117588" cy="55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0871" y="383232"/>
            <a:ext cx="315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7B-22 Polarizer Effects</a:t>
            </a:r>
          </a:p>
        </p:txBody>
      </p:sp>
    </p:spTree>
    <p:extLst>
      <p:ext uri="{BB962C8B-B14F-4D97-AF65-F5344CB8AC3E}">
        <p14:creationId xmlns:p14="http://schemas.microsoft.com/office/powerpoint/2010/main" val="123457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</a:pPr>
            <a:r>
              <a:rPr lang="en-US"/>
              <a:t>A beam of un-polarized lights with intensity I is sent through two  polarizers with transmission axis perpendicular to each other.    What’s the outgoing light intensity?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/>
              <a:t>½ I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/>
              <a:t>2 I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/>
              <a:t>0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/>
              <a:t>1.5 I </a:t>
            </a:r>
          </a:p>
        </p:txBody>
      </p:sp>
    </p:spTree>
    <p:extLst>
      <p:ext uri="{BB962C8B-B14F-4D97-AF65-F5344CB8AC3E}">
        <p14:creationId xmlns:p14="http://schemas.microsoft.com/office/powerpoint/2010/main" val="423850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57943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Modern Power Reactors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Most reactors today use ordinary </a:t>
            </a:r>
            <a:r>
              <a:rPr lang="en-US" sz="2000" b="1" i="1" dirty="0"/>
              <a:t>(light)</a:t>
            </a:r>
            <a:r>
              <a:rPr lang="en-US" sz="2000" b="1" dirty="0"/>
              <a:t> </a:t>
            </a:r>
            <a:r>
              <a:rPr lang="en-US" sz="2000" dirty="0"/>
              <a:t>water as the moderator.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requires enrichment of the fuel to 3% U-235 (nature: ~0.7%)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advantage is that the water can also be used as a </a:t>
            </a:r>
            <a:r>
              <a:rPr lang="en-US" sz="2000" b="1" i="1" dirty="0"/>
              <a:t>coolant</a:t>
            </a:r>
            <a:r>
              <a:rPr lang="en-US" sz="2000" dirty="0"/>
              <a:t>.</a:t>
            </a:r>
            <a:endParaRPr lang="en-US" sz="2800" dirty="0"/>
          </a:p>
        </p:txBody>
      </p:sp>
      <p:pic>
        <p:nvPicPr>
          <p:cNvPr id="2" name="PressurizedWaterReacto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880" y="1905000"/>
            <a:ext cx="8490520" cy="43879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43955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Animated Diagram of a </a:t>
            </a:r>
            <a:r>
              <a:rPr lang="en-US" dirty="0">
                <a:hlinkClick r:id="rId6" tooltip="Pressurized Water Reactor"/>
              </a:rPr>
              <a:t>Pressurized Water Reactor</a:t>
            </a:r>
            <a:r>
              <a:rPr lang="en-US" dirty="0"/>
              <a:t>. (PWR)</a:t>
            </a:r>
          </a:p>
        </p:txBody>
      </p:sp>
    </p:spTree>
    <p:extLst>
      <p:ext uri="{BB962C8B-B14F-4D97-AF65-F5344CB8AC3E}">
        <p14:creationId xmlns:p14="http://schemas.microsoft.com/office/powerpoint/2010/main" val="189096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363"/>
            <a:ext cx="7772400" cy="579437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Modern Power Reactors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Most reactors today use ordinary </a:t>
            </a:r>
            <a:r>
              <a:rPr lang="en-US" sz="2000" b="1" i="1" dirty="0"/>
              <a:t>(light)</a:t>
            </a:r>
            <a:r>
              <a:rPr lang="en-US" sz="2000" b="1" dirty="0"/>
              <a:t> </a:t>
            </a:r>
            <a:r>
              <a:rPr lang="en-US" sz="2000" dirty="0"/>
              <a:t>water as the moderator.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This requires enrichment of the fuel to 3% U-235 (nature: ~0.7%)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advantage is that the water can also be used as a </a:t>
            </a:r>
            <a:r>
              <a:rPr lang="en-US" sz="2000" b="1" i="1" dirty="0"/>
              <a:t>coolant</a:t>
            </a:r>
            <a:r>
              <a:rPr lang="en-US" sz="2000" dirty="0"/>
              <a:t>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6439558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Animated Diagram of a </a:t>
            </a:r>
            <a:r>
              <a:rPr lang="en-US" dirty="0">
                <a:hlinkClick r:id="rId5" tooltip="Boiling Water Reactor"/>
              </a:rPr>
              <a:t>Boiling Water Reactor</a:t>
            </a:r>
            <a:r>
              <a:rPr lang="en-US" dirty="0"/>
              <a:t> (BWR)</a:t>
            </a:r>
          </a:p>
        </p:txBody>
      </p:sp>
      <p:pic>
        <p:nvPicPr>
          <p:cNvPr id="4" name="BoilingWaterReactor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1828800"/>
            <a:ext cx="8915400" cy="46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228600"/>
            <a:ext cx="9601200" cy="477054"/>
          </a:xfrm>
        </p:spPr>
        <p:txBody>
          <a:bodyPr/>
          <a:lstStyle/>
          <a:p>
            <a:r>
              <a:rPr lang="en-US" sz="2500" dirty="0">
                <a:solidFill>
                  <a:srgbClr val="FF0000"/>
                </a:solidFill>
              </a:rPr>
              <a:t>Chernobyl and </a:t>
            </a:r>
            <a:r>
              <a:rPr lang="en-US" sz="2500" b="1" dirty="0">
                <a:solidFill>
                  <a:srgbClr val="FF0000"/>
                </a:solidFill>
              </a:rPr>
              <a:t>Fukushima </a:t>
            </a:r>
            <a:r>
              <a:rPr lang="en-US" sz="2500" dirty="0">
                <a:solidFill>
                  <a:srgbClr val="FF0000"/>
                </a:solidFill>
              </a:rPr>
              <a:t>Reactor </a:t>
            </a:r>
            <a:endParaRPr lang="en-US" sz="25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190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4800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/>
              <a:t>The nuclear reactor at Chernobyl use Graphite </a:t>
            </a:r>
            <a:r>
              <a:rPr lang="en-US" sz="2500" dirty="0" err="1"/>
              <a:t>asthe</a:t>
            </a:r>
            <a:r>
              <a:rPr lang="en-US" sz="2500" dirty="0"/>
              <a:t> moderator, and water was the coolant. Because the coolant water was not also the moderator, the loss of the water would actually increase the reaction.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The Fukushima I Nuclear reactors are BWR. 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The BWR is a lot safer since water also serves as moderator. Without moderator, the chain reaction rate decrease. 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But without the coolant, i.e. the water, the decay heat can leads to reactor meltdown. </a:t>
            </a:r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</a:pPr>
            <a:r>
              <a:rPr lang="en-US" sz="2500" dirty="0"/>
              <a:t>Further reading: 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hlinkClick r:id="rId3"/>
              </a:rPr>
              <a:t>http://en.wikipedia.org/wiki/Fukushima_I_nuclear_accidents</a:t>
            </a:r>
            <a:r>
              <a:rPr lang="en-US" sz="1600" dirty="0"/>
              <a:t>	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hlinkClick r:id="rId4"/>
              </a:rPr>
              <a:t>http://en.wikipedia.org/wiki/Chernobyl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7753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7A-21 Refraction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67964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1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304800"/>
          </a:xfrm>
        </p:spPr>
        <p:txBody>
          <a:bodyPr/>
          <a:lstStyle/>
          <a:p>
            <a:r>
              <a:rPr lang="en-US" altLang="ja-JP" sz="2800" dirty="0">
                <a:solidFill>
                  <a:srgbClr val="FF0000"/>
                </a:solidFill>
                <a:ea typeface="ＭＳ Ｐゴシック" pitchFamily="64" charset="-128"/>
              </a:rPr>
              <a:t>Speed of light in medium </a:t>
            </a: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381000" y="38100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When light encounters an </a:t>
            </a:r>
            <a:r>
              <a:rPr lang="en-US" altLang="ja-JP" b="1">
                <a:ea typeface="ＭＳ Ｐゴシック" pitchFamily="64" charset="-128"/>
              </a:rPr>
              <a:t>interface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between different media, it can generally both </a:t>
            </a:r>
            <a:r>
              <a:rPr lang="en-US" altLang="ja-JP" b="1">
                <a:ea typeface="ＭＳ Ｐゴシック" pitchFamily="64" charset="-128"/>
              </a:rPr>
              <a:t>reflect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b="1">
                <a:ea typeface="ＭＳ Ｐゴシック" pitchFamily="64" charset="-128"/>
              </a:rPr>
              <a:t>refract</a:t>
            </a:r>
            <a:r>
              <a:rPr lang="en-US" altLang="ja-JP">
                <a:ea typeface="ＭＳ Ｐゴシック" pitchFamily="64" charset="-128"/>
              </a:rPr>
              <a:t>.</a:t>
            </a:r>
          </a:p>
        </p:txBody>
      </p:sp>
      <p:sp>
        <p:nvSpPr>
          <p:cNvPr id="3077" name="Text Box 16"/>
          <p:cNvSpPr txBox="1">
            <a:spLocks noChangeArrowheads="1"/>
          </p:cNvSpPr>
          <p:nvPr/>
        </p:nvSpPr>
        <p:spPr bwMode="auto">
          <a:xfrm>
            <a:off x="838200" y="914400"/>
            <a:ext cx="7239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Light can travel through matter </a:t>
            </a:r>
            <a:r>
              <a:rPr lang="en-US" altLang="ja-JP" b="1">
                <a:ea typeface="ＭＳ Ｐゴシック" pitchFamily="64" charset="-128"/>
              </a:rPr>
              <a:t>medium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as well as free space (vacuum). Inside matter, the speed of light </a:t>
            </a:r>
            <a:r>
              <a:rPr lang="en-US" altLang="ja-JP" b="1">
                <a:ea typeface="ＭＳ Ｐゴシック" pitchFamily="64" charset="-128"/>
              </a:rPr>
              <a:t>v</a:t>
            </a:r>
            <a:r>
              <a:rPr lang="en-US" altLang="ja-JP" i="0">
                <a:solidFill>
                  <a:schemeClr val="tx1"/>
                </a:solidFill>
                <a:ea typeface="ＭＳ Ｐゴシック" pitchFamily="64" charset="-128"/>
              </a:rPr>
              <a:t> is generally</a:t>
            </a:r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b="1">
                <a:ea typeface="ＭＳ Ｐゴシック" pitchFamily="64" charset="-128"/>
              </a:rPr>
              <a:t>less than  c</a:t>
            </a:r>
            <a:r>
              <a:rPr lang="en-US" altLang="ja-JP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  <a:endParaRPr lang="en-US" altLang="ja-JP" b="1" i="0">
              <a:ea typeface="ＭＳ Ｐゴシック" pitchFamily="64" charset="-128"/>
            </a:endParaRPr>
          </a:p>
        </p:txBody>
      </p:sp>
      <p:graphicFrame>
        <p:nvGraphicFramePr>
          <p:cNvPr id="3074" name="Object 17"/>
          <p:cNvGraphicFramePr>
            <a:graphicFrameLocks noChangeAspect="1"/>
          </p:cNvGraphicFramePr>
          <p:nvPr/>
        </p:nvGraphicFramePr>
        <p:xfrm>
          <a:off x="685800" y="2249488"/>
          <a:ext cx="24098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066680" imgH="393480" progId="Equation.DSMT4">
                  <p:embed/>
                </p:oleObj>
              </mc:Choice>
              <mc:Fallback>
                <p:oleObj name="Equation" r:id="rId4" imgW="10666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49488"/>
                        <a:ext cx="24098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8" name="Picture 3" descr="F34_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41910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8"/>
          <p:cNvGrpSpPr>
            <a:grpSpLocks/>
          </p:cNvGrpSpPr>
          <p:nvPr/>
        </p:nvGrpSpPr>
        <p:grpSpPr bwMode="auto">
          <a:xfrm>
            <a:off x="1524000" y="2438400"/>
            <a:ext cx="3886200" cy="930275"/>
            <a:chOff x="1200" y="1584"/>
            <a:chExt cx="2448" cy="586"/>
          </a:xfrm>
        </p:grpSpPr>
        <p:sp>
          <p:nvSpPr>
            <p:cNvPr id="3080" name="Oval 19"/>
            <p:cNvSpPr>
              <a:spLocks noChangeArrowheads="1"/>
            </p:cNvSpPr>
            <p:nvPr/>
          </p:nvSpPr>
          <p:spPr bwMode="auto">
            <a:xfrm>
              <a:off x="1200" y="1584"/>
              <a:ext cx="192" cy="336"/>
            </a:xfrm>
            <a:prstGeom prst="ellips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" name="Line 20"/>
            <p:cNvSpPr>
              <a:spLocks noChangeShapeType="1"/>
            </p:cNvSpPr>
            <p:nvPr/>
          </p:nvSpPr>
          <p:spPr bwMode="auto">
            <a:xfrm flipH="1" flipV="1">
              <a:off x="1392" y="1872"/>
              <a:ext cx="768" cy="192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21"/>
            <p:cNvSpPr txBox="1">
              <a:spLocks noChangeArrowheads="1"/>
            </p:cNvSpPr>
            <p:nvPr/>
          </p:nvSpPr>
          <p:spPr bwMode="auto">
            <a:xfrm>
              <a:off x="2208" y="1920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folHlink"/>
                  </a:solidFill>
                  <a:ea typeface="ＭＳ Ｐゴシック" pitchFamily="64" charset="-128"/>
                </a:rPr>
                <a:t>index of refraction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ea typeface="ＭＳ Ｐゴシック" pitchFamily="64" charset="-128"/>
              </a:rPr>
              <a:t>Law of  reflection and Refraction</a:t>
            </a:r>
          </a:p>
        </p:txBody>
      </p:sp>
      <p:graphicFrame>
        <p:nvGraphicFramePr>
          <p:cNvPr id="67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11096"/>
              </p:ext>
            </p:extLst>
          </p:nvPr>
        </p:nvGraphicFramePr>
        <p:xfrm>
          <a:off x="5715000" y="2655888"/>
          <a:ext cx="17526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Equation" r:id="rId4" imgW="825480" imgH="431640" progId="Equation.DSMT4">
                  <p:embed/>
                </p:oleObj>
              </mc:Choice>
              <mc:Fallback>
                <p:oleObj name="Equation" r:id="rId4" imgW="825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655888"/>
                        <a:ext cx="1752600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445310"/>
              </p:ext>
            </p:extLst>
          </p:nvPr>
        </p:nvGraphicFramePr>
        <p:xfrm>
          <a:off x="5715000" y="3686175"/>
          <a:ext cx="1447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"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86175"/>
                        <a:ext cx="1447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37" name="Group 17"/>
          <p:cNvGraphicFramePr>
            <a:graphicFrameLocks noGrp="1"/>
          </p:cNvGraphicFramePr>
          <p:nvPr/>
        </p:nvGraphicFramePr>
        <p:xfrm>
          <a:off x="1371600" y="4419600"/>
          <a:ext cx="2514600" cy="19812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medium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vacuum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air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1.0003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water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1.33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glass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64" charset="-128"/>
                        </a:rPr>
                        <a:t>1.5 – 1.66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51" name="AutoShape 37"/>
          <p:cNvSpPr>
            <a:spLocks noChangeArrowheads="1"/>
          </p:cNvSpPr>
          <p:nvPr/>
        </p:nvSpPr>
        <p:spPr bwMode="auto">
          <a:xfrm rot="3311714">
            <a:off x="2019300" y="15621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AutoShape 38"/>
          <p:cNvSpPr>
            <a:spLocks noChangeArrowheads="1"/>
          </p:cNvSpPr>
          <p:nvPr/>
        </p:nvSpPr>
        <p:spPr bwMode="auto">
          <a:xfrm rot="4332292">
            <a:off x="2705100" y="323850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rgbClr val="000080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53" name="Group 41"/>
          <p:cNvGrpSpPr>
            <a:grpSpLocks/>
          </p:cNvGrpSpPr>
          <p:nvPr/>
        </p:nvGrpSpPr>
        <p:grpSpPr bwMode="auto">
          <a:xfrm>
            <a:off x="5669280" y="4686300"/>
            <a:ext cx="2590800" cy="1600200"/>
            <a:chOff x="3936" y="3168"/>
            <a:chExt cx="1632" cy="1008"/>
          </a:xfrm>
        </p:grpSpPr>
        <p:grpSp>
          <p:nvGrpSpPr>
            <p:cNvPr id="5154" name="Group 9"/>
            <p:cNvGrpSpPr>
              <a:grpSpLocks/>
            </p:cNvGrpSpPr>
            <p:nvPr/>
          </p:nvGrpSpPr>
          <p:grpSpPr bwMode="auto">
            <a:xfrm>
              <a:off x="3936" y="3168"/>
              <a:ext cx="1287" cy="577"/>
              <a:chOff x="3936" y="3168"/>
              <a:chExt cx="1287" cy="577"/>
            </a:xfrm>
          </p:grpSpPr>
          <p:sp>
            <p:nvSpPr>
              <p:cNvPr id="5158" name="AutoShape 10"/>
              <p:cNvSpPr>
                <a:spLocks noChangeArrowheads="1"/>
              </p:cNvSpPr>
              <p:nvPr/>
            </p:nvSpPr>
            <p:spPr bwMode="auto">
              <a:xfrm>
                <a:off x="3936" y="3360"/>
                <a:ext cx="240" cy="96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126" name="Object 11"/>
              <p:cNvGraphicFramePr>
                <a:graphicFrameLocks noChangeAspect="1"/>
              </p:cNvGraphicFramePr>
              <p:nvPr/>
            </p:nvGraphicFramePr>
            <p:xfrm>
              <a:off x="4272" y="3168"/>
              <a:ext cx="951" cy="5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429" name="Equation" r:id="rId8" imgW="711000" imgH="431640" progId="Equation.DSMT4">
                      <p:embed/>
                    </p:oleObj>
                  </mc:Choice>
                  <mc:Fallback>
                    <p:oleObj name="Equation" r:id="rId8" imgW="711000" imgH="43164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2" y="3168"/>
                            <a:ext cx="951" cy="57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155" name="Group 40"/>
            <p:cNvGrpSpPr>
              <a:grpSpLocks/>
            </p:cNvGrpSpPr>
            <p:nvPr/>
          </p:nvGrpSpPr>
          <p:grpSpPr bwMode="auto">
            <a:xfrm>
              <a:off x="4080" y="3792"/>
              <a:ext cx="1488" cy="384"/>
              <a:chOff x="4080" y="3792"/>
              <a:chExt cx="1488" cy="384"/>
            </a:xfrm>
          </p:grpSpPr>
          <p:sp>
            <p:nvSpPr>
              <p:cNvPr id="5156" name="Text Box 16"/>
              <p:cNvSpPr txBox="1">
                <a:spLocks noChangeArrowheads="1"/>
              </p:cNvSpPr>
              <p:nvPr/>
            </p:nvSpPr>
            <p:spPr bwMode="auto">
              <a:xfrm>
                <a:off x="4080" y="3840"/>
                <a:ext cx="14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b="1" i="0">
                    <a:solidFill>
                      <a:schemeClr val="hlink"/>
                    </a:solidFill>
                    <a:ea typeface="ＭＳ Ｐゴシック" pitchFamily="64" charset="-128"/>
                  </a:rPr>
                  <a:t>Snell’s Law</a:t>
                </a:r>
              </a:p>
            </p:txBody>
          </p:sp>
          <p:sp>
            <p:nvSpPr>
              <p:cNvPr id="5157" name="AutoShape 39"/>
              <p:cNvSpPr>
                <a:spLocks noChangeArrowheads="1"/>
              </p:cNvSpPr>
              <p:nvPr/>
            </p:nvSpPr>
            <p:spPr bwMode="auto">
              <a:xfrm>
                <a:off x="4080" y="3792"/>
                <a:ext cx="1104" cy="38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4" name="Picture 3" descr="F34_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57" y="737647"/>
            <a:ext cx="3235757" cy="36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24467" y="1131526"/>
                <a:ext cx="260986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67" y="1131526"/>
                <a:ext cx="2609866" cy="5539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7"/>
          <p:cNvSpPr txBox="1">
            <a:spLocks noChangeArrowheads="1"/>
          </p:cNvSpPr>
          <p:nvPr/>
        </p:nvSpPr>
        <p:spPr bwMode="auto">
          <a:xfrm>
            <a:off x="304800" y="762000"/>
            <a:ext cx="8458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i="0"/>
              <a:t>The refraction index for air and glass are 1.0 and 1.5, respectively.  The incident angle </a:t>
            </a:r>
            <a:r>
              <a:rPr lang="el-GR" i="0"/>
              <a:t>θ</a:t>
            </a:r>
            <a:r>
              <a:rPr lang="en-US" i="0" baseline="-25000"/>
              <a:t>1</a:t>
            </a:r>
            <a:r>
              <a:rPr lang="en-US" i="0"/>
              <a:t> is 30</a:t>
            </a:r>
            <a:r>
              <a:rPr lang="en-US" i="0" baseline="30000"/>
              <a:t>o</a:t>
            </a:r>
            <a:r>
              <a:rPr lang="en-US" i="0"/>
              <a:t>, what are the reflection angle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and refraction angle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 ?</a:t>
            </a:r>
          </a:p>
          <a:p>
            <a:endParaRPr lang="en-US" i="0"/>
          </a:p>
          <a:p>
            <a:r>
              <a:rPr lang="en-US" i="0"/>
              <a:t>A).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=19.5</a:t>
            </a:r>
            <a:r>
              <a:rPr lang="en-US" i="0" baseline="30000"/>
              <a:t>o</a:t>
            </a:r>
          </a:p>
          <a:p>
            <a:endParaRPr lang="en-US" i="0" baseline="30000"/>
          </a:p>
          <a:p>
            <a:r>
              <a:rPr lang="en-US" i="0"/>
              <a:t>B).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=15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C).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=19.5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=30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D).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=15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=19.5</a:t>
            </a:r>
            <a:r>
              <a:rPr lang="en-US" i="0" baseline="30000"/>
              <a:t>o</a:t>
            </a:r>
            <a:endParaRPr lang="en-US" i="0"/>
          </a:p>
          <a:p>
            <a:endParaRPr lang="en-US" i="0"/>
          </a:p>
          <a:p>
            <a:r>
              <a:rPr lang="en-US" i="0"/>
              <a:t>E). </a:t>
            </a:r>
            <a:r>
              <a:rPr lang="el-GR" i="0"/>
              <a:t>θ</a:t>
            </a:r>
            <a:r>
              <a:rPr lang="en-US" i="0"/>
              <a:t>’</a:t>
            </a:r>
            <a:r>
              <a:rPr lang="en-US" i="0" baseline="-25000"/>
              <a:t>1 </a:t>
            </a:r>
            <a:r>
              <a:rPr lang="en-US" i="0"/>
              <a:t>=30</a:t>
            </a:r>
            <a:r>
              <a:rPr lang="en-US" i="0" baseline="30000"/>
              <a:t>o</a:t>
            </a:r>
            <a:r>
              <a:rPr lang="en-US" i="0"/>
              <a:t> and </a:t>
            </a:r>
            <a:r>
              <a:rPr lang="el-GR" i="0"/>
              <a:t>θ</a:t>
            </a:r>
            <a:r>
              <a:rPr lang="en-US" i="0" baseline="-25000"/>
              <a:t>2</a:t>
            </a:r>
            <a:r>
              <a:rPr lang="en-US" i="0"/>
              <a:t>=22.5</a:t>
            </a:r>
            <a:r>
              <a:rPr lang="en-US" i="0" baseline="30000"/>
              <a:t>o</a:t>
            </a:r>
            <a:endParaRPr lang="en-US" i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n-US" altLang="ja-JP" dirty="0">
                <a:solidFill>
                  <a:srgbClr val="FF0000"/>
                </a:solidFill>
                <a:ea typeface="ＭＳ Ｐゴシック" pitchFamily="64" charset="-128"/>
              </a:rPr>
              <a:t>Exercise </a:t>
            </a:r>
          </a:p>
        </p:txBody>
      </p:sp>
      <p:pic>
        <p:nvPicPr>
          <p:cNvPr id="13316" name="Picture 3" descr="F34_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0511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917602"/>
              </p:ext>
            </p:extLst>
          </p:nvPr>
        </p:nvGraphicFramePr>
        <p:xfrm>
          <a:off x="4129087" y="4800600"/>
          <a:ext cx="15097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7" y="4800600"/>
                        <a:ext cx="150971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4800" y="5943600"/>
                <a:ext cx="491089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30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1.5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=19.5 </m:t>
                      </m:r>
                      <m:r>
                        <a:rPr lang="en-US" b="0" i="1" smtClean="0">
                          <a:latin typeface="Cambria Math"/>
                        </a:rPr>
                        <m:t>𝑑𝑒𝑔𝑟𝑒𝑒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5943600"/>
                <a:ext cx="4910896" cy="9221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ea typeface="ＭＳ Ｐゴシック" pitchFamily="64" charset="-128"/>
              </a:rPr>
              <a:t>Total Internal Reflection</a:t>
            </a:r>
          </a:p>
        </p:txBody>
      </p:sp>
      <p:grpSp>
        <p:nvGrpSpPr>
          <p:cNvPr id="2054" name="Group 3"/>
          <p:cNvGrpSpPr>
            <a:grpSpLocks/>
          </p:cNvGrpSpPr>
          <p:nvPr/>
        </p:nvGrpSpPr>
        <p:grpSpPr bwMode="auto">
          <a:xfrm>
            <a:off x="609600" y="4953000"/>
            <a:ext cx="6708775" cy="736600"/>
            <a:chOff x="248" y="2468"/>
            <a:chExt cx="4226" cy="464"/>
          </a:xfrm>
        </p:grpSpPr>
        <p:sp>
          <p:nvSpPr>
            <p:cNvPr id="2066" name="Rectangle 4"/>
            <p:cNvSpPr>
              <a:spLocks noChangeArrowheads="1"/>
            </p:cNvSpPr>
            <p:nvPr/>
          </p:nvSpPr>
          <p:spPr bwMode="auto">
            <a:xfrm>
              <a:off x="323" y="2490"/>
              <a:ext cx="405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In general, if  sin </a:t>
              </a:r>
              <a:r>
                <a:rPr lang="en-US" altLang="ja-JP" sz="1800" b="1">
                  <a:solidFill>
                    <a:schemeClr val="tx1"/>
                  </a:solidFill>
                  <a:ea typeface="ＭＳ Ｐゴシック" pitchFamily="64" charset="-128"/>
                  <a:sym typeface="Symbol" pitchFamily="18" charset="2"/>
                </a:rPr>
                <a:t></a:t>
              </a:r>
              <a:r>
                <a:rPr lang="en-US" altLang="ja-JP" sz="18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 &gt; (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n</a:t>
              </a:r>
              <a:r>
                <a:rPr lang="en-US" altLang="ja-JP" sz="20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2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 / </a:t>
              </a:r>
              <a:r>
                <a:rPr lang="en-US" altLang="ja-JP" sz="2000" b="1">
                  <a:solidFill>
                    <a:schemeClr val="tx1"/>
                  </a:solidFill>
                  <a:ea typeface="ＭＳ Ｐゴシック" pitchFamily="64" charset="-128"/>
                </a:rPr>
                <a:t>n</a:t>
              </a:r>
              <a:r>
                <a:rPr lang="en-US" altLang="ja-JP" sz="2000" b="1" i="0" baseline="-25000">
                  <a:solidFill>
                    <a:schemeClr val="tx1"/>
                  </a:solidFill>
                  <a:ea typeface="ＭＳ Ｐゴシック" pitchFamily="64" charset="-128"/>
                </a:rPr>
                <a:t>1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), we have NO refracted ray; </a:t>
              </a:r>
            </a:p>
            <a:p>
              <a:pPr algn="ctr"/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we have </a:t>
              </a: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TOTAL INTERNAL REFLECTION</a:t>
              </a:r>
              <a:r>
                <a:rPr lang="en-US" altLang="ja-JP" sz="2000" b="1" i="0">
                  <a:solidFill>
                    <a:schemeClr val="tx1"/>
                  </a:solidFill>
                  <a:ea typeface="ＭＳ Ｐゴシック" pitchFamily="64" charset="-128"/>
                </a:rPr>
                <a:t>.</a:t>
              </a:r>
            </a:p>
          </p:txBody>
        </p:sp>
        <p:sp>
          <p:nvSpPr>
            <p:cNvPr id="2067" name="AutoShape 5"/>
            <p:cNvSpPr>
              <a:spLocks noChangeArrowheads="1"/>
            </p:cNvSpPr>
            <p:nvPr/>
          </p:nvSpPr>
          <p:spPr bwMode="auto">
            <a:xfrm>
              <a:off x="248" y="2468"/>
              <a:ext cx="4226" cy="444"/>
            </a:xfrm>
            <a:prstGeom prst="roundRect">
              <a:avLst>
                <a:gd name="adj" fmla="val 12495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All light can be reflected, none refracting, when light travels from a medium of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higher to lower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indices of refraction.</a:t>
            </a:r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e.g., glass (n=1.5) to air (n=1.0)</a:t>
            </a:r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1219200" y="2438400"/>
            <a:ext cx="1981200" cy="1508125"/>
            <a:chOff x="768" y="1536"/>
            <a:chExt cx="1248" cy="950"/>
          </a:xfrm>
        </p:grpSpPr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768" y="1536"/>
            <a:ext cx="1248" cy="5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0" name="Equation" r:id="rId4" imgW="927000" imgH="431640" progId="Equation.3">
                    <p:embed/>
                  </p:oleObj>
                </mc:Choice>
                <mc:Fallback>
                  <p:oleObj name="Equation" r:id="rId4" imgW="9270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768" y="1536"/>
                          <a:ext cx="1248" cy="5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1266" y="2168"/>
            <a:ext cx="621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1" name="Equation" r:id="rId6" imgW="444240" imgH="228600" progId="Equation.DSMT4">
                    <p:embed/>
                  </p:oleObj>
                </mc:Choice>
                <mc:Fallback>
                  <p:oleObj name="Equation" r:id="rId6" imgW="44424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1266" y="2168"/>
                          <a:ext cx="621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5" name="AutoShape 11"/>
            <p:cNvSpPr>
              <a:spLocks noChangeArrowheads="1"/>
            </p:cNvSpPr>
            <p:nvPr/>
          </p:nvSpPr>
          <p:spPr bwMode="auto">
            <a:xfrm>
              <a:off x="864" y="225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990600" y="4038600"/>
            <a:ext cx="2819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ea typeface="ＭＳ Ｐゴシック" pitchFamily="64" charset="-128"/>
              </a:rPr>
              <a:t>But </a:t>
            </a:r>
            <a:r>
              <a:rPr lang="en-US" altLang="ja-JP" sz="2000" b="1" i="0">
                <a:ea typeface="ＭＳ Ｐゴシック" pitchFamily="64" charset="-128"/>
                <a:sym typeface="Symbol" pitchFamily="18" charset="2"/>
              </a:rPr>
              <a:t> cannot be greater than 90</a:t>
            </a:r>
            <a:r>
              <a:rPr lang="en-US" altLang="ja-JP" sz="2000" b="1" i="0">
                <a:ea typeface="ＭＳ Ｐゴシック" pitchFamily="64" charset="-128"/>
                <a:cs typeface="Times New Roman" pitchFamily="18" charset="0"/>
                <a:sym typeface="Symbol" pitchFamily="18" charset="2"/>
              </a:rPr>
              <a:t> !</a:t>
            </a:r>
          </a:p>
        </p:txBody>
      </p:sp>
      <p:grpSp>
        <p:nvGrpSpPr>
          <p:cNvPr id="2059" name="Group 13"/>
          <p:cNvGrpSpPr>
            <a:grpSpLocks/>
          </p:cNvGrpSpPr>
          <p:nvPr/>
        </p:nvGrpSpPr>
        <p:grpSpPr bwMode="auto">
          <a:xfrm>
            <a:off x="838200" y="5791200"/>
            <a:ext cx="7239000" cy="622300"/>
            <a:chOff x="528" y="3648"/>
            <a:chExt cx="4560" cy="392"/>
          </a:xfrm>
        </p:grpSpPr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528" y="3648"/>
            <a:ext cx="1680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2" name="Equation" r:id="rId8" imgW="1091880" imgH="253800" progId="Equation.DSMT4">
                    <p:embed/>
                  </p:oleObj>
                </mc:Choice>
                <mc:Fallback>
                  <p:oleObj name="Equation" r:id="rId8" imgW="109188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648"/>
                          <a:ext cx="1680" cy="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4" name="Text Box 15"/>
            <p:cNvSpPr txBox="1">
              <a:spLocks noChangeArrowheads="1"/>
            </p:cNvSpPr>
            <p:nvPr/>
          </p:nvSpPr>
          <p:spPr bwMode="auto">
            <a:xfrm>
              <a:off x="2256" y="3744"/>
              <a:ext cx="28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Critical angle above which this occurs.</a:t>
              </a:r>
            </a:p>
          </p:txBody>
        </p:sp>
      </p:grpSp>
      <p:grpSp>
        <p:nvGrpSpPr>
          <p:cNvPr id="2060" name="Group 16"/>
          <p:cNvGrpSpPr>
            <a:grpSpLocks/>
          </p:cNvGrpSpPr>
          <p:nvPr/>
        </p:nvGrpSpPr>
        <p:grpSpPr bwMode="auto">
          <a:xfrm>
            <a:off x="5029200" y="1600200"/>
            <a:ext cx="3962400" cy="2989263"/>
            <a:chOff x="3168" y="1008"/>
            <a:chExt cx="2496" cy="1883"/>
          </a:xfrm>
        </p:grpSpPr>
        <p:pic>
          <p:nvPicPr>
            <p:cNvPr id="2061" name="Picture 17" descr="figure-31-23a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056"/>
              <a:ext cx="2372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Text Box 18"/>
            <p:cNvSpPr txBox="1">
              <a:spLocks noChangeArrowheads="1"/>
            </p:cNvSpPr>
            <p:nvPr/>
          </p:nvSpPr>
          <p:spPr bwMode="auto">
            <a:xfrm>
              <a:off x="4752" y="1008"/>
              <a:ext cx="9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medium 2</a:t>
              </a:r>
            </a:p>
          </p:txBody>
        </p:sp>
        <p:sp>
          <p:nvSpPr>
            <p:cNvPr id="2063" name="Text Box 19"/>
            <p:cNvSpPr txBox="1">
              <a:spLocks noChangeArrowheads="1"/>
            </p:cNvSpPr>
            <p:nvPr/>
          </p:nvSpPr>
          <p:spPr bwMode="auto">
            <a:xfrm>
              <a:off x="3216" y="2592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medium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9119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10212</TotalTime>
  <Words>974</Words>
  <Application>Microsoft Office PowerPoint</Application>
  <PresentationFormat>On-screen Show (4:3)</PresentationFormat>
  <Paragraphs>146</Paragraphs>
  <Slides>19</Slides>
  <Notes>16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Comic Sans MS</vt:lpstr>
      <vt:lpstr>Times New Roman</vt:lpstr>
      <vt:lpstr>Wingdings</vt:lpstr>
      <vt:lpstr>Blank Presentation</vt:lpstr>
      <vt:lpstr>Equation</vt:lpstr>
      <vt:lpstr>PowerPoint Presentation</vt:lpstr>
      <vt:lpstr>Modern Power Reactors</vt:lpstr>
      <vt:lpstr>Modern Power Reactors</vt:lpstr>
      <vt:lpstr>Chernobyl and Fukushima Reactor </vt:lpstr>
      <vt:lpstr>7A-21 Refraction </vt:lpstr>
      <vt:lpstr>Speed of light in medium </vt:lpstr>
      <vt:lpstr>Law of  reflection and Refraction</vt:lpstr>
      <vt:lpstr>Exercise </vt:lpstr>
      <vt:lpstr>Total Internal Reflection</vt:lpstr>
      <vt:lpstr>Examples</vt:lpstr>
      <vt:lpstr>Chromatic Dispersion</vt:lpstr>
      <vt:lpstr>7A-22 Refraction by Prisms </vt:lpstr>
      <vt:lpstr>Mirage and Rainbow</vt:lpstr>
      <vt:lpstr>7A-20 Hot Air Refraction </vt:lpstr>
      <vt:lpstr>Double Rainbow</vt:lpstr>
      <vt:lpstr>Polarization of Electromagnetic Waves</vt:lpstr>
      <vt:lpstr>Polarizer: polarization by absorption</vt:lpstr>
      <vt:lpstr>PowerPoint Presentation</vt:lpstr>
      <vt:lpstr>Exercise 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261</dc:title>
  <dc:subject>Electricity and Optics</dc:subject>
  <dc:creator>Hisao Nakanishi</dc:creator>
  <cp:lastModifiedBy>David King</cp:lastModifiedBy>
  <cp:revision>566</cp:revision>
  <cp:lastPrinted>2011-04-25T13:41:43Z</cp:lastPrinted>
  <dcterms:created xsi:type="dcterms:W3CDTF">2000-12-13T22:06:42Z</dcterms:created>
  <dcterms:modified xsi:type="dcterms:W3CDTF">2020-04-24T14:28:33Z</dcterms:modified>
</cp:coreProperties>
</file>