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media4.gif" ContentType="video/unknown"/>
  <Override PartName="/ppt/notesSlides/notesSlide18.xml" ContentType="application/vnd.openxmlformats-officedocument.presentationml.notesSlide+xml"/>
  <Override PartName="/ppt/media/media5.gif" ContentType="video/unknown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4"/>
  </p:notesMasterIdLst>
  <p:handoutMasterIdLst>
    <p:handoutMasterId r:id="rId35"/>
  </p:handoutMasterIdLst>
  <p:sldIdLst>
    <p:sldId id="1031" r:id="rId2"/>
    <p:sldId id="1035" r:id="rId3"/>
    <p:sldId id="1036" r:id="rId4"/>
    <p:sldId id="1007" r:id="rId5"/>
    <p:sldId id="1039" r:id="rId6"/>
    <p:sldId id="981" r:id="rId7"/>
    <p:sldId id="1042" r:id="rId8"/>
    <p:sldId id="982" r:id="rId9"/>
    <p:sldId id="983" r:id="rId10"/>
    <p:sldId id="1008" r:id="rId11"/>
    <p:sldId id="996" r:id="rId12"/>
    <p:sldId id="1013" r:id="rId13"/>
    <p:sldId id="1015" r:id="rId14"/>
    <p:sldId id="1014" r:id="rId15"/>
    <p:sldId id="1016" r:id="rId16"/>
    <p:sldId id="1043" r:id="rId17"/>
    <p:sldId id="1006" r:id="rId18"/>
    <p:sldId id="997" r:id="rId19"/>
    <p:sldId id="998" r:id="rId20"/>
    <p:sldId id="1009" r:id="rId21"/>
    <p:sldId id="1000" r:id="rId22"/>
    <p:sldId id="1012" r:id="rId23"/>
    <p:sldId id="1010" r:id="rId24"/>
    <p:sldId id="984" r:id="rId25"/>
    <p:sldId id="985" r:id="rId26"/>
    <p:sldId id="986" r:id="rId27"/>
    <p:sldId id="1011" r:id="rId28"/>
    <p:sldId id="989" r:id="rId29"/>
    <p:sldId id="990" r:id="rId30"/>
    <p:sldId id="992" r:id="rId31"/>
    <p:sldId id="1001" r:id="rId32"/>
    <p:sldId id="994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3FFEE"/>
    <a:srgbClr val="CFE1CB"/>
    <a:srgbClr val="FFDAF2"/>
    <a:srgbClr val="EE8DEC"/>
    <a:srgbClr val="FFFA2C"/>
    <a:srgbClr val="FFF0D8"/>
    <a:srgbClr val="FFFADA"/>
    <a:srgbClr val="FFD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92000" autoAdjust="0"/>
  </p:normalViewPr>
  <p:slideViewPr>
    <p:cSldViewPr>
      <p:cViewPr varScale="1">
        <p:scale>
          <a:sx n="46" d="100"/>
          <a:sy n="46" d="100"/>
        </p:scale>
        <p:origin x="84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6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29BE6C-1ED2-4946-A3E7-634A2CF9B9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50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752EC98-5AA5-4841-BE63-E2B7351D97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092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8DF114-969F-4036-8316-E03C12BC14A2}" type="slidenum">
              <a:rPr lang="en-US"/>
              <a:pPr/>
              <a:t>1</a:t>
            </a:fld>
            <a:endParaRPr lang="en-US"/>
          </a:p>
        </p:txBody>
      </p:sp>
      <p:sp>
        <p:nvSpPr>
          <p:cNvPr id="22548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4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Hot</a:t>
            </a:r>
            <a:r>
              <a:rPr lang="en-US" baseline="0" dirty="0"/>
              <a:t> air rise and mix with cold air to form </a:t>
            </a:r>
            <a:r>
              <a:rPr lang="en-US" baseline="0" dirty="0" err="1"/>
              <a:t>turbulance</a:t>
            </a:r>
            <a:r>
              <a:rPr lang="en-US" baseline="0" dirty="0">
                <a:sym typeface="Wingdings" pitchFamily="2" charset="2"/>
              </a:rPr>
              <a:t> mushroom cloud.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EC98-5AA5-4841-BE63-E2B7351D97D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65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sure about the yield</a:t>
            </a:r>
            <a:r>
              <a:rPr lang="en-US" baseline="0" dirty="0"/>
              <a:t> but probably a few tens of kilotons.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EC98-5AA5-4841-BE63-E2B7351D97D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55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Tsar’s bomb: 57 megaton.</a:t>
            </a:r>
            <a:r>
              <a:rPr lang="en-US" baseline="0" dirty="0"/>
              <a:t> The kind of all bombs.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EC98-5AA5-4841-BE63-E2B7351D97D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06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1128F2-3203-4492-9E53-5AFCC5CC0086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E65F6-E23D-4941-B86E-7B43BE8C71A9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148667-6DF8-489D-80CA-C0866295E0CF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4BB5A8-4DF4-4496-870D-CD3B94A38F13}" type="slidenum">
              <a:rPr lang="en-US"/>
              <a:pPr/>
              <a:t>24</a:t>
            </a:fld>
            <a:endParaRPr lang="en-US"/>
          </a:p>
        </p:txBody>
      </p:sp>
      <p:sp>
        <p:nvSpPr>
          <p:cNvPr id="226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967C1E-132D-4B7A-9D6C-AC26D8FBECEC}" type="slidenum">
              <a:rPr lang="en-US"/>
              <a:pPr/>
              <a:t>25</a:t>
            </a:fld>
            <a:endParaRPr lang="en-US"/>
          </a:p>
        </p:txBody>
      </p:sp>
      <p:sp>
        <p:nvSpPr>
          <p:cNvPr id="22630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/>
              <a:t>In the fuel</a:t>
            </a:r>
            <a:r>
              <a:rPr lang="en-US" baseline="0" dirty="0"/>
              <a:t> rod, most are U238. </a:t>
            </a:r>
            <a:endParaRPr lang="en-US" dirty="0"/>
          </a:p>
          <a:p>
            <a:r>
              <a:rPr lang="en-US" dirty="0" err="1"/>
              <a:t>Np</a:t>
            </a:r>
            <a:r>
              <a:rPr lang="en-US" dirty="0"/>
              <a:t>: neptunium</a:t>
            </a:r>
            <a:r>
              <a:rPr lang="en-US" baseline="0" dirty="0"/>
              <a:t>-239. 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2741C0-2715-44FB-8BE4-D6DD18A9A587}" type="slidenum">
              <a:rPr lang="en-US"/>
              <a:pPr/>
              <a:t>26</a:t>
            </a:fld>
            <a:endParaRPr lang="en-US"/>
          </a:p>
        </p:txBody>
      </p:sp>
      <p:sp>
        <p:nvSpPr>
          <p:cNvPr id="221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2741C0-2715-44FB-8BE4-D6DD18A9A587}" type="slidenum">
              <a:rPr lang="en-US"/>
              <a:pPr/>
              <a:t>27</a:t>
            </a:fld>
            <a:endParaRPr lang="en-US"/>
          </a:p>
        </p:txBody>
      </p:sp>
      <p:sp>
        <p:nvSpPr>
          <p:cNvPr id="221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C61239-A1AD-4C17-AD4D-C42D499D771A}" type="slidenum">
              <a:rPr lang="en-US"/>
              <a:pPr/>
              <a:t>2</a:t>
            </a:fld>
            <a:endParaRPr lang="en-US"/>
          </a:p>
        </p:txBody>
      </p:sp>
      <p:sp>
        <p:nvSpPr>
          <p:cNvPr id="153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far we talk only</a:t>
            </a:r>
            <a:r>
              <a:rPr lang="en-US" baseline="0" dirty="0"/>
              <a:t> about a nuclear decay into different nucleus. Can </a:t>
            </a:r>
            <a:r>
              <a:rPr lang="en-US" baseline="0"/>
              <a:t>multiple </a:t>
            </a:r>
            <a:r>
              <a:rPr lang="en-US" baseline="0" dirty="0" err="1"/>
              <a:t>n</a:t>
            </a:r>
            <a:r>
              <a:rPr lang="en-US" baseline="0"/>
              <a:t>ucleus </a:t>
            </a:r>
            <a:r>
              <a:rPr lang="en-US" baseline="0" dirty="0"/>
              <a:t>react to form new nucleus?  </a:t>
            </a:r>
            <a:endParaRPr lang="en-US" dirty="0"/>
          </a:p>
          <a:p>
            <a:r>
              <a:rPr lang="en-US" dirty="0"/>
              <a:t>Rutherford</a:t>
            </a:r>
            <a:r>
              <a:rPr lang="en-US" baseline="0" dirty="0"/>
              <a:t> experiment. 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4BB5F4-FF00-4BED-94C7-930F030A601A}" type="slidenum">
              <a:rPr lang="en-US"/>
              <a:pPr/>
              <a:t>28</a:t>
            </a:fld>
            <a:endParaRPr lang="en-US"/>
          </a:p>
        </p:txBody>
      </p:sp>
      <p:sp>
        <p:nvSpPr>
          <p:cNvPr id="22794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D02F4E-9BF5-41B6-A38C-AC6332ACDC4B}" type="slidenum">
              <a:rPr lang="en-US"/>
              <a:pPr/>
              <a:t>29</a:t>
            </a:fld>
            <a:endParaRPr lang="en-US"/>
          </a:p>
        </p:txBody>
      </p:sp>
      <p:sp>
        <p:nvSpPr>
          <p:cNvPr id="115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C3F75D-E868-4C89-8E55-9E1B5AAE645C}" type="slidenum">
              <a:rPr lang="en-US"/>
              <a:pPr/>
              <a:t>30</a:t>
            </a:fld>
            <a:endParaRPr lang="en-US"/>
          </a:p>
        </p:txBody>
      </p:sp>
      <p:sp>
        <p:nvSpPr>
          <p:cNvPr id="222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FC802-DFD8-4867-91E3-BCB770D1FADB}" type="slidenum">
              <a:rPr lang="en-US"/>
              <a:pPr/>
              <a:t>31</a:t>
            </a:fld>
            <a:endParaRPr lang="en-US"/>
          </a:p>
        </p:txBody>
      </p:sp>
      <p:sp>
        <p:nvSpPr>
          <p:cNvPr id="223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FE0463-7F0D-455C-8B4D-86351349417D}" type="slidenum">
              <a:rPr lang="en-US"/>
              <a:pPr/>
              <a:t>32</a:t>
            </a:fld>
            <a:endParaRPr lang="en-US"/>
          </a:p>
        </p:txBody>
      </p:sp>
      <p:sp>
        <p:nvSpPr>
          <p:cNvPr id="22835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336A0E-E80F-419E-AC6D-DCA845F187F5}" type="slidenum">
              <a:rPr lang="en-US"/>
              <a:pPr/>
              <a:t>3</a:t>
            </a:fld>
            <a:endParaRPr lang="en-US"/>
          </a:p>
        </p:txBody>
      </p:sp>
      <p:sp>
        <p:nvSpPr>
          <p:cNvPr id="22568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6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are</a:t>
            </a:r>
            <a:r>
              <a:rPr lang="en-US" baseline="0" dirty="0"/>
              <a:t> going into a different area. Nuclear reaction.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EC98-5AA5-4841-BE63-E2B7351D97D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94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A5CEF9-3491-4889-B805-E077BBEFBCA3}" type="slidenum">
              <a:rPr lang="en-US"/>
              <a:pPr/>
              <a:t>5</a:t>
            </a:fld>
            <a:endParaRPr lang="en-US"/>
          </a:p>
        </p:txBody>
      </p:sp>
      <p:sp>
        <p:nvSpPr>
          <p:cNvPr id="220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binding</a:t>
            </a:r>
            <a:r>
              <a:rPr lang="en-US" baseline="0" dirty="0"/>
              <a:t> energy. i.e. potential energy, how tight they bind. 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A5CEF9-3491-4889-B805-E077BBEFBCA3}" type="slidenum">
              <a:rPr lang="en-US"/>
              <a:pPr/>
              <a:t>6</a:t>
            </a:fld>
            <a:endParaRPr lang="en-US"/>
          </a:p>
        </p:txBody>
      </p:sp>
      <p:sp>
        <p:nvSpPr>
          <p:cNvPr id="220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binding</a:t>
            </a:r>
            <a:r>
              <a:rPr lang="en-US" baseline="0" dirty="0"/>
              <a:t> energy. i.e. potential energy, how tight they bind. 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B8FFB8-0D09-4DE3-9637-6E19FE28420A}" type="slidenum">
              <a:rPr lang="en-US"/>
              <a:pPr/>
              <a:t>8</a:t>
            </a:fld>
            <a:endParaRPr lang="en-US"/>
          </a:p>
        </p:txBody>
      </p:sp>
      <p:sp>
        <p:nvSpPr>
          <p:cNvPr id="22589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8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/>
              <a:t>Kr: Krypton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E2FE9F-F7CD-424E-8911-2357BFD60822}" type="slidenum">
              <a:rPr lang="en-US"/>
              <a:pPr/>
              <a:t>9</a:t>
            </a:fld>
            <a:endParaRPr lang="en-US"/>
          </a:p>
        </p:txBody>
      </p:sp>
      <p:sp>
        <p:nvSpPr>
          <p:cNvPr id="220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E2BCEF-D1CD-425B-8BF6-C49E21D1CA11}" type="slidenum">
              <a:rPr lang="en-US"/>
              <a:pPr/>
              <a:t>11</a:t>
            </a:fld>
            <a:endParaRPr lang="en-US"/>
          </a:p>
        </p:txBody>
      </p:sp>
      <p:sp>
        <p:nvSpPr>
          <p:cNvPr id="154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-14288"/>
            <a:ext cx="9155113" cy="6884988"/>
            <a:chOff x="0" y="-9"/>
            <a:chExt cx="5767" cy="4337"/>
          </a:xfrm>
        </p:grpSpPr>
        <p:sp>
          <p:nvSpPr>
            <p:cNvPr id="6147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1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7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8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9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0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1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2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176" name="Picture 32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77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1676400" y="1905000"/>
            <a:ext cx="7239000" cy="190500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6178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4572000"/>
            <a:ext cx="6400800" cy="1679575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179" name="Rectangle 35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180" name="Rectangle 3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181" name="Rectangle 3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4DD089-65A3-4C14-BBED-C529FEA5B3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3E922-DAB0-4296-94CE-4B744329D0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62303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65138"/>
            <a:ext cx="1943100" cy="5630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5138"/>
            <a:ext cx="5676900" cy="5630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B0C03-B6D9-459C-93D7-A15ACF95F8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14980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5138"/>
            <a:ext cx="77724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2788" y="6313488"/>
            <a:ext cx="2030412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19400" y="6096000"/>
            <a:ext cx="39624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313488"/>
            <a:ext cx="1550988" cy="457200"/>
          </a:xfrm>
        </p:spPr>
        <p:txBody>
          <a:bodyPr/>
          <a:lstStyle>
            <a:lvl1pPr>
              <a:defRPr/>
            </a:lvl1pPr>
          </a:lstStyle>
          <a:p>
            <a:fld id="{76AC36B3-1326-4EA6-9446-60C65CCBF8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65188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00040-8738-4FE8-8D54-7DC6F9DFC4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01858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82273-BB63-458D-9A7A-517B54C443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29870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80483-E944-4BE9-BB3B-10B48FDBDE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44662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E0FE97-357F-4B7E-8200-6ED5E61161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01110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6ECC5-8DF3-44E1-B3C2-F0EB8BA1D4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5653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6A544F-A792-48F4-AE7F-6C589C66D2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78424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6D6F2-B56C-4443-BEA0-62A9962419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60250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986920-B939-40A4-A738-B9D671A343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43652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4000" cy="7405688"/>
            <a:chOff x="0" y="-9"/>
            <a:chExt cx="5760" cy="4665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9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1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2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3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4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5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6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7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8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9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50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5138"/>
            <a:ext cx="77724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51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52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2030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153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0960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154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13488"/>
            <a:ext cx="155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fld id="{1BD6B38B-0BCB-44CA-97D6-50AD43A041EF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TNT_equivalen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6" Type="http://schemas.openxmlformats.org/officeDocument/2006/relationships/hyperlink" Target="http://en.wikipedia.org/wiki/Pressurized_Water_Reactor" TargetMode="Externa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6" Type="http://schemas.openxmlformats.org/officeDocument/2006/relationships/image" Target="../media/image22.png"/><Relationship Id="rId5" Type="http://schemas.openxmlformats.org/officeDocument/2006/relationships/hyperlink" Target="http://en.wikipedia.org/wiki/Boiling_Water_Reactor" TargetMode="External"/><Relationship Id="rId4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ukushima_I_nuclear_accident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9144000" cy="563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Different radioactive isotopes have different average times that elapse before they decay.</a:t>
            </a:r>
          </a:p>
          <a:p>
            <a:pPr>
              <a:lnSpc>
                <a:spcPct val="80000"/>
              </a:lnSpc>
            </a:pPr>
            <a:endParaRPr lang="en-US" sz="2400" b="1" i="1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/>
              <a:t>The </a:t>
            </a:r>
            <a:r>
              <a:rPr lang="en-US" sz="2400" b="1" i="1" dirty="0">
                <a:solidFill>
                  <a:schemeClr val="accent1"/>
                </a:solidFill>
              </a:rPr>
              <a:t>half-life</a:t>
            </a:r>
            <a:r>
              <a:rPr lang="en-US" sz="2400" dirty="0"/>
              <a:t> is the time required for half of the original number of atoms to decay.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For example, the half-life of radon-222 is about 3.8 days.</a:t>
            </a:r>
          </a:p>
        </p:txBody>
      </p:sp>
      <p:pic>
        <p:nvPicPr>
          <p:cNvPr id="2253827" name="Picture 3" descr="19_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438" y="2388138"/>
            <a:ext cx="4588418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828" name="Text Box 4"/>
          <p:cNvSpPr txBox="1">
            <a:spLocks noChangeArrowheads="1"/>
          </p:cNvSpPr>
          <p:nvPr/>
        </p:nvSpPr>
        <p:spPr bwMode="auto">
          <a:xfrm>
            <a:off x="304800" y="2388139"/>
            <a:ext cx="3733800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latin typeface="Arial" charset="0"/>
              </a:rPr>
              <a:t>If we start with 20,000 atoms of radon-222, 3.8 days later we would have 10,000 remaining.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latin typeface="Arial" charset="0"/>
              </a:rPr>
              <a:t>After 7.6 days, half of the 10,000 would have decayed, leaving 5,000.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latin typeface="Arial" charset="0"/>
              </a:rPr>
              <a:t>After three half-lives, only 2500 would remain.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latin typeface="Arial" charset="0"/>
              </a:rPr>
              <a:t>After four half-lives, only 1250 would remain.</a:t>
            </a:r>
          </a:p>
        </p:txBody>
      </p:sp>
    </p:spTree>
    <p:extLst>
      <p:ext uri="{BB962C8B-B14F-4D97-AF65-F5344CB8AC3E}">
        <p14:creationId xmlns:p14="http://schemas.microsoft.com/office/powerpoint/2010/main" val="2113920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152400"/>
            <a:ext cx="3810000" cy="769441"/>
          </a:xfrm>
        </p:spPr>
        <p:txBody>
          <a:bodyPr/>
          <a:lstStyle/>
          <a:p>
            <a:r>
              <a:rPr lang="en-US" dirty="0"/>
              <a:t>Fusion</a:t>
            </a:r>
          </a:p>
        </p:txBody>
      </p:sp>
      <p:pic>
        <p:nvPicPr>
          <p:cNvPr id="2202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5" y="226686"/>
            <a:ext cx="3805687" cy="663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38600" y="1219200"/>
                <a:ext cx="4648200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Each fusion produce 17.6 MeV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17.6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6</m:t>
                        </m:r>
                      </m:sup>
                    </m:sSup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𝑒𝑉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×1.6×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−19</m:t>
                        </m:r>
                      </m:sup>
                    </m:sSup>
                  </m:oMath>
                </a14:m>
                <a:r>
                  <a:rPr lang="en-US" dirty="0"/>
                  <a:t> J </a:t>
                </a:r>
              </a:p>
              <a:p>
                <a:r>
                  <a:rPr lang="en-US" dirty="0"/>
                  <a:t>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2.8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US" dirty="0"/>
                  <a:t>J </a:t>
                </a:r>
              </a:p>
              <a:p>
                <a:endParaRPr lang="en-US" dirty="0"/>
              </a:p>
              <a:p>
                <a:r>
                  <a:rPr lang="en-US" dirty="0">
                    <a:ea typeface="Cambria Math"/>
                  </a:rPr>
                  <a:t>Each fission ~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</a:rPr>
                      <m:t>200 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MeV</m:t>
                    </m:r>
                  </m:oMath>
                </a14:m>
                <a:endParaRPr lang="en-US" dirty="0">
                  <a:latin typeface="Cambria Math"/>
                  <a:ea typeface="Cambria Math"/>
                </a:endParaRPr>
              </a:p>
              <a:p>
                <a:r>
                  <a:rPr lang="en-US" dirty="0">
                    <a:ea typeface="Cambria Math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</a:rPr>
                      <m:t>=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3.2×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−11</m:t>
                        </m:r>
                      </m:sup>
                    </m:sSup>
                    <m:r>
                      <m:rPr>
                        <m:sty m:val="p"/>
                      </m:rPr>
                      <a:rPr lang="en-US" i="1">
                        <a:latin typeface="Cambria Math"/>
                        <a:ea typeface="Cambria Math"/>
                      </a:rPr>
                      <m:t>J</m:t>
                    </m:r>
                  </m:oMath>
                </a14:m>
                <a:endParaRPr lang="en-US" dirty="0">
                  <a:ea typeface="Cambria Math"/>
                </a:endParaRPr>
              </a:p>
              <a:p>
                <a:endParaRPr lang="en-US" dirty="0"/>
              </a:p>
              <a:p>
                <a:r>
                  <a:rPr lang="en-US" dirty="0"/>
                  <a:t>Which is larger but  a single U235 has a lot more nucleons than deuterium and tritium.  Under the same mass, fusion will produce much more powerful energy than fission. 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1219200"/>
                <a:ext cx="4648200" cy="5632311"/>
              </a:xfrm>
              <a:prstGeom prst="rect">
                <a:avLst/>
              </a:prstGeom>
              <a:blipFill rotWithShape="1">
                <a:blip r:embed="rId3"/>
                <a:stretch>
                  <a:fillRect l="-2100" t="-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9644245"/>
      </p:ext>
    </p:extLst>
  </p:cSld>
  <p:clrMapOvr>
    <a:masterClrMapping/>
  </p:clrMapOvr>
  <p:transition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Nuclear Weapons and Nuclear Fusion</a:t>
            </a:r>
          </a:p>
        </p:txBody>
      </p:sp>
      <p:sp>
        <p:nvSpPr>
          <p:cNvPr id="154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/>
              <a:t>In a nuclear reactor, the objective is to release energy from fission reactions in a controlled manner.</a:t>
            </a:r>
          </a:p>
          <a:p>
            <a:pPr>
              <a:lnSpc>
                <a:spcPct val="80000"/>
              </a:lnSpc>
            </a:pPr>
            <a:r>
              <a:rPr lang="en-US" sz="2400"/>
              <a:t>In a bomb, the objective is to release energy very quickly.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A </a:t>
            </a:r>
            <a:r>
              <a:rPr lang="en-US" sz="2000" b="1" i="1">
                <a:solidFill>
                  <a:schemeClr val="accent1"/>
                </a:solidFill>
              </a:rPr>
              <a:t>critical mass</a:t>
            </a:r>
            <a:r>
              <a:rPr lang="en-US" sz="2000"/>
              <a:t> of U-235 is just large enough for a self-sustaining chain reaction.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For a </a:t>
            </a:r>
            <a:r>
              <a:rPr lang="en-US" sz="2000">
                <a:solidFill>
                  <a:schemeClr val="accent1"/>
                </a:solidFill>
              </a:rPr>
              <a:t>subcritical </a:t>
            </a:r>
            <a:r>
              <a:rPr lang="en-US" sz="2000"/>
              <a:t>mass, too many neutrons escape to sustain the chain reaction.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For a </a:t>
            </a:r>
            <a:r>
              <a:rPr lang="en-US" sz="2000">
                <a:solidFill>
                  <a:schemeClr val="accent1"/>
                </a:solidFill>
              </a:rPr>
              <a:t>supercritical</a:t>
            </a:r>
            <a:r>
              <a:rPr lang="en-US" sz="2000"/>
              <a:t> mass, more than one nuetron will be absorbed by other U-235 nuclei, and the chain reaction will grow very rapidly.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Achieving a supercritical mass quickly enough so that it doesn’t blow apart prematurely presented a major problem.</a:t>
            </a:r>
          </a:p>
        </p:txBody>
      </p:sp>
    </p:spTree>
    <p:extLst>
      <p:ext uri="{BB962C8B-B14F-4D97-AF65-F5344CB8AC3E}">
        <p14:creationId xmlns:p14="http://schemas.microsoft.com/office/powerpoint/2010/main" val="1592225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89"/>
            <a:ext cx="8991600" cy="1015663"/>
          </a:xfrm>
        </p:spPr>
        <p:txBody>
          <a:bodyPr/>
          <a:lstStyle/>
          <a:p>
            <a:r>
              <a:rPr lang="en-US" sz="3000" dirty="0"/>
              <a:t>The </a:t>
            </a:r>
            <a:r>
              <a:rPr lang="en-US" sz="3000" b="1" dirty="0"/>
              <a:t>Mother of All (conventional) Bombs</a:t>
            </a:r>
            <a:endParaRPr lang="en-US" sz="3000" dirty="0"/>
          </a:p>
        </p:txBody>
      </p:sp>
      <p:sp>
        <p:nvSpPr>
          <p:cNvPr id="4" name="Rectangle 3"/>
          <p:cNvSpPr/>
          <p:nvPr/>
        </p:nvSpPr>
        <p:spPr>
          <a:xfrm>
            <a:off x="304800" y="914400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Wikipedia: “ The </a:t>
            </a:r>
            <a:r>
              <a:rPr lang="en-US" b="1" dirty="0"/>
              <a:t>GBU-43/B Massive Ordnance Air Blast bomb</a:t>
            </a:r>
            <a:r>
              <a:rPr lang="en-US" dirty="0"/>
              <a:t> (</a:t>
            </a:r>
            <a:r>
              <a:rPr lang="en-US" b="1" dirty="0"/>
              <a:t>MOAB</a:t>
            </a:r>
            <a:r>
              <a:rPr lang="en-US" dirty="0"/>
              <a:t>) (colloquially known as the </a:t>
            </a:r>
            <a:r>
              <a:rPr lang="en-US" b="1" dirty="0"/>
              <a:t>Mother of All Bombs</a:t>
            </a:r>
            <a:r>
              <a:rPr lang="en-US" dirty="0"/>
              <a:t>) is a large-yield conventional bomb developed for the United States military ………. it was touted as the </a:t>
            </a:r>
            <a:r>
              <a:rPr lang="en-US" b="1" dirty="0">
                <a:solidFill>
                  <a:srgbClr val="FF0000"/>
                </a:solidFill>
              </a:rPr>
              <a:t>most powerful</a:t>
            </a:r>
            <a:r>
              <a:rPr lang="en-US" dirty="0"/>
              <a:t>….. bomb ever designed …. is equivalent to around </a:t>
            </a:r>
            <a:r>
              <a:rPr lang="en-US" b="1" dirty="0">
                <a:solidFill>
                  <a:srgbClr val="FF0000"/>
                </a:solidFill>
              </a:rPr>
              <a:t>11 tons of TNT</a:t>
            </a:r>
          </a:p>
        </p:txBody>
      </p:sp>
      <p:pic>
        <p:nvPicPr>
          <p:cNvPr id="2200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" y="2971800"/>
            <a:ext cx="461818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Mother of all Bombs (moab) Test Dro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8616" y="2971800"/>
            <a:ext cx="4465384" cy="334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257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0"/>
            <a:ext cx="4572000" cy="769441"/>
          </a:xfrm>
        </p:spPr>
        <p:txBody>
          <a:bodyPr/>
          <a:lstStyle/>
          <a:p>
            <a:r>
              <a:rPr lang="en-US" dirty="0"/>
              <a:t>Fission Bomb</a:t>
            </a:r>
          </a:p>
        </p:txBody>
      </p:sp>
      <p:pic>
        <p:nvPicPr>
          <p:cNvPr id="4" name="Nuclear Bom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86" y="685800"/>
            <a:ext cx="9103993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1721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sar bomb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1093"/>
            <a:ext cx="9086387" cy="6814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057400" y="-7441"/>
            <a:ext cx="4572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Fusion Bomb</a:t>
            </a:r>
          </a:p>
        </p:txBody>
      </p:sp>
      <p:pic>
        <p:nvPicPr>
          <p:cNvPr id="22026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43888"/>
            <a:ext cx="7543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47105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0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10173" r="6769" b="9621"/>
          <a:stretch/>
        </p:blipFill>
        <p:spPr bwMode="auto">
          <a:xfrm>
            <a:off x="-7884" y="381000"/>
            <a:ext cx="910468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152400" y="2286000"/>
            <a:ext cx="3276600" cy="3733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3276600" y="4648200"/>
            <a:ext cx="685800" cy="152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3569183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6842" y="1676400"/>
                <a:ext cx="8991600" cy="48006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</a:rPr>
                      <m:t>20 </m:t>
                    </m:r>
                    <m:r>
                      <a:rPr lang="en-US" sz="2500" b="0" i="1" smtClean="0">
                        <a:latin typeface="Cambria Math"/>
                      </a:rPr>
                      <m:t>𝑘𝑖𝑙𝑜𝑡𝑜𝑛</m:t>
                    </m:r>
                    <m:r>
                      <a:rPr lang="en-US" sz="2500" b="0" i="1" smtClean="0">
                        <a:latin typeface="Cambria Math"/>
                      </a:rPr>
                      <m:t>=8.4×</m:t>
                    </m:r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13 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>
                  <a:ea typeface="Cambria Math"/>
                </a:endParaRPr>
              </a:p>
              <a:p>
                <a:endParaRPr lang="en-US" sz="2500" dirty="0">
                  <a:ea typeface="Cambria Math"/>
                </a:endParaRPr>
              </a:p>
              <a:p>
                <a:r>
                  <a:rPr lang="en-US" sz="2500" dirty="0">
                    <a:ea typeface="Cambria Math"/>
                  </a:rPr>
                  <a:t>Each fission =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  <a:ea typeface="Cambria Math"/>
                      </a:rPr>
                      <m:t>3.2×</m:t>
                    </m:r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−11</m:t>
                        </m:r>
                      </m:sup>
                    </m:sSup>
                    <m:r>
                      <m:rPr>
                        <m:sty m:val="p"/>
                      </m:rPr>
                      <a:rPr lang="en-US" sz="2500" b="0" i="1" smtClean="0">
                        <a:latin typeface="Cambria Math"/>
                        <a:ea typeface="Cambria Math"/>
                      </a:rPr>
                      <m:t>J</m:t>
                    </m:r>
                  </m:oMath>
                </a14:m>
                <a:endParaRPr lang="en-US" sz="2500" dirty="0">
                  <a:ea typeface="Cambria Math"/>
                </a:endParaRPr>
              </a:p>
              <a:p>
                <a:endParaRPr lang="en-US" sz="2500" dirty="0">
                  <a:ea typeface="Cambria Math"/>
                </a:endParaRPr>
              </a:p>
              <a:p>
                <a:r>
                  <a:rPr lang="en-US" sz="2500" dirty="0">
                    <a:ea typeface="Cambria Math"/>
                  </a:rPr>
                  <a:t>One needs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  <a:ea typeface="Cambria Math"/>
                      </a:rPr>
                      <m:t> 2.6×</m:t>
                    </m:r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24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𝑓𝑖𝑠𝑠𝑖𝑜𝑛𝑠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,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𝑒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 </m:t>
                    </m:r>
                  </m:oMath>
                </a14:m>
                <a:r>
                  <a:rPr lang="en-US" sz="2500" b="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b="0" i="1" dirty="0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dirty="0" smtClean="0">
                            <a:latin typeface="Cambria Math"/>
                            <a:ea typeface="Cambria Math"/>
                          </a:rPr>
                          <m:t>𝑈</m:t>
                        </m:r>
                      </m:e>
                      <m:sup>
                        <m:r>
                          <a:rPr lang="en-US" sz="2500" b="0" i="1" dirty="0" smtClean="0">
                            <a:latin typeface="Cambria Math"/>
                            <a:ea typeface="Cambria Math"/>
                          </a:rPr>
                          <m:t>235</m:t>
                        </m:r>
                      </m:sup>
                    </m:sSup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𝑎𝑡𝑜𝑚𝑠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>
                  <a:ea typeface="Cambria Math"/>
                </a:endParaRPr>
              </a:p>
              <a:p>
                <a:r>
                  <a:rPr lang="en-US" sz="2500" b="0" dirty="0">
                    <a:ea typeface="Cambria Math"/>
                  </a:rPr>
                  <a:t> that is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/>
                        <a:ea typeface="Cambria Math"/>
                      </a:rPr>
                      <m:t>2.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6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5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24</m:t>
                        </m:r>
                      </m:sup>
                    </m:sSup>
                  </m:oMath>
                </a14:m>
                <a:r>
                  <a:rPr lang="en-US" sz="2500" b="0" dirty="0">
                    <a:ea typeface="Cambria Math"/>
                  </a:rPr>
                  <a:t>/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/>
                        <a:ea typeface="Cambria Math"/>
                      </a:rPr>
                      <m:t>6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.02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r>
                      <a:rPr lang="en-US" sz="25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500" b="0" i="0" smtClean="0">
                        <a:latin typeface="Cambria Math"/>
                        <a:ea typeface="Cambria Math"/>
                      </a:rPr>
                      <m:t>moles</m:t>
                    </m:r>
                    <m:r>
                      <a:rPr lang="en-US" sz="2500" b="0" i="0" smtClean="0">
                        <a:latin typeface="Cambria Math"/>
                        <a:ea typeface="Cambria Math"/>
                      </a:rPr>
                      <m:t>=4.3 </m:t>
                    </m:r>
                    <m:r>
                      <m:rPr>
                        <m:sty m:val="p"/>
                      </m:rPr>
                      <a:rPr lang="en-US" sz="2500" b="0" i="0" smtClean="0">
                        <a:latin typeface="Cambria Math"/>
                        <a:ea typeface="Cambria Math"/>
                      </a:rPr>
                      <m:t>moles</m:t>
                    </m:r>
                  </m:oMath>
                </a14:m>
                <a:endParaRPr lang="en-US" sz="2500" b="0" dirty="0">
                  <a:ea typeface="Cambria Math"/>
                </a:endParaRPr>
              </a:p>
              <a:p>
                <a:endParaRPr lang="en-US" sz="2500" b="0" dirty="0">
                  <a:ea typeface="Cambria Math"/>
                </a:endParaRPr>
              </a:p>
              <a:p>
                <a:r>
                  <a:rPr lang="en-US" sz="2500" b="0" dirty="0">
                    <a:ea typeface="Cambria Math"/>
                  </a:rPr>
                  <a:t>M(U235) is 235 g/mole, which leads to </a:t>
                </a:r>
                <a:r>
                  <a:rPr lang="en-US" sz="2500" dirty="0">
                    <a:ea typeface="Cambria Math"/>
                  </a:rPr>
                  <a:t>1kg U235. </a:t>
                </a:r>
              </a:p>
              <a:p>
                <a:pPr marL="0" indent="0">
                  <a:buNone/>
                </a:pPr>
                <a:endParaRPr lang="en-US" b="0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endParaRPr lang="en-US" b="0" dirty="0">
                  <a:ea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6842" y="1676400"/>
                <a:ext cx="8991600" cy="4800600"/>
              </a:xfrm>
              <a:blipFill rotWithShape="1">
                <a:blip r:embed="rId2"/>
                <a:stretch>
                  <a:fillRect l="-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57200" y="381000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</a:rPr>
              <a:t>How much U-235 is needed to build a fission bomb as powerful as 20kiloton TNT ? </a:t>
            </a:r>
          </a:p>
        </p:txBody>
      </p:sp>
    </p:spTree>
    <p:extLst>
      <p:ext uri="{BB962C8B-B14F-4D97-AF65-F5344CB8AC3E}">
        <p14:creationId xmlns:p14="http://schemas.microsoft.com/office/powerpoint/2010/main" val="474723160"/>
      </p:ext>
    </p:extLst>
  </p:cSld>
  <p:clrMapOvr>
    <a:masterClrMapping/>
  </p:clrMapOvr>
  <p:transition spd="med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6842" y="1676400"/>
                <a:ext cx="8991600" cy="4800600"/>
              </a:xfrm>
            </p:spPr>
            <p:txBody>
              <a:bodyPr/>
              <a:lstStyle/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500" b="0" i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sz="2500" b="0" i="0" smtClean="0">
                        <a:latin typeface="Cambria Math" panose="02040503050406030204" pitchFamily="18" charset="0"/>
                      </a:rPr>
                      <m:t>ton</m:t>
                    </m:r>
                  </m:oMath>
                </a14:m>
                <a:endParaRPr lang="en-US" sz="2500" dirty="0">
                  <a:ea typeface="Cambria Math"/>
                </a:endParaRPr>
              </a:p>
              <a:p>
                <a:pPr marL="457200" indent="-457200">
                  <a:buFont typeface="+mj-lt"/>
                  <a:buAutoNum type="alphaUcPeriod"/>
                </a:pPr>
                <a:r>
                  <a:rPr lang="en-US" sz="2500" dirty="0">
                    <a:ea typeface="Cambria Math"/>
                  </a:rPr>
                  <a:t>10 tons</a:t>
                </a:r>
              </a:p>
              <a:p>
                <a:pPr marL="457200" indent="-457200">
                  <a:buFont typeface="+mj-lt"/>
                  <a:buAutoNum type="alphaUcPeriod"/>
                </a:pPr>
                <a:r>
                  <a:rPr lang="en-US" sz="2500" dirty="0">
                    <a:ea typeface="Cambria Math"/>
                  </a:rPr>
                  <a:t>1 gram </a:t>
                </a:r>
              </a:p>
              <a:p>
                <a:pPr marL="457200" indent="-457200">
                  <a:buFont typeface="+mj-lt"/>
                  <a:buAutoNum type="alphaUcPeriod"/>
                </a:pPr>
                <a:r>
                  <a:rPr lang="en-US" sz="2500" dirty="0">
                    <a:ea typeface="Cambria Math"/>
                  </a:rPr>
                  <a:t>1000 grams</a:t>
                </a:r>
              </a:p>
              <a:p>
                <a:pPr marL="457200" indent="-457200">
                  <a:buFont typeface="+mj-lt"/>
                  <a:buAutoNum type="alphaUcPeriod"/>
                </a:pPr>
                <a:r>
                  <a:rPr lang="en-US" sz="2500" dirty="0">
                    <a:ea typeface="Cambria Math"/>
                  </a:rPr>
                  <a:t>20 kiloton </a:t>
                </a:r>
              </a:p>
              <a:p>
                <a:pPr marL="0" indent="0">
                  <a:buNone/>
                </a:pPr>
                <a:endParaRPr lang="en-US" sz="2500" dirty="0">
                  <a:ea typeface="Cambria Math"/>
                </a:endParaRPr>
              </a:p>
              <a:p>
                <a:endParaRPr lang="en-US" sz="2500" dirty="0">
                  <a:ea typeface="Cambria Math"/>
                </a:endParaRPr>
              </a:p>
              <a:p>
                <a:pPr marL="0" indent="0">
                  <a:buNone/>
                </a:pPr>
                <a:endParaRPr lang="en-US" b="0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endParaRPr lang="en-US" b="0" dirty="0">
                  <a:ea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6842" y="1676400"/>
                <a:ext cx="8991600" cy="4800600"/>
              </a:xfrm>
              <a:blipFill>
                <a:blip r:embed="rId2"/>
                <a:stretch>
                  <a:fillRect l="-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57200" y="381000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</a:rPr>
              <a:t>Bonus Quiz: How much U-235 is needed to build a fission bomb as powerful as 20kiloton TNT ? </a:t>
            </a:r>
          </a:p>
        </p:txBody>
      </p:sp>
    </p:spTree>
    <p:extLst>
      <p:ext uri="{BB962C8B-B14F-4D97-AF65-F5344CB8AC3E}">
        <p14:creationId xmlns:p14="http://schemas.microsoft.com/office/powerpoint/2010/main" val="1279543194"/>
      </p:ext>
    </p:extLst>
  </p:cSld>
  <p:clrMapOvr>
    <a:masterClrMapping/>
  </p:clrMapOvr>
  <p:transition spd="med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129" y="152400"/>
            <a:ext cx="9144000" cy="769441"/>
          </a:xfrm>
        </p:spPr>
        <p:txBody>
          <a:bodyPr/>
          <a:lstStyle/>
          <a:p>
            <a:r>
              <a:rPr lang="en-US" dirty="0"/>
              <a:t>Little Boy Uranium Bomb</a:t>
            </a:r>
          </a:p>
        </p:txBody>
      </p:sp>
      <p:sp>
        <p:nvSpPr>
          <p:cNvPr id="2264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C7FFC2"/>
                </a:solidFill>
              </a:rPr>
              <a:t>A subcritical-size cylinder of uranium-235 is fired into the hole in a subcritical sphere of uranium-235 to make a supercritical mass of uranium-235.</a:t>
            </a:r>
          </a:p>
        </p:txBody>
      </p:sp>
      <p:pic>
        <p:nvPicPr>
          <p:cNvPr id="2264068" name="Picture 4" descr="19_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2" y="2451389"/>
            <a:ext cx="4257227" cy="214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2960" y="5410200"/>
            <a:ext cx="3468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13 and 18 </a:t>
            </a:r>
            <a:r>
              <a:rPr lang="en-US" dirty="0">
                <a:hlinkClick r:id="rId4" tooltip="TNT equivalent"/>
              </a:rPr>
              <a:t>kilotons of TNT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06506" y="238493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"By the end of 1945, because of the lingering effects of radioactive fallout and other after effects, the Hiroshima death toll was probably over </a:t>
            </a:r>
            <a:r>
              <a:rPr lang="en-US" b="1" dirty="0">
                <a:solidFill>
                  <a:schemeClr val="tx2"/>
                </a:solidFill>
              </a:rPr>
              <a:t>100,000</a:t>
            </a:r>
            <a:r>
              <a:rPr lang="en-US" dirty="0"/>
              <a:t>. The five-year death total may have reached or even exceeded </a:t>
            </a:r>
            <a:r>
              <a:rPr lang="en-US" b="1" dirty="0">
                <a:solidFill>
                  <a:schemeClr val="tx2"/>
                </a:solidFill>
              </a:rPr>
              <a:t>200,000</a:t>
            </a:r>
            <a:r>
              <a:rPr lang="en-US" dirty="0"/>
              <a:t>, as cancer and other long-term effects took hold."</a:t>
            </a:r>
          </a:p>
        </p:txBody>
      </p:sp>
    </p:spTree>
    <p:extLst>
      <p:ext uri="{BB962C8B-B14F-4D97-AF65-F5344CB8AC3E}">
        <p14:creationId xmlns:p14="http://schemas.microsoft.com/office/powerpoint/2010/main" val="1163746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553998"/>
          </a:xfrm>
        </p:spPr>
        <p:txBody>
          <a:bodyPr/>
          <a:lstStyle/>
          <a:p>
            <a:r>
              <a:rPr lang="en-US" sz="3000" dirty="0"/>
              <a:t>Fat Man Plutonium Bomb</a:t>
            </a:r>
          </a:p>
        </p:txBody>
      </p:sp>
      <p:sp>
        <p:nvSpPr>
          <p:cNvPr id="2266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29816"/>
            <a:ext cx="3581400" cy="4267200"/>
          </a:xfrm>
        </p:spPr>
        <p:txBody>
          <a:bodyPr/>
          <a:lstStyle/>
          <a:p>
            <a:r>
              <a:rPr lang="en-US" sz="2200" dirty="0">
                <a:solidFill>
                  <a:srgbClr val="C7FFC2"/>
                </a:solidFill>
              </a:rPr>
              <a:t>Chemical explosives are arranged around a subcritical mass of plutonium-239.</a:t>
            </a:r>
          </a:p>
          <a:p>
            <a:endParaRPr lang="en-US" sz="2200" dirty="0">
              <a:solidFill>
                <a:srgbClr val="C7FFC2"/>
              </a:solidFill>
            </a:endParaRPr>
          </a:p>
          <a:p>
            <a:r>
              <a:rPr lang="en-US" sz="2200" dirty="0">
                <a:solidFill>
                  <a:srgbClr val="C7FFC2"/>
                </a:solidFill>
              </a:rPr>
              <a:t>When imploded by the explosives, the increased density makes this mass supercritical.</a:t>
            </a:r>
          </a:p>
        </p:txBody>
      </p:sp>
      <p:pic>
        <p:nvPicPr>
          <p:cNvPr id="2266116" name="Picture 4" descr="19_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3690583" cy="343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4468" y="4343400"/>
            <a:ext cx="801373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From Wikipedia: </a:t>
            </a:r>
          </a:p>
          <a:p>
            <a:r>
              <a:rPr lang="en-US" dirty="0"/>
              <a:t>“21 kilotons of TNT. </a:t>
            </a:r>
          </a:p>
          <a:p>
            <a:r>
              <a:rPr lang="en-US" dirty="0"/>
              <a:t>estimated </a:t>
            </a:r>
            <a:r>
              <a:rPr lang="en-US" b="1" dirty="0">
                <a:solidFill>
                  <a:schemeClr val="tx2"/>
                </a:solidFill>
              </a:rPr>
              <a:t>39,000</a:t>
            </a:r>
            <a:r>
              <a:rPr lang="en-US" dirty="0"/>
              <a:t> people were killed outright </a:t>
            </a:r>
          </a:p>
          <a:p>
            <a:r>
              <a:rPr lang="en-US" dirty="0"/>
              <a:t>by the bombing at Nagasaki, </a:t>
            </a:r>
            <a:r>
              <a:rPr lang="en-US" b="1" dirty="0">
                <a:solidFill>
                  <a:schemeClr val="tx2"/>
                </a:solidFill>
              </a:rPr>
              <a:t>25,000 </a:t>
            </a:r>
            <a:r>
              <a:rPr lang="en-US" dirty="0"/>
              <a:t>were injured.</a:t>
            </a:r>
            <a:endParaRPr lang="en-US" baseline="30000" dirty="0"/>
          </a:p>
          <a:p>
            <a:r>
              <a:rPr lang="en-US" dirty="0"/>
              <a:t>Thousands more died later from related blast and burn injuries, </a:t>
            </a:r>
          </a:p>
          <a:p>
            <a:r>
              <a:rPr lang="en-US" dirty="0"/>
              <a:t>hundreds more from exposure to the bomb's  initial radiation.</a:t>
            </a:r>
          </a:p>
        </p:txBody>
      </p:sp>
    </p:spTree>
    <p:extLst>
      <p:ext uri="{BB962C8B-B14F-4D97-AF65-F5344CB8AC3E}">
        <p14:creationId xmlns:p14="http://schemas.microsoft.com/office/powerpoint/2010/main" val="1135295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Reactions and Nuclear Fission</a:t>
            </a:r>
          </a:p>
        </p:txBody>
      </p:sp>
      <p:sp>
        <p:nvSpPr>
          <p:cNvPr id="153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In addition to spontaneous radioactive decays, changes in the nucleus may be produced experimentally through </a:t>
            </a:r>
            <a:r>
              <a:rPr lang="en-US" sz="2800" b="1" i="1">
                <a:solidFill>
                  <a:schemeClr val="accent1"/>
                </a:solidFill>
              </a:rPr>
              <a:t>nuclear reactions</a:t>
            </a:r>
            <a:r>
              <a:rPr lang="en-US" sz="2800"/>
              <a:t>.</a:t>
            </a:r>
          </a:p>
        </p:txBody>
      </p:sp>
      <p:pic>
        <p:nvPicPr>
          <p:cNvPr id="1537030" name="Picture 6" descr="19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73450"/>
            <a:ext cx="624840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39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6842" y="1676400"/>
                <a:ext cx="8991600" cy="48006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</a:rPr>
                      <m:t>20 </m:t>
                    </m:r>
                    <m:r>
                      <a:rPr lang="en-US" sz="2500" b="0" i="1" smtClean="0">
                        <a:latin typeface="Cambria Math"/>
                      </a:rPr>
                      <m:t>𝑘𝑖𝑙𝑜𝑡𝑜𝑛</m:t>
                    </m:r>
                    <m:r>
                      <a:rPr lang="en-US" sz="2500" b="0" i="1" smtClean="0">
                        <a:latin typeface="Cambria Math"/>
                      </a:rPr>
                      <m:t>=8.4×</m:t>
                    </m:r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13 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>
                  <a:ea typeface="Cambria Math"/>
                </a:endParaRPr>
              </a:p>
              <a:p>
                <a:endParaRPr lang="en-US" sz="2500" dirty="0">
                  <a:ea typeface="Cambria Math"/>
                </a:endParaRPr>
              </a:p>
              <a:p>
                <a:r>
                  <a:rPr lang="en-US" sz="2500" dirty="0">
                    <a:ea typeface="Cambria Math"/>
                  </a:rPr>
                  <a:t>Each fusion =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2.8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US" sz="2800" dirty="0"/>
                  <a:t>J</a:t>
                </a:r>
                <a:endParaRPr lang="en-US" sz="2500" dirty="0">
                  <a:ea typeface="Cambria Math"/>
                </a:endParaRPr>
              </a:p>
              <a:p>
                <a:endParaRPr lang="en-US" sz="2500" dirty="0">
                  <a:ea typeface="Cambria Math"/>
                </a:endParaRPr>
              </a:p>
              <a:p>
                <a:r>
                  <a:rPr lang="en-US" sz="2500" dirty="0">
                    <a:ea typeface="Cambria Math"/>
                  </a:rPr>
                  <a:t>One needs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  <a:ea typeface="Cambria Math"/>
                      </a:rPr>
                      <m:t> 3.0×</m:t>
                    </m:r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25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𝑓𝑢𝑠𝑖𝑜𝑛𝑠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,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𝑒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 </m:t>
                    </m:r>
                  </m:oMath>
                </a14:m>
                <a:r>
                  <a:rPr lang="en-US" sz="2500" b="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𝑡𝑟𝑖𝑡𝑖𝑢𝑚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𝑎𝑡𝑜𝑚𝑠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>
                  <a:ea typeface="Cambria Math"/>
                </a:endParaRPr>
              </a:p>
              <a:p>
                <a:r>
                  <a:rPr lang="en-US" sz="2500" b="0" dirty="0">
                    <a:ea typeface="Cambria Math"/>
                  </a:rPr>
                  <a:t> that is </a:t>
                </a:r>
                <a14:m>
                  <m:oMath xmlns:m="http://schemas.openxmlformats.org/officeDocument/2006/math">
                    <m:r>
                      <a:rPr lang="en-US" sz="2500" i="1" dirty="0" smtClean="0">
                        <a:latin typeface="Cambria Math"/>
                        <a:ea typeface="Cambria Math"/>
                      </a:rPr>
                      <m:t>3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.0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5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25</m:t>
                        </m:r>
                      </m:sup>
                    </m:sSup>
                  </m:oMath>
                </a14:m>
                <a:r>
                  <a:rPr lang="en-US" sz="2500" b="0" dirty="0">
                    <a:ea typeface="Cambria Math"/>
                  </a:rPr>
                  <a:t>/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/>
                        <a:ea typeface="Cambria Math"/>
                      </a:rPr>
                      <m:t>6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.02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r>
                      <a:rPr lang="en-US" sz="25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500" b="0" i="0" smtClean="0">
                        <a:latin typeface="Cambria Math"/>
                        <a:ea typeface="Cambria Math"/>
                      </a:rPr>
                      <m:t>moles</m:t>
                    </m:r>
                    <m:r>
                      <a:rPr lang="en-US" sz="2500" b="0" i="0" smtClean="0">
                        <a:latin typeface="Cambria Math"/>
                        <a:ea typeface="Cambria Math"/>
                      </a:rPr>
                      <m:t>=50 </m:t>
                    </m:r>
                    <m:r>
                      <m:rPr>
                        <m:sty m:val="p"/>
                      </m:rPr>
                      <a:rPr lang="en-US" sz="2500" b="0" i="0" smtClean="0">
                        <a:latin typeface="Cambria Math"/>
                        <a:ea typeface="Cambria Math"/>
                      </a:rPr>
                      <m:t>moles</m:t>
                    </m:r>
                  </m:oMath>
                </a14:m>
                <a:endParaRPr lang="en-US" sz="2500" b="0" dirty="0">
                  <a:ea typeface="Cambria Math"/>
                </a:endParaRPr>
              </a:p>
              <a:p>
                <a:endParaRPr lang="en-US" sz="2500" b="0" dirty="0">
                  <a:ea typeface="Cambria Math"/>
                </a:endParaRPr>
              </a:p>
              <a:p>
                <a:r>
                  <a:rPr lang="en-US" sz="2500" b="0" dirty="0">
                    <a:ea typeface="Cambria Math"/>
                  </a:rPr>
                  <a:t>M(tritium) is 3 g/mole, which leads to </a:t>
                </a:r>
                <a:r>
                  <a:rPr lang="en-US" sz="2500" dirty="0">
                    <a:ea typeface="Cambria Math"/>
                  </a:rPr>
                  <a:t>150g tritium. </a:t>
                </a:r>
              </a:p>
              <a:p>
                <a:pPr marL="0" indent="0">
                  <a:buNone/>
                </a:pPr>
                <a:endParaRPr lang="en-US" b="0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endParaRPr lang="en-US" b="0" dirty="0">
                  <a:ea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6842" y="1676400"/>
                <a:ext cx="8991600" cy="4800600"/>
              </a:xfrm>
              <a:blipFill rotWithShape="1">
                <a:blip r:embed="rId2"/>
                <a:stretch>
                  <a:fillRect l="-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57200" y="381000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</a:rPr>
              <a:t>How much Tritium is needed to build a fusion bomb as powerful as 20kiloton TNT ? </a:t>
            </a:r>
          </a:p>
        </p:txBody>
      </p:sp>
    </p:spTree>
    <p:extLst>
      <p:ext uri="{BB962C8B-B14F-4D97-AF65-F5344CB8AC3E}">
        <p14:creationId xmlns:p14="http://schemas.microsoft.com/office/powerpoint/2010/main" val="479244402"/>
      </p:ext>
    </p:extLst>
  </p:cSld>
  <p:clrMapOvr>
    <a:masterClrMapping/>
  </p:clrMapOvr>
  <p:transition spd="med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2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3820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This reaction is very difficult to produce because all the nuclei are positively charged and so repel one another.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FFEBE8"/>
                </a:solidFill>
              </a:rPr>
              <a:t>High temperatures (a million degrees Celsius or more) and high densities are necessary to increase the probability of the reactions occurring.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FFEBE8"/>
                </a:solidFill>
              </a:rPr>
              <a:t>The resulting chain reaction is called a thermal chain reaction.</a:t>
            </a:r>
            <a:endParaRPr lang="en-US" sz="2000" dirty="0"/>
          </a:p>
        </p:txBody>
      </p:sp>
      <p:sp>
        <p:nvSpPr>
          <p:cNvPr id="2270211" name="Text Box 3"/>
          <p:cNvSpPr txBox="1">
            <a:spLocks noChangeArrowheads="1"/>
          </p:cNvSpPr>
          <p:nvPr/>
        </p:nvSpPr>
        <p:spPr bwMode="auto">
          <a:xfrm>
            <a:off x="228600" y="2743200"/>
            <a:ext cx="38862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§"/>
            </a:pPr>
            <a:r>
              <a:rPr lang="en-US" sz="2000" dirty="0">
                <a:solidFill>
                  <a:srgbClr val="C7FFC2"/>
                </a:solidFill>
                <a:latin typeface="Arial" charset="0"/>
              </a:rPr>
              <a:t>The easiest way to get both the high temperatures and the high densities required is to explode a fission bomb to initiate the fusion reaction.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§"/>
            </a:pPr>
            <a:endParaRPr lang="en-US" sz="2000" dirty="0">
              <a:solidFill>
                <a:srgbClr val="C7FFC2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§"/>
            </a:pPr>
            <a:r>
              <a:rPr lang="en-US" sz="2000" dirty="0">
                <a:solidFill>
                  <a:srgbClr val="C7FFC2"/>
                </a:solidFill>
                <a:latin typeface="Arial" charset="0"/>
              </a:rPr>
              <a:t>The fission bomb produces the high temperature required, and the fission explosion compresses the fusion fuel enough for the fusion reactions to take place.</a:t>
            </a:r>
          </a:p>
        </p:txBody>
      </p:sp>
      <p:pic>
        <p:nvPicPr>
          <p:cNvPr id="2270212" name="Picture 4" descr="19_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411413"/>
            <a:ext cx="4800600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502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53998"/>
          </a:xfrm>
        </p:spPr>
        <p:txBody>
          <a:bodyPr/>
          <a:lstStyle/>
          <a:p>
            <a:r>
              <a:rPr lang="en-US" sz="3000" b="1" dirty="0"/>
              <a:t>The antimatter bomb:  the </a:t>
            </a:r>
            <a:r>
              <a:rPr lang="en-US" sz="3000" dirty="0"/>
              <a:t>Sci-Fi Bomb</a:t>
            </a:r>
          </a:p>
        </p:txBody>
      </p:sp>
      <p:pic>
        <p:nvPicPr>
          <p:cNvPr id="2203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990600"/>
            <a:ext cx="3769525" cy="561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921924" y="914400"/>
                <a:ext cx="4892834" cy="48006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dirty="0">
                    <a:latin typeface="Cambria Math"/>
                  </a:rPr>
                  <a:t>Why  people are so scared when 1g of antimatter is stolen? </a:t>
                </a:r>
              </a:p>
              <a:p>
                <a:endParaRPr lang="en-US" sz="2500" b="0" i="1" dirty="0">
                  <a:latin typeface="Cambria Math"/>
                </a:endParaRPr>
              </a:p>
              <a:p>
                <a:r>
                  <a:rPr lang="en-US" sz="2500" dirty="0">
                    <a:latin typeface="Cambria Math"/>
                  </a:rPr>
                  <a:t>When antimatter is mixed with matter, both change to energy according to E = mc</a:t>
                </a:r>
                <a:r>
                  <a:rPr lang="en-US" sz="2500" baseline="30000" dirty="0">
                    <a:latin typeface="Cambria Math"/>
                  </a:rPr>
                  <a:t>2</a:t>
                </a:r>
                <a:endParaRPr lang="en-US" sz="2500" b="0" i="1" dirty="0">
                  <a:latin typeface="Cambria Math"/>
                </a:endParaRPr>
              </a:p>
              <a:p>
                <a:pPr lvl="1"/>
                <a:r>
                  <a:rPr lang="en-US" sz="1600" dirty="0"/>
                  <a:t>1 g of antimatter with 1 g of matter (which makes 2 g = 0.002 kg)</a:t>
                </a:r>
              </a:p>
              <a:p>
                <a:endParaRPr lang="en-US" sz="2000" dirty="0"/>
              </a:p>
              <a:p>
                <a:r>
                  <a:rPr lang="en-US" sz="2500" b="0" dirty="0">
                    <a:solidFill>
                      <a:schemeClr val="tx2"/>
                    </a:solidFill>
                    <a:ea typeface="Cambria Math"/>
                  </a:rPr>
                  <a:t>(Bonus quiz): What’s the power of this 2g bomb in kilotons? (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/>
                      </a:rPr>
                      <m:t>20 </m:t>
                    </m:r>
                    <m:r>
                      <a:rPr lang="en-US" sz="2500" i="1">
                        <a:latin typeface="Cambria Math"/>
                      </a:rPr>
                      <m:t>𝑘𝑖𝑙𝑜𝑡𝑜𝑛</m:t>
                    </m:r>
                    <m:r>
                      <a:rPr lang="en-US" sz="2500" i="1">
                        <a:latin typeface="Cambria Math"/>
                      </a:rPr>
                      <m:t>=8.4×</m:t>
                    </m:r>
                    <m:sSup>
                      <m:sSupPr>
                        <m:ctrlPr>
                          <a:rPr lang="en-US" sz="25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13 </m:t>
                        </m:r>
                      </m:sup>
                    </m:sSup>
                    <m:r>
                      <a:rPr lang="en-US" sz="2500" i="1">
                        <a:latin typeface="Cambria Math"/>
                        <a:ea typeface="Cambria Math"/>
                      </a:rPr>
                      <m:t>𝐽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r>
                  <a:rPr lang="en-US" sz="2500" dirty="0">
                    <a:ea typeface="Cambria Math"/>
                  </a:rPr>
                  <a:t>)</a:t>
                </a:r>
                <a:endParaRPr lang="en-US" sz="2500" b="0" dirty="0">
                  <a:solidFill>
                    <a:schemeClr val="tx2"/>
                  </a:solidFill>
                  <a:ea typeface="Cambria Math"/>
                </a:endParaRPr>
              </a:p>
              <a:p>
                <a:r>
                  <a:rPr lang="en-US" sz="2500" dirty="0">
                    <a:ea typeface="Cambria Math"/>
                  </a:rPr>
                  <a:t>A. 20 kilotons </a:t>
                </a:r>
              </a:p>
              <a:p>
                <a:r>
                  <a:rPr lang="en-US" sz="2500" b="0" dirty="0">
                    <a:ea typeface="Cambria Math"/>
                  </a:rPr>
                  <a:t>B. 40 kilotons</a:t>
                </a:r>
              </a:p>
              <a:p>
                <a:r>
                  <a:rPr lang="en-US" sz="2500" dirty="0">
                    <a:ea typeface="Cambria Math"/>
                  </a:rPr>
                  <a:t>C. 0.05 kilotons</a:t>
                </a:r>
              </a:p>
              <a:p>
                <a:pPr marL="0" indent="0">
                  <a:buNone/>
                </a:pPr>
                <a:endParaRPr lang="en-US" sz="2500" b="0" dirty="0">
                  <a:ea typeface="Cambria Math"/>
                </a:endParaRPr>
              </a:p>
              <a:p>
                <a:endParaRPr lang="en-US" sz="2500" dirty="0">
                  <a:ea typeface="Cambria Math"/>
                </a:endParaRPr>
              </a:p>
              <a:p>
                <a:pPr marL="0" indent="0">
                  <a:buNone/>
                </a:pPr>
                <a:endParaRPr lang="en-US" b="0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endParaRPr lang="en-US" b="0" dirty="0">
                  <a:ea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21924" y="914400"/>
                <a:ext cx="4892834" cy="4800600"/>
              </a:xfrm>
              <a:blipFill>
                <a:blip r:embed="rId3"/>
                <a:stretch>
                  <a:fillRect l="-1993" t="-1777" r="-2615" b="-24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205352"/>
      </p:ext>
    </p:extLst>
  </p:cSld>
  <p:clrMapOvr>
    <a:masterClrMapping/>
  </p:clrMapOvr>
  <p:transition spd="med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53998"/>
          </a:xfrm>
        </p:spPr>
        <p:txBody>
          <a:bodyPr/>
          <a:lstStyle/>
          <a:p>
            <a:r>
              <a:rPr lang="en-US" sz="3000" b="1" dirty="0"/>
              <a:t>The antimatter bomb:  the </a:t>
            </a:r>
            <a:r>
              <a:rPr lang="en-US" sz="3000" dirty="0"/>
              <a:t>Sci-Fi Bomb</a:t>
            </a:r>
          </a:p>
        </p:txBody>
      </p:sp>
      <p:pic>
        <p:nvPicPr>
          <p:cNvPr id="2203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990600"/>
            <a:ext cx="3769525" cy="561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921924" y="914400"/>
                <a:ext cx="4892834" cy="48006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dirty="0">
                    <a:latin typeface="Cambria Math"/>
                  </a:rPr>
                  <a:t>Why  people are so scared when 1g of antimatter is stolen? </a:t>
                </a:r>
              </a:p>
              <a:p>
                <a:endParaRPr lang="en-US" sz="2500" b="0" i="1" dirty="0">
                  <a:latin typeface="Cambria Math"/>
                </a:endParaRPr>
              </a:p>
              <a:p>
                <a:r>
                  <a:rPr lang="en-US" sz="2500" dirty="0">
                    <a:latin typeface="Cambria Math"/>
                  </a:rPr>
                  <a:t>When antimatter is mixed with matter, both change to energy according to E = mc</a:t>
                </a:r>
                <a:r>
                  <a:rPr lang="en-US" sz="2500" baseline="30000" dirty="0">
                    <a:latin typeface="Cambria Math"/>
                  </a:rPr>
                  <a:t>2</a:t>
                </a:r>
                <a:endParaRPr lang="en-US" sz="2500" b="0" i="1" dirty="0">
                  <a:latin typeface="Cambria Math"/>
                </a:endParaRPr>
              </a:p>
              <a:p>
                <a:pPr lvl="1"/>
                <a:r>
                  <a:rPr lang="en-US" sz="1600" dirty="0"/>
                  <a:t>1 g of antimatter with 1 g of matter (which makes 2 g = 0.002 kg)</a:t>
                </a:r>
              </a:p>
              <a:p>
                <a:endParaRPr lang="en-US" sz="2000" dirty="0"/>
              </a:p>
              <a:p>
                <a:r>
                  <a:rPr lang="pt-BR" sz="2500" dirty="0"/>
                  <a:t>E= 0.002 x (300,000,000)</a:t>
                </a:r>
                <a:r>
                  <a:rPr lang="pt-BR" sz="2500" baseline="30000" dirty="0"/>
                  <a:t>2</a:t>
                </a:r>
                <a:r>
                  <a:rPr lang="pt-BR" sz="2500" dirty="0"/>
                  <a:t> kg m</a:t>
                </a:r>
                <a:r>
                  <a:rPr lang="pt-BR" sz="2500" baseline="30000" dirty="0"/>
                  <a:t>2</a:t>
                </a:r>
                <a:r>
                  <a:rPr lang="pt-BR" sz="2500" dirty="0"/>
                  <a:t>/s</a:t>
                </a:r>
                <a:r>
                  <a:rPr lang="pt-BR" sz="2500" baseline="30000" dirty="0"/>
                  <a:t>2</a:t>
                </a:r>
                <a:r>
                  <a:rPr lang="pt-BR" sz="2500" dirty="0"/>
                  <a:t> = 1.8 x 10</a:t>
                </a:r>
                <a:r>
                  <a:rPr lang="pt-BR" sz="2500" baseline="30000" dirty="0"/>
                  <a:t>14</a:t>
                </a:r>
                <a:r>
                  <a:rPr lang="pt-BR" sz="2500" dirty="0"/>
                  <a:t> J </a:t>
                </a:r>
              </a:p>
              <a:p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</a:rPr>
                      <m:t>20 </m:t>
                    </m:r>
                    <m:r>
                      <a:rPr lang="en-US" sz="2500" b="0" i="1" smtClean="0">
                        <a:latin typeface="Cambria Math"/>
                      </a:rPr>
                      <m:t>𝑘𝑖𝑙𝑜𝑡𝑜𝑛</m:t>
                    </m:r>
                    <m:r>
                      <a:rPr lang="en-US" sz="2500" b="0" i="1" smtClean="0">
                        <a:latin typeface="Cambria Math"/>
                      </a:rPr>
                      <m:t>=8.4×</m:t>
                    </m:r>
                    <m:sSup>
                      <m:sSupPr>
                        <m:ctrlPr>
                          <a:rPr lang="en-US" sz="25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13 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>
                  <a:ea typeface="Cambria Math"/>
                </a:endParaRPr>
              </a:p>
              <a:p>
                <a:endParaRPr lang="en-US" sz="2500" dirty="0">
                  <a:ea typeface="Cambria Math"/>
                </a:endParaRPr>
              </a:p>
              <a:p>
                <a:r>
                  <a:rPr lang="en-US" sz="2500" dirty="0">
                    <a:ea typeface="Cambria Math"/>
                  </a:rPr>
                  <a:t>It’s as powerful as a 40kiloton TNT bomb. </a:t>
                </a:r>
              </a:p>
              <a:p>
                <a:endParaRPr lang="en-US" sz="2500" b="0" dirty="0">
                  <a:ea typeface="Cambria Math"/>
                </a:endParaRPr>
              </a:p>
              <a:p>
                <a:endParaRPr lang="en-US" sz="2500" dirty="0">
                  <a:ea typeface="Cambria Math"/>
                </a:endParaRPr>
              </a:p>
              <a:p>
                <a:pPr marL="0" indent="0">
                  <a:buNone/>
                </a:pPr>
                <a:endParaRPr lang="en-US" b="0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endParaRPr lang="en-US" b="0" dirty="0">
                  <a:ea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21924" y="914400"/>
                <a:ext cx="4892834" cy="4800600"/>
              </a:xfrm>
              <a:blipFill rotWithShape="1">
                <a:blip r:embed="rId3"/>
                <a:stretch>
                  <a:fillRect l="-1993" t="-1777" r="-2615" b="-17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179681"/>
      </p:ext>
    </p:extLst>
  </p:cSld>
  <p:clrMapOvr>
    <a:masterClrMapping/>
  </p:clrMapOvr>
  <p:transition spd="med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US"/>
              <a:t>Nuclear Reactors</a:t>
            </a:r>
          </a:p>
        </p:txBody>
      </p:sp>
      <p:sp>
        <p:nvSpPr>
          <p:cNvPr id="225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EE8DEC"/>
                </a:solidFill>
              </a:rPr>
              <a:t>Fermi’s</a:t>
            </a:r>
            <a:r>
              <a:rPr lang="en-US" sz="2800" dirty="0"/>
              <a:t> strategy to achieve a chain reaction with natural or slightly enriched uranium: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Slow the neutrons down between fission reactions using a material called a </a:t>
            </a:r>
            <a:r>
              <a:rPr lang="en-US" sz="2400" b="1" i="1" dirty="0">
                <a:solidFill>
                  <a:schemeClr val="accent1"/>
                </a:solidFill>
              </a:rPr>
              <a:t>moderator</a:t>
            </a:r>
            <a:r>
              <a:rPr lang="en-US" sz="2400" dirty="0"/>
              <a:t>.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b="1" i="1" dirty="0">
                <a:solidFill>
                  <a:schemeClr val="accent1"/>
                </a:solidFill>
              </a:rPr>
              <a:t>Control rods</a:t>
            </a:r>
            <a:r>
              <a:rPr lang="en-US" sz="2400" dirty="0"/>
              <a:t> are used to absorb the neutrons to slow the reaction as desired.</a:t>
            </a:r>
          </a:p>
        </p:txBody>
      </p:sp>
      <p:sp>
        <p:nvSpPr>
          <p:cNvPr id="2259972" name="Text Box 4"/>
          <p:cNvSpPr txBox="1">
            <a:spLocks noChangeArrowheads="1"/>
          </p:cNvSpPr>
          <p:nvPr/>
        </p:nvSpPr>
        <p:spPr bwMode="auto">
          <a:xfrm>
            <a:off x="116457" y="3459301"/>
            <a:ext cx="35052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FFB6BF"/>
                </a:solidFill>
                <a:latin typeface="Arial" charset="0"/>
              </a:rPr>
              <a:t>Fermi’s “pile”</a:t>
            </a:r>
            <a:r>
              <a:rPr lang="en-US" sz="2000" dirty="0">
                <a:latin typeface="Arial" charset="0"/>
              </a:rPr>
              <a:t> was the first human-produced nuclear reactor.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latin typeface="Arial" charset="0"/>
              </a:rPr>
              <a:t>Graphite blocks served as the moderator.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latin typeface="Arial" charset="0"/>
              </a:rPr>
              <a:t>Control rods were cadmium, but today’s reactors use boron.</a:t>
            </a:r>
          </a:p>
        </p:txBody>
      </p:sp>
      <p:pic>
        <p:nvPicPr>
          <p:cNvPr id="2259973" name="Picture 5" descr="19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5410200" cy="326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165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0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381000"/>
            <a:ext cx="86868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FFEBE8"/>
                </a:solidFill>
              </a:rPr>
              <a:t>Although fission does not result when a U-238 nucleus absorbs a neutron, a series of reactions produces plutonium, the primary fuel in fission bombs.</a:t>
            </a:r>
          </a:p>
        </p:txBody>
      </p:sp>
      <p:pic>
        <p:nvPicPr>
          <p:cNvPr id="2262019" name="Picture 3" descr="19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1722437"/>
            <a:ext cx="4614862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62020" name="Text Box 4"/>
          <p:cNvSpPr txBox="1">
            <a:spLocks noChangeArrowheads="1"/>
          </p:cNvSpPr>
          <p:nvPr/>
        </p:nvSpPr>
        <p:spPr bwMode="auto">
          <a:xfrm>
            <a:off x="304800" y="2133600"/>
            <a:ext cx="388620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C7FFC2"/>
                </a:solidFill>
                <a:latin typeface="Arial" charset="0"/>
              </a:rPr>
              <a:t>Plutonium-239 is relatively stable, with a half-life of 24,000 years.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>
              <a:solidFill>
                <a:srgbClr val="C7FFC2"/>
              </a:solidFill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C7FFC2"/>
                </a:solidFill>
                <a:latin typeface="Arial" charset="0"/>
              </a:rPr>
              <a:t>The production of plutonium-239 is a by-product of a reactor.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>
              <a:solidFill>
                <a:srgbClr val="C7FFC2"/>
              </a:solidFill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C7FFC2"/>
                </a:solidFill>
                <a:latin typeface="Arial" charset="0"/>
              </a:rPr>
              <a:t>It can be separated from the uranium using chemical techniques, since it is a different element.</a:t>
            </a:r>
          </a:p>
        </p:txBody>
      </p:sp>
    </p:spTree>
    <p:extLst>
      <p:ext uri="{BB962C8B-B14F-4D97-AF65-F5344CB8AC3E}">
        <p14:creationId xmlns:p14="http://schemas.microsoft.com/office/powerpoint/2010/main" val="3777263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363"/>
            <a:ext cx="7772400" cy="579437"/>
          </a:xfrm>
        </p:spPr>
        <p:txBody>
          <a:bodyPr/>
          <a:lstStyle/>
          <a:p>
            <a:r>
              <a:rPr lang="en-US" sz="3200"/>
              <a:t>Modern Power Reactors</a:t>
            </a:r>
            <a:endParaRPr lang="en-US"/>
          </a:p>
        </p:txBody>
      </p:sp>
      <p:sp>
        <p:nvSpPr>
          <p:cNvPr id="221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Most reactors today use ordinary </a:t>
            </a:r>
            <a:r>
              <a:rPr lang="en-US" sz="2000" i="1" dirty="0">
                <a:solidFill>
                  <a:srgbClr val="FFBF8A"/>
                </a:solidFill>
              </a:rPr>
              <a:t>(light)</a:t>
            </a:r>
            <a:r>
              <a:rPr lang="en-US" sz="2000" dirty="0"/>
              <a:t> water as the moderator.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This requires enrichment of the fuel to 3% U-235 (nature: ~0.7%)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advantage is that the water can also be used as a </a:t>
            </a:r>
            <a:r>
              <a:rPr lang="en-US" sz="2000" b="1" i="1" dirty="0">
                <a:solidFill>
                  <a:schemeClr val="accent1"/>
                </a:solidFill>
              </a:rPr>
              <a:t>coolant</a:t>
            </a:r>
            <a:r>
              <a:rPr lang="en-US" sz="2000" dirty="0"/>
              <a:t>.</a:t>
            </a:r>
            <a:endParaRPr lang="en-US" sz="2800" dirty="0"/>
          </a:p>
        </p:txBody>
      </p:sp>
      <p:pic>
        <p:nvPicPr>
          <p:cNvPr id="2" name="PressurizedWaterReacto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880" y="1905000"/>
            <a:ext cx="8490520" cy="43879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6439558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Animated Diagram of a </a:t>
            </a:r>
            <a:r>
              <a:rPr lang="en-US" dirty="0">
                <a:hlinkClick r:id="rId6" tooltip="Pressurized Water Reactor"/>
              </a:rPr>
              <a:t>Pressurized Water Reactor</a:t>
            </a:r>
            <a:r>
              <a:rPr lang="en-US" dirty="0"/>
              <a:t>. (PWR)</a:t>
            </a:r>
          </a:p>
        </p:txBody>
      </p:sp>
    </p:spTree>
    <p:extLst>
      <p:ext uri="{BB962C8B-B14F-4D97-AF65-F5344CB8AC3E}">
        <p14:creationId xmlns:p14="http://schemas.microsoft.com/office/powerpoint/2010/main" val="245163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363"/>
            <a:ext cx="7772400" cy="579437"/>
          </a:xfrm>
        </p:spPr>
        <p:txBody>
          <a:bodyPr/>
          <a:lstStyle/>
          <a:p>
            <a:r>
              <a:rPr lang="en-US" sz="3200"/>
              <a:t>Modern Power Reactors</a:t>
            </a:r>
            <a:endParaRPr lang="en-US"/>
          </a:p>
        </p:txBody>
      </p:sp>
      <p:sp>
        <p:nvSpPr>
          <p:cNvPr id="221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82000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Most reactors today use ordinary </a:t>
            </a:r>
            <a:r>
              <a:rPr lang="en-US" sz="2000" i="1" dirty="0">
                <a:solidFill>
                  <a:srgbClr val="FFBF8A"/>
                </a:solidFill>
              </a:rPr>
              <a:t>(light)</a:t>
            </a:r>
            <a:r>
              <a:rPr lang="en-US" sz="2000" dirty="0"/>
              <a:t> water as the moderator.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This requires enrichment of the fuel to 3% U-235 (nature: ~0.7%)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advantage is that the water can also be used as a </a:t>
            </a:r>
            <a:r>
              <a:rPr lang="en-US" sz="2000" b="1" i="1" dirty="0">
                <a:solidFill>
                  <a:schemeClr val="accent1"/>
                </a:solidFill>
              </a:rPr>
              <a:t>coolant</a:t>
            </a:r>
            <a:r>
              <a:rPr lang="en-US" sz="2000" dirty="0"/>
              <a:t>.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762000" y="6439558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Animated Diagram of a </a:t>
            </a:r>
            <a:r>
              <a:rPr lang="en-US" dirty="0">
                <a:hlinkClick r:id="rId5" tooltip="Boiling Water Reactor"/>
              </a:rPr>
              <a:t>Boiling Water Reactor</a:t>
            </a:r>
            <a:r>
              <a:rPr lang="en-US" dirty="0"/>
              <a:t> (BWR)</a:t>
            </a:r>
          </a:p>
        </p:txBody>
      </p:sp>
      <p:pic>
        <p:nvPicPr>
          <p:cNvPr id="4" name="BoilingWaterReacto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1828800"/>
            <a:ext cx="8915400" cy="466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9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648941"/>
            <a:ext cx="6324600" cy="1384995"/>
          </a:xfrm>
          <a:noFill/>
        </p:spPr>
        <p:txBody>
          <a:bodyPr/>
          <a:lstStyle/>
          <a:p>
            <a:r>
              <a:rPr lang="en-US" sz="2800" dirty="0">
                <a:solidFill>
                  <a:srgbClr val="EFFF5D"/>
                </a:solidFill>
                <a:latin typeface="Comic Sans MS" pitchFamily="66" charset="0"/>
              </a:rPr>
              <a:t>(Bonus quiz): Do the control rods in a nuclear reactor absorb or emit neutrons?</a:t>
            </a:r>
            <a:endParaRPr lang="en-US" dirty="0"/>
          </a:p>
        </p:txBody>
      </p:sp>
      <p:sp>
        <p:nvSpPr>
          <p:cNvPr id="2278403" name="Text Box 3"/>
          <p:cNvSpPr txBox="1">
            <a:spLocks noChangeArrowheads="1"/>
          </p:cNvSpPr>
          <p:nvPr/>
        </p:nvSpPr>
        <p:spPr bwMode="auto">
          <a:xfrm>
            <a:off x="0" y="4419600"/>
            <a:ext cx="8305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2" algn="just"/>
            <a:r>
              <a:rPr lang="en-US" sz="2000" dirty="0">
                <a:latin typeface="Arial" charset="0"/>
              </a:rPr>
              <a:t>The control rods in a reactor absorb neutrons and are removed or inserted to control the number of neutrons in the chain reaction.</a:t>
            </a:r>
          </a:p>
        </p:txBody>
      </p:sp>
      <p:sp>
        <p:nvSpPr>
          <p:cNvPr id="2278404" name="Rectangle 4"/>
          <p:cNvSpPr>
            <a:spLocks noChangeArrowheads="1"/>
          </p:cNvSpPr>
          <p:nvPr/>
        </p:nvSpPr>
        <p:spPr bwMode="auto">
          <a:xfrm>
            <a:off x="1905000" y="2362200"/>
            <a:ext cx="5308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They absorb neutrons.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They emit neutrons.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They both absorb and emit neutrons.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They neither absorb nor emit neutrons.</a:t>
            </a:r>
          </a:p>
        </p:txBody>
      </p:sp>
    </p:spTree>
    <p:extLst>
      <p:ext uri="{BB962C8B-B14F-4D97-AF65-F5344CB8AC3E}">
        <p14:creationId xmlns:p14="http://schemas.microsoft.com/office/powerpoint/2010/main" val="63137387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840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6363"/>
            <a:ext cx="9144000" cy="579437"/>
          </a:xfrm>
        </p:spPr>
        <p:txBody>
          <a:bodyPr/>
          <a:lstStyle/>
          <a:p>
            <a:r>
              <a:rPr lang="en-US" sz="3200"/>
              <a:t>Safety and Environmental Concerns</a:t>
            </a:r>
            <a:endParaRPr lang="en-US"/>
          </a:p>
        </p:txBody>
      </p:sp>
      <p:sp>
        <p:nvSpPr>
          <p:cNvPr id="1149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09600"/>
            <a:ext cx="8382000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Fuel rods must be replaced as the fuel is used up and fission products build up.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The spent fuel rods containing uranium, plutonium, and radioactive fission fragments must be stored or disposed of carefully.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Our current policy is to bury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these radioactive materials in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a solid rock formation.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Most of the fission fragments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have half-lives of several years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or less, and do not have to be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isolated nearly as long as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plutonium-239 does.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In spite of the need for careful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waste disposal, nuclear power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still causes far lass atmospheric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pollution (and no greenhouse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gases) than burning fossil fuels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such as coal or oil.</a:t>
            </a:r>
          </a:p>
        </p:txBody>
      </p:sp>
      <p:pic>
        <p:nvPicPr>
          <p:cNvPr id="1149959" name="Picture 7" descr="19_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43200"/>
            <a:ext cx="3098817" cy="355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521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8216"/>
            <a:ext cx="9144000" cy="1077218"/>
          </a:xfrm>
        </p:spPr>
        <p:txBody>
          <a:bodyPr/>
          <a:lstStyle/>
          <a:p>
            <a:r>
              <a:rPr lang="en-US" sz="3200" dirty="0">
                <a:solidFill>
                  <a:srgbClr val="EE8DEC"/>
                </a:solidFill>
                <a:latin typeface="Comic Sans MS" pitchFamily="66" charset="0"/>
              </a:rPr>
              <a:t>Fermi</a:t>
            </a:r>
            <a:r>
              <a:rPr lang="en-US" sz="3200" dirty="0">
                <a:solidFill>
                  <a:srgbClr val="EFFF5D"/>
                </a:solidFill>
                <a:latin typeface="Comic Sans MS" pitchFamily="66" charset="0"/>
              </a:rPr>
              <a:t> attempted to produce new elements by bombarding uranium with neutrons.  </a:t>
            </a:r>
            <a:endParaRPr lang="en-US" sz="4000" dirty="0">
              <a:solidFill>
                <a:srgbClr val="EFFF5D"/>
              </a:solidFill>
              <a:latin typeface="Comic Sans MS" pitchFamily="66" charset="0"/>
            </a:endParaRPr>
          </a:p>
        </p:txBody>
      </p:sp>
      <p:sp>
        <p:nvSpPr>
          <p:cNvPr id="2255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2743200"/>
            <a:ext cx="5257800" cy="990600"/>
          </a:xfrm>
        </p:spPr>
        <p:txBody>
          <a:bodyPr/>
          <a:lstStyle/>
          <a:p>
            <a:pPr marL="609600" indent="-609600" algn="ctr">
              <a:lnSpc>
                <a:spcPct val="80000"/>
              </a:lnSpc>
              <a:buFont typeface="Arial" charset="0"/>
              <a:buNone/>
            </a:pPr>
            <a:r>
              <a:rPr lang="en-US" sz="2800" baseline="-25000">
                <a:latin typeface="Comic Sans MS" pitchFamily="66" charset="0"/>
              </a:rPr>
              <a:t>2</a:t>
            </a:r>
            <a:r>
              <a:rPr lang="en-US" sz="2800">
                <a:latin typeface="Comic Sans MS" pitchFamily="66" charset="0"/>
              </a:rPr>
              <a:t>He</a:t>
            </a:r>
            <a:r>
              <a:rPr lang="en-US" sz="2800" baseline="30000">
                <a:latin typeface="Comic Sans MS" pitchFamily="66" charset="0"/>
              </a:rPr>
              <a:t>4</a:t>
            </a:r>
            <a:r>
              <a:rPr lang="en-US" sz="2800">
                <a:latin typeface="Comic Sans MS" pitchFamily="66" charset="0"/>
              </a:rPr>
              <a:t> + </a:t>
            </a:r>
            <a:r>
              <a:rPr lang="en-US" sz="2800" baseline="-25000">
                <a:latin typeface="Comic Sans MS" pitchFamily="66" charset="0"/>
              </a:rPr>
              <a:t>4</a:t>
            </a:r>
            <a:r>
              <a:rPr lang="en-US" sz="2800">
                <a:latin typeface="Comic Sans MS" pitchFamily="66" charset="0"/>
              </a:rPr>
              <a:t>Be</a:t>
            </a:r>
            <a:r>
              <a:rPr lang="en-US" sz="2800" baseline="30000">
                <a:latin typeface="Comic Sans MS" pitchFamily="66" charset="0"/>
              </a:rPr>
              <a:t>9</a:t>
            </a:r>
            <a:r>
              <a:rPr lang="en-US" sz="2800">
                <a:latin typeface="Comic Sans MS" pitchFamily="66" charset="0"/>
              </a:rPr>
              <a:t> </a:t>
            </a:r>
            <a:r>
              <a:rPr lang="en-US" sz="2800">
                <a:latin typeface="Comic Sans MS" pitchFamily="66" charset="0"/>
                <a:sym typeface="Symbol" pitchFamily="18" charset="2"/>
              </a:rPr>
              <a:t> </a:t>
            </a:r>
            <a:r>
              <a:rPr lang="en-US" sz="2800" baseline="-25000">
                <a:latin typeface="Comic Sans MS" pitchFamily="66" charset="0"/>
                <a:sym typeface="Symbol" pitchFamily="18" charset="2"/>
              </a:rPr>
              <a:t>6</a:t>
            </a:r>
            <a:r>
              <a:rPr lang="en-US" sz="2800">
                <a:latin typeface="Comic Sans MS" pitchFamily="66" charset="0"/>
                <a:sym typeface="Symbol" pitchFamily="18" charset="2"/>
              </a:rPr>
              <a:t>C</a:t>
            </a:r>
            <a:r>
              <a:rPr lang="en-US" sz="2800" baseline="30000">
                <a:latin typeface="Comic Sans MS" pitchFamily="66" charset="0"/>
                <a:sym typeface="Symbol" pitchFamily="18" charset="2"/>
              </a:rPr>
              <a:t>12</a:t>
            </a:r>
            <a:r>
              <a:rPr lang="en-US" sz="2800">
                <a:latin typeface="Comic Sans MS" pitchFamily="66" charset="0"/>
                <a:sym typeface="Symbol" pitchFamily="18" charset="2"/>
              </a:rPr>
              <a:t> + </a:t>
            </a:r>
            <a:r>
              <a:rPr lang="en-US" sz="2800" baseline="-25000"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2800">
                <a:latin typeface="Comic Sans MS" pitchFamily="66" charset="0"/>
                <a:sym typeface="Symbol" pitchFamily="18" charset="2"/>
              </a:rPr>
              <a:t>n</a:t>
            </a:r>
            <a:r>
              <a:rPr lang="en-US" sz="2800" baseline="30000">
                <a:latin typeface="Comic Sans MS" pitchFamily="66" charset="0"/>
                <a:sym typeface="Symbol" pitchFamily="18" charset="2"/>
              </a:rPr>
              <a:t>1</a:t>
            </a:r>
            <a:endParaRPr lang="en-US" sz="2800" baseline="-25000">
              <a:latin typeface="Comic Sans MS" pitchFamily="66" charset="0"/>
            </a:endParaRPr>
          </a:p>
        </p:txBody>
      </p:sp>
      <p:pic>
        <p:nvPicPr>
          <p:cNvPr id="2255876" name="Picture 4" descr="19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52850"/>
            <a:ext cx="8856663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00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-457200" y="228600"/>
            <a:ext cx="9601200" cy="477054"/>
          </a:xfrm>
        </p:spPr>
        <p:txBody>
          <a:bodyPr/>
          <a:lstStyle/>
          <a:p>
            <a:r>
              <a:rPr lang="en-US" sz="2500" dirty="0"/>
              <a:t>Chernobyl and </a:t>
            </a:r>
            <a:r>
              <a:rPr lang="en-US" sz="2500" b="1" dirty="0"/>
              <a:t>Fukushima </a:t>
            </a:r>
            <a:r>
              <a:rPr lang="en-US" sz="2500" dirty="0"/>
              <a:t>Reactor </a:t>
            </a:r>
            <a:endParaRPr lang="en-US" sz="2500" dirty="0">
              <a:solidFill>
                <a:srgbClr val="EFFF5D"/>
              </a:solidFill>
              <a:latin typeface="Comic Sans MS" pitchFamily="66" charset="0"/>
            </a:endParaRPr>
          </a:p>
        </p:txBody>
      </p:sp>
      <p:sp>
        <p:nvSpPr>
          <p:cNvPr id="221901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82000" cy="48006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500" dirty="0"/>
              <a:t>The nuclear reactor at Chernobyl use Graphite </a:t>
            </a:r>
            <a:r>
              <a:rPr lang="en-US" sz="2500" dirty="0" err="1"/>
              <a:t>asthe</a:t>
            </a:r>
            <a:r>
              <a:rPr lang="en-US" sz="2500" dirty="0"/>
              <a:t> moderator, and water was the coolant. Because the coolant water was not also the moderator, the loss of the water would actually increase the reaction.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</a:pPr>
            <a:r>
              <a:rPr lang="en-US" sz="2500" dirty="0"/>
              <a:t>The Fukushima I Nuclear reactors are BWR. 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</a:pPr>
            <a:r>
              <a:rPr lang="en-US" sz="2500" dirty="0"/>
              <a:t>The BWR is a lot safer since water also serves as moderator. Without moderator, the chain reaction rate decrease. 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</a:pPr>
            <a:r>
              <a:rPr lang="en-US" sz="2500" dirty="0"/>
              <a:t>But without the coolant, i.e. the water, the decay heat can leads to reactor meltdown. 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</a:pPr>
            <a:r>
              <a:rPr lang="en-US" sz="2500" dirty="0"/>
              <a:t>Further reading: 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hlinkClick r:id="rId3"/>
              </a:rPr>
              <a:t>http://en.wikipedia.org/wiki/Fukushima_I_nuclear_accidents</a:t>
            </a:r>
            <a:r>
              <a:rPr lang="en-US" sz="1600" dirty="0"/>
              <a:t>	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http://en.wikipedia.org/wiki/Chernobyl</a:t>
            </a:r>
          </a:p>
          <a:p>
            <a:pPr>
              <a:lnSpc>
                <a:spcPct val="80000"/>
              </a:lnSpc>
            </a:pP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834819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5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43" y="1683723"/>
            <a:ext cx="4326013" cy="43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3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579438"/>
          </a:xfrm>
        </p:spPr>
        <p:txBody>
          <a:bodyPr/>
          <a:lstStyle/>
          <a:p>
            <a:r>
              <a:rPr lang="en-US" sz="3200">
                <a:solidFill>
                  <a:srgbClr val="EFFF5D"/>
                </a:solidFill>
                <a:latin typeface="Comic Sans MS" pitchFamily="66" charset="0"/>
              </a:rPr>
              <a:t>Can we generate power from controlled fusion?</a:t>
            </a:r>
            <a:endParaRPr lang="en-US" sz="4000">
              <a:solidFill>
                <a:srgbClr val="EFFF5D"/>
              </a:solidFill>
              <a:latin typeface="Comic Sans MS" pitchFamily="66" charset="0"/>
            </a:endParaRPr>
          </a:p>
        </p:txBody>
      </p:sp>
      <p:pic>
        <p:nvPicPr>
          <p:cNvPr id="2205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3962400" cy="287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056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680" y="1683723"/>
            <a:ext cx="1332781" cy="63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97843" y="6019800"/>
            <a:ext cx="45066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ITER</a:t>
            </a:r>
            <a:r>
              <a:rPr lang="en-US" sz="2000" dirty="0"/>
              <a:t> (the </a:t>
            </a:r>
            <a:r>
              <a:rPr lang="en-US" sz="2000" b="1" dirty="0"/>
              <a:t>International Thermonuclear Experimental Reactor</a:t>
            </a:r>
            <a:r>
              <a:rPr lang="en-US" sz="20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50292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Sun is a fusion reactor (not controlled). </a:t>
            </a:r>
          </a:p>
        </p:txBody>
      </p:sp>
    </p:spTree>
    <p:extLst>
      <p:ext uri="{BB962C8B-B14F-4D97-AF65-F5344CB8AC3E}">
        <p14:creationId xmlns:p14="http://schemas.microsoft.com/office/powerpoint/2010/main" val="2572927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4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17957"/>
            <a:ext cx="7239000" cy="2677656"/>
          </a:xfrm>
          <a:noFill/>
        </p:spPr>
        <p:txBody>
          <a:bodyPr/>
          <a:lstStyle/>
          <a:p>
            <a:r>
              <a:rPr lang="en-US" sz="2800" b="1" dirty="0">
                <a:latin typeface="Comic Sans MS" pitchFamily="66" charset="0"/>
              </a:rPr>
              <a:t>(Bonus) Quiz:</a:t>
            </a:r>
            <a:r>
              <a:rPr lang="en-US" sz="2800" dirty="0">
                <a:solidFill>
                  <a:srgbClr val="EFFF5D"/>
                </a:solidFill>
                <a:latin typeface="Comic Sans MS" pitchFamily="66" charset="0"/>
              </a:rPr>
              <a:t> If the coolant material is also the moderator material like in the light water reactor (BWR or PWR), can the loss of coolant ever lead to a meltdown in a reactor using natural uranium?</a:t>
            </a:r>
            <a:endParaRPr lang="en-US" dirty="0"/>
          </a:p>
        </p:txBody>
      </p:sp>
      <p:sp>
        <p:nvSpPr>
          <p:cNvPr id="2282500" name="Rectangle 4"/>
          <p:cNvSpPr>
            <a:spLocks noChangeArrowheads="1"/>
          </p:cNvSpPr>
          <p:nvPr/>
        </p:nvSpPr>
        <p:spPr bwMode="auto">
          <a:xfrm>
            <a:off x="1884872" y="3020943"/>
            <a:ext cx="11400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 dirty="0">
                <a:latin typeface="Comic Sans MS" pitchFamily="66" charset="0"/>
              </a:rPr>
              <a:t>Yes.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 dirty="0">
                <a:latin typeface="Comic Sans MS" pitchFamily="66" charset="0"/>
              </a:rPr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3494944521"/>
      </p:ext>
    </p:extLst>
  </p:cSld>
  <p:clrMapOvr>
    <a:masterClrMapping/>
  </p:clrMapOvr>
  <p:transition spd="med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96380"/>
            <a:ext cx="7772400" cy="769441"/>
          </a:xfrm>
        </p:spPr>
        <p:txBody>
          <a:bodyPr/>
          <a:lstStyle/>
          <a:p>
            <a:r>
              <a:rPr lang="en-US" dirty="0"/>
              <a:t>Mass and Energy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71600" y="1981200"/>
                <a:ext cx="65532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0" b="0" i="1" smtClean="0">
                          <a:latin typeface="Cambria Math"/>
                        </a:rPr>
                        <m:t>𝐸</m:t>
                      </m:r>
                      <m:r>
                        <a:rPr lang="en-US" sz="8000" b="0" i="1" smtClean="0">
                          <a:latin typeface="Cambria Math"/>
                        </a:rPr>
                        <m:t>=</m:t>
                      </m:r>
                      <m:r>
                        <a:rPr lang="en-US" sz="8000" b="0" i="1" smtClean="0">
                          <a:latin typeface="Cambria Math"/>
                        </a:rPr>
                        <m:t>𝑚</m:t>
                      </m:r>
                      <m:r>
                        <a:rPr lang="en-US" sz="8000" b="0" i="1" smtClean="0"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lang="en-US" sz="8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80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en-US" sz="8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981200"/>
                <a:ext cx="6553200" cy="132343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81000" y="3429000"/>
            <a:ext cx="8229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Mass and energy are related  according to above equation. </a:t>
            </a:r>
          </a:p>
          <a:p>
            <a:pPr algn="ctr"/>
            <a:endParaRPr lang="en-US" sz="3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/>
              <a:t>1 C x 1 V = 1 J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/>
              <a:t>1 e (i.e. unit charge) = 1.6x10</a:t>
            </a:r>
            <a:r>
              <a:rPr lang="en-US" sz="3000" baseline="30000" dirty="0"/>
              <a:t>-19</a:t>
            </a:r>
            <a:r>
              <a:rPr lang="en-US" sz="3000" dirty="0"/>
              <a:t> C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/>
              <a:t>1e x 1V = 1eV = 1.6x10</a:t>
            </a:r>
            <a:r>
              <a:rPr lang="en-US" sz="3000" baseline="30000" dirty="0"/>
              <a:t>-19</a:t>
            </a:r>
            <a:r>
              <a:rPr lang="en-US" sz="3000" dirty="0"/>
              <a:t> J</a:t>
            </a:r>
          </a:p>
          <a:p>
            <a:pPr algn="ctr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899376628"/>
      </p:ext>
    </p:extLst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8762"/>
            <a:ext cx="9144000" cy="579438"/>
          </a:xfrm>
        </p:spPr>
        <p:txBody>
          <a:bodyPr/>
          <a:lstStyle/>
          <a:p>
            <a:r>
              <a:rPr lang="en-US" sz="3200" dirty="0">
                <a:solidFill>
                  <a:srgbClr val="EFFF5D"/>
                </a:solidFill>
                <a:latin typeface="Comic Sans MS" pitchFamily="66" charset="0"/>
              </a:rPr>
              <a:t>What is the energy released in this reaction?</a:t>
            </a:r>
            <a:endParaRPr lang="en-US" sz="4000" dirty="0">
              <a:solidFill>
                <a:srgbClr val="EFFF5D"/>
              </a:solidFill>
              <a:latin typeface="Comic Sans MS" pitchFamily="66" charset="0"/>
            </a:endParaRPr>
          </a:p>
        </p:txBody>
      </p:sp>
      <p:sp>
        <p:nvSpPr>
          <p:cNvPr id="220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710" y="914400"/>
            <a:ext cx="5257800" cy="990600"/>
          </a:xfrm>
        </p:spPr>
        <p:txBody>
          <a:bodyPr/>
          <a:lstStyle/>
          <a:p>
            <a:pPr marL="609600" indent="-609600" algn="ctr">
              <a:lnSpc>
                <a:spcPct val="80000"/>
              </a:lnSpc>
              <a:buFont typeface="Arial" charset="0"/>
              <a:buNone/>
            </a:pPr>
            <a:r>
              <a:rPr lang="en-US" sz="2800" baseline="-25000" dirty="0">
                <a:latin typeface="Comic Sans MS" pitchFamily="66" charset="0"/>
              </a:rPr>
              <a:t>2</a:t>
            </a:r>
            <a:r>
              <a:rPr lang="en-US" sz="2800" dirty="0">
                <a:latin typeface="Comic Sans MS" pitchFamily="66" charset="0"/>
              </a:rPr>
              <a:t>He</a:t>
            </a:r>
            <a:r>
              <a:rPr lang="en-US" sz="2800" baseline="30000" dirty="0">
                <a:latin typeface="Comic Sans MS" pitchFamily="66" charset="0"/>
              </a:rPr>
              <a:t>4</a:t>
            </a:r>
            <a:r>
              <a:rPr lang="en-US" sz="2800" dirty="0">
                <a:latin typeface="Comic Sans MS" pitchFamily="66" charset="0"/>
              </a:rPr>
              <a:t> + </a:t>
            </a:r>
            <a:r>
              <a:rPr lang="en-US" sz="2800" baseline="-25000" dirty="0">
                <a:latin typeface="Comic Sans MS" pitchFamily="66" charset="0"/>
              </a:rPr>
              <a:t>4</a:t>
            </a:r>
            <a:r>
              <a:rPr lang="en-US" sz="2800" dirty="0">
                <a:latin typeface="Comic Sans MS" pitchFamily="66" charset="0"/>
              </a:rPr>
              <a:t>Be</a:t>
            </a:r>
            <a:r>
              <a:rPr lang="en-US" sz="2800" baseline="30000" dirty="0">
                <a:latin typeface="Comic Sans MS" pitchFamily="66" charset="0"/>
              </a:rPr>
              <a:t>9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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6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C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12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 +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n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</a:t>
            </a:r>
            <a:endParaRPr lang="en-US" sz="2800" baseline="-25000" dirty="0">
              <a:latin typeface="Comic Sans MS" pitchFamily="66" charset="0"/>
            </a:endParaRPr>
          </a:p>
        </p:txBody>
      </p:sp>
      <p:pic>
        <p:nvPicPr>
          <p:cNvPr id="2202628" name="Picture 4" descr="19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52850"/>
            <a:ext cx="8856663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02629" name="Rectangle 5"/>
          <p:cNvSpPr>
            <a:spLocks noChangeArrowheads="1"/>
          </p:cNvSpPr>
          <p:nvPr/>
        </p:nvSpPr>
        <p:spPr bwMode="auto">
          <a:xfrm>
            <a:off x="152400" y="1447800"/>
            <a:ext cx="2089150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/>
              <a:t>Reactants</a:t>
            </a:r>
            <a:endParaRPr lang="en-US" sz="2000"/>
          </a:p>
          <a:p>
            <a:r>
              <a:rPr lang="en-US" sz="2000"/>
              <a:t>Be</a:t>
            </a:r>
            <a:r>
              <a:rPr lang="en-US" sz="2000" baseline="30000"/>
              <a:t>9</a:t>
            </a:r>
            <a:r>
              <a:rPr lang="en-US" sz="2000"/>
              <a:t>     9.012 186 u</a:t>
            </a:r>
          </a:p>
          <a:p>
            <a:r>
              <a:rPr lang="en-US" sz="2000"/>
              <a:t>He</a:t>
            </a:r>
            <a:r>
              <a:rPr lang="en-US" sz="2000" baseline="30000"/>
              <a:t>4</a:t>
            </a:r>
            <a:r>
              <a:rPr lang="en-US" sz="2000"/>
              <a:t>  </a:t>
            </a:r>
            <a:r>
              <a:rPr lang="en-US" sz="2000" u="sng"/>
              <a:t>+4.002 603 u</a:t>
            </a:r>
            <a:endParaRPr lang="en-US" sz="2000"/>
          </a:p>
          <a:p>
            <a:r>
              <a:rPr lang="en-US" sz="2000"/>
              <a:t>         13.014 789 u</a:t>
            </a:r>
          </a:p>
        </p:txBody>
      </p:sp>
      <p:sp>
        <p:nvSpPr>
          <p:cNvPr id="2202630" name="Rectangle 6"/>
          <p:cNvSpPr>
            <a:spLocks noChangeArrowheads="1"/>
          </p:cNvSpPr>
          <p:nvPr/>
        </p:nvSpPr>
        <p:spPr bwMode="auto">
          <a:xfrm>
            <a:off x="2362200" y="1447800"/>
            <a:ext cx="3200400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/>
              <a:t>Products</a:t>
            </a:r>
            <a:endParaRPr lang="en-US" sz="2000"/>
          </a:p>
          <a:p>
            <a:r>
              <a:rPr lang="en-US" sz="2000"/>
              <a:t>n         1.008 665 u</a:t>
            </a:r>
          </a:p>
          <a:p>
            <a:r>
              <a:rPr lang="en-US" sz="2000"/>
              <a:t>C</a:t>
            </a:r>
            <a:r>
              <a:rPr lang="en-US" sz="2000" baseline="30000"/>
              <a:t>12</a:t>
            </a:r>
            <a:r>
              <a:rPr lang="en-US" sz="2000"/>
              <a:t>  </a:t>
            </a:r>
            <a:r>
              <a:rPr lang="en-US" sz="2000" u="sng"/>
              <a:t>+12.000 000 u</a:t>
            </a:r>
            <a:endParaRPr lang="en-US" sz="2000"/>
          </a:p>
          <a:p>
            <a:r>
              <a:rPr lang="en-US" sz="2000"/>
              <a:t>          13.008 665 u</a:t>
            </a:r>
          </a:p>
        </p:txBody>
      </p:sp>
      <p:sp>
        <p:nvSpPr>
          <p:cNvPr id="2202631" name="Rectangle 7"/>
          <p:cNvSpPr>
            <a:spLocks noChangeArrowheads="1"/>
          </p:cNvSpPr>
          <p:nvPr/>
        </p:nvSpPr>
        <p:spPr bwMode="auto">
          <a:xfrm>
            <a:off x="4800600" y="1447800"/>
            <a:ext cx="4419600" cy="161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 dirty="0"/>
              <a:t>Mass difference</a:t>
            </a:r>
            <a:endParaRPr lang="en-US" sz="2000" dirty="0"/>
          </a:p>
          <a:p>
            <a:pPr eaLnBrk="0" hangingPunct="0"/>
            <a:r>
              <a:rPr lang="en-US" sz="2000" dirty="0"/>
              <a:t> 13.014 789 u</a:t>
            </a:r>
          </a:p>
          <a:p>
            <a:pPr eaLnBrk="0" hangingPunct="0"/>
            <a:r>
              <a:rPr lang="en-US" sz="2000" u="sng" dirty="0"/>
              <a:t>-13.008 665 u</a:t>
            </a:r>
          </a:p>
          <a:p>
            <a:pPr eaLnBrk="0" hangingPunct="0"/>
            <a:r>
              <a:rPr lang="en-US" sz="2000" dirty="0"/>
              <a:t>   (0.006 124 u) </a:t>
            </a:r>
            <a:r>
              <a:rPr lang="en-US" sz="1800" dirty="0">
                <a:latin typeface="Arial" charset="0"/>
              </a:rPr>
              <a:t>x</a:t>
            </a:r>
            <a:r>
              <a:rPr lang="en-US" sz="2000" dirty="0"/>
              <a:t> (1.66661 </a:t>
            </a:r>
            <a:r>
              <a:rPr lang="en-US" sz="1800" dirty="0">
                <a:latin typeface="Arial" charset="0"/>
              </a:rPr>
              <a:t>x</a:t>
            </a:r>
            <a:r>
              <a:rPr lang="en-US" sz="2000" dirty="0"/>
              <a:t> 10</a:t>
            </a:r>
            <a:r>
              <a:rPr lang="en-US" sz="2000" baseline="30000" dirty="0"/>
              <a:t>-27</a:t>
            </a:r>
            <a:r>
              <a:rPr lang="en-US" sz="2000" dirty="0"/>
              <a:t> kg/u)</a:t>
            </a:r>
          </a:p>
          <a:p>
            <a:pPr eaLnBrk="0" hangingPunct="0"/>
            <a:r>
              <a:rPr lang="en-US" sz="2000" dirty="0"/>
              <a:t>   = 1.017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-29</a:t>
            </a:r>
            <a:r>
              <a:rPr lang="en-US" sz="2000" dirty="0"/>
              <a:t> kg</a:t>
            </a:r>
            <a:endParaRPr lang="en-US" sz="2000" baseline="30000" dirty="0"/>
          </a:p>
        </p:txBody>
      </p:sp>
      <p:sp>
        <p:nvSpPr>
          <p:cNvPr id="2202632" name="Rectangle 8"/>
          <p:cNvSpPr>
            <a:spLocks noChangeArrowheads="1"/>
          </p:cNvSpPr>
          <p:nvPr/>
        </p:nvSpPr>
        <p:spPr bwMode="auto">
          <a:xfrm>
            <a:off x="133710" y="2822335"/>
            <a:ext cx="4572000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 dirty="0"/>
              <a:t>Energy released</a:t>
            </a:r>
            <a:endParaRPr lang="en-US" sz="2000" dirty="0"/>
          </a:p>
          <a:p>
            <a:pPr eaLnBrk="0" hangingPunct="0"/>
            <a:r>
              <a:rPr lang="en-US" sz="2000" dirty="0"/>
              <a:t> </a:t>
            </a:r>
            <a:r>
              <a:rPr lang="en-US" sz="2000" i="1" dirty="0"/>
              <a:t>E</a:t>
            </a:r>
            <a:r>
              <a:rPr lang="en-US" sz="2000" dirty="0"/>
              <a:t> = </a:t>
            </a:r>
            <a:r>
              <a:rPr lang="en-US" sz="2000" dirty="0">
                <a:sym typeface="Symbol" pitchFamily="18" charset="2"/>
              </a:rPr>
              <a:t></a:t>
            </a:r>
            <a:r>
              <a:rPr lang="en-US" sz="2000" i="1" dirty="0">
                <a:sym typeface="Symbol" pitchFamily="18" charset="2"/>
              </a:rPr>
              <a:t>mc</a:t>
            </a:r>
            <a:r>
              <a:rPr lang="en-US" sz="2000" baseline="30000" dirty="0">
                <a:sym typeface="Symbol" pitchFamily="18" charset="2"/>
              </a:rPr>
              <a:t>2</a:t>
            </a:r>
            <a:endParaRPr lang="en-US" sz="2000" dirty="0">
              <a:sym typeface="Symbol" pitchFamily="18" charset="2"/>
            </a:endParaRPr>
          </a:p>
          <a:p>
            <a:pPr eaLnBrk="0" hangingPunct="0"/>
            <a:r>
              <a:rPr lang="en-US" sz="2000" dirty="0">
                <a:sym typeface="Symbol" pitchFamily="18" charset="2"/>
              </a:rPr>
              <a:t>    = (</a:t>
            </a:r>
            <a:r>
              <a:rPr lang="en-US" sz="2000" dirty="0"/>
              <a:t>1.017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-29</a:t>
            </a:r>
            <a:r>
              <a:rPr lang="en-US" sz="2000" dirty="0"/>
              <a:t> kg)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(3.00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8</a:t>
            </a:r>
            <a:r>
              <a:rPr lang="en-US" sz="2000" dirty="0"/>
              <a:t> m/s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  <a:r>
              <a:rPr lang="en-US" sz="2000" baseline="30000" dirty="0"/>
              <a:t>2</a:t>
            </a:r>
            <a:endParaRPr lang="en-US" sz="2000" dirty="0"/>
          </a:p>
          <a:p>
            <a:pPr eaLnBrk="0" hangingPunct="0"/>
            <a:r>
              <a:rPr lang="en-US" sz="2000" dirty="0"/>
              <a:t>    = 9.15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-13</a:t>
            </a:r>
            <a:r>
              <a:rPr lang="en-US" sz="2000" dirty="0"/>
              <a:t> J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72200" y="833735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(U: atomic weight)</a:t>
            </a:r>
          </a:p>
        </p:txBody>
      </p:sp>
    </p:spTree>
    <p:extLst>
      <p:ext uri="{BB962C8B-B14F-4D97-AF65-F5344CB8AC3E}">
        <p14:creationId xmlns:p14="http://schemas.microsoft.com/office/powerpoint/2010/main" val="1477128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8762"/>
            <a:ext cx="9144000" cy="579438"/>
          </a:xfrm>
        </p:spPr>
        <p:txBody>
          <a:bodyPr/>
          <a:lstStyle/>
          <a:p>
            <a:r>
              <a:rPr lang="en-US" sz="3200" dirty="0">
                <a:solidFill>
                  <a:srgbClr val="EFFF5D"/>
                </a:solidFill>
                <a:latin typeface="Comic Sans MS" pitchFamily="66" charset="0"/>
              </a:rPr>
              <a:t>What is the energy released in this reaction?</a:t>
            </a:r>
            <a:endParaRPr lang="en-US" sz="4000" dirty="0">
              <a:solidFill>
                <a:srgbClr val="EFFF5D"/>
              </a:solidFill>
              <a:latin typeface="Comic Sans MS" pitchFamily="66" charset="0"/>
            </a:endParaRPr>
          </a:p>
        </p:txBody>
      </p:sp>
      <p:sp>
        <p:nvSpPr>
          <p:cNvPr id="220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710" y="914400"/>
            <a:ext cx="5257800" cy="990600"/>
          </a:xfrm>
        </p:spPr>
        <p:txBody>
          <a:bodyPr/>
          <a:lstStyle/>
          <a:p>
            <a:pPr marL="609600" indent="-609600" algn="ctr">
              <a:lnSpc>
                <a:spcPct val="80000"/>
              </a:lnSpc>
              <a:buFont typeface="Arial" charset="0"/>
              <a:buNone/>
            </a:pPr>
            <a:r>
              <a:rPr lang="en-US" sz="2800" baseline="-25000" dirty="0">
                <a:latin typeface="Comic Sans MS" pitchFamily="66" charset="0"/>
              </a:rPr>
              <a:t>2</a:t>
            </a:r>
            <a:r>
              <a:rPr lang="en-US" sz="2800" dirty="0">
                <a:latin typeface="Comic Sans MS" pitchFamily="66" charset="0"/>
              </a:rPr>
              <a:t>He</a:t>
            </a:r>
            <a:r>
              <a:rPr lang="en-US" sz="2800" baseline="30000" dirty="0">
                <a:latin typeface="Comic Sans MS" pitchFamily="66" charset="0"/>
              </a:rPr>
              <a:t>4</a:t>
            </a:r>
            <a:r>
              <a:rPr lang="en-US" sz="2800" dirty="0">
                <a:latin typeface="Comic Sans MS" pitchFamily="66" charset="0"/>
              </a:rPr>
              <a:t> + </a:t>
            </a:r>
            <a:r>
              <a:rPr lang="en-US" sz="2800" baseline="-25000" dirty="0">
                <a:latin typeface="Comic Sans MS" pitchFamily="66" charset="0"/>
              </a:rPr>
              <a:t>4</a:t>
            </a:r>
            <a:r>
              <a:rPr lang="en-US" sz="2800" dirty="0">
                <a:latin typeface="Comic Sans MS" pitchFamily="66" charset="0"/>
              </a:rPr>
              <a:t>Be</a:t>
            </a:r>
            <a:r>
              <a:rPr lang="en-US" sz="2800" baseline="30000" dirty="0">
                <a:latin typeface="Comic Sans MS" pitchFamily="66" charset="0"/>
              </a:rPr>
              <a:t>9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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6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C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12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 +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n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</a:t>
            </a:r>
            <a:endParaRPr lang="en-US" sz="2800" baseline="-25000" dirty="0">
              <a:latin typeface="Comic Sans MS" pitchFamily="66" charset="0"/>
            </a:endParaRPr>
          </a:p>
        </p:txBody>
      </p:sp>
      <p:pic>
        <p:nvPicPr>
          <p:cNvPr id="2202628" name="Picture 4" descr="19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52850"/>
            <a:ext cx="8856663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02629" name="Rectangle 5"/>
          <p:cNvSpPr>
            <a:spLocks noChangeArrowheads="1"/>
          </p:cNvSpPr>
          <p:nvPr/>
        </p:nvSpPr>
        <p:spPr bwMode="auto">
          <a:xfrm>
            <a:off x="152400" y="1447800"/>
            <a:ext cx="2089150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/>
              <a:t>Reactants</a:t>
            </a:r>
            <a:endParaRPr lang="en-US" sz="2000"/>
          </a:p>
          <a:p>
            <a:r>
              <a:rPr lang="en-US" sz="2000"/>
              <a:t>Be</a:t>
            </a:r>
            <a:r>
              <a:rPr lang="en-US" sz="2000" baseline="30000"/>
              <a:t>9</a:t>
            </a:r>
            <a:r>
              <a:rPr lang="en-US" sz="2000"/>
              <a:t>     9.012 186 u</a:t>
            </a:r>
          </a:p>
          <a:p>
            <a:r>
              <a:rPr lang="en-US" sz="2000"/>
              <a:t>He</a:t>
            </a:r>
            <a:r>
              <a:rPr lang="en-US" sz="2000" baseline="30000"/>
              <a:t>4</a:t>
            </a:r>
            <a:r>
              <a:rPr lang="en-US" sz="2000"/>
              <a:t>  </a:t>
            </a:r>
            <a:r>
              <a:rPr lang="en-US" sz="2000" u="sng"/>
              <a:t>+4.002 603 u</a:t>
            </a:r>
            <a:endParaRPr lang="en-US" sz="2000"/>
          </a:p>
          <a:p>
            <a:r>
              <a:rPr lang="en-US" sz="2000"/>
              <a:t>         13.014 789 u</a:t>
            </a:r>
          </a:p>
        </p:txBody>
      </p:sp>
      <p:sp>
        <p:nvSpPr>
          <p:cNvPr id="2202630" name="Rectangle 6"/>
          <p:cNvSpPr>
            <a:spLocks noChangeArrowheads="1"/>
          </p:cNvSpPr>
          <p:nvPr/>
        </p:nvSpPr>
        <p:spPr bwMode="auto">
          <a:xfrm>
            <a:off x="2362200" y="1447800"/>
            <a:ext cx="3200400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/>
              <a:t>Products</a:t>
            </a:r>
            <a:endParaRPr lang="en-US" sz="2000"/>
          </a:p>
          <a:p>
            <a:r>
              <a:rPr lang="en-US" sz="2000"/>
              <a:t>n         1.008 665 u</a:t>
            </a:r>
          </a:p>
          <a:p>
            <a:r>
              <a:rPr lang="en-US" sz="2000"/>
              <a:t>C</a:t>
            </a:r>
            <a:r>
              <a:rPr lang="en-US" sz="2000" baseline="30000"/>
              <a:t>12</a:t>
            </a:r>
            <a:r>
              <a:rPr lang="en-US" sz="2000"/>
              <a:t>  </a:t>
            </a:r>
            <a:r>
              <a:rPr lang="en-US" sz="2000" u="sng"/>
              <a:t>+12.000 000 u</a:t>
            </a:r>
            <a:endParaRPr lang="en-US" sz="2000"/>
          </a:p>
          <a:p>
            <a:r>
              <a:rPr lang="en-US" sz="2000"/>
              <a:t>          13.008 665 u</a:t>
            </a:r>
          </a:p>
        </p:txBody>
      </p:sp>
      <p:sp>
        <p:nvSpPr>
          <p:cNvPr id="2202631" name="Rectangle 7"/>
          <p:cNvSpPr>
            <a:spLocks noChangeArrowheads="1"/>
          </p:cNvSpPr>
          <p:nvPr/>
        </p:nvSpPr>
        <p:spPr bwMode="auto">
          <a:xfrm>
            <a:off x="4800600" y="1447800"/>
            <a:ext cx="4419600" cy="161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 dirty="0"/>
              <a:t>Mass difference</a:t>
            </a:r>
            <a:endParaRPr lang="en-US" sz="2000" dirty="0"/>
          </a:p>
          <a:p>
            <a:pPr eaLnBrk="0" hangingPunct="0"/>
            <a:r>
              <a:rPr lang="en-US" sz="2000" dirty="0"/>
              <a:t> 13.014 789 u</a:t>
            </a:r>
          </a:p>
          <a:p>
            <a:pPr eaLnBrk="0" hangingPunct="0"/>
            <a:r>
              <a:rPr lang="en-US" sz="2000" u="sng" dirty="0"/>
              <a:t>-13.008 665 u</a:t>
            </a:r>
          </a:p>
          <a:p>
            <a:pPr eaLnBrk="0" hangingPunct="0"/>
            <a:r>
              <a:rPr lang="en-US" sz="2000" dirty="0"/>
              <a:t>   (0.006 124 u) </a:t>
            </a:r>
            <a:r>
              <a:rPr lang="en-US" sz="1800" dirty="0">
                <a:latin typeface="Arial" charset="0"/>
              </a:rPr>
              <a:t>x</a:t>
            </a:r>
            <a:r>
              <a:rPr lang="en-US" sz="2000" dirty="0"/>
              <a:t> (1.66661 </a:t>
            </a:r>
            <a:r>
              <a:rPr lang="en-US" sz="1800" dirty="0">
                <a:latin typeface="Arial" charset="0"/>
              </a:rPr>
              <a:t>x</a:t>
            </a:r>
            <a:r>
              <a:rPr lang="en-US" sz="2000" dirty="0"/>
              <a:t> 10</a:t>
            </a:r>
            <a:r>
              <a:rPr lang="en-US" sz="2000" baseline="30000" dirty="0"/>
              <a:t>-27</a:t>
            </a:r>
            <a:r>
              <a:rPr lang="en-US" sz="2000" dirty="0"/>
              <a:t> kg/u)</a:t>
            </a:r>
          </a:p>
          <a:p>
            <a:pPr eaLnBrk="0" hangingPunct="0"/>
            <a:r>
              <a:rPr lang="en-US" sz="2000" dirty="0"/>
              <a:t>   = 1.017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-29</a:t>
            </a:r>
            <a:r>
              <a:rPr lang="en-US" sz="2000" dirty="0"/>
              <a:t> kg</a:t>
            </a:r>
            <a:endParaRPr lang="en-US" sz="2000" baseline="30000" dirty="0"/>
          </a:p>
        </p:txBody>
      </p:sp>
      <p:sp>
        <p:nvSpPr>
          <p:cNvPr id="2202632" name="Rectangle 8"/>
          <p:cNvSpPr>
            <a:spLocks noChangeArrowheads="1"/>
          </p:cNvSpPr>
          <p:nvPr/>
        </p:nvSpPr>
        <p:spPr bwMode="auto">
          <a:xfrm>
            <a:off x="133710" y="2822335"/>
            <a:ext cx="4572000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 dirty="0"/>
              <a:t>Energy released</a:t>
            </a:r>
            <a:endParaRPr lang="en-US" sz="2000" dirty="0"/>
          </a:p>
          <a:p>
            <a:pPr eaLnBrk="0" hangingPunct="0"/>
            <a:r>
              <a:rPr lang="en-US" sz="2000" dirty="0"/>
              <a:t> </a:t>
            </a:r>
            <a:r>
              <a:rPr lang="en-US" sz="2000" i="1" dirty="0"/>
              <a:t>E</a:t>
            </a:r>
            <a:r>
              <a:rPr lang="en-US" sz="2000" dirty="0"/>
              <a:t> = </a:t>
            </a:r>
            <a:r>
              <a:rPr lang="en-US" sz="2000" dirty="0">
                <a:sym typeface="Symbol" pitchFamily="18" charset="2"/>
              </a:rPr>
              <a:t></a:t>
            </a:r>
            <a:r>
              <a:rPr lang="en-US" sz="2000" i="1" dirty="0">
                <a:sym typeface="Symbol" pitchFamily="18" charset="2"/>
              </a:rPr>
              <a:t>mc</a:t>
            </a:r>
            <a:r>
              <a:rPr lang="en-US" sz="2000" baseline="30000" dirty="0">
                <a:sym typeface="Symbol" pitchFamily="18" charset="2"/>
              </a:rPr>
              <a:t>2</a:t>
            </a:r>
            <a:endParaRPr lang="en-US" sz="2000" dirty="0">
              <a:sym typeface="Symbol" pitchFamily="18" charset="2"/>
            </a:endParaRPr>
          </a:p>
          <a:p>
            <a:pPr eaLnBrk="0" hangingPunct="0"/>
            <a:r>
              <a:rPr lang="en-US" sz="2000" dirty="0">
                <a:sym typeface="Symbol" pitchFamily="18" charset="2"/>
              </a:rPr>
              <a:t>    = (</a:t>
            </a:r>
            <a:r>
              <a:rPr lang="en-US" sz="2000" dirty="0"/>
              <a:t>1.017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-29</a:t>
            </a:r>
            <a:r>
              <a:rPr lang="en-US" sz="2000" dirty="0"/>
              <a:t> kg)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(3.00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8</a:t>
            </a:r>
            <a:r>
              <a:rPr lang="en-US" sz="2000" dirty="0"/>
              <a:t> m/s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  <a:r>
              <a:rPr lang="en-US" sz="2000" baseline="30000" dirty="0"/>
              <a:t>2</a:t>
            </a:r>
            <a:endParaRPr lang="en-US" sz="2000" dirty="0"/>
          </a:p>
          <a:p>
            <a:pPr eaLnBrk="0" hangingPunct="0"/>
            <a:r>
              <a:rPr lang="en-US" sz="2000" dirty="0"/>
              <a:t>    = 9.15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-13</a:t>
            </a:r>
            <a:r>
              <a:rPr lang="en-US" sz="2000" dirty="0"/>
              <a:t> J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72200" y="833735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(U: atomic weight)</a:t>
            </a:r>
          </a:p>
        </p:txBody>
      </p:sp>
    </p:spTree>
    <p:extLst>
      <p:ext uri="{BB962C8B-B14F-4D97-AF65-F5344CB8AC3E}">
        <p14:creationId xmlns:p14="http://schemas.microsoft.com/office/powerpoint/2010/main" val="501479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96380"/>
            <a:ext cx="7772400" cy="769441"/>
          </a:xfrm>
        </p:spPr>
        <p:txBody>
          <a:bodyPr/>
          <a:lstStyle/>
          <a:p>
            <a:r>
              <a:rPr lang="en-US" dirty="0"/>
              <a:t>Bonus quiz: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most powerful explosive weapon human ever created is: 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/>
              <a:t>A: Hand grenade </a:t>
            </a:r>
          </a:p>
          <a:p>
            <a:pPr marL="457200" lvl="1" indent="0">
              <a:buNone/>
            </a:pPr>
            <a:r>
              <a:rPr lang="en-US" dirty="0"/>
              <a:t>B: Atomic bomb</a:t>
            </a:r>
          </a:p>
          <a:p>
            <a:pPr marL="457200" lvl="1" indent="0">
              <a:buNone/>
            </a:pPr>
            <a:r>
              <a:rPr lang="en-US" dirty="0"/>
              <a:t>C: Hydrogen bomb</a:t>
            </a:r>
          </a:p>
        </p:txBody>
      </p:sp>
    </p:spTree>
    <p:extLst>
      <p:ext uri="{BB962C8B-B14F-4D97-AF65-F5344CB8AC3E}">
        <p14:creationId xmlns:p14="http://schemas.microsoft.com/office/powerpoint/2010/main" val="759115396"/>
      </p:ext>
    </p:extLst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381000"/>
            <a:ext cx="4953000" cy="563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500" dirty="0"/>
              <a:t>One element resulting from bombarding uranium with neutrons was barium.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</a:pPr>
            <a:r>
              <a:rPr lang="en-US" sz="2500" dirty="0"/>
              <a:t>This was astonishing since barium has an atomic number much less than uranium.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</a:pPr>
            <a:r>
              <a:rPr lang="en-US" sz="2500" dirty="0" err="1">
                <a:solidFill>
                  <a:srgbClr val="EE8DEC"/>
                </a:solidFill>
              </a:rPr>
              <a:t>Lise</a:t>
            </a:r>
            <a:r>
              <a:rPr lang="en-US" sz="2500" dirty="0">
                <a:solidFill>
                  <a:srgbClr val="EE8DEC"/>
                </a:solidFill>
              </a:rPr>
              <a:t> Meitner</a:t>
            </a:r>
            <a:r>
              <a:rPr lang="en-US" sz="2500" dirty="0"/>
              <a:t> and her nephew </a:t>
            </a:r>
            <a:r>
              <a:rPr lang="en-US" sz="2500" dirty="0">
                <a:solidFill>
                  <a:srgbClr val="EE8DEC"/>
                </a:solidFill>
              </a:rPr>
              <a:t>O. R. Frisch</a:t>
            </a:r>
            <a:r>
              <a:rPr lang="en-US" sz="2500" dirty="0"/>
              <a:t> thought perhaps the uranium nucleus was splitting into two smaller nuclei, in a process called </a:t>
            </a:r>
            <a:r>
              <a:rPr lang="en-US" sz="2500" b="1" i="1" dirty="0">
                <a:solidFill>
                  <a:schemeClr val="accent1"/>
                </a:solidFill>
              </a:rPr>
              <a:t>nuclear fission</a:t>
            </a:r>
            <a:r>
              <a:rPr lang="en-US" sz="2500" dirty="0"/>
              <a:t>.</a:t>
            </a:r>
          </a:p>
        </p:txBody>
      </p:sp>
      <p:pic>
        <p:nvPicPr>
          <p:cNvPr id="2257923" name="Picture 3" descr="19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33400"/>
            <a:ext cx="3819525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7924" name="Rectangle 4"/>
          <p:cNvSpPr>
            <a:spLocks noChangeArrowheads="1"/>
          </p:cNvSpPr>
          <p:nvPr/>
        </p:nvSpPr>
        <p:spPr bwMode="auto">
          <a:xfrm>
            <a:off x="0" y="5334000"/>
            <a:ext cx="6477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algn="ctr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charset="0"/>
              <a:buNone/>
            </a:pP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n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</a:t>
            </a:r>
            <a:r>
              <a:rPr lang="en-US" sz="2800" dirty="0">
                <a:latin typeface="Comic Sans MS" pitchFamily="66" charset="0"/>
              </a:rPr>
              <a:t> + </a:t>
            </a:r>
            <a:r>
              <a:rPr lang="en-US" sz="2800" baseline="-25000" dirty="0">
                <a:latin typeface="Comic Sans MS" pitchFamily="66" charset="0"/>
              </a:rPr>
              <a:t>92</a:t>
            </a:r>
            <a:r>
              <a:rPr lang="en-US" sz="2800" dirty="0">
                <a:latin typeface="Comic Sans MS" pitchFamily="66" charset="0"/>
              </a:rPr>
              <a:t>U</a:t>
            </a:r>
            <a:r>
              <a:rPr lang="en-US" sz="2800" baseline="30000" dirty="0">
                <a:latin typeface="Comic Sans MS" pitchFamily="66" charset="0"/>
              </a:rPr>
              <a:t>235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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56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Ba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142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 +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36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Kr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91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 + 3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n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7200" y="5867400"/>
                <a:ext cx="381168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ea typeface="Cambria Math"/>
                  </a:rPr>
                  <a:t>Each fission ~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200 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ea typeface="Cambria Math"/>
                      </a:rPr>
                      <m:t>MeV</m:t>
                    </m:r>
                  </m:oMath>
                </a14:m>
                <a:endParaRPr lang="en-US" b="0" i="0" dirty="0">
                  <a:latin typeface="Cambria Math"/>
                  <a:ea typeface="Cambria Math"/>
                </a:endParaRPr>
              </a:p>
              <a:p>
                <a:r>
                  <a:rPr lang="en-US" b="0" dirty="0">
                    <a:ea typeface="Cambria Math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=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3.2×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−11</m:t>
                        </m:r>
                      </m:sup>
                    </m:sSup>
                    <m:r>
                      <m:rPr>
                        <m:sty m:val="p"/>
                      </m:rPr>
                      <a:rPr lang="en-US" i="1">
                        <a:latin typeface="Cambria Math"/>
                        <a:ea typeface="Cambria Math"/>
                      </a:rPr>
                      <m:t>J</m:t>
                    </m:r>
                  </m:oMath>
                </a14:m>
                <a:endParaRPr lang="en-US" dirty="0">
                  <a:ea typeface="Cambria Math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867400"/>
                <a:ext cx="3811684" cy="830997"/>
              </a:xfrm>
              <a:prstGeom prst="rect">
                <a:avLst/>
              </a:prstGeom>
              <a:blipFill rotWithShape="1">
                <a:blip r:embed="rId4"/>
                <a:stretch>
                  <a:fillRect l="-2400" t="-5882" r="-160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2112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4648200" cy="5943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200" dirty="0"/>
              <a:t>Each of these fission reactions is initiated by a neutron, and each reaction emits several more neutrons.</a:t>
            </a:r>
          </a:p>
          <a:p>
            <a:pPr>
              <a:lnSpc>
                <a:spcPct val="80000"/>
              </a:lnSpc>
            </a:pPr>
            <a:endParaRPr lang="en-US" sz="2200" dirty="0"/>
          </a:p>
          <a:p>
            <a:pPr>
              <a:lnSpc>
                <a:spcPct val="80000"/>
              </a:lnSpc>
            </a:pPr>
            <a:r>
              <a:rPr lang="en-US" sz="2200" dirty="0"/>
              <a:t>These neutrons can then initiate more fission reactions, etc. </a:t>
            </a:r>
            <a:r>
              <a:rPr lang="en-US" sz="2200" dirty="0">
                <a:sym typeface="Wingdings" pitchFamily="2" charset="2"/>
              </a:rPr>
              <a:t> Chain Reactions. </a:t>
            </a:r>
            <a:endParaRPr lang="en-US" sz="2200" dirty="0"/>
          </a:p>
          <a:p>
            <a:pPr>
              <a:lnSpc>
                <a:spcPct val="80000"/>
              </a:lnSpc>
            </a:pPr>
            <a:endParaRPr lang="en-US" sz="2200" dirty="0"/>
          </a:p>
          <a:p>
            <a:pPr>
              <a:lnSpc>
                <a:spcPct val="80000"/>
              </a:lnSpc>
            </a:pPr>
            <a:r>
              <a:rPr lang="en-US" sz="2200" dirty="0"/>
              <a:t>A chain reaction can thus release enormous quantities of energy.</a:t>
            </a:r>
          </a:p>
          <a:p>
            <a:pPr>
              <a:lnSpc>
                <a:spcPct val="80000"/>
              </a:lnSpc>
            </a:pPr>
            <a:endParaRPr lang="en-US" sz="2200" dirty="0"/>
          </a:p>
          <a:p>
            <a:pPr>
              <a:lnSpc>
                <a:spcPct val="80000"/>
              </a:lnSpc>
            </a:pPr>
            <a:r>
              <a:rPr lang="en-US" sz="2200" dirty="0"/>
              <a:t>But achieving a chain reaction is difficult.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Natural uranium is only 0.7% U-235; it is mostly U-238, which absorbs neutrons without fission.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If too many neutrons are absorbed or escape, the chain reaction dies.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2200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714" y="1219200"/>
            <a:ext cx="4581286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381181"/>
      </p:ext>
    </p:extLst>
  </p:cSld>
  <p:clrMapOvr>
    <a:masterClrMapping/>
  </p:clrMapOvr>
</p:sld>
</file>

<file path=ppt/theme/theme1.xml><?xml version="1.0" encoding="utf-8"?>
<a:theme xmlns:a="http://schemas.openxmlformats.org/drawingml/2006/main" name="arny">
  <a:themeElements>
    <a:clrScheme name="arny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arny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rny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ny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ny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ny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ny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ny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HD:Applications:Microsoft Office 2004:Templates:My Templates:arny.pot</Template>
  <TotalTime>27669</TotalTime>
  <Words>2078</Words>
  <Application>Microsoft Office PowerPoint</Application>
  <PresentationFormat>On-screen Show (4:3)</PresentationFormat>
  <Paragraphs>300</Paragraphs>
  <Slides>32</Slides>
  <Notes>24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Arial Black</vt:lpstr>
      <vt:lpstr>Cambria Math</vt:lpstr>
      <vt:lpstr>Comic Sans MS</vt:lpstr>
      <vt:lpstr>Times New Roman</vt:lpstr>
      <vt:lpstr>Wingdings</vt:lpstr>
      <vt:lpstr>arny</vt:lpstr>
      <vt:lpstr>PowerPoint Presentation</vt:lpstr>
      <vt:lpstr>Nuclear Reactions and Nuclear Fission</vt:lpstr>
      <vt:lpstr>Fermi attempted to produce new elements by bombarding uranium with neutrons.  </vt:lpstr>
      <vt:lpstr>Mass and Energy </vt:lpstr>
      <vt:lpstr>What is the energy released in this reaction?</vt:lpstr>
      <vt:lpstr>What is the energy released in this reaction?</vt:lpstr>
      <vt:lpstr>Bonus quiz: </vt:lpstr>
      <vt:lpstr>PowerPoint Presentation</vt:lpstr>
      <vt:lpstr>PowerPoint Presentation</vt:lpstr>
      <vt:lpstr>Fusion</vt:lpstr>
      <vt:lpstr>Nuclear Weapons and Nuclear Fusion</vt:lpstr>
      <vt:lpstr>The Mother of All (conventional) Bombs</vt:lpstr>
      <vt:lpstr>Fission Bomb</vt:lpstr>
      <vt:lpstr>PowerPoint Presentation</vt:lpstr>
      <vt:lpstr>PowerPoint Presentation</vt:lpstr>
      <vt:lpstr>PowerPoint Presentation</vt:lpstr>
      <vt:lpstr>PowerPoint Presentation</vt:lpstr>
      <vt:lpstr>Little Boy Uranium Bomb</vt:lpstr>
      <vt:lpstr>Fat Man Plutonium Bomb</vt:lpstr>
      <vt:lpstr>PowerPoint Presentation</vt:lpstr>
      <vt:lpstr>PowerPoint Presentation</vt:lpstr>
      <vt:lpstr>The antimatter bomb:  the Sci-Fi Bomb</vt:lpstr>
      <vt:lpstr>The antimatter bomb:  the Sci-Fi Bomb</vt:lpstr>
      <vt:lpstr>Nuclear Reactors</vt:lpstr>
      <vt:lpstr>PowerPoint Presentation</vt:lpstr>
      <vt:lpstr>Modern Power Reactors</vt:lpstr>
      <vt:lpstr>Modern Power Reactors</vt:lpstr>
      <vt:lpstr>(Bonus quiz): Do the control rods in a nuclear reactor absorb or emit neutrons?</vt:lpstr>
      <vt:lpstr>Safety and Environmental Concerns</vt:lpstr>
      <vt:lpstr>Chernobyl and Fukushima Reactor </vt:lpstr>
      <vt:lpstr>Can we generate power from controlled fusion?</vt:lpstr>
      <vt:lpstr>(Bonus) Quiz: If the coolant material is also the moderator material like in the light water reactor (BWR or PWR), can the loss of coolant ever lead to a meltdown in a reactor using natural uranium?</vt:lpstr>
    </vt:vector>
  </TitlesOfParts>
  <Company>ISU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Chapter 15 Thermodynamics</dc:title>
  <dc:subject>Cutnell</dc:subject>
  <dc:creator>Kara Keeter</dc:creator>
  <cp:keywords>Cutnell, PowerPoint, Presentation</cp:keywords>
  <cp:lastModifiedBy>David King</cp:lastModifiedBy>
  <cp:revision>296</cp:revision>
  <cp:lastPrinted>2006-03-07T20:21:09Z</cp:lastPrinted>
  <dcterms:created xsi:type="dcterms:W3CDTF">2006-01-07T22:20:33Z</dcterms:created>
  <dcterms:modified xsi:type="dcterms:W3CDTF">2020-04-26T22:43:12Z</dcterms:modified>
  <cp:category>Presentations</cp:category>
</cp:coreProperties>
</file>