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media/media1.gif" ContentType="video/unknown"/>
  <Override PartName="/ppt/notesSlides/notesSlide29.xml" ContentType="application/vnd.openxmlformats-officedocument.presentationml.notesSlide+xml"/>
  <Override PartName="/ppt/media/media2.gif" ContentType="video/unknown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963" r:id="rId2"/>
    <p:sldId id="964" r:id="rId3"/>
    <p:sldId id="965" r:id="rId4"/>
    <p:sldId id="966" r:id="rId5"/>
    <p:sldId id="967" r:id="rId6"/>
    <p:sldId id="968" r:id="rId7"/>
    <p:sldId id="969" r:id="rId8"/>
    <p:sldId id="970" r:id="rId9"/>
    <p:sldId id="971" r:id="rId10"/>
    <p:sldId id="972" r:id="rId11"/>
    <p:sldId id="973" r:id="rId12"/>
    <p:sldId id="974" r:id="rId13"/>
    <p:sldId id="975" r:id="rId14"/>
    <p:sldId id="976" r:id="rId15"/>
    <p:sldId id="978" r:id="rId16"/>
    <p:sldId id="1007" r:id="rId17"/>
    <p:sldId id="979" r:id="rId18"/>
    <p:sldId id="980" r:id="rId19"/>
    <p:sldId id="981" r:id="rId20"/>
    <p:sldId id="977" r:id="rId21"/>
    <p:sldId id="982" r:id="rId22"/>
    <p:sldId id="983" r:id="rId23"/>
    <p:sldId id="1008" r:id="rId24"/>
    <p:sldId id="996" r:id="rId25"/>
    <p:sldId id="1006" r:id="rId26"/>
    <p:sldId id="997" r:id="rId27"/>
    <p:sldId id="998" r:id="rId28"/>
    <p:sldId id="1009" r:id="rId29"/>
    <p:sldId id="1000" r:id="rId30"/>
    <p:sldId id="1012" r:id="rId31"/>
    <p:sldId id="1010" r:id="rId32"/>
    <p:sldId id="984" r:id="rId33"/>
    <p:sldId id="985" r:id="rId34"/>
    <p:sldId id="986" r:id="rId35"/>
    <p:sldId id="1011" r:id="rId36"/>
    <p:sldId id="989" r:id="rId37"/>
    <p:sldId id="990" r:id="rId38"/>
    <p:sldId id="992" r:id="rId39"/>
    <p:sldId id="993" r:id="rId40"/>
    <p:sldId id="1001" r:id="rId41"/>
    <p:sldId id="99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FFEE"/>
    <a:srgbClr val="CFE1CB"/>
    <a:srgbClr val="FFDAF2"/>
    <a:srgbClr val="EE8DEC"/>
    <a:srgbClr val="FFFA2C"/>
    <a:srgbClr val="FFF0D8"/>
    <a:srgbClr val="FFFADA"/>
    <a:srgbClr val="FF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2000" autoAdjust="0"/>
  </p:normalViewPr>
  <p:slideViewPr>
    <p:cSldViewPr>
      <p:cViewPr varScale="1">
        <p:scale>
          <a:sx n="60" d="100"/>
          <a:sy n="6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29BE6C-1ED2-4946-A3E7-634A2CF9B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52EC98-5AA5-4841-BE63-E2B7351D9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DDE80-69DC-4956-A1A8-C0519AA08AD8}" type="slidenum">
              <a:rPr lang="en-US"/>
              <a:pPr/>
              <a:t>1</a:t>
            </a:fld>
            <a:endParaRPr lang="en-US"/>
          </a:p>
        </p:txBody>
      </p:sp>
      <p:sp>
        <p:nvSpPr>
          <p:cNvPr id="217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A2A5F-359D-45FF-9577-2779017D1554}" type="slidenum">
              <a:rPr lang="en-US"/>
              <a:pPr/>
              <a:t>10</a:t>
            </a:fld>
            <a:endParaRPr lang="en-US"/>
          </a:p>
        </p:txBody>
      </p:sp>
      <p:sp>
        <p:nvSpPr>
          <p:cNvPr id="2248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CD086-5C10-4743-8F1D-4AFC389A3F57}" type="slidenum">
              <a:rPr lang="en-US"/>
              <a:pPr/>
              <a:t>11</a:t>
            </a:fld>
            <a:endParaRPr lang="en-US"/>
          </a:p>
        </p:txBody>
      </p:sp>
      <p:sp>
        <p:nvSpPr>
          <p:cNvPr id="219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BF75D-89D3-4DAF-9177-F75CFA1799B9}" type="slidenum">
              <a:rPr lang="en-US"/>
              <a:pPr/>
              <a:t>12</a:t>
            </a:fld>
            <a:endParaRPr lang="en-US"/>
          </a:p>
        </p:txBody>
      </p:sp>
      <p:sp>
        <p:nvSpPr>
          <p:cNvPr id="2252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Bi:  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Bismuth 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DF114-969F-4036-8316-E03C12BC14A2}" type="slidenum">
              <a:rPr lang="en-US"/>
              <a:pPr/>
              <a:t>13</a:t>
            </a:fld>
            <a:endParaRPr lang="en-US"/>
          </a:p>
        </p:txBody>
      </p:sp>
      <p:sp>
        <p:nvSpPr>
          <p:cNvPr id="225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7A4E3-C95D-4A00-91D0-70895EC075B2}" type="slidenum">
              <a:rPr lang="en-US"/>
              <a:pPr/>
              <a:t>14</a:t>
            </a:fld>
            <a:endParaRPr lang="en-US"/>
          </a:p>
        </p:txBody>
      </p:sp>
      <p:sp>
        <p:nvSpPr>
          <p:cNvPr id="2273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F7BA1-94CA-49F6-B5C2-82E1196BABFC}" type="slidenum">
              <a:rPr lang="en-US"/>
              <a:pPr/>
              <a:t>15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Radiation like small bullet.</a:t>
            </a:r>
            <a:r>
              <a:rPr lang="en-US" baseline="0" dirty="0" smtClean="0"/>
              <a:t> It can kill cells.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are</a:t>
            </a:r>
            <a:r>
              <a:rPr lang="en-US" baseline="0" dirty="0" smtClean="0"/>
              <a:t> going into a different area. Nuclear reaction.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2EC98-5AA5-4841-BE63-E2B7351D9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1239-A1AD-4C17-AD4D-C42D499D771A}" type="slidenum">
              <a:rPr lang="en-US"/>
              <a:pPr/>
              <a:t>17</a:t>
            </a:fld>
            <a:endParaRPr lang="en-U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we talk only</a:t>
            </a:r>
            <a:r>
              <a:rPr lang="en-US" baseline="0" dirty="0" smtClean="0"/>
              <a:t> about a nuclear decay into different nucleus. Can </a:t>
            </a:r>
            <a:r>
              <a:rPr lang="en-US" baseline="0" smtClean="0"/>
              <a:t>multiple </a:t>
            </a:r>
            <a:r>
              <a:rPr lang="en-US" baseline="0" dirty="0" err="1" smtClean="0"/>
              <a:t>n</a:t>
            </a:r>
            <a:r>
              <a:rPr lang="en-US" baseline="0" smtClean="0"/>
              <a:t>ucleus </a:t>
            </a:r>
            <a:r>
              <a:rPr lang="en-US" baseline="0" dirty="0" smtClean="0"/>
              <a:t>react to form new nucleus?  </a:t>
            </a:r>
            <a:endParaRPr lang="en-US" dirty="0" smtClean="0"/>
          </a:p>
          <a:p>
            <a:r>
              <a:rPr lang="en-US" dirty="0" smtClean="0"/>
              <a:t>Rutherford</a:t>
            </a:r>
            <a:r>
              <a:rPr lang="en-US" baseline="0" dirty="0" smtClean="0"/>
              <a:t> experiment.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36A0E-E80F-419E-AC6D-DCA845F187F5}" type="slidenum">
              <a:rPr lang="en-US"/>
              <a:pPr/>
              <a:t>18</a:t>
            </a:fld>
            <a:endParaRPr lang="en-US"/>
          </a:p>
        </p:txBody>
      </p:sp>
      <p:sp>
        <p:nvSpPr>
          <p:cNvPr id="225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5CEF9-3491-4889-B805-E077BBEFBCA3}" type="slidenum">
              <a:rPr lang="en-US"/>
              <a:pPr/>
              <a:t>19</a:t>
            </a:fld>
            <a:endParaRPr lang="en-US"/>
          </a:p>
        </p:txBody>
      </p:sp>
      <p:sp>
        <p:nvSpPr>
          <p:cNvPr id="220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binding</a:t>
            </a:r>
            <a:r>
              <a:rPr lang="en-US" baseline="0" dirty="0" smtClean="0"/>
              <a:t> energy. i.e. potential energy, how tight they bind.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EF3CE-39E0-48F3-B53E-9797E327EDDD}" type="slidenum">
              <a:rPr lang="en-US"/>
              <a:pPr/>
              <a:t>2</a:t>
            </a:fld>
            <a:endParaRPr lang="en-US"/>
          </a:p>
        </p:txBody>
      </p:sp>
      <p:sp>
        <p:nvSpPr>
          <p:cNvPr id="2236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CC11E-B329-4418-B6CC-EF8B84000FF5}" type="slidenum">
              <a:rPr lang="en-US"/>
              <a:pPr/>
              <a:t>20</a:t>
            </a:fld>
            <a:endParaRPr lang="en-US"/>
          </a:p>
        </p:txBody>
      </p:sp>
      <p:sp>
        <p:nvSpPr>
          <p:cNvPr id="2275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8FFB8-0D09-4DE3-9637-6E19FE28420A}" type="slidenum">
              <a:rPr lang="en-US"/>
              <a:pPr/>
              <a:t>21</a:t>
            </a:fld>
            <a:endParaRPr lang="en-US"/>
          </a:p>
        </p:txBody>
      </p:sp>
      <p:sp>
        <p:nvSpPr>
          <p:cNvPr id="2258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Kr: Krypton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2FE9F-F7CD-424E-8911-2357BFD60822}" type="slidenum">
              <a:rPr lang="en-US"/>
              <a:pPr/>
              <a:t>22</a:t>
            </a:fld>
            <a:endParaRPr lang="en-US"/>
          </a:p>
        </p:txBody>
      </p:sp>
      <p:sp>
        <p:nvSpPr>
          <p:cNvPr id="220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2BCEF-D1CD-425B-8BF6-C49E21D1CA11}" type="slidenum">
              <a:rPr lang="en-US"/>
              <a:pPr/>
              <a:t>24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128F2-3203-4492-9E53-5AFCC5CC008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E65F6-E23D-4941-B86E-7B43BE8C71A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48667-6DF8-489D-80CA-C0866295E0C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BB5A8-4DF4-4496-870D-CD3B94A38F13}" type="slidenum">
              <a:rPr lang="en-US"/>
              <a:pPr/>
              <a:t>32</a:t>
            </a:fld>
            <a:endParaRPr lang="en-US"/>
          </a:p>
        </p:txBody>
      </p:sp>
      <p:sp>
        <p:nvSpPr>
          <p:cNvPr id="2260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67C1E-132D-4B7A-9D6C-AC26D8FBECEC}" type="slidenum">
              <a:rPr lang="en-US"/>
              <a:pPr/>
              <a:t>33</a:t>
            </a:fld>
            <a:endParaRPr lang="en-US"/>
          </a:p>
        </p:txBody>
      </p:sp>
      <p:sp>
        <p:nvSpPr>
          <p:cNvPr id="226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/>
              <a:t>Np</a:t>
            </a:r>
            <a:r>
              <a:rPr lang="en-US" dirty="0" smtClean="0"/>
              <a:t>: neptunium</a:t>
            </a:r>
            <a:r>
              <a:rPr lang="en-US" baseline="0" dirty="0" smtClean="0"/>
              <a:t>-239. 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741C0-2715-44FB-8BE4-D6DD18A9A587}" type="slidenum">
              <a:rPr lang="en-US"/>
              <a:pPr/>
              <a:t>34</a:t>
            </a:fld>
            <a:endParaRPr lang="en-US"/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CE949-4916-425B-B248-6086A4CE6F60}" type="slidenum">
              <a:rPr lang="en-US"/>
              <a:pPr/>
              <a:t>3</a:t>
            </a:fld>
            <a:endParaRPr lang="en-US"/>
          </a:p>
        </p:txBody>
      </p:sp>
      <p:sp>
        <p:nvSpPr>
          <p:cNvPr id="2238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Paraffin</a:t>
            </a:r>
            <a:r>
              <a:rPr lang="en-US" baseline="0" dirty="0" smtClean="0"/>
              <a:t> wax contains mostly carbon and proton. 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741C0-2715-44FB-8BE4-D6DD18A9A587}" type="slidenum">
              <a:rPr lang="en-US"/>
              <a:pPr/>
              <a:t>35</a:t>
            </a:fld>
            <a:endParaRPr lang="en-US"/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BB5F4-FF00-4BED-94C7-930F030A601A}" type="slidenum">
              <a:rPr lang="en-US"/>
              <a:pPr/>
              <a:t>36</a:t>
            </a:fld>
            <a:endParaRPr lang="en-US"/>
          </a:p>
        </p:txBody>
      </p:sp>
      <p:sp>
        <p:nvSpPr>
          <p:cNvPr id="2279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02F4E-9BF5-41B6-A38C-AC6332ACDC4B}" type="slidenum">
              <a:rPr lang="en-US"/>
              <a:pPr/>
              <a:t>37</a:t>
            </a:fld>
            <a:endParaRPr lang="en-US"/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3F75D-E868-4C89-8E55-9E1B5AAE645C}" type="slidenum">
              <a:rPr lang="en-US"/>
              <a:pPr/>
              <a:t>38</a:t>
            </a:fld>
            <a:endParaRPr lang="en-US"/>
          </a:p>
        </p:txBody>
      </p:sp>
      <p:sp>
        <p:nvSpPr>
          <p:cNvPr id="222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79327-39AD-43DF-A506-885A5353769C}" type="slidenum">
              <a:rPr lang="en-US"/>
              <a:pPr/>
              <a:t>39</a:t>
            </a:fld>
            <a:endParaRPr lang="en-US"/>
          </a:p>
        </p:txBody>
      </p:sp>
      <p:sp>
        <p:nvSpPr>
          <p:cNvPr id="2281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1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C802-DFD8-4867-91E3-BCB770D1FADB}" type="slidenum">
              <a:rPr lang="en-US"/>
              <a:pPr/>
              <a:t>40</a:t>
            </a:fld>
            <a:endParaRPr lang="en-US"/>
          </a:p>
        </p:txBody>
      </p:sp>
      <p:sp>
        <p:nvSpPr>
          <p:cNvPr id="223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E0463-7F0D-455C-8B4D-86351349417D}" type="slidenum">
              <a:rPr lang="en-US"/>
              <a:pPr/>
              <a:t>41</a:t>
            </a:fld>
            <a:endParaRPr lang="en-US"/>
          </a:p>
        </p:txBody>
      </p:sp>
      <p:sp>
        <p:nvSpPr>
          <p:cNvPr id="2283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7A3F7-2A82-4CC5-AA98-D334B2B46EF8}" type="slidenum">
              <a:rPr lang="en-US"/>
              <a:pPr/>
              <a:t>4</a:t>
            </a:fld>
            <a:endParaRPr lang="en-US"/>
          </a:p>
        </p:txBody>
      </p:sp>
      <p:sp>
        <p:nvSpPr>
          <p:cNvPr id="218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AFE03-C855-4FFF-849D-2F7E4C1799FB}" type="slidenum">
              <a:rPr lang="en-US"/>
              <a:pPr/>
              <a:t>5</a:t>
            </a:fld>
            <a:endParaRPr lang="en-US"/>
          </a:p>
        </p:txBody>
      </p:sp>
      <p:sp>
        <p:nvSpPr>
          <p:cNvPr id="218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5E1BC-8573-4C7B-A4BC-689865985203}" type="slidenum">
              <a:rPr lang="en-US"/>
              <a:pPr/>
              <a:t>6</a:t>
            </a:fld>
            <a:endParaRPr 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dirty="0" smtClean="0"/>
              <a:t>Mention a little about the strong interaction. Electric</a:t>
            </a:r>
            <a:r>
              <a:rPr lang="en-CA" baseline="0" dirty="0" smtClean="0"/>
              <a:t> interaction repel each other but the nucleus is still stable.</a:t>
            </a:r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7C8E6-9333-471F-967D-ADEBEB300DB2}" type="slidenum">
              <a:rPr lang="en-US"/>
              <a:pPr/>
              <a:t>7</a:t>
            </a:fld>
            <a:endParaRPr lang="en-US"/>
          </a:p>
        </p:txBody>
      </p:sp>
      <p:sp>
        <p:nvSpPr>
          <p:cNvPr id="219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Chemical</a:t>
            </a:r>
            <a:r>
              <a:rPr lang="en-US" baseline="0" dirty="0" smtClean="0"/>
              <a:t> properties determined by the number of electrons. Different elements have similar chemical properties. </a:t>
            </a:r>
            <a:r>
              <a:rPr lang="en-US" baseline="0" dirty="0" smtClean="0">
                <a:sym typeface="Wingdings" pitchFamily="2" charset="2"/>
              </a:rPr>
              <a:t> isotopes.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21C01-8E2E-402F-A8B9-AE32A0C9AF23}" type="slidenum">
              <a:rPr lang="en-US"/>
              <a:pPr/>
              <a:t>8</a:t>
            </a:fld>
            <a:endParaRPr lang="en-US"/>
          </a:p>
        </p:txBody>
      </p:sp>
      <p:sp>
        <p:nvSpPr>
          <p:cNvPr id="2277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AA12A-0EF6-46D9-8BE5-A146DF488B1F}" type="slidenum">
              <a:rPr lang="en-US"/>
              <a:pPr/>
              <a:t>9</a:t>
            </a:fld>
            <a:endParaRPr lang="en-US"/>
          </a:p>
        </p:txBody>
      </p:sp>
      <p:sp>
        <p:nvSpPr>
          <p:cNvPr id="2246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Are all the nucleus</a:t>
            </a:r>
            <a:r>
              <a:rPr lang="en-US" baseline="0" dirty="0" smtClean="0"/>
              <a:t> stable?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Becquerel</a:t>
            </a:r>
            <a:r>
              <a:rPr lang="en-US" baseline="0" dirty="0" smtClean="0"/>
              <a:t> found some nature material can expose the photographic plate wrapped in the dark box.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76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4DD089-65A3-4C14-BBED-C529FEA5B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E922-DAB0-4296-94CE-4B744329D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6230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B0C03-B6D9-459C-93D7-A15ACF95F8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4980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20304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13488"/>
            <a:ext cx="1550988" cy="457200"/>
          </a:xfrm>
        </p:spPr>
        <p:txBody>
          <a:bodyPr/>
          <a:lstStyle>
            <a:lvl1pPr>
              <a:defRPr/>
            </a:lvl1pPr>
          </a:lstStyle>
          <a:p>
            <a:fld id="{76AC36B3-1326-4EA6-9446-60C65CCBF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518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0040-8738-4FE8-8D54-7DC6F9DFC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1858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2273-BB63-458D-9A7A-517B54C44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29870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80483-E944-4BE9-BB3B-10B48FDBDE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4662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0FE97-357F-4B7E-8200-6ED5E6116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111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ECC5-8DF3-44E1-B3C2-F0EB8BA1D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65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A544F-A792-48F4-AE7F-6C589C66D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78424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D6F2-B56C-4443-BEA0-62A996241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0250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6920-B939-40A4-A738-B9D671A34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3652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4309 h 4320"/>
                <a:gd name="T2" fmla="*/ 1737 w 1737"/>
                <a:gd name="T3" fmla="*/ 4320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0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4415 h 4420"/>
                <a:gd name="T2" fmla="*/ 1739 w 1739"/>
                <a:gd name="T3" fmla="*/ 442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415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38 h 4338"/>
                <a:gd name="T4" fmla="*/ 2080 w 2080"/>
                <a:gd name="T5" fmla="*/ 4338 h 4338"/>
                <a:gd name="T6" fmla="*/ 1033 w 2080"/>
                <a:gd name="T7" fmla="*/ 0 h 4338"/>
                <a:gd name="T8" fmla="*/ 0 w 2080"/>
                <a:gd name="T9" fmla="*/ 7 h 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1BD6B38B-0BCB-44CA-97D6-50AD43A041E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.ans.org/pi/resources/dosechar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NT_equivalen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hyperlink" Target="http://en.wikipedia.org/wiki/Pressurized_Water_Reactor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26.png"/><Relationship Id="rId5" Type="http://schemas.openxmlformats.org/officeDocument/2006/relationships/hyperlink" Target="http://en.wikipedia.org/wiki/Boiling_Water_Reactor" TargetMode="External"/><Relationship Id="rId4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kushima_I_nuclear_accident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31925"/>
          </a:xfrm>
        </p:spPr>
        <p:txBody>
          <a:bodyPr/>
          <a:lstStyle/>
          <a:p>
            <a:r>
              <a:rPr lang="en-US" dirty="0"/>
              <a:t>The Structure of the Nucleus</a:t>
            </a:r>
          </a:p>
        </p:txBody>
      </p:sp>
      <p:sp>
        <p:nvSpPr>
          <p:cNvPr id="217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EE8DEC"/>
                </a:solidFill>
              </a:rPr>
              <a:t>Rutherford</a:t>
            </a:r>
            <a:r>
              <a:rPr lang="en-US" sz="2400" dirty="0"/>
              <a:t> uncovered the first nuclear building block.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beam of alpha particles scattered off nitrogen gas.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new particle emerged that was positively charged like the alpha particles, but behaved more like the hydrogen nuclei previously observed in other experiments.</a:t>
            </a:r>
          </a:p>
        </p:txBody>
      </p:sp>
      <p:pic>
        <p:nvPicPr>
          <p:cNvPr id="2178053" name="Picture 5" descr="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87775"/>
            <a:ext cx="57229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0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41148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/>
              <a:t>The dominant isotope of radium contains a total of 226 nucleons: </a:t>
            </a:r>
            <a:r>
              <a:rPr lang="en-US" sz="2400" baseline="-25000" dirty="0"/>
              <a:t>88</a:t>
            </a:r>
            <a:r>
              <a:rPr lang="en-US" sz="2400" dirty="0"/>
              <a:t>Ra</a:t>
            </a:r>
            <a:r>
              <a:rPr lang="en-US" sz="2400" baseline="30000" dirty="0"/>
              <a:t>226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chemeClr val="accent1"/>
                </a:solidFill>
              </a:rPr>
              <a:t>atomic number</a:t>
            </a:r>
            <a:r>
              <a:rPr lang="en-US" sz="2000" dirty="0"/>
              <a:t>, 88, is the number of protons.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b="1" i="1" dirty="0">
                <a:solidFill>
                  <a:schemeClr val="accent1"/>
                </a:solidFill>
              </a:rPr>
              <a:t>mass number</a:t>
            </a:r>
            <a:r>
              <a:rPr lang="en-US" sz="2000" dirty="0"/>
              <a:t>, 226, is the total number of protons and neutrons.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radium-226 undergoes alpha decay, it emits an alpha particle (2 protons and 2 neutrons).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nucleus remaining after the decay has 88 - 2 = 86 protons, 226 - 4 = 222 nucleons, and 222 - 86 = 136 neutrons.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is the element radon-222.</a:t>
            </a:r>
          </a:p>
        </p:txBody>
      </p:sp>
      <p:pic>
        <p:nvPicPr>
          <p:cNvPr id="2247683" name="Picture 3" descr="19_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3175"/>
            <a:ext cx="4221163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47684" name="Object 4"/>
          <p:cNvGraphicFramePr>
            <a:graphicFrameLocks noChangeAspect="1"/>
          </p:cNvGraphicFramePr>
          <p:nvPr/>
        </p:nvGraphicFramePr>
        <p:xfrm>
          <a:off x="914400" y="4876800"/>
          <a:ext cx="3386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708" name="Equation" r:id="rId5" imgW="1435100" imgH="203200" progId="Equation.3">
                  <p:embed/>
                </p:oleObj>
              </mc:Choice>
              <mc:Fallback>
                <p:oleObj name="Equation" r:id="rId5" imgW="143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3386138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chemeClr val="accent1"/>
                </a:solidFill>
              </a:rPr>
              <a:t>Beta decay</a:t>
            </a:r>
            <a:r>
              <a:rPr lang="en-US" sz="2800" dirty="0"/>
              <a:t> is the emission of either an electron or a </a:t>
            </a:r>
            <a:r>
              <a:rPr lang="en-US" sz="2800" b="1" i="1" dirty="0">
                <a:solidFill>
                  <a:schemeClr val="accent1"/>
                </a:solidFill>
              </a:rPr>
              <a:t>positron</a:t>
            </a:r>
            <a:r>
              <a:rPr lang="en-US" sz="2800" dirty="0"/>
              <a:t> (the electron’s </a:t>
            </a:r>
            <a:r>
              <a:rPr lang="en-US" sz="2800" b="1" i="1" dirty="0">
                <a:solidFill>
                  <a:schemeClr val="accent1"/>
                </a:solidFill>
              </a:rPr>
              <a:t>antiparticle</a:t>
            </a:r>
            <a:r>
              <a:rPr lang="en-US" sz="2800" dirty="0" smtClean="0"/>
              <a:t>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example, lead-214 emits an electron.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One </a:t>
            </a:r>
            <a:r>
              <a:rPr lang="en-US" sz="2400" dirty="0"/>
              <a:t>of the neutrons inside the nucleus changes into a proton, yielding a nucleus with a higher atomic number.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the process, an electron is emitted (to conserve charge) and a </a:t>
            </a:r>
            <a:r>
              <a:rPr lang="en-US" sz="2400" b="1" i="1" dirty="0">
                <a:solidFill>
                  <a:schemeClr val="accent1"/>
                </a:solidFill>
              </a:rPr>
              <a:t>neutrino</a:t>
            </a:r>
            <a:r>
              <a:rPr lang="en-US" sz="2400" dirty="0"/>
              <a:t> (or in this case, an </a:t>
            </a:r>
            <a:r>
              <a:rPr lang="en-US" sz="2400" b="1" i="1" dirty="0">
                <a:solidFill>
                  <a:schemeClr val="accent1"/>
                </a:solidFill>
              </a:rPr>
              <a:t>antineutrino</a:t>
            </a:r>
            <a:r>
              <a:rPr lang="en-US" sz="2400" dirty="0"/>
              <a:t>, the neutrino’s </a:t>
            </a:r>
            <a:r>
              <a:rPr lang="en-US" sz="2400" b="1" i="1" dirty="0">
                <a:solidFill>
                  <a:schemeClr val="accent1"/>
                </a:solidFill>
              </a:rPr>
              <a:t>antiparticle</a:t>
            </a:r>
            <a:r>
              <a:rPr lang="en-US" sz="2400" dirty="0"/>
              <a:t>) is emitted to conserve momentum.</a:t>
            </a:r>
          </a:p>
        </p:txBody>
      </p:sp>
      <p:graphicFrame>
        <p:nvGraphicFramePr>
          <p:cNvPr id="2196484" name="Object 4"/>
          <p:cNvGraphicFramePr>
            <a:graphicFrameLocks noChangeAspect="1"/>
          </p:cNvGraphicFramePr>
          <p:nvPr/>
        </p:nvGraphicFramePr>
        <p:xfrm>
          <a:off x="0" y="4800600"/>
          <a:ext cx="38369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732" name="Equation" r:id="rId4" imgW="1625600" imgH="203200" progId="Equation.3">
                  <p:embed/>
                </p:oleObj>
              </mc:Choice>
              <mc:Fallback>
                <p:oleObj name="Equation" r:id="rId4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3836988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6485" name="Picture 5" descr="19_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03677"/>
            <a:ext cx="4724400" cy="28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chemeClr val="accent1"/>
                </a:solidFill>
              </a:rPr>
              <a:t>Gamma decay</a:t>
            </a:r>
            <a:r>
              <a:rPr lang="en-US" sz="2800" dirty="0"/>
              <a:t> is the emission of a gamma particle or photon.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number of protons and of total nucleons does not change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nucleus decays from an excited state to a lower energy state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lost energy is carried away by the photon.</a:t>
            </a:r>
          </a:p>
        </p:txBody>
      </p:sp>
      <p:graphicFrame>
        <p:nvGraphicFramePr>
          <p:cNvPr id="2251779" name="Object 3"/>
          <p:cNvGraphicFramePr>
            <a:graphicFrameLocks noChangeAspect="1"/>
          </p:cNvGraphicFramePr>
          <p:nvPr/>
        </p:nvGraphicFramePr>
        <p:xfrm>
          <a:off x="871538" y="4800600"/>
          <a:ext cx="29384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756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4800600"/>
                        <a:ext cx="2938462" cy="479425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1780" name="Picture 4" descr="19_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3702050"/>
            <a:ext cx="3481387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Different radioactive isotopes have different average times that elapse before they decay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chemeClr val="accent1"/>
                </a:solidFill>
              </a:rPr>
              <a:t>half-life</a:t>
            </a:r>
            <a:r>
              <a:rPr lang="en-US" sz="2400" dirty="0"/>
              <a:t> is the time required for half of the original number of atoms to decay.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 example, the half-life of radon-222 is about 3.8 days.</a:t>
            </a:r>
          </a:p>
        </p:txBody>
      </p:sp>
      <p:pic>
        <p:nvPicPr>
          <p:cNvPr id="2253827" name="Picture 3" descr="1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8" y="2388138"/>
            <a:ext cx="4588418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828" name="Text Box 4"/>
          <p:cNvSpPr txBox="1">
            <a:spLocks noChangeArrowheads="1"/>
          </p:cNvSpPr>
          <p:nvPr/>
        </p:nvSpPr>
        <p:spPr bwMode="auto">
          <a:xfrm>
            <a:off x="304800" y="2388139"/>
            <a:ext cx="3733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If we start with 20,000 atoms of radon-222, 3.8 days later we would have 10,000 remaining.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 smtClean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After </a:t>
            </a:r>
            <a:r>
              <a:rPr lang="en-US" sz="2000" dirty="0">
                <a:latin typeface="Arial" charset="0"/>
              </a:rPr>
              <a:t>7.6 days, half of the 10,000 would have decayed, leaving 5,000.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 smtClean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After </a:t>
            </a:r>
            <a:r>
              <a:rPr lang="en-US" sz="2000" dirty="0">
                <a:latin typeface="Arial" charset="0"/>
              </a:rPr>
              <a:t>three half-lives, only 2500 would remain.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 smtClean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After </a:t>
            </a:r>
            <a:r>
              <a:rPr lang="en-US" sz="2000" dirty="0">
                <a:latin typeface="Arial" charset="0"/>
              </a:rPr>
              <a:t>four half-lives, only 1250 would remain.</a:t>
            </a:r>
          </a:p>
        </p:txBody>
      </p:sp>
    </p:spTree>
    <p:extLst>
      <p:ext uri="{BB962C8B-B14F-4D97-AF65-F5344CB8AC3E}">
        <p14:creationId xmlns:p14="http://schemas.microsoft.com/office/powerpoint/2010/main" val="8848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077200" cy="2041525"/>
          </a:xfrm>
          <a:noFill/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66" charset="0"/>
              </a:rPr>
              <a:t>If we start with 10,000 atoms of a radioactive substance with a half-life of 2 hours, how many atoms of that element remain after 4 hours?</a:t>
            </a:r>
            <a:endParaRPr lang="en-US"/>
          </a:p>
        </p:txBody>
      </p:sp>
      <p:sp>
        <p:nvSpPr>
          <p:cNvPr id="2272259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480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/>
              <a:t>After 2 hours (one half-life), half of the original 10,000 atoms have decayed, leaving 5,000 atoms of the element.</a:t>
            </a:r>
          </a:p>
          <a:p>
            <a:pPr>
              <a:buFont typeface="Symbol" pitchFamily="18" charset="2"/>
              <a:buNone/>
            </a:pPr>
            <a:r>
              <a:rPr lang="en-US" sz="2000"/>
              <a:t>After 4 hours (two half-lives), half of that remaining 5,000 atoms have decayed, leaving </a:t>
            </a:r>
            <a:r>
              <a:rPr lang="en-US" sz="2000">
                <a:solidFill>
                  <a:srgbClr val="FF8CC3"/>
                </a:solidFill>
              </a:rPr>
              <a:t>2,500 atoms</a:t>
            </a:r>
            <a:r>
              <a:rPr lang="en-US" sz="2000"/>
              <a:t> of the original element.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pic>
        <p:nvPicPr>
          <p:cNvPr id="2272261" name="Picture 5" descr="19_p41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971925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2262" name="Rectangle 6"/>
          <p:cNvSpPr>
            <a:spLocks noChangeArrowheads="1"/>
          </p:cNvSpPr>
          <p:nvPr/>
        </p:nvSpPr>
        <p:spPr bwMode="auto">
          <a:xfrm>
            <a:off x="928688" y="2554288"/>
            <a:ext cx="13319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5,000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2,500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1,250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625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05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7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22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We are exposed to radiation every day.  </a:t>
            </a:r>
            <a:br>
              <a:rPr lang="en-US" sz="3200" dirty="0">
                <a:solidFill>
                  <a:srgbClr val="EFFF5D"/>
                </a:solidFill>
                <a:latin typeface="Comic Sans MS" pitchFamily="66" charset="0"/>
              </a:rPr>
            </a:br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How much exposure is likely to be dangerous?</a:t>
            </a:r>
            <a:endParaRPr lang="en-US" dirty="0"/>
          </a:p>
        </p:txBody>
      </p:sp>
      <p:sp>
        <p:nvSpPr>
          <p:cNvPr id="1133572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“Rem” stands for “roentgen equivalent in man” and is a unit for measuring amounts of ionizing radiation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whole-body dose of 600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lethal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Currently radiation workers are allowed no more than 5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/yr</a:t>
            </a: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buClr>
                <a:schemeClr val="folHlink"/>
              </a:buClr>
              <a:buFont typeface="Times" pitchFamily="79" charset="0"/>
              <a:buChar char="•"/>
            </a:pPr>
            <a:r>
              <a:rPr lang="en-US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Smaller 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doses are measured in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millirems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mrems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).</a:t>
            </a:r>
          </a:p>
        </p:txBody>
      </p:sp>
      <p:graphicFrame>
        <p:nvGraphicFramePr>
          <p:cNvPr id="1133644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36005"/>
              </p:ext>
            </p:extLst>
          </p:nvPr>
        </p:nvGraphicFramePr>
        <p:xfrm>
          <a:off x="76200" y="4391152"/>
          <a:ext cx="4495800" cy="2314448"/>
        </p:xfrm>
        <a:graphic>
          <a:graphicData uri="http://schemas.openxmlformats.org/drawingml/2006/table">
            <a:tbl>
              <a:tblPr/>
              <a:tblGrid>
                <a:gridCol w="2671763"/>
                <a:gridCol w="182403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Natural 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mrems/yr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inhaled radon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cosmic rays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terrestrial radioactivity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radioactivity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366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16878"/>
              </p:ext>
            </p:extLst>
          </p:nvPr>
        </p:nvGraphicFramePr>
        <p:xfrm>
          <a:off x="4724400" y="4419600"/>
          <a:ext cx="4343400" cy="2275332"/>
        </p:xfrm>
        <a:graphic>
          <a:graphicData uri="http://schemas.openxmlformats.org/drawingml/2006/table">
            <a:tbl>
              <a:tblPr/>
              <a:tblGrid>
                <a:gridCol w="2743200"/>
                <a:gridCol w="160020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Human-produced 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FFF5D"/>
                          </a:solidFill>
                          <a:effectLst/>
                          <a:latin typeface="Arial" charset="0"/>
                        </a:rPr>
                        <a:t>mrems/yr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consumer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Total: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08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3527524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http://www.new.ans.org/pi/resources/dosechart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Mass and Energy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0" y="1981200"/>
                <a:ext cx="65532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0" b="0" i="1" smtClean="0">
                          <a:latin typeface="Cambria Math"/>
                        </a:rPr>
                        <m:t>𝐸</m:t>
                      </m:r>
                      <m:r>
                        <a:rPr lang="en-US" sz="10000" b="0" i="1" smtClean="0">
                          <a:latin typeface="Cambria Math"/>
                        </a:rPr>
                        <m:t>=</m:t>
                      </m:r>
                      <m:r>
                        <a:rPr lang="en-US" sz="10000" b="0" i="1" smtClean="0">
                          <a:latin typeface="Cambria Math"/>
                        </a:rPr>
                        <m:t>𝑚</m:t>
                      </m:r>
                      <m:r>
                        <a:rPr lang="en-US" sz="100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0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0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0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81200"/>
                <a:ext cx="6553200" cy="16312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4419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and energy are related  according to above equation.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66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Reactions and Nuclear Fission</a:t>
            </a:r>
          </a:p>
        </p:txBody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 addition to spontaneous radioactive decays, changes in the nucleus may be produced experimentally through </a:t>
            </a:r>
            <a:r>
              <a:rPr lang="en-US" sz="2800" b="1" i="1">
                <a:solidFill>
                  <a:schemeClr val="accent1"/>
                </a:solidFill>
              </a:rPr>
              <a:t>nuclear reactions</a:t>
            </a:r>
            <a:r>
              <a:rPr lang="en-US" sz="2800"/>
              <a:t>.</a:t>
            </a:r>
          </a:p>
        </p:txBody>
      </p:sp>
      <p:pic>
        <p:nvPicPr>
          <p:cNvPr id="1537030" name="Picture 6" descr="19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3450"/>
            <a:ext cx="6248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8216"/>
            <a:ext cx="9144000" cy="1077218"/>
          </a:xfrm>
        </p:spPr>
        <p:txBody>
          <a:bodyPr/>
          <a:lstStyle/>
          <a:p>
            <a:r>
              <a:rPr lang="en-US" sz="3200" dirty="0">
                <a:solidFill>
                  <a:srgbClr val="EE8DEC"/>
                </a:solidFill>
                <a:latin typeface="Comic Sans MS" pitchFamily="66" charset="0"/>
              </a:rPr>
              <a:t>Fermi</a:t>
            </a:r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 attempted to produce new elements by bombarding uranium with neutrons.  </a:t>
            </a:r>
            <a:endParaRPr lang="en-US" sz="4000" dirty="0">
              <a:solidFill>
                <a:srgbClr val="EFFF5D"/>
              </a:solidFill>
              <a:latin typeface="Comic Sans MS" pitchFamily="66" charset="0"/>
            </a:endParaRPr>
          </a:p>
        </p:txBody>
      </p:sp>
      <p:sp>
        <p:nvSpPr>
          <p:cNvPr id="225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743200"/>
            <a:ext cx="5257800" cy="9906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en-US" sz="2800" baseline="-25000">
                <a:latin typeface="Comic Sans MS" pitchFamily="66" charset="0"/>
              </a:rPr>
              <a:t>2</a:t>
            </a:r>
            <a:r>
              <a:rPr lang="en-US" sz="2800">
                <a:latin typeface="Comic Sans MS" pitchFamily="66" charset="0"/>
              </a:rPr>
              <a:t>He</a:t>
            </a:r>
            <a:r>
              <a:rPr lang="en-US" sz="2800" baseline="30000">
                <a:latin typeface="Comic Sans MS" pitchFamily="66" charset="0"/>
              </a:rPr>
              <a:t>4</a:t>
            </a:r>
            <a:r>
              <a:rPr lang="en-US" sz="2800">
                <a:latin typeface="Comic Sans MS" pitchFamily="66" charset="0"/>
              </a:rPr>
              <a:t> + </a:t>
            </a:r>
            <a:r>
              <a:rPr lang="en-US" sz="2800" baseline="-25000">
                <a:latin typeface="Comic Sans MS" pitchFamily="66" charset="0"/>
              </a:rPr>
              <a:t>4</a:t>
            </a:r>
            <a:r>
              <a:rPr lang="en-US" sz="2800">
                <a:latin typeface="Comic Sans MS" pitchFamily="66" charset="0"/>
              </a:rPr>
              <a:t>Be</a:t>
            </a:r>
            <a:r>
              <a:rPr lang="en-US" sz="2800" baseline="30000">
                <a:latin typeface="Comic Sans MS" pitchFamily="66" charset="0"/>
              </a:rPr>
              <a:t>9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baseline="-25000">
                <a:latin typeface="Comic Sans MS" pitchFamily="66" charset="0"/>
                <a:sym typeface="Symbol" pitchFamily="18" charset="2"/>
              </a:rPr>
              <a:t>6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C</a:t>
            </a:r>
            <a:r>
              <a:rPr lang="en-US" sz="2800" baseline="30000">
                <a:latin typeface="Comic Sans MS" pitchFamily="66" charset="0"/>
                <a:sym typeface="Symbol" pitchFamily="18" charset="2"/>
              </a:rPr>
              <a:t>12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 + </a:t>
            </a:r>
            <a:r>
              <a:rPr lang="en-US" sz="2800" baseline="-2500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800"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800" baseline="30000">
                <a:latin typeface="Comic Sans MS" pitchFamily="66" charset="0"/>
                <a:sym typeface="Symbol" pitchFamily="18" charset="2"/>
              </a:rPr>
              <a:t>1</a:t>
            </a:r>
            <a:endParaRPr lang="en-US" sz="2800" baseline="-25000">
              <a:latin typeface="Comic Sans MS" pitchFamily="66" charset="0"/>
            </a:endParaRPr>
          </a:p>
        </p:txBody>
      </p:sp>
      <p:pic>
        <p:nvPicPr>
          <p:cNvPr id="2255876" name="Picture 4" descr="19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2850"/>
            <a:ext cx="885666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3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8762"/>
            <a:ext cx="9144000" cy="579438"/>
          </a:xfrm>
        </p:spPr>
        <p:txBody>
          <a:bodyPr/>
          <a:lstStyle/>
          <a:p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What is the energy released in this reaction?</a:t>
            </a:r>
            <a:endParaRPr lang="en-US" sz="4000" dirty="0">
              <a:solidFill>
                <a:srgbClr val="EFFF5D"/>
              </a:solidFill>
              <a:latin typeface="Comic Sans MS" pitchFamily="66" charset="0"/>
            </a:endParaRPr>
          </a:p>
        </p:txBody>
      </p:sp>
      <p:sp>
        <p:nvSpPr>
          <p:cNvPr id="220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90600"/>
            <a:ext cx="5257800" cy="9906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en-US" sz="2800" baseline="-25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He</a:t>
            </a:r>
            <a:r>
              <a:rPr lang="en-US" sz="2800" baseline="30000" dirty="0">
                <a:latin typeface="Comic Sans MS" pitchFamily="66" charset="0"/>
              </a:rPr>
              <a:t>4</a:t>
            </a:r>
            <a:r>
              <a:rPr lang="en-US" sz="2800" dirty="0">
                <a:latin typeface="Comic Sans MS" pitchFamily="66" charset="0"/>
              </a:rPr>
              <a:t> + </a:t>
            </a:r>
            <a:r>
              <a:rPr lang="en-US" sz="2800" baseline="-25000" dirty="0">
                <a:latin typeface="Comic Sans MS" pitchFamily="66" charset="0"/>
              </a:rPr>
              <a:t>4</a:t>
            </a:r>
            <a:r>
              <a:rPr lang="en-US" sz="2800" dirty="0">
                <a:latin typeface="Comic Sans MS" pitchFamily="66" charset="0"/>
              </a:rPr>
              <a:t>Be</a:t>
            </a:r>
            <a:r>
              <a:rPr lang="en-US" sz="2800" baseline="30000" dirty="0">
                <a:latin typeface="Comic Sans MS" pitchFamily="66" charset="0"/>
              </a:rPr>
              <a:t>9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6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C</a:t>
            </a:r>
            <a:r>
              <a:rPr lang="en-US" sz="2800" baseline="30000" dirty="0">
                <a:latin typeface="Comic Sans MS" pitchFamily="66" charset="0"/>
                <a:sym typeface="Symbol" pitchFamily="18" charset="2"/>
              </a:rPr>
              <a:t>12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 + 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800" baseline="30000" dirty="0">
                <a:latin typeface="Comic Sans MS" pitchFamily="66" charset="0"/>
                <a:sym typeface="Symbol" pitchFamily="18" charset="2"/>
              </a:rPr>
              <a:t>1</a:t>
            </a:r>
            <a:endParaRPr lang="en-US" sz="2800" baseline="-25000" dirty="0">
              <a:latin typeface="Comic Sans MS" pitchFamily="66" charset="0"/>
            </a:endParaRPr>
          </a:p>
        </p:txBody>
      </p:sp>
      <p:pic>
        <p:nvPicPr>
          <p:cNvPr id="2202628" name="Picture 4" descr="19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2850"/>
            <a:ext cx="885666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2629" name="Rectangle 5"/>
          <p:cNvSpPr>
            <a:spLocks noChangeArrowheads="1"/>
          </p:cNvSpPr>
          <p:nvPr/>
        </p:nvSpPr>
        <p:spPr bwMode="auto">
          <a:xfrm>
            <a:off x="152400" y="1828800"/>
            <a:ext cx="2089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/>
              <a:t>Reactants</a:t>
            </a:r>
            <a:endParaRPr lang="en-US" sz="2000"/>
          </a:p>
          <a:p>
            <a:r>
              <a:rPr lang="en-US" sz="2000"/>
              <a:t>Be</a:t>
            </a:r>
            <a:r>
              <a:rPr lang="en-US" sz="2000" baseline="30000"/>
              <a:t>9</a:t>
            </a:r>
            <a:r>
              <a:rPr lang="en-US" sz="2000"/>
              <a:t>     9.012 186 u</a:t>
            </a:r>
          </a:p>
          <a:p>
            <a:r>
              <a:rPr lang="en-US" sz="2000"/>
              <a:t>He</a:t>
            </a:r>
            <a:r>
              <a:rPr lang="en-US" sz="2000" baseline="30000"/>
              <a:t>4</a:t>
            </a:r>
            <a:r>
              <a:rPr lang="en-US" sz="2000"/>
              <a:t>  </a:t>
            </a:r>
            <a:r>
              <a:rPr lang="en-US" sz="2000" u="sng"/>
              <a:t>+4.002 603 u</a:t>
            </a:r>
            <a:endParaRPr lang="en-US" sz="2000"/>
          </a:p>
          <a:p>
            <a:r>
              <a:rPr lang="en-US" sz="2000"/>
              <a:t>         13.014 789 u</a:t>
            </a:r>
          </a:p>
        </p:txBody>
      </p:sp>
      <p:sp>
        <p:nvSpPr>
          <p:cNvPr id="2202630" name="Rectangle 6"/>
          <p:cNvSpPr>
            <a:spLocks noChangeArrowheads="1"/>
          </p:cNvSpPr>
          <p:nvPr/>
        </p:nvSpPr>
        <p:spPr bwMode="auto">
          <a:xfrm>
            <a:off x="2362200" y="1828800"/>
            <a:ext cx="3200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/>
              <a:t>Products</a:t>
            </a:r>
            <a:endParaRPr lang="en-US" sz="2000"/>
          </a:p>
          <a:p>
            <a:r>
              <a:rPr lang="en-US" sz="2000"/>
              <a:t>n         1.008 665 u</a:t>
            </a:r>
          </a:p>
          <a:p>
            <a:r>
              <a:rPr lang="en-US" sz="2000"/>
              <a:t>C</a:t>
            </a:r>
            <a:r>
              <a:rPr lang="en-US" sz="2000" baseline="30000"/>
              <a:t>12</a:t>
            </a:r>
            <a:r>
              <a:rPr lang="en-US" sz="2000"/>
              <a:t>  </a:t>
            </a:r>
            <a:r>
              <a:rPr lang="en-US" sz="2000" u="sng"/>
              <a:t>+12.000 000 u</a:t>
            </a:r>
            <a:endParaRPr lang="en-US" sz="2000"/>
          </a:p>
          <a:p>
            <a:r>
              <a:rPr lang="en-US" sz="2000"/>
              <a:t>          13.008 665 u</a:t>
            </a:r>
          </a:p>
        </p:txBody>
      </p:sp>
      <p:sp>
        <p:nvSpPr>
          <p:cNvPr id="2202631" name="Rectangle 7"/>
          <p:cNvSpPr>
            <a:spLocks noChangeArrowheads="1"/>
          </p:cNvSpPr>
          <p:nvPr/>
        </p:nvSpPr>
        <p:spPr bwMode="auto">
          <a:xfrm>
            <a:off x="4800600" y="1828800"/>
            <a:ext cx="44196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 dirty="0"/>
              <a:t>Mass difference</a:t>
            </a:r>
            <a:endParaRPr lang="en-US" sz="2000" dirty="0"/>
          </a:p>
          <a:p>
            <a:pPr eaLnBrk="0" hangingPunct="0"/>
            <a:r>
              <a:rPr lang="en-US" sz="2000" dirty="0"/>
              <a:t> 13.014 789 u</a:t>
            </a:r>
          </a:p>
          <a:p>
            <a:pPr eaLnBrk="0" hangingPunct="0"/>
            <a:r>
              <a:rPr lang="en-US" sz="2000" u="sng" dirty="0"/>
              <a:t>-13.008 665 u</a:t>
            </a:r>
          </a:p>
          <a:p>
            <a:pPr eaLnBrk="0" hangingPunct="0"/>
            <a:r>
              <a:rPr lang="en-US" sz="2000" dirty="0"/>
              <a:t>   (0.006 124 u) </a:t>
            </a:r>
            <a:r>
              <a:rPr lang="en-US" sz="1800" dirty="0">
                <a:latin typeface="Arial" charset="0"/>
              </a:rPr>
              <a:t>x</a:t>
            </a:r>
            <a:r>
              <a:rPr lang="en-US" sz="2000" dirty="0"/>
              <a:t> (1.66661 </a:t>
            </a:r>
            <a:r>
              <a:rPr lang="en-US" sz="1800" dirty="0">
                <a:latin typeface="Arial" charset="0"/>
              </a:rPr>
              <a:t>x</a:t>
            </a:r>
            <a:r>
              <a:rPr lang="en-US" sz="2000" dirty="0"/>
              <a:t> 10</a:t>
            </a:r>
            <a:r>
              <a:rPr lang="en-US" sz="2000" baseline="30000" dirty="0"/>
              <a:t>-27</a:t>
            </a:r>
            <a:r>
              <a:rPr lang="en-US" sz="2000" dirty="0"/>
              <a:t> kg/u)</a:t>
            </a:r>
          </a:p>
          <a:p>
            <a:pPr eaLnBrk="0" hangingPunct="0"/>
            <a:r>
              <a:rPr lang="en-US" sz="2000" dirty="0"/>
              <a:t>   = 1.017 </a:t>
            </a:r>
            <a:r>
              <a:rPr lang="en-US" sz="1800" dirty="0">
                <a:latin typeface="Arial" charset="0"/>
              </a:rPr>
              <a:t>x </a:t>
            </a:r>
            <a:r>
              <a:rPr lang="en-US" sz="2000" dirty="0"/>
              <a:t>10</a:t>
            </a:r>
            <a:r>
              <a:rPr lang="en-US" sz="2000" baseline="30000" dirty="0"/>
              <a:t>-29</a:t>
            </a:r>
            <a:r>
              <a:rPr lang="en-US" sz="2000" dirty="0"/>
              <a:t> kg</a:t>
            </a:r>
            <a:endParaRPr lang="en-US" sz="2000" baseline="30000" dirty="0"/>
          </a:p>
        </p:txBody>
      </p:sp>
      <p:sp>
        <p:nvSpPr>
          <p:cNvPr id="2202632" name="Rectangle 8"/>
          <p:cNvSpPr>
            <a:spLocks noChangeArrowheads="1"/>
          </p:cNvSpPr>
          <p:nvPr/>
        </p:nvSpPr>
        <p:spPr bwMode="auto">
          <a:xfrm>
            <a:off x="133710" y="3203335"/>
            <a:ext cx="4572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1" dirty="0"/>
              <a:t>Energy released</a:t>
            </a:r>
            <a:endParaRPr lang="en-US" sz="2000" dirty="0"/>
          </a:p>
          <a:p>
            <a:pPr eaLnBrk="0" hangingPunct="0"/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= </a:t>
            </a:r>
            <a:r>
              <a:rPr lang="en-US" sz="2000" dirty="0">
                <a:sym typeface="Symbol" pitchFamily="18" charset="2"/>
              </a:rPr>
              <a:t></a:t>
            </a:r>
            <a:r>
              <a:rPr lang="en-US" sz="2000" i="1" dirty="0">
                <a:sym typeface="Symbol" pitchFamily="18" charset="2"/>
              </a:rPr>
              <a:t>mc</a:t>
            </a:r>
            <a:r>
              <a:rPr lang="en-US" sz="2000" baseline="30000" dirty="0">
                <a:sym typeface="Symbol" pitchFamily="18" charset="2"/>
              </a:rPr>
              <a:t>2</a:t>
            </a:r>
            <a:endParaRPr lang="en-US" sz="2000" dirty="0">
              <a:sym typeface="Symbol" pitchFamily="18" charset="2"/>
            </a:endParaRPr>
          </a:p>
          <a:p>
            <a:pPr eaLnBrk="0" hangingPunct="0"/>
            <a:r>
              <a:rPr lang="en-US" sz="2000" dirty="0">
                <a:sym typeface="Symbol" pitchFamily="18" charset="2"/>
              </a:rPr>
              <a:t>    = (</a:t>
            </a:r>
            <a:r>
              <a:rPr lang="en-US" sz="2000" dirty="0"/>
              <a:t>1.017 </a:t>
            </a:r>
            <a:r>
              <a:rPr lang="en-US" sz="1800" dirty="0">
                <a:latin typeface="Arial" charset="0"/>
              </a:rPr>
              <a:t>x </a:t>
            </a:r>
            <a:r>
              <a:rPr lang="en-US" sz="2000" dirty="0"/>
              <a:t>10</a:t>
            </a:r>
            <a:r>
              <a:rPr lang="en-US" sz="2000" baseline="30000" dirty="0"/>
              <a:t>-29</a:t>
            </a:r>
            <a:r>
              <a:rPr lang="en-US" sz="2000" dirty="0"/>
              <a:t> kg) </a:t>
            </a:r>
            <a:r>
              <a:rPr lang="en-US" sz="1800" dirty="0">
                <a:latin typeface="Arial" charset="0"/>
              </a:rPr>
              <a:t>x </a:t>
            </a:r>
            <a:r>
              <a:rPr lang="en-US" sz="2000" dirty="0"/>
              <a:t>(3.00 </a:t>
            </a:r>
            <a:r>
              <a:rPr lang="en-US" sz="1800" dirty="0">
                <a:latin typeface="Arial" charset="0"/>
              </a:rPr>
              <a:t>x </a:t>
            </a:r>
            <a:r>
              <a:rPr lang="en-US" sz="2000" dirty="0"/>
              <a:t>10</a:t>
            </a:r>
            <a:r>
              <a:rPr lang="en-US" sz="2000" baseline="30000" dirty="0"/>
              <a:t>8</a:t>
            </a:r>
            <a:r>
              <a:rPr lang="en-US" sz="2000" dirty="0"/>
              <a:t> m/s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endParaRPr lang="en-US" sz="2000" dirty="0"/>
          </a:p>
          <a:p>
            <a:pPr eaLnBrk="0" hangingPunct="0"/>
            <a:r>
              <a:rPr lang="en-US" sz="2000" dirty="0"/>
              <a:t>    = 9.15 </a:t>
            </a:r>
            <a:r>
              <a:rPr lang="en-US" sz="1800" dirty="0">
                <a:latin typeface="Arial" charset="0"/>
              </a:rPr>
              <a:t>x </a:t>
            </a:r>
            <a:r>
              <a:rPr lang="en-US" sz="2000" dirty="0"/>
              <a:t>10</a:t>
            </a:r>
            <a:r>
              <a:rPr lang="en-US" sz="2000" baseline="30000" dirty="0"/>
              <a:t>-13</a:t>
            </a:r>
            <a:r>
              <a:rPr lang="en-US" sz="2000" dirty="0"/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5014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Hydrogen nuclei were being emitted from a gas cell containing only nitrogen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Could the hydrogen nuclei actually be a basic constituent of the nucleus of other elements?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We </a:t>
            </a:r>
            <a:r>
              <a:rPr lang="en-US" sz="2400" dirty="0"/>
              <a:t>now call this particle a </a:t>
            </a:r>
            <a:r>
              <a:rPr lang="en-US" sz="2400" b="1" i="1" dirty="0">
                <a:solidFill>
                  <a:schemeClr val="accent1"/>
                </a:solidFill>
              </a:rPr>
              <a:t>proton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Charge +e = 1.6 x 10</a:t>
            </a:r>
            <a:r>
              <a:rPr lang="en-US" sz="2000" baseline="30000" dirty="0"/>
              <a:t>-19</a:t>
            </a:r>
            <a:r>
              <a:rPr lang="en-US" sz="2000" dirty="0"/>
              <a:t> C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Mass = 1/4 mass of alpha particle, 1835 x mass of electron</a:t>
            </a:r>
          </a:p>
        </p:txBody>
      </p:sp>
      <p:pic>
        <p:nvPicPr>
          <p:cNvPr id="2235395" name="Picture 3" descr="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87775"/>
            <a:ext cx="57229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7211"/>
            <a:ext cx="8077200" cy="2062103"/>
          </a:xfrm>
          <a:noFill/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Quiz</a:t>
            </a:r>
            <a:r>
              <a:rPr lang="en-US" sz="3200" dirty="0" smtClean="0">
                <a:solidFill>
                  <a:srgbClr val="EFFF5D"/>
                </a:solidFill>
                <a:latin typeface="Comic Sans MS" pitchFamily="66" charset="0"/>
              </a:rPr>
              <a:t>: If </a:t>
            </a:r>
            <a:r>
              <a:rPr lang="en-US" sz="3200" dirty="0">
                <a:solidFill>
                  <a:srgbClr val="EFFF5D"/>
                </a:solidFill>
                <a:latin typeface="Comic Sans MS" pitchFamily="66" charset="0"/>
              </a:rPr>
              <a:t>we start with 10,000 atoms of a radioactive substance with a half-life of 2 hours, how many atoms of that element remain after 8 hours?</a:t>
            </a:r>
            <a:endParaRPr lang="en-US" dirty="0"/>
          </a:p>
        </p:txBody>
      </p:sp>
      <p:sp>
        <p:nvSpPr>
          <p:cNvPr id="2274307" name="Text Box 3"/>
          <p:cNvSpPr txBox="1">
            <a:spLocks noChangeArrowheads="1"/>
          </p:cNvSpPr>
          <p:nvPr/>
        </p:nvSpPr>
        <p:spPr bwMode="auto">
          <a:xfrm>
            <a:off x="152400" y="4343400"/>
            <a:ext cx="480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/>
              <a:t>After 8 hours (four half-lives), the number has been reduced by half a total of four times, leaving </a:t>
            </a:r>
            <a:r>
              <a:rPr lang="en-US" sz="2000">
                <a:solidFill>
                  <a:srgbClr val="FF8CC3"/>
                </a:solidFill>
              </a:rPr>
              <a:t>625 atoms</a:t>
            </a:r>
            <a:r>
              <a:rPr lang="en-US" sz="2000"/>
              <a:t> of the original 10,000 atoms of that element remaining.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pic>
        <p:nvPicPr>
          <p:cNvPr id="2274308" name="Picture 4" descr="19_p41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971925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4309" name="Rectangle 5"/>
          <p:cNvSpPr>
            <a:spLocks noChangeArrowheads="1"/>
          </p:cNvSpPr>
          <p:nvPr/>
        </p:nvSpPr>
        <p:spPr bwMode="auto">
          <a:xfrm>
            <a:off x="928688" y="2554288"/>
            <a:ext cx="13319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5,000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2,500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1,250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625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0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360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43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4953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/>
              <a:t>One element resulting from bombarding uranium with neutrons was barium</a:t>
            </a:r>
            <a:r>
              <a:rPr lang="en-US" sz="25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This was astonishing since barium has an atomic number much less than uranium</a:t>
            </a:r>
            <a:r>
              <a:rPr lang="en-US" sz="25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 err="1">
                <a:solidFill>
                  <a:srgbClr val="EE8DEC"/>
                </a:solidFill>
              </a:rPr>
              <a:t>Lise</a:t>
            </a:r>
            <a:r>
              <a:rPr lang="en-US" sz="2500" dirty="0">
                <a:solidFill>
                  <a:srgbClr val="EE8DEC"/>
                </a:solidFill>
              </a:rPr>
              <a:t> Meitner</a:t>
            </a:r>
            <a:r>
              <a:rPr lang="en-US" sz="2500" dirty="0"/>
              <a:t> and her nephew </a:t>
            </a:r>
            <a:r>
              <a:rPr lang="en-US" sz="2500" dirty="0">
                <a:solidFill>
                  <a:srgbClr val="EE8DEC"/>
                </a:solidFill>
              </a:rPr>
              <a:t>O. R. Frisch</a:t>
            </a:r>
            <a:r>
              <a:rPr lang="en-US" sz="2500" dirty="0"/>
              <a:t> thought perhaps the uranium nucleus was splitting into two smaller nuclei, in a process called </a:t>
            </a:r>
            <a:r>
              <a:rPr lang="en-US" sz="2500" b="1" i="1" dirty="0">
                <a:solidFill>
                  <a:schemeClr val="accent1"/>
                </a:solidFill>
              </a:rPr>
              <a:t>nuclear fission</a:t>
            </a:r>
            <a:r>
              <a:rPr lang="en-US" sz="2500" dirty="0"/>
              <a:t>.</a:t>
            </a:r>
          </a:p>
        </p:txBody>
      </p:sp>
      <p:pic>
        <p:nvPicPr>
          <p:cNvPr id="2257923" name="Picture 3" descr="19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8195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7924" name="Rectangle 4"/>
          <p:cNvSpPr>
            <a:spLocks noChangeArrowheads="1"/>
          </p:cNvSpPr>
          <p:nvPr/>
        </p:nvSpPr>
        <p:spPr bwMode="auto">
          <a:xfrm>
            <a:off x="0" y="5334000"/>
            <a:ext cx="6477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Arial" charset="0"/>
              <a:buNone/>
            </a:pP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800" baseline="30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2800" dirty="0">
                <a:latin typeface="Comic Sans MS" pitchFamily="66" charset="0"/>
              </a:rPr>
              <a:t> + </a:t>
            </a:r>
            <a:r>
              <a:rPr lang="en-US" sz="2800" baseline="-25000" dirty="0">
                <a:latin typeface="Comic Sans MS" pitchFamily="66" charset="0"/>
              </a:rPr>
              <a:t>92</a:t>
            </a:r>
            <a:r>
              <a:rPr lang="en-US" sz="2800" dirty="0">
                <a:latin typeface="Comic Sans MS" pitchFamily="66" charset="0"/>
              </a:rPr>
              <a:t>U</a:t>
            </a:r>
            <a:r>
              <a:rPr lang="en-US" sz="2800" baseline="30000" dirty="0">
                <a:latin typeface="Comic Sans MS" pitchFamily="66" charset="0"/>
              </a:rPr>
              <a:t>235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56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Ba</a:t>
            </a:r>
            <a:r>
              <a:rPr lang="en-US" sz="2800" baseline="30000" dirty="0">
                <a:latin typeface="Comic Sans MS" pitchFamily="66" charset="0"/>
                <a:sym typeface="Symbol" pitchFamily="18" charset="2"/>
              </a:rPr>
              <a:t>142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 + 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36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Kr</a:t>
            </a:r>
            <a:r>
              <a:rPr lang="en-US" sz="2800" baseline="30000" dirty="0">
                <a:latin typeface="Comic Sans MS" pitchFamily="66" charset="0"/>
                <a:sym typeface="Symbol" pitchFamily="18" charset="2"/>
              </a:rPr>
              <a:t>91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 + 3</a:t>
            </a:r>
            <a:r>
              <a:rPr lang="en-US" sz="2800" baseline="-25000" dirty="0">
                <a:latin typeface="Comic Sans MS" pitchFamily="66" charset="0"/>
                <a:sym typeface="Symbol" pitchFamily="18" charset="2"/>
              </a:rPr>
              <a:t>0</a:t>
            </a:r>
            <a:r>
              <a:rPr lang="en-US" sz="2800" dirty="0"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800" baseline="30000" dirty="0">
                <a:latin typeface="Comic Sans MS" pitchFamily="66" charset="0"/>
                <a:sym typeface="Symbol" pitchFamily="18" charset="2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5867400"/>
                <a:ext cx="381168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Each fission ~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200 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3.2×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i="1">
                        <a:latin typeface="Cambria Math"/>
                        <a:ea typeface="Cambria Math"/>
                      </a:rPr>
                      <m:t>J</m:t>
                    </m:r>
                  </m:oMath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67400"/>
                <a:ext cx="381168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400" t="-5882" r="-160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/>
              <a:t>Each of these fission reactions is initiated by a neutron, and each reaction emits several more neutrons.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These </a:t>
            </a:r>
            <a:r>
              <a:rPr lang="en-US" sz="2200" dirty="0"/>
              <a:t>neutrons can then initiate more fission </a:t>
            </a:r>
            <a:r>
              <a:rPr lang="en-US" sz="2200" dirty="0" smtClean="0"/>
              <a:t>reactions, etc. </a:t>
            </a:r>
            <a:r>
              <a:rPr lang="en-US" sz="2200" dirty="0" smtClean="0">
                <a:sym typeface="Wingdings" pitchFamily="2" charset="2"/>
              </a:rPr>
              <a:t> Chain Reactions. 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A </a:t>
            </a:r>
            <a:r>
              <a:rPr lang="en-US" sz="2200" dirty="0"/>
              <a:t>chain reaction can thus release enormous quantities of energy</a:t>
            </a:r>
            <a:r>
              <a:rPr lang="en-US" sz="22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But achieving a chain reaction is difficult.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Natural uranium is only 0.7% U-235; it is mostly U-238, which absorbs neutrons without fission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If too many neutrons are absorbed or escape, the chain reaction dies.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200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14" y="1219200"/>
            <a:ext cx="4581286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810000" cy="769441"/>
          </a:xfrm>
        </p:spPr>
        <p:txBody>
          <a:bodyPr/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pic>
        <p:nvPicPr>
          <p:cNvPr id="2202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" y="226686"/>
            <a:ext cx="3805687" cy="663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8600" y="1219200"/>
                <a:ext cx="4648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Each fusion produce 17.6 MeV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17.6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×1.6×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dirty="0" smtClean="0"/>
                  <a:t> J </a:t>
                </a:r>
              </a:p>
              <a:p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2.8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dirty="0" smtClean="0"/>
                  <a:t>J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219200"/>
                <a:ext cx="4648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1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6442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Weapons and Nuclear Fusion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In a nuclear reactor, the objective is to release energy from fission reactions in a controlled manner.</a:t>
            </a:r>
          </a:p>
          <a:p>
            <a:pPr>
              <a:lnSpc>
                <a:spcPct val="80000"/>
              </a:lnSpc>
            </a:pPr>
            <a:r>
              <a:rPr lang="en-US" sz="2400"/>
              <a:t>In a bomb, the objective is to release energy very quickly.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</a:t>
            </a:r>
            <a:r>
              <a:rPr lang="en-US" sz="2000" b="1" i="1">
                <a:solidFill>
                  <a:schemeClr val="accent1"/>
                </a:solidFill>
              </a:rPr>
              <a:t>critical mass</a:t>
            </a:r>
            <a:r>
              <a:rPr lang="en-US" sz="2000"/>
              <a:t> of U-235 is just large enough for a self-sustaining chain reaction.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For a </a:t>
            </a:r>
            <a:r>
              <a:rPr lang="en-US" sz="2000">
                <a:solidFill>
                  <a:schemeClr val="accent1"/>
                </a:solidFill>
              </a:rPr>
              <a:t>subcritical </a:t>
            </a:r>
            <a:r>
              <a:rPr lang="en-US" sz="2000"/>
              <a:t>mass, too many neutrons escape to sustain the chain reaction.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For a </a:t>
            </a:r>
            <a:r>
              <a:rPr lang="en-US" sz="2000">
                <a:solidFill>
                  <a:schemeClr val="accent1"/>
                </a:solidFill>
              </a:rPr>
              <a:t>supercritical</a:t>
            </a:r>
            <a:r>
              <a:rPr lang="en-US" sz="2000"/>
              <a:t> mass, more than one nuetron will be absorbed by other U-235 nuclei, and the chain reaction will grow very rapidly.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Achieving a supercritical mass quickly enough so that it doesn’t blow apart prematurely presented a major problem.</a:t>
            </a:r>
          </a:p>
        </p:txBody>
      </p:sp>
    </p:spTree>
    <p:extLst>
      <p:ext uri="{BB962C8B-B14F-4D97-AF65-F5344CB8AC3E}">
        <p14:creationId xmlns:p14="http://schemas.microsoft.com/office/powerpoint/2010/main" val="15922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842" y="1676400"/>
                <a:ext cx="8991600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20 </m:t>
                    </m:r>
                    <m:r>
                      <a:rPr lang="en-US" sz="2500" b="0" i="1" smtClean="0">
                        <a:latin typeface="Cambria Math"/>
                      </a:rPr>
                      <m:t>𝑘𝑖𝑙𝑜𝑡𝑜𝑛</m:t>
                    </m:r>
                    <m:r>
                      <a:rPr lang="en-US" sz="2500" b="0" i="1" smtClean="0">
                        <a:latin typeface="Cambria Math"/>
                      </a:rPr>
                      <m:t>=8.4×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13 </m:t>
                        </m:r>
                      </m:sup>
                    </m:sSup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r>
                  <a:rPr lang="en-US" sz="2500" dirty="0" smtClean="0">
                    <a:ea typeface="Cambria Math"/>
                  </a:rPr>
                  <a:t>Each fission =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ea typeface="Cambria Math"/>
                      </a:rPr>
                      <m:t>3.2×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500" b="0" i="1" smtClean="0">
                        <a:latin typeface="Cambria Math"/>
                        <a:ea typeface="Cambria Math"/>
                      </a:rPr>
                      <m:t>J</m:t>
                    </m:r>
                  </m:oMath>
                </a14:m>
                <a:endParaRPr lang="en-US" sz="250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r>
                  <a:rPr lang="en-US" sz="2500" dirty="0" smtClean="0">
                    <a:ea typeface="Cambria Math"/>
                  </a:rPr>
                  <a:t>One needs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2.6×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sup>
                    </m:sSup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𝑓𝑖𝑠𝑠𝑖𝑜𝑛𝑠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sz="25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lang="en-US" sz="2500" b="0" i="1" dirty="0" smtClean="0">
                            <a:latin typeface="Cambria Math"/>
                            <a:ea typeface="Cambria Math"/>
                          </a:rPr>
                          <m:t>235</m:t>
                        </m:r>
                      </m:sup>
                    </m:sSup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𝑎𝑡𝑜𝑚𝑠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r>
                  <a:rPr lang="en-US" sz="2500" b="0" dirty="0" smtClean="0">
                    <a:ea typeface="Cambria Math"/>
                  </a:rPr>
                  <a:t> that is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  <a:ea typeface="Cambria Math"/>
                      </a:rPr>
                      <m:t>2.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5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sup>
                    </m:sSup>
                  </m:oMath>
                </a14:m>
                <a:r>
                  <a:rPr lang="en-US" sz="2500" b="0" dirty="0" smtClean="0">
                    <a:ea typeface="Cambria Math"/>
                  </a:rPr>
                  <a:t>/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.02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5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/>
                        <a:ea typeface="Cambria Math"/>
                      </a:rPr>
                      <m:t>moles</m:t>
                    </m:r>
                    <m:r>
                      <a:rPr lang="en-US" sz="2500" b="0" i="0" smtClean="0">
                        <a:latin typeface="Cambria Math"/>
                        <a:ea typeface="Cambria Math"/>
                      </a:rPr>
                      <m:t>=4.3 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/>
                        <a:ea typeface="Cambria Math"/>
                      </a:rPr>
                      <m:t>moles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endParaRPr lang="en-US" sz="2500" b="0" dirty="0" smtClean="0">
                  <a:ea typeface="Cambria Math"/>
                </a:endParaRPr>
              </a:p>
              <a:p>
                <a:r>
                  <a:rPr lang="en-US" sz="2500" b="0" dirty="0" smtClean="0">
                    <a:ea typeface="Cambria Math"/>
                  </a:rPr>
                  <a:t>M(U235) is 235 g/mole, which leads to </a:t>
                </a:r>
                <a:r>
                  <a:rPr lang="en-US" sz="2500" dirty="0" smtClean="0">
                    <a:ea typeface="Cambria Math"/>
                  </a:rPr>
                  <a:t>1kg U235. </a:t>
                </a: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42" y="1676400"/>
                <a:ext cx="8991600" cy="4800600"/>
              </a:xfrm>
              <a:blipFill rotWithShape="1"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81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How much U-235 is needed to build a fission bomb as powerful as 20kiloton </a:t>
            </a:r>
            <a:r>
              <a:rPr lang="en-US" sz="3000" b="1" dirty="0">
                <a:solidFill>
                  <a:schemeClr val="tx2"/>
                </a:solidFill>
              </a:rPr>
              <a:t>TNT </a:t>
            </a:r>
            <a:r>
              <a:rPr lang="en-US" sz="3000" b="1" dirty="0" smtClean="0">
                <a:solidFill>
                  <a:schemeClr val="tx2"/>
                </a:solidFill>
              </a:rPr>
              <a:t>? 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431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9" y="152400"/>
            <a:ext cx="9144000" cy="769441"/>
          </a:xfrm>
        </p:spPr>
        <p:txBody>
          <a:bodyPr/>
          <a:lstStyle/>
          <a:p>
            <a:r>
              <a:rPr lang="en-US" dirty="0"/>
              <a:t>Little Boy </a:t>
            </a:r>
            <a:r>
              <a:rPr lang="en-US" dirty="0" smtClean="0"/>
              <a:t>Uranium </a:t>
            </a:r>
            <a:r>
              <a:rPr lang="en-US" dirty="0"/>
              <a:t>Bomb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C7FFC2"/>
                </a:solidFill>
              </a:rPr>
              <a:t>A subcritical-size cylinder of uranium-235 is fired into the hole in a subcritical sphere of uranium-235 to make a supercritical mass of uranium-235.</a:t>
            </a:r>
          </a:p>
        </p:txBody>
      </p:sp>
      <p:pic>
        <p:nvPicPr>
          <p:cNvPr id="2264068" name="Picture 4" descr="19_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2" y="2451389"/>
            <a:ext cx="4257227" cy="21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960" y="5410200"/>
            <a:ext cx="346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 and 18 </a:t>
            </a:r>
            <a:r>
              <a:rPr lang="en-US" dirty="0">
                <a:hlinkClick r:id="rId4" tooltip="TNT equivalent"/>
              </a:rPr>
              <a:t>kilotons of TNT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06506" y="238493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"By the end of 1945, because of the lingering effects of radioactive fallout and other after effects, the Hiroshima death toll was probably over </a:t>
            </a:r>
            <a:r>
              <a:rPr lang="en-US" b="1" dirty="0">
                <a:solidFill>
                  <a:schemeClr val="tx2"/>
                </a:solidFill>
              </a:rPr>
              <a:t>100,000</a:t>
            </a:r>
            <a:r>
              <a:rPr lang="en-US" dirty="0"/>
              <a:t>. The five-year death total may have reached or even exceeded </a:t>
            </a:r>
            <a:r>
              <a:rPr lang="en-US" b="1" dirty="0">
                <a:solidFill>
                  <a:schemeClr val="tx2"/>
                </a:solidFill>
              </a:rPr>
              <a:t>200,000</a:t>
            </a:r>
            <a:r>
              <a:rPr lang="en-US" dirty="0"/>
              <a:t>, as cancer and other long-term effects took hold."</a:t>
            </a:r>
          </a:p>
        </p:txBody>
      </p:sp>
    </p:spTree>
    <p:extLst>
      <p:ext uri="{BB962C8B-B14F-4D97-AF65-F5344CB8AC3E}">
        <p14:creationId xmlns:p14="http://schemas.microsoft.com/office/powerpoint/2010/main" val="11637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53998"/>
          </a:xfrm>
        </p:spPr>
        <p:txBody>
          <a:bodyPr/>
          <a:lstStyle/>
          <a:p>
            <a:r>
              <a:rPr lang="en-US" sz="3000" dirty="0"/>
              <a:t>Fat </a:t>
            </a:r>
            <a:r>
              <a:rPr lang="en-US" sz="3000" dirty="0" smtClean="0"/>
              <a:t>Man Plutonium </a:t>
            </a:r>
            <a:r>
              <a:rPr lang="en-US" sz="3000" dirty="0"/>
              <a:t>Bomb</a:t>
            </a:r>
          </a:p>
        </p:txBody>
      </p:sp>
      <p:sp>
        <p:nvSpPr>
          <p:cNvPr id="226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29816"/>
            <a:ext cx="3581400" cy="4267200"/>
          </a:xfrm>
        </p:spPr>
        <p:txBody>
          <a:bodyPr/>
          <a:lstStyle/>
          <a:p>
            <a:r>
              <a:rPr lang="en-US" sz="2200" dirty="0">
                <a:solidFill>
                  <a:srgbClr val="C7FFC2"/>
                </a:solidFill>
              </a:rPr>
              <a:t>Chemical explosives are arranged around a subcritical mass of plutonium-239.</a:t>
            </a:r>
          </a:p>
          <a:p>
            <a:endParaRPr lang="en-US" sz="2200" dirty="0" smtClean="0">
              <a:solidFill>
                <a:srgbClr val="C7FFC2"/>
              </a:solidFill>
            </a:endParaRPr>
          </a:p>
          <a:p>
            <a:r>
              <a:rPr lang="en-US" sz="2200" dirty="0" smtClean="0">
                <a:solidFill>
                  <a:srgbClr val="C7FFC2"/>
                </a:solidFill>
              </a:rPr>
              <a:t>When </a:t>
            </a:r>
            <a:r>
              <a:rPr lang="en-US" sz="2200" dirty="0">
                <a:solidFill>
                  <a:srgbClr val="C7FFC2"/>
                </a:solidFill>
              </a:rPr>
              <a:t>imploded by the explosives, the increased density makes this mass supercritical.</a:t>
            </a:r>
          </a:p>
        </p:txBody>
      </p:sp>
      <p:pic>
        <p:nvPicPr>
          <p:cNvPr id="2266116" name="Picture 4" descr="19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690583" cy="34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68" y="4343400"/>
            <a:ext cx="801373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Wikipedia: </a:t>
            </a:r>
          </a:p>
          <a:p>
            <a:r>
              <a:rPr lang="en-US" dirty="0" smtClean="0"/>
              <a:t>“21 </a:t>
            </a:r>
            <a:r>
              <a:rPr lang="en-US" dirty="0"/>
              <a:t>kilotons of TNT. </a:t>
            </a:r>
          </a:p>
          <a:p>
            <a:r>
              <a:rPr lang="en-US" dirty="0" smtClean="0"/>
              <a:t>estimated </a:t>
            </a:r>
            <a:r>
              <a:rPr lang="en-US" b="1" dirty="0">
                <a:solidFill>
                  <a:schemeClr val="tx2"/>
                </a:solidFill>
              </a:rPr>
              <a:t>39,000</a:t>
            </a:r>
            <a:r>
              <a:rPr lang="en-US" dirty="0"/>
              <a:t> people were killed outright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bombing at </a:t>
            </a:r>
            <a:r>
              <a:rPr lang="en-US" dirty="0" smtClean="0"/>
              <a:t>Nagasaki, </a:t>
            </a:r>
            <a:r>
              <a:rPr lang="en-US" b="1" dirty="0" smtClean="0">
                <a:solidFill>
                  <a:schemeClr val="tx2"/>
                </a:solidFill>
              </a:rPr>
              <a:t>25,000 </a:t>
            </a:r>
            <a:r>
              <a:rPr lang="en-US" dirty="0"/>
              <a:t>were </a:t>
            </a:r>
            <a:r>
              <a:rPr lang="en-US" dirty="0" smtClean="0"/>
              <a:t>injured.</a:t>
            </a:r>
            <a:endParaRPr lang="en-US" baseline="30000" dirty="0"/>
          </a:p>
          <a:p>
            <a:r>
              <a:rPr lang="en-US" dirty="0" smtClean="0"/>
              <a:t>Thousands </a:t>
            </a:r>
            <a:r>
              <a:rPr lang="en-US" dirty="0"/>
              <a:t>more died later from related blast and burn injuries, </a:t>
            </a:r>
            <a:endParaRPr lang="en-US" dirty="0" smtClean="0"/>
          </a:p>
          <a:p>
            <a:r>
              <a:rPr lang="en-US" dirty="0" smtClean="0"/>
              <a:t>hundreds </a:t>
            </a:r>
            <a:r>
              <a:rPr lang="en-US" dirty="0"/>
              <a:t>more </a:t>
            </a:r>
            <a:r>
              <a:rPr lang="en-US" dirty="0" smtClean="0"/>
              <a:t>from </a:t>
            </a:r>
            <a:r>
              <a:rPr lang="en-US" dirty="0"/>
              <a:t>exposure to the bomb's  </a:t>
            </a:r>
            <a:r>
              <a:rPr lang="en-US" dirty="0" smtClean="0"/>
              <a:t>initial </a:t>
            </a:r>
            <a:r>
              <a:rPr lang="en-US" dirty="0"/>
              <a:t>radiation.</a:t>
            </a:r>
          </a:p>
        </p:txBody>
      </p:sp>
    </p:spTree>
    <p:extLst>
      <p:ext uri="{BB962C8B-B14F-4D97-AF65-F5344CB8AC3E}">
        <p14:creationId xmlns:p14="http://schemas.microsoft.com/office/powerpoint/2010/main" val="11352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6842" y="1676400"/>
                <a:ext cx="8991600" cy="4800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20 </m:t>
                    </m:r>
                    <m:r>
                      <a:rPr lang="en-US" sz="2500" b="0" i="1" smtClean="0">
                        <a:latin typeface="Cambria Math"/>
                      </a:rPr>
                      <m:t>𝑘𝑖𝑙𝑜𝑡𝑜𝑛</m:t>
                    </m:r>
                    <m:r>
                      <a:rPr lang="en-US" sz="2500" b="0" i="1" smtClean="0">
                        <a:latin typeface="Cambria Math"/>
                      </a:rPr>
                      <m:t>=8.4×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13 </m:t>
                        </m:r>
                      </m:sup>
                    </m:sSup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r>
                  <a:rPr lang="en-US" sz="2500" dirty="0" smtClean="0">
                    <a:ea typeface="Cambria Math"/>
                  </a:rPr>
                  <a:t>Each fusion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2.8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en-US" sz="2800" dirty="0"/>
                  <a:t>J</a:t>
                </a:r>
                <a:endParaRPr lang="en-US" sz="250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r>
                  <a:rPr lang="en-US" sz="2500" dirty="0" smtClean="0">
                    <a:ea typeface="Cambria Math"/>
                  </a:rPr>
                  <a:t>One needs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3.0×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sup>
                    </m:sSup>
                    <m:r>
                      <a:rPr lang="en-US" sz="25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𝑓𝑢𝑠𝑖𝑜𝑛𝑠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sz="25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𝑡𝑟𝑖𝑡𝑖𝑢𝑚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𝑎𝑡𝑜𝑚𝑠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r>
                  <a:rPr lang="en-US" sz="2500" b="0" dirty="0" smtClean="0">
                    <a:ea typeface="Cambria Math"/>
                  </a:rPr>
                  <a:t> that is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.0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5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25</m:t>
                        </m:r>
                      </m:sup>
                    </m:sSup>
                  </m:oMath>
                </a14:m>
                <a:r>
                  <a:rPr lang="en-US" sz="2500" b="0" dirty="0" smtClean="0">
                    <a:ea typeface="Cambria Math"/>
                  </a:rPr>
                  <a:t>/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2500" b="0" i="1" dirty="0" smtClean="0">
                        <a:latin typeface="Cambria Math"/>
                        <a:ea typeface="Cambria Math"/>
                      </a:rPr>
                      <m:t>.02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5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/>
                        <a:ea typeface="Cambria Math"/>
                      </a:rPr>
                      <m:t>moles</m:t>
                    </m:r>
                    <m:r>
                      <a:rPr lang="en-US" sz="2500" b="0" i="0" smtClean="0">
                        <a:latin typeface="Cambria Math"/>
                        <a:ea typeface="Cambria Math"/>
                      </a:rPr>
                      <m:t>=50 </m:t>
                    </m:r>
                    <m:r>
                      <m:rPr>
                        <m:sty m:val="p"/>
                      </m:rPr>
                      <a:rPr lang="en-US" sz="2500" b="0" i="0" smtClean="0">
                        <a:latin typeface="Cambria Math"/>
                        <a:ea typeface="Cambria Math"/>
                      </a:rPr>
                      <m:t>moles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endParaRPr lang="en-US" sz="2500" b="0" dirty="0" smtClean="0">
                  <a:ea typeface="Cambria Math"/>
                </a:endParaRPr>
              </a:p>
              <a:p>
                <a:r>
                  <a:rPr lang="en-US" sz="2500" b="0" dirty="0" smtClean="0">
                    <a:ea typeface="Cambria Math"/>
                  </a:rPr>
                  <a:t>M(tritium) is 3 g/mole, which leads to </a:t>
                </a:r>
                <a:r>
                  <a:rPr lang="en-US" sz="2500" dirty="0" smtClean="0">
                    <a:ea typeface="Cambria Math"/>
                  </a:rPr>
                  <a:t>150g tritium. </a:t>
                </a: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42" y="1676400"/>
                <a:ext cx="8991600" cy="4800600"/>
              </a:xfrm>
              <a:blipFill rotWithShape="1">
                <a:blip r:embed="rId2"/>
                <a:stretch>
                  <a:fillRect l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81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</a:rPr>
              <a:t>How much Tritium is needed to build a fusion bomb as powerful as 20kiloton </a:t>
            </a:r>
            <a:r>
              <a:rPr lang="en-US" sz="3000" b="1" dirty="0">
                <a:solidFill>
                  <a:schemeClr val="tx2"/>
                </a:solidFill>
              </a:rPr>
              <a:t>TNT </a:t>
            </a:r>
            <a:r>
              <a:rPr lang="en-US" sz="3000" b="1" dirty="0" smtClean="0">
                <a:solidFill>
                  <a:schemeClr val="tx2"/>
                </a:solidFill>
              </a:rPr>
              <a:t>? 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444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This reaction is very difficult to produce because all the nuclei are positively charged and so repel one another.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EBE8"/>
                </a:solidFill>
              </a:rPr>
              <a:t>High temperatures (a million degrees Celsius or more) and high densities are necessary to increase the probability of the reactions occurring.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FFEBE8"/>
                </a:solidFill>
              </a:rPr>
              <a:t>The resulting chain reaction is called a thermal chain reaction.</a:t>
            </a:r>
            <a:endParaRPr lang="en-US" sz="2000" dirty="0"/>
          </a:p>
        </p:txBody>
      </p:sp>
      <p:sp>
        <p:nvSpPr>
          <p:cNvPr id="2270211" name="Text Box 3"/>
          <p:cNvSpPr txBox="1">
            <a:spLocks noChangeArrowheads="1"/>
          </p:cNvSpPr>
          <p:nvPr/>
        </p:nvSpPr>
        <p:spPr bwMode="auto">
          <a:xfrm>
            <a:off x="228600" y="2743200"/>
            <a:ext cx="3886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n-US" sz="2000" dirty="0">
                <a:solidFill>
                  <a:srgbClr val="C7FFC2"/>
                </a:solidFill>
                <a:latin typeface="Arial" charset="0"/>
              </a:rPr>
              <a:t>The easiest way to get both the high temperatures and the high densities required is to explode a fission bomb to initiate the fusion reaction</a:t>
            </a:r>
            <a:r>
              <a:rPr lang="en-US" sz="2000" dirty="0" smtClean="0">
                <a:solidFill>
                  <a:srgbClr val="C7FFC2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endParaRPr lang="en-US" sz="2000" dirty="0">
              <a:solidFill>
                <a:srgbClr val="C7FFC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§"/>
            </a:pPr>
            <a:r>
              <a:rPr lang="en-US" sz="2000" dirty="0">
                <a:solidFill>
                  <a:srgbClr val="C7FFC2"/>
                </a:solidFill>
                <a:latin typeface="Arial" charset="0"/>
              </a:rPr>
              <a:t>The fission bomb produces the high temperature required, and the fission explosion compresses the fusion fuel enough for the fusion reactions to take place.</a:t>
            </a:r>
          </a:p>
        </p:txBody>
      </p:sp>
      <p:pic>
        <p:nvPicPr>
          <p:cNvPr id="2270212" name="Picture 4" descr="19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11413"/>
            <a:ext cx="48006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What other particles made up the nucleus?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EE8DE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EE8DEC"/>
                </a:solidFill>
              </a:rPr>
              <a:t>Bothe </a:t>
            </a:r>
            <a:r>
              <a:rPr lang="en-US" sz="2400" dirty="0">
                <a:solidFill>
                  <a:srgbClr val="EE8DEC"/>
                </a:solidFill>
              </a:rPr>
              <a:t>and Becker</a:t>
            </a:r>
            <a:r>
              <a:rPr lang="en-US" sz="2400" dirty="0"/>
              <a:t> bombarded thin beryllium samples with alpha particles.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very penetrating radiation was emitted.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Originally assumed to be gamma rays, this new radiation proved to be even more penetrating.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EE8DE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EE8DEC"/>
                </a:solidFill>
              </a:rPr>
              <a:t>Chadwick</a:t>
            </a:r>
            <a:r>
              <a:rPr lang="en-US" sz="2400" dirty="0" smtClean="0"/>
              <a:t> </a:t>
            </a:r>
            <a:r>
              <a:rPr lang="en-US" sz="2400" dirty="0"/>
              <a:t>used the penetrating emission from the alpha bombardment of beryllium to bombard a piece of paraffin.</a:t>
            </a:r>
          </a:p>
        </p:txBody>
      </p:sp>
      <p:pic>
        <p:nvPicPr>
          <p:cNvPr id="2237443" name="Picture 3" descr="1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5438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53998"/>
          </a:xfrm>
        </p:spPr>
        <p:txBody>
          <a:bodyPr/>
          <a:lstStyle/>
          <a:p>
            <a:r>
              <a:rPr lang="en-US" sz="3000" b="1" dirty="0" smtClean="0"/>
              <a:t>The antimatter bomb:  the </a:t>
            </a:r>
            <a:r>
              <a:rPr lang="en-US" sz="3000" dirty="0" smtClean="0"/>
              <a:t>Sci</a:t>
            </a:r>
            <a:r>
              <a:rPr lang="en-US" sz="3000" dirty="0"/>
              <a:t>-</a:t>
            </a:r>
            <a:r>
              <a:rPr lang="en-US" sz="3000" dirty="0" smtClean="0"/>
              <a:t>Fi Bomb</a:t>
            </a:r>
            <a:endParaRPr lang="en-US" sz="3000" dirty="0"/>
          </a:p>
        </p:txBody>
      </p:sp>
      <p:pic>
        <p:nvPicPr>
          <p:cNvPr id="220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3769525" cy="561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1924" y="914400"/>
                <a:ext cx="4892834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500" b="1" dirty="0" smtClean="0">
                    <a:latin typeface="Cambria Math"/>
                  </a:rPr>
                  <a:t>Why  people are so scared when 1g of antimatter is stolen? </a:t>
                </a:r>
              </a:p>
              <a:p>
                <a:endParaRPr lang="en-US" sz="2500" b="0" i="1" dirty="0" smtClean="0">
                  <a:latin typeface="Cambria Math"/>
                </a:endParaRPr>
              </a:p>
              <a:p>
                <a:r>
                  <a:rPr lang="en-US" sz="2500" dirty="0" smtClean="0">
                    <a:latin typeface="Cambria Math"/>
                  </a:rPr>
                  <a:t>When antimatter is mixed with matter, both change to energy according to E = mc</a:t>
                </a:r>
                <a:r>
                  <a:rPr lang="en-US" sz="2500" baseline="30000" dirty="0" smtClean="0">
                    <a:latin typeface="Cambria Math"/>
                  </a:rPr>
                  <a:t>2</a:t>
                </a:r>
                <a:endParaRPr lang="en-US" sz="2500" b="0" i="1" dirty="0" smtClean="0">
                  <a:latin typeface="Cambria Math"/>
                </a:endParaRPr>
              </a:p>
              <a:p>
                <a:pPr lvl="1"/>
                <a:r>
                  <a:rPr lang="en-US" sz="1600" dirty="0"/>
                  <a:t>1 g of antimatter with 1 g of matter (which makes 2 g = 0.002 kg</a:t>
                </a:r>
                <a:r>
                  <a:rPr lang="en-US" sz="1600" dirty="0" smtClean="0"/>
                  <a:t>)</a:t>
                </a:r>
              </a:p>
              <a:p>
                <a:endParaRPr lang="en-US" sz="2000" dirty="0" smtClean="0"/>
              </a:p>
              <a:p>
                <a:r>
                  <a:rPr lang="en-US" sz="2500" b="0" dirty="0" smtClean="0">
                    <a:solidFill>
                      <a:schemeClr val="tx2"/>
                    </a:solidFill>
                    <a:ea typeface="Cambria Math"/>
                  </a:rPr>
                  <a:t>What’s the power of this 2g bomb in kilotons? (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/>
                      </a:rPr>
                      <m:t>20 </m:t>
                    </m:r>
                    <m:r>
                      <a:rPr lang="en-US" sz="2500" i="1">
                        <a:latin typeface="Cambria Math"/>
                      </a:rPr>
                      <m:t>𝑘𝑖𝑙𝑜𝑡𝑜𝑛</m:t>
                    </m:r>
                    <m:r>
                      <a:rPr lang="en-US" sz="2500" i="1">
                        <a:latin typeface="Cambria Math"/>
                      </a:rPr>
                      <m:t>=8.4×</m:t>
                    </m:r>
                    <m:sSup>
                      <m:sSupPr>
                        <m:ctrlPr>
                          <a:rPr lang="en-US" sz="25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i="1">
                            <a:latin typeface="Cambria Math"/>
                            <a:ea typeface="Cambria Math"/>
                          </a:rPr>
                          <m:t>13 </m:t>
                        </m:r>
                      </m:sup>
                    </m:sSup>
                    <m:r>
                      <a:rPr lang="en-US" sz="2500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r>
                  <a:rPr lang="en-US" sz="2500" dirty="0" smtClean="0">
                    <a:ea typeface="Cambria Math"/>
                  </a:rPr>
                  <a:t>)</a:t>
                </a:r>
                <a:endParaRPr lang="en-US" sz="2500" b="0" dirty="0" smtClean="0">
                  <a:solidFill>
                    <a:schemeClr val="tx2"/>
                  </a:solidFill>
                  <a:ea typeface="Cambria Math"/>
                </a:endParaRPr>
              </a:p>
              <a:p>
                <a:r>
                  <a:rPr lang="en-US" sz="2500" dirty="0" smtClean="0">
                    <a:ea typeface="Cambria Math"/>
                  </a:rPr>
                  <a:t>A. 20 kilotons </a:t>
                </a:r>
              </a:p>
              <a:p>
                <a:r>
                  <a:rPr lang="en-US" sz="2500" b="0" dirty="0" smtClean="0">
                    <a:ea typeface="Cambria Math"/>
                  </a:rPr>
                  <a:t>B. 40 kilotons</a:t>
                </a:r>
              </a:p>
              <a:p>
                <a:r>
                  <a:rPr lang="en-US" sz="2500" dirty="0" smtClean="0">
                    <a:ea typeface="Cambria Math"/>
                  </a:rPr>
                  <a:t>C. 0.05 kilotons</a:t>
                </a:r>
              </a:p>
              <a:p>
                <a:pPr marL="0" indent="0">
                  <a:buNone/>
                </a:pPr>
                <a:endParaRPr lang="en-US" sz="2500" b="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1924" y="914400"/>
                <a:ext cx="4892834" cy="4800600"/>
              </a:xfrm>
              <a:blipFill rotWithShape="1">
                <a:blip r:embed="rId3"/>
                <a:stretch>
                  <a:fillRect l="-1993" t="-1777" r="-2615" b="-17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2053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53998"/>
          </a:xfrm>
        </p:spPr>
        <p:txBody>
          <a:bodyPr/>
          <a:lstStyle/>
          <a:p>
            <a:r>
              <a:rPr lang="en-US" sz="3000" b="1" dirty="0" smtClean="0"/>
              <a:t>The antimatter bomb:  the </a:t>
            </a:r>
            <a:r>
              <a:rPr lang="en-US" sz="3000" dirty="0" smtClean="0"/>
              <a:t>Sci</a:t>
            </a:r>
            <a:r>
              <a:rPr lang="en-US" sz="3000" dirty="0"/>
              <a:t>-</a:t>
            </a:r>
            <a:r>
              <a:rPr lang="en-US" sz="3000" dirty="0" smtClean="0"/>
              <a:t>Fi Bomb</a:t>
            </a:r>
            <a:endParaRPr lang="en-US" sz="3000" dirty="0"/>
          </a:p>
        </p:txBody>
      </p:sp>
      <p:pic>
        <p:nvPicPr>
          <p:cNvPr id="220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3769525" cy="561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21924" y="914400"/>
                <a:ext cx="4892834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500" b="1" dirty="0" smtClean="0">
                    <a:latin typeface="Cambria Math"/>
                  </a:rPr>
                  <a:t>Why  people are so scared when 1g of antimatter is stolen? </a:t>
                </a:r>
              </a:p>
              <a:p>
                <a:endParaRPr lang="en-US" sz="2500" b="0" i="1" dirty="0" smtClean="0">
                  <a:latin typeface="Cambria Math"/>
                </a:endParaRPr>
              </a:p>
              <a:p>
                <a:r>
                  <a:rPr lang="en-US" sz="2500" dirty="0" smtClean="0">
                    <a:latin typeface="Cambria Math"/>
                  </a:rPr>
                  <a:t>When antimatter is mixed with matter, both change to energy according to E = mc</a:t>
                </a:r>
                <a:r>
                  <a:rPr lang="en-US" sz="2500" baseline="30000" dirty="0" smtClean="0">
                    <a:latin typeface="Cambria Math"/>
                  </a:rPr>
                  <a:t>2</a:t>
                </a:r>
                <a:endParaRPr lang="en-US" sz="2500" b="0" i="1" dirty="0" smtClean="0">
                  <a:latin typeface="Cambria Math"/>
                </a:endParaRPr>
              </a:p>
              <a:p>
                <a:pPr lvl="1"/>
                <a:r>
                  <a:rPr lang="en-US" sz="1600" dirty="0"/>
                  <a:t>1 g of antimatter with 1 g of matter (which makes 2 g = 0.002 kg</a:t>
                </a:r>
                <a:r>
                  <a:rPr lang="en-US" sz="1600" dirty="0" smtClean="0"/>
                  <a:t>)</a:t>
                </a:r>
              </a:p>
              <a:p>
                <a:endParaRPr lang="en-US" sz="2000" dirty="0" smtClean="0"/>
              </a:p>
              <a:p>
                <a:r>
                  <a:rPr lang="pt-BR" sz="2500" dirty="0"/>
                  <a:t>E= 0.002 x (300,000,000)</a:t>
                </a:r>
                <a:r>
                  <a:rPr lang="pt-BR" sz="2500" baseline="30000" dirty="0"/>
                  <a:t>2</a:t>
                </a:r>
                <a:r>
                  <a:rPr lang="pt-BR" sz="2500" dirty="0"/>
                  <a:t> kg m</a:t>
                </a:r>
                <a:r>
                  <a:rPr lang="pt-BR" sz="2500" baseline="30000" dirty="0"/>
                  <a:t>2</a:t>
                </a:r>
                <a:r>
                  <a:rPr lang="pt-BR" sz="2500" dirty="0"/>
                  <a:t>/s</a:t>
                </a:r>
                <a:r>
                  <a:rPr lang="pt-BR" sz="2500" baseline="30000" dirty="0"/>
                  <a:t>2</a:t>
                </a:r>
                <a:r>
                  <a:rPr lang="pt-BR" sz="2500" dirty="0"/>
                  <a:t> = 1.8 x 10</a:t>
                </a:r>
                <a:r>
                  <a:rPr lang="pt-BR" sz="2500" baseline="30000" dirty="0"/>
                  <a:t>14</a:t>
                </a:r>
                <a:r>
                  <a:rPr lang="pt-BR" sz="2500" dirty="0"/>
                  <a:t> J </a:t>
                </a:r>
                <a:endParaRPr lang="pt-BR" sz="2500" dirty="0" smtClean="0"/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20 </m:t>
                    </m:r>
                    <m:r>
                      <a:rPr lang="en-US" sz="2500" b="0" i="1" smtClean="0">
                        <a:latin typeface="Cambria Math"/>
                      </a:rPr>
                      <m:t>𝑘𝑖𝑙𝑜𝑡𝑜𝑛</m:t>
                    </m:r>
                    <m:r>
                      <a:rPr lang="en-US" sz="2500" b="0" i="1" smtClean="0">
                        <a:latin typeface="Cambria Math"/>
                      </a:rPr>
                      <m:t>=8.4×</m:t>
                    </m:r>
                    <m:sSup>
                      <m:sSupPr>
                        <m:ctrlPr>
                          <a:rPr lang="en-US" sz="25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13 </m:t>
                        </m:r>
                      </m:sup>
                    </m:sSup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500" b="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r>
                  <a:rPr lang="en-US" sz="2500" dirty="0" smtClean="0">
                    <a:ea typeface="Cambria Math"/>
                  </a:rPr>
                  <a:t>It’s as powerful as a 40kiloton TNT bomb. </a:t>
                </a:r>
                <a:endParaRPr lang="en-US" sz="2500" dirty="0">
                  <a:ea typeface="Cambria Math"/>
                </a:endParaRPr>
              </a:p>
              <a:p>
                <a:endParaRPr lang="en-US" sz="2500" b="0" dirty="0" smtClean="0">
                  <a:ea typeface="Cambria Math"/>
                </a:endParaRPr>
              </a:p>
              <a:p>
                <a:endParaRPr lang="en-US" sz="25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1924" y="914400"/>
                <a:ext cx="4892834" cy="4800600"/>
              </a:xfrm>
              <a:blipFill rotWithShape="1">
                <a:blip r:embed="rId3"/>
                <a:stretch>
                  <a:fillRect l="-1993" t="-1777" r="-2615" b="-17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796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Nuclear Reactors</a:t>
            </a:r>
          </a:p>
        </p:txBody>
      </p:sp>
      <p:sp>
        <p:nvSpPr>
          <p:cNvPr id="225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EE8DEC"/>
                </a:solidFill>
              </a:rPr>
              <a:t>Fermi’s</a:t>
            </a:r>
            <a:r>
              <a:rPr lang="en-US" sz="2800" dirty="0"/>
              <a:t> strategy to achieve a chain reaction with natural or slightly enriched uranium: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Slow the neutrons down between fission reactions using a material called a </a:t>
            </a:r>
            <a:r>
              <a:rPr lang="en-US" sz="2400" b="1" i="1" dirty="0">
                <a:solidFill>
                  <a:schemeClr val="accent1"/>
                </a:solidFill>
              </a:rPr>
              <a:t>moderator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Control rods</a:t>
            </a:r>
            <a:r>
              <a:rPr lang="en-US" sz="2400" dirty="0"/>
              <a:t> are used to absorb the neutrons to slow the reaction as desired.</a:t>
            </a:r>
          </a:p>
        </p:txBody>
      </p:sp>
      <p:sp>
        <p:nvSpPr>
          <p:cNvPr id="2259972" name="Text Box 4"/>
          <p:cNvSpPr txBox="1">
            <a:spLocks noChangeArrowheads="1"/>
          </p:cNvSpPr>
          <p:nvPr/>
        </p:nvSpPr>
        <p:spPr bwMode="auto">
          <a:xfrm>
            <a:off x="116457" y="3459301"/>
            <a:ext cx="3505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B6BF"/>
                </a:solidFill>
                <a:latin typeface="Arial" charset="0"/>
              </a:rPr>
              <a:t>Fermi’s “pile”</a:t>
            </a:r>
            <a:r>
              <a:rPr lang="en-US" sz="2000" dirty="0">
                <a:latin typeface="Arial" charset="0"/>
              </a:rPr>
              <a:t> was the first human-produced nuclear reactor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Graphite blocks served as the moderator.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 smtClean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Control </a:t>
            </a:r>
            <a:r>
              <a:rPr lang="en-US" sz="2000" dirty="0">
                <a:latin typeface="Arial" charset="0"/>
              </a:rPr>
              <a:t>rods were cadmium, but today’s reactors use boron.</a:t>
            </a:r>
          </a:p>
        </p:txBody>
      </p:sp>
      <p:pic>
        <p:nvPicPr>
          <p:cNvPr id="2259973" name="Picture 5" descr="19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541020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686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EBE8"/>
                </a:solidFill>
              </a:rPr>
              <a:t>Although fission does not result when a U-238 nucleus absorbs a neutron, a series of reactions produces plutonium, the primary fuel in fission bombs.</a:t>
            </a:r>
          </a:p>
        </p:txBody>
      </p:sp>
      <p:pic>
        <p:nvPicPr>
          <p:cNvPr id="2262019" name="Picture 3" descr="19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722437"/>
            <a:ext cx="4614862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2020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3886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C7FFC2"/>
                </a:solidFill>
                <a:latin typeface="Arial" charset="0"/>
              </a:rPr>
              <a:t>Plutonium-239 is relatively stable, with a half-life of 24,000 years</a:t>
            </a:r>
            <a:r>
              <a:rPr lang="en-US" sz="2000" dirty="0" smtClean="0">
                <a:solidFill>
                  <a:srgbClr val="C7FFC2"/>
                </a:solidFill>
                <a:latin typeface="Arial" charset="0"/>
              </a:rPr>
              <a:t>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C7FFC2"/>
              </a:solidFill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C7FFC2"/>
                </a:solidFill>
                <a:latin typeface="Arial" charset="0"/>
              </a:rPr>
              <a:t>The production of plutonium-239 is a by-product of a reactor.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rgbClr val="C7FFC2"/>
              </a:solidFill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7FFC2"/>
                </a:solidFill>
                <a:latin typeface="Arial" charset="0"/>
              </a:rPr>
              <a:t>It </a:t>
            </a:r>
            <a:r>
              <a:rPr lang="en-US" sz="2000" dirty="0">
                <a:solidFill>
                  <a:srgbClr val="C7FFC2"/>
                </a:solidFill>
                <a:latin typeface="Arial" charset="0"/>
              </a:rPr>
              <a:t>can be separated from the uranium using chemical techniques, since it is a different element.</a:t>
            </a:r>
          </a:p>
        </p:txBody>
      </p:sp>
    </p:spTree>
    <p:extLst>
      <p:ext uri="{BB962C8B-B14F-4D97-AF65-F5344CB8AC3E}">
        <p14:creationId xmlns:p14="http://schemas.microsoft.com/office/powerpoint/2010/main" val="37772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579437"/>
          </a:xfrm>
        </p:spPr>
        <p:txBody>
          <a:bodyPr/>
          <a:lstStyle/>
          <a:p>
            <a:r>
              <a:rPr lang="en-US" sz="3200"/>
              <a:t>Modern Power Reactors</a:t>
            </a:r>
            <a:endParaRPr lang="en-US"/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Most reactors today use ordinary </a:t>
            </a:r>
            <a:r>
              <a:rPr lang="en-US" sz="2000" i="1" dirty="0">
                <a:solidFill>
                  <a:srgbClr val="FFBF8A"/>
                </a:solidFill>
              </a:rPr>
              <a:t>(light)</a:t>
            </a:r>
            <a:r>
              <a:rPr lang="en-US" sz="2000" dirty="0"/>
              <a:t> water as the moderator.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requires enrichment of the fuel to 3% </a:t>
            </a:r>
            <a:r>
              <a:rPr lang="en-US" sz="2000" dirty="0" smtClean="0"/>
              <a:t>U-235 (nature: ~0.7%)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advantage is that the water can also be used as a </a:t>
            </a:r>
            <a:r>
              <a:rPr lang="en-US" sz="2000" b="1" i="1" dirty="0">
                <a:solidFill>
                  <a:schemeClr val="accent1"/>
                </a:solidFill>
              </a:rPr>
              <a:t>coolant</a:t>
            </a:r>
            <a:r>
              <a:rPr lang="en-US" sz="2000" dirty="0"/>
              <a:t>.</a:t>
            </a:r>
            <a:endParaRPr lang="en-US" sz="2800" dirty="0"/>
          </a:p>
        </p:txBody>
      </p:sp>
      <p:pic>
        <p:nvPicPr>
          <p:cNvPr id="2" name="PressurizedWaterReacto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80" y="1905000"/>
            <a:ext cx="8490520" cy="4387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43955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Animated Diagram of a </a:t>
            </a:r>
            <a:r>
              <a:rPr lang="en-US" dirty="0">
                <a:hlinkClick r:id="rId6" tooltip="Pressurized Water Reactor"/>
              </a:rPr>
              <a:t>Pressurized Water Reactor</a:t>
            </a:r>
            <a:r>
              <a:rPr lang="en-US" dirty="0" smtClean="0"/>
              <a:t>. (PWR)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579437"/>
          </a:xfrm>
        </p:spPr>
        <p:txBody>
          <a:bodyPr/>
          <a:lstStyle/>
          <a:p>
            <a:r>
              <a:rPr lang="en-US" sz="3200"/>
              <a:t>Modern Power Reactors</a:t>
            </a:r>
            <a:endParaRPr lang="en-US"/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Most reactors today use ordinary </a:t>
            </a:r>
            <a:r>
              <a:rPr lang="en-US" sz="2000" i="1" dirty="0">
                <a:solidFill>
                  <a:srgbClr val="FFBF8A"/>
                </a:solidFill>
              </a:rPr>
              <a:t>(light)</a:t>
            </a:r>
            <a:r>
              <a:rPr lang="en-US" sz="2000" dirty="0"/>
              <a:t> water as the moderator.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requires enrichment of the fuel to 3% </a:t>
            </a:r>
            <a:r>
              <a:rPr lang="en-US" sz="2000" dirty="0" smtClean="0"/>
              <a:t>U-235 (nature: ~0.7%)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The advantage is that the water can also be used as a </a:t>
            </a:r>
            <a:r>
              <a:rPr lang="en-US" sz="2000" b="1" i="1" dirty="0">
                <a:solidFill>
                  <a:schemeClr val="accent1"/>
                </a:solidFill>
              </a:rPr>
              <a:t>coolant</a:t>
            </a:r>
            <a:r>
              <a:rPr lang="en-US" sz="2000" dirty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643955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Animated Diagram of a </a:t>
            </a:r>
            <a:r>
              <a:rPr lang="en-US" dirty="0">
                <a:hlinkClick r:id="rId5" tooltip="Boiling Water Reactor"/>
              </a:rPr>
              <a:t>Boiling Water </a:t>
            </a:r>
            <a:r>
              <a:rPr lang="en-US" dirty="0" smtClean="0">
                <a:hlinkClick r:id="rId5" tooltip="Boiling Water Reactor"/>
              </a:rPr>
              <a:t>Reactor</a:t>
            </a:r>
            <a:r>
              <a:rPr lang="en-US" dirty="0" smtClean="0"/>
              <a:t> (BWR)</a:t>
            </a:r>
            <a:endParaRPr lang="en-US" dirty="0"/>
          </a:p>
        </p:txBody>
      </p:sp>
      <p:pic>
        <p:nvPicPr>
          <p:cNvPr id="4" name="BoilingWaterReacto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828800"/>
            <a:ext cx="8915400" cy="46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68363"/>
            <a:ext cx="6324600" cy="946150"/>
          </a:xfrm>
          <a:noFill/>
        </p:spPr>
        <p:txBody>
          <a:bodyPr/>
          <a:lstStyle/>
          <a:p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Do the control rods in a nuclear reactor absorb or emit neutrons?</a:t>
            </a:r>
            <a:endParaRPr lang="en-US"/>
          </a:p>
        </p:txBody>
      </p:sp>
      <p:sp>
        <p:nvSpPr>
          <p:cNvPr id="2278403" name="Text Box 3"/>
          <p:cNvSpPr txBox="1">
            <a:spLocks noChangeArrowheads="1"/>
          </p:cNvSpPr>
          <p:nvPr/>
        </p:nvSpPr>
        <p:spPr bwMode="auto">
          <a:xfrm>
            <a:off x="0" y="44196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just"/>
            <a:r>
              <a:rPr lang="en-US" sz="2000" dirty="0">
                <a:latin typeface="Arial" charset="0"/>
              </a:rPr>
              <a:t>The control rods in a reactor absorb neutrons and are removed or inserted to control the number of neutrons in the chain reaction.</a:t>
            </a:r>
          </a:p>
        </p:txBody>
      </p:sp>
      <p:sp>
        <p:nvSpPr>
          <p:cNvPr id="2278404" name="Rectangle 4"/>
          <p:cNvSpPr>
            <a:spLocks noChangeArrowheads="1"/>
          </p:cNvSpPr>
          <p:nvPr/>
        </p:nvSpPr>
        <p:spPr bwMode="auto">
          <a:xfrm>
            <a:off x="1905000" y="2362200"/>
            <a:ext cx="530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They absorb neutrons.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They emit neutrons.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They both absorb and emit neutrons.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They neither absorb nor emit neutrons.</a:t>
            </a:r>
          </a:p>
        </p:txBody>
      </p:sp>
    </p:spTree>
    <p:extLst>
      <p:ext uri="{BB962C8B-B14F-4D97-AF65-F5344CB8AC3E}">
        <p14:creationId xmlns:p14="http://schemas.microsoft.com/office/powerpoint/2010/main" val="6313738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84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363"/>
            <a:ext cx="9144000" cy="579437"/>
          </a:xfrm>
        </p:spPr>
        <p:txBody>
          <a:bodyPr/>
          <a:lstStyle/>
          <a:p>
            <a:r>
              <a:rPr lang="en-US" sz="3200"/>
              <a:t>Safety and Environmental Concerns</a:t>
            </a:r>
            <a:endParaRPr lang="en-US"/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Fuel rods must be replaced as the fuel is used up and fission products build up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 spent fuel rods containing uranium, plutonium, and radioactive fission fragments must be stored or disposed of carefully.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Our current policy is to bury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these radioactive materials in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a solid rock formation.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Most </a:t>
            </a:r>
            <a:r>
              <a:rPr lang="en-US" sz="2000" dirty="0"/>
              <a:t>of the fission fragments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have half-lives of several years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or less, and do not have to be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isolated nearly as long as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plutonium-239 does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In spite of the need for careful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waste disposal, nuclear power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still causes far lass atmospheric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pollution (and no greenhouse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gases) than burning fossil fuels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/>
              <a:t>	such as coal or oil.</a:t>
            </a:r>
          </a:p>
        </p:txBody>
      </p:sp>
      <p:pic>
        <p:nvPicPr>
          <p:cNvPr id="1149959" name="Picture 7" descr="19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098817" cy="355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9601200" cy="477054"/>
          </a:xfrm>
        </p:spPr>
        <p:txBody>
          <a:bodyPr/>
          <a:lstStyle/>
          <a:p>
            <a:r>
              <a:rPr lang="en-US" sz="2500" dirty="0" smtClean="0"/>
              <a:t>Chernobyl and </a:t>
            </a:r>
            <a:r>
              <a:rPr lang="en-US" sz="2500" b="1" dirty="0" smtClean="0"/>
              <a:t>Fukushima </a:t>
            </a:r>
            <a:r>
              <a:rPr lang="en-US" sz="2500" dirty="0" smtClean="0"/>
              <a:t>Reactor </a:t>
            </a:r>
            <a:endParaRPr lang="en-US" sz="2500" dirty="0">
              <a:solidFill>
                <a:srgbClr val="EFFF5D"/>
              </a:solidFill>
              <a:latin typeface="Comic Sans MS" pitchFamily="66" charset="0"/>
            </a:endParaRPr>
          </a:p>
        </p:txBody>
      </p:sp>
      <p:sp>
        <p:nvSpPr>
          <p:cNvPr id="22190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4800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/>
              <a:t>The nuclear reactor at </a:t>
            </a:r>
            <a:r>
              <a:rPr lang="en-US" sz="2500" dirty="0" smtClean="0"/>
              <a:t>Chernobyl</a:t>
            </a:r>
            <a:r>
              <a:rPr lang="en-US" sz="2500" dirty="0"/>
              <a:t> </a:t>
            </a:r>
            <a:r>
              <a:rPr lang="en-US" sz="2500" dirty="0" smtClean="0"/>
              <a:t>use Graphite </a:t>
            </a:r>
            <a:r>
              <a:rPr lang="en-US" sz="2500" dirty="0" err="1" smtClean="0"/>
              <a:t>asthe</a:t>
            </a:r>
            <a:r>
              <a:rPr lang="en-US" sz="2500" dirty="0" smtClean="0"/>
              <a:t> </a:t>
            </a:r>
            <a:r>
              <a:rPr lang="en-US" sz="2500" dirty="0"/>
              <a:t>moderator, </a:t>
            </a:r>
            <a:r>
              <a:rPr lang="en-US" sz="2500" dirty="0" smtClean="0"/>
              <a:t>and water </a:t>
            </a:r>
            <a:r>
              <a:rPr lang="en-US" sz="2500" dirty="0"/>
              <a:t>was the </a:t>
            </a:r>
            <a:r>
              <a:rPr lang="en-US" sz="2500" dirty="0" smtClean="0"/>
              <a:t>coolant. Because </a:t>
            </a:r>
            <a:r>
              <a:rPr lang="en-US" sz="2500" dirty="0"/>
              <a:t>the coolant water was not also the moderator, the loss of the water would actually increase the reaction</a:t>
            </a:r>
            <a:r>
              <a:rPr lang="en-US" sz="25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/>
              <a:t>The Fukushima I Nuclear </a:t>
            </a:r>
            <a:r>
              <a:rPr lang="en-US" sz="2500" dirty="0" smtClean="0"/>
              <a:t>reactors are BWR. </a:t>
            </a:r>
            <a:endParaRPr lang="en-US" sz="2500" dirty="0"/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The BWR is a lot safer since water also serves as moderator. Without moderator, the chain reaction rate decrease. 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B</a:t>
            </a:r>
            <a:r>
              <a:rPr lang="en-US" sz="2500" dirty="0" smtClean="0"/>
              <a:t>ut without the coolant, i.e. the water, the </a:t>
            </a:r>
            <a:r>
              <a:rPr lang="en-US" sz="2500" dirty="0"/>
              <a:t>decay </a:t>
            </a:r>
            <a:r>
              <a:rPr lang="en-US" sz="2500" dirty="0" smtClean="0"/>
              <a:t>heat can leads to reactor meltdown. 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Further reading: </a:t>
            </a:r>
            <a:endParaRPr lang="en-US" sz="2500" dirty="0"/>
          </a:p>
          <a:p>
            <a:pPr lvl="1">
              <a:lnSpc>
                <a:spcPct val="80000"/>
              </a:lnSpc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en.wikipedia.org/wiki/Fukushima_I_nuclear_accidents</a:t>
            </a:r>
            <a:r>
              <a:rPr lang="en-US" sz="1600" dirty="0" smtClean="0"/>
              <a:t>	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http://en.wikipedia.org/wiki/Chernobyl</a:t>
            </a:r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348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69950"/>
            <a:ext cx="7315200" cy="946150"/>
          </a:xfrm>
          <a:noFill/>
        </p:spPr>
        <p:txBody>
          <a:bodyPr/>
          <a:lstStyle/>
          <a:p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Why is the moderator needed to obtain a chain reaction using natural uranium?</a:t>
            </a:r>
            <a:endParaRPr lang="en-US"/>
          </a:p>
        </p:txBody>
      </p:sp>
      <p:sp>
        <p:nvSpPr>
          <p:cNvPr id="2280451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Arial" charset="0"/>
              </a:rPr>
              <a:t>The moderator serves to quickly reduce the speed of the fast neutrons emerging from a fission reaction below the speed at which the much more abundant U</a:t>
            </a:r>
            <a:r>
              <a:rPr lang="en-US" sz="2000" baseline="30000" dirty="0">
                <a:latin typeface="Arial" charset="0"/>
              </a:rPr>
              <a:t>238</a:t>
            </a:r>
            <a:r>
              <a:rPr lang="en-US" sz="2000" dirty="0">
                <a:latin typeface="Arial" charset="0"/>
              </a:rPr>
              <a:t> isotope is likely to absorb neutrons without </a:t>
            </a:r>
            <a:r>
              <a:rPr lang="en-US" sz="2000" dirty="0" err="1">
                <a:latin typeface="Arial" charset="0"/>
              </a:rPr>
              <a:t>fissioning</a:t>
            </a:r>
            <a:r>
              <a:rPr lang="en-US" sz="2000" dirty="0">
                <a:latin typeface="Arial" charset="0"/>
              </a:rPr>
              <a:t>.  Both isotopes of uranium can undergo fission with slow neutrons.</a:t>
            </a:r>
          </a:p>
        </p:txBody>
      </p:sp>
      <p:sp>
        <p:nvSpPr>
          <p:cNvPr id="2280452" name="Rectangle 4"/>
          <p:cNvSpPr>
            <a:spLocks noChangeArrowheads="1"/>
          </p:cNvSpPr>
          <p:nvPr/>
        </p:nvSpPr>
        <p:spPr bwMode="auto">
          <a:xfrm>
            <a:off x="1447800" y="2057400"/>
            <a:ext cx="61674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 moderator controls the speed of the chain reaction.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 moderator slows the neutrons down to slow the chain reaction.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 moderator slows the neutrons down so that the chain reaction can continue.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The moderator absorbs the neutrons to control the number of neutrons.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243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04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335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Protons emerged from the paraffin when placed in the path of the penetrating radiation coming from the beryllium.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indicated a new neutral particle with a mass equal to the proton was colliding with protons in the paraffin.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new particle was called a </a:t>
            </a:r>
            <a:r>
              <a:rPr lang="en-US" sz="2400" b="1" i="1" dirty="0">
                <a:solidFill>
                  <a:schemeClr val="accent1"/>
                </a:solidFill>
              </a:rPr>
              <a:t>neutron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charge -- electrically neutral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Mass very close to the proton’s mass</a:t>
            </a:r>
          </a:p>
        </p:txBody>
      </p:sp>
      <p:pic>
        <p:nvPicPr>
          <p:cNvPr id="2186243" name="Picture 3" descr="19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5438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5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43" y="1683723"/>
            <a:ext cx="4326013" cy="432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79438"/>
          </a:xfrm>
        </p:spPr>
        <p:txBody>
          <a:bodyPr/>
          <a:lstStyle/>
          <a:p>
            <a:r>
              <a:rPr lang="en-US" sz="3200">
                <a:solidFill>
                  <a:srgbClr val="EFFF5D"/>
                </a:solidFill>
                <a:latin typeface="Comic Sans MS" pitchFamily="66" charset="0"/>
              </a:rPr>
              <a:t>Can we generate power from controlled fusion?</a:t>
            </a:r>
            <a:endParaRPr lang="en-US" sz="4000">
              <a:solidFill>
                <a:srgbClr val="EFFF5D"/>
              </a:solidFill>
              <a:latin typeface="Comic Sans MS" pitchFamily="66" charset="0"/>
            </a:endParaRPr>
          </a:p>
        </p:txBody>
      </p:sp>
      <p:pic>
        <p:nvPicPr>
          <p:cNvPr id="2205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962400" cy="287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56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80" y="1683723"/>
            <a:ext cx="1332781" cy="63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7843" y="6019800"/>
            <a:ext cx="45066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ITER</a:t>
            </a:r>
            <a:r>
              <a:rPr lang="en-US" sz="2000" dirty="0"/>
              <a:t> </a:t>
            </a:r>
            <a:r>
              <a:rPr lang="en-US" sz="2000" dirty="0" smtClean="0"/>
              <a:t>(the </a:t>
            </a:r>
            <a:r>
              <a:rPr lang="en-US" sz="2000" b="1" dirty="0"/>
              <a:t>International Thermonuclear Experimental Reactor</a:t>
            </a:r>
            <a:r>
              <a:rPr lang="en-US" sz="20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029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 is a fusion reactor (not controlled).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1228"/>
            <a:ext cx="7239000" cy="2246769"/>
          </a:xfrm>
          <a:noFill/>
        </p:spPr>
        <p:txBody>
          <a:bodyPr/>
          <a:lstStyle/>
          <a:p>
            <a:r>
              <a:rPr lang="en-US" sz="2800" b="1" dirty="0" smtClean="0">
                <a:latin typeface="Comic Sans MS" pitchFamily="66" charset="0"/>
              </a:rPr>
              <a:t>Quiz:</a:t>
            </a:r>
            <a:r>
              <a:rPr lang="en-US" sz="2800" dirty="0" smtClean="0">
                <a:solidFill>
                  <a:srgbClr val="EFFF5D"/>
                </a:solidFill>
                <a:latin typeface="Comic Sans MS" pitchFamily="66" charset="0"/>
              </a:rPr>
              <a:t> If </a:t>
            </a:r>
            <a:r>
              <a:rPr lang="en-US" sz="2800" dirty="0">
                <a:solidFill>
                  <a:srgbClr val="EFFF5D"/>
                </a:solidFill>
                <a:latin typeface="Comic Sans MS" pitchFamily="66" charset="0"/>
              </a:rPr>
              <a:t>the coolant material is also the moderator </a:t>
            </a:r>
            <a:r>
              <a:rPr lang="en-US" sz="2800" dirty="0" smtClean="0">
                <a:solidFill>
                  <a:srgbClr val="EFFF5D"/>
                </a:solidFill>
                <a:latin typeface="Comic Sans MS" pitchFamily="66" charset="0"/>
              </a:rPr>
              <a:t>material like in the light water reactor, </a:t>
            </a:r>
            <a:r>
              <a:rPr lang="en-US" sz="2800" dirty="0">
                <a:solidFill>
                  <a:srgbClr val="EFFF5D"/>
                </a:solidFill>
                <a:latin typeface="Comic Sans MS" pitchFamily="66" charset="0"/>
              </a:rPr>
              <a:t>can the loss of coolant ever lead to a meltdown in a reactor using natural uranium?</a:t>
            </a:r>
            <a:endParaRPr lang="en-US" dirty="0"/>
          </a:p>
        </p:txBody>
      </p:sp>
      <p:sp>
        <p:nvSpPr>
          <p:cNvPr id="2282500" name="Rectangle 4"/>
          <p:cNvSpPr>
            <a:spLocks noChangeArrowheads="1"/>
          </p:cNvSpPr>
          <p:nvPr/>
        </p:nvSpPr>
        <p:spPr bwMode="auto">
          <a:xfrm>
            <a:off x="1884872" y="3020943"/>
            <a:ext cx="11400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Yes.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 dirty="0">
                <a:latin typeface="Comic Sans MS" pitchFamily="66" charset="0"/>
              </a:rPr>
              <a:t>No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445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373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basic building blocks of the nucleus are the proton and the neutron.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Their masses are nearly equal.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proton has a charge of +1e while the neutron is electrically neutral.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This </a:t>
            </a:r>
            <a:r>
              <a:rPr lang="en-US" sz="2400" dirty="0"/>
              <a:t>explains both the charge and the mass of the nucleus.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An alpha particle with charge +2e and mass 4 x mass of the proton is composed of two protons and two neutrons.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nitrogen nucleus with a mass 14 times the mass of a hydrogen nucleus and a charge 7 times that of hydrogen is composed of seven protons and seven neutrons.</a:t>
            </a:r>
          </a:p>
        </p:txBody>
      </p:sp>
      <p:pic>
        <p:nvPicPr>
          <p:cNvPr id="2188292" name="Picture 4" descr="1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7416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2995" name="Picture 3" descr="19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90525"/>
            <a:ext cx="9009062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89916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This also explains </a:t>
            </a:r>
            <a:r>
              <a:rPr lang="en-US" sz="2400" b="1" i="1" dirty="0">
                <a:solidFill>
                  <a:schemeClr val="accent1"/>
                </a:solidFill>
              </a:rPr>
              <a:t>isotopes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Atoms of the same element can have different values of nuclear mass.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Different isotopes have the same number of protons in the nucleus, but different numbers of neutrons.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Two common isotopes of chlorine both have 17 protons, but one has 18 neutrons and the other has 20 neutrons</a:t>
            </a:r>
            <a:r>
              <a:rPr lang="en-US" sz="1800" dirty="0" smtClean="0"/>
              <a:t>.</a:t>
            </a:r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The chemical properties of an element are determined by the number and arrangement of the electrons outside of the nucleus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For a neutral atom with a net charge of zero, the number of electrons outside the nucleus must equal the number of protons inside the nucleus.  This is the </a:t>
            </a:r>
            <a:r>
              <a:rPr lang="en-US" sz="2000" b="1" i="1" dirty="0">
                <a:solidFill>
                  <a:schemeClr val="accent1"/>
                </a:solidFill>
              </a:rPr>
              <a:t>atomic number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 total number of protons and neutrons are called </a:t>
            </a:r>
            <a:r>
              <a:rPr lang="en-US" sz="2000" b="1" i="1" dirty="0" smtClean="0">
                <a:solidFill>
                  <a:schemeClr val="accent1"/>
                </a:solidFill>
              </a:rPr>
              <a:t>mass number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pic>
        <p:nvPicPr>
          <p:cNvPr id="2192387" name="Picture 3" descr="1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8" y="4191000"/>
            <a:ext cx="74168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2227262"/>
          </a:xfrm>
          <a:noFill/>
        </p:spPr>
        <p:txBody>
          <a:bodyPr/>
          <a:lstStyle/>
          <a:p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Plutonium-239 is a radioactive isotope of plutonium produced in nuclear reactors. </a:t>
            </a:r>
            <a:br>
              <a:rPr lang="en-US" sz="2800">
                <a:solidFill>
                  <a:srgbClr val="EFFF5D"/>
                </a:solidFill>
                <a:latin typeface="Comic Sans MS" pitchFamily="66" charset="0"/>
              </a:rPr>
            </a:br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Plutonium has an atomic number of 94.  </a:t>
            </a:r>
            <a:br>
              <a:rPr lang="en-US" sz="2800">
                <a:solidFill>
                  <a:srgbClr val="EFFF5D"/>
                </a:solidFill>
                <a:latin typeface="Comic Sans MS" pitchFamily="66" charset="0"/>
              </a:rPr>
            </a:br>
            <a:r>
              <a:rPr lang="en-US" sz="2800">
                <a:solidFill>
                  <a:srgbClr val="EFFF5D"/>
                </a:solidFill>
                <a:latin typeface="Comic Sans MS" pitchFamily="66" charset="0"/>
              </a:rPr>
              <a:t>How many protons and how many neutrons are in the nucleus of this isotope?</a:t>
            </a:r>
            <a:endParaRPr lang="en-US"/>
          </a:p>
        </p:txBody>
      </p:sp>
      <p:sp>
        <p:nvSpPr>
          <p:cNvPr id="2276355" name="Text Box 3"/>
          <p:cNvSpPr txBox="1">
            <a:spLocks noChangeArrowheads="1"/>
          </p:cNvSpPr>
          <p:nvPr/>
        </p:nvSpPr>
        <p:spPr bwMode="auto">
          <a:xfrm>
            <a:off x="609600" y="4800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/>
              <a:t>With an atomic number of 94, all isotopes of plutonium have 94 protons.</a:t>
            </a:r>
          </a:p>
          <a:p>
            <a:pPr>
              <a:buFont typeface="Symbol" pitchFamily="18" charset="2"/>
              <a:buNone/>
            </a:pPr>
            <a:r>
              <a:rPr lang="en-US" sz="2000"/>
              <a:t>The isotope plutonium-239 has 239 - 94 = 145 neutrons.</a:t>
            </a:r>
            <a:endParaRPr lang="en-US" sz="2000">
              <a:latin typeface="Arial" charset="0"/>
              <a:sym typeface="Symbol" pitchFamily="18" charset="2"/>
            </a:endParaRPr>
          </a:p>
        </p:txBody>
      </p:sp>
      <p:sp>
        <p:nvSpPr>
          <p:cNvPr id="2276357" name="Rectangle 5"/>
          <p:cNvSpPr>
            <a:spLocks noChangeArrowheads="1"/>
          </p:cNvSpPr>
          <p:nvPr/>
        </p:nvSpPr>
        <p:spPr bwMode="auto">
          <a:xfrm>
            <a:off x="2743200" y="2727325"/>
            <a:ext cx="36512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94 protons, 94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94 protons, 145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145 protons, 94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94 protons, 239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r>
              <a:rPr lang="en-US" sz="2000">
                <a:latin typeface="Comic Sans MS" pitchFamily="66" charset="0"/>
              </a:rPr>
              <a:t>239 protons, 94 neutrons</a:t>
            </a:r>
          </a:p>
          <a:p>
            <a:pPr marL="457200" indent="-457200">
              <a:buClr>
                <a:schemeClr val="folHlink"/>
              </a:buClr>
              <a:buFont typeface="Arial" charset="0"/>
              <a:buAutoNum type="alphaLcParenR"/>
            </a:pPr>
            <a:endParaRPr 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993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7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63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925"/>
            <a:ext cx="7772400" cy="955675"/>
          </a:xfrm>
        </p:spPr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224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3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EE8DEC"/>
                </a:solidFill>
              </a:rPr>
              <a:t>Becquerel</a:t>
            </a:r>
            <a:r>
              <a:rPr lang="en-US" sz="2800" dirty="0"/>
              <a:t> discovered natural radioactivity in 1896.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By </a:t>
            </a:r>
            <a:r>
              <a:rPr lang="en-US" sz="2800" dirty="0"/>
              <a:t>1910, </a:t>
            </a:r>
            <a:r>
              <a:rPr lang="en-US" sz="2800" dirty="0">
                <a:solidFill>
                  <a:srgbClr val="EE8DEC"/>
                </a:solidFill>
              </a:rPr>
              <a:t>Rutherford</a:t>
            </a:r>
            <a:r>
              <a:rPr lang="en-US" sz="2800" dirty="0"/>
              <a:t> and others demonstrated that one element was actually being changed into another during</a:t>
            </a:r>
            <a:r>
              <a:rPr lang="en-US" sz="2800" b="1" i="1" dirty="0">
                <a:solidFill>
                  <a:schemeClr val="accent1"/>
                </a:solidFill>
              </a:rPr>
              <a:t> radioactive decay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nucleus of the atom itself is modified when a decay occurs.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For example, </a:t>
            </a:r>
            <a:r>
              <a:rPr lang="en-US" sz="2400" dirty="0">
                <a:solidFill>
                  <a:srgbClr val="EE8DEC"/>
                </a:solidFill>
              </a:rPr>
              <a:t>Marie and Pierre Curie</a:t>
            </a:r>
            <a:r>
              <a:rPr lang="en-US" sz="2400" dirty="0"/>
              <a:t> isolated the highly radioactive element radium which emitted primarily alpha particles.</a:t>
            </a:r>
          </a:p>
        </p:txBody>
      </p:sp>
    </p:spTree>
    <p:extLst>
      <p:ext uri="{BB962C8B-B14F-4D97-AF65-F5344CB8AC3E}">
        <p14:creationId xmlns:p14="http://schemas.microsoft.com/office/powerpoint/2010/main" val="1109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27444</TotalTime>
  <Words>2952</Words>
  <Application>Microsoft Office PowerPoint</Application>
  <PresentationFormat>On-screen Show (4:3)</PresentationFormat>
  <Paragraphs>390</Paragraphs>
  <Slides>41</Slides>
  <Notes>36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arny</vt:lpstr>
      <vt:lpstr>Equation</vt:lpstr>
      <vt:lpstr>The Structure of the Nucleus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Plutonium-239 is a radioactive isotope of plutonium produced in nuclear reactors.  Plutonium has an atomic number of 94.   How many protons and how many neutrons are in the nucleus of this isotope?</vt:lpstr>
      <vt:lpstr>Radioactive Decay</vt:lpstr>
      <vt:lpstr>PowerPoint Presentation</vt:lpstr>
      <vt:lpstr>PowerPoint Presentation</vt:lpstr>
      <vt:lpstr>PowerPoint Presentation</vt:lpstr>
      <vt:lpstr>PowerPoint Presentation</vt:lpstr>
      <vt:lpstr>If we start with 10,000 atoms of a radioactive substance with a half-life of 2 hours, how many atoms of that element remain after 4 hours?</vt:lpstr>
      <vt:lpstr>We are exposed to radiation every day.   How much exposure is likely to be dangerous?</vt:lpstr>
      <vt:lpstr>Mass and Energy </vt:lpstr>
      <vt:lpstr>Nuclear Reactions and Nuclear Fission</vt:lpstr>
      <vt:lpstr>Fermi attempted to produce new elements by bombarding uranium with neutrons.  </vt:lpstr>
      <vt:lpstr>What is the energy released in this reaction?</vt:lpstr>
      <vt:lpstr>Quiz: If we start with 10,000 atoms of a radioactive substance with a half-life of 2 hours, how many atoms of that element remain after 8 hours?</vt:lpstr>
      <vt:lpstr>PowerPoint Presentation</vt:lpstr>
      <vt:lpstr>PowerPoint Presentation</vt:lpstr>
      <vt:lpstr>Fusion</vt:lpstr>
      <vt:lpstr>Nuclear Weapons and Nuclear Fusion</vt:lpstr>
      <vt:lpstr>PowerPoint Presentation</vt:lpstr>
      <vt:lpstr>Little Boy Uranium Bomb</vt:lpstr>
      <vt:lpstr>Fat Man Plutonium Bomb</vt:lpstr>
      <vt:lpstr>PowerPoint Presentation</vt:lpstr>
      <vt:lpstr>PowerPoint Presentation</vt:lpstr>
      <vt:lpstr>The antimatter bomb:  the Sci-Fi Bomb</vt:lpstr>
      <vt:lpstr>The antimatter bomb:  the Sci-Fi Bomb</vt:lpstr>
      <vt:lpstr>Nuclear Reactors</vt:lpstr>
      <vt:lpstr>PowerPoint Presentation</vt:lpstr>
      <vt:lpstr>Modern Power Reactors</vt:lpstr>
      <vt:lpstr>Modern Power Reactors</vt:lpstr>
      <vt:lpstr>Do the control rods in a nuclear reactor absorb or emit neutrons?</vt:lpstr>
      <vt:lpstr>Safety and Environmental Concerns</vt:lpstr>
      <vt:lpstr>Chernobyl and Fukushima Reactor </vt:lpstr>
      <vt:lpstr>Why is the moderator needed to obtain a chain reaction using natural uranium?</vt:lpstr>
      <vt:lpstr>Can we generate power from controlled fusion?</vt:lpstr>
      <vt:lpstr>Quiz: If the coolant material is also the moderator material like in the light water reactor, can the loss of coolant ever lead to a meltdown in a reactor using natural uranium?</vt:lpstr>
    </vt:vector>
  </TitlesOfParts>
  <Company>ISU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Chapter 15 Thermodynamics</dc:title>
  <dc:subject>Cutnell</dc:subject>
  <dc:creator>Kara Keeter</dc:creator>
  <cp:keywords>Cutnell, PowerPoint, Presentation</cp:keywords>
  <cp:lastModifiedBy>wxie</cp:lastModifiedBy>
  <cp:revision>239</cp:revision>
  <cp:lastPrinted>2006-03-07T20:21:09Z</cp:lastPrinted>
  <dcterms:created xsi:type="dcterms:W3CDTF">2006-01-07T22:20:33Z</dcterms:created>
  <dcterms:modified xsi:type="dcterms:W3CDTF">2011-04-20T13:29:55Z</dcterms:modified>
  <cp:category>Presentations</cp:category>
</cp:coreProperties>
</file>