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media4.gif" ContentType="video/unknown"/>
  <Override PartName="/ppt/notesSlides/notesSlide18.xml" ContentType="application/vnd.openxmlformats-officedocument.presentationml.notesSlide+xml"/>
  <Override PartName="/ppt/media/media5.gif" ContentType="video/unknown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1028" r:id="rId2"/>
    <p:sldId id="1029" r:id="rId3"/>
    <p:sldId id="1030" r:id="rId4"/>
    <p:sldId id="1031" r:id="rId5"/>
    <p:sldId id="1036" r:id="rId6"/>
    <p:sldId id="1007" r:id="rId7"/>
    <p:sldId id="1037" r:id="rId8"/>
    <p:sldId id="982" r:id="rId9"/>
    <p:sldId id="983" r:id="rId10"/>
    <p:sldId id="1008" r:id="rId11"/>
    <p:sldId id="996" r:id="rId12"/>
    <p:sldId id="1013" r:id="rId13"/>
    <p:sldId id="1015" r:id="rId14"/>
    <p:sldId id="1014" r:id="rId15"/>
    <p:sldId id="1016" r:id="rId16"/>
    <p:sldId id="1006" r:id="rId17"/>
    <p:sldId id="997" r:id="rId18"/>
    <p:sldId id="998" r:id="rId19"/>
    <p:sldId id="1009" r:id="rId20"/>
    <p:sldId id="1000" r:id="rId21"/>
    <p:sldId id="1012" r:id="rId22"/>
    <p:sldId id="1010" r:id="rId23"/>
    <p:sldId id="984" r:id="rId24"/>
    <p:sldId id="986" r:id="rId25"/>
    <p:sldId id="1011" r:id="rId26"/>
    <p:sldId id="989" r:id="rId27"/>
    <p:sldId id="990" r:id="rId28"/>
    <p:sldId id="992" r:id="rId29"/>
    <p:sldId id="1001" r:id="rId30"/>
    <p:sldId id="985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3FFEE"/>
    <a:srgbClr val="CFE1CB"/>
    <a:srgbClr val="FFDAF2"/>
    <a:srgbClr val="EE8DEC"/>
    <a:srgbClr val="FFFA2C"/>
    <a:srgbClr val="FFF0D8"/>
    <a:srgbClr val="FFFADA"/>
    <a:srgbClr val="FFD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01" autoAdjust="0"/>
    <p:restoredTop sz="92000" autoAdjust="0"/>
  </p:normalViewPr>
  <p:slideViewPr>
    <p:cSldViewPr>
      <p:cViewPr varScale="1">
        <p:scale>
          <a:sx n="71" d="100"/>
          <a:sy n="71" d="100"/>
        </p:scale>
        <p:origin x="-882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536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536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29BE6C-1ED2-4946-A3E7-634A2CF9B9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850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752EC98-5AA5-4841-BE63-E2B7351D97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9092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AAA12A-0EF6-46D9-8BE5-A146DF488B1F}" type="slidenum">
              <a:rPr lang="en-US"/>
              <a:pPr/>
              <a:t>1</a:t>
            </a:fld>
            <a:endParaRPr lang="en-US"/>
          </a:p>
        </p:txBody>
      </p:sp>
      <p:sp>
        <p:nvSpPr>
          <p:cNvPr id="22466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66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Are all the nucleus</a:t>
            </a:r>
            <a:r>
              <a:rPr lang="en-US" baseline="0" dirty="0" smtClean="0"/>
              <a:t> stable?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Becquerel</a:t>
            </a:r>
            <a:r>
              <a:rPr lang="en-US" baseline="0" dirty="0" smtClean="0"/>
              <a:t> found some nature material can expose the photographic plate wrapped in the dark box. 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E2BCEF-D1CD-425B-8BF6-C49E21D1CA11}" type="slidenum">
              <a:rPr lang="en-US"/>
              <a:pPr/>
              <a:t>11</a:t>
            </a:fld>
            <a:endParaRPr lang="en-US"/>
          </a:p>
        </p:txBody>
      </p:sp>
      <p:sp>
        <p:nvSpPr>
          <p:cNvPr id="154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2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Hot</a:t>
            </a:r>
            <a:r>
              <a:rPr lang="en-US" baseline="0" dirty="0" smtClean="0"/>
              <a:t> air rise and mix with cold air to form </a:t>
            </a:r>
            <a:r>
              <a:rPr lang="en-US" baseline="0" dirty="0" err="1" smtClean="0"/>
              <a:t>turbulance</a:t>
            </a:r>
            <a:r>
              <a:rPr lang="en-US" baseline="0" dirty="0" smtClean="0">
                <a:sym typeface="Wingdings" pitchFamily="2" charset="2"/>
              </a:rPr>
              <a:t> mushroom cloud.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065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sure about the yield</a:t>
            </a:r>
            <a:r>
              <a:rPr lang="en-US" baseline="0" dirty="0" smtClean="0"/>
              <a:t> but probably a few tens of kilotons.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551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Tsar’s bomb: 57 megaton.</a:t>
            </a:r>
            <a:r>
              <a:rPr lang="en-US" baseline="0" dirty="0" smtClean="0"/>
              <a:t> The kind of all bombs.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60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1128F2-3203-4492-9E53-5AFCC5CC0086}" type="slidenum">
              <a:rPr lang="en-US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DE65F6-E23D-4941-B86E-7B43BE8C71A9}" type="slidenum">
              <a:rPr lang="en-US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E148667-6DF8-489D-80CA-C0866295E0CF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BB5A8-4DF4-4496-870D-CD3B94A38F13}" type="slidenum">
              <a:rPr lang="en-US"/>
              <a:pPr/>
              <a:t>23</a:t>
            </a:fld>
            <a:endParaRPr lang="en-US"/>
          </a:p>
        </p:txBody>
      </p:sp>
      <p:sp>
        <p:nvSpPr>
          <p:cNvPr id="2260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0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741C0-2715-44FB-8BE4-D6DD18A9A587}" type="slidenum">
              <a:rPr lang="en-US"/>
              <a:pPr/>
              <a:t>24</a:t>
            </a:fld>
            <a:endParaRPr lang="en-US"/>
          </a:p>
        </p:txBody>
      </p:sp>
      <p:sp>
        <p:nvSpPr>
          <p:cNvPr id="221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2741C0-2715-44FB-8BE4-D6DD18A9A587}" type="slidenum">
              <a:rPr lang="en-US"/>
              <a:pPr/>
              <a:t>25</a:t>
            </a:fld>
            <a:endParaRPr lang="en-US"/>
          </a:p>
        </p:txBody>
      </p:sp>
      <p:sp>
        <p:nvSpPr>
          <p:cNvPr id="2213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3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BCD086-5C10-4743-8F1D-4AFC389A3F57}" type="slidenum">
              <a:rPr lang="en-US"/>
              <a:pPr/>
              <a:t>2</a:t>
            </a:fld>
            <a:endParaRPr lang="en-US"/>
          </a:p>
        </p:txBody>
      </p:sp>
      <p:sp>
        <p:nvSpPr>
          <p:cNvPr id="219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7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Bismuth 214</a:t>
            </a: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4BB5F4-FF00-4BED-94C7-930F030A601A}" type="slidenum">
              <a:rPr lang="en-US"/>
              <a:pPr/>
              <a:t>26</a:t>
            </a:fld>
            <a:endParaRPr lang="en-US"/>
          </a:p>
        </p:txBody>
      </p:sp>
      <p:sp>
        <p:nvSpPr>
          <p:cNvPr id="2279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9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D02F4E-9BF5-41B6-A38C-AC6332ACDC4B}" type="slidenum">
              <a:rPr lang="en-US"/>
              <a:pPr/>
              <a:t>27</a:t>
            </a:fld>
            <a:endParaRPr lang="en-US"/>
          </a:p>
        </p:txBody>
      </p:sp>
      <p:sp>
        <p:nvSpPr>
          <p:cNvPr id="1150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0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3F75D-E868-4C89-8E55-9E1B5AAE645C}" type="slidenum">
              <a:rPr lang="en-US"/>
              <a:pPr/>
              <a:t>28</a:t>
            </a:fld>
            <a:endParaRPr lang="en-US"/>
          </a:p>
        </p:txBody>
      </p:sp>
      <p:sp>
        <p:nvSpPr>
          <p:cNvPr id="222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0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FC802-DFD8-4867-91E3-BCB770D1FADB}" type="slidenum">
              <a:rPr lang="en-US"/>
              <a:pPr/>
              <a:t>29</a:t>
            </a:fld>
            <a:endParaRPr lang="en-US"/>
          </a:p>
        </p:txBody>
      </p:sp>
      <p:sp>
        <p:nvSpPr>
          <p:cNvPr id="223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967C1E-132D-4B7A-9D6C-AC26D8FBECEC}" type="slidenum">
              <a:rPr lang="en-US"/>
              <a:pPr/>
              <a:t>30</a:t>
            </a:fld>
            <a:endParaRPr lang="en-US"/>
          </a:p>
        </p:txBody>
      </p:sp>
      <p:sp>
        <p:nvSpPr>
          <p:cNvPr id="2263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In the fuel</a:t>
            </a:r>
            <a:r>
              <a:rPr lang="en-US" baseline="0" dirty="0" smtClean="0"/>
              <a:t> rod, most are U238. </a:t>
            </a:r>
            <a:endParaRPr lang="en-US" dirty="0" smtClean="0"/>
          </a:p>
          <a:p>
            <a:r>
              <a:rPr lang="en-US" dirty="0" err="1" smtClean="0"/>
              <a:t>Np</a:t>
            </a:r>
            <a:r>
              <a:rPr lang="en-US" dirty="0" smtClean="0"/>
              <a:t>: neptunium</a:t>
            </a:r>
            <a:r>
              <a:rPr lang="en-US" baseline="0" dirty="0" smtClean="0"/>
              <a:t>-239.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3BF75D-89D3-4DAF-9177-F75CFA1799B9}" type="slidenum">
              <a:rPr lang="en-US"/>
              <a:pPr/>
              <a:t>3</a:t>
            </a:fld>
            <a:endParaRPr lang="en-US"/>
          </a:p>
        </p:txBody>
      </p:sp>
      <p:sp>
        <p:nvSpPr>
          <p:cNvPr id="22528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Bi:   </a:t>
            </a:r>
            <a:r>
              <a:rPr lang="en-US" sz="1200" kern="1200" dirty="0" smtClean="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rPr>
              <a:t>Bismuth 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8DF114-969F-4036-8316-E03C12BC14A2}" type="slidenum">
              <a:rPr lang="en-US"/>
              <a:pPr/>
              <a:t>4</a:t>
            </a:fld>
            <a:endParaRPr lang="en-US"/>
          </a:p>
        </p:txBody>
      </p:sp>
      <p:sp>
        <p:nvSpPr>
          <p:cNvPr id="22548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48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336A0E-E80F-419E-AC6D-DCA845F187F5}" type="slidenum">
              <a:rPr lang="en-US"/>
              <a:pPr/>
              <a:t>5</a:t>
            </a:fld>
            <a:endParaRPr lang="en-US"/>
          </a:p>
        </p:txBody>
      </p:sp>
      <p:sp>
        <p:nvSpPr>
          <p:cNvPr id="22568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6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 are</a:t>
            </a:r>
            <a:r>
              <a:rPr lang="en-US" baseline="0" dirty="0" smtClean="0"/>
              <a:t> going into a different area. Nuclear reaction.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2EC98-5AA5-4841-BE63-E2B7351D97D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94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5CEF9-3491-4889-B805-E077BBEFBCA3}" type="slidenum">
              <a:rPr lang="en-US"/>
              <a:pPr/>
              <a:t>7</a:t>
            </a:fld>
            <a:endParaRPr lang="en-US"/>
          </a:p>
        </p:txBody>
      </p:sp>
      <p:sp>
        <p:nvSpPr>
          <p:cNvPr id="220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3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Mention binding</a:t>
            </a:r>
            <a:r>
              <a:rPr lang="en-US" baseline="0" dirty="0" smtClean="0"/>
              <a:t> energy. i.e. potential energy, how tight they bind. 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B8FFB8-0D09-4DE3-9637-6E19FE28420A}" type="slidenum">
              <a:rPr lang="en-US"/>
              <a:pPr/>
              <a:t>8</a:t>
            </a:fld>
            <a:endParaRPr lang="en-US"/>
          </a:p>
        </p:txBody>
      </p:sp>
      <p:sp>
        <p:nvSpPr>
          <p:cNvPr id="2258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8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Kr: Krypton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E2FE9F-F7CD-424E-8911-2357BFD60822}" type="slidenum">
              <a:rPr lang="en-US"/>
              <a:pPr/>
              <a:t>9</a:t>
            </a:fld>
            <a:endParaRPr lang="en-US"/>
          </a:p>
        </p:txBody>
      </p:sp>
      <p:sp>
        <p:nvSpPr>
          <p:cNvPr id="220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"/>
          <p:cNvGrpSpPr>
            <a:grpSpLocks/>
          </p:cNvGrpSpPr>
          <p:nvPr/>
        </p:nvGrpSpPr>
        <p:grpSpPr bwMode="auto">
          <a:xfrm>
            <a:off x="0" y="-14288"/>
            <a:ext cx="9155113" cy="6884988"/>
            <a:chOff x="0" y="-9"/>
            <a:chExt cx="5767" cy="4337"/>
          </a:xfrm>
        </p:grpSpPr>
        <p:sp>
          <p:nvSpPr>
            <p:cNvPr id="6147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8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0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1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3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Freeform 10"/>
            <p:cNvSpPr>
              <a:spLocks/>
            </p:cNvSpPr>
            <p:nvPr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5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6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7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 bwMode="invGray">
            <a:xfrm>
              <a:off x="0" y="2441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9" name="Freeform 15"/>
            <p:cNvSpPr>
              <a:spLocks/>
            </p:cNvSpPr>
            <p:nvPr/>
          </p:nvSpPr>
          <p:spPr bwMode="invGray">
            <a:xfrm>
              <a:off x="1632" y="2487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0" name="Freeform 16"/>
            <p:cNvSpPr>
              <a:spLocks/>
            </p:cNvSpPr>
            <p:nvPr/>
          </p:nvSpPr>
          <p:spPr bwMode="invGray">
            <a:xfrm>
              <a:off x="0" y="2487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1" name="Freeform 17"/>
            <p:cNvSpPr>
              <a:spLocks/>
            </p:cNvSpPr>
            <p:nvPr/>
          </p:nvSpPr>
          <p:spPr bwMode="invGray">
            <a:xfrm>
              <a:off x="3744" y="2487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2" name="Freeform 18"/>
            <p:cNvSpPr>
              <a:spLocks/>
            </p:cNvSpPr>
            <p:nvPr/>
          </p:nvSpPr>
          <p:spPr bwMode="invGray">
            <a:xfrm>
              <a:off x="1920" y="2487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 bwMode="invGray">
            <a:xfrm>
              <a:off x="7" y="2456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Freeform 20"/>
            <p:cNvSpPr>
              <a:spLocks/>
            </p:cNvSpPr>
            <p:nvPr/>
          </p:nvSpPr>
          <p:spPr bwMode="invGray">
            <a:xfrm>
              <a:off x="2583" y="2449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Freeform 21"/>
            <p:cNvSpPr>
              <a:spLocks/>
            </p:cNvSpPr>
            <p:nvPr/>
          </p:nvSpPr>
          <p:spPr bwMode="invGray">
            <a:xfrm rot="18897039" flipH="1">
              <a:off x="148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6" name="Freeform 22"/>
            <p:cNvSpPr>
              <a:spLocks/>
            </p:cNvSpPr>
            <p:nvPr/>
          </p:nvSpPr>
          <p:spPr bwMode="invGray">
            <a:xfrm rot="18897039" flipH="1">
              <a:off x="766" y="2417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Freeform 23"/>
            <p:cNvSpPr>
              <a:spLocks/>
            </p:cNvSpPr>
            <p:nvPr/>
          </p:nvSpPr>
          <p:spPr bwMode="invGray">
            <a:xfrm rot="18897039" flipH="1">
              <a:off x="31" y="2385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Freeform 24"/>
            <p:cNvSpPr>
              <a:spLocks/>
            </p:cNvSpPr>
            <p:nvPr/>
          </p:nvSpPr>
          <p:spPr bwMode="invGray">
            <a:xfrm flipH="1" flipV="1">
              <a:off x="576" y="2441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Freeform 25"/>
            <p:cNvSpPr>
              <a:spLocks/>
            </p:cNvSpPr>
            <p:nvPr/>
          </p:nvSpPr>
          <p:spPr bwMode="invGray">
            <a:xfrm flipH="1" flipV="1">
              <a:off x="240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Freeform 26"/>
            <p:cNvSpPr>
              <a:spLocks/>
            </p:cNvSpPr>
            <p:nvPr/>
          </p:nvSpPr>
          <p:spPr bwMode="invGray">
            <a:xfrm flipH="1" flipV="1">
              <a:off x="3036" y="2489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Freeform 27"/>
            <p:cNvSpPr>
              <a:spLocks/>
            </p:cNvSpPr>
            <p:nvPr/>
          </p:nvSpPr>
          <p:spPr bwMode="invGray">
            <a:xfrm flipH="1" flipV="1">
              <a:off x="3984" y="2441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Freeform 28"/>
            <p:cNvSpPr>
              <a:spLocks/>
            </p:cNvSpPr>
            <p:nvPr/>
          </p:nvSpPr>
          <p:spPr bwMode="invGray">
            <a:xfrm flipH="1" flipV="1">
              <a:off x="3456" y="2441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invGray">
            <a:xfrm>
              <a:off x="0" y="2462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 bwMode="hidden">
            <a:xfrm>
              <a:off x="0" y="2880"/>
              <a:ext cx="5760" cy="57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 bwMode="hidden">
            <a:xfrm>
              <a:off x="0" y="3408"/>
              <a:ext cx="5760" cy="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6176" name="Picture 32" descr="BTZBUL1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6" y="1650"/>
              <a:ext cx="204" cy="2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177" name="Rectangle 33"/>
          <p:cNvSpPr>
            <a:spLocks noGrp="1" noChangeArrowheads="1"/>
          </p:cNvSpPr>
          <p:nvPr>
            <p:ph type="ctrTitle"/>
          </p:nvPr>
        </p:nvSpPr>
        <p:spPr>
          <a:xfrm>
            <a:off x="1676400" y="1905000"/>
            <a:ext cx="7239000" cy="1905000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78" name="Rectangle 34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572000"/>
            <a:ext cx="6400800" cy="1679575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179" name="Rectangle 3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180" name="Rectangle 3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0960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181" name="Rectangle 3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94DD089-65A3-4C14-BBED-C529FEA5B3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03E922-DAB0-4296-94CE-4B744329D0D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62303"/>
      </p:ext>
    </p:extLst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65138"/>
            <a:ext cx="1943100" cy="56308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65138"/>
            <a:ext cx="5676900" cy="56308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5B0C03-B6D9-459C-93D7-A15ACF95F8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114980"/>
      </p:ext>
    </p:extLst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5138"/>
            <a:ext cx="7772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2788" y="6313488"/>
            <a:ext cx="2030412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819400" y="6096000"/>
            <a:ext cx="39624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934200" y="6313488"/>
            <a:ext cx="1550988" cy="457200"/>
          </a:xfrm>
        </p:spPr>
        <p:txBody>
          <a:bodyPr/>
          <a:lstStyle>
            <a:lvl1pPr>
              <a:defRPr/>
            </a:lvl1pPr>
          </a:lstStyle>
          <a:p>
            <a:fld id="{76AC36B3-1326-4EA6-9446-60C65CCBF8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65188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500040-8738-4FE8-8D54-7DC6F9DFC4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101858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882273-BB63-458D-9A7A-517B54C44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29870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580483-E944-4BE9-BB3B-10B48FDBDE5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844662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0FE97-357F-4B7E-8200-6ED5E611617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1110"/>
      </p:ext>
    </p:extLst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C6ECC5-8DF3-44E1-B3C2-F0EB8BA1D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85653"/>
      </p:ext>
    </p:extLst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6A544F-A792-48F4-AE7F-6C589C66D2B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78424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36D6F2-B56C-4443-BEA0-62A99624194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960250"/>
      </p:ext>
    </p:extLst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986920-B939-40A4-A738-B9D671A343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43652"/>
      </p:ext>
    </p:extLst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0" y="0"/>
            <a:ext cx="9144000" cy="7405688"/>
            <a:chOff x="0" y="-9"/>
            <a:chExt cx="5760" cy="4665"/>
          </a:xfrm>
        </p:grpSpPr>
        <p:sp>
          <p:nvSpPr>
            <p:cNvPr id="5123" name="Freeform 3"/>
            <p:cNvSpPr>
              <a:spLocks/>
            </p:cNvSpPr>
            <p:nvPr/>
          </p:nvSpPr>
          <p:spPr bwMode="hidden">
            <a:xfrm>
              <a:off x="1632" y="-5"/>
              <a:ext cx="1737" cy="4333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4" name="Freeform 4"/>
            <p:cNvSpPr>
              <a:spLocks/>
            </p:cNvSpPr>
            <p:nvPr/>
          </p:nvSpPr>
          <p:spPr bwMode="hidden">
            <a:xfrm>
              <a:off x="0" y="-7"/>
              <a:ext cx="1737" cy="4329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5" name="Freeform 5"/>
            <p:cNvSpPr>
              <a:spLocks/>
            </p:cNvSpPr>
            <p:nvPr/>
          </p:nvSpPr>
          <p:spPr bwMode="hidden">
            <a:xfrm>
              <a:off x="3744" y="-4"/>
              <a:ext cx="1739" cy="4330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6" name="Freeform 6"/>
            <p:cNvSpPr>
              <a:spLocks/>
            </p:cNvSpPr>
            <p:nvPr/>
          </p:nvSpPr>
          <p:spPr bwMode="hidden">
            <a:xfrm>
              <a:off x="1920" y="-9"/>
              <a:ext cx="2080" cy="4324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7" name="Freeform 7"/>
            <p:cNvSpPr>
              <a:spLocks/>
            </p:cNvSpPr>
            <p:nvPr/>
          </p:nvSpPr>
          <p:spPr bwMode="hidden">
            <a:xfrm>
              <a:off x="117" y="97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8" name="Freeform 8"/>
            <p:cNvSpPr>
              <a:spLocks/>
            </p:cNvSpPr>
            <p:nvPr/>
          </p:nvSpPr>
          <p:spPr bwMode="hidden">
            <a:xfrm rot="2702961" flipH="1">
              <a:off x="810" y="766"/>
              <a:ext cx="2544" cy="1008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9" name="Freeform 9"/>
            <p:cNvSpPr>
              <a:spLocks/>
            </p:cNvSpPr>
            <p:nvPr/>
          </p:nvSpPr>
          <p:spPr bwMode="hidden">
            <a:xfrm>
              <a:off x="83" y="49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0" name="Freeform 10"/>
            <p:cNvSpPr>
              <a:spLocks/>
            </p:cNvSpPr>
            <p:nvPr userDrawn="1"/>
          </p:nvSpPr>
          <p:spPr bwMode="hidden">
            <a:xfrm rot="-2895842">
              <a:off x="-984" y="1041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1" name="Freeform 11"/>
            <p:cNvSpPr>
              <a:spLocks/>
            </p:cNvSpPr>
            <p:nvPr/>
          </p:nvSpPr>
          <p:spPr bwMode="hidden">
            <a:xfrm rot="-2305141">
              <a:off x="1331" y="913"/>
              <a:ext cx="3594" cy="1735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2" name="Freeform 12"/>
            <p:cNvSpPr>
              <a:spLocks/>
            </p:cNvSpPr>
            <p:nvPr/>
          </p:nvSpPr>
          <p:spPr bwMode="hidden">
            <a:xfrm rot="2084418" flipH="1">
              <a:off x="1859" y="865"/>
              <a:ext cx="3504" cy="1536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3" name="Freeform 13"/>
            <p:cNvSpPr>
              <a:spLocks/>
            </p:cNvSpPr>
            <p:nvPr/>
          </p:nvSpPr>
          <p:spPr bwMode="hidden">
            <a:xfrm>
              <a:off x="4250" y="-7"/>
              <a:ext cx="1089" cy="2285"/>
            </a:xfrm>
            <a:custGeom>
              <a:avLst/>
              <a:gdLst>
                <a:gd name="T0" fmla="*/ 0 w 1089"/>
                <a:gd name="T1" fmla="*/ 2265 h 2285"/>
                <a:gd name="T2" fmla="*/ 1030 w 1089"/>
                <a:gd name="T3" fmla="*/ 0 h 2285"/>
                <a:gd name="T4" fmla="*/ 1089 w 1089"/>
                <a:gd name="T5" fmla="*/ 0 h 2285"/>
                <a:gd name="T6" fmla="*/ 37 w 1089"/>
                <a:gd name="T7" fmla="*/ 2285 h 2285"/>
                <a:gd name="T8" fmla="*/ 0 w 1089"/>
                <a:gd name="T9" fmla="*/ 2265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89" h="2285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4" name="Rectangle 14"/>
            <p:cNvSpPr>
              <a:spLocks noChangeArrowheads="1"/>
            </p:cNvSpPr>
            <p:nvPr/>
          </p:nvSpPr>
          <p:spPr bwMode="hidden">
            <a:xfrm>
              <a:off x="0" y="3910"/>
              <a:ext cx="5760" cy="43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5" name="Freeform 15"/>
            <p:cNvSpPr>
              <a:spLocks/>
            </p:cNvSpPr>
            <p:nvPr/>
          </p:nvSpPr>
          <p:spPr bwMode="hidden">
            <a:xfrm>
              <a:off x="1632" y="3956"/>
              <a:ext cx="1737" cy="382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6" name="Freeform 16"/>
            <p:cNvSpPr>
              <a:spLocks/>
            </p:cNvSpPr>
            <p:nvPr/>
          </p:nvSpPr>
          <p:spPr bwMode="hidden">
            <a:xfrm>
              <a:off x="0" y="3956"/>
              <a:ext cx="1737" cy="381"/>
            </a:xfrm>
            <a:custGeom>
              <a:avLst/>
              <a:gdLst>
                <a:gd name="T0" fmla="*/ 494 w 1737"/>
                <a:gd name="T1" fmla="*/ 4309 h 4320"/>
                <a:gd name="T2" fmla="*/ 1737 w 1737"/>
                <a:gd name="T3" fmla="*/ 4320 h 4320"/>
                <a:gd name="T4" fmla="*/ 524 w 1737"/>
                <a:gd name="T5" fmla="*/ 0 h 4320"/>
                <a:gd name="T6" fmla="*/ 0 w 1737"/>
                <a:gd name="T7" fmla="*/ 7 h 4320"/>
                <a:gd name="T8" fmla="*/ 494 w 1737"/>
                <a:gd name="T9" fmla="*/ 4309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7" h="4320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7" name="Freeform 17"/>
            <p:cNvSpPr>
              <a:spLocks/>
            </p:cNvSpPr>
            <p:nvPr/>
          </p:nvSpPr>
          <p:spPr bwMode="hidden">
            <a:xfrm>
              <a:off x="3744" y="3956"/>
              <a:ext cx="1739" cy="382"/>
            </a:xfrm>
            <a:custGeom>
              <a:avLst/>
              <a:gdLst>
                <a:gd name="T0" fmla="*/ 494 w 1739"/>
                <a:gd name="T1" fmla="*/ 4415 h 4420"/>
                <a:gd name="T2" fmla="*/ 1739 w 1739"/>
                <a:gd name="T3" fmla="*/ 4420 h 4420"/>
                <a:gd name="T4" fmla="*/ 524 w 1739"/>
                <a:gd name="T5" fmla="*/ 0 h 4420"/>
                <a:gd name="T6" fmla="*/ 0 w 1739"/>
                <a:gd name="T7" fmla="*/ 7 h 4420"/>
                <a:gd name="T8" fmla="*/ 494 w 1739"/>
                <a:gd name="T9" fmla="*/ 4415 h 4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39" h="4420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8" name="Freeform 18"/>
            <p:cNvSpPr>
              <a:spLocks/>
            </p:cNvSpPr>
            <p:nvPr/>
          </p:nvSpPr>
          <p:spPr bwMode="hidden">
            <a:xfrm>
              <a:off x="1920" y="3956"/>
              <a:ext cx="2080" cy="381"/>
            </a:xfrm>
            <a:custGeom>
              <a:avLst/>
              <a:gdLst>
                <a:gd name="T0" fmla="*/ 0 w 2080"/>
                <a:gd name="T1" fmla="*/ 7 h 4338"/>
                <a:gd name="T2" fmla="*/ 1870 w 2080"/>
                <a:gd name="T3" fmla="*/ 4338 h 4338"/>
                <a:gd name="T4" fmla="*/ 2080 w 2080"/>
                <a:gd name="T5" fmla="*/ 4338 h 4338"/>
                <a:gd name="T6" fmla="*/ 1033 w 2080"/>
                <a:gd name="T7" fmla="*/ 0 h 4338"/>
                <a:gd name="T8" fmla="*/ 0 w 2080"/>
                <a:gd name="T9" fmla="*/ 7 h 4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80" h="4338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Rectangle 19"/>
            <p:cNvSpPr>
              <a:spLocks noChangeArrowheads="1"/>
            </p:cNvSpPr>
            <p:nvPr/>
          </p:nvSpPr>
          <p:spPr bwMode="hidden">
            <a:xfrm>
              <a:off x="0" y="3905"/>
              <a:ext cx="5760" cy="432"/>
            </a:xfrm>
            <a:prstGeom prst="rect">
              <a:avLst/>
            </a:prstGeom>
            <a:solidFill>
              <a:schemeClr val="bg2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Freeform 20"/>
            <p:cNvSpPr>
              <a:spLocks/>
            </p:cNvSpPr>
            <p:nvPr/>
          </p:nvSpPr>
          <p:spPr bwMode="hidden">
            <a:xfrm>
              <a:off x="2583" y="3918"/>
              <a:ext cx="1036" cy="420"/>
            </a:xfrm>
            <a:custGeom>
              <a:avLst/>
              <a:gdLst>
                <a:gd name="T0" fmla="*/ 1027 w 1036"/>
                <a:gd name="T1" fmla="*/ 0 h 420"/>
                <a:gd name="T2" fmla="*/ 0 w 1036"/>
                <a:gd name="T3" fmla="*/ 417 h 420"/>
                <a:gd name="T4" fmla="*/ 24 w 1036"/>
                <a:gd name="T5" fmla="*/ 420 h 420"/>
                <a:gd name="T6" fmla="*/ 1036 w 1036"/>
                <a:gd name="T7" fmla="*/ 16 h 420"/>
                <a:gd name="T8" fmla="*/ 1027 w 1036"/>
                <a:gd name="T9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6" h="420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1" name="Freeform 21"/>
            <p:cNvSpPr>
              <a:spLocks/>
            </p:cNvSpPr>
            <p:nvPr/>
          </p:nvSpPr>
          <p:spPr bwMode="hidden">
            <a:xfrm rot="18897039" flipH="1">
              <a:off x="148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2" name="Freeform 22"/>
            <p:cNvSpPr>
              <a:spLocks/>
            </p:cNvSpPr>
            <p:nvPr/>
          </p:nvSpPr>
          <p:spPr bwMode="hidden">
            <a:xfrm rot="18897039" flipH="1">
              <a:off x="766" y="3886"/>
              <a:ext cx="1060" cy="480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Freeform 23"/>
            <p:cNvSpPr>
              <a:spLocks/>
            </p:cNvSpPr>
            <p:nvPr/>
          </p:nvSpPr>
          <p:spPr bwMode="hidden">
            <a:xfrm rot="18897039" flipH="1">
              <a:off x="31" y="3854"/>
              <a:ext cx="1034" cy="487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Freeform 24"/>
            <p:cNvSpPr>
              <a:spLocks/>
            </p:cNvSpPr>
            <p:nvPr/>
          </p:nvSpPr>
          <p:spPr bwMode="hidden">
            <a:xfrm flipH="1" flipV="1">
              <a:off x="576" y="3910"/>
              <a:ext cx="3552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Freeform 25"/>
            <p:cNvSpPr>
              <a:spLocks/>
            </p:cNvSpPr>
            <p:nvPr/>
          </p:nvSpPr>
          <p:spPr bwMode="hidden">
            <a:xfrm flipH="1" flipV="1">
              <a:off x="240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Freeform 26"/>
            <p:cNvSpPr>
              <a:spLocks/>
            </p:cNvSpPr>
            <p:nvPr/>
          </p:nvSpPr>
          <p:spPr bwMode="hidden">
            <a:xfrm flipH="1" flipV="1">
              <a:off x="3036" y="3958"/>
              <a:ext cx="1332" cy="383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Freeform 27"/>
            <p:cNvSpPr>
              <a:spLocks/>
            </p:cNvSpPr>
            <p:nvPr/>
          </p:nvSpPr>
          <p:spPr bwMode="hidden">
            <a:xfrm flipH="1" flipV="1">
              <a:off x="3984" y="3910"/>
              <a:ext cx="1536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Freeform 28"/>
            <p:cNvSpPr>
              <a:spLocks/>
            </p:cNvSpPr>
            <p:nvPr/>
          </p:nvSpPr>
          <p:spPr bwMode="hidden">
            <a:xfrm flipH="1" flipV="1">
              <a:off x="3456" y="3910"/>
              <a:ext cx="2304" cy="432"/>
            </a:xfrm>
            <a:custGeom>
              <a:avLst/>
              <a:gdLst>
                <a:gd name="T0" fmla="*/ 0 w 4763"/>
                <a:gd name="T1" fmla="*/ 1778 h 1845"/>
                <a:gd name="T2" fmla="*/ 4742 w 4763"/>
                <a:gd name="T3" fmla="*/ 0 h 1845"/>
                <a:gd name="T4" fmla="*/ 4763 w 4763"/>
                <a:gd name="T5" fmla="*/ 42 h 1845"/>
                <a:gd name="T6" fmla="*/ 20 w 4763"/>
                <a:gd name="T7" fmla="*/ 1845 h 1845"/>
                <a:gd name="T8" fmla="*/ 0 w 4763"/>
                <a:gd name="T9" fmla="*/ 1778 h 18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63" h="1845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hidden">
            <a:xfrm>
              <a:off x="0" y="3931"/>
              <a:ext cx="5760" cy="14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0" name="Rectangle 3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65138"/>
            <a:ext cx="77724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51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52" name="Rectangle 3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12788" y="6313488"/>
            <a:ext cx="20304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3" name="Rectangle 3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19400" y="60960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154" name="Rectangle 3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13488"/>
            <a:ext cx="1550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1BD6B38B-0BCB-44CA-97D6-50AD43A041EF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spd="med">
    <p:dissolve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folHlink"/>
        </a:buClr>
        <a:buSzPct val="85000"/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l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TNT_equivalen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jpeg"/><Relationship Id="rId5" Type="http://schemas.openxmlformats.org/officeDocument/2006/relationships/image" Target="../media/image4.wmf"/><Relationship Id="rId4" Type="http://schemas.openxmlformats.org/officeDocument/2006/relationships/oleObject" Target="../embeddings/oleObject2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gif"/><Relationship Id="rId1" Type="http://schemas.microsoft.com/office/2007/relationships/media" Target="../media/media4.gif"/><Relationship Id="rId6" Type="http://schemas.openxmlformats.org/officeDocument/2006/relationships/hyperlink" Target="http://en.wikipedia.org/wiki/Pressurized_Water_Reactor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gif"/><Relationship Id="rId1" Type="http://schemas.microsoft.com/office/2007/relationships/media" Target="../media/media5.gif"/><Relationship Id="rId6" Type="http://schemas.openxmlformats.org/officeDocument/2006/relationships/image" Target="../media/image25.png"/><Relationship Id="rId5" Type="http://schemas.openxmlformats.org/officeDocument/2006/relationships/hyperlink" Target="http://en.wikipedia.org/wiki/Boiling_Water_Reactor" TargetMode="External"/><Relationship Id="rId4" Type="http://schemas.openxmlformats.org/officeDocument/2006/relationships/notesSlide" Target="../notesSlides/notesSlide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ukushima_I_nuclear_accidents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.jpeg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8042"/>
            <a:ext cx="7772400" cy="769441"/>
          </a:xfrm>
        </p:spPr>
        <p:txBody>
          <a:bodyPr/>
          <a:lstStyle/>
          <a:p>
            <a:r>
              <a:rPr lang="en-US" b="1" i="1" dirty="0" smtClean="0">
                <a:solidFill>
                  <a:schemeClr val="accent1"/>
                </a:solidFill>
              </a:rPr>
              <a:t>Alpha decay</a:t>
            </a:r>
            <a:endParaRPr lang="en-US" dirty="0"/>
          </a:p>
        </p:txBody>
      </p:sp>
      <p:sp>
        <p:nvSpPr>
          <p:cNvPr id="2245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914400"/>
            <a:ext cx="8763000" cy="101882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 smtClean="0">
                <a:solidFill>
                  <a:srgbClr val="EE8DEC"/>
                </a:solidFill>
              </a:rPr>
              <a:t>Alpha particle is one of the decay product. </a:t>
            </a: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For example, </a:t>
            </a:r>
            <a:r>
              <a:rPr lang="en-US" sz="2000" dirty="0">
                <a:solidFill>
                  <a:srgbClr val="EE8DEC"/>
                </a:solidFill>
              </a:rPr>
              <a:t>Marie and Pierre Curie</a:t>
            </a:r>
            <a:r>
              <a:rPr lang="en-US" sz="2000" dirty="0"/>
              <a:t> isolated the highly radioactive element </a:t>
            </a:r>
            <a:r>
              <a:rPr lang="en-US" sz="2000" b="1" dirty="0">
                <a:solidFill>
                  <a:srgbClr val="FF0000"/>
                </a:solidFill>
              </a:rPr>
              <a:t>radium</a:t>
            </a:r>
            <a:r>
              <a:rPr lang="en-US" sz="2000" dirty="0"/>
              <a:t> </a:t>
            </a:r>
            <a:r>
              <a:rPr lang="en-US" sz="2000" dirty="0" smtClean="0"/>
              <a:t>(</a:t>
            </a:r>
            <a:r>
              <a:rPr lang="en-US" sz="2000" baseline="-25000" dirty="0" smtClean="0"/>
              <a:t>88</a:t>
            </a:r>
            <a:r>
              <a:rPr lang="en-US" sz="2000" dirty="0" smtClean="0"/>
              <a:t>Ra</a:t>
            </a:r>
            <a:r>
              <a:rPr lang="en-US" sz="2000" baseline="30000" dirty="0" smtClean="0"/>
              <a:t>226</a:t>
            </a:r>
            <a:r>
              <a:rPr lang="en-US" sz="2000" dirty="0" smtClean="0"/>
              <a:t>) which </a:t>
            </a:r>
            <a:r>
              <a:rPr lang="en-US" sz="2000" dirty="0"/>
              <a:t>emitted primarily alpha particles.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0" y="1905000"/>
            <a:ext cx="9144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5000"/>
              <a:buFont typeface="Wingdings" pitchFamily="2" charset="2"/>
              <a:buChar char="v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itchFamily="2" charset="2"/>
              <a:buChar char="l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lvl="1">
              <a:lnSpc>
                <a:spcPct val="80000"/>
              </a:lnSpc>
            </a:pPr>
            <a:r>
              <a:rPr lang="en-US" sz="2000" dirty="0" smtClean="0"/>
              <a:t>The dominant isotope of radium contains a total of 226 nucleons: </a:t>
            </a:r>
            <a:r>
              <a:rPr lang="en-US" sz="2000" baseline="-25000" dirty="0" smtClean="0"/>
              <a:t>88</a:t>
            </a:r>
            <a:r>
              <a:rPr lang="en-US" sz="2000" dirty="0" smtClean="0"/>
              <a:t>Ra</a:t>
            </a:r>
            <a:r>
              <a:rPr lang="en-US" sz="2000" baseline="30000" dirty="0" smtClean="0"/>
              <a:t>226</a:t>
            </a:r>
            <a:endParaRPr lang="en-US" sz="2000" dirty="0" smtClean="0"/>
          </a:p>
          <a:p>
            <a:pPr lvl="2">
              <a:lnSpc>
                <a:spcPct val="80000"/>
              </a:lnSpc>
            </a:pPr>
            <a:r>
              <a:rPr lang="en-US" sz="2000" dirty="0" smtClean="0"/>
              <a:t>The </a:t>
            </a:r>
            <a:r>
              <a:rPr lang="en-US" sz="2000" b="1" i="1" dirty="0" smtClean="0">
                <a:solidFill>
                  <a:schemeClr val="accent1"/>
                </a:solidFill>
              </a:rPr>
              <a:t>atomic number</a:t>
            </a:r>
            <a:r>
              <a:rPr lang="en-US" sz="2000" dirty="0" smtClean="0"/>
              <a:t>, 88, is the number of protons.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The </a:t>
            </a:r>
            <a:r>
              <a:rPr lang="en-US" sz="2000" b="1" i="1" dirty="0" smtClean="0">
                <a:solidFill>
                  <a:schemeClr val="accent1"/>
                </a:solidFill>
              </a:rPr>
              <a:t>mass number</a:t>
            </a:r>
            <a:r>
              <a:rPr lang="en-US" sz="2000" dirty="0" smtClean="0"/>
              <a:t>, 226, is the total number of protons and neutrons.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When radium-226 undergoes alpha decay, it emits an alpha particle (2 protons and 2 neutrons).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The nucleus remaining after the decay has 88 - 2 = 86 protons, 226 - 4 = 222 nucleons, and 222 - 86 = 136 neutrons.</a:t>
            </a:r>
          </a:p>
          <a:p>
            <a:pPr lvl="2">
              <a:lnSpc>
                <a:spcPct val="80000"/>
              </a:lnSpc>
            </a:pPr>
            <a:r>
              <a:rPr lang="en-US" sz="2000" dirty="0" smtClean="0"/>
              <a:t>This is the element radon-222.</a:t>
            </a:r>
            <a:endParaRPr lang="en-US" sz="2000" dirty="0"/>
          </a:p>
        </p:txBody>
      </p:sp>
      <p:pic>
        <p:nvPicPr>
          <p:cNvPr id="5" name="Picture 3" descr="19_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267200"/>
            <a:ext cx="2667000" cy="192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16014"/>
              </p:ext>
            </p:extLst>
          </p:nvPr>
        </p:nvGraphicFramePr>
        <p:xfrm>
          <a:off x="1185862" y="5197016"/>
          <a:ext cx="338613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5" imgW="1435100" imgH="203200" progId="Equation.3">
                  <p:embed/>
                </p:oleObj>
              </mc:Choice>
              <mc:Fallback>
                <p:oleObj name="Equation" r:id="rId5" imgW="14351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85862" y="5197016"/>
                        <a:ext cx="3386138" cy="479425"/>
                      </a:xfrm>
                      <a:prstGeom prst="rect">
                        <a:avLst/>
                      </a:prstGeom>
                      <a:solidFill>
                        <a:srgbClr val="EFFF5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8212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48200" y="152400"/>
            <a:ext cx="3810000" cy="769441"/>
          </a:xfrm>
        </p:spPr>
        <p:txBody>
          <a:bodyPr/>
          <a:lstStyle/>
          <a:p>
            <a:r>
              <a:rPr lang="en-US" dirty="0" smtClean="0"/>
              <a:t>Fusion</a:t>
            </a:r>
            <a:endParaRPr lang="en-US" dirty="0"/>
          </a:p>
        </p:txBody>
      </p:sp>
      <p:pic>
        <p:nvPicPr>
          <p:cNvPr id="22026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5" y="226686"/>
            <a:ext cx="3805687" cy="663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Each fusion produce 17.6 MeV 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17.6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6</m:t>
                        </m:r>
                      </m:sup>
                    </m:sSup>
                    <m:r>
                      <a:rPr lang="en-US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𝑒𝑉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 ×1.6×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−19</m:t>
                        </m:r>
                      </m:sup>
                    </m:sSup>
                  </m:oMath>
                </a14:m>
                <a:r>
                  <a:rPr lang="en-US" dirty="0" smtClean="0"/>
                  <a:t> J </a:t>
                </a:r>
              </a:p>
              <a:p>
                <a:r>
                  <a:rPr lang="en-US" dirty="0" smtClean="0"/>
                  <a:t>=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2.8</m:t>
                    </m:r>
                    <m:r>
                      <a:rPr lang="en-US" b="0" i="1" smtClean="0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dirty="0" smtClean="0"/>
                  <a:t>J </a:t>
                </a:r>
              </a:p>
              <a:p>
                <a:endParaRPr lang="en-US" dirty="0"/>
              </a:p>
              <a:p>
                <a:r>
                  <a:rPr lang="en-US" dirty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dirty="0">
                  <a:latin typeface="Cambria Math"/>
                  <a:ea typeface="Cambria Math"/>
                </a:endParaRPr>
              </a:p>
              <a:p>
                <a:r>
                  <a:rPr lang="en-US" dirty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  <a:p>
                <a:endParaRPr lang="en-US" dirty="0" smtClean="0"/>
              </a:p>
              <a:p>
                <a:r>
                  <a:rPr lang="en-US" dirty="0" smtClean="0"/>
                  <a:t>Which is larger but  a single U235 has a lot more nucleons than deuterium and tritium.  Under the same mass, fusion will produce much more powerful energy than fission. 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1219200"/>
                <a:ext cx="4648200" cy="5632311"/>
              </a:xfrm>
              <a:prstGeom prst="rect">
                <a:avLst/>
              </a:prstGeom>
              <a:blipFill rotWithShape="1">
                <a:blip r:embed="rId3"/>
                <a:stretch>
                  <a:fillRect l="-2100" t="-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964424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Nuclear Weapons and Nuclear Fusion</a:t>
            </a:r>
          </a:p>
        </p:txBody>
      </p:sp>
      <p:sp>
        <p:nvSpPr>
          <p:cNvPr id="1541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286000"/>
            <a:ext cx="77724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/>
              <a:t>In a nuclear reactor, the objective is to release energy from fission reactions in a controlled manner.</a:t>
            </a:r>
          </a:p>
          <a:p>
            <a:pPr>
              <a:lnSpc>
                <a:spcPct val="80000"/>
              </a:lnSpc>
            </a:pPr>
            <a:r>
              <a:rPr lang="en-US" sz="2400"/>
              <a:t>In a bomb, the objective is to release energy very quickly.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 </a:t>
            </a:r>
            <a:r>
              <a:rPr lang="en-US" sz="2000" b="1" i="1">
                <a:solidFill>
                  <a:schemeClr val="accent1"/>
                </a:solidFill>
              </a:rPr>
              <a:t>critical mass</a:t>
            </a:r>
            <a:r>
              <a:rPr lang="en-US" sz="2000"/>
              <a:t> of U-235 is just large enough for a self-sustaining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subcritical </a:t>
            </a:r>
            <a:r>
              <a:rPr lang="en-US" sz="2000"/>
              <a:t>mass, too many neutrons escape to sustain the chain reaction.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For a </a:t>
            </a:r>
            <a:r>
              <a:rPr lang="en-US" sz="2000">
                <a:solidFill>
                  <a:schemeClr val="accent1"/>
                </a:solidFill>
              </a:rPr>
              <a:t>supercritical</a:t>
            </a:r>
            <a:r>
              <a:rPr lang="en-US" sz="2000"/>
              <a:t> mass, more than one nuetron will be absorbed by other U-235 nuclei, and the chain reaction will grow very rapidly.</a:t>
            </a:r>
          </a:p>
          <a:p>
            <a:pPr lvl="1">
              <a:lnSpc>
                <a:spcPct val="80000"/>
              </a:lnSpc>
            </a:pPr>
            <a:r>
              <a:rPr lang="en-US" sz="2000"/>
              <a:t>Achieving a supercritical mass quickly enough so that it doesn’t blow apart prematurely presented a major problem.</a:t>
            </a:r>
          </a:p>
        </p:txBody>
      </p:sp>
    </p:spTree>
    <p:extLst>
      <p:ext uri="{BB962C8B-B14F-4D97-AF65-F5344CB8AC3E}">
        <p14:creationId xmlns:p14="http://schemas.microsoft.com/office/powerpoint/2010/main" val="1592225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289"/>
            <a:ext cx="8991600" cy="1015663"/>
          </a:xfrm>
        </p:spPr>
        <p:txBody>
          <a:bodyPr/>
          <a:lstStyle/>
          <a:p>
            <a:r>
              <a:rPr lang="en-US" sz="3000" dirty="0" smtClean="0"/>
              <a:t>The </a:t>
            </a:r>
            <a:r>
              <a:rPr lang="en-US" sz="3000" b="1" dirty="0"/>
              <a:t>Mother of All </a:t>
            </a:r>
            <a:r>
              <a:rPr lang="en-US" sz="3000" b="1" dirty="0" smtClean="0"/>
              <a:t>(conventional) Bombs</a:t>
            </a:r>
            <a:endParaRPr lang="en-US" sz="3000" dirty="0"/>
          </a:p>
        </p:txBody>
      </p:sp>
      <p:sp>
        <p:nvSpPr>
          <p:cNvPr id="4" name="Rectangle 3"/>
          <p:cNvSpPr/>
          <p:nvPr/>
        </p:nvSpPr>
        <p:spPr>
          <a:xfrm>
            <a:off x="304800" y="91440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Wikipedia: “ The </a:t>
            </a:r>
            <a:r>
              <a:rPr lang="en-US" b="1" dirty="0"/>
              <a:t>GBU-43/B Massive Ordnance Air Blast bomb</a:t>
            </a:r>
            <a:r>
              <a:rPr lang="en-US" dirty="0"/>
              <a:t> (</a:t>
            </a:r>
            <a:r>
              <a:rPr lang="en-US" b="1" dirty="0"/>
              <a:t>MOAB</a:t>
            </a:r>
            <a:r>
              <a:rPr lang="en-US" dirty="0"/>
              <a:t>) (colloquially known as the </a:t>
            </a:r>
            <a:r>
              <a:rPr lang="en-US" b="1" dirty="0"/>
              <a:t>Mother of All Bombs</a:t>
            </a:r>
            <a:r>
              <a:rPr lang="en-US" dirty="0"/>
              <a:t>) is a large-yield conventional </a:t>
            </a:r>
            <a:r>
              <a:rPr lang="en-US" dirty="0" smtClean="0"/>
              <a:t>bomb developed </a:t>
            </a:r>
            <a:r>
              <a:rPr lang="en-US" dirty="0"/>
              <a:t>for the United States military ………. it was touted as the </a:t>
            </a:r>
            <a:r>
              <a:rPr lang="en-US" b="1" dirty="0">
                <a:solidFill>
                  <a:srgbClr val="FF0000"/>
                </a:solidFill>
              </a:rPr>
              <a:t>most </a:t>
            </a:r>
            <a:r>
              <a:rPr lang="en-US" b="1" dirty="0" smtClean="0">
                <a:solidFill>
                  <a:srgbClr val="FF0000"/>
                </a:solidFill>
              </a:rPr>
              <a:t>powerful</a:t>
            </a:r>
            <a:r>
              <a:rPr lang="en-US" dirty="0" smtClean="0"/>
              <a:t>….. </a:t>
            </a:r>
            <a:r>
              <a:rPr lang="en-US" dirty="0"/>
              <a:t>b</a:t>
            </a:r>
            <a:r>
              <a:rPr lang="en-US" dirty="0" smtClean="0"/>
              <a:t>omb ever designed …. is </a:t>
            </a:r>
            <a:r>
              <a:rPr lang="en-US" dirty="0"/>
              <a:t>equivalent to around </a:t>
            </a:r>
            <a:r>
              <a:rPr lang="en-US" b="1" dirty="0">
                <a:solidFill>
                  <a:srgbClr val="FF0000"/>
                </a:solidFill>
              </a:rPr>
              <a:t>11 tons of TNT</a:t>
            </a:r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1" y="2971800"/>
            <a:ext cx="4618182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Mother of all Bombs (moab) Test Dro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8616" y="2971800"/>
            <a:ext cx="4465384" cy="334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257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0"/>
            <a:ext cx="4572000" cy="769441"/>
          </a:xfrm>
        </p:spPr>
        <p:txBody>
          <a:bodyPr/>
          <a:lstStyle/>
          <a:p>
            <a:r>
              <a:rPr lang="en-US" dirty="0" smtClean="0"/>
              <a:t>Fission Bomb</a:t>
            </a:r>
            <a:endParaRPr lang="en-US" dirty="0"/>
          </a:p>
        </p:txBody>
      </p:sp>
      <p:pic>
        <p:nvPicPr>
          <p:cNvPr id="4" name="Nuclear Bom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86" y="685800"/>
            <a:ext cx="9103993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1721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sar bomb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1093"/>
            <a:ext cx="9086387" cy="6814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057400" y="-7441"/>
            <a:ext cx="45720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r>
              <a:rPr lang="en-US" dirty="0" smtClean="0"/>
              <a:t>Fusion Bomb</a:t>
            </a:r>
            <a:endParaRPr lang="en-US" dirty="0"/>
          </a:p>
        </p:txBody>
      </p:sp>
      <p:pic>
        <p:nvPicPr>
          <p:cNvPr id="2202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43888"/>
            <a:ext cx="75438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147105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0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" t="10173" r="6769" b="9621"/>
          <a:stretch/>
        </p:blipFill>
        <p:spPr bwMode="auto">
          <a:xfrm>
            <a:off x="-7884" y="381000"/>
            <a:ext cx="910468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152400" y="2286000"/>
            <a:ext cx="3276600" cy="37338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3276600" y="4648200"/>
            <a:ext cx="685800" cy="1524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3569183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Each fission =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sz="2500" b="0" i="1" smtClean="0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sz="250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2.6×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𝑓𝑖𝑠𝑠𝑖𝑜𝑛𝑠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500" b="0" i="1" dirty="0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𝑈</m:t>
                        </m:r>
                      </m:e>
                      <m:sup>
                        <m:r>
                          <a:rPr lang="en-US" sz="2500" b="0" i="1" dirty="0" smtClean="0">
                            <a:latin typeface="Cambria Math"/>
                            <a:ea typeface="Cambria Math"/>
                          </a:rPr>
                          <m:t>235</m:t>
                        </m:r>
                      </m:sup>
                    </m:sSup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  <a:ea typeface="Cambria Math"/>
                      </a:rPr>
                      <m:t>2.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2500" b="0" dirty="0" smtClean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=4.3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M(U235) is 235 g/mole, which leads to </a:t>
                </a:r>
                <a:r>
                  <a:rPr lang="en-US" sz="2500" dirty="0" smtClean="0">
                    <a:ea typeface="Cambria Math"/>
                  </a:rPr>
                  <a:t>1kg U235. </a:t>
                </a: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</a:rPr>
              <a:t>How much U-235 is needed to build a fission bomb as powerful as 20kiloton </a:t>
            </a:r>
            <a:r>
              <a:rPr lang="en-US" sz="3000" b="1" dirty="0">
                <a:solidFill>
                  <a:schemeClr val="tx2"/>
                </a:solidFill>
              </a:rPr>
              <a:t>TNT </a:t>
            </a:r>
            <a:r>
              <a:rPr lang="en-US" sz="3000" b="1" dirty="0" smtClean="0">
                <a:solidFill>
                  <a:schemeClr val="tx2"/>
                </a:solidFill>
              </a:rPr>
              <a:t>? 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54319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4066" name="Rectangle 2"/>
          <p:cNvSpPr>
            <a:spLocks noGrp="1" noChangeArrowheads="1"/>
          </p:cNvSpPr>
          <p:nvPr>
            <p:ph type="title"/>
          </p:nvPr>
        </p:nvSpPr>
        <p:spPr>
          <a:xfrm>
            <a:off x="20129" y="152400"/>
            <a:ext cx="9144000" cy="769441"/>
          </a:xfrm>
        </p:spPr>
        <p:txBody>
          <a:bodyPr/>
          <a:lstStyle/>
          <a:p>
            <a:r>
              <a:rPr lang="en-US" dirty="0"/>
              <a:t>Little Boy </a:t>
            </a:r>
            <a:r>
              <a:rPr lang="en-US" dirty="0" smtClean="0"/>
              <a:t>Uranium </a:t>
            </a:r>
            <a:r>
              <a:rPr lang="en-US" dirty="0"/>
              <a:t>Bomb</a:t>
            </a:r>
          </a:p>
        </p:txBody>
      </p:sp>
      <p:sp>
        <p:nvSpPr>
          <p:cNvPr id="22640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C7FFC2"/>
                </a:solidFill>
              </a:rPr>
              <a:t>A subcritical-size cylinder of uranium-235 is fired into the hole in a subcritical sphere of uranium-235 to make a supercritical mass of uranium-235.</a:t>
            </a:r>
          </a:p>
        </p:txBody>
      </p:sp>
      <p:pic>
        <p:nvPicPr>
          <p:cNvPr id="2264068" name="Picture 4" descr="19_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72" y="2451389"/>
            <a:ext cx="4257227" cy="214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2960" y="5410200"/>
            <a:ext cx="3468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13 and 18 </a:t>
            </a:r>
            <a:r>
              <a:rPr lang="en-US" dirty="0">
                <a:hlinkClick r:id="rId4" tooltip="TNT equivalent"/>
              </a:rPr>
              <a:t>kilotons of TNT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606506" y="2384930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"By the end of 1945, because of the lingering effects of radioactive fallout and other after effects, the Hiroshima death toll was probably over </a:t>
            </a:r>
            <a:r>
              <a:rPr lang="en-US" b="1" dirty="0">
                <a:solidFill>
                  <a:schemeClr val="tx2"/>
                </a:solidFill>
              </a:rPr>
              <a:t>100,000</a:t>
            </a:r>
            <a:r>
              <a:rPr lang="en-US" dirty="0"/>
              <a:t>. The five-year death total may have reached or even exceeded </a:t>
            </a:r>
            <a:r>
              <a:rPr lang="en-US" b="1" dirty="0">
                <a:solidFill>
                  <a:schemeClr val="tx2"/>
                </a:solidFill>
              </a:rPr>
              <a:t>200,000</a:t>
            </a:r>
            <a:r>
              <a:rPr lang="en-US" dirty="0"/>
              <a:t>, as cancer and other long-term effects took hold."</a:t>
            </a:r>
          </a:p>
        </p:txBody>
      </p:sp>
    </p:spTree>
    <p:extLst>
      <p:ext uri="{BB962C8B-B14F-4D97-AF65-F5344CB8AC3E}">
        <p14:creationId xmlns:p14="http://schemas.microsoft.com/office/powerpoint/2010/main" val="116374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611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53998"/>
          </a:xfrm>
        </p:spPr>
        <p:txBody>
          <a:bodyPr/>
          <a:lstStyle/>
          <a:p>
            <a:r>
              <a:rPr lang="en-US" sz="3000" dirty="0"/>
              <a:t>Fat </a:t>
            </a:r>
            <a:r>
              <a:rPr lang="en-US" sz="3000" dirty="0" smtClean="0"/>
              <a:t>Man Plutonium </a:t>
            </a:r>
            <a:r>
              <a:rPr lang="en-US" sz="3000" dirty="0"/>
              <a:t>Bomb</a:t>
            </a:r>
          </a:p>
        </p:txBody>
      </p:sp>
      <p:sp>
        <p:nvSpPr>
          <p:cNvPr id="2266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029816"/>
            <a:ext cx="3581400" cy="4267200"/>
          </a:xfrm>
        </p:spPr>
        <p:txBody>
          <a:bodyPr/>
          <a:lstStyle/>
          <a:p>
            <a:r>
              <a:rPr lang="en-US" sz="2200" dirty="0">
                <a:solidFill>
                  <a:srgbClr val="C7FFC2"/>
                </a:solidFill>
              </a:rPr>
              <a:t>Chemical explosives are arranged around a subcritical mass of plutonium-239.</a:t>
            </a:r>
          </a:p>
          <a:p>
            <a:endParaRPr lang="en-US" sz="2200" dirty="0" smtClean="0">
              <a:solidFill>
                <a:srgbClr val="C7FFC2"/>
              </a:solidFill>
            </a:endParaRPr>
          </a:p>
          <a:p>
            <a:r>
              <a:rPr lang="en-US" sz="2200" dirty="0" smtClean="0">
                <a:solidFill>
                  <a:srgbClr val="C7FFC2"/>
                </a:solidFill>
              </a:rPr>
              <a:t>When </a:t>
            </a:r>
            <a:r>
              <a:rPr lang="en-US" sz="2200" dirty="0">
                <a:solidFill>
                  <a:srgbClr val="C7FFC2"/>
                </a:solidFill>
              </a:rPr>
              <a:t>imploded by the explosives, the increased density makes this mass supercritical.</a:t>
            </a:r>
          </a:p>
        </p:txBody>
      </p:sp>
      <p:pic>
        <p:nvPicPr>
          <p:cNvPr id="2266116" name="Picture 4" descr="19_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447800"/>
            <a:ext cx="3690583" cy="343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468" y="4343400"/>
            <a:ext cx="8013732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From Wikipedia: </a:t>
            </a:r>
          </a:p>
          <a:p>
            <a:r>
              <a:rPr lang="en-US" dirty="0" smtClean="0"/>
              <a:t>“21 </a:t>
            </a:r>
            <a:r>
              <a:rPr lang="en-US" dirty="0"/>
              <a:t>kilotons of TNT. </a:t>
            </a:r>
          </a:p>
          <a:p>
            <a:r>
              <a:rPr lang="en-US" dirty="0" smtClean="0"/>
              <a:t>estimated </a:t>
            </a:r>
            <a:r>
              <a:rPr lang="en-US" b="1" dirty="0">
                <a:solidFill>
                  <a:schemeClr val="tx2"/>
                </a:solidFill>
              </a:rPr>
              <a:t>39,000</a:t>
            </a:r>
            <a:r>
              <a:rPr lang="en-US" dirty="0"/>
              <a:t> people were killed outright </a:t>
            </a:r>
            <a:endParaRPr lang="en-US" dirty="0" smtClean="0"/>
          </a:p>
          <a:p>
            <a:r>
              <a:rPr lang="en-US" dirty="0" smtClean="0"/>
              <a:t>by </a:t>
            </a:r>
            <a:r>
              <a:rPr lang="en-US" dirty="0"/>
              <a:t>the bombing at </a:t>
            </a:r>
            <a:r>
              <a:rPr lang="en-US" dirty="0" smtClean="0"/>
              <a:t>Nagasaki, </a:t>
            </a:r>
            <a:r>
              <a:rPr lang="en-US" b="1" dirty="0" smtClean="0">
                <a:solidFill>
                  <a:schemeClr val="tx2"/>
                </a:solidFill>
              </a:rPr>
              <a:t>25,000 </a:t>
            </a:r>
            <a:r>
              <a:rPr lang="en-US" dirty="0"/>
              <a:t>were </a:t>
            </a:r>
            <a:r>
              <a:rPr lang="en-US" dirty="0" smtClean="0"/>
              <a:t>injured.</a:t>
            </a:r>
            <a:endParaRPr lang="en-US" baseline="30000" dirty="0"/>
          </a:p>
          <a:p>
            <a:r>
              <a:rPr lang="en-US" dirty="0" smtClean="0"/>
              <a:t>Thousands </a:t>
            </a:r>
            <a:r>
              <a:rPr lang="en-US" dirty="0"/>
              <a:t>more died later from related blast and burn injuries, </a:t>
            </a:r>
            <a:endParaRPr lang="en-US" dirty="0" smtClean="0"/>
          </a:p>
          <a:p>
            <a:r>
              <a:rPr lang="en-US" dirty="0" smtClean="0"/>
              <a:t>hundreds </a:t>
            </a:r>
            <a:r>
              <a:rPr lang="en-US" dirty="0"/>
              <a:t>more </a:t>
            </a:r>
            <a:r>
              <a:rPr lang="en-US" dirty="0" smtClean="0"/>
              <a:t>from </a:t>
            </a:r>
            <a:r>
              <a:rPr lang="en-US" dirty="0"/>
              <a:t>exposure to the bomb's  </a:t>
            </a:r>
            <a:r>
              <a:rPr lang="en-US" dirty="0" smtClean="0"/>
              <a:t>initial </a:t>
            </a:r>
            <a:r>
              <a:rPr lang="en-US" dirty="0"/>
              <a:t>radiation.</a:t>
            </a:r>
          </a:p>
        </p:txBody>
      </p:sp>
    </p:spTree>
    <p:extLst>
      <p:ext uri="{BB962C8B-B14F-4D97-AF65-F5344CB8AC3E}">
        <p14:creationId xmlns:p14="http://schemas.microsoft.com/office/powerpoint/2010/main" val="113529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Each fusion =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/>
                      </a:rPr>
                      <m:t>2.8</m:t>
                    </m:r>
                    <m:r>
                      <a:rPr lang="en-US" sz="28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8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800" i="1">
                            <a:latin typeface="Cambria Math"/>
                            <a:ea typeface="Cambria Math"/>
                          </a:rPr>
                          <m:t>−12</m:t>
                        </m:r>
                      </m:sup>
                    </m:sSup>
                  </m:oMath>
                </a14:m>
                <a:r>
                  <a:rPr lang="en-US" sz="2800" dirty="0"/>
                  <a:t>J</a:t>
                </a:r>
                <a:endParaRPr lang="en-US" sz="250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One needs </a:t>
                </a:r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3.0×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𝑓𝑢𝑠𝑖𝑜𝑛𝑠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, 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𝑖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𝑒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 </m:t>
                    </m:r>
                  </m:oMath>
                </a14:m>
                <a:r>
                  <a:rPr lang="en-US" sz="2500" b="0" dirty="0" smtClean="0">
                    <a:ea typeface="Cambria Math"/>
                  </a:rPr>
                  <a:t> </a:t>
                </a:r>
                <a14:m>
                  <m:oMath xmlns:m="http://schemas.openxmlformats.org/officeDocument/2006/math"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𝑡𝑟𝑖𝑡𝑖𝑢𝑚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𝑎𝑡𝑜𝑚𝑠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 that is </a:t>
                </a:r>
                <a14:m>
                  <m:oMath xmlns:m="http://schemas.openxmlformats.org/officeDocument/2006/math">
                    <m:r>
                      <a:rPr lang="en-US" sz="2500" i="1" dirty="0" smtClean="0">
                        <a:latin typeface="Cambria Math"/>
                        <a:ea typeface="Cambria Math"/>
                      </a:rPr>
                      <m:t>3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25</m:t>
                        </m:r>
                      </m:sup>
                    </m:sSup>
                  </m:oMath>
                </a14:m>
                <a:r>
                  <a:rPr lang="en-US" sz="2500" b="0" dirty="0" smtClean="0">
                    <a:ea typeface="Cambria Math"/>
                  </a:rPr>
                  <a:t>/</a:t>
                </a:r>
                <a14:m>
                  <m:oMath xmlns:m="http://schemas.openxmlformats.org/officeDocument/2006/math">
                    <m:r>
                      <a:rPr lang="en-US" sz="2500" i="1" dirty="0">
                        <a:latin typeface="Cambria Math"/>
                        <a:ea typeface="Cambria Math"/>
                      </a:rPr>
                      <m:t>6</m:t>
                    </m:r>
                    <m:r>
                      <a:rPr lang="en-US" sz="2500" b="0" i="1" dirty="0" smtClean="0">
                        <a:latin typeface="Cambria Math"/>
                        <a:ea typeface="Cambria Math"/>
                      </a:rPr>
                      <m:t>.02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2</m:t>
                        </m:r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3</m:t>
                        </m:r>
                      </m:sup>
                    </m:sSup>
                    <m:r>
                      <a:rPr lang="en-US" sz="25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  <m:r>
                      <a:rPr lang="en-US" sz="2500" b="0" i="0" smtClean="0">
                        <a:latin typeface="Cambria Math"/>
                        <a:ea typeface="Cambria Math"/>
                      </a:rPr>
                      <m:t>=50 </m:t>
                    </m:r>
                    <m:r>
                      <m:rPr>
                        <m:sty m:val="p"/>
                      </m:rPr>
                      <a:rPr lang="en-US" sz="2500" b="0" i="0" smtClean="0">
                        <a:latin typeface="Cambria Math"/>
                        <a:ea typeface="Cambria Math"/>
                      </a:rPr>
                      <m:t>moles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r>
                  <a:rPr lang="en-US" sz="2500" b="0" dirty="0" smtClean="0">
                    <a:ea typeface="Cambria Math"/>
                  </a:rPr>
                  <a:t>M(tritium) is 3 g/mole, which leads to </a:t>
                </a:r>
                <a:r>
                  <a:rPr lang="en-US" sz="2500" dirty="0" smtClean="0">
                    <a:ea typeface="Cambria Math"/>
                  </a:rPr>
                  <a:t>150g tritium. </a:t>
                </a: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6842" y="1676400"/>
                <a:ext cx="8991600" cy="4800600"/>
              </a:xfrm>
              <a:blipFill rotWithShape="1">
                <a:blip r:embed="rId2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57200" y="381000"/>
            <a:ext cx="838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tx2"/>
                </a:solidFill>
              </a:rPr>
              <a:t>How much Tritium is needed to build a fusion bomb as powerful as 20kiloton </a:t>
            </a:r>
            <a:r>
              <a:rPr lang="en-US" sz="3000" b="1" dirty="0">
                <a:solidFill>
                  <a:schemeClr val="tx2"/>
                </a:solidFill>
              </a:rPr>
              <a:t>TNT </a:t>
            </a:r>
            <a:r>
              <a:rPr lang="en-US" sz="3000" b="1" dirty="0" smtClean="0">
                <a:solidFill>
                  <a:schemeClr val="tx2"/>
                </a:solidFill>
              </a:rPr>
              <a:t>? </a:t>
            </a:r>
            <a:endParaRPr lang="en-US" sz="3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24440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64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6200"/>
            <a:ext cx="91440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i="1" dirty="0">
                <a:solidFill>
                  <a:schemeClr val="accent1"/>
                </a:solidFill>
              </a:rPr>
              <a:t>Beta decay</a:t>
            </a:r>
            <a:r>
              <a:rPr lang="en-US" sz="2800" dirty="0"/>
              <a:t> is the emission of either an electron or a </a:t>
            </a:r>
            <a:r>
              <a:rPr lang="en-US" sz="2800" b="1" i="1" dirty="0">
                <a:solidFill>
                  <a:schemeClr val="accent1"/>
                </a:solidFill>
              </a:rPr>
              <a:t>positron</a:t>
            </a:r>
            <a:r>
              <a:rPr lang="en-US" sz="2800" dirty="0"/>
              <a:t> (the electron’s </a:t>
            </a:r>
            <a:r>
              <a:rPr lang="en-US" sz="2800" b="1" i="1" dirty="0">
                <a:solidFill>
                  <a:schemeClr val="accent1"/>
                </a:solidFill>
              </a:rPr>
              <a:t>antiparticle</a:t>
            </a:r>
            <a:r>
              <a:rPr lang="en-US" sz="2800" dirty="0" smtClean="0"/>
              <a:t>).</a:t>
            </a:r>
          </a:p>
          <a:p>
            <a:pPr>
              <a:lnSpc>
                <a:spcPct val="80000"/>
              </a:lnSpc>
            </a:pPr>
            <a:endParaRPr lang="en-US" sz="28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For example, lead-214 emits an electron.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One </a:t>
            </a:r>
            <a:r>
              <a:rPr lang="en-US" sz="2400" dirty="0"/>
              <a:t>of the neutrons inside the nucleus changes into a proton, yielding a nucleus with a higher atomic number.</a:t>
            </a:r>
          </a:p>
          <a:p>
            <a:pPr lvl="1">
              <a:lnSpc>
                <a:spcPct val="80000"/>
              </a:lnSpc>
            </a:pPr>
            <a:endParaRPr lang="en-US" sz="2400" dirty="0" smtClean="0"/>
          </a:p>
          <a:p>
            <a:pPr lvl="1">
              <a:lnSpc>
                <a:spcPct val="80000"/>
              </a:lnSpc>
            </a:pPr>
            <a:r>
              <a:rPr lang="en-US" sz="2400" dirty="0" smtClean="0"/>
              <a:t>In </a:t>
            </a:r>
            <a:r>
              <a:rPr lang="en-US" sz="2400" dirty="0"/>
              <a:t>the process, an electron is emitted (to conserve charge) and a </a:t>
            </a:r>
            <a:r>
              <a:rPr lang="en-US" sz="2400" b="1" i="1" dirty="0">
                <a:solidFill>
                  <a:schemeClr val="accent1"/>
                </a:solidFill>
              </a:rPr>
              <a:t>neutrino</a:t>
            </a:r>
            <a:r>
              <a:rPr lang="en-US" sz="2400" dirty="0"/>
              <a:t> (or in this case, an </a:t>
            </a:r>
            <a:r>
              <a:rPr lang="en-US" sz="2400" b="1" i="1" dirty="0">
                <a:solidFill>
                  <a:schemeClr val="accent1"/>
                </a:solidFill>
              </a:rPr>
              <a:t>antineutrino</a:t>
            </a:r>
            <a:r>
              <a:rPr lang="en-US" sz="2400" dirty="0"/>
              <a:t>, the neutrino’s </a:t>
            </a:r>
            <a:r>
              <a:rPr lang="en-US" sz="2400" b="1" i="1" dirty="0">
                <a:solidFill>
                  <a:schemeClr val="accent1"/>
                </a:solidFill>
              </a:rPr>
              <a:t>antiparticle</a:t>
            </a:r>
            <a:r>
              <a:rPr lang="en-US" sz="2400" dirty="0"/>
              <a:t>) is emitted to conserve momentum.</a:t>
            </a:r>
          </a:p>
        </p:txBody>
      </p:sp>
      <p:graphicFrame>
        <p:nvGraphicFramePr>
          <p:cNvPr id="219648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3320910"/>
              </p:ext>
            </p:extLst>
          </p:nvPr>
        </p:nvGraphicFramePr>
        <p:xfrm>
          <a:off x="228600" y="4800600"/>
          <a:ext cx="3836988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4" imgW="1625600" imgH="203200" progId="Equation.3">
                  <p:embed/>
                </p:oleObj>
              </mc:Choice>
              <mc:Fallback>
                <p:oleObj name="Equation" r:id="rId4" imgW="1625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4800600"/>
                        <a:ext cx="3836988" cy="479425"/>
                      </a:xfrm>
                      <a:prstGeom prst="rect">
                        <a:avLst/>
                      </a:prstGeom>
                      <a:solidFill>
                        <a:srgbClr val="EFFF5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96485" name="Picture 5" descr="19_0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003677"/>
            <a:ext cx="4724400" cy="2854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648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2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533400"/>
            <a:ext cx="8382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This reaction is very difficult to produce because all the nuclei are positively charged and so repel one another.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High temperatures (a million degrees Celsius or more) and high densities are necessary to increase the probability of the reactions occurring.</a:t>
            </a:r>
          </a:p>
          <a:p>
            <a:pPr lvl="1">
              <a:lnSpc>
                <a:spcPct val="80000"/>
              </a:lnSpc>
            </a:pPr>
            <a:r>
              <a:rPr lang="en-US" sz="2000" dirty="0">
                <a:solidFill>
                  <a:srgbClr val="FFEBE8"/>
                </a:solidFill>
              </a:rPr>
              <a:t>The resulting chain reaction is called a thermal chain reaction.</a:t>
            </a:r>
            <a:endParaRPr lang="en-US" sz="2000" dirty="0"/>
          </a:p>
        </p:txBody>
      </p:sp>
      <p:sp>
        <p:nvSpPr>
          <p:cNvPr id="2270211" name="Text Box 3"/>
          <p:cNvSpPr txBox="1">
            <a:spLocks noChangeArrowheads="1"/>
          </p:cNvSpPr>
          <p:nvPr/>
        </p:nvSpPr>
        <p:spPr bwMode="auto">
          <a:xfrm>
            <a:off x="228600" y="2743200"/>
            <a:ext cx="3886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easiest way to get both the high temperatures and the high densities required is to explode a fission bomb to initiate the fusion reaction</a:t>
            </a: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70000"/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fission bomb produces the high temperature required, and the fission explosion compresses the fusion fuel enough for the fusion reactions to take place.</a:t>
            </a:r>
          </a:p>
        </p:txBody>
      </p:sp>
      <p:pic>
        <p:nvPicPr>
          <p:cNvPr id="2270212" name="Picture 4" descr="19_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411413"/>
            <a:ext cx="48006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02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The antimatter bomb:  the </a:t>
            </a:r>
            <a:r>
              <a:rPr lang="en-US" sz="3000" dirty="0" smtClean="0"/>
              <a:t>Sci</a:t>
            </a:r>
            <a:r>
              <a:rPr lang="en-US" sz="3000" dirty="0"/>
              <a:t>-</a:t>
            </a:r>
            <a:r>
              <a:rPr lang="en-US" sz="3000" dirty="0" smtClean="0"/>
              <a:t>Fi Bomb</a:t>
            </a:r>
            <a:endParaRPr lang="en-US" sz="3000" dirty="0"/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 smtClean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 smtClean="0">
                  <a:latin typeface="Cambria Math"/>
                </a:endParaRPr>
              </a:p>
              <a:p>
                <a:r>
                  <a:rPr lang="en-US" sz="2500" dirty="0" smtClean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 smtClean="0">
                    <a:latin typeface="Cambria Math"/>
                  </a:rPr>
                  <a:t>2</a:t>
                </a:r>
                <a:endParaRPr lang="en-US" sz="2500" b="0" i="1" dirty="0" smtClean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</a:t>
                </a:r>
                <a:r>
                  <a:rPr lang="en-US" sz="1600" dirty="0" smtClean="0"/>
                  <a:t>)</a:t>
                </a:r>
              </a:p>
              <a:p>
                <a:endParaRPr lang="en-US" sz="2000" dirty="0" smtClean="0"/>
              </a:p>
              <a:p>
                <a:r>
                  <a:rPr lang="en-US" sz="2500" b="0" dirty="0" smtClean="0">
                    <a:solidFill>
                      <a:schemeClr val="tx2"/>
                    </a:solidFill>
                    <a:ea typeface="Cambria Math"/>
                  </a:rPr>
                  <a:t>What’s the power of this 2g bomb in kilotons? (</a:t>
                </a:r>
                <a14:m>
                  <m:oMath xmlns:m="http://schemas.openxmlformats.org/officeDocument/2006/math">
                    <m:r>
                      <a:rPr lang="en-US" sz="2500" i="1">
                        <a:latin typeface="Cambria Math"/>
                      </a:rPr>
                      <m:t>20 </m:t>
                    </m:r>
                    <m:r>
                      <a:rPr lang="en-US" sz="2500" i="1">
                        <a:latin typeface="Cambria Math"/>
                      </a:rPr>
                      <m:t>𝑘𝑖𝑙𝑜𝑡𝑜𝑛</m:t>
                    </m:r>
                    <m:r>
                      <a:rPr lang="en-US" sz="2500" i="1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i="1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i="1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i="1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r>
                  <a:rPr lang="en-US" sz="2500" dirty="0" smtClean="0">
                    <a:ea typeface="Cambria Math"/>
                  </a:rPr>
                  <a:t>)</a:t>
                </a:r>
                <a:endParaRPr lang="en-US" sz="2500" b="0" dirty="0" smtClean="0">
                  <a:solidFill>
                    <a:schemeClr val="tx2"/>
                  </a:solidFill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A. 20 kilotons </a:t>
                </a:r>
              </a:p>
              <a:p>
                <a:r>
                  <a:rPr lang="en-US" sz="2500" b="0" dirty="0" smtClean="0">
                    <a:ea typeface="Cambria Math"/>
                  </a:rPr>
                  <a:t>B. 40 kilotons</a:t>
                </a:r>
              </a:p>
              <a:p>
                <a:r>
                  <a:rPr lang="en-US" sz="2500" dirty="0" smtClean="0">
                    <a:ea typeface="Cambria Math"/>
                  </a:rPr>
                  <a:t>C. 0.05 kilotons</a:t>
                </a:r>
              </a:p>
              <a:p>
                <a:pPr marL="0" indent="0">
                  <a:buNone/>
                </a:pPr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720535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553998"/>
          </a:xfrm>
        </p:spPr>
        <p:txBody>
          <a:bodyPr/>
          <a:lstStyle/>
          <a:p>
            <a:r>
              <a:rPr lang="en-US" sz="3000" b="1" dirty="0" smtClean="0"/>
              <a:t>The antimatter bomb:  the </a:t>
            </a:r>
            <a:r>
              <a:rPr lang="en-US" sz="3000" dirty="0" smtClean="0"/>
              <a:t>Sci</a:t>
            </a:r>
            <a:r>
              <a:rPr lang="en-US" sz="3000" dirty="0"/>
              <a:t>-</a:t>
            </a:r>
            <a:r>
              <a:rPr lang="en-US" sz="3000" dirty="0" smtClean="0"/>
              <a:t>Fi Bomb</a:t>
            </a:r>
            <a:endParaRPr lang="en-US" sz="3000" dirty="0"/>
          </a:p>
        </p:txBody>
      </p:sp>
      <p:pic>
        <p:nvPicPr>
          <p:cNvPr id="2203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990600"/>
            <a:ext cx="3769525" cy="5610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US" sz="2500" b="1" dirty="0" smtClean="0">
                    <a:latin typeface="Cambria Math"/>
                  </a:rPr>
                  <a:t>Why  people are so scared when 1g of antimatter is stolen? </a:t>
                </a:r>
              </a:p>
              <a:p>
                <a:endParaRPr lang="en-US" sz="2500" b="0" i="1" dirty="0" smtClean="0">
                  <a:latin typeface="Cambria Math"/>
                </a:endParaRPr>
              </a:p>
              <a:p>
                <a:r>
                  <a:rPr lang="en-US" sz="2500" dirty="0" smtClean="0">
                    <a:latin typeface="Cambria Math"/>
                  </a:rPr>
                  <a:t>When antimatter is mixed with matter, both change to energy according to E = mc</a:t>
                </a:r>
                <a:r>
                  <a:rPr lang="en-US" sz="2500" baseline="30000" dirty="0" smtClean="0">
                    <a:latin typeface="Cambria Math"/>
                  </a:rPr>
                  <a:t>2</a:t>
                </a:r>
                <a:endParaRPr lang="en-US" sz="2500" b="0" i="1" dirty="0" smtClean="0">
                  <a:latin typeface="Cambria Math"/>
                </a:endParaRPr>
              </a:p>
              <a:p>
                <a:pPr lvl="1"/>
                <a:r>
                  <a:rPr lang="en-US" sz="1600" dirty="0"/>
                  <a:t>1 g of antimatter with 1 g of matter (which makes 2 g = 0.002 kg</a:t>
                </a:r>
                <a:r>
                  <a:rPr lang="en-US" sz="1600" dirty="0" smtClean="0"/>
                  <a:t>)</a:t>
                </a:r>
              </a:p>
              <a:p>
                <a:endParaRPr lang="en-US" sz="2000" dirty="0" smtClean="0"/>
              </a:p>
              <a:p>
                <a:r>
                  <a:rPr lang="pt-BR" sz="2500" dirty="0"/>
                  <a:t>E= 0.002 x (300,000,000)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kg m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/s</a:t>
                </a:r>
                <a:r>
                  <a:rPr lang="pt-BR" sz="2500" baseline="30000" dirty="0"/>
                  <a:t>2</a:t>
                </a:r>
                <a:r>
                  <a:rPr lang="pt-BR" sz="2500" dirty="0"/>
                  <a:t> = 1.8 x 10</a:t>
                </a:r>
                <a:r>
                  <a:rPr lang="pt-BR" sz="2500" baseline="30000" dirty="0"/>
                  <a:t>14</a:t>
                </a:r>
                <a:r>
                  <a:rPr lang="pt-BR" sz="2500" dirty="0"/>
                  <a:t> J </a:t>
                </a:r>
                <a:endParaRPr lang="pt-BR" sz="2500" dirty="0" smtClean="0"/>
              </a:p>
              <a:p>
                <a14:m>
                  <m:oMath xmlns:m="http://schemas.openxmlformats.org/officeDocument/2006/math">
                    <m:r>
                      <a:rPr lang="en-US" sz="2500" b="0" i="1" smtClean="0">
                        <a:latin typeface="Cambria Math"/>
                      </a:rPr>
                      <m:t>20 </m:t>
                    </m:r>
                    <m:r>
                      <a:rPr lang="en-US" sz="2500" b="0" i="1" smtClean="0">
                        <a:latin typeface="Cambria Math"/>
                      </a:rPr>
                      <m:t>𝑘𝑖𝑙𝑜𝑡𝑜𝑛</m:t>
                    </m:r>
                    <m:r>
                      <a:rPr lang="en-US" sz="2500" b="0" i="1" smtClean="0">
                        <a:latin typeface="Cambria Math"/>
                      </a:rPr>
                      <m:t>=8.4×</m:t>
                    </m:r>
                    <m:sSup>
                      <m:sSupPr>
                        <m:ctrlPr>
                          <a:rPr lang="en-US" sz="2500" b="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sz="2500" b="0" i="1" smtClean="0">
                            <a:latin typeface="Cambria Math"/>
                            <a:ea typeface="Cambria Math"/>
                          </a:rPr>
                          <m:t>13 </m:t>
                        </m:r>
                      </m:sup>
                    </m:sSup>
                    <m:r>
                      <a:rPr lang="en-US" sz="2500" b="0" i="1" smtClean="0">
                        <a:latin typeface="Cambria Math"/>
                        <a:ea typeface="Cambria Math"/>
                      </a:rPr>
                      <m:t>𝐽</m:t>
                    </m:r>
                    <m:r>
                      <a:rPr lang="en-US" sz="2500" b="0" i="1" smtClean="0">
                        <a:latin typeface="Cambria Math"/>
                        <a:ea typeface="Cambria Math"/>
                      </a:rPr>
                      <m:t>. </m:t>
                    </m:r>
                  </m:oMath>
                </a14:m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r>
                  <a:rPr lang="en-US" sz="2500" dirty="0" smtClean="0">
                    <a:ea typeface="Cambria Math"/>
                  </a:rPr>
                  <a:t>It’s as powerful as a 40kiloton TNT bomb. </a:t>
                </a:r>
                <a:endParaRPr lang="en-US" sz="2500" dirty="0">
                  <a:ea typeface="Cambria Math"/>
                </a:endParaRPr>
              </a:p>
              <a:p>
                <a:endParaRPr lang="en-US" sz="2500" b="0" dirty="0" smtClean="0">
                  <a:ea typeface="Cambria Math"/>
                </a:endParaRPr>
              </a:p>
              <a:p>
                <a:endParaRPr lang="en-US" sz="250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b="0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 smtClean="0">
                  <a:ea typeface="Cambria Math"/>
                </a:endParaRPr>
              </a:p>
              <a:p>
                <a:pPr marL="0" indent="0">
                  <a:buNone/>
                </a:pPr>
                <a:endParaRPr lang="en-US" dirty="0">
                  <a:ea typeface="Cambria Math"/>
                </a:endParaRPr>
              </a:p>
              <a:p>
                <a:endParaRPr lang="en-US" b="0" dirty="0" smtClean="0">
                  <a:ea typeface="Cambria Math"/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21924" y="914400"/>
                <a:ext cx="4892834" cy="4800600"/>
              </a:xfrm>
              <a:blipFill rotWithShape="1">
                <a:blip r:embed="rId3"/>
                <a:stretch>
                  <a:fillRect l="-1993" t="-1777" r="-2615" b="-17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17968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9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762000"/>
          </a:xfrm>
        </p:spPr>
        <p:txBody>
          <a:bodyPr/>
          <a:lstStyle/>
          <a:p>
            <a:r>
              <a:rPr lang="en-US"/>
              <a:t>Nuclear Reactors</a:t>
            </a:r>
          </a:p>
        </p:txBody>
      </p:sp>
      <p:sp>
        <p:nvSpPr>
          <p:cNvPr id="2259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EE8DEC"/>
                </a:solidFill>
              </a:rPr>
              <a:t>Fermi’s</a:t>
            </a:r>
            <a:r>
              <a:rPr lang="en-US" sz="2800" dirty="0"/>
              <a:t> strategy to achieve a chain reaction with natural or slightly enriched uranium: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Slow the neutrons down between fission reactions using a material called a </a:t>
            </a:r>
            <a:r>
              <a:rPr lang="en-US" sz="2400" b="1" i="1" dirty="0">
                <a:solidFill>
                  <a:schemeClr val="accent1"/>
                </a:solidFill>
              </a:rPr>
              <a:t>moderator</a:t>
            </a:r>
            <a:r>
              <a:rPr lang="en-US" sz="24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b="1" i="1" dirty="0">
                <a:solidFill>
                  <a:schemeClr val="accent1"/>
                </a:solidFill>
              </a:rPr>
              <a:t>Control rods</a:t>
            </a:r>
            <a:r>
              <a:rPr lang="en-US" sz="2400" dirty="0"/>
              <a:t> are used to absorb the neutrons to slow the reaction as desired.</a:t>
            </a:r>
          </a:p>
        </p:txBody>
      </p:sp>
      <p:sp>
        <p:nvSpPr>
          <p:cNvPr id="2259972" name="Text Box 4"/>
          <p:cNvSpPr txBox="1">
            <a:spLocks noChangeArrowheads="1"/>
          </p:cNvSpPr>
          <p:nvPr/>
        </p:nvSpPr>
        <p:spPr bwMode="auto">
          <a:xfrm>
            <a:off x="116457" y="3459301"/>
            <a:ext cx="350520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FFB6BF"/>
                </a:solidFill>
                <a:latin typeface="Arial" charset="0"/>
              </a:rPr>
              <a:t>Fermi’s “pile”</a:t>
            </a:r>
            <a:r>
              <a:rPr lang="en-US" sz="2000" dirty="0">
                <a:latin typeface="Arial" charset="0"/>
              </a:rPr>
              <a:t> was the first human-produced nuclear reactor</a:t>
            </a:r>
            <a:r>
              <a:rPr lang="en-US" sz="2000" dirty="0" smtClean="0">
                <a:latin typeface="Arial" charset="0"/>
              </a:rPr>
              <a:t>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Graphite blocks served as the moderator.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rial" charset="0"/>
              </a:rPr>
              <a:t>Control </a:t>
            </a:r>
            <a:r>
              <a:rPr lang="en-US" sz="2000" dirty="0">
                <a:latin typeface="Arial" charset="0"/>
              </a:rPr>
              <a:t>rods were cadmium, but today’s reactors use boron.</a:t>
            </a:r>
          </a:p>
        </p:txBody>
      </p:sp>
      <p:pic>
        <p:nvPicPr>
          <p:cNvPr id="2259973" name="Picture 5" descr="19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367088"/>
            <a:ext cx="5410200" cy="3262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316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579437"/>
          </a:xfrm>
        </p:spPr>
        <p:txBody>
          <a:bodyPr/>
          <a:lstStyle/>
          <a:p>
            <a:r>
              <a:rPr lang="en-US" sz="3200"/>
              <a:t>Modern Power Reactors</a:t>
            </a:r>
            <a:endParaRPr lang="en-US"/>
          </a:p>
        </p:txBody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Most reactors today use ordinary </a:t>
            </a:r>
            <a:r>
              <a:rPr lang="en-US" sz="2000" i="1" dirty="0">
                <a:solidFill>
                  <a:srgbClr val="FFBF8A"/>
                </a:solidFill>
              </a:rPr>
              <a:t>(light)</a:t>
            </a:r>
            <a:r>
              <a:rPr lang="en-US" sz="2000" dirty="0"/>
              <a:t> water as the moderator.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This requires enrichment of the fuel to 3% </a:t>
            </a:r>
            <a:r>
              <a:rPr lang="en-US" sz="2000" dirty="0" smtClean="0"/>
              <a:t>U-235 (nature: ~0.7%)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The advantage is that the water can also be used as a </a:t>
            </a:r>
            <a:r>
              <a:rPr lang="en-US" sz="2000" b="1" i="1" dirty="0">
                <a:solidFill>
                  <a:schemeClr val="accent1"/>
                </a:solidFill>
              </a:rPr>
              <a:t>coolant</a:t>
            </a:r>
            <a:r>
              <a:rPr lang="en-US" sz="2000" dirty="0"/>
              <a:t>.</a:t>
            </a:r>
            <a:endParaRPr lang="en-US" sz="2800" dirty="0"/>
          </a:p>
        </p:txBody>
      </p:sp>
      <p:pic>
        <p:nvPicPr>
          <p:cNvPr id="2" name="PressurizedWaterReac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880" y="1905000"/>
            <a:ext cx="8490520" cy="43879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64395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Animated Diagram of a </a:t>
            </a:r>
            <a:r>
              <a:rPr lang="en-US" dirty="0">
                <a:hlinkClick r:id="rId6" tooltip="Pressurized Water Reactor"/>
              </a:rPr>
              <a:t>Pressurized Water Reactor</a:t>
            </a:r>
            <a:r>
              <a:rPr lang="en-US" dirty="0" smtClean="0"/>
              <a:t>. (PWR)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63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2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363"/>
            <a:ext cx="7772400" cy="579437"/>
          </a:xfrm>
        </p:spPr>
        <p:txBody>
          <a:bodyPr/>
          <a:lstStyle/>
          <a:p>
            <a:r>
              <a:rPr lang="en-US" sz="3200"/>
              <a:t>Modern Power Reactors</a:t>
            </a:r>
            <a:endParaRPr lang="en-US"/>
          </a:p>
        </p:txBody>
      </p:sp>
      <p:sp>
        <p:nvSpPr>
          <p:cNvPr id="2212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Most reactors today use ordinary </a:t>
            </a:r>
            <a:r>
              <a:rPr lang="en-US" sz="2000" i="1" dirty="0">
                <a:solidFill>
                  <a:srgbClr val="FFBF8A"/>
                </a:solidFill>
              </a:rPr>
              <a:t>(light)</a:t>
            </a:r>
            <a:r>
              <a:rPr lang="en-US" sz="2000" dirty="0"/>
              <a:t> water as the moderator.</a:t>
            </a:r>
          </a:p>
          <a:p>
            <a:pPr>
              <a:lnSpc>
                <a:spcPct val="80000"/>
              </a:lnSpc>
            </a:pPr>
            <a:r>
              <a:rPr lang="en-US" sz="2000" dirty="0"/>
              <a:t>This requires enrichment of the fuel to 3% </a:t>
            </a:r>
            <a:r>
              <a:rPr lang="en-US" sz="2000" dirty="0" smtClean="0"/>
              <a:t>U-235 (nature: ~0.7%)</a:t>
            </a: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The advantage is that the water can also be used as a </a:t>
            </a:r>
            <a:r>
              <a:rPr lang="en-US" sz="2000" b="1" i="1" dirty="0">
                <a:solidFill>
                  <a:schemeClr val="accent1"/>
                </a:solidFill>
              </a:rPr>
              <a:t>coolant</a:t>
            </a:r>
            <a:r>
              <a:rPr lang="en-US" sz="2000" dirty="0"/>
              <a:t>.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762000" y="6439558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Animated Diagram of a </a:t>
            </a:r>
            <a:r>
              <a:rPr lang="en-US" dirty="0">
                <a:hlinkClick r:id="rId5" tooltip="Boiling Water Reactor"/>
              </a:rPr>
              <a:t>Boiling Water </a:t>
            </a:r>
            <a:r>
              <a:rPr lang="en-US" dirty="0" smtClean="0">
                <a:hlinkClick r:id="rId5" tooltip="Boiling Water Reactor"/>
              </a:rPr>
              <a:t>Reactor</a:t>
            </a:r>
            <a:r>
              <a:rPr lang="en-US" dirty="0" smtClean="0"/>
              <a:t> (BWR)</a:t>
            </a:r>
            <a:endParaRPr lang="en-US" dirty="0"/>
          </a:p>
        </p:txBody>
      </p:sp>
      <p:pic>
        <p:nvPicPr>
          <p:cNvPr id="4" name="BoilingWaterReactor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1828800"/>
            <a:ext cx="8915400" cy="466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868363"/>
            <a:ext cx="6324600" cy="946150"/>
          </a:xfrm>
          <a:noFill/>
        </p:spPr>
        <p:txBody>
          <a:bodyPr/>
          <a:lstStyle/>
          <a:p>
            <a:r>
              <a:rPr lang="en-US" sz="2800">
                <a:solidFill>
                  <a:srgbClr val="EFFF5D"/>
                </a:solidFill>
                <a:latin typeface="Comic Sans MS" pitchFamily="66" charset="0"/>
              </a:rPr>
              <a:t>Do the control rods in a nuclear reactor absorb or emit neutrons?</a:t>
            </a:r>
            <a:endParaRPr lang="en-US"/>
          </a:p>
        </p:txBody>
      </p:sp>
      <p:sp>
        <p:nvSpPr>
          <p:cNvPr id="2278403" name="Text Box 3"/>
          <p:cNvSpPr txBox="1">
            <a:spLocks noChangeArrowheads="1"/>
          </p:cNvSpPr>
          <p:nvPr/>
        </p:nvSpPr>
        <p:spPr bwMode="auto">
          <a:xfrm>
            <a:off x="0" y="4419600"/>
            <a:ext cx="8305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lvl="2" algn="just"/>
            <a:r>
              <a:rPr lang="en-US" sz="2000" dirty="0">
                <a:latin typeface="Arial" charset="0"/>
              </a:rPr>
              <a:t>The control rods in a reactor absorb neutrons and are removed or inserted to control the number of neutrons in the chain reaction.</a:t>
            </a:r>
          </a:p>
        </p:txBody>
      </p:sp>
      <p:sp>
        <p:nvSpPr>
          <p:cNvPr id="2278404" name="Rectangle 4"/>
          <p:cNvSpPr>
            <a:spLocks noChangeArrowheads="1"/>
          </p:cNvSpPr>
          <p:nvPr/>
        </p:nvSpPr>
        <p:spPr bwMode="auto">
          <a:xfrm>
            <a:off x="1905000" y="2362200"/>
            <a:ext cx="5308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absorb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emit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both absorb and emit neutrons.</a:t>
            </a:r>
          </a:p>
          <a:p>
            <a:pPr marL="457200" indent="-457200">
              <a:buClr>
                <a:schemeClr val="folHlink"/>
              </a:buClr>
              <a:buFont typeface="Arial" charset="0"/>
              <a:buAutoNum type="alphaLcParenR"/>
            </a:pPr>
            <a:r>
              <a:rPr lang="en-US" sz="2000">
                <a:latin typeface="Comic Sans MS" pitchFamily="66" charset="0"/>
              </a:rPr>
              <a:t>They neither absorb nor emit neutrons.</a:t>
            </a:r>
          </a:p>
        </p:txBody>
      </p:sp>
    </p:spTree>
    <p:extLst>
      <p:ext uri="{BB962C8B-B14F-4D97-AF65-F5344CB8AC3E}">
        <p14:creationId xmlns:p14="http://schemas.microsoft.com/office/powerpoint/2010/main" val="63137387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8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840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9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06363"/>
            <a:ext cx="9144000" cy="579437"/>
          </a:xfrm>
        </p:spPr>
        <p:txBody>
          <a:bodyPr/>
          <a:lstStyle/>
          <a:p>
            <a:r>
              <a:rPr lang="en-US" sz="3200"/>
              <a:t>Safety and Environmental Concerns</a:t>
            </a:r>
            <a:endParaRPr lang="en-US"/>
          </a:p>
        </p:txBody>
      </p:sp>
      <p:sp>
        <p:nvSpPr>
          <p:cNvPr id="1149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609600"/>
            <a:ext cx="8382000" cy="1676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Fuel rods must be replaced as the fuel is used up and fission products build up</a:t>
            </a:r>
            <a:r>
              <a:rPr lang="en-US" sz="24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The spent fuel rods containing uranium, plutonium, and radioactive fission fragments must be stored or disposed of carefully.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Our current policy is to bury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these radioactive materials in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a solid rock formation.</a:t>
            </a:r>
          </a:p>
          <a:p>
            <a:pPr lvl="1">
              <a:lnSpc>
                <a:spcPct val="80000"/>
              </a:lnSpc>
            </a:pPr>
            <a:endParaRPr lang="en-US" sz="2000" dirty="0" smtClean="0"/>
          </a:p>
          <a:p>
            <a:pPr lvl="1">
              <a:lnSpc>
                <a:spcPct val="80000"/>
              </a:lnSpc>
            </a:pPr>
            <a:r>
              <a:rPr lang="en-US" sz="2000" dirty="0" smtClean="0"/>
              <a:t>Most </a:t>
            </a:r>
            <a:r>
              <a:rPr lang="en-US" sz="2000" dirty="0"/>
              <a:t>of the fission fragments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have half-lives of several years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or less, and do not have to be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isolated nearly as long as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plutonium-239 does</a:t>
            </a:r>
            <a:r>
              <a:rPr lang="en-US" sz="2000" dirty="0" smtClean="0"/>
              <a:t>.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In spite of the need for careful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waste disposal, nuclear power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still causes far lass atmospheric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pollution (and no greenhouse 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gases) than burning fossil fuels</a:t>
            </a:r>
          </a:p>
          <a:p>
            <a:pPr lvl="1">
              <a:lnSpc>
                <a:spcPct val="8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en-US" sz="2000" dirty="0"/>
              <a:t>	such as coal or oil.</a:t>
            </a:r>
          </a:p>
        </p:txBody>
      </p:sp>
      <p:pic>
        <p:nvPicPr>
          <p:cNvPr id="1149959" name="Picture 7" descr="19_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743200"/>
            <a:ext cx="3098817" cy="3551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52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-457200" y="228600"/>
            <a:ext cx="9601200" cy="477054"/>
          </a:xfrm>
        </p:spPr>
        <p:txBody>
          <a:bodyPr/>
          <a:lstStyle/>
          <a:p>
            <a:r>
              <a:rPr lang="en-US" sz="2500" dirty="0" smtClean="0"/>
              <a:t>Chernobyl and </a:t>
            </a:r>
            <a:r>
              <a:rPr lang="en-US" sz="2500" b="1" dirty="0" smtClean="0"/>
              <a:t>Fukushima </a:t>
            </a:r>
            <a:r>
              <a:rPr lang="en-US" sz="2500" dirty="0" smtClean="0"/>
              <a:t>Reactor </a:t>
            </a:r>
            <a:endParaRPr lang="en-US" sz="25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1901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457200" y="838200"/>
            <a:ext cx="8382000" cy="48006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The nuclear reactor at </a:t>
            </a:r>
            <a:r>
              <a:rPr lang="en-US" sz="2500" dirty="0" smtClean="0"/>
              <a:t>Chernobyl</a:t>
            </a:r>
            <a:r>
              <a:rPr lang="en-US" sz="2500" dirty="0"/>
              <a:t> </a:t>
            </a:r>
            <a:r>
              <a:rPr lang="en-US" sz="2500" dirty="0" smtClean="0"/>
              <a:t>use Graphite </a:t>
            </a:r>
            <a:r>
              <a:rPr lang="en-US" sz="2500" dirty="0" err="1" smtClean="0"/>
              <a:t>asthe</a:t>
            </a:r>
            <a:r>
              <a:rPr lang="en-US" sz="2500" dirty="0" smtClean="0"/>
              <a:t> </a:t>
            </a:r>
            <a:r>
              <a:rPr lang="en-US" sz="2500" dirty="0"/>
              <a:t>moderator, </a:t>
            </a:r>
            <a:r>
              <a:rPr lang="en-US" sz="2500" dirty="0" smtClean="0"/>
              <a:t>and water </a:t>
            </a:r>
            <a:r>
              <a:rPr lang="en-US" sz="2500" dirty="0"/>
              <a:t>was the </a:t>
            </a:r>
            <a:r>
              <a:rPr lang="en-US" sz="2500" dirty="0" smtClean="0"/>
              <a:t>coolant. Because </a:t>
            </a:r>
            <a:r>
              <a:rPr lang="en-US" sz="2500" dirty="0"/>
              <a:t>the coolant water was not also the moderator, the loss of the water would actually increase the reaction</a:t>
            </a:r>
            <a:r>
              <a:rPr lang="en-US" sz="25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500" dirty="0" smtClean="0"/>
          </a:p>
          <a:p>
            <a:pPr>
              <a:lnSpc>
                <a:spcPct val="80000"/>
              </a:lnSpc>
            </a:pPr>
            <a:r>
              <a:rPr lang="en-US" sz="2500" dirty="0"/>
              <a:t>The Fukushima I Nuclear </a:t>
            </a:r>
            <a:r>
              <a:rPr lang="en-US" sz="2500" dirty="0" smtClean="0"/>
              <a:t>reactors are BWR. </a:t>
            </a:r>
            <a:endParaRPr lang="en-US" sz="2500" dirty="0"/>
          </a:p>
          <a:p>
            <a:pPr>
              <a:lnSpc>
                <a:spcPct val="80000"/>
              </a:lnSpc>
            </a:pPr>
            <a:endParaRPr lang="en-US" sz="2500" dirty="0" smtClean="0"/>
          </a:p>
          <a:p>
            <a:pPr>
              <a:lnSpc>
                <a:spcPct val="80000"/>
              </a:lnSpc>
            </a:pPr>
            <a:r>
              <a:rPr lang="en-US" sz="2500" dirty="0" smtClean="0"/>
              <a:t>The BWR is a lot safer since water also serves as moderator. Without moderator, the chain reaction rate decrease. 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B</a:t>
            </a:r>
            <a:r>
              <a:rPr lang="en-US" sz="2500" dirty="0" smtClean="0"/>
              <a:t>ut without the coolant, i.e. the water, the </a:t>
            </a:r>
            <a:r>
              <a:rPr lang="en-US" sz="2500" dirty="0"/>
              <a:t>decay </a:t>
            </a:r>
            <a:r>
              <a:rPr lang="en-US" sz="2500" dirty="0" smtClean="0"/>
              <a:t>heat can leads to reactor meltdown. </a:t>
            </a:r>
          </a:p>
          <a:p>
            <a:pPr>
              <a:lnSpc>
                <a:spcPct val="80000"/>
              </a:lnSpc>
            </a:pPr>
            <a:endParaRPr lang="en-US" sz="2500" dirty="0" smtClean="0"/>
          </a:p>
          <a:p>
            <a:pPr>
              <a:lnSpc>
                <a:spcPct val="80000"/>
              </a:lnSpc>
            </a:pPr>
            <a:r>
              <a:rPr lang="en-US" sz="2500" dirty="0" smtClean="0"/>
              <a:t>Further reading: </a:t>
            </a:r>
            <a:endParaRPr lang="en-US" sz="2500" dirty="0"/>
          </a:p>
          <a:p>
            <a:pPr lvl="1">
              <a:lnSpc>
                <a:spcPct val="80000"/>
              </a:lnSpc>
            </a:pP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en.wikipedia.org/wiki/Fukushima_I_nuclear_accidents</a:t>
            </a:r>
            <a:r>
              <a:rPr lang="en-US" sz="1600" dirty="0" smtClean="0"/>
              <a:t>	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http://en.wikipedia.org/wiki/Chernobyl</a:t>
            </a:r>
          </a:p>
          <a:p>
            <a:pPr>
              <a:lnSpc>
                <a:spcPct val="80000"/>
              </a:lnSpc>
            </a:pP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83481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57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743" y="1683723"/>
            <a:ext cx="4326013" cy="432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3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33400"/>
            <a:ext cx="9144000" cy="579438"/>
          </a:xfrm>
        </p:spPr>
        <p:txBody>
          <a:bodyPr/>
          <a:lstStyle/>
          <a:p>
            <a:r>
              <a:rPr lang="en-US" sz="3200">
                <a:solidFill>
                  <a:srgbClr val="EFFF5D"/>
                </a:solidFill>
                <a:latin typeface="Comic Sans MS" pitchFamily="66" charset="0"/>
              </a:rPr>
              <a:t>Can we generate power from controlled fusion?</a:t>
            </a:r>
            <a:endParaRPr lang="en-US" sz="4000">
              <a:solidFill>
                <a:srgbClr val="EFFF5D"/>
              </a:solidFill>
              <a:latin typeface="Comic Sans MS" pitchFamily="66" charset="0"/>
            </a:endParaRPr>
          </a:p>
        </p:txBody>
      </p:sp>
      <p:pic>
        <p:nvPicPr>
          <p:cNvPr id="2205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962400" cy="287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056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680" y="1683723"/>
            <a:ext cx="1332781" cy="63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97843" y="6019800"/>
            <a:ext cx="45066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ITER</a:t>
            </a:r>
            <a:r>
              <a:rPr lang="en-US" sz="2000" dirty="0"/>
              <a:t> </a:t>
            </a:r>
            <a:r>
              <a:rPr lang="en-US" sz="2000" dirty="0" smtClean="0"/>
              <a:t>(the </a:t>
            </a:r>
            <a:r>
              <a:rPr lang="en-US" sz="2000" b="1" dirty="0"/>
              <a:t>International Thermonuclear Experimental Reactor</a:t>
            </a:r>
            <a:r>
              <a:rPr lang="en-US" sz="2000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5029200"/>
            <a:ext cx="411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Sun is a fusion reactor (not controlled).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927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17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9144000" cy="5334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b="1" i="1" dirty="0">
                <a:solidFill>
                  <a:schemeClr val="accent1"/>
                </a:solidFill>
              </a:rPr>
              <a:t>Gamma decay</a:t>
            </a:r>
            <a:r>
              <a:rPr lang="en-US" sz="2800" dirty="0"/>
              <a:t> is the emission of a gamma particle or photon.</a:t>
            </a:r>
          </a:p>
          <a:p>
            <a:pPr lvl="1">
              <a:lnSpc>
                <a:spcPct val="80000"/>
              </a:lnSpc>
            </a:pPr>
            <a:r>
              <a:rPr lang="en-US" sz="2400" dirty="0"/>
              <a:t>The number of protons and of total nucleons does not change</a:t>
            </a:r>
            <a:r>
              <a:rPr lang="en-US" sz="24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The nucleus decays from an excited state to a lower energy state</a:t>
            </a:r>
            <a:r>
              <a:rPr lang="en-US" sz="24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400" dirty="0"/>
          </a:p>
          <a:p>
            <a:pPr lvl="1">
              <a:lnSpc>
                <a:spcPct val="80000"/>
              </a:lnSpc>
            </a:pPr>
            <a:r>
              <a:rPr lang="en-US" sz="2400" dirty="0"/>
              <a:t>The lost energy is carried away by the photon.</a:t>
            </a:r>
          </a:p>
        </p:txBody>
      </p:sp>
      <p:graphicFrame>
        <p:nvGraphicFramePr>
          <p:cNvPr id="2251779" name="Object 3"/>
          <p:cNvGraphicFramePr>
            <a:graphicFrameLocks noChangeAspect="1"/>
          </p:cNvGraphicFramePr>
          <p:nvPr/>
        </p:nvGraphicFramePr>
        <p:xfrm>
          <a:off x="871538" y="4800600"/>
          <a:ext cx="2938462" cy="479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Equation" r:id="rId4" imgW="1244600" imgH="203200" progId="Equation.3">
                  <p:embed/>
                </p:oleObj>
              </mc:Choice>
              <mc:Fallback>
                <p:oleObj name="Equation" r:id="rId4" imgW="12446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1538" y="4800600"/>
                        <a:ext cx="2938462" cy="479425"/>
                      </a:xfrm>
                      <a:prstGeom prst="rect">
                        <a:avLst/>
                      </a:prstGeom>
                      <a:solidFill>
                        <a:srgbClr val="EFFF5D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1780" name="Picture 4" descr="19_0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3702050"/>
            <a:ext cx="3481387" cy="311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30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201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381000"/>
            <a:ext cx="8686800" cy="4114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rgbClr val="FFEBE8"/>
                </a:solidFill>
              </a:rPr>
              <a:t>Although fission does not result when a U-238 nucleus absorbs a neutron, a series of reactions produces plutonium, the primary fuel in fission bombs.</a:t>
            </a:r>
          </a:p>
        </p:txBody>
      </p:sp>
      <p:pic>
        <p:nvPicPr>
          <p:cNvPr id="2262019" name="Picture 3" descr="19_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1722437"/>
            <a:ext cx="4614862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62020" name="Text Box 4"/>
          <p:cNvSpPr txBox="1">
            <a:spLocks noChangeArrowheads="1"/>
          </p:cNvSpPr>
          <p:nvPr/>
        </p:nvSpPr>
        <p:spPr bwMode="auto">
          <a:xfrm>
            <a:off x="304800" y="2133600"/>
            <a:ext cx="388620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Plutonium-239 is relatively stable, with a half-life of 24,000 years</a:t>
            </a: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rgbClr val="C7FFC2"/>
                </a:solidFill>
                <a:latin typeface="Arial" charset="0"/>
              </a:rPr>
              <a:t>The production of plutonium-239 is a by-product of a reactor.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solidFill>
                <a:srgbClr val="C7FFC2"/>
              </a:solidFill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rgbClr val="C7FFC2"/>
                </a:solidFill>
                <a:latin typeface="Arial" charset="0"/>
              </a:rPr>
              <a:t>It </a:t>
            </a:r>
            <a:r>
              <a:rPr lang="en-US" sz="2000" dirty="0">
                <a:solidFill>
                  <a:srgbClr val="C7FFC2"/>
                </a:solidFill>
                <a:latin typeface="Arial" charset="0"/>
              </a:rPr>
              <a:t>can be separated from the uranium using chemical techniques, since it is a different element.</a:t>
            </a:r>
          </a:p>
        </p:txBody>
      </p:sp>
    </p:spTree>
    <p:extLst>
      <p:ext uri="{BB962C8B-B14F-4D97-AF65-F5344CB8AC3E}">
        <p14:creationId xmlns:p14="http://schemas.microsoft.com/office/powerpoint/2010/main" val="377726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8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9144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Different radioactive isotopes have different average times that elapse before they decay</a:t>
            </a:r>
            <a:r>
              <a:rPr lang="en-US" sz="24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400" b="1" i="1" dirty="0">
              <a:solidFill>
                <a:schemeClr val="accent1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dirty="0"/>
              <a:t>The </a:t>
            </a:r>
            <a:r>
              <a:rPr lang="en-US" sz="2400" b="1" i="1" dirty="0">
                <a:solidFill>
                  <a:schemeClr val="accent1"/>
                </a:solidFill>
              </a:rPr>
              <a:t>half-life</a:t>
            </a:r>
            <a:r>
              <a:rPr lang="en-US" sz="2400" dirty="0"/>
              <a:t> is the time required for half of the original number of atoms to decay.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For example, the half-life of radon-222 is about 3.8 days.</a:t>
            </a:r>
          </a:p>
        </p:txBody>
      </p:sp>
      <p:pic>
        <p:nvPicPr>
          <p:cNvPr id="2253827" name="Picture 3" descr="19_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438" y="2388138"/>
            <a:ext cx="4588418" cy="399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828" name="Text Box 4"/>
          <p:cNvSpPr txBox="1">
            <a:spLocks noChangeArrowheads="1"/>
          </p:cNvSpPr>
          <p:nvPr/>
        </p:nvSpPr>
        <p:spPr bwMode="auto">
          <a:xfrm>
            <a:off x="304800" y="2388139"/>
            <a:ext cx="3733800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>
                <a:latin typeface="Arial" charset="0"/>
              </a:rPr>
              <a:t>If we start with 20,000 atoms of radon-222, 3.8 days later we would have 10,000 remaining.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rial" charset="0"/>
              </a:rPr>
              <a:t>After </a:t>
            </a:r>
            <a:r>
              <a:rPr lang="en-US" sz="2000" dirty="0">
                <a:latin typeface="Arial" charset="0"/>
              </a:rPr>
              <a:t>7.6 days, half of the 10,000 would have decayed, leaving 5,000.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rial" charset="0"/>
              </a:rPr>
              <a:t>After </a:t>
            </a:r>
            <a:r>
              <a:rPr lang="en-US" sz="2000" dirty="0">
                <a:latin typeface="Arial" charset="0"/>
              </a:rPr>
              <a:t>three half-lives, only 2500 would remain.</a:t>
            </a: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endParaRPr lang="en-US" sz="2000" dirty="0" smtClean="0">
              <a:latin typeface="Arial" charset="0"/>
            </a:endParaRPr>
          </a:p>
          <a:p>
            <a:pPr>
              <a:buClr>
                <a:schemeClr val="folHlink"/>
              </a:buClr>
              <a:buFont typeface="Wingdings" pitchFamily="2" charset="2"/>
              <a:buChar char="§"/>
            </a:pPr>
            <a:r>
              <a:rPr lang="en-US" sz="2000" dirty="0" smtClean="0">
                <a:latin typeface="Arial" charset="0"/>
              </a:rPr>
              <a:t>After </a:t>
            </a:r>
            <a:r>
              <a:rPr lang="en-US" sz="2000" dirty="0">
                <a:latin typeface="Arial" charset="0"/>
              </a:rPr>
              <a:t>four half-lives, only 1250 would remain.</a:t>
            </a:r>
          </a:p>
        </p:txBody>
      </p:sp>
    </p:spTree>
    <p:extLst>
      <p:ext uri="{BB962C8B-B14F-4D97-AF65-F5344CB8AC3E}">
        <p14:creationId xmlns:p14="http://schemas.microsoft.com/office/powerpoint/2010/main" val="211392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587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28216"/>
            <a:ext cx="9144000" cy="1077218"/>
          </a:xfrm>
        </p:spPr>
        <p:txBody>
          <a:bodyPr/>
          <a:lstStyle/>
          <a:p>
            <a:r>
              <a:rPr lang="en-US" sz="3200" dirty="0">
                <a:solidFill>
                  <a:srgbClr val="EE8DEC"/>
                </a:solidFill>
                <a:latin typeface="Comic Sans MS" pitchFamily="66" charset="0"/>
              </a:rPr>
              <a:t>Fermi</a:t>
            </a:r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 attempted to produce new elements by bombarding uranium with neutrons.  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55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05000" y="27432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>
                <a:latin typeface="Comic Sans MS" pitchFamily="66" charset="0"/>
              </a:rPr>
              <a:t>2</a:t>
            </a:r>
            <a:r>
              <a:rPr lang="en-US" sz="2800">
                <a:latin typeface="Comic Sans MS" pitchFamily="66" charset="0"/>
              </a:rPr>
              <a:t>He</a:t>
            </a:r>
            <a:r>
              <a:rPr lang="en-US" sz="2800" baseline="30000">
                <a:latin typeface="Comic Sans MS" pitchFamily="66" charset="0"/>
              </a:rPr>
              <a:t>4</a:t>
            </a:r>
            <a:r>
              <a:rPr lang="en-US" sz="2800">
                <a:latin typeface="Comic Sans MS" pitchFamily="66" charset="0"/>
              </a:rPr>
              <a:t> + </a:t>
            </a:r>
            <a:r>
              <a:rPr lang="en-US" sz="2800" baseline="-25000">
                <a:latin typeface="Comic Sans MS" pitchFamily="66" charset="0"/>
              </a:rPr>
              <a:t>4</a:t>
            </a:r>
            <a:r>
              <a:rPr lang="en-US" sz="2800">
                <a:latin typeface="Comic Sans MS" pitchFamily="66" charset="0"/>
              </a:rPr>
              <a:t>Be</a:t>
            </a:r>
            <a:r>
              <a:rPr lang="en-US" sz="2800" baseline="30000">
                <a:latin typeface="Comic Sans MS" pitchFamily="66" charset="0"/>
              </a:rPr>
              <a:t>9</a:t>
            </a:r>
            <a:r>
              <a:rPr lang="en-US" sz="2800">
                <a:latin typeface="Comic Sans MS" pitchFamily="66" charset="0"/>
              </a:rPr>
              <a:t> 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>
              <a:latin typeface="Comic Sans MS" pitchFamily="66" charset="0"/>
            </a:endParaRPr>
          </a:p>
        </p:txBody>
      </p:sp>
      <p:pic>
        <p:nvPicPr>
          <p:cNvPr id="2255876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60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96380"/>
            <a:ext cx="7772400" cy="769441"/>
          </a:xfrm>
        </p:spPr>
        <p:txBody>
          <a:bodyPr/>
          <a:lstStyle/>
          <a:p>
            <a:r>
              <a:rPr lang="en-US" dirty="0" smtClean="0"/>
              <a:t>Mass and Energy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8000" b="0" i="1" smtClean="0">
                          <a:latin typeface="Cambria Math"/>
                        </a:rPr>
                        <m:t>𝐸</m:t>
                      </m:r>
                      <m:r>
                        <a:rPr lang="en-US" sz="8000" b="0" i="1" smtClean="0">
                          <a:latin typeface="Cambria Math"/>
                        </a:rPr>
                        <m:t>=</m:t>
                      </m:r>
                      <m:r>
                        <a:rPr lang="en-US" sz="8000" b="0" i="1" smtClean="0">
                          <a:latin typeface="Cambria Math"/>
                        </a:rPr>
                        <m:t>𝑚</m:t>
                      </m:r>
                      <m:r>
                        <a:rPr lang="en-US" sz="8000" b="0" i="1" smtClean="0">
                          <a:latin typeface="Cambria Math"/>
                          <a:ea typeface="Cambria Math"/>
                        </a:rPr>
                        <m:t>×</m:t>
                      </m:r>
                      <m:sSup>
                        <m:sSupPr>
                          <m:ctrlPr>
                            <a:rPr lang="en-US" sz="8000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𝑐</m:t>
                          </m:r>
                        </m:e>
                        <m:sup>
                          <m:r>
                            <a:rPr lang="en-US" sz="8000" b="0" i="1" smtClean="0">
                              <a:latin typeface="Cambria Math"/>
                              <a:ea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8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1981200"/>
                <a:ext cx="6553200" cy="132343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381000" y="3429000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/>
              <a:t>Mass and energy are related  according to above equation. </a:t>
            </a:r>
          </a:p>
          <a:p>
            <a:pPr algn="ctr"/>
            <a:endParaRPr lang="en-US" sz="30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 C x 1 V = 1 J</a:t>
            </a:r>
            <a:endParaRPr lang="en-US" sz="3000" dirty="0"/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 e (i.e. unit charge) = 1.6x10</a:t>
            </a:r>
            <a:r>
              <a:rPr lang="en-US" sz="3000" baseline="30000" dirty="0" smtClean="0"/>
              <a:t>-19</a:t>
            </a:r>
            <a:r>
              <a:rPr lang="en-US" sz="3000" dirty="0" smtClean="0"/>
              <a:t> C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000" dirty="0" smtClean="0"/>
              <a:t>1e x 1V = 1eV = </a:t>
            </a:r>
            <a:r>
              <a:rPr lang="en-US" sz="3000" dirty="0"/>
              <a:t>1.6x10</a:t>
            </a:r>
            <a:r>
              <a:rPr lang="en-US" sz="3000" baseline="30000" dirty="0"/>
              <a:t>-19</a:t>
            </a:r>
            <a:r>
              <a:rPr lang="en-US" sz="3000" dirty="0"/>
              <a:t> </a:t>
            </a:r>
            <a:r>
              <a:rPr lang="en-US" sz="3000" dirty="0" smtClean="0"/>
              <a:t>J</a:t>
            </a:r>
          </a:p>
          <a:p>
            <a:pPr algn="ctr"/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89937662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2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8762"/>
            <a:ext cx="9144000" cy="579438"/>
          </a:xfrm>
        </p:spPr>
        <p:txBody>
          <a:bodyPr/>
          <a:lstStyle/>
          <a:p>
            <a:r>
              <a:rPr lang="en-US" sz="3200" dirty="0">
                <a:solidFill>
                  <a:srgbClr val="EFFF5D"/>
                </a:solidFill>
                <a:latin typeface="Comic Sans MS" pitchFamily="66" charset="0"/>
              </a:rPr>
              <a:t>What is the energy released in this reaction?</a:t>
            </a:r>
            <a:endParaRPr lang="en-US" sz="4000" dirty="0">
              <a:solidFill>
                <a:srgbClr val="EFFF5D"/>
              </a:solidFill>
              <a:latin typeface="Comic Sans MS" pitchFamily="66" charset="0"/>
            </a:endParaRPr>
          </a:p>
        </p:txBody>
      </p:sp>
      <p:sp>
        <p:nvSpPr>
          <p:cNvPr id="2202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710" y="914400"/>
            <a:ext cx="5257800" cy="990600"/>
          </a:xfrm>
        </p:spPr>
        <p:txBody>
          <a:bodyPr/>
          <a:lstStyle/>
          <a:p>
            <a:pPr marL="609600" indent="-609600" algn="ctr">
              <a:lnSpc>
                <a:spcPct val="80000"/>
              </a:lnSpc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</a:rPr>
              <a:t>2</a:t>
            </a:r>
            <a:r>
              <a:rPr lang="en-US" sz="2800" dirty="0">
                <a:latin typeface="Comic Sans MS" pitchFamily="66" charset="0"/>
              </a:rPr>
              <a:t>He</a:t>
            </a:r>
            <a:r>
              <a:rPr lang="en-US" sz="2800" baseline="30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4</a:t>
            </a:r>
            <a:r>
              <a:rPr lang="en-US" sz="2800" dirty="0">
                <a:latin typeface="Comic Sans MS" pitchFamily="66" charset="0"/>
              </a:rPr>
              <a:t>Be</a:t>
            </a:r>
            <a:r>
              <a:rPr lang="en-US" sz="2800" baseline="30000" dirty="0">
                <a:latin typeface="Comic Sans MS" pitchFamily="66" charset="0"/>
              </a:rPr>
              <a:t>9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 smtClean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C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endParaRPr lang="en-US" sz="2800" baseline="-25000" dirty="0">
              <a:latin typeface="Comic Sans MS" pitchFamily="66" charset="0"/>
            </a:endParaRPr>
          </a:p>
        </p:txBody>
      </p:sp>
      <p:pic>
        <p:nvPicPr>
          <p:cNvPr id="2202628" name="Picture 4" descr="19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52850"/>
            <a:ext cx="8856663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02629" name="Rectangle 5"/>
          <p:cNvSpPr>
            <a:spLocks noChangeArrowheads="1"/>
          </p:cNvSpPr>
          <p:nvPr/>
        </p:nvSpPr>
        <p:spPr bwMode="auto">
          <a:xfrm>
            <a:off x="152400" y="1447800"/>
            <a:ext cx="208915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Reactants</a:t>
            </a:r>
            <a:endParaRPr lang="en-US" sz="2000"/>
          </a:p>
          <a:p>
            <a:r>
              <a:rPr lang="en-US" sz="2000"/>
              <a:t>Be</a:t>
            </a:r>
            <a:r>
              <a:rPr lang="en-US" sz="2000" baseline="30000"/>
              <a:t>9</a:t>
            </a:r>
            <a:r>
              <a:rPr lang="en-US" sz="2000"/>
              <a:t>     9.012 186 u</a:t>
            </a:r>
          </a:p>
          <a:p>
            <a:r>
              <a:rPr lang="en-US" sz="2000"/>
              <a:t>He</a:t>
            </a:r>
            <a:r>
              <a:rPr lang="en-US" sz="2000" baseline="30000"/>
              <a:t>4</a:t>
            </a:r>
            <a:r>
              <a:rPr lang="en-US" sz="2000"/>
              <a:t>  </a:t>
            </a:r>
            <a:r>
              <a:rPr lang="en-US" sz="2000" u="sng"/>
              <a:t>+4.002 603 u</a:t>
            </a:r>
            <a:endParaRPr lang="en-US" sz="2000"/>
          </a:p>
          <a:p>
            <a:r>
              <a:rPr lang="en-US" sz="2000"/>
              <a:t>         13.014 789 u</a:t>
            </a:r>
          </a:p>
        </p:txBody>
      </p:sp>
      <p:sp>
        <p:nvSpPr>
          <p:cNvPr id="2202630" name="Rectangle 6"/>
          <p:cNvSpPr>
            <a:spLocks noChangeArrowheads="1"/>
          </p:cNvSpPr>
          <p:nvPr/>
        </p:nvSpPr>
        <p:spPr bwMode="auto">
          <a:xfrm>
            <a:off x="2362200" y="1447800"/>
            <a:ext cx="32004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/>
              <a:t>Products</a:t>
            </a:r>
            <a:endParaRPr lang="en-US" sz="2000"/>
          </a:p>
          <a:p>
            <a:r>
              <a:rPr lang="en-US" sz="2000"/>
              <a:t>n         1.008 665 u</a:t>
            </a:r>
          </a:p>
          <a:p>
            <a:r>
              <a:rPr lang="en-US" sz="2000"/>
              <a:t>C</a:t>
            </a:r>
            <a:r>
              <a:rPr lang="en-US" sz="2000" baseline="30000"/>
              <a:t>12</a:t>
            </a:r>
            <a:r>
              <a:rPr lang="en-US" sz="2000"/>
              <a:t>  </a:t>
            </a:r>
            <a:r>
              <a:rPr lang="en-US" sz="2000" u="sng"/>
              <a:t>+12.000 000 u</a:t>
            </a:r>
            <a:endParaRPr lang="en-US" sz="2000"/>
          </a:p>
          <a:p>
            <a:r>
              <a:rPr lang="en-US" sz="2000"/>
              <a:t>          13.008 665 u</a:t>
            </a:r>
          </a:p>
        </p:txBody>
      </p:sp>
      <p:sp>
        <p:nvSpPr>
          <p:cNvPr id="2202631" name="Rectangle 7"/>
          <p:cNvSpPr>
            <a:spLocks noChangeArrowheads="1"/>
          </p:cNvSpPr>
          <p:nvPr/>
        </p:nvSpPr>
        <p:spPr bwMode="auto">
          <a:xfrm>
            <a:off x="4800600" y="1447800"/>
            <a:ext cx="4419600" cy="1616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Mass difference</a:t>
            </a:r>
            <a:endParaRPr lang="en-US" sz="2000" dirty="0"/>
          </a:p>
          <a:p>
            <a:pPr eaLnBrk="0" hangingPunct="0"/>
            <a:r>
              <a:rPr lang="en-US" sz="2000" dirty="0"/>
              <a:t> 13.014 789 u</a:t>
            </a:r>
          </a:p>
          <a:p>
            <a:pPr eaLnBrk="0" hangingPunct="0"/>
            <a:r>
              <a:rPr lang="en-US" sz="2000" u="sng" dirty="0"/>
              <a:t>-13.008 665 u</a:t>
            </a:r>
          </a:p>
          <a:p>
            <a:pPr eaLnBrk="0" hangingPunct="0"/>
            <a:r>
              <a:rPr lang="en-US" sz="2000" dirty="0"/>
              <a:t>   (0.006 124 u)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(1.66661 </a:t>
            </a:r>
            <a:r>
              <a:rPr lang="en-US" sz="1800" dirty="0">
                <a:latin typeface="Arial" charset="0"/>
              </a:rPr>
              <a:t>x</a:t>
            </a:r>
            <a:r>
              <a:rPr lang="en-US" sz="2000" dirty="0"/>
              <a:t> 10</a:t>
            </a:r>
            <a:r>
              <a:rPr lang="en-US" sz="2000" baseline="30000" dirty="0"/>
              <a:t>-27</a:t>
            </a:r>
            <a:r>
              <a:rPr lang="en-US" sz="2000" dirty="0"/>
              <a:t> kg/u)</a:t>
            </a:r>
          </a:p>
          <a:p>
            <a:pPr eaLnBrk="0" hangingPunct="0"/>
            <a:r>
              <a:rPr lang="en-US" sz="2000" dirty="0"/>
              <a:t>   = 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</a:t>
            </a:r>
            <a:endParaRPr lang="en-US" sz="2000" baseline="30000" dirty="0"/>
          </a:p>
        </p:txBody>
      </p:sp>
      <p:sp>
        <p:nvSpPr>
          <p:cNvPr id="2202632" name="Rectangle 8"/>
          <p:cNvSpPr>
            <a:spLocks noChangeArrowheads="1"/>
          </p:cNvSpPr>
          <p:nvPr/>
        </p:nvSpPr>
        <p:spPr bwMode="auto">
          <a:xfrm>
            <a:off x="133710" y="2822335"/>
            <a:ext cx="4572000" cy="13112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b="1" i="1" dirty="0"/>
              <a:t>Energy released</a:t>
            </a:r>
            <a:endParaRPr lang="en-US" sz="2000" dirty="0"/>
          </a:p>
          <a:p>
            <a:pPr eaLnBrk="0" hangingPunct="0"/>
            <a:r>
              <a:rPr lang="en-US" sz="2000" dirty="0"/>
              <a:t> </a:t>
            </a:r>
            <a:r>
              <a:rPr lang="en-US" sz="2000" i="1" dirty="0"/>
              <a:t>E</a:t>
            </a:r>
            <a:r>
              <a:rPr lang="en-US" sz="2000" dirty="0"/>
              <a:t> = </a:t>
            </a:r>
            <a:r>
              <a:rPr lang="en-US" sz="2000" dirty="0">
                <a:sym typeface="Symbol" pitchFamily="18" charset="2"/>
              </a:rPr>
              <a:t></a:t>
            </a:r>
            <a:r>
              <a:rPr lang="en-US" sz="2000" i="1" dirty="0">
                <a:sym typeface="Symbol" pitchFamily="18" charset="2"/>
              </a:rPr>
              <a:t>mc</a:t>
            </a:r>
            <a:r>
              <a:rPr lang="en-US" sz="2000" baseline="30000" dirty="0">
                <a:sym typeface="Symbol" pitchFamily="18" charset="2"/>
              </a:rPr>
              <a:t>2</a:t>
            </a:r>
            <a:endParaRPr lang="en-US" sz="2000" dirty="0">
              <a:sym typeface="Symbol" pitchFamily="18" charset="2"/>
            </a:endParaRPr>
          </a:p>
          <a:p>
            <a:pPr eaLnBrk="0" hangingPunct="0"/>
            <a:r>
              <a:rPr lang="en-US" sz="2000" dirty="0">
                <a:sym typeface="Symbol" pitchFamily="18" charset="2"/>
              </a:rPr>
              <a:t>    = (</a:t>
            </a:r>
            <a:r>
              <a:rPr lang="en-US" sz="2000" dirty="0"/>
              <a:t>1.017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-29</a:t>
            </a:r>
            <a:r>
              <a:rPr lang="en-US" sz="2000" dirty="0"/>
              <a:t> kg)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(3.00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8</a:t>
            </a:r>
            <a:r>
              <a:rPr lang="en-US" sz="2000" dirty="0"/>
              <a:t> m/s</a:t>
            </a:r>
            <a:r>
              <a:rPr lang="en-US" sz="2000" baseline="30000" dirty="0"/>
              <a:t>2</a:t>
            </a:r>
            <a:r>
              <a:rPr lang="en-US" sz="2000" dirty="0"/>
              <a:t>)</a:t>
            </a:r>
            <a:r>
              <a:rPr lang="en-US" sz="2000" baseline="30000" dirty="0"/>
              <a:t>2</a:t>
            </a:r>
            <a:endParaRPr lang="en-US" sz="2000" dirty="0"/>
          </a:p>
          <a:p>
            <a:pPr eaLnBrk="0" hangingPunct="0"/>
            <a:r>
              <a:rPr lang="en-US" sz="2000" dirty="0"/>
              <a:t>    = 9.15 </a:t>
            </a:r>
            <a:r>
              <a:rPr lang="en-US" sz="1800" dirty="0">
                <a:latin typeface="Arial" charset="0"/>
              </a:rPr>
              <a:t>x </a:t>
            </a:r>
            <a:r>
              <a:rPr lang="en-US" sz="2000" dirty="0"/>
              <a:t>10</a:t>
            </a:r>
            <a:r>
              <a:rPr lang="en-US" sz="2000" baseline="30000" dirty="0"/>
              <a:t>-13</a:t>
            </a:r>
            <a:r>
              <a:rPr lang="en-US" sz="2000" dirty="0"/>
              <a:t> J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172200" y="833735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(U: atomic weight)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815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7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381000"/>
            <a:ext cx="4953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500" dirty="0"/>
              <a:t>One element resulting from bombarding uranium with neutrons was barium</a:t>
            </a:r>
            <a:r>
              <a:rPr lang="en-US" sz="25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/>
              <a:t>This was astonishing since barium has an atomic number much less than uranium</a:t>
            </a:r>
            <a:r>
              <a:rPr lang="en-US" sz="25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500" dirty="0"/>
          </a:p>
          <a:p>
            <a:pPr>
              <a:lnSpc>
                <a:spcPct val="80000"/>
              </a:lnSpc>
            </a:pPr>
            <a:r>
              <a:rPr lang="en-US" sz="2500" dirty="0" err="1">
                <a:solidFill>
                  <a:srgbClr val="EE8DEC"/>
                </a:solidFill>
              </a:rPr>
              <a:t>Lise</a:t>
            </a:r>
            <a:r>
              <a:rPr lang="en-US" sz="2500" dirty="0">
                <a:solidFill>
                  <a:srgbClr val="EE8DEC"/>
                </a:solidFill>
              </a:rPr>
              <a:t> Meitner</a:t>
            </a:r>
            <a:r>
              <a:rPr lang="en-US" sz="2500" dirty="0"/>
              <a:t> and her nephew </a:t>
            </a:r>
            <a:r>
              <a:rPr lang="en-US" sz="2500" dirty="0">
                <a:solidFill>
                  <a:srgbClr val="EE8DEC"/>
                </a:solidFill>
              </a:rPr>
              <a:t>O. R. Frisch</a:t>
            </a:r>
            <a:r>
              <a:rPr lang="en-US" sz="2500" dirty="0"/>
              <a:t> thought perhaps the uranium nucleus was splitting into two smaller nuclei, in a process called </a:t>
            </a:r>
            <a:r>
              <a:rPr lang="en-US" sz="2500" b="1" i="1" dirty="0">
                <a:solidFill>
                  <a:schemeClr val="accent1"/>
                </a:solidFill>
              </a:rPr>
              <a:t>nuclear fission</a:t>
            </a:r>
            <a:r>
              <a:rPr lang="en-US" sz="2500" dirty="0"/>
              <a:t>.</a:t>
            </a:r>
          </a:p>
        </p:txBody>
      </p:sp>
      <p:pic>
        <p:nvPicPr>
          <p:cNvPr id="2257923" name="Picture 3" descr="19_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33400"/>
            <a:ext cx="3819525" cy="575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7924" name="Rectangle 4"/>
          <p:cNvSpPr>
            <a:spLocks noChangeArrowheads="1"/>
          </p:cNvSpPr>
          <p:nvPr/>
        </p:nvSpPr>
        <p:spPr bwMode="auto">
          <a:xfrm>
            <a:off x="0" y="5334000"/>
            <a:ext cx="6477000" cy="685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609600" indent="-609600" algn="ctr">
              <a:lnSpc>
                <a:spcPct val="80000"/>
              </a:lnSpc>
              <a:spcBef>
                <a:spcPct val="20000"/>
              </a:spcBef>
              <a:buClr>
                <a:schemeClr val="folHlink"/>
              </a:buClr>
              <a:buSzPct val="85000"/>
              <a:buFont typeface="Arial" charset="0"/>
              <a:buNone/>
            </a:pP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  <a:r>
              <a:rPr lang="en-US" sz="2800" dirty="0">
                <a:latin typeface="Comic Sans MS" pitchFamily="66" charset="0"/>
              </a:rPr>
              <a:t> + </a:t>
            </a:r>
            <a:r>
              <a:rPr lang="en-US" sz="2800" baseline="-25000" dirty="0">
                <a:latin typeface="Comic Sans MS" pitchFamily="66" charset="0"/>
              </a:rPr>
              <a:t>92</a:t>
            </a:r>
            <a:r>
              <a:rPr lang="en-US" sz="2800" dirty="0">
                <a:latin typeface="Comic Sans MS" pitchFamily="66" charset="0"/>
              </a:rPr>
              <a:t>U</a:t>
            </a:r>
            <a:r>
              <a:rPr lang="en-US" sz="2800" baseline="30000" dirty="0">
                <a:latin typeface="Comic Sans MS" pitchFamily="66" charset="0"/>
              </a:rPr>
              <a:t>235</a:t>
            </a:r>
            <a:r>
              <a:rPr lang="en-US" sz="2800" dirty="0">
                <a:latin typeface="Comic Sans MS" pitchFamily="66" charset="0"/>
              </a:rPr>
              <a:t> 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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56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Ba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142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36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Kr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91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 + 3</a:t>
            </a:r>
            <a:r>
              <a:rPr lang="en-US" sz="2800" baseline="-25000" dirty="0">
                <a:latin typeface="Comic Sans MS" pitchFamily="66" charset="0"/>
                <a:sym typeface="Symbol" pitchFamily="18" charset="2"/>
              </a:rPr>
              <a:t>0</a:t>
            </a:r>
            <a:r>
              <a:rPr lang="en-US" sz="2800" dirty="0">
                <a:latin typeface="Comic Sans MS" pitchFamily="66" charset="0"/>
                <a:sym typeface="Symbol" pitchFamily="18" charset="2"/>
              </a:rPr>
              <a:t>n</a:t>
            </a:r>
            <a:r>
              <a:rPr lang="en-US" sz="2800" baseline="30000" dirty="0">
                <a:latin typeface="Comic Sans MS" pitchFamily="66" charset="0"/>
                <a:sym typeface="Symbol" pitchFamily="18" charset="2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ea typeface="Cambria Math"/>
                  </a:rPr>
                  <a:t>Each fission ~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200 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  <a:ea typeface="Cambria Math"/>
                      </a:rPr>
                      <m:t>MeV</m:t>
                    </m:r>
                  </m:oMath>
                </a14:m>
                <a:endParaRPr lang="en-US" b="0" i="0" dirty="0" smtClean="0">
                  <a:latin typeface="Cambria Math"/>
                  <a:ea typeface="Cambria Math"/>
                </a:endParaRPr>
              </a:p>
              <a:p>
                <a:r>
                  <a:rPr lang="en-US" b="0" dirty="0" smtClean="0">
                    <a:ea typeface="Cambria Math"/>
                  </a:rPr>
                  <a:t>          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</a:rPr>
                      <m:t>= </m:t>
                    </m:r>
                    <m:r>
                      <a:rPr lang="en-US" i="1">
                        <a:latin typeface="Cambria Math"/>
                        <a:ea typeface="Cambria Math"/>
                      </a:rPr>
                      <m:t>3.2×</m:t>
                    </m:r>
                    <m:sSup>
                      <m:sSupPr>
                        <m:ctrlPr>
                          <a:rPr lang="en-US" i="1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en-US" i="1">
                            <a:latin typeface="Cambria Math"/>
                            <a:ea typeface="Cambria Math"/>
                          </a:rPr>
                          <m:t>−11</m:t>
                        </m:r>
                      </m:sup>
                    </m:sSup>
                    <m:r>
                      <m:rPr>
                        <m:sty m:val="p"/>
                      </m:rPr>
                      <a:rPr lang="en-US" i="1">
                        <a:latin typeface="Cambria Math"/>
                        <a:ea typeface="Cambria Math"/>
                      </a:rPr>
                      <m:t>J</m:t>
                    </m:r>
                  </m:oMath>
                </a14:m>
                <a:endParaRPr lang="en-US" dirty="0">
                  <a:ea typeface="Cambria Math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5867400"/>
                <a:ext cx="3811684" cy="830997"/>
              </a:xfrm>
              <a:prstGeom prst="rect">
                <a:avLst/>
              </a:prstGeom>
              <a:blipFill rotWithShape="1">
                <a:blip r:embed="rId4"/>
                <a:stretch>
                  <a:fillRect l="-2400" t="-5882" r="-160" b="-8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2112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6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52400"/>
            <a:ext cx="4648200" cy="5943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200" dirty="0"/>
              <a:t>Each of these fission reactions is initiated by a neutron, and each reaction emits several more neutrons.</a:t>
            </a:r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These </a:t>
            </a:r>
            <a:r>
              <a:rPr lang="en-US" sz="2200" dirty="0"/>
              <a:t>neutrons can then initiate more fission </a:t>
            </a:r>
            <a:r>
              <a:rPr lang="en-US" sz="2200" dirty="0" smtClean="0"/>
              <a:t>reactions, etc. </a:t>
            </a:r>
            <a:r>
              <a:rPr lang="en-US" sz="2200" dirty="0" smtClean="0">
                <a:sym typeface="Wingdings" pitchFamily="2" charset="2"/>
              </a:rPr>
              <a:t> Chain Reactions. </a:t>
            </a:r>
            <a:endParaRPr lang="en-US" sz="2200" dirty="0"/>
          </a:p>
          <a:p>
            <a:pPr>
              <a:lnSpc>
                <a:spcPct val="80000"/>
              </a:lnSpc>
            </a:pPr>
            <a:endParaRPr lang="en-US" sz="2200" dirty="0" smtClean="0"/>
          </a:p>
          <a:p>
            <a:pPr>
              <a:lnSpc>
                <a:spcPct val="80000"/>
              </a:lnSpc>
            </a:pPr>
            <a:r>
              <a:rPr lang="en-US" sz="2200" dirty="0" smtClean="0"/>
              <a:t>A </a:t>
            </a:r>
            <a:r>
              <a:rPr lang="en-US" sz="2200" dirty="0"/>
              <a:t>chain reaction can thus release enormous quantities of energy</a:t>
            </a:r>
            <a:r>
              <a:rPr lang="en-US" sz="2200" dirty="0" smtClean="0"/>
              <a:t>.</a:t>
            </a:r>
          </a:p>
          <a:p>
            <a:pPr>
              <a:lnSpc>
                <a:spcPct val="80000"/>
              </a:lnSpc>
            </a:pPr>
            <a:endParaRPr lang="en-US" sz="2200" dirty="0"/>
          </a:p>
          <a:p>
            <a:pPr>
              <a:lnSpc>
                <a:spcPct val="80000"/>
              </a:lnSpc>
            </a:pPr>
            <a:r>
              <a:rPr lang="en-US" sz="2200" dirty="0"/>
              <a:t>But achieving a chain reaction is difficult.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Natural uranium is only 0.7% U-235; it is mostly U-238, which absorbs neutrons without fission</a:t>
            </a:r>
            <a:r>
              <a:rPr lang="en-US" sz="2000" dirty="0" smtClean="0"/>
              <a:t>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  <a:p>
            <a:pPr lvl="1">
              <a:lnSpc>
                <a:spcPct val="80000"/>
              </a:lnSpc>
            </a:pPr>
            <a:r>
              <a:rPr lang="en-US" sz="2000" dirty="0"/>
              <a:t>If too many neutrons are absorbed or escape, the chain reaction dies.</a:t>
            </a:r>
          </a:p>
          <a:p>
            <a:pPr lvl="1">
              <a:lnSpc>
                <a:spcPct val="80000"/>
              </a:lnSpc>
            </a:pPr>
            <a:endParaRPr lang="en-US" sz="2000" dirty="0"/>
          </a:p>
        </p:txBody>
      </p:sp>
      <p:pic>
        <p:nvPicPr>
          <p:cNvPr id="220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14" y="1219200"/>
            <a:ext cx="4581286" cy="416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3381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rny">
  <a:themeElements>
    <a:clrScheme name="arny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arn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rny 1">
        <a:dk1>
          <a:srgbClr val="000044"/>
        </a:dk1>
        <a:lt1>
          <a:srgbClr val="FFFFFF"/>
        </a:lt1>
        <a:dk2>
          <a:srgbClr val="000066"/>
        </a:dk2>
        <a:lt2>
          <a:srgbClr val="FFCC00"/>
        </a:lt2>
        <a:accent1>
          <a:srgbClr val="9CE157"/>
        </a:accent1>
        <a:accent2>
          <a:srgbClr val="2663A0"/>
        </a:accent2>
        <a:accent3>
          <a:srgbClr val="AAAAB8"/>
        </a:accent3>
        <a:accent4>
          <a:srgbClr val="DADADA"/>
        </a:accent4>
        <a:accent5>
          <a:srgbClr val="CBEEB4"/>
        </a:accent5>
        <a:accent6>
          <a:srgbClr val="215991"/>
        </a:accent6>
        <a:hlink>
          <a:srgbClr val="F98D43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2">
        <a:dk1>
          <a:srgbClr val="000066"/>
        </a:dk1>
        <a:lt1>
          <a:srgbClr val="9CC2E8"/>
        </a:lt1>
        <a:dk2>
          <a:srgbClr val="4D4D4D"/>
        </a:dk2>
        <a:lt2>
          <a:srgbClr val="7DAFE1"/>
        </a:lt2>
        <a:accent1>
          <a:srgbClr val="26D2E4"/>
        </a:accent1>
        <a:accent2>
          <a:srgbClr val="D0E2F4"/>
        </a:accent2>
        <a:accent3>
          <a:srgbClr val="CBDDF2"/>
        </a:accent3>
        <a:accent4>
          <a:srgbClr val="000056"/>
        </a:accent4>
        <a:accent5>
          <a:srgbClr val="ACE5EF"/>
        </a:accent5>
        <a:accent6>
          <a:srgbClr val="BCCDDD"/>
        </a:accent6>
        <a:hlink>
          <a:srgbClr val="003366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3">
        <a:dk1>
          <a:srgbClr val="000000"/>
        </a:dk1>
        <a:lt1>
          <a:srgbClr val="EAEAEA"/>
        </a:lt1>
        <a:dk2>
          <a:srgbClr val="333333"/>
        </a:dk2>
        <a:lt2>
          <a:srgbClr val="DDDDDD"/>
        </a:lt2>
        <a:accent1>
          <a:srgbClr val="C0C0C0"/>
        </a:accent1>
        <a:accent2>
          <a:srgbClr val="FFFFFF"/>
        </a:accent2>
        <a:accent3>
          <a:srgbClr val="F3F3F3"/>
        </a:accent3>
        <a:accent4>
          <a:srgbClr val="000000"/>
        </a:accent4>
        <a:accent5>
          <a:srgbClr val="DCDCDC"/>
        </a:accent5>
        <a:accent6>
          <a:srgbClr val="E7E7E7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rny 4">
        <a:dk1>
          <a:srgbClr val="002E2D"/>
        </a:dk1>
        <a:lt1>
          <a:srgbClr val="FFFFFF"/>
        </a:lt1>
        <a:dk2>
          <a:srgbClr val="005250"/>
        </a:dk2>
        <a:lt2>
          <a:srgbClr val="FFCC00"/>
        </a:lt2>
        <a:accent1>
          <a:srgbClr val="9CE157"/>
        </a:accent1>
        <a:accent2>
          <a:srgbClr val="00817E"/>
        </a:accent2>
        <a:accent3>
          <a:srgbClr val="AAB3B3"/>
        </a:accent3>
        <a:accent4>
          <a:srgbClr val="DADADA"/>
        </a:accent4>
        <a:accent5>
          <a:srgbClr val="CBEEB4"/>
        </a:accent5>
        <a:accent6>
          <a:srgbClr val="007472"/>
        </a:accent6>
        <a:hlink>
          <a:srgbClr val="FFFF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5">
        <a:dk1>
          <a:srgbClr val="291A4C"/>
        </a:dk1>
        <a:lt1>
          <a:srgbClr val="FFFFFF"/>
        </a:lt1>
        <a:dk2>
          <a:srgbClr val="3B256B"/>
        </a:dk2>
        <a:lt2>
          <a:srgbClr val="FFCC00"/>
        </a:lt2>
        <a:accent1>
          <a:srgbClr val="6EBFCA"/>
        </a:accent1>
        <a:accent2>
          <a:srgbClr val="56369C"/>
        </a:accent2>
        <a:accent3>
          <a:srgbClr val="AFACBA"/>
        </a:accent3>
        <a:accent4>
          <a:srgbClr val="DADADA"/>
        </a:accent4>
        <a:accent5>
          <a:srgbClr val="BADCE1"/>
        </a:accent5>
        <a:accent6>
          <a:srgbClr val="4D308D"/>
        </a:accent6>
        <a:hlink>
          <a:srgbClr val="CCCCFF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rny 6">
        <a:dk1>
          <a:srgbClr val="511D30"/>
        </a:dk1>
        <a:lt1>
          <a:srgbClr val="FFFFFF"/>
        </a:lt1>
        <a:dk2>
          <a:srgbClr val="6D2740"/>
        </a:dk2>
        <a:lt2>
          <a:srgbClr val="FDD409"/>
        </a:lt2>
        <a:accent1>
          <a:srgbClr val="FDB83B"/>
        </a:accent1>
        <a:accent2>
          <a:srgbClr val="9D395D"/>
        </a:accent2>
        <a:accent3>
          <a:srgbClr val="BAACAF"/>
        </a:accent3>
        <a:accent4>
          <a:srgbClr val="DADADA"/>
        </a:accent4>
        <a:accent5>
          <a:srgbClr val="FED8AF"/>
        </a:accent5>
        <a:accent6>
          <a:srgbClr val="8E3353"/>
        </a:accent6>
        <a:hlink>
          <a:srgbClr val="FF99CC"/>
        </a:hlink>
        <a:folHlink>
          <a:srgbClr val="D6009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HD:Applications:Microsoft Office 2004:Templates:My Templates:arny.pot</Template>
  <TotalTime>27602</TotalTime>
  <Words>2098</Words>
  <Application>Microsoft Office PowerPoint</Application>
  <PresentationFormat>On-screen Show (4:3)</PresentationFormat>
  <Paragraphs>282</Paragraphs>
  <Slides>30</Slides>
  <Notes>24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arny</vt:lpstr>
      <vt:lpstr>Equation</vt:lpstr>
      <vt:lpstr>Alpha decay</vt:lpstr>
      <vt:lpstr>PowerPoint Presentation</vt:lpstr>
      <vt:lpstr>PowerPoint Presentation</vt:lpstr>
      <vt:lpstr>PowerPoint Presentation</vt:lpstr>
      <vt:lpstr>Fermi attempted to produce new elements by bombarding uranium with neutrons.  </vt:lpstr>
      <vt:lpstr>Mass and Energy </vt:lpstr>
      <vt:lpstr>What is the energy released in this reaction?</vt:lpstr>
      <vt:lpstr>PowerPoint Presentation</vt:lpstr>
      <vt:lpstr>PowerPoint Presentation</vt:lpstr>
      <vt:lpstr>Fusion</vt:lpstr>
      <vt:lpstr>Nuclear Weapons and Nuclear Fusion</vt:lpstr>
      <vt:lpstr>The Mother of All (conventional) Bombs</vt:lpstr>
      <vt:lpstr>Fission Bomb</vt:lpstr>
      <vt:lpstr>PowerPoint Presentation</vt:lpstr>
      <vt:lpstr>PowerPoint Presentation</vt:lpstr>
      <vt:lpstr>PowerPoint Presentation</vt:lpstr>
      <vt:lpstr>Little Boy Uranium Bomb</vt:lpstr>
      <vt:lpstr>Fat Man Plutonium Bomb</vt:lpstr>
      <vt:lpstr>PowerPoint Presentation</vt:lpstr>
      <vt:lpstr>PowerPoint Presentation</vt:lpstr>
      <vt:lpstr>The antimatter bomb:  the Sci-Fi Bomb</vt:lpstr>
      <vt:lpstr>The antimatter bomb:  the Sci-Fi Bomb</vt:lpstr>
      <vt:lpstr>Nuclear Reactors</vt:lpstr>
      <vt:lpstr>Modern Power Reactors</vt:lpstr>
      <vt:lpstr>Modern Power Reactors</vt:lpstr>
      <vt:lpstr>Do the control rods in a nuclear reactor absorb or emit neutrons?</vt:lpstr>
      <vt:lpstr>Safety and Environmental Concerns</vt:lpstr>
      <vt:lpstr>Chernobyl and Fukushima Reactor </vt:lpstr>
      <vt:lpstr>Can we generate power from controlled fusion?</vt:lpstr>
      <vt:lpstr>PowerPoint Presentation</vt:lpstr>
    </vt:vector>
  </TitlesOfParts>
  <Company>ISU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  -  Chapter 15 Thermodynamics</dc:title>
  <dc:subject>Cutnell</dc:subject>
  <dc:creator>Kara Keeter</dc:creator>
  <cp:keywords>Cutnell, PowerPoint, Presentation</cp:keywords>
  <cp:lastModifiedBy>wxie</cp:lastModifiedBy>
  <cp:revision>273</cp:revision>
  <cp:lastPrinted>2006-03-07T20:21:09Z</cp:lastPrinted>
  <dcterms:created xsi:type="dcterms:W3CDTF">2006-01-07T22:20:33Z</dcterms:created>
  <dcterms:modified xsi:type="dcterms:W3CDTF">2012-04-16T01:12:09Z</dcterms:modified>
  <cp:category>Presentations</cp:category>
</cp:coreProperties>
</file>