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media/media4.gif" ContentType="video/unknown"/>
  <Override PartName="/ppt/notesSlides/notesSlide33.xml" ContentType="application/vnd.openxmlformats-officedocument.presentationml.notesSlide+xml"/>
  <Override PartName="/ppt/media/media5.gif" ContentType="video/unknown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49"/>
  </p:notesMasterIdLst>
  <p:handoutMasterIdLst>
    <p:handoutMasterId r:id="rId50"/>
  </p:handoutMasterIdLst>
  <p:sldIdLst>
    <p:sldId id="379" r:id="rId2"/>
    <p:sldId id="1017" r:id="rId3"/>
    <p:sldId id="1020" r:id="rId4"/>
    <p:sldId id="1041" r:id="rId5"/>
    <p:sldId id="1021" r:id="rId6"/>
    <p:sldId id="1022" r:id="rId7"/>
    <p:sldId id="1023" r:id="rId8"/>
    <p:sldId id="1026" r:id="rId9"/>
    <p:sldId id="1027" r:id="rId10"/>
    <p:sldId id="1028" r:id="rId11"/>
    <p:sldId id="1029" r:id="rId12"/>
    <p:sldId id="1030" r:id="rId13"/>
    <p:sldId id="1031" r:id="rId14"/>
    <p:sldId id="1032" r:id="rId15"/>
    <p:sldId id="1037" r:id="rId16"/>
    <p:sldId id="1033" r:id="rId17"/>
    <p:sldId id="1035" r:id="rId18"/>
    <p:sldId id="1036" r:id="rId19"/>
    <p:sldId id="1034" r:id="rId20"/>
    <p:sldId id="1039" r:id="rId21"/>
    <p:sldId id="1038" r:id="rId22"/>
    <p:sldId id="1007" r:id="rId23"/>
    <p:sldId id="981" r:id="rId24"/>
    <p:sldId id="982" r:id="rId25"/>
    <p:sldId id="983" r:id="rId26"/>
    <p:sldId id="1008" r:id="rId27"/>
    <p:sldId id="996" r:id="rId28"/>
    <p:sldId id="1013" r:id="rId29"/>
    <p:sldId id="1015" r:id="rId30"/>
    <p:sldId id="1014" r:id="rId31"/>
    <p:sldId id="1016" r:id="rId32"/>
    <p:sldId id="1006" r:id="rId33"/>
    <p:sldId id="997" r:id="rId34"/>
    <p:sldId id="998" r:id="rId35"/>
    <p:sldId id="1009" r:id="rId36"/>
    <p:sldId id="1000" r:id="rId37"/>
    <p:sldId id="1012" r:id="rId38"/>
    <p:sldId id="1010" r:id="rId39"/>
    <p:sldId id="984" r:id="rId40"/>
    <p:sldId id="985" r:id="rId41"/>
    <p:sldId id="986" r:id="rId42"/>
    <p:sldId id="1011" r:id="rId43"/>
    <p:sldId id="989" r:id="rId44"/>
    <p:sldId id="990" r:id="rId45"/>
    <p:sldId id="992" r:id="rId46"/>
    <p:sldId id="1001" r:id="rId47"/>
    <p:sldId id="994" r:id="rId48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E3FFEE"/>
    <a:srgbClr val="CFE1CB"/>
    <a:srgbClr val="FFDAF2"/>
    <a:srgbClr val="EE8DEC"/>
    <a:srgbClr val="FFFA2C"/>
    <a:srgbClr val="FFF0D8"/>
    <a:srgbClr val="FFFADA"/>
    <a:srgbClr val="FFD6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501" autoAdjust="0"/>
    <p:restoredTop sz="92000" autoAdjust="0"/>
  </p:normalViewPr>
  <p:slideViewPr>
    <p:cSldViewPr>
      <p:cViewPr varScale="1">
        <p:scale>
          <a:sx n="79" d="100"/>
          <a:sy n="79" d="100"/>
        </p:scale>
        <p:origin x="780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8" d="100"/>
          <a:sy n="58" d="100"/>
        </p:scale>
        <p:origin x="-1764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4536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4536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4536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5F29BE6C-1ED2-4946-A3E7-634A2CF9B9D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85001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D752EC98-5AA5-4841-BE63-E2B7351D97D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90920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Write your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name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in the top respective field of the scantron sheet, sign your name on the signature line of the scantron sheet.</a:t>
            </a:r>
            <a:endParaRPr kumimoji="0" lang="en-US" altLang="en-US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en-US" altLang="en-US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 Record your PUID number, which starts with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“00”,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on your scantron sheet.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749E20-CAEE-4C3C-AC17-6AD2FAFAC3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73078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DBCD086-5C10-4743-8F1D-4AFC389A3F57}" type="slidenum">
              <a:rPr lang="en-US"/>
              <a:pPr/>
              <a:t>11</a:t>
            </a:fld>
            <a:endParaRPr lang="en-US"/>
          </a:p>
        </p:txBody>
      </p:sp>
      <p:sp>
        <p:nvSpPr>
          <p:cNvPr id="2197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97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Bismuth 214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43BF75D-89D3-4DAF-9177-F75CFA1799B9}" type="slidenum">
              <a:rPr lang="en-US"/>
              <a:pPr/>
              <a:t>12</a:t>
            </a:fld>
            <a:endParaRPr lang="en-US"/>
          </a:p>
        </p:txBody>
      </p:sp>
      <p:sp>
        <p:nvSpPr>
          <p:cNvPr id="225280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28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dirty="0"/>
              <a:t>Bi:   </a:t>
            </a:r>
            <a:r>
              <a:rPr lang="en-US" sz="1200" kern="1200" dirty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Bismuth </a:t>
            </a:r>
            <a:endParaRPr 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28DF114-969F-4036-8316-E03C12BC14A2}" type="slidenum">
              <a:rPr lang="en-US"/>
              <a:pPr/>
              <a:t>13</a:t>
            </a:fld>
            <a:endParaRPr lang="en-US"/>
          </a:p>
        </p:txBody>
      </p:sp>
      <p:sp>
        <p:nvSpPr>
          <p:cNvPr id="225485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48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997A4E3-C95D-4A00-91D0-70895EC075B2}" type="slidenum">
              <a:rPr lang="en-US"/>
              <a:pPr/>
              <a:t>14</a:t>
            </a:fld>
            <a:endParaRPr lang="en-US"/>
          </a:p>
        </p:txBody>
      </p:sp>
      <p:sp>
        <p:nvSpPr>
          <p:cNvPr id="227328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732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7DCC11E-B329-4418-B6CC-EF8B84000FF5}" type="slidenum">
              <a:rPr lang="en-US"/>
              <a:pPr/>
              <a:t>15</a:t>
            </a:fld>
            <a:endParaRPr lang="en-US"/>
          </a:p>
        </p:txBody>
      </p:sp>
      <p:sp>
        <p:nvSpPr>
          <p:cNvPr id="227533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753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75F7BA1-94CA-49F6-B5C2-82E1196BABFC}" type="slidenum">
              <a:rPr lang="en-US"/>
              <a:pPr/>
              <a:t>16</a:t>
            </a:fld>
            <a:endParaRPr lang="en-US"/>
          </a:p>
        </p:txBody>
      </p:sp>
      <p:sp>
        <p:nvSpPr>
          <p:cNvPr id="1134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4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Radiation like small bullet.</a:t>
            </a:r>
            <a:r>
              <a:rPr lang="en-US" baseline="0" dirty="0"/>
              <a:t> It can kill cells. </a:t>
            </a:r>
            <a:endParaRPr lang="en-US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FC61239-A1AD-4C17-AD4D-C42D499D771A}" type="slidenum">
              <a:rPr lang="en-US"/>
              <a:pPr/>
              <a:t>17</a:t>
            </a:fld>
            <a:endParaRPr lang="en-US"/>
          </a:p>
        </p:txBody>
      </p:sp>
      <p:sp>
        <p:nvSpPr>
          <p:cNvPr id="1538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80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 far we talk only</a:t>
            </a:r>
            <a:r>
              <a:rPr lang="en-US" baseline="0" dirty="0"/>
              <a:t> about a nuclear decay into different nucleus. Can multiple nucleus react to form new nucleus?  </a:t>
            </a:r>
            <a:endParaRPr lang="en-US" dirty="0"/>
          </a:p>
          <a:p>
            <a:r>
              <a:rPr lang="en-US" dirty="0"/>
              <a:t>Rutherford</a:t>
            </a:r>
            <a:r>
              <a:rPr lang="en-US" baseline="0" dirty="0"/>
              <a:t> experiment where </a:t>
            </a:r>
            <a:r>
              <a:rPr lang="en-US" baseline="0"/>
              <a:t>he discovered the proton</a:t>
            </a:r>
            <a:endParaRPr lang="en-US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3336A0E-E80F-419E-AC6D-DCA845F187F5}" type="slidenum">
              <a:rPr lang="en-US"/>
              <a:pPr/>
              <a:t>18</a:t>
            </a:fld>
            <a:endParaRPr lang="en-US"/>
          </a:p>
        </p:txBody>
      </p:sp>
      <p:sp>
        <p:nvSpPr>
          <p:cNvPr id="225689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68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Now we are</a:t>
            </a:r>
            <a:r>
              <a:rPr lang="en-US" baseline="0" dirty="0"/>
              <a:t> going into a different area. Nuclear reaction.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52EC98-5AA5-4841-BE63-E2B7351D97D0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59455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3A5CEF9-3491-4889-B805-E077BBEFBCA3}" type="slidenum">
              <a:rPr lang="en-US"/>
              <a:pPr/>
              <a:t>20</a:t>
            </a:fld>
            <a:endParaRPr lang="en-US"/>
          </a:p>
        </p:txBody>
      </p:sp>
      <p:sp>
        <p:nvSpPr>
          <p:cNvPr id="2203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03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Mention binding</a:t>
            </a:r>
            <a:r>
              <a:rPr lang="en-US" baseline="0" dirty="0"/>
              <a:t> energy. i.e. potential energy, how tight they bind. </a:t>
            </a:r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9A01A7B-3531-41E1-90BE-5A012E875935}" type="slidenum">
              <a:rPr lang="en-US"/>
              <a:pPr/>
              <a:t>2</a:t>
            </a:fld>
            <a:endParaRPr lang="en-US"/>
          </a:p>
        </p:txBody>
      </p:sp>
      <p:sp>
        <p:nvSpPr>
          <p:cNvPr id="2173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739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Now we are</a:t>
            </a:r>
            <a:r>
              <a:rPr lang="en-US" baseline="0" dirty="0"/>
              <a:t> going into a different area. Nuclear reaction.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52EC98-5AA5-4841-BE63-E2B7351D97D0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59455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3A5CEF9-3491-4889-B805-E077BBEFBCA3}" type="slidenum">
              <a:rPr lang="en-US"/>
              <a:pPr/>
              <a:t>23</a:t>
            </a:fld>
            <a:endParaRPr lang="en-US"/>
          </a:p>
        </p:txBody>
      </p:sp>
      <p:sp>
        <p:nvSpPr>
          <p:cNvPr id="2203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03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Mention binding</a:t>
            </a:r>
            <a:r>
              <a:rPr lang="en-US" baseline="0" dirty="0"/>
              <a:t> energy. i.e. potential energy, how tight they bind. </a:t>
            </a:r>
            <a:endParaRPr lang="en-US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6B8FFB8-0D09-4DE3-9637-6E19FE28420A}" type="slidenum">
              <a:rPr lang="en-US"/>
              <a:pPr/>
              <a:t>24</a:t>
            </a:fld>
            <a:endParaRPr lang="en-US"/>
          </a:p>
        </p:txBody>
      </p:sp>
      <p:sp>
        <p:nvSpPr>
          <p:cNvPr id="225894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89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dirty="0"/>
              <a:t>Kr: Krypton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DE2FE9F-F7CD-424E-8911-2357BFD60822}" type="slidenum">
              <a:rPr lang="en-US"/>
              <a:pPr/>
              <a:t>25</a:t>
            </a:fld>
            <a:endParaRPr lang="en-US"/>
          </a:p>
        </p:txBody>
      </p:sp>
      <p:sp>
        <p:nvSpPr>
          <p:cNvPr id="2207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07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5E2BCEF-D1CD-425B-8BF6-C49E21D1CA11}" type="slidenum">
              <a:rPr lang="en-US"/>
              <a:pPr/>
              <a:t>27</a:t>
            </a:fld>
            <a:endParaRPr lang="en-US"/>
          </a:p>
        </p:txBody>
      </p:sp>
      <p:sp>
        <p:nvSpPr>
          <p:cNvPr id="1542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42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Hot</a:t>
            </a:r>
            <a:r>
              <a:rPr lang="en-US" baseline="0" dirty="0"/>
              <a:t> air rise and mix with cold air to form </a:t>
            </a:r>
            <a:r>
              <a:rPr lang="en-US" baseline="0" dirty="0" err="1"/>
              <a:t>turbulance</a:t>
            </a:r>
            <a:r>
              <a:rPr lang="en-US" baseline="0" dirty="0">
                <a:sym typeface="Wingdings" pitchFamily="2" charset="2"/>
              </a:rPr>
              <a:t> mushroom cloud.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52EC98-5AA5-4841-BE63-E2B7351D97D0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06552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 sure about the yield</a:t>
            </a:r>
            <a:r>
              <a:rPr lang="en-US" baseline="0" dirty="0"/>
              <a:t> but probably a few tens of kilotons.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52EC98-5AA5-4841-BE63-E2B7351D97D0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7551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Tsar’s bomb: 57 megaton.</a:t>
            </a:r>
            <a:r>
              <a:rPr lang="en-US" baseline="0" dirty="0"/>
              <a:t> The kind of all bombs.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52EC98-5AA5-4841-BE63-E2B7351D97D0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60603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91128F2-3203-4492-9E53-5AFCC5CC0086}" type="slidenum">
              <a:rPr lang="en-US"/>
              <a:pPr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FDE65F6-E23D-4941-B86E-7B43BE8C71A9}" type="slidenum">
              <a:rPr lang="en-US"/>
              <a:pPr/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AF4784F-FA52-4B9A-AF99-DF31E283F54A}" type="slidenum">
              <a:rPr lang="en-US"/>
              <a:pPr/>
              <a:t>3</a:t>
            </a:fld>
            <a:endParaRPr lang="en-US"/>
          </a:p>
        </p:txBody>
      </p:sp>
      <p:sp>
        <p:nvSpPr>
          <p:cNvPr id="2180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80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E148667-6DF8-489D-80CA-C0866295E0CF}" type="slidenum">
              <a:rPr lang="en-US"/>
              <a:pPr/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84BB5A8-4DF4-4496-870D-CD3B94A38F13}" type="slidenum">
              <a:rPr lang="en-US"/>
              <a:pPr/>
              <a:t>39</a:t>
            </a:fld>
            <a:endParaRPr lang="en-US"/>
          </a:p>
        </p:txBody>
      </p:sp>
      <p:sp>
        <p:nvSpPr>
          <p:cNvPr id="226099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609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2967C1E-132D-4B7A-9D6C-AC26D8FBECEC}" type="slidenum">
              <a:rPr lang="en-US"/>
              <a:pPr/>
              <a:t>40</a:t>
            </a:fld>
            <a:endParaRPr lang="en-US"/>
          </a:p>
        </p:txBody>
      </p:sp>
      <p:sp>
        <p:nvSpPr>
          <p:cNvPr id="226304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630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dirty="0"/>
              <a:t>In the fuel</a:t>
            </a:r>
            <a:r>
              <a:rPr lang="en-US" baseline="0" dirty="0"/>
              <a:t> rod, most are U238. </a:t>
            </a:r>
            <a:endParaRPr lang="en-US" dirty="0"/>
          </a:p>
          <a:p>
            <a:r>
              <a:rPr lang="en-US" dirty="0" err="1"/>
              <a:t>Np</a:t>
            </a:r>
            <a:r>
              <a:rPr lang="en-US" dirty="0"/>
              <a:t>: neptunium</a:t>
            </a:r>
            <a:r>
              <a:rPr lang="en-US" baseline="0" dirty="0"/>
              <a:t>-239. </a:t>
            </a:r>
            <a:endParaRPr lang="en-US" dirty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C2741C0-2715-44FB-8BE4-D6DD18A9A587}" type="slidenum">
              <a:rPr lang="en-US"/>
              <a:pPr/>
              <a:t>41</a:t>
            </a:fld>
            <a:endParaRPr lang="en-US"/>
          </a:p>
        </p:txBody>
      </p:sp>
      <p:sp>
        <p:nvSpPr>
          <p:cNvPr id="2213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13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C2741C0-2715-44FB-8BE4-D6DD18A9A587}" type="slidenum">
              <a:rPr lang="en-US"/>
              <a:pPr/>
              <a:t>42</a:t>
            </a:fld>
            <a:endParaRPr lang="en-US"/>
          </a:p>
        </p:txBody>
      </p:sp>
      <p:sp>
        <p:nvSpPr>
          <p:cNvPr id="2213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13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24BB5F4-FF00-4BED-94C7-930F030A601A}" type="slidenum">
              <a:rPr lang="en-US"/>
              <a:pPr/>
              <a:t>43</a:t>
            </a:fld>
            <a:endParaRPr lang="en-US"/>
          </a:p>
        </p:txBody>
      </p:sp>
      <p:sp>
        <p:nvSpPr>
          <p:cNvPr id="227942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794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7D02F4E-9BF5-41B6-A38C-AC6332ACDC4B}" type="slidenum">
              <a:rPr lang="en-US"/>
              <a:pPr/>
              <a:t>44</a:t>
            </a:fld>
            <a:endParaRPr lang="en-US"/>
          </a:p>
        </p:txBody>
      </p:sp>
      <p:sp>
        <p:nvSpPr>
          <p:cNvPr id="1150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09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2C3F75D-E868-4C89-8E55-9E1B5AAE645C}" type="slidenum">
              <a:rPr lang="en-US"/>
              <a:pPr/>
              <a:t>45</a:t>
            </a:fld>
            <a:endParaRPr lang="en-US"/>
          </a:p>
        </p:txBody>
      </p:sp>
      <p:sp>
        <p:nvSpPr>
          <p:cNvPr id="222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20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47FC802-DFD8-4867-91E3-BCB770D1FADB}" type="slidenum">
              <a:rPr lang="en-US"/>
              <a:pPr/>
              <a:t>46</a:t>
            </a:fld>
            <a:endParaRPr lang="en-US"/>
          </a:p>
        </p:txBody>
      </p:sp>
      <p:sp>
        <p:nvSpPr>
          <p:cNvPr id="2232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32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AFE0463-7F0D-455C-8B4D-86351349417D}" type="slidenum">
              <a:rPr lang="en-US"/>
              <a:pPr/>
              <a:t>47</a:t>
            </a:fld>
            <a:endParaRPr lang="en-US"/>
          </a:p>
        </p:txBody>
      </p:sp>
      <p:sp>
        <p:nvSpPr>
          <p:cNvPr id="228352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835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24DDE80-69DC-4956-A1A8-C0519AA08AD8}" type="slidenum">
              <a:rPr lang="en-US"/>
              <a:pPr/>
              <a:t>5</a:t>
            </a:fld>
            <a:endParaRPr lang="en-US"/>
          </a:p>
        </p:txBody>
      </p:sp>
      <p:sp>
        <p:nvSpPr>
          <p:cNvPr id="217907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79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06AFE03-C855-4FFF-849D-2F7E4C1799FB}" type="slidenum">
              <a:rPr lang="en-US"/>
              <a:pPr/>
              <a:t>6</a:t>
            </a:fld>
            <a:endParaRPr lang="en-US"/>
          </a:p>
        </p:txBody>
      </p:sp>
      <p:sp>
        <p:nvSpPr>
          <p:cNvPr id="218931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89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9A5E1BC-8573-4C7B-A4BC-689865985203}" type="slidenum">
              <a:rPr lang="en-US"/>
              <a:pPr/>
              <a:t>7</a:t>
            </a:fld>
            <a:endParaRPr lang="en-US"/>
          </a:p>
        </p:txBody>
      </p:sp>
      <p:sp>
        <p:nvSpPr>
          <p:cNvPr id="2134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340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CA" dirty="0"/>
              <a:t>Mention a little about the strong interaction. Electric</a:t>
            </a:r>
            <a:r>
              <a:rPr lang="en-CA" baseline="0" dirty="0"/>
              <a:t> interaction repel each other but the nucleus is still stable.</a:t>
            </a:r>
            <a:endParaRPr lang="en-CA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697C8E6-9333-471F-967D-ADEBEB300DB2}" type="slidenum">
              <a:rPr lang="en-US"/>
              <a:pPr/>
              <a:t>8</a:t>
            </a:fld>
            <a:endParaRPr lang="en-US"/>
          </a:p>
        </p:txBody>
      </p:sp>
      <p:sp>
        <p:nvSpPr>
          <p:cNvPr id="219341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934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dirty="0"/>
              <a:t>Chemical</a:t>
            </a:r>
            <a:r>
              <a:rPr lang="en-US" baseline="0" dirty="0"/>
              <a:t> properties determined by the number of electrons. Different elements have similar chemical properties. </a:t>
            </a:r>
            <a:r>
              <a:rPr lang="en-US" baseline="0" dirty="0">
                <a:sym typeface="Wingdings" pitchFamily="2" charset="2"/>
              </a:rPr>
              <a:t> isotopes. </a:t>
            </a:r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0E21C01-8E2E-402F-A8B9-AE32A0C9AF23}" type="slidenum">
              <a:rPr lang="en-US"/>
              <a:pPr/>
              <a:t>9</a:t>
            </a:fld>
            <a:endParaRPr lang="en-US"/>
          </a:p>
        </p:txBody>
      </p:sp>
      <p:sp>
        <p:nvSpPr>
          <p:cNvPr id="227737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773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2AAA12A-0EF6-46D9-8BE5-A146DF488B1F}" type="slidenum">
              <a:rPr lang="en-US"/>
              <a:pPr/>
              <a:t>10</a:t>
            </a:fld>
            <a:endParaRPr lang="en-US"/>
          </a:p>
        </p:txBody>
      </p:sp>
      <p:sp>
        <p:nvSpPr>
          <p:cNvPr id="224665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466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Are all the nucleus</a:t>
            </a:r>
            <a:r>
              <a:rPr lang="en-US" baseline="0" dirty="0"/>
              <a:t> stable? </a:t>
            </a:r>
            <a:endParaRPr lang="en-US" dirty="0"/>
          </a:p>
          <a:p>
            <a:endParaRPr lang="en-US" dirty="0"/>
          </a:p>
          <a:p>
            <a:r>
              <a:rPr lang="en-US" dirty="0"/>
              <a:t>Becquerel</a:t>
            </a:r>
            <a:r>
              <a:rPr lang="en-US" baseline="0" dirty="0"/>
              <a:t> found some nature material can expose the photographic plate wrapped in the dark box. </a:t>
            </a:r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6" name="Group 2"/>
          <p:cNvGrpSpPr>
            <a:grpSpLocks/>
          </p:cNvGrpSpPr>
          <p:nvPr/>
        </p:nvGrpSpPr>
        <p:grpSpPr bwMode="auto">
          <a:xfrm>
            <a:off x="0" y="-14288"/>
            <a:ext cx="9155113" cy="6884988"/>
            <a:chOff x="0" y="-9"/>
            <a:chExt cx="5767" cy="4337"/>
          </a:xfrm>
        </p:grpSpPr>
        <p:sp>
          <p:nvSpPr>
            <p:cNvPr id="6147" name="Freeform 3"/>
            <p:cNvSpPr>
              <a:spLocks/>
            </p:cNvSpPr>
            <p:nvPr/>
          </p:nvSpPr>
          <p:spPr bwMode="hidden">
            <a:xfrm>
              <a:off x="1632" y="-5"/>
              <a:ext cx="1737" cy="4333"/>
            </a:xfrm>
            <a:custGeom>
              <a:avLst/>
              <a:gdLst>
                <a:gd name="T0" fmla="*/ 494 w 1737"/>
                <a:gd name="T1" fmla="*/ 4309 h 4320"/>
                <a:gd name="T2" fmla="*/ 1737 w 1737"/>
                <a:gd name="T3" fmla="*/ 4320 h 4320"/>
                <a:gd name="T4" fmla="*/ 524 w 1737"/>
                <a:gd name="T5" fmla="*/ 0 h 4320"/>
                <a:gd name="T6" fmla="*/ 0 w 1737"/>
                <a:gd name="T7" fmla="*/ 7 h 4320"/>
                <a:gd name="T8" fmla="*/ 494 w 1737"/>
                <a:gd name="T9" fmla="*/ 4309 h 4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37" h="4320">
                  <a:moveTo>
                    <a:pt x="494" y="4309"/>
                  </a:moveTo>
                  <a:lnTo>
                    <a:pt x="1737" y="43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30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48" name="Freeform 4"/>
            <p:cNvSpPr>
              <a:spLocks/>
            </p:cNvSpPr>
            <p:nvPr/>
          </p:nvSpPr>
          <p:spPr bwMode="hidden">
            <a:xfrm>
              <a:off x="0" y="-7"/>
              <a:ext cx="1737" cy="4329"/>
            </a:xfrm>
            <a:custGeom>
              <a:avLst/>
              <a:gdLst>
                <a:gd name="T0" fmla="*/ 494 w 1737"/>
                <a:gd name="T1" fmla="*/ 4309 h 4320"/>
                <a:gd name="T2" fmla="*/ 1737 w 1737"/>
                <a:gd name="T3" fmla="*/ 4320 h 4320"/>
                <a:gd name="T4" fmla="*/ 524 w 1737"/>
                <a:gd name="T5" fmla="*/ 0 h 4320"/>
                <a:gd name="T6" fmla="*/ 0 w 1737"/>
                <a:gd name="T7" fmla="*/ 7 h 4320"/>
                <a:gd name="T8" fmla="*/ 494 w 1737"/>
                <a:gd name="T9" fmla="*/ 4309 h 4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37" h="4320">
                  <a:moveTo>
                    <a:pt x="494" y="4309"/>
                  </a:moveTo>
                  <a:lnTo>
                    <a:pt x="1737" y="43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30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49" name="Freeform 5"/>
            <p:cNvSpPr>
              <a:spLocks/>
            </p:cNvSpPr>
            <p:nvPr/>
          </p:nvSpPr>
          <p:spPr bwMode="hidden">
            <a:xfrm>
              <a:off x="3744" y="-4"/>
              <a:ext cx="1739" cy="4330"/>
            </a:xfrm>
            <a:custGeom>
              <a:avLst/>
              <a:gdLst>
                <a:gd name="T0" fmla="*/ 494 w 1739"/>
                <a:gd name="T1" fmla="*/ 4415 h 4420"/>
                <a:gd name="T2" fmla="*/ 1739 w 1739"/>
                <a:gd name="T3" fmla="*/ 4420 h 4420"/>
                <a:gd name="T4" fmla="*/ 524 w 1739"/>
                <a:gd name="T5" fmla="*/ 0 h 4420"/>
                <a:gd name="T6" fmla="*/ 0 w 1739"/>
                <a:gd name="T7" fmla="*/ 7 h 4420"/>
                <a:gd name="T8" fmla="*/ 494 w 1739"/>
                <a:gd name="T9" fmla="*/ 4415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39" h="4420">
                  <a:moveTo>
                    <a:pt x="494" y="4415"/>
                  </a:moveTo>
                  <a:lnTo>
                    <a:pt x="1739" y="44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415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50" name="Freeform 6"/>
            <p:cNvSpPr>
              <a:spLocks/>
            </p:cNvSpPr>
            <p:nvPr/>
          </p:nvSpPr>
          <p:spPr bwMode="hidden">
            <a:xfrm>
              <a:off x="1920" y="-9"/>
              <a:ext cx="2080" cy="4324"/>
            </a:xfrm>
            <a:custGeom>
              <a:avLst/>
              <a:gdLst>
                <a:gd name="T0" fmla="*/ 0 w 2080"/>
                <a:gd name="T1" fmla="*/ 7 h 4338"/>
                <a:gd name="T2" fmla="*/ 1870 w 2080"/>
                <a:gd name="T3" fmla="*/ 4338 h 4338"/>
                <a:gd name="T4" fmla="*/ 2080 w 2080"/>
                <a:gd name="T5" fmla="*/ 4338 h 4338"/>
                <a:gd name="T6" fmla="*/ 1033 w 2080"/>
                <a:gd name="T7" fmla="*/ 0 h 4338"/>
                <a:gd name="T8" fmla="*/ 0 w 2080"/>
                <a:gd name="T9" fmla="*/ 7 h 43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80" h="4338">
                  <a:moveTo>
                    <a:pt x="0" y="7"/>
                  </a:moveTo>
                  <a:lnTo>
                    <a:pt x="1870" y="4338"/>
                  </a:lnTo>
                  <a:lnTo>
                    <a:pt x="2080" y="4338"/>
                  </a:lnTo>
                  <a:lnTo>
                    <a:pt x="1033" y="0"/>
                  </a:lnTo>
                  <a:lnTo>
                    <a:pt x="0" y="7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51" name="Freeform 7"/>
            <p:cNvSpPr>
              <a:spLocks/>
            </p:cNvSpPr>
            <p:nvPr/>
          </p:nvSpPr>
          <p:spPr bwMode="hidden">
            <a:xfrm>
              <a:off x="117" y="97"/>
              <a:ext cx="3504" cy="1536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52" name="Freeform 8"/>
            <p:cNvSpPr>
              <a:spLocks/>
            </p:cNvSpPr>
            <p:nvPr/>
          </p:nvSpPr>
          <p:spPr bwMode="hidden">
            <a:xfrm rot="2702961" flipH="1">
              <a:off x="810" y="766"/>
              <a:ext cx="2544" cy="1008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53" name="Freeform 9"/>
            <p:cNvSpPr>
              <a:spLocks/>
            </p:cNvSpPr>
            <p:nvPr/>
          </p:nvSpPr>
          <p:spPr bwMode="hidden">
            <a:xfrm>
              <a:off x="83" y="49"/>
              <a:ext cx="3504" cy="1536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54" name="Freeform 10"/>
            <p:cNvSpPr>
              <a:spLocks/>
            </p:cNvSpPr>
            <p:nvPr/>
          </p:nvSpPr>
          <p:spPr bwMode="hidden">
            <a:xfrm rot="-2895842">
              <a:off x="-984" y="1041"/>
              <a:ext cx="3504" cy="1536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55" name="Freeform 11"/>
            <p:cNvSpPr>
              <a:spLocks/>
            </p:cNvSpPr>
            <p:nvPr/>
          </p:nvSpPr>
          <p:spPr bwMode="hidden">
            <a:xfrm rot="-2305141">
              <a:off x="1331" y="913"/>
              <a:ext cx="3594" cy="1735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56" name="Freeform 12"/>
            <p:cNvSpPr>
              <a:spLocks/>
            </p:cNvSpPr>
            <p:nvPr/>
          </p:nvSpPr>
          <p:spPr bwMode="hidden">
            <a:xfrm rot="2084418" flipH="1">
              <a:off x="1859" y="865"/>
              <a:ext cx="3504" cy="1536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57" name="Freeform 13"/>
            <p:cNvSpPr>
              <a:spLocks/>
            </p:cNvSpPr>
            <p:nvPr/>
          </p:nvSpPr>
          <p:spPr bwMode="hidden">
            <a:xfrm>
              <a:off x="4250" y="-7"/>
              <a:ext cx="1089" cy="2285"/>
            </a:xfrm>
            <a:custGeom>
              <a:avLst/>
              <a:gdLst>
                <a:gd name="T0" fmla="*/ 0 w 1089"/>
                <a:gd name="T1" fmla="*/ 2265 h 2285"/>
                <a:gd name="T2" fmla="*/ 1030 w 1089"/>
                <a:gd name="T3" fmla="*/ 0 h 2285"/>
                <a:gd name="T4" fmla="*/ 1089 w 1089"/>
                <a:gd name="T5" fmla="*/ 0 h 2285"/>
                <a:gd name="T6" fmla="*/ 37 w 1089"/>
                <a:gd name="T7" fmla="*/ 2285 h 2285"/>
                <a:gd name="T8" fmla="*/ 0 w 1089"/>
                <a:gd name="T9" fmla="*/ 2265 h 2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9" h="2285">
                  <a:moveTo>
                    <a:pt x="0" y="2265"/>
                  </a:moveTo>
                  <a:cubicBezTo>
                    <a:pt x="438" y="996"/>
                    <a:pt x="865" y="377"/>
                    <a:pt x="1030" y="0"/>
                  </a:cubicBezTo>
                  <a:cubicBezTo>
                    <a:pt x="1030" y="0"/>
                    <a:pt x="1059" y="0"/>
                    <a:pt x="1089" y="0"/>
                  </a:cubicBezTo>
                  <a:cubicBezTo>
                    <a:pt x="565" y="834"/>
                    <a:pt x="181" y="1853"/>
                    <a:pt x="37" y="2285"/>
                  </a:cubicBezTo>
                  <a:cubicBezTo>
                    <a:pt x="37" y="2285"/>
                    <a:pt x="0" y="2265"/>
                    <a:pt x="0" y="2265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58" name="Rectangle 14"/>
            <p:cNvSpPr>
              <a:spLocks noChangeArrowheads="1"/>
            </p:cNvSpPr>
            <p:nvPr/>
          </p:nvSpPr>
          <p:spPr bwMode="invGray">
            <a:xfrm>
              <a:off x="0" y="2441"/>
              <a:ext cx="5760" cy="432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59" name="Freeform 15"/>
            <p:cNvSpPr>
              <a:spLocks/>
            </p:cNvSpPr>
            <p:nvPr/>
          </p:nvSpPr>
          <p:spPr bwMode="invGray">
            <a:xfrm>
              <a:off x="1632" y="2487"/>
              <a:ext cx="1737" cy="382"/>
            </a:xfrm>
            <a:custGeom>
              <a:avLst/>
              <a:gdLst>
                <a:gd name="T0" fmla="*/ 494 w 1737"/>
                <a:gd name="T1" fmla="*/ 4309 h 4320"/>
                <a:gd name="T2" fmla="*/ 1737 w 1737"/>
                <a:gd name="T3" fmla="*/ 4320 h 4320"/>
                <a:gd name="T4" fmla="*/ 524 w 1737"/>
                <a:gd name="T5" fmla="*/ 0 h 4320"/>
                <a:gd name="T6" fmla="*/ 0 w 1737"/>
                <a:gd name="T7" fmla="*/ 7 h 4320"/>
                <a:gd name="T8" fmla="*/ 494 w 1737"/>
                <a:gd name="T9" fmla="*/ 4309 h 4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37" h="4320">
                  <a:moveTo>
                    <a:pt x="494" y="4309"/>
                  </a:moveTo>
                  <a:lnTo>
                    <a:pt x="1737" y="43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30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60" name="Freeform 16"/>
            <p:cNvSpPr>
              <a:spLocks/>
            </p:cNvSpPr>
            <p:nvPr/>
          </p:nvSpPr>
          <p:spPr bwMode="invGray">
            <a:xfrm>
              <a:off x="0" y="2487"/>
              <a:ext cx="1737" cy="381"/>
            </a:xfrm>
            <a:custGeom>
              <a:avLst/>
              <a:gdLst>
                <a:gd name="T0" fmla="*/ 494 w 1737"/>
                <a:gd name="T1" fmla="*/ 4309 h 4320"/>
                <a:gd name="T2" fmla="*/ 1737 w 1737"/>
                <a:gd name="T3" fmla="*/ 4320 h 4320"/>
                <a:gd name="T4" fmla="*/ 524 w 1737"/>
                <a:gd name="T5" fmla="*/ 0 h 4320"/>
                <a:gd name="T6" fmla="*/ 0 w 1737"/>
                <a:gd name="T7" fmla="*/ 7 h 4320"/>
                <a:gd name="T8" fmla="*/ 494 w 1737"/>
                <a:gd name="T9" fmla="*/ 4309 h 4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37" h="4320">
                  <a:moveTo>
                    <a:pt x="494" y="4309"/>
                  </a:moveTo>
                  <a:lnTo>
                    <a:pt x="1737" y="43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30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61" name="Freeform 17"/>
            <p:cNvSpPr>
              <a:spLocks/>
            </p:cNvSpPr>
            <p:nvPr/>
          </p:nvSpPr>
          <p:spPr bwMode="invGray">
            <a:xfrm>
              <a:off x="3744" y="2487"/>
              <a:ext cx="1739" cy="382"/>
            </a:xfrm>
            <a:custGeom>
              <a:avLst/>
              <a:gdLst>
                <a:gd name="T0" fmla="*/ 494 w 1739"/>
                <a:gd name="T1" fmla="*/ 4415 h 4420"/>
                <a:gd name="T2" fmla="*/ 1739 w 1739"/>
                <a:gd name="T3" fmla="*/ 4420 h 4420"/>
                <a:gd name="T4" fmla="*/ 524 w 1739"/>
                <a:gd name="T5" fmla="*/ 0 h 4420"/>
                <a:gd name="T6" fmla="*/ 0 w 1739"/>
                <a:gd name="T7" fmla="*/ 7 h 4420"/>
                <a:gd name="T8" fmla="*/ 494 w 1739"/>
                <a:gd name="T9" fmla="*/ 4415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39" h="4420">
                  <a:moveTo>
                    <a:pt x="494" y="4415"/>
                  </a:moveTo>
                  <a:lnTo>
                    <a:pt x="1739" y="44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415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62" name="Freeform 18"/>
            <p:cNvSpPr>
              <a:spLocks/>
            </p:cNvSpPr>
            <p:nvPr/>
          </p:nvSpPr>
          <p:spPr bwMode="invGray">
            <a:xfrm>
              <a:off x="1920" y="2487"/>
              <a:ext cx="2080" cy="381"/>
            </a:xfrm>
            <a:custGeom>
              <a:avLst/>
              <a:gdLst>
                <a:gd name="T0" fmla="*/ 0 w 2080"/>
                <a:gd name="T1" fmla="*/ 7 h 4338"/>
                <a:gd name="T2" fmla="*/ 1870 w 2080"/>
                <a:gd name="T3" fmla="*/ 4338 h 4338"/>
                <a:gd name="T4" fmla="*/ 2080 w 2080"/>
                <a:gd name="T5" fmla="*/ 4338 h 4338"/>
                <a:gd name="T6" fmla="*/ 1033 w 2080"/>
                <a:gd name="T7" fmla="*/ 0 h 4338"/>
                <a:gd name="T8" fmla="*/ 0 w 2080"/>
                <a:gd name="T9" fmla="*/ 7 h 43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80" h="4338">
                  <a:moveTo>
                    <a:pt x="0" y="7"/>
                  </a:moveTo>
                  <a:lnTo>
                    <a:pt x="1870" y="4338"/>
                  </a:lnTo>
                  <a:lnTo>
                    <a:pt x="2080" y="4338"/>
                  </a:lnTo>
                  <a:lnTo>
                    <a:pt x="1033" y="0"/>
                  </a:lnTo>
                  <a:lnTo>
                    <a:pt x="0" y="7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63" name="Rectangle 19"/>
            <p:cNvSpPr>
              <a:spLocks noChangeArrowheads="1"/>
            </p:cNvSpPr>
            <p:nvPr/>
          </p:nvSpPr>
          <p:spPr bwMode="invGray">
            <a:xfrm>
              <a:off x="7" y="2456"/>
              <a:ext cx="5760" cy="432"/>
            </a:xfrm>
            <a:prstGeom prst="rect">
              <a:avLst/>
            </a:prstGeom>
            <a:solidFill>
              <a:schemeClr val="bg2">
                <a:alpha val="5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64" name="Freeform 20"/>
            <p:cNvSpPr>
              <a:spLocks/>
            </p:cNvSpPr>
            <p:nvPr/>
          </p:nvSpPr>
          <p:spPr bwMode="invGray">
            <a:xfrm>
              <a:off x="2583" y="2449"/>
              <a:ext cx="1036" cy="420"/>
            </a:xfrm>
            <a:custGeom>
              <a:avLst/>
              <a:gdLst>
                <a:gd name="T0" fmla="*/ 1027 w 1036"/>
                <a:gd name="T1" fmla="*/ 0 h 420"/>
                <a:gd name="T2" fmla="*/ 0 w 1036"/>
                <a:gd name="T3" fmla="*/ 417 h 420"/>
                <a:gd name="T4" fmla="*/ 24 w 1036"/>
                <a:gd name="T5" fmla="*/ 420 h 420"/>
                <a:gd name="T6" fmla="*/ 1036 w 1036"/>
                <a:gd name="T7" fmla="*/ 16 h 420"/>
                <a:gd name="T8" fmla="*/ 1027 w 1036"/>
                <a:gd name="T9" fmla="*/ 0 h 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36" h="420">
                  <a:moveTo>
                    <a:pt x="1027" y="0"/>
                  </a:moveTo>
                  <a:cubicBezTo>
                    <a:pt x="508" y="159"/>
                    <a:pt x="167" y="347"/>
                    <a:pt x="0" y="417"/>
                  </a:cubicBezTo>
                  <a:cubicBezTo>
                    <a:pt x="0" y="417"/>
                    <a:pt x="12" y="418"/>
                    <a:pt x="24" y="420"/>
                  </a:cubicBezTo>
                  <a:cubicBezTo>
                    <a:pt x="237" y="321"/>
                    <a:pt x="708" y="105"/>
                    <a:pt x="1036" y="16"/>
                  </a:cubicBezTo>
                  <a:cubicBezTo>
                    <a:pt x="1036" y="16"/>
                    <a:pt x="1027" y="0"/>
                    <a:pt x="1027" y="0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65" name="Freeform 21"/>
            <p:cNvSpPr>
              <a:spLocks/>
            </p:cNvSpPr>
            <p:nvPr/>
          </p:nvSpPr>
          <p:spPr bwMode="invGray">
            <a:xfrm rot="18897039" flipH="1">
              <a:off x="1486" y="2417"/>
              <a:ext cx="1060" cy="480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66" name="Freeform 22"/>
            <p:cNvSpPr>
              <a:spLocks/>
            </p:cNvSpPr>
            <p:nvPr/>
          </p:nvSpPr>
          <p:spPr bwMode="invGray">
            <a:xfrm rot="18897039" flipH="1">
              <a:off x="766" y="2417"/>
              <a:ext cx="1060" cy="480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67" name="Freeform 23"/>
            <p:cNvSpPr>
              <a:spLocks/>
            </p:cNvSpPr>
            <p:nvPr/>
          </p:nvSpPr>
          <p:spPr bwMode="invGray">
            <a:xfrm rot="18897039" flipH="1">
              <a:off x="31" y="2385"/>
              <a:ext cx="1034" cy="487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68" name="Freeform 24"/>
            <p:cNvSpPr>
              <a:spLocks/>
            </p:cNvSpPr>
            <p:nvPr/>
          </p:nvSpPr>
          <p:spPr bwMode="invGray">
            <a:xfrm flipH="1" flipV="1">
              <a:off x="576" y="2441"/>
              <a:ext cx="3552" cy="432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69" name="Freeform 25"/>
            <p:cNvSpPr>
              <a:spLocks/>
            </p:cNvSpPr>
            <p:nvPr/>
          </p:nvSpPr>
          <p:spPr bwMode="invGray">
            <a:xfrm flipH="1" flipV="1">
              <a:off x="240" y="2441"/>
              <a:ext cx="1536" cy="432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70" name="Freeform 26"/>
            <p:cNvSpPr>
              <a:spLocks/>
            </p:cNvSpPr>
            <p:nvPr/>
          </p:nvSpPr>
          <p:spPr bwMode="invGray">
            <a:xfrm flipH="1" flipV="1">
              <a:off x="3036" y="2489"/>
              <a:ext cx="1332" cy="383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71" name="Freeform 27"/>
            <p:cNvSpPr>
              <a:spLocks/>
            </p:cNvSpPr>
            <p:nvPr/>
          </p:nvSpPr>
          <p:spPr bwMode="invGray">
            <a:xfrm flipH="1" flipV="1">
              <a:off x="3984" y="2441"/>
              <a:ext cx="1536" cy="432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72" name="Freeform 28"/>
            <p:cNvSpPr>
              <a:spLocks/>
            </p:cNvSpPr>
            <p:nvPr/>
          </p:nvSpPr>
          <p:spPr bwMode="invGray">
            <a:xfrm flipH="1" flipV="1">
              <a:off x="3456" y="2441"/>
              <a:ext cx="2304" cy="432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73" name="Rectangle 29"/>
            <p:cNvSpPr>
              <a:spLocks noChangeArrowheads="1"/>
            </p:cNvSpPr>
            <p:nvPr/>
          </p:nvSpPr>
          <p:spPr bwMode="invGray">
            <a:xfrm>
              <a:off x="0" y="2462"/>
              <a:ext cx="5760" cy="14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accent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74" name="Rectangle 30"/>
            <p:cNvSpPr>
              <a:spLocks noChangeArrowheads="1"/>
            </p:cNvSpPr>
            <p:nvPr/>
          </p:nvSpPr>
          <p:spPr bwMode="hidden">
            <a:xfrm>
              <a:off x="0" y="2880"/>
              <a:ext cx="5760" cy="57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75" name="Rectangle 31"/>
            <p:cNvSpPr>
              <a:spLocks noChangeArrowheads="1"/>
            </p:cNvSpPr>
            <p:nvPr/>
          </p:nvSpPr>
          <p:spPr bwMode="hidden">
            <a:xfrm>
              <a:off x="0" y="3408"/>
              <a:ext cx="5760" cy="9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6176" name="Picture 32" descr="BTZBUL1A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6" y="1650"/>
              <a:ext cx="204" cy="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177" name="Rectangle 33"/>
          <p:cNvSpPr>
            <a:spLocks noGrp="1" noChangeArrowheads="1"/>
          </p:cNvSpPr>
          <p:nvPr>
            <p:ph type="ctrTitle"/>
          </p:nvPr>
        </p:nvSpPr>
        <p:spPr>
          <a:xfrm>
            <a:off x="1676400" y="1905000"/>
            <a:ext cx="7239000" cy="1905000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6178" name="Rectangle 34"/>
          <p:cNvSpPr>
            <a:spLocks noGrp="1" noChangeArrowheads="1"/>
          </p:cNvSpPr>
          <p:nvPr>
            <p:ph type="subTitle" idx="1"/>
          </p:nvPr>
        </p:nvSpPr>
        <p:spPr>
          <a:xfrm>
            <a:off x="1676400" y="4572000"/>
            <a:ext cx="6400800" cy="1679575"/>
          </a:xfrm>
        </p:spPr>
        <p:txBody>
          <a:bodyPr anchor="ctr"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6179" name="Rectangle 35"/>
          <p:cNvSpPr>
            <a:spLocks noGrp="1" noChangeArrowheads="1"/>
          </p:cNvSpPr>
          <p:nvPr>
            <p:ph type="dt" sz="half" idx="2"/>
          </p:nvPr>
        </p:nvSpPr>
        <p:spPr>
          <a:xfrm>
            <a:off x="685800" y="6324600"/>
            <a:ext cx="1905000" cy="45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180" name="Rectangle 36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0960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181" name="Rectangle 37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324600"/>
            <a:ext cx="1905000" cy="45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94DD089-65A3-4C14-BBED-C529FEA5B32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03E922-DAB0-4296-94CE-4B744329D0D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562303"/>
      </p:ext>
    </p:extLst>
  </p:cSld>
  <p:clrMapOvr>
    <a:masterClrMapping/>
  </p:clrMapOvr>
  <p:transition spd="med"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465138"/>
            <a:ext cx="1943100" cy="56308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465138"/>
            <a:ext cx="5676900" cy="56308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5B0C03-B6D9-459C-93D7-A15ACF95F82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114980"/>
      </p:ext>
    </p:extLst>
  </p:cSld>
  <p:clrMapOvr>
    <a:masterClrMapping/>
  </p:clrMapOvr>
  <p:transition spd="med">
    <p:dissolv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65138"/>
            <a:ext cx="7772400" cy="14319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12788" y="6313488"/>
            <a:ext cx="2030412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819400" y="6096000"/>
            <a:ext cx="39624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934200" y="6313488"/>
            <a:ext cx="1550988" cy="457200"/>
          </a:xfrm>
        </p:spPr>
        <p:txBody>
          <a:bodyPr/>
          <a:lstStyle>
            <a:lvl1pPr>
              <a:defRPr/>
            </a:lvl1pPr>
          </a:lstStyle>
          <a:p>
            <a:fld id="{76AC36B3-1326-4EA6-9446-60C65CCBF8C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665188"/>
      </p:ext>
    </p:extLst>
  </p:cSld>
  <p:clrMapOvr>
    <a:masterClrMapping/>
  </p:clrMapOvr>
  <p:transition spd="med"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500040-8738-4FE8-8D54-7DC6F9DFC4C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101858"/>
      </p:ext>
    </p:extLst>
  </p:cSld>
  <p:clrMapOvr>
    <a:masterClrMapping/>
  </p:clrMapOvr>
  <p:transition spd="med"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882273-BB63-458D-9A7A-517B54C4439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129870"/>
      </p:ext>
    </p:extLst>
  </p:cSld>
  <p:clrMapOvr>
    <a:masterClrMapping/>
  </p:clrMapOvr>
  <p:transition spd="med"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580483-E944-4BE9-BB3B-10B48FDBDE5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844662"/>
      </p:ext>
    </p:extLst>
  </p:cSld>
  <p:clrMapOvr>
    <a:masterClrMapping/>
  </p:clrMapOvr>
  <p:transition spd="med"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E0FE97-357F-4B7E-8200-6ED5E611617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801110"/>
      </p:ext>
    </p:extLst>
  </p:cSld>
  <p:clrMapOvr>
    <a:masterClrMapping/>
  </p:clrMapOvr>
  <p:transition spd="med"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C6ECC5-8DF3-44E1-B3C2-F0EB8BA1D4F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85653"/>
      </p:ext>
    </p:extLst>
  </p:cSld>
  <p:clrMapOvr>
    <a:masterClrMapping/>
  </p:clrMapOvr>
  <p:transition spd="med"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6A544F-A792-48F4-AE7F-6C589C66D2B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878424"/>
      </p:ext>
    </p:extLst>
  </p:cSld>
  <p:clrMapOvr>
    <a:masterClrMapping/>
  </p:clrMapOvr>
  <p:transition spd="med"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36D6F2-B56C-4443-BEA0-62A99624194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960250"/>
      </p:ext>
    </p:extLst>
  </p:cSld>
  <p:clrMapOvr>
    <a:masterClrMapping/>
  </p:clrMapOvr>
  <p:transition spd="med"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986920-B939-40A4-A738-B9D671A3431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243652"/>
      </p:ext>
    </p:extLst>
  </p:cSld>
  <p:clrMapOvr>
    <a:masterClrMapping/>
  </p:clrMapOvr>
  <p:transition spd="med"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2" name="Group 2"/>
          <p:cNvGrpSpPr>
            <a:grpSpLocks/>
          </p:cNvGrpSpPr>
          <p:nvPr/>
        </p:nvGrpSpPr>
        <p:grpSpPr bwMode="auto">
          <a:xfrm>
            <a:off x="0" y="0"/>
            <a:ext cx="9144000" cy="7405688"/>
            <a:chOff x="0" y="-9"/>
            <a:chExt cx="5760" cy="4665"/>
          </a:xfrm>
        </p:grpSpPr>
        <p:sp>
          <p:nvSpPr>
            <p:cNvPr id="5123" name="Freeform 3"/>
            <p:cNvSpPr>
              <a:spLocks/>
            </p:cNvSpPr>
            <p:nvPr/>
          </p:nvSpPr>
          <p:spPr bwMode="hidden">
            <a:xfrm>
              <a:off x="1632" y="-5"/>
              <a:ext cx="1737" cy="4333"/>
            </a:xfrm>
            <a:custGeom>
              <a:avLst/>
              <a:gdLst>
                <a:gd name="T0" fmla="*/ 494 w 1737"/>
                <a:gd name="T1" fmla="*/ 4309 h 4320"/>
                <a:gd name="T2" fmla="*/ 1737 w 1737"/>
                <a:gd name="T3" fmla="*/ 4320 h 4320"/>
                <a:gd name="T4" fmla="*/ 524 w 1737"/>
                <a:gd name="T5" fmla="*/ 0 h 4320"/>
                <a:gd name="T6" fmla="*/ 0 w 1737"/>
                <a:gd name="T7" fmla="*/ 7 h 4320"/>
                <a:gd name="T8" fmla="*/ 494 w 1737"/>
                <a:gd name="T9" fmla="*/ 4309 h 4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37" h="4320">
                  <a:moveTo>
                    <a:pt x="494" y="4309"/>
                  </a:moveTo>
                  <a:lnTo>
                    <a:pt x="1737" y="43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30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4" name="Freeform 4"/>
            <p:cNvSpPr>
              <a:spLocks/>
            </p:cNvSpPr>
            <p:nvPr/>
          </p:nvSpPr>
          <p:spPr bwMode="hidden">
            <a:xfrm>
              <a:off x="0" y="-7"/>
              <a:ext cx="1737" cy="4329"/>
            </a:xfrm>
            <a:custGeom>
              <a:avLst/>
              <a:gdLst>
                <a:gd name="T0" fmla="*/ 494 w 1737"/>
                <a:gd name="T1" fmla="*/ 4309 h 4320"/>
                <a:gd name="T2" fmla="*/ 1737 w 1737"/>
                <a:gd name="T3" fmla="*/ 4320 h 4320"/>
                <a:gd name="T4" fmla="*/ 524 w 1737"/>
                <a:gd name="T5" fmla="*/ 0 h 4320"/>
                <a:gd name="T6" fmla="*/ 0 w 1737"/>
                <a:gd name="T7" fmla="*/ 7 h 4320"/>
                <a:gd name="T8" fmla="*/ 494 w 1737"/>
                <a:gd name="T9" fmla="*/ 4309 h 4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37" h="4320">
                  <a:moveTo>
                    <a:pt x="494" y="4309"/>
                  </a:moveTo>
                  <a:lnTo>
                    <a:pt x="1737" y="43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30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5" name="Freeform 5"/>
            <p:cNvSpPr>
              <a:spLocks/>
            </p:cNvSpPr>
            <p:nvPr/>
          </p:nvSpPr>
          <p:spPr bwMode="hidden">
            <a:xfrm>
              <a:off x="3744" y="-4"/>
              <a:ext cx="1739" cy="4330"/>
            </a:xfrm>
            <a:custGeom>
              <a:avLst/>
              <a:gdLst>
                <a:gd name="T0" fmla="*/ 494 w 1739"/>
                <a:gd name="T1" fmla="*/ 4415 h 4420"/>
                <a:gd name="T2" fmla="*/ 1739 w 1739"/>
                <a:gd name="T3" fmla="*/ 4420 h 4420"/>
                <a:gd name="T4" fmla="*/ 524 w 1739"/>
                <a:gd name="T5" fmla="*/ 0 h 4420"/>
                <a:gd name="T6" fmla="*/ 0 w 1739"/>
                <a:gd name="T7" fmla="*/ 7 h 4420"/>
                <a:gd name="T8" fmla="*/ 494 w 1739"/>
                <a:gd name="T9" fmla="*/ 4415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39" h="4420">
                  <a:moveTo>
                    <a:pt x="494" y="4415"/>
                  </a:moveTo>
                  <a:lnTo>
                    <a:pt x="1739" y="44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415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6" name="Freeform 6"/>
            <p:cNvSpPr>
              <a:spLocks/>
            </p:cNvSpPr>
            <p:nvPr/>
          </p:nvSpPr>
          <p:spPr bwMode="hidden">
            <a:xfrm>
              <a:off x="1920" y="-9"/>
              <a:ext cx="2080" cy="4324"/>
            </a:xfrm>
            <a:custGeom>
              <a:avLst/>
              <a:gdLst>
                <a:gd name="T0" fmla="*/ 0 w 2080"/>
                <a:gd name="T1" fmla="*/ 7 h 4338"/>
                <a:gd name="T2" fmla="*/ 1870 w 2080"/>
                <a:gd name="T3" fmla="*/ 4338 h 4338"/>
                <a:gd name="T4" fmla="*/ 2080 w 2080"/>
                <a:gd name="T5" fmla="*/ 4338 h 4338"/>
                <a:gd name="T6" fmla="*/ 1033 w 2080"/>
                <a:gd name="T7" fmla="*/ 0 h 4338"/>
                <a:gd name="T8" fmla="*/ 0 w 2080"/>
                <a:gd name="T9" fmla="*/ 7 h 43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80" h="4338">
                  <a:moveTo>
                    <a:pt x="0" y="7"/>
                  </a:moveTo>
                  <a:lnTo>
                    <a:pt x="1870" y="4338"/>
                  </a:lnTo>
                  <a:lnTo>
                    <a:pt x="2080" y="4338"/>
                  </a:lnTo>
                  <a:lnTo>
                    <a:pt x="1033" y="0"/>
                  </a:lnTo>
                  <a:lnTo>
                    <a:pt x="0" y="7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7" name="Freeform 7"/>
            <p:cNvSpPr>
              <a:spLocks/>
            </p:cNvSpPr>
            <p:nvPr/>
          </p:nvSpPr>
          <p:spPr bwMode="hidden">
            <a:xfrm>
              <a:off x="117" y="97"/>
              <a:ext cx="3504" cy="1536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8" name="Freeform 8"/>
            <p:cNvSpPr>
              <a:spLocks/>
            </p:cNvSpPr>
            <p:nvPr/>
          </p:nvSpPr>
          <p:spPr bwMode="hidden">
            <a:xfrm rot="2702961" flipH="1">
              <a:off x="810" y="766"/>
              <a:ext cx="2544" cy="1008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9" name="Freeform 9"/>
            <p:cNvSpPr>
              <a:spLocks/>
            </p:cNvSpPr>
            <p:nvPr/>
          </p:nvSpPr>
          <p:spPr bwMode="hidden">
            <a:xfrm>
              <a:off x="83" y="49"/>
              <a:ext cx="3504" cy="1536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30" name="Freeform 10"/>
            <p:cNvSpPr>
              <a:spLocks/>
            </p:cNvSpPr>
            <p:nvPr userDrawn="1"/>
          </p:nvSpPr>
          <p:spPr bwMode="hidden">
            <a:xfrm rot="-2895842">
              <a:off x="-984" y="1041"/>
              <a:ext cx="3504" cy="1536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31" name="Freeform 11"/>
            <p:cNvSpPr>
              <a:spLocks/>
            </p:cNvSpPr>
            <p:nvPr/>
          </p:nvSpPr>
          <p:spPr bwMode="hidden">
            <a:xfrm rot="-2305141">
              <a:off x="1331" y="913"/>
              <a:ext cx="3594" cy="1735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32" name="Freeform 12"/>
            <p:cNvSpPr>
              <a:spLocks/>
            </p:cNvSpPr>
            <p:nvPr/>
          </p:nvSpPr>
          <p:spPr bwMode="hidden">
            <a:xfrm rot="2084418" flipH="1">
              <a:off x="1859" y="865"/>
              <a:ext cx="3504" cy="1536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33" name="Freeform 13"/>
            <p:cNvSpPr>
              <a:spLocks/>
            </p:cNvSpPr>
            <p:nvPr/>
          </p:nvSpPr>
          <p:spPr bwMode="hidden">
            <a:xfrm>
              <a:off x="4250" y="-7"/>
              <a:ext cx="1089" cy="2285"/>
            </a:xfrm>
            <a:custGeom>
              <a:avLst/>
              <a:gdLst>
                <a:gd name="T0" fmla="*/ 0 w 1089"/>
                <a:gd name="T1" fmla="*/ 2265 h 2285"/>
                <a:gd name="T2" fmla="*/ 1030 w 1089"/>
                <a:gd name="T3" fmla="*/ 0 h 2285"/>
                <a:gd name="T4" fmla="*/ 1089 w 1089"/>
                <a:gd name="T5" fmla="*/ 0 h 2285"/>
                <a:gd name="T6" fmla="*/ 37 w 1089"/>
                <a:gd name="T7" fmla="*/ 2285 h 2285"/>
                <a:gd name="T8" fmla="*/ 0 w 1089"/>
                <a:gd name="T9" fmla="*/ 2265 h 2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9" h="2285">
                  <a:moveTo>
                    <a:pt x="0" y="2265"/>
                  </a:moveTo>
                  <a:cubicBezTo>
                    <a:pt x="438" y="996"/>
                    <a:pt x="865" y="377"/>
                    <a:pt x="1030" y="0"/>
                  </a:cubicBezTo>
                  <a:cubicBezTo>
                    <a:pt x="1030" y="0"/>
                    <a:pt x="1059" y="0"/>
                    <a:pt x="1089" y="0"/>
                  </a:cubicBezTo>
                  <a:cubicBezTo>
                    <a:pt x="565" y="834"/>
                    <a:pt x="181" y="1853"/>
                    <a:pt x="37" y="2285"/>
                  </a:cubicBezTo>
                  <a:cubicBezTo>
                    <a:pt x="37" y="2285"/>
                    <a:pt x="0" y="2265"/>
                    <a:pt x="0" y="2265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34" name="Rectangle 14"/>
            <p:cNvSpPr>
              <a:spLocks noChangeArrowheads="1"/>
            </p:cNvSpPr>
            <p:nvPr/>
          </p:nvSpPr>
          <p:spPr bwMode="hidden">
            <a:xfrm>
              <a:off x="0" y="3910"/>
              <a:ext cx="5760" cy="432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35" name="Freeform 15"/>
            <p:cNvSpPr>
              <a:spLocks/>
            </p:cNvSpPr>
            <p:nvPr/>
          </p:nvSpPr>
          <p:spPr bwMode="hidden">
            <a:xfrm>
              <a:off x="1632" y="3956"/>
              <a:ext cx="1737" cy="382"/>
            </a:xfrm>
            <a:custGeom>
              <a:avLst/>
              <a:gdLst>
                <a:gd name="T0" fmla="*/ 494 w 1737"/>
                <a:gd name="T1" fmla="*/ 4309 h 4320"/>
                <a:gd name="T2" fmla="*/ 1737 w 1737"/>
                <a:gd name="T3" fmla="*/ 4320 h 4320"/>
                <a:gd name="T4" fmla="*/ 524 w 1737"/>
                <a:gd name="T5" fmla="*/ 0 h 4320"/>
                <a:gd name="T6" fmla="*/ 0 w 1737"/>
                <a:gd name="T7" fmla="*/ 7 h 4320"/>
                <a:gd name="T8" fmla="*/ 494 w 1737"/>
                <a:gd name="T9" fmla="*/ 4309 h 4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37" h="4320">
                  <a:moveTo>
                    <a:pt x="494" y="4309"/>
                  </a:moveTo>
                  <a:lnTo>
                    <a:pt x="1737" y="43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30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36" name="Freeform 16"/>
            <p:cNvSpPr>
              <a:spLocks/>
            </p:cNvSpPr>
            <p:nvPr/>
          </p:nvSpPr>
          <p:spPr bwMode="hidden">
            <a:xfrm>
              <a:off x="0" y="3956"/>
              <a:ext cx="1737" cy="381"/>
            </a:xfrm>
            <a:custGeom>
              <a:avLst/>
              <a:gdLst>
                <a:gd name="T0" fmla="*/ 494 w 1737"/>
                <a:gd name="T1" fmla="*/ 4309 h 4320"/>
                <a:gd name="T2" fmla="*/ 1737 w 1737"/>
                <a:gd name="T3" fmla="*/ 4320 h 4320"/>
                <a:gd name="T4" fmla="*/ 524 w 1737"/>
                <a:gd name="T5" fmla="*/ 0 h 4320"/>
                <a:gd name="T6" fmla="*/ 0 w 1737"/>
                <a:gd name="T7" fmla="*/ 7 h 4320"/>
                <a:gd name="T8" fmla="*/ 494 w 1737"/>
                <a:gd name="T9" fmla="*/ 4309 h 4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37" h="4320">
                  <a:moveTo>
                    <a:pt x="494" y="4309"/>
                  </a:moveTo>
                  <a:lnTo>
                    <a:pt x="1737" y="43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30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37" name="Freeform 17"/>
            <p:cNvSpPr>
              <a:spLocks/>
            </p:cNvSpPr>
            <p:nvPr/>
          </p:nvSpPr>
          <p:spPr bwMode="hidden">
            <a:xfrm>
              <a:off x="3744" y="3956"/>
              <a:ext cx="1739" cy="382"/>
            </a:xfrm>
            <a:custGeom>
              <a:avLst/>
              <a:gdLst>
                <a:gd name="T0" fmla="*/ 494 w 1739"/>
                <a:gd name="T1" fmla="*/ 4415 h 4420"/>
                <a:gd name="T2" fmla="*/ 1739 w 1739"/>
                <a:gd name="T3" fmla="*/ 4420 h 4420"/>
                <a:gd name="T4" fmla="*/ 524 w 1739"/>
                <a:gd name="T5" fmla="*/ 0 h 4420"/>
                <a:gd name="T6" fmla="*/ 0 w 1739"/>
                <a:gd name="T7" fmla="*/ 7 h 4420"/>
                <a:gd name="T8" fmla="*/ 494 w 1739"/>
                <a:gd name="T9" fmla="*/ 4415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39" h="4420">
                  <a:moveTo>
                    <a:pt x="494" y="4415"/>
                  </a:moveTo>
                  <a:lnTo>
                    <a:pt x="1739" y="44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415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38" name="Freeform 18"/>
            <p:cNvSpPr>
              <a:spLocks/>
            </p:cNvSpPr>
            <p:nvPr/>
          </p:nvSpPr>
          <p:spPr bwMode="hidden">
            <a:xfrm>
              <a:off x="1920" y="3956"/>
              <a:ext cx="2080" cy="381"/>
            </a:xfrm>
            <a:custGeom>
              <a:avLst/>
              <a:gdLst>
                <a:gd name="T0" fmla="*/ 0 w 2080"/>
                <a:gd name="T1" fmla="*/ 7 h 4338"/>
                <a:gd name="T2" fmla="*/ 1870 w 2080"/>
                <a:gd name="T3" fmla="*/ 4338 h 4338"/>
                <a:gd name="T4" fmla="*/ 2080 w 2080"/>
                <a:gd name="T5" fmla="*/ 4338 h 4338"/>
                <a:gd name="T6" fmla="*/ 1033 w 2080"/>
                <a:gd name="T7" fmla="*/ 0 h 4338"/>
                <a:gd name="T8" fmla="*/ 0 w 2080"/>
                <a:gd name="T9" fmla="*/ 7 h 43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80" h="4338">
                  <a:moveTo>
                    <a:pt x="0" y="7"/>
                  </a:moveTo>
                  <a:lnTo>
                    <a:pt x="1870" y="4338"/>
                  </a:lnTo>
                  <a:lnTo>
                    <a:pt x="2080" y="4338"/>
                  </a:lnTo>
                  <a:lnTo>
                    <a:pt x="1033" y="0"/>
                  </a:lnTo>
                  <a:lnTo>
                    <a:pt x="0" y="7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39" name="Rectangle 19"/>
            <p:cNvSpPr>
              <a:spLocks noChangeArrowheads="1"/>
            </p:cNvSpPr>
            <p:nvPr/>
          </p:nvSpPr>
          <p:spPr bwMode="hidden">
            <a:xfrm>
              <a:off x="0" y="3905"/>
              <a:ext cx="5760" cy="432"/>
            </a:xfrm>
            <a:prstGeom prst="rect">
              <a:avLst/>
            </a:prstGeom>
            <a:solidFill>
              <a:schemeClr val="bg2">
                <a:alpha val="5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40" name="Freeform 20"/>
            <p:cNvSpPr>
              <a:spLocks/>
            </p:cNvSpPr>
            <p:nvPr/>
          </p:nvSpPr>
          <p:spPr bwMode="hidden">
            <a:xfrm>
              <a:off x="2583" y="3918"/>
              <a:ext cx="1036" cy="420"/>
            </a:xfrm>
            <a:custGeom>
              <a:avLst/>
              <a:gdLst>
                <a:gd name="T0" fmla="*/ 1027 w 1036"/>
                <a:gd name="T1" fmla="*/ 0 h 420"/>
                <a:gd name="T2" fmla="*/ 0 w 1036"/>
                <a:gd name="T3" fmla="*/ 417 h 420"/>
                <a:gd name="T4" fmla="*/ 24 w 1036"/>
                <a:gd name="T5" fmla="*/ 420 h 420"/>
                <a:gd name="T6" fmla="*/ 1036 w 1036"/>
                <a:gd name="T7" fmla="*/ 16 h 420"/>
                <a:gd name="T8" fmla="*/ 1027 w 1036"/>
                <a:gd name="T9" fmla="*/ 0 h 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36" h="420">
                  <a:moveTo>
                    <a:pt x="1027" y="0"/>
                  </a:moveTo>
                  <a:cubicBezTo>
                    <a:pt x="508" y="159"/>
                    <a:pt x="167" y="347"/>
                    <a:pt x="0" y="417"/>
                  </a:cubicBezTo>
                  <a:cubicBezTo>
                    <a:pt x="0" y="417"/>
                    <a:pt x="12" y="418"/>
                    <a:pt x="24" y="420"/>
                  </a:cubicBezTo>
                  <a:cubicBezTo>
                    <a:pt x="237" y="321"/>
                    <a:pt x="708" y="105"/>
                    <a:pt x="1036" y="16"/>
                  </a:cubicBezTo>
                  <a:cubicBezTo>
                    <a:pt x="1036" y="16"/>
                    <a:pt x="1027" y="0"/>
                    <a:pt x="1027" y="0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41" name="Freeform 21"/>
            <p:cNvSpPr>
              <a:spLocks/>
            </p:cNvSpPr>
            <p:nvPr/>
          </p:nvSpPr>
          <p:spPr bwMode="hidden">
            <a:xfrm rot="18897039" flipH="1">
              <a:off x="1486" y="3886"/>
              <a:ext cx="1060" cy="480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42" name="Freeform 22"/>
            <p:cNvSpPr>
              <a:spLocks/>
            </p:cNvSpPr>
            <p:nvPr/>
          </p:nvSpPr>
          <p:spPr bwMode="hidden">
            <a:xfrm rot="18897039" flipH="1">
              <a:off x="766" y="3886"/>
              <a:ext cx="1060" cy="480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43" name="Freeform 23"/>
            <p:cNvSpPr>
              <a:spLocks/>
            </p:cNvSpPr>
            <p:nvPr/>
          </p:nvSpPr>
          <p:spPr bwMode="hidden">
            <a:xfrm rot="18897039" flipH="1">
              <a:off x="31" y="3854"/>
              <a:ext cx="1034" cy="487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44" name="Freeform 24"/>
            <p:cNvSpPr>
              <a:spLocks/>
            </p:cNvSpPr>
            <p:nvPr/>
          </p:nvSpPr>
          <p:spPr bwMode="hidden">
            <a:xfrm flipH="1" flipV="1">
              <a:off x="576" y="3910"/>
              <a:ext cx="3552" cy="432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45" name="Freeform 25"/>
            <p:cNvSpPr>
              <a:spLocks/>
            </p:cNvSpPr>
            <p:nvPr/>
          </p:nvSpPr>
          <p:spPr bwMode="hidden">
            <a:xfrm flipH="1" flipV="1">
              <a:off x="240" y="3910"/>
              <a:ext cx="1536" cy="432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46" name="Freeform 26"/>
            <p:cNvSpPr>
              <a:spLocks/>
            </p:cNvSpPr>
            <p:nvPr/>
          </p:nvSpPr>
          <p:spPr bwMode="hidden">
            <a:xfrm flipH="1" flipV="1">
              <a:off x="3036" y="3958"/>
              <a:ext cx="1332" cy="383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47" name="Freeform 27"/>
            <p:cNvSpPr>
              <a:spLocks/>
            </p:cNvSpPr>
            <p:nvPr/>
          </p:nvSpPr>
          <p:spPr bwMode="hidden">
            <a:xfrm flipH="1" flipV="1">
              <a:off x="3984" y="3910"/>
              <a:ext cx="1536" cy="432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48" name="Freeform 28"/>
            <p:cNvSpPr>
              <a:spLocks/>
            </p:cNvSpPr>
            <p:nvPr/>
          </p:nvSpPr>
          <p:spPr bwMode="hidden">
            <a:xfrm flipH="1" flipV="1">
              <a:off x="3456" y="3910"/>
              <a:ext cx="2304" cy="432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49" name="Rectangle 29"/>
            <p:cNvSpPr>
              <a:spLocks noChangeArrowheads="1"/>
            </p:cNvSpPr>
            <p:nvPr/>
          </p:nvSpPr>
          <p:spPr bwMode="hidden">
            <a:xfrm>
              <a:off x="0" y="3931"/>
              <a:ext cx="5760" cy="14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accent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150" name="Rectangle 30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65138"/>
            <a:ext cx="7772400" cy="143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151" name="Rectangle 31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152" name="Rectangle 3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12788" y="6313488"/>
            <a:ext cx="20304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2"/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5153" name="Rectangle 3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819400" y="6096000"/>
            <a:ext cx="3962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5154" name="Rectangle 3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34200" y="6313488"/>
            <a:ext cx="15509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2"/>
                </a:solidFill>
                <a:latin typeface="+mn-lt"/>
              </a:defRPr>
            </a:lvl1pPr>
          </a:lstStyle>
          <a:p>
            <a:fld id="{1BD6B38B-0BCB-44CA-97D6-50AD43A041EF}" type="slidenum">
              <a:rPr lang="en-US"/>
              <a:pPr/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</p:sldLayoutIdLst>
  <p:transition spd="med">
    <p:dissolve/>
  </p:transition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fontAlgn="base">
        <a:lnSpc>
          <a:spcPct val="90000"/>
        </a:lnSpc>
        <a:spcBef>
          <a:spcPct val="20000"/>
        </a:spcBef>
        <a:spcAft>
          <a:spcPct val="0"/>
        </a:spcAft>
        <a:buClr>
          <a:schemeClr val="folHlink"/>
        </a:buClr>
        <a:buSzPct val="85000"/>
        <a:buFont typeface="Wingdings" pitchFamily="2" charset="2"/>
        <a:buChar char="v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lnSpc>
          <a:spcPct val="90000"/>
        </a:lnSpc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l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lnSpc>
          <a:spcPct val="90000"/>
        </a:lnSpc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l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lnSpc>
          <a:spcPct val="90000"/>
        </a:lnSpc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lnSpc>
          <a:spcPct val="90000"/>
        </a:lnSpc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lnSpc>
          <a:spcPct val="90000"/>
        </a:lnSpc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lnSpc>
          <a:spcPct val="90000"/>
        </a:lnSpc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lnSpc>
          <a:spcPct val="90000"/>
        </a:lnSpc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lnSpc>
          <a:spcPct val="90000"/>
        </a:lnSpc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wmf"/><Relationship Id="rId4" Type="http://schemas.openxmlformats.org/officeDocument/2006/relationships/oleObject" Target="../embeddings/oleObject1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ans.org/pi/resources/dosechart/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2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2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2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en.wikipedia.org/wiki/TNT_equivalent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gif"/><Relationship Id="rId1" Type="http://schemas.microsoft.com/office/2007/relationships/media" Target="../media/media4.gif"/><Relationship Id="rId6" Type="http://schemas.openxmlformats.org/officeDocument/2006/relationships/hyperlink" Target="http://en.wikipedia.org/wiki/Pressurized_Water_Reactor" TargetMode="External"/><Relationship Id="rId5" Type="http://schemas.openxmlformats.org/officeDocument/2006/relationships/image" Target="../media/image32.png"/><Relationship Id="rId4" Type="http://schemas.openxmlformats.org/officeDocument/2006/relationships/notesSlide" Target="../notesSlides/notesSlide3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gif"/><Relationship Id="rId1" Type="http://schemas.microsoft.com/office/2007/relationships/media" Target="../media/media5.gif"/><Relationship Id="rId6" Type="http://schemas.openxmlformats.org/officeDocument/2006/relationships/image" Target="../media/image33.png"/><Relationship Id="rId5" Type="http://schemas.openxmlformats.org/officeDocument/2006/relationships/hyperlink" Target="http://en.wikipedia.org/wiki/Boiling_Water_Reactor" TargetMode="External"/><Relationship Id="rId4" Type="http://schemas.openxmlformats.org/officeDocument/2006/relationships/notesSlide" Target="../notesSlides/notesSlide3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Fukushima_I_nuclear_accidents" TargetMode="Externa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6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0"/>
            <a:ext cx="8686800" cy="701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dirty="0">
                <a:solidFill>
                  <a:schemeClr val="tx2"/>
                </a:solidFill>
                <a:cs typeface="Times New Roman" pitchFamily="18" charset="0"/>
              </a:rPr>
              <a:t>Final exam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(focusing on chapter 9 – 19, excl. 17)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lang="en-US" sz="2000" dirty="0">
                <a:latin typeface="+mn-lt"/>
                <a:cs typeface="Times New Roman" pitchFamily="18" charset="0"/>
              </a:rPr>
              <a:t>T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Times New Roman" pitchFamily="18" charset="0"/>
              </a:rPr>
              <a:t>ime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Times New Roman" pitchFamily="18" charset="0"/>
              </a:rPr>
              <a:t>:  </a:t>
            </a:r>
            <a:r>
              <a:rPr lang="en-US" sz="2000" b="0" i="0" dirty="0">
                <a:effectLst/>
                <a:latin typeface="+mn-lt"/>
              </a:rPr>
              <a:t>Tue 05/04 3:30pm – 5:30pm</a:t>
            </a:r>
            <a:endParaRPr kumimoji="0" lang="nn-NO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Times New Roman" pitchFamily="18" charset="0"/>
              </a:rPr>
              <a:t> Location: 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physics building room 112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Times New Roman" pitchFamily="18" charset="0"/>
              </a:rPr>
              <a:t>AOB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Times New Roman" pitchFamily="18" charset="0"/>
              </a:rPr>
              <a:t>multiple choice problems. 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Times New Roman" pitchFamily="18" charset="0"/>
              </a:rPr>
              <a:t>Prepare your own scratch paper, pencils, erasers, etc. 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Times New Roman" pitchFamily="18" charset="0"/>
              </a:rPr>
              <a:t>Use only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Times New Roman" pitchFamily="18" charset="0"/>
              </a:rPr>
              <a:t>pencil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Times New Roman" pitchFamily="18" charset="0"/>
              </a:rPr>
              <a:t> for the answer sheet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Times New Roman" pitchFamily="18" charset="0"/>
              </a:rPr>
              <a:t>Bring your own calculators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Times New Roman" pitchFamily="18" charset="0"/>
              </a:rPr>
              <a:t>No cell phones, no text messaging, no computers 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Times New Roman" pitchFamily="18" charset="0"/>
              </a:rPr>
              <a:t>No crib sheet of any kind is allowed. Equation sheet will be provided.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000" dirty="0">
              <a:latin typeface="+mn-lt"/>
              <a:cs typeface="Times New Roman" pitchFamily="18" charset="0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en-US" sz="2000" dirty="0">
                <a:latin typeface="+mn-lt"/>
                <a:cs typeface="Times New Roman" pitchFamily="18" charset="0"/>
              </a:rPr>
              <a:t>When filling the scantron</a:t>
            </a:r>
          </a:p>
          <a:p>
            <a:pPr marL="800100" lvl="1" indent="-342900" eaLnBrk="0" hangingPunct="0">
              <a:buFont typeface="Arial" panose="020B0604020202020204" pitchFamily="34" charset="0"/>
              <a:buChar char="•"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+mn-lt"/>
                <a:cs typeface="Times New Roman" panose="02020603050405020304" pitchFamily="18" charset="0"/>
              </a:rPr>
              <a:t>Write your </a:t>
            </a:r>
            <a:r>
              <a:rPr kumimoji="0" lang="en-US" altLang="en-US" sz="2000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+mn-lt"/>
                <a:cs typeface="Times New Roman" panose="02020603050405020304" pitchFamily="18" charset="0"/>
              </a:rPr>
              <a:t>name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+mn-lt"/>
                <a:cs typeface="Times New Roman" panose="02020603050405020304" pitchFamily="18" charset="0"/>
              </a:rPr>
              <a:t> in the top respective field of the scantron sheet, sign your name on the signature line of the scantron sheet.</a:t>
            </a:r>
            <a:endParaRPr kumimoji="0" lang="en-US" altLang="en-US" sz="2000" b="0" i="0" u="none" strike="noStrike" cap="none" normalizeH="0" baseline="0" dirty="0">
              <a:ln>
                <a:noFill/>
              </a:ln>
              <a:solidFill>
                <a:schemeClr val="tx2"/>
              </a:solidFill>
              <a:effectLst/>
              <a:latin typeface="+mn-lt"/>
            </a:endParaRPr>
          </a:p>
          <a:p>
            <a:pPr marL="800100" lvl="1" indent="-342900" eaLnBrk="0" hangingPunct="0">
              <a:buFont typeface="Arial" panose="020B0604020202020204" pitchFamily="34" charset="0"/>
              <a:buChar char="•"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+mn-lt"/>
                <a:cs typeface="Times New Roman" panose="02020603050405020304" pitchFamily="18" charset="0"/>
              </a:rPr>
              <a:t>  Record your PUID number, which starts with </a:t>
            </a: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+mn-lt"/>
                <a:cs typeface="Times New Roman" panose="02020603050405020304" pitchFamily="18" charset="0"/>
              </a:rPr>
              <a:t>“00”,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+mn-lt"/>
                <a:cs typeface="Times New Roman" panose="02020603050405020304" pitchFamily="18" charset="0"/>
              </a:rPr>
              <a:t> on your scantron sheet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cs typeface="Times New Roman" panose="02020603050405020304" pitchFamily="18" charset="0"/>
              </a:rPr>
              <a:t>.</a:t>
            </a:r>
          </a:p>
          <a:p>
            <a:pPr marL="800100" lvl="1" indent="-342900" eaLnBrk="0" hangingPunct="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  <a:effectLst/>
                <a:latin typeface="+mn-lt"/>
              </a:rPr>
              <a:t>fill in bubbles below your name and ID fields</a:t>
            </a:r>
            <a:endParaRPr kumimoji="0" lang="en-US" altLang="en-US" sz="2000" b="0" i="0" u="none" strike="noStrike" cap="none" normalizeH="0" baseline="0" dirty="0">
              <a:ln>
                <a:noFill/>
              </a:ln>
              <a:solidFill>
                <a:schemeClr val="tx2"/>
              </a:solidFill>
              <a:effectLst/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Times New Roman" pitchFamily="18" charset="0"/>
              </a:rPr>
              <a:t>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A1FB43-DC72-41E5-917A-30F8E658928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7020344"/>
      </p:ext>
    </p:extLst>
  </p:cSld>
  <p:clrMapOvr>
    <a:masterClrMapping/>
  </p:clrMapOvr>
  <p:transition spd="med">
    <p:dissolv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563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28042"/>
            <a:ext cx="7772400" cy="769441"/>
          </a:xfrm>
        </p:spPr>
        <p:txBody>
          <a:bodyPr/>
          <a:lstStyle/>
          <a:p>
            <a:r>
              <a:rPr lang="en-US" b="1" i="1" dirty="0">
                <a:solidFill>
                  <a:schemeClr val="accent1"/>
                </a:solidFill>
              </a:rPr>
              <a:t>Alpha decay</a:t>
            </a:r>
            <a:endParaRPr lang="en-US" dirty="0"/>
          </a:p>
        </p:txBody>
      </p:sp>
      <p:sp>
        <p:nvSpPr>
          <p:cNvPr id="2245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914400"/>
            <a:ext cx="8763000" cy="1018822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000" dirty="0">
                <a:solidFill>
                  <a:srgbClr val="EE8DEC"/>
                </a:solidFill>
              </a:rPr>
              <a:t>Alpha particle is one of the decay product. </a:t>
            </a:r>
            <a:endParaRPr lang="en-US" sz="2000" dirty="0"/>
          </a:p>
          <a:p>
            <a:pPr lvl="1">
              <a:lnSpc>
                <a:spcPct val="80000"/>
              </a:lnSpc>
            </a:pPr>
            <a:r>
              <a:rPr lang="en-US" sz="2000" dirty="0"/>
              <a:t>For example, </a:t>
            </a:r>
            <a:r>
              <a:rPr lang="en-US" sz="2000" dirty="0">
                <a:solidFill>
                  <a:srgbClr val="EE8DEC"/>
                </a:solidFill>
              </a:rPr>
              <a:t>Marie and Pierre Curie</a:t>
            </a:r>
            <a:r>
              <a:rPr lang="en-US" sz="2000" dirty="0"/>
              <a:t> isolated the highly radioactive element </a:t>
            </a:r>
            <a:r>
              <a:rPr lang="en-US" sz="2000" b="1" dirty="0">
                <a:solidFill>
                  <a:srgbClr val="FF0000"/>
                </a:solidFill>
              </a:rPr>
              <a:t>radium</a:t>
            </a:r>
            <a:r>
              <a:rPr lang="en-US" sz="2000" dirty="0"/>
              <a:t> (</a:t>
            </a:r>
            <a:r>
              <a:rPr lang="en-US" sz="2000" baseline="-25000" dirty="0"/>
              <a:t>88</a:t>
            </a:r>
            <a:r>
              <a:rPr lang="en-US" sz="2000" dirty="0"/>
              <a:t>Ra</a:t>
            </a:r>
            <a:r>
              <a:rPr lang="en-US" sz="2000" baseline="30000" dirty="0"/>
              <a:t>226</a:t>
            </a:r>
            <a:r>
              <a:rPr lang="en-US" sz="2000" dirty="0"/>
              <a:t>) which emitted primarily alpha particles.</a:t>
            </a: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0" y="1905000"/>
            <a:ext cx="9144000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5000"/>
              <a:buFont typeface="Wingdings" pitchFamily="2" charset="2"/>
              <a:buChar char="v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lvl="1">
              <a:lnSpc>
                <a:spcPct val="80000"/>
              </a:lnSpc>
            </a:pPr>
            <a:r>
              <a:rPr lang="en-US" sz="2000" dirty="0"/>
              <a:t>The dominant isotope of radium contains a total of 226 nucleons: </a:t>
            </a:r>
            <a:r>
              <a:rPr lang="en-US" sz="2000" baseline="-25000" dirty="0"/>
              <a:t>88</a:t>
            </a:r>
            <a:r>
              <a:rPr lang="en-US" sz="2000" dirty="0"/>
              <a:t>Ra</a:t>
            </a:r>
            <a:r>
              <a:rPr lang="en-US" sz="2000" baseline="30000" dirty="0"/>
              <a:t>226</a:t>
            </a:r>
            <a:endParaRPr lang="en-US" sz="2000" dirty="0"/>
          </a:p>
          <a:p>
            <a:pPr lvl="2">
              <a:lnSpc>
                <a:spcPct val="80000"/>
              </a:lnSpc>
            </a:pPr>
            <a:r>
              <a:rPr lang="en-US" sz="2000" dirty="0"/>
              <a:t>The </a:t>
            </a:r>
            <a:r>
              <a:rPr lang="en-US" sz="2000" b="1" i="1" dirty="0">
                <a:solidFill>
                  <a:schemeClr val="accent1"/>
                </a:solidFill>
              </a:rPr>
              <a:t>atomic number</a:t>
            </a:r>
            <a:r>
              <a:rPr lang="en-US" sz="2000" dirty="0"/>
              <a:t>, 88, is the number of protons.</a:t>
            </a:r>
          </a:p>
          <a:p>
            <a:pPr lvl="2">
              <a:lnSpc>
                <a:spcPct val="80000"/>
              </a:lnSpc>
            </a:pPr>
            <a:r>
              <a:rPr lang="en-US" sz="2000" dirty="0"/>
              <a:t>The </a:t>
            </a:r>
            <a:r>
              <a:rPr lang="en-US" sz="2000" b="1" i="1" dirty="0">
                <a:solidFill>
                  <a:schemeClr val="accent1"/>
                </a:solidFill>
              </a:rPr>
              <a:t>mass number</a:t>
            </a:r>
            <a:r>
              <a:rPr lang="en-US" sz="2000" dirty="0"/>
              <a:t>, 226, is the total number of protons and neutrons.</a:t>
            </a:r>
          </a:p>
          <a:p>
            <a:pPr lvl="1">
              <a:lnSpc>
                <a:spcPct val="80000"/>
              </a:lnSpc>
            </a:pPr>
            <a:endParaRPr lang="en-US" sz="2000" dirty="0"/>
          </a:p>
          <a:p>
            <a:pPr lvl="1">
              <a:lnSpc>
                <a:spcPct val="80000"/>
              </a:lnSpc>
            </a:pPr>
            <a:r>
              <a:rPr lang="en-US" sz="2000" dirty="0"/>
              <a:t>When radium-226 undergoes alpha decay, it emits an alpha particle (2 protons and 2 neutrons).</a:t>
            </a:r>
          </a:p>
          <a:p>
            <a:pPr lvl="2">
              <a:lnSpc>
                <a:spcPct val="80000"/>
              </a:lnSpc>
            </a:pPr>
            <a:r>
              <a:rPr lang="en-US" sz="2000" dirty="0"/>
              <a:t>The nucleus remaining after the decay has 88 - 2 = 86 protons, 226 - 4 = 222 nucleons, and 222 - 86 = 136 neutrons.</a:t>
            </a:r>
          </a:p>
          <a:p>
            <a:pPr lvl="2">
              <a:lnSpc>
                <a:spcPct val="80000"/>
              </a:lnSpc>
            </a:pPr>
            <a:r>
              <a:rPr lang="en-US" sz="2000" dirty="0"/>
              <a:t>This is the element radon-222.</a:t>
            </a:r>
          </a:p>
        </p:txBody>
      </p:sp>
      <p:pic>
        <p:nvPicPr>
          <p:cNvPr id="5" name="Picture 3" descr="19_0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4267200"/>
            <a:ext cx="2667000" cy="1923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6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9416014"/>
              </p:ext>
            </p:extLst>
          </p:nvPr>
        </p:nvGraphicFramePr>
        <p:xfrm>
          <a:off x="1185862" y="5197016"/>
          <a:ext cx="3386138" cy="479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435100" imgH="203200" progId="Equation.3">
                  <p:embed/>
                </p:oleObj>
              </mc:Choice>
              <mc:Fallback>
                <p:oleObj name="Equation" r:id="rId4" imgW="1435100" imgH="203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85862" y="5197016"/>
                        <a:ext cx="3386138" cy="479425"/>
                      </a:xfrm>
                      <a:prstGeom prst="rect">
                        <a:avLst/>
                      </a:prstGeom>
                      <a:solidFill>
                        <a:srgbClr val="EFFF5D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F64F5DB-9E82-4445-8CE1-56AB5EE76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00040-8738-4FE8-8D54-7DC6F9DFC4C1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2120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648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76200"/>
            <a:ext cx="9144000" cy="53340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800" b="1" i="1" dirty="0">
                <a:solidFill>
                  <a:schemeClr val="accent1"/>
                </a:solidFill>
              </a:rPr>
              <a:t>Beta decay</a:t>
            </a:r>
            <a:r>
              <a:rPr lang="en-US" sz="2800" dirty="0"/>
              <a:t> is the emission of either an electron or a </a:t>
            </a:r>
            <a:r>
              <a:rPr lang="en-US" sz="2800" b="1" i="1" dirty="0">
                <a:solidFill>
                  <a:schemeClr val="accent1"/>
                </a:solidFill>
              </a:rPr>
              <a:t>positron</a:t>
            </a:r>
            <a:r>
              <a:rPr lang="en-US" sz="2800" dirty="0"/>
              <a:t> (the electron’s </a:t>
            </a:r>
            <a:r>
              <a:rPr lang="en-US" sz="2800" b="1" i="1" dirty="0">
                <a:solidFill>
                  <a:schemeClr val="accent1"/>
                </a:solidFill>
              </a:rPr>
              <a:t>antiparticle</a:t>
            </a:r>
            <a:r>
              <a:rPr lang="en-US" sz="2800" dirty="0"/>
              <a:t>).</a:t>
            </a:r>
          </a:p>
          <a:p>
            <a:pPr>
              <a:lnSpc>
                <a:spcPct val="80000"/>
              </a:lnSpc>
            </a:pPr>
            <a:endParaRPr lang="en-US" sz="2800" dirty="0"/>
          </a:p>
          <a:p>
            <a:pPr lvl="1">
              <a:lnSpc>
                <a:spcPct val="80000"/>
              </a:lnSpc>
            </a:pPr>
            <a:r>
              <a:rPr lang="en-US" sz="2400" dirty="0"/>
              <a:t>For example, lead-214 emits an electron.</a:t>
            </a:r>
          </a:p>
          <a:p>
            <a:pPr lvl="1">
              <a:lnSpc>
                <a:spcPct val="80000"/>
              </a:lnSpc>
            </a:pPr>
            <a:endParaRPr lang="en-US" sz="2400" dirty="0"/>
          </a:p>
          <a:p>
            <a:pPr lvl="1">
              <a:lnSpc>
                <a:spcPct val="80000"/>
              </a:lnSpc>
            </a:pPr>
            <a:r>
              <a:rPr lang="en-US" sz="2400" dirty="0"/>
              <a:t>One of the neutrons inside the nucleus changes into a proton, yielding a nucleus with a higher atomic number.</a:t>
            </a:r>
          </a:p>
          <a:p>
            <a:pPr lvl="1">
              <a:lnSpc>
                <a:spcPct val="80000"/>
              </a:lnSpc>
            </a:pPr>
            <a:endParaRPr lang="en-US" sz="2400" dirty="0"/>
          </a:p>
          <a:p>
            <a:pPr lvl="1">
              <a:lnSpc>
                <a:spcPct val="80000"/>
              </a:lnSpc>
            </a:pPr>
            <a:r>
              <a:rPr lang="en-US" sz="2400" dirty="0"/>
              <a:t>In the process, an electron is emitted (to conserve charge) and a </a:t>
            </a:r>
            <a:r>
              <a:rPr lang="en-US" sz="2400" b="1" i="1" dirty="0">
                <a:solidFill>
                  <a:schemeClr val="accent1"/>
                </a:solidFill>
              </a:rPr>
              <a:t>neutrino</a:t>
            </a:r>
            <a:r>
              <a:rPr lang="en-US" sz="2400" dirty="0"/>
              <a:t> (or in this case, an </a:t>
            </a:r>
            <a:r>
              <a:rPr lang="en-US" sz="2400" b="1" i="1" dirty="0">
                <a:solidFill>
                  <a:schemeClr val="accent1"/>
                </a:solidFill>
              </a:rPr>
              <a:t>antineutrino</a:t>
            </a:r>
            <a:r>
              <a:rPr lang="en-US" sz="2400" dirty="0"/>
              <a:t>, the neutrino’s </a:t>
            </a:r>
            <a:r>
              <a:rPr lang="en-US" sz="2400" b="1" i="1" dirty="0">
                <a:solidFill>
                  <a:schemeClr val="accent1"/>
                </a:solidFill>
              </a:rPr>
              <a:t>antiparticle</a:t>
            </a:r>
            <a:r>
              <a:rPr lang="en-US" sz="2400" dirty="0"/>
              <a:t>) is emitted to conserve momentum.</a:t>
            </a:r>
          </a:p>
        </p:txBody>
      </p:sp>
      <p:graphicFrame>
        <p:nvGraphicFramePr>
          <p:cNvPr id="2196484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43320910"/>
              </p:ext>
            </p:extLst>
          </p:nvPr>
        </p:nvGraphicFramePr>
        <p:xfrm>
          <a:off x="228600" y="4800600"/>
          <a:ext cx="3836988" cy="479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625600" imgH="203200" progId="Equation.3">
                  <p:embed/>
                </p:oleObj>
              </mc:Choice>
              <mc:Fallback>
                <p:oleObj name="Equation" r:id="rId3" imgW="1625600" imgH="203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4800600"/>
                        <a:ext cx="3836988" cy="479425"/>
                      </a:xfrm>
                      <a:prstGeom prst="rect">
                        <a:avLst/>
                      </a:prstGeom>
                      <a:solidFill>
                        <a:srgbClr val="EFFF5D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196485" name="Picture 5" descr="19_0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4003677"/>
            <a:ext cx="4724400" cy="2854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930EE73-6CEB-4143-BE9E-C706C255E5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00040-8738-4FE8-8D54-7DC6F9DFC4C1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4833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177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457200"/>
            <a:ext cx="9144000" cy="53340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800" b="1" i="1" dirty="0">
                <a:solidFill>
                  <a:schemeClr val="accent1"/>
                </a:solidFill>
              </a:rPr>
              <a:t>Gamma decay</a:t>
            </a:r>
            <a:r>
              <a:rPr lang="en-US" sz="2800" dirty="0"/>
              <a:t> is the emission of a gamma particle or photon.</a:t>
            </a:r>
          </a:p>
          <a:p>
            <a:pPr lvl="1">
              <a:lnSpc>
                <a:spcPct val="80000"/>
              </a:lnSpc>
            </a:pPr>
            <a:r>
              <a:rPr lang="en-US" sz="2400" dirty="0"/>
              <a:t>The number of protons and of total nucleons does not change.</a:t>
            </a:r>
          </a:p>
          <a:p>
            <a:pPr lvl="1">
              <a:lnSpc>
                <a:spcPct val="80000"/>
              </a:lnSpc>
            </a:pPr>
            <a:endParaRPr lang="en-US" sz="2400" dirty="0"/>
          </a:p>
          <a:p>
            <a:pPr lvl="1">
              <a:lnSpc>
                <a:spcPct val="80000"/>
              </a:lnSpc>
            </a:pPr>
            <a:r>
              <a:rPr lang="en-US" sz="2400" dirty="0"/>
              <a:t>The nucleus decays from an excited state to a lower energy state.</a:t>
            </a:r>
          </a:p>
          <a:p>
            <a:pPr lvl="1">
              <a:lnSpc>
                <a:spcPct val="80000"/>
              </a:lnSpc>
            </a:pPr>
            <a:endParaRPr lang="en-US" sz="2400" dirty="0"/>
          </a:p>
          <a:p>
            <a:pPr lvl="1">
              <a:lnSpc>
                <a:spcPct val="80000"/>
              </a:lnSpc>
            </a:pPr>
            <a:r>
              <a:rPr lang="en-US" sz="2400" dirty="0"/>
              <a:t>The lost energy is carried away by the photon.</a:t>
            </a:r>
          </a:p>
        </p:txBody>
      </p:sp>
      <p:graphicFrame>
        <p:nvGraphicFramePr>
          <p:cNvPr id="2251779" name="Object 3"/>
          <p:cNvGraphicFramePr>
            <a:graphicFrameLocks noChangeAspect="1"/>
          </p:cNvGraphicFramePr>
          <p:nvPr/>
        </p:nvGraphicFramePr>
        <p:xfrm>
          <a:off x="871538" y="4800600"/>
          <a:ext cx="2938462" cy="479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244600" imgH="203200" progId="Equation.3">
                  <p:embed/>
                </p:oleObj>
              </mc:Choice>
              <mc:Fallback>
                <p:oleObj name="Equation" r:id="rId3" imgW="1244600" imgH="203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1538" y="4800600"/>
                        <a:ext cx="2938462" cy="479425"/>
                      </a:xfrm>
                      <a:prstGeom prst="rect">
                        <a:avLst/>
                      </a:prstGeom>
                      <a:solidFill>
                        <a:srgbClr val="EFFF5D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251780" name="Picture 4" descr="19_0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3013" y="3702050"/>
            <a:ext cx="3481387" cy="311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659DFCB-7861-4D63-AFB2-A31CF955F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00040-8738-4FE8-8D54-7DC6F9DFC4C1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3085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82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152400"/>
            <a:ext cx="9144000" cy="56388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/>
              <a:t>Different radioactive isotopes have different average times that elapse before they decay.</a:t>
            </a:r>
          </a:p>
          <a:p>
            <a:pPr>
              <a:lnSpc>
                <a:spcPct val="80000"/>
              </a:lnSpc>
            </a:pPr>
            <a:endParaRPr lang="en-US" sz="2400" b="1" i="1" dirty="0">
              <a:solidFill>
                <a:schemeClr val="accent1"/>
              </a:solidFill>
            </a:endParaRPr>
          </a:p>
          <a:p>
            <a:pPr>
              <a:lnSpc>
                <a:spcPct val="80000"/>
              </a:lnSpc>
            </a:pPr>
            <a:r>
              <a:rPr lang="en-US" sz="2400" dirty="0"/>
              <a:t>The </a:t>
            </a:r>
            <a:r>
              <a:rPr lang="en-US" sz="2400" b="1" i="1" dirty="0">
                <a:solidFill>
                  <a:schemeClr val="accent1"/>
                </a:solidFill>
              </a:rPr>
              <a:t>half-life</a:t>
            </a:r>
            <a:r>
              <a:rPr lang="en-US" sz="2400" dirty="0"/>
              <a:t> is the time required for half of the original number of atoms to decay.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For example, the half-life of radon-222 is about 3.8 days.</a:t>
            </a:r>
          </a:p>
        </p:txBody>
      </p:sp>
      <p:pic>
        <p:nvPicPr>
          <p:cNvPr id="2253827" name="Picture 3" descr="19_0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2438" y="2388138"/>
            <a:ext cx="4588418" cy="399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53828" name="Text Box 4"/>
          <p:cNvSpPr txBox="1">
            <a:spLocks noChangeArrowheads="1"/>
          </p:cNvSpPr>
          <p:nvPr/>
        </p:nvSpPr>
        <p:spPr bwMode="auto">
          <a:xfrm>
            <a:off x="304800" y="2388139"/>
            <a:ext cx="3733800" cy="4093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buClr>
                <a:schemeClr val="folHlink"/>
              </a:buClr>
              <a:buFont typeface="Wingdings" pitchFamily="2" charset="2"/>
              <a:buChar char="§"/>
            </a:pPr>
            <a:r>
              <a:rPr lang="en-US" sz="2000" dirty="0">
                <a:latin typeface="Arial" charset="0"/>
              </a:rPr>
              <a:t>If we start with 20,000 atoms of radon-222, 3.8 days later we would have 10,000 remaining.</a:t>
            </a:r>
          </a:p>
          <a:p>
            <a:pPr>
              <a:buClr>
                <a:schemeClr val="folHlink"/>
              </a:buClr>
              <a:buFont typeface="Wingdings" pitchFamily="2" charset="2"/>
              <a:buChar char="§"/>
            </a:pPr>
            <a:endParaRPr lang="en-US" sz="2000" dirty="0">
              <a:latin typeface="Arial" charset="0"/>
            </a:endParaRPr>
          </a:p>
          <a:p>
            <a:pPr>
              <a:buClr>
                <a:schemeClr val="folHlink"/>
              </a:buClr>
              <a:buFont typeface="Wingdings" pitchFamily="2" charset="2"/>
              <a:buChar char="§"/>
            </a:pPr>
            <a:r>
              <a:rPr lang="en-US" sz="2000" dirty="0">
                <a:latin typeface="Arial" charset="0"/>
              </a:rPr>
              <a:t>After 7.6 days, half of the 10,000 would have decayed, leaving 5,000.</a:t>
            </a:r>
          </a:p>
          <a:p>
            <a:pPr>
              <a:buClr>
                <a:schemeClr val="folHlink"/>
              </a:buClr>
              <a:buFont typeface="Wingdings" pitchFamily="2" charset="2"/>
              <a:buChar char="§"/>
            </a:pPr>
            <a:endParaRPr lang="en-US" sz="2000" dirty="0">
              <a:latin typeface="Arial" charset="0"/>
            </a:endParaRPr>
          </a:p>
          <a:p>
            <a:pPr>
              <a:buClr>
                <a:schemeClr val="folHlink"/>
              </a:buClr>
              <a:buFont typeface="Wingdings" pitchFamily="2" charset="2"/>
              <a:buChar char="§"/>
            </a:pPr>
            <a:r>
              <a:rPr lang="en-US" sz="2000" dirty="0">
                <a:latin typeface="Arial" charset="0"/>
              </a:rPr>
              <a:t>After three half-lives, only 2500 would remain.</a:t>
            </a:r>
          </a:p>
          <a:p>
            <a:pPr>
              <a:buClr>
                <a:schemeClr val="folHlink"/>
              </a:buClr>
              <a:buFont typeface="Wingdings" pitchFamily="2" charset="2"/>
              <a:buChar char="§"/>
            </a:pPr>
            <a:endParaRPr lang="en-US" sz="2000" dirty="0">
              <a:latin typeface="Arial" charset="0"/>
            </a:endParaRPr>
          </a:p>
          <a:p>
            <a:pPr>
              <a:buClr>
                <a:schemeClr val="folHlink"/>
              </a:buClr>
              <a:buFont typeface="Wingdings" pitchFamily="2" charset="2"/>
              <a:buChar char="§"/>
            </a:pPr>
            <a:r>
              <a:rPr lang="en-US" sz="2000" dirty="0">
                <a:latin typeface="Arial" charset="0"/>
              </a:rPr>
              <a:t>After four half-lives, only 1250 would remain.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529236-40B2-4CFD-BB09-9CEFB01D7C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00040-8738-4FE8-8D54-7DC6F9DFC4C1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9207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2258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317500"/>
            <a:ext cx="8077200" cy="2041525"/>
          </a:xfrm>
          <a:noFill/>
        </p:spPr>
        <p:txBody>
          <a:bodyPr/>
          <a:lstStyle/>
          <a:p>
            <a:r>
              <a:rPr lang="en-US" sz="3200">
                <a:solidFill>
                  <a:srgbClr val="EFFF5D"/>
                </a:solidFill>
                <a:latin typeface="Comic Sans MS" pitchFamily="66" charset="0"/>
              </a:rPr>
              <a:t>If we start with 10,000 atoms of a radioactive substance with a half-life of 2 hours, how many atoms of that element remain after 4 hours?</a:t>
            </a:r>
            <a:endParaRPr lang="en-US"/>
          </a:p>
        </p:txBody>
      </p:sp>
      <p:sp>
        <p:nvSpPr>
          <p:cNvPr id="2272259" name="Text Box 3"/>
          <p:cNvSpPr txBox="1">
            <a:spLocks noChangeArrowheads="1"/>
          </p:cNvSpPr>
          <p:nvPr/>
        </p:nvSpPr>
        <p:spPr bwMode="auto">
          <a:xfrm>
            <a:off x="152400" y="4343400"/>
            <a:ext cx="4800600" cy="192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 typeface="Symbol" pitchFamily="18" charset="2"/>
              <a:buNone/>
            </a:pPr>
            <a:r>
              <a:rPr lang="en-US" sz="2000"/>
              <a:t>After 2 hours (one half-life), half of the original 10,000 atoms have decayed, leaving 5,000 atoms of the element.</a:t>
            </a:r>
          </a:p>
          <a:p>
            <a:pPr>
              <a:buFont typeface="Symbol" pitchFamily="18" charset="2"/>
              <a:buNone/>
            </a:pPr>
            <a:r>
              <a:rPr lang="en-US" sz="2000"/>
              <a:t>After 4 hours (two half-lives), half of that remaining 5,000 atoms have decayed, leaving </a:t>
            </a:r>
            <a:r>
              <a:rPr lang="en-US" sz="2000">
                <a:solidFill>
                  <a:srgbClr val="FF8CC3"/>
                </a:solidFill>
              </a:rPr>
              <a:t>2,500 atoms</a:t>
            </a:r>
            <a:r>
              <a:rPr lang="en-US" sz="2000"/>
              <a:t> of the original element.</a:t>
            </a:r>
            <a:endParaRPr lang="en-US" sz="2000">
              <a:latin typeface="Arial" charset="0"/>
              <a:sym typeface="Symbol" pitchFamily="18" charset="2"/>
            </a:endParaRPr>
          </a:p>
        </p:txBody>
      </p:sp>
      <p:pic>
        <p:nvPicPr>
          <p:cNvPr id="2272261" name="Picture 5" descr="19_p417b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590800"/>
            <a:ext cx="3971925" cy="3602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72262" name="Rectangle 6"/>
          <p:cNvSpPr>
            <a:spLocks noChangeArrowheads="1"/>
          </p:cNvSpPr>
          <p:nvPr/>
        </p:nvSpPr>
        <p:spPr bwMode="auto">
          <a:xfrm>
            <a:off x="928688" y="2554288"/>
            <a:ext cx="1331912" cy="192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457200" indent="-457200">
              <a:buClr>
                <a:schemeClr val="folHlink"/>
              </a:buClr>
              <a:buFont typeface="Arial" charset="0"/>
              <a:buAutoNum type="alphaLcParenR"/>
            </a:pPr>
            <a:r>
              <a:rPr lang="en-US" sz="2000">
                <a:latin typeface="Comic Sans MS" pitchFamily="66" charset="0"/>
              </a:rPr>
              <a:t>5,000</a:t>
            </a:r>
          </a:p>
          <a:p>
            <a:pPr marL="457200" indent="-457200">
              <a:buClr>
                <a:schemeClr val="folHlink"/>
              </a:buClr>
              <a:buFont typeface="Arial" charset="0"/>
              <a:buAutoNum type="alphaLcParenR"/>
            </a:pPr>
            <a:r>
              <a:rPr lang="en-US" sz="2000">
                <a:latin typeface="Comic Sans MS" pitchFamily="66" charset="0"/>
              </a:rPr>
              <a:t>2,500</a:t>
            </a:r>
          </a:p>
          <a:p>
            <a:pPr marL="457200" indent="-457200">
              <a:buClr>
                <a:schemeClr val="folHlink"/>
              </a:buClr>
              <a:buFont typeface="Arial" charset="0"/>
              <a:buAutoNum type="alphaLcParenR"/>
            </a:pPr>
            <a:r>
              <a:rPr lang="en-US" sz="2000">
                <a:latin typeface="Comic Sans MS" pitchFamily="66" charset="0"/>
              </a:rPr>
              <a:t>1,250</a:t>
            </a:r>
          </a:p>
          <a:p>
            <a:pPr marL="457200" indent="-457200">
              <a:buClr>
                <a:schemeClr val="folHlink"/>
              </a:buClr>
              <a:buFont typeface="Arial" charset="0"/>
              <a:buAutoNum type="alphaLcParenR"/>
            </a:pPr>
            <a:r>
              <a:rPr lang="en-US" sz="2000">
                <a:latin typeface="Comic Sans MS" pitchFamily="66" charset="0"/>
              </a:rPr>
              <a:t>625</a:t>
            </a:r>
          </a:p>
          <a:p>
            <a:pPr marL="457200" indent="-457200">
              <a:buClr>
                <a:schemeClr val="folHlink"/>
              </a:buClr>
              <a:buFont typeface="Arial" charset="0"/>
              <a:buAutoNum type="alphaLcParenR"/>
            </a:pPr>
            <a:r>
              <a:rPr lang="en-US" sz="2000">
                <a:latin typeface="Comic Sans MS" pitchFamily="66" charset="0"/>
              </a:rPr>
              <a:t>0</a:t>
            </a:r>
          </a:p>
          <a:p>
            <a:pPr marL="457200" indent="-457200">
              <a:buClr>
                <a:schemeClr val="folHlink"/>
              </a:buClr>
              <a:buFont typeface="Arial" charset="0"/>
              <a:buAutoNum type="alphaLcParenR"/>
            </a:pPr>
            <a:endParaRPr lang="en-US" sz="2000">
              <a:latin typeface="Comic Sans MS" pitchFamily="66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925B7EE-191D-4FDE-8A71-3BD6BF9B9A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00040-8738-4FE8-8D54-7DC6F9DFC4C1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070317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2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22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72259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72259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722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2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272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7225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4306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307211"/>
            <a:ext cx="8077200" cy="2062103"/>
          </a:xfrm>
          <a:noFill/>
        </p:spPr>
        <p:txBody>
          <a:bodyPr/>
          <a:lstStyle/>
          <a:p>
            <a:r>
              <a:rPr lang="en-US" sz="3200" b="1" dirty="0">
                <a:solidFill>
                  <a:srgbClr val="FF0000"/>
                </a:solidFill>
                <a:latin typeface="Comic Sans MS" pitchFamily="66" charset="0"/>
              </a:rPr>
              <a:t>Quiz</a:t>
            </a:r>
            <a:r>
              <a:rPr lang="en-US" sz="3200" dirty="0">
                <a:solidFill>
                  <a:srgbClr val="EFFF5D"/>
                </a:solidFill>
                <a:latin typeface="Comic Sans MS" pitchFamily="66" charset="0"/>
              </a:rPr>
              <a:t>: If we start with 10,000 atoms of a radioactive substance with a half-life of 2 hours, how many atoms of that element remain after 8 hours?</a:t>
            </a:r>
            <a:endParaRPr lang="en-US" dirty="0"/>
          </a:p>
        </p:txBody>
      </p:sp>
      <p:sp>
        <p:nvSpPr>
          <p:cNvPr id="2274307" name="Text Box 3"/>
          <p:cNvSpPr txBox="1">
            <a:spLocks noChangeArrowheads="1"/>
          </p:cNvSpPr>
          <p:nvPr/>
        </p:nvSpPr>
        <p:spPr bwMode="auto">
          <a:xfrm>
            <a:off x="152400" y="4343400"/>
            <a:ext cx="48006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 typeface="Symbol" pitchFamily="18" charset="2"/>
              <a:buNone/>
            </a:pPr>
            <a:r>
              <a:rPr lang="en-US" sz="2000"/>
              <a:t>After 8 hours (four half-lives), the number has been reduced by half a total of four times, leaving </a:t>
            </a:r>
            <a:r>
              <a:rPr lang="en-US" sz="2000">
                <a:solidFill>
                  <a:srgbClr val="FF8CC3"/>
                </a:solidFill>
              </a:rPr>
              <a:t>625 atoms</a:t>
            </a:r>
            <a:r>
              <a:rPr lang="en-US" sz="2000"/>
              <a:t> of the original 10,000 atoms of that element remaining.</a:t>
            </a:r>
            <a:endParaRPr lang="en-US" sz="2000">
              <a:latin typeface="Arial" charset="0"/>
              <a:sym typeface="Symbol" pitchFamily="18" charset="2"/>
            </a:endParaRPr>
          </a:p>
        </p:txBody>
      </p:sp>
      <p:pic>
        <p:nvPicPr>
          <p:cNvPr id="2274308" name="Picture 4" descr="19_p417b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590800"/>
            <a:ext cx="3971925" cy="3602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74309" name="Rectangle 5"/>
          <p:cNvSpPr>
            <a:spLocks noChangeArrowheads="1"/>
          </p:cNvSpPr>
          <p:nvPr/>
        </p:nvSpPr>
        <p:spPr bwMode="auto">
          <a:xfrm>
            <a:off x="928688" y="2554288"/>
            <a:ext cx="1331912" cy="192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457200" indent="-457200">
              <a:buClr>
                <a:schemeClr val="folHlink"/>
              </a:buClr>
              <a:buFont typeface="Arial" charset="0"/>
              <a:buAutoNum type="alphaLcParenR"/>
            </a:pPr>
            <a:r>
              <a:rPr lang="en-US" sz="2000">
                <a:latin typeface="Comic Sans MS" pitchFamily="66" charset="0"/>
              </a:rPr>
              <a:t>5,000</a:t>
            </a:r>
          </a:p>
          <a:p>
            <a:pPr marL="457200" indent="-457200">
              <a:buClr>
                <a:schemeClr val="folHlink"/>
              </a:buClr>
              <a:buFont typeface="Arial" charset="0"/>
              <a:buAutoNum type="alphaLcParenR"/>
            </a:pPr>
            <a:r>
              <a:rPr lang="en-US" sz="2000">
                <a:latin typeface="Comic Sans MS" pitchFamily="66" charset="0"/>
              </a:rPr>
              <a:t>2,500</a:t>
            </a:r>
          </a:p>
          <a:p>
            <a:pPr marL="457200" indent="-457200">
              <a:buClr>
                <a:schemeClr val="folHlink"/>
              </a:buClr>
              <a:buFont typeface="Arial" charset="0"/>
              <a:buAutoNum type="alphaLcParenR"/>
            </a:pPr>
            <a:r>
              <a:rPr lang="en-US" sz="2000">
                <a:latin typeface="Comic Sans MS" pitchFamily="66" charset="0"/>
              </a:rPr>
              <a:t>1,250</a:t>
            </a:r>
          </a:p>
          <a:p>
            <a:pPr marL="457200" indent="-457200">
              <a:buClr>
                <a:schemeClr val="folHlink"/>
              </a:buClr>
              <a:buFont typeface="Arial" charset="0"/>
              <a:buAutoNum type="alphaLcParenR"/>
            </a:pPr>
            <a:r>
              <a:rPr lang="en-US" sz="2000">
                <a:latin typeface="Comic Sans MS" pitchFamily="66" charset="0"/>
              </a:rPr>
              <a:t>625</a:t>
            </a:r>
          </a:p>
          <a:p>
            <a:pPr marL="457200" indent="-457200">
              <a:buClr>
                <a:schemeClr val="folHlink"/>
              </a:buClr>
              <a:buFont typeface="Arial" charset="0"/>
              <a:buAutoNum type="alphaLcParenR"/>
            </a:pPr>
            <a:r>
              <a:rPr lang="en-US" sz="2000">
                <a:latin typeface="Comic Sans MS" pitchFamily="66" charset="0"/>
              </a:rPr>
              <a:t>0</a:t>
            </a:r>
          </a:p>
          <a:p>
            <a:pPr marL="457200" indent="-457200">
              <a:buClr>
                <a:schemeClr val="folHlink"/>
              </a:buClr>
              <a:buFont typeface="Arial" charset="0"/>
              <a:buAutoNum type="alphaLcParenR"/>
            </a:pPr>
            <a:endParaRPr lang="en-US" sz="2000">
              <a:latin typeface="Comic Sans MS" pitchFamily="66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4334E77-FA82-4C2F-83D0-9CEFD59E23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00040-8738-4FE8-8D54-7DC6F9DFC4C1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535697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4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43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74307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74307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743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7430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357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066800"/>
          </a:xfrm>
          <a:noFill/>
        </p:spPr>
        <p:txBody>
          <a:bodyPr/>
          <a:lstStyle/>
          <a:p>
            <a:r>
              <a:rPr lang="en-US" sz="3200" dirty="0">
                <a:solidFill>
                  <a:srgbClr val="EFFF5D"/>
                </a:solidFill>
                <a:latin typeface="Comic Sans MS" pitchFamily="66" charset="0"/>
              </a:rPr>
              <a:t>We are exposed to radiation every day.  </a:t>
            </a:r>
            <a:br>
              <a:rPr lang="en-US" sz="3200" dirty="0">
                <a:solidFill>
                  <a:srgbClr val="EFFF5D"/>
                </a:solidFill>
                <a:latin typeface="Comic Sans MS" pitchFamily="66" charset="0"/>
              </a:rPr>
            </a:br>
            <a:r>
              <a:rPr lang="en-US" sz="3200" dirty="0">
                <a:solidFill>
                  <a:srgbClr val="EFFF5D"/>
                </a:solidFill>
                <a:latin typeface="Comic Sans MS" pitchFamily="66" charset="0"/>
              </a:rPr>
              <a:t>How much exposure is likely to be dangerous?</a:t>
            </a:r>
            <a:endParaRPr lang="en-US" dirty="0"/>
          </a:p>
        </p:txBody>
      </p:sp>
      <p:sp>
        <p:nvSpPr>
          <p:cNvPr id="1133572" name="Text Box 4"/>
          <p:cNvSpPr txBox="1">
            <a:spLocks noChangeArrowheads="1"/>
          </p:cNvSpPr>
          <p:nvPr/>
        </p:nvSpPr>
        <p:spPr bwMode="auto">
          <a:xfrm>
            <a:off x="152400" y="1219200"/>
            <a:ext cx="8915400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Clr>
                <a:schemeClr val="folHlink"/>
              </a:buClr>
              <a:buFont typeface="Times" pitchFamily="79" charset="0"/>
              <a:buChar char="•"/>
            </a:pPr>
            <a:r>
              <a:rPr lang="en-US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“Rem” stands for “roentgen equivalent in man” and is a unit for measuring amounts of ionizing radiation.</a:t>
            </a:r>
          </a:p>
          <a:p>
            <a:pPr>
              <a:buClr>
                <a:schemeClr val="folHlink"/>
              </a:buClr>
              <a:buFont typeface="Times" pitchFamily="79" charset="0"/>
              <a:buChar char="•"/>
            </a:pPr>
            <a:endParaRPr lang="en-US" dirty="0">
              <a:solidFill>
                <a:srgbClr val="FFFF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>
              <a:buClr>
                <a:schemeClr val="folHlink"/>
              </a:buClr>
              <a:buFont typeface="Times" pitchFamily="79" charset="0"/>
              <a:buChar char="•"/>
            </a:pPr>
            <a:r>
              <a:rPr lang="en-US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A whole-body dose of 600 </a:t>
            </a:r>
            <a:r>
              <a:rPr lang="en-US" dirty="0" err="1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rems</a:t>
            </a:r>
            <a:r>
              <a:rPr lang="en-US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is lethal.</a:t>
            </a:r>
          </a:p>
          <a:p>
            <a:pPr>
              <a:buClr>
                <a:schemeClr val="folHlink"/>
              </a:buClr>
              <a:buFont typeface="Times" pitchFamily="79" charset="0"/>
              <a:buChar char="•"/>
            </a:pPr>
            <a:r>
              <a:rPr lang="en-US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Currently radiation workers are allowed no more than 5 </a:t>
            </a:r>
            <a:r>
              <a:rPr lang="en-US" dirty="0" err="1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rems</a:t>
            </a:r>
            <a:r>
              <a:rPr lang="en-US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/yr.</a:t>
            </a:r>
          </a:p>
          <a:p>
            <a:pPr>
              <a:buClr>
                <a:schemeClr val="folHlink"/>
              </a:buClr>
              <a:buFont typeface="Times" pitchFamily="79" charset="0"/>
              <a:buChar char="•"/>
            </a:pPr>
            <a:r>
              <a:rPr lang="en-US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Smaller doses are measured in </a:t>
            </a:r>
            <a:r>
              <a:rPr lang="en-US" dirty="0" err="1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millirems</a:t>
            </a:r>
            <a:r>
              <a:rPr lang="en-US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(</a:t>
            </a:r>
            <a:r>
              <a:rPr lang="en-US" dirty="0" err="1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mrems</a:t>
            </a:r>
            <a:r>
              <a:rPr lang="en-US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).</a:t>
            </a:r>
          </a:p>
        </p:txBody>
      </p:sp>
      <p:graphicFrame>
        <p:nvGraphicFramePr>
          <p:cNvPr id="1133644" name="Group 7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1755495"/>
              </p:ext>
            </p:extLst>
          </p:nvPr>
        </p:nvGraphicFramePr>
        <p:xfrm>
          <a:off x="76200" y="4391152"/>
          <a:ext cx="4495800" cy="2314448"/>
        </p:xfrm>
        <a:graphic>
          <a:graphicData uri="http://schemas.openxmlformats.org/drawingml/2006/table">
            <a:tbl>
              <a:tblPr/>
              <a:tblGrid>
                <a:gridCol w="26717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240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83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EFFF5D"/>
                          </a:solidFill>
                          <a:effectLst/>
                          <a:latin typeface="Arial" charset="0"/>
                        </a:rPr>
                        <a:t>Natural sources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8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1" u="none" strike="noStrike" cap="none" normalizeH="0" baseline="0">
                          <a:ln>
                            <a:noFill/>
                          </a:ln>
                          <a:solidFill>
                            <a:srgbClr val="EFFF5D"/>
                          </a:solidFill>
                          <a:effectLst/>
                          <a:latin typeface="Arial" charset="0"/>
                        </a:rPr>
                        <a:t>mrems/yr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83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inhaled radon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8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83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cosmic rays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8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83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terrestrial radioactivity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8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83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internal radioactivity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8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83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 charset="0"/>
                        </a:rPr>
                        <a:t>Total: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8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 charset="0"/>
                        </a:rPr>
                        <a:t>295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1133662" name="Group 9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3972585"/>
              </p:ext>
            </p:extLst>
          </p:nvPr>
        </p:nvGraphicFramePr>
        <p:xfrm>
          <a:off x="4724400" y="4419600"/>
          <a:ext cx="4343400" cy="2275332"/>
        </p:xfrm>
        <a:graphic>
          <a:graphicData uri="http://schemas.openxmlformats.org/drawingml/2006/table">
            <a:tbl>
              <a:tblPr/>
              <a:tblGrid>
                <a:gridCol w="2743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191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EFFF5D"/>
                          </a:solidFill>
                          <a:effectLst/>
                          <a:latin typeface="Arial" charset="0"/>
                        </a:rPr>
                        <a:t>Human-produced sources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4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1" u="none" strike="noStrike" cap="none" normalizeH="0" baseline="0">
                          <a:ln>
                            <a:noFill/>
                          </a:ln>
                          <a:solidFill>
                            <a:srgbClr val="EFFF5D"/>
                          </a:solidFill>
                          <a:effectLst/>
                          <a:latin typeface="Arial" charset="0"/>
                        </a:rPr>
                        <a:t>mrems/yr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40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83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medical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4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40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83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consumer products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4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40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83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other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4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40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83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 charset="0"/>
                        </a:rPr>
                        <a:t>Total: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4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 charset="0"/>
                        </a:rPr>
                        <a:t>64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40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457200" y="3527524"/>
            <a:ext cx="6400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https://ans.org/pi/resources/dosechart/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16C97FD-F463-4790-9942-17DED45DCF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00040-8738-4FE8-8D54-7DC6F9DFC4C1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075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70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Nuclear Reactions and Nuclear Fission</a:t>
            </a:r>
          </a:p>
        </p:txBody>
      </p:sp>
      <p:sp>
        <p:nvSpPr>
          <p:cNvPr id="15370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US" sz="2800"/>
              <a:t>In addition to spontaneous radioactive decays, changes in the nucleus may be produced experimentally through </a:t>
            </a:r>
            <a:r>
              <a:rPr lang="en-US" sz="2800" b="1" i="1">
                <a:solidFill>
                  <a:schemeClr val="accent1"/>
                </a:solidFill>
              </a:rPr>
              <a:t>nuclear reactions</a:t>
            </a:r>
            <a:r>
              <a:rPr lang="en-US" sz="2800"/>
              <a:t>.</a:t>
            </a:r>
          </a:p>
        </p:txBody>
      </p:sp>
      <p:pic>
        <p:nvPicPr>
          <p:cNvPr id="1537030" name="Picture 6" descr="19_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473450"/>
            <a:ext cx="6248400" cy="3384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3E68C41-4D0D-4CC7-B651-BB6D74C7F4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00040-8738-4FE8-8D54-7DC6F9DFC4C1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399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587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28216"/>
            <a:ext cx="9144000" cy="1077218"/>
          </a:xfrm>
        </p:spPr>
        <p:txBody>
          <a:bodyPr/>
          <a:lstStyle/>
          <a:p>
            <a:r>
              <a:rPr lang="en-US" sz="3200" dirty="0">
                <a:solidFill>
                  <a:srgbClr val="EE8DEC"/>
                </a:solidFill>
                <a:latin typeface="Comic Sans MS" pitchFamily="66" charset="0"/>
              </a:rPr>
              <a:t>Fermi</a:t>
            </a:r>
            <a:r>
              <a:rPr lang="en-US" sz="3200" dirty="0">
                <a:solidFill>
                  <a:srgbClr val="EFFF5D"/>
                </a:solidFill>
                <a:latin typeface="Comic Sans MS" pitchFamily="66" charset="0"/>
              </a:rPr>
              <a:t> attempted to produce new elements by bombarding uranium with neutrons.  </a:t>
            </a:r>
            <a:endParaRPr lang="en-US" sz="4000" dirty="0">
              <a:solidFill>
                <a:srgbClr val="EFFF5D"/>
              </a:solidFill>
              <a:latin typeface="Comic Sans MS" pitchFamily="66" charset="0"/>
            </a:endParaRPr>
          </a:p>
        </p:txBody>
      </p:sp>
      <p:sp>
        <p:nvSpPr>
          <p:cNvPr id="22558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5000" y="2743200"/>
            <a:ext cx="5257800" cy="990600"/>
          </a:xfrm>
        </p:spPr>
        <p:txBody>
          <a:bodyPr/>
          <a:lstStyle/>
          <a:p>
            <a:pPr marL="609600" indent="-609600" algn="ctr">
              <a:lnSpc>
                <a:spcPct val="80000"/>
              </a:lnSpc>
              <a:buFont typeface="Arial" charset="0"/>
              <a:buNone/>
            </a:pPr>
            <a:r>
              <a:rPr lang="en-US" sz="2800" baseline="-25000">
                <a:latin typeface="Comic Sans MS" pitchFamily="66" charset="0"/>
              </a:rPr>
              <a:t>2</a:t>
            </a:r>
            <a:r>
              <a:rPr lang="en-US" sz="2800">
                <a:latin typeface="Comic Sans MS" pitchFamily="66" charset="0"/>
              </a:rPr>
              <a:t>He</a:t>
            </a:r>
            <a:r>
              <a:rPr lang="en-US" sz="2800" baseline="30000">
                <a:latin typeface="Comic Sans MS" pitchFamily="66" charset="0"/>
              </a:rPr>
              <a:t>4</a:t>
            </a:r>
            <a:r>
              <a:rPr lang="en-US" sz="2800">
                <a:latin typeface="Comic Sans MS" pitchFamily="66" charset="0"/>
              </a:rPr>
              <a:t> + </a:t>
            </a:r>
            <a:r>
              <a:rPr lang="en-US" sz="2800" baseline="-25000">
                <a:latin typeface="Comic Sans MS" pitchFamily="66" charset="0"/>
              </a:rPr>
              <a:t>4</a:t>
            </a:r>
            <a:r>
              <a:rPr lang="en-US" sz="2800">
                <a:latin typeface="Comic Sans MS" pitchFamily="66" charset="0"/>
              </a:rPr>
              <a:t>Be</a:t>
            </a:r>
            <a:r>
              <a:rPr lang="en-US" sz="2800" baseline="30000">
                <a:latin typeface="Comic Sans MS" pitchFamily="66" charset="0"/>
              </a:rPr>
              <a:t>9</a:t>
            </a:r>
            <a:r>
              <a:rPr lang="en-US" sz="2800">
                <a:latin typeface="Comic Sans MS" pitchFamily="66" charset="0"/>
              </a:rPr>
              <a:t> </a:t>
            </a:r>
            <a:r>
              <a:rPr lang="en-US" sz="2800">
                <a:latin typeface="Comic Sans MS" pitchFamily="66" charset="0"/>
                <a:sym typeface="Symbol" pitchFamily="18" charset="2"/>
              </a:rPr>
              <a:t> </a:t>
            </a:r>
            <a:r>
              <a:rPr lang="en-US" sz="2800" baseline="-25000">
                <a:latin typeface="Comic Sans MS" pitchFamily="66" charset="0"/>
                <a:sym typeface="Symbol" pitchFamily="18" charset="2"/>
              </a:rPr>
              <a:t>6</a:t>
            </a:r>
            <a:r>
              <a:rPr lang="en-US" sz="2800">
                <a:latin typeface="Comic Sans MS" pitchFamily="66" charset="0"/>
                <a:sym typeface="Symbol" pitchFamily="18" charset="2"/>
              </a:rPr>
              <a:t>C</a:t>
            </a:r>
            <a:r>
              <a:rPr lang="en-US" sz="2800" baseline="30000">
                <a:latin typeface="Comic Sans MS" pitchFamily="66" charset="0"/>
                <a:sym typeface="Symbol" pitchFamily="18" charset="2"/>
              </a:rPr>
              <a:t>12</a:t>
            </a:r>
            <a:r>
              <a:rPr lang="en-US" sz="2800">
                <a:latin typeface="Comic Sans MS" pitchFamily="66" charset="0"/>
                <a:sym typeface="Symbol" pitchFamily="18" charset="2"/>
              </a:rPr>
              <a:t> + </a:t>
            </a:r>
            <a:r>
              <a:rPr lang="en-US" sz="2800" baseline="-25000">
                <a:latin typeface="Comic Sans MS" pitchFamily="66" charset="0"/>
                <a:sym typeface="Symbol" pitchFamily="18" charset="2"/>
              </a:rPr>
              <a:t>0</a:t>
            </a:r>
            <a:r>
              <a:rPr lang="en-US" sz="2800">
                <a:latin typeface="Comic Sans MS" pitchFamily="66" charset="0"/>
                <a:sym typeface="Symbol" pitchFamily="18" charset="2"/>
              </a:rPr>
              <a:t>n</a:t>
            </a:r>
            <a:r>
              <a:rPr lang="en-US" sz="2800" baseline="30000">
                <a:latin typeface="Comic Sans MS" pitchFamily="66" charset="0"/>
                <a:sym typeface="Symbol" pitchFamily="18" charset="2"/>
              </a:rPr>
              <a:t>1</a:t>
            </a:r>
            <a:endParaRPr lang="en-US" sz="2800" baseline="-25000">
              <a:latin typeface="Comic Sans MS" pitchFamily="66" charset="0"/>
            </a:endParaRPr>
          </a:p>
        </p:txBody>
      </p:sp>
      <p:pic>
        <p:nvPicPr>
          <p:cNvPr id="2255876" name="Picture 4" descr="19_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752850"/>
            <a:ext cx="8856663" cy="310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1F26FEF-86C9-4242-9076-67135FDB3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00040-8738-4FE8-8D54-7DC6F9DFC4C1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006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96380"/>
            <a:ext cx="7772400" cy="769441"/>
          </a:xfrm>
        </p:spPr>
        <p:txBody>
          <a:bodyPr/>
          <a:lstStyle/>
          <a:p>
            <a:r>
              <a:rPr lang="en-US" dirty="0"/>
              <a:t>Mass and Energy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371600" y="1981200"/>
                <a:ext cx="6553200" cy="16312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000" b="0" i="1" smtClean="0">
                          <a:latin typeface="Cambria Math"/>
                        </a:rPr>
                        <m:t>𝐸</m:t>
                      </m:r>
                      <m:r>
                        <a:rPr lang="en-US" sz="10000" b="0" i="1" smtClean="0">
                          <a:latin typeface="Cambria Math"/>
                        </a:rPr>
                        <m:t>=</m:t>
                      </m:r>
                      <m:r>
                        <a:rPr lang="en-US" sz="10000" b="0" i="1" smtClean="0">
                          <a:latin typeface="Cambria Math"/>
                        </a:rPr>
                        <m:t>𝑚</m:t>
                      </m:r>
                      <m:r>
                        <a:rPr lang="en-US" sz="10000" b="0" i="1" smtClean="0">
                          <a:latin typeface="Cambria Math"/>
                          <a:ea typeface="Cambria Math"/>
                        </a:rPr>
                        <m:t>×</m:t>
                      </m:r>
                      <m:sSup>
                        <m:sSupPr>
                          <m:ctrlPr>
                            <a:rPr lang="en-US" sz="100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sz="10000" b="0" i="1" smtClean="0">
                              <a:latin typeface="Cambria Math"/>
                              <a:ea typeface="Cambria Math"/>
                            </a:rPr>
                            <m:t>𝑐</m:t>
                          </m:r>
                        </m:e>
                        <m:sup>
                          <m:r>
                            <a:rPr lang="en-US" sz="10000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100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1600" y="1981200"/>
                <a:ext cx="6553200" cy="1631216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381000" y="4419600"/>
            <a:ext cx="822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Mass and energy are related  according to above equation.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8FD9A23-C2CA-499E-B01E-32AD0D616E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00040-8738-4FE8-8D54-7DC6F9DFC4C1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824196"/>
      </p:ext>
    </p:extLst>
  </p:cSld>
  <p:clrMapOvr>
    <a:masterClrMapping/>
  </p:clrMapOvr>
  <p:transition spd="med">
    <p:dissolv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293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9144000" cy="579438"/>
          </a:xfrm>
        </p:spPr>
        <p:txBody>
          <a:bodyPr/>
          <a:lstStyle/>
          <a:p>
            <a:r>
              <a:rPr lang="en-US" sz="3200" dirty="0"/>
              <a:t>Bohr’s model of the atom</a:t>
            </a:r>
            <a:endParaRPr lang="en-US" dirty="0"/>
          </a:p>
        </p:txBody>
      </p:sp>
      <p:sp>
        <p:nvSpPr>
          <p:cNvPr id="2172931" name="Rectangle 3"/>
          <p:cNvSpPr>
            <a:spLocks noChangeArrowheads="1"/>
          </p:cNvSpPr>
          <p:nvPr/>
        </p:nvSpPr>
        <p:spPr bwMode="auto">
          <a:xfrm>
            <a:off x="228600" y="876300"/>
            <a:ext cx="5334000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buClr>
                <a:schemeClr val="folHlink"/>
              </a:buClr>
              <a:buSzPct val="85000"/>
              <a:buFont typeface="Wingdings" pitchFamily="2" charset="2"/>
              <a:buChar char="v"/>
            </a:pPr>
            <a:r>
              <a:rPr lang="en-US" sz="2000" dirty="0">
                <a:solidFill>
                  <a:srgbClr val="EE8DEC"/>
                </a:solidFill>
                <a:latin typeface="Arial" charset="0"/>
              </a:rPr>
              <a:t>Bohr</a:t>
            </a:r>
            <a:r>
              <a:rPr lang="en-US" sz="2000" dirty="0">
                <a:latin typeface="Arial" charset="0"/>
              </a:rPr>
              <a:t> combined all these ideas:</a:t>
            </a:r>
          </a:p>
          <a:p>
            <a:pPr marL="742950" lvl="1" indent="-285750">
              <a:buClr>
                <a:schemeClr val="tx2"/>
              </a:buClr>
              <a:buSzPct val="70000"/>
              <a:buFont typeface="Wingdings" pitchFamily="2" charset="2"/>
              <a:buChar char="l"/>
            </a:pPr>
            <a:r>
              <a:rPr lang="en-US" sz="2000" dirty="0">
                <a:solidFill>
                  <a:srgbClr val="DFFFE7"/>
                </a:solidFill>
                <a:latin typeface="Arial" charset="0"/>
              </a:rPr>
              <a:t>the discovery of the nucleus</a:t>
            </a:r>
          </a:p>
          <a:p>
            <a:pPr marL="742950" lvl="1" indent="-285750">
              <a:buClr>
                <a:schemeClr val="tx2"/>
              </a:buClr>
              <a:buSzPct val="70000"/>
              <a:buFont typeface="Wingdings" pitchFamily="2" charset="2"/>
              <a:buChar char="l"/>
            </a:pPr>
            <a:r>
              <a:rPr lang="en-US" sz="2000" dirty="0">
                <a:solidFill>
                  <a:srgbClr val="DFFFE7"/>
                </a:solidFill>
                <a:latin typeface="Arial" charset="0"/>
              </a:rPr>
              <a:t>knowledge of the electron</a:t>
            </a:r>
          </a:p>
          <a:p>
            <a:pPr marL="742950" lvl="1" indent="-285750">
              <a:buClr>
                <a:schemeClr val="tx2"/>
              </a:buClr>
              <a:buSzPct val="70000"/>
              <a:buFont typeface="Wingdings" pitchFamily="2" charset="2"/>
              <a:buChar char="l"/>
            </a:pPr>
            <a:r>
              <a:rPr lang="en-US" sz="2000" dirty="0">
                <a:solidFill>
                  <a:srgbClr val="DFFFE7"/>
                </a:solidFill>
                <a:latin typeface="Arial" charset="0"/>
              </a:rPr>
              <a:t>the regularities in the hydrogen spectrum</a:t>
            </a:r>
          </a:p>
          <a:p>
            <a:pPr marL="742950" lvl="1" indent="-285750">
              <a:buClr>
                <a:schemeClr val="tx2"/>
              </a:buClr>
              <a:buSzPct val="70000"/>
              <a:buFont typeface="Wingdings" pitchFamily="2" charset="2"/>
              <a:buChar char="l"/>
            </a:pPr>
            <a:r>
              <a:rPr lang="en-US" sz="2000" dirty="0">
                <a:solidFill>
                  <a:srgbClr val="DFFFE7"/>
                </a:solidFill>
                <a:latin typeface="Arial" charset="0"/>
              </a:rPr>
              <a:t>the new quantum ideas of Planck and Einstein</a:t>
            </a:r>
            <a:endParaRPr lang="en-US" sz="2000" dirty="0">
              <a:latin typeface="Arial" charset="0"/>
            </a:endParaRPr>
          </a:p>
          <a:p>
            <a:pPr marL="742950" lvl="1" indent="-285750">
              <a:buClr>
                <a:schemeClr val="tx2"/>
              </a:buClr>
              <a:buSzPct val="70000"/>
              <a:buFont typeface="Wingdings" pitchFamily="2" charset="2"/>
              <a:buNone/>
            </a:pPr>
            <a:r>
              <a:rPr lang="en-US" sz="2000" dirty="0">
                <a:latin typeface="Arial" charset="0"/>
              </a:rPr>
              <a:t>					</a:t>
            </a:r>
            <a:endParaRPr lang="en-US" sz="2000" dirty="0">
              <a:solidFill>
                <a:srgbClr val="DFFFE7"/>
              </a:solidFill>
              <a:latin typeface="Arial" charset="0"/>
            </a:endParaRPr>
          </a:p>
          <a:p>
            <a:pPr marL="342900" indent="-342900">
              <a:buClr>
                <a:schemeClr val="folHlink"/>
              </a:buClr>
              <a:buSzPct val="85000"/>
              <a:buFont typeface="Wingdings" pitchFamily="2" charset="2"/>
              <a:buChar char="v"/>
            </a:pPr>
            <a:r>
              <a:rPr lang="en-US" sz="2000" dirty="0">
                <a:solidFill>
                  <a:srgbClr val="FFFADA"/>
                </a:solidFill>
                <a:latin typeface="Arial" charset="0"/>
              </a:rPr>
              <a:t>He pictured the electron as orbiting </a:t>
            </a:r>
          </a:p>
          <a:p>
            <a:pPr marL="342900" indent="-342900">
              <a:buClr>
                <a:schemeClr val="folHlink"/>
              </a:buClr>
              <a:buSzPct val="85000"/>
              <a:buFont typeface="Wingdings" pitchFamily="2" charset="2"/>
              <a:buNone/>
            </a:pPr>
            <a:r>
              <a:rPr lang="en-US" sz="2000" dirty="0">
                <a:solidFill>
                  <a:srgbClr val="FFFADA"/>
                </a:solidFill>
                <a:latin typeface="Arial" charset="0"/>
              </a:rPr>
              <a:t>	the nucleus in certain quasi-stable </a:t>
            </a:r>
          </a:p>
          <a:p>
            <a:pPr marL="342900" indent="-342900">
              <a:buClr>
                <a:schemeClr val="folHlink"/>
              </a:buClr>
              <a:buSzPct val="85000"/>
              <a:buFont typeface="Wingdings" pitchFamily="2" charset="2"/>
              <a:buNone/>
            </a:pPr>
            <a:r>
              <a:rPr lang="en-US" sz="2000" dirty="0">
                <a:solidFill>
                  <a:srgbClr val="FFFADA"/>
                </a:solidFill>
                <a:latin typeface="Arial" charset="0"/>
              </a:rPr>
              <a:t>	orbits.</a:t>
            </a:r>
          </a:p>
          <a:p>
            <a:pPr marL="342900" indent="-342900">
              <a:buClr>
                <a:schemeClr val="folHlink"/>
              </a:buClr>
              <a:buSzPct val="85000"/>
              <a:buFont typeface="Wingdings" pitchFamily="2" charset="2"/>
              <a:buNone/>
            </a:pPr>
            <a:endParaRPr lang="en-US" sz="2000" dirty="0">
              <a:solidFill>
                <a:srgbClr val="FFFADA"/>
              </a:solidFill>
              <a:latin typeface="Arial" charset="0"/>
            </a:endParaRPr>
          </a:p>
          <a:p>
            <a:pPr marL="342900" indent="-342900">
              <a:buClr>
                <a:schemeClr val="folHlink"/>
              </a:buClr>
              <a:buSzPct val="85000"/>
              <a:buFont typeface="Wingdings" pitchFamily="2" charset="2"/>
              <a:buChar char="v"/>
            </a:pPr>
            <a:r>
              <a:rPr lang="en-US" sz="2000" dirty="0">
                <a:solidFill>
                  <a:srgbClr val="FFFADA"/>
                </a:solidFill>
                <a:latin typeface="Arial" charset="0"/>
              </a:rPr>
              <a:t>Light is emitted when the electron </a:t>
            </a:r>
          </a:p>
          <a:p>
            <a:pPr marL="342900" indent="-342900">
              <a:buClr>
                <a:schemeClr val="folHlink"/>
              </a:buClr>
              <a:buSzPct val="85000"/>
              <a:buFont typeface="Wingdings" pitchFamily="2" charset="2"/>
              <a:buNone/>
            </a:pPr>
            <a:r>
              <a:rPr lang="en-US" sz="2000" dirty="0">
                <a:solidFill>
                  <a:srgbClr val="FFFADA"/>
                </a:solidFill>
                <a:latin typeface="Arial" charset="0"/>
              </a:rPr>
              <a:t>	jumps from one orbit to another.</a:t>
            </a:r>
          </a:p>
          <a:p>
            <a:pPr marL="342900" indent="-342900">
              <a:lnSpc>
                <a:spcPct val="90000"/>
              </a:lnSpc>
              <a:buClr>
                <a:schemeClr val="folHlink"/>
              </a:buClr>
              <a:buSzPct val="85000"/>
              <a:buFont typeface="Wingdings" pitchFamily="2" charset="2"/>
              <a:buChar char="v"/>
            </a:pPr>
            <a:endParaRPr lang="en-US" sz="2000" dirty="0">
              <a:solidFill>
                <a:srgbClr val="FFFADA"/>
              </a:solidFill>
              <a:latin typeface="Arial" charset="0"/>
            </a:endParaRPr>
          </a:p>
          <a:p>
            <a:pPr marL="342900" indent="-342900">
              <a:lnSpc>
                <a:spcPct val="90000"/>
              </a:lnSpc>
              <a:buClr>
                <a:schemeClr val="folHlink"/>
              </a:buClr>
              <a:buSzPct val="85000"/>
              <a:buFont typeface="Wingdings" pitchFamily="2" charset="2"/>
              <a:buChar char="v"/>
            </a:pPr>
            <a:r>
              <a:rPr lang="en-US" sz="2000" dirty="0">
                <a:solidFill>
                  <a:srgbClr val="FFFADA"/>
                </a:solidFill>
                <a:latin typeface="Arial" charset="0"/>
              </a:rPr>
              <a:t>The energy between the two orbits </a:t>
            </a:r>
          </a:p>
          <a:p>
            <a:pPr marL="342900" indent="-342900">
              <a:lnSpc>
                <a:spcPct val="90000"/>
              </a:lnSpc>
              <a:buClr>
                <a:schemeClr val="folHlink"/>
              </a:buClr>
              <a:buSzPct val="85000"/>
              <a:buFont typeface="Wingdings" pitchFamily="2" charset="2"/>
              <a:buNone/>
            </a:pPr>
            <a:r>
              <a:rPr lang="en-US" sz="2000" dirty="0">
                <a:solidFill>
                  <a:srgbClr val="FFFADA"/>
                </a:solidFill>
                <a:latin typeface="Arial" charset="0"/>
              </a:rPr>
              <a:t>	determines the energy of the </a:t>
            </a:r>
          </a:p>
          <a:p>
            <a:pPr marL="342900" indent="-342900">
              <a:lnSpc>
                <a:spcPct val="90000"/>
              </a:lnSpc>
              <a:buClr>
                <a:schemeClr val="folHlink"/>
              </a:buClr>
              <a:buSzPct val="85000"/>
              <a:buFont typeface="Wingdings" pitchFamily="2" charset="2"/>
              <a:buNone/>
            </a:pPr>
            <a:r>
              <a:rPr lang="en-US" sz="2000" dirty="0">
                <a:solidFill>
                  <a:srgbClr val="FFFADA"/>
                </a:solidFill>
                <a:latin typeface="Arial" charset="0"/>
              </a:rPr>
              <a:t>	emitted light quantum.</a:t>
            </a:r>
            <a:endParaRPr lang="en-US" sz="2000" dirty="0">
              <a:latin typeface="Arial" charset="0"/>
            </a:endParaRPr>
          </a:p>
          <a:p>
            <a:pPr marL="342900" indent="-342900">
              <a:buClr>
                <a:schemeClr val="folHlink"/>
              </a:buClr>
              <a:buSzPct val="85000"/>
              <a:buFont typeface="Wingdings" pitchFamily="2" charset="2"/>
              <a:buNone/>
            </a:pPr>
            <a:endParaRPr lang="en-US" dirty="0">
              <a:solidFill>
                <a:srgbClr val="FFFADA"/>
              </a:solidFill>
              <a:latin typeface="Arial" charset="0"/>
            </a:endParaRPr>
          </a:p>
        </p:txBody>
      </p:sp>
      <p:pic>
        <p:nvPicPr>
          <p:cNvPr id="2172933" name="Picture 5" descr="18_1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894229"/>
            <a:ext cx="2649537" cy="2698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 descr="18_p394b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9660" y="4495800"/>
            <a:ext cx="3385016" cy="1842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val 1"/>
          <p:cNvSpPr/>
          <p:nvPr/>
        </p:nvSpPr>
        <p:spPr bwMode="auto">
          <a:xfrm>
            <a:off x="6248400" y="5562600"/>
            <a:ext cx="2268537" cy="1181100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9DED439-C7D0-4779-8DC3-2555DC805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00040-8738-4FE8-8D54-7DC6F9DFC4C1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3512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262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58762"/>
            <a:ext cx="9144000" cy="579438"/>
          </a:xfrm>
        </p:spPr>
        <p:txBody>
          <a:bodyPr/>
          <a:lstStyle/>
          <a:p>
            <a:r>
              <a:rPr lang="en-US" sz="3200" dirty="0">
                <a:solidFill>
                  <a:srgbClr val="EFFF5D"/>
                </a:solidFill>
                <a:latin typeface="Comic Sans MS" pitchFamily="66" charset="0"/>
              </a:rPr>
              <a:t>What is the energy released in this reaction?</a:t>
            </a:r>
            <a:endParaRPr lang="en-US" sz="4000" dirty="0">
              <a:solidFill>
                <a:srgbClr val="EFFF5D"/>
              </a:solidFill>
              <a:latin typeface="Comic Sans MS" pitchFamily="66" charset="0"/>
            </a:endParaRPr>
          </a:p>
        </p:txBody>
      </p:sp>
      <p:sp>
        <p:nvSpPr>
          <p:cNvPr id="2202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3710" y="914400"/>
            <a:ext cx="5257800" cy="990600"/>
          </a:xfrm>
        </p:spPr>
        <p:txBody>
          <a:bodyPr/>
          <a:lstStyle/>
          <a:p>
            <a:pPr marL="609600" indent="-609600" algn="ctr">
              <a:lnSpc>
                <a:spcPct val="80000"/>
              </a:lnSpc>
              <a:buFont typeface="Arial" charset="0"/>
              <a:buNone/>
            </a:pPr>
            <a:r>
              <a:rPr lang="en-US" sz="2800" baseline="-25000" dirty="0">
                <a:latin typeface="Comic Sans MS" pitchFamily="66" charset="0"/>
              </a:rPr>
              <a:t>2</a:t>
            </a:r>
            <a:r>
              <a:rPr lang="en-US" sz="2800" dirty="0">
                <a:latin typeface="Comic Sans MS" pitchFamily="66" charset="0"/>
              </a:rPr>
              <a:t>He</a:t>
            </a:r>
            <a:r>
              <a:rPr lang="en-US" sz="2800" baseline="30000" dirty="0">
                <a:latin typeface="Comic Sans MS" pitchFamily="66" charset="0"/>
              </a:rPr>
              <a:t>4</a:t>
            </a:r>
            <a:r>
              <a:rPr lang="en-US" sz="2800" dirty="0">
                <a:latin typeface="Comic Sans MS" pitchFamily="66" charset="0"/>
              </a:rPr>
              <a:t> + </a:t>
            </a:r>
            <a:r>
              <a:rPr lang="en-US" sz="2800" baseline="-25000" dirty="0">
                <a:latin typeface="Comic Sans MS" pitchFamily="66" charset="0"/>
              </a:rPr>
              <a:t>4</a:t>
            </a:r>
            <a:r>
              <a:rPr lang="en-US" sz="2800" dirty="0">
                <a:latin typeface="Comic Sans MS" pitchFamily="66" charset="0"/>
              </a:rPr>
              <a:t>Be</a:t>
            </a:r>
            <a:r>
              <a:rPr lang="en-US" sz="2800" baseline="30000" dirty="0">
                <a:latin typeface="Comic Sans MS" pitchFamily="66" charset="0"/>
              </a:rPr>
              <a:t>9</a:t>
            </a:r>
            <a:r>
              <a:rPr lang="en-US" sz="2800" dirty="0">
                <a:latin typeface="Comic Sans MS" pitchFamily="66" charset="0"/>
              </a:rPr>
              <a:t> </a:t>
            </a:r>
            <a:r>
              <a:rPr lang="en-US" sz="2800" dirty="0">
                <a:latin typeface="Comic Sans MS" pitchFamily="66" charset="0"/>
                <a:sym typeface="Symbol" pitchFamily="18" charset="2"/>
              </a:rPr>
              <a:t> </a:t>
            </a:r>
            <a:r>
              <a:rPr lang="en-US" sz="2800" baseline="-25000" dirty="0">
                <a:latin typeface="Comic Sans MS" pitchFamily="66" charset="0"/>
                <a:sym typeface="Symbol" pitchFamily="18" charset="2"/>
              </a:rPr>
              <a:t>6</a:t>
            </a:r>
            <a:r>
              <a:rPr lang="en-US" sz="2800" dirty="0">
                <a:latin typeface="Comic Sans MS" pitchFamily="66" charset="0"/>
                <a:sym typeface="Symbol" pitchFamily="18" charset="2"/>
              </a:rPr>
              <a:t>C</a:t>
            </a:r>
            <a:r>
              <a:rPr lang="en-US" sz="2800" baseline="30000" dirty="0">
                <a:latin typeface="Comic Sans MS" pitchFamily="66" charset="0"/>
                <a:sym typeface="Symbol" pitchFamily="18" charset="2"/>
              </a:rPr>
              <a:t>12</a:t>
            </a:r>
            <a:r>
              <a:rPr lang="en-US" sz="2800" dirty="0">
                <a:latin typeface="Comic Sans MS" pitchFamily="66" charset="0"/>
                <a:sym typeface="Symbol" pitchFamily="18" charset="2"/>
              </a:rPr>
              <a:t> + </a:t>
            </a:r>
            <a:r>
              <a:rPr lang="en-US" sz="2800" baseline="-25000" dirty="0">
                <a:latin typeface="Comic Sans MS" pitchFamily="66" charset="0"/>
                <a:sym typeface="Symbol" pitchFamily="18" charset="2"/>
              </a:rPr>
              <a:t>0</a:t>
            </a:r>
            <a:r>
              <a:rPr lang="en-US" sz="2800" dirty="0">
                <a:latin typeface="Comic Sans MS" pitchFamily="66" charset="0"/>
                <a:sym typeface="Symbol" pitchFamily="18" charset="2"/>
              </a:rPr>
              <a:t>n</a:t>
            </a:r>
            <a:r>
              <a:rPr lang="en-US" sz="2800" baseline="30000" dirty="0">
                <a:latin typeface="Comic Sans MS" pitchFamily="66" charset="0"/>
                <a:sym typeface="Symbol" pitchFamily="18" charset="2"/>
              </a:rPr>
              <a:t>1</a:t>
            </a:r>
            <a:endParaRPr lang="en-US" sz="2800" baseline="-25000" dirty="0">
              <a:latin typeface="Comic Sans MS" pitchFamily="66" charset="0"/>
            </a:endParaRPr>
          </a:p>
        </p:txBody>
      </p:sp>
      <p:pic>
        <p:nvPicPr>
          <p:cNvPr id="2202628" name="Picture 4" descr="19_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752850"/>
            <a:ext cx="8856663" cy="310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02629" name="Rectangle 5"/>
          <p:cNvSpPr>
            <a:spLocks noChangeArrowheads="1"/>
          </p:cNvSpPr>
          <p:nvPr/>
        </p:nvSpPr>
        <p:spPr bwMode="auto">
          <a:xfrm>
            <a:off x="152400" y="1447800"/>
            <a:ext cx="2089150" cy="13112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 b="1" i="1"/>
              <a:t>Reactants</a:t>
            </a:r>
            <a:endParaRPr lang="en-US" sz="2000"/>
          </a:p>
          <a:p>
            <a:r>
              <a:rPr lang="en-US" sz="2000"/>
              <a:t>Be</a:t>
            </a:r>
            <a:r>
              <a:rPr lang="en-US" sz="2000" baseline="30000"/>
              <a:t>9</a:t>
            </a:r>
            <a:r>
              <a:rPr lang="en-US" sz="2000"/>
              <a:t>     9.012 186 u</a:t>
            </a:r>
          </a:p>
          <a:p>
            <a:r>
              <a:rPr lang="en-US" sz="2000"/>
              <a:t>He</a:t>
            </a:r>
            <a:r>
              <a:rPr lang="en-US" sz="2000" baseline="30000"/>
              <a:t>4</a:t>
            </a:r>
            <a:r>
              <a:rPr lang="en-US" sz="2000"/>
              <a:t>  </a:t>
            </a:r>
            <a:r>
              <a:rPr lang="en-US" sz="2000" u="sng"/>
              <a:t>+4.002 603 u</a:t>
            </a:r>
            <a:endParaRPr lang="en-US" sz="2000"/>
          </a:p>
          <a:p>
            <a:r>
              <a:rPr lang="en-US" sz="2000"/>
              <a:t>         13.014 789 u</a:t>
            </a:r>
          </a:p>
        </p:txBody>
      </p:sp>
      <p:sp>
        <p:nvSpPr>
          <p:cNvPr id="2202630" name="Rectangle 6"/>
          <p:cNvSpPr>
            <a:spLocks noChangeArrowheads="1"/>
          </p:cNvSpPr>
          <p:nvPr/>
        </p:nvSpPr>
        <p:spPr bwMode="auto">
          <a:xfrm>
            <a:off x="2362200" y="1447800"/>
            <a:ext cx="3200400" cy="13112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000" b="1" i="1"/>
              <a:t>Products</a:t>
            </a:r>
            <a:endParaRPr lang="en-US" sz="2000"/>
          </a:p>
          <a:p>
            <a:r>
              <a:rPr lang="en-US" sz="2000"/>
              <a:t>n         1.008 665 u</a:t>
            </a:r>
          </a:p>
          <a:p>
            <a:r>
              <a:rPr lang="en-US" sz="2000"/>
              <a:t>C</a:t>
            </a:r>
            <a:r>
              <a:rPr lang="en-US" sz="2000" baseline="30000"/>
              <a:t>12</a:t>
            </a:r>
            <a:r>
              <a:rPr lang="en-US" sz="2000"/>
              <a:t>  </a:t>
            </a:r>
            <a:r>
              <a:rPr lang="en-US" sz="2000" u="sng"/>
              <a:t>+12.000 000 u</a:t>
            </a:r>
            <a:endParaRPr lang="en-US" sz="2000"/>
          </a:p>
          <a:p>
            <a:r>
              <a:rPr lang="en-US" sz="2000"/>
              <a:t>          13.008 665 u</a:t>
            </a:r>
          </a:p>
        </p:txBody>
      </p:sp>
      <p:sp>
        <p:nvSpPr>
          <p:cNvPr id="2202631" name="Rectangle 7"/>
          <p:cNvSpPr>
            <a:spLocks noChangeArrowheads="1"/>
          </p:cNvSpPr>
          <p:nvPr/>
        </p:nvSpPr>
        <p:spPr bwMode="auto">
          <a:xfrm>
            <a:off x="4800600" y="1447800"/>
            <a:ext cx="4419600" cy="16160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000" b="1" i="1" dirty="0"/>
              <a:t>Mass difference</a:t>
            </a:r>
            <a:endParaRPr lang="en-US" sz="2000" dirty="0"/>
          </a:p>
          <a:p>
            <a:pPr eaLnBrk="0" hangingPunct="0"/>
            <a:r>
              <a:rPr lang="en-US" sz="2000" dirty="0"/>
              <a:t> 13.014 789 u</a:t>
            </a:r>
          </a:p>
          <a:p>
            <a:pPr eaLnBrk="0" hangingPunct="0"/>
            <a:r>
              <a:rPr lang="en-US" sz="2000" u="sng" dirty="0"/>
              <a:t>-13.008 665 u</a:t>
            </a:r>
          </a:p>
          <a:p>
            <a:pPr eaLnBrk="0" hangingPunct="0"/>
            <a:r>
              <a:rPr lang="en-US" sz="2000" dirty="0"/>
              <a:t>   (0.006 124 u) </a:t>
            </a:r>
            <a:r>
              <a:rPr lang="en-US" sz="1800" dirty="0">
                <a:latin typeface="Arial" charset="0"/>
              </a:rPr>
              <a:t>x</a:t>
            </a:r>
            <a:r>
              <a:rPr lang="en-US" sz="2000" dirty="0"/>
              <a:t> (1.66661 </a:t>
            </a:r>
            <a:r>
              <a:rPr lang="en-US" sz="1800" dirty="0">
                <a:latin typeface="Arial" charset="0"/>
              </a:rPr>
              <a:t>x</a:t>
            </a:r>
            <a:r>
              <a:rPr lang="en-US" sz="2000" dirty="0"/>
              <a:t> 10</a:t>
            </a:r>
            <a:r>
              <a:rPr lang="en-US" sz="2000" baseline="30000" dirty="0"/>
              <a:t>-27</a:t>
            </a:r>
            <a:r>
              <a:rPr lang="en-US" sz="2000" dirty="0"/>
              <a:t> kg/u)</a:t>
            </a:r>
          </a:p>
          <a:p>
            <a:pPr eaLnBrk="0" hangingPunct="0"/>
            <a:r>
              <a:rPr lang="en-US" sz="2000" dirty="0"/>
              <a:t>   = 1.017 </a:t>
            </a:r>
            <a:r>
              <a:rPr lang="en-US" sz="1800" dirty="0">
                <a:latin typeface="Arial" charset="0"/>
              </a:rPr>
              <a:t>x </a:t>
            </a:r>
            <a:r>
              <a:rPr lang="en-US" sz="2000" dirty="0"/>
              <a:t>10</a:t>
            </a:r>
            <a:r>
              <a:rPr lang="en-US" sz="2000" baseline="30000" dirty="0"/>
              <a:t>-29</a:t>
            </a:r>
            <a:r>
              <a:rPr lang="en-US" sz="2000" dirty="0"/>
              <a:t> kg</a:t>
            </a:r>
            <a:endParaRPr lang="en-US" sz="2000" baseline="30000" dirty="0"/>
          </a:p>
        </p:txBody>
      </p:sp>
      <p:sp>
        <p:nvSpPr>
          <p:cNvPr id="2202632" name="Rectangle 8"/>
          <p:cNvSpPr>
            <a:spLocks noChangeArrowheads="1"/>
          </p:cNvSpPr>
          <p:nvPr/>
        </p:nvSpPr>
        <p:spPr bwMode="auto">
          <a:xfrm>
            <a:off x="133710" y="2822335"/>
            <a:ext cx="4572000" cy="13112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000" b="1" i="1" dirty="0"/>
              <a:t>Energy released</a:t>
            </a:r>
            <a:endParaRPr lang="en-US" sz="2000" dirty="0"/>
          </a:p>
          <a:p>
            <a:pPr eaLnBrk="0" hangingPunct="0"/>
            <a:r>
              <a:rPr lang="en-US" sz="2000" dirty="0"/>
              <a:t> </a:t>
            </a:r>
            <a:r>
              <a:rPr lang="en-US" sz="2000" i="1" dirty="0"/>
              <a:t>E</a:t>
            </a:r>
            <a:r>
              <a:rPr lang="en-US" sz="2000" dirty="0"/>
              <a:t> = </a:t>
            </a:r>
            <a:r>
              <a:rPr lang="en-US" sz="2000" dirty="0">
                <a:sym typeface="Symbol" pitchFamily="18" charset="2"/>
              </a:rPr>
              <a:t></a:t>
            </a:r>
            <a:r>
              <a:rPr lang="en-US" sz="2000" i="1" dirty="0">
                <a:sym typeface="Symbol" pitchFamily="18" charset="2"/>
              </a:rPr>
              <a:t>mc</a:t>
            </a:r>
            <a:r>
              <a:rPr lang="en-US" sz="2000" baseline="30000" dirty="0">
                <a:sym typeface="Symbol" pitchFamily="18" charset="2"/>
              </a:rPr>
              <a:t>2</a:t>
            </a:r>
            <a:endParaRPr lang="en-US" sz="2000" dirty="0">
              <a:sym typeface="Symbol" pitchFamily="18" charset="2"/>
            </a:endParaRPr>
          </a:p>
          <a:p>
            <a:pPr eaLnBrk="0" hangingPunct="0"/>
            <a:r>
              <a:rPr lang="en-US" sz="2000" dirty="0">
                <a:sym typeface="Symbol" pitchFamily="18" charset="2"/>
              </a:rPr>
              <a:t>    = (</a:t>
            </a:r>
            <a:r>
              <a:rPr lang="en-US" sz="2000" dirty="0"/>
              <a:t>1.017 </a:t>
            </a:r>
            <a:r>
              <a:rPr lang="en-US" sz="1800" dirty="0">
                <a:latin typeface="Arial" charset="0"/>
              </a:rPr>
              <a:t>x </a:t>
            </a:r>
            <a:r>
              <a:rPr lang="en-US" sz="2000" dirty="0"/>
              <a:t>10</a:t>
            </a:r>
            <a:r>
              <a:rPr lang="en-US" sz="2000" baseline="30000" dirty="0"/>
              <a:t>-29</a:t>
            </a:r>
            <a:r>
              <a:rPr lang="en-US" sz="2000" dirty="0"/>
              <a:t> kg) </a:t>
            </a:r>
            <a:r>
              <a:rPr lang="en-US" sz="1800" dirty="0">
                <a:latin typeface="Arial" charset="0"/>
              </a:rPr>
              <a:t>x </a:t>
            </a:r>
            <a:r>
              <a:rPr lang="en-US" sz="2000" dirty="0"/>
              <a:t>(3.00 </a:t>
            </a:r>
            <a:r>
              <a:rPr lang="en-US" sz="1800" dirty="0">
                <a:latin typeface="Arial" charset="0"/>
              </a:rPr>
              <a:t>x </a:t>
            </a:r>
            <a:r>
              <a:rPr lang="en-US" sz="2000" dirty="0"/>
              <a:t>10</a:t>
            </a:r>
            <a:r>
              <a:rPr lang="en-US" sz="2000" baseline="30000" dirty="0"/>
              <a:t>8</a:t>
            </a:r>
            <a:r>
              <a:rPr lang="en-US" sz="2000" dirty="0"/>
              <a:t> m/s</a:t>
            </a:r>
            <a:r>
              <a:rPr lang="en-US" sz="2000" baseline="30000" dirty="0"/>
              <a:t>2</a:t>
            </a:r>
            <a:r>
              <a:rPr lang="en-US" sz="2000" dirty="0"/>
              <a:t>)</a:t>
            </a:r>
            <a:r>
              <a:rPr lang="en-US" sz="2000" baseline="30000" dirty="0"/>
              <a:t>2</a:t>
            </a:r>
            <a:endParaRPr lang="en-US" sz="2000" dirty="0"/>
          </a:p>
          <a:p>
            <a:pPr eaLnBrk="0" hangingPunct="0"/>
            <a:r>
              <a:rPr lang="en-US" sz="2000" dirty="0"/>
              <a:t>    = 9.15 </a:t>
            </a:r>
            <a:r>
              <a:rPr lang="en-US" sz="1800" dirty="0">
                <a:latin typeface="Arial" charset="0"/>
              </a:rPr>
              <a:t>x </a:t>
            </a:r>
            <a:r>
              <a:rPr lang="en-US" sz="2000" dirty="0"/>
              <a:t>10</a:t>
            </a:r>
            <a:r>
              <a:rPr lang="en-US" sz="2000" baseline="30000" dirty="0"/>
              <a:t>-13</a:t>
            </a:r>
            <a:r>
              <a:rPr lang="en-US" sz="2000" dirty="0"/>
              <a:t> J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172200" y="833735"/>
            <a:ext cx="259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(U: atomic weight)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F65590A-440D-4205-ADDD-F5AA5ADD81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00040-8738-4FE8-8D54-7DC6F9DFC4C1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1280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895600"/>
            <a:ext cx="7772400" cy="769441"/>
          </a:xfrm>
        </p:spPr>
        <p:txBody>
          <a:bodyPr/>
          <a:lstStyle/>
          <a:p>
            <a:r>
              <a:rPr lang="en-US" dirty="0"/>
              <a:t>Backups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B27995B-DB16-4D40-B12A-108ED38F2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00040-8738-4FE8-8D54-7DC6F9DFC4C1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163623"/>
      </p:ext>
    </p:extLst>
  </p:cSld>
  <p:clrMapOvr>
    <a:masterClrMapping/>
  </p:clrMapOvr>
  <p:transition spd="med">
    <p:dissolv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96380"/>
            <a:ext cx="7772400" cy="769441"/>
          </a:xfrm>
        </p:spPr>
        <p:txBody>
          <a:bodyPr/>
          <a:lstStyle/>
          <a:p>
            <a:r>
              <a:rPr lang="en-US" dirty="0"/>
              <a:t>Mass and Energy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371600" y="1981200"/>
                <a:ext cx="6553200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8000" b="0" i="1" smtClean="0">
                          <a:latin typeface="Cambria Math"/>
                        </a:rPr>
                        <m:t>𝐸</m:t>
                      </m:r>
                      <m:r>
                        <a:rPr lang="en-US" sz="8000" b="0" i="1" smtClean="0">
                          <a:latin typeface="Cambria Math"/>
                        </a:rPr>
                        <m:t>=</m:t>
                      </m:r>
                      <m:r>
                        <a:rPr lang="en-US" sz="8000" b="0" i="1" smtClean="0">
                          <a:latin typeface="Cambria Math"/>
                        </a:rPr>
                        <m:t>𝑚</m:t>
                      </m:r>
                      <m:r>
                        <a:rPr lang="en-US" sz="8000" b="0" i="1" smtClean="0">
                          <a:latin typeface="Cambria Math"/>
                          <a:ea typeface="Cambria Math"/>
                        </a:rPr>
                        <m:t>×</m:t>
                      </m:r>
                      <m:sSup>
                        <m:sSupPr>
                          <m:ctrlPr>
                            <a:rPr lang="en-US" sz="80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sz="8000" b="0" i="1" smtClean="0">
                              <a:latin typeface="Cambria Math"/>
                              <a:ea typeface="Cambria Math"/>
                            </a:rPr>
                            <m:t>𝑐</m:t>
                          </m:r>
                        </m:e>
                        <m:sup>
                          <m:r>
                            <a:rPr lang="en-US" sz="8000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80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1600" y="1981200"/>
                <a:ext cx="6553200" cy="1323439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381000" y="3429000"/>
            <a:ext cx="822960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/>
              <a:t>Mass and energy are related  according to above equation. </a:t>
            </a:r>
          </a:p>
          <a:p>
            <a:pPr algn="ctr"/>
            <a:endParaRPr lang="en-US" sz="3000" dirty="0"/>
          </a:p>
          <a:p>
            <a:pPr marL="457200" indent="-457200">
              <a:buFont typeface="Arial" pitchFamily="34" charset="0"/>
              <a:buChar char="•"/>
            </a:pPr>
            <a:r>
              <a:rPr lang="en-US" sz="3000" dirty="0"/>
              <a:t>1 C x 1 V = 1 J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3000" dirty="0"/>
              <a:t>1 e (i.e. unit charge) = 1.6x10</a:t>
            </a:r>
            <a:r>
              <a:rPr lang="en-US" sz="3000" baseline="30000" dirty="0"/>
              <a:t>-19</a:t>
            </a:r>
            <a:r>
              <a:rPr lang="en-US" sz="3000" dirty="0"/>
              <a:t> C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3000" dirty="0"/>
              <a:t>1e x 1V = 1eV = 1.6x10</a:t>
            </a:r>
            <a:r>
              <a:rPr lang="en-US" sz="3000" baseline="30000" dirty="0"/>
              <a:t>-19</a:t>
            </a:r>
            <a:r>
              <a:rPr lang="en-US" sz="3000" dirty="0"/>
              <a:t> J</a:t>
            </a:r>
          </a:p>
          <a:p>
            <a:pPr algn="ctr"/>
            <a:endParaRPr lang="en-US" sz="30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95EE9FC-029F-4689-A0C8-97B29000D1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00040-8738-4FE8-8D54-7DC6F9DFC4C1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376628"/>
      </p:ext>
    </p:extLst>
  </p:cSld>
  <p:clrMapOvr>
    <a:masterClrMapping/>
  </p:clrMapOvr>
  <p:transition spd="med">
    <p:dissolv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262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58762"/>
            <a:ext cx="9144000" cy="579438"/>
          </a:xfrm>
        </p:spPr>
        <p:txBody>
          <a:bodyPr/>
          <a:lstStyle/>
          <a:p>
            <a:r>
              <a:rPr lang="en-US" sz="3200" dirty="0">
                <a:solidFill>
                  <a:srgbClr val="EFFF5D"/>
                </a:solidFill>
                <a:latin typeface="Comic Sans MS" pitchFamily="66" charset="0"/>
              </a:rPr>
              <a:t>What is the energy released in this reaction?</a:t>
            </a:r>
            <a:endParaRPr lang="en-US" sz="4000" dirty="0">
              <a:solidFill>
                <a:srgbClr val="EFFF5D"/>
              </a:solidFill>
              <a:latin typeface="Comic Sans MS" pitchFamily="66" charset="0"/>
            </a:endParaRPr>
          </a:p>
        </p:txBody>
      </p:sp>
      <p:sp>
        <p:nvSpPr>
          <p:cNvPr id="2202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3710" y="914400"/>
            <a:ext cx="5257800" cy="990600"/>
          </a:xfrm>
        </p:spPr>
        <p:txBody>
          <a:bodyPr/>
          <a:lstStyle/>
          <a:p>
            <a:pPr marL="609600" indent="-609600" algn="ctr">
              <a:lnSpc>
                <a:spcPct val="80000"/>
              </a:lnSpc>
              <a:buFont typeface="Arial" charset="0"/>
              <a:buNone/>
            </a:pPr>
            <a:r>
              <a:rPr lang="en-US" sz="2800" baseline="-25000" dirty="0">
                <a:latin typeface="Comic Sans MS" pitchFamily="66" charset="0"/>
              </a:rPr>
              <a:t>2</a:t>
            </a:r>
            <a:r>
              <a:rPr lang="en-US" sz="2800" dirty="0">
                <a:latin typeface="Comic Sans MS" pitchFamily="66" charset="0"/>
              </a:rPr>
              <a:t>He</a:t>
            </a:r>
            <a:r>
              <a:rPr lang="en-US" sz="2800" baseline="30000" dirty="0">
                <a:latin typeface="Comic Sans MS" pitchFamily="66" charset="0"/>
              </a:rPr>
              <a:t>4</a:t>
            </a:r>
            <a:r>
              <a:rPr lang="en-US" sz="2800" dirty="0">
                <a:latin typeface="Comic Sans MS" pitchFamily="66" charset="0"/>
              </a:rPr>
              <a:t> + </a:t>
            </a:r>
            <a:r>
              <a:rPr lang="en-US" sz="2800" baseline="-25000" dirty="0">
                <a:latin typeface="Comic Sans MS" pitchFamily="66" charset="0"/>
              </a:rPr>
              <a:t>4</a:t>
            </a:r>
            <a:r>
              <a:rPr lang="en-US" sz="2800" dirty="0">
                <a:latin typeface="Comic Sans MS" pitchFamily="66" charset="0"/>
              </a:rPr>
              <a:t>Be</a:t>
            </a:r>
            <a:r>
              <a:rPr lang="en-US" sz="2800" baseline="30000" dirty="0">
                <a:latin typeface="Comic Sans MS" pitchFamily="66" charset="0"/>
              </a:rPr>
              <a:t>9</a:t>
            </a:r>
            <a:r>
              <a:rPr lang="en-US" sz="2800" dirty="0">
                <a:latin typeface="Comic Sans MS" pitchFamily="66" charset="0"/>
              </a:rPr>
              <a:t> </a:t>
            </a:r>
            <a:r>
              <a:rPr lang="en-US" sz="2800" dirty="0">
                <a:latin typeface="Comic Sans MS" pitchFamily="66" charset="0"/>
                <a:sym typeface="Symbol" pitchFamily="18" charset="2"/>
              </a:rPr>
              <a:t> </a:t>
            </a:r>
            <a:r>
              <a:rPr lang="en-US" sz="2800" baseline="-25000" dirty="0">
                <a:latin typeface="Comic Sans MS" pitchFamily="66" charset="0"/>
                <a:sym typeface="Symbol" pitchFamily="18" charset="2"/>
              </a:rPr>
              <a:t>6</a:t>
            </a:r>
            <a:r>
              <a:rPr lang="en-US" sz="2800" dirty="0">
                <a:latin typeface="Comic Sans MS" pitchFamily="66" charset="0"/>
                <a:sym typeface="Symbol" pitchFamily="18" charset="2"/>
              </a:rPr>
              <a:t>C</a:t>
            </a:r>
            <a:r>
              <a:rPr lang="en-US" sz="2800" baseline="30000" dirty="0">
                <a:latin typeface="Comic Sans MS" pitchFamily="66" charset="0"/>
                <a:sym typeface="Symbol" pitchFamily="18" charset="2"/>
              </a:rPr>
              <a:t>12</a:t>
            </a:r>
            <a:r>
              <a:rPr lang="en-US" sz="2800" dirty="0">
                <a:latin typeface="Comic Sans MS" pitchFamily="66" charset="0"/>
                <a:sym typeface="Symbol" pitchFamily="18" charset="2"/>
              </a:rPr>
              <a:t> + </a:t>
            </a:r>
            <a:r>
              <a:rPr lang="en-US" sz="2800" baseline="-25000" dirty="0">
                <a:latin typeface="Comic Sans MS" pitchFamily="66" charset="0"/>
                <a:sym typeface="Symbol" pitchFamily="18" charset="2"/>
              </a:rPr>
              <a:t>0</a:t>
            </a:r>
            <a:r>
              <a:rPr lang="en-US" sz="2800" dirty="0">
                <a:latin typeface="Comic Sans MS" pitchFamily="66" charset="0"/>
                <a:sym typeface="Symbol" pitchFamily="18" charset="2"/>
              </a:rPr>
              <a:t>n</a:t>
            </a:r>
            <a:r>
              <a:rPr lang="en-US" sz="2800" baseline="30000" dirty="0">
                <a:latin typeface="Comic Sans MS" pitchFamily="66" charset="0"/>
                <a:sym typeface="Symbol" pitchFamily="18" charset="2"/>
              </a:rPr>
              <a:t>1</a:t>
            </a:r>
            <a:endParaRPr lang="en-US" sz="2800" baseline="-25000" dirty="0">
              <a:latin typeface="Comic Sans MS" pitchFamily="66" charset="0"/>
            </a:endParaRPr>
          </a:p>
        </p:txBody>
      </p:sp>
      <p:pic>
        <p:nvPicPr>
          <p:cNvPr id="2202628" name="Picture 4" descr="19_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752850"/>
            <a:ext cx="8856663" cy="310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02629" name="Rectangle 5"/>
          <p:cNvSpPr>
            <a:spLocks noChangeArrowheads="1"/>
          </p:cNvSpPr>
          <p:nvPr/>
        </p:nvSpPr>
        <p:spPr bwMode="auto">
          <a:xfrm>
            <a:off x="152400" y="1447800"/>
            <a:ext cx="2089150" cy="13112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 b="1" i="1"/>
              <a:t>Reactants</a:t>
            </a:r>
            <a:endParaRPr lang="en-US" sz="2000"/>
          </a:p>
          <a:p>
            <a:r>
              <a:rPr lang="en-US" sz="2000"/>
              <a:t>Be</a:t>
            </a:r>
            <a:r>
              <a:rPr lang="en-US" sz="2000" baseline="30000"/>
              <a:t>9</a:t>
            </a:r>
            <a:r>
              <a:rPr lang="en-US" sz="2000"/>
              <a:t>     9.012 186 u</a:t>
            </a:r>
          </a:p>
          <a:p>
            <a:r>
              <a:rPr lang="en-US" sz="2000"/>
              <a:t>He</a:t>
            </a:r>
            <a:r>
              <a:rPr lang="en-US" sz="2000" baseline="30000"/>
              <a:t>4</a:t>
            </a:r>
            <a:r>
              <a:rPr lang="en-US" sz="2000"/>
              <a:t>  </a:t>
            </a:r>
            <a:r>
              <a:rPr lang="en-US" sz="2000" u="sng"/>
              <a:t>+4.002 603 u</a:t>
            </a:r>
            <a:endParaRPr lang="en-US" sz="2000"/>
          </a:p>
          <a:p>
            <a:r>
              <a:rPr lang="en-US" sz="2000"/>
              <a:t>         13.014 789 u</a:t>
            </a:r>
          </a:p>
        </p:txBody>
      </p:sp>
      <p:sp>
        <p:nvSpPr>
          <p:cNvPr id="2202630" name="Rectangle 6"/>
          <p:cNvSpPr>
            <a:spLocks noChangeArrowheads="1"/>
          </p:cNvSpPr>
          <p:nvPr/>
        </p:nvSpPr>
        <p:spPr bwMode="auto">
          <a:xfrm>
            <a:off x="2362200" y="1447800"/>
            <a:ext cx="3200400" cy="13112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000" b="1" i="1"/>
              <a:t>Products</a:t>
            </a:r>
            <a:endParaRPr lang="en-US" sz="2000"/>
          </a:p>
          <a:p>
            <a:r>
              <a:rPr lang="en-US" sz="2000"/>
              <a:t>n         1.008 665 u</a:t>
            </a:r>
          </a:p>
          <a:p>
            <a:r>
              <a:rPr lang="en-US" sz="2000"/>
              <a:t>C</a:t>
            </a:r>
            <a:r>
              <a:rPr lang="en-US" sz="2000" baseline="30000"/>
              <a:t>12</a:t>
            </a:r>
            <a:r>
              <a:rPr lang="en-US" sz="2000"/>
              <a:t>  </a:t>
            </a:r>
            <a:r>
              <a:rPr lang="en-US" sz="2000" u="sng"/>
              <a:t>+12.000 000 u</a:t>
            </a:r>
            <a:endParaRPr lang="en-US" sz="2000"/>
          </a:p>
          <a:p>
            <a:r>
              <a:rPr lang="en-US" sz="2000"/>
              <a:t>          13.008 665 u</a:t>
            </a:r>
          </a:p>
        </p:txBody>
      </p:sp>
      <p:sp>
        <p:nvSpPr>
          <p:cNvPr id="2202631" name="Rectangle 7"/>
          <p:cNvSpPr>
            <a:spLocks noChangeArrowheads="1"/>
          </p:cNvSpPr>
          <p:nvPr/>
        </p:nvSpPr>
        <p:spPr bwMode="auto">
          <a:xfrm>
            <a:off x="4800600" y="1447800"/>
            <a:ext cx="4419600" cy="16160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000" b="1" i="1" dirty="0"/>
              <a:t>Mass difference</a:t>
            </a:r>
            <a:endParaRPr lang="en-US" sz="2000" dirty="0"/>
          </a:p>
          <a:p>
            <a:pPr eaLnBrk="0" hangingPunct="0"/>
            <a:r>
              <a:rPr lang="en-US" sz="2000" dirty="0"/>
              <a:t> 13.014 789 u</a:t>
            </a:r>
          </a:p>
          <a:p>
            <a:pPr eaLnBrk="0" hangingPunct="0"/>
            <a:r>
              <a:rPr lang="en-US" sz="2000" u="sng" dirty="0"/>
              <a:t>-13.008 665 u</a:t>
            </a:r>
          </a:p>
          <a:p>
            <a:pPr eaLnBrk="0" hangingPunct="0"/>
            <a:r>
              <a:rPr lang="en-US" sz="2000" dirty="0"/>
              <a:t>   (0.006 124 u) </a:t>
            </a:r>
            <a:r>
              <a:rPr lang="en-US" sz="1800" dirty="0">
                <a:latin typeface="Arial" charset="0"/>
              </a:rPr>
              <a:t>x</a:t>
            </a:r>
            <a:r>
              <a:rPr lang="en-US" sz="2000" dirty="0"/>
              <a:t> (1.66661 </a:t>
            </a:r>
            <a:r>
              <a:rPr lang="en-US" sz="1800" dirty="0">
                <a:latin typeface="Arial" charset="0"/>
              </a:rPr>
              <a:t>x</a:t>
            </a:r>
            <a:r>
              <a:rPr lang="en-US" sz="2000" dirty="0"/>
              <a:t> 10</a:t>
            </a:r>
            <a:r>
              <a:rPr lang="en-US" sz="2000" baseline="30000" dirty="0"/>
              <a:t>-27</a:t>
            </a:r>
            <a:r>
              <a:rPr lang="en-US" sz="2000" dirty="0"/>
              <a:t> kg/u)</a:t>
            </a:r>
          </a:p>
          <a:p>
            <a:pPr eaLnBrk="0" hangingPunct="0"/>
            <a:r>
              <a:rPr lang="en-US" sz="2000" dirty="0"/>
              <a:t>   = 1.017 </a:t>
            </a:r>
            <a:r>
              <a:rPr lang="en-US" sz="1800" dirty="0">
                <a:latin typeface="Arial" charset="0"/>
              </a:rPr>
              <a:t>x </a:t>
            </a:r>
            <a:r>
              <a:rPr lang="en-US" sz="2000" dirty="0"/>
              <a:t>10</a:t>
            </a:r>
            <a:r>
              <a:rPr lang="en-US" sz="2000" baseline="30000" dirty="0"/>
              <a:t>-29</a:t>
            </a:r>
            <a:r>
              <a:rPr lang="en-US" sz="2000" dirty="0"/>
              <a:t> kg</a:t>
            </a:r>
            <a:endParaRPr lang="en-US" sz="2000" baseline="30000" dirty="0"/>
          </a:p>
        </p:txBody>
      </p:sp>
      <p:sp>
        <p:nvSpPr>
          <p:cNvPr id="2202632" name="Rectangle 8"/>
          <p:cNvSpPr>
            <a:spLocks noChangeArrowheads="1"/>
          </p:cNvSpPr>
          <p:nvPr/>
        </p:nvSpPr>
        <p:spPr bwMode="auto">
          <a:xfrm>
            <a:off x="133710" y="2822335"/>
            <a:ext cx="4572000" cy="13112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000" b="1" i="1" dirty="0"/>
              <a:t>Energy released</a:t>
            </a:r>
            <a:endParaRPr lang="en-US" sz="2000" dirty="0"/>
          </a:p>
          <a:p>
            <a:pPr eaLnBrk="0" hangingPunct="0"/>
            <a:r>
              <a:rPr lang="en-US" sz="2000" dirty="0"/>
              <a:t> </a:t>
            </a:r>
            <a:r>
              <a:rPr lang="en-US" sz="2000" i="1" dirty="0"/>
              <a:t>E</a:t>
            </a:r>
            <a:r>
              <a:rPr lang="en-US" sz="2000" dirty="0"/>
              <a:t> = </a:t>
            </a:r>
            <a:r>
              <a:rPr lang="en-US" sz="2000" dirty="0">
                <a:sym typeface="Symbol" pitchFamily="18" charset="2"/>
              </a:rPr>
              <a:t></a:t>
            </a:r>
            <a:r>
              <a:rPr lang="en-US" sz="2000" i="1" dirty="0">
                <a:sym typeface="Symbol" pitchFamily="18" charset="2"/>
              </a:rPr>
              <a:t>mc</a:t>
            </a:r>
            <a:r>
              <a:rPr lang="en-US" sz="2000" baseline="30000" dirty="0">
                <a:sym typeface="Symbol" pitchFamily="18" charset="2"/>
              </a:rPr>
              <a:t>2</a:t>
            </a:r>
            <a:endParaRPr lang="en-US" sz="2000" dirty="0">
              <a:sym typeface="Symbol" pitchFamily="18" charset="2"/>
            </a:endParaRPr>
          </a:p>
          <a:p>
            <a:pPr eaLnBrk="0" hangingPunct="0"/>
            <a:r>
              <a:rPr lang="en-US" sz="2000" dirty="0">
                <a:sym typeface="Symbol" pitchFamily="18" charset="2"/>
              </a:rPr>
              <a:t>    = (</a:t>
            </a:r>
            <a:r>
              <a:rPr lang="en-US" sz="2000" dirty="0"/>
              <a:t>1.017 </a:t>
            </a:r>
            <a:r>
              <a:rPr lang="en-US" sz="1800" dirty="0">
                <a:latin typeface="Arial" charset="0"/>
              </a:rPr>
              <a:t>x </a:t>
            </a:r>
            <a:r>
              <a:rPr lang="en-US" sz="2000" dirty="0"/>
              <a:t>10</a:t>
            </a:r>
            <a:r>
              <a:rPr lang="en-US" sz="2000" baseline="30000" dirty="0"/>
              <a:t>-29</a:t>
            </a:r>
            <a:r>
              <a:rPr lang="en-US" sz="2000" dirty="0"/>
              <a:t> kg) </a:t>
            </a:r>
            <a:r>
              <a:rPr lang="en-US" sz="1800" dirty="0">
                <a:latin typeface="Arial" charset="0"/>
              </a:rPr>
              <a:t>x </a:t>
            </a:r>
            <a:r>
              <a:rPr lang="en-US" sz="2000" dirty="0"/>
              <a:t>(3.00 </a:t>
            </a:r>
            <a:r>
              <a:rPr lang="en-US" sz="1800" dirty="0">
                <a:latin typeface="Arial" charset="0"/>
              </a:rPr>
              <a:t>x </a:t>
            </a:r>
            <a:r>
              <a:rPr lang="en-US" sz="2000" dirty="0"/>
              <a:t>10</a:t>
            </a:r>
            <a:r>
              <a:rPr lang="en-US" sz="2000" baseline="30000" dirty="0"/>
              <a:t>8</a:t>
            </a:r>
            <a:r>
              <a:rPr lang="en-US" sz="2000" dirty="0"/>
              <a:t> m/s</a:t>
            </a:r>
            <a:r>
              <a:rPr lang="en-US" sz="2000" baseline="30000" dirty="0"/>
              <a:t>2</a:t>
            </a:r>
            <a:r>
              <a:rPr lang="en-US" sz="2000" dirty="0"/>
              <a:t>)</a:t>
            </a:r>
            <a:r>
              <a:rPr lang="en-US" sz="2000" baseline="30000" dirty="0"/>
              <a:t>2</a:t>
            </a:r>
            <a:endParaRPr lang="en-US" sz="2000" dirty="0"/>
          </a:p>
          <a:p>
            <a:pPr eaLnBrk="0" hangingPunct="0"/>
            <a:r>
              <a:rPr lang="en-US" sz="2000" dirty="0"/>
              <a:t>    = 9.15 </a:t>
            </a:r>
            <a:r>
              <a:rPr lang="en-US" sz="1800" dirty="0">
                <a:latin typeface="Arial" charset="0"/>
              </a:rPr>
              <a:t>x </a:t>
            </a:r>
            <a:r>
              <a:rPr lang="en-US" sz="2000" dirty="0"/>
              <a:t>10</a:t>
            </a:r>
            <a:r>
              <a:rPr lang="en-US" sz="2000" baseline="30000" dirty="0"/>
              <a:t>-13</a:t>
            </a:r>
            <a:r>
              <a:rPr lang="en-US" sz="2000" dirty="0"/>
              <a:t> J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172200" y="833735"/>
            <a:ext cx="259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(U: atomic weight)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459D300-1694-4FF0-84EF-F3262453CF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00040-8738-4FE8-8D54-7DC6F9DFC4C1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4795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79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28600" y="381000"/>
            <a:ext cx="4953000" cy="56388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500" dirty="0"/>
              <a:t>One element resulting from bombarding uranium with neutrons was barium.</a:t>
            </a:r>
          </a:p>
          <a:p>
            <a:pPr>
              <a:lnSpc>
                <a:spcPct val="80000"/>
              </a:lnSpc>
            </a:pPr>
            <a:endParaRPr lang="en-US" sz="2500" dirty="0"/>
          </a:p>
          <a:p>
            <a:pPr>
              <a:lnSpc>
                <a:spcPct val="80000"/>
              </a:lnSpc>
            </a:pPr>
            <a:r>
              <a:rPr lang="en-US" sz="2500" dirty="0"/>
              <a:t>This was astonishing since barium has an atomic number much less than uranium.</a:t>
            </a:r>
          </a:p>
          <a:p>
            <a:pPr>
              <a:lnSpc>
                <a:spcPct val="80000"/>
              </a:lnSpc>
            </a:pPr>
            <a:endParaRPr lang="en-US" sz="2500" dirty="0"/>
          </a:p>
          <a:p>
            <a:pPr>
              <a:lnSpc>
                <a:spcPct val="80000"/>
              </a:lnSpc>
            </a:pPr>
            <a:r>
              <a:rPr lang="en-US" sz="2500" dirty="0" err="1">
                <a:solidFill>
                  <a:srgbClr val="EE8DEC"/>
                </a:solidFill>
              </a:rPr>
              <a:t>Lise</a:t>
            </a:r>
            <a:r>
              <a:rPr lang="en-US" sz="2500" dirty="0">
                <a:solidFill>
                  <a:srgbClr val="EE8DEC"/>
                </a:solidFill>
              </a:rPr>
              <a:t> Meitner</a:t>
            </a:r>
            <a:r>
              <a:rPr lang="en-US" sz="2500" dirty="0"/>
              <a:t> and her nephew </a:t>
            </a:r>
            <a:r>
              <a:rPr lang="en-US" sz="2500" dirty="0">
                <a:solidFill>
                  <a:srgbClr val="EE8DEC"/>
                </a:solidFill>
              </a:rPr>
              <a:t>O. R. Frisch</a:t>
            </a:r>
            <a:r>
              <a:rPr lang="en-US" sz="2500" dirty="0"/>
              <a:t> thought perhaps the uranium nucleus was splitting into two smaller nuclei, in a process called </a:t>
            </a:r>
            <a:r>
              <a:rPr lang="en-US" sz="2500" b="1" i="1" dirty="0">
                <a:solidFill>
                  <a:schemeClr val="accent1"/>
                </a:solidFill>
              </a:rPr>
              <a:t>nuclear fission</a:t>
            </a:r>
            <a:r>
              <a:rPr lang="en-US" sz="2500" dirty="0"/>
              <a:t>.</a:t>
            </a:r>
          </a:p>
        </p:txBody>
      </p:sp>
      <p:pic>
        <p:nvPicPr>
          <p:cNvPr id="2257923" name="Picture 3" descr="19_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533400"/>
            <a:ext cx="3819525" cy="575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57924" name="Rectangle 4"/>
          <p:cNvSpPr>
            <a:spLocks noChangeArrowheads="1"/>
          </p:cNvSpPr>
          <p:nvPr/>
        </p:nvSpPr>
        <p:spPr bwMode="auto">
          <a:xfrm>
            <a:off x="0" y="5334000"/>
            <a:ext cx="6477000" cy="685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609600" indent="-609600" algn="ctr">
              <a:lnSpc>
                <a:spcPct val="80000"/>
              </a:lnSpc>
              <a:spcBef>
                <a:spcPct val="20000"/>
              </a:spcBef>
              <a:buClr>
                <a:schemeClr val="folHlink"/>
              </a:buClr>
              <a:buSzPct val="85000"/>
              <a:buFont typeface="Arial" charset="0"/>
              <a:buNone/>
            </a:pPr>
            <a:r>
              <a:rPr lang="en-US" sz="2800" baseline="-25000" dirty="0">
                <a:latin typeface="Comic Sans MS" pitchFamily="66" charset="0"/>
                <a:sym typeface="Symbol" pitchFamily="18" charset="2"/>
              </a:rPr>
              <a:t>0</a:t>
            </a:r>
            <a:r>
              <a:rPr lang="en-US" sz="2800" dirty="0">
                <a:latin typeface="Comic Sans MS" pitchFamily="66" charset="0"/>
                <a:sym typeface="Symbol" pitchFamily="18" charset="2"/>
              </a:rPr>
              <a:t>n</a:t>
            </a:r>
            <a:r>
              <a:rPr lang="en-US" sz="2800" baseline="30000" dirty="0">
                <a:latin typeface="Comic Sans MS" pitchFamily="66" charset="0"/>
                <a:sym typeface="Symbol" pitchFamily="18" charset="2"/>
              </a:rPr>
              <a:t>1</a:t>
            </a:r>
            <a:r>
              <a:rPr lang="en-US" sz="2800" dirty="0">
                <a:latin typeface="Comic Sans MS" pitchFamily="66" charset="0"/>
              </a:rPr>
              <a:t> + </a:t>
            </a:r>
            <a:r>
              <a:rPr lang="en-US" sz="2800" baseline="-25000" dirty="0">
                <a:latin typeface="Comic Sans MS" pitchFamily="66" charset="0"/>
              </a:rPr>
              <a:t>92</a:t>
            </a:r>
            <a:r>
              <a:rPr lang="en-US" sz="2800" dirty="0">
                <a:latin typeface="Comic Sans MS" pitchFamily="66" charset="0"/>
              </a:rPr>
              <a:t>U</a:t>
            </a:r>
            <a:r>
              <a:rPr lang="en-US" sz="2800" baseline="30000" dirty="0">
                <a:latin typeface="Comic Sans MS" pitchFamily="66" charset="0"/>
              </a:rPr>
              <a:t>235</a:t>
            </a:r>
            <a:r>
              <a:rPr lang="en-US" sz="2800" dirty="0">
                <a:latin typeface="Comic Sans MS" pitchFamily="66" charset="0"/>
              </a:rPr>
              <a:t> </a:t>
            </a:r>
            <a:r>
              <a:rPr lang="en-US" sz="2800" dirty="0">
                <a:latin typeface="Comic Sans MS" pitchFamily="66" charset="0"/>
                <a:sym typeface="Symbol" pitchFamily="18" charset="2"/>
              </a:rPr>
              <a:t> </a:t>
            </a:r>
            <a:r>
              <a:rPr lang="en-US" sz="2800" baseline="-25000" dirty="0">
                <a:latin typeface="Comic Sans MS" pitchFamily="66" charset="0"/>
                <a:sym typeface="Symbol" pitchFamily="18" charset="2"/>
              </a:rPr>
              <a:t>56</a:t>
            </a:r>
            <a:r>
              <a:rPr lang="en-US" sz="2800" dirty="0">
                <a:latin typeface="Comic Sans MS" pitchFamily="66" charset="0"/>
                <a:sym typeface="Symbol" pitchFamily="18" charset="2"/>
              </a:rPr>
              <a:t>Ba</a:t>
            </a:r>
            <a:r>
              <a:rPr lang="en-US" sz="2800" baseline="30000" dirty="0">
                <a:latin typeface="Comic Sans MS" pitchFamily="66" charset="0"/>
                <a:sym typeface="Symbol" pitchFamily="18" charset="2"/>
              </a:rPr>
              <a:t>142</a:t>
            </a:r>
            <a:r>
              <a:rPr lang="en-US" sz="2800" dirty="0">
                <a:latin typeface="Comic Sans MS" pitchFamily="66" charset="0"/>
                <a:sym typeface="Symbol" pitchFamily="18" charset="2"/>
              </a:rPr>
              <a:t> + </a:t>
            </a:r>
            <a:r>
              <a:rPr lang="en-US" sz="2800" baseline="-25000" dirty="0">
                <a:latin typeface="Comic Sans MS" pitchFamily="66" charset="0"/>
                <a:sym typeface="Symbol" pitchFamily="18" charset="2"/>
              </a:rPr>
              <a:t>36</a:t>
            </a:r>
            <a:r>
              <a:rPr lang="en-US" sz="2800" dirty="0">
                <a:latin typeface="Comic Sans MS" pitchFamily="66" charset="0"/>
                <a:sym typeface="Symbol" pitchFamily="18" charset="2"/>
              </a:rPr>
              <a:t>Kr</a:t>
            </a:r>
            <a:r>
              <a:rPr lang="en-US" sz="2800" baseline="30000" dirty="0">
                <a:latin typeface="Comic Sans MS" pitchFamily="66" charset="0"/>
                <a:sym typeface="Symbol" pitchFamily="18" charset="2"/>
              </a:rPr>
              <a:t>91</a:t>
            </a:r>
            <a:r>
              <a:rPr lang="en-US" sz="2800" dirty="0">
                <a:latin typeface="Comic Sans MS" pitchFamily="66" charset="0"/>
                <a:sym typeface="Symbol" pitchFamily="18" charset="2"/>
              </a:rPr>
              <a:t> + 3</a:t>
            </a:r>
            <a:r>
              <a:rPr lang="en-US" sz="2800" baseline="-25000" dirty="0">
                <a:latin typeface="Comic Sans MS" pitchFamily="66" charset="0"/>
                <a:sym typeface="Symbol" pitchFamily="18" charset="2"/>
              </a:rPr>
              <a:t>0</a:t>
            </a:r>
            <a:r>
              <a:rPr lang="en-US" sz="2800" dirty="0">
                <a:latin typeface="Comic Sans MS" pitchFamily="66" charset="0"/>
                <a:sym typeface="Symbol" pitchFamily="18" charset="2"/>
              </a:rPr>
              <a:t>n</a:t>
            </a:r>
            <a:r>
              <a:rPr lang="en-US" sz="2800" baseline="30000" dirty="0">
                <a:latin typeface="Comic Sans MS" pitchFamily="66" charset="0"/>
                <a:sym typeface="Symbol" pitchFamily="18" charset="2"/>
              </a:rPr>
              <a:t>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457200" y="5867400"/>
                <a:ext cx="3811684" cy="830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>
                    <a:ea typeface="Cambria Math"/>
                  </a:rPr>
                  <a:t>Each fission ~ 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/>
                        <a:ea typeface="Cambria Math"/>
                      </a:rPr>
                      <m:t>200 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/>
                        <a:ea typeface="Cambria Math"/>
                      </a:rPr>
                      <m:t>MeV</m:t>
                    </m:r>
                  </m:oMath>
                </a14:m>
                <a:endParaRPr lang="en-US" b="0" i="0" dirty="0">
                  <a:latin typeface="Cambria Math"/>
                  <a:ea typeface="Cambria Math"/>
                </a:endParaRPr>
              </a:p>
              <a:p>
                <a:r>
                  <a:rPr lang="en-US" b="0" dirty="0">
                    <a:ea typeface="Cambria Math"/>
                  </a:rPr>
                  <a:t>                     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/>
                        <a:ea typeface="Cambria Math"/>
                      </a:rPr>
                      <m:t>= </m:t>
                    </m:r>
                    <m:r>
                      <a:rPr lang="en-US" i="1">
                        <a:latin typeface="Cambria Math"/>
                        <a:ea typeface="Cambria Math"/>
                      </a:rPr>
                      <m:t>3.2×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/>
                            <a:ea typeface="Cambria Math"/>
                          </a:rPr>
                          <m:t>10</m:t>
                        </m:r>
                      </m:e>
                      <m:sup>
                        <m:r>
                          <a:rPr lang="en-US" i="1">
                            <a:latin typeface="Cambria Math"/>
                            <a:ea typeface="Cambria Math"/>
                          </a:rPr>
                          <m:t>−11</m:t>
                        </m:r>
                      </m:sup>
                    </m:sSup>
                    <m:r>
                      <m:rPr>
                        <m:sty m:val="p"/>
                      </m:rPr>
                      <a:rPr lang="en-US" i="1">
                        <a:latin typeface="Cambria Math"/>
                        <a:ea typeface="Cambria Math"/>
                      </a:rPr>
                      <m:t>J</m:t>
                    </m:r>
                  </m:oMath>
                </a14:m>
                <a:endParaRPr lang="en-US" dirty="0">
                  <a:ea typeface="Cambria Math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5867400"/>
                <a:ext cx="3811684" cy="830997"/>
              </a:xfrm>
              <a:prstGeom prst="rect">
                <a:avLst/>
              </a:prstGeom>
              <a:blipFill rotWithShape="1">
                <a:blip r:embed="rId4"/>
                <a:stretch>
                  <a:fillRect l="-2400" t="-5882" r="-160" b="-80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B4EF411-E4AA-4E77-B170-B52B075A91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00040-8738-4FE8-8D54-7DC6F9DFC4C1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1122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67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152400"/>
            <a:ext cx="4648200" cy="59436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200" dirty="0"/>
              <a:t>Each of these fission reactions is initiated by a neutron, and each reaction emits several more neutrons.</a:t>
            </a:r>
          </a:p>
          <a:p>
            <a:pPr>
              <a:lnSpc>
                <a:spcPct val="80000"/>
              </a:lnSpc>
            </a:pPr>
            <a:endParaRPr lang="en-US" sz="2200" dirty="0"/>
          </a:p>
          <a:p>
            <a:pPr>
              <a:lnSpc>
                <a:spcPct val="80000"/>
              </a:lnSpc>
            </a:pPr>
            <a:r>
              <a:rPr lang="en-US" sz="2200" dirty="0"/>
              <a:t>These neutrons can then initiate more fission reactions, etc. </a:t>
            </a:r>
            <a:r>
              <a:rPr lang="en-US" sz="2200" dirty="0">
                <a:sym typeface="Wingdings" pitchFamily="2" charset="2"/>
              </a:rPr>
              <a:t> Chain Reactions. </a:t>
            </a:r>
            <a:endParaRPr lang="en-US" sz="2200" dirty="0"/>
          </a:p>
          <a:p>
            <a:pPr>
              <a:lnSpc>
                <a:spcPct val="80000"/>
              </a:lnSpc>
            </a:pPr>
            <a:endParaRPr lang="en-US" sz="2200" dirty="0"/>
          </a:p>
          <a:p>
            <a:pPr>
              <a:lnSpc>
                <a:spcPct val="80000"/>
              </a:lnSpc>
            </a:pPr>
            <a:r>
              <a:rPr lang="en-US" sz="2200" dirty="0"/>
              <a:t>A chain reaction can thus release enormous quantities of energy.</a:t>
            </a:r>
          </a:p>
          <a:p>
            <a:pPr>
              <a:lnSpc>
                <a:spcPct val="80000"/>
              </a:lnSpc>
            </a:pPr>
            <a:endParaRPr lang="en-US" sz="2200" dirty="0"/>
          </a:p>
          <a:p>
            <a:pPr>
              <a:lnSpc>
                <a:spcPct val="80000"/>
              </a:lnSpc>
            </a:pPr>
            <a:r>
              <a:rPr lang="en-US" sz="2200" dirty="0"/>
              <a:t>But achieving a chain reaction is difficult.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Natural uranium is only 0.7% U-235; it is mostly U-238, which absorbs neutrons without fission.</a:t>
            </a:r>
          </a:p>
          <a:p>
            <a:pPr lvl="1">
              <a:lnSpc>
                <a:spcPct val="80000"/>
              </a:lnSpc>
            </a:pPr>
            <a:endParaRPr lang="en-US" sz="2000" dirty="0"/>
          </a:p>
          <a:p>
            <a:pPr lvl="1">
              <a:lnSpc>
                <a:spcPct val="80000"/>
              </a:lnSpc>
            </a:pPr>
            <a:r>
              <a:rPr lang="en-US" sz="2000" dirty="0"/>
              <a:t>If too many neutrons are absorbed or escape, the chain reaction dies.</a:t>
            </a:r>
          </a:p>
          <a:p>
            <a:pPr lvl="1">
              <a:lnSpc>
                <a:spcPct val="80000"/>
              </a:lnSpc>
            </a:pPr>
            <a:endParaRPr lang="en-US" sz="2000" dirty="0"/>
          </a:p>
        </p:txBody>
      </p:sp>
      <p:pic>
        <p:nvPicPr>
          <p:cNvPr id="22005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2714" y="1219200"/>
            <a:ext cx="4581286" cy="4162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2EC9653-AB68-40EC-9258-3E595FAA41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00040-8738-4FE8-8D54-7DC6F9DFC4C1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3811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48200" y="152400"/>
            <a:ext cx="3810000" cy="769441"/>
          </a:xfrm>
        </p:spPr>
        <p:txBody>
          <a:bodyPr/>
          <a:lstStyle/>
          <a:p>
            <a:r>
              <a:rPr lang="en-US" dirty="0"/>
              <a:t>Fusion</a:t>
            </a:r>
          </a:p>
        </p:txBody>
      </p:sp>
      <p:pic>
        <p:nvPicPr>
          <p:cNvPr id="22026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55" y="226686"/>
            <a:ext cx="3805687" cy="6631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4038600" y="1219200"/>
                <a:ext cx="4648200" cy="56323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Each fusion produce 17.6 MeV =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17.6</m:t>
                    </m:r>
                    <m:r>
                      <a:rPr lang="en-US" b="0" i="1" smtClean="0">
                        <a:latin typeface="Cambria Math"/>
                        <a:ea typeface="Cambria Math"/>
                      </a:rPr>
                      <m:t>×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6</m:t>
                        </m:r>
                      </m:sup>
                    </m:sSup>
                    <m:r>
                      <a:rPr lang="en-US" b="0" i="1" smtClean="0">
                        <a:latin typeface="Cambria Math"/>
                        <a:ea typeface="Cambria Math"/>
                      </a:rPr>
                      <m:t> </m:t>
                    </m:r>
                    <m:r>
                      <a:rPr lang="en-US" b="0" i="1" smtClean="0">
                        <a:latin typeface="Cambria Math"/>
                        <a:ea typeface="Cambria Math"/>
                      </a:rPr>
                      <m:t>𝑒𝑉</m:t>
                    </m:r>
                    <m:r>
                      <a:rPr lang="en-US" b="0" i="1" smtClean="0">
                        <a:latin typeface="Cambria Math"/>
                        <a:ea typeface="Cambria Math"/>
                      </a:rPr>
                      <m:t> ×1.6×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−19</m:t>
                        </m:r>
                      </m:sup>
                    </m:sSup>
                  </m:oMath>
                </a14:m>
                <a:r>
                  <a:rPr lang="en-US" dirty="0"/>
                  <a:t> J </a:t>
                </a:r>
              </a:p>
              <a:p>
                <a:r>
                  <a:rPr lang="en-US" dirty="0"/>
                  <a:t>=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2.8</m:t>
                    </m:r>
                    <m:r>
                      <a:rPr lang="en-US" b="0" i="1" smtClean="0">
                        <a:latin typeface="Cambria Math"/>
                        <a:ea typeface="Cambria Math"/>
                      </a:rPr>
                      <m:t>×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−12</m:t>
                        </m:r>
                      </m:sup>
                    </m:sSup>
                  </m:oMath>
                </a14:m>
                <a:r>
                  <a:rPr lang="en-US" dirty="0"/>
                  <a:t>J </a:t>
                </a:r>
              </a:p>
              <a:p>
                <a:endParaRPr lang="en-US" dirty="0"/>
              </a:p>
              <a:p>
                <a:r>
                  <a:rPr lang="en-US" dirty="0">
                    <a:ea typeface="Cambria Math"/>
                  </a:rPr>
                  <a:t>Each fission ~ </a:t>
                </a:r>
                <a14:m>
                  <m:oMath xmlns:m="http://schemas.openxmlformats.org/officeDocument/2006/math">
                    <m:r>
                      <a:rPr lang="en-US">
                        <a:latin typeface="Cambria Math"/>
                        <a:ea typeface="Cambria Math"/>
                      </a:rPr>
                      <m:t>200 </m:t>
                    </m:r>
                    <m:r>
                      <m:rPr>
                        <m:sty m:val="p"/>
                      </m:rPr>
                      <a:rPr lang="en-US">
                        <a:latin typeface="Cambria Math"/>
                        <a:ea typeface="Cambria Math"/>
                      </a:rPr>
                      <m:t>MeV</m:t>
                    </m:r>
                  </m:oMath>
                </a14:m>
                <a:endParaRPr lang="en-US" dirty="0">
                  <a:latin typeface="Cambria Math"/>
                  <a:ea typeface="Cambria Math"/>
                </a:endParaRPr>
              </a:p>
              <a:p>
                <a:r>
                  <a:rPr lang="en-US" dirty="0">
                    <a:ea typeface="Cambria Math"/>
                  </a:rPr>
                  <a:t>                     </a:t>
                </a:r>
                <a14:m>
                  <m:oMath xmlns:m="http://schemas.openxmlformats.org/officeDocument/2006/math">
                    <m:r>
                      <a:rPr lang="en-US">
                        <a:latin typeface="Cambria Math"/>
                        <a:ea typeface="Cambria Math"/>
                      </a:rPr>
                      <m:t>= </m:t>
                    </m:r>
                    <m:r>
                      <a:rPr lang="en-US" i="1">
                        <a:latin typeface="Cambria Math"/>
                        <a:ea typeface="Cambria Math"/>
                      </a:rPr>
                      <m:t>3.2×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/>
                            <a:ea typeface="Cambria Math"/>
                          </a:rPr>
                          <m:t>10</m:t>
                        </m:r>
                      </m:e>
                      <m:sup>
                        <m:r>
                          <a:rPr lang="en-US" i="1">
                            <a:latin typeface="Cambria Math"/>
                            <a:ea typeface="Cambria Math"/>
                          </a:rPr>
                          <m:t>−11</m:t>
                        </m:r>
                      </m:sup>
                    </m:sSup>
                    <m:r>
                      <m:rPr>
                        <m:sty m:val="p"/>
                      </m:rPr>
                      <a:rPr lang="en-US" i="1">
                        <a:latin typeface="Cambria Math"/>
                        <a:ea typeface="Cambria Math"/>
                      </a:rPr>
                      <m:t>J</m:t>
                    </m:r>
                  </m:oMath>
                </a14:m>
                <a:endParaRPr lang="en-US" dirty="0">
                  <a:ea typeface="Cambria Math"/>
                </a:endParaRPr>
              </a:p>
              <a:p>
                <a:endParaRPr lang="en-US" dirty="0"/>
              </a:p>
              <a:p>
                <a:r>
                  <a:rPr lang="en-US" dirty="0"/>
                  <a:t>Which is larger but  a single U235 has a lot more nucleons than deuterium and tritium.  Under the same mass, fusion will produce much more powerful energy than fission. </a:t>
                </a:r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8600" y="1219200"/>
                <a:ext cx="4648200" cy="5632311"/>
              </a:xfrm>
              <a:prstGeom prst="rect">
                <a:avLst/>
              </a:prstGeom>
              <a:blipFill rotWithShape="1">
                <a:blip r:embed="rId3"/>
                <a:stretch>
                  <a:fillRect l="-2100" t="-8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3B1144D-D213-452A-9321-C286E57D89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00040-8738-4FE8-8D54-7DC6F9DFC4C1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644245"/>
      </p:ext>
    </p:extLst>
  </p:cSld>
  <p:clrMapOvr>
    <a:masterClrMapping/>
  </p:clrMapOvr>
  <p:transition spd="med">
    <p:dissolv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Nuclear Weapons and Nuclear Fusion</a:t>
            </a:r>
          </a:p>
        </p:txBody>
      </p:sp>
      <p:sp>
        <p:nvSpPr>
          <p:cNvPr id="1541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2286000"/>
            <a:ext cx="7772400" cy="41148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/>
              <a:t>In a nuclear reactor, the objective is to release energy from fission reactions in a controlled manner.</a:t>
            </a:r>
          </a:p>
          <a:p>
            <a:pPr>
              <a:lnSpc>
                <a:spcPct val="80000"/>
              </a:lnSpc>
            </a:pPr>
            <a:r>
              <a:rPr lang="en-US" sz="2400"/>
              <a:t>In a bomb, the objective is to release energy very quickly.</a:t>
            </a:r>
          </a:p>
          <a:p>
            <a:pPr lvl="1">
              <a:lnSpc>
                <a:spcPct val="80000"/>
              </a:lnSpc>
            </a:pPr>
            <a:r>
              <a:rPr lang="en-US" sz="2000"/>
              <a:t>A </a:t>
            </a:r>
            <a:r>
              <a:rPr lang="en-US" sz="2000" b="1" i="1">
                <a:solidFill>
                  <a:schemeClr val="accent1"/>
                </a:solidFill>
              </a:rPr>
              <a:t>critical mass</a:t>
            </a:r>
            <a:r>
              <a:rPr lang="en-US" sz="2000"/>
              <a:t> of U-235 is just large enough for a self-sustaining chain reaction.</a:t>
            </a:r>
          </a:p>
          <a:p>
            <a:pPr lvl="1">
              <a:lnSpc>
                <a:spcPct val="80000"/>
              </a:lnSpc>
            </a:pPr>
            <a:r>
              <a:rPr lang="en-US" sz="2000"/>
              <a:t>For a </a:t>
            </a:r>
            <a:r>
              <a:rPr lang="en-US" sz="2000">
                <a:solidFill>
                  <a:schemeClr val="accent1"/>
                </a:solidFill>
              </a:rPr>
              <a:t>subcritical </a:t>
            </a:r>
            <a:r>
              <a:rPr lang="en-US" sz="2000"/>
              <a:t>mass, too many neutrons escape to sustain the chain reaction.</a:t>
            </a:r>
          </a:p>
          <a:p>
            <a:pPr lvl="1">
              <a:lnSpc>
                <a:spcPct val="80000"/>
              </a:lnSpc>
            </a:pPr>
            <a:r>
              <a:rPr lang="en-US" sz="2000"/>
              <a:t>For a </a:t>
            </a:r>
            <a:r>
              <a:rPr lang="en-US" sz="2000">
                <a:solidFill>
                  <a:schemeClr val="accent1"/>
                </a:solidFill>
              </a:rPr>
              <a:t>supercritical</a:t>
            </a:r>
            <a:r>
              <a:rPr lang="en-US" sz="2000"/>
              <a:t> mass, more than one nuetron will be absorbed by other U-235 nuclei, and the chain reaction will grow very rapidly.</a:t>
            </a:r>
          </a:p>
          <a:p>
            <a:pPr lvl="1">
              <a:lnSpc>
                <a:spcPct val="80000"/>
              </a:lnSpc>
            </a:pPr>
            <a:r>
              <a:rPr lang="en-US" sz="2000"/>
              <a:t>Achieving a supercritical mass quickly enough so that it doesn’t blow apart prematurely presented a major problem.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BB1867C-D203-4A9A-8985-95DEBAE72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00040-8738-4FE8-8D54-7DC6F9DFC4C1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22526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9289"/>
            <a:ext cx="8991600" cy="1015663"/>
          </a:xfrm>
        </p:spPr>
        <p:txBody>
          <a:bodyPr/>
          <a:lstStyle/>
          <a:p>
            <a:r>
              <a:rPr lang="en-US" sz="3000" dirty="0"/>
              <a:t>The </a:t>
            </a:r>
            <a:r>
              <a:rPr lang="en-US" sz="3000" b="1" dirty="0"/>
              <a:t>Mother of All (conventional) Bombs</a:t>
            </a:r>
            <a:endParaRPr lang="en-US" sz="3000" dirty="0"/>
          </a:p>
        </p:txBody>
      </p:sp>
      <p:sp>
        <p:nvSpPr>
          <p:cNvPr id="4" name="Rectangle 3"/>
          <p:cNvSpPr/>
          <p:nvPr/>
        </p:nvSpPr>
        <p:spPr>
          <a:xfrm>
            <a:off x="304800" y="914400"/>
            <a:ext cx="85344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Wikipedia: “ The </a:t>
            </a:r>
            <a:r>
              <a:rPr lang="en-US" b="1" dirty="0"/>
              <a:t>GBU-43/B Massive Ordnance Air Blast bomb</a:t>
            </a:r>
            <a:r>
              <a:rPr lang="en-US" dirty="0"/>
              <a:t> (</a:t>
            </a:r>
            <a:r>
              <a:rPr lang="en-US" b="1" dirty="0"/>
              <a:t>MOAB</a:t>
            </a:r>
            <a:r>
              <a:rPr lang="en-US" dirty="0"/>
              <a:t>) (colloquially known as the </a:t>
            </a:r>
            <a:r>
              <a:rPr lang="en-US" b="1" dirty="0"/>
              <a:t>Mother of All Bombs</a:t>
            </a:r>
            <a:r>
              <a:rPr lang="en-US" dirty="0"/>
              <a:t>) is a large-yield conventional bomb developed for the United States military ………. it was touted as the </a:t>
            </a:r>
            <a:r>
              <a:rPr lang="en-US" b="1" dirty="0">
                <a:solidFill>
                  <a:srgbClr val="FF0000"/>
                </a:solidFill>
              </a:rPr>
              <a:t>most powerful</a:t>
            </a:r>
            <a:r>
              <a:rPr lang="en-US" dirty="0"/>
              <a:t>….. bomb ever designed …. is equivalent to around </a:t>
            </a:r>
            <a:r>
              <a:rPr lang="en-US" b="1" dirty="0">
                <a:solidFill>
                  <a:srgbClr val="FF0000"/>
                </a:solidFill>
              </a:rPr>
              <a:t>11 tons of TNT</a:t>
            </a:r>
          </a:p>
        </p:txBody>
      </p:sp>
      <p:pic>
        <p:nvPicPr>
          <p:cNvPr id="220057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31" y="2971800"/>
            <a:ext cx="4618182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Mother of all Bombs (moab) Test Drop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78616" y="2971800"/>
            <a:ext cx="4465384" cy="3349038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FFCD6F9-D9F1-4029-8889-12ABC28609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00040-8738-4FE8-8D54-7DC6F9DFC4C1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325734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0"/>
            <a:ext cx="4572000" cy="769441"/>
          </a:xfrm>
        </p:spPr>
        <p:txBody>
          <a:bodyPr/>
          <a:lstStyle/>
          <a:p>
            <a:r>
              <a:rPr lang="en-US" dirty="0"/>
              <a:t>Fission Bomb</a:t>
            </a:r>
          </a:p>
        </p:txBody>
      </p:sp>
      <p:pic>
        <p:nvPicPr>
          <p:cNvPr id="4" name="Nuclear Bomb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986" y="685800"/>
            <a:ext cx="9103993" cy="61722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197D6EA-D1F7-4BC2-8A9C-2053142E62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00040-8738-4FE8-8D54-7DC6F9DFC4C1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717214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9076" name="Picture 4" descr="18_2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9060" y="1600200"/>
            <a:ext cx="4572000" cy="4135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79077" name="Rectangle 5"/>
          <p:cNvSpPr>
            <a:spLocks noChangeArrowheads="1"/>
          </p:cNvSpPr>
          <p:nvPr/>
        </p:nvSpPr>
        <p:spPr bwMode="auto">
          <a:xfrm>
            <a:off x="0" y="304800"/>
            <a:ext cx="91440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en-US" sz="3200">
                <a:solidFill>
                  <a:srgbClr val="EFFF5D"/>
                </a:solidFill>
                <a:latin typeface="Comic Sans MS" pitchFamily="66" charset="0"/>
              </a:rPr>
              <a:t>What is the wavelength of the photon emitted in the transition from </a:t>
            </a:r>
            <a:r>
              <a:rPr lang="en-US" sz="3200" i="1">
                <a:solidFill>
                  <a:srgbClr val="EFFF5D"/>
                </a:solidFill>
                <a:latin typeface="Comic Sans MS" pitchFamily="66" charset="0"/>
              </a:rPr>
              <a:t>n</a:t>
            </a:r>
            <a:r>
              <a:rPr lang="en-US" sz="3200">
                <a:solidFill>
                  <a:srgbClr val="EFFF5D"/>
                </a:solidFill>
                <a:latin typeface="Comic Sans MS" pitchFamily="66" charset="0"/>
              </a:rPr>
              <a:t> = 4 to </a:t>
            </a:r>
            <a:r>
              <a:rPr lang="en-US" sz="3200" i="1">
                <a:solidFill>
                  <a:srgbClr val="EFFF5D"/>
                </a:solidFill>
                <a:latin typeface="Comic Sans MS" pitchFamily="66" charset="0"/>
              </a:rPr>
              <a:t>n</a:t>
            </a:r>
            <a:r>
              <a:rPr lang="en-US" sz="3200">
                <a:solidFill>
                  <a:srgbClr val="EFFF5D"/>
                </a:solidFill>
                <a:latin typeface="Comic Sans MS" pitchFamily="66" charset="0"/>
              </a:rPr>
              <a:t> = 2?</a:t>
            </a:r>
            <a:endParaRPr lang="en-US" sz="4400">
              <a:solidFill>
                <a:schemeClr val="tx2"/>
              </a:solidFill>
              <a:latin typeface="Arial Black" pitchFamily="34" charset="0"/>
            </a:endParaRPr>
          </a:p>
        </p:txBody>
      </p:sp>
      <p:sp>
        <p:nvSpPr>
          <p:cNvPr id="2179079" name="Text Box 7"/>
          <p:cNvSpPr txBox="1">
            <a:spLocks noChangeArrowheads="1"/>
          </p:cNvSpPr>
          <p:nvPr/>
        </p:nvSpPr>
        <p:spPr bwMode="auto">
          <a:xfrm>
            <a:off x="0" y="1295400"/>
            <a:ext cx="4572000" cy="4708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FFBF8A"/>
                </a:solidFill>
                <a:latin typeface="Arial" charset="0"/>
              </a:rPr>
              <a:t>∆</a:t>
            </a:r>
            <a:r>
              <a:rPr lang="en-US" sz="2000" i="1" dirty="0">
                <a:solidFill>
                  <a:srgbClr val="FFBF8A"/>
                </a:solidFill>
                <a:latin typeface="Arial" charset="0"/>
              </a:rPr>
              <a:t>E</a:t>
            </a:r>
            <a:r>
              <a:rPr lang="en-US" sz="2000" dirty="0">
                <a:solidFill>
                  <a:srgbClr val="FFBF8A"/>
                </a:solidFill>
                <a:latin typeface="Arial" charset="0"/>
              </a:rPr>
              <a:t> = </a:t>
            </a:r>
            <a:r>
              <a:rPr lang="en-US" sz="2000" i="1" dirty="0">
                <a:solidFill>
                  <a:srgbClr val="FFBF8A"/>
                </a:solidFill>
                <a:latin typeface="Arial" charset="0"/>
              </a:rPr>
              <a:t>E</a:t>
            </a:r>
            <a:r>
              <a:rPr lang="en-US" sz="2000" baseline="-25000" dirty="0">
                <a:solidFill>
                  <a:srgbClr val="FFBF8A"/>
                </a:solidFill>
                <a:latin typeface="Arial" charset="0"/>
              </a:rPr>
              <a:t>4</a:t>
            </a:r>
            <a:r>
              <a:rPr lang="en-US" sz="2000" dirty="0">
                <a:solidFill>
                  <a:srgbClr val="FFBF8A"/>
                </a:solidFill>
                <a:latin typeface="Arial" charset="0"/>
              </a:rPr>
              <a:t> - </a:t>
            </a:r>
            <a:r>
              <a:rPr lang="en-US" sz="2000" i="1" dirty="0">
                <a:solidFill>
                  <a:srgbClr val="FFBF8A"/>
                </a:solidFill>
                <a:latin typeface="Arial" charset="0"/>
              </a:rPr>
              <a:t>E</a:t>
            </a:r>
            <a:r>
              <a:rPr lang="en-US" sz="2000" baseline="-25000" dirty="0">
                <a:solidFill>
                  <a:srgbClr val="FFBF8A"/>
                </a:solidFill>
                <a:latin typeface="Arial" charset="0"/>
              </a:rPr>
              <a:t>2</a:t>
            </a:r>
            <a:endParaRPr lang="en-US" sz="2000" dirty="0">
              <a:solidFill>
                <a:srgbClr val="FFBF8A"/>
              </a:solidFill>
              <a:latin typeface="Arial" charset="0"/>
            </a:endParaRPr>
          </a:p>
          <a:p>
            <a:r>
              <a:rPr lang="en-US" sz="2000" dirty="0">
                <a:solidFill>
                  <a:srgbClr val="FFBF8A"/>
                </a:solidFill>
                <a:latin typeface="Arial" charset="0"/>
              </a:rPr>
              <a:t>     = - 0.85 </a:t>
            </a:r>
            <a:r>
              <a:rPr lang="en-US" sz="2000" dirty="0" err="1">
                <a:solidFill>
                  <a:srgbClr val="FFBF8A"/>
                </a:solidFill>
                <a:latin typeface="Arial" charset="0"/>
              </a:rPr>
              <a:t>eV</a:t>
            </a:r>
            <a:r>
              <a:rPr lang="en-US" sz="2000" dirty="0">
                <a:solidFill>
                  <a:srgbClr val="FFBF8A"/>
                </a:solidFill>
                <a:latin typeface="Arial" charset="0"/>
              </a:rPr>
              <a:t> - (-3.4 </a:t>
            </a:r>
            <a:r>
              <a:rPr lang="en-US" sz="2000" dirty="0" err="1">
                <a:solidFill>
                  <a:srgbClr val="FFBF8A"/>
                </a:solidFill>
                <a:latin typeface="Arial" charset="0"/>
              </a:rPr>
              <a:t>eV</a:t>
            </a:r>
            <a:r>
              <a:rPr lang="en-US" sz="2000" dirty="0">
                <a:solidFill>
                  <a:srgbClr val="FFBF8A"/>
                </a:solidFill>
                <a:latin typeface="Arial" charset="0"/>
              </a:rPr>
              <a:t>)</a:t>
            </a:r>
          </a:p>
          <a:p>
            <a:r>
              <a:rPr lang="en-US" sz="2000" dirty="0">
                <a:solidFill>
                  <a:srgbClr val="FFBF8A"/>
                </a:solidFill>
                <a:latin typeface="Arial" charset="0"/>
              </a:rPr>
              <a:t>     = 2.55 </a:t>
            </a:r>
            <a:r>
              <a:rPr lang="en-US" sz="2000" dirty="0" err="1">
                <a:solidFill>
                  <a:srgbClr val="FFBF8A"/>
                </a:solidFill>
                <a:latin typeface="Arial" charset="0"/>
              </a:rPr>
              <a:t>eV</a:t>
            </a:r>
            <a:endParaRPr lang="en-US" sz="2000" dirty="0">
              <a:solidFill>
                <a:srgbClr val="FFBF8A"/>
              </a:solidFill>
              <a:latin typeface="Arial" charset="0"/>
            </a:endParaRPr>
          </a:p>
          <a:p>
            <a:endParaRPr lang="en-US" sz="2000" dirty="0">
              <a:solidFill>
                <a:srgbClr val="FFBF8A"/>
              </a:solidFill>
              <a:latin typeface="Arial" charset="0"/>
            </a:endParaRPr>
          </a:p>
          <a:p>
            <a:r>
              <a:rPr lang="en-US" sz="2000" i="1" dirty="0">
                <a:solidFill>
                  <a:srgbClr val="FFBF8A"/>
                </a:solidFill>
                <a:latin typeface="Arial" charset="0"/>
              </a:rPr>
              <a:t>E</a:t>
            </a:r>
            <a:r>
              <a:rPr lang="en-US" sz="2000" dirty="0">
                <a:solidFill>
                  <a:srgbClr val="FFBF8A"/>
                </a:solidFill>
                <a:latin typeface="Arial" charset="0"/>
              </a:rPr>
              <a:t> = </a:t>
            </a:r>
            <a:r>
              <a:rPr lang="en-US" sz="2000" i="1" dirty="0" err="1">
                <a:solidFill>
                  <a:srgbClr val="FFBF8A"/>
                </a:solidFill>
                <a:latin typeface="Arial" charset="0"/>
              </a:rPr>
              <a:t>hf</a:t>
            </a:r>
            <a:r>
              <a:rPr lang="en-US" sz="2000" dirty="0">
                <a:solidFill>
                  <a:srgbClr val="FFBF8A"/>
                </a:solidFill>
                <a:latin typeface="Arial" charset="0"/>
              </a:rPr>
              <a:t>  where </a:t>
            </a:r>
            <a:r>
              <a:rPr lang="en-US" sz="2000" i="1" dirty="0">
                <a:solidFill>
                  <a:srgbClr val="FFBF8A"/>
                </a:solidFill>
                <a:latin typeface="Arial" charset="0"/>
              </a:rPr>
              <a:t>h</a:t>
            </a:r>
            <a:r>
              <a:rPr lang="en-US" sz="2000" dirty="0">
                <a:solidFill>
                  <a:srgbClr val="FFBF8A"/>
                </a:solidFill>
                <a:latin typeface="Arial" charset="0"/>
              </a:rPr>
              <a:t> = 6.626 x 10</a:t>
            </a:r>
            <a:r>
              <a:rPr lang="en-US" sz="2000" baseline="30000" dirty="0">
                <a:solidFill>
                  <a:srgbClr val="FFBF8A"/>
                </a:solidFill>
                <a:latin typeface="Arial" charset="0"/>
              </a:rPr>
              <a:t>-34</a:t>
            </a:r>
            <a:r>
              <a:rPr lang="en-US" sz="2000" dirty="0">
                <a:solidFill>
                  <a:srgbClr val="FFBF8A"/>
                </a:solidFill>
                <a:latin typeface="Arial" charset="0"/>
              </a:rPr>
              <a:t> J s</a:t>
            </a:r>
          </a:p>
          <a:p>
            <a:r>
              <a:rPr lang="en-US" sz="2000" dirty="0">
                <a:solidFill>
                  <a:srgbClr val="FFBF8A"/>
                </a:solidFill>
                <a:latin typeface="Arial" charset="0"/>
              </a:rPr>
              <a:t>		= 4.14 x 10</a:t>
            </a:r>
            <a:r>
              <a:rPr lang="en-US" sz="2000" baseline="30000" dirty="0">
                <a:solidFill>
                  <a:srgbClr val="FFBF8A"/>
                </a:solidFill>
                <a:latin typeface="Arial" charset="0"/>
              </a:rPr>
              <a:t>-15</a:t>
            </a:r>
            <a:r>
              <a:rPr lang="en-US" sz="2000" dirty="0">
                <a:solidFill>
                  <a:srgbClr val="FFBF8A"/>
                </a:solidFill>
                <a:latin typeface="Arial" charset="0"/>
              </a:rPr>
              <a:t> </a:t>
            </a:r>
            <a:r>
              <a:rPr lang="en-US" sz="2000" dirty="0" err="1">
                <a:solidFill>
                  <a:srgbClr val="FFBF8A"/>
                </a:solidFill>
                <a:latin typeface="Arial" charset="0"/>
              </a:rPr>
              <a:t>eV</a:t>
            </a:r>
            <a:r>
              <a:rPr lang="en-US" sz="2000" dirty="0">
                <a:solidFill>
                  <a:srgbClr val="FFBF8A"/>
                </a:solidFill>
                <a:latin typeface="Arial" charset="0"/>
              </a:rPr>
              <a:t> s</a:t>
            </a:r>
          </a:p>
          <a:p>
            <a:r>
              <a:rPr lang="en-US" sz="2000" i="1" dirty="0">
                <a:solidFill>
                  <a:srgbClr val="FFBF8A"/>
                </a:solidFill>
                <a:latin typeface="Arial" charset="0"/>
              </a:rPr>
              <a:t>f</a:t>
            </a:r>
            <a:r>
              <a:rPr lang="en-US" sz="2000" dirty="0">
                <a:solidFill>
                  <a:srgbClr val="FFBF8A"/>
                </a:solidFill>
                <a:latin typeface="Arial" charset="0"/>
              </a:rPr>
              <a:t> = </a:t>
            </a:r>
            <a:r>
              <a:rPr lang="en-US" sz="2000" i="1" dirty="0">
                <a:solidFill>
                  <a:srgbClr val="FFBF8A"/>
                </a:solidFill>
                <a:latin typeface="Arial" charset="0"/>
              </a:rPr>
              <a:t>E</a:t>
            </a:r>
            <a:r>
              <a:rPr lang="en-US" sz="2000" dirty="0">
                <a:solidFill>
                  <a:srgbClr val="FFBF8A"/>
                </a:solidFill>
                <a:latin typeface="Arial" charset="0"/>
              </a:rPr>
              <a:t> / </a:t>
            </a:r>
            <a:r>
              <a:rPr lang="en-US" sz="2000" i="1" dirty="0">
                <a:solidFill>
                  <a:srgbClr val="FFBF8A"/>
                </a:solidFill>
                <a:latin typeface="Arial" charset="0"/>
              </a:rPr>
              <a:t>h</a:t>
            </a:r>
            <a:r>
              <a:rPr lang="en-US" sz="2000" dirty="0">
                <a:solidFill>
                  <a:srgbClr val="FFBF8A"/>
                </a:solidFill>
                <a:latin typeface="Arial" charset="0"/>
              </a:rPr>
              <a:t> </a:t>
            </a:r>
          </a:p>
          <a:p>
            <a:r>
              <a:rPr lang="en-US" sz="2000" dirty="0">
                <a:solidFill>
                  <a:srgbClr val="FFBF8A"/>
                </a:solidFill>
                <a:latin typeface="Arial" charset="0"/>
              </a:rPr>
              <a:t>   = (2.55 </a:t>
            </a:r>
            <a:r>
              <a:rPr lang="en-US" sz="2000" dirty="0" err="1">
                <a:solidFill>
                  <a:srgbClr val="FFBF8A"/>
                </a:solidFill>
                <a:latin typeface="Arial" charset="0"/>
              </a:rPr>
              <a:t>eV</a:t>
            </a:r>
            <a:r>
              <a:rPr lang="en-US" sz="2000" dirty="0">
                <a:solidFill>
                  <a:srgbClr val="FFBF8A"/>
                </a:solidFill>
                <a:latin typeface="Arial" charset="0"/>
              </a:rPr>
              <a:t>) / (4.14 x 10</a:t>
            </a:r>
            <a:r>
              <a:rPr lang="en-US" sz="2000" baseline="30000" dirty="0">
                <a:solidFill>
                  <a:srgbClr val="FFBF8A"/>
                </a:solidFill>
                <a:latin typeface="Arial" charset="0"/>
              </a:rPr>
              <a:t>-15</a:t>
            </a:r>
            <a:r>
              <a:rPr lang="en-US" sz="2000" dirty="0">
                <a:solidFill>
                  <a:srgbClr val="FFBF8A"/>
                </a:solidFill>
                <a:latin typeface="Arial" charset="0"/>
              </a:rPr>
              <a:t> </a:t>
            </a:r>
            <a:r>
              <a:rPr lang="en-US" sz="2000" dirty="0" err="1">
                <a:solidFill>
                  <a:srgbClr val="FFBF8A"/>
                </a:solidFill>
                <a:latin typeface="Arial" charset="0"/>
              </a:rPr>
              <a:t>eV</a:t>
            </a:r>
            <a:r>
              <a:rPr lang="en-US" sz="2000" dirty="0">
                <a:solidFill>
                  <a:srgbClr val="FFBF8A"/>
                </a:solidFill>
                <a:latin typeface="Arial" charset="0"/>
              </a:rPr>
              <a:t> s)</a:t>
            </a:r>
          </a:p>
          <a:p>
            <a:r>
              <a:rPr lang="en-US" sz="2000" dirty="0">
                <a:solidFill>
                  <a:srgbClr val="FFBF8A"/>
                </a:solidFill>
                <a:latin typeface="Arial" charset="0"/>
              </a:rPr>
              <a:t>   = 6.16 x 10</a:t>
            </a:r>
            <a:r>
              <a:rPr lang="en-US" sz="2000" baseline="30000" dirty="0">
                <a:solidFill>
                  <a:srgbClr val="FFBF8A"/>
                </a:solidFill>
                <a:latin typeface="Arial" charset="0"/>
              </a:rPr>
              <a:t>14</a:t>
            </a:r>
            <a:r>
              <a:rPr lang="en-US" sz="2000" dirty="0">
                <a:solidFill>
                  <a:srgbClr val="FFBF8A"/>
                </a:solidFill>
                <a:latin typeface="Arial" charset="0"/>
              </a:rPr>
              <a:t> Hz</a:t>
            </a:r>
          </a:p>
          <a:p>
            <a:endParaRPr lang="en-US" sz="2000" dirty="0">
              <a:solidFill>
                <a:srgbClr val="FFBF8A"/>
              </a:solidFill>
              <a:latin typeface="Arial" charset="0"/>
            </a:endParaRPr>
          </a:p>
          <a:p>
            <a:pPr>
              <a:buFont typeface="Symbol" pitchFamily="18" charset="2"/>
              <a:buChar char="l"/>
            </a:pPr>
            <a:r>
              <a:rPr lang="en-US" sz="2000" i="1" dirty="0">
                <a:solidFill>
                  <a:srgbClr val="FFBF8A"/>
                </a:solidFill>
                <a:latin typeface="Arial" charset="0"/>
                <a:sym typeface="Symbol" pitchFamily="18" charset="2"/>
              </a:rPr>
              <a:t>= c / f </a:t>
            </a:r>
          </a:p>
          <a:p>
            <a:pPr>
              <a:buFont typeface="Symbol" pitchFamily="18" charset="2"/>
              <a:buNone/>
            </a:pPr>
            <a:r>
              <a:rPr lang="en-US" sz="2000" i="1" dirty="0">
                <a:solidFill>
                  <a:srgbClr val="FFBF8A"/>
                </a:solidFill>
                <a:latin typeface="Arial" charset="0"/>
                <a:sym typeface="Symbol" pitchFamily="18" charset="2"/>
              </a:rPr>
              <a:t>   = </a:t>
            </a:r>
            <a:r>
              <a:rPr lang="en-US" sz="2000" dirty="0">
                <a:solidFill>
                  <a:srgbClr val="FFBF8A"/>
                </a:solidFill>
                <a:latin typeface="Arial" charset="0"/>
                <a:sym typeface="Symbol" pitchFamily="18" charset="2"/>
              </a:rPr>
              <a:t>(3 x 10</a:t>
            </a:r>
            <a:r>
              <a:rPr lang="en-US" sz="2000" baseline="30000" dirty="0">
                <a:solidFill>
                  <a:srgbClr val="FFBF8A"/>
                </a:solidFill>
                <a:latin typeface="Arial" charset="0"/>
                <a:sym typeface="Symbol" pitchFamily="18" charset="2"/>
              </a:rPr>
              <a:t>8</a:t>
            </a:r>
            <a:r>
              <a:rPr lang="en-US" sz="2000" dirty="0">
                <a:solidFill>
                  <a:srgbClr val="FFBF8A"/>
                </a:solidFill>
                <a:latin typeface="Arial" charset="0"/>
                <a:sym typeface="Symbol" pitchFamily="18" charset="2"/>
              </a:rPr>
              <a:t>) </a:t>
            </a:r>
            <a:r>
              <a:rPr lang="en-US" sz="2000" i="1" dirty="0">
                <a:solidFill>
                  <a:srgbClr val="FFBF8A"/>
                </a:solidFill>
                <a:latin typeface="Arial" charset="0"/>
                <a:sym typeface="Symbol" pitchFamily="18" charset="2"/>
              </a:rPr>
              <a:t>/</a:t>
            </a:r>
            <a:r>
              <a:rPr lang="en-US" sz="2000" dirty="0">
                <a:solidFill>
                  <a:srgbClr val="FFBF8A"/>
                </a:solidFill>
                <a:latin typeface="Arial" charset="0"/>
                <a:sym typeface="Symbol" pitchFamily="18" charset="2"/>
              </a:rPr>
              <a:t> (</a:t>
            </a:r>
            <a:r>
              <a:rPr lang="en-US" sz="2000" dirty="0">
                <a:solidFill>
                  <a:srgbClr val="FFBF8A"/>
                </a:solidFill>
                <a:latin typeface="Arial" charset="0"/>
              </a:rPr>
              <a:t>6.16 x 10</a:t>
            </a:r>
            <a:r>
              <a:rPr lang="en-US" sz="2000" baseline="30000" dirty="0">
                <a:solidFill>
                  <a:srgbClr val="FFBF8A"/>
                </a:solidFill>
                <a:latin typeface="Arial" charset="0"/>
              </a:rPr>
              <a:t>14</a:t>
            </a:r>
            <a:r>
              <a:rPr lang="en-US" sz="2000" dirty="0">
                <a:solidFill>
                  <a:srgbClr val="FFBF8A"/>
                </a:solidFill>
                <a:latin typeface="Arial" charset="0"/>
              </a:rPr>
              <a:t> Hz)</a:t>
            </a:r>
          </a:p>
          <a:p>
            <a:pPr>
              <a:buFont typeface="Symbol" pitchFamily="18" charset="2"/>
              <a:buNone/>
            </a:pPr>
            <a:r>
              <a:rPr lang="en-US" sz="2000" dirty="0">
                <a:solidFill>
                  <a:srgbClr val="FFBF8A"/>
                </a:solidFill>
                <a:latin typeface="Arial" charset="0"/>
              </a:rPr>
              <a:t>   = </a:t>
            </a:r>
            <a:r>
              <a:rPr lang="en-US" sz="2000" dirty="0">
                <a:solidFill>
                  <a:schemeClr val="folHlink"/>
                </a:solidFill>
                <a:latin typeface="Arial" charset="0"/>
              </a:rPr>
              <a:t>487 nm</a:t>
            </a:r>
          </a:p>
          <a:p>
            <a:pPr>
              <a:buFont typeface="Symbol" pitchFamily="18" charset="2"/>
              <a:buChar char="l"/>
            </a:pPr>
            <a:endParaRPr lang="en-US" sz="2000" dirty="0">
              <a:solidFill>
                <a:srgbClr val="FFBF8A"/>
              </a:solidFill>
              <a:latin typeface="Arial" charset="0"/>
            </a:endParaRPr>
          </a:p>
          <a:p>
            <a:endParaRPr lang="en-US" sz="2000" b="1" dirty="0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C130CF6-B0FC-4FBF-92AC-86BE0B45C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00040-8738-4FE8-8D54-7DC6F9DFC4C1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49983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sar bomba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51093"/>
            <a:ext cx="9086387" cy="681479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 bwMode="auto">
          <a:xfrm>
            <a:off x="2057400" y="-7441"/>
            <a:ext cx="45720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Black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Black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Black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Black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Black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Black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Black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Black" pitchFamily="34" charset="0"/>
              </a:defRPr>
            </a:lvl9pPr>
          </a:lstStyle>
          <a:p>
            <a:r>
              <a:rPr lang="en-US" dirty="0"/>
              <a:t>Fusion Bomb</a:t>
            </a:r>
          </a:p>
        </p:txBody>
      </p:sp>
      <p:pic>
        <p:nvPicPr>
          <p:cNvPr id="22026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943888"/>
            <a:ext cx="75438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5B96C65-B7A5-442E-92F1-F183B2169E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00040-8738-4FE8-8D54-7DC6F9DFC4C1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471054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2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160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7" t="10173" r="6769" b="9621"/>
          <a:stretch/>
        </p:blipFill>
        <p:spPr bwMode="auto">
          <a:xfrm>
            <a:off x="-7884" y="381000"/>
            <a:ext cx="9104685" cy="563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 bwMode="auto">
          <a:xfrm>
            <a:off x="152400" y="2286000"/>
            <a:ext cx="3276600" cy="373380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6" name="Straight Arrow Connector 5"/>
          <p:cNvCxnSpPr/>
          <p:nvPr/>
        </p:nvCxnSpPr>
        <p:spPr bwMode="auto">
          <a:xfrm flipH="1" flipV="1">
            <a:off x="3276600" y="4648200"/>
            <a:ext cx="685800" cy="15240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C7E5AF2-5F7A-476B-A7AB-1471E08AB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00040-8738-4FE8-8D54-7DC6F9DFC4C1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691837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76842" y="1676400"/>
                <a:ext cx="8991600" cy="4800600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sz="2500" b="0" i="1" smtClean="0">
                        <a:latin typeface="Cambria Math"/>
                      </a:rPr>
                      <m:t>20 </m:t>
                    </m:r>
                    <m:r>
                      <a:rPr lang="en-US" sz="2500" b="0" i="1" smtClean="0">
                        <a:latin typeface="Cambria Math"/>
                      </a:rPr>
                      <m:t>𝑘𝑖𝑙𝑜𝑡𝑜𝑛</m:t>
                    </m:r>
                    <m:r>
                      <a:rPr lang="en-US" sz="2500" b="0" i="1" smtClean="0">
                        <a:latin typeface="Cambria Math"/>
                      </a:rPr>
                      <m:t>=8.4×</m:t>
                    </m:r>
                    <m:sSup>
                      <m:sSupPr>
                        <m:ctrlPr>
                          <a:rPr lang="en-US" sz="2500" b="0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a:rPr lang="en-US" sz="2500" b="0" i="1" smtClean="0">
                            <a:latin typeface="Cambria Math"/>
                            <a:ea typeface="Cambria Math"/>
                          </a:rPr>
                          <m:t>10</m:t>
                        </m:r>
                      </m:e>
                      <m:sup>
                        <m:r>
                          <a:rPr lang="en-US" sz="2500" b="0" i="1" smtClean="0">
                            <a:latin typeface="Cambria Math"/>
                            <a:ea typeface="Cambria Math"/>
                          </a:rPr>
                          <m:t>13 </m:t>
                        </m:r>
                      </m:sup>
                    </m:sSup>
                    <m:r>
                      <a:rPr lang="en-US" sz="2500" b="0" i="1" smtClean="0">
                        <a:latin typeface="Cambria Math"/>
                        <a:ea typeface="Cambria Math"/>
                      </a:rPr>
                      <m:t>𝐽</m:t>
                    </m:r>
                    <m:r>
                      <a:rPr lang="en-US" sz="2500" b="0" i="1" smtClean="0">
                        <a:latin typeface="Cambria Math"/>
                        <a:ea typeface="Cambria Math"/>
                      </a:rPr>
                      <m:t>. </m:t>
                    </m:r>
                  </m:oMath>
                </a14:m>
                <a:endParaRPr lang="en-US" sz="2500" b="0" dirty="0">
                  <a:ea typeface="Cambria Math"/>
                </a:endParaRPr>
              </a:p>
              <a:p>
                <a:endParaRPr lang="en-US" sz="2500" dirty="0">
                  <a:ea typeface="Cambria Math"/>
                </a:endParaRPr>
              </a:p>
              <a:p>
                <a:r>
                  <a:rPr lang="en-US" sz="2500" dirty="0">
                    <a:ea typeface="Cambria Math"/>
                  </a:rPr>
                  <a:t>Each fission = </a:t>
                </a:r>
                <a14:m>
                  <m:oMath xmlns:m="http://schemas.openxmlformats.org/officeDocument/2006/math">
                    <m:r>
                      <a:rPr lang="en-US" sz="2500" b="0" i="1" smtClean="0">
                        <a:latin typeface="Cambria Math"/>
                        <a:ea typeface="Cambria Math"/>
                      </a:rPr>
                      <m:t>3.2×</m:t>
                    </m:r>
                    <m:sSup>
                      <m:sSupPr>
                        <m:ctrlPr>
                          <a:rPr lang="en-US" sz="2500" b="0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a:rPr lang="en-US" sz="2500" b="0" i="1" smtClean="0">
                            <a:latin typeface="Cambria Math"/>
                            <a:ea typeface="Cambria Math"/>
                          </a:rPr>
                          <m:t>10</m:t>
                        </m:r>
                      </m:e>
                      <m:sup>
                        <m:r>
                          <a:rPr lang="en-US" sz="2500" b="0" i="1" smtClean="0">
                            <a:latin typeface="Cambria Math"/>
                            <a:ea typeface="Cambria Math"/>
                          </a:rPr>
                          <m:t>−11</m:t>
                        </m:r>
                      </m:sup>
                    </m:sSup>
                    <m:r>
                      <m:rPr>
                        <m:sty m:val="p"/>
                      </m:rPr>
                      <a:rPr lang="en-US" sz="2500" b="0" i="1" smtClean="0">
                        <a:latin typeface="Cambria Math"/>
                        <a:ea typeface="Cambria Math"/>
                      </a:rPr>
                      <m:t>J</m:t>
                    </m:r>
                  </m:oMath>
                </a14:m>
                <a:endParaRPr lang="en-US" sz="2500" dirty="0">
                  <a:ea typeface="Cambria Math"/>
                </a:endParaRPr>
              </a:p>
              <a:p>
                <a:endParaRPr lang="en-US" sz="2500" dirty="0">
                  <a:ea typeface="Cambria Math"/>
                </a:endParaRPr>
              </a:p>
              <a:p>
                <a:r>
                  <a:rPr lang="en-US" sz="2500" dirty="0">
                    <a:ea typeface="Cambria Math"/>
                  </a:rPr>
                  <a:t>One needs </a:t>
                </a:r>
                <a14:m>
                  <m:oMath xmlns:m="http://schemas.openxmlformats.org/officeDocument/2006/math">
                    <m:r>
                      <a:rPr lang="en-US" sz="2500" b="0" i="1" smtClean="0">
                        <a:latin typeface="Cambria Math"/>
                        <a:ea typeface="Cambria Math"/>
                      </a:rPr>
                      <m:t> 2.6×</m:t>
                    </m:r>
                    <m:sSup>
                      <m:sSupPr>
                        <m:ctrlPr>
                          <a:rPr lang="en-US" sz="2500" b="0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a:rPr lang="en-US" sz="2500" b="0" i="1" smtClean="0">
                            <a:latin typeface="Cambria Math"/>
                            <a:ea typeface="Cambria Math"/>
                          </a:rPr>
                          <m:t>10</m:t>
                        </m:r>
                      </m:e>
                      <m:sup>
                        <m:r>
                          <a:rPr lang="en-US" sz="2500" b="0" i="1" smtClean="0">
                            <a:latin typeface="Cambria Math"/>
                            <a:ea typeface="Cambria Math"/>
                          </a:rPr>
                          <m:t>24</m:t>
                        </m:r>
                      </m:sup>
                    </m:sSup>
                    <m:r>
                      <a:rPr lang="en-US" sz="2500" b="0" i="1" smtClean="0">
                        <a:latin typeface="Cambria Math"/>
                        <a:ea typeface="Cambria Math"/>
                      </a:rPr>
                      <m:t> </m:t>
                    </m:r>
                    <m:r>
                      <a:rPr lang="en-US" sz="2500" b="0" i="1" smtClean="0">
                        <a:latin typeface="Cambria Math"/>
                        <a:ea typeface="Cambria Math"/>
                      </a:rPr>
                      <m:t>𝑓𝑖𝑠𝑠𝑖𝑜𝑛𝑠</m:t>
                    </m:r>
                    <m:r>
                      <a:rPr lang="en-US" sz="2500" b="0" i="1" smtClean="0">
                        <a:latin typeface="Cambria Math"/>
                        <a:ea typeface="Cambria Math"/>
                      </a:rPr>
                      <m:t>, </m:t>
                    </m:r>
                    <m:r>
                      <a:rPr lang="en-US" sz="2500" b="0" i="1" smtClean="0">
                        <a:latin typeface="Cambria Math"/>
                        <a:ea typeface="Cambria Math"/>
                      </a:rPr>
                      <m:t>𝑖</m:t>
                    </m:r>
                    <m:r>
                      <a:rPr lang="en-US" sz="2500" b="0" i="1" smtClean="0">
                        <a:latin typeface="Cambria Math"/>
                        <a:ea typeface="Cambria Math"/>
                      </a:rPr>
                      <m:t>.</m:t>
                    </m:r>
                    <m:r>
                      <a:rPr lang="en-US" sz="2500" b="0" i="1" smtClean="0">
                        <a:latin typeface="Cambria Math"/>
                        <a:ea typeface="Cambria Math"/>
                      </a:rPr>
                      <m:t>𝑒</m:t>
                    </m:r>
                    <m:r>
                      <a:rPr lang="en-US" sz="2500" b="0" i="1" smtClean="0">
                        <a:latin typeface="Cambria Math"/>
                        <a:ea typeface="Cambria Math"/>
                      </a:rPr>
                      <m:t>.  </m:t>
                    </m:r>
                  </m:oMath>
                </a14:m>
                <a:r>
                  <a:rPr lang="en-US" sz="2500" b="0" dirty="0">
                    <a:ea typeface="Cambria Math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500" b="0" i="1" dirty="0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a:rPr lang="en-US" sz="2500" b="0" i="1" dirty="0" smtClean="0">
                            <a:latin typeface="Cambria Math"/>
                            <a:ea typeface="Cambria Math"/>
                          </a:rPr>
                          <m:t>𝑈</m:t>
                        </m:r>
                      </m:e>
                      <m:sup>
                        <m:r>
                          <a:rPr lang="en-US" sz="2500" b="0" i="1" dirty="0" smtClean="0">
                            <a:latin typeface="Cambria Math"/>
                            <a:ea typeface="Cambria Math"/>
                          </a:rPr>
                          <m:t>235</m:t>
                        </m:r>
                      </m:sup>
                    </m:sSup>
                    <m:r>
                      <a:rPr lang="en-US" sz="2500" b="0" i="1" dirty="0" smtClean="0">
                        <a:latin typeface="Cambria Math"/>
                        <a:ea typeface="Cambria Math"/>
                      </a:rPr>
                      <m:t> </m:t>
                    </m:r>
                    <m:r>
                      <a:rPr lang="en-US" sz="2500" b="0" i="1" dirty="0" smtClean="0">
                        <a:latin typeface="Cambria Math"/>
                        <a:ea typeface="Cambria Math"/>
                      </a:rPr>
                      <m:t>𝑎𝑡𝑜𝑚𝑠</m:t>
                    </m:r>
                    <m:r>
                      <a:rPr lang="en-US" sz="2500" b="0" i="1" dirty="0" smtClean="0">
                        <a:latin typeface="Cambria Math"/>
                        <a:ea typeface="Cambria Math"/>
                      </a:rPr>
                      <m:t>. </m:t>
                    </m:r>
                  </m:oMath>
                </a14:m>
                <a:endParaRPr lang="en-US" sz="2500" b="0" dirty="0">
                  <a:ea typeface="Cambria Math"/>
                </a:endParaRPr>
              </a:p>
              <a:p>
                <a:r>
                  <a:rPr lang="en-US" sz="2500" b="0" dirty="0">
                    <a:ea typeface="Cambria Math"/>
                  </a:rPr>
                  <a:t> that is </a:t>
                </a:r>
                <a14:m>
                  <m:oMath xmlns:m="http://schemas.openxmlformats.org/officeDocument/2006/math">
                    <m:r>
                      <a:rPr lang="en-US" sz="2500" i="1">
                        <a:latin typeface="Cambria Math"/>
                        <a:ea typeface="Cambria Math"/>
                      </a:rPr>
                      <m:t>2.</m:t>
                    </m:r>
                    <m:r>
                      <a:rPr lang="en-US" sz="2500" b="0" i="1" smtClean="0">
                        <a:latin typeface="Cambria Math"/>
                        <a:ea typeface="Cambria Math"/>
                      </a:rPr>
                      <m:t>6</m:t>
                    </m:r>
                    <m:r>
                      <a:rPr lang="en-US" sz="2500" i="1">
                        <a:latin typeface="Cambria Math"/>
                        <a:ea typeface="Cambria Math"/>
                      </a:rPr>
                      <m:t>×</m:t>
                    </m:r>
                    <m:sSup>
                      <m:sSupPr>
                        <m:ctrlPr>
                          <a:rPr lang="en-US" sz="2500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a:rPr lang="en-US" sz="2500" i="1">
                            <a:latin typeface="Cambria Math"/>
                            <a:ea typeface="Cambria Math"/>
                          </a:rPr>
                          <m:t>10</m:t>
                        </m:r>
                      </m:e>
                      <m:sup>
                        <m:r>
                          <a:rPr lang="en-US" sz="2500" b="0" i="1" smtClean="0">
                            <a:latin typeface="Cambria Math"/>
                            <a:ea typeface="Cambria Math"/>
                          </a:rPr>
                          <m:t>24</m:t>
                        </m:r>
                      </m:sup>
                    </m:sSup>
                  </m:oMath>
                </a14:m>
                <a:r>
                  <a:rPr lang="en-US" sz="2500" b="0" dirty="0">
                    <a:ea typeface="Cambria Math"/>
                  </a:rPr>
                  <a:t>/</a:t>
                </a:r>
                <a14:m>
                  <m:oMath xmlns:m="http://schemas.openxmlformats.org/officeDocument/2006/math">
                    <m:r>
                      <a:rPr lang="en-US" sz="2500" i="1" dirty="0">
                        <a:latin typeface="Cambria Math"/>
                        <a:ea typeface="Cambria Math"/>
                      </a:rPr>
                      <m:t>6</m:t>
                    </m:r>
                    <m:r>
                      <a:rPr lang="en-US" sz="2500" b="0" i="1" dirty="0" smtClean="0">
                        <a:latin typeface="Cambria Math"/>
                        <a:ea typeface="Cambria Math"/>
                      </a:rPr>
                      <m:t>.02</m:t>
                    </m:r>
                    <m:r>
                      <a:rPr lang="en-US" sz="2500" i="1">
                        <a:latin typeface="Cambria Math"/>
                        <a:ea typeface="Cambria Math"/>
                      </a:rPr>
                      <m:t>×</m:t>
                    </m:r>
                    <m:sSup>
                      <m:sSupPr>
                        <m:ctrlPr>
                          <a:rPr lang="en-US" sz="25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a:rPr lang="en-US" sz="2500" i="1">
                            <a:latin typeface="Cambria Math"/>
                            <a:ea typeface="Cambria Math"/>
                          </a:rPr>
                          <m:t>10</m:t>
                        </m:r>
                      </m:e>
                      <m:sup>
                        <m:r>
                          <a:rPr lang="en-US" sz="2500" i="1">
                            <a:latin typeface="Cambria Math"/>
                            <a:ea typeface="Cambria Math"/>
                          </a:rPr>
                          <m:t>2</m:t>
                        </m:r>
                        <m:r>
                          <a:rPr lang="en-US" sz="2500" b="0" i="1" smtClean="0">
                            <a:latin typeface="Cambria Math"/>
                            <a:ea typeface="Cambria Math"/>
                          </a:rPr>
                          <m:t>3</m:t>
                        </m:r>
                      </m:sup>
                    </m:sSup>
                    <m:r>
                      <a:rPr lang="en-US" sz="2500" b="0" i="0" smtClean="0">
                        <a:latin typeface="Cambria Math"/>
                        <a:ea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en-US" sz="2500" b="0" i="0" smtClean="0">
                        <a:latin typeface="Cambria Math"/>
                        <a:ea typeface="Cambria Math"/>
                      </a:rPr>
                      <m:t>moles</m:t>
                    </m:r>
                    <m:r>
                      <a:rPr lang="en-US" sz="2500" b="0" i="0" smtClean="0">
                        <a:latin typeface="Cambria Math"/>
                        <a:ea typeface="Cambria Math"/>
                      </a:rPr>
                      <m:t>=4.3 </m:t>
                    </m:r>
                    <m:r>
                      <m:rPr>
                        <m:sty m:val="p"/>
                      </m:rPr>
                      <a:rPr lang="en-US" sz="2500" b="0" i="0" smtClean="0">
                        <a:latin typeface="Cambria Math"/>
                        <a:ea typeface="Cambria Math"/>
                      </a:rPr>
                      <m:t>moles</m:t>
                    </m:r>
                  </m:oMath>
                </a14:m>
                <a:endParaRPr lang="en-US" sz="2500" b="0" dirty="0">
                  <a:ea typeface="Cambria Math"/>
                </a:endParaRPr>
              </a:p>
              <a:p>
                <a:endParaRPr lang="en-US" sz="2500" b="0" dirty="0">
                  <a:ea typeface="Cambria Math"/>
                </a:endParaRPr>
              </a:p>
              <a:p>
                <a:r>
                  <a:rPr lang="en-US" sz="2500" b="0" dirty="0">
                    <a:ea typeface="Cambria Math"/>
                  </a:rPr>
                  <a:t>M(U235) is 235 g/mole, which leads to </a:t>
                </a:r>
                <a:r>
                  <a:rPr lang="en-US" sz="2500" dirty="0">
                    <a:ea typeface="Cambria Math"/>
                  </a:rPr>
                  <a:t>1kg U235. </a:t>
                </a:r>
              </a:p>
              <a:p>
                <a:pPr marL="0" indent="0">
                  <a:buNone/>
                </a:pPr>
                <a:endParaRPr lang="en-US" b="0" dirty="0">
                  <a:ea typeface="Cambria Math"/>
                </a:endParaRPr>
              </a:p>
              <a:p>
                <a:pPr marL="0" indent="0">
                  <a:buNone/>
                </a:pPr>
                <a:endParaRPr lang="en-US" dirty="0">
                  <a:ea typeface="Cambria Math"/>
                </a:endParaRPr>
              </a:p>
              <a:p>
                <a:pPr marL="0" indent="0">
                  <a:buNone/>
                </a:pPr>
                <a:endParaRPr lang="en-US" dirty="0">
                  <a:ea typeface="Cambria Math"/>
                </a:endParaRPr>
              </a:p>
              <a:p>
                <a:pPr marL="0" indent="0">
                  <a:buNone/>
                </a:pPr>
                <a:endParaRPr lang="en-US" dirty="0">
                  <a:ea typeface="Cambria Math"/>
                </a:endParaRPr>
              </a:p>
              <a:p>
                <a:endParaRPr lang="en-US" b="0" dirty="0">
                  <a:ea typeface="Cambria Math"/>
                </a:endParaRP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76842" y="1676400"/>
                <a:ext cx="8991600" cy="4800600"/>
              </a:xfrm>
              <a:blipFill rotWithShape="1">
                <a:blip r:embed="rId2"/>
                <a:stretch>
                  <a:fillRect l="-6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457200" y="381000"/>
            <a:ext cx="838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tx2"/>
                </a:solidFill>
              </a:rPr>
              <a:t>How much U-235 is needed to build a fission bomb as powerful as 20kiloton TNT ?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888A6C2-660B-46A2-A1EC-EB8A700E5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00040-8738-4FE8-8D54-7DC6F9DFC4C1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543194"/>
      </p:ext>
    </p:extLst>
  </p:cSld>
  <p:clrMapOvr>
    <a:masterClrMapping/>
  </p:clrMapOvr>
  <p:transition spd="med">
    <p:dissolv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4066" name="Rectangle 2"/>
          <p:cNvSpPr>
            <a:spLocks noGrp="1" noChangeArrowheads="1"/>
          </p:cNvSpPr>
          <p:nvPr>
            <p:ph type="title"/>
          </p:nvPr>
        </p:nvSpPr>
        <p:spPr>
          <a:xfrm>
            <a:off x="20129" y="152400"/>
            <a:ext cx="9144000" cy="769441"/>
          </a:xfrm>
        </p:spPr>
        <p:txBody>
          <a:bodyPr/>
          <a:lstStyle/>
          <a:p>
            <a:r>
              <a:rPr lang="en-US" dirty="0"/>
              <a:t>Little Boy Uranium Bomb</a:t>
            </a:r>
          </a:p>
        </p:txBody>
      </p:sp>
      <p:sp>
        <p:nvSpPr>
          <p:cNvPr id="22640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14400"/>
            <a:ext cx="8382000" cy="16764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800" dirty="0">
                <a:solidFill>
                  <a:srgbClr val="C7FFC2"/>
                </a:solidFill>
              </a:rPr>
              <a:t>A subcritical-size cylinder of uranium-235 is fired into the hole in a subcritical sphere of uranium-235 to make a supercritical mass of uranium-235.</a:t>
            </a:r>
          </a:p>
        </p:txBody>
      </p:sp>
      <p:pic>
        <p:nvPicPr>
          <p:cNvPr id="2264068" name="Picture 4" descr="19_1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572" y="2451389"/>
            <a:ext cx="4257227" cy="2149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632960" y="5410200"/>
            <a:ext cx="34684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13 and 18 </a:t>
            </a:r>
            <a:r>
              <a:rPr lang="en-US" dirty="0">
                <a:hlinkClick r:id="rId4" tooltip="TNT equivalent"/>
              </a:rPr>
              <a:t>kilotons of TNT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4606506" y="2384930"/>
            <a:ext cx="4572000" cy="304698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"By the end of 1945, because of the lingering effects of radioactive fallout and other after effects, the Hiroshima death toll was probably over </a:t>
            </a:r>
            <a:r>
              <a:rPr lang="en-US" b="1" dirty="0">
                <a:solidFill>
                  <a:schemeClr val="tx2"/>
                </a:solidFill>
              </a:rPr>
              <a:t>100,000</a:t>
            </a:r>
            <a:r>
              <a:rPr lang="en-US" dirty="0"/>
              <a:t>. The five-year death total may have reached or even exceeded </a:t>
            </a:r>
            <a:r>
              <a:rPr lang="en-US" b="1" dirty="0">
                <a:solidFill>
                  <a:schemeClr val="tx2"/>
                </a:solidFill>
              </a:rPr>
              <a:t>200,000</a:t>
            </a:r>
            <a:r>
              <a:rPr lang="en-US" dirty="0"/>
              <a:t>, as cancer and other long-term effects took hold."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2A6381-A1C6-4F38-9E5A-E668ACC82A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00040-8738-4FE8-8D54-7DC6F9DFC4C1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74660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611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04800"/>
            <a:ext cx="9144000" cy="553998"/>
          </a:xfrm>
        </p:spPr>
        <p:txBody>
          <a:bodyPr/>
          <a:lstStyle/>
          <a:p>
            <a:r>
              <a:rPr lang="en-US" sz="3000" dirty="0"/>
              <a:t>Fat Man Plutonium Bomb</a:t>
            </a:r>
          </a:p>
        </p:txBody>
      </p:sp>
      <p:sp>
        <p:nvSpPr>
          <p:cNvPr id="22661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029816"/>
            <a:ext cx="3581400" cy="4267200"/>
          </a:xfrm>
        </p:spPr>
        <p:txBody>
          <a:bodyPr/>
          <a:lstStyle/>
          <a:p>
            <a:r>
              <a:rPr lang="en-US" sz="2200" dirty="0">
                <a:solidFill>
                  <a:srgbClr val="C7FFC2"/>
                </a:solidFill>
              </a:rPr>
              <a:t>Chemical explosives are arranged around a subcritical mass of plutonium-239.</a:t>
            </a:r>
          </a:p>
          <a:p>
            <a:endParaRPr lang="en-US" sz="2200" dirty="0">
              <a:solidFill>
                <a:srgbClr val="C7FFC2"/>
              </a:solidFill>
            </a:endParaRPr>
          </a:p>
          <a:p>
            <a:r>
              <a:rPr lang="en-US" sz="2200" dirty="0">
                <a:solidFill>
                  <a:srgbClr val="C7FFC2"/>
                </a:solidFill>
              </a:rPr>
              <a:t>When imploded by the explosives, the increased density makes this mass supercritical.</a:t>
            </a:r>
          </a:p>
        </p:txBody>
      </p:sp>
      <p:pic>
        <p:nvPicPr>
          <p:cNvPr id="2266116" name="Picture 4" descr="19_1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447800"/>
            <a:ext cx="3690583" cy="3431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444468" y="4343400"/>
            <a:ext cx="8013732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From Wikipedia: </a:t>
            </a:r>
          </a:p>
          <a:p>
            <a:r>
              <a:rPr lang="en-US" dirty="0"/>
              <a:t>“21 kilotons of TNT. </a:t>
            </a:r>
          </a:p>
          <a:p>
            <a:r>
              <a:rPr lang="en-US" dirty="0"/>
              <a:t>estimated </a:t>
            </a:r>
            <a:r>
              <a:rPr lang="en-US" b="1" dirty="0">
                <a:solidFill>
                  <a:schemeClr val="tx2"/>
                </a:solidFill>
              </a:rPr>
              <a:t>39,000</a:t>
            </a:r>
            <a:r>
              <a:rPr lang="en-US" dirty="0"/>
              <a:t> people were killed outright </a:t>
            </a:r>
          </a:p>
          <a:p>
            <a:r>
              <a:rPr lang="en-US" dirty="0"/>
              <a:t>by the bombing at Nagasaki, </a:t>
            </a:r>
            <a:r>
              <a:rPr lang="en-US" b="1" dirty="0">
                <a:solidFill>
                  <a:schemeClr val="tx2"/>
                </a:solidFill>
              </a:rPr>
              <a:t>25,000 </a:t>
            </a:r>
            <a:r>
              <a:rPr lang="en-US" dirty="0"/>
              <a:t>were injured.</a:t>
            </a:r>
            <a:endParaRPr lang="en-US" baseline="30000" dirty="0"/>
          </a:p>
          <a:p>
            <a:r>
              <a:rPr lang="en-US" dirty="0"/>
              <a:t>Thousands more died later from related blast and burn injuries, </a:t>
            </a:r>
          </a:p>
          <a:p>
            <a:r>
              <a:rPr lang="en-US" dirty="0"/>
              <a:t>hundreds more from exposure to the bomb's  initial radiation.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1AA912C-C3B8-4658-A86F-799F679F4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00040-8738-4FE8-8D54-7DC6F9DFC4C1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29585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76842" y="1676400"/>
                <a:ext cx="8991600" cy="4800600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sz="2500" b="0" i="1" smtClean="0">
                        <a:latin typeface="Cambria Math"/>
                      </a:rPr>
                      <m:t>20 </m:t>
                    </m:r>
                    <m:r>
                      <a:rPr lang="en-US" sz="2500" b="0" i="1" smtClean="0">
                        <a:latin typeface="Cambria Math"/>
                      </a:rPr>
                      <m:t>𝑘𝑖𝑙𝑜𝑡𝑜𝑛</m:t>
                    </m:r>
                    <m:r>
                      <a:rPr lang="en-US" sz="2500" b="0" i="1" smtClean="0">
                        <a:latin typeface="Cambria Math"/>
                      </a:rPr>
                      <m:t>=8.4×</m:t>
                    </m:r>
                    <m:sSup>
                      <m:sSupPr>
                        <m:ctrlPr>
                          <a:rPr lang="en-US" sz="2500" b="0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a:rPr lang="en-US" sz="2500" b="0" i="1" smtClean="0">
                            <a:latin typeface="Cambria Math"/>
                            <a:ea typeface="Cambria Math"/>
                          </a:rPr>
                          <m:t>10</m:t>
                        </m:r>
                      </m:e>
                      <m:sup>
                        <m:r>
                          <a:rPr lang="en-US" sz="2500" b="0" i="1" smtClean="0">
                            <a:latin typeface="Cambria Math"/>
                            <a:ea typeface="Cambria Math"/>
                          </a:rPr>
                          <m:t>13 </m:t>
                        </m:r>
                      </m:sup>
                    </m:sSup>
                    <m:r>
                      <a:rPr lang="en-US" sz="2500" b="0" i="1" smtClean="0">
                        <a:latin typeface="Cambria Math"/>
                        <a:ea typeface="Cambria Math"/>
                      </a:rPr>
                      <m:t>𝐽</m:t>
                    </m:r>
                    <m:r>
                      <a:rPr lang="en-US" sz="2500" b="0" i="1" smtClean="0">
                        <a:latin typeface="Cambria Math"/>
                        <a:ea typeface="Cambria Math"/>
                      </a:rPr>
                      <m:t>. </m:t>
                    </m:r>
                  </m:oMath>
                </a14:m>
                <a:endParaRPr lang="en-US" sz="2500" b="0" dirty="0">
                  <a:ea typeface="Cambria Math"/>
                </a:endParaRPr>
              </a:p>
              <a:p>
                <a:endParaRPr lang="en-US" sz="2500" dirty="0">
                  <a:ea typeface="Cambria Math"/>
                </a:endParaRPr>
              </a:p>
              <a:p>
                <a:r>
                  <a:rPr lang="en-US" sz="2500" dirty="0">
                    <a:ea typeface="Cambria Math"/>
                  </a:rPr>
                  <a:t>Each fusion =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/>
                      </a:rPr>
                      <m:t>2.8</m:t>
                    </m:r>
                    <m:r>
                      <a:rPr lang="en-US" sz="2800" i="1">
                        <a:latin typeface="Cambria Math"/>
                        <a:ea typeface="Cambria Math"/>
                      </a:rPr>
                      <m:t>×</m:t>
                    </m:r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/>
                            <a:ea typeface="Cambria Math"/>
                          </a:rPr>
                          <m:t>10</m:t>
                        </m:r>
                      </m:e>
                      <m:sup>
                        <m:r>
                          <a:rPr lang="en-US" sz="2800" i="1">
                            <a:latin typeface="Cambria Math"/>
                            <a:ea typeface="Cambria Math"/>
                          </a:rPr>
                          <m:t>−12</m:t>
                        </m:r>
                      </m:sup>
                    </m:sSup>
                  </m:oMath>
                </a14:m>
                <a:r>
                  <a:rPr lang="en-US" sz="2800" dirty="0"/>
                  <a:t>J</a:t>
                </a:r>
                <a:endParaRPr lang="en-US" sz="2500" dirty="0">
                  <a:ea typeface="Cambria Math"/>
                </a:endParaRPr>
              </a:p>
              <a:p>
                <a:endParaRPr lang="en-US" sz="2500" dirty="0">
                  <a:ea typeface="Cambria Math"/>
                </a:endParaRPr>
              </a:p>
              <a:p>
                <a:r>
                  <a:rPr lang="en-US" sz="2500" dirty="0">
                    <a:ea typeface="Cambria Math"/>
                  </a:rPr>
                  <a:t>One needs </a:t>
                </a:r>
                <a14:m>
                  <m:oMath xmlns:m="http://schemas.openxmlformats.org/officeDocument/2006/math">
                    <m:r>
                      <a:rPr lang="en-US" sz="2500" b="0" i="1" smtClean="0">
                        <a:latin typeface="Cambria Math"/>
                        <a:ea typeface="Cambria Math"/>
                      </a:rPr>
                      <m:t> 3.0×</m:t>
                    </m:r>
                    <m:sSup>
                      <m:sSupPr>
                        <m:ctrlPr>
                          <a:rPr lang="en-US" sz="2500" b="0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a:rPr lang="en-US" sz="2500" b="0" i="1" smtClean="0">
                            <a:latin typeface="Cambria Math"/>
                            <a:ea typeface="Cambria Math"/>
                          </a:rPr>
                          <m:t>10</m:t>
                        </m:r>
                      </m:e>
                      <m:sup>
                        <m:r>
                          <a:rPr lang="en-US" sz="2500" b="0" i="1" smtClean="0">
                            <a:latin typeface="Cambria Math"/>
                            <a:ea typeface="Cambria Math"/>
                          </a:rPr>
                          <m:t>25</m:t>
                        </m:r>
                      </m:sup>
                    </m:sSup>
                    <m:r>
                      <a:rPr lang="en-US" sz="2500" b="0" i="1" smtClean="0">
                        <a:latin typeface="Cambria Math"/>
                        <a:ea typeface="Cambria Math"/>
                      </a:rPr>
                      <m:t> </m:t>
                    </m:r>
                    <m:r>
                      <a:rPr lang="en-US" sz="2500" b="0" i="1" smtClean="0">
                        <a:latin typeface="Cambria Math"/>
                        <a:ea typeface="Cambria Math"/>
                      </a:rPr>
                      <m:t>𝑓𝑢𝑠𝑖𝑜𝑛𝑠</m:t>
                    </m:r>
                    <m:r>
                      <a:rPr lang="en-US" sz="2500" b="0" i="1" smtClean="0">
                        <a:latin typeface="Cambria Math"/>
                        <a:ea typeface="Cambria Math"/>
                      </a:rPr>
                      <m:t>, </m:t>
                    </m:r>
                    <m:r>
                      <a:rPr lang="en-US" sz="2500" b="0" i="1" smtClean="0">
                        <a:latin typeface="Cambria Math"/>
                        <a:ea typeface="Cambria Math"/>
                      </a:rPr>
                      <m:t>𝑖</m:t>
                    </m:r>
                    <m:r>
                      <a:rPr lang="en-US" sz="2500" b="0" i="1" smtClean="0">
                        <a:latin typeface="Cambria Math"/>
                        <a:ea typeface="Cambria Math"/>
                      </a:rPr>
                      <m:t>.</m:t>
                    </m:r>
                    <m:r>
                      <a:rPr lang="en-US" sz="2500" b="0" i="1" smtClean="0">
                        <a:latin typeface="Cambria Math"/>
                        <a:ea typeface="Cambria Math"/>
                      </a:rPr>
                      <m:t>𝑒</m:t>
                    </m:r>
                    <m:r>
                      <a:rPr lang="en-US" sz="2500" b="0" i="1" smtClean="0">
                        <a:latin typeface="Cambria Math"/>
                        <a:ea typeface="Cambria Math"/>
                      </a:rPr>
                      <m:t>.  </m:t>
                    </m:r>
                  </m:oMath>
                </a14:m>
                <a:r>
                  <a:rPr lang="en-US" sz="2500" b="0" dirty="0">
                    <a:ea typeface="Cambria Math"/>
                  </a:rPr>
                  <a:t> </a:t>
                </a:r>
                <a14:m>
                  <m:oMath xmlns:m="http://schemas.openxmlformats.org/officeDocument/2006/math">
                    <m:r>
                      <a:rPr lang="en-US" sz="2500" b="0" i="1" dirty="0" smtClean="0">
                        <a:latin typeface="Cambria Math"/>
                        <a:ea typeface="Cambria Math"/>
                      </a:rPr>
                      <m:t>𝑡𝑟𝑖𝑡𝑖𝑢𝑚</m:t>
                    </m:r>
                    <m:r>
                      <a:rPr lang="en-US" sz="2500" b="0" i="1" dirty="0" smtClean="0">
                        <a:latin typeface="Cambria Math"/>
                        <a:ea typeface="Cambria Math"/>
                      </a:rPr>
                      <m:t> </m:t>
                    </m:r>
                    <m:r>
                      <a:rPr lang="en-US" sz="2500" b="0" i="1" dirty="0" smtClean="0">
                        <a:latin typeface="Cambria Math"/>
                        <a:ea typeface="Cambria Math"/>
                      </a:rPr>
                      <m:t>𝑎𝑡𝑜𝑚𝑠</m:t>
                    </m:r>
                    <m:r>
                      <a:rPr lang="en-US" sz="2500" b="0" i="1" dirty="0" smtClean="0">
                        <a:latin typeface="Cambria Math"/>
                        <a:ea typeface="Cambria Math"/>
                      </a:rPr>
                      <m:t>. </m:t>
                    </m:r>
                  </m:oMath>
                </a14:m>
                <a:endParaRPr lang="en-US" sz="2500" b="0" dirty="0">
                  <a:ea typeface="Cambria Math"/>
                </a:endParaRPr>
              </a:p>
              <a:p>
                <a:r>
                  <a:rPr lang="en-US" sz="2500" b="0" dirty="0">
                    <a:ea typeface="Cambria Math"/>
                  </a:rPr>
                  <a:t> that is </a:t>
                </a:r>
                <a14:m>
                  <m:oMath xmlns:m="http://schemas.openxmlformats.org/officeDocument/2006/math">
                    <m:r>
                      <a:rPr lang="en-US" sz="2500" i="1" dirty="0" smtClean="0">
                        <a:latin typeface="Cambria Math"/>
                        <a:ea typeface="Cambria Math"/>
                      </a:rPr>
                      <m:t>3</m:t>
                    </m:r>
                    <m:r>
                      <a:rPr lang="en-US" sz="2500" b="0" i="1" dirty="0" smtClean="0">
                        <a:latin typeface="Cambria Math"/>
                        <a:ea typeface="Cambria Math"/>
                      </a:rPr>
                      <m:t>.0</m:t>
                    </m:r>
                    <m:r>
                      <a:rPr lang="en-US" sz="2500" i="1">
                        <a:latin typeface="Cambria Math"/>
                        <a:ea typeface="Cambria Math"/>
                      </a:rPr>
                      <m:t>×</m:t>
                    </m:r>
                    <m:sSup>
                      <m:sSupPr>
                        <m:ctrlPr>
                          <a:rPr lang="en-US" sz="2500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a:rPr lang="en-US" sz="2500" i="1">
                            <a:latin typeface="Cambria Math"/>
                            <a:ea typeface="Cambria Math"/>
                          </a:rPr>
                          <m:t>10</m:t>
                        </m:r>
                      </m:e>
                      <m:sup>
                        <m:r>
                          <a:rPr lang="en-US" sz="2500" b="0" i="1" smtClean="0">
                            <a:latin typeface="Cambria Math"/>
                            <a:ea typeface="Cambria Math"/>
                          </a:rPr>
                          <m:t>25</m:t>
                        </m:r>
                      </m:sup>
                    </m:sSup>
                  </m:oMath>
                </a14:m>
                <a:r>
                  <a:rPr lang="en-US" sz="2500" b="0" dirty="0">
                    <a:ea typeface="Cambria Math"/>
                  </a:rPr>
                  <a:t>/</a:t>
                </a:r>
                <a14:m>
                  <m:oMath xmlns:m="http://schemas.openxmlformats.org/officeDocument/2006/math">
                    <m:r>
                      <a:rPr lang="en-US" sz="2500" i="1" dirty="0">
                        <a:latin typeface="Cambria Math"/>
                        <a:ea typeface="Cambria Math"/>
                      </a:rPr>
                      <m:t>6</m:t>
                    </m:r>
                    <m:r>
                      <a:rPr lang="en-US" sz="2500" b="0" i="1" dirty="0" smtClean="0">
                        <a:latin typeface="Cambria Math"/>
                        <a:ea typeface="Cambria Math"/>
                      </a:rPr>
                      <m:t>.02</m:t>
                    </m:r>
                    <m:r>
                      <a:rPr lang="en-US" sz="2500" i="1">
                        <a:latin typeface="Cambria Math"/>
                        <a:ea typeface="Cambria Math"/>
                      </a:rPr>
                      <m:t>×</m:t>
                    </m:r>
                    <m:sSup>
                      <m:sSupPr>
                        <m:ctrlPr>
                          <a:rPr lang="en-US" sz="25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a:rPr lang="en-US" sz="2500" i="1">
                            <a:latin typeface="Cambria Math"/>
                            <a:ea typeface="Cambria Math"/>
                          </a:rPr>
                          <m:t>10</m:t>
                        </m:r>
                      </m:e>
                      <m:sup>
                        <m:r>
                          <a:rPr lang="en-US" sz="2500" i="1">
                            <a:latin typeface="Cambria Math"/>
                            <a:ea typeface="Cambria Math"/>
                          </a:rPr>
                          <m:t>2</m:t>
                        </m:r>
                        <m:r>
                          <a:rPr lang="en-US" sz="2500" b="0" i="1" smtClean="0">
                            <a:latin typeface="Cambria Math"/>
                            <a:ea typeface="Cambria Math"/>
                          </a:rPr>
                          <m:t>3</m:t>
                        </m:r>
                      </m:sup>
                    </m:sSup>
                    <m:r>
                      <a:rPr lang="en-US" sz="2500" b="0" i="0" smtClean="0">
                        <a:latin typeface="Cambria Math"/>
                        <a:ea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en-US" sz="2500" b="0" i="0" smtClean="0">
                        <a:latin typeface="Cambria Math"/>
                        <a:ea typeface="Cambria Math"/>
                      </a:rPr>
                      <m:t>moles</m:t>
                    </m:r>
                    <m:r>
                      <a:rPr lang="en-US" sz="2500" b="0" i="0" smtClean="0">
                        <a:latin typeface="Cambria Math"/>
                        <a:ea typeface="Cambria Math"/>
                      </a:rPr>
                      <m:t>=50 </m:t>
                    </m:r>
                    <m:r>
                      <m:rPr>
                        <m:sty m:val="p"/>
                      </m:rPr>
                      <a:rPr lang="en-US" sz="2500" b="0" i="0" smtClean="0">
                        <a:latin typeface="Cambria Math"/>
                        <a:ea typeface="Cambria Math"/>
                      </a:rPr>
                      <m:t>moles</m:t>
                    </m:r>
                  </m:oMath>
                </a14:m>
                <a:endParaRPr lang="en-US" sz="2500" b="0" dirty="0">
                  <a:ea typeface="Cambria Math"/>
                </a:endParaRPr>
              </a:p>
              <a:p>
                <a:endParaRPr lang="en-US" sz="2500" b="0" dirty="0">
                  <a:ea typeface="Cambria Math"/>
                </a:endParaRPr>
              </a:p>
              <a:p>
                <a:r>
                  <a:rPr lang="en-US" sz="2500" b="0" dirty="0">
                    <a:ea typeface="Cambria Math"/>
                  </a:rPr>
                  <a:t>M(tritium) is 3 g/mole, which leads to </a:t>
                </a:r>
                <a:r>
                  <a:rPr lang="en-US" sz="2500" dirty="0">
                    <a:ea typeface="Cambria Math"/>
                  </a:rPr>
                  <a:t>150g tritium. </a:t>
                </a:r>
              </a:p>
              <a:p>
                <a:pPr marL="0" indent="0">
                  <a:buNone/>
                </a:pPr>
                <a:endParaRPr lang="en-US" b="0" dirty="0">
                  <a:ea typeface="Cambria Math"/>
                </a:endParaRPr>
              </a:p>
              <a:p>
                <a:pPr marL="0" indent="0">
                  <a:buNone/>
                </a:pPr>
                <a:endParaRPr lang="en-US" dirty="0">
                  <a:ea typeface="Cambria Math"/>
                </a:endParaRPr>
              </a:p>
              <a:p>
                <a:pPr marL="0" indent="0">
                  <a:buNone/>
                </a:pPr>
                <a:endParaRPr lang="en-US" dirty="0">
                  <a:ea typeface="Cambria Math"/>
                </a:endParaRPr>
              </a:p>
              <a:p>
                <a:pPr marL="0" indent="0">
                  <a:buNone/>
                </a:pPr>
                <a:endParaRPr lang="en-US" dirty="0">
                  <a:ea typeface="Cambria Math"/>
                </a:endParaRPr>
              </a:p>
              <a:p>
                <a:endParaRPr lang="en-US" b="0" dirty="0">
                  <a:ea typeface="Cambria Math"/>
                </a:endParaRP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76842" y="1676400"/>
                <a:ext cx="8991600" cy="4800600"/>
              </a:xfrm>
              <a:blipFill rotWithShape="1">
                <a:blip r:embed="rId2"/>
                <a:stretch>
                  <a:fillRect l="-6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457200" y="381000"/>
            <a:ext cx="838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tx2"/>
                </a:solidFill>
              </a:rPr>
              <a:t>How much Tritium is needed to build a fusion bomb as powerful as 20kiloton TNT ?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9C3F502-DD24-4A94-8E9D-3A95012DC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00040-8738-4FE8-8D54-7DC6F9DFC4C1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244402"/>
      </p:ext>
    </p:extLst>
  </p:cSld>
  <p:clrMapOvr>
    <a:masterClrMapping/>
  </p:clrMapOvr>
  <p:transition spd="med">
    <p:dissolv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021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533400"/>
            <a:ext cx="8382000" cy="41148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/>
              <a:t>This reaction is very difficult to produce because all the nuclei are positively charged and so repel one another.</a:t>
            </a:r>
          </a:p>
          <a:p>
            <a:pPr lvl="1">
              <a:lnSpc>
                <a:spcPct val="80000"/>
              </a:lnSpc>
            </a:pPr>
            <a:r>
              <a:rPr lang="en-US" sz="2000" dirty="0">
                <a:solidFill>
                  <a:srgbClr val="FFEBE8"/>
                </a:solidFill>
              </a:rPr>
              <a:t>High temperatures (a million degrees Celsius or more) and high densities are necessary to increase the probability of the reactions occurring.</a:t>
            </a:r>
          </a:p>
          <a:p>
            <a:pPr lvl="1">
              <a:lnSpc>
                <a:spcPct val="80000"/>
              </a:lnSpc>
            </a:pPr>
            <a:r>
              <a:rPr lang="en-US" sz="2000" dirty="0">
                <a:solidFill>
                  <a:srgbClr val="FFEBE8"/>
                </a:solidFill>
              </a:rPr>
              <a:t>The resulting chain reaction is called a thermal chain reaction.</a:t>
            </a:r>
            <a:endParaRPr lang="en-US" sz="2000" dirty="0"/>
          </a:p>
        </p:txBody>
      </p:sp>
      <p:sp>
        <p:nvSpPr>
          <p:cNvPr id="2270211" name="Text Box 3"/>
          <p:cNvSpPr txBox="1">
            <a:spLocks noChangeArrowheads="1"/>
          </p:cNvSpPr>
          <p:nvPr/>
        </p:nvSpPr>
        <p:spPr bwMode="auto">
          <a:xfrm>
            <a:off x="228600" y="2743200"/>
            <a:ext cx="3886200" cy="3539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70000"/>
              <a:buFont typeface="Wingdings" pitchFamily="2" charset="2"/>
              <a:buChar char="§"/>
            </a:pPr>
            <a:r>
              <a:rPr lang="en-US" sz="2000" dirty="0">
                <a:solidFill>
                  <a:srgbClr val="C7FFC2"/>
                </a:solidFill>
                <a:latin typeface="Arial" charset="0"/>
              </a:rPr>
              <a:t>The easiest way to get both the high temperatures and the high densities required is to explode a fission bomb to initiate the fusion reaction.</a:t>
            </a: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70000"/>
              <a:buFont typeface="Wingdings" pitchFamily="2" charset="2"/>
              <a:buChar char="§"/>
            </a:pPr>
            <a:endParaRPr lang="en-US" sz="2000" dirty="0">
              <a:solidFill>
                <a:srgbClr val="C7FFC2"/>
              </a:solidFill>
              <a:latin typeface="Arial" charset="0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70000"/>
              <a:buFont typeface="Wingdings" pitchFamily="2" charset="2"/>
              <a:buChar char="§"/>
            </a:pPr>
            <a:r>
              <a:rPr lang="en-US" sz="2000" dirty="0">
                <a:solidFill>
                  <a:srgbClr val="C7FFC2"/>
                </a:solidFill>
                <a:latin typeface="Arial" charset="0"/>
              </a:rPr>
              <a:t>The fission bomb produces the high temperature required, and the fission explosion compresses the fusion fuel enough for the fusion reactions to take place.</a:t>
            </a:r>
          </a:p>
        </p:txBody>
      </p:sp>
      <p:pic>
        <p:nvPicPr>
          <p:cNvPr id="2270212" name="Picture 4" descr="19_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2411413"/>
            <a:ext cx="4800600" cy="429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98A02DC-01B3-4B0C-944B-716A2EEDFF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00040-8738-4FE8-8D54-7DC6F9DFC4C1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50289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553998"/>
          </a:xfrm>
        </p:spPr>
        <p:txBody>
          <a:bodyPr/>
          <a:lstStyle/>
          <a:p>
            <a:r>
              <a:rPr lang="en-US" sz="3000" b="1" dirty="0"/>
              <a:t>The antimatter bomb:  the </a:t>
            </a:r>
            <a:r>
              <a:rPr lang="en-US" sz="3000" dirty="0"/>
              <a:t>Sci-Fi Bomb</a:t>
            </a:r>
          </a:p>
        </p:txBody>
      </p:sp>
      <p:pic>
        <p:nvPicPr>
          <p:cNvPr id="2203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" y="990600"/>
            <a:ext cx="3769525" cy="5610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3921924" y="914400"/>
                <a:ext cx="4892834" cy="4800600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sz="2500" b="1" dirty="0">
                    <a:latin typeface="Cambria Math"/>
                  </a:rPr>
                  <a:t>Why  people are so scared when 1g of antimatter is stolen? </a:t>
                </a:r>
              </a:p>
              <a:p>
                <a:endParaRPr lang="en-US" sz="2500" b="0" i="1" dirty="0">
                  <a:latin typeface="Cambria Math"/>
                </a:endParaRPr>
              </a:p>
              <a:p>
                <a:r>
                  <a:rPr lang="en-US" sz="2500" dirty="0">
                    <a:latin typeface="Cambria Math"/>
                  </a:rPr>
                  <a:t>When antimatter is mixed with matter, both change to energy according to E = mc</a:t>
                </a:r>
                <a:r>
                  <a:rPr lang="en-US" sz="2500" baseline="30000" dirty="0">
                    <a:latin typeface="Cambria Math"/>
                  </a:rPr>
                  <a:t>2</a:t>
                </a:r>
                <a:endParaRPr lang="en-US" sz="2500" b="0" i="1" dirty="0">
                  <a:latin typeface="Cambria Math"/>
                </a:endParaRPr>
              </a:p>
              <a:p>
                <a:pPr lvl="1"/>
                <a:r>
                  <a:rPr lang="en-US" sz="1600" dirty="0"/>
                  <a:t>1 g of antimatter with 1 g of matter (which makes 2 g = 0.002 kg)</a:t>
                </a:r>
              </a:p>
              <a:p>
                <a:endParaRPr lang="en-US" sz="2000" dirty="0"/>
              </a:p>
              <a:p>
                <a:r>
                  <a:rPr lang="en-US" sz="2500" b="0" dirty="0">
                    <a:solidFill>
                      <a:schemeClr val="tx2"/>
                    </a:solidFill>
                    <a:ea typeface="Cambria Math"/>
                  </a:rPr>
                  <a:t>What’s the power of this 2g bomb in kilotons? (</a:t>
                </a:r>
                <a14:m>
                  <m:oMath xmlns:m="http://schemas.openxmlformats.org/officeDocument/2006/math">
                    <m:r>
                      <a:rPr lang="en-US" sz="2500" i="1">
                        <a:latin typeface="Cambria Math"/>
                      </a:rPr>
                      <m:t>20 </m:t>
                    </m:r>
                    <m:r>
                      <a:rPr lang="en-US" sz="2500" i="1">
                        <a:latin typeface="Cambria Math"/>
                      </a:rPr>
                      <m:t>𝑘𝑖𝑙𝑜𝑡𝑜𝑛</m:t>
                    </m:r>
                    <m:r>
                      <a:rPr lang="en-US" sz="2500" i="1">
                        <a:latin typeface="Cambria Math"/>
                      </a:rPr>
                      <m:t>=8.4×</m:t>
                    </m:r>
                    <m:sSup>
                      <m:sSupPr>
                        <m:ctrlPr>
                          <a:rPr lang="en-US" sz="25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a:rPr lang="en-US" sz="2500" i="1">
                            <a:latin typeface="Cambria Math"/>
                            <a:ea typeface="Cambria Math"/>
                          </a:rPr>
                          <m:t>10</m:t>
                        </m:r>
                      </m:e>
                      <m:sup>
                        <m:r>
                          <a:rPr lang="en-US" sz="2500" i="1">
                            <a:latin typeface="Cambria Math"/>
                            <a:ea typeface="Cambria Math"/>
                          </a:rPr>
                          <m:t>13 </m:t>
                        </m:r>
                      </m:sup>
                    </m:sSup>
                    <m:r>
                      <a:rPr lang="en-US" sz="2500" i="1">
                        <a:latin typeface="Cambria Math"/>
                        <a:ea typeface="Cambria Math"/>
                      </a:rPr>
                      <m:t>𝐽</m:t>
                    </m:r>
                    <m:r>
                      <a:rPr lang="en-US" sz="2500" i="1">
                        <a:latin typeface="Cambria Math"/>
                        <a:ea typeface="Cambria Math"/>
                      </a:rPr>
                      <m:t>. </m:t>
                    </m:r>
                  </m:oMath>
                </a14:m>
                <a:r>
                  <a:rPr lang="en-US" sz="2500" dirty="0">
                    <a:ea typeface="Cambria Math"/>
                  </a:rPr>
                  <a:t>)</a:t>
                </a:r>
                <a:endParaRPr lang="en-US" sz="2500" b="0" dirty="0">
                  <a:solidFill>
                    <a:schemeClr val="tx2"/>
                  </a:solidFill>
                  <a:ea typeface="Cambria Math"/>
                </a:endParaRPr>
              </a:p>
              <a:p>
                <a:r>
                  <a:rPr lang="en-US" sz="2500" dirty="0">
                    <a:ea typeface="Cambria Math"/>
                  </a:rPr>
                  <a:t>A. 20 kilotons </a:t>
                </a:r>
              </a:p>
              <a:p>
                <a:r>
                  <a:rPr lang="en-US" sz="2500" b="0" dirty="0">
                    <a:ea typeface="Cambria Math"/>
                  </a:rPr>
                  <a:t>B. 40 kilotons</a:t>
                </a:r>
              </a:p>
              <a:p>
                <a:r>
                  <a:rPr lang="en-US" sz="2500" dirty="0">
                    <a:ea typeface="Cambria Math"/>
                  </a:rPr>
                  <a:t>C. 0.05 kilotons</a:t>
                </a:r>
              </a:p>
              <a:p>
                <a:pPr marL="0" indent="0">
                  <a:buNone/>
                </a:pPr>
                <a:endParaRPr lang="en-US" sz="2500" b="0" dirty="0">
                  <a:ea typeface="Cambria Math"/>
                </a:endParaRPr>
              </a:p>
              <a:p>
                <a:endParaRPr lang="en-US" sz="2500" dirty="0">
                  <a:ea typeface="Cambria Math"/>
                </a:endParaRPr>
              </a:p>
              <a:p>
                <a:pPr marL="0" indent="0">
                  <a:buNone/>
                </a:pPr>
                <a:endParaRPr lang="en-US" b="0" dirty="0">
                  <a:ea typeface="Cambria Math"/>
                </a:endParaRPr>
              </a:p>
              <a:p>
                <a:pPr marL="0" indent="0">
                  <a:buNone/>
                </a:pPr>
                <a:endParaRPr lang="en-US" dirty="0">
                  <a:ea typeface="Cambria Math"/>
                </a:endParaRPr>
              </a:p>
              <a:p>
                <a:pPr marL="0" indent="0">
                  <a:buNone/>
                </a:pPr>
                <a:endParaRPr lang="en-US" dirty="0">
                  <a:ea typeface="Cambria Math"/>
                </a:endParaRPr>
              </a:p>
              <a:p>
                <a:pPr marL="0" indent="0">
                  <a:buNone/>
                </a:pPr>
                <a:endParaRPr lang="en-US" dirty="0">
                  <a:ea typeface="Cambria Math"/>
                </a:endParaRPr>
              </a:p>
              <a:p>
                <a:endParaRPr lang="en-US" b="0" dirty="0">
                  <a:ea typeface="Cambria Math"/>
                </a:endParaRP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5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921924" y="914400"/>
                <a:ext cx="4892834" cy="4800600"/>
              </a:xfrm>
              <a:blipFill rotWithShape="1">
                <a:blip r:embed="rId3"/>
                <a:stretch>
                  <a:fillRect l="-1993" t="-1777" r="-2615" b="-172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122568D-133A-4773-8A6B-BF0CCE68D2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00040-8738-4FE8-8D54-7DC6F9DFC4C1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205352"/>
      </p:ext>
    </p:extLst>
  </p:cSld>
  <p:clrMapOvr>
    <a:masterClrMapping/>
  </p:clrMapOvr>
  <p:transition spd="med">
    <p:dissolv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553998"/>
          </a:xfrm>
        </p:spPr>
        <p:txBody>
          <a:bodyPr/>
          <a:lstStyle/>
          <a:p>
            <a:r>
              <a:rPr lang="en-US" sz="3000" b="1" dirty="0"/>
              <a:t>The antimatter bomb:  the </a:t>
            </a:r>
            <a:r>
              <a:rPr lang="en-US" sz="3000" dirty="0"/>
              <a:t>Sci-Fi Bomb</a:t>
            </a:r>
          </a:p>
        </p:txBody>
      </p:sp>
      <p:pic>
        <p:nvPicPr>
          <p:cNvPr id="2203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" y="990600"/>
            <a:ext cx="3769525" cy="5610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3921924" y="914400"/>
                <a:ext cx="4892834" cy="4800600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sz="2500" b="1" dirty="0">
                    <a:latin typeface="Cambria Math"/>
                  </a:rPr>
                  <a:t>Why  people are so scared when 1g of antimatter is stolen? </a:t>
                </a:r>
              </a:p>
              <a:p>
                <a:endParaRPr lang="en-US" sz="2500" b="0" i="1" dirty="0">
                  <a:latin typeface="Cambria Math"/>
                </a:endParaRPr>
              </a:p>
              <a:p>
                <a:r>
                  <a:rPr lang="en-US" sz="2500" dirty="0">
                    <a:latin typeface="Cambria Math"/>
                  </a:rPr>
                  <a:t>When antimatter is mixed with matter, both change to energy according to E = mc</a:t>
                </a:r>
                <a:r>
                  <a:rPr lang="en-US" sz="2500" baseline="30000" dirty="0">
                    <a:latin typeface="Cambria Math"/>
                  </a:rPr>
                  <a:t>2</a:t>
                </a:r>
                <a:endParaRPr lang="en-US" sz="2500" b="0" i="1" dirty="0">
                  <a:latin typeface="Cambria Math"/>
                </a:endParaRPr>
              </a:p>
              <a:p>
                <a:pPr lvl="1"/>
                <a:r>
                  <a:rPr lang="en-US" sz="1600" dirty="0"/>
                  <a:t>1 g of antimatter with 1 g of matter (which makes 2 g = 0.002 kg)</a:t>
                </a:r>
              </a:p>
              <a:p>
                <a:endParaRPr lang="en-US" sz="2000" dirty="0"/>
              </a:p>
              <a:p>
                <a:r>
                  <a:rPr lang="pt-BR" sz="2500" dirty="0"/>
                  <a:t>E= 0.002 x (300,000,000)</a:t>
                </a:r>
                <a:r>
                  <a:rPr lang="pt-BR" sz="2500" baseline="30000" dirty="0"/>
                  <a:t>2</a:t>
                </a:r>
                <a:r>
                  <a:rPr lang="pt-BR" sz="2500" dirty="0"/>
                  <a:t> kg m</a:t>
                </a:r>
                <a:r>
                  <a:rPr lang="pt-BR" sz="2500" baseline="30000" dirty="0"/>
                  <a:t>2</a:t>
                </a:r>
                <a:r>
                  <a:rPr lang="pt-BR" sz="2500" dirty="0"/>
                  <a:t>/s</a:t>
                </a:r>
                <a:r>
                  <a:rPr lang="pt-BR" sz="2500" baseline="30000" dirty="0"/>
                  <a:t>2</a:t>
                </a:r>
                <a:r>
                  <a:rPr lang="pt-BR" sz="2500" dirty="0"/>
                  <a:t> = 1.8 x 10</a:t>
                </a:r>
                <a:r>
                  <a:rPr lang="pt-BR" sz="2500" baseline="30000" dirty="0"/>
                  <a:t>14</a:t>
                </a:r>
                <a:r>
                  <a:rPr lang="pt-BR" sz="2500" dirty="0"/>
                  <a:t> J </a:t>
                </a:r>
              </a:p>
              <a:p>
                <a14:m>
                  <m:oMath xmlns:m="http://schemas.openxmlformats.org/officeDocument/2006/math">
                    <m:r>
                      <a:rPr lang="en-US" sz="2500" b="0" i="1" smtClean="0">
                        <a:latin typeface="Cambria Math"/>
                      </a:rPr>
                      <m:t>20 </m:t>
                    </m:r>
                    <m:r>
                      <a:rPr lang="en-US" sz="2500" b="0" i="1" smtClean="0">
                        <a:latin typeface="Cambria Math"/>
                      </a:rPr>
                      <m:t>𝑘𝑖𝑙𝑜𝑡𝑜𝑛</m:t>
                    </m:r>
                    <m:r>
                      <a:rPr lang="en-US" sz="2500" b="0" i="1" smtClean="0">
                        <a:latin typeface="Cambria Math"/>
                      </a:rPr>
                      <m:t>=8.4×</m:t>
                    </m:r>
                    <m:sSup>
                      <m:sSupPr>
                        <m:ctrlPr>
                          <a:rPr lang="en-US" sz="2500" b="0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a:rPr lang="en-US" sz="2500" b="0" i="1" smtClean="0">
                            <a:latin typeface="Cambria Math"/>
                            <a:ea typeface="Cambria Math"/>
                          </a:rPr>
                          <m:t>10</m:t>
                        </m:r>
                      </m:e>
                      <m:sup>
                        <m:r>
                          <a:rPr lang="en-US" sz="2500" b="0" i="1" smtClean="0">
                            <a:latin typeface="Cambria Math"/>
                            <a:ea typeface="Cambria Math"/>
                          </a:rPr>
                          <m:t>13 </m:t>
                        </m:r>
                      </m:sup>
                    </m:sSup>
                    <m:r>
                      <a:rPr lang="en-US" sz="2500" b="0" i="1" smtClean="0">
                        <a:latin typeface="Cambria Math"/>
                        <a:ea typeface="Cambria Math"/>
                      </a:rPr>
                      <m:t>𝐽</m:t>
                    </m:r>
                    <m:r>
                      <a:rPr lang="en-US" sz="2500" b="0" i="1" smtClean="0">
                        <a:latin typeface="Cambria Math"/>
                        <a:ea typeface="Cambria Math"/>
                      </a:rPr>
                      <m:t>. </m:t>
                    </m:r>
                  </m:oMath>
                </a14:m>
                <a:endParaRPr lang="en-US" sz="2500" b="0" dirty="0">
                  <a:ea typeface="Cambria Math"/>
                </a:endParaRPr>
              </a:p>
              <a:p>
                <a:endParaRPr lang="en-US" sz="2500" dirty="0">
                  <a:ea typeface="Cambria Math"/>
                </a:endParaRPr>
              </a:p>
              <a:p>
                <a:r>
                  <a:rPr lang="en-US" sz="2500" dirty="0">
                    <a:ea typeface="Cambria Math"/>
                  </a:rPr>
                  <a:t>It’s as powerful as a 40kiloton TNT bomb. </a:t>
                </a:r>
              </a:p>
              <a:p>
                <a:endParaRPr lang="en-US" sz="2500" b="0" dirty="0">
                  <a:ea typeface="Cambria Math"/>
                </a:endParaRPr>
              </a:p>
              <a:p>
                <a:endParaRPr lang="en-US" sz="2500" dirty="0">
                  <a:ea typeface="Cambria Math"/>
                </a:endParaRPr>
              </a:p>
              <a:p>
                <a:pPr marL="0" indent="0">
                  <a:buNone/>
                </a:pPr>
                <a:endParaRPr lang="en-US" b="0" dirty="0">
                  <a:ea typeface="Cambria Math"/>
                </a:endParaRPr>
              </a:p>
              <a:p>
                <a:pPr marL="0" indent="0">
                  <a:buNone/>
                </a:pPr>
                <a:endParaRPr lang="en-US" dirty="0">
                  <a:ea typeface="Cambria Math"/>
                </a:endParaRPr>
              </a:p>
              <a:p>
                <a:pPr marL="0" indent="0">
                  <a:buNone/>
                </a:pPr>
                <a:endParaRPr lang="en-US" dirty="0">
                  <a:ea typeface="Cambria Math"/>
                </a:endParaRPr>
              </a:p>
              <a:p>
                <a:pPr marL="0" indent="0">
                  <a:buNone/>
                </a:pPr>
                <a:endParaRPr lang="en-US" dirty="0">
                  <a:ea typeface="Cambria Math"/>
                </a:endParaRPr>
              </a:p>
              <a:p>
                <a:endParaRPr lang="en-US" b="0" dirty="0">
                  <a:ea typeface="Cambria Math"/>
                </a:endParaRP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5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921924" y="914400"/>
                <a:ext cx="4892834" cy="4800600"/>
              </a:xfrm>
              <a:blipFill rotWithShape="1">
                <a:blip r:embed="rId3"/>
                <a:stretch>
                  <a:fillRect l="-1993" t="-1777" r="-2615" b="-172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43F6ED1-8699-4B24-94D0-CB3A811BE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00040-8738-4FE8-8D54-7DC6F9DFC4C1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79681"/>
      </p:ext>
    </p:extLst>
  </p:cSld>
  <p:clrMapOvr>
    <a:masterClrMapping/>
  </p:clrMapOvr>
  <p:transition spd="med">
    <p:dissolv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99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r>
              <a:rPr lang="en-US"/>
              <a:t>Nuclear Reactors</a:t>
            </a:r>
          </a:p>
        </p:txBody>
      </p:sp>
      <p:sp>
        <p:nvSpPr>
          <p:cNvPr id="22599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990600"/>
            <a:ext cx="8763000" cy="41148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800" dirty="0">
                <a:solidFill>
                  <a:srgbClr val="EE8DEC"/>
                </a:solidFill>
              </a:rPr>
              <a:t>Fermi’s</a:t>
            </a:r>
            <a:r>
              <a:rPr lang="en-US" sz="2800" dirty="0"/>
              <a:t> strategy to achieve a chain reaction with natural or slightly enriched uranium:</a:t>
            </a:r>
          </a:p>
          <a:p>
            <a:pPr lvl="1">
              <a:lnSpc>
                <a:spcPct val="80000"/>
              </a:lnSpc>
            </a:pPr>
            <a:r>
              <a:rPr lang="en-US" sz="2400" dirty="0"/>
              <a:t>Slow the neutrons down between fission reactions using a material called a </a:t>
            </a:r>
            <a:r>
              <a:rPr lang="en-US" sz="2400" b="1" i="1" dirty="0">
                <a:solidFill>
                  <a:schemeClr val="accent1"/>
                </a:solidFill>
              </a:rPr>
              <a:t>moderator</a:t>
            </a:r>
            <a:r>
              <a:rPr lang="en-US" sz="2400" dirty="0"/>
              <a:t>.</a:t>
            </a:r>
          </a:p>
          <a:p>
            <a:pPr lvl="1">
              <a:lnSpc>
                <a:spcPct val="80000"/>
              </a:lnSpc>
            </a:pPr>
            <a:endParaRPr lang="en-US" sz="2400" dirty="0"/>
          </a:p>
          <a:p>
            <a:pPr lvl="1">
              <a:lnSpc>
                <a:spcPct val="80000"/>
              </a:lnSpc>
            </a:pPr>
            <a:r>
              <a:rPr lang="en-US" sz="2400" b="1" i="1" dirty="0">
                <a:solidFill>
                  <a:schemeClr val="accent1"/>
                </a:solidFill>
              </a:rPr>
              <a:t>Control rods</a:t>
            </a:r>
            <a:r>
              <a:rPr lang="en-US" sz="2400" dirty="0"/>
              <a:t> are used to absorb the neutrons to slow the reaction as desired.</a:t>
            </a:r>
          </a:p>
        </p:txBody>
      </p:sp>
      <p:sp>
        <p:nvSpPr>
          <p:cNvPr id="2259972" name="Text Box 4"/>
          <p:cNvSpPr txBox="1">
            <a:spLocks noChangeArrowheads="1"/>
          </p:cNvSpPr>
          <p:nvPr/>
        </p:nvSpPr>
        <p:spPr bwMode="auto">
          <a:xfrm>
            <a:off x="116457" y="3459301"/>
            <a:ext cx="3505200" cy="3170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Clr>
                <a:schemeClr val="folHlink"/>
              </a:buClr>
              <a:buFont typeface="Wingdings" pitchFamily="2" charset="2"/>
              <a:buChar char="§"/>
            </a:pPr>
            <a:r>
              <a:rPr lang="en-US" sz="2000" dirty="0">
                <a:solidFill>
                  <a:srgbClr val="FFB6BF"/>
                </a:solidFill>
                <a:latin typeface="Arial" charset="0"/>
              </a:rPr>
              <a:t>Fermi’s “pile”</a:t>
            </a:r>
            <a:r>
              <a:rPr lang="en-US" sz="2000" dirty="0">
                <a:latin typeface="Arial" charset="0"/>
              </a:rPr>
              <a:t> was the first human-produced nuclear reactor.</a:t>
            </a:r>
          </a:p>
          <a:p>
            <a:pPr>
              <a:buClr>
                <a:schemeClr val="folHlink"/>
              </a:buClr>
              <a:buFont typeface="Wingdings" pitchFamily="2" charset="2"/>
              <a:buChar char="§"/>
            </a:pPr>
            <a:endParaRPr lang="en-US" sz="2000" dirty="0">
              <a:latin typeface="Arial" charset="0"/>
            </a:endParaRPr>
          </a:p>
          <a:p>
            <a:pPr>
              <a:buClr>
                <a:schemeClr val="folHlink"/>
              </a:buClr>
              <a:buFont typeface="Wingdings" pitchFamily="2" charset="2"/>
              <a:buChar char="§"/>
            </a:pPr>
            <a:r>
              <a:rPr lang="en-US" sz="2000" dirty="0">
                <a:latin typeface="Arial" charset="0"/>
              </a:rPr>
              <a:t>Graphite blocks served as the moderator.</a:t>
            </a:r>
          </a:p>
          <a:p>
            <a:pPr>
              <a:buClr>
                <a:schemeClr val="folHlink"/>
              </a:buClr>
              <a:buFont typeface="Wingdings" pitchFamily="2" charset="2"/>
              <a:buChar char="§"/>
            </a:pPr>
            <a:endParaRPr lang="en-US" sz="2000" dirty="0">
              <a:latin typeface="Arial" charset="0"/>
            </a:endParaRPr>
          </a:p>
          <a:p>
            <a:pPr>
              <a:buClr>
                <a:schemeClr val="folHlink"/>
              </a:buClr>
              <a:buFont typeface="Wingdings" pitchFamily="2" charset="2"/>
              <a:buChar char="§"/>
            </a:pPr>
            <a:r>
              <a:rPr lang="en-US" sz="2000" dirty="0">
                <a:latin typeface="Arial" charset="0"/>
              </a:rPr>
              <a:t>Control rods were cadmium, but today’s reactors use boron.</a:t>
            </a:r>
          </a:p>
        </p:txBody>
      </p:sp>
      <p:pic>
        <p:nvPicPr>
          <p:cNvPr id="2259973" name="Picture 5" descr="19_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3367088"/>
            <a:ext cx="5410200" cy="3262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DE4ED3F-A0A4-4E4C-A169-0C14BC7133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00040-8738-4FE8-8D54-7DC6F9DFC4C1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1650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18_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7700" y="1905000"/>
            <a:ext cx="4512486" cy="4081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152400" y="152400"/>
            <a:ext cx="8610600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</a:rPr>
              <a:t>Quiz</a:t>
            </a:r>
            <a:r>
              <a:rPr lang="en-US" sz="3000" dirty="0"/>
              <a:t>: Among the following transition in atomic hydrogen, which gives radiation of the shortest wavelength (i.e. highest energy)? </a:t>
            </a:r>
          </a:p>
          <a:p>
            <a:endParaRPr lang="en-US" dirty="0"/>
          </a:p>
          <a:p>
            <a:br>
              <a:rPr lang="en-US" dirty="0"/>
            </a:br>
            <a:r>
              <a:rPr lang="en-US" dirty="0"/>
              <a:t>A. n=4 to n=2</a:t>
            </a:r>
          </a:p>
          <a:p>
            <a:endParaRPr lang="en-US" dirty="0"/>
          </a:p>
          <a:p>
            <a:r>
              <a:rPr lang="en-US" dirty="0"/>
              <a:t>B. n=4  to n=3 </a:t>
            </a:r>
          </a:p>
          <a:p>
            <a:endParaRPr lang="en-US" dirty="0"/>
          </a:p>
          <a:p>
            <a:r>
              <a:rPr lang="en-US" dirty="0"/>
              <a:t>C. n=3 to n=2.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56404" y="4416662"/>
            <a:ext cx="4267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E4 - E3 = 0.76  </a:t>
            </a:r>
            <a:r>
              <a:rPr lang="en-US" dirty="0" err="1"/>
              <a:t>eV</a:t>
            </a:r>
            <a:endParaRPr lang="en-US" dirty="0"/>
          </a:p>
          <a:p>
            <a:r>
              <a:rPr lang="en-US" dirty="0"/>
              <a:t>E4 – E2 = 2.55 </a:t>
            </a:r>
            <a:r>
              <a:rPr lang="en-US" dirty="0" err="1"/>
              <a:t>eV</a:t>
            </a:r>
            <a:endParaRPr lang="en-US" dirty="0"/>
          </a:p>
          <a:p>
            <a:r>
              <a:rPr lang="en-US" dirty="0"/>
              <a:t>E3 – E2 = 1.89 </a:t>
            </a:r>
            <a:r>
              <a:rPr lang="en-US" dirty="0" err="1"/>
              <a:t>eV</a:t>
            </a:r>
            <a:r>
              <a:rPr lang="en-US" dirty="0"/>
              <a:t>. </a:t>
            </a:r>
          </a:p>
          <a:p>
            <a:r>
              <a:rPr lang="en-US" dirty="0"/>
              <a:t>So A is the answer.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B8933D8-0453-4B6E-AB18-69E0192B5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A544F-A792-48F4-AE7F-6C589C66D2B6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216419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201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52400" y="381000"/>
            <a:ext cx="8686800" cy="41148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800" dirty="0">
                <a:solidFill>
                  <a:srgbClr val="FFEBE8"/>
                </a:solidFill>
              </a:rPr>
              <a:t>Although fission does not result when a U-238 nucleus absorbs a neutron, a series of reactions produces plutonium, the primary fuel in fission bombs.</a:t>
            </a:r>
          </a:p>
        </p:txBody>
      </p:sp>
      <p:pic>
        <p:nvPicPr>
          <p:cNvPr id="2262019" name="Picture 3" descr="19_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6738" y="1722437"/>
            <a:ext cx="4614862" cy="467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62020" name="Text Box 4"/>
          <p:cNvSpPr txBox="1">
            <a:spLocks noChangeArrowheads="1"/>
          </p:cNvSpPr>
          <p:nvPr/>
        </p:nvSpPr>
        <p:spPr bwMode="auto">
          <a:xfrm>
            <a:off x="304800" y="2133600"/>
            <a:ext cx="3886200" cy="34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Clr>
                <a:schemeClr val="folHlink"/>
              </a:buClr>
              <a:buFont typeface="Wingdings" pitchFamily="2" charset="2"/>
              <a:buChar char="§"/>
            </a:pPr>
            <a:r>
              <a:rPr lang="en-US" sz="2000" dirty="0">
                <a:solidFill>
                  <a:srgbClr val="C7FFC2"/>
                </a:solidFill>
                <a:latin typeface="Arial" charset="0"/>
              </a:rPr>
              <a:t>Plutonium-239 is relatively stable, with a half-life of 24,000 years.</a:t>
            </a:r>
          </a:p>
          <a:p>
            <a:pPr>
              <a:buClr>
                <a:schemeClr val="folHlink"/>
              </a:buClr>
              <a:buFont typeface="Wingdings" pitchFamily="2" charset="2"/>
              <a:buChar char="§"/>
            </a:pPr>
            <a:endParaRPr lang="en-US" sz="2000" dirty="0">
              <a:solidFill>
                <a:srgbClr val="C7FFC2"/>
              </a:solidFill>
              <a:latin typeface="Arial" charset="0"/>
            </a:endParaRPr>
          </a:p>
          <a:p>
            <a:pPr>
              <a:buClr>
                <a:schemeClr val="folHlink"/>
              </a:buClr>
              <a:buFont typeface="Wingdings" pitchFamily="2" charset="2"/>
              <a:buChar char="§"/>
            </a:pPr>
            <a:r>
              <a:rPr lang="en-US" sz="2000" dirty="0">
                <a:solidFill>
                  <a:srgbClr val="C7FFC2"/>
                </a:solidFill>
                <a:latin typeface="Arial" charset="0"/>
              </a:rPr>
              <a:t>The production of plutonium-239 is a by-product of a reactor.</a:t>
            </a:r>
          </a:p>
          <a:p>
            <a:pPr>
              <a:buClr>
                <a:schemeClr val="folHlink"/>
              </a:buClr>
              <a:buFont typeface="Wingdings" pitchFamily="2" charset="2"/>
              <a:buChar char="§"/>
            </a:pPr>
            <a:endParaRPr lang="en-US" sz="2000" dirty="0">
              <a:solidFill>
                <a:srgbClr val="C7FFC2"/>
              </a:solidFill>
              <a:latin typeface="Arial" charset="0"/>
            </a:endParaRPr>
          </a:p>
          <a:p>
            <a:pPr>
              <a:buClr>
                <a:schemeClr val="folHlink"/>
              </a:buClr>
              <a:buFont typeface="Wingdings" pitchFamily="2" charset="2"/>
              <a:buChar char="§"/>
            </a:pPr>
            <a:r>
              <a:rPr lang="en-US" sz="2000" dirty="0">
                <a:solidFill>
                  <a:srgbClr val="C7FFC2"/>
                </a:solidFill>
                <a:latin typeface="Arial" charset="0"/>
              </a:rPr>
              <a:t>It can be separated from the uranium using chemical techniques, since it is a different element.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EEDD2A-5D6D-48CE-BDA5-B6B8B571C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00040-8738-4FE8-8D54-7DC6F9DFC4C1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26364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286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06363"/>
            <a:ext cx="7772400" cy="579437"/>
          </a:xfrm>
        </p:spPr>
        <p:txBody>
          <a:bodyPr/>
          <a:lstStyle/>
          <a:p>
            <a:r>
              <a:rPr lang="en-US" sz="3200"/>
              <a:t>Modern Power Reactors</a:t>
            </a:r>
            <a:endParaRPr lang="en-US"/>
          </a:p>
        </p:txBody>
      </p:sp>
      <p:sp>
        <p:nvSpPr>
          <p:cNvPr id="2212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14400"/>
            <a:ext cx="8382000" cy="16764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000" dirty="0"/>
              <a:t>Most reactors today use ordinary </a:t>
            </a:r>
            <a:r>
              <a:rPr lang="en-US" sz="2000" i="1" dirty="0">
                <a:solidFill>
                  <a:srgbClr val="FFBF8A"/>
                </a:solidFill>
              </a:rPr>
              <a:t>(light)</a:t>
            </a:r>
            <a:r>
              <a:rPr lang="en-US" sz="2000" dirty="0"/>
              <a:t> water as the moderator.</a:t>
            </a:r>
          </a:p>
          <a:p>
            <a:pPr>
              <a:lnSpc>
                <a:spcPct val="80000"/>
              </a:lnSpc>
            </a:pPr>
            <a:r>
              <a:rPr lang="en-US" sz="2000" dirty="0"/>
              <a:t>This requires enrichment of the fuel to 3% U-235 (nature: ~0.7%)</a:t>
            </a:r>
          </a:p>
          <a:p>
            <a:pPr>
              <a:lnSpc>
                <a:spcPct val="80000"/>
              </a:lnSpc>
            </a:pPr>
            <a:r>
              <a:rPr lang="en-US" sz="2000" dirty="0"/>
              <a:t>The advantage is that the water can also be used as a </a:t>
            </a:r>
            <a:r>
              <a:rPr lang="en-US" sz="2000" b="1" i="1" dirty="0">
                <a:solidFill>
                  <a:schemeClr val="accent1"/>
                </a:solidFill>
              </a:rPr>
              <a:t>coolant</a:t>
            </a:r>
            <a:r>
              <a:rPr lang="en-US" sz="2000" dirty="0"/>
              <a:t>.</a:t>
            </a:r>
            <a:endParaRPr lang="en-US" sz="2800" dirty="0"/>
          </a:p>
        </p:txBody>
      </p:sp>
      <p:pic>
        <p:nvPicPr>
          <p:cNvPr id="2" name="PressurizedWaterReactor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4880" y="1905000"/>
            <a:ext cx="8490520" cy="438790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62000" y="6439558"/>
            <a:ext cx="8153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Animated Diagram of a </a:t>
            </a:r>
            <a:r>
              <a:rPr lang="en-US" dirty="0">
                <a:hlinkClick r:id="rId6" tooltip="Pressurized Water Reactor"/>
              </a:rPr>
              <a:t>Pressurized Water Reactor</a:t>
            </a:r>
            <a:r>
              <a:rPr lang="en-US" dirty="0"/>
              <a:t>. (PWR)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F3ABE6-D1AC-4109-A65D-29482BD640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00040-8738-4FE8-8D54-7DC6F9DFC4C1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637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286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06363"/>
            <a:ext cx="7772400" cy="579437"/>
          </a:xfrm>
        </p:spPr>
        <p:txBody>
          <a:bodyPr/>
          <a:lstStyle/>
          <a:p>
            <a:r>
              <a:rPr lang="en-US" sz="3200"/>
              <a:t>Modern Power Reactors</a:t>
            </a:r>
            <a:endParaRPr lang="en-US"/>
          </a:p>
        </p:txBody>
      </p:sp>
      <p:sp>
        <p:nvSpPr>
          <p:cNvPr id="2212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38200"/>
            <a:ext cx="8382000" cy="16764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000" dirty="0"/>
              <a:t>Most reactors today use ordinary </a:t>
            </a:r>
            <a:r>
              <a:rPr lang="en-US" sz="2000" i="1" dirty="0">
                <a:solidFill>
                  <a:srgbClr val="FFBF8A"/>
                </a:solidFill>
              </a:rPr>
              <a:t>(light)</a:t>
            </a:r>
            <a:r>
              <a:rPr lang="en-US" sz="2000" dirty="0"/>
              <a:t> water as the moderator.</a:t>
            </a:r>
          </a:p>
          <a:p>
            <a:pPr>
              <a:lnSpc>
                <a:spcPct val="80000"/>
              </a:lnSpc>
            </a:pPr>
            <a:r>
              <a:rPr lang="en-US" sz="2000" dirty="0"/>
              <a:t>This requires enrichment of the fuel to 3% U-235 (nature: ~0.7%)</a:t>
            </a:r>
          </a:p>
          <a:p>
            <a:pPr>
              <a:lnSpc>
                <a:spcPct val="80000"/>
              </a:lnSpc>
            </a:pPr>
            <a:r>
              <a:rPr lang="en-US" sz="2000" dirty="0"/>
              <a:t>The advantage is that the water can also be used as a </a:t>
            </a:r>
            <a:r>
              <a:rPr lang="en-US" sz="2000" b="1" i="1" dirty="0">
                <a:solidFill>
                  <a:schemeClr val="accent1"/>
                </a:solidFill>
              </a:rPr>
              <a:t>coolant</a:t>
            </a:r>
            <a:r>
              <a:rPr lang="en-US" sz="2000" dirty="0"/>
              <a:t>.</a:t>
            </a:r>
            <a:endParaRPr lang="en-US" sz="2800" dirty="0"/>
          </a:p>
        </p:txBody>
      </p:sp>
      <p:sp>
        <p:nvSpPr>
          <p:cNvPr id="3" name="Rectangle 2"/>
          <p:cNvSpPr/>
          <p:nvPr/>
        </p:nvSpPr>
        <p:spPr>
          <a:xfrm>
            <a:off x="762000" y="6439558"/>
            <a:ext cx="8153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Animated Diagram of a </a:t>
            </a:r>
            <a:r>
              <a:rPr lang="en-US" dirty="0">
                <a:hlinkClick r:id="rId5" tooltip="Boiling Water Reactor"/>
              </a:rPr>
              <a:t>Boiling Water Reactor</a:t>
            </a:r>
            <a:r>
              <a:rPr lang="en-US" dirty="0"/>
              <a:t> (BWR)</a:t>
            </a:r>
          </a:p>
        </p:txBody>
      </p:sp>
      <p:pic>
        <p:nvPicPr>
          <p:cNvPr id="4" name="BoilingWaterReactor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2400" y="1828800"/>
            <a:ext cx="8915400" cy="4664537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2AC2860-2B4E-4E10-BEBA-72482ADD9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00040-8738-4FE8-8D54-7DC6F9DFC4C1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699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8402" name="Rectangle 2"/>
          <p:cNvSpPr>
            <a:spLocks noGrp="1" noChangeArrowheads="1"/>
          </p:cNvSpPr>
          <p:nvPr>
            <p:ph type="title"/>
          </p:nvPr>
        </p:nvSpPr>
        <p:spPr>
          <a:xfrm>
            <a:off x="1447800" y="868363"/>
            <a:ext cx="6324600" cy="946150"/>
          </a:xfrm>
          <a:noFill/>
        </p:spPr>
        <p:txBody>
          <a:bodyPr/>
          <a:lstStyle/>
          <a:p>
            <a:r>
              <a:rPr lang="en-US" sz="2800">
                <a:solidFill>
                  <a:srgbClr val="EFFF5D"/>
                </a:solidFill>
                <a:latin typeface="Comic Sans MS" pitchFamily="66" charset="0"/>
              </a:rPr>
              <a:t>Do the control rods in a nuclear reactor absorb or emit neutrons?</a:t>
            </a:r>
            <a:endParaRPr lang="en-US"/>
          </a:p>
        </p:txBody>
      </p:sp>
      <p:sp>
        <p:nvSpPr>
          <p:cNvPr id="2278403" name="Text Box 3"/>
          <p:cNvSpPr txBox="1">
            <a:spLocks noChangeArrowheads="1"/>
          </p:cNvSpPr>
          <p:nvPr/>
        </p:nvSpPr>
        <p:spPr bwMode="auto">
          <a:xfrm>
            <a:off x="0" y="4419600"/>
            <a:ext cx="83058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lvl="2" algn="just"/>
            <a:r>
              <a:rPr lang="en-US" sz="2000" dirty="0">
                <a:latin typeface="Arial" charset="0"/>
              </a:rPr>
              <a:t>The control rods in a reactor absorb neutrons and are removed or inserted to control the number of neutrons in the chain reaction.</a:t>
            </a:r>
          </a:p>
        </p:txBody>
      </p:sp>
      <p:sp>
        <p:nvSpPr>
          <p:cNvPr id="2278404" name="Rectangle 4"/>
          <p:cNvSpPr>
            <a:spLocks noChangeArrowheads="1"/>
          </p:cNvSpPr>
          <p:nvPr/>
        </p:nvSpPr>
        <p:spPr bwMode="auto">
          <a:xfrm>
            <a:off x="1905000" y="2362200"/>
            <a:ext cx="53086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457200" indent="-457200">
              <a:buClr>
                <a:schemeClr val="folHlink"/>
              </a:buClr>
              <a:buFont typeface="Arial" charset="0"/>
              <a:buAutoNum type="alphaLcParenR"/>
            </a:pPr>
            <a:r>
              <a:rPr lang="en-US" sz="2000">
                <a:latin typeface="Comic Sans MS" pitchFamily="66" charset="0"/>
              </a:rPr>
              <a:t>They absorb neutrons.</a:t>
            </a:r>
          </a:p>
          <a:p>
            <a:pPr marL="457200" indent="-457200">
              <a:buClr>
                <a:schemeClr val="folHlink"/>
              </a:buClr>
              <a:buFont typeface="Arial" charset="0"/>
              <a:buAutoNum type="alphaLcParenR"/>
            </a:pPr>
            <a:r>
              <a:rPr lang="en-US" sz="2000">
                <a:latin typeface="Comic Sans MS" pitchFamily="66" charset="0"/>
              </a:rPr>
              <a:t>They emit neutrons.</a:t>
            </a:r>
          </a:p>
          <a:p>
            <a:pPr marL="457200" indent="-457200">
              <a:buClr>
                <a:schemeClr val="folHlink"/>
              </a:buClr>
              <a:buFont typeface="Arial" charset="0"/>
              <a:buAutoNum type="alphaLcParenR"/>
            </a:pPr>
            <a:r>
              <a:rPr lang="en-US" sz="2000">
                <a:latin typeface="Comic Sans MS" pitchFamily="66" charset="0"/>
              </a:rPr>
              <a:t>They both absorb and emit neutrons.</a:t>
            </a:r>
          </a:p>
          <a:p>
            <a:pPr marL="457200" indent="-457200">
              <a:buClr>
                <a:schemeClr val="folHlink"/>
              </a:buClr>
              <a:buFont typeface="Arial" charset="0"/>
              <a:buAutoNum type="alphaLcParenR"/>
            </a:pPr>
            <a:r>
              <a:rPr lang="en-US" sz="2000">
                <a:latin typeface="Comic Sans MS" pitchFamily="66" charset="0"/>
              </a:rPr>
              <a:t>They neither absorb nor emit neutrons.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59C60E0-A0A5-4F8D-B0C6-D784090D5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00040-8738-4FE8-8D54-7DC6F9DFC4C1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373874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8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78403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995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06363"/>
            <a:ext cx="9144000" cy="579437"/>
          </a:xfrm>
        </p:spPr>
        <p:txBody>
          <a:bodyPr/>
          <a:lstStyle/>
          <a:p>
            <a:r>
              <a:rPr lang="en-US" sz="3200"/>
              <a:t>Safety and Environmental Concerns</a:t>
            </a:r>
            <a:endParaRPr lang="en-US"/>
          </a:p>
        </p:txBody>
      </p:sp>
      <p:sp>
        <p:nvSpPr>
          <p:cNvPr id="1149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609600"/>
            <a:ext cx="8382000" cy="16764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/>
              <a:t>Fuel rods must be replaced as the fuel is used up and fission products build up.</a:t>
            </a:r>
          </a:p>
          <a:p>
            <a:pPr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80000"/>
              </a:lnSpc>
            </a:pPr>
            <a:r>
              <a:rPr lang="en-US" sz="2400" dirty="0"/>
              <a:t>The spent fuel rods containing uranium, plutonium, and radioactive fission fragments must be stored or disposed of carefully.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Our current policy is to bury </a:t>
            </a:r>
          </a:p>
          <a:p>
            <a:pPr lvl="1">
              <a:lnSpc>
                <a:spcPct val="80000"/>
              </a:lnSpc>
              <a:spcBef>
                <a:spcPct val="0"/>
              </a:spcBef>
              <a:buFont typeface="Wingdings" pitchFamily="2" charset="2"/>
              <a:buNone/>
            </a:pPr>
            <a:r>
              <a:rPr lang="en-US" sz="2000" dirty="0"/>
              <a:t>	these radioactive materials in </a:t>
            </a:r>
          </a:p>
          <a:p>
            <a:pPr lvl="1">
              <a:lnSpc>
                <a:spcPct val="80000"/>
              </a:lnSpc>
              <a:spcBef>
                <a:spcPct val="0"/>
              </a:spcBef>
              <a:buFont typeface="Wingdings" pitchFamily="2" charset="2"/>
              <a:buNone/>
            </a:pPr>
            <a:r>
              <a:rPr lang="en-US" sz="2000" dirty="0"/>
              <a:t>	a solid rock formation.</a:t>
            </a:r>
          </a:p>
          <a:p>
            <a:pPr lvl="1">
              <a:lnSpc>
                <a:spcPct val="80000"/>
              </a:lnSpc>
            </a:pPr>
            <a:endParaRPr lang="en-US" sz="2000" dirty="0"/>
          </a:p>
          <a:p>
            <a:pPr lvl="1">
              <a:lnSpc>
                <a:spcPct val="80000"/>
              </a:lnSpc>
            </a:pPr>
            <a:r>
              <a:rPr lang="en-US" sz="2000" dirty="0"/>
              <a:t>Most of the fission fragments </a:t>
            </a:r>
          </a:p>
          <a:p>
            <a:pPr lvl="1">
              <a:lnSpc>
                <a:spcPct val="80000"/>
              </a:lnSpc>
              <a:spcBef>
                <a:spcPct val="0"/>
              </a:spcBef>
              <a:buFont typeface="Wingdings" pitchFamily="2" charset="2"/>
              <a:buNone/>
            </a:pPr>
            <a:r>
              <a:rPr lang="en-US" sz="2000" dirty="0"/>
              <a:t>	have half-lives of several years </a:t>
            </a:r>
          </a:p>
          <a:p>
            <a:pPr lvl="1">
              <a:lnSpc>
                <a:spcPct val="80000"/>
              </a:lnSpc>
              <a:spcBef>
                <a:spcPct val="0"/>
              </a:spcBef>
              <a:buFont typeface="Wingdings" pitchFamily="2" charset="2"/>
              <a:buNone/>
            </a:pPr>
            <a:r>
              <a:rPr lang="en-US" sz="2000" dirty="0"/>
              <a:t>	or less, and do not have to be </a:t>
            </a:r>
          </a:p>
          <a:p>
            <a:pPr lvl="1">
              <a:lnSpc>
                <a:spcPct val="80000"/>
              </a:lnSpc>
              <a:spcBef>
                <a:spcPct val="0"/>
              </a:spcBef>
              <a:buFont typeface="Wingdings" pitchFamily="2" charset="2"/>
              <a:buNone/>
            </a:pPr>
            <a:r>
              <a:rPr lang="en-US" sz="2000" dirty="0"/>
              <a:t>	isolated nearly as long as </a:t>
            </a:r>
          </a:p>
          <a:p>
            <a:pPr lvl="1">
              <a:lnSpc>
                <a:spcPct val="80000"/>
              </a:lnSpc>
              <a:spcBef>
                <a:spcPct val="0"/>
              </a:spcBef>
              <a:buFont typeface="Wingdings" pitchFamily="2" charset="2"/>
              <a:buNone/>
            </a:pPr>
            <a:r>
              <a:rPr lang="en-US" sz="2000" dirty="0"/>
              <a:t>	plutonium-239 does.</a:t>
            </a:r>
          </a:p>
          <a:p>
            <a:pPr lvl="1">
              <a:lnSpc>
                <a:spcPct val="80000"/>
              </a:lnSpc>
              <a:spcBef>
                <a:spcPct val="0"/>
              </a:spcBef>
              <a:buFont typeface="Wingdings" pitchFamily="2" charset="2"/>
              <a:buNone/>
            </a:pPr>
            <a:endParaRPr lang="en-US" sz="2000" dirty="0"/>
          </a:p>
          <a:p>
            <a:pPr lvl="1">
              <a:lnSpc>
                <a:spcPct val="80000"/>
              </a:lnSpc>
            </a:pPr>
            <a:r>
              <a:rPr lang="en-US" sz="2000" dirty="0"/>
              <a:t>In spite of the need for careful </a:t>
            </a:r>
          </a:p>
          <a:p>
            <a:pPr lvl="1">
              <a:lnSpc>
                <a:spcPct val="80000"/>
              </a:lnSpc>
              <a:spcBef>
                <a:spcPct val="0"/>
              </a:spcBef>
              <a:buFont typeface="Wingdings" pitchFamily="2" charset="2"/>
              <a:buNone/>
            </a:pPr>
            <a:r>
              <a:rPr lang="en-US" sz="2000" dirty="0"/>
              <a:t>	waste disposal, nuclear power </a:t>
            </a:r>
          </a:p>
          <a:p>
            <a:pPr lvl="1">
              <a:lnSpc>
                <a:spcPct val="80000"/>
              </a:lnSpc>
              <a:spcBef>
                <a:spcPct val="0"/>
              </a:spcBef>
              <a:buFont typeface="Wingdings" pitchFamily="2" charset="2"/>
              <a:buNone/>
            </a:pPr>
            <a:r>
              <a:rPr lang="en-US" sz="2000" dirty="0"/>
              <a:t>	still causes far lass atmospheric </a:t>
            </a:r>
          </a:p>
          <a:p>
            <a:pPr lvl="1">
              <a:lnSpc>
                <a:spcPct val="80000"/>
              </a:lnSpc>
              <a:spcBef>
                <a:spcPct val="0"/>
              </a:spcBef>
              <a:buFont typeface="Wingdings" pitchFamily="2" charset="2"/>
              <a:buNone/>
            </a:pPr>
            <a:r>
              <a:rPr lang="en-US" sz="2000" dirty="0"/>
              <a:t>	pollution (and no greenhouse </a:t>
            </a:r>
          </a:p>
          <a:p>
            <a:pPr lvl="1">
              <a:lnSpc>
                <a:spcPct val="80000"/>
              </a:lnSpc>
              <a:spcBef>
                <a:spcPct val="0"/>
              </a:spcBef>
              <a:buFont typeface="Wingdings" pitchFamily="2" charset="2"/>
              <a:buNone/>
            </a:pPr>
            <a:r>
              <a:rPr lang="en-US" sz="2000" dirty="0"/>
              <a:t>	gases) than burning fossil fuels</a:t>
            </a:r>
          </a:p>
          <a:p>
            <a:pPr lvl="1">
              <a:lnSpc>
                <a:spcPct val="80000"/>
              </a:lnSpc>
              <a:spcBef>
                <a:spcPct val="0"/>
              </a:spcBef>
              <a:buFont typeface="Wingdings" pitchFamily="2" charset="2"/>
              <a:buNone/>
            </a:pPr>
            <a:r>
              <a:rPr lang="en-US" sz="2000" dirty="0"/>
              <a:t>	such as coal or oil.</a:t>
            </a:r>
          </a:p>
        </p:txBody>
      </p:sp>
      <p:pic>
        <p:nvPicPr>
          <p:cNvPr id="1149959" name="Picture 7" descr="19_1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2743200"/>
            <a:ext cx="3098817" cy="3551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8BE0564-A393-4318-8CC8-CBD1261283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00040-8738-4FE8-8D54-7DC6F9DFC4C1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52156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9010" name="Rectangle 2"/>
          <p:cNvSpPr>
            <a:spLocks noGrp="1" noChangeArrowheads="1"/>
          </p:cNvSpPr>
          <p:nvPr>
            <p:ph type="title"/>
          </p:nvPr>
        </p:nvSpPr>
        <p:spPr>
          <a:xfrm>
            <a:off x="-457200" y="228600"/>
            <a:ext cx="9601200" cy="477054"/>
          </a:xfrm>
        </p:spPr>
        <p:txBody>
          <a:bodyPr/>
          <a:lstStyle/>
          <a:p>
            <a:r>
              <a:rPr lang="en-US" sz="2500" dirty="0"/>
              <a:t>Chernobyl and </a:t>
            </a:r>
            <a:r>
              <a:rPr lang="en-US" sz="2500" b="1" dirty="0"/>
              <a:t>Fukushima </a:t>
            </a:r>
            <a:r>
              <a:rPr lang="en-US" sz="2500" dirty="0"/>
              <a:t>Reactor </a:t>
            </a:r>
            <a:endParaRPr lang="en-US" sz="2500" dirty="0">
              <a:solidFill>
                <a:srgbClr val="EFFF5D"/>
              </a:solidFill>
              <a:latin typeface="Comic Sans MS" pitchFamily="66" charset="0"/>
            </a:endParaRPr>
          </a:p>
        </p:txBody>
      </p:sp>
      <p:sp>
        <p:nvSpPr>
          <p:cNvPr id="2219018" name="Rectangle 10"/>
          <p:cNvSpPr>
            <a:spLocks noGrp="1" noChangeArrowheads="1"/>
          </p:cNvSpPr>
          <p:nvPr>
            <p:ph type="body" idx="1"/>
          </p:nvPr>
        </p:nvSpPr>
        <p:spPr>
          <a:xfrm>
            <a:off x="457200" y="838200"/>
            <a:ext cx="8382000" cy="4800600"/>
          </a:xfrm>
          <a:noFill/>
          <a:ln/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500" dirty="0"/>
              <a:t>The nuclear reactor at Chernobyl use Graphite </a:t>
            </a:r>
            <a:r>
              <a:rPr lang="en-US" sz="2500" dirty="0" err="1"/>
              <a:t>asthe</a:t>
            </a:r>
            <a:r>
              <a:rPr lang="en-US" sz="2500" dirty="0"/>
              <a:t> moderator, and water was the coolant. Because the coolant water was not also the moderator, the loss of the water would actually increase the reaction.</a:t>
            </a:r>
          </a:p>
          <a:p>
            <a:pPr>
              <a:lnSpc>
                <a:spcPct val="80000"/>
              </a:lnSpc>
            </a:pPr>
            <a:endParaRPr lang="en-US" sz="2500" dirty="0"/>
          </a:p>
          <a:p>
            <a:pPr>
              <a:lnSpc>
                <a:spcPct val="80000"/>
              </a:lnSpc>
            </a:pPr>
            <a:r>
              <a:rPr lang="en-US" sz="2500" dirty="0"/>
              <a:t>The Fukushima I Nuclear reactors are BWR. </a:t>
            </a:r>
          </a:p>
          <a:p>
            <a:pPr>
              <a:lnSpc>
                <a:spcPct val="80000"/>
              </a:lnSpc>
            </a:pPr>
            <a:endParaRPr lang="en-US" sz="2500" dirty="0"/>
          </a:p>
          <a:p>
            <a:pPr>
              <a:lnSpc>
                <a:spcPct val="80000"/>
              </a:lnSpc>
            </a:pPr>
            <a:r>
              <a:rPr lang="en-US" sz="2500" dirty="0"/>
              <a:t>The BWR is a lot safer since water also serves as moderator. Without moderator, the chain reaction rate decrease. </a:t>
            </a:r>
          </a:p>
          <a:p>
            <a:pPr>
              <a:lnSpc>
                <a:spcPct val="80000"/>
              </a:lnSpc>
            </a:pPr>
            <a:endParaRPr lang="en-US" sz="2500" dirty="0"/>
          </a:p>
          <a:p>
            <a:pPr>
              <a:lnSpc>
                <a:spcPct val="80000"/>
              </a:lnSpc>
            </a:pPr>
            <a:r>
              <a:rPr lang="en-US" sz="2500" dirty="0"/>
              <a:t>But without the coolant, i.e. the water, the decay heat can leads to reactor meltdown. </a:t>
            </a:r>
          </a:p>
          <a:p>
            <a:pPr>
              <a:lnSpc>
                <a:spcPct val="80000"/>
              </a:lnSpc>
            </a:pPr>
            <a:endParaRPr lang="en-US" sz="2500" dirty="0"/>
          </a:p>
          <a:p>
            <a:pPr>
              <a:lnSpc>
                <a:spcPct val="80000"/>
              </a:lnSpc>
            </a:pPr>
            <a:r>
              <a:rPr lang="en-US" sz="2500" dirty="0"/>
              <a:t>Further reading: </a:t>
            </a:r>
          </a:p>
          <a:p>
            <a:pPr lvl="1">
              <a:lnSpc>
                <a:spcPct val="80000"/>
              </a:lnSpc>
            </a:pPr>
            <a:r>
              <a:rPr lang="en-US" sz="1600" dirty="0">
                <a:hlinkClick r:id="rId3"/>
              </a:rPr>
              <a:t>http://en.wikipedia.org/wiki/Fukushima_I_nuclear_accidents</a:t>
            </a:r>
            <a:r>
              <a:rPr lang="en-US" sz="1600" dirty="0"/>
              <a:t>	</a:t>
            </a:r>
          </a:p>
          <a:p>
            <a:pPr lvl="1">
              <a:lnSpc>
                <a:spcPct val="80000"/>
              </a:lnSpc>
            </a:pPr>
            <a:r>
              <a:rPr lang="en-US" sz="1600" dirty="0"/>
              <a:t>http://en.wikipedia.org/wiki/Chernobyl</a:t>
            </a:r>
          </a:p>
          <a:p>
            <a:pPr>
              <a:lnSpc>
                <a:spcPct val="80000"/>
              </a:lnSpc>
            </a:pPr>
            <a:endParaRPr lang="en-US" sz="25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83F3566-CA3D-42FD-B3B4-532369A291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00040-8738-4FE8-8D54-7DC6F9DFC4C1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81989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57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9743" y="1683723"/>
            <a:ext cx="4326013" cy="4326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3129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33400"/>
            <a:ext cx="9144000" cy="579438"/>
          </a:xfrm>
        </p:spPr>
        <p:txBody>
          <a:bodyPr/>
          <a:lstStyle/>
          <a:p>
            <a:r>
              <a:rPr lang="en-US" sz="3200">
                <a:solidFill>
                  <a:srgbClr val="EFFF5D"/>
                </a:solidFill>
                <a:latin typeface="Comic Sans MS" pitchFamily="66" charset="0"/>
              </a:rPr>
              <a:t>Can we generate power from controlled fusion?</a:t>
            </a:r>
            <a:endParaRPr lang="en-US" sz="4000">
              <a:solidFill>
                <a:srgbClr val="EFFF5D"/>
              </a:solidFill>
              <a:latin typeface="Comic Sans MS" pitchFamily="66" charset="0"/>
            </a:endParaRPr>
          </a:p>
        </p:txBody>
      </p:sp>
      <p:pic>
        <p:nvPicPr>
          <p:cNvPr id="22056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752600"/>
            <a:ext cx="3962400" cy="2871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0569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1680" y="1683723"/>
            <a:ext cx="1332781" cy="6330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4597843" y="6019800"/>
            <a:ext cx="450661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/>
              <a:t>ITER</a:t>
            </a:r>
            <a:r>
              <a:rPr lang="en-US" sz="2000" dirty="0"/>
              <a:t> (the </a:t>
            </a:r>
            <a:r>
              <a:rPr lang="en-US" sz="2000" b="1" dirty="0"/>
              <a:t>International Thermonuclear Experimental Reactor</a:t>
            </a:r>
            <a:r>
              <a:rPr lang="en-US" sz="2000" dirty="0"/>
              <a:t>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8600" y="5029200"/>
            <a:ext cx="4114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Sun is a fusion reactor (not controlled).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A2B5E9D-2D7F-4BAB-AD69-381EC3833C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00040-8738-4FE8-8D54-7DC6F9DFC4C1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92772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2498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533400"/>
            <a:ext cx="7239000" cy="2246769"/>
          </a:xfrm>
          <a:noFill/>
        </p:spPr>
        <p:txBody>
          <a:bodyPr/>
          <a:lstStyle/>
          <a:p>
            <a:r>
              <a:rPr lang="en-US" sz="2800" b="1" dirty="0">
                <a:latin typeface="Comic Sans MS" pitchFamily="66" charset="0"/>
              </a:rPr>
              <a:t>Quiz:</a:t>
            </a:r>
            <a:r>
              <a:rPr lang="en-US" sz="2800" dirty="0">
                <a:solidFill>
                  <a:srgbClr val="EFFF5D"/>
                </a:solidFill>
                <a:latin typeface="Comic Sans MS" pitchFamily="66" charset="0"/>
              </a:rPr>
              <a:t> If the coolant material is also the moderator material like in the light water reactor (BWR or PWR), can the loss of coolant ever lead to a meltdown in a reactor using natural uranium?</a:t>
            </a:r>
            <a:endParaRPr lang="en-US" dirty="0"/>
          </a:p>
        </p:txBody>
      </p:sp>
      <p:sp>
        <p:nvSpPr>
          <p:cNvPr id="2282500" name="Rectangle 4"/>
          <p:cNvSpPr>
            <a:spLocks noChangeArrowheads="1"/>
          </p:cNvSpPr>
          <p:nvPr/>
        </p:nvSpPr>
        <p:spPr bwMode="auto">
          <a:xfrm>
            <a:off x="1884872" y="3020943"/>
            <a:ext cx="1140056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457200" indent="-457200">
              <a:buClr>
                <a:schemeClr val="folHlink"/>
              </a:buClr>
              <a:buFont typeface="Arial" charset="0"/>
              <a:buAutoNum type="alphaLcParenR"/>
            </a:pPr>
            <a:r>
              <a:rPr lang="en-US" sz="2000" dirty="0">
                <a:latin typeface="Comic Sans MS" pitchFamily="66" charset="0"/>
              </a:rPr>
              <a:t>Yes.</a:t>
            </a:r>
          </a:p>
          <a:p>
            <a:pPr marL="457200" indent="-457200">
              <a:buClr>
                <a:schemeClr val="folHlink"/>
              </a:buClr>
              <a:buFont typeface="Arial" charset="0"/>
              <a:buAutoNum type="alphaLcParenR"/>
            </a:pPr>
            <a:r>
              <a:rPr lang="en-US" sz="2000" dirty="0">
                <a:latin typeface="Comic Sans MS" pitchFamily="66" charset="0"/>
              </a:rPr>
              <a:t>No.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51DE9FA-C6D3-447C-BB06-8F83912F2C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00040-8738-4FE8-8D54-7DC6F9DFC4C1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944521"/>
      </p:ext>
    </p:extLst>
  </p:cSld>
  <p:clrMapOvr>
    <a:masterClrMapping/>
  </p:clrMapOvr>
  <p:transition spd="med">
    <p:dissolv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805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553998"/>
          </a:xfrm>
        </p:spPr>
        <p:txBody>
          <a:bodyPr/>
          <a:lstStyle/>
          <a:p>
            <a:r>
              <a:rPr lang="en-US" sz="3000" dirty="0"/>
              <a:t>The Structure of the Nucleus</a:t>
            </a:r>
          </a:p>
        </p:txBody>
      </p:sp>
      <p:sp>
        <p:nvSpPr>
          <p:cNvPr id="21780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90600"/>
            <a:ext cx="7772400" cy="20574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>
                <a:solidFill>
                  <a:srgbClr val="EE8DEC"/>
                </a:solidFill>
              </a:rPr>
              <a:t>Rutherford</a:t>
            </a:r>
            <a:r>
              <a:rPr lang="en-US" sz="2400" dirty="0"/>
              <a:t>. </a:t>
            </a:r>
            <a:r>
              <a:rPr lang="en-US" sz="2000" dirty="0"/>
              <a:t>Bombarded nitrogen gas with alpha particles</a:t>
            </a:r>
          </a:p>
          <a:p>
            <a:pPr lvl="1">
              <a:lnSpc>
                <a:spcPct val="80000"/>
              </a:lnSpc>
            </a:pPr>
            <a:endParaRPr lang="en-US" sz="2000" dirty="0"/>
          </a:p>
          <a:p>
            <a:pPr lvl="1">
              <a:lnSpc>
                <a:spcPct val="80000"/>
              </a:lnSpc>
            </a:pPr>
            <a:r>
              <a:rPr lang="en-US" sz="2000" dirty="0"/>
              <a:t>A new particle emerged We now call this particle a </a:t>
            </a:r>
            <a:r>
              <a:rPr lang="en-US" sz="2000" b="1" i="1" dirty="0">
                <a:solidFill>
                  <a:schemeClr val="accent1"/>
                </a:solidFill>
              </a:rPr>
              <a:t>proton</a:t>
            </a:r>
            <a:r>
              <a:rPr lang="en-US" sz="2000" dirty="0"/>
              <a:t>.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Charge +e = 1.6 x 10</a:t>
            </a:r>
            <a:r>
              <a:rPr lang="en-US" sz="2000" baseline="30000" dirty="0"/>
              <a:t>-19</a:t>
            </a:r>
            <a:r>
              <a:rPr lang="en-US" sz="2000" dirty="0"/>
              <a:t> C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Mass = 1/4 mass of alpha particle, 1835 x mass of electron</a:t>
            </a:r>
          </a:p>
          <a:p>
            <a:pPr lvl="1">
              <a:lnSpc>
                <a:spcPct val="80000"/>
              </a:lnSpc>
            </a:pPr>
            <a:endParaRPr lang="en-US" sz="2000" dirty="0"/>
          </a:p>
          <a:p>
            <a:pPr>
              <a:lnSpc>
                <a:spcPct val="80000"/>
              </a:lnSpc>
            </a:pPr>
            <a:r>
              <a:rPr lang="en-US" sz="2400" dirty="0">
                <a:solidFill>
                  <a:srgbClr val="EE8DEC"/>
                </a:solidFill>
              </a:rPr>
              <a:t>Bothe and Becker</a:t>
            </a:r>
            <a:r>
              <a:rPr lang="en-US" sz="2400" dirty="0"/>
              <a:t> bombarded thin beryllium samples with alpha particles.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A very penetrating radiation was emitted.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Originally assumed to be gamma rays, this new radiation proved to be even more penetrating.</a:t>
            </a:r>
          </a:p>
          <a:p>
            <a:pPr>
              <a:lnSpc>
                <a:spcPct val="80000"/>
              </a:lnSpc>
            </a:pPr>
            <a:endParaRPr lang="en-US" sz="2400" dirty="0">
              <a:solidFill>
                <a:srgbClr val="EE8DEC"/>
              </a:solidFill>
            </a:endParaRPr>
          </a:p>
          <a:p>
            <a:pPr>
              <a:lnSpc>
                <a:spcPct val="80000"/>
              </a:lnSpc>
            </a:pPr>
            <a:r>
              <a:rPr lang="en-US" sz="2400" dirty="0">
                <a:solidFill>
                  <a:srgbClr val="EE8DEC"/>
                </a:solidFill>
              </a:rPr>
              <a:t>Chadwick</a:t>
            </a:r>
            <a:r>
              <a:rPr lang="en-US" sz="2400" dirty="0"/>
              <a:t> determined it was a new particle which we now call </a:t>
            </a:r>
            <a:r>
              <a:rPr lang="en-US" sz="2400" b="1" i="1" dirty="0">
                <a:solidFill>
                  <a:schemeClr val="accent1"/>
                </a:solidFill>
              </a:rPr>
              <a:t>neutron</a:t>
            </a:r>
            <a:r>
              <a:rPr lang="en-US" sz="2400" dirty="0"/>
              <a:t>.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No charge -- electrically neutral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Mass very close to the proton’s mass</a:t>
            </a:r>
          </a:p>
          <a:p>
            <a:pPr lvl="1">
              <a:lnSpc>
                <a:spcPct val="80000"/>
              </a:lnSpc>
            </a:pPr>
            <a:endParaRPr lang="en-US" sz="2000" dirty="0"/>
          </a:p>
          <a:p>
            <a:pPr marL="457200" lvl="1" indent="0">
              <a:lnSpc>
                <a:spcPct val="80000"/>
              </a:lnSpc>
              <a:buNone/>
            </a:pPr>
            <a:endParaRPr lang="en-US" sz="20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641267E-F1DB-418F-9596-E11FC0F4B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00040-8738-4FE8-8D54-7DC6F9DFC4C1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7419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829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52400" y="304800"/>
            <a:ext cx="8991600" cy="37338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/>
              <a:t>The basic building blocks of the nucleus are the proton and the neutron.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Their masses are nearly equal.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The proton has a charge of +1e while the neutron is electrically neutral.</a:t>
            </a:r>
          </a:p>
          <a:p>
            <a:pPr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80000"/>
              </a:lnSpc>
            </a:pPr>
            <a:r>
              <a:rPr lang="en-US" sz="2400" dirty="0"/>
              <a:t>This explains both the charge and the mass of the nucleus.</a:t>
            </a:r>
          </a:p>
          <a:p>
            <a:pPr lvl="1">
              <a:lnSpc>
                <a:spcPct val="80000"/>
              </a:lnSpc>
            </a:pPr>
            <a:endParaRPr lang="en-US" sz="2000" dirty="0"/>
          </a:p>
          <a:p>
            <a:pPr lvl="1">
              <a:lnSpc>
                <a:spcPct val="80000"/>
              </a:lnSpc>
            </a:pPr>
            <a:r>
              <a:rPr lang="en-US" sz="2000" dirty="0"/>
              <a:t>An alpha particle with charge +2e and mass 4 x mass of the proton is composed of two protons and two neutrons.</a:t>
            </a:r>
          </a:p>
          <a:p>
            <a:pPr lvl="1">
              <a:lnSpc>
                <a:spcPct val="80000"/>
              </a:lnSpc>
            </a:pPr>
            <a:endParaRPr lang="en-US" sz="2000" dirty="0"/>
          </a:p>
          <a:p>
            <a:pPr lvl="1">
              <a:lnSpc>
                <a:spcPct val="80000"/>
              </a:lnSpc>
            </a:pPr>
            <a:r>
              <a:rPr lang="en-US" sz="2000" dirty="0"/>
              <a:t>A nitrogen nucleus with a mass 14 times the mass of a hydrogen nucleus and a charge 7 times that of hydrogen is composed of seven protons and seven neutrons.</a:t>
            </a:r>
          </a:p>
        </p:txBody>
      </p:sp>
      <p:pic>
        <p:nvPicPr>
          <p:cNvPr id="2188292" name="Picture 4" descr="19_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4410075"/>
            <a:ext cx="7416800" cy="2371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B9F082-3F09-4176-8158-7D99FC2D86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00040-8738-4FE8-8D54-7DC6F9DFC4C1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6722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2995" name="Picture 3" descr="19_0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8" y="390525"/>
            <a:ext cx="9009062" cy="585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4CDBE3D-D016-4EE2-9503-54C7517B9A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6ECC5-8DF3-44E1-B3C2-F0EB8BA1D4FB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7168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238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76200"/>
            <a:ext cx="8991600" cy="38100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/>
              <a:t>This also explains </a:t>
            </a:r>
            <a:r>
              <a:rPr lang="en-US" sz="2400" b="1" i="1" dirty="0">
                <a:solidFill>
                  <a:schemeClr val="accent1"/>
                </a:solidFill>
              </a:rPr>
              <a:t>isotopes</a:t>
            </a:r>
            <a:r>
              <a:rPr lang="en-US" sz="2400" dirty="0"/>
              <a:t>.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Atoms of the same element can have different values of nuclear mass.</a:t>
            </a:r>
          </a:p>
          <a:p>
            <a:pPr lvl="2">
              <a:lnSpc>
                <a:spcPct val="80000"/>
              </a:lnSpc>
            </a:pPr>
            <a:r>
              <a:rPr lang="en-US" sz="1800" dirty="0"/>
              <a:t>Different isotopes have the same number of protons in the nucleus, but different numbers of neutrons.</a:t>
            </a:r>
          </a:p>
          <a:p>
            <a:pPr lvl="2">
              <a:lnSpc>
                <a:spcPct val="80000"/>
              </a:lnSpc>
            </a:pPr>
            <a:r>
              <a:rPr lang="en-US" sz="1800" dirty="0"/>
              <a:t>Two common isotopes of chlorine both have 17 protons, but one has 18 neutrons and the other has 20 neutrons.</a:t>
            </a:r>
          </a:p>
          <a:p>
            <a:pPr lvl="2">
              <a:lnSpc>
                <a:spcPct val="80000"/>
              </a:lnSpc>
            </a:pPr>
            <a:endParaRPr lang="en-US" sz="1800" dirty="0"/>
          </a:p>
          <a:p>
            <a:pPr lvl="1">
              <a:lnSpc>
                <a:spcPct val="80000"/>
              </a:lnSpc>
            </a:pPr>
            <a:r>
              <a:rPr lang="en-US" sz="2000" dirty="0"/>
              <a:t>The chemical properties of an element are determined by the number and arrangement of the electrons outside of the nucleus.</a:t>
            </a:r>
          </a:p>
          <a:p>
            <a:pPr lvl="1">
              <a:lnSpc>
                <a:spcPct val="80000"/>
              </a:lnSpc>
            </a:pPr>
            <a:endParaRPr lang="en-US" sz="2000" dirty="0"/>
          </a:p>
          <a:p>
            <a:pPr lvl="1">
              <a:lnSpc>
                <a:spcPct val="80000"/>
              </a:lnSpc>
            </a:pPr>
            <a:r>
              <a:rPr lang="en-US" sz="2000" dirty="0"/>
              <a:t>For a neutral atom with a net charge of zero, the number of electrons outside the nucleus must equal the number of protons inside the nucleus.  This is the </a:t>
            </a:r>
            <a:r>
              <a:rPr lang="en-US" sz="2000" b="1" i="1" dirty="0">
                <a:solidFill>
                  <a:schemeClr val="accent1"/>
                </a:solidFill>
              </a:rPr>
              <a:t>atomic number</a:t>
            </a:r>
            <a:r>
              <a:rPr lang="en-US" sz="2000" dirty="0"/>
              <a:t>.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The total number of protons and neutrons are called </a:t>
            </a:r>
            <a:r>
              <a:rPr lang="en-US" sz="2000" b="1" i="1" dirty="0">
                <a:solidFill>
                  <a:schemeClr val="accent1"/>
                </a:solidFill>
              </a:rPr>
              <a:t>mass number</a:t>
            </a:r>
          </a:p>
        </p:txBody>
      </p:sp>
      <p:pic>
        <p:nvPicPr>
          <p:cNvPr id="2192387" name="Picture 3" descr="19_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268" y="4267200"/>
            <a:ext cx="7416800" cy="2371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577092C-9644-4DED-8EB4-C2069BDA5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00040-8738-4FE8-8D54-7DC6F9DFC4C1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8266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635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27013"/>
            <a:ext cx="9144000" cy="2227262"/>
          </a:xfrm>
          <a:noFill/>
        </p:spPr>
        <p:txBody>
          <a:bodyPr/>
          <a:lstStyle/>
          <a:p>
            <a:r>
              <a:rPr lang="en-US" sz="2800">
                <a:solidFill>
                  <a:srgbClr val="EFFF5D"/>
                </a:solidFill>
                <a:latin typeface="Comic Sans MS" pitchFamily="66" charset="0"/>
              </a:rPr>
              <a:t>Plutonium-239 is a radioactive isotope of plutonium produced in nuclear reactors. </a:t>
            </a:r>
            <a:br>
              <a:rPr lang="en-US" sz="2800">
                <a:solidFill>
                  <a:srgbClr val="EFFF5D"/>
                </a:solidFill>
                <a:latin typeface="Comic Sans MS" pitchFamily="66" charset="0"/>
              </a:rPr>
            </a:br>
            <a:r>
              <a:rPr lang="en-US" sz="2800">
                <a:solidFill>
                  <a:srgbClr val="EFFF5D"/>
                </a:solidFill>
                <a:latin typeface="Comic Sans MS" pitchFamily="66" charset="0"/>
              </a:rPr>
              <a:t>Plutonium has an atomic number of 94.  </a:t>
            </a:r>
            <a:br>
              <a:rPr lang="en-US" sz="2800">
                <a:solidFill>
                  <a:srgbClr val="EFFF5D"/>
                </a:solidFill>
                <a:latin typeface="Comic Sans MS" pitchFamily="66" charset="0"/>
              </a:rPr>
            </a:br>
            <a:r>
              <a:rPr lang="en-US" sz="2800">
                <a:solidFill>
                  <a:srgbClr val="EFFF5D"/>
                </a:solidFill>
                <a:latin typeface="Comic Sans MS" pitchFamily="66" charset="0"/>
              </a:rPr>
              <a:t>How many protons and how many neutrons are in the nucleus of this isotope?</a:t>
            </a:r>
            <a:endParaRPr lang="en-US"/>
          </a:p>
        </p:txBody>
      </p:sp>
      <p:sp>
        <p:nvSpPr>
          <p:cNvPr id="2276355" name="Text Box 3"/>
          <p:cNvSpPr txBox="1">
            <a:spLocks noChangeArrowheads="1"/>
          </p:cNvSpPr>
          <p:nvPr/>
        </p:nvSpPr>
        <p:spPr bwMode="auto">
          <a:xfrm>
            <a:off x="609600" y="4800600"/>
            <a:ext cx="83058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 typeface="Symbol" pitchFamily="18" charset="2"/>
              <a:buNone/>
            </a:pPr>
            <a:r>
              <a:rPr lang="en-US" sz="2000"/>
              <a:t>With an atomic number of 94, all isotopes of plutonium have 94 protons.</a:t>
            </a:r>
          </a:p>
          <a:p>
            <a:pPr>
              <a:buFont typeface="Symbol" pitchFamily="18" charset="2"/>
              <a:buNone/>
            </a:pPr>
            <a:r>
              <a:rPr lang="en-US" sz="2000"/>
              <a:t>The isotope plutonium-239 has 239 - 94 = 145 neutrons.</a:t>
            </a:r>
            <a:endParaRPr lang="en-US" sz="2000">
              <a:latin typeface="Arial" charset="0"/>
              <a:sym typeface="Symbol" pitchFamily="18" charset="2"/>
            </a:endParaRPr>
          </a:p>
        </p:txBody>
      </p:sp>
      <p:sp>
        <p:nvSpPr>
          <p:cNvPr id="2276357" name="Rectangle 5"/>
          <p:cNvSpPr>
            <a:spLocks noChangeArrowheads="1"/>
          </p:cNvSpPr>
          <p:nvPr/>
        </p:nvSpPr>
        <p:spPr bwMode="auto">
          <a:xfrm>
            <a:off x="2743200" y="2727325"/>
            <a:ext cx="3651250" cy="192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457200" indent="-457200">
              <a:buClr>
                <a:schemeClr val="folHlink"/>
              </a:buClr>
              <a:buFont typeface="Arial" charset="0"/>
              <a:buAutoNum type="alphaLcParenR"/>
            </a:pPr>
            <a:r>
              <a:rPr lang="en-US" sz="2000">
                <a:latin typeface="Comic Sans MS" pitchFamily="66" charset="0"/>
              </a:rPr>
              <a:t>94 protons, 94 neutrons</a:t>
            </a:r>
          </a:p>
          <a:p>
            <a:pPr marL="457200" indent="-457200">
              <a:buClr>
                <a:schemeClr val="folHlink"/>
              </a:buClr>
              <a:buFont typeface="Arial" charset="0"/>
              <a:buAutoNum type="alphaLcParenR"/>
            </a:pPr>
            <a:r>
              <a:rPr lang="en-US" sz="2000">
                <a:latin typeface="Comic Sans MS" pitchFamily="66" charset="0"/>
              </a:rPr>
              <a:t>94 protons, 145 neutrons</a:t>
            </a:r>
          </a:p>
          <a:p>
            <a:pPr marL="457200" indent="-457200">
              <a:buClr>
                <a:schemeClr val="folHlink"/>
              </a:buClr>
              <a:buFont typeface="Arial" charset="0"/>
              <a:buAutoNum type="alphaLcParenR"/>
            </a:pPr>
            <a:r>
              <a:rPr lang="en-US" sz="2000">
                <a:latin typeface="Comic Sans MS" pitchFamily="66" charset="0"/>
              </a:rPr>
              <a:t>145 protons, 94 neutrons</a:t>
            </a:r>
          </a:p>
          <a:p>
            <a:pPr marL="457200" indent="-457200">
              <a:buClr>
                <a:schemeClr val="folHlink"/>
              </a:buClr>
              <a:buFont typeface="Arial" charset="0"/>
              <a:buAutoNum type="alphaLcParenR"/>
            </a:pPr>
            <a:r>
              <a:rPr lang="en-US" sz="2000">
                <a:latin typeface="Comic Sans MS" pitchFamily="66" charset="0"/>
              </a:rPr>
              <a:t>94 protons, 239 neutrons</a:t>
            </a:r>
          </a:p>
          <a:p>
            <a:pPr marL="457200" indent="-457200">
              <a:buClr>
                <a:schemeClr val="folHlink"/>
              </a:buClr>
              <a:buFont typeface="Arial" charset="0"/>
              <a:buAutoNum type="alphaLcParenR"/>
            </a:pPr>
            <a:r>
              <a:rPr lang="en-US" sz="2000">
                <a:latin typeface="Comic Sans MS" pitchFamily="66" charset="0"/>
              </a:rPr>
              <a:t>239 protons, 94 neutrons</a:t>
            </a:r>
          </a:p>
          <a:p>
            <a:pPr marL="457200" indent="-457200">
              <a:buClr>
                <a:schemeClr val="folHlink"/>
              </a:buClr>
              <a:buFont typeface="Arial" charset="0"/>
              <a:buAutoNum type="alphaLcParenR"/>
            </a:pPr>
            <a:endParaRPr lang="en-US" sz="2000">
              <a:latin typeface="Comic Sans MS" pitchFamily="66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AF98B23-E05E-4C9A-8265-6E343F83D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00040-8738-4FE8-8D54-7DC6F9DFC4C1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113843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6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63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7635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76355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763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76355" grpId="0"/>
    </p:bldLst>
  </p:timing>
</p:sld>
</file>

<file path=ppt/theme/theme1.xml><?xml version="1.0" encoding="utf-8"?>
<a:theme xmlns:a="http://schemas.openxmlformats.org/drawingml/2006/main" name="arny">
  <a:themeElements>
    <a:clrScheme name="arny 1">
      <a:dk1>
        <a:srgbClr val="000044"/>
      </a:dk1>
      <a:lt1>
        <a:srgbClr val="FFFFFF"/>
      </a:lt1>
      <a:dk2>
        <a:srgbClr val="000066"/>
      </a:dk2>
      <a:lt2>
        <a:srgbClr val="FFCC00"/>
      </a:lt2>
      <a:accent1>
        <a:srgbClr val="9CE157"/>
      </a:accent1>
      <a:accent2>
        <a:srgbClr val="2663A0"/>
      </a:accent2>
      <a:accent3>
        <a:srgbClr val="AAAAB8"/>
      </a:accent3>
      <a:accent4>
        <a:srgbClr val="DADADA"/>
      </a:accent4>
      <a:accent5>
        <a:srgbClr val="CBEEB4"/>
      </a:accent5>
      <a:accent6>
        <a:srgbClr val="215991"/>
      </a:accent6>
      <a:hlink>
        <a:srgbClr val="F98D43"/>
      </a:hlink>
      <a:folHlink>
        <a:srgbClr val="CC3300"/>
      </a:folHlink>
    </a:clrScheme>
    <a:fontScheme name="arny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arny 1">
        <a:dk1>
          <a:srgbClr val="000044"/>
        </a:dk1>
        <a:lt1>
          <a:srgbClr val="FFFFFF"/>
        </a:lt1>
        <a:dk2>
          <a:srgbClr val="000066"/>
        </a:dk2>
        <a:lt2>
          <a:srgbClr val="FFCC00"/>
        </a:lt2>
        <a:accent1>
          <a:srgbClr val="9CE157"/>
        </a:accent1>
        <a:accent2>
          <a:srgbClr val="2663A0"/>
        </a:accent2>
        <a:accent3>
          <a:srgbClr val="AAAAB8"/>
        </a:accent3>
        <a:accent4>
          <a:srgbClr val="DADADA"/>
        </a:accent4>
        <a:accent5>
          <a:srgbClr val="CBEEB4"/>
        </a:accent5>
        <a:accent6>
          <a:srgbClr val="215991"/>
        </a:accent6>
        <a:hlink>
          <a:srgbClr val="F98D43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rny 2">
        <a:dk1>
          <a:srgbClr val="000066"/>
        </a:dk1>
        <a:lt1>
          <a:srgbClr val="9CC2E8"/>
        </a:lt1>
        <a:dk2>
          <a:srgbClr val="4D4D4D"/>
        </a:dk2>
        <a:lt2>
          <a:srgbClr val="7DAFE1"/>
        </a:lt2>
        <a:accent1>
          <a:srgbClr val="26D2E4"/>
        </a:accent1>
        <a:accent2>
          <a:srgbClr val="D0E2F4"/>
        </a:accent2>
        <a:accent3>
          <a:srgbClr val="CBDDF2"/>
        </a:accent3>
        <a:accent4>
          <a:srgbClr val="000056"/>
        </a:accent4>
        <a:accent5>
          <a:srgbClr val="ACE5EF"/>
        </a:accent5>
        <a:accent6>
          <a:srgbClr val="BCCDDD"/>
        </a:accent6>
        <a:hlink>
          <a:srgbClr val="003366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rny 3">
        <a:dk1>
          <a:srgbClr val="000000"/>
        </a:dk1>
        <a:lt1>
          <a:srgbClr val="EAEAEA"/>
        </a:lt1>
        <a:dk2>
          <a:srgbClr val="333333"/>
        </a:dk2>
        <a:lt2>
          <a:srgbClr val="DDDDDD"/>
        </a:lt2>
        <a:accent1>
          <a:srgbClr val="C0C0C0"/>
        </a:accent1>
        <a:accent2>
          <a:srgbClr val="FFFFFF"/>
        </a:accent2>
        <a:accent3>
          <a:srgbClr val="F3F3F3"/>
        </a:accent3>
        <a:accent4>
          <a:srgbClr val="000000"/>
        </a:accent4>
        <a:accent5>
          <a:srgbClr val="DCDCDC"/>
        </a:accent5>
        <a:accent6>
          <a:srgbClr val="E7E7E7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rny 4">
        <a:dk1>
          <a:srgbClr val="002E2D"/>
        </a:dk1>
        <a:lt1>
          <a:srgbClr val="FFFFFF"/>
        </a:lt1>
        <a:dk2>
          <a:srgbClr val="005250"/>
        </a:dk2>
        <a:lt2>
          <a:srgbClr val="FFCC00"/>
        </a:lt2>
        <a:accent1>
          <a:srgbClr val="9CE157"/>
        </a:accent1>
        <a:accent2>
          <a:srgbClr val="00817E"/>
        </a:accent2>
        <a:accent3>
          <a:srgbClr val="AAB3B3"/>
        </a:accent3>
        <a:accent4>
          <a:srgbClr val="DADADA"/>
        </a:accent4>
        <a:accent5>
          <a:srgbClr val="CBEEB4"/>
        </a:accent5>
        <a:accent6>
          <a:srgbClr val="007472"/>
        </a:accent6>
        <a:hlink>
          <a:srgbClr val="FFFF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rny 5">
        <a:dk1>
          <a:srgbClr val="291A4C"/>
        </a:dk1>
        <a:lt1>
          <a:srgbClr val="FFFFFF"/>
        </a:lt1>
        <a:dk2>
          <a:srgbClr val="3B256B"/>
        </a:dk2>
        <a:lt2>
          <a:srgbClr val="FFCC00"/>
        </a:lt2>
        <a:accent1>
          <a:srgbClr val="6EBFCA"/>
        </a:accent1>
        <a:accent2>
          <a:srgbClr val="56369C"/>
        </a:accent2>
        <a:accent3>
          <a:srgbClr val="AFACBA"/>
        </a:accent3>
        <a:accent4>
          <a:srgbClr val="DADADA"/>
        </a:accent4>
        <a:accent5>
          <a:srgbClr val="BADCE1"/>
        </a:accent5>
        <a:accent6>
          <a:srgbClr val="4D308D"/>
        </a:accent6>
        <a:hlink>
          <a:srgbClr val="CCCCFF"/>
        </a:hlink>
        <a:folHlink>
          <a:srgbClr val="66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rny 6">
        <a:dk1>
          <a:srgbClr val="511D30"/>
        </a:dk1>
        <a:lt1>
          <a:srgbClr val="FFFFFF"/>
        </a:lt1>
        <a:dk2>
          <a:srgbClr val="6D2740"/>
        </a:dk2>
        <a:lt2>
          <a:srgbClr val="FDD409"/>
        </a:lt2>
        <a:accent1>
          <a:srgbClr val="FDB83B"/>
        </a:accent1>
        <a:accent2>
          <a:srgbClr val="9D395D"/>
        </a:accent2>
        <a:accent3>
          <a:srgbClr val="BAACAF"/>
        </a:accent3>
        <a:accent4>
          <a:srgbClr val="DADADA"/>
        </a:accent4>
        <a:accent5>
          <a:srgbClr val="FED8AF"/>
        </a:accent5>
        <a:accent6>
          <a:srgbClr val="8E3353"/>
        </a:accent6>
        <a:hlink>
          <a:srgbClr val="FF99CC"/>
        </a:hlink>
        <a:folHlink>
          <a:srgbClr val="D60093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HD:Applications:Microsoft Office 2004:Templates:My Templates:arny.pot</Template>
  <TotalTime>27744</TotalTime>
  <Words>3743</Words>
  <Application>Microsoft Office PowerPoint</Application>
  <PresentationFormat>On-screen Show (4:3)</PresentationFormat>
  <Paragraphs>529</Paragraphs>
  <Slides>47</Slides>
  <Notes>39</Notes>
  <HiddenSlides>0</HiddenSlides>
  <MMClips>5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8" baseType="lpstr">
      <vt:lpstr>Arial</vt:lpstr>
      <vt:lpstr>Arial Black</vt:lpstr>
      <vt:lpstr>Calibri</vt:lpstr>
      <vt:lpstr>Cambria Math</vt:lpstr>
      <vt:lpstr>Comic Sans MS</vt:lpstr>
      <vt:lpstr>Symbol</vt:lpstr>
      <vt:lpstr>Times</vt:lpstr>
      <vt:lpstr>Times New Roman</vt:lpstr>
      <vt:lpstr>Wingdings</vt:lpstr>
      <vt:lpstr>arny</vt:lpstr>
      <vt:lpstr>Equation</vt:lpstr>
      <vt:lpstr>PowerPoint Presentation</vt:lpstr>
      <vt:lpstr>Bohr’s model of the atom</vt:lpstr>
      <vt:lpstr>PowerPoint Presentation</vt:lpstr>
      <vt:lpstr>PowerPoint Presentation</vt:lpstr>
      <vt:lpstr>The Structure of the Nucleus</vt:lpstr>
      <vt:lpstr>PowerPoint Presentation</vt:lpstr>
      <vt:lpstr>PowerPoint Presentation</vt:lpstr>
      <vt:lpstr>PowerPoint Presentation</vt:lpstr>
      <vt:lpstr>Plutonium-239 is a radioactive isotope of plutonium produced in nuclear reactors.  Plutonium has an atomic number of 94.   How many protons and how many neutrons are in the nucleus of this isotope?</vt:lpstr>
      <vt:lpstr>Alpha decay</vt:lpstr>
      <vt:lpstr>PowerPoint Presentation</vt:lpstr>
      <vt:lpstr>PowerPoint Presentation</vt:lpstr>
      <vt:lpstr>PowerPoint Presentation</vt:lpstr>
      <vt:lpstr>If we start with 10,000 atoms of a radioactive substance with a half-life of 2 hours, how many atoms of that element remain after 4 hours?</vt:lpstr>
      <vt:lpstr>Quiz: If we start with 10,000 atoms of a radioactive substance with a half-life of 2 hours, how many atoms of that element remain after 8 hours?</vt:lpstr>
      <vt:lpstr>We are exposed to radiation every day.   How much exposure is likely to be dangerous?</vt:lpstr>
      <vt:lpstr>Nuclear Reactions and Nuclear Fission</vt:lpstr>
      <vt:lpstr>Fermi attempted to produce new elements by bombarding uranium with neutrons.  </vt:lpstr>
      <vt:lpstr>Mass and Energy </vt:lpstr>
      <vt:lpstr>What is the energy released in this reaction?</vt:lpstr>
      <vt:lpstr>Backups</vt:lpstr>
      <vt:lpstr>Mass and Energy </vt:lpstr>
      <vt:lpstr>What is the energy released in this reaction?</vt:lpstr>
      <vt:lpstr>PowerPoint Presentation</vt:lpstr>
      <vt:lpstr>PowerPoint Presentation</vt:lpstr>
      <vt:lpstr>Fusion</vt:lpstr>
      <vt:lpstr>Nuclear Weapons and Nuclear Fusion</vt:lpstr>
      <vt:lpstr>The Mother of All (conventional) Bombs</vt:lpstr>
      <vt:lpstr>Fission Bomb</vt:lpstr>
      <vt:lpstr>PowerPoint Presentation</vt:lpstr>
      <vt:lpstr>PowerPoint Presentation</vt:lpstr>
      <vt:lpstr>PowerPoint Presentation</vt:lpstr>
      <vt:lpstr>Little Boy Uranium Bomb</vt:lpstr>
      <vt:lpstr>Fat Man Plutonium Bomb</vt:lpstr>
      <vt:lpstr>PowerPoint Presentation</vt:lpstr>
      <vt:lpstr>PowerPoint Presentation</vt:lpstr>
      <vt:lpstr>The antimatter bomb:  the Sci-Fi Bomb</vt:lpstr>
      <vt:lpstr>The antimatter bomb:  the Sci-Fi Bomb</vt:lpstr>
      <vt:lpstr>Nuclear Reactors</vt:lpstr>
      <vt:lpstr>PowerPoint Presentation</vt:lpstr>
      <vt:lpstr>Modern Power Reactors</vt:lpstr>
      <vt:lpstr>Modern Power Reactors</vt:lpstr>
      <vt:lpstr>Do the control rods in a nuclear reactor absorb or emit neutrons?</vt:lpstr>
      <vt:lpstr>Safety and Environmental Concerns</vt:lpstr>
      <vt:lpstr>Chernobyl and Fukushima Reactor </vt:lpstr>
      <vt:lpstr>Can we generate power from controlled fusion?</vt:lpstr>
      <vt:lpstr>Quiz: If the coolant material is also the moderator material like in the light water reactor (BWR or PWR), can the loss of coolant ever lead to a meltdown in a reactor using natural uranium?</vt:lpstr>
    </vt:vector>
  </TitlesOfParts>
  <Company>ISU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  -  Chapter 15 Thermodynamics</dc:title>
  <dc:subject>Cutnell</dc:subject>
  <dc:creator>Kara Keeter</dc:creator>
  <cp:keywords>Cutnell, PowerPoint, Presentation</cp:keywords>
  <cp:lastModifiedBy>David King</cp:lastModifiedBy>
  <cp:revision>281</cp:revision>
  <cp:lastPrinted>2006-03-07T20:21:09Z</cp:lastPrinted>
  <dcterms:created xsi:type="dcterms:W3CDTF">2006-01-07T22:20:33Z</dcterms:created>
  <dcterms:modified xsi:type="dcterms:W3CDTF">2021-04-25T23:04:15Z</dcterms:modified>
  <cp:category>Presentations</cp:category>
</cp:coreProperties>
</file>