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1018" r:id="rId2"/>
    <p:sldId id="1007" r:id="rId3"/>
    <p:sldId id="981" r:id="rId4"/>
    <p:sldId id="982" r:id="rId5"/>
    <p:sldId id="983" r:id="rId6"/>
    <p:sldId id="1008" r:id="rId7"/>
    <p:sldId id="996" r:id="rId8"/>
    <p:sldId id="1013" r:id="rId9"/>
    <p:sldId id="1015" r:id="rId10"/>
    <p:sldId id="1014" r:id="rId11"/>
    <p:sldId id="1016" r:id="rId12"/>
    <p:sldId id="1006" r:id="rId13"/>
    <p:sldId id="997" r:id="rId14"/>
    <p:sldId id="998" r:id="rId15"/>
    <p:sldId id="1009" r:id="rId16"/>
    <p:sldId id="1000" r:id="rId17"/>
    <p:sldId id="1012" r:id="rId18"/>
    <p:sldId id="1010" r:id="rId19"/>
    <p:sldId id="984" r:id="rId20"/>
    <p:sldId id="98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FFEE"/>
    <a:srgbClr val="CFE1CB"/>
    <a:srgbClr val="FFDAF2"/>
    <a:srgbClr val="EE8DEC"/>
    <a:srgbClr val="FFFA2C"/>
    <a:srgbClr val="FFF0D8"/>
    <a:srgbClr val="FFFADA"/>
    <a:srgbClr val="FFD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92000" autoAdjust="0"/>
  </p:normalViewPr>
  <p:slideViewPr>
    <p:cSldViewPr>
      <p:cViewPr varScale="1">
        <p:scale>
          <a:sx n="60" d="100"/>
          <a:sy n="60" d="100"/>
        </p:scale>
        <p:origin x="-51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29BE6C-1ED2-4946-A3E7-634A2CF9B9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0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52EC98-5AA5-4841-BE63-E2B7351D9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are</a:t>
            </a:r>
            <a:r>
              <a:rPr lang="en-US" baseline="0" dirty="0" smtClean="0"/>
              <a:t> going into a different area. Nuclear reaction.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4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E65F6-E23D-4941-B86E-7B43BE8C71A9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48667-6DF8-489D-80CA-C0866295E0C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BB5A8-4DF4-4496-870D-CD3B94A38F13}" type="slidenum">
              <a:rPr lang="en-US"/>
              <a:pPr/>
              <a:t>19</a:t>
            </a:fld>
            <a:endParaRPr lang="en-US"/>
          </a:p>
        </p:txBody>
      </p:sp>
      <p:sp>
        <p:nvSpPr>
          <p:cNvPr id="226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67C1E-132D-4B7A-9D6C-AC26D8FBECEC}" type="slidenum">
              <a:rPr lang="en-US"/>
              <a:pPr/>
              <a:t>20</a:t>
            </a:fld>
            <a:endParaRPr lang="en-US"/>
          </a:p>
        </p:txBody>
      </p:sp>
      <p:sp>
        <p:nvSpPr>
          <p:cNvPr id="2263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In the fuel</a:t>
            </a:r>
            <a:r>
              <a:rPr lang="en-US" baseline="0" dirty="0" smtClean="0"/>
              <a:t> rod, most are U238. </a:t>
            </a:r>
            <a:endParaRPr lang="en-US" dirty="0" smtClean="0"/>
          </a:p>
          <a:p>
            <a:r>
              <a:rPr lang="en-US" dirty="0" err="1" smtClean="0"/>
              <a:t>Np</a:t>
            </a:r>
            <a:r>
              <a:rPr lang="en-US" dirty="0" smtClean="0"/>
              <a:t>: neptunium</a:t>
            </a:r>
            <a:r>
              <a:rPr lang="en-US" baseline="0" dirty="0" smtClean="0"/>
              <a:t>-239.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5CEF9-3491-4889-B805-E077BBEFBCA3}" type="slidenum">
              <a:rPr lang="en-US"/>
              <a:pPr/>
              <a:t>3</a:t>
            </a:fld>
            <a:endParaRPr lang="en-US"/>
          </a:p>
        </p:txBody>
      </p:sp>
      <p:sp>
        <p:nvSpPr>
          <p:cNvPr id="220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binding</a:t>
            </a:r>
            <a:r>
              <a:rPr lang="en-US" baseline="0" dirty="0" smtClean="0"/>
              <a:t> energy. i.e. potential energy, how tight they bind.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8FFB8-0D09-4DE3-9637-6E19FE28420A}" type="slidenum">
              <a:rPr lang="en-US"/>
              <a:pPr/>
              <a:t>4</a:t>
            </a:fld>
            <a:endParaRPr lang="en-US"/>
          </a:p>
        </p:txBody>
      </p:sp>
      <p:sp>
        <p:nvSpPr>
          <p:cNvPr id="2258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Kr: Krypton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E2FE9F-F7CD-424E-8911-2357BFD60822}" type="slidenum">
              <a:rPr lang="en-US"/>
              <a:pPr/>
              <a:t>5</a:t>
            </a:fld>
            <a:endParaRPr lang="en-US"/>
          </a:p>
        </p:txBody>
      </p:sp>
      <p:sp>
        <p:nvSpPr>
          <p:cNvPr id="220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2BCEF-D1CD-425B-8BF6-C49E21D1CA11}" type="slidenum">
              <a:rPr lang="en-US"/>
              <a:pPr/>
              <a:t>7</a:t>
            </a:fld>
            <a:endParaRPr lang="en-US"/>
          </a:p>
        </p:txBody>
      </p:sp>
      <p:sp>
        <p:nvSpPr>
          <p:cNvPr id="154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</a:t>
            </a:r>
            <a:r>
              <a:rPr lang="en-US" baseline="0" dirty="0" smtClean="0"/>
              <a:t> air rise and mix with cold air to form </a:t>
            </a:r>
            <a:r>
              <a:rPr lang="en-US" baseline="0" dirty="0" err="1" smtClean="0"/>
              <a:t>turbulance</a:t>
            </a:r>
            <a:r>
              <a:rPr lang="en-US" baseline="0" dirty="0" smtClean="0">
                <a:sym typeface="Wingdings" pitchFamily="2" charset="2"/>
              </a:rPr>
              <a:t> mushroom cloud.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5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sure about the yield</a:t>
            </a:r>
            <a:r>
              <a:rPr lang="en-US" baseline="0" dirty="0" smtClean="0"/>
              <a:t> but probably a few tens of kilotons.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5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Tsar’s bomb: 57 megaton.</a:t>
            </a:r>
            <a:r>
              <a:rPr lang="en-US" baseline="0" dirty="0" smtClean="0"/>
              <a:t> The kind of all bombs.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6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128F2-3203-4492-9E53-5AFCC5CC0086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76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77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78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79" name="Rectangle 3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180" name="Rectangle 3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81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4DD089-65A3-4C14-BBED-C529FEA5B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3E922-DAB0-4296-94CE-4B744329D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2303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B0C03-B6D9-459C-93D7-A15ACF95F8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4980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2030412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313488"/>
            <a:ext cx="1550988" cy="457200"/>
          </a:xfrm>
        </p:spPr>
        <p:txBody>
          <a:bodyPr/>
          <a:lstStyle>
            <a:lvl1pPr>
              <a:defRPr/>
            </a:lvl1pPr>
          </a:lstStyle>
          <a:p>
            <a:fld id="{76AC36B3-1326-4EA6-9446-60C65CCBF8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65188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00040-8738-4FE8-8D54-7DC6F9DFC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0185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82273-BB63-458D-9A7A-517B54C44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29870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80483-E944-4BE9-BB3B-10B48FDBD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4466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0FE97-357F-4B7E-8200-6ED5E6116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1110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6ECC5-8DF3-44E1-B3C2-F0EB8BA1D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5653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A544F-A792-48F4-AE7F-6C589C66D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78424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6D6F2-B56C-4443-BEA0-62A9962419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025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86920-B939-40A4-A738-B9D671A34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3652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0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51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52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203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096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4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13488"/>
            <a:ext cx="155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1BD6B38B-0BCB-44CA-97D6-50AD43A041E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TNT_equivalen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52400"/>
            <a:ext cx="89916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 smtClean="0">
                <a:solidFill>
                  <a:srgbClr val="FFC000"/>
                </a:solidFill>
              </a:rPr>
              <a:t>Time for the Class </a:t>
            </a:r>
            <a:r>
              <a:rPr lang="en-US" sz="4000" b="1" dirty="0" smtClean="0">
                <a:solidFill>
                  <a:srgbClr val="FFC000"/>
                </a:solidFill>
              </a:rPr>
              <a:t>Evaluation and Final Exam </a:t>
            </a:r>
            <a:r>
              <a:rPr lang="en-US" sz="4000" b="1" dirty="0" err="1" smtClean="0">
                <a:solidFill>
                  <a:srgbClr val="FFC000"/>
                </a:solidFill>
              </a:rPr>
              <a:t>Preparationi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endParaRPr lang="en-US" sz="4000" b="1" dirty="0" smtClean="0">
              <a:solidFill>
                <a:srgbClr val="FFC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35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3500" dirty="0" smtClean="0"/>
              <a:t>Please provide your input.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35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3500" dirty="0" smtClean="0"/>
              <a:t>The deadline is May 1</a:t>
            </a:r>
            <a:r>
              <a:rPr lang="en-US" sz="3500" baseline="30000" dirty="0" smtClean="0"/>
              <a:t>st</a:t>
            </a:r>
            <a:r>
              <a:rPr lang="en-US" sz="3500" dirty="0" smtClean="0"/>
              <a:t>, i.e. next Sunday.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35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3500" dirty="0" smtClean="0"/>
              <a:t>All students should have received an e-mail instruction. If you haven’t, please let me know</a:t>
            </a:r>
            <a:r>
              <a:rPr lang="en-US" sz="35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3500" dirty="0" smtClean="0"/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3500" b="1" dirty="0" smtClean="0">
                <a:solidFill>
                  <a:schemeClr val="tx2"/>
                </a:solidFill>
              </a:rPr>
              <a:t>Please see course website for Information for final.  </a:t>
            </a:r>
            <a:endParaRPr lang="en-US" sz="3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998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sar bomb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1093"/>
            <a:ext cx="9086387" cy="6814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057400" y="-7441"/>
            <a:ext cx="457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Fusion Bomb</a:t>
            </a:r>
            <a:endParaRPr lang="en-US" dirty="0"/>
          </a:p>
        </p:txBody>
      </p:sp>
      <p:pic>
        <p:nvPicPr>
          <p:cNvPr id="2202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3888"/>
            <a:ext cx="7543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4710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0173" r="6769" b="9621"/>
          <a:stretch/>
        </p:blipFill>
        <p:spPr bwMode="auto">
          <a:xfrm>
            <a:off x="-7884" y="381000"/>
            <a:ext cx="910468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52400" y="2286000"/>
            <a:ext cx="3276600" cy="3733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276600" y="4648200"/>
            <a:ext cx="685800" cy="15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56918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Each fission =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sz="2500" b="0" i="1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sz="250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2.6×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𝑓𝑖𝑠𝑠𝑖𝑜𝑛𝑠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𝑈</m:t>
                        </m:r>
                      </m:e>
                      <m:sup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235</m:t>
                        </m:r>
                      </m:sup>
                    </m:sSup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  <a:ea typeface="Cambria Math"/>
                      </a:rPr>
                      <m:t>2.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2500" b="0" dirty="0" smtClean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=4.3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M(U235) is 235 g/mole, which leads to </a:t>
                </a:r>
                <a:r>
                  <a:rPr lang="en-US" sz="2500" dirty="0" smtClean="0">
                    <a:ea typeface="Cambria Math"/>
                  </a:rPr>
                  <a:t>1kg U235. </a:t>
                </a: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</a:rPr>
              <a:t>How much U-235 is needed to build a fission bomb as powerful as 20kiloton </a:t>
            </a:r>
            <a:r>
              <a:rPr lang="en-US" sz="3000" b="1" dirty="0">
                <a:solidFill>
                  <a:schemeClr val="tx2"/>
                </a:solidFill>
              </a:rPr>
              <a:t>TNT </a:t>
            </a:r>
            <a:r>
              <a:rPr lang="en-US" sz="3000" b="1" dirty="0" smtClean="0">
                <a:solidFill>
                  <a:schemeClr val="tx2"/>
                </a:solidFill>
              </a:rPr>
              <a:t>? 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431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29" y="152400"/>
            <a:ext cx="9144000" cy="769441"/>
          </a:xfrm>
        </p:spPr>
        <p:txBody>
          <a:bodyPr/>
          <a:lstStyle/>
          <a:p>
            <a:r>
              <a:rPr lang="en-US" dirty="0"/>
              <a:t>Little Boy </a:t>
            </a:r>
            <a:r>
              <a:rPr lang="en-US" dirty="0" smtClean="0"/>
              <a:t>Uranium </a:t>
            </a:r>
            <a:r>
              <a:rPr lang="en-US" dirty="0"/>
              <a:t>Bomb</a:t>
            </a:r>
          </a:p>
        </p:txBody>
      </p:sp>
      <p:sp>
        <p:nvSpPr>
          <p:cNvPr id="226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7FFC2"/>
                </a:solidFill>
              </a:rPr>
              <a:t>A subcritical-size cylinder of uranium-235 is fired into the hole in a subcritical sphere of uranium-235 to make a supercritical mass of uranium-235.</a:t>
            </a:r>
          </a:p>
        </p:txBody>
      </p:sp>
      <p:pic>
        <p:nvPicPr>
          <p:cNvPr id="2264068" name="Picture 4" descr="19_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2" y="2451389"/>
            <a:ext cx="4257227" cy="21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960" y="5410200"/>
            <a:ext cx="3468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 and 18 </a:t>
            </a:r>
            <a:r>
              <a:rPr lang="en-US" dirty="0">
                <a:hlinkClick r:id="rId4" tooltip="TNT equivalent"/>
              </a:rPr>
              <a:t>kilotons of TNT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06506" y="238493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"By the end of 1945, because of the lingering effects of radioactive fallout and other after effects, the Hiroshima death toll was probably over </a:t>
            </a:r>
            <a:r>
              <a:rPr lang="en-US" b="1" dirty="0">
                <a:solidFill>
                  <a:schemeClr val="tx2"/>
                </a:solidFill>
              </a:rPr>
              <a:t>100,000</a:t>
            </a:r>
            <a:r>
              <a:rPr lang="en-US" dirty="0"/>
              <a:t>. The five-year death total may have reached or even exceeded </a:t>
            </a:r>
            <a:r>
              <a:rPr lang="en-US" b="1" dirty="0">
                <a:solidFill>
                  <a:schemeClr val="tx2"/>
                </a:solidFill>
              </a:rPr>
              <a:t>200,000</a:t>
            </a:r>
            <a:r>
              <a:rPr lang="en-US" dirty="0"/>
              <a:t>, as cancer and other long-term effects took hold."</a:t>
            </a:r>
          </a:p>
        </p:txBody>
      </p:sp>
    </p:spTree>
    <p:extLst>
      <p:ext uri="{BB962C8B-B14F-4D97-AF65-F5344CB8AC3E}">
        <p14:creationId xmlns:p14="http://schemas.microsoft.com/office/powerpoint/2010/main" val="11637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53998"/>
          </a:xfrm>
        </p:spPr>
        <p:txBody>
          <a:bodyPr/>
          <a:lstStyle/>
          <a:p>
            <a:r>
              <a:rPr lang="en-US" sz="3000" dirty="0"/>
              <a:t>Fat </a:t>
            </a:r>
            <a:r>
              <a:rPr lang="en-US" sz="3000" dirty="0" smtClean="0"/>
              <a:t>Man Plutonium </a:t>
            </a:r>
            <a:r>
              <a:rPr lang="en-US" sz="3000" dirty="0"/>
              <a:t>Bomb</a:t>
            </a:r>
          </a:p>
        </p:txBody>
      </p:sp>
      <p:sp>
        <p:nvSpPr>
          <p:cNvPr id="226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29816"/>
            <a:ext cx="3581400" cy="4267200"/>
          </a:xfrm>
        </p:spPr>
        <p:txBody>
          <a:bodyPr/>
          <a:lstStyle/>
          <a:p>
            <a:r>
              <a:rPr lang="en-US" sz="2200" dirty="0">
                <a:solidFill>
                  <a:srgbClr val="C7FFC2"/>
                </a:solidFill>
              </a:rPr>
              <a:t>Chemical explosives are arranged around a subcritical mass of plutonium-239.</a:t>
            </a:r>
          </a:p>
          <a:p>
            <a:endParaRPr lang="en-US" sz="2200" dirty="0" smtClean="0">
              <a:solidFill>
                <a:srgbClr val="C7FFC2"/>
              </a:solidFill>
            </a:endParaRPr>
          </a:p>
          <a:p>
            <a:r>
              <a:rPr lang="en-US" sz="2200" dirty="0" smtClean="0">
                <a:solidFill>
                  <a:srgbClr val="C7FFC2"/>
                </a:solidFill>
              </a:rPr>
              <a:t>When </a:t>
            </a:r>
            <a:r>
              <a:rPr lang="en-US" sz="2200" dirty="0">
                <a:solidFill>
                  <a:srgbClr val="C7FFC2"/>
                </a:solidFill>
              </a:rPr>
              <a:t>imploded by the explosives, the increased density makes this mass supercritical.</a:t>
            </a:r>
          </a:p>
        </p:txBody>
      </p:sp>
      <p:pic>
        <p:nvPicPr>
          <p:cNvPr id="2266116" name="Picture 4" descr="19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690583" cy="34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468" y="4343400"/>
            <a:ext cx="801373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From Wikipedia: </a:t>
            </a:r>
          </a:p>
          <a:p>
            <a:r>
              <a:rPr lang="en-US" dirty="0" smtClean="0"/>
              <a:t>“21 </a:t>
            </a:r>
            <a:r>
              <a:rPr lang="en-US" dirty="0"/>
              <a:t>kilotons of TNT. </a:t>
            </a:r>
          </a:p>
          <a:p>
            <a:r>
              <a:rPr lang="en-US" dirty="0" smtClean="0"/>
              <a:t>estimated </a:t>
            </a:r>
            <a:r>
              <a:rPr lang="en-US" b="1" dirty="0">
                <a:solidFill>
                  <a:schemeClr val="tx2"/>
                </a:solidFill>
              </a:rPr>
              <a:t>39,000</a:t>
            </a:r>
            <a:r>
              <a:rPr lang="en-US" dirty="0"/>
              <a:t> people were killed outright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the bombing at </a:t>
            </a:r>
            <a:r>
              <a:rPr lang="en-US" dirty="0" smtClean="0"/>
              <a:t>Nagasaki, </a:t>
            </a:r>
            <a:r>
              <a:rPr lang="en-US" b="1" dirty="0" smtClean="0">
                <a:solidFill>
                  <a:schemeClr val="tx2"/>
                </a:solidFill>
              </a:rPr>
              <a:t>25,000 </a:t>
            </a:r>
            <a:r>
              <a:rPr lang="en-US" dirty="0"/>
              <a:t>were </a:t>
            </a:r>
            <a:r>
              <a:rPr lang="en-US" dirty="0" smtClean="0"/>
              <a:t>injured.</a:t>
            </a:r>
            <a:endParaRPr lang="en-US" baseline="30000" dirty="0"/>
          </a:p>
          <a:p>
            <a:r>
              <a:rPr lang="en-US" dirty="0" smtClean="0"/>
              <a:t>Thousands </a:t>
            </a:r>
            <a:r>
              <a:rPr lang="en-US" dirty="0"/>
              <a:t>more died later from related blast and burn injuries, </a:t>
            </a:r>
            <a:endParaRPr lang="en-US" dirty="0" smtClean="0"/>
          </a:p>
          <a:p>
            <a:r>
              <a:rPr lang="en-US" dirty="0" smtClean="0"/>
              <a:t>hundreds </a:t>
            </a:r>
            <a:r>
              <a:rPr lang="en-US" dirty="0"/>
              <a:t>more </a:t>
            </a:r>
            <a:r>
              <a:rPr lang="en-US" dirty="0" smtClean="0"/>
              <a:t>from </a:t>
            </a:r>
            <a:r>
              <a:rPr lang="en-US" dirty="0"/>
              <a:t>exposure to the bomb's  </a:t>
            </a:r>
            <a:r>
              <a:rPr lang="en-US" dirty="0" smtClean="0"/>
              <a:t>initial </a:t>
            </a:r>
            <a:r>
              <a:rPr lang="en-US" dirty="0"/>
              <a:t>radiation.</a:t>
            </a:r>
          </a:p>
        </p:txBody>
      </p:sp>
    </p:spTree>
    <p:extLst>
      <p:ext uri="{BB962C8B-B14F-4D97-AF65-F5344CB8AC3E}">
        <p14:creationId xmlns:p14="http://schemas.microsoft.com/office/powerpoint/2010/main" val="11352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Each fusion =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2.8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sz="2800" dirty="0"/>
                  <a:t>J</a:t>
                </a:r>
                <a:endParaRPr lang="en-US" sz="250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3.0×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𝑓𝑢𝑠𝑖𝑜𝑛𝑠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𝑡𝑟𝑖𝑡𝑖𝑢𝑚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sz="2500" b="0" dirty="0" smtClean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M(tritium) is 3 g/mole, which leads to </a:t>
                </a:r>
                <a:r>
                  <a:rPr lang="en-US" sz="2500" dirty="0" smtClean="0">
                    <a:ea typeface="Cambria Math"/>
                  </a:rPr>
                  <a:t>150g tritium. </a:t>
                </a: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</a:rPr>
              <a:t>How much Tritium is needed to build a fusion bomb as powerful as 20kiloton </a:t>
            </a:r>
            <a:r>
              <a:rPr lang="en-US" sz="3000" b="1" dirty="0">
                <a:solidFill>
                  <a:schemeClr val="tx2"/>
                </a:solidFill>
              </a:rPr>
              <a:t>TNT </a:t>
            </a:r>
            <a:r>
              <a:rPr lang="en-US" sz="3000" b="1" dirty="0" smtClean="0">
                <a:solidFill>
                  <a:schemeClr val="tx2"/>
                </a:solidFill>
              </a:rPr>
              <a:t>? 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444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This reaction is very difficult to produce because all the nuclei are positively charged and so repel one another.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High temperatures (a million degrees Celsius or more) and high densities are necessary to increase the probability of the reactions occurring.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The resulting chain reaction is called a thermal chain reaction.</a:t>
            </a:r>
            <a:endParaRPr lang="en-US" sz="2000" dirty="0"/>
          </a:p>
        </p:txBody>
      </p:sp>
      <p:sp>
        <p:nvSpPr>
          <p:cNvPr id="2270211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3886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easiest way to get both the high temperatures and the high densities required is to explode a fission bomb to initiate the fusion reaction</a:t>
            </a: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fission bomb produces the high temperature required, and the fission explosion compresses the fusion fuel enough for the fusion reactions to take place.</a:t>
            </a:r>
          </a:p>
        </p:txBody>
      </p:sp>
      <p:pic>
        <p:nvPicPr>
          <p:cNvPr id="2270212" name="Picture 4" descr="19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11413"/>
            <a:ext cx="48006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The antimatter bomb:  the </a:t>
            </a:r>
            <a:r>
              <a:rPr lang="en-US" sz="3000" dirty="0" smtClean="0"/>
              <a:t>Sci</a:t>
            </a:r>
            <a:r>
              <a:rPr lang="en-US" sz="3000" dirty="0"/>
              <a:t>-</a:t>
            </a:r>
            <a:r>
              <a:rPr lang="en-US" sz="3000" dirty="0" smtClean="0"/>
              <a:t>Fi Bomb</a:t>
            </a:r>
            <a:endParaRPr lang="en-US" sz="3000" dirty="0"/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 smtClean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 smtClean="0">
                  <a:latin typeface="Cambria Math"/>
                </a:endParaRPr>
              </a:p>
              <a:p>
                <a:r>
                  <a:rPr lang="en-US" sz="2500" dirty="0" smtClean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 smtClean="0">
                    <a:latin typeface="Cambria Math"/>
                  </a:rPr>
                  <a:t>2</a:t>
                </a:r>
                <a:endParaRPr lang="en-US" sz="2500" b="0" i="1" dirty="0" smtClean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</a:t>
                </a:r>
                <a:r>
                  <a:rPr lang="en-US" sz="1600" dirty="0" smtClean="0"/>
                  <a:t>)</a:t>
                </a:r>
              </a:p>
              <a:p>
                <a:endParaRPr lang="en-US" sz="2000" dirty="0" smtClean="0"/>
              </a:p>
              <a:p>
                <a:r>
                  <a:rPr lang="en-US" sz="2500" b="0" dirty="0" smtClean="0">
                    <a:solidFill>
                      <a:schemeClr val="tx2"/>
                    </a:solidFill>
                    <a:ea typeface="Cambria Math"/>
                  </a:rPr>
                  <a:t>What’s the power of this 2g bomb in kilotons? (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20 </m:t>
                    </m:r>
                    <m:r>
                      <a:rPr lang="en-US" sz="2500" i="1">
                        <a:latin typeface="Cambria Math"/>
                      </a:rPr>
                      <m:t>𝑘𝑖𝑙𝑜𝑡𝑜𝑛</m:t>
                    </m:r>
                    <m:r>
                      <a:rPr lang="en-US" sz="2500" i="1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i="1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r>
                  <a:rPr lang="en-US" sz="2500" dirty="0" smtClean="0">
                    <a:ea typeface="Cambria Math"/>
                  </a:rPr>
                  <a:t>)</a:t>
                </a:r>
                <a:endParaRPr lang="en-US" sz="2500" b="0" dirty="0" smtClean="0">
                  <a:solidFill>
                    <a:schemeClr val="tx2"/>
                  </a:solidFill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A. 20 kilotons </a:t>
                </a:r>
              </a:p>
              <a:p>
                <a:r>
                  <a:rPr lang="en-US" sz="2500" b="0" dirty="0" smtClean="0">
                    <a:ea typeface="Cambria Math"/>
                  </a:rPr>
                  <a:t>B. 40 kilotons</a:t>
                </a:r>
              </a:p>
              <a:p>
                <a:r>
                  <a:rPr lang="en-US" sz="2500" dirty="0" smtClean="0">
                    <a:ea typeface="Cambria Math"/>
                  </a:rPr>
                  <a:t>C. 0.05 kilotons</a:t>
                </a:r>
              </a:p>
              <a:p>
                <a:pPr marL="0" indent="0">
                  <a:buNone/>
                </a:pPr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2053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The antimatter bomb:  the </a:t>
            </a:r>
            <a:r>
              <a:rPr lang="en-US" sz="3000" dirty="0" smtClean="0"/>
              <a:t>Sci</a:t>
            </a:r>
            <a:r>
              <a:rPr lang="en-US" sz="3000" dirty="0"/>
              <a:t>-</a:t>
            </a:r>
            <a:r>
              <a:rPr lang="en-US" sz="3000" dirty="0" smtClean="0"/>
              <a:t>Fi Bomb</a:t>
            </a:r>
            <a:endParaRPr lang="en-US" sz="3000" dirty="0"/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 smtClean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 smtClean="0">
                  <a:latin typeface="Cambria Math"/>
                </a:endParaRPr>
              </a:p>
              <a:p>
                <a:r>
                  <a:rPr lang="en-US" sz="2500" dirty="0" smtClean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 smtClean="0">
                    <a:latin typeface="Cambria Math"/>
                  </a:rPr>
                  <a:t>2</a:t>
                </a:r>
                <a:endParaRPr lang="en-US" sz="2500" b="0" i="1" dirty="0" smtClean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</a:t>
                </a:r>
                <a:r>
                  <a:rPr lang="en-US" sz="1600" dirty="0" smtClean="0"/>
                  <a:t>)</a:t>
                </a:r>
              </a:p>
              <a:p>
                <a:endParaRPr lang="en-US" sz="2000" dirty="0" smtClean="0"/>
              </a:p>
              <a:p>
                <a:r>
                  <a:rPr lang="pt-BR" sz="2500" dirty="0"/>
                  <a:t>E= 0.002 x (300,000,000)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kg m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/s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= 1.8 x 10</a:t>
                </a:r>
                <a:r>
                  <a:rPr lang="pt-BR" sz="2500" baseline="30000" dirty="0"/>
                  <a:t>14</a:t>
                </a:r>
                <a:r>
                  <a:rPr lang="pt-BR" sz="2500" dirty="0"/>
                  <a:t> J </a:t>
                </a:r>
                <a:endParaRPr lang="pt-BR" sz="2500" dirty="0" smtClean="0"/>
              </a:p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It’s as powerful as a 40kiloton TNT bomb. </a:t>
                </a:r>
                <a:endParaRPr lang="en-US" sz="2500" dirty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796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/>
              <a:t>Nuclear Reactors</a:t>
            </a:r>
          </a:p>
        </p:txBody>
      </p:sp>
      <p:sp>
        <p:nvSpPr>
          <p:cNvPr id="225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EE8DEC"/>
                </a:solidFill>
              </a:rPr>
              <a:t>Fermi’s</a:t>
            </a:r>
            <a:r>
              <a:rPr lang="en-US" sz="2800" dirty="0"/>
              <a:t> strategy to achieve a chain reaction with natural or slightly enriched uranium: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Slow the neutrons down between fission reactions using a material called a </a:t>
            </a:r>
            <a:r>
              <a:rPr lang="en-US" sz="2400" b="1" i="1" dirty="0">
                <a:solidFill>
                  <a:schemeClr val="accent1"/>
                </a:solidFill>
              </a:rPr>
              <a:t>moderator</a:t>
            </a:r>
            <a:r>
              <a:rPr lang="en-US" sz="24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b="1" i="1" dirty="0">
                <a:solidFill>
                  <a:schemeClr val="accent1"/>
                </a:solidFill>
              </a:rPr>
              <a:t>Control rods</a:t>
            </a:r>
            <a:r>
              <a:rPr lang="en-US" sz="2400" dirty="0"/>
              <a:t> are used to absorb the neutrons to slow the reaction as desired.</a:t>
            </a:r>
          </a:p>
        </p:txBody>
      </p:sp>
      <p:sp>
        <p:nvSpPr>
          <p:cNvPr id="2259972" name="Text Box 4"/>
          <p:cNvSpPr txBox="1">
            <a:spLocks noChangeArrowheads="1"/>
          </p:cNvSpPr>
          <p:nvPr/>
        </p:nvSpPr>
        <p:spPr bwMode="auto">
          <a:xfrm>
            <a:off x="116457" y="3459301"/>
            <a:ext cx="3505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FFB6BF"/>
                </a:solidFill>
                <a:latin typeface="Arial" charset="0"/>
              </a:rPr>
              <a:t>Fermi’s “pile”</a:t>
            </a:r>
            <a:r>
              <a:rPr lang="en-US" sz="2000" dirty="0">
                <a:latin typeface="Arial" charset="0"/>
              </a:rPr>
              <a:t> was the first human-produced nuclear reactor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Graphite blocks served as the moderator.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rial" charset="0"/>
              </a:rPr>
              <a:t>Control </a:t>
            </a:r>
            <a:r>
              <a:rPr lang="en-US" sz="2000" dirty="0">
                <a:latin typeface="Arial" charset="0"/>
              </a:rPr>
              <a:t>rods were cadmium, but today’s reactors use boron.</a:t>
            </a:r>
          </a:p>
        </p:txBody>
      </p:sp>
      <p:pic>
        <p:nvPicPr>
          <p:cNvPr id="2259973" name="Picture 5" descr="19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5410200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/>
          <a:lstStyle/>
          <a:p>
            <a:r>
              <a:rPr lang="en-US" dirty="0" smtClean="0"/>
              <a:t>Mass and Energy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/>
                        </a:rPr>
                        <m:t>𝐸</m:t>
                      </m:r>
                      <m:r>
                        <a:rPr lang="en-US" sz="8000" b="0" i="1" smtClean="0">
                          <a:latin typeface="Cambria Math"/>
                        </a:rPr>
                        <m:t>=</m:t>
                      </m:r>
                      <m:r>
                        <a:rPr lang="en-US" sz="8000" b="0" i="1" smtClean="0">
                          <a:latin typeface="Cambria Math"/>
                        </a:rPr>
                        <m:t>𝑚</m:t>
                      </m:r>
                      <m:r>
                        <a:rPr lang="en-US" sz="8000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80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3429000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Mass and energy are related  according to above equation. </a:t>
            </a:r>
          </a:p>
          <a:p>
            <a:pPr algn="ctr"/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 C x 1 V = 1 J</a:t>
            </a: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 e (i.e. unit charge) = 1.6x10</a:t>
            </a:r>
            <a:r>
              <a:rPr lang="en-US" sz="3000" baseline="30000" dirty="0" smtClean="0"/>
              <a:t>-19</a:t>
            </a:r>
            <a:r>
              <a:rPr lang="en-US" sz="3000" dirty="0" smtClean="0"/>
              <a:t> 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1e x 1V = 1eV = </a:t>
            </a:r>
            <a:r>
              <a:rPr lang="en-US" sz="3000" dirty="0"/>
              <a:t>1.6x10</a:t>
            </a:r>
            <a:r>
              <a:rPr lang="en-US" sz="3000" baseline="30000" dirty="0"/>
              <a:t>-19</a:t>
            </a:r>
            <a:r>
              <a:rPr lang="en-US" sz="3000" dirty="0"/>
              <a:t> </a:t>
            </a:r>
            <a:r>
              <a:rPr lang="en-US" sz="3000" dirty="0" smtClean="0"/>
              <a:t>J</a:t>
            </a:r>
          </a:p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993766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6868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EBE8"/>
                </a:solidFill>
              </a:rPr>
              <a:t>Although fission does not result when a U-238 nucleus absorbs a neutron, a series of reactions produces plutonium, the primary fuel in fission bombs.</a:t>
            </a:r>
          </a:p>
        </p:txBody>
      </p:sp>
      <p:pic>
        <p:nvPicPr>
          <p:cNvPr id="2262019" name="Picture 3" descr="1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722437"/>
            <a:ext cx="4614862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2020" name="Text Box 4"/>
          <p:cNvSpPr txBox="1">
            <a:spLocks noChangeArrowheads="1"/>
          </p:cNvSpPr>
          <p:nvPr/>
        </p:nvSpPr>
        <p:spPr bwMode="auto">
          <a:xfrm>
            <a:off x="304800" y="2133600"/>
            <a:ext cx="38862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Plutonium-239 is relatively stable, with a half-life of 24,000 years</a:t>
            </a: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production of plutonium-239 is a by-product of a reactor.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It </a:t>
            </a:r>
            <a:r>
              <a:rPr lang="en-US" sz="2000" dirty="0">
                <a:solidFill>
                  <a:srgbClr val="C7FFC2"/>
                </a:solidFill>
                <a:latin typeface="Arial" charset="0"/>
              </a:rPr>
              <a:t>can be separated from the uranium using chemical techniques, since it is a different element.</a:t>
            </a:r>
          </a:p>
        </p:txBody>
      </p:sp>
    </p:spTree>
    <p:extLst>
      <p:ext uri="{BB962C8B-B14F-4D97-AF65-F5344CB8AC3E}">
        <p14:creationId xmlns:p14="http://schemas.microsoft.com/office/powerpoint/2010/main" val="37772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2"/>
            <a:ext cx="9144000" cy="579438"/>
          </a:xfrm>
        </p:spPr>
        <p:txBody>
          <a:bodyPr/>
          <a:lstStyle/>
          <a:p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What is the energy released in this reaction?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0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0" y="9144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</a:rPr>
              <a:t>2</a:t>
            </a:r>
            <a:r>
              <a:rPr lang="en-US" sz="2800" dirty="0">
                <a:latin typeface="Comic Sans MS" pitchFamily="66" charset="0"/>
              </a:rPr>
              <a:t>He</a:t>
            </a:r>
            <a:r>
              <a:rPr lang="en-US" sz="2800" baseline="30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Be</a:t>
            </a:r>
            <a:r>
              <a:rPr lang="en-US" sz="2800" baseline="30000" dirty="0">
                <a:latin typeface="Comic Sans MS" pitchFamily="66" charset="0"/>
              </a:rPr>
              <a:t>9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 dirty="0">
              <a:latin typeface="Comic Sans MS" pitchFamily="66" charset="0"/>
            </a:endParaRPr>
          </a:p>
        </p:txBody>
      </p:sp>
      <p:pic>
        <p:nvPicPr>
          <p:cNvPr id="2202628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2629" name="Rectangle 5"/>
          <p:cNvSpPr>
            <a:spLocks noChangeArrowheads="1"/>
          </p:cNvSpPr>
          <p:nvPr/>
        </p:nvSpPr>
        <p:spPr bwMode="auto">
          <a:xfrm>
            <a:off x="152400" y="1447800"/>
            <a:ext cx="208915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Reactants</a:t>
            </a:r>
            <a:endParaRPr lang="en-US" sz="2000"/>
          </a:p>
          <a:p>
            <a:r>
              <a:rPr lang="en-US" sz="2000"/>
              <a:t>Be</a:t>
            </a:r>
            <a:r>
              <a:rPr lang="en-US" sz="2000" baseline="30000"/>
              <a:t>9</a:t>
            </a:r>
            <a:r>
              <a:rPr lang="en-US" sz="2000"/>
              <a:t>     9.012 186 u</a:t>
            </a:r>
          </a:p>
          <a:p>
            <a:r>
              <a:rPr lang="en-US" sz="2000"/>
              <a:t>He</a:t>
            </a:r>
            <a:r>
              <a:rPr lang="en-US" sz="2000" baseline="30000"/>
              <a:t>4</a:t>
            </a:r>
            <a:r>
              <a:rPr lang="en-US" sz="2000"/>
              <a:t>  </a:t>
            </a:r>
            <a:r>
              <a:rPr lang="en-US" sz="2000" u="sng"/>
              <a:t>+4.002 603 u</a:t>
            </a:r>
            <a:endParaRPr lang="en-US" sz="2000"/>
          </a:p>
          <a:p>
            <a:r>
              <a:rPr lang="en-US" sz="2000"/>
              <a:t>         13.014 789 u</a:t>
            </a:r>
          </a:p>
        </p:txBody>
      </p:sp>
      <p:sp>
        <p:nvSpPr>
          <p:cNvPr id="2202630" name="Rectangle 6"/>
          <p:cNvSpPr>
            <a:spLocks noChangeArrowheads="1"/>
          </p:cNvSpPr>
          <p:nvPr/>
        </p:nvSpPr>
        <p:spPr bwMode="auto">
          <a:xfrm>
            <a:off x="2362200" y="1447800"/>
            <a:ext cx="32004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/>
              <a:t>Products</a:t>
            </a:r>
            <a:endParaRPr lang="en-US" sz="2000"/>
          </a:p>
          <a:p>
            <a:r>
              <a:rPr lang="en-US" sz="2000"/>
              <a:t>n         1.008 665 u</a:t>
            </a:r>
          </a:p>
          <a:p>
            <a:r>
              <a:rPr lang="en-US" sz="2000"/>
              <a:t>C</a:t>
            </a:r>
            <a:r>
              <a:rPr lang="en-US" sz="2000" baseline="30000"/>
              <a:t>12</a:t>
            </a:r>
            <a:r>
              <a:rPr lang="en-US" sz="2000"/>
              <a:t>  </a:t>
            </a:r>
            <a:r>
              <a:rPr lang="en-US" sz="2000" u="sng"/>
              <a:t>+12.000 000 u</a:t>
            </a:r>
            <a:endParaRPr lang="en-US" sz="2000"/>
          </a:p>
          <a:p>
            <a:r>
              <a:rPr lang="en-US" sz="2000"/>
              <a:t>          13.008 665 u</a:t>
            </a:r>
          </a:p>
        </p:txBody>
      </p:sp>
      <p:sp>
        <p:nvSpPr>
          <p:cNvPr id="2202631" name="Rectangle 7"/>
          <p:cNvSpPr>
            <a:spLocks noChangeArrowheads="1"/>
          </p:cNvSpPr>
          <p:nvPr/>
        </p:nvSpPr>
        <p:spPr bwMode="auto">
          <a:xfrm>
            <a:off x="4800600" y="1447800"/>
            <a:ext cx="44196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Mass difference</a:t>
            </a:r>
            <a:endParaRPr lang="en-US" sz="2000" dirty="0"/>
          </a:p>
          <a:p>
            <a:pPr eaLnBrk="0" hangingPunct="0"/>
            <a:r>
              <a:rPr lang="en-US" sz="2000" dirty="0"/>
              <a:t> 13.014 789 u</a:t>
            </a:r>
          </a:p>
          <a:p>
            <a:pPr eaLnBrk="0" hangingPunct="0"/>
            <a:r>
              <a:rPr lang="en-US" sz="2000" u="sng" dirty="0"/>
              <a:t>-13.008 665 u</a:t>
            </a:r>
          </a:p>
          <a:p>
            <a:pPr eaLnBrk="0" hangingPunct="0"/>
            <a:r>
              <a:rPr lang="en-US" sz="2000" dirty="0"/>
              <a:t>   (0.006 124 u)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(1.66661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10</a:t>
            </a:r>
            <a:r>
              <a:rPr lang="en-US" sz="2000" baseline="30000" dirty="0"/>
              <a:t>-27</a:t>
            </a:r>
            <a:r>
              <a:rPr lang="en-US" sz="2000" dirty="0"/>
              <a:t> kg/u)</a:t>
            </a:r>
          </a:p>
          <a:p>
            <a:pPr eaLnBrk="0" hangingPunct="0"/>
            <a:r>
              <a:rPr lang="en-US" sz="2000" dirty="0"/>
              <a:t>   = 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</a:t>
            </a:r>
            <a:endParaRPr lang="en-US" sz="2000" baseline="30000" dirty="0"/>
          </a:p>
        </p:txBody>
      </p:sp>
      <p:sp>
        <p:nvSpPr>
          <p:cNvPr id="2202632" name="Rectangle 8"/>
          <p:cNvSpPr>
            <a:spLocks noChangeArrowheads="1"/>
          </p:cNvSpPr>
          <p:nvPr/>
        </p:nvSpPr>
        <p:spPr bwMode="auto">
          <a:xfrm>
            <a:off x="133710" y="2822335"/>
            <a:ext cx="4572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Energy released</a:t>
            </a:r>
            <a:endParaRPr lang="en-US" sz="2000" dirty="0"/>
          </a:p>
          <a:p>
            <a:pPr eaLnBrk="0" hangingPunct="0"/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= </a:t>
            </a:r>
            <a:r>
              <a:rPr lang="en-US" sz="2000" dirty="0">
                <a:sym typeface="Symbol" pitchFamily="18" charset="2"/>
              </a:rPr>
              <a:t></a:t>
            </a:r>
            <a:r>
              <a:rPr lang="en-US" sz="2000" i="1" dirty="0">
                <a:sym typeface="Symbol" pitchFamily="18" charset="2"/>
              </a:rPr>
              <a:t>mc</a:t>
            </a:r>
            <a:r>
              <a:rPr lang="en-US" sz="2000" baseline="30000" dirty="0">
                <a:sym typeface="Symbol" pitchFamily="18" charset="2"/>
              </a:rPr>
              <a:t>2</a:t>
            </a:r>
            <a:endParaRPr lang="en-US" sz="2000" dirty="0">
              <a:sym typeface="Symbol" pitchFamily="18" charset="2"/>
            </a:endParaRPr>
          </a:p>
          <a:p>
            <a:pPr eaLnBrk="0" hangingPunct="0"/>
            <a:r>
              <a:rPr lang="en-US" sz="2000" dirty="0">
                <a:sym typeface="Symbol" pitchFamily="18" charset="2"/>
              </a:rPr>
              <a:t>    = (</a:t>
            </a:r>
            <a:r>
              <a:rPr lang="en-US" sz="2000" dirty="0"/>
              <a:t>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kg)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(3.00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 m/s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en-US" sz="2000" dirty="0"/>
          </a:p>
          <a:p>
            <a:pPr eaLnBrk="0" hangingPunct="0"/>
            <a:r>
              <a:rPr lang="en-US" sz="2000" dirty="0"/>
              <a:t>    = 9.15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-13</a:t>
            </a:r>
            <a:r>
              <a:rPr lang="en-US" sz="2000" dirty="0"/>
              <a:t> J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8337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(U: atomic weight)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4953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One element resulting from bombarding uranium with neutrons was barium</a:t>
            </a:r>
            <a:r>
              <a:rPr lang="en-US" sz="25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This was astonishing since barium has an atomic number much less than uranium</a:t>
            </a:r>
            <a:r>
              <a:rPr lang="en-US" sz="25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 err="1">
                <a:solidFill>
                  <a:srgbClr val="EE8DEC"/>
                </a:solidFill>
              </a:rPr>
              <a:t>Lise</a:t>
            </a:r>
            <a:r>
              <a:rPr lang="en-US" sz="2500" dirty="0">
                <a:solidFill>
                  <a:srgbClr val="EE8DEC"/>
                </a:solidFill>
              </a:rPr>
              <a:t> Meitner</a:t>
            </a:r>
            <a:r>
              <a:rPr lang="en-US" sz="2500" dirty="0"/>
              <a:t> and her nephew </a:t>
            </a:r>
            <a:r>
              <a:rPr lang="en-US" sz="2500" dirty="0">
                <a:solidFill>
                  <a:srgbClr val="EE8DEC"/>
                </a:solidFill>
              </a:rPr>
              <a:t>O. R. Frisch</a:t>
            </a:r>
            <a:r>
              <a:rPr lang="en-US" sz="2500" dirty="0"/>
              <a:t> thought perhaps the uranium nucleus was splitting into two smaller nuclei, in a process called </a:t>
            </a:r>
            <a:r>
              <a:rPr lang="en-US" sz="2500" b="1" i="1" dirty="0">
                <a:solidFill>
                  <a:schemeClr val="accent1"/>
                </a:solidFill>
              </a:rPr>
              <a:t>nuclear fission</a:t>
            </a:r>
            <a:r>
              <a:rPr lang="en-US" sz="2500" dirty="0"/>
              <a:t>.</a:t>
            </a:r>
          </a:p>
        </p:txBody>
      </p:sp>
      <p:pic>
        <p:nvPicPr>
          <p:cNvPr id="2257923" name="Picture 3" descr="19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8195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7924" name="Rectangle 4"/>
          <p:cNvSpPr>
            <a:spLocks noChangeArrowheads="1"/>
          </p:cNvSpPr>
          <p:nvPr/>
        </p:nvSpPr>
        <p:spPr bwMode="auto">
          <a:xfrm>
            <a:off x="0" y="5334000"/>
            <a:ext cx="6477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92</a:t>
            </a:r>
            <a:r>
              <a:rPr lang="en-US" sz="2800" dirty="0">
                <a:latin typeface="Comic Sans MS" pitchFamily="66" charset="0"/>
              </a:rPr>
              <a:t>U</a:t>
            </a:r>
            <a:r>
              <a:rPr lang="en-US" sz="2800" baseline="30000" dirty="0">
                <a:latin typeface="Comic Sans MS" pitchFamily="66" charset="0"/>
              </a:rPr>
              <a:t>235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56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Ba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142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36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Kr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91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+ 3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b="0" i="0" dirty="0" smtClean="0">
                  <a:latin typeface="Cambria Math"/>
                  <a:ea typeface="Cambria Math"/>
                </a:endParaRPr>
              </a:p>
              <a:p>
                <a:r>
                  <a:rPr lang="en-US" b="0" dirty="0" smtClean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2400" t="-5882" r="-160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11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46482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Each of these fission reactions is initiated by a neutron, and each reaction emits several more neutrons.</a:t>
            </a:r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These </a:t>
            </a:r>
            <a:r>
              <a:rPr lang="en-US" sz="2200" dirty="0"/>
              <a:t>neutrons can then initiate more fission </a:t>
            </a:r>
            <a:r>
              <a:rPr lang="en-US" sz="2200" dirty="0" smtClean="0"/>
              <a:t>reactions, etc. </a:t>
            </a:r>
            <a:r>
              <a:rPr lang="en-US" sz="2200" dirty="0" smtClean="0">
                <a:sym typeface="Wingdings" pitchFamily="2" charset="2"/>
              </a:rPr>
              <a:t> Chain Reactions. 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A </a:t>
            </a:r>
            <a:r>
              <a:rPr lang="en-US" sz="2200" dirty="0"/>
              <a:t>chain reaction can thus release enormous quantities of energy</a:t>
            </a:r>
            <a:r>
              <a:rPr lang="en-US" sz="22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But achieving a chain reaction is difficult.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Natural uranium is only 0.7% U-235; it is mostly U-238, which absorbs neutrons without fission</a:t>
            </a:r>
            <a:r>
              <a:rPr lang="en-US" sz="20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If too many neutrons are absorbed or escape, the chain reaction dies.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14" y="1219200"/>
            <a:ext cx="4581286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3810000" cy="769441"/>
          </a:xfrm>
        </p:spPr>
        <p:txBody>
          <a:bodyPr/>
          <a:lstStyle/>
          <a:p>
            <a:r>
              <a:rPr lang="en-US" dirty="0" smtClean="0"/>
              <a:t>Fusion</a:t>
            </a:r>
            <a:endParaRPr lang="en-US" dirty="0"/>
          </a:p>
        </p:txBody>
      </p:sp>
      <p:pic>
        <p:nvPicPr>
          <p:cNvPr id="2202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" y="226686"/>
            <a:ext cx="3805687" cy="663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Each fusion produce 17.6 MeV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17.6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×1.6×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en-US" dirty="0" smtClean="0"/>
                  <a:t> J </a:t>
                </a:r>
              </a:p>
              <a:p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2.8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dirty="0" smtClean="0"/>
                  <a:t>J </a:t>
                </a:r>
              </a:p>
              <a:p>
                <a:endParaRPr lang="en-US" dirty="0"/>
              </a:p>
              <a:p>
                <a:r>
                  <a:rPr lang="en-US" dirty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dirty="0">
                  <a:latin typeface="Cambria Math"/>
                  <a:ea typeface="Cambria Math"/>
                </a:endParaRPr>
              </a:p>
              <a:p>
                <a:r>
                  <a:rPr lang="en-US" dirty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  <a:p>
                <a:endParaRPr lang="en-US" dirty="0" smtClean="0"/>
              </a:p>
              <a:p>
                <a:r>
                  <a:rPr lang="en-US" dirty="0" smtClean="0"/>
                  <a:t>Which is larger but  a single U235 has a lot more nucleons than deuterium and tritium.  Under the same mass, fusion will produce much more powerful energy than fission.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blipFill rotWithShape="1">
                <a:blip r:embed="rId3"/>
                <a:stretch>
                  <a:fillRect l="-2100" t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6442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Weapons and Nuclear Fusion</a:t>
            </a:r>
          </a:p>
        </p:txBody>
      </p:sp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In a nuclear reactor, the objective is to release energy from fission reactions in a controlled manner.</a:t>
            </a:r>
          </a:p>
          <a:p>
            <a:pPr>
              <a:lnSpc>
                <a:spcPct val="80000"/>
              </a:lnSpc>
            </a:pPr>
            <a:r>
              <a:rPr lang="en-US" sz="2400"/>
              <a:t>In a bomb, the objective is to release energy very quickly.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 </a:t>
            </a:r>
            <a:r>
              <a:rPr lang="en-US" sz="2000" b="1" i="1">
                <a:solidFill>
                  <a:schemeClr val="accent1"/>
                </a:solidFill>
              </a:rPr>
              <a:t>critical mass</a:t>
            </a:r>
            <a:r>
              <a:rPr lang="en-US" sz="2000"/>
              <a:t> of U-235 is just large enough for a self-sustaining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subcritical </a:t>
            </a:r>
            <a:r>
              <a:rPr lang="en-US" sz="2000"/>
              <a:t>mass, too many neutrons escape to sustain the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supercritical</a:t>
            </a:r>
            <a:r>
              <a:rPr lang="en-US" sz="2000"/>
              <a:t> mass, more than one nuetron will be absorbed by other U-235 nuclei, and the chain reaction will grow very rapidly.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Achieving a supercritical mass quickly enough so that it doesn’t blow apart prematurely presented a major problem.</a:t>
            </a:r>
          </a:p>
        </p:txBody>
      </p:sp>
    </p:spTree>
    <p:extLst>
      <p:ext uri="{BB962C8B-B14F-4D97-AF65-F5344CB8AC3E}">
        <p14:creationId xmlns:p14="http://schemas.microsoft.com/office/powerpoint/2010/main" val="15922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89"/>
            <a:ext cx="8991600" cy="1015663"/>
          </a:xfrm>
        </p:spPr>
        <p:txBody>
          <a:bodyPr/>
          <a:lstStyle/>
          <a:p>
            <a:r>
              <a:rPr lang="en-US" sz="3000" dirty="0" smtClean="0"/>
              <a:t>The </a:t>
            </a:r>
            <a:r>
              <a:rPr lang="en-US" sz="3000" b="1" dirty="0"/>
              <a:t>Mother of All </a:t>
            </a:r>
            <a:r>
              <a:rPr lang="en-US" sz="3000" b="1" dirty="0" smtClean="0"/>
              <a:t>(conventional) Bombs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Wikipedia: “ The </a:t>
            </a:r>
            <a:r>
              <a:rPr lang="en-US" b="1" dirty="0"/>
              <a:t>GBU-43/B Massive Ordnance Air Blast bomb</a:t>
            </a:r>
            <a:r>
              <a:rPr lang="en-US" dirty="0"/>
              <a:t> (</a:t>
            </a:r>
            <a:r>
              <a:rPr lang="en-US" b="1" dirty="0"/>
              <a:t>MOAB</a:t>
            </a:r>
            <a:r>
              <a:rPr lang="en-US" dirty="0"/>
              <a:t>) (colloquially known as the </a:t>
            </a:r>
            <a:r>
              <a:rPr lang="en-US" b="1" dirty="0"/>
              <a:t>Mother of All Bombs</a:t>
            </a:r>
            <a:r>
              <a:rPr lang="en-US" dirty="0"/>
              <a:t>) is a large-yield conventional </a:t>
            </a:r>
            <a:r>
              <a:rPr lang="en-US" dirty="0" smtClean="0"/>
              <a:t>bomb developed </a:t>
            </a:r>
            <a:r>
              <a:rPr lang="en-US" dirty="0"/>
              <a:t>for the United States military ………. it was touted as the </a:t>
            </a:r>
            <a:r>
              <a:rPr lang="en-US" b="1" dirty="0">
                <a:solidFill>
                  <a:srgbClr val="FF0000"/>
                </a:solidFill>
              </a:rPr>
              <a:t>most </a:t>
            </a:r>
            <a:r>
              <a:rPr lang="en-US" b="1" dirty="0" smtClean="0">
                <a:solidFill>
                  <a:srgbClr val="FF0000"/>
                </a:solidFill>
              </a:rPr>
              <a:t>powerful</a:t>
            </a:r>
            <a:r>
              <a:rPr lang="en-US" dirty="0" smtClean="0"/>
              <a:t>….. </a:t>
            </a:r>
            <a:r>
              <a:rPr lang="en-US" dirty="0"/>
              <a:t>b</a:t>
            </a:r>
            <a:r>
              <a:rPr lang="en-US" dirty="0" smtClean="0"/>
              <a:t>omb ever designed …. is </a:t>
            </a:r>
            <a:r>
              <a:rPr lang="en-US" dirty="0"/>
              <a:t>equivalent to around </a:t>
            </a:r>
            <a:r>
              <a:rPr lang="en-US" b="1" dirty="0">
                <a:solidFill>
                  <a:srgbClr val="FF0000"/>
                </a:solidFill>
              </a:rPr>
              <a:t>11 tons of TNT</a:t>
            </a:r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971800"/>
            <a:ext cx="461818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other of all Bombs (moab) Test Dr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8616" y="2971800"/>
            <a:ext cx="4465384" cy="334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57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4572000" cy="769441"/>
          </a:xfrm>
        </p:spPr>
        <p:txBody>
          <a:bodyPr/>
          <a:lstStyle/>
          <a:p>
            <a:r>
              <a:rPr lang="en-US" dirty="0" smtClean="0"/>
              <a:t>Fission Bomb</a:t>
            </a:r>
            <a:endParaRPr lang="en-US" dirty="0"/>
          </a:p>
        </p:txBody>
      </p:sp>
      <p:pic>
        <p:nvPicPr>
          <p:cNvPr id="4" name="Nuclear Bom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86" y="685800"/>
            <a:ext cx="910399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72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rny">
  <a:themeElements>
    <a:clrScheme name="arny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arn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ny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HD:Applications:Microsoft Office 2004:Templates:My Templates:arny.pot</Template>
  <TotalTime>27536</TotalTime>
  <Words>1404</Words>
  <Application>Microsoft Office PowerPoint</Application>
  <PresentationFormat>On-screen Show (4:3)</PresentationFormat>
  <Paragraphs>188</Paragraphs>
  <Slides>20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arny</vt:lpstr>
      <vt:lpstr>PowerPoint Presentation</vt:lpstr>
      <vt:lpstr>Mass and Energy </vt:lpstr>
      <vt:lpstr>What is the energy released in this reaction?</vt:lpstr>
      <vt:lpstr>PowerPoint Presentation</vt:lpstr>
      <vt:lpstr>PowerPoint Presentation</vt:lpstr>
      <vt:lpstr>Fusion</vt:lpstr>
      <vt:lpstr>Nuclear Weapons and Nuclear Fusion</vt:lpstr>
      <vt:lpstr>The Mother of All (conventional) Bombs</vt:lpstr>
      <vt:lpstr>Fission Bomb</vt:lpstr>
      <vt:lpstr>PowerPoint Presentation</vt:lpstr>
      <vt:lpstr>PowerPoint Presentation</vt:lpstr>
      <vt:lpstr>PowerPoint Presentation</vt:lpstr>
      <vt:lpstr>Little Boy Uranium Bomb</vt:lpstr>
      <vt:lpstr>Fat Man Plutonium Bomb</vt:lpstr>
      <vt:lpstr>PowerPoint Presentation</vt:lpstr>
      <vt:lpstr>PowerPoint Presentation</vt:lpstr>
      <vt:lpstr>The antimatter bomb:  the Sci-Fi Bomb</vt:lpstr>
      <vt:lpstr>The antimatter bomb:  the Sci-Fi Bomb</vt:lpstr>
      <vt:lpstr>Nuclear Reactors</vt:lpstr>
      <vt:lpstr>PowerPoint Presentation</vt:lpstr>
    </vt:vector>
  </TitlesOfParts>
  <Company>ISU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Chapter 15 Thermodynamics</dc:title>
  <dc:subject>Cutnell</dc:subject>
  <dc:creator>Kara Keeter</dc:creator>
  <cp:keywords>Cutnell, PowerPoint, Presentation</cp:keywords>
  <cp:lastModifiedBy>wxie</cp:lastModifiedBy>
  <cp:revision>265</cp:revision>
  <cp:lastPrinted>2006-03-07T20:21:09Z</cp:lastPrinted>
  <dcterms:created xsi:type="dcterms:W3CDTF">2006-01-07T22:20:33Z</dcterms:created>
  <dcterms:modified xsi:type="dcterms:W3CDTF">2011-04-22T16:32:22Z</dcterms:modified>
  <cp:category>Presentations</cp:category>
</cp:coreProperties>
</file>