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379" r:id="rId2"/>
    <p:sldId id="1037" r:id="rId3"/>
    <p:sldId id="1036" r:id="rId4"/>
    <p:sldId id="1028" r:id="rId5"/>
    <p:sldId id="1029" r:id="rId6"/>
    <p:sldId id="1030" r:id="rId7"/>
    <p:sldId id="946" r:id="rId8"/>
    <p:sldId id="1032" r:id="rId9"/>
    <p:sldId id="1033" r:id="rId10"/>
    <p:sldId id="1035" r:id="rId11"/>
    <p:sldId id="1008" r:id="rId12"/>
    <p:sldId id="1034" r:id="rId13"/>
    <p:sldId id="1009" r:id="rId14"/>
    <p:sldId id="1010" r:id="rId15"/>
    <p:sldId id="1011" r:id="rId16"/>
    <p:sldId id="1012" r:id="rId17"/>
    <p:sldId id="1013" r:id="rId18"/>
    <p:sldId id="963" r:id="rId19"/>
    <p:sldId id="967" r:id="rId20"/>
    <p:sldId id="968" r:id="rId21"/>
    <p:sldId id="969" r:id="rId22"/>
    <p:sldId id="970" r:id="rId23"/>
    <p:sldId id="971" r:id="rId24"/>
    <p:sldId id="973" r:id="rId25"/>
    <p:sldId id="974" r:id="rId26"/>
    <p:sldId id="1024" r:id="rId27"/>
    <p:sldId id="975" r:id="rId28"/>
    <p:sldId id="976" r:id="rId29"/>
    <p:sldId id="978" r:id="rId30"/>
    <p:sldId id="1007" r:id="rId31"/>
    <p:sldId id="979" r:id="rId32"/>
    <p:sldId id="980" r:id="rId33"/>
    <p:sldId id="97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FFEE"/>
    <a:srgbClr val="CFE1CB"/>
    <a:srgbClr val="FFDAF2"/>
    <a:srgbClr val="EE8DEC"/>
    <a:srgbClr val="FFFA2C"/>
    <a:srgbClr val="FFF0D8"/>
    <a:srgbClr val="FFFADA"/>
    <a:srgbClr val="FF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1" autoAdjust="0"/>
    <p:restoredTop sz="92000" autoAdjust="0"/>
  </p:normalViewPr>
  <p:slideViewPr>
    <p:cSldViewPr>
      <p:cViewPr varScale="1">
        <p:scale>
          <a:sx n="79" d="100"/>
          <a:sy n="79" d="100"/>
        </p:scale>
        <p:origin x="7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29BE6C-1ED2-4946-A3E7-634A2CF9B9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0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52EC98-5AA5-4841-BE63-E2B7351D97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09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 your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the top respective field of the scantron sheet, sign your name on the signature line of the scantron sheet.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Record your PUID number, which starts with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“00”,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your scantron sheet.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49E20-CAEE-4C3C-AC17-6AD2FAFAC3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307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ACF01-298E-4FC5-9714-6B98390DEC0A}" type="slidenum">
              <a:rPr lang="en-US"/>
              <a:pPr/>
              <a:t>11</a:t>
            </a:fld>
            <a:endParaRPr lang="en-US"/>
          </a:p>
        </p:txBody>
      </p:sp>
      <p:sp>
        <p:nvSpPr>
          <p:cNvPr id="217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3736B-8B54-4A2F-87F8-A465DDDB0A66}" type="slidenum">
              <a:rPr lang="en-US"/>
              <a:pPr/>
              <a:t>12</a:t>
            </a:fld>
            <a:endParaRPr lang="en-US"/>
          </a:p>
        </p:txBody>
      </p:sp>
      <p:sp>
        <p:nvSpPr>
          <p:cNvPr id="216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1270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01A7B-3531-41E1-90BE-5A012E875935}" type="slidenum">
              <a:rPr lang="en-US"/>
              <a:pPr/>
              <a:t>13</a:t>
            </a:fld>
            <a:endParaRPr lang="en-US"/>
          </a:p>
        </p:txBody>
      </p:sp>
      <p:sp>
        <p:nvSpPr>
          <p:cNvPr id="217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F129EC-ECBD-4BDF-9E25-3FB862744011}" type="slidenum">
              <a:rPr lang="en-US"/>
              <a:pPr/>
              <a:t>14</a:t>
            </a:fld>
            <a:endParaRPr lang="en-US"/>
          </a:p>
        </p:txBody>
      </p:sp>
      <p:sp>
        <p:nvSpPr>
          <p:cNvPr id="217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4784F-FA52-4B9A-AF99-DF31E283F54A}" type="slidenum">
              <a:rPr lang="en-US"/>
              <a:pPr/>
              <a:t>15</a:t>
            </a:fld>
            <a:endParaRPr lang="en-US"/>
          </a:p>
        </p:txBody>
      </p:sp>
      <p:sp>
        <p:nvSpPr>
          <p:cNvPr id="218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4784F-FA52-4B9A-AF99-DF31E283F54A}" type="slidenum">
              <a:rPr lang="en-US"/>
              <a:pPr/>
              <a:t>16</a:t>
            </a:fld>
            <a:endParaRPr lang="en-US"/>
          </a:p>
        </p:txBody>
      </p:sp>
      <p:sp>
        <p:nvSpPr>
          <p:cNvPr id="218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DDE80-69DC-4956-A1A8-C0519AA08AD8}" type="slidenum">
              <a:rPr lang="en-US"/>
              <a:pPr/>
              <a:t>18</a:t>
            </a:fld>
            <a:endParaRPr lang="en-US"/>
          </a:p>
        </p:txBody>
      </p:sp>
      <p:sp>
        <p:nvSpPr>
          <p:cNvPr id="2179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AFE03-C855-4FFF-849D-2F7E4C1799FB}" type="slidenum">
              <a:rPr lang="en-US"/>
              <a:pPr/>
              <a:t>19</a:t>
            </a:fld>
            <a:endParaRPr lang="en-US"/>
          </a:p>
        </p:txBody>
      </p:sp>
      <p:sp>
        <p:nvSpPr>
          <p:cNvPr id="218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5E1BC-8573-4C7B-A4BC-689865985203}" type="slidenum">
              <a:rPr lang="en-US"/>
              <a:pPr/>
              <a:t>20</a:t>
            </a:fld>
            <a:endParaRPr lang="en-US"/>
          </a:p>
        </p:txBody>
      </p:sp>
      <p:sp>
        <p:nvSpPr>
          <p:cNvPr id="213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3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dirty="0"/>
              <a:t>Mention a little about the strong interaction. Electric</a:t>
            </a:r>
            <a:r>
              <a:rPr lang="en-CA" baseline="0" dirty="0"/>
              <a:t> interaction repel each other but the nucleus is still stable.</a:t>
            </a:r>
            <a:endParaRPr lang="en-CA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7C8E6-9333-471F-967D-ADEBEB300DB2}" type="slidenum">
              <a:rPr lang="en-US"/>
              <a:pPr/>
              <a:t>21</a:t>
            </a:fld>
            <a:endParaRPr lang="en-US"/>
          </a:p>
        </p:txBody>
      </p:sp>
      <p:sp>
        <p:nvSpPr>
          <p:cNvPr id="219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Chemical</a:t>
            </a:r>
            <a:r>
              <a:rPr lang="en-US" baseline="0" dirty="0"/>
              <a:t> properties determined by the number of electrons. Different elements have similar chemical properties. </a:t>
            </a:r>
            <a:r>
              <a:rPr lang="en-US" baseline="0" dirty="0">
                <a:sym typeface="Wingdings" pitchFamily="2" charset="2"/>
              </a:rPr>
              <a:t> isotopes.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E0BC4-B777-41A2-9991-0568875D63BD}" type="slidenum">
              <a:rPr lang="en-US"/>
              <a:pPr/>
              <a:t>2</a:t>
            </a:fld>
            <a:endParaRPr lang="en-US"/>
          </a:p>
        </p:txBody>
      </p:sp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Coat</a:t>
            </a:r>
            <a:r>
              <a:rPr lang="en-US" baseline="0" dirty="0"/>
              <a:t> the tube with phosphorescent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28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21C01-8E2E-402F-A8B9-AE32A0C9AF23}" type="slidenum">
              <a:rPr lang="en-US"/>
              <a:pPr/>
              <a:t>22</a:t>
            </a:fld>
            <a:endParaRPr lang="en-US"/>
          </a:p>
        </p:txBody>
      </p:sp>
      <p:sp>
        <p:nvSpPr>
          <p:cNvPr id="2277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AA12A-0EF6-46D9-8BE5-A146DF488B1F}" type="slidenum">
              <a:rPr lang="en-US"/>
              <a:pPr/>
              <a:t>23</a:t>
            </a:fld>
            <a:endParaRPr lang="en-US"/>
          </a:p>
        </p:txBody>
      </p:sp>
      <p:sp>
        <p:nvSpPr>
          <p:cNvPr id="224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 all the nucleus</a:t>
            </a:r>
            <a:r>
              <a:rPr lang="en-US" baseline="0" dirty="0"/>
              <a:t> stable? </a:t>
            </a:r>
            <a:endParaRPr lang="en-US" dirty="0"/>
          </a:p>
          <a:p>
            <a:endParaRPr lang="en-US" dirty="0"/>
          </a:p>
          <a:p>
            <a:r>
              <a:rPr lang="en-US" dirty="0"/>
              <a:t>Becquerel</a:t>
            </a:r>
            <a:r>
              <a:rPr lang="en-US" baseline="0" dirty="0"/>
              <a:t> found some nature material can expose the photographic plate wrapped in the dark box. 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CD086-5C10-4743-8F1D-4AFC389A3F57}" type="slidenum">
              <a:rPr lang="en-US"/>
              <a:pPr/>
              <a:t>24</a:t>
            </a:fld>
            <a:endParaRPr lang="en-US"/>
          </a:p>
        </p:txBody>
      </p:sp>
      <p:sp>
        <p:nvSpPr>
          <p:cNvPr id="219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BF75D-89D3-4DAF-9177-F75CFA1799B9}" type="slidenum">
              <a:rPr lang="en-US"/>
              <a:pPr/>
              <a:t>25</a:t>
            </a:fld>
            <a:endParaRPr lang="en-US"/>
          </a:p>
        </p:txBody>
      </p:sp>
      <p:sp>
        <p:nvSpPr>
          <p:cNvPr id="2252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Bi:   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Bismuth 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DF114-969F-4036-8316-E03C12BC14A2}" type="slidenum">
              <a:rPr lang="en-US"/>
              <a:pPr/>
              <a:t>27</a:t>
            </a:fld>
            <a:endParaRPr lang="en-US"/>
          </a:p>
        </p:txBody>
      </p:sp>
      <p:sp>
        <p:nvSpPr>
          <p:cNvPr id="2254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7A4E3-C95D-4A00-91D0-70895EC075B2}" type="slidenum">
              <a:rPr lang="en-US"/>
              <a:pPr/>
              <a:t>28</a:t>
            </a:fld>
            <a:endParaRPr lang="en-US"/>
          </a:p>
        </p:txBody>
      </p:sp>
      <p:sp>
        <p:nvSpPr>
          <p:cNvPr id="2273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F7BA1-94CA-49F6-B5C2-82E1196BABFC}" type="slidenum">
              <a:rPr lang="en-US"/>
              <a:pPr/>
              <a:t>29</a:t>
            </a:fld>
            <a:endParaRPr 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Radiation like small bullet.</a:t>
            </a:r>
            <a:r>
              <a:rPr lang="en-US" baseline="0" dirty="0"/>
              <a:t> It can kill cells. 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are</a:t>
            </a:r>
            <a:r>
              <a:rPr lang="en-US" baseline="0" dirty="0"/>
              <a:t> going into a different area. Nuclear reaction.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2EC98-5AA5-4841-BE63-E2B7351D9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945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61239-A1AD-4C17-AD4D-C42D499D771A}" type="slidenum">
              <a:rPr lang="en-US"/>
              <a:pPr/>
              <a:t>31</a:t>
            </a:fld>
            <a:endParaRPr lang="en-US"/>
          </a:p>
        </p:txBody>
      </p:sp>
      <p:sp>
        <p:nvSpPr>
          <p:cNvPr id="153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 we talk only</a:t>
            </a:r>
            <a:r>
              <a:rPr lang="en-US" baseline="0" dirty="0"/>
              <a:t> about a nuclear decay into different nucleus. Can </a:t>
            </a:r>
            <a:r>
              <a:rPr lang="en-US" baseline="0"/>
              <a:t>multiple </a:t>
            </a:r>
            <a:r>
              <a:rPr lang="en-US" baseline="0" dirty="0" err="1"/>
              <a:t>n</a:t>
            </a:r>
            <a:r>
              <a:rPr lang="en-US" baseline="0"/>
              <a:t>ucleus </a:t>
            </a:r>
            <a:r>
              <a:rPr lang="en-US" baseline="0" dirty="0"/>
              <a:t>react to form new nucleus?  </a:t>
            </a:r>
            <a:endParaRPr lang="en-US" dirty="0"/>
          </a:p>
          <a:p>
            <a:r>
              <a:rPr lang="en-US" dirty="0"/>
              <a:t>Rutherford</a:t>
            </a:r>
            <a:r>
              <a:rPr lang="en-US" baseline="0" dirty="0"/>
              <a:t> experiment. 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36A0E-E80F-419E-AC6D-DCA845F187F5}" type="slidenum">
              <a:rPr lang="en-US"/>
              <a:pPr/>
              <a:t>32</a:t>
            </a:fld>
            <a:endParaRPr lang="en-US"/>
          </a:p>
        </p:txBody>
      </p:sp>
      <p:sp>
        <p:nvSpPr>
          <p:cNvPr id="2256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4D099-8734-42C5-AC6A-BB58157601A4}" type="slidenum">
              <a:rPr lang="en-US"/>
              <a:pPr/>
              <a:t>3</a:t>
            </a:fld>
            <a:endParaRPr lang="en-US"/>
          </a:p>
        </p:txBody>
      </p:sp>
      <p:sp>
        <p:nvSpPr>
          <p:cNvPr id="215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05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CC11E-B329-4418-B6CC-EF8B84000FF5}" type="slidenum">
              <a:rPr lang="en-US"/>
              <a:pPr/>
              <a:t>33</a:t>
            </a:fld>
            <a:endParaRPr lang="en-US"/>
          </a:p>
        </p:txBody>
      </p:sp>
      <p:sp>
        <p:nvSpPr>
          <p:cNvPr id="2275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5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040A3-B0CB-4910-87F2-BDDE78E3EC01}" type="slidenum">
              <a:rPr lang="en-US"/>
              <a:pPr/>
              <a:t>4</a:t>
            </a:fld>
            <a:endParaRPr lang="en-US"/>
          </a:p>
        </p:txBody>
      </p:sp>
      <p:sp>
        <p:nvSpPr>
          <p:cNvPr id="215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5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5A3BD-92B1-4663-9333-2B956FC0EB1B}" type="slidenum">
              <a:rPr lang="en-US"/>
              <a:pPr/>
              <a:t>5</a:t>
            </a:fld>
            <a:endParaRPr lang="en-US"/>
          </a:p>
        </p:txBody>
      </p:sp>
      <p:sp>
        <p:nvSpPr>
          <p:cNvPr id="209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dirty="0"/>
              <a:t>Use right hand rule to demonstrate the magnet</a:t>
            </a:r>
            <a:r>
              <a:rPr lang="en-CA" baseline="0" dirty="0"/>
              <a:t> force.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272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7228E-FE78-457F-84FC-34810E2701C5}" type="slidenum">
              <a:rPr lang="en-US"/>
              <a:pPr/>
              <a:t>6</a:t>
            </a:fld>
            <a:endParaRPr lang="en-US"/>
          </a:p>
        </p:txBody>
      </p:sp>
      <p:sp>
        <p:nvSpPr>
          <p:cNvPr id="216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633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ACF98-CAF0-441A-9E60-B966D68C0F0A}" type="slidenum">
              <a:rPr lang="en-US"/>
              <a:pPr/>
              <a:t>7</a:t>
            </a:fld>
            <a:endParaRPr lang="en-US"/>
          </a:p>
        </p:txBody>
      </p:sp>
      <p:sp>
        <p:nvSpPr>
          <p:cNvPr id="216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The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"/>
              </a:rPr>
              <a:t>plum pudding model</a:t>
            </a: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 depicts the electrons as negatively-charged particles embedded in a sea of positive charge</a:t>
            </a:r>
            <a:endParaRPr lang="en-C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5A78E-CE47-4FB7-93BF-EA0EF71BE2F9}" type="slidenum">
              <a:rPr lang="en-US"/>
              <a:pPr/>
              <a:t>8</a:t>
            </a:fld>
            <a:endParaRPr lang="en-US"/>
          </a:p>
        </p:txBody>
      </p:sp>
      <p:sp>
        <p:nvSpPr>
          <p:cNvPr id="214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9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601EB-3212-40A6-9C89-C27BA2C00DDE}" type="slidenum">
              <a:rPr lang="en-US"/>
              <a:pPr/>
              <a:t>10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0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76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7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17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179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180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81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4DD089-65A3-4C14-BBED-C529FEA5B3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3E922-DAB0-4296-94CE-4B744329D0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62303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B0C03-B6D9-459C-93D7-A15ACF95F8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14980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2030412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13488"/>
            <a:ext cx="1550988" cy="457200"/>
          </a:xfrm>
        </p:spPr>
        <p:txBody>
          <a:bodyPr/>
          <a:lstStyle>
            <a:lvl1pPr>
              <a:defRPr/>
            </a:lvl1pPr>
          </a:lstStyle>
          <a:p>
            <a:fld id="{76AC36B3-1326-4EA6-9446-60C65CCBF8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6518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0040-8738-4FE8-8D54-7DC6F9DFC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01858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82273-BB63-458D-9A7A-517B54C443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29870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80483-E944-4BE9-BB3B-10B48FDBDE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44662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0FE97-357F-4B7E-8200-6ED5E6116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01110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ECC5-8DF3-44E1-B3C2-F0EB8BA1D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5653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A544F-A792-48F4-AE7F-6C589C66D2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78424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6D6F2-B56C-4443-BEA0-62A9962419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0250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86920-B939-40A4-A738-B9D671A34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43652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0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52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203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096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54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13488"/>
            <a:ext cx="1550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1BD6B38B-0BCB-44CA-97D6-50AD43A041E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dissolv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.ans.org/pi/resources/dosechar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2"/>
                </a:solidFill>
                <a:cs typeface="Times New Roman" pitchFamily="18" charset="0"/>
              </a:rPr>
              <a:t>Final exam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(focusing on chapter 9 – 19, excl. 17)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>
                <a:latin typeface="+mn-lt"/>
                <a:cs typeface="Times New Roman" pitchFamily="18" charset="0"/>
              </a:rPr>
              <a:t>T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:  </a:t>
            </a:r>
            <a:r>
              <a:rPr lang="en-US" sz="2000" b="0" i="0" dirty="0">
                <a:effectLst/>
                <a:latin typeface="+mn-lt"/>
              </a:rPr>
              <a:t>Tue 05/04 3:30pm – 5:30pm</a:t>
            </a:r>
            <a:endParaRPr kumimoji="0" lang="nn-NO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Location: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physics building room 112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AOB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multiple choice problems.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Prepare your own scratch paper, pencils, erasers, etc.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Use only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pencil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for the answer sheet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Bring your own calculators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No cell phones, no text messaging, no computers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No crib sheet of any kind is allowed. Equation sheet will be provided.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+mn-lt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n-lt"/>
                <a:cs typeface="Times New Roman" pitchFamily="18" charset="0"/>
              </a:rPr>
              <a:t>When filling the scantron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Times New Roman" panose="02020603050405020304" pitchFamily="18" charset="0"/>
              </a:rPr>
              <a:t>Write your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Times New Roman" panose="02020603050405020304" pitchFamily="18" charset="0"/>
              </a:rPr>
              <a:t>name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Times New Roman" panose="02020603050405020304" pitchFamily="18" charset="0"/>
              </a:rPr>
              <a:t> in the top respective field of the scantron sheet, sign your name on the signature line of the scantron sheet.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Times New Roman" panose="02020603050405020304" pitchFamily="18" charset="0"/>
              </a:rPr>
              <a:t>  Record your PUID number, which starts with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Times New Roman" panose="02020603050405020304" pitchFamily="18" charset="0"/>
              </a:rPr>
              <a:t>“00”,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Times New Roman" panose="02020603050405020304" pitchFamily="18" charset="0"/>
              </a:rPr>
              <a:t> on your scantron sheet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effectLst/>
                <a:latin typeface="+mn-lt"/>
              </a:rPr>
              <a:t>fill in bubbles below your name and ID fields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1FB43-DC72-41E5-917A-30F8E65892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020344"/>
      </p:ext>
    </p:extLst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sz="3200"/>
              <a:t>Quantization of light energy</a:t>
            </a:r>
            <a:endParaRPr lang="en-US"/>
          </a:p>
        </p:txBody>
      </p:sp>
      <p:sp>
        <p:nvSpPr>
          <p:cNvPr id="1180680" name="Rectangle 8"/>
          <p:cNvSpPr>
            <a:spLocks noChangeArrowheads="1"/>
          </p:cNvSpPr>
          <p:nvPr/>
        </p:nvSpPr>
        <p:spPr bwMode="auto">
          <a:xfrm>
            <a:off x="304800" y="733245"/>
            <a:ext cx="8610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dirty="0">
                <a:solidFill>
                  <a:srgbClr val="DFFFE7"/>
                </a:solidFill>
                <a:latin typeface="Arial" charset="0"/>
              </a:rPr>
              <a:t>To complete the picture of the atom, there was yet another piece of the puzzle that needed to be discovered...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79" y="1797170"/>
            <a:ext cx="617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FFC000"/>
                </a:solidFill>
              </a:rPr>
              <a:t>black body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is:</a:t>
            </a:r>
          </a:p>
          <a:p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 an idealized physical body that absorbs all incident electromagnet radiation.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Because of this perfect absorptivity at all wavelengths, a black body is also the best possible emitter of thermal radiation, which depends on the body's temperature.</a:t>
            </a:r>
          </a:p>
        </p:txBody>
      </p:sp>
      <p:pic>
        <p:nvPicPr>
          <p:cNvPr id="2201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79" y="2133600"/>
            <a:ext cx="21812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88" y="3874662"/>
            <a:ext cx="27051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9463E-5BED-43C5-8E6B-E0B0F0F4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3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9144000" cy="579438"/>
          </a:xfrm>
        </p:spPr>
        <p:txBody>
          <a:bodyPr/>
          <a:lstStyle/>
          <a:p>
            <a:r>
              <a:rPr lang="en-US" sz="3200" dirty="0"/>
              <a:t>Quantization of light energy</a:t>
            </a:r>
            <a:endParaRPr lang="en-US" dirty="0"/>
          </a:p>
        </p:txBody>
      </p:sp>
      <p:sp>
        <p:nvSpPr>
          <p:cNvPr id="2170886" name="Rectangle 6"/>
          <p:cNvSpPr>
            <a:spLocks noChangeArrowheads="1"/>
          </p:cNvSpPr>
          <p:nvPr/>
        </p:nvSpPr>
        <p:spPr bwMode="auto">
          <a:xfrm>
            <a:off x="228600" y="914400"/>
            <a:ext cx="861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dirty="0">
                <a:solidFill>
                  <a:srgbClr val="EE8DEC"/>
                </a:solidFill>
                <a:latin typeface="Arial" charset="0"/>
              </a:rPr>
              <a:t>Planck</a:t>
            </a:r>
            <a:r>
              <a:rPr lang="en-US" dirty="0">
                <a:latin typeface="Arial" charset="0"/>
              </a:rPr>
              <a:t> derived a formula that described the distribution of wavelengths emitted, depending on the temperature.</a:t>
            </a:r>
          </a:p>
          <a:p>
            <a:pPr marL="742950" lvl="1" indent="-285750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 dirty="0">
                <a:solidFill>
                  <a:srgbClr val="DFFFE7"/>
                </a:solidFill>
                <a:latin typeface="Arial" charset="0"/>
              </a:rPr>
              <a:t>His formula required that light could only be absorbed or emitted in discrete chunks or quanta, whose energy depended on the frequency or wavelength.</a:t>
            </a:r>
          </a:p>
          <a:p>
            <a:pPr marL="742950" lvl="1" indent="-285750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000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>
                <a:latin typeface="Arial" charset="0"/>
              </a:rPr>
              <a:t>					</a:t>
            </a:r>
            <a:r>
              <a:rPr lang="en-US" sz="2000" dirty="0">
                <a:solidFill>
                  <a:srgbClr val="DFFFE7"/>
                </a:solidFill>
                <a:latin typeface="Arial" charset="0"/>
              </a:rPr>
              <a:t>where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i="1" dirty="0">
                <a:solidFill>
                  <a:srgbClr val="FFE4B1"/>
                </a:solidFill>
              </a:rPr>
              <a:t>h</a:t>
            </a:r>
            <a:r>
              <a:rPr lang="en-US" sz="2000" dirty="0">
                <a:solidFill>
                  <a:srgbClr val="FFE4B1"/>
                </a:solidFill>
                <a:latin typeface="Arial" charset="0"/>
              </a:rPr>
              <a:t> = 6.626 x 10</a:t>
            </a:r>
            <a:r>
              <a:rPr lang="en-US" sz="2000" baseline="30000" dirty="0">
                <a:solidFill>
                  <a:srgbClr val="FFE4B1"/>
                </a:solidFill>
                <a:latin typeface="Arial" charset="0"/>
              </a:rPr>
              <a:t>-34</a:t>
            </a:r>
            <a:r>
              <a:rPr lang="en-US" sz="2000" dirty="0">
                <a:solidFill>
                  <a:srgbClr val="FFE4B1"/>
                </a:solidFill>
                <a:latin typeface="Arial" charset="0"/>
              </a:rPr>
              <a:t> J s</a:t>
            </a:r>
          </a:p>
          <a:p>
            <a:pPr marL="742950" lvl="1" indent="-285750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>
                <a:solidFill>
                  <a:srgbClr val="FFFADA"/>
                </a:solidFill>
                <a:latin typeface="Arial" charset="0"/>
              </a:rPr>
              <a:t>					</a:t>
            </a:r>
            <a:r>
              <a:rPr lang="en-US" sz="2000" dirty="0">
                <a:solidFill>
                  <a:srgbClr val="DFFFE7"/>
                </a:solidFill>
                <a:latin typeface="Arial" charset="0"/>
              </a:rPr>
              <a:t>is called </a:t>
            </a:r>
            <a:r>
              <a:rPr lang="en-US" sz="2000" b="1" i="1" dirty="0">
                <a:solidFill>
                  <a:schemeClr val="accent1"/>
                </a:solidFill>
                <a:latin typeface="Arial" charset="0"/>
              </a:rPr>
              <a:t>Planck’s constant</a:t>
            </a:r>
            <a:r>
              <a:rPr lang="en-US" sz="2000" dirty="0">
                <a:solidFill>
                  <a:srgbClr val="DFFFE7"/>
                </a:solidFill>
                <a:latin typeface="Arial" charset="0"/>
              </a:rPr>
              <a:t>.</a:t>
            </a:r>
          </a:p>
          <a:p>
            <a:pPr marL="742950" lvl="1" indent="-285750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dirty="0">
              <a:solidFill>
                <a:srgbClr val="DFFFE7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endParaRPr lang="en-US" dirty="0">
              <a:solidFill>
                <a:srgbClr val="FFDAF2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dirty="0">
                <a:solidFill>
                  <a:srgbClr val="FFDAF2"/>
                </a:solidFill>
                <a:latin typeface="Arial" charset="0"/>
              </a:rPr>
              <a:t>This idea was indeed radical.</a:t>
            </a:r>
          </a:p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endParaRPr lang="en-US" dirty="0">
              <a:solidFill>
                <a:srgbClr val="EE8DEC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dirty="0">
                <a:solidFill>
                  <a:srgbClr val="EE8DEC"/>
                </a:solidFill>
                <a:latin typeface="Arial" charset="0"/>
              </a:rPr>
              <a:t>Einstein</a:t>
            </a:r>
            <a:r>
              <a:rPr lang="en-US" dirty="0">
                <a:solidFill>
                  <a:srgbClr val="FFDAF2"/>
                </a:solidFill>
                <a:latin typeface="Arial" charset="0"/>
              </a:rPr>
              <a:t> showed that the quantization of light energy explains a number of other phenomena.</a:t>
            </a:r>
          </a:p>
          <a:p>
            <a:pPr marL="800100" lvl="1" indent="-342900">
              <a:lnSpc>
                <a:spcPct val="90000"/>
              </a:lnSpc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dirty="0">
                <a:solidFill>
                  <a:srgbClr val="FFDAF2"/>
                </a:solidFill>
                <a:latin typeface="Arial" charset="0"/>
              </a:rPr>
              <a:t>Photoelectric effect.  </a:t>
            </a:r>
          </a:p>
          <a:p>
            <a:pPr marL="800100" lvl="1" indent="-342900">
              <a:lnSpc>
                <a:spcPct val="90000"/>
              </a:lnSpc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endParaRPr lang="en-US" dirty="0">
              <a:solidFill>
                <a:srgbClr val="FFDAF2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dirty="0">
                <a:solidFill>
                  <a:srgbClr val="FFDAF2"/>
                </a:solidFill>
                <a:latin typeface="Arial" charset="0"/>
              </a:rPr>
              <a:t>The idea of </a:t>
            </a:r>
            <a:r>
              <a:rPr lang="en-US" b="1" i="1" dirty="0">
                <a:solidFill>
                  <a:schemeClr val="accent1"/>
                </a:solidFill>
                <a:latin typeface="Arial" charset="0"/>
              </a:rPr>
              <a:t>light quanta</a:t>
            </a:r>
            <a:r>
              <a:rPr lang="en-US" dirty="0">
                <a:solidFill>
                  <a:srgbClr val="FFDAF2"/>
                </a:solidFill>
                <a:latin typeface="Arial" charset="0"/>
              </a:rPr>
              <a:t> (</a:t>
            </a:r>
            <a:r>
              <a:rPr lang="en-US" b="1" i="1" dirty="0">
                <a:solidFill>
                  <a:schemeClr val="accent1"/>
                </a:solidFill>
                <a:latin typeface="Arial" charset="0"/>
              </a:rPr>
              <a:t>photons</a:t>
            </a:r>
            <a:r>
              <a:rPr lang="en-US" dirty="0">
                <a:solidFill>
                  <a:srgbClr val="FFDAF2"/>
                </a:solidFill>
                <a:latin typeface="Arial" charset="0"/>
              </a:rPr>
              <a:t>) having energies </a:t>
            </a:r>
            <a:r>
              <a:rPr lang="en-US" i="1" dirty="0">
                <a:solidFill>
                  <a:srgbClr val="FFE4B1"/>
                </a:solidFill>
              </a:rPr>
              <a:t>E = </a:t>
            </a:r>
            <a:r>
              <a:rPr lang="en-US" i="1" dirty="0" err="1">
                <a:solidFill>
                  <a:srgbClr val="FFE4B1"/>
                </a:solidFill>
              </a:rPr>
              <a:t>hf</a:t>
            </a:r>
            <a:r>
              <a:rPr lang="en-US" dirty="0">
                <a:solidFill>
                  <a:srgbClr val="FFDAF2"/>
                </a:solidFill>
                <a:latin typeface="Arial" charset="0"/>
              </a:rPr>
              <a:t> prepared the way for a new model of the atom.</a:t>
            </a:r>
          </a:p>
        </p:txBody>
      </p:sp>
      <p:graphicFrame>
        <p:nvGraphicFramePr>
          <p:cNvPr id="21708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504099"/>
              </p:ext>
            </p:extLst>
          </p:nvPr>
        </p:nvGraphicFramePr>
        <p:xfrm>
          <a:off x="1676400" y="2835275"/>
          <a:ext cx="10779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" imgH="203040" progId="Equation.3">
                  <p:embed/>
                </p:oleObj>
              </mc:Choice>
              <mc:Fallback>
                <p:oleObj name="Equation" r:id="rId3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35275"/>
                        <a:ext cx="1077912" cy="47942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75F3A-EC7B-4418-8326-B3BDB9E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6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739" name="Rectangle 3"/>
          <p:cNvSpPr>
            <a:spLocks noChangeArrowheads="1"/>
          </p:cNvSpPr>
          <p:nvPr/>
        </p:nvSpPr>
        <p:spPr bwMode="auto">
          <a:xfrm>
            <a:off x="228600" y="228600"/>
            <a:ext cx="8610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sz="2200" dirty="0">
                <a:latin typeface="Arial" charset="0"/>
              </a:rPr>
              <a:t>If a substance is heated and the emitted light is observed through a prism, each substance produces characteristic colors or wavelengths, called the </a:t>
            </a:r>
            <a:r>
              <a:rPr lang="en-US" sz="2200" b="1" i="1" dirty="0">
                <a:solidFill>
                  <a:schemeClr val="accent1"/>
                </a:solidFill>
                <a:latin typeface="Arial" charset="0"/>
              </a:rPr>
              <a:t>atomic spectrum</a:t>
            </a:r>
            <a:r>
              <a:rPr lang="en-US" sz="2200" dirty="0">
                <a:latin typeface="Arial" charset="0"/>
              </a:rPr>
              <a:t> of that substance.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sz="2200" dirty="0">
                <a:latin typeface="Arial" charset="0"/>
              </a:rPr>
              <a:t>The spectrum of hydrogen is simple, with just four wavelengths in the visible portion.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endParaRPr lang="en-US" sz="2200" dirty="0">
              <a:solidFill>
                <a:srgbClr val="EE8DEC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sz="2200" dirty="0" err="1">
                <a:solidFill>
                  <a:srgbClr val="EE8DEC"/>
                </a:solidFill>
                <a:latin typeface="Arial" charset="0"/>
              </a:rPr>
              <a:t>Balmer</a:t>
            </a:r>
            <a:r>
              <a:rPr lang="en-US" sz="2200" dirty="0">
                <a:latin typeface="Arial" charset="0"/>
              </a:rPr>
              <a:t> discovered that the wavelengths of these four lines could be computed from a simple formula: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2200" dirty="0">
                <a:latin typeface="Arial" charset="0"/>
              </a:rPr>
              <a:t>					where </a:t>
            </a:r>
            <a:r>
              <a:rPr lang="en-US" sz="2200" i="1" dirty="0"/>
              <a:t>n </a:t>
            </a:r>
            <a:r>
              <a:rPr lang="en-US" sz="2200" dirty="0">
                <a:latin typeface="Arial" charset="0"/>
              </a:rPr>
              <a:t>and </a:t>
            </a:r>
            <a:r>
              <a:rPr lang="en-US" sz="2200" i="1" dirty="0"/>
              <a:t>m </a:t>
            </a:r>
            <a:r>
              <a:rPr lang="en-US" sz="2200" dirty="0">
                <a:latin typeface="Arial" charset="0"/>
              </a:rPr>
              <a:t>are both integers 					and </a:t>
            </a:r>
            <a:r>
              <a:rPr lang="en-US" sz="2200" i="1" dirty="0"/>
              <a:t>R </a:t>
            </a:r>
            <a:r>
              <a:rPr lang="en-US" sz="2200" dirty="0">
                <a:latin typeface="Arial" charset="0"/>
              </a:rPr>
              <a:t>is the </a:t>
            </a:r>
            <a:r>
              <a:rPr lang="en-US" sz="2200" b="1" i="1" dirty="0">
                <a:solidFill>
                  <a:schemeClr val="accent1"/>
                </a:solidFill>
                <a:latin typeface="Arial" charset="0"/>
              </a:rPr>
              <a:t>Rydberg constant</a:t>
            </a:r>
            <a:r>
              <a:rPr lang="en-US" sz="2200" dirty="0">
                <a:latin typeface="Arial" charset="0"/>
              </a:rPr>
              <a:t>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2200" dirty="0">
                <a:latin typeface="Arial" charset="0"/>
              </a:rPr>
              <a:t>						 </a:t>
            </a:r>
            <a:r>
              <a:rPr lang="en-US" sz="2200" i="1" dirty="0">
                <a:solidFill>
                  <a:srgbClr val="FFE4B1"/>
                </a:solidFill>
              </a:rPr>
              <a:t>R </a:t>
            </a:r>
            <a:r>
              <a:rPr lang="en-US" sz="2200" dirty="0">
                <a:solidFill>
                  <a:srgbClr val="FFE4B1"/>
                </a:solidFill>
              </a:rPr>
              <a:t>= 1.097 </a:t>
            </a:r>
            <a:r>
              <a:rPr lang="en-US" sz="2200" dirty="0">
                <a:solidFill>
                  <a:srgbClr val="FFE4B1"/>
                </a:solidFill>
                <a:latin typeface="Arial" charset="0"/>
              </a:rPr>
              <a:t>x</a:t>
            </a:r>
            <a:r>
              <a:rPr lang="en-US" sz="2200" dirty="0">
                <a:solidFill>
                  <a:srgbClr val="FFE4B1"/>
                </a:solidFill>
              </a:rPr>
              <a:t> 10</a:t>
            </a:r>
            <a:r>
              <a:rPr lang="en-US" sz="2200" baseline="30000" dirty="0">
                <a:solidFill>
                  <a:srgbClr val="FFE4B1"/>
                </a:solidFill>
              </a:rPr>
              <a:t>7</a:t>
            </a:r>
            <a:r>
              <a:rPr lang="en-US" sz="2200" i="1" dirty="0">
                <a:solidFill>
                  <a:srgbClr val="FFE4B1"/>
                </a:solidFill>
              </a:rPr>
              <a:t> </a:t>
            </a:r>
            <a:r>
              <a:rPr lang="en-US" sz="2200" dirty="0">
                <a:solidFill>
                  <a:srgbClr val="FFE4B1"/>
                </a:solidFill>
              </a:rPr>
              <a:t>m</a:t>
            </a:r>
            <a:r>
              <a:rPr lang="en-US" sz="2200" baseline="30000" dirty="0">
                <a:solidFill>
                  <a:srgbClr val="FFE4B1"/>
                </a:solidFill>
              </a:rPr>
              <a:t>-1</a:t>
            </a:r>
            <a:endParaRPr lang="en-US" sz="2200" dirty="0">
              <a:solidFill>
                <a:srgbClr val="FFE4B1"/>
              </a:solidFill>
            </a:endParaRPr>
          </a:p>
        </p:txBody>
      </p:sp>
      <p:pic>
        <p:nvPicPr>
          <p:cNvPr id="2164741" name="Picture 5" descr="18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386248"/>
            <a:ext cx="7467600" cy="24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64743" name="Object 7"/>
          <p:cNvGraphicFramePr>
            <a:graphicFrameLocks noChangeAspect="1"/>
          </p:cNvGraphicFramePr>
          <p:nvPr/>
        </p:nvGraphicFramePr>
        <p:xfrm>
          <a:off x="914400" y="3200400"/>
          <a:ext cx="24542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406400" progId="Equation.3">
                  <p:embed/>
                </p:oleObj>
              </mc:Choice>
              <mc:Fallback>
                <p:oleObj name="Equation" r:id="rId4" imgW="1041400" imgH="406400" progId="Equation.3">
                  <p:embed/>
                  <p:pic>
                    <p:nvPicPr>
                      <p:cNvPr id="2164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00400"/>
                        <a:ext cx="2454275" cy="957263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D4A15A-D848-4CF4-B88F-40018099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CC5-8DF3-44E1-B3C2-F0EB8BA1D4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5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79438"/>
          </a:xfrm>
        </p:spPr>
        <p:txBody>
          <a:bodyPr/>
          <a:lstStyle/>
          <a:p>
            <a:r>
              <a:rPr lang="en-US" sz="3200" dirty="0"/>
              <a:t>Bohr’s model of the atom</a:t>
            </a:r>
            <a:endParaRPr lang="en-US" dirty="0"/>
          </a:p>
        </p:txBody>
      </p:sp>
      <p:sp>
        <p:nvSpPr>
          <p:cNvPr id="2172931" name="Rectangle 3"/>
          <p:cNvSpPr>
            <a:spLocks noChangeArrowheads="1"/>
          </p:cNvSpPr>
          <p:nvPr/>
        </p:nvSpPr>
        <p:spPr bwMode="auto">
          <a:xfrm>
            <a:off x="228600" y="876300"/>
            <a:ext cx="533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sz="2000" dirty="0">
                <a:solidFill>
                  <a:srgbClr val="EE8DEC"/>
                </a:solidFill>
                <a:latin typeface="Arial" charset="0"/>
              </a:rPr>
              <a:t>Bohr</a:t>
            </a:r>
            <a:r>
              <a:rPr lang="en-US" sz="2000" dirty="0">
                <a:latin typeface="Arial" charset="0"/>
              </a:rPr>
              <a:t> combined all these ideas:</a:t>
            </a:r>
          </a:p>
          <a:p>
            <a:pPr marL="742950" lvl="1" indent="-285750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 dirty="0">
                <a:solidFill>
                  <a:srgbClr val="DFFFE7"/>
                </a:solidFill>
                <a:latin typeface="Arial" charset="0"/>
              </a:rPr>
              <a:t>the discovery of the nucleus</a:t>
            </a:r>
          </a:p>
          <a:p>
            <a:pPr marL="742950" lvl="1" indent="-285750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 dirty="0">
                <a:solidFill>
                  <a:srgbClr val="DFFFE7"/>
                </a:solidFill>
                <a:latin typeface="Arial" charset="0"/>
              </a:rPr>
              <a:t>knowledge of the electron</a:t>
            </a:r>
          </a:p>
          <a:p>
            <a:pPr marL="742950" lvl="1" indent="-285750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 dirty="0">
                <a:solidFill>
                  <a:srgbClr val="DFFFE7"/>
                </a:solidFill>
                <a:latin typeface="Arial" charset="0"/>
              </a:rPr>
              <a:t>the regularities in the hydrogen spectrum</a:t>
            </a:r>
          </a:p>
          <a:p>
            <a:pPr marL="742950" lvl="1" indent="-285750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 dirty="0">
                <a:solidFill>
                  <a:srgbClr val="DFFFE7"/>
                </a:solidFill>
                <a:latin typeface="Arial" charset="0"/>
              </a:rPr>
              <a:t>the new quantum ideas of Planck and Einstein</a:t>
            </a:r>
            <a:endParaRPr lang="en-US" sz="2000" dirty="0">
              <a:latin typeface="Arial" charset="0"/>
            </a:endParaRPr>
          </a:p>
          <a:p>
            <a:pPr marL="742950" lvl="1" indent="-285750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>
                <a:latin typeface="Arial" charset="0"/>
              </a:rPr>
              <a:t>					</a:t>
            </a:r>
            <a:endParaRPr lang="en-US" sz="2000" dirty="0">
              <a:solidFill>
                <a:srgbClr val="DFFFE7"/>
              </a:solidFill>
              <a:latin typeface="Arial" charset="0"/>
            </a:endParaRPr>
          </a:p>
          <a:p>
            <a:pPr marL="342900" indent="-342900"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sz="2000" dirty="0">
                <a:solidFill>
                  <a:srgbClr val="FFFADA"/>
                </a:solidFill>
                <a:latin typeface="Arial" charset="0"/>
              </a:rPr>
              <a:t>He pictured the electron as orbiting </a:t>
            </a:r>
          </a:p>
          <a:p>
            <a:pPr marL="342900" indent="-342900"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2000" dirty="0">
                <a:solidFill>
                  <a:srgbClr val="FFFADA"/>
                </a:solidFill>
                <a:latin typeface="Arial" charset="0"/>
              </a:rPr>
              <a:t>	the nucleus in certain quasi-stable </a:t>
            </a:r>
          </a:p>
          <a:p>
            <a:pPr marL="342900" indent="-342900"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2000" dirty="0">
                <a:solidFill>
                  <a:srgbClr val="FFFADA"/>
                </a:solidFill>
                <a:latin typeface="Arial" charset="0"/>
              </a:rPr>
              <a:t>	orbits.</a:t>
            </a:r>
          </a:p>
          <a:p>
            <a:pPr marL="342900" indent="-342900">
              <a:buClr>
                <a:schemeClr val="folHlink"/>
              </a:buClr>
              <a:buSzPct val="85000"/>
              <a:buFont typeface="Wingdings" pitchFamily="2" charset="2"/>
              <a:buNone/>
            </a:pPr>
            <a:endParaRPr lang="en-US" sz="2000" dirty="0">
              <a:solidFill>
                <a:srgbClr val="FFFADA"/>
              </a:solidFill>
              <a:latin typeface="Arial" charset="0"/>
            </a:endParaRPr>
          </a:p>
          <a:p>
            <a:pPr marL="342900" indent="-342900"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sz="2000" dirty="0">
                <a:solidFill>
                  <a:srgbClr val="FFFADA"/>
                </a:solidFill>
                <a:latin typeface="Arial" charset="0"/>
              </a:rPr>
              <a:t>Light is emitted when the electron </a:t>
            </a:r>
          </a:p>
          <a:p>
            <a:pPr marL="342900" indent="-342900"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2000" dirty="0">
                <a:solidFill>
                  <a:srgbClr val="FFFADA"/>
                </a:solidFill>
                <a:latin typeface="Arial" charset="0"/>
              </a:rPr>
              <a:t>	jumps from one orbit to another.</a:t>
            </a:r>
          </a:p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endParaRPr lang="en-US" sz="2000" dirty="0">
              <a:solidFill>
                <a:srgbClr val="FFFADA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sz="2000" dirty="0">
                <a:solidFill>
                  <a:srgbClr val="FFFADA"/>
                </a:solidFill>
                <a:latin typeface="Arial" charset="0"/>
              </a:rPr>
              <a:t>The energy between the two orbits </a:t>
            </a:r>
          </a:p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2000" dirty="0">
                <a:solidFill>
                  <a:srgbClr val="FFFADA"/>
                </a:solidFill>
                <a:latin typeface="Arial" charset="0"/>
              </a:rPr>
              <a:t>	determines the energy of the </a:t>
            </a:r>
          </a:p>
          <a:p>
            <a:pPr marL="342900" indent="-342900">
              <a:lnSpc>
                <a:spcPct val="90000"/>
              </a:lnSpc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2000" dirty="0">
                <a:solidFill>
                  <a:srgbClr val="FFFADA"/>
                </a:solidFill>
                <a:latin typeface="Arial" charset="0"/>
              </a:rPr>
              <a:t>	emitted light quantum.</a:t>
            </a:r>
            <a:endParaRPr lang="en-US" sz="2000" dirty="0">
              <a:latin typeface="Arial" charset="0"/>
            </a:endParaRPr>
          </a:p>
          <a:p>
            <a:pPr marL="342900" indent="-342900">
              <a:buClr>
                <a:schemeClr val="folHlink"/>
              </a:buClr>
              <a:buSzPct val="85000"/>
              <a:buFont typeface="Wingdings" pitchFamily="2" charset="2"/>
              <a:buNone/>
            </a:pPr>
            <a:endParaRPr lang="en-US" dirty="0">
              <a:solidFill>
                <a:srgbClr val="FFFADA"/>
              </a:solidFill>
              <a:latin typeface="Arial" charset="0"/>
            </a:endParaRPr>
          </a:p>
        </p:txBody>
      </p:sp>
      <p:pic>
        <p:nvPicPr>
          <p:cNvPr id="2172933" name="Picture 5" descr="18_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94229"/>
            <a:ext cx="2649537" cy="269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18_p39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60" y="4495800"/>
            <a:ext cx="3385016" cy="184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248400" y="5562600"/>
            <a:ext cx="2268537" cy="11811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2546E5-EF94-45C6-8D7C-E060C959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09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9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79438"/>
          </a:xfrm>
        </p:spPr>
        <p:txBody>
          <a:bodyPr/>
          <a:lstStyle/>
          <a:p>
            <a:r>
              <a:rPr lang="en-US" sz="3200" dirty="0"/>
              <a:t>Bohr’s model of the atom</a:t>
            </a:r>
            <a:endParaRPr lang="en-US" dirty="0"/>
          </a:p>
        </p:txBody>
      </p:sp>
      <p:sp>
        <p:nvSpPr>
          <p:cNvPr id="2174979" name="Rectangle 1027"/>
          <p:cNvSpPr>
            <a:spLocks noChangeArrowheads="1"/>
          </p:cNvSpPr>
          <p:nvPr/>
        </p:nvSpPr>
        <p:spPr bwMode="auto">
          <a:xfrm>
            <a:off x="228600" y="1676400"/>
            <a:ext cx="381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dirty="0">
                <a:solidFill>
                  <a:srgbClr val="FFFADA"/>
                </a:solidFill>
                <a:latin typeface="Arial" charset="0"/>
              </a:rPr>
              <a:t>The hydrogen spectrum can be explained by representing the energies for the different electron orbits in an energy-level diagram.</a:t>
            </a:r>
          </a:p>
        </p:txBody>
      </p:sp>
      <p:pic>
        <p:nvPicPr>
          <p:cNvPr id="2174981" name="Picture 1029" descr="18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635125"/>
            <a:ext cx="5100637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3AF34B-37EA-4A90-AA5F-7C0FA230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32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9076" name="Picture 4" descr="18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915418"/>
            <a:ext cx="4790733" cy="433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9077" name="Rectangle 5"/>
          <p:cNvSpPr>
            <a:spLocks noChangeArrowheads="1"/>
          </p:cNvSpPr>
          <p:nvPr/>
        </p:nvSpPr>
        <p:spPr bwMode="auto">
          <a:xfrm>
            <a:off x="76200" y="55364"/>
            <a:ext cx="91440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000" dirty="0">
                <a:solidFill>
                  <a:srgbClr val="EFFF5D"/>
                </a:solidFill>
                <a:latin typeface="Comic Sans MS" pitchFamily="66" charset="0"/>
              </a:rPr>
              <a:t>What is the wavelength of the photon emitted in the transition from </a:t>
            </a:r>
            <a:r>
              <a:rPr lang="en-US" sz="3000" i="1" dirty="0">
                <a:solidFill>
                  <a:srgbClr val="EFFF5D"/>
                </a:solidFill>
                <a:latin typeface="Comic Sans MS" pitchFamily="66" charset="0"/>
              </a:rPr>
              <a:t>n</a:t>
            </a:r>
            <a:r>
              <a:rPr lang="en-US" sz="3000" dirty="0">
                <a:solidFill>
                  <a:srgbClr val="EFFF5D"/>
                </a:solidFill>
                <a:latin typeface="Comic Sans MS" pitchFamily="66" charset="0"/>
              </a:rPr>
              <a:t> = 4 to </a:t>
            </a:r>
            <a:r>
              <a:rPr lang="en-US" sz="3000" i="1" dirty="0">
                <a:solidFill>
                  <a:srgbClr val="EFFF5D"/>
                </a:solidFill>
                <a:latin typeface="Comic Sans MS" pitchFamily="66" charset="0"/>
              </a:rPr>
              <a:t>n</a:t>
            </a:r>
            <a:r>
              <a:rPr lang="en-US" sz="3000" dirty="0">
                <a:solidFill>
                  <a:srgbClr val="EFFF5D"/>
                </a:solidFill>
                <a:latin typeface="Comic Sans MS" pitchFamily="66" charset="0"/>
              </a:rPr>
              <a:t> = 2?  Note</a:t>
            </a:r>
            <a:r>
              <a:rPr lang="en-US" sz="3000" dirty="0">
                <a:solidFill>
                  <a:srgbClr val="FFC000"/>
                </a:solidFill>
                <a:latin typeface="Comic Sans MS" pitchFamily="66" charset="0"/>
              </a:rPr>
              <a:t>: </a:t>
            </a:r>
            <a:r>
              <a:rPr lang="en-US" sz="3000" i="1" dirty="0">
                <a:solidFill>
                  <a:srgbClr val="FFC000"/>
                </a:solidFill>
                <a:latin typeface="Arial" charset="0"/>
              </a:rPr>
              <a:t>h</a:t>
            </a:r>
            <a:r>
              <a:rPr lang="en-US" sz="3000" dirty="0">
                <a:solidFill>
                  <a:srgbClr val="FFC000"/>
                </a:solidFill>
                <a:latin typeface="Arial" charset="0"/>
              </a:rPr>
              <a:t> = 6.626 x 10</a:t>
            </a:r>
            <a:r>
              <a:rPr lang="en-US" sz="3000" baseline="30000" dirty="0">
                <a:solidFill>
                  <a:srgbClr val="FFC000"/>
                </a:solidFill>
                <a:latin typeface="Arial" charset="0"/>
              </a:rPr>
              <a:t>-34</a:t>
            </a:r>
            <a:r>
              <a:rPr lang="en-US" sz="3000" dirty="0">
                <a:solidFill>
                  <a:srgbClr val="FFC000"/>
                </a:solidFill>
                <a:latin typeface="Arial" charset="0"/>
              </a:rPr>
              <a:t> J s  = 4.14 x 10</a:t>
            </a:r>
            <a:r>
              <a:rPr lang="en-US" sz="3000" baseline="30000" dirty="0">
                <a:solidFill>
                  <a:srgbClr val="FFC000"/>
                </a:solidFill>
                <a:latin typeface="Arial" charset="0"/>
              </a:rPr>
              <a:t>-15</a:t>
            </a:r>
            <a:r>
              <a:rPr lang="en-US" sz="30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Arial" charset="0"/>
              </a:rPr>
              <a:t>eV</a:t>
            </a:r>
            <a:r>
              <a:rPr lang="en-US" sz="3000" dirty="0">
                <a:solidFill>
                  <a:srgbClr val="FFC000"/>
                </a:solidFill>
                <a:latin typeface="Arial" charset="0"/>
              </a:rPr>
              <a:t> s</a:t>
            </a:r>
          </a:p>
          <a:p>
            <a:pPr algn="ctr"/>
            <a:endParaRPr lang="en-US" sz="4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79079" name="Text Box 7"/>
          <p:cNvSpPr txBox="1">
            <a:spLocks noChangeArrowheads="1"/>
          </p:cNvSpPr>
          <p:nvPr/>
        </p:nvSpPr>
        <p:spPr bwMode="auto">
          <a:xfrm>
            <a:off x="0" y="1676400"/>
            <a:ext cx="4191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 dirty="0">
              <a:solidFill>
                <a:srgbClr val="FFBF8A"/>
              </a:solidFill>
              <a:latin typeface="Arial" charset="0"/>
            </a:endParaRPr>
          </a:p>
          <a:p>
            <a:pPr marL="457200" indent="-457200">
              <a:buAutoNum type="alphaUcPeriod"/>
            </a:pPr>
            <a:r>
              <a:rPr lang="en-US" sz="2000" dirty="0">
                <a:solidFill>
                  <a:srgbClr val="FFBF8A"/>
                </a:solidFill>
                <a:latin typeface="Arial" charset="0"/>
              </a:rPr>
              <a:t>487 nm </a:t>
            </a:r>
          </a:p>
          <a:p>
            <a:pPr marL="457200" indent="-457200">
              <a:buAutoNum type="alphaUcPeriod"/>
            </a:pPr>
            <a:endParaRPr lang="en-US" sz="2000" dirty="0">
              <a:solidFill>
                <a:srgbClr val="FFBF8A"/>
              </a:solidFill>
              <a:latin typeface="Arial" charset="0"/>
            </a:endParaRPr>
          </a:p>
          <a:p>
            <a:pPr marL="457200" indent="-457200">
              <a:buAutoNum type="alphaUcPeriod"/>
            </a:pPr>
            <a:r>
              <a:rPr lang="en-US" sz="2000" dirty="0">
                <a:solidFill>
                  <a:srgbClr val="FFBF8A"/>
                </a:solidFill>
                <a:latin typeface="Arial" charset="0"/>
              </a:rPr>
              <a:t>4000 nm </a:t>
            </a:r>
          </a:p>
          <a:p>
            <a:pPr marL="457200" indent="-457200">
              <a:buAutoNum type="alphaUcPeriod"/>
            </a:pPr>
            <a:endParaRPr lang="en-US" sz="2000" dirty="0">
              <a:solidFill>
                <a:srgbClr val="FFBF8A"/>
              </a:solidFill>
              <a:latin typeface="Arial" charset="0"/>
            </a:endParaRPr>
          </a:p>
          <a:p>
            <a:pPr marL="457200" indent="-457200">
              <a:buAutoNum type="alphaUcPeriod"/>
            </a:pPr>
            <a:r>
              <a:rPr lang="en-US" sz="2000" dirty="0">
                <a:solidFill>
                  <a:srgbClr val="FFBF8A"/>
                </a:solidFill>
                <a:latin typeface="Arial" charset="0"/>
              </a:rPr>
              <a:t>12 nm </a:t>
            </a:r>
          </a:p>
          <a:p>
            <a:pPr marL="457200" indent="-457200">
              <a:buAutoNum type="alphaUcPeriod"/>
            </a:pPr>
            <a:endParaRPr lang="en-US" sz="2000" dirty="0">
              <a:solidFill>
                <a:srgbClr val="FFBF8A"/>
              </a:solidFill>
              <a:latin typeface="Arial" charset="0"/>
            </a:endParaRPr>
          </a:p>
          <a:p>
            <a:pPr marL="457200" indent="-457200">
              <a:buAutoNum type="alphaUcPeriod"/>
            </a:pPr>
            <a:r>
              <a:rPr lang="en-US" sz="2000" dirty="0">
                <a:solidFill>
                  <a:srgbClr val="FFBF8A"/>
                </a:solidFill>
                <a:latin typeface="Arial" charset="0"/>
              </a:rPr>
              <a:t>66 nm </a:t>
            </a:r>
          </a:p>
          <a:p>
            <a:pPr marL="457200" indent="-457200">
              <a:buAutoNum type="alphaUcPeriod"/>
            </a:pPr>
            <a:endParaRPr lang="en-US" sz="2000" dirty="0">
              <a:solidFill>
                <a:srgbClr val="FFBF8A"/>
              </a:solidFill>
              <a:latin typeface="Arial" charset="0"/>
            </a:endParaRPr>
          </a:p>
          <a:p>
            <a:pPr marL="457200" indent="-457200">
              <a:buAutoNum type="alphaUcPeriod"/>
            </a:pPr>
            <a:r>
              <a:rPr lang="en-US" sz="2000" dirty="0">
                <a:solidFill>
                  <a:srgbClr val="FFBF8A"/>
                </a:solidFill>
                <a:latin typeface="Arial" charset="0"/>
              </a:rPr>
              <a:t>2000000 nm </a:t>
            </a:r>
          </a:p>
          <a:p>
            <a:pPr marL="457200" indent="-457200">
              <a:buAutoNum type="alphaUcPeriod"/>
            </a:pPr>
            <a:endParaRPr lang="en-US" sz="2000" dirty="0">
              <a:solidFill>
                <a:srgbClr val="FFBF8A"/>
              </a:solidFill>
              <a:latin typeface="Arial" charset="0"/>
            </a:endParaRPr>
          </a:p>
          <a:p>
            <a:endParaRPr lang="en-US" sz="2000" dirty="0">
              <a:solidFill>
                <a:srgbClr val="FFBF8A"/>
              </a:solidFill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342D09-D0D3-472B-B238-BB6493A7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08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9076" name="Picture 4" descr="18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60" y="1600200"/>
            <a:ext cx="4572000" cy="413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9077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rgbClr val="EFFF5D"/>
                </a:solidFill>
                <a:latin typeface="Comic Sans MS" pitchFamily="66" charset="0"/>
              </a:rPr>
              <a:t>What is the wavelength of the photon emitted in the transition from </a:t>
            </a:r>
            <a:r>
              <a:rPr lang="en-US" sz="3200" i="1">
                <a:solidFill>
                  <a:srgbClr val="EFFF5D"/>
                </a:solidFill>
                <a:latin typeface="Comic Sans MS" pitchFamily="66" charset="0"/>
              </a:rPr>
              <a:t>n</a:t>
            </a:r>
            <a:r>
              <a:rPr lang="en-US" sz="3200">
                <a:solidFill>
                  <a:srgbClr val="EFFF5D"/>
                </a:solidFill>
                <a:latin typeface="Comic Sans MS" pitchFamily="66" charset="0"/>
              </a:rPr>
              <a:t> = 4 to </a:t>
            </a:r>
            <a:r>
              <a:rPr lang="en-US" sz="3200" i="1">
                <a:solidFill>
                  <a:srgbClr val="EFFF5D"/>
                </a:solidFill>
                <a:latin typeface="Comic Sans MS" pitchFamily="66" charset="0"/>
              </a:rPr>
              <a:t>n</a:t>
            </a:r>
            <a:r>
              <a:rPr lang="en-US" sz="3200">
                <a:solidFill>
                  <a:srgbClr val="EFFF5D"/>
                </a:solidFill>
                <a:latin typeface="Comic Sans MS" pitchFamily="66" charset="0"/>
              </a:rPr>
              <a:t> = 2?</a:t>
            </a:r>
            <a:endParaRPr lang="en-US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79079" name="Text Box 7"/>
          <p:cNvSpPr txBox="1">
            <a:spLocks noChangeArrowheads="1"/>
          </p:cNvSpPr>
          <p:nvPr/>
        </p:nvSpPr>
        <p:spPr bwMode="auto">
          <a:xfrm>
            <a:off x="0" y="1295400"/>
            <a:ext cx="4572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BF8A"/>
                </a:solidFill>
                <a:latin typeface="Arial" charset="0"/>
              </a:rPr>
              <a:t>∆</a:t>
            </a:r>
            <a:r>
              <a:rPr lang="en-US" sz="2000" i="1" dirty="0">
                <a:solidFill>
                  <a:srgbClr val="FFBF8A"/>
                </a:solidFill>
                <a:latin typeface="Arial" charset="0"/>
              </a:rPr>
              <a:t>E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= </a:t>
            </a:r>
            <a:r>
              <a:rPr lang="en-US" sz="2000" i="1" dirty="0">
                <a:solidFill>
                  <a:srgbClr val="FFBF8A"/>
                </a:solidFill>
                <a:latin typeface="Arial" charset="0"/>
              </a:rPr>
              <a:t>E</a:t>
            </a:r>
            <a:r>
              <a:rPr lang="en-US" sz="2000" baseline="-25000" dirty="0">
                <a:solidFill>
                  <a:srgbClr val="FFBF8A"/>
                </a:solidFill>
                <a:latin typeface="Arial" charset="0"/>
              </a:rPr>
              <a:t>4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- </a:t>
            </a:r>
            <a:r>
              <a:rPr lang="en-US" sz="2000" i="1" dirty="0">
                <a:solidFill>
                  <a:srgbClr val="FFBF8A"/>
                </a:solidFill>
                <a:latin typeface="Arial" charset="0"/>
              </a:rPr>
              <a:t>E</a:t>
            </a:r>
            <a:r>
              <a:rPr lang="en-US" sz="2000" baseline="-25000" dirty="0">
                <a:solidFill>
                  <a:srgbClr val="FFBF8A"/>
                </a:solidFill>
                <a:latin typeface="Arial" charset="0"/>
              </a:rPr>
              <a:t>2</a:t>
            </a:r>
            <a:endParaRPr lang="en-US" sz="2000" dirty="0">
              <a:solidFill>
                <a:srgbClr val="FFBF8A"/>
              </a:solidFill>
              <a:latin typeface="Arial" charset="0"/>
            </a:endParaRPr>
          </a:p>
          <a:p>
            <a:r>
              <a:rPr lang="en-US" sz="2000" dirty="0">
                <a:solidFill>
                  <a:srgbClr val="FFBF8A"/>
                </a:solidFill>
                <a:latin typeface="Arial" charset="0"/>
              </a:rPr>
              <a:t>     = - 0.85 </a:t>
            </a:r>
            <a:r>
              <a:rPr lang="en-US" sz="2000" dirty="0" err="1">
                <a:solidFill>
                  <a:srgbClr val="FFBF8A"/>
                </a:solidFill>
                <a:latin typeface="Arial" charset="0"/>
              </a:rPr>
              <a:t>eV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- (-3.4 </a:t>
            </a:r>
            <a:r>
              <a:rPr lang="en-US" sz="2000" dirty="0" err="1">
                <a:solidFill>
                  <a:srgbClr val="FFBF8A"/>
                </a:solidFill>
                <a:latin typeface="Arial" charset="0"/>
              </a:rPr>
              <a:t>eV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)</a:t>
            </a:r>
          </a:p>
          <a:p>
            <a:r>
              <a:rPr lang="en-US" sz="2000" dirty="0">
                <a:solidFill>
                  <a:srgbClr val="FFBF8A"/>
                </a:solidFill>
                <a:latin typeface="Arial" charset="0"/>
              </a:rPr>
              <a:t>     = 2.55 </a:t>
            </a:r>
            <a:r>
              <a:rPr lang="en-US" sz="2000" dirty="0" err="1">
                <a:solidFill>
                  <a:srgbClr val="FFBF8A"/>
                </a:solidFill>
                <a:latin typeface="Arial" charset="0"/>
              </a:rPr>
              <a:t>eV</a:t>
            </a:r>
            <a:endParaRPr lang="en-US" sz="2000" dirty="0">
              <a:solidFill>
                <a:srgbClr val="FFBF8A"/>
              </a:solidFill>
              <a:latin typeface="Arial" charset="0"/>
            </a:endParaRPr>
          </a:p>
          <a:p>
            <a:endParaRPr lang="en-US" sz="2000" dirty="0">
              <a:solidFill>
                <a:srgbClr val="FFBF8A"/>
              </a:solidFill>
              <a:latin typeface="Arial" charset="0"/>
            </a:endParaRPr>
          </a:p>
          <a:p>
            <a:r>
              <a:rPr lang="en-US" sz="2000" i="1" dirty="0">
                <a:solidFill>
                  <a:srgbClr val="FFBF8A"/>
                </a:solidFill>
                <a:latin typeface="Arial" charset="0"/>
              </a:rPr>
              <a:t>E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= </a:t>
            </a:r>
            <a:r>
              <a:rPr lang="en-US" sz="2000" i="1" dirty="0" err="1">
                <a:solidFill>
                  <a:srgbClr val="FFBF8A"/>
                </a:solidFill>
                <a:latin typeface="Arial" charset="0"/>
              </a:rPr>
              <a:t>hf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 where </a:t>
            </a:r>
            <a:r>
              <a:rPr lang="en-US" sz="2000" i="1" dirty="0">
                <a:solidFill>
                  <a:srgbClr val="FFBF8A"/>
                </a:solidFill>
                <a:latin typeface="Arial" charset="0"/>
              </a:rPr>
              <a:t>h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= 6.626 x 10</a:t>
            </a:r>
            <a:r>
              <a:rPr lang="en-US" sz="2000" baseline="30000" dirty="0">
                <a:solidFill>
                  <a:srgbClr val="FFBF8A"/>
                </a:solidFill>
                <a:latin typeface="Arial" charset="0"/>
              </a:rPr>
              <a:t>-34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J s</a:t>
            </a:r>
          </a:p>
          <a:p>
            <a:r>
              <a:rPr lang="en-US" sz="2000" dirty="0">
                <a:solidFill>
                  <a:srgbClr val="FFBF8A"/>
                </a:solidFill>
                <a:latin typeface="Arial" charset="0"/>
              </a:rPr>
              <a:t>		= 4.14 x 10</a:t>
            </a:r>
            <a:r>
              <a:rPr lang="en-US" sz="2000" baseline="30000" dirty="0">
                <a:solidFill>
                  <a:srgbClr val="FFBF8A"/>
                </a:solidFill>
                <a:latin typeface="Arial" charset="0"/>
              </a:rPr>
              <a:t>-15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BF8A"/>
                </a:solidFill>
                <a:latin typeface="Arial" charset="0"/>
              </a:rPr>
              <a:t>eV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s</a:t>
            </a:r>
          </a:p>
          <a:p>
            <a:r>
              <a:rPr lang="en-US" sz="2000" i="1" dirty="0">
                <a:solidFill>
                  <a:srgbClr val="FFBF8A"/>
                </a:solidFill>
                <a:latin typeface="Arial" charset="0"/>
              </a:rPr>
              <a:t>f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= </a:t>
            </a:r>
            <a:r>
              <a:rPr lang="en-US" sz="2000" i="1" dirty="0">
                <a:solidFill>
                  <a:srgbClr val="FFBF8A"/>
                </a:solidFill>
                <a:latin typeface="Arial" charset="0"/>
              </a:rPr>
              <a:t>E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/ </a:t>
            </a:r>
            <a:r>
              <a:rPr lang="en-US" sz="2000" i="1" dirty="0">
                <a:solidFill>
                  <a:srgbClr val="FFBF8A"/>
                </a:solidFill>
                <a:latin typeface="Arial" charset="0"/>
              </a:rPr>
              <a:t>h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</a:t>
            </a:r>
          </a:p>
          <a:p>
            <a:r>
              <a:rPr lang="en-US" sz="2000" dirty="0">
                <a:solidFill>
                  <a:srgbClr val="FFBF8A"/>
                </a:solidFill>
                <a:latin typeface="Arial" charset="0"/>
              </a:rPr>
              <a:t>   = (2.55 </a:t>
            </a:r>
            <a:r>
              <a:rPr lang="en-US" sz="2000" dirty="0" err="1">
                <a:solidFill>
                  <a:srgbClr val="FFBF8A"/>
                </a:solidFill>
                <a:latin typeface="Arial" charset="0"/>
              </a:rPr>
              <a:t>eV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) / (4.14 x 10</a:t>
            </a:r>
            <a:r>
              <a:rPr lang="en-US" sz="2000" baseline="30000" dirty="0">
                <a:solidFill>
                  <a:srgbClr val="FFBF8A"/>
                </a:solidFill>
                <a:latin typeface="Arial" charset="0"/>
              </a:rPr>
              <a:t>-15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BF8A"/>
                </a:solidFill>
                <a:latin typeface="Arial" charset="0"/>
              </a:rPr>
              <a:t>eV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s)</a:t>
            </a:r>
          </a:p>
          <a:p>
            <a:r>
              <a:rPr lang="en-US" sz="2000" dirty="0">
                <a:solidFill>
                  <a:srgbClr val="FFBF8A"/>
                </a:solidFill>
                <a:latin typeface="Arial" charset="0"/>
              </a:rPr>
              <a:t>   = 6.16 x 10</a:t>
            </a:r>
            <a:r>
              <a:rPr lang="en-US" sz="2000" baseline="30000" dirty="0">
                <a:solidFill>
                  <a:srgbClr val="FFBF8A"/>
                </a:solidFill>
                <a:latin typeface="Arial" charset="0"/>
              </a:rPr>
              <a:t>14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Hz</a:t>
            </a:r>
          </a:p>
          <a:p>
            <a:endParaRPr lang="en-US" sz="2000" dirty="0">
              <a:solidFill>
                <a:srgbClr val="FFBF8A"/>
              </a:solidFill>
              <a:latin typeface="Arial" charset="0"/>
            </a:endParaRPr>
          </a:p>
          <a:p>
            <a:pPr>
              <a:buFont typeface="Symbol" pitchFamily="18" charset="2"/>
              <a:buChar char="l"/>
            </a:pPr>
            <a:r>
              <a:rPr lang="en-US" sz="2000" i="1" dirty="0">
                <a:solidFill>
                  <a:srgbClr val="FFBF8A"/>
                </a:solidFill>
                <a:latin typeface="Arial" charset="0"/>
                <a:sym typeface="Symbol" pitchFamily="18" charset="2"/>
              </a:rPr>
              <a:t>= c / f </a:t>
            </a:r>
          </a:p>
          <a:p>
            <a:pPr>
              <a:buFont typeface="Symbol" pitchFamily="18" charset="2"/>
              <a:buNone/>
            </a:pPr>
            <a:r>
              <a:rPr lang="en-US" sz="2000" i="1" dirty="0">
                <a:solidFill>
                  <a:srgbClr val="FFBF8A"/>
                </a:solidFill>
                <a:latin typeface="Arial" charset="0"/>
                <a:sym typeface="Symbol" pitchFamily="18" charset="2"/>
              </a:rPr>
              <a:t>   = </a:t>
            </a:r>
            <a:r>
              <a:rPr lang="en-US" sz="2000" dirty="0">
                <a:solidFill>
                  <a:srgbClr val="FFBF8A"/>
                </a:solidFill>
                <a:latin typeface="Arial" charset="0"/>
                <a:sym typeface="Symbol" pitchFamily="18" charset="2"/>
              </a:rPr>
              <a:t>(3 x 10</a:t>
            </a:r>
            <a:r>
              <a:rPr lang="en-US" sz="2000" baseline="30000" dirty="0">
                <a:solidFill>
                  <a:srgbClr val="FFBF8A"/>
                </a:solidFill>
                <a:latin typeface="Arial" charset="0"/>
                <a:sym typeface="Symbol" pitchFamily="18" charset="2"/>
              </a:rPr>
              <a:t>8</a:t>
            </a:r>
            <a:r>
              <a:rPr lang="en-US" sz="2000" dirty="0">
                <a:solidFill>
                  <a:srgbClr val="FFBF8A"/>
                </a:solidFill>
                <a:latin typeface="Arial" charset="0"/>
                <a:sym typeface="Symbol" pitchFamily="18" charset="2"/>
              </a:rPr>
              <a:t>) </a:t>
            </a:r>
            <a:r>
              <a:rPr lang="en-US" sz="2000" i="1" dirty="0">
                <a:solidFill>
                  <a:srgbClr val="FFBF8A"/>
                </a:solidFill>
                <a:latin typeface="Arial" charset="0"/>
                <a:sym typeface="Symbol" pitchFamily="18" charset="2"/>
              </a:rPr>
              <a:t>/</a:t>
            </a:r>
            <a:r>
              <a:rPr lang="en-US" sz="2000" dirty="0">
                <a:solidFill>
                  <a:srgbClr val="FFBF8A"/>
                </a:solidFill>
                <a:latin typeface="Arial" charset="0"/>
                <a:sym typeface="Symbol" pitchFamily="18" charset="2"/>
              </a:rPr>
              <a:t> (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6.16 x 10</a:t>
            </a:r>
            <a:r>
              <a:rPr lang="en-US" sz="2000" baseline="30000" dirty="0">
                <a:solidFill>
                  <a:srgbClr val="FFBF8A"/>
                </a:solidFill>
                <a:latin typeface="Arial" charset="0"/>
              </a:rPr>
              <a:t>14</a:t>
            </a: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Hz)</a:t>
            </a:r>
          </a:p>
          <a:p>
            <a:pPr>
              <a:buFont typeface="Symbol" pitchFamily="18" charset="2"/>
              <a:buNone/>
            </a:pPr>
            <a:r>
              <a:rPr lang="en-US" sz="2000" dirty="0">
                <a:solidFill>
                  <a:srgbClr val="FFBF8A"/>
                </a:solidFill>
                <a:latin typeface="Arial" charset="0"/>
              </a:rPr>
              <a:t>   = </a:t>
            </a:r>
            <a:r>
              <a:rPr lang="en-US" sz="2000" dirty="0">
                <a:solidFill>
                  <a:schemeClr val="folHlink"/>
                </a:solidFill>
                <a:latin typeface="Arial" charset="0"/>
              </a:rPr>
              <a:t>487 nm</a:t>
            </a:r>
          </a:p>
          <a:p>
            <a:pPr>
              <a:buFont typeface="Symbol" pitchFamily="18" charset="2"/>
              <a:buChar char="l"/>
            </a:pPr>
            <a:endParaRPr lang="en-US" sz="2000" dirty="0">
              <a:solidFill>
                <a:srgbClr val="FFBF8A"/>
              </a:solidFill>
              <a:latin typeface="Arial" charset="0"/>
            </a:endParaRPr>
          </a:p>
          <a:p>
            <a:endParaRPr lang="en-US" sz="2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1DF53-869E-4844-A94C-791CEE09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8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8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905000"/>
            <a:ext cx="4512486" cy="408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610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Quiz</a:t>
            </a:r>
            <a:r>
              <a:rPr lang="en-US" sz="3000" dirty="0"/>
              <a:t>: Among the following transition in atomic hydrogen, which gives radiation of the longest wavelength (i.e. lowest energy)? </a:t>
            </a:r>
          </a:p>
          <a:p>
            <a:endParaRPr lang="en-US" dirty="0"/>
          </a:p>
          <a:p>
            <a:br>
              <a:rPr lang="en-US" dirty="0"/>
            </a:br>
            <a:r>
              <a:rPr lang="en-US" dirty="0"/>
              <a:t>A. n=4 to n=2</a:t>
            </a:r>
          </a:p>
          <a:p>
            <a:endParaRPr lang="en-US" dirty="0"/>
          </a:p>
          <a:p>
            <a:r>
              <a:rPr lang="en-US" dirty="0"/>
              <a:t>B. n=4  to n=3 </a:t>
            </a:r>
          </a:p>
          <a:p>
            <a:endParaRPr lang="en-US" dirty="0"/>
          </a:p>
          <a:p>
            <a:r>
              <a:rPr lang="en-US" dirty="0"/>
              <a:t>C. n=3 to n=2.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404" y="4416662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E4 - E3 = 0.76  </a:t>
            </a:r>
            <a:r>
              <a:rPr lang="en-US" dirty="0" err="1"/>
              <a:t>eV</a:t>
            </a:r>
            <a:endParaRPr lang="en-US" dirty="0"/>
          </a:p>
          <a:p>
            <a:r>
              <a:rPr lang="en-US" dirty="0"/>
              <a:t>E4 – E2 = 2.55 </a:t>
            </a:r>
            <a:r>
              <a:rPr lang="en-US" dirty="0" err="1"/>
              <a:t>eV</a:t>
            </a:r>
            <a:endParaRPr lang="en-US" dirty="0"/>
          </a:p>
          <a:p>
            <a:r>
              <a:rPr lang="en-US" dirty="0"/>
              <a:t>E3 – E2 = 1.89 </a:t>
            </a:r>
            <a:r>
              <a:rPr lang="en-US" dirty="0" err="1"/>
              <a:t>eV</a:t>
            </a:r>
            <a:r>
              <a:rPr lang="en-US" dirty="0"/>
              <a:t>. </a:t>
            </a:r>
          </a:p>
          <a:p>
            <a:r>
              <a:rPr lang="en-US" dirty="0"/>
              <a:t>So B is the answer.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45D4D-C16E-4579-A6B5-4DDF4FCF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544F-A792-48F4-AE7F-6C589C66D2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764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53998"/>
          </a:xfrm>
        </p:spPr>
        <p:txBody>
          <a:bodyPr/>
          <a:lstStyle/>
          <a:p>
            <a:r>
              <a:rPr lang="en-US" sz="3000" dirty="0"/>
              <a:t>The Structure of the Nucleus</a:t>
            </a:r>
          </a:p>
        </p:txBody>
      </p:sp>
      <p:sp>
        <p:nvSpPr>
          <p:cNvPr id="217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EE8DEC"/>
                </a:solidFill>
              </a:rPr>
              <a:t>Rutherford</a:t>
            </a:r>
            <a:r>
              <a:rPr lang="en-US" sz="2400" dirty="0"/>
              <a:t>. </a:t>
            </a:r>
            <a:r>
              <a:rPr lang="en-US" sz="2000" dirty="0"/>
              <a:t>Bombarded nitrogen gas with alpha particles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A new particle emerged We now call this particle a </a:t>
            </a:r>
            <a:r>
              <a:rPr lang="en-US" sz="2000" b="1" i="1" dirty="0">
                <a:solidFill>
                  <a:schemeClr val="accent1"/>
                </a:solidFill>
              </a:rPr>
              <a:t>proton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Charge +e = 1.6 x 10</a:t>
            </a:r>
            <a:r>
              <a:rPr lang="en-US" sz="2000" baseline="30000" dirty="0"/>
              <a:t>-19</a:t>
            </a:r>
            <a:r>
              <a:rPr lang="en-US" sz="2000" dirty="0"/>
              <a:t> C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Mass = 1/4 mass of alpha particle, 1835 x mass of electron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EE8DEC"/>
                </a:solidFill>
              </a:rPr>
              <a:t>Bothe and Becker</a:t>
            </a:r>
            <a:r>
              <a:rPr lang="en-US" sz="2400" dirty="0"/>
              <a:t> bombarded thin beryllium samples with alpha particles.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very penetrating radiation was emitted.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Originally assumed to be gamma rays, this new radiation proved to be even more penetrating.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EE8DEC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EE8DEC"/>
                </a:solidFill>
              </a:rPr>
              <a:t>Chadwick</a:t>
            </a:r>
            <a:r>
              <a:rPr lang="en-US" sz="2400" dirty="0"/>
              <a:t> determined it was a new particle which we now call </a:t>
            </a:r>
            <a:r>
              <a:rPr lang="en-US" sz="2400" b="1" i="1" dirty="0">
                <a:solidFill>
                  <a:schemeClr val="accent1"/>
                </a:solidFill>
              </a:rPr>
              <a:t>neutron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 charge -- electrically neutral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Mass very close to the proton’s mass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EE5EB9-1211-41C1-B9BD-BCFFE803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36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91600" cy="373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basic building blocks of the nucleus are the proton and the neutron.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Their masses are nearly equal.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proton has a charge of +1e while the neutron is electrically neutral.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This explains both the charge and the mass of the nucleus.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An alpha particle with charge +2e and mass 4 x mass of the proton is composed of two protons and two neutrons.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A nitrogen nucleus with a mass 14 times the mass of a hydrogen nucleus and a charge 7 times that of hydrogen is composed of seven protons and seven neutrons.</a:t>
            </a:r>
          </a:p>
        </p:txBody>
      </p:sp>
      <p:pic>
        <p:nvPicPr>
          <p:cNvPr id="2188292" name="Picture 4" descr="19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0075"/>
            <a:ext cx="74168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20DF92-4FB4-4035-BAFD-56D8ADE3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1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53998"/>
          </a:xfrm>
        </p:spPr>
        <p:txBody>
          <a:bodyPr/>
          <a:lstStyle/>
          <a:p>
            <a:r>
              <a:rPr lang="en-US" sz="3000" dirty="0"/>
              <a:t>Cathode rays, Electrons, and X-rays</a:t>
            </a:r>
          </a:p>
        </p:txBody>
      </p:sp>
      <p:sp>
        <p:nvSpPr>
          <p:cNvPr id="1534982" name="Rectangle 6"/>
          <p:cNvSpPr>
            <a:spLocks noChangeArrowheads="1"/>
          </p:cNvSpPr>
          <p:nvPr/>
        </p:nvSpPr>
        <p:spPr bwMode="auto">
          <a:xfrm>
            <a:off x="540774" y="914400"/>
            <a:ext cx="8077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sz="2800" dirty="0">
                <a:latin typeface="Arial" charset="0"/>
              </a:rPr>
              <a:t>By the end of the nineteenth century, </a:t>
            </a:r>
            <a:r>
              <a:rPr lang="en-US" sz="2800" b="1" i="1" dirty="0">
                <a:latin typeface="Arial" charset="0"/>
              </a:rPr>
              <a:t>chemists</a:t>
            </a:r>
            <a:r>
              <a:rPr lang="en-US" sz="2800" dirty="0">
                <a:latin typeface="Arial" charset="0"/>
              </a:rPr>
              <a:t> were using the concept of atoms to explain their properties.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endParaRPr lang="en-US" sz="28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sz="2800" b="1" i="1" dirty="0">
                <a:latin typeface="Arial" charset="0"/>
              </a:rPr>
              <a:t>Physicists</a:t>
            </a:r>
            <a:r>
              <a:rPr lang="en-US" sz="2800" dirty="0">
                <a:latin typeface="Arial" charset="0"/>
              </a:rPr>
              <a:t> were less convinced.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latin typeface="Arial" charset="0"/>
              </a:rPr>
              <a:t>The discovery of </a:t>
            </a:r>
            <a:r>
              <a:rPr lang="en-US" b="1" i="1" dirty="0">
                <a:solidFill>
                  <a:schemeClr val="accent1"/>
                </a:solidFill>
                <a:latin typeface="Arial" charset="0"/>
              </a:rPr>
              <a:t>cathode rays</a:t>
            </a:r>
            <a:r>
              <a:rPr lang="en-US" dirty="0">
                <a:latin typeface="Arial" charset="0"/>
              </a:rPr>
              <a:t> was the beginning of atomic physics.</a:t>
            </a:r>
          </a:p>
        </p:txBody>
      </p:sp>
      <p:pic>
        <p:nvPicPr>
          <p:cNvPr id="1534984" name="Picture 8" descr="18_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817938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4985" name="Text Box 9"/>
          <p:cNvSpPr txBox="1">
            <a:spLocks noChangeArrowheads="1"/>
          </p:cNvSpPr>
          <p:nvPr/>
        </p:nvSpPr>
        <p:spPr bwMode="auto">
          <a:xfrm>
            <a:off x="233516" y="3584063"/>
            <a:ext cx="4724400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4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C3DCFF"/>
                </a:solidFill>
                <a:latin typeface="Arial" charset="0"/>
              </a:rPr>
              <a:t>Two electrodes are sealed in a glass tube.</a:t>
            </a:r>
          </a:p>
          <a:p>
            <a:pPr>
              <a:spcBef>
                <a:spcPct val="40000"/>
              </a:spcBef>
              <a:buClr>
                <a:schemeClr val="folHlink"/>
              </a:buClr>
              <a:buFont typeface="Wingdings" pitchFamily="2" charset="2"/>
              <a:buChar char="§"/>
            </a:pPr>
            <a:endParaRPr lang="en-US" sz="1800" dirty="0">
              <a:solidFill>
                <a:srgbClr val="C3DCFF"/>
              </a:solidFill>
              <a:latin typeface="Arial" charset="0"/>
            </a:endParaRPr>
          </a:p>
          <a:p>
            <a:pPr>
              <a:spcBef>
                <a:spcPct val="4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C3DCFF"/>
                </a:solidFill>
                <a:latin typeface="Arial" charset="0"/>
              </a:rPr>
              <a:t>As the tube is evacuated, a glow discharge appears in the gas between the electrodes.</a:t>
            </a:r>
          </a:p>
          <a:p>
            <a:pPr>
              <a:spcBef>
                <a:spcPct val="40000"/>
              </a:spcBef>
              <a:buClr>
                <a:schemeClr val="folHlink"/>
              </a:buClr>
              <a:buFont typeface="Wingdings" pitchFamily="2" charset="2"/>
              <a:buChar char="§"/>
            </a:pPr>
            <a:endParaRPr lang="en-US" sz="1800" dirty="0">
              <a:solidFill>
                <a:srgbClr val="C3DCFF"/>
              </a:solidFill>
              <a:latin typeface="Arial" charset="0"/>
            </a:endParaRPr>
          </a:p>
          <a:p>
            <a:pPr>
              <a:spcBef>
                <a:spcPct val="4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C3DCFF"/>
                </a:solidFill>
                <a:latin typeface="Arial" charset="0"/>
              </a:rPr>
              <a:t>With further evacuation, the discharge disappears, and a glow appears on the end of the tube opposite the cathode.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5CCAB8-DFF2-4EB3-BB4E-3EF0BE3E2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01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2995" name="Picture 3" descr="19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90525"/>
            <a:ext cx="9009062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5908E-1461-4F78-A16A-8056A18C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CC5-8DF3-44E1-B3C2-F0EB8BA1D4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38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89916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This also explains </a:t>
            </a:r>
            <a:r>
              <a:rPr lang="en-US" sz="2400" b="1" i="1" dirty="0">
                <a:solidFill>
                  <a:schemeClr val="accent1"/>
                </a:solidFill>
              </a:rPr>
              <a:t>isotopes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Atoms of the same element can have different values of nuclear mass.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Different isotopes have the same number of protons in the nucleus, but different numbers of neutrons.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Two common isotopes of chlorine both have 17 protons, but one has 18 neutrons and the other has 20 neutrons.</a:t>
            </a:r>
          </a:p>
          <a:p>
            <a:pPr lvl="2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The chemical properties of an element are determined by the number and arrangement of the electrons outside of the nucleus.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For a neutral atom with a net charge of zero, the number of electrons outside the nucleus must equal the number of protons inside the nucleus.  This is the </a:t>
            </a:r>
            <a:r>
              <a:rPr lang="en-US" sz="2000" b="1" i="1" dirty="0">
                <a:solidFill>
                  <a:schemeClr val="accent1"/>
                </a:solidFill>
              </a:rPr>
              <a:t>atomic number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total number of protons and neutrons are called </a:t>
            </a:r>
            <a:r>
              <a:rPr lang="en-US" sz="2000" b="1" i="1" dirty="0">
                <a:solidFill>
                  <a:schemeClr val="accent1"/>
                </a:solidFill>
              </a:rPr>
              <a:t>mass number</a:t>
            </a:r>
          </a:p>
        </p:txBody>
      </p:sp>
      <p:pic>
        <p:nvPicPr>
          <p:cNvPr id="2192387" name="Picture 3" descr="19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68" y="4267200"/>
            <a:ext cx="74168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60131-7993-4CC1-AF95-15E40FD1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013"/>
            <a:ext cx="9144000" cy="2227262"/>
          </a:xfrm>
          <a:noFill/>
        </p:spPr>
        <p:txBody>
          <a:bodyPr/>
          <a:lstStyle/>
          <a:p>
            <a:r>
              <a:rPr lang="en-US" sz="2800">
                <a:solidFill>
                  <a:srgbClr val="EFFF5D"/>
                </a:solidFill>
                <a:latin typeface="Comic Sans MS" pitchFamily="66" charset="0"/>
              </a:rPr>
              <a:t>Plutonium-239 is a radioactive isotope of plutonium produced in nuclear reactors. </a:t>
            </a:r>
            <a:br>
              <a:rPr lang="en-US" sz="2800">
                <a:solidFill>
                  <a:srgbClr val="EFFF5D"/>
                </a:solidFill>
                <a:latin typeface="Comic Sans MS" pitchFamily="66" charset="0"/>
              </a:rPr>
            </a:br>
            <a:r>
              <a:rPr lang="en-US" sz="2800">
                <a:solidFill>
                  <a:srgbClr val="EFFF5D"/>
                </a:solidFill>
                <a:latin typeface="Comic Sans MS" pitchFamily="66" charset="0"/>
              </a:rPr>
              <a:t>Plutonium has an atomic number of 94.  </a:t>
            </a:r>
            <a:br>
              <a:rPr lang="en-US" sz="2800">
                <a:solidFill>
                  <a:srgbClr val="EFFF5D"/>
                </a:solidFill>
                <a:latin typeface="Comic Sans MS" pitchFamily="66" charset="0"/>
              </a:rPr>
            </a:br>
            <a:r>
              <a:rPr lang="en-US" sz="2800">
                <a:solidFill>
                  <a:srgbClr val="EFFF5D"/>
                </a:solidFill>
                <a:latin typeface="Comic Sans MS" pitchFamily="66" charset="0"/>
              </a:rPr>
              <a:t>How many protons and how many neutrons are in the nucleus of this isotope?</a:t>
            </a:r>
            <a:endParaRPr lang="en-US"/>
          </a:p>
        </p:txBody>
      </p:sp>
      <p:sp>
        <p:nvSpPr>
          <p:cNvPr id="2276355" name="Text Box 3"/>
          <p:cNvSpPr txBox="1">
            <a:spLocks noChangeArrowheads="1"/>
          </p:cNvSpPr>
          <p:nvPr/>
        </p:nvSpPr>
        <p:spPr bwMode="auto">
          <a:xfrm>
            <a:off x="609600" y="48006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/>
              <a:t>With an atomic number of 94, all isotopes of plutonium have 94 protons.</a:t>
            </a:r>
          </a:p>
          <a:p>
            <a:pPr>
              <a:buFont typeface="Symbol" pitchFamily="18" charset="2"/>
              <a:buNone/>
            </a:pPr>
            <a:r>
              <a:rPr lang="en-US" sz="2000"/>
              <a:t>The isotope plutonium-239 has 239 - 94 = 145 neutrons.</a:t>
            </a:r>
            <a:endParaRPr lang="en-US" sz="2000">
              <a:latin typeface="Arial" charset="0"/>
              <a:sym typeface="Symbol" pitchFamily="18" charset="2"/>
            </a:endParaRPr>
          </a:p>
        </p:txBody>
      </p:sp>
      <p:sp>
        <p:nvSpPr>
          <p:cNvPr id="2276357" name="Rectangle 5"/>
          <p:cNvSpPr>
            <a:spLocks noChangeArrowheads="1"/>
          </p:cNvSpPr>
          <p:nvPr/>
        </p:nvSpPr>
        <p:spPr bwMode="auto">
          <a:xfrm>
            <a:off x="2743200" y="2727325"/>
            <a:ext cx="36512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94 protons, 94 neutrons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94 protons, 145 neutrons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145 protons, 94 neutrons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94 protons, 239 neutrons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239 protons, 94 neutrons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57A3CB-37BA-4C68-AA82-73BF7ADB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993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63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63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63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8042"/>
            <a:ext cx="7772400" cy="769441"/>
          </a:xfrm>
        </p:spPr>
        <p:txBody>
          <a:bodyPr/>
          <a:lstStyle/>
          <a:p>
            <a:r>
              <a:rPr lang="en-US" b="1" i="1" dirty="0">
                <a:solidFill>
                  <a:schemeClr val="accent1"/>
                </a:solidFill>
              </a:rPr>
              <a:t>Alpha decay</a:t>
            </a:r>
            <a:endParaRPr lang="en-US" dirty="0"/>
          </a:p>
        </p:txBody>
      </p:sp>
      <p:sp>
        <p:nvSpPr>
          <p:cNvPr id="224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763000" cy="101882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EE8DEC"/>
                </a:solidFill>
              </a:rPr>
              <a:t>Alpha particle is one of the decay product. 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For example, </a:t>
            </a:r>
            <a:r>
              <a:rPr lang="en-US" sz="2000" dirty="0">
                <a:solidFill>
                  <a:srgbClr val="EE8DEC"/>
                </a:solidFill>
              </a:rPr>
              <a:t>Marie and Pierre Curie</a:t>
            </a:r>
            <a:r>
              <a:rPr lang="en-US" sz="2000" dirty="0"/>
              <a:t> isolated the highly radioactive element </a:t>
            </a:r>
            <a:r>
              <a:rPr lang="en-US" sz="2000" b="1" dirty="0">
                <a:solidFill>
                  <a:srgbClr val="FF0000"/>
                </a:solidFill>
              </a:rPr>
              <a:t>radium</a:t>
            </a:r>
            <a:r>
              <a:rPr lang="en-US" sz="2000" dirty="0"/>
              <a:t> (</a:t>
            </a:r>
            <a:r>
              <a:rPr lang="en-US" sz="2000" baseline="-25000" dirty="0"/>
              <a:t>88</a:t>
            </a:r>
            <a:r>
              <a:rPr lang="en-US" sz="2000" dirty="0"/>
              <a:t>Ra</a:t>
            </a:r>
            <a:r>
              <a:rPr lang="en-US" sz="2000" baseline="30000" dirty="0"/>
              <a:t>226</a:t>
            </a:r>
            <a:r>
              <a:rPr lang="en-US" sz="2000" dirty="0"/>
              <a:t>) which emitted primarily alpha particles.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905000"/>
            <a:ext cx="914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80000"/>
              </a:lnSpc>
            </a:pPr>
            <a:r>
              <a:rPr lang="en-US" sz="2000" dirty="0"/>
              <a:t>The dominant isotope of radium contains a total of 226 nucleons: </a:t>
            </a:r>
            <a:r>
              <a:rPr lang="en-US" sz="2000" baseline="-25000" dirty="0"/>
              <a:t>88</a:t>
            </a:r>
            <a:r>
              <a:rPr lang="en-US" sz="2000" dirty="0"/>
              <a:t>Ra</a:t>
            </a:r>
            <a:r>
              <a:rPr lang="en-US" sz="2000" baseline="30000" dirty="0"/>
              <a:t>226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b="1" i="1" dirty="0">
                <a:solidFill>
                  <a:schemeClr val="accent1"/>
                </a:solidFill>
              </a:rPr>
              <a:t>atomic number</a:t>
            </a:r>
            <a:r>
              <a:rPr lang="en-US" sz="2000" dirty="0"/>
              <a:t>, 88, is the number of protons.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b="1" i="1" dirty="0">
                <a:solidFill>
                  <a:schemeClr val="accent1"/>
                </a:solidFill>
              </a:rPr>
              <a:t>mass number</a:t>
            </a:r>
            <a:r>
              <a:rPr lang="en-US" sz="2000" dirty="0"/>
              <a:t>, 226, is the total number of protons and neutrons.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When radium-226 undergoes alpha decay, it emits an alpha particle (2 protons and 2 neutrons).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nucleus remaining after the decay has 88 - 2 = 86 protons, 226 - 4 = 222 nucleons, and 222 - 86 = 136 neutrons.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is the element radon-222.</a:t>
            </a:r>
          </a:p>
        </p:txBody>
      </p:sp>
      <p:pic>
        <p:nvPicPr>
          <p:cNvPr id="5" name="Picture 3" descr="19_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2667000" cy="192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71191"/>
              </p:ext>
            </p:extLst>
          </p:nvPr>
        </p:nvGraphicFramePr>
        <p:xfrm>
          <a:off x="1185862" y="5197016"/>
          <a:ext cx="33861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100" imgH="203200" progId="Equation.3">
                  <p:embed/>
                </p:oleObj>
              </mc:Choice>
              <mc:Fallback>
                <p:oleObj name="Equation" r:id="rId4" imgW="1435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2" y="5197016"/>
                        <a:ext cx="3386138" cy="47942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68DDB6-49DC-4E36-8122-E2CC730A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i="1" dirty="0">
                <a:solidFill>
                  <a:schemeClr val="accent1"/>
                </a:solidFill>
              </a:rPr>
              <a:t>Beta decay</a:t>
            </a:r>
            <a:r>
              <a:rPr lang="en-US" sz="2800" dirty="0"/>
              <a:t> is the emission of either an electron or a </a:t>
            </a:r>
            <a:r>
              <a:rPr lang="en-US" sz="2800" b="1" i="1" dirty="0">
                <a:solidFill>
                  <a:schemeClr val="accent1"/>
                </a:solidFill>
              </a:rPr>
              <a:t>positron</a:t>
            </a:r>
            <a:r>
              <a:rPr lang="en-US" sz="2800" dirty="0"/>
              <a:t> (the electron’s </a:t>
            </a:r>
            <a:r>
              <a:rPr lang="en-US" sz="2800" b="1" i="1" dirty="0">
                <a:solidFill>
                  <a:schemeClr val="accent1"/>
                </a:solidFill>
              </a:rPr>
              <a:t>antiparticle</a:t>
            </a:r>
            <a:r>
              <a:rPr lang="en-US" sz="2800" dirty="0"/>
              <a:t>).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For example, lead-214 emits an electron.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One of the neutrons inside the nucleus changes into a proton, yielding a nucleus with a higher atomic number.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In the process, an electron is emitted (to conserve charge) and a </a:t>
            </a:r>
            <a:r>
              <a:rPr lang="en-US" sz="2400" b="1" i="1" dirty="0">
                <a:solidFill>
                  <a:schemeClr val="accent1"/>
                </a:solidFill>
              </a:rPr>
              <a:t>neutrino</a:t>
            </a:r>
            <a:r>
              <a:rPr lang="en-US" sz="2400" dirty="0"/>
              <a:t> (or in this case, an </a:t>
            </a:r>
            <a:r>
              <a:rPr lang="en-US" sz="2400" b="1" i="1" dirty="0">
                <a:solidFill>
                  <a:schemeClr val="accent1"/>
                </a:solidFill>
              </a:rPr>
              <a:t>antineutrino</a:t>
            </a:r>
            <a:r>
              <a:rPr lang="en-US" sz="2400" dirty="0"/>
              <a:t>, the neutrino’s </a:t>
            </a:r>
            <a:r>
              <a:rPr lang="en-US" sz="2400" b="1" i="1" dirty="0">
                <a:solidFill>
                  <a:schemeClr val="accent1"/>
                </a:solidFill>
              </a:rPr>
              <a:t>antiparticle</a:t>
            </a:r>
            <a:r>
              <a:rPr lang="en-US" sz="2400" dirty="0"/>
              <a:t>) is emitted to conserve momentum.</a:t>
            </a:r>
          </a:p>
        </p:txBody>
      </p:sp>
      <p:graphicFrame>
        <p:nvGraphicFramePr>
          <p:cNvPr id="2196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09573"/>
              </p:ext>
            </p:extLst>
          </p:nvPr>
        </p:nvGraphicFramePr>
        <p:xfrm>
          <a:off x="228600" y="4800600"/>
          <a:ext cx="38369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25600" imgH="203200" progId="Equation.3">
                  <p:embed/>
                </p:oleObj>
              </mc:Choice>
              <mc:Fallback>
                <p:oleObj name="Equation" r:id="rId3" imgW="162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800600"/>
                        <a:ext cx="3836988" cy="47942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96485" name="Picture 5" descr="19_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03677"/>
            <a:ext cx="4724400" cy="285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E004EB-0E73-4B22-9593-C7CF13C2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9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i="1" dirty="0">
                <a:solidFill>
                  <a:schemeClr val="accent1"/>
                </a:solidFill>
              </a:rPr>
              <a:t>Gamma decay</a:t>
            </a:r>
            <a:r>
              <a:rPr lang="en-US" sz="2800" dirty="0"/>
              <a:t> is the emission of a gamma particle or photon.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number of protons and of total nucleons does not change.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The nucleus decays from an excited state to a lower energy state.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The lost energy is carried away by the photon.</a:t>
            </a:r>
          </a:p>
        </p:txBody>
      </p:sp>
      <p:graphicFrame>
        <p:nvGraphicFramePr>
          <p:cNvPr id="2251779" name="Object 3"/>
          <p:cNvGraphicFramePr>
            <a:graphicFrameLocks noChangeAspect="1"/>
          </p:cNvGraphicFramePr>
          <p:nvPr/>
        </p:nvGraphicFramePr>
        <p:xfrm>
          <a:off x="871538" y="4800600"/>
          <a:ext cx="29384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600" imgH="203200" progId="Equation.3">
                  <p:embed/>
                </p:oleObj>
              </mc:Choice>
              <mc:Fallback>
                <p:oleObj name="Equation" r:id="rId3" imgW="1244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4800600"/>
                        <a:ext cx="2938462" cy="47942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1780" name="Picture 4" descr="19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702050"/>
            <a:ext cx="3481387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B7BD6A-35B1-4245-8252-4D8E8074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34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514600"/>
            <a:ext cx="662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Backups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41120A-78E6-4AE5-ACEF-148AC981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544F-A792-48F4-AE7F-6C589C66D2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63930"/>
      </p:ext>
    </p:extLst>
  </p:cSld>
  <p:clrMapOvr>
    <a:masterClrMapping/>
  </p:clrMapOvr>
  <p:transition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Different radioactive isotopes have different average times that elapse before they decay.</a:t>
            </a:r>
          </a:p>
          <a:p>
            <a:pPr>
              <a:lnSpc>
                <a:spcPct val="80000"/>
              </a:lnSpc>
            </a:pPr>
            <a:endParaRPr lang="en-US" sz="2400" b="1" i="1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The </a:t>
            </a:r>
            <a:r>
              <a:rPr lang="en-US" sz="2400" b="1" i="1" dirty="0">
                <a:solidFill>
                  <a:schemeClr val="accent1"/>
                </a:solidFill>
              </a:rPr>
              <a:t>half-life</a:t>
            </a:r>
            <a:r>
              <a:rPr lang="en-US" sz="2400" dirty="0"/>
              <a:t> is the time required for half of the original number of atoms to decay.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For example, the half-life of radon-222 is about 3.8 days.</a:t>
            </a:r>
          </a:p>
        </p:txBody>
      </p:sp>
      <p:pic>
        <p:nvPicPr>
          <p:cNvPr id="2253827" name="Picture 3" descr="19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38" y="2388138"/>
            <a:ext cx="4588418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828" name="Text Box 4"/>
          <p:cNvSpPr txBox="1">
            <a:spLocks noChangeArrowheads="1"/>
          </p:cNvSpPr>
          <p:nvPr/>
        </p:nvSpPr>
        <p:spPr bwMode="auto">
          <a:xfrm>
            <a:off x="304800" y="2388139"/>
            <a:ext cx="37338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If we start with 20,000 atoms of radon-222, 3.8 days later we would have 10,000 remaining.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en-US" sz="2000" dirty="0"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After 7.6 days, half of the 10,000 would have decayed, leaving 5,000.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en-US" sz="2000" dirty="0"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After three half-lives, only 2500 would remain.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en-US" sz="2000" dirty="0"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After four half-lives, only 1250 would remain.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F84329-748F-454F-A4AF-4C9ED5C0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87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7500"/>
            <a:ext cx="8077200" cy="2041525"/>
          </a:xfrm>
          <a:noFill/>
        </p:spPr>
        <p:txBody>
          <a:bodyPr/>
          <a:lstStyle/>
          <a:p>
            <a:r>
              <a:rPr lang="en-US" sz="3200">
                <a:solidFill>
                  <a:srgbClr val="EFFF5D"/>
                </a:solidFill>
                <a:latin typeface="Comic Sans MS" pitchFamily="66" charset="0"/>
              </a:rPr>
              <a:t>If we start with 10,000 atoms of a radioactive substance with a half-life of 2 hours, how many atoms of that element remain after 4 hours?</a:t>
            </a:r>
            <a:endParaRPr lang="en-US"/>
          </a:p>
        </p:txBody>
      </p:sp>
      <p:sp>
        <p:nvSpPr>
          <p:cNvPr id="2272259" name="Text Box 3"/>
          <p:cNvSpPr txBox="1">
            <a:spLocks noChangeArrowheads="1"/>
          </p:cNvSpPr>
          <p:nvPr/>
        </p:nvSpPr>
        <p:spPr bwMode="auto">
          <a:xfrm>
            <a:off x="152400" y="4343400"/>
            <a:ext cx="480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/>
              <a:t>After 2 hours (one half-life), half of the original 10,000 atoms have decayed, leaving 5,000 atoms of the element.</a:t>
            </a:r>
          </a:p>
          <a:p>
            <a:pPr>
              <a:buFont typeface="Symbol" pitchFamily="18" charset="2"/>
              <a:buNone/>
            </a:pPr>
            <a:r>
              <a:rPr lang="en-US" sz="2000"/>
              <a:t>After 4 hours (two half-lives), half of that remaining 5,000 atoms have decayed, leaving </a:t>
            </a:r>
            <a:r>
              <a:rPr lang="en-US" sz="2000">
                <a:solidFill>
                  <a:srgbClr val="FF8CC3"/>
                </a:solidFill>
              </a:rPr>
              <a:t>2,500 atoms</a:t>
            </a:r>
            <a:r>
              <a:rPr lang="en-US" sz="2000"/>
              <a:t> of the original element.</a:t>
            </a:r>
            <a:endParaRPr lang="en-US" sz="2000">
              <a:latin typeface="Arial" charset="0"/>
              <a:sym typeface="Symbol" pitchFamily="18" charset="2"/>
            </a:endParaRPr>
          </a:p>
        </p:txBody>
      </p:sp>
      <p:pic>
        <p:nvPicPr>
          <p:cNvPr id="2272261" name="Picture 5" descr="19_p417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971925" cy="360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2262" name="Rectangle 6"/>
          <p:cNvSpPr>
            <a:spLocks noChangeArrowheads="1"/>
          </p:cNvSpPr>
          <p:nvPr/>
        </p:nvSpPr>
        <p:spPr bwMode="auto">
          <a:xfrm>
            <a:off x="928688" y="2554288"/>
            <a:ext cx="13319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5,000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2,500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1,250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625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0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9C77C-CAF8-4EDC-8950-53F3B9F7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058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22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22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7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22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</p:spPr>
        <p:txBody>
          <a:bodyPr/>
          <a:lstStyle/>
          <a:p>
            <a:r>
              <a:rPr lang="en-US" sz="3200" dirty="0">
                <a:solidFill>
                  <a:srgbClr val="EFFF5D"/>
                </a:solidFill>
                <a:latin typeface="Comic Sans MS" pitchFamily="66" charset="0"/>
              </a:rPr>
              <a:t>We are exposed to radiation every day.  </a:t>
            </a:r>
            <a:br>
              <a:rPr lang="en-US" sz="3200" dirty="0">
                <a:solidFill>
                  <a:srgbClr val="EFFF5D"/>
                </a:solidFill>
                <a:latin typeface="Comic Sans MS" pitchFamily="66" charset="0"/>
              </a:rPr>
            </a:br>
            <a:r>
              <a:rPr lang="en-US" sz="3200" dirty="0">
                <a:solidFill>
                  <a:srgbClr val="EFFF5D"/>
                </a:solidFill>
                <a:latin typeface="Comic Sans MS" pitchFamily="66" charset="0"/>
              </a:rPr>
              <a:t>How much exposure is likely to be dangerous?</a:t>
            </a:r>
            <a:endParaRPr lang="en-US" dirty="0"/>
          </a:p>
        </p:txBody>
      </p:sp>
      <p:sp>
        <p:nvSpPr>
          <p:cNvPr id="1133572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915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Times" pitchFamily="79" charset="0"/>
              <a:buChar char="•"/>
            </a:pP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“Rem” stands for “roentgen equivalent in man” and is a unit for measuring amounts of ionizing radiation.</a:t>
            </a:r>
          </a:p>
          <a:p>
            <a:pPr>
              <a:buClr>
                <a:schemeClr val="folHlink"/>
              </a:buClr>
              <a:buFont typeface="Times" pitchFamily="79" charset="0"/>
              <a:buChar char="•"/>
            </a:pP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Clr>
                <a:schemeClr val="folHlink"/>
              </a:buClr>
              <a:buFont typeface="Times" pitchFamily="79" charset="0"/>
              <a:buChar char="•"/>
            </a:pP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whole-body dose of 600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rems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is lethal.</a:t>
            </a:r>
          </a:p>
          <a:p>
            <a:pPr>
              <a:buClr>
                <a:schemeClr val="folHlink"/>
              </a:buClr>
              <a:buFont typeface="Times" pitchFamily="79" charset="0"/>
              <a:buChar char="•"/>
            </a:pP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Currently radiation workers are allowed no more than 5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rems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/yr.</a:t>
            </a:r>
          </a:p>
          <a:p>
            <a:pPr>
              <a:buClr>
                <a:schemeClr val="folHlink"/>
              </a:buClr>
              <a:buFont typeface="Times" pitchFamily="79" charset="0"/>
              <a:buChar char="•"/>
            </a:pP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Smaller doses are measured in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millirems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mrems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).</a:t>
            </a:r>
          </a:p>
        </p:txBody>
      </p:sp>
      <p:graphicFrame>
        <p:nvGraphicFramePr>
          <p:cNvPr id="1133644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936005"/>
              </p:ext>
            </p:extLst>
          </p:nvPr>
        </p:nvGraphicFramePr>
        <p:xfrm>
          <a:off x="76200" y="4391152"/>
          <a:ext cx="4495800" cy="2314448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EFFF5D"/>
                          </a:solidFill>
                          <a:effectLst/>
                          <a:latin typeface="Arial" charset="0"/>
                        </a:rPr>
                        <a:t>Natural sources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EFFF5D"/>
                          </a:solidFill>
                          <a:effectLst/>
                          <a:latin typeface="Arial" charset="0"/>
                        </a:rPr>
                        <a:t>mrems/yr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inhaled radon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cosmic rays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terrestrial radioactivity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internal radioactivity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Total: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33662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416878"/>
              </p:ext>
            </p:extLst>
          </p:nvPr>
        </p:nvGraphicFramePr>
        <p:xfrm>
          <a:off x="4724400" y="4419600"/>
          <a:ext cx="4343400" cy="2275332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EFFF5D"/>
                          </a:solidFill>
                          <a:effectLst/>
                          <a:latin typeface="Arial" charset="0"/>
                        </a:rPr>
                        <a:t>Human-produced sources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EFFF5D"/>
                          </a:solidFill>
                          <a:effectLst/>
                          <a:latin typeface="Arial" charset="0"/>
                        </a:rPr>
                        <a:t>mrems/yr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consumer products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Total: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3527524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http://www.new.ans.org/pi/resources/dosechart/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3A4D1C-9559-4C72-A0CB-3051112A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"/>
            <a:ext cx="8534400" cy="2133600"/>
          </a:xfrm>
        </p:spPr>
        <p:txBody>
          <a:bodyPr/>
          <a:lstStyle/>
          <a:p>
            <a:r>
              <a:rPr lang="en-US" sz="2500" dirty="0">
                <a:solidFill>
                  <a:srgbClr val="EE8DEC"/>
                </a:solidFill>
              </a:rPr>
              <a:t>J. J. Thomson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FFFADA"/>
                </a:solidFill>
              </a:rPr>
              <a:t>used both electric fields and magnetic fields to deflect the beam.</a:t>
            </a:r>
          </a:p>
        </p:txBody>
      </p:sp>
      <p:sp>
        <p:nvSpPr>
          <p:cNvPr id="2152452" name="Rectangle 4"/>
          <p:cNvSpPr>
            <a:spLocks noChangeArrowheads="1"/>
          </p:cNvSpPr>
          <p:nvPr/>
        </p:nvSpPr>
        <p:spPr bwMode="auto">
          <a:xfrm>
            <a:off x="304800" y="4114800"/>
            <a:ext cx="8534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dirty="0">
                <a:solidFill>
                  <a:srgbClr val="FFFADA"/>
                </a:solidFill>
                <a:latin typeface="Arial" charset="0"/>
              </a:rPr>
              <a:t>The combined effect allowed him to estimate the velocity of the particles.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endParaRPr lang="en-US" dirty="0">
              <a:solidFill>
                <a:srgbClr val="FFFADA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dirty="0">
                <a:solidFill>
                  <a:srgbClr val="FFFADA"/>
                </a:solidFill>
                <a:latin typeface="Arial" charset="0"/>
              </a:rPr>
              <a:t>With the deflection produced by the magnetic field alone, this allowed him to estimate the mass of the particles.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rgbClr val="FFFADA"/>
                </a:solidFill>
                <a:latin typeface="Arial" charset="0"/>
              </a:rPr>
              <a:t>We now call these particles </a:t>
            </a:r>
            <a:r>
              <a:rPr lang="en-US" b="1" i="1" dirty="0">
                <a:solidFill>
                  <a:schemeClr val="accent1"/>
                </a:solidFill>
                <a:latin typeface="Arial" charset="0"/>
              </a:rPr>
              <a:t>electrons</a:t>
            </a:r>
            <a:r>
              <a:rPr lang="en-US" dirty="0">
                <a:solidFill>
                  <a:srgbClr val="FFFADA"/>
                </a:solidFill>
                <a:latin typeface="Arial" charset="0"/>
              </a:rPr>
              <a:t>.</a:t>
            </a:r>
          </a:p>
        </p:txBody>
      </p:sp>
      <p:pic>
        <p:nvPicPr>
          <p:cNvPr id="2152453" name="Picture 5" descr="18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772400" cy="289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9D6BD8-B2DA-40C1-A611-F3E021F5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36B3-1326-4EA6-9446-60C65CCBF8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32146"/>
      </p:ext>
    </p:extLst>
  </p:cSld>
  <p:clrMapOvr>
    <a:masterClrMapping/>
  </p:clrMapOvr>
  <p:transition spd="med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r>
              <a:rPr lang="en-US" dirty="0"/>
              <a:t>Mass and Energy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1600" y="1981200"/>
                <a:ext cx="65532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0" b="0" i="1" smtClean="0">
                          <a:latin typeface="Cambria Math"/>
                        </a:rPr>
                        <m:t>𝐸</m:t>
                      </m:r>
                      <m:r>
                        <a:rPr lang="en-US" sz="10000" b="0" i="1" smtClean="0">
                          <a:latin typeface="Cambria Math"/>
                        </a:rPr>
                        <m:t>=</m:t>
                      </m:r>
                      <m:r>
                        <a:rPr lang="en-US" sz="10000" b="0" i="1" smtClean="0">
                          <a:latin typeface="Cambria Math"/>
                        </a:rPr>
                        <m:t>𝑚</m:t>
                      </m:r>
                      <m:r>
                        <a:rPr lang="en-US" sz="100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0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0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10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81200"/>
                <a:ext cx="6553200" cy="16312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4419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Mass and energy are related  according to above equation.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3777FF-F764-4A6C-BF67-E226B7B1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6628"/>
      </p:ext>
    </p:extLst>
  </p:cSld>
  <p:clrMapOvr>
    <a:masterClrMapping/>
  </p:clrMapOvr>
  <p:transition spd="med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Reactions and Nuclear Fission</a:t>
            </a:r>
          </a:p>
        </p:txBody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In addition to spontaneous radioactive decays, changes in the nucleus may be produced experimentally through </a:t>
            </a:r>
            <a:r>
              <a:rPr lang="en-US" sz="2800" b="1" i="1">
                <a:solidFill>
                  <a:schemeClr val="accent1"/>
                </a:solidFill>
              </a:rPr>
              <a:t>nuclear reactions</a:t>
            </a:r>
            <a:r>
              <a:rPr lang="en-US" sz="2800"/>
              <a:t>.</a:t>
            </a:r>
          </a:p>
        </p:txBody>
      </p:sp>
      <p:pic>
        <p:nvPicPr>
          <p:cNvPr id="1537030" name="Picture 6" descr="19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73450"/>
            <a:ext cx="62484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AFB50-16DA-4FFF-A307-E4B5A666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99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8216"/>
            <a:ext cx="9144000" cy="1077218"/>
          </a:xfrm>
        </p:spPr>
        <p:txBody>
          <a:bodyPr/>
          <a:lstStyle/>
          <a:p>
            <a:r>
              <a:rPr lang="en-US" sz="3200" dirty="0">
                <a:solidFill>
                  <a:srgbClr val="EE8DEC"/>
                </a:solidFill>
                <a:latin typeface="Comic Sans MS" pitchFamily="66" charset="0"/>
              </a:rPr>
              <a:t>Fermi</a:t>
            </a:r>
            <a:r>
              <a:rPr lang="en-US" sz="3200" dirty="0">
                <a:solidFill>
                  <a:srgbClr val="EFFF5D"/>
                </a:solidFill>
                <a:latin typeface="Comic Sans MS" pitchFamily="66" charset="0"/>
              </a:rPr>
              <a:t> attempted to produce new elements by bombarding uranium with neutrons.  </a:t>
            </a:r>
            <a:endParaRPr lang="en-US" sz="4000" dirty="0">
              <a:solidFill>
                <a:srgbClr val="EFFF5D"/>
              </a:solidFill>
              <a:latin typeface="Comic Sans MS" pitchFamily="66" charset="0"/>
            </a:endParaRPr>
          </a:p>
        </p:txBody>
      </p:sp>
      <p:sp>
        <p:nvSpPr>
          <p:cNvPr id="225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743200"/>
            <a:ext cx="5257800" cy="99060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 typeface="Arial" charset="0"/>
              <a:buNone/>
            </a:pPr>
            <a:r>
              <a:rPr lang="en-US" sz="2800" baseline="-25000">
                <a:latin typeface="Comic Sans MS" pitchFamily="66" charset="0"/>
              </a:rPr>
              <a:t>2</a:t>
            </a:r>
            <a:r>
              <a:rPr lang="en-US" sz="2800">
                <a:latin typeface="Comic Sans MS" pitchFamily="66" charset="0"/>
              </a:rPr>
              <a:t>He</a:t>
            </a:r>
            <a:r>
              <a:rPr lang="en-US" sz="2800" baseline="30000">
                <a:latin typeface="Comic Sans MS" pitchFamily="66" charset="0"/>
              </a:rPr>
              <a:t>4</a:t>
            </a:r>
            <a:r>
              <a:rPr lang="en-US" sz="2800">
                <a:latin typeface="Comic Sans MS" pitchFamily="66" charset="0"/>
              </a:rPr>
              <a:t> + </a:t>
            </a:r>
            <a:r>
              <a:rPr lang="en-US" sz="2800" baseline="-25000">
                <a:latin typeface="Comic Sans MS" pitchFamily="66" charset="0"/>
              </a:rPr>
              <a:t>4</a:t>
            </a:r>
            <a:r>
              <a:rPr lang="en-US" sz="2800">
                <a:latin typeface="Comic Sans MS" pitchFamily="66" charset="0"/>
              </a:rPr>
              <a:t>Be</a:t>
            </a:r>
            <a:r>
              <a:rPr lang="en-US" sz="2800" baseline="30000">
                <a:latin typeface="Comic Sans MS" pitchFamily="66" charset="0"/>
              </a:rPr>
              <a:t>9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800" baseline="-25000">
                <a:latin typeface="Comic Sans MS" pitchFamily="66" charset="0"/>
                <a:sym typeface="Symbol" pitchFamily="18" charset="2"/>
              </a:rPr>
              <a:t>6</a:t>
            </a:r>
            <a:r>
              <a:rPr lang="en-US" sz="2800">
                <a:latin typeface="Comic Sans MS" pitchFamily="66" charset="0"/>
                <a:sym typeface="Symbol" pitchFamily="18" charset="2"/>
              </a:rPr>
              <a:t>C</a:t>
            </a:r>
            <a:r>
              <a:rPr lang="en-US" sz="2800" baseline="30000">
                <a:latin typeface="Comic Sans MS" pitchFamily="66" charset="0"/>
                <a:sym typeface="Symbol" pitchFamily="18" charset="2"/>
              </a:rPr>
              <a:t>12</a:t>
            </a:r>
            <a:r>
              <a:rPr lang="en-US" sz="2800">
                <a:latin typeface="Comic Sans MS" pitchFamily="66" charset="0"/>
                <a:sym typeface="Symbol" pitchFamily="18" charset="2"/>
              </a:rPr>
              <a:t> + </a:t>
            </a:r>
            <a:r>
              <a:rPr lang="en-US" sz="2800" baseline="-25000">
                <a:latin typeface="Comic Sans MS" pitchFamily="66" charset="0"/>
                <a:sym typeface="Symbol" pitchFamily="18" charset="2"/>
              </a:rPr>
              <a:t>0</a:t>
            </a:r>
            <a:r>
              <a:rPr lang="en-US" sz="2800"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800" baseline="30000">
                <a:latin typeface="Comic Sans MS" pitchFamily="66" charset="0"/>
                <a:sym typeface="Symbol" pitchFamily="18" charset="2"/>
              </a:rPr>
              <a:t>1</a:t>
            </a:r>
            <a:endParaRPr lang="en-US" sz="2800" baseline="-25000">
              <a:latin typeface="Comic Sans MS" pitchFamily="66" charset="0"/>
            </a:endParaRPr>
          </a:p>
        </p:txBody>
      </p:sp>
      <p:pic>
        <p:nvPicPr>
          <p:cNvPr id="2255876" name="Picture 4" descr="19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52850"/>
            <a:ext cx="8856663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FD708F-B49F-4E99-ADE8-D6B34D1A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8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7211"/>
            <a:ext cx="8077200" cy="2062103"/>
          </a:xfrm>
          <a:noFill/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Quiz</a:t>
            </a:r>
            <a:r>
              <a:rPr lang="en-US" sz="3200" dirty="0">
                <a:solidFill>
                  <a:srgbClr val="EFFF5D"/>
                </a:solidFill>
                <a:latin typeface="Comic Sans MS" pitchFamily="66" charset="0"/>
              </a:rPr>
              <a:t>: If we start with 10,000 atoms of a radioactive substance with a half-life of 2 hours, how many atoms of that element remain after 8 hours?</a:t>
            </a:r>
            <a:endParaRPr lang="en-US" dirty="0"/>
          </a:p>
        </p:txBody>
      </p:sp>
      <p:sp>
        <p:nvSpPr>
          <p:cNvPr id="2274307" name="Text Box 3"/>
          <p:cNvSpPr txBox="1">
            <a:spLocks noChangeArrowheads="1"/>
          </p:cNvSpPr>
          <p:nvPr/>
        </p:nvSpPr>
        <p:spPr bwMode="auto">
          <a:xfrm>
            <a:off x="152400" y="4343400"/>
            <a:ext cx="480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/>
              <a:t>After 8 hours (four half-lives), the number has been reduced by half a total of four times, leaving </a:t>
            </a:r>
            <a:r>
              <a:rPr lang="en-US" sz="2000">
                <a:solidFill>
                  <a:srgbClr val="FF8CC3"/>
                </a:solidFill>
              </a:rPr>
              <a:t>625 atoms</a:t>
            </a:r>
            <a:r>
              <a:rPr lang="en-US" sz="2000"/>
              <a:t> of the original 10,000 atoms of that element remaining.</a:t>
            </a:r>
            <a:endParaRPr lang="en-US" sz="2000">
              <a:latin typeface="Arial" charset="0"/>
              <a:sym typeface="Symbol" pitchFamily="18" charset="2"/>
            </a:endParaRPr>
          </a:p>
        </p:txBody>
      </p:sp>
      <p:pic>
        <p:nvPicPr>
          <p:cNvPr id="2274308" name="Picture 4" descr="19_p417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971925" cy="360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4309" name="Rectangle 5"/>
          <p:cNvSpPr>
            <a:spLocks noChangeArrowheads="1"/>
          </p:cNvSpPr>
          <p:nvPr/>
        </p:nvSpPr>
        <p:spPr bwMode="auto">
          <a:xfrm>
            <a:off x="928688" y="2554288"/>
            <a:ext cx="13319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5,000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2,500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1,250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625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0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DFA5DF-DFCD-4CB0-BCAF-38CA4459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040-8738-4FE8-8D54-7DC6F9DFC4C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360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43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43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43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"/>
            <a:ext cx="6030764" cy="3886200"/>
          </a:xfrm>
        </p:spPr>
        <p:txBody>
          <a:bodyPr/>
          <a:lstStyle/>
          <a:p>
            <a:r>
              <a:rPr lang="en-US" sz="2400" dirty="0">
                <a:solidFill>
                  <a:srgbClr val="DFFFE7"/>
                </a:solidFill>
              </a:rPr>
              <a:t>He noticed that a fluorescent material would glow when placed near his covered cathode-ray tube.</a:t>
            </a:r>
            <a:r>
              <a:rPr lang="en-US" sz="2400" dirty="0">
                <a:solidFill>
                  <a:srgbClr val="FFD6F5"/>
                </a:solidFill>
              </a:rPr>
              <a:t> </a:t>
            </a:r>
          </a:p>
          <a:p>
            <a:endParaRPr lang="en-US" sz="2400" dirty="0">
              <a:solidFill>
                <a:srgbClr val="FFD6F5"/>
              </a:solidFill>
            </a:endParaRPr>
          </a:p>
          <a:p>
            <a:r>
              <a:rPr lang="en-US" sz="2400" dirty="0">
                <a:solidFill>
                  <a:srgbClr val="FFD6F5"/>
                </a:solidFill>
              </a:rPr>
              <a:t>Cathode rays could not travel through air, but this new radiation did.</a:t>
            </a:r>
          </a:p>
          <a:p>
            <a:endParaRPr lang="en-US" sz="2400" dirty="0">
              <a:solidFill>
                <a:srgbClr val="DFFFE7"/>
              </a:solidFill>
            </a:endParaRPr>
          </a:p>
          <a:p>
            <a:r>
              <a:rPr lang="en-US" sz="2400" dirty="0">
                <a:solidFill>
                  <a:srgbClr val="DFFFE7"/>
                </a:solidFill>
              </a:rPr>
              <a:t>Because they were unknown, Roentgen called this new radiation </a:t>
            </a:r>
            <a:r>
              <a:rPr lang="en-US" sz="2400" b="1" i="1" dirty="0">
                <a:solidFill>
                  <a:schemeClr val="accent1"/>
                </a:solidFill>
              </a:rPr>
              <a:t>X-rays</a:t>
            </a:r>
            <a:r>
              <a:rPr lang="en-US" sz="2400" dirty="0">
                <a:solidFill>
                  <a:srgbClr val="DFFFE7"/>
                </a:solidFill>
              </a:rPr>
              <a:t>.</a:t>
            </a:r>
            <a:endParaRPr lang="en-US" sz="2400" dirty="0"/>
          </a:p>
        </p:txBody>
      </p:sp>
      <p:pic>
        <p:nvPicPr>
          <p:cNvPr id="2158597" name="Picture 5" descr="18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4112324"/>
            <a:ext cx="5562600" cy="251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0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3124200" cy="45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1200" y="4690408"/>
            <a:ext cx="335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Wikipedia: “print of  </a:t>
            </a:r>
            <a:r>
              <a:rPr lang="en-US" sz="2000" dirty="0" err="1"/>
              <a:t>Roentgen’a</a:t>
            </a:r>
            <a:r>
              <a:rPr lang="en-US" sz="2000" dirty="0"/>
              <a:t> first "medical" X-ray, of his wife's hand, taken on 22 December 1895”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2474" y="3429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1</a:t>
            </a:r>
            <a:r>
              <a:rPr lang="en-US" b="1" baseline="30000" dirty="0">
                <a:solidFill>
                  <a:srgbClr val="FFC000"/>
                </a:solidFill>
              </a:rPr>
              <a:t>st</a:t>
            </a:r>
            <a:r>
              <a:rPr lang="en-US" b="1" dirty="0">
                <a:solidFill>
                  <a:srgbClr val="FFC000"/>
                </a:solidFill>
              </a:rPr>
              <a:t> Nobel Prize Winner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5D940-CF5F-4CCC-A9B2-F8535A89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36B3-1326-4EA6-9446-60C65CCBF8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78872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987" name="Picture 3" descr="18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1295400"/>
            <a:ext cx="3875087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89989" name="Rectangle 5"/>
              <p:cNvSpPr>
                <a:spLocks noChangeArrowheads="1"/>
              </p:cNvSpPr>
              <p:nvPr/>
            </p:nvSpPr>
            <p:spPr bwMode="auto">
              <a:xfrm>
                <a:off x="0" y="76200"/>
                <a:ext cx="9144000" cy="6248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</a:pPr>
                <a:r>
                  <a:rPr lang="en-US" sz="2200" dirty="0">
                    <a:solidFill>
                      <a:srgbClr val="EE8DEC"/>
                    </a:solidFill>
                    <a:latin typeface="Arial" charset="0"/>
                  </a:rPr>
                  <a:t>Rutherford</a:t>
                </a:r>
                <a:r>
                  <a:rPr lang="en-US" sz="2200" dirty="0">
                    <a:latin typeface="Arial" charset="0"/>
                  </a:rPr>
                  <a:t> noticed when the beam of radiation from a uranium sample passes through a magnetic field, it splits into three components.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</a:pPr>
                <a:r>
                  <a:rPr lang="en-US" sz="2000" b="1" i="1" dirty="0">
                    <a:solidFill>
                      <a:schemeClr val="accent1"/>
                    </a:solidFill>
                    <a:latin typeface="Arial" charset="0"/>
                  </a:rPr>
                  <a:t>Alpha</a:t>
                </a:r>
                <a:r>
                  <a:rPr lang="en-US" sz="2000" dirty="0">
                    <a:solidFill>
                      <a:srgbClr val="FFE4B1"/>
                    </a:solidFill>
                    <a:latin typeface="Arial" charset="0"/>
                  </a:rPr>
                  <a:t> deviates slightly to the left, 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en-US" sz="2000" dirty="0">
                    <a:solidFill>
                      <a:srgbClr val="FFE4B1"/>
                    </a:solidFill>
                    <a:latin typeface="Arial" charset="0"/>
                  </a:rPr>
                  <a:t>	indicating positively charged 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en-US" sz="2000" dirty="0">
                    <a:solidFill>
                      <a:srgbClr val="FFE4B1"/>
                    </a:solidFill>
                    <a:latin typeface="Arial" charset="0"/>
                  </a:rPr>
                  <a:t>	particles.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</a:pPr>
                <a:r>
                  <a:rPr lang="en-US" sz="2000" b="1" i="1" dirty="0">
                    <a:solidFill>
                      <a:schemeClr val="accent1"/>
                    </a:solidFill>
                    <a:latin typeface="Arial" charset="0"/>
                  </a:rPr>
                  <a:t>Beta</a:t>
                </a:r>
                <a:r>
                  <a:rPr lang="en-US" sz="2000" dirty="0">
                    <a:solidFill>
                      <a:srgbClr val="FFE4B1"/>
                    </a:solidFill>
                    <a:latin typeface="Arial" charset="0"/>
                  </a:rPr>
                  <a:t> is bent in the opposite 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en-US" sz="2000" dirty="0">
                    <a:solidFill>
                      <a:srgbClr val="FFE4B1"/>
                    </a:solidFill>
                    <a:latin typeface="Arial" charset="0"/>
                  </a:rPr>
                  <a:t>	direction, indicating negatively 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en-US" sz="2000" dirty="0">
                    <a:solidFill>
                      <a:srgbClr val="FFE4B1"/>
                    </a:solidFill>
                    <a:latin typeface="Arial" charset="0"/>
                  </a:rPr>
                  <a:t>	charged particles.</a:t>
                </a:r>
              </a:p>
              <a:p>
                <a:pPr marL="1143000" lvl="2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l"/>
                </a:pPr>
                <a:r>
                  <a:rPr lang="en-US" sz="1800" dirty="0">
                    <a:latin typeface="Arial" charset="0"/>
                  </a:rPr>
                  <a:t>Beta is also bent much more, </a:t>
                </a:r>
              </a:p>
              <a:p>
                <a:pPr marL="1143000" lvl="2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None/>
                </a:pPr>
                <a:r>
                  <a:rPr lang="en-US" sz="1800" dirty="0">
                    <a:latin typeface="Arial" charset="0"/>
                  </a:rPr>
                  <a:t>	indicating less massive particles </a:t>
                </a:r>
              </a:p>
              <a:p>
                <a:pPr marL="1143000" lvl="2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None/>
                </a:pPr>
                <a:r>
                  <a:rPr lang="en-US" sz="1800" dirty="0">
                    <a:latin typeface="Arial" charset="0"/>
                  </a:rPr>
                  <a:t>	than those in the alpha beam.</a:t>
                </a:r>
              </a:p>
              <a:p>
                <a:pPr marL="1143000" lvl="2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l"/>
                </a:pPr>
                <a:r>
                  <a:rPr lang="en-US" sz="1800" dirty="0">
                    <a:latin typeface="Arial" charset="0"/>
                  </a:rPr>
                  <a:t>Further study indicated that </a:t>
                </a:r>
              </a:p>
              <a:p>
                <a:pPr marL="1143000" lvl="2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None/>
                </a:pPr>
                <a:r>
                  <a:rPr lang="en-US" sz="1800" dirty="0">
                    <a:latin typeface="Arial" charset="0"/>
                  </a:rPr>
                  <a:t>	these beta rays were electrons.</a:t>
                </a:r>
                <a:endParaRPr lang="en-US" sz="1800" b="0" i="1" dirty="0">
                  <a:latin typeface="Cambria Math"/>
                </a:endParaRPr>
              </a:p>
              <a:p>
                <a:pPr marL="1143000" lvl="2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𝐹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𝑚𝑎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200" dirty="0">
                    <a:latin typeface="Arial" charset="0"/>
                  </a:rPr>
                  <a:t> </a:t>
                </a:r>
                <a:r>
                  <a:rPr lang="en-US" sz="2200" dirty="0">
                    <a:latin typeface="Arial" charset="0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sym typeface="Wingdings" pitchFamily="2" charset="2"/>
                      </a:rPr>
                      <m:t>𝑟</m:t>
                    </m:r>
                    <m:r>
                      <a:rPr lang="en-US" sz="2200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sym typeface="Wingdings" pitchFamily="2" charset="2"/>
                      </a:rPr>
                      <m:t>𝑚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/</m:t>
                    </m:r>
                    <m:r>
                      <a:rPr lang="en-US" sz="2200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sz="2200" dirty="0">
                  <a:latin typeface="Arial" charset="0"/>
                </a:endParaRP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</a:pPr>
                <a:r>
                  <a:rPr lang="en-US" sz="2000" dirty="0">
                    <a:solidFill>
                      <a:srgbClr val="FFE4B1"/>
                    </a:solidFill>
                    <a:latin typeface="Arial" charset="0"/>
                  </a:rPr>
                  <a:t>The </a:t>
                </a:r>
                <a:r>
                  <a:rPr lang="en-US" sz="2000" b="1" i="1" dirty="0">
                    <a:solidFill>
                      <a:schemeClr val="accent1"/>
                    </a:solidFill>
                    <a:latin typeface="Arial" charset="0"/>
                  </a:rPr>
                  <a:t>gamma rays</a:t>
                </a:r>
                <a:r>
                  <a:rPr lang="en-US" sz="2000" dirty="0">
                    <a:solidFill>
                      <a:srgbClr val="FFE4B1"/>
                    </a:solidFill>
                    <a:latin typeface="Arial" charset="0"/>
                  </a:rPr>
                  <a:t> were </a:t>
                </a:r>
                <a:r>
                  <a:rPr lang="en-US" sz="2000" dirty="0" err="1">
                    <a:solidFill>
                      <a:srgbClr val="FFE4B1"/>
                    </a:solidFill>
                    <a:latin typeface="Arial" charset="0"/>
                  </a:rPr>
                  <a:t>undeviated</a:t>
                </a:r>
                <a:r>
                  <a:rPr lang="en-US" sz="2000" dirty="0">
                    <a:solidFill>
                      <a:srgbClr val="FFE4B1"/>
                    </a:solidFill>
                    <a:latin typeface="Arial" charset="0"/>
                  </a:rPr>
                  <a:t> 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en-US" sz="2000" dirty="0">
                    <a:solidFill>
                      <a:srgbClr val="FFE4B1"/>
                    </a:solidFill>
                    <a:latin typeface="Arial" charset="0"/>
                  </a:rPr>
                  <a:t>	by the magnetic field.</a:t>
                </a:r>
              </a:p>
              <a:p>
                <a:pPr marL="1143000" lvl="2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l"/>
                </a:pPr>
                <a:r>
                  <a:rPr lang="en-US" sz="1800" dirty="0">
                    <a:latin typeface="Arial" charset="0"/>
                  </a:rPr>
                  <a:t>These are electromagnetic waves </a:t>
                </a:r>
              </a:p>
              <a:p>
                <a:pPr marL="1143000" lvl="2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None/>
                </a:pPr>
                <a:r>
                  <a:rPr lang="en-US" sz="1800" dirty="0">
                    <a:latin typeface="Arial" charset="0"/>
                  </a:rPr>
                  <a:t>	similar to X-rays but with shorter </a:t>
                </a:r>
              </a:p>
              <a:p>
                <a:pPr marL="1143000" lvl="2" indent="-2286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None/>
                </a:pPr>
                <a:r>
                  <a:rPr lang="en-US" sz="1800" dirty="0">
                    <a:latin typeface="Arial" charset="0"/>
                  </a:rPr>
                  <a:t>	wavelengths.</a:t>
                </a:r>
              </a:p>
            </p:txBody>
          </p:sp>
        </mc:Choice>
        <mc:Fallback xmlns="">
          <p:sp>
            <p:nvSpPr>
              <p:cNvPr id="208998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6200"/>
                <a:ext cx="9144000" cy="6248400"/>
              </a:xfrm>
              <a:prstGeom prst="rect">
                <a:avLst/>
              </a:prstGeom>
              <a:blipFill rotWithShape="1">
                <a:blip r:embed="rId4"/>
                <a:stretch>
                  <a:fillRect l="-800" t="-1073" b="-34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4FA6A-FC47-429D-A9B0-E26F5C92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CC5-8DF3-44E1-B3C2-F0EB8BA1D4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4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834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sz="2200" dirty="0">
                <a:solidFill>
                  <a:srgbClr val="EE8DEC"/>
                </a:solidFill>
                <a:latin typeface="Arial" charset="0"/>
              </a:rPr>
              <a:t>Rutherford</a:t>
            </a:r>
            <a:r>
              <a:rPr lang="en-US" sz="2200" dirty="0">
                <a:latin typeface="Arial" charset="0"/>
              </a:rPr>
              <a:t> realized that they would make effective probes for studying the structure of the atom.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 dirty="0">
                <a:solidFill>
                  <a:srgbClr val="FFE4B1"/>
                </a:solidFill>
                <a:latin typeface="Arial" charset="0"/>
              </a:rPr>
              <a:t>A beam of alpha particles was scattered from a thin gold foil.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000" dirty="0">
              <a:solidFill>
                <a:srgbClr val="FFE4B1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 dirty="0">
                <a:solidFill>
                  <a:srgbClr val="FFE4B1"/>
                </a:solidFill>
                <a:latin typeface="Arial" charset="0"/>
              </a:rPr>
              <a:t>The size of the gold atoms would affect the angle of the scattered alpha particles.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000" dirty="0">
              <a:solidFill>
                <a:srgbClr val="FFE4B1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 dirty="0">
                <a:solidFill>
                  <a:srgbClr val="FFE4B1"/>
                </a:solidFill>
                <a:latin typeface="Arial" charset="0"/>
              </a:rPr>
              <a:t>Most of them went straight through the foil, as expected.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000" dirty="0">
              <a:solidFill>
                <a:srgbClr val="FFE4B1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 dirty="0">
                <a:solidFill>
                  <a:srgbClr val="FFE4B1"/>
                </a:solidFill>
                <a:latin typeface="Arial" charset="0"/>
              </a:rPr>
              <a:t>BUT, a few particles scattered back </a:t>
            </a:r>
            <a:r>
              <a:rPr lang="en-US" sz="2000" b="1" i="1" dirty="0">
                <a:solidFill>
                  <a:srgbClr val="FFE4B1"/>
                </a:solidFill>
                <a:latin typeface="Arial" charset="0"/>
              </a:rPr>
              <a:t>at much larger angles.</a:t>
            </a:r>
          </a:p>
        </p:txBody>
      </p:sp>
      <p:pic>
        <p:nvPicPr>
          <p:cNvPr id="2168835" name="Picture 3" descr="18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532209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184CBD-EB6A-456C-8175-05B649BC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CC5-8DF3-44E1-B3C2-F0EB8BA1D4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8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786" name="Rectangle 2"/>
          <p:cNvSpPr>
            <a:spLocks noChangeArrowheads="1"/>
          </p:cNvSpPr>
          <p:nvPr/>
        </p:nvSpPr>
        <p:spPr bwMode="auto">
          <a:xfrm>
            <a:off x="228600" y="228600"/>
            <a:ext cx="880491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dirty="0">
                <a:solidFill>
                  <a:srgbClr val="DFFFE7"/>
                </a:solidFill>
                <a:latin typeface="Arial" charset="0"/>
              </a:rPr>
              <a:t>The backward scattering was as if someone had fired bullets into a piece of tissue paper and the bullets bounced back.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endParaRPr lang="en-US" dirty="0">
              <a:solidFill>
                <a:srgbClr val="DFFFE7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endParaRPr lang="en-US" dirty="0">
              <a:solidFill>
                <a:srgbClr val="DFFFE7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endParaRPr lang="en-US" dirty="0">
              <a:solidFill>
                <a:srgbClr val="DFFFE7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endParaRPr lang="en-US" dirty="0">
              <a:solidFill>
                <a:srgbClr val="DFFFE7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en-US" dirty="0">
              <a:solidFill>
                <a:srgbClr val="DFFFE7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endParaRPr lang="en-US" dirty="0">
              <a:solidFill>
                <a:srgbClr val="DFFFE7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Char char="v"/>
            </a:pPr>
            <a:r>
              <a:rPr lang="en-US" dirty="0">
                <a:solidFill>
                  <a:srgbClr val="DFFFE7"/>
                </a:solidFill>
                <a:latin typeface="Arial" charset="0"/>
              </a:rPr>
              <a:t>If most of the alpha particles go through, but a few are scattered through large angles, there must be very dense but small centers somewhere within the atoms.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 dirty="0">
                <a:solidFill>
                  <a:srgbClr val="FFF0D8"/>
                </a:solidFill>
                <a:latin typeface="Arial" charset="0"/>
              </a:rPr>
              <a:t>The </a:t>
            </a:r>
            <a:r>
              <a:rPr lang="en-US" sz="2000" b="1" i="1" dirty="0">
                <a:solidFill>
                  <a:schemeClr val="accent1"/>
                </a:solidFill>
                <a:latin typeface="Arial" charset="0"/>
              </a:rPr>
              <a:t>nucleus</a:t>
            </a:r>
            <a:r>
              <a:rPr lang="en-US" sz="2000" dirty="0">
                <a:solidFill>
                  <a:srgbClr val="FFF0D8"/>
                </a:solidFill>
                <a:latin typeface="Arial" charset="0"/>
              </a:rPr>
              <a:t> of the atom had been discovered!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 dirty="0">
                <a:solidFill>
                  <a:srgbClr val="FFF0D8"/>
                </a:solidFill>
                <a:latin typeface="Arial" charset="0"/>
              </a:rPr>
              <a:t>The nucleus is the very dense center of the atom, containing most of its mass and all of its positive charge.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 dirty="0">
                <a:solidFill>
                  <a:srgbClr val="FFF0D8"/>
                </a:solidFill>
                <a:latin typeface="Arial" charset="0"/>
              </a:rPr>
              <a:t>The electrons are responsible for most of the atom’s size, but very little of its mass.</a:t>
            </a:r>
          </a:p>
        </p:txBody>
      </p:sp>
      <p:pic>
        <p:nvPicPr>
          <p:cNvPr id="2166788" name="Picture 4" descr="18_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8152"/>
            <a:ext cx="4267200" cy="199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1F7703-5C99-4F9F-BAE4-F7A5B5D4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CC5-8DF3-44E1-B3C2-F0EB8BA1D4F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9964C8-6B35-419E-9544-32247DF78E94}"/>
              </a:ext>
            </a:extLst>
          </p:cNvPr>
          <p:cNvGrpSpPr/>
          <p:nvPr/>
        </p:nvGrpSpPr>
        <p:grpSpPr>
          <a:xfrm>
            <a:off x="5273387" y="1208087"/>
            <a:ext cx="3682986" cy="2087714"/>
            <a:chOff x="5273387" y="1208087"/>
            <a:chExt cx="3682986" cy="2087714"/>
          </a:xfrm>
        </p:grpSpPr>
        <p:pic>
          <p:nvPicPr>
            <p:cNvPr id="2189314" name="Picture 2" descr="Grand Plum Pudding">
              <a:extLst>
                <a:ext uri="{FF2B5EF4-FFF2-40B4-BE49-F238E27FC236}">
                  <a16:creationId xmlns:a16="http://schemas.microsoft.com/office/drawing/2014/main" id="{A0DA6AB4-09BD-4EF0-B463-5F4C3832F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387" y="1208087"/>
              <a:ext cx="3682986" cy="1841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A33C93-832D-4F48-ABFE-0C0406F8ED5F}"/>
                </a:ext>
              </a:extLst>
            </p:cNvPr>
            <p:cNvSpPr txBox="1"/>
            <p:nvPr/>
          </p:nvSpPr>
          <p:spPr>
            <a:xfrm>
              <a:off x="5273387" y="3049580"/>
              <a:ext cx="34674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https://www.foodnetwork.ca/recipe/grand-plum-pudding/12722/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"/>
            <a:ext cx="8534400" cy="2133600"/>
          </a:xfrm>
        </p:spPr>
        <p:txBody>
          <a:bodyPr/>
          <a:lstStyle/>
          <a:p>
            <a:r>
              <a:rPr lang="en-US" sz="2200" dirty="0"/>
              <a:t>By listing the elements in order of increasing atomic mass,  </a:t>
            </a:r>
            <a:r>
              <a:rPr lang="en-US" sz="2200" dirty="0">
                <a:solidFill>
                  <a:srgbClr val="EE8DEC"/>
                </a:solidFill>
              </a:rPr>
              <a:t>Mendeleev</a:t>
            </a:r>
            <a:r>
              <a:rPr lang="en-US" sz="2200" dirty="0"/>
              <a:t> organized the elements into a table with elements of similar properties aligned into columns.  This is called the </a:t>
            </a:r>
            <a:r>
              <a:rPr lang="en-US" sz="2200" b="1" i="1" dirty="0">
                <a:solidFill>
                  <a:schemeClr val="accent1"/>
                </a:solidFill>
              </a:rPr>
              <a:t>periodic table</a:t>
            </a:r>
            <a:r>
              <a:rPr lang="en-US" sz="2200" dirty="0"/>
              <a:t>.</a:t>
            </a:r>
          </a:p>
        </p:txBody>
      </p:sp>
      <p:pic>
        <p:nvPicPr>
          <p:cNvPr id="2146309" name="Picture 5" descr="18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1"/>
            <a:ext cx="542276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2600" y="2110004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One Atomic weight</a:t>
            </a:r>
            <a:r>
              <a:rPr lang="en-US" dirty="0"/>
              <a:t>: </a:t>
            </a:r>
          </a:p>
          <a:p>
            <a:r>
              <a:rPr lang="en-US" b="1" i="1" dirty="0">
                <a:solidFill>
                  <a:srgbClr val="FFC000"/>
                </a:solidFill>
              </a:rPr>
              <a:t>1/12</a:t>
            </a:r>
            <a:r>
              <a:rPr lang="en-US" dirty="0"/>
              <a:t> of the mass of an atom of  carbon-12.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FE5E5-C72C-46CD-B9AB-7DBDE0D1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36B3-1326-4EA6-9446-60C65CCBF8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59398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58212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If 42 g of nitrogen reacts completely with 9 g of hydrogen (atomic weight 1) to form ammonia (NH</a:t>
            </a:r>
            <a:r>
              <a:rPr lang="en-US" baseline="-25000" dirty="0">
                <a:solidFill>
                  <a:srgbClr val="FFC000"/>
                </a:solidFill>
              </a:rPr>
              <a:t>3</a:t>
            </a:r>
            <a:r>
              <a:rPr lang="en-US" dirty="0">
                <a:solidFill>
                  <a:srgbClr val="FFC000"/>
                </a:solidFill>
              </a:rPr>
              <a:t>), the atomic weight of nitrogen must be 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A. 3.</a:t>
            </a:r>
            <a:br>
              <a:rPr lang="en-US" dirty="0"/>
            </a:br>
            <a:r>
              <a:rPr lang="en-US" dirty="0"/>
              <a:t>B. 14.</a:t>
            </a:r>
            <a:br>
              <a:rPr lang="en-US" dirty="0"/>
            </a:br>
            <a:r>
              <a:rPr lang="en-US" dirty="0"/>
              <a:t>C. 49.</a:t>
            </a:r>
            <a:br>
              <a:rPr lang="en-US" dirty="0"/>
            </a:br>
            <a:r>
              <a:rPr lang="en-US" dirty="0"/>
              <a:t>D. 52.</a:t>
            </a:r>
            <a:br>
              <a:rPr lang="en-US" dirty="0"/>
            </a:br>
            <a:r>
              <a:rPr lang="en-US" dirty="0"/>
              <a:t>E. 55.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41148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X is the nitrogen atomic number: </a:t>
            </a:r>
          </a:p>
          <a:p>
            <a:endParaRPr lang="en-US" dirty="0"/>
          </a:p>
          <a:p>
            <a:r>
              <a:rPr lang="en-US" dirty="0"/>
              <a:t>42g/9g = X/(1x3) </a:t>
            </a:r>
            <a:r>
              <a:rPr lang="en-US" dirty="0">
                <a:sym typeface="Wingdings" pitchFamily="2" charset="2"/>
              </a:rPr>
              <a:t> X = (42/9)x3 = 14.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9E1FD2-2E4B-4155-A6EB-3ED56688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CC5-8DF3-44E1-B3C2-F0EB8BA1D4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99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rny">
  <a:themeElements>
    <a:clrScheme name="arny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arn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ny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y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y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HD:Applications:Microsoft Office 2004:Templates:My Templates:arny.pot</Template>
  <TotalTime>27647</TotalTime>
  <Words>2772</Words>
  <Application>Microsoft Office PowerPoint</Application>
  <PresentationFormat>On-screen Show (4:3)</PresentationFormat>
  <Paragraphs>376</Paragraphs>
  <Slides>33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Roboto</vt:lpstr>
      <vt:lpstr>Arial</vt:lpstr>
      <vt:lpstr>Arial Black</vt:lpstr>
      <vt:lpstr>Calibri</vt:lpstr>
      <vt:lpstr>Cambria Math</vt:lpstr>
      <vt:lpstr>Comic Sans MS</vt:lpstr>
      <vt:lpstr>Symbol</vt:lpstr>
      <vt:lpstr>Times</vt:lpstr>
      <vt:lpstr>Times New Roman</vt:lpstr>
      <vt:lpstr>Wingdings</vt:lpstr>
      <vt:lpstr>arny</vt:lpstr>
      <vt:lpstr>Equation</vt:lpstr>
      <vt:lpstr>PowerPoint Presentation</vt:lpstr>
      <vt:lpstr>Cathode rays, Electrons, and X-rays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Quantization of light energy</vt:lpstr>
      <vt:lpstr>Quantization of light energy</vt:lpstr>
      <vt:lpstr>PowerPoint Presentation</vt:lpstr>
      <vt:lpstr>Bohr’s model of the atom</vt:lpstr>
      <vt:lpstr>Bohr’s model of the atom</vt:lpstr>
      <vt:lpstr>PowerPoint Presentation</vt:lpstr>
      <vt:lpstr>PowerPoint Presentation</vt:lpstr>
      <vt:lpstr>PowerPoint Presentation</vt:lpstr>
      <vt:lpstr>The Structure of the Nucleus</vt:lpstr>
      <vt:lpstr>PowerPoint Presentation</vt:lpstr>
      <vt:lpstr>PowerPoint Presentation</vt:lpstr>
      <vt:lpstr>PowerPoint Presentation</vt:lpstr>
      <vt:lpstr>Plutonium-239 is a radioactive isotope of plutonium produced in nuclear reactors.  Plutonium has an atomic number of 94.   How many protons and how many neutrons are in the nucleus of this isotope?</vt:lpstr>
      <vt:lpstr>Alpha decay</vt:lpstr>
      <vt:lpstr>PowerPoint Presentation</vt:lpstr>
      <vt:lpstr>PowerPoint Presentation</vt:lpstr>
      <vt:lpstr>PowerPoint Presentation</vt:lpstr>
      <vt:lpstr>PowerPoint Presentation</vt:lpstr>
      <vt:lpstr>If we start with 10,000 atoms of a radioactive substance with a half-life of 2 hours, how many atoms of that element remain after 4 hours?</vt:lpstr>
      <vt:lpstr>We are exposed to radiation every day.   How much exposure is likely to be dangerous?</vt:lpstr>
      <vt:lpstr>Mass and Energy </vt:lpstr>
      <vt:lpstr>Nuclear Reactions and Nuclear Fission</vt:lpstr>
      <vt:lpstr>Fermi attempted to produce new elements by bombarding uranium with neutrons.  </vt:lpstr>
      <vt:lpstr>Quiz: If we start with 10,000 atoms of a radioactive substance with a half-life of 2 hours, how many atoms of that element remain after 8 hours?</vt:lpstr>
    </vt:vector>
  </TitlesOfParts>
  <Company>ISU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Chapter 15 Thermodynamics</dc:title>
  <dc:subject>Cutnell</dc:subject>
  <dc:creator>Kara Keeter</dc:creator>
  <cp:keywords>Cutnell, PowerPoint, Presentation</cp:keywords>
  <cp:lastModifiedBy>David King</cp:lastModifiedBy>
  <cp:revision>281</cp:revision>
  <cp:lastPrinted>2006-03-07T20:21:09Z</cp:lastPrinted>
  <dcterms:created xsi:type="dcterms:W3CDTF">2006-01-07T22:20:33Z</dcterms:created>
  <dcterms:modified xsi:type="dcterms:W3CDTF">2021-04-22T22:03:45Z</dcterms:modified>
  <cp:category>Presentations</cp:category>
</cp:coreProperties>
</file>