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0"/>
  </p:notesMasterIdLst>
  <p:handoutMasterIdLst>
    <p:handoutMasterId r:id="rId41"/>
  </p:handoutMasterIdLst>
  <p:sldIdLst>
    <p:sldId id="379" r:id="rId2"/>
    <p:sldId id="1021" r:id="rId3"/>
    <p:sldId id="1009" r:id="rId4"/>
    <p:sldId id="1026" r:id="rId5"/>
    <p:sldId id="1027" r:id="rId6"/>
    <p:sldId id="1028" r:id="rId7"/>
    <p:sldId id="1029" r:id="rId8"/>
    <p:sldId id="1032" r:id="rId9"/>
    <p:sldId id="1031" r:id="rId10"/>
    <p:sldId id="1034" r:id="rId11"/>
    <p:sldId id="1024" r:id="rId12"/>
    <p:sldId id="1025" r:id="rId13"/>
    <p:sldId id="615" r:id="rId14"/>
    <p:sldId id="890" r:id="rId15"/>
    <p:sldId id="1033" r:id="rId16"/>
    <p:sldId id="941" r:id="rId17"/>
    <p:sldId id="942" r:id="rId18"/>
    <p:sldId id="909" r:id="rId19"/>
    <p:sldId id="947" r:id="rId20"/>
    <p:sldId id="946" r:id="rId21"/>
    <p:sldId id="936" r:id="rId22"/>
    <p:sldId id="1004" r:id="rId23"/>
    <p:sldId id="1035" r:id="rId24"/>
    <p:sldId id="948" r:id="rId25"/>
    <p:sldId id="1019" r:id="rId26"/>
    <p:sldId id="949" r:id="rId27"/>
    <p:sldId id="950" r:id="rId28"/>
    <p:sldId id="1002" r:id="rId29"/>
    <p:sldId id="952" r:id="rId30"/>
    <p:sldId id="1005" r:id="rId31"/>
    <p:sldId id="1012" r:id="rId32"/>
    <p:sldId id="1013" r:id="rId33"/>
    <p:sldId id="1014" r:id="rId34"/>
    <p:sldId id="1015" r:id="rId35"/>
    <p:sldId id="1016" r:id="rId36"/>
    <p:sldId id="1017" r:id="rId37"/>
    <p:sldId id="1018" r:id="rId38"/>
    <p:sldId id="1020" r:id="rId3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3FFEE"/>
    <a:srgbClr val="CFE1CB"/>
    <a:srgbClr val="FFDAF2"/>
    <a:srgbClr val="EE8DEC"/>
    <a:srgbClr val="FFFA2C"/>
    <a:srgbClr val="FFF0D8"/>
    <a:srgbClr val="FFFADA"/>
    <a:srgbClr val="FFD6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01" autoAdjust="0"/>
    <p:restoredTop sz="81137" autoAdjust="0"/>
  </p:normalViewPr>
  <p:slideViewPr>
    <p:cSldViewPr>
      <p:cViewPr varScale="1">
        <p:scale>
          <a:sx n="69" d="100"/>
          <a:sy n="69" d="100"/>
        </p:scale>
        <p:origin x="105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8" d="100"/>
          <a:sy n="58" d="100"/>
        </p:scale>
        <p:origin x="-176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3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lvl1pPr>
              <a:defRPr sz="1200"/>
            </a:lvl1pPr>
          </a:lstStyle>
          <a:p>
            <a:endParaRPr lang="en-US"/>
          </a:p>
        </p:txBody>
      </p:sp>
      <p:sp>
        <p:nvSpPr>
          <p:cNvPr id="45363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lvl1pPr algn="r">
              <a:defRPr sz="1200"/>
            </a:lvl1pPr>
          </a:lstStyle>
          <a:p>
            <a:endParaRPr lang="en-US"/>
          </a:p>
        </p:txBody>
      </p:sp>
      <p:sp>
        <p:nvSpPr>
          <p:cNvPr id="45363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defRPr sz="1200"/>
            </a:lvl1pPr>
          </a:lstStyle>
          <a:p>
            <a:endParaRPr lang="en-US"/>
          </a:p>
        </p:txBody>
      </p:sp>
      <p:sp>
        <p:nvSpPr>
          <p:cNvPr id="45363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lvl1pPr>
          </a:lstStyle>
          <a:p>
            <a:fld id="{5F29BE6C-1ED2-4946-A3E7-634A2CF9B9D3}" type="slidenum">
              <a:rPr lang="en-US"/>
              <a:pPr/>
              <a:t>‹#›</a:t>
            </a:fld>
            <a:endParaRPr lang="en-US"/>
          </a:p>
        </p:txBody>
      </p:sp>
    </p:spTree>
    <p:extLst>
      <p:ext uri="{BB962C8B-B14F-4D97-AF65-F5344CB8AC3E}">
        <p14:creationId xmlns:p14="http://schemas.microsoft.com/office/powerpoint/2010/main" val="881850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752EC98-5AA5-4841-BE63-E2B7351D97D0}" type="slidenum">
              <a:rPr lang="en-US"/>
              <a:pPr/>
              <a:t>‹#›</a:t>
            </a:fld>
            <a:endParaRPr lang="en-US"/>
          </a:p>
        </p:txBody>
      </p:sp>
    </p:spTree>
    <p:extLst>
      <p:ext uri="{BB962C8B-B14F-4D97-AF65-F5344CB8AC3E}">
        <p14:creationId xmlns:p14="http://schemas.microsoft.com/office/powerpoint/2010/main" val="28259092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Write your </a:t>
            </a:r>
            <a:r>
              <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name</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in the top respective field of the scantron sheet, sign your name on the signature line of the scantron sheet.</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Record your PUID number, which starts with </a:t>
            </a:r>
            <a:r>
              <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“00”,</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on your scantron sheet.</a:t>
            </a:r>
            <a:endParaRPr kumimoji="0" lang="en-US" altLang="en-US" sz="1800" b="0" i="0" u="none" strike="noStrike" cap="none" normalizeH="0" baseline="0" dirty="0">
              <a:ln>
                <a:noFill/>
              </a:ln>
              <a:solidFill>
                <a:schemeClr val="tx1"/>
              </a:solidFill>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749E20-CAEE-4C3C-AC17-6AD2FAFAC3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7307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1E0BC4-B777-41A2-9991-0568875D63BD}" type="slidenum">
              <a:rPr lang="en-US"/>
              <a:pPr/>
              <a:t>14</a:t>
            </a:fld>
            <a:endParaRPr lang="en-US"/>
          </a:p>
        </p:txBody>
      </p:sp>
      <p:sp>
        <p:nvSpPr>
          <p:cNvPr id="1536002" name="Rectangle 2"/>
          <p:cNvSpPr>
            <a:spLocks noGrp="1" noRot="1" noChangeAspect="1" noChangeArrowheads="1" noTextEdit="1"/>
          </p:cNvSpPr>
          <p:nvPr>
            <p:ph type="sldImg"/>
          </p:nvPr>
        </p:nvSpPr>
        <p:spPr>
          <a:ln/>
        </p:spPr>
      </p:sp>
      <p:sp>
        <p:nvSpPr>
          <p:cNvPr id="1536003" name="Rectangle 3"/>
          <p:cNvSpPr>
            <a:spLocks noGrp="1" noChangeArrowheads="1"/>
          </p:cNvSpPr>
          <p:nvPr>
            <p:ph type="body" idx="1"/>
          </p:nvPr>
        </p:nvSpPr>
        <p:spPr/>
        <p:txBody>
          <a:bodyPr/>
          <a:lstStyle/>
          <a:p>
            <a:r>
              <a:rPr lang="en-US" dirty="0"/>
              <a:t>Coat</a:t>
            </a:r>
            <a:r>
              <a:rPr lang="en-US" baseline="0" dirty="0"/>
              <a:t> the tube with phosphorescent </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44D099-8734-42C5-AC6A-BB58157601A4}" type="slidenum">
              <a:rPr lang="en-US"/>
              <a:pPr/>
              <a:t>15</a:t>
            </a:fld>
            <a:endParaRPr lang="en-US"/>
          </a:p>
        </p:txBody>
      </p:sp>
      <p:sp>
        <p:nvSpPr>
          <p:cNvPr id="2153474" name="Rectangle 2"/>
          <p:cNvSpPr>
            <a:spLocks noGrp="1" noRot="1" noChangeAspect="1" noChangeArrowheads="1" noTextEdit="1"/>
          </p:cNvSpPr>
          <p:nvPr>
            <p:ph type="sldImg"/>
          </p:nvPr>
        </p:nvSpPr>
        <p:spPr>
          <a:ln/>
        </p:spPr>
      </p:sp>
      <p:sp>
        <p:nvSpPr>
          <p:cNvPr id="2153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73939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6C966F-398C-46F7-AD9A-B8224CBE9548}" type="slidenum">
              <a:rPr lang="en-US"/>
              <a:pPr/>
              <a:t>16</a:t>
            </a:fld>
            <a:endParaRPr lang="en-US"/>
          </a:p>
        </p:txBody>
      </p:sp>
      <p:sp>
        <p:nvSpPr>
          <p:cNvPr id="2157570" name="Rectangle 2"/>
          <p:cNvSpPr>
            <a:spLocks noGrp="1" noRot="1" noChangeAspect="1" noChangeArrowheads="1" noTextEdit="1"/>
          </p:cNvSpPr>
          <p:nvPr>
            <p:ph type="sldImg"/>
          </p:nvPr>
        </p:nvSpPr>
        <p:spPr>
          <a:ln/>
        </p:spPr>
      </p:sp>
      <p:sp>
        <p:nvSpPr>
          <p:cNvPr id="2157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4040A3-B0CB-4910-87F2-BDDE78E3EC01}" type="slidenum">
              <a:rPr lang="en-US"/>
              <a:pPr/>
              <a:t>17</a:t>
            </a:fld>
            <a:endParaRPr lang="en-US"/>
          </a:p>
        </p:txBody>
      </p:sp>
      <p:sp>
        <p:nvSpPr>
          <p:cNvPr id="2159618" name="Rectangle 2"/>
          <p:cNvSpPr>
            <a:spLocks noGrp="1" noRot="1" noChangeAspect="1" noChangeArrowheads="1" noTextEdit="1"/>
          </p:cNvSpPr>
          <p:nvPr>
            <p:ph type="sldImg"/>
          </p:nvPr>
        </p:nvSpPr>
        <p:spPr>
          <a:ln/>
        </p:spPr>
      </p:sp>
      <p:sp>
        <p:nvSpPr>
          <p:cNvPr id="215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A5A3BD-92B1-4663-9333-2B956FC0EB1B}" type="slidenum">
              <a:rPr lang="en-US"/>
              <a:pPr/>
              <a:t>18</a:t>
            </a:fld>
            <a:endParaRPr lang="en-US"/>
          </a:p>
        </p:txBody>
      </p:sp>
      <p:sp>
        <p:nvSpPr>
          <p:cNvPr id="20910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910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CA" dirty="0"/>
              <a:t>Use right hand rule to demonstrate the magnet</a:t>
            </a:r>
            <a:r>
              <a:rPr lang="en-CA" baseline="0" dirty="0"/>
              <a:t> force. </a:t>
            </a:r>
            <a:endParaRPr lang="en-CA"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7228E-FE78-457F-84FC-34810E2701C5}" type="slidenum">
              <a:rPr lang="en-US"/>
              <a:pPr/>
              <a:t>19</a:t>
            </a:fld>
            <a:endParaRPr lang="en-US"/>
          </a:p>
        </p:txBody>
      </p:sp>
      <p:sp>
        <p:nvSpPr>
          <p:cNvPr id="21698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698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3ACF98-CAF0-441A-9E60-B966D68C0F0A}" type="slidenum">
              <a:rPr lang="en-US"/>
              <a:pPr/>
              <a:t>20</a:t>
            </a:fld>
            <a:endParaRPr lang="en-US"/>
          </a:p>
        </p:txBody>
      </p:sp>
      <p:sp>
        <p:nvSpPr>
          <p:cNvPr id="21678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678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b="0" i="0" dirty="0">
                <a:solidFill>
                  <a:srgbClr val="202124"/>
                </a:solidFill>
                <a:effectLst/>
                <a:latin typeface="Roboto"/>
              </a:rPr>
              <a:t>The </a:t>
            </a:r>
            <a:r>
              <a:rPr lang="en-US" b="1" i="0" dirty="0">
                <a:solidFill>
                  <a:srgbClr val="202124"/>
                </a:solidFill>
                <a:effectLst/>
                <a:latin typeface="Roboto"/>
              </a:rPr>
              <a:t>plum pudding model</a:t>
            </a:r>
            <a:r>
              <a:rPr lang="en-US" b="0" i="0" dirty="0">
                <a:solidFill>
                  <a:srgbClr val="202124"/>
                </a:solidFill>
                <a:effectLst/>
                <a:latin typeface="Roboto"/>
              </a:rPr>
              <a:t> depicts the electrons as negatively-charged particles embedded in a sea of positive charge</a:t>
            </a:r>
            <a:endParaRPr lang="en-CA"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75A78E-CE47-4FB7-93BF-EA0EF71BE2F9}" type="slidenum">
              <a:rPr lang="en-US"/>
              <a:pPr/>
              <a:t>21</a:t>
            </a:fld>
            <a:endParaRPr lang="en-US"/>
          </a:p>
        </p:txBody>
      </p:sp>
      <p:sp>
        <p:nvSpPr>
          <p:cNvPr id="2147330" name="Rectangle 2"/>
          <p:cNvSpPr>
            <a:spLocks noGrp="1" noRot="1" noChangeAspect="1" noChangeArrowheads="1" noTextEdit="1"/>
          </p:cNvSpPr>
          <p:nvPr>
            <p:ph type="sldImg"/>
          </p:nvPr>
        </p:nvSpPr>
        <p:spPr>
          <a:ln/>
        </p:spPr>
      </p:sp>
      <p:sp>
        <p:nvSpPr>
          <p:cNvPr id="2147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F601EB-3212-40A6-9C89-C27BA2C00DDE}" type="slidenum">
              <a:rPr lang="en-US"/>
              <a:pPr/>
              <a:t>23</a:t>
            </a:fld>
            <a:endParaRPr lang="en-US"/>
          </a:p>
        </p:txBody>
      </p:sp>
      <p:sp>
        <p:nvSpPr>
          <p:cNvPr id="1181698" name="Rectangle 2"/>
          <p:cNvSpPr>
            <a:spLocks noGrp="1" noRot="1" noChangeAspect="1" noChangeArrowheads="1" noTextEdit="1"/>
          </p:cNvSpPr>
          <p:nvPr>
            <p:ph type="sldImg"/>
          </p:nvPr>
        </p:nvSpPr>
        <p:spPr>
          <a:ln/>
        </p:spPr>
      </p:sp>
      <p:sp>
        <p:nvSpPr>
          <p:cNvPr id="1181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74103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AACF01-298E-4FC5-9714-6B98390DEC0A}" type="slidenum">
              <a:rPr lang="en-US"/>
              <a:pPr/>
              <a:t>24</a:t>
            </a:fld>
            <a:endParaRPr lang="en-US"/>
          </a:p>
        </p:txBody>
      </p:sp>
      <p:sp>
        <p:nvSpPr>
          <p:cNvPr id="2171906" name="Rectangle 2"/>
          <p:cNvSpPr>
            <a:spLocks noGrp="1" noRot="1" noChangeAspect="1" noChangeArrowheads="1" noTextEdit="1"/>
          </p:cNvSpPr>
          <p:nvPr>
            <p:ph type="sldImg"/>
          </p:nvPr>
        </p:nvSpPr>
        <p:spPr>
          <a:ln/>
        </p:spPr>
      </p:sp>
      <p:sp>
        <p:nvSpPr>
          <p:cNvPr id="2171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1BBF3B-FB09-4E72-951A-0C17FA44E047}" type="slidenum">
              <a:rPr lang="en-US"/>
              <a:pPr/>
              <a:t>2</a:t>
            </a:fld>
            <a:endParaRPr lang="en-US"/>
          </a:p>
        </p:txBody>
      </p:sp>
      <p:sp>
        <p:nvSpPr>
          <p:cNvPr id="2002946" name="Rectangle 2"/>
          <p:cNvSpPr>
            <a:spLocks noGrp="1" noRot="1" noChangeAspect="1" noChangeArrowheads="1" noTextEdit="1"/>
          </p:cNvSpPr>
          <p:nvPr>
            <p:ph type="sldImg"/>
          </p:nvPr>
        </p:nvSpPr>
        <p:spPr>
          <a:ln/>
        </p:spPr>
      </p:sp>
      <p:sp>
        <p:nvSpPr>
          <p:cNvPr id="20029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053642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43736B-8B54-4A2F-87F8-A465DDDB0A66}" type="slidenum">
              <a:rPr lang="en-US"/>
              <a:pPr/>
              <a:t>25</a:t>
            </a:fld>
            <a:endParaRPr lang="en-US"/>
          </a:p>
        </p:txBody>
      </p:sp>
      <p:sp>
        <p:nvSpPr>
          <p:cNvPr id="21657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657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A01A7B-3531-41E1-90BE-5A012E875935}" type="slidenum">
              <a:rPr lang="en-US"/>
              <a:pPr/>
              <a:t>26</a:t>
            </a:fld>
            <a:endParaRPr lang="en-US"/>
          </a:p>
        </p:txBody>
      </p:sp>
      <p:sp>
        <p:nvSpPr>
          <p:cNvPr id="2173954" name="Rectangle 2"/>
          <p:cNvSpPr>
            <a:spLocks noGrp="1" noRot="1" noChangeAspect="1" noChangeArrowheads="1" noTextEdit="1"/>
          </p:cNvSpPr>
          <p:nvPr>
            <p:ph type="sldImg"/>
          </p:nvPr>
        </p:nvSpPr>
        <p:spPr>
          <a:ln/>
        </p:spPr>
      </p:sp>
      <p:sp>
        <p:nvSpPr>
          <p:cNvPr id="2173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F129EC-ECBD-4BDF-9E25-3FB862744011}" type="slidenum">
              <a:rPr lang="en-US"/>
              <a:pPr/>
              <a:t>27</a:t>
            </a:fld>
            <a:endParaRPr lang="en-US"/>
          </a:p>
        </p:txBody>
      </p:sp>
      <p:sp>
        <p:nvSpPr>
          <p:cNvPr id="2176002" name="Rectangle 2"/>
          <p:cNvSpPr>
            <a:spLocks noGrp="1" noRot="1" noChangeAspect="1" noChangeArrowheads="1" noTextEdit="1"/>
          </p:cNvSpPr>
          <p:nvPr>
            <p:ph type="sldImg"/>
          </p:nvPr>
        </p:nvSpPr>
        <p:spPr>
          <a:ln/>
        </p:spPr>
      </p:sp>
      <p:sp>
        <p:nvSpPr>
          <p:cNvPr id="2176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F4784F-FA52-4B9A-AF99-DF31E283F54A}" type="slidenum">
              <a:rPr lang="en-US"/>
              <a:pPr/>
              <a:t>28</a:t>
            </a:fld>
            <a:endParaRPr lang="en-US"/>
          </a:p>
        </p:txBody>
      </p:sp>
      <p:sp>
        <p:nvSpPr>
          <p:cNvPr id="2180098" name="Rectangle 2"/>
          <p:cNvSpPr>
            <a:spLocks noGrp="1" noRot="1" noChangeAspect="1" noChangeArrowheads="1" noTextEdit="1"/>
          </p:cNvSpPr>
          <p:nvPr>
            <p:ph type="sldImg"/>
          </p:nvPr>
        </p:nvSpPr>
        <p:spPr>
          <a:ln/>
        </p:spPr>
      </p:sp>
      <p:sp>
        <p:nvSpPr>
          <p:cNvPr id="2180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F4784F-FA52-4B9A-AF99-DF31E283F54A}" type="slidenum">
              <a:rPr lang="en-US"/>
              <a:pPr/>
              <a:t>29</a:t>
            </a:fld>
            <a:endParaRPr lang="en-US"/>
          </a:p>
        </p:txBody>
      </p:sp>
      <p:sp>
        <p:nvSpPr>
          <p:cNvPr id="2180098" name="Rectangle 2"/>
          <p:cNvSpPr>
            <a:spLocks noGrp="1" noRot="1" noChangeAspect="1" noChangeArrowheads="1" noTextEdit="1"/>
          </p:cNvSpPr>
          <p:nvPr>
            <p:ph type="sldImg"/>
          </p:nvPr>
        </p:nvSpPr>
        <p:spPr>
          <a:ln/>
        </p:spPr>
      </p:sp>
      <p:sp>
        <p:nvSpPr>
          <p:cNvPr id="2180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1E0BC4-B777-41A2-9991-0568875D63BD}" type="slidenum">
              <a:rPr lang="en-US"/>
              <a:pPr/>
              <a:t>32</a:t>
            </a:fld>
            <a:endParaRPr lang="en-US"/>
          </a:p>
        </p:txBody>
      </p:sp>
      <p:sp>
        <p:nvSpPr>
          <p:cNvPr id="1536002" name="Rectangle 2"/>
          <p:cNvSpPr>
            <a:spLocks noGrp="1" noRot="1" noChangeAspect="1" noChangeArrowheads="1" noTextEdit="1"/>
          </p:cNvSpPr>
          <p:nvPr>
            <p:ph type="sldImg"/>
          </p:nvPr>
        </p:nvSpPr>
        <p:spPr>
          <a:ln/>
        </p:spPr>
      </p:sp>
      <p:sp>
        <p:nvSpPr>
          <p:cNvPr id="1536003" name="Rectangle 3"/>
          <p:cNvSpPr>
            <a:spLocks noGrp="1" noChangeArrowheads="1"/>
          </p:cNvSpPr>
          <p:nvPr>
            <p:ph type="body" idx="1"/>
          </p:nvPr>
        </p:nvSpPr>
        <p:spPr/>
        <p:txBody>
          <a:bodyPr/>
          <a:lstStyle/>
          <a:p>
            <a:r>
              <a:rPr lang="en-US" dirty="0"/>
              <a:t>Coat</a:t>
            </a:r>
            <a:r>
              <a:rPr lang="en-US" baseline="0" dirty="0"/>
              <a:t> the tube with phosphorescent </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2C4960-41D7-4A25-BDBB-0258204D0F7E}" type="slidenum">
              <a:rPr lang="en-US"/>
              <a:pPr/>
              <a:t>33</a:t>
            </a:fld>
            <a:endParaRPr lang="en-US"/>
          </a:p>
        </p:txBody>
      </p:sp>
      <p:sp>
        <p:nvSpPr>
          <p:cNvPr id="2151426" name="Rectangle 2"/>
          <p:cNvSpPr>
            <a:spLocks noGrp="1" noRot="1" noChangeAspect="1" noChangeArrowheads="1" noTextEdit="1"/>
          </p:cNvSpPr>
          <p:nvPr>
            <p:ph type="sldImg"/>
          </p:nvPr>
        </p:nvSpPr>
        <p:spPr>
          <a:ln/>
        </p:spPr>
      </p:sp>
      <p:sp>
        <p:nvSpPr>
          <p:cNvPr id="2151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44D099-8734-42C5-AC6A-BB58157601A4}" type="slidenum">
              <a:rPr lang="en-US"/>
              <a:pPr/>
              <a:t>34</a:t>
            </a:fld>
            <a:endParaRPr lang="en-US"/>
          </a:p>
        </p:txBody>
      </p:sp>
      <p:sp>
        <p:nvSpPr>
          <p:cNvPr id="2153474" name="Rectangle 2"/>
          <p:cNvSpPr>
            <a:spLocks noGrp="1" noRot="1" noChangeAspect="1" noChangeArrowheads="1" noTextEdit="1"/>
          </p:cNvSpPr>
          <p:nvPr>
            <p:ph type="sldImg"/>
          </p:nvPr>
        </p:nvSpPr>
        <p:spPr>
          <a:ln/>
        </p:spPr>
      </p:sp>
      <p:sp>
        <p:nvSpPr>
          <p:cNvPr id="215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6C966F-398C-46F7-AD9A-B8224CBE9548}" type="slidenum">
              <a:rPr lang="en-US"/>
              <a:pPr/>
              <a:t>35</a:t>
            </a:fld>
            <a:endParaRPr lang="en-US"/>
          </a:p>
        </p:txBody>
      </p:sp>
      <p:sp>
        <p:nvSpPr>
          <p:cNvPr id="2157570" name="Rectangle 2"/>
          <p:cNvSpPr>
            <a:spLocks noGrp="1" noRot="1" noChangeAspect="1" noChangeArrowheads="1" noTextEdit="1"/>
          </p:cNvSpPr>
          <p:nvPr>
            <p:ph type="sldImg"/>
          </p:nvPr>
        </p:nvSpPr>
        <p:spPr>
          <a:ln/>
        </p:spPr>
      </p:sp>
      <p:sp>
        <p:nvSpPr>
          <p:cNvPr id="2157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4040A3-B0CB-4910-87F2-BDDE78E3EC01}" type="slidenum">
              <a:rPr lang="en-US"/>
              <a:pPr/>
              <a:t>36</a:t>
            </a:fld>
            <a:endParaRPr lang="en-US"/>
          </a:p>
        </p:txBody>
      </p:sp>
      <p:sp>
        <p:nvSpPr>
          <p:cNvPr id="2159618" name="Rectangle 2"/>
          <p:cNvSpPr>
            <a:spLocks noGrp="1" noRot="1" noChangeAspect="1" noChangeArrowheads="1" noTextEdit="1"/>
          </p:cNvSpPr>
          <p:nvPr>
            <p:ph type="sldImg"/>
          </p:nvPr>
        </p:nvSpPr>
        <p:spPr>
          <a:ln/>
        </p:spPr>
      </p:sp>
      <p:sp>
        <p:nvSpPr>
          <p:cNvPr id="215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07A90C-0EA7-4ECA-923A-949850C0A09C}" type="slidenum">
              <a:rPr lang="en-US"/>
              <a:pPr/>
              <a:t>3</a:t>
            </a:fld>
            <a:endParaRPr lang="en-US"/>
          </a:p>
        </p:txBody>
      </p:sp>
      <p:sp>
        <p:nvSpPr>
          <p:cNvPr id="1148930" name="Rectangle 2"/>
          <p:cNvSpPr>
            <a:spLocks noGrp="1" noRot="1" noChangeAspect="1" noChangeArrowheads="1" noTextEdit="1"/>
          </p:cNvSpPr>
          <p:nvPr>
            <p:ph type="sldImg"/>
          </p:nvPr>
        </p:nvSpPr>
        <p:spPr>
          <a:ln/>
        </p:spPr>
      </p:sp>
      <p:sp>
        <p:nvSpPr>
          <p:cNvPr id="1148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5CB0AA-8CEC-4863-A755-D7491EF140D4}" type="slidenum">
              <a:rPr lang="en-US"/>
              <a:pPr/>
              <a:t>37</a:t>
            </a:fld>
            <a:endParaRPr lang="en-US"/>
          </a:p>
        </p:txBody>
      </p:sp>
      <p:sp>
        <p:nvSpPr>
          <p:cNvPr id="1540098" name="Rectangle 2"/>
          <p:cNvSpPr>
            <a:spLocks noGrp="1" noRot="1" noChangeAspect="1" noChangeArrowheads="1" noTextEdit="1"/>
          </p:cNvSpPr>
          <p:nvPr>
            <p:ph type="sldImg"/>
          </p:nvPr>
        </p:nvSpPr>
        <p:spPr>
          <a:ln/>
        </p:spPr>
      </p:sp>
      <p:sp>
        <p:nvSpPr>
          <p:cNvPr id="1540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F601EB-3212-40A6-9C89-C27BA2C00DDE}" type="slidenum">
              <a:rPr lang="en-US"/>
              <a:pPr/>
              <a:t>38</a:t>
            </a:fld>
            <a:endParaRPr lang="en-US"/>
          </a:p>
        </p:txBody>
      </p:sp>
      <p:sp>
        <p:nvSpPr>
          <p:cNvPr id="1181698" name="Rectangle 2"/>
          <p:cNvSpPr>
            <a:spLocks noGrp="1" noRot="1" noChangeAspect="1" noChangeArrowheads="1" noTextEdit="1"/>
          </p:cNvSpPr>
          <p:nvPr>
            <p:ph type="sldImg"/>
          </p:nvPr>
        </p:nvSpPr>
        <p:spPr>
          <a:ln/>
        </p:spPr>
      </p:sp>
      <p:sp>
        <p:nvSpPr>
          <p:cNvPr id="1181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a:t>
            </a:r>
            <a:r>
              <a:rPr lang="en-US" baseline="0" dirty="0"/>
              <a:t> the next slide, use the same setup for single slit diffraction. </a:t>
            </a:r>
            <a:endParaRPr lang="en-US" dirty="0"/>
          </a:p>
        </p:txBody>
      </p:sp>
      <p:sp>
        <p:nvSpPr>
          <p:cNvPr id="4" name="Slide Number Placeholder 3"/>
          <p:cNvSpPr>
            <a:spLocks noGrp="1"/>
          </p:cNvSpPr>
          <p:nvPr>
            <p:ph type="sldNum" sz="quarter" idx="10"/>
          </p:nvPr>
        </p:nvSpPr>
        <p:spPr/>
        <p:txBody>
          <a:bodyPr/>
          <a:lstStyle/>
          <a:p>
            <a:fld id="{6430F5BA-4C46-408D-A886-53060CC5392B}" type="slidenum">
              <a:rPr lang="en-US" smtClean="0"/>
              <a:pPr/>
              <a:t>5</a:t>
            </a:fld>
            <a:endParaRPr lang="en-US"/>
          </a:p>
        </p:txBody>
      </p:sp>
    </p:spTree>
    <p:extLst>
      <p:ext uri="{BB962C8B-B14F-4D97-AF65-F5344CB8AC3E}">
        <p14:creationId xmlns:p14="http://schemas.microsoft.com/office/powerpoint/2010/main" val="4072287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52EC98-5AA5-4841-BE63-E2B7351D97D0}" type="slidenum">
              <a:rPr lang="en-US" smtClean="0"/>
              <a:pPr/>
              <a:t>7</a:t>
            </a:fld>
            <a:endParaRPr lang="en-US"/>
          </a:p>
        </p:txBody>
      </p:sp>
    </p:spTree>
    <p:extLst>
      <p:ext uri="{BB962C8B-B14F-4D97-AF65-F5344CB8AC3E}">
        <p14:creationId xmlns:p14="http://schemas.microsoft.com/office/powerpoint/2010/main" val="2042673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history of</a:t>
            </a:r>
            <a:r>
              <a:rPr lang="en-US" baseline="0" dirty="0"/>
              <a:t> putting a disk to block the light but see the bright spot right behind the disk.</a:t>
            </a:r>
            <a:endParaRPr lang="en-US" dirty="0"/>
          </a:p>
        </p:txBody>
      </p:sp>
      <p:sp>
        <p:nvSpPr>
          <p:cNvPr id="4" name="Slide Number Placeholder 3"/>
          <p:cNvSpPr>
            <a:spLocks noGrp="1"/>
          </p:cNvSpPr>
          <p:nvPr>
            <p:ph type="sldNum" sz="quarter" idx="10"/>
          </p:nvPr>
        </p:nvSpPr>
        <p:spPr/>
        <p:txBody>
          <a:bodyPr/>
          <a:lstStyle/>
          <a:p>
            <a:fld id="{D752EC98-5AA5-4841-BE63-E2B7351D97D0}" type="slidenum">
              <a:rPr lang="en-US" smtClean="0"/>
              <a:pPr/>
              <a:t>10</a:t>
            </a:fld>
            <a:endParaRPr lang="en-US"/>
          </a:p>
        </p:txBody>
      </p:sp>
    </p:spTree>
    <p:extLst>
      <p:ext uri="{BB962C8B-B14F-4D97-AF65-F5344CB8AC3E}">
        <p14:creationId xmlns:p14="http://schemas.microsoft.com/office/powerpoint/2010/main" val="274180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08EF39-7323-4F77-BCDB-F50D28C28E89}" type="slidenum">
              <a:rPr lang="en-US"/>
              <a:pPr/>
              <a:t>11</a:t>
            </a:fld>
            <a:endParaRPr lang="en-US"/>
          </a:p>
        </p:txBody>
      </p:sp>
      <p:sp>
        <p:nvSpPr>
          <p:cNvPr id="2068482" name="Rectangle 2"/>
          <p:cNvSpPr>
            <a:spLocks noGrp="1" noRot="1" noChangeAspect="1" noChangeArrowheads="1" noTextEdit="1"/>
          </p:cNvSpPr>
          <p:nvPr>
            <p:ph type="sldImg"/>
          </p:nvPr>
        </p:nvSpPr>
        <p:spPr>
          <a:ln/>
        </p:spPr>
      </p:sp>
      <p:sp>
        <p:nvSpPr>
          <p:cNvPr id="20684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17161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989A31-6E0B-40FE-B614-2AE912F8B215}" type="slidenum">
              <a:rPr lang="en-US"/>
              <a:pPr/>
              <a:t>12</a:t>
            </a:fld>
            <a:endParaRPr lang="en-US"/>
          </a:p>
        </p:txBody>
      </p:sp>
      <p:sp>
        <p:nvSpPr>
          <p:cNvPr id="2069506" name="Rectangle 2"/>
          <p:cNvSpPr>
            <a:spLocks noGrp="1" noRot="1" noChangeAspect="1" noChangeArrowheads="1" noTextEdit="1"/>
          </p:cNvSpPr>
          <p:nvPr>
            <p:ph type="sldImg"/>
          </p:nvPr>
        </p:nvSpPr>
        <p:spPr>
          <a:ln/>
        </p:spPr>
      </p:sp>
      <p:sp>
        <p:nvSpPr>
          <p:cNvPr id="2069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38206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72EF54-74B1-413E-9AA7-4EA55B014C5B}" type="slidenum">
              <a:rPr lang="en-US"/>
              <a:pPr/>
              <a:t>13</a:t>
            </a:fld>
            <a:endParaRPr lang="en-US"/>
          </a:p>
        </p:txBody>
      </p:sp>
      <p:sp>
        <p:nvSpPr>
          <p:cNvPr id="854018" name="Rectangle 2"/>
          <p:cNvSpPr>
            <a:spLocks noGrp="1" noRot="1" noChangeAspect="1" noChangeArrowheads="1" noTextEdit="1"/>
          </p:cNvSpPr>
          <p:nvPr>
            <p:ph type="sldImg"/>
          </p:nvPr>
        </p:nvSpPr>
        <p:spPr>
          <a:ln/>
        </p:spPr>
      </p:sp>
      <p:sp>
        <p:nvSpPr>
          <p:cNvPr id="8540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146" name="Group 2"/>
          <p:cNvGrpSpPr>
            <a:grpSpLocks/>
          </p:cNvGrpSpPr>
          <p:nvPr/>
        </p:nvGrpSpPr>
        <p:grpSpPr bwMode="auto">
          <a:xfrm>
            <a:off x="0" y="-14288"/>
            <a:ext cx="9155113" cy="6884988"/>
            <a:chOff x="0" y="-9"/>
            <a:chExt cx="5767" cy="4337"/>
          </a:xfrm>
        </p:grpSpPr>
        <p:sp>
          <p:nvSpPr>
            <p:cNvPr id="6147" name="Freeform 3"/>
            <p:cNvSpPr>
              <a:spLocks/>
            </p:cNvSpPr>
            <p:nvPr/>
          </p:nvSpPr>
          <p:spPr bwMode="hidden">
            <a:xfrm>
              <a:off x="1632" y="-5"/>
              <a:ext cx="1737" cy="4333"/>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 name="Freeform 4"/>
            <p:cNvSpPr>
              <a:spLocks/>
            </p:cNvSpPr>
            <p:nvPr/>
          </p:nvSpPr>
          <p:spPr bwMode="hidden">
            <a:xfrm>
              <a:off x="0" y="-7"/>
              <a:ext cx="1737" cy="4329"/>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Freeform 5"/>
            <p:cNvSpPr>
              <a:spLocks/>
            </p:cNvSpPr>
            <p:nvPr/>
          </p:nvSpPr>
          <p:spPr bwMode="hidden">
            <a:xfrm>
              <a:off x="3744" y="-4"/>
              <a:ext cx="1739" cy="4330"/>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Freeform 6"/>
            <p:cNvSpPr>
              <a:spLocks/>
            </p:cNvSpPr>
            <p:nvPr/>
          </p:nvSpPr>
          <p:spPr bwMode="hidden">
            <a:xfrm>
              <a:off x="1920" y="-9"/>
              <a:ext cx="2080" cy="4324"/>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 name="Freeform 7"/>
            <p:cNvSpPr>
              <a:spLocks/>
            </p:cNvSpPr>
            <p:nvPr/>
          </p:nvSpPr>
          <p:spPr bwMode="hidden">
            <a:xfrm>
              <a:off x="117" y="97"/>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 name="Freeform 8"/>
            <p:cNvSpPr>
              <a:spLocks/>
            </p:cNvSpPr>
            <p:nvPr/>
          </p:nvSpPr>
          <p:spPr bwMode="hidden">
            <a:xfrm rot="2702961" flipH="1">
              <a:off x="810" y="766"/>
              <a:ext cx="2544" cy="1008"/>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Freeform 9"/>
            <p:cNvSpPr>
              <a:spLocks/>
            </p:cNvSpPr>
            <p:nvPr/>
          </p:nvSpPr>
          <p:spPr bwMode="hidden">
            <a:xfrm>
              <a:off x="83" y="49"/>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4" name="Freeform 10"/>
            <p:cNvSpPr>
              <a:spLocks/>
            </p:cNvSpPr>
            <p:nvPr/>
          </p:nvSpPr>
          <p:spPr bwMode="hidden">
            <a:xfrm rot="-2895842">
              <a:off x="-984" y="1041"/>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5" name="Freeform 11"/>
            <p:cNvSpPr>
              <a:spLocks/>
            </p:cNvSpPr>
            <p:nvPr/>
          </p:nvSpPr>
          <p:spPr bwMode="hidden">
            <a:xfrm rot="-2305141">
              <a:off x="1331" y="913"/>
              <a:ext cx="3594" cy="1735"/>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6" name="Freeform 12"/>
            <p:cNvSpPr>
              <a:spLocks/>
            </p:cNvSpPr>
            <p:nvPr/>
          </p:nvSpPr>
          <p:spPr bwMode="hidden">
            <a:xfrm rot="2084418" flipH="1">
              <a:off x="1859" y="865"/>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7" name="Freeform 13"/>
            <p:cNvSpPr>
              <a:spLocks/>
            </p:cNvSpPr>
            <p:nvPr/>
          </p:nvSpPr>
          <p:spPr bwMode="hidden">
            <a:xfrm>
              <a:off x="4250" y="-7"/>
              <a:ext cx="1089" cy="2285"/>
            </a:xfrm>
            <a:custGeom>
              <a:avLst/>
              <a:gdLst>
                <a:gd name="T0" fmla="*/ 0 w 1089"/>
                <a:gd name="T1" fmla="*/ 2265 h 2285"/>
                <a:gd name="T2" fmla="*/ 1030 w 1089"/>
                <a:gd name="T3" fmla="*/ 0 h 2285"/>
                <a:gd name="T4" fmla="*/ 1089 w 1089"/>
                <a:gd name="T5" fmla="*/ 0 h 2285"/>
                <a:gd name="T6" fmla="*/ 37 w 1089"/>
                <a:gd name="T7" fmla="*/ 2285 h 2285"/>
                <a:gd name="T8" fmla="*/ 0 w 1089"/>
                <a:gd name="T9" fmla="*/ 2265 h 2285"/>
              </a:gdLst>
              <a:ahLst/>
              <a:cxnLst>
                <a:cxn ang="0">
                  <a:pos x="T0" y="T1"/>
                </a:cxn>
                <a:cxn ang="0">
                  <a:pos x="T2" y="T3"/>
                </a:cxn>
                <a:cxn ang="0">
                  <a:pos x="T4" y="T5"/>
                </a:cxn>
                <a:cxn ang="0">
                  <a:pos x="T6" y="T7"/>
                </a:cxn>
                <a:cxn ang="0">
                  <a:pos x="T8" y="T9"/>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8" name="Rectangle 14"/>
            <p:cNvSpPr>
              <a:spLocks noChangeArrowheads="1"/>
            </p:cNvSpPr>
            <p:nvPr/>
          </p:nvSpPr>
          <p:spPr bwMode="invGray">
            <a:xfrm>
              <a:off x="0" y="2441"/>
              <a:ext cx="5760" cy="432"/>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9" name="Freeform 15"/>
            <p:cNvSpPr>
              <a:spLocks/>
            </p:cNvSpPr>
            <p:nvPr/>
          </p:nvSpPr>
          <p:spPr bwMode="invGray">
            <a:xfrm>
              <a:off x="1632" y="2487"/>
              <a:ext cx="1737" cy="382"/>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0" name="Freeform 16"/>
            <p:cNvSpPr>
              <a:spLocks/>
            </p:cNvSpPr>
            <p:nvPr/>
          </p:nvSpPr>
          <p:spPr bwMode="invGray">
            <a:xfrm>
              <a:off x="0" y="2487"/>
              <a:ext cx="1737" cy="381"/>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1" name="Freeform 17"/>
            <p:cNvSpPr>
              <a:spLocks/>
            </p:cNvSpPr>
            <p:nvPr/>
          </p:nvSpPr>
          <p:spPr bwMode="invGray">
            <a:xfrm>
              <a:off x="3744" y="2487"/>
              <a:ext cx="1739" cy="382"/>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2" name="Freeform 18"/>
            <p:cNvSpPr>
              <a:spLocks/>
            </p:cNvSpPr>
            <p:nvPr/>
          </p:nvSpPr>
          <p:spPr bwMode="invGray">
            <a:xfrm>
              <a:off x="1920" y="2487"/>
              <a:ext cx="2080" cy="381"/>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3" name="Rectangle 19"/>
            <p:cNvSpPr>
              <a:spLocks noChangeArrowheads="1"/>
            </p:cNvSpPr>
            <p:nvPr/>
          </p:nvSpPr>
          <p:spPr bwMode="invGray">
            <a:xfrm>
              <a:off x="7" y="2456"/>
              <a:ext cx="5760" cy="432"/>
            </a:xfrm>
            <a:prstGeom prst="rect">
              <a:avLst/>
            </a:prstGeom>
            <a:solidFill>
              <a:schemeClr val="bg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4" name="Freeform 20"/>
            <p:cNvSpPr>
              <a:spLocks/>
            </p:cNvSpPr>
            <p:nvPr/>
          </p:nvSpPr>
          <p:spPr bwMode="invGray">
            <a:xfrm>
              <a:off x="2583" y="2449"/>
              <a:ext cx="1036" cy="420"/>
            </a:xfrm>
            <a:custGeom>
              <a:avLst/>
              <a:gdLst>
                <a:gd name="T0" fmla="*/ 1027 w 1036"/>
                <a:gd name="T1" fmla="*/ 0 h 420"/>
                <a:gd name="T2" fmla="*/ 0 w 1036"/>
                <a:gd name="T3" fmla="*/ 417 h 420"/>
                <a:gd name="T4" fmla="*/ 24 w 1036"/>
                <a:gd name="T5" fmla="*/ 420 h 420"/>
                <a:gd name="T6" fmla="*/ 1036 w 1036"/>
                <a:gd name="T7" fmla="*/ 16 h 420"/>
                <a:gd name="T8" fmla="*/ 1027 w 1036"/>
                <a:gd name="T9" fmla="*/ 0 h 420"/>
              </a:gdLst>
              <a:ahLst/>
              <a:cxnLst>
                <a:cxn ang="0">
                  <a:pos x="T0" y="T1"/>
                </a:cxn>
                <a:cxn ang="0">
                  <a:pos x="T2" y="T3"/>
                </a:cxn>
                <a:cxn ang="0">
                  <a:pos x="T4" y="T5"/>
                </a:cxn>
                <a:cxn ang="0">
                  <a:pos x="T6" y="T7"/>
                </a:cxn>
                <a:cxn ang="0">
                  <a:pos x="T8" y="T9"/>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5" name="Freeform 21"/>
            <p:cNvSpPr>
              <a:spLocks/>
            </p:cNvSpPr>
            <p:nvPr/>
          </p:nvSpPr>
          <p:spPr bwMode="invGray">
            <a:xfrm rot="18897039" flipH="1">
              <a:off x="1486" y="2417"/>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6" name="Freeform 22"/>
            <p:cNvSpPr>
              <a:spLocks/>
            </p:cNvSpPr>
            <p:nvPr/>
          </p:nvSpPr>
          <p:spPr bwMode="invGray">
            <a:xfrm rot="18897039" flipH="1">
              <a:off x="766" y="2417"/>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7" name="Freeform 23"/>
            <p:cNvSpPr>
              <a:spLocks/>
            </p:cNvSpPr>
            <p:nvPr/>
          </p:nvSpPr>
          <p:spPr bwMode="invGray">
            <a:xfrm rot="18897039" flipH="1">
              <a:off x="31" y="2385"/>
              <a:ext cx="1034" cy="487"/>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8" name="Freeform 24"/>
            <p:cNvSpPr>
              <a:spLocks/>
            </p:cNvSpPr>
            <p:nvPr/>
          </p:nvSpPr>
          <p:spPr bwMode="invGray">
            <a:xfrm flipH="1" flipV="1">
              <a:off x="576" y="2441"/>
              <a:ext cx="3552"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9" name="Freeform 25"/>
            <p:cNvSpPr>
              <a:spLocks/>
            </p:cNvSpPr>
            <p:nvPr/>
          </p:nvSpPr>
          <p:spPr bwMode="invGray">
            <a:xfrm flipH="1" flipV="1">
              <a:off x="240" y="2441"/>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0" name="Freeform 26"/>
            <p:cNvSpPr>
              <a:spLocks/>
            </p:cNvSpPr>
            <p:nvPr/>
          </p:nvSpPr>
          <p:spPr bwMode="invGray">
            <a:xfrm flipH="1" flipV="1">
              <a:off x="3036" y="2489"/>
              <a:ext cx="1332" cy="38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1" name="Freeform 27"/>
            <p:cNvSpPr>
              <a:spLocks/>
            </p:cNvSpPr>
            <p:nvPr/>
          </p:nvSpPr>
          <p:spPr bwMode="invGray">
            <a:xfrm flipH="1" flipV="1">
              <a:off x="3984" y="2441"/>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2" name="Freeform 28"/>
            <p:cNvSpPr>
              <a:spLocks/>
            </p:cNvSpPr>
            <p:nvPr/>
          </p:nvSpPr>
          <p:spPr bwMode="invGray">
            <a:xfrm flipH="1" flipV="1">
              <a:off x="3456" y="2441"/>
              <a:ext cx="2304"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3" name="Rectangle 29"/>
            <p:cNvSpPr>
              <a:spLocks noChangeArrowheads="1"/>
            </p:cNvSpPr>
            <p:nvPr/>
          </p:nvSpPr>
          <p:spPr bwMode="invGray">
            <a:xfrm>
              <a:off x="0" y="2462"/>
              <a:ext cx="5760" cy="14"/>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4" name="Rectangle 30"/>
            <p:cNvSpPr>
              <a:spLocks noChangeArrowheads="1"/>
            </p:cNvSpPr>
            <p:nvPr/>
          </p:nvSpPr>
          <p:spPr bwMode="hidden">
            <a:xfrm>
              <a:off x="0" y="2880"/>
              <a:ext cx="5760" cy="576"/>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5" name="Rectangle 31"/>
            <p:cNvSpPr>
              <a:spLocks noChangeArrowheads="1"/>
            </p:cNvSpPr>
            <p:nvPr/>
          </p:nvSpPr>
          <p:spPr bwMode="hidden">
            <a:xfrm>
              <a:off x="0" y="3408"/>
              <a:ext cx="5760" cy="9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176" name="Picture 32" descr="BTZBUL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 y="1650"/>
              <a:ext cx="204" cy="204"/>
            </a:xfrm>
            <a:prstGeom prst="rect">
              <a:avLst/>
            </a:prstGeom>
            <a:noFill/>
            <a:extLst>
              <a:ext uri="{909E8E84-426E-40DD-AFC4-6F175D3DCCD1}">
                <a14:hiddenFill xmlns:a14="http://schemas.microsoft.com/office/drawing/2010/main">
                  <a:solidFill>
                    <a:srgbClr val="FFFFFF"/>
                  </a:solidFill>
                </a14:hiddenFill>
              </a:ext>
            </a:extLst>
          </p:spPr>
        </p:pic>
      </p:grpSp>
      <p:sp>
        <p:nvSpPr>
          <p:cNvPr id="6177" name="Rectangle 33"/>
          <p:cNvSpPr>
            <a:spLocks noGrp="1" noChangeArrowheads="1"/>
          </p:cNvSpPr>
          <p:nvPr>
            <p:ph type="ctrTitle"/>
          </p:nvPr>
        </p:nvSpPr>
        <p:spPr>
          <a:xfrm>
            <a:off x="1676400" y="1905000"/>
            <a:ext cx="7239000" cy="1905000"/>
          </a:xfrm>
        </p:spPr>
        <p:txBody>
          <a:bodyPr/>
          <a:lstStyle>
            <a:lvl1pPr algn="l">
              <a:defRPr/>
            </a:lvl1pPr>
          </a:lstStyle>
          <a:p>
            <a:pPr lvl="0"/>
            <a:r>
              <a:rPr lang="en-US" noProof="0"/>
              <a:t>Click to edit Master title style</a:t>
            </a:r>
          </a:p>
        </p:txBody>
      </p:sp>
      <p:sp>
        <p:nvSpPr>
          <p:cNvPr id="6178" name="Rectangle 34"/>
          <p:cNvSpPr>
            <a:spLocks noGrp="1" noChangeArrowheads="1"/>
          </p:cNvSpPr>
          <p:nvPr>
            <p:ph type="subTitle" idx="1"/>
          </p:nvPr>
        </p:nvSpPr>
        <p:spPr>
          <a:xfrm>
            <a:off x="1676400" y="4572000"/>
            <a:ext cx="6400800" cy="1679575"/>
          </a:xfrm>
        </p:spPr>
        <p:txBody>
          <a:bodyPr anchor="ctr"/>
          <a:lstStyle>
            <a:lvl1pPr marL="0" indent="0" algn="ctr">
              <a:buFont typeface="Wingdings" pitchFamily="2" charset="2"/>
              <a:buNone/>
              <a:defRPr/>
            </a:lvl1pPr>
          </a:lstStyle>
          <a:p>
            <a:pPr lvl="0"/>
            <a:r>
              <a:rPr lang="en-US" noProof="0"/>
              <a:t>Click to edit Master subtitle style</a:t>
            </a:r>
          </a:p>
        </p:txBody>
      </p:sp>
      <p:sp>
        <p:nvSpPr>
          <p:cNvPr id="6179" name="Rectangle 35"/>
          <p:cNvSpPr>
            <a:spLocks noGrp="1" noChangeArrowheads="1"/>
          </p:cNvSpPr>
          <p:nvPr>
            <p:ph type="dt" sz="half" idx="2"/>
          </p:nvPr>
        </p:nvSpPr>
        <p:spPr>
          <a:xfrm>
            <a:off x="685800" y="6324600"/>
            <a:ext cx="1905000" cy="457200"/>
          </a:xfrm>
        </p:spPr>
        <p:txBody>
          <a:bodyPr/>
          <a:lstStyle>
            <a:lvl1pPr>
              <a:defRPr>
                <a:solidFill>
                  <a:schemeClr val="tx1"/>
                </a:solidFill>
              </a:defRPr>
            </a:lvl1pPr>
          </a:lstStyle>
          <a:p>
            <a:endParaRPr lang="en-US"/>
          </a:p>
        </p:txBody>
      </p:sp>
      <p:sp>
        <p:nvSpPr>
          <p:cNvPr id="6180" name="Rectangle 36"/>
          <p:cNvSpPr>
            <a:spLocks noGrp="1" noChangeArrowheads="1"/>
          </p:cNvSpPr>
          <p:nvPr>
            <p:ph type="ftr" sz="quarter" idx="3"/>
          </p:nvPr>
        </p:nvSpPr>
        <p:spPr>
          <a:xfrm>
            <a:off x="3124200" y="6096000"/>
            <a:ext cx="2895600" cy="457200"/>
          </a:xfrm>
        </p:spPr>
        <p:txBody>
          <a:bodyPr/>
          <a:lstStyle>
            <a:lvl1pPr>
              <a:defRPr/>
            </a:lvl1pPr>
          </a:lstStyle>
          <a:p>
            <a:endParaRPr lang="en-US"/>
          </a:p>
        </p:txBody>
      </p:sp>
      <p:sp>
        <p:nvSpPr>
          <p:cNvPr id="6181" name="Rectangle 37"/>
          <p:cNvSpPr>
            <a:spLocks noGrp="1" noChangeArrowheads="1"/>
          </p:cNvSpPr>
          <p:nvPr>
            <p:ph type="sldNum" sz="quarter" idx="4"/>
          </p:nvPr>
        </p:nvSpPr>
        <p:spPr>
          <a:xfrm>
            <a:off x="6553200" y="6324600"/>
            <a:ext cx="1905000" cy="457200"/>
          </a:xfrm>
        </p:spPr>
        <p:txBody>
          <a:bodyPr/>
          <a:lstStyle>
            <a:lvl1pPr>
              <a:defRPr>
                <a:solidFill>
                  <a:schemeClr val="tx1"/>
                </a:solidFill>
              </a:defRPr>
            </a:lvl1pPr>
          </a:lstStyle>
          <a:p>
            <a:fld id="{994DD089-65A3-4C14-BBED-C529FEA5B32C}" type="slidenum">
              <a:rPr lang="en-US"/>
              <a:pPr/>
              <a:t>‹#›</a:t>
            </a:fld>
            <a:endParaRPr lang="en-US"/>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03E922-DAB0-4296-94CE-4B744329D0D7}" type="slidenum">
              <a:rPr lang="en-US"/>
              <a:pPr/>
              <a:t>‹#›</a:t>
            </a:fld>
            <a:endParaRPr lang="en-US"/>
          </a:p>
        </p:txBody>
      </p:sp>
    </p:spTree>
    <p:extLst>
      <p:ext uri="{BB962C8B-B14F-4D97-AF65-F5344CB8AC3E}">
        <p14:creationId xmlns:p14="http://schemas.microsoft.com/office/powerpoint/2010/main" val="3946562303"/>
      </p:ext>
    </p:extLst>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65138"/>
            <a:ext cx="1943100" cy="56308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65138"/>
            <a:ext cx="5676900" cy="56308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5B0C03-B6D9-459C-93D7-A15ACF95F82E}" type="slidenum">
              <a:rPr lang="en-US"/>
              <a:pPr/>
              <a:t>‹#›</a:t>
            </a:fld>
            <a:endParaRPr lang="en-US"/>
          </a:p>
        </p:txBody>
      </p:sp>
    </p:spTree>
    <p:extLst>
      <p:ext uri="{BB962C8B-B14F-4D97-AF65-F5344CB8AC3E}">
        <p14:creationId xmlns:p14="http://schemas.microsoft.com/office/powerpoint/2010/main" val="1282114980"/>
      </p:ext>
    </p:extLst>
  </p:cSld>
  <p:clrMapOvr>
    <a:masterClrMapping/>
  </p:clrMapOvr>
  <p:transition spd="med">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65138"/>
            <a:ext cx="7772400" cy="1431925"/>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712788" y="6313488"/>
            <a:ext cx="2030412" cy="457200"/>
          </a:xfrm>
        </p:spPr>
        <p:txBody>
          <a:bodyPr/>
          <a:lstStyle>
            <a:lvl1pPr>
              <a:defRPr/>
            </a:lvl1pPr>
          </a:lstStyle>
          <a:p>
            <a:endParaRPr lang="en-US"/>
          </a:p>
        </p:txBody>
      </p:sp>
      <p:sp>
        <p:nvSpPr>
          <p:cNvPr id="6" name="Footer Placeholder 5"/>
          <p:cNvSpPr>
            <a:spLocks noGrp="1"/>
          </p:cNvSpPr>
          <p:nvPr>
            <p:ph type="ftr" sz="quarter" idx="11"/>
          </p:nvPr>
        </p:nvSpPr>
        <p:spPr>
          <a:xfrm>
            <a:off x="2819400" y="6096000"/>
            <a:ext cx="39624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934200" y="6313488"/>
            <a:ext cx="1550988" cy="457200"/>
          </a:xfrm>
        </p:spPr>
        <p:txBody>
          <a:bodyPr/>
          <a:lstStyle>
            <a:lvl1pPr>
              <a:defRPr/>
            </a:lvl1pPr>
          </a:lstStyle>
          <a:p>
            <a:fld id="{76AC36B3-1326-4EA6-9446-60C65CCBF8CB}" type="slidenum">
              <a:rPr lang="en-US"/>
              <a:pPr/>
              <a:t>‹#›</a:t>
            </a:fld>
            <a:endParaRPr lang="en-US"/>
          </a:p>
        </p:txBody>
      </p:sp>
    </p:spTree>
    <p:extLst>
      <p:ext uri="{BB962C8B-B14F-4D97-AF65-F5344CB8AC3E}">
        <p14:creationId xmlns:p14="http://schemas.microsoft.com/office/powerpoint/2010/main" val="1441665188"/>
      </p:ext>
    </p:extLst>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3500040-8738-4FE8-8D54-7DC6F9DFC4C1}" type="slidenum">
              <a:rPr lang="en-US"/>
              <a:pPr/>
              <a:t>‹#›</a:t>
            </a:fld>
            <a:endParaRPr lang="en-US"/>
          </a:p>
        </p:txBody>
      </p:sp>
    </p:spTree>
    <p:extLst>
      <p:ext uri="{BB962C8B-B14F-4D97-AF65-F5344CB8AC3E}">
        <p14:creationId xmlns:p14="http://schemas.microsoft.com/office/powerpoint/2010/main" val="4129101858"/>
      </p:ext>
    </p:extLst>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882273-BB63-458D-9A7A-517B54C44399}" type="slidenum">
              <a:rPr lang="en-US"/>
              <a:pPr/>
              <a:t>‹#›</a:t>
            </a:fld>
            <a:endParaRPr lang="en-US"/>
          </a:p>
        </p:txBody>
      </p:sp>
    </p:spTree>
    <p:extLst>
      <p:ext uri="{BB962C8B-B14F-4D97-AF65-F5344CB8AC3E}">
        <p14:creationId xmlns:p14="http://schemas.microsoft.com/office/powerpoint/2010/main" val="2395129870"/>
      </p:ext>
    </p:extLst>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E580483-E944-4BE9-BB3B-10B48FDBDE58}" type="slidenum">
              <a:rPr lang="en-US"/>
              <a:pPr/>
              <a:t>‹#›</a:t>
            </a:fld>
            <a:endParaRPr lang="en-US"/>
          </a:p>
        </p:txBody>
      </p:sp>
    </p:spTree>
    <p:extLst>
      <p:ext uri="{BB962C8B-B14F-4D97-AF65-F5344CB8AC3E}">
        <p14:creationId xmlns:p14="http://schemas.microsoft.com/office/powerpoint/2010/main" val="3728844662"/>
      </p:ext>
    </p:extLst>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AE0FE97-357F-4B7E-8200-6ED5E6116175}" type="slidenum">
              <a:rPr lang="en-US"/>
              <a:pPr/>
              <a:t>‹#›</a:t>
            </a:fld>
            <a:endParaRPr lang="en-US"/>
          </a:p>
        </p:txBody>
      </p:sp>
    </p:spTree>
    <p:extLst>
      <p:ext uri="{BB962C8B-B14F-4D97-AF65-F5344CB8AC3E}">
        <p14:creationId xmlns:p14="http://schemas.microsoft.com/office/powerpoint/2010/main" val="1290801110"/>
      </p:ext>
    </p:extLst>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0C6ECC5-8DF3-44E1-B3C2-F0EB8BA1D4FB}" type="slidenum">
              <a:rPr lang="en-US"/>
              <a:pPr/>
              <a:t>‹#›</a:t>
            </a:fld>
            <a:endParaRPr lang="en-US"/>
          </a:p>
        </p:txBody>
      </p:sp>
    </p:spTree>
    <p:extLst>
      <p:ext uri="{BB962C8B-B14F-4D97-AF65-F5344CB8AC3E}">
        <p14:creationId xmlns:p14="http://schemas.microsoft.com/office/powerpoint/2010/main" val="154785653"/>
      </p:ext>
    </p:extLst>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A6A544F-A792-48F4-AE7F-6C589C66D2B6}" type="slidenum">
              <a:rPr lang="en-US"/>
              <a:pPr/>
              <a:t>‹#›</a:t>
            </a:fld>
            <a:endParaRPr lang="en-US"/>
          </a:p>
        </p:txBody>
      </p:sp>
    </p:spTree>
    <p:extLst>
      <p:ext uri="{BB962C8B-B14F-4D97-AF65-F5344CB8AC3E}">
        <p14:creationId xmlns:p14="http://schemas.microsoft.com/office/powerpoint/2010/main" val="3924878424"/>
      </p:ext>
    </p:extLst>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A36D6F2-B56C-4443-BEA0-62A996241945}" type="slidenum">
              <a:rPr lang="en-US"/>
              <a:pPr/>
              <a:t>‹#›</a:t>
            </a:fld>
            <a:endParaRPr lang="en-US"/>
          </a:p>
        </p:txBody>
      </p:sp>
    </p:spTree>
    <p:extLst>
      <p:ext uri="{BB962C8B-B14F-4D97-AF65-F5344CB8AC3E}">
        <p14:creationId xmlns:p14="http://schemas.microsoft.com/office/powerpoint/2010/main" val="2402960250"/>
      </p:ext>
    </p:extLst>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F986920-B939-40A4-A738-B9D671A34316}" type="slidenum">
              <a:rPr lang="en-US"/>
              <a:pPr/>
              <a:t>‹#›</a:t>
            </a:fld>
            <a:endParaRPr lang="en-US"/>
          </a:p>
        </p:txBody>
      </p:sp>
    </p:spTree>
    <p:extLst>
      <p:ext uri="{BB962C8B-B14F-4D97-AF65-F5344CB8AC3E}">
        <p14:creationId xmlns:p14="http://schemas.microsoft.com/office/powerpoint/2010/main" val="3701243652"/>
      </p:ext>
    </p:extLst>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44000" cy="7405688"/>
            <a:chOff x="0" y="-9"/>
            <a:chExt cx="5760" cy="4665"/>
          </a:xfrm>
        </p:grpSpPr>
        <p:sp>
          <p:nvSpPr>
            <p:cNvPr id="5123" name="Freeform 3"/>
            <p:cNvSpPr>
              <a:spLocks/>
            </p:cNvSpPr>
            <p:nvPr/>
          </p:nvSpPr>
          <p:spPr bwMode="hidden">
            <a:xfrm>
              <a:off x="1632" y="-5"/>
              <a:ext cx="1737" cy="4333"/>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 name="Freeform 4"/>
            <p:cNvSpPr>
              <a:spLocks/>
            </p:cNvSpPr>
            <p:nvPr/>
          </p:nvSpPr>
          <p:spPr bwMode="hidden">
            <a:xfrm>
              <a:off x="0" y="-7"/>
              <a:ext cx="1737" cy="4329"/>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 name="Freeform 5"/>
            <p:cNvSpPr>
              <a:spLocks/>
            </p:cNvSpPr>
            <p:nvPr/>
          </p:nvSpPr>
          <p:spPr bwMode="hidden">
            <a:xfrm>
              <a:off x="3744" y="-4"/>
              <a:ext cx="1739" cy="4330"/>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6" name="Freeform 6"/>
            <p:cNvSpPr>
              <a:spLocks/>
            </p:cNvSpPr>
            <p:nvPr/>
          </p:nvSpPr>
          <p:spPr bwMode="hidden">
            <a:xfrm>
              <a:off x="1920" y="-9"/>
              <a:ext cx="2080" cy="4324"/>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7" name="Freeform 7"/>
            <p:cNvSpPr>
              <a:spLocks/>
            </p:cNvSpPr>
            <p:nvPr/>
          </p:nvSpPr>
          <p:spPr bwMode="hidden">
            <a:xfrm>
              <a:off x="117" y="97"/>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8" name="Freeform 8"/>
            <p:cNvSpPr>
              <a:spLocks/>
            </p:cNvSpPr>
            <p:nvPr/>
          </p:nvSpPr>
          <p:spPr bwMode="hidden">
            <a:xfrm rot="2702961" flipH="1">
              <a:off x="810" y="766"/>
              <a:ext cx="2544" cy="1008"/>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9" name="Freeform 9"/>
            <p:cNvSpPr>
              <a:spLocks/>
            </p:cNvSpPr>
            <p:nvPr/>
          </p:nvSpPr>
          <p:spPr bwMode="hidden">
            <a:xfrm>
              <a:off x="83" y="49"/>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0" name="Freeform 10"/>
            <p:cNvSpPr>
              <a:spLocks/>
            </p:cNvSpPr>
            <p:nvPr userDrawn="1"/>
          </p:nvSpPr>
          <p:spPr bwMode="hidden">
            <a:xfrm rot="-2895842">
              <a:off x="-984" y="1041"/>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1" name="Freeform 11"/>
            <p:cNvSpPr>
              <a:spLocks/>
            </p:cNvSpPr>
            <p:nvPr/>
          </p:nvSpPr>
          <p:spPr bwMode="hidden">
            <a:xfrm rot="-2305141">
              <a:off x="1331" y="913"/>
              <a:ext cx="3594" cy="1735"/>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2" name="Freeform 12"/>
            <p:cNvSpPr>
              <a:spLocks/>
            </p:cNvSpPr>
            <p:nvPr/>
          </p:nvSpPr>
          <p:spPr bwMode="hidden">
            <a:xfrm rot="2084418" flipH="1">
              <a:off x="1859" y="865"/>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3" name="Freeform 13"/>
            <p:cNvSpPr>
              <a:spLocks/>
            </p:cNvSpPr>
            <p:nvPr/>
          </p:nvSpPr>
          <p:spPr bwMode="hidden">
            <a:xfrm>
              <a:off x="4250" y="-7"/>
              <a:ext cx="1089" cy="2285"/>
            </a:xfrm>
            <a:custGeom>
              <a:avLst/>
              <a:gdLst>
                <a:gd name="T0" fmla="*/ 0 w 1089"/>
                <a:gd name="T1" fmla="*/ 2265 h 2285"/>
                <a:gd name="T2" fmla="*/ 1030 w 1089"/>
                <a:gd name="T3" fmla="*/ 0 h 2285"/>
                <a:gd name="T4" fmla="*/ 1089 w 1089"/>
                <a:gd name="T5" fmla="*/ 0 h 2285"/>
                <a:gd name="T6" fmla="*/ 37 w 1089"/>
                <a:gd name="T7" fmla="*/ 2285 h 2285"/>
                <a:gd name="T8" fmla="*/ 0 w 1089"/>
                <a:gd name="T9" fmla="*/ 2265 h 2285"/>
              </a:gdLst>
              <a:ahLst/>
              <a:cxnLst>
                <a:cxn ang="0">
                  <a:pos x="T0" y="T1"/>
                </a:cxn>
                <a:cxn ang="0">
                  <a:pos x="T2" y="T3"/>
                </a:cxn>
                <a:cxn ang="0">
                  <a:pos x="T4" y="T5"/>
                </a:cxn>
                <a:cxn ang="0">
                  <a:pos x="T6" y="T7"/>
                </a:cxn>
                <a:cxn ang="0">
                  <a:pos x="T8" y="T9"/>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4"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5" name="Freeform 15"/>
            <p:cNvSpPr>
              <a:spLocks/>
            </p:cNvSpPr>
            <p:nvPr/>
          </p:nvSpPr>
          <p:spPr bwMode="hidden">
            <a:xfrm>
              <a:off x="1632" y="3956"/>
              <a:ext cx="1737" cy="382"/>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6" name="Freeform 16"/>
            <p:cNvSpPr>
              <a:spLocks/>
            </p:cNvSpPr>
            <p:nvPr/>
          </p:nvSpPr>
          <p:spPr bwMode="hidden">
            <a:xfrm>
              <a:off x="0" y="3956"/>
              <a:ext cx="1737" cy="381"/>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7" name="Freeform 17"/>
            <p:cNvSpPr>
              <a:spLocks/>
            </p:cNvSpPr>
            <p:nvPr/>
          </p:nvSpPr>
          <p:spPr bwMode="hidden">
            <a:xfrm>
              <a:off x="3744" y="3956"/>
              <a:ext cx="1739" cy="382"/>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8" name="Freeform 18"/>
            <p:cNvSpPr>
              <a:spLocks/>
            </p:cNvSpPr>
            <p:nvPr/>
          </p:nvSpPr>
          <p:spPr bwMode="hidden">
            <a:xfrm>
              <a:off x="1920" y="3956"/>
              <a:ext cx="2080" cy="381"/>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9" name="Rectangle 19"/>
            <p:cNvSpPr>
              <a:spLocks noChangeArrowheads="1"/>
            </p:cNvSpPr>
            <p:nvPr/>
          </p:nvSpPr>
          <p:spPr bwMode="hidden">
            <a:xfrm>
              <a:off x="0" y="3905"/>
              <a:ext cx="5760" cy="432"/>
            </a:xfrm>
            <a:prstGeom prst="rect">
              <a:avLst/>
            </a:prstGeom>
            <a:solidFill>
              <a:schemeClr val="bg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0" name="Freeform 20"/>
            <p:cNvSpPr>
              <a:spLocks/>
            </p:cNvSpPr>
            <p:nvPr/>
          </p:nvSpPr>
          <p:spPr bwMode="hidden">
            <a:xfrm>
              <a:off x="2583" y="3918"/>
              <a:ext cx="1036" cy="420"/>
            </a:xfrm>
            <a:custGeom>
              <a:avLst/>
              <a:gdLst>
                <a:gd name="T0" fmla="*/ 1027 w 1036"/>
                <a:gd name="T1" fmla="*/ 0 h 420"/>
                <a:gd name="T2" fmla="*/ 0 w 1036"/>
                <a:gd name="T3" fmla="*/ 417 h 420"/>
                <a:gd name="T4" fmla="*/ 24 w 1036"/>
                <a:gd name="T5" fmla="*/ 420 h 420"/>
                <a:gd name="T6" fmla="*/ 1036 w 1036"/>
                <a:gd name="T7" fmla="*/ 16 h 420"/>
                <a:gd name="T8" fmla="*/ 1027 w 1036"/>
                <a:gd name="T9" fmla="*/ 0 h 420"/>
              </a:gdLst>
              <a:ahLst/>
              <a:cxnLst>
                <a:cxn ang="0">
                  <a:pos x="T0" y="T1"/>
                </a:cxn>
                <a:cxn ang="0">
                  <a:pos x="T2" y="T3"/>
                </a:cxn>
                <a:cxn ang="0">
                  <a:pos x="T4" y="T5"/>
                </a:cxn>
                <a:cxn ang="0">
                  <a:pos x="T6" y="T7"/>
                </a:cxn>
                <a:cxn ang="0">
                  <a:pos x="T8" y="T9"/>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1" name="Freeform 21"/>
            <p:cNvSpPr>
              <a:spLocks/>
            </p:cNvSpPr>
            <p:nvPr/>
          </p:nvSpPr>
          <p:spPr bwMode="hidden">
            <a:xfrm rot="18897039" flipH="1">
              <a:off x="1486" y="3886"/>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2" name="Freeform 22"/>
            <p:cNvSpPr>
              <a:spLocks/>
            </p:cNvSpPr>
            <p:nvPr/>
          </p:nvSpPr>
          <p:spPr bwMode="hidden">
            <a:xfrm rot="18897039" flipH="1">
              <a:off x="766" y="3886"/>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3" name="Freeform 23"/>
            <p:cNvSpPr>
              <a:spLocks/>
            </p:cNvSpPr>
            <p:nvPr/>
          </p:nvSpPr>
          <p:spPr bwMode="hidden">
            <a:xfrm rot="18897039" flipH="1">
              <a:off x="31" y="3854"/>
              <a:ext cx="1034" cy="487"/>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4" name="Freeform 24"/>
            <p:cNvSpPr>
              <a:spLocks/>
            </p:cNvSpPr>
            <p:nvPr/>
          </p:nvSpPr>
          <p:spPr bwMode="hidden">
            <a:xfrm flipH="1" flipV="1">
              <a:off x="576" y="3910"/>
              <a:ext cx="3552"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5" name="Freeform 25"/>
            <p:cNvSpPr>
              <a:spLocks/>
            </p:cNvSpPr>
            <p:nvPr/>
          </p:nvSpPr>
          <p:spPr bwMode="hidden">
            <a:xfrm flipH="1" flipV="1">
              <a:off x="240" y="3910"/>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6" name="Freeform 26"/>
            <p:cNvSpPr>
              <a:spLocks/>
            </p:cNvSpPr>
            <p:nvPr/>
          </p:nvSpPr>
          <p:spPr bwMode="hidden">
            <a:xfrm flipH="1" flipV="1">
              <a:off x="3036" y="3958"/>
              <a:ext cx="1332" cy="38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7" name="Freeform 27"/>
            <p:cNvSpPr>
              <a:spLocks/>
            </p:cNvSpPr>
            <p:nvPr/>
          </p:nvSpPr>
          <p:spPr bwMode="hidden">
            <a:xfrm flipH="1" flipV="1">
              <a:off x="3984" y="3910"/>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8" name="Freeform 28"/>
            <p:cNvSpPr>
              <a:spLocks/>
            </p:cNvSpPr>
            <p:nvPr/>
          </p:nvSpPr>
          <p:spPr bwMode="hidden">
            <a:xfrm flipH="1" flipV="1">
              <a:off x="3456" y="3910"/>
              <a:ext cx="2304"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9"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50" name="Rectangle 30"/>
          <p:cNvSpPr>
            <a:spLocks noGrp="1" noChangeArrowheads="1"/>
          </p:cNvSpPr>
          <p:nvPr>
            <p:ph type="title"/>
          </p:nvPr>
        </p:nvSpPr>
        <p:spPr bwMode="auto">
          <a:xfrm>
            <a:off x="685800" y="465138"/>
            <a:ext cx="7772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5151" name="Rectangle 31"/>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52" name="Rectangle 32"/>
          <p:cNvSpPr>
            <a:spLocks noGrp="1" noChangeArrowheads="1"/>
          </p:cNvSpPr>
          <p:nvPr>
            <p:ph type="dt" sz="half" idx="2"/>
          </p:nvPr>
        </p:nvSpPr>
        <p:spPr bwMode="auto">
          <a:xfrm>
            <a:off x="712788" y="6313488"/>
            <a:ext cx="203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solidFill>
                  <a:schemeClr val="tx2"/>
                </a:solidFill>
                <a:latin typeface="+mn-lt"/>
              </a:defRPr>
            </a:lvl1pPr>
          </a:lstStyle>
          <a:p>
            <a:endParaRPr lang="en-US"/>
          </a:p>
        </p:txBody>
      </p:sp>
      <p:sp>
        <p:nvSpPr>
          <p:cNvPr id="5153" name="Rectangle 33"/>
          <p:cNvSpPr>
            <a:spLocks noGrp="1" noChangeArrowheads="1"/>
          </p:cNvSpPr>
          <p:nvPr>
            <p:ph type="ftr" sz="quarter" idx="3"/>
          </p:nvPr>
        </p:nvSpPr>
        <p:spPr bwMode="auto">
          <a:xfrm>
            <a:off x="2819400" y="60960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atin typeface="+mn-lt"/>
              </a:defRPr>
            </a:lvl1pPr>
          </a:lstStyle>
          <a:p>
            <a:endParaRPr lang="en-US"/>
          </a:p>
        </p:txBody>
      </p:sp>
      <p:sp>
        <p:nvSpPr>
          <p:cNvPr id="5154" name="Rectangle 34"/>
          <p:cNvSpPr>
            <a:spLocks noGrp="1" noChangeArrowheads="1"/>
          </p:cNvSpPr>
          <p:nvPr>
            <p:ph type="sldNum" sz="quarter" idx="4"/>
          </p:nvPr>
        </p:nvSpPr>
        <p:spPr bwMode="auto">
          <a:xfrm>
            <a:off x="6934200" y="6313488"/>
            <a:ext cx="1550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solidFill>
                  <a:schemeClr val="tx2"/>
                </a:solidFill>
                <a:latin typeface="+mn-lt"/>
              </a:defRPr>
            </a:lvl1pPr>
          </a:lstStyle>
          <a:p>
            <a:fld id="{1BD6B38B-0BCB-44CA-97D6-50AD43A041EF}"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ransition spd="med">
    <p:dissolve/>
  </p:transition>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Black" pitchFamily="34" charset="0"/>
        </a:defRPr>
      </a:lvl2pPr>
      <a:lvl3pPr algn="ctr" rtl="0" fontAlgn="base">
        <a:spcBef>
          <a:spcPct val="0"/>
        </a:spcBef>
        <a:spcAft>
          <a:spcPct val="0"/>
        </a:spcAft>
        <a:defRPr sz="4400">
          <a:solidFill>
            <a:schemeClr val="tx2"/>
          </a:solidFill>
          <a:latin typeface="Arial Black" pitchFamily="34" charset="0"/>
        </a:defRPr>
      </a:lvl3pPr>
      <a:lvl4pPr algn="ctr" rtl="0" fontAlgn="base">
        <a:spcBef>
          <a:spcPct val="0"/>
        </a:spcBef>
        <a:spcAft>
          <a:spcPct val="0"/>
        </a:spcAft>
        <a:defRPr sz="4400">
          <a:solidFill>
            <a:schemeClr val="tx2"/>
          </a:solidFill>
          <a:latin typeface="Arial Black" pitchFamily="34" charset="0"/>
        </a:defRPr>
      </a:lvl4pPr>
      <a:lvl5pPr algn="ctr" rtl="0" fontAlgn="base">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fontAlgn="base">
        <a:lnSpc>
          <a:spcPct val="90000"/>
        </a:lnSpc>
        <a:spcBef>
          <a:spcPct val="20000"/>
        </a:spcBef>
        <a:spcAft>
          <a:spcPct val="0"/>
        </a:spcAft>
        <a:buClr>
          <a:schemeClr val="folHlink"/>
        </a:buClr>
        <a:buSzPct val="85000"/>
        <a:buFont typeface="Wingdings" pitchFamily="2" charset="2"/>
        <a:buChar char="v"/>
        <a:defRPr sz="3200">
          <a:solidFill>
            <a:schemeClr val="tx1"/>
          </a:solidFill>
          <a:latin typeface="+mn-lt"/>
          <a:ea typeface="+mn-ea"/>
          <a:cs typeface="+mn-cs"/>
        </a:defRPr>
      </a:lvl1pPr>
      <a:lvl2pPr marL="742950" indent="-285750" algn="l" rtl="0" fontAlgn="base">
        <a:lnSpc>
          <a:spcPct val="90000"/>
        </a:lnSpc>
        <a:spcBef>
          <a:spcPct val="20000"/>
        </a:spcBef>
        <a:spcAft>
          <a:spcPct val="0"/>
        </a:spcAft>
        <a:buClr>
          <a:schemeClr val="tx2"/>
        </a:buClr>
        <a:buSzPct val="70000"/>
        <a:buFont typeface="Wingdings" pitchFamily="2" charset="2"/>
        <a:buChar char="l"/>
        <a:defRPr sz="2800">
          <a:solidFill>
            <a:schemeClr val="tx1"/>
          </a:solidFill>
          <a:latin typeface="+mn-lt"/>
        </a:defRPr>
      </a:lvl2pPr>
      <a:lvl3pPr marL="1143000" indent="-228600" algn="l" rtl="0" fontAlgn="base">
        <a:lnSpc>
          <a:spcPct val="90000"/>
        </a:lnSpc>
        <a:spcBef>
          <a:spcPct val="20000"/>
        </a:spcBef>
        <a:spcAft>
          <a:spcPct val="0"/>
        </a:spcAft>
        <a:buClr>
          <a:schemeClr val="hlink"/>
        </a:buClr>
        <a:buSzPct val="65000"/>
        <a:buFont typeface="Wingdings" pitchFamily="2" charset="2"/>
        <a:buChar char="l"/>
        <a:defRPr sz="2400">
          <a:solidFill>
            <a:schemeClr val="tx1"/>
          </a:solidFill>
          <a:latin typeface="+mn-lt"/>
        </a:defRPr>
      </a:lvl3pPr>
      <a:lvl4pPr marL="1600200" indent="-228600" algn="l" rtl="0" fontAlgn="base">
        <a:lnSpc>
          <a:spcPct val="90000"/>
        </a:lnSpc>
        <a:spcBef>
          <a:spcPct val="20000"/>
        </a:spcBef>
        <a:spcAft>
          <a:spcPct val="0"/>
        </a:spcAft>
        <a:buClr>
          <a:schemeClr val="accent1"/>
        </a:buClr>
        <a:buSzPct val="60000"/>
        <a:buFont typeface="Wingdings" pitchFamily="2" charset="2"/>
        <a:buChar char="l"/>
        <a:defRPr sz="2000">
          <a:solidFill>
            <a:schemeClr val="tx1"/>
          </a:solidFill>
          <a:latin typeface="+mn-lt"/>
        </a:defRPr>
      </a:lvl4pPr>
      <a:lvl5pPr marL="2057400" indent="-228600" algn="l" rtl="0" fontAlgn="base">
        <a:lnSpc>
          <a:spcPct val="90000"/>
        </a:lnSpc>
        <a:spcBef>
          <a:spcPct val="20000"/>
        </a:spcBef>
        <a:spcAft>
          <a:spcPct val="0"/>
        </a:spcAft>
        <a:buClr>
          <a:schemeClr val="accent2"/>
        </a:buClr>
        <a:buSzPct val="60000"/>
        <a:buFont typeface="Wingdings" pitchFamily="2" charset="2"/>
        <a:buChar char="l"/>
        <a:defRPr sz="2000">
          <a:solidFill>
            <a:schemeClr val="tx1"/>
          </a:solidFill>
          <a:latin typeface="+mn-lt"/>
        </a:defRPr>
      </a:lvl5pPr>
      <a:lvl6pPr marL="2514600" indent="-228600" algn="l" rtl="0" fontAlgn="base">
        <a:lnSpc>
          <a:spcPct val="90000"/>
        </a:lnSpc>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lnSpc>
          <a:spcPct val="90000"/>
        </a:lnSpc>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lnSpc>
          <a:spcPct val="90000"/>
        </a:lnSpc>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lnSpc>
          <a:spcPct val="90000"/>
        </a:lnSpc>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en.wikipedia.org/wiki/Arago_spo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80.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1.wmf"/></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33.wmf"/><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0"/>
            <a:ext cx="8686800" cy="70173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solidFill>
                  <a:schemeClr val="tx2"/>
                </a:solidFill>
                <a:cs typeface="Times New Roman" pitchFamily="18" charset="0"/>
              </a:rPr>
              <a:t>Final exam</a:t>
            </a:r>
            <a:r>
              <a:rPr kumimoji="0" lang="en-US" sz="3000" b="1" i="0" u="none" strike="noStrike" kern="1200" cap="none" spc="0" normalizeH="0" baseline="0" noProof="0" dirty="0">
                <a:ln>
                  <a:noFill/>
                </a:ln>
                <a:solidFill>
                  <a:schemeClr val="tx2"/>
                </a:solidFill>
                <a:effectLst/>
                <a:uLnTx/>
                <a:uFillTx/>
                <a:latin typeface="Times New Roman" pitchFamily="18" charset="0"/>
                <a:ea typeface="+mn-ea"/>
                <a:cs typeface="Times New Roman" pitchFamily="18" charset="0"/>
              </a:rPr>
              <a:t> (focusing on chapter 9 – 19, excl. 17)</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2000" dirty="0">
                <a:latin typeface="+mn-lt"/>
                <a:cs typeface="Times New Roman" pitchFamily="18" charset="0"/>
              </a:rPr>
              <a:t>T</a:t>
            </a:r>
            <a:r>
              <a:rPr kumimoji="0" lang="en-US" sz="2000" b="0" i="0" u="none" strike="noStrike" kern="1200" cap="none" spc="0" normalizeH="0" baseline="0" noProof="0" dirty="0" err="1">
                <a:ln>
                  <a:noFill/>
                </a:ln>
                <a:effectLst/>
                <a:uLnTx/>
                <a:uFillTx/>
                <a:latin typeface="+mn-lt"/>
                <a:ea typeface="+mn-ea"/>
                <a:cs typeface="Times New Roman" pitchFamily="18" charset="0"/>
              </a:rPr>
              <a:t>ime</a:t>
            </a:r>
            <a:r>
              <a:rPr kumimoji="0" lang="en-US" sz="2000" b="0" i="0" u="none" strike="noStrike" kern="1200" cap="none" spc="0" normalizeH="0" baseline="0" noProof="0" dirty="0">
                <a:ln>
                  <a:noFill/>
                </a:ln>
                <a:effectLst/>
                <a:uLnTx/>
                <a:uFillTx/>
                <a:latin typeface="+mn-lt"/>
                <a:ea typeface="+mn-ea"/>
                <a:cs typeface="Times New Roman" pitchFamily="18" charset="0"/>
              </a:rPr>
              <a:t>:  </a:t>
            </a:r>
            <a:r>
              <a:rPr lang="en-US" sz="2000" b="0" i="0" dirty="0">
                <a:effectLst/>
                <a:latin typeface="+mn-lt"/>
              </a:rPr>
              <a:t>Tue 05/04 3:30pm – 5:30pm</a:t>
            </a:r>
            <a:endParaRPr kumimoji="0" lang="nn-NO" sz="2000" b="0" i="0" u="none" strike="noStrike" kern="1200" cap="none" spc="0" normalizeH="0" baseline="0" noProof="0" dirty="0">
              <a:ln>
                <a:noFill/>
              </a:ln>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effectLst/>
              <a:uLnTx/>
              <a:uFillTx/>
              <a:latin typeface="+mn-lt"/>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000" b="0" i="0" u="none" strike="noStrike" kern="1200" cap="none" spc="0" normalizeH="0" baseline="0" noProof="0" dirty="0">
                <a:ln>
                  <a:noFill/>
                </a:ln>
                <a:effectLst/>
                <a:uLnTx/>
                <a:uFillTx/>
                <a:latin typeface="+mn-lt"/>
                <a:ea typeface="+mn-ea"/>
                <a:cs typeface="Times New Roman" pitchFamily="18" charset="0"/>
              </a:rPr>
              <a:t> Location:  </a:t>
            </a:r>
            <a:r>
              <a:rPr kumimoji="0" lang="en-US" sz="2000" b="0" i="0" u="none" strike="noStrike" kern="1200" cap="none" spc="0" normalizeH="0" baseline="0" noProof="0" dirty="0">
                <a:ln>
                  <a:noFill/>
                </a:ln>
                <a:effectLst/>
                <a:uLnTx/>
                <a:uFillTx/>
                <a:latin typeface="+mn-lt"/>
                <a:ea typeface="+mn-ea"/>
                <a:cs typeface="+mn-cs"/>
              </a:rPr>
              <a:t>physics building room 112</a:t>
            </a:r>
            <a:endParaRPr kumimoji="0" lang="en-US" sz="2000" b="0" i="0" u="none" strike="noStrike" kern="1200" cap="none" spc="0" normalizeH="0" baseline="0" noProof="0" dirty="0">
              <a:ln>
                <a:noFill/>
              </a:ln>
              <a:effectLst/>
              <a:uLnTx/>
              <a:uFillTx/>
              <a:latin typeface="+mn-lt"/>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effectLst/>
              <a:uLnTx/>
              <a:uFillTx/>
              <a:latin typeface="+mn-lt"/>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000" b="0" i="0" u="none" strike="noStrike" kern="1200" cap="none" spc="0" normalizeH="0" baseline="0" noProof="0" dirty="0">
                <a:ln>
                  <a:noFill/>
                </a:ln>
                <a:effectLst/>
                <a:uLnTx/>
                <a:uFillTx/>
                <a:latin typeface="+mn-lt"/>
                <a:ea typeface="+mn-ea"/>
                <a:cs typeface="Times New Roman" pitchFamily="18" charset="0"/>
              </a:rPr>
              <a:t>AOB</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effectLst/>
                <a:uLnTx/>
                <a:uFillTx/>
                <a:latin typeface="+mn-lt"/>
                <a:ea typeface="+mn-ea"/>
                <a:cs typeface="Times New Roman" pitchFamily="18" charset="0"/>
              </a:rPr>
              <a:t>multiple choice problems.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effectLst/>
                <a:uLnTx/>
                <a:uFillTx/>
                <a:latin typeface="+mn-lt"/>
                <a:ea typeface="+mn-ea"/>
                <a:cs typeface="Times New Roman" pitchFamily="18" charset="0"/>
              </a:rPr>
              <a:t>Prepare your own scratch paper, pencils, erasers, etc.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effectLst/>
                <a:uLnTx/>
                <a:uFillTx/>
                <a:latin typeface="+mn-lt"/>
                <a:ea typeface="+mn-ea"/>
                <a:cs typeface="Times New Roman" pitchFamily="18" charset="0"/>
              </a:rPr>
              <a:t>Use only </a:t>
            </a:r>
            <a:r>
              <a:rPr kumimoji="0" lang="en-US" sz="2000" b="1" i="0" u="none" strike="noStrike" kern="1200" cap="none" spc="0" normalizeH="0" baseline="0" noProof="0" dirty="0">
                <a:ln>
                  <a:noFill/>
                </a:ln>
                <a:effectLst/>
                <a:uLnTx/>
                <a:uFillTx/>
                <a:latin typeface="+mn-lt"/>
                <a:ea typeface="+mn-ea"/>
                <a:cs typeface="Times New Roman" pitchFamily="18" charset="0"/>
              </a:rPr>
              <a:t>pencil</a:t>
            </a:r>
            <a:r>
              <a:rPr kumimoji="0" lang="en-US" sz="2000" b="0" i="0" u="none" strike="noStrike" kern="1200" cap="none" spc="0" normalizeH="0" baseline="0" noProof="0" dirty="0">
                <a:ln>
                  <a:noFill/>
                </a:ln>
                <a:effectLst/>
                <a:uLnTx/>
                <a:uFillTx/>
                <a:latin typeface="+mn-lt"/>
                <a:ea typeface="+mn-ea"/>
                <a:cs typeface="Times New Roman" pitchFamily="18" charset="0"/>
              </a:rPr>
              <a:t> for the answer sheet</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effectLst/>
                <a:uLnTx/>
                <a:uFillTx/>
                <a:latin typeface="+mn-lt"/>
                <a:ea typeface="+mn-ea"/>
                <a:cs typeface="Times New Roman" pitchFamily="18" charset="0"/>
              </a:rPr>
              <a:t>Bring your own calculators</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effectLst/>
                <a:uLnTx/>
                <a:uFillTx/>
                <a:latin typeface="+mn-lt"/>
                <a:ea typeface="+mn-ea"/>
                <a:cs typeface="Times New Roman" pitchFamily="18" charset="0"/>
              </a:rPr>
              <a:t>No cell phones, no text messaging, no computers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effectLst/>
                <a:uLnTx/>
                <a:uFillTx/>
                <a:latin typeface="+mn-lt"/>
                <a:ea typeface="+mn-ea"/>
                <a:cs typeface="Times New Roman" pitchFamily="18" charset="0"/>
              </a:rPr>
              <a:t>No crib sheet of any kind is allowed. Equation sheet will be provided.</a:t>
            </a:r>
          </a:p>
          <a:p>
            <a:pPr fontAlgn="auto">
              <a:spcBef>
                <a:spcPts val="0"/>
              </a:spcBef>
              <a:spcAft>
                <a:spcPts val="0"/>
              </a:spcAft>
              <a:buFont typeface="Arial" pitchFamily="34" charset="0"/>
              <a:buChar char="•"/>
              <a:defRPr/>
            </a:pPr>
            <a:endParaRPr lang="en-US" sz="2000" dirty="0">
              <a:latin typeface="+mn-lt"/>
              <a:cs typeface="Times New Roman" pitchFamily="18" charset="0"/>
            </a:endParaRPr>
          </a:p>
          <a:p>
            <a:pPr marL="342900" indent="-342900" fontAlgn="auto">
              <a:spcBef>
                <a:spcPts val="0"/>
              </a:spcBef>
              <a:spcAft>
                <a:spcPts val="0"/>
              </a:spcAft>
              <a:buFont typeface="Wingdings" panose="05000000000000000000" pitchFamily="2" charset="2"/>
              <a:buChar char="ü"/>
              <a:defRPr/>
            </a:pPr>
            <a:r>
              <a:rPr lang="en-US" sz="2000" dirty="0">
                <a:latin typeface="+mn-lt"/>
                <a:cs typeface="Times New Roman" pitchFamily="18" charset="0"/>
              </a:rPr>
              <a:t>When filling the scantron</a:t>
            </a:r>
          </a:p>
          <a:p>
            <a:pPr marL="800100" lvl="1" indent="-342900" eaLnBrk="0" hangingPunct="0">
              <a:buFont typeface="Arial" panose="020B0604020202020204" pitchFamily="34" charset="0"/>
              <a:buChar char="•"/>
            </a:pPr>
            <a:r>
              <a:rPr kumimoji="0" lang="en-US" altLang="en-US" sz="2000" b="0" i="0" u="none" strike="noStrike" cap="none" normalizeH="0" baseline="0" dirty="0">
                <a:ln>
                  <a:noFill/>
                </a:ln>
                <a:solidFill>
                  <a:schemeClr val="tx2"/>
                </a:solidFill>
                <a:effectLst/>
                <a:latin typeface="+mn-lt"/>
                <a:cs typeface="Times New Roman" panose="02020603050405020304" pitchFamily="18" charset="0"/>
              </a:rPr>
              <a:t>Write your </a:t>
            </a:r>
            <a:r>
              <a:rPr kumimoji="0" lang="en-US" altLang="en-US" sz="2000" i="0" u="none" strike="noStrike" cap="none" normalizeH="0" baseline="0" dirty="0">
                <a:ln>
                  <a:noFill/>
                </a:ln>
                <a:solidFill>
                  <a:schemeClr val="tx2"/>
                </a:solidFill>
                <a:effectLst/>
                <a:latin typeface="+mn-lt"/>
                <a:cs typeface="Times New Roman" panose="02020603050405020304" pitchFamily="18" charset="0"/>
              </a:rPr>
              <a:t>name</a:t>
            </a:r>
            <a:r>
              <a:rPr kumimoji="0" lang="en-US" altLang="en-US" sz="2000" b="0" i="0" u="none" strike="noStrike" cap="none" normalizeH="0" baseline="0" dirty="0">
                <a:ln>
                  <a:noFill/>
                </a:ln>
                <a:solidFill>
                  <a:schemeClr val="tx2"/>
                </a:solidFill>
                <a:effectLst/>
                <a:latin typeface="+mn-lt"/>
                <a:cs typeface="Times New Roman" panose="02020603050405020304" pitchFamily="18" charset="0"/>
              </a:rPr>
              <a:t> in the top respective field of the scantron sheet, sign your name on the signature line of the scantron sheet.</a:t>
            </a:r>
            <a:endParaRPr kumimoji="0" lang="en-US" altLang="en-US" sz="2000" b="0" i="0" u="none" strike="noStrike" cap="none" normalizeH="0" baseline="0" dirty="0">
              <a:ln>
                <a:noFill/>
              </a:ln>
              <a:solidFill>
                <a:schemeClr val="tx2"/>
              </a:solidFill>
              <a:effectLst/>
              <a:latin typeface="+mn-lt"/>
            </a:endParaRPr>
          </a:p>
          <a:p>
            <a:pPr marL="800100" lvl="1" indent="-342900" eaLnBrk="0" hangingPunct="0">
              <a:buFont typeface="Arial" panose="020B0604020202020204" pitchFamily="34" charset="0"/>
              <a:buChar char="•"/>
            </a:pPr>
            <a:r>
              <a:rPr kumimoji="0" lang="en-US" altLang="en-US" sz="2000" b="0" i="0" u="none" strike="noStrike" cap="none" normalizeH="0" baseline="0" dirty="0">
                <a:ln>
                  <a:noFill/>
                </a:ln>
                <a:solidFill>
                  <a:schemeClr val="tx2"/>
                </a:solidFill>
                <a:effectLst/>
                <a:latin typeface="+mn-lt"/>
                <a:cs typeface="Times New Roman" panose="02020603050405020304" pitchFamily="18" charset="0"/>
              </a:rPr>
              <a:t>  Record your PUID number, which starts with </a:t>
            </a:r>
            <a:r>
              <a:rPr kumimoji="0" lang="en-US" altLang="en-US" sz="2000" b="1" i="0" u="none" strike="noStrike" cap="none" normalizeH="0" baseline="0" dirty="0">
                <a:ln>
                  <a:noFill/>
                </a:ln>
                <a:solidFill>
                  <a:schemeClr val="tx2"/>
                </a:solidFill>
                <a:effectLst/>
                <a:latin typeface="+mn-lt"/>
                <a:cs typeface="Times New Roman" panose="02020603050405020304" pitchFamily="18" charset="0"/>
              </a:rPr>
              <a:t>“00”,</a:t>
            </a:r>
            <a:r>
              <a:rPr kumimoji="0" lang="en-US" altLang="en-US" sz="2000" b="0" i="0" u="none" strike="noStrike" cap="none" normalizeH="0" baseline="0" dirty="0">
                <a:ln>
                  <a:noFill/>
                </a:ln>
                <a:solidFill>
                  <a:schemeClr val="tx2"/>
                </a:solidFill>
                <a:effectLst/>
                <a:latin typeface="+mn-lt"/>
                <a:cs typeface="Times New Roman" panose="02020603050405020304" pitchFamily="18" charset="0"/>
              </a:rPr>
              <a:t> on your scantron sheet</a:t>
            </a:r>
            <a:r>
              <a:rPr kumimoji="0" lang="en-US" altLang="en-US" sz="2000" b="0" i="0" u="none" strike="noStrike" cap="none" normalizeH="0" baseline="0" dirty="0">
                <a:ln>
                  <a:noFill/>
                </a:ln>
                <a:solidFill>
                  <a:schemeClr val="tx1"/>
                </a:solidFill>
                <a:effectLst/>
                <a:latin typeface="+mn-lt"/>
                <a:cs typeface="Times New Roman" panose="02020603050405020304" pitchFamily="18" charset="0"/>
              </a:rPr>
              <a:t>.</a:t>
            </a:r>
          </a:p>
          <a:p>
            <a:pPr marL="800100" lvl="1" indent="-342900" eaLnBrk="0" hangingPunct="0">
              <a:buFont typeface="Arial" panose="020B0604020202020204" pitchFamily="34" charset="0"/>
              <a:buChar char="•"/>
            </a:pPr>
            <a:r>
              <a:rPr lang="en-US" sz="2000" dirty="0">
                <a:solidFill>
                  <a:schemeClr val="tx2"/>
                </a:solidFill>
                <a:effectLst/>
                <a:latin typeface="+mn-lt"/>
              </a:rPr>
              <a:t>fill in bubbles below your name and ID fields</a:t>
            </a:r>
            <a:endParaRPr kumimoji="0" lang="en-US" altLang="en-US" sz="2000" b="0" i="0" u="none" strike="noStrike" cap="none" normalizeH="0" baseline="0" dirty="0">
              <a:ln>
                <a:noFill/>
              </a:ln>
              <a:solidFill>
                <a:schemeClr val="tx2"/>
              </a:solidFill>
              <a:effectLst/>
              <a:latin typeface="+mn-lt"/>
            </a:endParaRPr>
          </a:p>
          <a:p>
            <a:pPr fontAlgn="auto">
              <a:spcBef>
                <a:spcPts val="0"/>
              </a:spcBef>
              <a:spcAft>
                <a:spcPts val="0"/>
              </a:spcAft>
              <a:buFont typeface="Arial" pitchFamily="34" charset="0"/>
              <a:buChar char="•"/>
              <a:defRPr/>
            </a:pPr>
            <a:endParaRPr kumimoji="0" lang="en-US" sz="2000" b="0" i="0" u="none" strike="noStrike" kern="1200" cap="none" spc="0" normalizeH="0" baseline="0" noProof="0" dirty="0">
              <a:ln>
                <a:noFill/>
              </a:ln>
              <a:effectLst/>
              <a:uLnTx/>
              <a:uFillTx/>
              <a:latin typeface="+mn-lt"/>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mn-lt"/>
                <a:ea typeface="+mn-ea"/>
                <a:cs typeface="Times New Roman" pitchFamily="18" charset="0"/>
              </a:rPr>
              <a:t> </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1FB43-DC72-41E5-917A-30F8E658928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17020344"/>
      </p:ext>
    </p:extLst>
  </p:cSld>
  <p:clrMapOvr>
    <a:masterClrMapping/>
  </p:clrMapOvr>
  <p:transition spd="med">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03554E2-59ED-4FE3-9C04-32F50B72A9E4}" type="slidenum">
              <a:rPr lang="en-US"/>
              <a:pPr eaLnBrk="1" hangingPunct="1"/>
              <a:t>10</a:t>
            </a:fld>
            <a:endParaRPr lang="en-US"/>
          </a:p>
        </p:txBody>
      </p:sp>
      <p:sp>
        <p:nvSpPr>
          <p:cNvPr id="47109" name="Rectangle 2"/>
          <p:cNvSpPr>
            <a:spLocks noGrp="1" noChangeArrowheads="1"/>
          </p:cNvSpPr>
          <p:nvPr>
            <p:ph type="title"/>
          </p:nvPr>
        </p:nvSpPr>
        <p:spPr>
          <a:xfrm>
            <a:off x="762000" y="228600"/>
            <a:ext cx="7772400" cy="601662"/>
          </a:xfrm>
        </p:spPr>
        <p:txBody>
          <a:bodyPr/>
          <a:lstStyle/>
          <a:p>
            <a:pPr eaLnBrk="1" hangingPunct="1"/>
            <a:r>
              <a:rPr lang="en-US" dirty="0"/>
              <a:t>Diffraction</a:t>
            </a:r>
          </a:p>
        </p:txBody>
      </p:sp>
      <p:grpSp>
        <p:nvGrpSpPr>
          <p:cNvPr id="4" name="Group 3">
            <a:extLst>
              <a:ext uri="{FF2B5EF4-FFF2-40B4-BE49-F238E27FC236}">
                <a16:creationId xmlns:a16="http://schemas.microsoft.com/office/drawing/2014/main" id="{E47EBE12-D262-4E6E-AD67-4301CCD5A6D2}"/>
              </a:ext>
            </a:extLst>
          </p:cNvPr>
          <p:cNvGrpSpPr/>
          <p:nvPr/>
        </p:nvGrpSpPr>
        <p:grpSpPr>
          <a:xfrm>
            <a:off x="5410200" y="1600200"/>
            <a:ext cx="3124200" cy="2049463"/>
            <a:chOff x="5410200" y="1600200"/>
            <a:chExt cx="3124200" cy="2049463"/>
          </a:xfrm>
        </p:grpSpPr>
        <p:pic>
          <p:nvPicPr>
            <p:cNvPr id="47111" name="Picture 4" descr="16_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600200"/>
              <a:ext cx="3124200"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449B0844-0012-4F80-9958-88A07D66D9F2}"/>
                </a:ext>
              </a:extLst>
            </p:cNvPr>
            <p:cNvSpPr/>
            <p:nvPr/>
          </p:nvSpPr>
          <p:spPr bwMode="auto">
            <a:xfrm>
              <a:off x="5410200" y="2666999"/>
              <a:ext cx="3124200" cy="98266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grpSp>
      <p:sp>
        <p:nvSpPr>
          <p:cNvPr id="5" name="TextBox 4">
            <a:extLst>
              <a:ext uri="{FF2B5EF4-FFF2-40B4-BE49-F238E27FC236}">
                <a16:creationId xmlns:a16="http://schemas.microsoft.com/office/drawing/2014/main" id="{CA8FB2D5-0E3A-459E-9264-B5779ECFE547}"/>
              </a:ext>
            </a:extLst>
          </p:cNvPr>
          <p:cNvSpPr txBox="1"/>
          <p:nvPr/>
        </p:nvSpPr>
        <p:spPr>
          <a:xfrm>
            <a:off x="381000" y="1752600"/>
            <a:ext cx="4648200" cy="3724096"/>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rgbClr val="FFC000"/>
                </a:solidFill>
              </a:rPr>
              <a:t>Light can bend around an object due to diffraction</a:t>
            </a:r>
            <a:r>
              <a:rPr lang="en-US" dirty="0"/>
              <a:t>. </a:t>
            </a:r>
          </a:p>
          <a:p>
            <a:pPr marL="800100" lvl="1" indent="-342900">
              <a:buFont typeface="Arial" panose="020B0604020202020204" pitchFamily="34" charset="0"/>
              <a:buChar char="•"/>
            </a:pPr>
            <a:r>
              <a:rPr lang="en-US" sz="2000" dirty="0"/>
              <a:t>When size of the object &lt; wave length, A bright spot will show up in the center of the shadow of the object. </a:t>
            </a:r>
          </a:p>
          <a:p>
            <a:pPr marL="800100" lvl="1" indent="-342900">
              <a:buFont typeface="Arial" panose="020B0604020202020204" pitchFamily="34" charset="0"/>
              <a:buChar char="•"/>
            </a:pPr>
            <a:r>
              <a:rPr lang="en-US" sz="2000" dirty="0">
                <a:hlinkClick r:id="rId4"/>
              </a:rPr>
              <a:t>https://en.wikipedia.org/wiki/Arago_spot</a:t>
            </a:r>
            <a:endParaRPr lang="en-US" sz="2000" dirty="0"/>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dirty="0"/>
          </a:p>
          <a:p>
            <a:endParaRPr lang="en-US" dirty="0"/>
          </a:p>
        </p:txBody>
      </p:sp>
      <p:pic>
        <p:nvPicPr>
          <p:cNvPr id="7" name="Picture 6" descr="A close up of a speaker&#10;&#10;Description automatically generated with medium confidence">
            <a:extLst>
              <a:ext uri="{FF2B5EF4-FFF2-40B4-BE49-F238E27FC236}">
                <a16:creationId xmlns:a16="http://schemas.microsoft.com/office/drawing/2014/main" id="{F308CB51-091E-473D-9561-FEFFD9773C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4321" y="4194713"/>
            <a:ext cx="4834679" cy="1450867"/>
          </a:xfrm>
          <a:prstGeom prst="rect">
            <a:avLst/>
          </a:prstGeom>
        </p:spPr>
      </p:pic>
      <p:sp>
        <p:nvSpPr>
          <p:cNvPr id="20" name="TextBox 19">
            <a:extLst>
              <a:ext uri="{FF2B5EF4-FFF2-40B4-BE49-F238E27FC236}">
                <a16:creationId xmlns:a16="http://schemas.microsoft.com/office/drawing/2014/main" id="{C874C60D-E91D-492D-9756-B169419F0F13}"/>
              </a:ext>
            </a:extLst>
          </p:cNvPr>
          <p:cNvSpPr txBox="1"/>
          <p:nvPr/>
        </p:nvSpPr>
        <p:spPr>
          <a:xfrm>
            <a:off x="1333500" y="5760779"/>
            <a:ext cx="8153400" cy="323165"/>
          </a:xfrm>
          <a:prstGeom prst="rect">
            <a:avLst/>
          </a:prstGeom>
          <a:noFill/>
        </p:spPr>
        <p:txBody>
          <a:bodyPr wrap="square">
            <a:spAutoFit/>
          </a:bodyPr>
          <a:lstStyle/>
          <a:p>
            <a:r>
              <a:rPr lang="en-US" sz="1500" b="0" i="0" dirty="0">
                <a:effectLst/>
                <a:latin typeface="Arial" panose="020B0604020202020204" pitchFamily="34" charset="0"/>
              </a:rPr>
              <a:t>varying diameter (4 mm, 2 mm, 1 mm – left to right) at a distance of 1 m from the disc</a:t>
            </a:r>
            <a:endParaRPr lang="en-US" sz="1500" dirty="0"/>
          </a:p>
        </p:txBody>
      </p:sp>
    </p:spTree>
    <p:extLst>
      <p:ext uri="{BB962C8B-B14F-4D97-AF65-F5344CB8AC3E}">
        <p14:creationId xmlns:p14="http://schemas.microsoft.com/office/powerpoint/2010/main" val="1537271471"/>
      </p:ext>
    </p:extLst>
  </p:cSld>
  <p:clrMapOvr>
    <a:masterClrMapping/>
  </p:clrMapOvr>
  <p:transition spd="med">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23" name="Picture 3" descr="epb16_01a"/>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0" y="2329769"/>
            <a:ext cx="3609204" cy="2960461"/>
          </a:xfrm>
          <a:ln/>
        </p:spPr>
      </p:pic>
      <p:sp>
        <p:nvSpPr>
          <p:cNvPr id="2027524" name="Rectangle 4"/>
          <p:cNvSpPr>
            <a:spLocks noChangeArrowheads="1"/>
          </p:cNvSpPr>
          <p:nvPr/>
        </p:nvSpPr>
        <p:spPr bwMode="auto">
          <a:xfrm>
            <a:off x="4038600" y="1694795"/>
            <a:ext cx="46482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chemeClr val="tx2"/>
              </a:buClr>
              <a:buFont typeface="Wingdings" pitchFamily="2" charset="2"/>
              <a:buChar char="§"/>
            </a:pPr>
            <a:r>
              <a:rPr lang="en-US" sz="2000" dirty="0">
                <a:solidFill>
                  <a:srgbClr val="EFFF5D"/>
                </a:solidFill>
                <a:latin typeface="Comic Sans MS" pitchFamily="66" charset="0"/>
              </a:rPr>
              <a:t>The white light coming from the sun is actually a mixture of light of different wavelengths (colors).</a:t>
            </a:r>
          </a:p>
          <a:p>
            <a:pPr>
              <a:buClr>
                <a:schemeClr val="tx2"/>
              </a:buClr>
              <a:buFont typeface="Wingdings" pitchFamily="2" charset="2"/>
              <a:buChar char="§"/>
            </a:pPr>
            <a:endParaRPr lang="en-US" sz="2000" dirty="0">
              <a:solidFill>
                <a:srgbClr val="EFFF5D"/>
              </a:solidFill>
              <a:latin typeface="Comic Sans MS" pitchFamily="66" charset="0"/>
            </a:endParaRPr>
          </a:p>
          <a:p>
            <a:pPr>
              <a:buClr>
                <a:schemeClr val="tx2"/>
              </a:buClr>
              <a:buFont typeface="Wingdings" pitchFamily="2" charset="2"/>
              <a:buChar char="§"/>
            </a:pPr>
            <a:r>
              <a:rPr lang="en-US" sz="2000" dirty="0">
                <a:solidFill>
                  <a:srgbClr val="EFFF5D"/>
                </a:solidFill>
                <a:latin typeface="Comic Sans MS" pitchFamily="66" charset="0"/>
              </a:rPr>
              <a:t>The shorter wavelengths of blue light are scattered by gas molecules in the atmosphere more than longer wavelengths such as red light.</a:t>
            </a:r>
          </a:p>
          <a:p>
            <a:pPr>
              <a:buClr>
                <a:schemeClr val="tx2"/>
              </a:buClr>
              <a:buFont typeface="Wingdings" pitchFamily="2" charset="2"/>
              <a:buChar char="§"/>
            </a:pPr>
            <a:endParaRPr lang="en-US" sz="2000" dirty="0">
              <a:solidFill>
                <a:srgbClr val="EFFF5D"/>
              </a:solidFill>
              <a:latin typeface="Comic Sans MS" pitchFamily="66" charset="0"/>
            </a:endParaRPr>
          </a:p>
          <a:p>
            <a:pPr>
              <a:buClr>
                <a:schemeClr val="tx2"/>
              </a:buClr>
              <a:buFont typeface="Wingdings" pitchFamily="2" charset="2"/>
              <a:buChar char="§"/>
            </a:pPr>
            <a:r>
              <a:rPr lang="en-US" sz="2000" dirty="0">
                <a:solidFill>
                  <a:srgbClr val="EFFF5D"/>
                </a:solidFill>
                <a:latin typeface="Comic Sans MS" pitchFamily="66" charset="0"/>
              </a:rPr>
              <a:t>The blue light enters our eyes after being scattered multiple times, so appears to come from all parts of the sky.</a:t>
            </a:r>
          </a:p>
          <a:p>
            <a:pPr>
              <a:buClr>
                <a:schemeClr val="tx2"/>
              </a:buClr>
              <a:buFont typeface="Wingdings" pitchFamily="2" charset="2"/>
              <a:buChar char="§"/>
            </a:pPr>
            <a:endParaRPr lang="en-US" sz="2000" dirty="0">
              <a:solidFill>
                <a:srgbClr val="EFFF5D"/>
              </a:solidFill>
              <a:latin typeface="Comic Sans MS" pitchFamily="66" charset="0"/>
            </a:endParaRPr>
          </a:p>
        </p:txBody>
      </p:sp>
      <p:sp>
        <p:nvSpPr>
          <p:cNvPr id="4" name="Rectangle 2"/>
          <p:cNvSpPr>
            <a:spLocks noGrp="1" noChangeArrowheads="1"/>
          </p:cNvSpPr>
          <p:nvPr>
            <p:ph type="title"/>
          </p:nvPr>
        </p:nvSpPr>
        <p:spPr>
          <a:xfrm>
            <a:off x="685800" y="304800"/>
            <a:ext cx="7772400" cy="762000"/>
          </a:xfrm>
        </p:spPr>
        <p:txBody>
          <a:bodyPr/>
          <a:lstStyle/>
          <a:p>
            <a:r>
              <a:rPr lang="en-US" b="1" dirty="0">
                <a:solidFill>
                  <a:srgbClr val="EFFF5D"/>
                </a:solidFill>
                <a:latin typeface="Comic Sans MS" pitchFamily="66" charset="0"/>
              </a:rPr>
              <a:t>Why is the sky blue?</a:t>
            </a:r>
            <a:endParaRPr lang="en-US" dirty="0"/>
          </a:p>
        </p:txBody>
      </p:sp>
      <p:sp>
        <p:nvSpPr>
          <p:cNvPr id="2" name="Slide Number Placeholder 1">
            <a:extLst>
              <a:ext uri="{FF2B5EF4-FFF2-40B4-BE49-F238E27FC236}">
                <a16:creationId xmlns:a16="http://schemas.microsoft.com/office/drawing/2014/main" id="{D8761837-60C3-44B5-A031-12B7FB40E923}"/>
              </a:ext>
            </a:extLst>
          </p:cNvPr>
          <p:cNvSpPr>
            <a:spLocks noGrp="1"/>
          </p:cNvSpPr>
          <p:nvPr>
            <p:ph type="sldNum" sz="quarter" idx="12"/>
          </p:nvPr>
        </p:nvSpPr>
        <p:spPr/>
        <p:txBody>
          <a:bodyPr/>
          <a:lstStyle/>
          <a:p>
            <a:fld id="{53500040-8738-4FE8-8D54-7DC6F9DFC4C1}" type="slidenum">
              <a:rPr lang="en-US" smtClean="0"/>
              <a:pPr/>
              <a:t>11</a:t>
            </a:fld>
            <a:endParaRPr lang="en-US"/>
          </a:p>
        </p:txBody>
      </p:sp>
    </p:spTree>
    <p:extLst>
      <p:ext uri="{BB962C8B-B14F-4D97-AF65-F5344CB8AC3E}">
        <p14:creationId xmlns:p14="http://schemas.microsoft.com/office/powerpoint/2010/main" val="1972191725"/>
      </p:ext>
    </p:extLst>
  </p:cSld>
  <p:clrMapOvr>
    <a:masterClrMapping/>
  </p:clrMapOvr>
  <p:transition spd="med">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8546" name="Rectangle 2"/>
          <p:cNvSpPr>
            <a:spLocks noGrp="1" noChangeArrowheads="1"/>
          </p:cNvSpPr>
          <p:nvPr>
            <p:ph type="title"/>
          </p:nvPr>
        </p:nvSpPr>
        <p:spPr>
          <a:xfrm>
            <a:off x="1143000" y="533400"/>
            <a:ext cx="7772400" cy="762000"/>
          </a:xfrm>
        </p:spPr>
        <p:txBody>
          <a:bodyPr/>
          <a:lstStyle/>
          <a:p>
            <a:r>
              <a:rPr lang="en-US" b="1" dirty="0">
                <a:solidFill>
                  <a:srgbClr val="EFFF5D"/>
                </a:solidFill>
                <a:latin typeface="Comic Sans MS" pitchFamily="66" charset="0"/>
              </a:rPr>
              <a:t>Why is the sunset </a:t>
            </a:r>
            <a:r>
              <a:rPr lang="en-US" b="1" dirty="0">
                <a:solidFill>
                  <a:srgbClr val="FF0000"/>
                </a:solidFill>
                <a:latin typeface="Comic Sans MS" pitchFamily="66" charset="0"/>
              </a:rPr>
              <a:t>red</a:t>
            </a:r>
            <a:r>
              <a:rPr lang="en-US" b="1" dirty="0">
                <a:solidFill>
                  <a:srgbClr val="EFFF5D"/>
                </a:solidFill>
                <a:latin typeface="Comic Sans MS" pitchFamily="66" charset="0"/>
              </a:rPr>
              <a:t>?</a:t>
            </a:r>
            <a:endParaRPr lang="en-US" dirty="0"/>
          </a:p>
        </p:txBody>
      </p:sp>
      <p:pic>
        <p:nvPicPr>
          <p:cNvPr id="2028550" name="Picture 6" descr="epb16_01b"/>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2133600"/>
            <a:ext cx="3886200" cy="3401821"/>
          </a:xfrm>
          <a:noFill/>
          <a:ln/>
        </p:spPr>
      </p:pic>
      <p:sp>
        <p:nvSpPr>
          <p:cNvPr id="5" name="Rectangle 3"/>
          <p:cNvSpPr>
            <a:spLocks noChangeArrowheads="1"/>
          </p:cNvSpPr>
          <p:nvPr/>
        </p:nvSpPr>
        <p:spPr bwMode="auto">
          <a:xfrm>
            <a:off x="4125686" y="1688842"/>
            <a:ext cx="50292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chemeClr val="tx2"/>
              </a:buClr>
              <a:buFont typeface="Wingdings" pitchFamily="2" charset="2"/>
              <a:buChar char="§"/>
            </a:pPr>
            <a:r>
              <a:rPr lang="en-US" sz="2000" dirty="0">
                <a:solidFill>
                  <a:srgbClr val="EFFF5D"/>
                </a:solidFill>
                <a:latin typeface="Comic Sans MS" pitchFamily="66" charset="0"/>
              </a:rPr>
              <a:t>The shorter wavelengths of blue light are scattered by gas molecules in the atmosphere more than longer wavelengths such as red light.</a:t>
            </a:r>
          </a:p>
          <a:p>
            <a:pPr>
              <a:buClr>
                <a:schemeClr val="tx2"/>
              </a:buClr>
              <a:buFont typeface="Wingdings" pitchFamily="2" charset="2"/>
              <a:buChar char="§"/>
            </a:pPr>
            <a:endParaRPr lang="en-US" sz="2000" dirty="0">
              <a:solidFill>
                <a:srgbClr val="EFFF5D"/>
              </a:solidFill>
              <a:latin typeface="Comic Sans MS" pitchFamily="66" charset="0"/>
            </a:endParaRPr>
          </a:p>
          <a:p>
            <a:pPr>
              <a:buClr>
                <a:schemeClr val="tx2"/>
              </a:buClr>
              <a:buFont typeface="Wingdings" pitchFamily="2" charset="2"/>
              <a:buChar char="§"/>
            </a:pPr>
            <a:r>
              <a:rPr lang="en-US" sz="2000" dirty="0">
                <a:solidFill>
                  <a:srgbClr val="EFFF5D"/>
                </a:solidFill>
                <a:latin typeface="Comic Sans MS" pitchFamily="66" charset="0"/>
              </a:rPr>
              <a:t>When the sun is low on the horizon, the light must pass through more atmosphere than when the sun is directly above.</a:t>
            </a:r>
          </a:p>
          <a:p>
            <a:pPr>
              <a:buClr>
                <a:schemeClr val="tx2"/>
              </a:buClr>
              <a:buFont typeface="Wingdings" pitchFamily="2" charset="2"/>
              <a:buChar char="§"/>
            </a:pPr>
            <a:endParaRPr lang="en-US" sz="2000" dirty="0">
              <a:solidFill>
                <a:srgbClr val="EFFF5D"/>
              </a:solidFill>
              <a:latin typeface="Comic Sans MS" pitchFamily="66" charset="0"/>
            </a:endParaRPr>
          </a:p>
          <a:p>
            <a:pPr>
              <a:buClr>
                <a:schemeClr val="tx2"/>
              </a:buClr>
              <a:buFont typeface="Wingdings" pitchFamily="2" charset="2"/>
              <a:buChar char="§"/>
            </a:pPr>
            <a:r>
              <a:rPr lang="en-US" sz="2000" dirty="0">
                <a:solidFill>
                  <a:srgbClr val="EFFF5D"/>
                </a:solidFill>
                <a:latin typeface="Comic Sans MS" pitchFamily="66" charset="0"/>
              </a:rPr>
              <a:t>By the time the sun’s light reaches our eyes, the shorter wavelengths such as blue and yellow have been removed by scattering, leaving only orange and red light coming straight from the sun.</a:t>
            </a:r>
          </a:p>
          <a:p>
            <a:pPr>
              <a:buClr>
                <a:schemeClr val="tx2"/>
              </a:buClr>
              <a:buFont typeface="Wingdings" pitchFamily="2" charset="2"/>
              <a:buChar char="§"/>
            </a:pPr>
            <a:endParaRPr lang="en-US" sz="2000" dirty="0">
              <a:solidFill>
                <a:srgbClr val="EFFF5D"/>
              </a:solidFill>
              <a:latin typeface="Comic Sans MS" pitchFamily="66" charset="0"/>
            </a:endParaRPr>
          </a:p>
        </p:txBody>
      </p:sp>
      <p:sp>
        <p:nvSpPr>
          <p:cNvPr id="2" name="Slide Number Placeholder 1">
            <a:extLst>
              <a:ext uri="{FF2B5EF4-FFF2-40B4-BE49-F238E27FC236}">
                <a16:creationId xmlns:a16="http://schemas.microsoft.com/office/drawing/2014/main" id="{A61D0BC6-9CF2-434D-9C9A-83C2E5194B75}"/>
              </a:ext>
            </a:extLst>
          </p:cNvPr>
          <p:cNvSpPr>
            <a:spLocks noGrp="1"/>
          </p:cNvSpPr>
          <p:nvPr>
            <p:ph type="sldNum" sz="quarter" idx="12"/>
          </p:nvPr>
        </p:nvSpPr>
        <p:spPr/>
        <p:txBody>
          <a:bodyPr/>
          <a:lstStyle/>
          <a:p>
            <a:fld id="{53500040-8738-4FE8-8D54-7DC6F9DFC4C1}" type="slidenum">
              <a:rPr lang="en-US" smtClean="0"/>
              <a:pPr/>
              <a:t>12</a:t>
            </a:fld>
            <a:endParaRPr lang="en-US"/>
          </a:p>
        </p:txBody>
      </p:sp>
    </p:spTree>
    <p:extLst>
      <p:ext uri="{BB962C8B-B14F-4D97-AF65-F5344CB8AC3E}">
        <p14:creationId xmlns:p14="http://schemas.microsoft.com/office/powerpoint/2010/main" val="1215011880"/>
      </p:ext>
    </p:extLst>
  </p:cSld>
  <p:clrMapOvr>
    <a:masterClrMapping/>
  </p:clrMapOvr>
  <p:transition spd="med">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Rectangle 2"/>
          <p:cNvSpPr>
            <a:spLocks noGrp="1" noChangeArrowheads="1"/>
          </p:cNvSpPr>
          <p:nvPr>
            <p:ph type="title"/>
          </p:nvPr>
        </p:nvSpPr>
        <p:spPr>
          <a:xfrm>
            <a:off x="304800" y="465138"/>
            <a:ext cx="8534400" cy="1431925"/>
          </a:xfrm>
        </p:spPr>
        <p:txBody>
          <a:bodyPr/>
          <a:lstStyle/>
          <a:p>
            <a:r>
              <a:rPr lang="en-US"/>
              <a:t>The Existence of Atoms: Evidence from Chemistry</a:t>
            </a:r>
          </a:p>
        </p:txBody>
      </p:sp>
      <p:sp>
        <p:nvSpPr>
          <p:cNvPr id="852995" name="Rectangle 3"/>
          <p:cNvSpPr>
            <a:spLocks noGrp="1" noChangeArrowheads="1"/>
          </p:cNvSpPr>
          <p:nvPr>
            <p:ph type="body" idx="1"/>
          </p:nvPr>
        </p:nvSpPr>
        <p:spPr>
          <a:xfrm>
            <a:off x="685800" y="1905000"/>
            <a:ext cx="7772400" cy="4648200"/>
          </a:xfrm>
        </p:spPr>
        <p:txBody>
          <a:bodyPr/>
          <a:lstStyle/>
          <a:p>
            <a:pPr>
              <a:lnSpc>
                <a:spcPct val="80000"/>
              </a:lnSpc>
              <a:buFont typeface="Wingdings" pitchFamily="2" charset="2"/>
              <a:buChar char="Ø"/>
            </a:pPr>
            <a:r>
              <a:rPr lang="en-US" sz="2800" dirty="0"/>
              <a:t>Why believe in the existence of something we have never seen?</a:t>
            </a:r>
          </a:p>
          <a:p>
            <a:pPr lvl="1">
              <a:lnSpc>
                <a:spcPct val="80000"/>
              </a:lnSpc>
            </a:pPr>
            <a:endParaRPr lang="en-US" sz="2400" dirty="0"/>
          </a:p>
          <a:p>
            <a:pPr lvl="1">
              <a:lnSpc>
                <a:spcPct val="80000"/>
              </a:lnSpc>
            </a:pPr>
            <a:r>
              <a:rPr lang="en-US" sz="2400" dirty="0"/>
              <a:t>Observations can provide convincing evidence.</a:t>
            </a:r>
          </a:p>
          <a:p>
            <a:pPr lvl="1">
              <a:lnSpc>
                <a:spcPct val="80000"/>
              </a:lnSpc>
            </a:pPr>
            <a:endParaRPr lang="en-US" sz="2400" dirty="0"/>
          </a:p>
          <a:p>
            <a:pPr lvl="1">
              <a:lnSpc>
                <a:spcPct val="80000"/>
              </a:lnSpc>
            </a:pPr>
            <a:r>
              <a:rPr lang="en-US" sz="2400" dirty="0"/>
              <a:t>Much early evidence of atoms came from </a:t>
            </a:r>
            <a:r>
              <a:rPr lang="en-US" sz="2400" b="1" dirty="0">
                <a:solidFill>
                  <a:schemeClr val="accent1"/>
                </a:solidFill>
              </a:rPr>
              <a:t>chemistry</a:t>
            </a:r>
            <a:r>
              <a:rPr lang="en-US" sz="2400" dirty="0"/>
              <a:t>, </a:t>
            </a:r>
            <a:r>
              <a:rPr lang="en-US" sz="2400" dirty="0">
                <a:solidFill>
                  <a:srgbClr val="EFFF5D"/>
                </a:solidFill>
              </a:rPr>
              <a:t>the study of the differences in substances and how they can be combined to form other substances.</a:t>
            </a:r>
          </a:p>
          <a:p>
            <a:pPr lvl="1">
              <a:lnSpc>
                <a:spcPct val="80000"/>
              </a:lnSpc>
            </a:pPr>
            <a:endParaRPr lang="en-US" sz="2400" dirty="0"/>
          </a:p>
          <a:p>
            <a:pPr lvl="1">
              <a:lnSpc>
                <a:spcPct val="80000"/>
              </a:lnSpc>
            </a:pPr>
            <a:r>
              <a:rPr lang="en-US" sz="2400" dirty="0"/>
              <a:t>Since certain substances were retrievable, early scientists were also tempted to believe that certain </a:t>
            </a:r>
            <a:r>
              <a:rPr lang="en-US" sz="2400" dirty="0">
                <a:solidFill>
                  <a:schemeClr val="accent1"/>
                </a:solidFill>
              </a:rPr>
              <a:t>elements</a:t>
            </a:r>
            <a:r>
              <a:rPr lang="en-US" sz="2400" dirty="0"/>
              <a:t> were made up of tiny indivisible </a:t>
            </a:r>
            <a:r>
              <a:rPr lang="en-US" sz="2400" dirty="0">
                <a:solidFill>
                  <a:schemeClr val="accent1"/>
                </a:solidFill>
              </a:rPr>
              <a:t>atoms</a:t>
            </a:r>
            <a:r>
              <a:rPr lang="en-US" sz="2400" dirty="0"/>
              <a:t>.</a:t>
            </a:r>
          </a:p>
          <a:p>
            <a:pPr lvl="1">
              <a:lnSpc>
                <a:spcPct val="80000"/>
              </a:lnSpc>
            </a:pPr>
            <a:endParaRPr lang="en-US" sz="2400" dirty="0"/>
          </a:p>
        </p:txBody>
      </p:sp>
      <p:sp>
        <p:nvSpPr>
          <p:cNvPr id="2" name="Slide Number Placeholder 1">
            <a:extLst>
              <a:ext uri="{FF2B5EF4-FFF2-40B4-BE49-F238E27FC236}">
                <a16:creationId xmlns:a16="http://schemas.microsoft.com/office/drawing/2014/main" id="{CFAA62CE-050F-4AD1-AD18-E086CB1266AD}"/>
              </a:ext>
            </a:extLst>
          </p:cNvPr>
          <p:cNvSpPr>
            <a:spLocks noGrp="1"/>
          </p:cNvSpPr>
          <p:nvPr>
            <p:ph type="sldNum" sz="quarter" idx="12"/>
          </p:nvPr>
        </p:nvSpPr>
        <p:spPr/>
        <p:txBody>
          <a:bodyPr/>
          <a:lstStyle/>
          <a:p>
            <a:fld id="{53500040-8738-4FE8-8D54-7DC6F9DFC4C1}"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4978" name="Rectangle 2"/>
          <p:cNvSpPr>
            <a:spLocks noGrp="1" noChangeArrowheads="1"/>
          </p:cNvSpPr>
          <p:nvPr>
            <p:ph type="title"/>
          </p:nvPr>
        </p:nvSpPr>
        <p:spPr>
          <a:xfrm>
            <a:off x="685800" y="304800"/>
            <a:ext cx="7772400" cy="553998"/>
          </a:xfrm>
        </p:spPr>
        <p:txBody>
          <a:bodyPr/>
          <a:lstStyle/>
          <a:p>
            <a:r>
              <a:rPr lang="en-US" sz="3000" dirty="0"/>
              <a:t>Cathode rays, Electrons, and X-rays</a:t>
            </a:r>
          </a:p>
        </p:txBody>
      </p:sp>
      <p:sp>
        <p:nvSpPr>
          <p:cNvPr id="1534982" name="Rectangle 6"/>
          <p:cNvSpPr>
            <a:spLocks noChangeArrowheads="1"/>
          </p:cNvSpPr>
          <p:nvPr/>
        </p:nvSpPr>
        <p:spPr bwMode="auto">
          <a:xfrm>
            <a:off x="540774" y="914400"/>
            <a:ext cx="80772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buClr>
                <a:schemeClr val="folHlink"/>
              </a:buClr>
              <a:buSzPct val="85000"/>
              <a:buFont typeface="Wingdings" pitchFamily="2" charset="2"/>
              <a:buChar char="v"/>
            </a:pPr>
            <a:r>
              <a:rPr lang="en-US" sz="2800" dirty="0">
                <a:latin typeface="Arial" charset="0"/>
              </a:rPr>
              <a:t>By the end of the nineteenth century, </a:t>
            </a:r>
            <a:r>
              <a:rPr lang="en-US" sz="2800" b="1" i="1" dirty="0">
                <a:latin typeface="Arial" charset="0"/>
              </a:rPr>
              <a:t>chemists</a:t>
            </a:r>
            <a:r>
              <a:rPr lang="en-US" sz="2800" dirty="0">
                <a:latin typeface="Arial" charset="0"/>
              </a:rPr>
              <a:t> were using the concept of atoms to explain their properties.</a:t>
            </a:r>
          </a:p>
          <a:p>
            <a:pPr marL="342900" indent="-342900">
              <a:lnSpc>
                <a:spcPct val="80000"/>
              </a:lnSpc>
              <a:spcBef>
                <a:spcPct val="20000"/>
              </a:spcBef>
              <a:buClr>
                <a:schemeClr val="folHlink"/>
              </a:buClr>
              <a:buSzPct val="85000"/>
              <a:buFont typeface="Wingdings" pitchFamily="2" charset="2"/>
              <a:buChar char="v"/>
            </a:pPr>
            <a:endParaRPr lang="en-US" sz="2800" dirty="0">
              <a:latin typeface="Arial" charset="0"/>
            </a:endParaRPr>
          </a:p>
          <a:p>
            <a:pPr marL="342900" indent="-342900">
              <a:lnSpc>
                <a:spcPct val="80000"/>
              </a:lnSpc>
              <a:spcBef>
                <a:spcPct val="20000"/>
              </a:spcBef>
              <a:buClr>
                <a:schemeClr val="folHlink"/>
              </a:buClr>
              <a:buSzPct val="85000"/>
              <a:buFont typeface="Wingdings" pitchFamily="2" charset="2"/>
              <a:buChar char="v"/>
            </a:pPr>
            <a:r>
              <a:rPr lang="en-US" sz="2800" b="1" i="1" dirty="0">
                <a:latin typeface="Arial" charset="0"/>
              </a:rPr>
              <a:t>Physicists</a:t>
            </a:r>
            <a:r>
              <a:rPr lang="en-US" sz="2800" dirty="0">
                <a:latin typeface="Arial" charset="0"/>
              </a:rPr>
              <a:t> were less convinced.</a:t>
            </a:r>
          </a:p>
          <a:p>
            <a:pPr marL="742950" lvl="1" indent="-285750">
              <a:lnSpc>
                <a:spcPct val="80000"/>
              </a:lnSpc>
              <a:spcBef>
                <a:spcPct val="20000"/>
              </a:spcBef>
              <a:buClr>
                <a:schemeClr val="tx2"/>
              </a:buClr>
              <a:buSzPct val="70000"/>
              <a:buFont typeface="Wingdings" pitchFamily="2" charset="2"/>
              <a:buChar char="l"/>
            </a:pPr>
            <a:r>
              <a:rPr lang="en-US" dirty="0">
                <a:latin typeface="Arial" charset="0"/>
              </a:rPr>
              <a:t>The discovery of </a:t>
            </a:r>
            <a:r>
              <a:rPr lang="en-US" b="1" i="1" dirty="0">
                <a:solidFill>
                  <a:schemeClr val="accent1"/>
                </a:solidFill>
                <a:latin typeface="Arial" charset="0"/>
              </a:rPr>
              <a:t>cathode rays</a:t>
            </a:r>
            <a:r>
              <a:rPr lang="en-US" dirty="0">
                <a:latin typeface="Arial" charset="0"/>
              </a:rPr>
              <a:t> was the beginning of atomic physics.</a:t>
            </a:r>
          </a:p>
        </p:txBody>
      </p:sp>
      <p:pic>
        <p:nvPicPr>
          <p:cNvPr id="1534984" name="Picture 8" descr="18_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3886200"/>
            <a:ext cx="3817938" cy="276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4985" name="Text Box 9"/>
          <p:cNvSpPr txBox="1">
            <a:spLocks noChangeArrowheads="1"/>
          </p:cNvSpPr>
          <p:nvPr/>
        </p:nvSpPr>
        <p:spPr bwMode="auto">
          <a:xfrm>
            <a:off x="233516" y="3584063"/>
            <a:ext cx="4724400" cy="2751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40000"/>
              </a:spcBef>
              <a:buClr>
                <a:schemeClr val="folHlink"/>
              </a:buClr>
              <a:buFont typeface="Wingdings" pitchFamily="2" charset="2"/>
              <a:buChar char="§"/>
            </a:pPr>
            <a:r>
              <a:rPr lang="en-US" sz="1800" dirty="0">
                <a:solidFill>
                  <a:srgbClr val="C3DCFF"/>
                </a:solidFill>
                <a:latin typeface="Arial" charset="0"/>
              </a:rPr>
              <a:t>Two electrodes are sealed in a glass tube.</a:t>
            </a:r>
          </a:p>
          <a:p>
            <a:pPr>
              <a:spcBef>
                <a:spcPct val="40000"/>
              </a:spcBef>
              <a:buClr>
                <a:schemeClr val="folHlink"/>
              </a:buClr>
              <a:buFont typeface="Wingdings" pitchFamily="2" charset="2"/>
              <a:buChar char="§"/>
            </a:pPr>
            <a:endParaRPr lang="en-US" sz="1800" dirty="0">
              <a:solidFill>
                <a:srgbClr val="C3DCFF"/>
              </a:solidFill>
              <a:latin typeface="Arial" charset="0"/>
            </a:endParaRPr>
          </a:p>
          <a:p>
            <a:pPr>
              <a:spcBef>
                <a:spcPct val="40000"/>
              </a:spcBef>
              <a:buClr>
                <a:schemeClr val="folHlink"/>
              </a:buClr>
              <a:buFont typeface="Wingdings" pitchFamily="2" charset="2"/>
              <a:buChar char="§"/>
            </a:pPr>
            <a:r>
              <a:rPr lang="en-US" sz="1800" dirty="0">
                <a:solidFill>
                  <a:srgbClr val="C3DCFF"/>
                </a:solidFill>
                <a:latin typeface="Arial" charset="0"/>
              </a:rPr>
              <a:t>As the tube is evacuated, a glow discharge appears in the gas between the electrodes.</a:t>
            </a:r>
          </a:p>
          <a:p>
            <a:pPr>
              <a:spcBef>
                <a:spcPct val="40000"/>
              </a:spcBef>
              <a:buClr>
                <a:schemeClr val="folHlink"/>
              </a:buClr>
              <a:buFont typeface="Wingdings" pitchFamily="2" charset="2"/>
              <a:buChar char="§"/>
            </a:pPr>
            <a:endParaRPr lang="en-US" sz="1800" dirty="0">
              <a:solidFill>
                <a:srgbClr val="C3DCFF"/>
              </a:solidFill>
              <a:latin typeface="Arial" charset="0"/>
            </a:endParaRPr>
          </a:p>
          <a:p>
            <a:pPr>
              <a:spcBef>
                <a:spcPct val="40000"/>
              </a:spcBef>
              <a:buClr>
                <a:schemeClr val="folHlink"/>
              </a:buClr>
              <a:buFont typeface="Wingdings" pitchFamily="2" charset="2"/>
              <a:buChar char="§"/>
            </a:pPr>
            <a:r>
              <a:rPr lang="en-US" sz="1800" dirty="0">
                <a:solidFill>
                  <a:srgbClr val="C3DCFF"/>
                </a:solidFill>
                <a:latin typeface="Arial" charset="0"/>
              </a:rPr>
              <a:t>With further evacuation, the discharge disappears, and a glow appears on the end of the tube opposite the cathode.</a:t>
            </a:r>
          </a:p>
        </p:txBody>
      </p:sp>
      <p:sp>
        <p:nvSpPr>
          <p:cNvPr id="2" name="Slide Number Placeholder 1">
            <a:extLst>
              <a:ext uri="{FF2B5EF4-FFF2-40B4-BE49-F238E27FC236}">
                <a16:creationId xmlns:a16="http://schemas.microsoft.com/office/drawing/2014/main" id="{A1E8BAD0-7E9C-4E47-BA8C-B32D290EA0CC}"/>
              </a:ext>
            </a:extLst>
          </p:cNvPr>
          <p:cNvSpPr>
            <a:spLocks noGrp="1"/>
          </p:cNvSpPr>
          <p:nvPr>
            <p:ph type="sldNum" sz="quarter" idx="12"/>
          </p:nvPr>
        </p:nvSpPr>
        <p:spPr/>
        <p:txBody>
          <a:bodyPr/>
          <a:lstStyle/>
          <a:p>
            <a:fld id="{53500040-8738-4FE8-8D54-7DC6F9DFC4C1}"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2450" name="Rectangle 2"/>
          <p:cNvSpPr>
            <a:spLocks noGrp="1" noChangeArrowheads="1"/>
          </p:cNvSpPr>
          <p:nvPr>
            <p:ph type="body" sz="half" idx="1"/>
          </p:nvPr>
        </p:nvSpPr>
        <p:spPr>
          <a:xfrm>
            <a:off x="304800" y="228600"/>
            <a:ext cx="8534400" cy="2133600"/>
          </a:xfrm>
        </p:spPr>
        <p:txBody>
          <a:bodyPr/>
          <a:lstStyle/>
          <a:p>
            <a:r>
              <a:rPr lang="en-US" sz="2500" dirty="0">
                <a:solidFill>
                  <a:srgbClr val="EE8DEC"/>
                </a:solidFill>
              </a:rPr>
              <a:t>J. J. Thomson</a:t>
            </a:r>
            <a:r>
              <a:rPr lang="en-US" sz="2500" dirty="0"/>
              <a:t> </a:t>
            </a:r>
            <a:r>
              <a:rPr lang="en-US" sz="2500" dirty="0">
                <a:solidFill>
                  <a:srgbClr val="FFFADA"/>
                </a:solidFill>
              </a:rPr>
              <a:t>used both electric fields and magnetic fields to deflect the beam.</a:t>
            </a:r>
          </a:p>
        </p:txBody>
      </p:sp>
      <p:sp>
        <p:nvSpPr>
          <p:cNvPr id="2152452" name="Rectangle 4"/>
          <p:cNvSpPr>
            <a:spLocks noChangeArrowheads="1"/>
          </p:cNvSpPr>
          <p:nvPr/>
        </p:nvSpPr>
        <p:spPr bwMode="auto">
          <a:xfrm>
            <a:off x="304800" y="4114800"/>
            <a:ext cx="8534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folHlink"/>
              </a:buClr>
              <a:buSzPct val="85000"/>
              <a:buFont typeface="Wingdings" pitchFamily="2" charset="2"/>
              <a:buChar char="v"/>
            </a:pPr>
            <a:r>
              <a:rPr lang="en-US" dirty="0">
                <a:solidFill>
                  <a:srgbClr val="FFFADA"/>
                </a:solidFill>
                <a:latin typeface="Arial" charset="0"/>
              </a:rPr>
              <a:t>The combined effect allowed him to estimate the velocity of the particles.</a:t>
            </a:r>
          </a:p>
          <a:p>
            <a:pPr marL="342900" indent="-342900">
              <a:lnSpc>
                <a:spcPct val="90000"/>
              </a:lnSpc>
              <a:spcBef>
                <a:spcPct val="20000"/>
              </a:spcBef>
              <a:buClr>
                <a:schemeClr val="folHlink"/>
              </a:buClr>
              <a:buSzPct val="85000"/>
              <a:buFont typeface="Wingdings" pitchFamily="2" charset="2"/>
              <a:buChar char="v"/>
            </a:pPr>
            <a:endParaRPr lang="en-US" dirty="0">
              <a:solidFill>
                <a:srgbClr val="FFFADA"/>
              </a:solidFill>
              <a:latin typeface="Arial" charset="0"/>
            </a:endParaRPr>
          </a:p>
          <a:p>
            <a:pPr marL="342900" indent="-342900">
              <a:lnSpc>
                <a:spcPct val="90000"/>
              </a:lnSpc>
              <a:spcBef>
                <a:spcPct val="20000"/>
              </a:spcBef>
              <a:buClr>
                <a:schemeClr val="folHlink"/>
              </a:buClr>
              <a:buSzPct val="85000"/>
              <a:buFont typeface="Wingdings" pitchFamily="2" charset="2"/>
              <a:buChar char="v"/>
            </a:pPr>
            <a:r>
              <a:rPr lang="en-US" dirty="0">
                <a:solidFill>
                  <a:srgbClr val="FFFADA"/>
                </a:solidFill>
                <a:latin typeface="Arial" charset="0"/>
              </a:rPr>
              <a:t>With the deflection produced by the magnetic field alone, this allowed him to estimate the mass of the particles.</a:t>
            </a:r>
          </a:p>
          <a:p>
            <a:pPr marL="742950" lvl="1" indent="-285750">
              <a:lnSpc>
                <a:spcPct val="90000"/>
              </a:lnSpc>
              <a:spcBef>
                <a:spcPct val="20000"/>
              </a:spcBef>
              <a:buClr>
                <a:schemeClr val="tx2"/>
              </a:buClr>
              <a:buSzPct val="70000"/>
              <a:buFont typeface="Wingdings" pitchFamily="2" charset="2"/>
              <a:buChar char="l"/>
            </a:pPr>
            <a:r>
              <a:rPr lang="en-US" dirty="0">
                <a:solidFill>
                  <a:srgbClr val="FFFADA"/>
                </a:solidFill>
                <a:latin typeface="Arial" charset="0"/>
              </a:rPr>
              <a:t>We now call these particles </a:t>
            </a:r>
            <a:r>
              <a:rPr lang="en-US" b="1" i="1" dirty="0">
                <a:solidFill>
                  <a:schemeClr val="accent1"/>
                </a:solidFill>
                <a:latin typeface="Arial" charset="0"/>
              </a:rPr>
              <a:t>electrons</a:t>
            </a:r>
            <a:r>
              <a:rPr lang="en-US" dirty="0">
                <a:solidFill>
                  <a:srgbClr val="FFFADA"/>
                </a:solidFill>
                <a:latin typeface="Arial" charset="0"/>
              </a:rPr>
              <a:t>.</a:t>
            </a:r>
          </a:p>
        </p:txBody>
      </p:sp>
      <p:pic>
        <p:nvPicPr>
          <p:cNvPr id="2152453" name="Picture 5" descr="18_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066800"/>
            <a:ext cx="7772400" cy="2895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B7859B29-89E1-415B-91BA-CFC9D2BD3004}"/>
              </a:ext>
            </a:extLst>
          </p:cNvPr>
          <p:cNvSpPr>
            <a:spLocks noGrp="1"/>
          </p:cNvSpPr>
          <p:nvPr>
            <p:ph type="sldNum" sz="quarter" idx="12"/>
          </p:nvPr>
        </p:nvSpPr>
        <p:spPr/>
        <p:txBody>
          <a:bodyPr/>
          <a:lstStyle/>
          <a:p>
            <a:fld id="{76AC36B3-1326-4EA6-9446-60C65CCBF8CB}" type="slidenum">
              <a:rPr lang="en-US" smtClean="0"/>
              <a:pPr/>
              <a:t>15</a:t>
            </a:fld>
            <a:endParaRPr lang="en-US"/>
          </a:p>
        </p:txBody>
      </p:sp>
    </p:spTree>
    <p:extLst>
      <p:ext uri="{BB962C8B-B14F-4D97-AF65-F5344CB8AC3E}">
        <p14:creationId xmlns:p14="http://schemas.microsoft.com/office/powerpoint/2010/main" val="3873115782"/>
      </p:ext>
    </p:extLst>
  </p:cSld>
  <p:clrMapOvr>
    <a:masterClrMapping/>
  </p:clrMapOvr>
  <p:transition spd="med">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6546" name="Rectangle 2"/>
          <p:cNvSpPr>
            <a:spLocks noGrp="1" noChangeArrowheads="1"/>
          </p:cNvSpPr>
          <p:nvPr>
            <p:ph type="body" sz="half" idx="1"/>
          </p:nvPr>
        </p:nvSpPr>
        <p:spPr>
          <a:xfrm>
            <a:off x="304800" y="533400"/>
            <a:ext cx="8534400" cy="3886200"/>
          </a:xfrm>
        </p:spPr>
        <p:txBody>
          <a:bodyPr/>
          <a:lstStyle/>
          <a:p>
            <a:pPr>
              <a:lnSpc>
                <a:spcPct val="80000"/>
              </a:lnSpc>
            </a:pPr>
            <a:r>
              <a:rPr lang="en-US" sz="2400" dirty="0"/>
              <a:t>Thomson’s discovery provided the first known subatomic particle.</a:t>
            </a:r>
          </a:p>
          <a:p>
            <a:pPr lvl="1">
              <a:lnSpc>
                <a:spcPct val="80000"/>
              </a:lnSpc>
            </a:pPr>
            <a:r>
              <a:rPr lang="en-US" sz="2000" dirty="0">
                <a:solidFill>
                  <a:srgbClr val="FFE4B1"/>
                </a:solidFill>
              </a:rPr>
              <a:t>The mass of an electron is 9.1 x 10</a:t>
            </a:r>
            <a:r>
              <a:rPr lang="en-US" sz="2000" baseline="30000" dirty="0">
                <a:solidFill>
                  <a:srgbClr val="FFE4B1"/>
                </a:solidFill>
              </a:rPr>
              <a:t>-31</a:t>
            </a:r>
            <a:r>
              <a:rPr lang="en-US" sz="2000" dirty="0">
                <a:solidFill>
                  <a:srgbClr val="FFE4B1"/>
                </a:solidFill>
              </a:rPr>
              <a:t> kg.</a:t>
            </a:r>
          </a:p>
          <a:p>
            <a:pPr lvl="1">
              <a:lnSpc>
                <a:spcPct val="80000"/>
              </a:lnSpc>
            </a:pPr>
            <a:r>
              <a:rPr lang="en-US" sz="2000" dirty="0">
                <a:solidFill>
                  <a:srgbClr val="FFE4B1"/>
                </a:solidFill>
              </a:rPr>
              <a:t>The charge of an electron is 1.6 x 10</a:t>
            </a:r>
            <a:r>
              <a:rPr lang="en-US" sz="2000" baseline="30000" dirty="0">
                <a:solidFill>
                  <a:srgbClr val="FFE4B1"/>
                </a:solidFill>
              </a:rPr>
              <a:t>-19</a:t>
            </a:r>
            <a:r>
              <a:rPr lang="en-US" sz="2000" dirty="0">
                <a:solidFill>
                  <a:srgbClr val="FFE4B1"/>
                </a:solidFill>
              </a:rPr>
              <a:t> C.</a:t>
            </a:r>
          </a:p>
          <a:p>
            <a:pPr lvl="1">
              <a:lnSpc>
                <a:spcPct val="80000"/>
              </a:lnSpc>
            </a:pPr>
            <a:r>
              <a:rPr lang="en-US" sz="2000" dirty="0">
                <a:solidFill>
                  <a:srgbClr val="FFE4B1"/>
                </a:solidFill>
              </a:rPr>
              <a:t>The electron was the first possible candidate for a building block of atoms.</a:t>
            </a:r>
          </a:p>
          <a:p>
            <a:pPr>
              <a:lnSpc>
                <a:spcPct val="80000"/>
              </a:lnSpc>
            </a:pPr>
            <a:endParaRPr lang="en-US" sz="2400" dirty="0"/>
          </a:p>
          <a:p>
            <a:pPr>
              <a:lnSpc>
                <a:spcPct val="80000"/>
              </a:lnSpc>
            </a:pPr>
            <a:r>
              <a:rPr lang="en-US" sz="2400" dirty="0"/>
              <a:t>The study of cathode rays led </a:t>
            </a:r>
            <a:r>
              <a:rPr lang="en-US" sz="2400" dirty="0">
                <a:solidFill>
                  <a:srgbClr val="EE8DEC"/>
                </a:solidFill>
              </a:rPr>
              <a:t>Roentgen</a:t>
            </a:r>
            <a:r>
              <a:rPr lang="en-US" sz="2400" dirty="0"/>
              <a:t> to discover yet another type of radiation.</a:t>
            </a:r>
          </a:p>
        </p:txBody>
      </p:sp>
      <p:pic>
        <p:nvPicPr>
          <p:cNvPr id="2156548" name="Picture 4" descr="18_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3663" y="3749944"/>
            <a:ext cx="6789737" cy="307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B066B8E2-3C35-4D46-A4D4-33D0BF327535}"/>
              </a:ext>
            </a:extLst>
          </p:cNvPr>
          <p:cNvSpPr>
            <a:spLocks noGrp="1"/>
          </p:cNvSpPr>
          <p:nvPr>
            <p:ph type="sldNum" sz="quarter" idx="12"/>
          </p:nvPr>
        </p:nvSpPr>
        <p:spPr/>
        <p:txBody>
          <a:bodyPr/>
          <a:lstStyle/>
          <a:p>
            <a:fld id="{76AC36B3-1326-4EA6-9446-60C65CCBF8CB}" type="slidenum">
              <a:rPr lang="en-US" smtClean="0"/>
              <a:pPr/>
              <a:t>16</a:t>
            </a:fld>
            <a:endParaRPr lang="en-US"/>
          </a:p>
        </p:txBody>
      </p:sp>
    </p:spTree>
  </p:cSld>
  <p:clrMapOvr>
    <a:masterClrMapping/>
  </p:clrMapOvr>
  <p:transition spd="med">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8594" name="Rectangle 2"/>
          <p:cNvSpPr>
            <a:spLocks noGrp="1" noChangeArrowheads="1"/>
          </p:cNvSpPr>
          <p:nvPr>
            <p:ph type="body" sz="half" idx="1"/>
          </p:nvPr>
        </p:nvSpPr>
        <p:spPr>
          <a:xfrm>
            <a:off x="0" y="76200"/>
            <a:ext cx="6030764" cy="3886200"/>
          </a:xfrm>
        </p:spPr>
        <p:txBody>
          <a:bodyPr/>
          <a:lstStyle/>
          <a:p>
            <a:r>
              <a:rPr lang="en-US" sz="2400" dirty="0">
                <a:solidFill>
                  <a:srgbClr val="DFFFE7"/>
                </a:solidFill>
              </a:rPr>
              <a:t>He noticed that a fluorescent material would glow when placed near his covered cathode-ray tube.</a:t>
            </a:r>
            <a:r>
              <a:rPr lang="en-US" sz="2400" dirty="0">
                <a:solidFill>
                  <a:srgbClr val="FFD6F5"/>
                </a:solidFill>
              </a:rPr>
              <a:t> </a:t>
            </a:r>
          </a:p>
          <a:p>
            <a:endParaRPr lang="en-US" sz="2400" dirty="0">
              <a:solidFill>
                <a:srgbClr val="FFD6F5"/>
              </a:solidFill>
            </a:endParaRPr>
          </a:p>
          <a:p>
            <a:r>
              <a:rPr lang="en-US" sz="2400" dirty="0">
                <a:solidFill>
                  <a:srgbClr val="FFD6F5"/>
                </a:solidFill>
              </a:rPr>
              <a:t>Cathode rays could not travel through air, but this new radiation did.</a:t>
            </a:r>
          </a:p>
          <a:p>
            <a:endParaRPr lang="en-US" sz="2400" dirty="0">
              <a:solidFill>
                <a:srgbClr val="DFFFE7"/>
              </a:solidFill>
            </a:endParaRPr>
          </a:p>
          <a:p>
            <a:r>
              <a:rPr lang="en-US" sz="2400" dirty="0">
                <a:solidFill>
                  <a:srgbClr val="DFFFE7"/>
                </a:solidFill>
              </a:rPr>
              <a:t>Because they were unknown, Roentgen called this new radiation </a:t>
            </a:r>
            <a:r>
              <a:rPr lang="en-US" sz="2400" b="1" i="1" dirty="0">
                <a:solidFill>
                  <a:schemeClr val="accent1"/>
                </a:solidFill>
              </a:rPr>
              <a:t>X-rays</a:t>
            </a:r>
            <a:r>
              <a:rPr lang="en-US" sz="2400" dirty="0">
                <a:solidFill>
                  <a:srgbClr val="DFFFE7"/>
                </a:solidFill>
              </a:rPr>
              <a:t>.</a:t>
            </a:r>
            <a:endParaRPr lang="en-US" sz="2400" dirty="0"/>
          </a:p>
        </p:txBody>
      </p:sp>
      <p:pic>
        <p:nvPicPr>
          <p:cNvPr id="2158597" name="Picture 5" descr="18_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6" y="4112324"/>
            <a:ext cx="5562600" cy="2519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00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52400"/>
            <a:ext cx="3124200" cy="457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791200" y="4690408"/>
            <a:ext cx="3352800" cy="1323439"/>
          </a:xfrm>
          <a:prstGeom prst="rect">
            <a:avLst/>
          </a:prstGeom>
        </p:spPr>
        <p:txBody>
          <a:bodyPr wrap="square">
            <a:spAutoFit/>
          </a:bodyPr>
          <a:lstStyle/>
          <a:p>
            <a:r>
              <a:rPr lang="en-US" sz="2000" dirty="0"/>
              <a:t>Wikipedia: “print of  </a:t>
            </a:r>
            <a:r>
              <a:rPr lang="en-US" sz="2000" dirty="0" err="1"/>
              <a:t>Roentgen’a</a:t>
            </a:r>
            <a:r>
              <a:rPr lang="en-US" sz="2000" dirty="0"/>
              <a:t> first "medical" X-ray, of his wife's hand, taken on 22 December 1895”</a:t>
            </a:r>
          </a:p>
        </p:txBody>
      </p:sp>
      <p:sp>
        <p:nvSpPr>
          <p:cNvPr id="3" name="TextBox 2"/>
          <p:cNvSpPr txBox="1"/>
          <p:nvPr/>
        </p:nvSpPr>
        <p:spPr>
          <a:xfrm>
            <a:off x="1172474" y="3429000"/>
            <a:ext cx="3200400" cy="461665"/>
          </a:xfrm>
          <a:prstGeom prst="rect">
            <a:avLst/>
          </a:prstGeom>
          <a:noFill/>
        </p:spPr>
        <p:txBody>
          <a:bodyPr wrap="square" rtlCol="0">
            <a:spAutoFit/>
          </a:bodyPr>
          <a:lstStyle/>
          <a:p>
            <a:r>
              <a:rPr lang="en-US" b="1" dirty="0">
                <a:solidFill>
                  <a:srgbClr val="FFC000"/>
                </a:solidFill>
              </a:rPr>
              <a:t>1</a:t>
            </a:r>
            <a:r>
              <a:rPr lang="en-US" b="1" baseline="30000" dirty="0">
                <a:solidFill>
                  <a:srgbClr val="FFC000"/>
                </a:solidFill>
              </a:rPr>
              <a:t>st</a:t>
            </a:r>
            <a:r>
              <a:rPr lang="en-US" b="1" dirty="0">
                <a:solidFill>
                  <a:srgbClr val="FFC000"/>
                </a:solidFill>
              </a:rPr>
              <a:t> Nobel Prize Winner </a:t>
            </a:r>
          </a:p>
        </p:txBody>
      </p:sp>
      <p:sp>
        <p:nvSpPr>
          <p:cNvPr id="4" name="Slide Number Placeholder 3">
            <a:extLst>
              <a:ext uri="{FF2B5EF4-FFF2-40B4-BE49-F238E27FC236}">
                <a16:creationId xmlns:a16="http://schemas.microsoft.com/office/drawing/2014/main" id="{3253CC9B-AA8B-4E0A-9ADF-8CF08FB81900}"/>
              </a:ext>
            </a:extLst>
          </p:cNvPr>
          <p:cNvSpPr>
            <a:spLocks noGrp="1"/>
          </p:cNvSpPr>
          <p:nvPr>
            <p:ph type="sldNum" sz="quarter" idx="12"/>
          </p:nvPr>
        </p:nvSpPr>
        <p:spPr/>
        <p:txBody>
          <a:bodyPr/>
          <a:lstStyle/>
          <a:p>
            <a:fld id="{76AC36B3-1326-4EA6-9446-60C65CCBF8CB}" type="slidenum">
              <a:rPr lang="en-US" smtClean="0"/>
              <a:pPr/>
              <a:t>17</a:t>
            </a:fld>
            <a:endParaRPr lang="en-US"/>
          </a:p>
        </p:txBody>
      </p:sp>
    </p:spTree>
  </p:cSld>
  <p:clrMapOvr>
    <a:masterClrMapping/>
  </p:clrMapOvr>
  <p:transition spd="med">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9987" name="Picture 3" descr="18_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6513" y="1295400"/>
            <a:ext cx="3875087" cy="490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089989" name="Rectangle 5"/>
              <p:cNvSpPr>
                <a:spLocks noChangeArrowheads="1"/>
              </p:cNvSpPr>
              <p:nvPr/>
            </p:nvSpPr>
            <p:spPr bwMode="auto">
              <a:xfrm>
                <a:off x="0" y="76200"/>
                <a:ext cx="9144000" cy="62484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p>
                <a:pPr>
                  <a:lnSpc>
                    <a:spcPct val="90000"/>
                  </a:lnSpc>
                  <a:spcBef>
                    <a:spcPct val="20000"/>
                  </a:spcBef>
                  <a:buClr>
                    <a:schemeClr val="folHlink"/>
                  </a:buClr>
                  <a:buSzPct val="85000"/>
                </a:pPr>
                <a:r>
                  <a:rPr lang="en-US" sz="2200" dirty="0">
                    <a:solidFill>
                      <a:srgbClr val="EE8DEC"/>
                    </a:solidFill>
                    <a:latin typeface="Arial" charset="0"/>
                  </a:rPr>
                  <a:t>Rutherford</a:t>
                </a:r>
                <a:r>
                  <a:rPr lang="en-US" sz="2200" dirty="0">
                    <a:latin typeface="Arial" charset="0"/>
                  </a:rPr>
                  <a:t> noticed when the beam of radiation from a uranium sample passes through a magnetic field, it splits into three components.</a:t>
                </a:r>
              </a:p>
              <a:p>
                <a:pPr marL="742950" lvl="1" indent="-285750">
                  <a:lnSpc>
                    <a:spcPct val="90000"/>
                  </a:lnSpc>
                  <a:spcBef>
                    <a:spcPct val="20000"/>
                  </a:spcBef>
                  <a:buClr>
                    <a:schemeClr val="tx2"/>
                  </a:buClr>
                  <a:buSzPct val="70000"/>
                  <a:buFont typeface="Wingdings" pitchFamily="2" charset="2"/>
                  <a:buChar char="l"/>
                </a:pPr>
                <a:r>
                  <a:rPr lang="en-US" sz="2000" b="1" i="1" dirty="0">
                    <a:solidFill>
                      <a:schemeClr val="accent1"/>
                    </a:solidFill>
                    <a:latin typeface="Arial" charset="0"/>
                  </a:rPr>
                  <a:t>Alpha</a:t>
                </a:r>
                <a:r>
                  <a:rPr lang="en-US" sz="2000" dirty="0">
                    <a:solidFill>
                      <a:srgbClr val="FFE4B1"/>
                    </a:solidFill>
                    <a:latin typeface="Arial" charset="0"/>
                  </a:rPr>
                  <a:t> deviates slightly to the left, </a:t>
                </a:r>
              </a:p>
              <a:p>
                <a:pPr marL="742950" lvl="1" indent="-285750">
                  <a:lnSpc>
                    <a:spcPct val="90000"/>
                  </a:lnSpc>
                  <a:spcBef>
                    <a:spcPct val="20000"/>
                  </a:spcBef>
                  <a:buClr>
                    <a:schemeClr val="tx2"/>
                  </a:buClr>
                  <a:buSzPct val="70000"/>
                  <a:buFont typeface="Wingdings" pitchFamily="2" charset="2"/>
                  <a:buNone/>
                </a:pPr>
                <a:r>
                  <a:rPr lang="en-US" sz="2000" dirty="0">
                    <a:solidFill>
                      <a:srgbClr val="FFE4B1"/>
                    </a:solidFill>
                    <a:latin typeface="Arial" charset="0"/>
                  </a:rPr>
                  <a:t>	indicating positively charged </a:t>
                </a:r>
              </a:p>
              <a:p>
                <a:pPr marL="742950" lvl="1" indent="-285750">
                  <a:lnSpc>
                    <a:spcPct val="90000"/>
                  </a:lnSpc>
                  <a:spcBef>
                    <a:spcPct val="20000"/>
                  </a:spcBef>
                  <a:buClr>
                    <a:schemeClr val="tx2"/>
                  </a:buClr>
                  <a:buSzPct val="70000"/>
                  <a:buFont typeface="Wingdings" pitchFamily="2" charset="2"/>
                  <a:buNone/>
                </a:pPr>
                <a:r>
                  <a:rPr lang="en-US" sz="2000" dirty="0">
                    <a:solidFill>
                      <a:srgbClr val="FFE4B1"/>
                    </a:solidFill>
                    <a:latin typeface="Arial" charset="0"/>
                  </a:rPr>
                  <a:t>	particles.</a:t>
                </a:r>
              </a:p>
              <a:p>
                <a:pPr marL="742950" lvl="1" indent="-285750">
                  <a:lnSpc>
                    <a:spcPct val="90000"/>
                  </a:lnSpc>
                  <a:spcBef>
                    <a:spcPct val="20000"/>
                  </a:spcBef>
                  <a:buClr>
                    <a:schemeClr val="tx2"/>
                  </a:buClr>
                  <a:buSzPct val="70000"/>
                  <a:buFont typeface="Wingdings" pitchFamily="2" charset="2"/>
                  <a:buChar char="l"/>
                </a:pPr>
                <a:r>
                  <a:rPr lang="en-US" sz="2000" b="1" i="1" dirty="0">
                    <a:solidFill>
                      <a:schemeClr val="accent1"/>
                    </a:solidFill>
                    <a:latin typeface="Arial" charset="0"/>
                  </a:rPr>
                  <a:t>Beta</a:t>
                </a:r>
                <a:r>
                  <a:rPr lang="en-US" sz="2000" dirty="0">
                    <a:solidFill>
                      <a:srgbClr val="FFE4B1"/>
                    </a:solidFill>
                    <a:latin typeface="Arial" charset="0"/>
                  </a:rPr>
                  <a:t> is bent in the opposite </a:t>
                </a:r>
              </a:p>
              <a:p>
                <a:pPr marL="742950" lvl="1" indent="-285750">
                  <a:lnSpc>
                    <a:spcPct val="90000"/>
                  </a:lnSpc>
                  <a:spcBef>
                    <a:spcPct val="20000"/>
                  </a:spcBef>
                  <a:buClr>
                    <a:schemeClr val="tx2"/>
                  </a:buClr>
                  <a:buSzPct val="70000"/>
                  <a:buFont typeface="Wingdings" pitchFamily="2" charset="2"/>
                  <a:buNone/>
                </a:pPr>
                <a:r>
                  <a:rPr lang="en-US" sz="2000" dirty="0">
                    <a:solidFill>
                      <a:srgbClr val="FFE4B1"/>
                    </a:solidFill>
                    <a:latin typeface="Arial" charset="0"/>
                  </a:rPr>
                  <a:t>	direction, indicating negatively </a:t>
                </a:r>
              </a:p>
              <a:p>
                <a:pPr marL="742950" lvl="1" indent="-285750">
                  <a:lnSpc>
                    <a:spcPct val="90000"/>
                  </a:lnSpc>
                  <a:spcBef>
                    <a:spcPct val="20000"/>
                  </a:spcBef>
                  <a:buClr>
                    <a:schemeClr val="tx2"/>
                  </a:buClr>
                  <a:buSzPct val="70000"/>
                  <a:buFont typeface="Wingdings" pitchFamily="2" charset="2"/>
                  <a:buNone/>
                </a:pPr>
                <a:r>
                  <a:rPr lang="en-US" sz="2000" dirty="0">
                    <a:solidFill>
                      <a:srgbClr val="FFE4B1"/>
                    </a:solidFill>
                    <a:latin typeface="Arial" charset="0"/>
                  </a:rPr>
                  <a:t>	charged particles.</a:t>
                </a:r>
              </a:p>
              <a:p>
                <a:pPr marL="1143000" lvl="2" indent="-228600">
                  <a:lnSpc>
                    <a:spcPct val="90000"/>
                  </a:lnSpc>
                  <a:spcBef>
                    <a:spcPct val="20000"/>
                  </a:spcBef>
                  <a:buClr>
                    <a:schemeClr val="hlink"/>
                  </a:buClr>
                  <a:buSzPct val="65000"/>
                  <a:buFont typeface="Wingdings" pitchFamily="2" charset="2"/>
                  <a:buChar char="l"/>
                </a:pPr>
                <a:r>
                  <a:rPr lang="en-US" sz="1800" dirty="0">
                    <a:latin typeface="Arial" charset="0"/>
                  </a:rPr>
                  <a:t>Beta is also bent much more, </a:t>
                </a:r>
              </a:p>
              <a:p>
                <a:pPr marL="1143000" lvl="2" indent="-228600">
                  <a:lnSpc>
                    <a:spcPct val="90000"/>
                  </a:lnSpc>
                  <a:spcBef>
                    <a:spcPct val="20000"/>
                  </a:spcBef>
                  <a:buClr>
                    <a:schemeClr val="hlink"/>
                  </a:buClr>
                  <a:buSzPct val="65000"/>
                  <a:buFont typeface="Wingdings" pitchFamily="2" charset="2"/>
                  <a:buNone/>
                </a:pPr>
                <a:r>
                  <a:rPr lang="en-US" sz="1800" dirty="0">
                    <a:latin typeface="Arial" charset="0"/>
                  </a:rPr>
                  <a:t>	indicating less massive particles </a:t>
                </a:r>
              </a:p>
              <a:p>
                <a:pPr marL="1143000" lvl="2" indent="-228600">
                  <a:lnSpc>
                    <a:spcPct val="90000"/>
                  </a:lnSpc>
                  <a:spcBef>
                    <a:spcPct val="20000"/>
                  </a:spcBef>
                  <a:buClr>
                    <a:schemeClr val="hlink"/>
                  </a:buClr>
                  <a:buSzPct val="65000"/>
                  <a:buFont typeface="Wingdings" pitchFamily="2" charset="2"/>
                  <a:buNone/>
                </a:pPr>
                <a:r>
                  <a:rPr lang="en-US" sz="1800" dirty="0">
                    <a:latin typeface="Arial" charset="0"/>
                  </a:rPr>
                  <a:t>	than those in the alpha beam.</a:t>
                </a:r>
              </a:p>
              <a:p>
                <a:pPr marL="1143000" lvl="2" indent="-228600">
                  <a:lnSpc>
                    <a:spcPct val="90000"/>
                  </a:lnSpc>
                  <a:spcBef>
                    <a:spcPct val="20000"/>
                  </a:spcBef>
                  <a:buClr>
                    <a:schemeClr val="hlink"/>
                  </a:buClr>
                  <a:buSzPct val="65000"/>
                  <a:buFont typeface="Wingdings" pitchFamily="2" charset="2"/>
                  <a:buChar char="l"/>
                </a:pPr>
                <a:r>
                  <a:rPr lang="en-US" sz="1800" dirty="0">
                    <a:latin typeface="Arial" charset="0"/>
                  </a:rPr>
                  <a:t>Further study indicated that </a:t>
                </a:r>
              </a:p>
              <a:p>
                <a:pPr marL="1143000" lvl="2" indent="-228600">
                  <a:lnSpc>
                    <a:spcPct val="90000"/>
                  </a:lnSpc>
                  <a:spcBef>
                    <a:spcPct val="20000"/>
                  </a:spcBef>
                  <a:buClr>
                    <a:schemeClr val="hlink"/>
                  </a:buClr>
                  <a:buSzPct val="65000"/>
                  <a:buFont typeface="Wingdings" pitchFamily="2" charset="2"/>
                  <a:buNone/>
                </a:pPr>
                <a:r>
                  <a:rPr lang="en-US" sz="1800" dirty="0">
                    <a:latin typeface="Arial" charset="0"/>
                  </a:rPr>
                  <a:t>	these beta rays were electrons.</a:t>
                </a:r>
                <a:endParaRPr lang="en-US" sz="1800" b="0" i="1" dirty="0">
                  <a:latin typeface="Cambria Math"/>
                </a:endParaRPr>
              </a:p>
              <a:p>
                <a:pPr marL="1143000" lvl="2" indent="-228600">
                  <a:lnSpc>
                    <a:spcPct val="90000"/>
                  </a:lnSpc>
                  <a:spcBef>
                    <a:spcPct val="20000"/>
                  </a:spcBef>
                  <a:buClr>
                    <a:schemeClr val="hlink"/>
                  </a:buClr>
                  <a:buSzPct val="65000"/>
                  <a:buFont typeface="Wingdings" pitchFamily="2" charset="2"/>
                  <a:buNone/>
                </a:pPr>
                <a14:m>
                  <m:oMath xmlns:m="http://schemas.openxmlformats.org/officeDocument/2006/math">
                    <m:r>
                      <a:rPr lang="en-US" sz="2200" b="0" i="1" smtClean="0">
                        <a:latin typeface="Cambria Math"/>
                      </a:rPr>
                      <m:t>𝐹</m:t>
                    </m:r>
                    <m:r>
                      <a:rPr lang="en-US" sz="2200" b="0" i="1" smtClean="0">
                        <a:latin typeface="Cambria Math"/>
                      </a:rPr>
                      <m:t>=</m:t>
                    </m:r>
                    <m:r>
                      <a:rPr lang="en-US" sz="2200" b="0" i="1" smtClean="0">
                        <a:latin typeface="Cambria Math"/>
                      </a:rPr>
                      <m:t>𝑚𝑎</m:t>
                    </m:r>
                    <m:r>
                      <a:rPr lang="en-US" sz="2200" b="0" i="1" smtClean="0">
                        <a:latin typeface="Cambria Math"/>
                      </a:rPr>
                      <m:t>=</m:t>
                    </m:r>
                    <m:f>
                      <m:fPr>
                        <m:ctrlPr>
                          <a:rPr lang="en-US" sz="2200" b="0" i="1" smtClean="0">
                            <a:latin typeface="Cambria Math" panose="02040503050406030204" pitchFamily="18" charset="0"/>
                          </a:rPr>
                        </m:ctrlPr>
                      </m:fPr>
                      <m:num>
                        <m:r>
                          <a:rPr lang="en-US" sz="2200" b="0" i="1" smtClean="0">
                            <a:latin typeface="Cambria Math"/>
                          </a:rPr>
                          <m:t>𝑚</m:t>
                        </m:r>
                        <m:sSup>
                          <m:sSupPr>
                            <m:ctrlPr>
                              <a:rPr lang="en-US" sz="2200" b="0" i="1" smtClean="0">
                                <a:latin typeface="Cambria Math" panose="02040503050406030204" pitchFamily="18" charset="0"/>
                              </a:rPr>
                            </m:ctrlPr>
                          </m:sSupPr>
                          <m:e>
                            <m:r>
                              <a:rPr lang="en-US" sz="2200" b="0" i="1" smtClean="0">
                                <a:latin typeface="Cambria Math"/>
                              </a:rPr>
                              <m:t>𝑣</m:t>
                            </m:r>
                          </m:e>
                          <m:sup>
                            <m:r>
                              <a:rPr lang="en-US" sz="2200" b="0" i="1" smtClean="0">
                                <a:latin typeface="Cambria Math"/>
                              </a:rPr>
                              <m:t>2</m:t>
                            </m:r>
                          </m:sup>
                        </m:sSup>
                      </m:num>
                      <m:den>
                        <m:r>
                          <a:rPr lang="en-US" sz="2200" b="0" i="1" smtClean="0">
                            <a:latin typeface="Cambria Math"/>
                          </a:rPr>
                          <m:t>𝑟</m:t>
                        </m:r>
                      </m:den>
                    </m:f>
                  </m:oMath>
                </a14:m>
                <a:r>
                  <a:rPr lang="en-US" sz="2200" dirty="0">
                    <a:latin typeface="Arial" charset="0"/>
                  </a:rPr>
                  <a:t> </a:t>
                </a:r>
                <a:r>
                  <a:rPr lang="en-US" sz="2200" dirty="0">
                    <a:latin typeface="Arial" charset="0"/>
                    <a:sym typeface="Wingdings" pitchFamily="2" charset="2"/>
                  </a:rPr>
                  <a:t> </a:t>
                </a:r>
                <a14:m>
                  <m:oMath xmlns:m="http://schemas.openxmlformats.org/officeDocument/2006/math">
                    <m:r>
                      <a:rPr lang="en-US" sz="2200" b="0" i="1" smtClean="0">
                        <a:latin typeface="Cambria Math"/>
                        <a:sym typeface="Wingdings" pitchFamily="2" charset="2"/>
                      </a:rPr>
                      <m:t>𝑟</m:t>
                    </m:r>
                    <m:r>
                      <a:rPr lang="en-US" sz="2200" b="0" i="1" smtClean="0">
                        <a:latin typeface="Cambria Math"/>
                        <a:sym typeface="Wingdings" pitchFamily="2" charset="2"/>
                      </a:rPr>
                      <m:t>=</m:t>
                    </m:r>
                    <m:r>
                      <a:rPr lang="en-US" sz="2200" b="0" i="1" smtClean="0">
                        <a:latin typeface="Cambria Math"/>
                        <a:sym typeface="Wingdings" pitchFamily="2" charset="2"/>
                      </a:rPr>
                      <m:t>𝑚</m:t>
                    </m:r>
                    <m:sSup>
                      <m:sSupPr>
                        <m:ctrlPr>
                          <a:rPr lang="en-US" sz="2200" i="1">
                            <a:latin typeface="Cambria Math" panose="02040503050406030204" pitchFamily="18" charset="0"/>
                          </a:rPr>
                        </m:ctrlPr>
                      </m:sSupPr>
                      <m:e>
                        <m:r>
                          <a:rPr lang="en-US" sz="2200" i="1">
                            <a:latin typeface="Cambria Math"/>
                          </a:rPr>
                          <m:t>𝑣</m:t>
                        </m:r>
                      </m:e>
                      <m:sup>
                        <m:r>
                          <a:rPr lang="en-US" sz="2200" i="1">
                            <a:latin typeface="Cambria Math"/>
                          </a:rPr>
                          <m:t>2</m:t>
                        </m:r>
                      </m:sup>
                    </m:sSup>
                    <m:r>
                      <a:rPr lang="en-US" sz="2200" b="0" i="1" smtClean="0">
                        <a:latin typeface="Cambria Math"/>
                      </a:rPr>
                      <m:t>/</m:t>
                    </m:r>
                    <m:r>
                      <a:rPr lang="en-US" sz="2200" b="0" i="1" smtClean="0">
                        <a:latin typeface="Cambria Math"/>
                      </a:rPr>
                      <m:t>𝐹</m:t>
                    </m:r>
                  </m:oMath>
                </a14:m>
                <a:endParaRPr lang="en-US" sz="2200" dirty="0">
                  <a:latin typeface="Arial" charset="0"/>
                </a:endParaRPr>
              </a:p>
              <a:p>
                <a:pPr marL="742950" lvl="1" indent="-285750">
                  <a:lnSpc>
                    <a:spcPct val="90000"/>
                  </a:lnSpc>
                  <a:spcBef>
                    <a:spcPct val="20000"/>
                  </a:spcBef>
                  <a:buClr>
                    <a:schemeClr val="tx2"/>
                  </a:buClr>
                  <a:buSzPct val="70000"/>
                  <a:buFont typeface="Wingdings" pitchFamily="2" charset="2"/>
                  <a:buChar char="l"/>
                </a:pPr>
                <a:r>
                  <a:rPr lang="en-US" sz="2000" dirty="0">
                    <a:solidFill>
                      <a:srgbClr val="FFE4B1"/>
                    </a:solidFill>
                    <a:latin typeface="Arial" charset="0"/>
                  </a:rPr>
                  <a:t>The </a:t>
                </a:r>
                <a:r>
                  <a:rPr lang="en-US" sz="2000" b="1" i="1" dirty="0">
                    <a:solidFill>
                      <a:schemeClr val="accent1"/>
                    </a:solidFill>
                    <a:latin typeface="Arial" charset="0"/>
                  </a:rPr>
                  <a:t>gamma rays</a:t>
                </a:r>
                <a:r>
                  <a:rPr lang="en-US" sz="2000" dirty="0">
                    <a:solidFill>
                      <a:srgbClr val="FFE4B1"/>
                    </a:solidFill>
                    <a:latin typeface="Arial" charset="0"/>
                  </a:rPr>
                  <a:t> were </a:t>
                </a:r>
                <a:r>
                  <a:rPr lang="en-US" sz="2000" dirty="0" err="1">
                    <a:solidFill>
                      <a:srgbClr val="FFE4B1"/>
                    </a:solidFill>
                    <a:latin typeface="Arial" charset="0"/>
                  </a:rPr>
                  <a:t>undeviated</a:t>
                </a:r>
                <a:r>
                  <a:rPr lang="en-US" sz="2000" dirty="0">
                    <a:solidFill>
                      <a:srgbClr val="FFE4B1"/>
                    </a:solidFill>
                    <a:latin typeface="Arial" charset="0"/>
                  </a:rPr>
                  <a:t> </a:t>
                </a:r>
              </a:p>
              <a:p>
                <a:pPr marL="742950" lvl="1" indent="-285750">
                  <a:lnSpc>
                    <a:spcPct val="90000"/>
                  </a:lnSpc>
                  <a:spcBef>
                    <a:spcPct val="20000"/>
                  </a:spcBef>
                  <a:buClr>
                    <a:schemeClr val="tx2"/>
                  </a:buClr>
                  <a:buSzPct val="70000"/>
                  <a:buFont typeface="Wingdings" pitchFamily="2" charset="2"/>
                  <a:buNone/>
                </a:pPr>
                <a:r>
                  <a:rPr lang="en-US" sz="2000" dirty="0">
                    <a:solidFill>
                      <a:srgbClr val="FFE4B1"/>
                    </a:solidFill>
                    <a:latin typeface="Arial" charset="0"/>
                  </a:rPr>
                  <a:t>	by the magnetic field.</a:t>
                </a:r>
              </a:p>
              <a:p>
                <a:pPr marL="1143000" lvl="2" indent="-228600">
                  <a:lnSpc>
                    <a:spcPct val="90000"/>
                  </a:lnSpc>
                  <a:spcBef>
                    <a:spcPct val="20000"/>
                  </a:spcBef>
                  <a:buClr>
                    <a:schemeClr val="hlink"/>
                  </a:buClr>
                  <a:buSzPct val="65000"/>
                  <a:buFont typeface="Wingdings" pitchFamily="2" charset="2"/>
                  <a:buChar char="l"/>
                </a:pPr>
                <a:r>
                  <a:rPr lang="en-US" sz="1800" dirty="0">
                    <a:latin typeface="Arial" charset="0"/>
                  </a:rPr>
                  <a:t>These are electromagnetic waves </a:t>
                </a:r>
              </a:p>
              <a:p>
                <a:pPr marL="1143000" lvl="2" indent="-228600">
                  <a:lnSpc>
                    <a:spcPct val="90000"/>
                  </a:lnSpc>
                  <a:spcBef>
                    <a:spcPct val="20000"/>
                  </a:spcBef>
                  <a:buClr>
                    <a:schemeClr val="hlink"/>
                  </a:buClr>
                  <a:buSzPct val="65000"/>
                  <a:buFont typeface="Wingdings" pitchFamily="2" charset="2"/>
                  <a:buNone/>
                </a:pPr>
                <a:r>
                  <a:rPr lang="en-US" sz="1800" dirty="0">
                    <a:latin typeface="Arial" charset="0"/>
                  </a:rPr>
                  <a:t>	similar to X-rays but with shorter </a:t>
                </a:r>
              </a:p>
              <a:p>
                <a:pPr marL="1143000" lvl="2" indent="-228600">
                  <a:lnSpc>
                    <a:spcPct val="90000"/>
                  </a:lnSpc>
                  <a:spcBef>
                    <a:spcPct val="20000"/>
                  </a:spcBef>
                  <a:buClr>
                    <a:schemeClr val="hlink"/>
                  </a:buClr>
                  <a:buSzPct val="65000"/>
                  <a:buFont typeface="Wingdings" pitchFamily="2" charset="2"/>
                  <a:buNone/>
                </a:pPr>
                <a:r>
                  <a:rPr lang="en-US" sz="1800" dirty="0">
                    <a:latin typeface="Arial" charset="0"/>
                  </a:rPr>
                  <a:t>	wavelengths.</a:t>
                </a:r>
              </a:p>
            </p:txBody>
          </p:sp>
        </mc:Choice>
        <mc:Fallback xmlns="">
          <p:sp>
            <p:nvSpPr>
              <p:cNvPr id="2089989" name="Rectangle 5"/>
              <p:cNvSpPr>
                <a:spLocks noRot="1" noChangeAspect="1" noMove="1" noResize="1" noEditPoints="1" noAdjustHandles="1" noChangeArrowheads="1" noChangeShapeType="1" noTextEdit="1"/>
              </p:cNvSpPr>
              <p:nvPr/>
            </p:nvSpPr>
            <p:spPr bwMode="auto">
              <a:xfrm>
                <a:off x="0" y="76200"/>
                <a:ext cx="9144000" cy="6248400"/>
              </a:xfrm>
              <a:prstGeom prst="rect">
                <a:avLst/>
              </a:prstGeom>
              <a:blipFill rotWithShape="1">
                <a:blip r:embed="rId4"/>
                <a:stretch>
                  <a:fillRect l="-800" t="-1073" b="-341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AF69972F-40F8-4A89-89EC-7579190F0F1B}"/>
              </a:ext>
            </a:extLst>
          </p:cNvPr>
          <p:cNvSpPr>
            <a:spLocks noGrp="1"/>
          </p:cNvSpPr>
          <p:nvPr>
            <p:ph type="sldNum" sz="quarter" idx="12"/>
          </p:nvPr>
        </p:nvSpPr>
        <p:spPr/>
        <p:txBody>
          <a:bodyPr/>
          <a:lstStyle/>
          <a:p>
            <a:fld id="{70C6ECC5-8DF3-44E1-B3C2-F0EB8BA1D4FB}"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8834" name="Rectangle 2"/>
          <p:cNvSpPr>
            <a:spLocks noChangeArrowheads="1"/>
          </p:cNvSpPr>
          <p:nvPr/>
        </p:nvSpPr>
        <p:spPr bwMode="auto">
          <a:xfrm>
            <a:off x="228600" y="228600"/>
            <a:ext cx="86106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folHlink"/>
              </a:buClr>
              <a:buSzPct val="85000"/>
              <a:buFont typeface="Wingdings" pitchFamily="2" charset="2"/>
              <a:buChar char="v"/>
            </a:pPr>
            <a:r>
              <a:rPr lang="en-US" sz="2200" dirty="0">
                <a:solidFill>
                  <a:srgbClr val="EE8DEC"/>
                </a:solidFill>
                <a:latin typeface="Arial" charset="0"/>
              </a:rPr>
              <a:t>Rutherford</a:t>
            </a:r>
            <a:r>
              <a:rPr lang="en-US" sz="2200" dirty="0">
                <a:latin typeface="Arial" charset="0"/>
              </a:rPr>
              <a:t> realized that they would make effective probes for studying the structure of the atom.</a:t>
            </a:r>
          </a:p>
          <a:p>
            <a:pPr marL="742950" lvl="1" indent="-285750">
              <a:lnSpc>
                <a:spcPct val="90000"/>
              </a:lnSpc>
              <a:spcBef>
                <a:spcPct val="20000"/>
              </a:spcBef>
              <a:buClr>
                <a:schemeClr val="tx2"/>
              </a:buClr>
              <a:buSzPct val="70000"/>
              <a:buFont typeface="Wingdings" pitchFamily="2" charset="2"/>
              <a:buChar char="l"/>
            </a:pPr>
            <a:r>
              <a:rPr lang="en-US" sz="2000" dirty="0">
                <a:solidFill>
                  <a:srgbClr val="FFE4B1"/>
                </a:solidFill>
                <a:latin typeface="Arial" charset="0"/>
              </a:rPr>
              <a:t>A beam of alpha particles was scattered from a thin gold foil.</a:t>
            </a:r>
          </a:p>
          <a:p>
            <a:pPr marL="742950" lvl="1" indent="-285750">
              <a:lnSpc>
                <a:spcPct val="90000"/>
              </a:lnSpc>
              <a:spcBef>
                <a:spcPct val="20000"/>
              </a:spcBef>
              <a:buClr>
                <a:schemeClr val="tx2"/>
              </a:buClr>
              <a:buSzPct val="70000"/>
              <a:buFont typeface="Wingdings" pitchFamily="2" charset="2"/>
              <a:buChar char="l"/>
            </a:pPr>
            <a:endParaRPr lang="en-US" sz="2000" dirty="0">
              <a:solidFill>
                <a:srgbClr val="FFE4B1"/>
              </a:solidFill>
              <a:latin typeface="Arial" charset="0"/>
            </a:endParaRPr>
          </a:p>
          <a:p>
            <a:pPr marL="742950" lvl="1" indent="-285750">
              <a:lnSpc>
                <a:spcPct val="90000"/>
              </a:lnSpc>
              <a:spcBef>
                <a:spcPct val="20000"/>
              </a:spcBef>
              <a:buClr>
                <a:schemeClr val="tx2"/>
              </a:buClr>
              <a:buSzPct val="70000"/>
              <a:buFont typeface="Wingdings" pitchFamily="2" charset="2"/>
              <a:buChar char="l"/>
            </a:pPr>
            <a:r>
              <a:rPr lang="en-US" sz="2000" dirty="0">
                <a:solidFill>
                  <a:srgbClr val="FFE4B1"/>
                </a:solidFill>
                <a:latin typeface="Arial" charset="0"/>
              </a:rPr>
              <a:t>The size of the gold atoms would affect the angle of the scattered alpha particles.</a:t>
            </a:r>
          </a:p>
          <a:p>
            <a:pPr marL="742950" lvl="1" indent="-285750">
              <a:lnSpc>
                <a:spcPct val="90000"/>
              </a:lnSpc>
              <a:spcBef>
                <a:spcPct val="20000"/>
              </a:spcBef>
              <a:buClr>
                <a:schemeClr val="tx2"/>
              </a:buClr>
              <a:buSzPct val="70000"/>
              <a:buFont typeface="Wingdings" pitchFamily="2" charset="2"/>
              <a:buChar char="l"/>
            </a:pPr>
            <a:endParaRPr lang="en-US" sz="2000" dirty="0">
              <a:solidFill>
                <a:srgbClr val="FFE4B1"/>
              </a:solidFill>
              <a:latin typeface="Arial" charset="0"/>
            </a:endParaRPr>
          </a:p>
          <a:p>
            <a:pPr marL="742950" lvl="1" indent="-285750">
              <a:lnSpc>
                <a:spcPct val="90000"/>
              </a:lnSpc>
              <a:spcBef>
                <a:spcPct val="20000"/>
              </a:spcBef>
              <a:buClr>
                <a:schemeClr val="tx2"/>
              </a:buClr>
              <a:buSzPct val="70000"/>
              <a:buFont typeface="Wingdings" pitchFamily="2" charset="2"/>
              <a:buChar char="l"/>
            </a:pPr>
            <a:r>
              <a:rPr lang="en-US" sz="2000" dirty="0">
                <a:solidFill>
                  <a:srgbClr val="FFE4B1"/>
                </a:solidFill>
                <a:latin typeface="Arial" charset="0"/>
              </a:rPr>
              <a:t>Most of them went straight through the foil, as expected.</a:t>
            </a:r>
          </a:p>
          <a:p>
            <a:pPr marL="742950" lvl="1" indent="-285750">
              <a:lnSpc>
                <a:spcPct val="90000"/>
              </a:lnSpc>
              <a:spcBef>
                <a:spcPct val="20000"/>
              </a:spcBef>
              <a:buClr>
                <a:schemeClr val="tx2"/>
              </a:buClr>
              <a:buSzPct val="70000"/>
              <a:buFont typeface="Wingdings" pitchFamily="2" charset="2"/>
              <a:buChar char="l"/>
            </a:pPr>
            <a:endParaRPr lang="en-US" sz="2000" dirty="0">
              <a:solidFill>
                <a:srgbClr val="FFE4B1"/>
              </a:solidFill>
              <a:latin typeface="Arial" charset="0"/>
            </a:endParaRPr>
          </a:p>
          <a:p>
            <a:pPr marL="742950" lvl="1" indent="-285750">
              <a:lnSpc>
                <a:spcPct val="90000"/>
              </a:lnSpc>
              <a:spcBef>
                <a:spcPct val="20000"/>
              </a:spcBef>
              <a:buClr>
                <a:schemeClr val="tx2"/>
              </a:buClr>
              <a:buSzPct val="70000"/>
              <a:buFont typeface="Wingdings" pitchFamily="2" charset="2"/>
              <a:buChar char="l"/>
            </a:pPr>
            <a:r>
              <a:rPr lang="en-US" sz="2000" dirty="0">
                <a:solidFill>
                  <a:srgbClr val="FFE4B1"/>
                </a:solidFill>
                <a:latin typeface="Arial" charset="0"/>
              </a:rPr>
              <a:t>BUT, a few particles scattered back </a:t>
            </a:r>
            <a:r>
              <a:rPr lang="en-US" sz="2000" b="1" i="1" dirty="0">
                <a:solidFill>
                  <a:srgbClr val="FFE4B1"/>
                </a:solidFill>
                <a:latin typeface="Arial" charset="0"/>
              </a:rPr>
              <a:t>at much larger angles.</a:t>
            </a:r>
          </a:p>
        </p:txBody>
      </p:sp>
      <p:pic>
        <p:nvPicPr>
          <p:cNvPr id="2168835" name="Picture 3" descr="18_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038600"/>
            <a:ext cx="532209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13B1ADF5-BCE8-4FEE-855A-57525EBCF15F}"/>
              </a:ext>
            </a:extLst>
          </p:cNvPr>
          <p:cNvSpPr>
            <a:spLocks noGrp="1"/>
          </p:cNvSpPr>
          <p:nvPr>
            <p:ph type="sldNum" sz="quarter" idx="12"/>
          </p:nvPr>
        </p:nvSpPr>
        <p:spPr/>
        <p:txBody>
          <a:bodyPr/>
          <a:lstStyle/>
          <a:p>
            <a:fld id="{70C6ECC5-8DF3-44E1-B3C2-F0EB8BA1D4FB}"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1922" name="Rectangle 2"/>
          <p:cNvSpPr>
            <a:spLocks noGrp="1" noChangeArrowheads="1"/>
          </p:cNvSpPr>
          <p:nvPr>
            <p:ph type="body" idx="1"/>
          </p:nvPr>
        </p:nvSpPr>
        <p:spPr>
          <a:xfrm>
            <a:off x="-304800" y="304800"/>
            <a:ext cx="9448800" cy="3276600"/>
          </a:xfrm>
        </p:spPr>
        <p:txBody>
          <a:bodyPr/>
          <a:lstStyle/>
          <a:p>
            <a:pPr lvl="2"/>
            <a:r>
              <a:rPr lang="en-US" dirty="0">
                <a:solidFill>
                  <a:srgbClr val="F5D9C5"/>
                </a:solidFill>
              </a:rPr>
              <a:t>Radio waves can be generated by accelerated charges in an oscillating electrical circuit.</a:t>
            </a:r>
          </a:p>
          <a:p>
            <a:pPr lvl="2"/>
            <a:r>
              <a:rPr lang="en-US" dirty="0">
                <a:solidFill>
                  <a:srgbClr val="F5D9C5"/>
                </a:solidFill>
              </a:rPr>
              <a:t>X rays can come from energy transitions of atomic electrons.</a:t>
            </a:r>
          </a:p>
          <a:p>
            <a:pPr lvl="2"/>
            <a:r>
              <a:rPr lang="en-US" dirty="0">
                <a:solidFill>
                  <a:srgbClr val="F5D9C5"/>
                </a:solidFill>
              </a:rPr>
              <a:t>Gamma rays originate inside an atomic nucleus.</a:t>
            </a:r>
          </a:p>
          <a:p>
            <a:pPr lvl="2"/>
            <a:r>
              <a:rPr lang="en-US" dirty="0">
                <a:solidFill>
                  <a:srgbClr val="F5D9C5"/>
                </a:solidFill>
              </a:rPr>
              <a:t>Infrared light is radiated by all warm bodies.</a:t>
            </a:r>
          </a:p>
          <a:p>
            <a:pPr lvl="3"/>
            <a:r>
              <a:rPr lang="en-US" dirty="0">
                <a:solidFill>
                  <a:srgbClr val="F5D9C5"/>
                </a:solidFill>
              </a:rPr>
              <a:t>Oscillating atoms within the molecules of the warm body serve as the antennas.</a:t>
            </a:r>
          </a:p>
          <a:p>
            <a:pPr lvl="2"/>
            <a:endParaRPr lang="en-US" dirty="0">
              <a:solidFill>
                <a:srgbClr val="F5D9C5"/>
              </a:solidFill>
            </a:endParaRPr>
          </a:p>
        </p:txBody>
      </p:sp>
      <p:pic>
        <p:nvPicPr>
          <p:cNvPr id="2001923" name="Picture 3" descr="16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492500"/>
            <a:ext cx="8856663" cy="330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7070C698-5E7F-45E2-A3AD-D12DCC933B23}"/>
              </a:ext>
            </a:extLst>
          </p:cNvPr>
          <p:cNvSpPr>
            <a:spLocks noGrp="1"/>
          </p:cNvSpPr>
          <p:nvPr>
            <p:ph type="sldNum" sz="quarter" idx="12"/>
          </p:nvPr>
        </p:nvSpPr>
        <p:spPr/>
        <p:txBody>
          <a:bodyPr/>
          <a:lstStyle/>
          <a:p>
            <a:fld id="{53500040-8738-4FE8-8D54-7DC6F9DFC4C1}" type="slidenum">
              <a:rPr lang="en-US" smtClean="0"/>
              <a:pPr/>
              <a:t>2</a:t>
            </a:fld>
            <a:endParaRPr lang="en-US"/>
          </a:p>
        </p:txBody>
      </p:sp>
    </p:spTree>
    <p:extLst>
      <p:ext uri="{BB962C8B-B14F-4D97-AF65-F5344CB8AC3E}">
        <p14:creationId xmlns:p14="http://schemas.microsoft.com/office/powerpoint/2010/main" val="1042717683"/>
      </p:ext>
    </p:extLst>
  </p:cSld>
  <p:clrMapOvr>
    <a:masterClrMapping/>
  </p:clrMapOvr>
  <p:transition spd="med">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6786" name="Rectangle 2"/>
          <p:cNvSpPr>
            <a:spLocks noChangeArrowheads="1"/>
          </p:cNvSpPr>
          <p:nvPr/>
        </p:nvSpPr>
        <p:spPr bwMode="auto">
          <a:xfrm>
            <a:off x="228600" y="228600"/>
            <a:ext cx="8804912"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folHlink"/>
              </a:buClr>
              <a:buSzPct val="85000"/>
              <a:buFont typeface="Wingdings" pitchFamily="2" charset="2"/>
              <a:buChar char="v"/>
            </a:pPr>
            <a:r>
              <a:rPr lang="en-US" dirty="0">
                <a:solidFill>
                  <a:srgbClr val="DFFFE7"/>
                </a:solidFill>
                <a:latin typeface="Arial" charset="0"/>
              </a:rPr>
              <a:t>The backward scattering was as if someone had fired bullets into a piece of tissue paper and the bullets bounced back.</a:t>
            </a:r>
          </a:p>
          <a:p>
            <a:pPr marL="342900" indent="-342900">
              <a:lnSpc>
                <a:spcPct val="90000"/>
              </a:lnSpc>
              <a:spcBef>
                <a:spcPct val="20000"/>
              </a:spcBef>
              <a:buClr>
                <a:schemeClr val="folHlink"/>
              </a:buClr>
              <a:buSzPct val="85000"/>
              <a:buFont typeface="Wingdings" pitchFamily="2" charset="2"/>
              <a:buChar char="v"/>
            </a:pPr>
            <a:endParaRPr lang="en-US" dirty="0">
              <a:solidFill>
                <a:srgbClr val="DFFFE7"/>
              </a:solidFill>
              <a:latin typeface="Arial" charset="0"/>
            </a:endParaRPr>
          </a:p>
          <a:p>
            <a:pPr marL="342900" indent="-342900">
              <a:lnSpc>
                <a:spcPct val="90000"/>
              </a:lnSpc>
              <a:spcBef>
                <a:spcPct val="20000"/>
              </a:spcBef>
              <a:buClr>
                <a:schemeClr val="folHlink"/>
              </a:buClr>
              <a:buSzPct val="85000"/>
              <a:buFont typeface="Wingdings" pitchFamily="2" charset="2"/>
              <a:buChar char="v"/>
            </a:pPr>
            <a:endParaRPr lang="en-US" dirty="0">
              <a:solidFill>
                <a:srgbClr val="DFFFE7"/>
              </a:solidFill>
              <a:latin typeface="Arial" charset="0"/>
            </a:endParaRPr>
          </a:p>
          <a:p>
            <a:pPr marL="342900" indent="-342900">
              <a:lnSpc>
                <a:spcPct val="90000"/>
              </a:lnSpc>
              <a:spcBef>
                <a:spcPct val="20000"/>
              </a:spcBef>
              <a:buClr>
                <a:schemeClr val="folHlink"/>
              </a:buClr>
              <a:buSzPct val="85000"/>
              <a:buFont typeface="Wingdings" pitchFamily="2" charset="2"/>
              <a:buChar char="v"/>
            </a:pPr>
            <a:endParaRPr lang="en-US" dirty="0">
              <a:solidFill>
                <a:srgbClr val="DFFFE7"/>
              </a:solidFill>
              <a:latin typeface="Arial" charset="0"/>
            </a:endParaRPr>
          </a:p>
          <a:p>
            <a:pPr marL="342900" indent="-342900">
              <a:lnSpc>
                <a:spcPct val="90000"/>
              </a:lnSpc>
              <a:spcBef>
                <a:spcPct val="20000"/>
              </a:spcBef>
              <a:buClr>
                <a:schemeClr val="folHlink"/>
              </a:buClr>
              <a:buSzPct val="85000"/>
              <a:buFont typeface="Wingdings" pitchFamily="2" charset="2"/>
              <a:buChar char="v"/>
            </a:pPr>
            <a:endParaRPr lang="en-US" dirty="0">
              <a:solidFill>
                <a:srgbClr val="DFFFE7"/>
              </a:solidFill>
              <a:latin typeface="Arial" charset="0"/>
            </a:endParaRPr>
          </a:p>
          <a:p>
            <a:pPr>
              <a:lnSpc>
                <a:spcPct val="90000"/>
              </a:lnSpc>
              <a:spcBef>
                <a:spcPct val="20000"/>
              </a:spcBef>
              <a:buClr>
                <a:schemeClr val="folHlink"/>
              </a:buClr>
              <a:buSzPct val="85000"/>
            </a:pPr>
            <a:endParaRPr lang="en-US" dirty="0">
              <a:solidFill>
                <a:srgbClr val="DFFFE7"/>
              </a:solidFill>
              <a:latin typeface="Arial" charset="0"/>
            </a:endParaRPr>
          </a:p>
          <a:p>
            <a:pPr marL="342900" indent="-342900">
              <a:lnSpc>
                <a:spcPct val="90000"/>
              </a:lnSpc>
              <a:spcBef>
                <a:spcPct val="20000"/>
              </a:spcBef>
              <a:buClr>
                <a:schemeClr val="folHlink"/>
              </a:buClr>
              <a:buSzPct val="85000"/>
              <a:buFont typeface="Wingdings" pitchFamily="2" charset="2"/>
              <a:buChar char="v"/>
            </a:pPr>
            <a:endParaRPr lang="en-US" dirty="0">
              <a:solidFill>
                <a:srgbClr val="DFFFE7"/>
              </a:solidFill>
              <a:latin typeface="Arial" charset="0"/>
            </a:endParaRPr>
          </a:p>
          <a:p>
            <a:pPr marL="342900" indent="-342900">
              <a:lnSpc>
                <a:spcPct val="90000"/>
              </a:lnSpc>
              <a:spcBef>
                <a:spcPct val="20000"/>
              </a:spcBef>
              <a:buClr>
                <a:schemeClr val="folHlink"/>
              </a:buClr>
              <a:buSzPct val="85000"/>
              <a:buFont typeface="Wingdings" pitchFamily="2" charset="2"/>
              <a:buChar char="v"/>
            </a:pPr>
            <a:r>
              <a:rPr lang="en-US" dirty="0">
                <a:solidFill>
                  <a:srgbClr val="DFFFE7"/>
                </a:solidFill>
                <a:latin typeface="Arial" charset="0"/>
              </a:rPr>
              <a:t>If most of the alpha particles go through, but a few are scattered through large angles, there must be very dense but small centers somewhere within the atoms.</a:t>
            </a:r>
          </a:p>
          <a:p>
            <a:pPr marL="742950" lvl="1" indent="-285750">
              <a:lnSpc>
                <a:spcPct val="90000"/>
              </a:lnSpc>
              <a:spcBef>
                <a:spcPct val="20000"/>
              </a:spcBef>
              <a:buClr>
                <a:schemeClr val="tx2"/>
              </a:buClr>
              <a:buSzPct val="70000"/>
              <a:buFont typeface="Wingdings" pitchFamily="2" charset="2"/>
              <a:buChar char="l"/>
            </a:pPr>
            <a:r>
              <a:rPr lang="en-US" sz="2000" dirty="0">
                <a:solidFill>
                  <a:srgbClr val="FFF0D8"/>
                </a:solidFill>
                <a:latin typeface="Arial" charset="0"/>
              </a:rPr>
              <a:t>The </a:t>
            </a:r>
            <a:r>
              <a:rPr lang="en-US" sz="2000" b="1" i="1" dirty="0">
                <a:solidFill>
                  <a:schemeClr val="accent1"/>
                </a:solidFill>
                <a:latin typeface="Arial" charset="0"/>
              </a:rPr>
              <a:t>nucleus</a:t>
            </a:r>
            <a:r>
              <a:rPr lang="en-US" sz="2000" dirty="0">
                <a:solidFill>
                  <a:srgbClr val="FFF0D8"/>
                </a:solidFill>
                <a:latin typeface="Arial" charset="0"/>
              </a:rPr>
              <a:t> of the atom had been discovered!</a:t>
            </a:r>
          </a:p>
          <a:p>
            <a:pPr marL="742950" lvl="1" indent="-285750">
              <a:lnSpc>
                <a:spcPct val="90000"/>
              </a:lnSpc>
              <a:spcBef>
                <a:spcPct val="20000"/>
              </a:spcBef>
              <a:buClr>
                <a:schemeClr val="tx2"/>
              </a:buClr>
              <a:buSzPct val="70000"/>
              <a:buFont typeface="Wingdings" pitchFamily="2" charset="2"/>
              <a:buChar char="l"/>
            </a:pPr>
            <a:r>
              <a:rPr lang="en-US" sz="2000" dirty="0">
                <a:solidFill>
                  <a:srgbClr val="FFF0D8"/>
                </a:solidFill>
                <a:latin typeface="Arial" charset="0"/>
              </a:rPr>
              <a:t>The nucleus is the very dense center of the atom, containing most of its mass and all of its positive charge.</a:t>
            </a:r>
          </a:p>
          <a:p>
            <a:pPr marL="742950" lvl="1" indent="-285750">
              <a:lnSpc>
                <a:spcPct val="90000"/>
              </a:lnSpc>
              <a:spcBef>
                <a:spcPct val="20000"/>
              </a:spcBef>
              <a:buClr>
                <a:schemeClr val="tx2"/>
              </a:buClr>
              <a:buSzPct val="70000"/>
              <a:buFont typeface="Wingdings" pitchFamily="2" charset="2"/>
              <a:buChar char="l"/>
            </a:pPr>
            <a:r>
              <a:rPr lang="en-US" sz="2000" dirty="0">
                <a:solidFill>
                  <a:srgbClr val="FFF0D8"/>
                </a:solidFill>
                <a:latin typeface="Arial" charset="0"/>
              </a:rPr>
              <a:t>The electrons are responsible for most of the atom’s size, but very little of its mass.</a:t>
            </a:r>
          </a:p>
        </p:txBody>
      </p:sp>
      <p:pic>
        <p:nvPicPr>
          <p:cNvPr id="2166788" name="Picture 4" descr="18_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178152"/>
            <a:ext cx="4267200" cy="199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D51F7703-5C99-4F9F-BAE4-F7A5B5D48200}"/>
              </a:ext>
            </a:extLst>
          </p:cNvPr>
          <p:cNvSpPr>
            <a:spLocks noGrp="1"/>
          </p:cNvSpPr>
          <p:nvPr>
            <p:ph type="sldNum" sz="quarter" idx="12"/>
          </p:nvPr>
        </p:nvSpPr>
        <p:spPr/>
        <p:txBody>
          <a:bodyPr/>
          <a:lstStyle/>
          <a:p>
            <a:fld id="{70C6ECC5-8DF3-44E1-B3C2-F0EB8BA1D4FB}" type="slidenum">
              <a:rPr lang="en-US" smtClean="0"/>
              <a:pPr/>
              <a:t>20</a:t>
            </a:fld>
            <a:endParaRPr lang="en-US"/>
          </a:p>
        </p:txBody>
      </p:sp>
      <p:grpSp>
        <p:nvGrpSpPr>
          <p:cNvPr id="5" name="Group 4">
            <a:extLst>
              <a:ext uri="{FF2B5EF4-FFF2-40B4-BE49-F238E27FC236}">
                <a16:creationId xmlns:a16="http://schemas.microsoft.com/office/drawing/2014/main" id="{D69964C8-6B35-419E-9544-32247DF78E94}"/>
              </a:ext>
            </a:extLst>
          </p:cNvPr>
          <p:cNvGrpSpPr/>
          <p:nvPr/>
        </p:nvGrpSpPr>
        <p:grpSpPr>
          <a:xfrm>
            <a:off x="5273387" y="1208087"/>
            <a:ext cx="3682986" cy="2087714"/>
            <a:chOff x="5273387" y="1208087"/>
            <a:chExt cx="3682986" cy="2087714"/>
          </a:xfrm>
        </p:grpSpPr>
        <p:pic>
          <p:nvPicPr>
            <p:cNvPr id="2189314" name="Picture 2" descr="Grand Plum Pudding">
              <a:extLst>
                <a:ext uri="{FF2B5EF4-FFF2-40B4-BE49-F238E27FC236}">
                  <a16:creationId xmlns:a16="http://schemas.microsoft.com/office/drawing/2014/main" id="{A0DA6AB4-09BD-4EF0-B463-5F4C3832F9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3387" y="1208087"/>
              <a:ext cx="3682986" cy="184149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6A33C93-832D-4F48-ABFE-0C0406F8ED5F}"/>
                </a:ext>
              </a:extLst>
            </p:cNvPr>
            <p:cNvSpPr txBox="1"/>
            <p:nvPr/>
          </p:nvSpPr>
          <p:spPr>
            <a:xfrm>
              <a:off x="5273387" y="3049580"/>
              <a:ext cx="3467448" cy="246221"/>
            </a:xfrm>
            <a:prstGeom prst="rect">
              <a:avLst/>
            </a:prstGeom>
            <a:noFill/>
          </p:spPr>
          <p:txBody>
            <a:bodyPr wrap="square">
              <a:spAutoFit/>
            </a:bodyPr>
            <a:lstStyle/>
            <a:p>
              <a:r>
                <a:rPr lang="en-US" sz="1000" dirty="0"/>
                <a:t>https://www.foodnetwork.ca/recipe/grand-plum-pudding/12722/</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6306" name="Rectangle 2"/>
          <p:cNvSpPr>
            <a:spLocks noGrp="1" noChangeArrowheads="1"/>
          </p:cNvSpPr>
          <p:nvPr>
            <p:ph type="body" sz="half" idx="1"/>
          </p:nvPr>
        </p:nvSpPr>
        <p:spPr>
          <a:xfrm>
            <a:off x="304800" y="228600"/>
            <a:ext cx="8534400" cy="2133600"/>
          </a:xfrm>
        </p:spPr>
        <p:txBody>
          <a:bodyPr/>
          <a:lstStyle/>
          <a:p>
            <a:r>
              <a:rPr lang="en-US" sz="2200" dirty="0"/>
              <a:t>By listing the elements in order of increasing atomic mass,  </a:t>
            </a:r>
            <a:r>
              <a:rPr lang="en-US" sz="2200" dirty="0">
                <a:solidFill>
                  <a:srgbClr val="EE8DEC"/>
                </a:solidFill>
              </a:rPr>
              <a:t>Mendeleev</a:t>
            </a:r>
            <a:r>
              <a:rPr lang="en-US" sz="2200" dirty="0"/>
              <a:t> organized the elements into a table with elements of similar properties aligned into columns.  This is called the </a:t>
            </a:r>
            <a:r>
              <a:rPr lang="en-US" sz="2200" b="1" i="1" dirty="0">
                <a:solidFill>
                  <a:schemeClr val="accent1"/>
                </a:solidFill>
              </a:rPr>
              <a:t>periodic table</a:t>
            </a:r>
            <a:r>
              <a:rPr lang="en-US" sz="2200" dirty="0"/>
              <a:t>.</a:t>
            </a:r>
          </a:p>
        </p:txBody>
      </p:sp>
      <p:pic>
        <p:nvPicPr>
          <p:cNvPr id="2146309" name="Picture 5" descr="18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1"/>
            <a:ext cx="542276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562600" y="2110004"/>
            <a:ext cx="3200400" cy="1200329"/>
          </a:xfrm>
          <a:prstGeom prst="rect">
            <a:avLst/>
          </a:prstGeom>
        </p:spPr>
        <p:txBody>
          <a:bodyPr wrap="square">
            <a:spAutoFit/>
          </a:bodyPr>
          <a:lstStyle/>
          <a:p>
            <a:r>
              <a:rPr lang="en-US" b="1" dirty="0">
                <a:solidFill>
                  <a:srgbClr val="FFC000"/>
                </a:solidFill>
              </a:rPr>
              <a:t>One Atomic weight</a:t>
            </a:r>
            <a:r>
              <a:rPr lang="en-US" dirty="0"/>
              <a:t>: </a:t>
            </a:r>
          </a:p>
          <a:p>
            <a:r>
              <a:rPr lang="en-US" b="1" i="1" dirty="0">
                <a:solidFill>
                  <a:srgbClr val="FFC000"/>
                </a:solidFill>
              </a:rPr>
              <a:t>1/12</a:t>
            </a:r>
            <a:r>
              <a:rPr lang="en-US" dirty="0"/>
              <a:t> of the mass of an atom of  carbon-12.  </a:t>
            </a:r>
          </a:p>
        </p:txBody>
      </p:sp>
      <p:sp>
        <p:nvSpPr>
          <p:cNvPr id="3" name="Slide Number Placeholder 2">
            <a:extLst>
              <a:ext uri="{FF2B5EF4-FFF2-40B4-BE49-F238E27FC236}">
                <a16:creationId xmlns:a16="http://schemas.microsoft.com/office/drawing/2014/main" id="{F648850A-3C42-4B5C-8B70-03BAD433A32B}"/>
              </a:ext>
            </a:extLst>
          </p:cNvPr>
          <p:cNvSpPr>
            <a:spLocks noGrp="1"/>
          </p:cNvSpPr>
          <p:nvPr>
            <p:ph type="sldNum" sz="quarter" idx="12"/>
          </p:nvPr>
        </p:nvSpPr>
        <p:spPr/>
        <p:txBody>
          <a:bodyPr/>
          <a:lstStyle/>
          <a:p>
            <a:fld id="{76AC36B3-1326-4EA6-9446-60C65CCBF8CB}" type="slidenum">
              <a:rPr lang="en-US" smtClean="0"/>
              <a:pPr/>
              <a:t>21</a:t>
            </a:fld>
            <a:endParaRPr lang="en-US"/>
          </a:p>
        </p:txBody>
      </p:sp>
    </p:spTree>
  </p:cSld>
  <p:clrMapOvr>
    <a:masterClrMapping/>
  </p:clrMapOvr>
  <p:transition spd="med">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458212"/>
            <a:ext cx="8305800" cy="3416320"/>
          </a:xfrm>
          <a:prstGeom prst="rect">
            <a:avLst/>
          </a:prstGeom>
        </p:spPr>
        <p:txBody>
          <a:bodyPr wrap="square">
            <a:spAutoFit/>
          </a:bodyPr>
          <a:lstStyle/>
          <a:p>
            <a:r>
              <a:rPr lang="en-US" dirty="0">
                <a:solidFill>
                  <a:srgbClr val="FFC000"/>
                </a:solidFill>
              </a:rPr>
              <a:t>If 42 g of nitrogen reacts completely with 9 g of hydrogen (atomic weight 1) to form ammonia (NH</a:t>
            </a:r>
            <a:r>
              <a:rPr lang="en-US" baseline="-25000" dirty="0">
                <a:solidFill>
                  <a:srgbClr val="FFC000"/>
                </a:solidFill>
              </a:rPr>
              <a:t>3</a:t>
            </a:r>
            <a:r>
              <a:rPr lang="en-US" dirty="0">
                <a:solidFill>
                  <a:srgbClr val="FFC000"/>
                </a:solidFill>
              </a:rPr>
              <a:t>), the atomic weight of nitrogen must be </a:t>
            </a:r>
            <a:br>
              <a:rPr lang="en-US" dirty="0"/>
            </a:br>
            <a:endParaRPr lang="en-US" dirty="0"/>
          </a:p>
          <a:p>
            <a:pPr lvl="2"/>
            <a:r>
              <a:rPr lang="en-US" dirty="0"/>
              <a:t>A. 3.</a:t>
            </a:r>
            <a:br>
              <a:rPr lang="en-US" dirty="0"/>
            </a:br>
            <a:r>
              <a:rPr lang="en-US" dirty="0"/>
              <a:t>B. 14.</a:t>
            </a:r>
            <a:br>
              <a:rPr lang="en-US" dirty="0"/>
            </a:br>
            <a:r>
              <a:rPr lang="en-US" dirty="0"/>
              <a:t>C. 49.</a:t>
            </a:r>
            <a:br>
              <a:rPr lang="en-US" dirty="0"/>
            </a:br>
            <a:r>
              <a:rPr lang="en-US" dirty="0"/>
              <a:t>D. 52.</a:t>
            </a:r>
            <a:br>
              <a:rPr lang="en-US" dirty="0"/>
            </a:br>
            <a:r>
              <a:rPr lang="en-US" dirty="0"/>
              <a:t>E. 55.</a:t>
            </a:r>
          </a:p>
        </p:txBody>
      </p:sp>
      <p:sp>
        <p:nvSpPr>
          <p:cNvPr id="4" name="TextBox 3"/>
          <p:cNvSpPr txBox="1"/>
          <p:nvPr/>
        </p:nvSpPr>
        <p:spPr>
          <a:xfrm>
            <a:off x="2362200" y="4114800"/>
            <a:ext cx="6629400" cy="1200329"/>
          </a:xfrm>
          <a:prstGeom prst="rect">
            <a:avLst/>
          </a:prstGeom>
          <a:noFill/>
        </p:spPr>
        <p:txBody>
          <a:bodyPr wrap="square" rtlCol="0">
            <a:spAutoFit/>
          </a:bodyPr>
          <a:lstStyle/>
          <a:p>
            <a:r>
              <a:rPr lang="en-US" dirty="0"/>
              <a:t>Assume X is the nitrogen atomic number: </a:t>
            </a:r>
          </a:p>
          <a:p>
            <a:endParaRPr lang="en-US" dirty="0"/>
          </a:p>
          <a:p>
            <a:r>
              <a:rPr lang="en-US" dirty="0"/>
              <a:t>42g/9g = X/(1x3) </a:t>
            </a:r>
            <a:r>
              <a:rPr lang="en-US" dirty="0">
                <a:sym typeface="Wingdings" pitchFamily="2" charset="2"/>
              </a:rPr>
              <a:t> X = (42/9)x3 = 14.</a:t>
            </a:r>
            <a:endParaRPr lang="en-US" dirty="0"/>
          </a:p>
        </p:txBody>
      </p:sp>
      <p:sp>
        <p:nvSpPr>
          <p:cNvPr id="2" name="Slide Number Placeholder 1">
            <a:extLst>
              <a:ext uri="{FF2B5EF4-FFF2-40B4-BE49-F238E27FC236}">
                <a16:creationId xmlns:a16="http://schemas.microsoft.com/office/drawing/2014/main" id="{BD2A4A16-EA17-49F9-91F1-35168375EFED}"/>
              </a:ext>
            </a:extLst>
          </p:cNvPr>
          <p:cNvSpPr>
            <a:spLocks noGrp="1"/>
          </p:cNvSpPr>
          <p:nvPr>
            <p:ph type="sldNum" sz="quarter" idx="12"/>
          </p:nvPr>
        </p:nvSpPr>
        <p:spPr/>
        <p:txBody>
          <a:bodyPr/>
          <a:lstStyle/>
          <a:p>
            <a:fld id="{70C6ECC5-8DF3-44E1-B3C2-F0EB8BA1D4FB}" type="slidenum">
              <a:rPr lang="en-US" smtClean="0"/>
              <a:pPr/>
              <a:t>22</a:t>
            </a:fld>
            <a:endParaRPr lang="en-US"/>
          </a:p>
        </p:txBody>
      </p:sp>
    </p:spTree>
    <p:extLst>
      <p:ext uri="{BB962C8B-B14F-4D97-AF65-F5344CB8AC3E}">
        <p14:creationId xmlns:p14="http://schemas.microsoft.com/office/powerpoint/2010/main" val="1226555153"/>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0674" name="Rectangle 2"/>
          <p:cNvSpPr>
            <a:spLocks noGrp="1" noChangeArrowheads="1"/>
          </p:cNvSpPr>
          <p:nvPr>
            <p:ph type="title"/>
          </p:nvPr>
        </p:nvSpPr>
        <p:spPr>
          <a:xfrm>
            <a:off x="0" y="0"/>
            <a:ext cx="9144000" cy="579438"/>
          </a:xfrm>
        </p:spPr>
        <p:txBody>
          <a:bodyPr/>
          <a:lstStyle/>
          <a:p>
            <a:r>
              <a:rPr lang="en-US" sz="3200"/>
              <a:t>Quantization of light energy</a:t>
            </a:r>
            <a:endParaRPr lang="en-US"/>
          </a:p>
        </p:txBody>
      </p:sp>
      <p:sp>
        <p:nvSpPr>
          <p:cNvPr id="1180680" name="Rectangle 8"/>
          <p:cNvSpPr>
            <a:spLocks noChangeArrowheads="1"/>
          </p:cNvSpPr>
          <p:nvPr/>
        </p:nvSpPr>
        <p:spPr bwMode="auto">
          <a:xfrm>
            <a:off x="304800" y="733245"/>
            <a:ext cx="8610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folHlink"/>
              </a:buClr>
              <a:buSzPct val="85000"/>
              <a:buFont typeface="Wingdings" pitchFamily="2" charset="2"/>
              <a:buChar char="v"/>
            </a:pPr>
            <a:r>
              <a:rPr lang="en-US" dirty="0">
                <a:solidFill>
                  <a:srgbClr val="DFFFE7"/>
                </a:solidFill>
                <a:latin typeface="Arial" charset="0"/>
              </a:rPr>
              <a:t>To complete the picture of the atom, there was yet another piece of the puzzle that needed to be discovered...</a:t>
            </a:r>
          </a:p>
        </p:txBody>
      </p:sp>
      <p:sp>
        <p:nvSpPr>
          <p:cNvPr id="4" name="Rectangle 3"/>
          <p:cNvSpPr/>
          <p:nvPr/>
        </p:nvSpPr>
        <p:spPr>
          <a:xfrm>
            <a:off x="25879" y="1797170"/>
            <a:ext cx="6172200" cy="3416320"/>
          </a:xfrm>
          <a:prstGeom prst="rect">
            <a:avLst/>
          </a:prstGeom>
        </p:spPr>
        <p:txBody>
          <a:bodyPr wrap="square">
            <a:spAutoFit/>
          </a:bodyPr>
          <a:lstStyle/>
          <a:p>
            <a:r>
              <a:rPr lang="en-US" dirty="0"/>
              <a:t>A </a:t>
            </a:r>
            <a:r>
              <a:rPr lang="en-US" b="1" dirty="0">
                <a:solidFill>
                  <a:srgbClr val="FFC000"/>
                </a:solidFill>
              </a:rPr>
              <a:t>black body</a:t>
            </a:r>
            <a:r>
              <a:rPr lang="en-US" dirty="0">
                <a:solidFill>
                  <a:srgbClr val="FFC000"/>
                </a:solidFill>
              </a:rPr>
              <a:t> </a:t>
            </a:r>
            <a:r>
              <a:rPr lang="en-US" dirty="0"/>
              <a:t>is:</a:t>
            </a:r>
          </a:p>
          <a:p>
            <a:endParaRPr lang="en-US" dirty="0"/>
          </a:p>
          <a:p>
            <a:pPr marL="342900" indent="-342900">
              <a:buFont typeface="Arial" pitchFamily="34" charset="0"/>
              <a:buChar char="•"/>
            </a:pPr>
            <a:r>
              <a:rPr lang="en-US" dirty="0"/>
              <a:t> an idealized physical body that absorbs all incident electromagnet radiation. </a:t>
            </a:r>
          </a:p>
          <a:p>
            <a:pPr marL="342900" indent="-342900">
              <a:buFont typeface="Arial" pitchFamily="34" charset="0"/>
              <a:buChar char="•"/>
            </a:pPr>
            <a:endParaRPr lang="en-US" dirty="0"/>
          </a:p>
          <a:p>
            <a:pPr marL="342900" indent="-342900">
              <a:buFont typeface="Arial" pitchFamily="34" charset="0"/>
              <a:buChar char="•"/>
            </a:pPr>
            <a:r>
              <a:rPr lang="en-US" dirty="0"/>
              <a:t>Because of this perfect absorptivity at all wavelengths, a black body is also the best possible emitter of thermal radiation, which depends on the body's temperature.</a:t>
            </a:r>
          </a:p>
        </p:txBody>
      </p:sp>
      <p:pic>
        <p:nvPicPr>
          <p:cNvPr id="2201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8079" y="2133600"/>
            <a:ext cx="218122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016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9388" y="3874662"/>
            <a:ext cx="27051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1231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82" name="Rectangle 2"/>
          <p:cNvSpPr>
            <a:spLocks noGrp="1" noChangeArrowheads="1"/>
          </p:cNvSpPr>
          <p:nvPr>
            <p:ph type="title"/>
          </p:nvPr>
        </p:nvSpPr>
        <p:spPr>
          <a:xfrm>
            <a:off x="-76200" y="228600"/>
            <a:ext cx="9144000" cy="579438"/>
          </a:xfrm>
        </p:spPr>
        <p:txBody>
          <a:bodyPr/>
          <a:lstStyle/>
          <a:p>
            <a:r>
              <a:rPr lang="en-US" sz="3200" dirty="0"/>
              <a:t>Quantization of light energy</a:t>
            </a:r>
            <a:endParaRPr lang="en-US" dirty="0"/>
          </a:p>
        </p:txBody>
      </p:sp>
      <p:sp>
        <p:nvSpPr>
          <p:cNvPr id="2170886" name="Rectangle 6"/>
          <p:cNvSpPr>
            <a:spLocks noChangeArrowheads="1"/>
          </p:cNvSpPr>
          <p:nvPr/>
        </p:nvSpPr>
        <p:spPr bwMode="auto">
          <a:xfrm>
            <a:off x="228600" y="914400"/>
            <a:ext cx="8610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buClr>
                <a:schemeClr val="folHlink"/>
              </a:buClr>
              <a:buSzPct val="85000"/>
              <a:buFont typeface="Wingdings" pitchFamily="2" charset="2"/>
              <a:buChar char="v"/>
            </a:pPr>
            <a:r>
              <a:rPr lang="en-US" dirty="0">
                <a:solidFill>
                  <a:srgbClr val="EE8DEC"/>
                </a:solidFill>
                <a:latin typeface="Arial" charset="0"/>
              </a:rPr>
              <a:t>Planck</a:t>
            </a:r>
            <a:r>
              <a:rPr lang="en-US" dirty="0">
                <a:latin typeface="Arial" charset="0"/>
              </a:rPr>
              <a:t> derived a formula that described the distribution of wavelengths emitted, depending on the temperature.</a:t>
            </a:r>
          </a:p>
          <a:p>
            <a:pPr marL="742950" lvl="1" indent="-285750">
              <a:lnSpc>
                <a:spcPct val="90000"/>
              </a:lnSpc>
              <a:buClr>
                <a:schemeClr val="tx2"/>
              </a:buClr>
              <a:buSzPct val="70000"/>
              <a:buFont typeface="Wingdings" pitchFamily="2" charset="2"/>
              <a:buChar char="l"/>
            </a:pPr>
            <a:r>
              <a:rPr lang="en-US" sz="2000" dirty="0">
                <a:solidFill>
                  <a:srgbClr val="DFFFE7"/>
                </a:solidFill>
                <a:latin typeface="Arial" charset="0"/>
              </a:rPr>
              <a:t>His formula required that light could only be absorbed or emitted in discrete chunks or quanta, whose energy depended on the frequency or wavelength.</a:t>
            </a:r>
          </a:p>
          <a:p>
            <a:pPr marL="742950" lvl="1" indent="-285750">
              <a:lnSpc>
                <a:spcPct val="90000"/>
              </a:lnSpc>
              <a:buClr>
                <a:schemeClr val="tx2"/>
              </a:buClr>
              <a:buSzPct val="70000"/>
              <a:buFont typeface="Wingdings" pitchFamily="2" charset="2"/>
              <a:buChar char="l"/>
            </a:pPr>
            <a:endParaRPr lang="en-US" sz="2000" dirty="0">
              <a:latin typeface="Arial" charset="0"/>
            </a:endParaRPr>
          </a:p>
          <a:p>
            <a:pPr marL="742950" lvl="1" indent="-285750">
              <a:lnSpc>
                <a:spcPct val="90000"/>
              </a:lnSpc>
              <a:buClr>
                <a:schemeClr val="tx2"/>
              </a:buClr>
              <a:buSzPct val="70000"/>
              <a:buFont typeface="Wingdings" pitchFamily="2" charset="2"/>
              <a:buNone/>
            </a:pPr>
            <a:r>
              <a:rPr lang="en-US" sz="2000" dirty="0">
                <a:latin typeface="Arial" charset="0"/>
              </a:rPr>
              <a:t>					</a:t>
            </a:r>
            <a:r>
              <a:rPr lang="en-US" sz="2000" dirty="0">
                <a:solidFill>
                  <a:srgbClr val="DFFFE7"/>
                </a:solidFill>
                <a:latin typeface="Arial" charset="0"/>
              </a:rPr>
              <a:t>where</a:t>
            </a:r>
            <a:r>
              <a:rPr lang="en-US" sz="2000" dirty="0">
                <a:latin typeface="Arial" charset="0"/>
              </a:rPr>
              <a:t> </a:t>
            </a:r>
            <a:r>
              <a:rPr lang="en-US" sz="2000" i="1" dirty="0">
                <a:solidFill>
                  <a:srgbClr val="FFE4B1"/>
                </a:solidFill>
              </a:rPr>
              <a:t>h</a:t>
            </a:r>
            <a:r>
              <a:rPr lang="en-US" sz="2000" dirty="0">
                <a:solidFill>
                  <a:srgbClr val="FFE4B1"/>
                </a:solidFill>
                <a:latin typeface="Arial" charset="0"/>
              </a:rPr>
              <a:t> = 6.626 x 10</a:t>
            </a:r>
            <a:r>
              <a:rPr lang="en-US" sz="2000" baseline="30000" dirty="0">
                <a:solidFill>
                  <a:srgbClr val="FFE4B1"/>
                </a:solidFill>
                <a:latin typeface="Arial" charset="0"/>
              </a:rPr>
              <a:t>-34</a:t>
            </a:r>
            <a:r>
              <a:rPr lang="en-US" sz="2000" dirty="0">
                <a:solidFill>
                  <a:srgbClr val="FFE4B1"/>
                </a:solidFill>
                <a:latin typeface="Arial" charset="0"/>
              </a:rPr>
              <a:t> J s</a:t>
            </a:r>
          </a:p>
          <a:p>
            <a:pPr marL="742950" lvl="1" indent="-285750">
              <a:lnSpc>
                <a:spcPct val="90000"/>
              </a:lnSpc>
              <a:buClr>
                <a:schemeClr val="tx2"/>
              </a:buClr>
              <a:buSzPct val="70000"/>
              <a:buFont typeface="Wingdings" pitchFamily="2" charset="2"/>
              <a:buNone/>
            </a:pPr>
            <a:r>
              <a:rPr lang="en-US" sz="2000" dirty="0">
                <a:solidFill>
                  <a:srgbClr val="FFFADA"/>
                </a:solidFill>
                <a:latin typeface="Arial" charset="0"/>
              </a:rPr>
              <a:t>					</a:t>
            </a:r>
            <a:r>
              <a:rPr lang="en-US" sz="2000" dirty="0">
                <a:solidFill>
                  <a:srgbClr val="DFFFE7"/>
                </a:solidFill>
                <a:latin typeface="Arial" charset="0"/>
              </a:rPr>
              <a:t>is called </a:t>
            </a:r>
            <a:r>
              <a:rPr lang="en-US" sz="2000" b="1" i="1" dirty="0">
                <a:solidFill>
                  <a:schemeClr val="accent1"/>
                </a:solidFill>
                <a:latin typeface="Arial" charset="0"/>
              </a:rPr>
              <a:t>Planck’s constant</a:t>
            </a:r>
            <a:r>
              <a:rPr lang="en-US" sz="2000" dirty="0">
                <a:solidFill>
                  <a:srgbClr val="DFFFE7"/>
                </a:solidFill>
                <a:latin typeface="Arial" charset="0"/>
              </a:rPr>
              <a:t>.</a:t>
            </a:r>
          </a:p>
          <a:p>
            <a:pPr marL="742950" lvl="1" indent="-285750">
              <a:lnSpc>
                <a:spcPct val="90000"/>
              </a:lnSpc>
              <a:buClr>
                <a:schemeClr val="tx2"/>
              </a:buClr>
              <a:buSzPct val="70000"/>
              <a:buFont typeface="Wingdings" pitchFamily="2" charset="2"/>
              <a:buNone/>
            </a:pPr>
            <a:endParaRPr lang="en-US" sz="2000" dirty="0">
              <a:solidFill>
                <a:srgbClr val="DFFFE7"/>
              </a:solidFill>
              <a:latin typeface="Arial" charset="0"/>
            </a:endParaRPr>
          </a:p>
          <a:p>
            <a:pPr marL="342900" indent="-342900">
              <a:lnSpc>
                <a:spcPct val="90000"/>
              </a:lnSpc>
              <a:buClr>
                <a:schemeClr val="folHlink"/>
              </a:buClr>
              <a:buSzPct val="85000"/>
              <a:buFont typeface="Wingdings" pitchFamily="2" charset="2"/>
              <a:buChar char="v"/>
            </a:pPr>
            <a:endParaRPr lang="en-US" dirty="0">
              <a:solidFill>
                <a:srgbClr val="FFDAF2"/>
              </a:solidFill>
              <a:latin typeface="Arial" charset="0"/>
            </a:endParaRPr>
          </a:p>
          <a:p>
            <a:pPr marL="342900" indent="-342900">
              <a:lnSpc>
                <a:spcPct val="90000"/>
              </a:lnSpc>
              <a:buClr>
                <a:schemeClr val="folHlink"/>
              </a:buClr>
              <a:buSzPct val="85000"/>
              <a:buFont typeface="Wingdings" pitchFamily="2" charset="2"/>
              <a:buChar char="v"/>
            </a:pPr>
            <a:r>
              <a:rPr lang="en-US" dirty="0">
                <a:solidFill>
                  <a:srgbClr val="FFDAF2"/>
                </a:solidFill>
                <a:latin typeface="Arial" charset="0"/>
              </a:rPr>
              <a:t>This idea was indeed radical.</a:t>
            </a:r>
          </a:p>
          <a:p>
            <a:pPr marL="342900" indent="-342900">
              <a:lnSpc>
                <a:spcPct val="90000"/>
              </a:lnSpc>
              <a:buClr>
                <a:schemeClr val="folHlink"/>
              </a:buClr>
              <a:buSzPct val="85000"/>
              <a:buFont typeface="Wingdings" pitchFamily="2" charset="2"/>
              <a:buChar char="v"/>
            </a:pPr>
            <a:endParaRPr lang="en-US" dirty="0">
              <a:solidFill>
                <a:srgbClr val="EE8DEC"/>
              </a:solidFill>
              <a:latin typeface="Arial" charset="0"/>
            </a:endParaRPr>
          </a:p>
          <a:p>
            <a:pPr marL="342900" indent="-342900">
              <a:lnSpc>
                <a:spcPct val="90000"/>
              </a:lnSpc>
              <a:buClr>
                <a:schemeClr val="folHlink"/>
              </a:buClr>
              <a:buSzPct val="85000"/>
              <a:buFont typeface="Wingdings" pitchFamily="2" charset="2"/>
              <a:buChar char="v"/>
            </a:pPr>
            <a:r>
              <a:rPr lang="en-US" dirty="0">
                <a:solidFill>
                  <a:srgbClr val="EE8DEC"/>
                </a:solidFill>
                <a:latin typeface="Arial" charset="0"/>
              </a:rPr>
              <a:t>Einstein</a:t>
            </a:r>
            <a:r>
              <a:rPr lang="en-US" dirty="0">
                <a:solidFill>
                  <a:srgbClr val="FFDAF2"/>
                </a:solidFill>
                <a:latin typeface="Arial" charset="0"/>
              </a:rPr>
              <a:t> showed that the quantization of light energy explains a number of other phenomena.</a:t>
            </a:r>
          </a:p>
          <a:p>
            <a:pPr marL="800100" lvl="1" indent="-342900">
              <a:lnSpc>
                <a:spcPct val="90000"/>
              </a:lnSpc>
              <a:buClr>
                <a:schemeClr val="folHlink"/>
              </a:buClr>
              <a:buSzPct val="85000"/>
              <a:buFont typeface="Wingdings" pitchFamily="2" charset="2"/>
              <a:buChar char="v"/>
            </a:pPr>
            <a:r>
              <a:rPr lang="en-US" dirty="0">
                <a:solidFill>
                  <a:srgbClr val="FFDAF2"/>
                </a:solidFill>
                <a:latin typeface="Arial" charset="0"/>
              </a:rPr>
              <a:t>Photoelectric effect.  </a:t>
            </a:r>
          </a:p>
          <a:p>
            <a:pPr marL="800100" lvl="1" indent="-342900">
              <a:lnSpc>
                <a:spcPct val="90000"/>
              </a:lnSpc>
              <a:buClr>
                <a:schemeClr val="folHlink"/>
              </a:buClr>
              <a:buSzPct val="85000"/>
              <a:buFont typeface="Wingdings" pitchFamily="2" charset="2"/>
              <a:buChar char="v"/>
            </a:pPr>
            <a:endParaRPr lang="en-US" dirty="0">
              <a:solidFill>
                <a:srgbClr val="FFDAF2"/>
              </a:solidFill>
              <a:latin typeface="Arial" charset="0"/>
            </a:endParaRPr>
          </a:p>
          <a:p>
            <a:pPr marL="342900" indent="-342900">
              <a:lnSpc>
                <a:spcPct val="90000"/>
              </a:lnSpc>
              <a:buClr>
                <a:schemeClr val="folHlink"/>
              </a:buClr>
              <a:buSzPct val="85000"/>
              <a:buFont typeface="Wingdings" pitchFamily="2" charset="2"/>
              <a:buChar char="v"/>
            </a:pPr>
            <a:r>
              <a:rPr lang="en-US" dirty="0">
                <a:solidFill>
                  <a:srgbClr val="FFDAF2"/>
                </a:solidFill>
                <a:latin typeface="Arial" charset="0"/>
              </a:rPr>
              <a:t>The idea of </a:t>
            </a:r>
            <a:r>
              <a:rPr lang="en-US" b="1" i="1" dirty="0">
                <a:solidFill>
                  <a:schemeClr val="accent1"/>
                </a:solidFill>
                <a:latin typeface="Arial" charset="0"/>
              </a:rPr>
              <a:t>light quanta</a:t>
            </a:r>
            <a:r>
              <a:rPr lang="en-US" dirty="0">
                <a:solidFill>
                  <a:srgbClr val="FFDAF2"/>
                </a:solidFill>
                <a:latin typeface="Arial" charset="0"/>
              </a:rPr>
              <a:t> (</a:t>
            </a:r>
            <a:r>
              <a:rPr lang="en-US" b="1" i="1" dirty="0">
                <a:solidFill>
                  <a:schemeClr val="accent1"/>
                </a:solidFill>
                <a:latin typeface="Arial" charset="0"/>
              </a:rPr>
              <a:t>photons</a:t>
            </a:r>
            <a:r>
              <a:rPr lang="en-US" dirty="0">
                <a:solidFill>
                  <a:srgbClr val="FFDAF2"/>
                </a:solidFill>
                <a:latin typeface="Arial" charset="0"/>
              </a:rPr>
              <a:t>) having energies </a:t>
            </a:r>
            <a:r>
              <a:rPr lang="en-US" i="1" dirty="0">
                <a:solidFill>
                  <a:srgbClr val="FFE4B1"/>
                </a:solidFill>
              </a:rPr>
              <a:t>E = </a:t>
            </a:r>
            <a:r>
              <a:rPr lang="en-US" i="1" dirty="0" err="1">
                <a:solidFill>
                  <a:srgbClr val="FFE4B1"/>
                </a:solidFill>
              </a:rPr>
              <a:t>hf</a:t>
            </a:r>
            <a:r>
              <a:rPr lang="en-US" dirty="0">
                <a:solidFill>
                  <a:srgbClr val="FFDAF2"/>
                </a:solidFill>
                <a:latin typeface="Arial" charset="0"/>
              </a:rPr>
              <a:t> prepared the way for a new model of the atom.</a:t>
            </a:r>
          </a:p>
        </p:txBody>
      </p:sp>
      <p:graphicFrame>
        <p:nvGraphicFramePr>
          <p:cNvPr id="2170888" name="Object 8"/>
          <p:cNvGraphicFramePr>
            <a:graphicFrameLocks noChangeAspect="1"/>
          </p:cNvGraphicFramePr>
          <p:nvPr>
            <p:extLst>
              <p:ext uri="{D42A27DB-BD31-4B8C-83A1-F6EECF244321}">
                <p14:modId xmlns:p14="http://schemas.microsoft.com/office/powerpoint/2010/main" val="1436245012"/>
              </p:ext>
            </p:extLst>
          </p:nvPr>
        </p:nvGraphicFramePr>
        <p:xfrm>
          <a:off x="1676400" y="2835275"/>
          <a:ext cx="1077912" cy="479425"/>
        </p:xfrm>
        <a:graphic>
          <a:graphicData uri="http://schemas.openxmlformats.org/presentationml/2006/ole">
            <mc:AlternateContent xmlns:mc="http://schemas.openxmlformats.org/markup-compatibility/2006">
              <mc:Choice xmlns:v="urn:schemas-microsoft-com:vml" Requires="v">
                <p:oleObj name="Equation" r:id="rId3" imgW="457200" imgH="203040" progId="Equation.3">
                  <p:embed/>
                </p:oleObj>
              </mc:Choice>
              <mc:Fallback>
                <p:oleObj name="Equation" r:id="rId3" imgW="457200" imgH="203040" progId="Equation.3">
                  <p:embed/>
                  <p:pic>
                    <p:nvPicPr>
                      <p:cNvPr id="0" name="Object 8"/>
                      <p:cNvPicPr>
                        <a:picLocks noChangeAspect="1" noChangeArrowheads="1"/>
                      </p:cNvPicPr>
                      <p:nvPr/>
                    </p:nvPicPr>
                    <p:blipFill>
                      <a:blip r:embed="rId4"/>
                      <a:srcRect/>
                      <a:stretch>
                        <a:fillRect/>
                      </a:stretch>
                    </p:blipFill>
                    <p:spPr bwMode="auto">
                      <a:xfrm>
                        <a:off x="1676400" y="2835275"/>
                        <a:ext cx="1077912" cy="479425"/>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8A3E33AA-5ED4-4FDC-A18E-B5137F69C8FD}"/>
              </a:ext>
            </a:extLst>
          </p:cNvPr>
          <p:cNvSpPr>
            <a:spLocks noGrp="1"/>
          </p:cNvSpPr>
          <p:nvPr>
            <p:ph type="sldNum" sz="quarter" idx="12"/>
          </p:nvPr>
        </p:nvSpPr>
        <p:spPr/>
        <p:txBody>
          <a:bodyPr/>
          <a:lstStyle/>
          <a:p>
            <a:fld id="{53500040-8738-4FE8-8D54-7DC6F9DFC4C1}"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4739" name="Rectangle 3"/>
          <p:cNvSpPr>
            <a:spLocks noChangeArrowheads="1"/>
          </p:cNvSpPr>
          <p:nvPr/>
        </p:nvSpPr>
        <p:spPr bwMode="auto">
          <a:xfrm>
            <a:off x="228600" y="228600"/>
            <a:ext cx="86106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folHlink"/>
              </a:buClr>
              <a:buSzPct val="85000"/>
              <a:buFont typeface="Wingdings" pitchFamily="2" charset="2"/>
              <a:buChar char="v"/>
            </a:pPr>
            <a:r>
              <a:rPr lang="en-US" sz="2200" dirty="0">
                <a:latin typeface="Arial" charset="0"/>
              </a:rPr>
              <a:t>If a substance is heated and the emitted light is observed through a prism, each substance produces characteristic colors or wavelengths, called the </a:t>
            </a:r>
            <a:r>
              <a:rPr lang="en-US" sz="2200" b="1" i="1" dirty="0">
                <a:solidFill>
                  <a:schemeClr val="accent1"/>
                </a:solidFill>
                <a:latin typeface="Arial" charset="0"/>
              </a:rPr>
              <a:t>atomic spectrum</a:t>
            </a:r>
            <a:r>
              <a:rPr lang="en-US" sz="2200" dirty="0">
                <a:latin typeface="Arial" charset="0"/>
              </a:rPr>
              <a:t> of that substance.</a:t>
            </a:r>
          </a:p>
          <a:p>
            <a:pPr marL="342900" indent="-342900">
              <a:lnSpc>
                <a:spcPct val="90000"/>
              </a:lnSpc>
              <a:spcBef>
                <a:spcPct val="20000"/>
              </a:spcBef>
              <a:buClr>
                <a:schemeClr val="folHlink"/>
              </a:buClr>
              <a:buSzPct val="85000"/>
              <a:buFont typeface="Wingdings" pitchFamily="2" charset="2"/>
              <a:buChar char="v"/>
            </a:pPr>
            <a:endParaRPr lang="en-US" sz="2200" dirty="0">
              <a:latin typeface="Arial" charset="0"/>
            </a:endParaRPr>
          </a:p>
          <a:p>
            <a:pPr marL="342900" indent="-342900">
              <a:lnSpc>
                <a:spcPct val="90000"/>
              </a:lnSpc>
              <a:spcBef>
                <a:spcPct val="20000"/>
              </a:spcBef>
              <a:buClr>
                <a:schemeClr val="folHlink"/>
              </a:buClr>
              <a:buSzPct val="85000"/>
              <a:buFont typeface="Wingdings" pitchFamily="2" charset="2"/>
              <a:buChar char="v"/>
            </a:pPr>
            <a:r>
              <a:rPr lang="en-US" sz="2200" dirty="0">
                <a:latin typeface="Arial" charset="0"/>
              </a:rPr>
              <a:t>The spectrum of hydrogen is simple, with just four wavelengths in the visible portion.</a:t>
            </a:r>
          </a:p>
          <a:p>
            <a:pPr marL="342900" indent="-342900">
              <a:lnSpc>
                <a:spcPct val="90000"/>
              </a:lnSpc>
              <a:spcBef>
                <a:spcPct val="20000"/>
              </a:spcBef>
              <a:buClr>
                <a:schemeClr val="folHlink"/>
              </a:buClr>
              <a:buSzPct val="85000"/>
              <a:buFont typeface="Wingdings" pitchFamily="2" charset="2"/>
              <a:buChar char="v"/>
            </a:pPr>
            <a:endParaRPr lang="en-US" sz="2200" dirty="0">
              <a:solidFill>
                <a:srgbClr val="EE8DEC"/>
              </a:solidFill>
              <a:latin typeface="Arial" charset="0"/>
            </a:endParaRPr>
          </a:p>
          <a:p>
            <a:pPr marL="342900" indent="-342900">
              <a:lnSpc>
                <a:spcPct val="90000"/>
              </a:lnSpc>
              <a:spcBef>
                <a:spcPct val="20000"/>
              </a:spcBef>
              <a:buClr>
                <a:schemeClr val="folHlink"/>
              </a:buClr>
              <a:buSzPct val="85000"/>
              <a:buFont typeface="Wingdings" pitchFamily="2" charset="2"/>
              <a:buChar char="v"/>
            </a:pPr>
            <a:r>
              <a:rPr lang="en-US" sz="2200" dirty="0" err="1">
                <a:solidFill>
                  <a:srgbClr val="EE8DEC"/>
                </a:solidFill>
                <a:latin typeface="Arial" charset="0"/>
              </a:rPr>
              <a:t>Balmer</a:t>
            </a:r>
            <a:r>
              <a:rPr lang="en-US" sz="2200" dirty="0">
                <a:latin typeface="Arial" charset="0"/>
              </a:rPr>
              <a:t> discovered that the wavelengths of these four lines could be computed from a simple formula:</a:t>
            </a:r>
          </a:p>
          <a:p>
            <a:pPr marL="342900" indent="-342900">
              <a:lnSpc>
                <a:spcPct val="90000"/>
              </a:lnSpc>
              <a:spcBef>
                <a:spcPct val="20000"/>
              </a:spcBef>
              <a:buClr>
                <a:schemeClr val="folHlink"/>
              </a:buClr>
              <a:buSzPct val="85000"/>
              <a:buFont typeface="Wingdings" pitchFamily="2" charset="2"/>
              <a:buNone/>
            </a:pPr>
            <a:r>
              <a:rPr lang="en-US" sz="2200" dirty="0">
                <a:latin typeface="Arial" charset="0"/>
              </a:rPr>
              <a:t>					where </a:t>
            </a:r>
            <a:r>
              <a:rPr lang="en-US" sz="2200" i="1" dirty="0"/>
              <a:t>n </a:t>
            </a:r>
            <a:r>
              <a:rPr lang="en-US" sz="2200" dirty="0">
                <a:latin typeface="Arial" charset="0"/>
              </a:rPr>
              <a:t>and </a:t>
            </a:r>
            <a:r>
              <a:rPr lang="en-US" sz="2200" i="1" dirty="0"/>
              <a:t>m </a:t>
            </a:r>
            <a:r>
              <a:rPr lang="en-US" sz="2200" dirty="0">
                <a:latin typeface="Arial" charset="0"/>
              </a:rPr>
              <a:t>are both integers 					and </a:t>
            </a:r>
            <a:r>
              <a:rPr lang="en-US" sz="2200" i="1" dirty="0"/>
              <a:t>R </a:t>
            </a:r>
            <a:r>
              <a:rPr lang="en-US" sz="2200" dirty="0">
                <a:latin typeface="Arial" charset="0"/>
              </a:rPr>
              <a:t>is the </a:t>
            </a:r>
            <a:r>
              <a:rPr lang="en-US" sz="2200" b="1" i="1" dirty="0">
                <a:solidFill>
                  <a:schemeClr val="accent1"/>
                </a:solidFill>
                <a:latin typeface="Arial" charset="0"/>
              </a:rPr>
              <a:t>Rydberg constant</a:t>
            </a:r>
            <a:r>
              <a:rPr lang="en-US" sz="2200" dirty="0">
                <a:latin typeface="Arial" charset="0"/>
              </a:rPr>
              <a:t>: </a:t>
            </a:r>
          </a:p>
          <a:p>
            <a:pPr marL="342900" indent="-342900">
              <a:lnSpc>
                <a:spcPct val="90000"/>
              </a:lnSpc>
              <a:spcBef>
                <a:spcPct val="20000"/>
              </a:spcBef>
              <a:buClr>
                <a:schemeClr val="folHlink"/>
              </a:buClr>
              <a:buSzPct val="85000"/>
              <a:buFont typeface="Wingdings" pitchFamily="2" charset="2"/>
              <a:buNone/>
            </a:pPr>
            <a:r>
              <a:rPr lang="en-US" sz="2200" dirty="0">
                <a:latin typeface="Arial" charset="0"/>
              </a:rPr>
              <a:t>						 </a:t>
            </a:r>
            <a:r>
              <a:rPr lang="en-US" sz="2200" i="1" dirty="0">
                <a:solidFill>
                  <a:srgbClr val="FFE4B1"/>
                </a:solidFill>
              </a:rPr>
              <a:t>R </a:t>
            </a:r>
            <a:r>
              <a:rPr lang="en-US" sz="2200" dirty="0">
                <a:solidFill>
                  <a:srgbClr val="FFE4B1"/>
                </a:solidFill>
              </a:rPr>
              <a:t>= 1.097 </a:t>
            </a:r>
            <a:r>
              <a:rPr lang="en-US" sz="2200" dirty="0">
                <a:solidFill>
                  <a:srgbClr val="FFE4B1"/>
                </a:solidFill>
                <a:latin typeface="Arial" charset="0"/>
              </a:rPr>
              <a:t>x</a:t>
            </a:r>
            <a:r>
              <a:rPr lang="en-US" sz="2200" dirty="0">
                <a:solidFill>
                  <a:srgbClr val="FFE4B1"/>
                </a:solidFill>
              </a:rPr>
              <a:t> 10</a:t>
            </a:r>
            <a:r>
              <a:rPr lang="en-US" sz="2200" baseline="30000" dirty="0">
                <a:solidFill>
                  <a:srgbClr val="FFE4B1"/>
                </a:solidFill>
              </a:rPr>
              <a:t>7</a:t>
            </a:r>
            <a:r>
              <a:rPr lang="en-US" sz="2200" i="1" dirty="0">
                <a:solidFill>
                  <a:srgbClr val="FFE4B1"/>
                </a:solidFill>
              </a:rPr>
              <a:t> </a:t>
            </a:r>
            <a:r>
              <a:rPr lang="en-US" sz="2200" dirty="0">
                <a:solidFill>
                  <a:srgbClr val="FFE4B1"/>
                </a:solidFill>
              </a:rPr>
              <a:t>m</a:t>
            </a:r>
            <a:r>
              <a:rPr lang="en-US" sz="2200" baseline="30000" dirty="0">
                <a:solidFill>
                  <a:srgbClr val="FFE4B1"/>
                </a:solidFill>
              </a:rPr>
              <a:t>-1</a:t>
            </a:r>
            <a:endParaRPr lang="en-US" sz="2200" dirty="0">
              <a:solidFill>
                <a:srgbClr val="FFE4B1"/>
              </a:solidFill>
            </a:endParaRPr>
          </a:p>
        </p:txBody>
      </p:sp>
      <p:pic>
        <p:nvPicPr>
          <p:cNvPr id="2164741" name="Picture 5" descr="18_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4386248"/>
            <a:ext cx="7467600" cy="2471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164743" name="Object 7"/>
          <p:cNvGraphicFramePr>
            <a:graphicFrameLocks noChangeAspect="1"/>
          </p:cNvGraphicFramePr>
          <p:nvPr/>
        </p:nvGraphicFramePr>
        <p:xfrm>
          <a:off x="914400" y="3200400"/>
          <a:ext cx="2454275" cy="957263"/>
        </p:xfrm>
        <a:graphic>
          <a:graphicData uri="http://schemas.openxmlformats.org/presentationml/2006/ole">
            <mc:AlternateContent xmlns:mc="http://schemas.openxmlformats.org/markup-compatibility/2006">
              <mc:Choice xmlns:v="urn:schemas-microsoft-com:vml" Requires="v">
                <p:oleObj name="Equation" r:id="rId4" imgW="1041400" imgH="406400" progId="Equation.3">
                  <p:embed/>
                </p:oleObj>
              </mc:Choice>
              <mc:Fallback>
                <p:oleObj name="Equation" r:id="rId4" imgW="1041400" imgH="40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200400"/>
                        <a:ext cx="2454275" cy="957263"/>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A884BA42-E08C-4213-8706-02E9DBD37696}"/>
              </a:ext>
            </a:extLst>
          </p:cNvPr>
          <p:cNvSpPr>
            <a:spLocks noGrp="1"/>
          </p:cNvSpPr>
          <p:nvPr>
            <p:ph type="sldNum" sz="quarter" idx="12"/>
          </p:nvPr>
        </p:nvSpPr>
        <p:spPr/>
        <p:txBody>
          <a:bodyPr/>
          <a:lstStyle/>
          <a:p>
            <a:fld id="{70C6ECC5-8DF3-44E1-B3C2-F0EB8BA1D4FB}" type="slidenum">
              <a:rPr lang="en-US" smtClean="0"/>
              <a:pPr/>
              <a:t>25</a:t>
            </a:fld>
            <a:endParaRPr lang="en-US"/>
          </a:p>
        </p:txBody>
      </p:sp>
    </p:spTree>
    <p:extLst>
      <p:ext uri="{BB962C8B-B14F-4D97-AF65-F5344CB8AC3E}">
        <p14:creationId xmlns:p14="http://schemas.microsoft.com/office/powerpoint/2010/main" val="1810896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2930" name="Rectangle 2"/>
          <p:cNvSpPr>
            <a:spLocks noGrp="1" noChangeArrowheads="1"/>
          </p:cNvSpPr>
          <p:nvPr>
            <p:ph type="title"/>
          </p:nvPr>
        </p:nvSpPr>
        <p:spPr>
          <a:xfrm>
            <a:off x="0" y="228600"/>
            <a:ext cx="9144000" cy="579438"/>
          </a:xfrm>
        </p:spPr>
        <p:txBody>
          <a:bodyPr/>
          <a:lstStyle/>
          <a:p>
            <a:r>
              <a:rPr lang="en-US" sz="3200" dirty="0"/>
              <a:t>Bohr’s model of the atom</a:t>
            </a:r>
            <a:endParaRPr lang="en-US" dirty="0"/>
          </a:p>
        </p:txBody>
      </p:sp>
      <p:sp>
        <p:nvSpPr>
          <p:cNvPr id="2172931" name="Rectangle 3"/>
          <p:cNvSpPr>
            <a:spLocks noChangeArrowheads="1"/>
          </p:cNvSpPr>
          <p:nvPr/>
        </p:nvSpPr>
        <p:spPr bwMode="auto">
          <a:xfrm>
            <a:off x="228600" y="876300"/>
            <a:ext cx="5334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buClr>
                <a:schemeClr val="folHlink"/>
              </a:buClr>
              <a:buSzPct val="85000"/>
              <a:buFont typeface="Wingdings" pitchFamily="2" charset="2"/>
              <a:buChar char="v"/>
            </a:pPr>
            <a:r>
              <a:rPr lang="en-US" sz="2000" dirty="0">
                <a:solidFill>
                  <a:srgbClr val="EE8DEC"/>
                </a:solidFill>
                <a:latin typeface="Arial" charset="0"/>
              </a:rPr>
              <a:t>Bohr</a:t>
            </a:r>
            <a:r>
              <a:rPr lang="en-US" sz="2000" dirty="0">
                <a:latin typeface="Arial" charset="0"/>
              </a:rPr>
              <a:t> combined all these ideas:</a:t>
            </a:r>
          </a:p>
          <a:p>
            <a:pPr marL="742950" lvl="1" indent="-285750">
              <a:buClr>
                <a:schemeClr val="tx2"/>
              </a:buClr>
              <a:buSzPct val="70000"/>
              <a:buFont typeface="Wingdings" pitchFamily="2" charset="2"/>
              <a:buChar char="l"/>
            </a:pPr>
            <a:r>
              <a:rPr lang="en-US" sz="2000" dirty="0">
                <a:solidFill>
                  <a:srgbClr val="DFFFE7"/>
                </a:solidFill>
                <a:latin typeface="Arial" charset="0"/>
              </a:rPr>
              <a:t>the discovery of the nucleus</a:t>
            </a:r>
          </a:p>
          <a:p>
            <a:pPr marL="742950" lvl="1" indent="-285750">
              <a:buClr>
                <a:schemeClr val="tx2"/>
              </a:buClr>
              <a:buSzPct val="70000"/>
              <a:buFont typeface="Wingdings" pitchFamily="2" charset="2"/>
              <a:buChar char="l"/>
            </a:pPr>
            <a:r>
              <a:rPr lang="en-US" sz="2000" dirty="0">
                <a:solidFill>
                  <a:srgbClr val="DFFFE7"/>
                </a:solidFill>
                <a:latin typeface="Arial" charset="0"/>
              </a:rPr>
              <a:t>knowledge of the electron</a:t>
            </a:r>
          </a:p>
          <a:p>
            <a:pPr marL="742950" lvl="1" indent="-285750">
              <a:buClr>
                <a:schemeClr val="tx2"/>
              </a:buClr>
              <a:buSzPct val="70000"/>
              <a:buFont typeface="Wingdings" pitchFamily="2" charset="2"/>
              <a:buChar char="l"/>
            </a:pPr>
            <a:r>
              <a:rPr lang="en-US" sz="2000" dirty="0">
                <a:solidFill>
                  <a:srgbClr val="DFFFE7"/>
                </a:solidFill>
                <a:latin typeface="Arial" charset="0"/>
              </a:rPr>
              <a:t>the regularities in the hydrogen spectrum</a:t>
            </a:r>
          </a:p>
          <a:p>
            <a:pPr marL="742950" lvl="1" indent="-285750">
              <a:buClr>
                <a:schemeClr val="tx2"/>
              </a:buClr>
              <a:buSzPct val="70000"/>
              <a:buFont typeface="Wingdings" pitchFamily="2" charset="2"/>
              <a:buChar char="l"/>
            </a:pPr>
            <a:r>
              <a:rPr lang="en-US" sz="2000" dirty="0">
                <a:solidFill>
                  <a:srgbClr val="DFFFE7"/>
                </a:solidFill>
                <a:latin typeface="Arial" charset="0"/>
              </a:rPr>
              <a:t>the new quantum ideas of Planck and Einstein</a:t>
            </a:r>
            <a:endParaRPr lang="en-US" sz="2000" dirty="0">
              <a:latin typeface="Arial" charset="0"/>
            </a:endParaRPr>
          </a:p>
          <a:p>
            <a:pPr marL="742950" lvl="1" indent="-285750">
              <a:buClr>
                <a:schemeClr val="tx2"/>
              </a:buClr>
              <a:buSzPct val="70000"/>
              <a:buFont typeface="Wingdings" pitchFamily="2" charset="2"/>
              <a:buNone/>
            </a:pPr>
            <a:r>
              <a:rPr lang="en-US" sz="2000" dirty="0">
                <a:latin typeface="Arial" charset="0"/>
              </a:rPr>
              <a:t>					</a:t>
            </a:r>
            <a:endParaRPr lang="en-US" sz="2000" dirty="0">
              <a:solidFill>
                <a:srgbClr val="DFFFE7"/>
              </a:solidFill>
              <a:latin typeface="Arial" charset="0"/>
            </a:endParaRPr>
          </a:p>
          <a:p>
            <a:pPr marL="342900" indent="-342900">
              <a:buClr>
                <a:schemeClr val="folHlink"/>
              </a:buClr>
              <a:buSzPct val="85000"/>
              <a:buFont typeface="Wingdings" pitchFamily="2" charset="2"/>
              <a:buChar char="v"/>
            </a:pPr>
            <a:r>
              <a:rPr lang="en-US" sz="2000" dirty="0">
                <a:solidFill>
                  <a:srgbClr val="FFFADA"/>
                </a:solidFill>
                <a:latin typeface="Arial" charset="0"/>
              </a:rPr>
              <a:t>He pictured the electron as orbiting </a:t>
            </a:r>
          </a:p>
          <a:p>
            <a:pPr marL="342900" indent="-342900">
              <a:buClr>
                <a:schemeClr val="folHlink"/>
              </a:buClr>
              <a:buSzPct val="85000"/>
              <a:buFont typeface="Wingdings" pitchFamily="2" charset="2"/>
              <a:buNone/>
            </a:pPr>
            <a:r>
              <a:rPr lang="en-US" sz="2000" dirty="0">
                <a:solidFill>
                  <a:srgbClr val="FFFADA"/>
                </a:solidFill>
                <a:latin typeface="Arial" charset="0"/>
              </a:rPr>
              <a:t>	the nucleus in certain quasi-stable </a:t>
            </a:r>
          </a:p>
          <a:p>
            <a:pPr marL="342900" indent="-342900">
              <a:buClr>
                <a:schemeClr val="folHlink"/>
              </a:buClr>
              <a:buSzPct val="85000"/>
              <a:buFont typeface="Wingdings" pitchFamily="2" charset="2"/>
              <a:buNone/>
            </a:pPr>
            <a:r>
              <a:rPr lang="en-US" sz="2000" dirty="0">
                <a:solidFill>
                  <a:srgbClr val="FFFADA"/>
                </a:solidFill>
                <a:latin typeface="Arial" charset="0"/>
              </a:rPr>
              <a:t>	orbits.</a:t>
            </a:r>
          </a:p>
          <a:p>
            <a:pPr marL="342900" indent="-342900">
              <a:buClr>
                <a:schemeClr val="folHlink"/>
              </a:buClr>
              <a:buSzPct val="85000"/>
              <a:buFont typeface="Wingdings" pitchFamily="2" charset="2"/>
              <a:buNone/>
            </a:pPr>
            <a:endParaRPr lang="en-US" sz="2000" dirty="0">
              <a:solidFill>
                <a:srgbClr val="FFFADA"/>
              </a:solidFill>
              <a:latin typeface="Arial" charset="0"/>
            </a:endParaRPr>
          </a:p>
          <a:p>
            <a:pPr marL="342900" indent="-342900">
              <a:buClr>
                <a:schemeClr val="folHlink"/>
              </a:buClr>
              <a:buSzPct val="85000"/>
              <a:buFont typeface="Wingdings" pitchFamily="2" charset="2"/>
              <a:buChar char="v"/>
            </a:pPr>
            <a:r>
              <a:rPr lang="en-US" sz="2000" dirty="0">
                <a:solidFill>
                  <a:srgbClr val="FFFADA"/>
                </a:solidFill>
                <a:latin typeface="Arial" charset="0"/>
              </a:rPr>
              <a:t>Light is emitted when the electron </a:t>
            </a:r>
          </a:p>
          <a:p>
            <a:pPr marL="342900" indent="-342900">
              <a:buClr>
                <a:schemeClr val="folHlink"/>
              </a:buClr>
              <a:buSzPct val="85000"/>
              <a:buFont typeface="Wingdings" pitchFamily="2" charset="2"/>
              <a:buNone/>
            </a:pPr>
            <a:r>
              <a:rPr lang="en-US" sz="2000" dirty="0">
                <a:solidFill>
                  <a:srgbClr val="FFFADA"/>
                </a:solidFill>
                <a:latin typeface="Arial" charset="0"/>
              </a:rPr>
              <a:t>	jumps from one orbit to another.</a:t>
            </a:r>
          </a:p>
          <a:p>
            <a:pPr marL="342900" indent="-342900">
              <a:lnSpc>
                <a:spcPct val="90000"/>
              </a:lnSpc>
              <a:buClr>
                <a:schemeClr val="folHlink"/>
              </a:buClr>
              <a:buSzPct val="85000"/>
              <a:buFont typeface="Wingdings" pitchFamily="2" charset="2"/>
              <a:buChar char="v"/>
            </a:pPr>
            <a:endParaRPr lang="en-US" sz="2000" dirty="0">
              <a:solidFill>
                <a:srgbClr val="FFFADA"/>
              </a:solidFill>
              <a:latin typeface="Arial" charset="0"/>
            </a:endParaRPr>
          </a:p>
          <a:p>
            <a:pPr marL="342900" indent="-342900">
              <a:lnSpc>
                <a:spcPct val="90000"/>
              </a:lnSpc>
              <a:buClr>
                <a:schemeClr val="folHlink"/>
              </a:buClr>
              <a:buSzPct val="85000"/>
              <a:buFont typeface="Wingdings" pitchFamily="2" charset="2"/>
              <a:buChar char="v"/>
            </a:pPr>
            <a:r>
              <a:rPr lang="en-US" sz="2000" dirty="0">
                <a:solidFill>
                  <a:srgbClr val="FFFADA"/>
                </a:solidFill>
                <a:latin typeface="Arial" charset="0"/>
              </a:rPr>
              <a:t>The energy between the two orbits </a:t>
            </a:r>
          </a:p>
          <a:p>
            <a:pPr marL="342900" indent="-342900">
              <a:lnSpc>
                <a:spcPct val="90000"/>
              </a:lnSpc>
              <a:buClr>
                <a:schemeClr val="folHlink"/>
              </a:buClr>
              <a:buSzPct val="85000"/>
              <a:buFont typeface="Wingdings" pitchFamily="2" charset="2"/>
              <a:buNone/>
            </a:pPr>
            <a:r>
              <a:rPr lang="en-US" sz="2000" dirty="0">
                <a:solidFill>
                  <a:srgbClr val="FFFADA"/>
                </a:solidFill>
                <a:latin typeface="Arial" charset="0"/>
              </a:rPr>
              <a:t>	determines the energy of the </a:t>
            </a:r>
          </a:p>
          <a:p>
            <a:pPr marL="342900" indent="-342900">
              <a:lnSpc>
                <a:spcPct val="90000"/>
              </a:lnSpc>
              <a:buClr>
                <a:schemeClr val="folHlink"/>
              </a:buClr>
              <a:buSzPct val="85000"/>
              <a:buFont typeface="Wingdings" pitchFamily="2" charset="2"/>
              <a:buNone/>
            </a:pPr>
            <a:r>
              <a:rPr lang="en-US" sz="2000" dirty="0">
                <a:solidFill>
                  <a:srgbClr val="FFFADA"/>
                </a:solidFill>
                <a:latin typeface="Arial" charset="0"/>
              </a:rPr>
              <a:t>	emitted light quantum.</a:t>
            </a:r>
            <a:endParaRPr lang="en-US" sz="2000" dirty="0">
              <a:latin typeface="Arial" charset="0"/>
            </a:endParaRPr>
          </a:p>
          <a:p>
            <a:pPr marL="342900" indent="-342900">
              <a:buClr>
                <a:schemeClr val="folHlink"/>
              </a:buClr>
              <a:buSzPct val="85000"/>
              <a:buFont typeface="Wingdings" pitchFamily="2" charset="2"/>
              <a:buNone/>
            </a:pPr>
            <a:endParaRPr lang="en-US" dirty="0">
              <a:solidFill>
                <a:srgbClr val="FFFADA"/>
              </a:solidFill>
              <a:latin typeface="Arial" charset="0"/>
            </a:endParaRPr>
          </a:p>
        </p:txBody>
      </p:sp>
      <p:pic>
        <p:nvPicPr>
          <p:cNvPr id="2172933" name="Picture 5" descr="18_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894229"/>
            <a:ext cx="2649537" cy="2698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descr="18_p394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9660" y="4495800"/>
            <a:ext cx="3385016" cy="184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CFC9B68A-DC4D-4FA0-A686-1185643E01C3}"/>
              </a:ext>
            </a:extLst>
          </p:cNvPr>
          <p:cNvSpPr>
            <a:spLocks noGrp="1"/>
          </p:cNvSpPr>
          <p:nvPr>
            <p:ph type="sldNum" sz="quarter" idx="12"/>
          </p:nvPr>
        </p:nvSpPr>
        <p:spPr/>
        <p:txBody>
          <a:bodyPr/>
          <a:lstStyle/>
          <a:p>
            <a:fld id="{53500040-8738-4FE8-8D54-7DC6F9DFC4C1}"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4978" name="Rectangle 1026"/>
          <p:cNvSpPr>
            <a:spLocks noGrp="1" noChangeArrowheads="1"/>
          </p:cNvSpPr>
          <p:nvPr>
            <p:ph type="title"/>
          </p:nvPr>
        </p:nvSpPr>
        <p:spPr>
          <a:xfrm>
            <a:off x="0" y="609600"/>
            <a:ext cx="9144000" cy="579438"/>
          </a:xfrm>
        </p:spPr>
        <p:txBody>
          <a:bodyPr/>
          <a:lstStyle/>
          <a:p>
            <a:r>
              <a:rPr lang="en-US" sz="3200" dirty="0"/>
              <a:t>Bohr’s model of the atom</a:t>
            </a:r>
            <a:endParaRPr lang="en-US" dirty="0"/>
          </a:p>
        </p:txBody>
      </p:sp>
      <p:sp>
        <p:nvSpPr>
          <p:cNvPr id="2174979" name="Rectangle 1027"/>
          <p:cNvSpPr>
            <a:spLocks noChangeArrowheads="1"/>
          </p:cNvSpPr>
          <p:nvPr/>
        </p:nvSpPr>
        <p:spPr bwMode="auto">
          <a:xfrm>
            <a:off x="228600" y="1676400"/>
            <a:ext cx="3810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50000"/>
              </a:spcBef>
              <a:buClr>
                <a:schemeClr val="folHlink"/>
              </a:buClr>
              <a:buSzPct val="85000"/>
              <a:buFont typeface="Wingdings" pitchFamily="2" charset="2"/>
              <a:buChar char="v"/>
            </a:pPr>
            <a:r>
              <a:rPr lang="en-US" dirty="0">
                <a:solidFill>
                  <a:srgbClr val="FFFADA"/>
                </a:solidFill>
                <a:latin typeface="Arial" charset="0"/>
              </a:rPr>
              <a:t>The hydrogen spectrum can be explained by representing the energies for the different electron orbits in an energy-level diagram.</a:t>
            </a:r>
          </a:p>
        </p:txBody>
      </p:sp>
      <p:pic>
        <p:nvPicPr>
          <p:cNvPr id="2174981" name="Picture 1029" descr="18_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3363" y="1635125"/>
            <a:ext cx="5100637" cy="461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408EB50F-990E-493A-8A39-8BD6A2E34B6D}"/>
              </a:ext>
            </a:extLst>
          </p:cNvPr>
          <p:cNvSpPr>
            <a:spLocks noGrp="1"/>
          </p:cNvSpPr>
          <p:nvPr>
            <p:ph type="sldNum" sz="quarter" idx="12"/>
          </p:nvPr>
        </p:nvSpPr>
        <p:spPr/>
        <p:txBody>
          <a:bodyPr/>
          <a:lstStyle/>
          <a:p>
            <a:fld id="{53500040-8738-4FE8-8D54-7DC6F9DFC4C1}"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9076" name="Picture 4" descr="18_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3363" y="1915418"/>
            <a:ext cx="4790733" cy="433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79077" name="Rectangle 5"/>
          <p:cNvSpPr>
            <a:spLocks noChangeArrowheads="1"/>
          </p:cNvSpPr>
          <p:nvPr/>
        </p:nvSpPr>
        <p:spPr bwMode="auto">
          <a:xfrm>
            <a:off x="76200" y="55364"/>
            <a:ext cx="9144000"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3000" dirty="0">
                <a:solidFill>
                  <a:srgbClr val="EFFF5D"/>
                </a:solidFill>
                <a:latin typeface="Comic Sans MS" pitchFamily="66" charset="0"/>
              </a:rPr>
              <a:t>What is the wavelength of the photon emitted in the transition from </a:t>
            </a:r>
            <a:r>
              <a:rPr lang="en-US" sz="3000" i="1" dirty="0">
                <a:solidFill>
                  <a:srgbClr val="EFFF5D"/>
                </a:solidFill>
                <a:latin typeface="Comic Sans MS" pitchFamily="66" charset="0"/>
              </a:rPr>
              <a:t>n</a:t>
            </a:r>
            <a:r>
              <a:rPr lang="en-US" sz="3000" dirty="0">
                <a:solidFill>
                  <a:srgbClr val="EFFF5D"/>
                </a:solidFill>
                <a:latin typeface="Comic Sans MS" pitchFamily="66" charset="0"/>
              </a:rPr>
              <a:t> = 4 to </a:t>
            </a:r>
            <a:r>
              <a:rPr lang="en-US" sz="3000" i="1" dirty="0">
                <a:solidFill>
                  <a:srgbClr val="EFFF5D"/>
                </a:solidFill>
                <a:latin typeface="Comic Sans MS" pitchFamily="66" charset="0"/>
              </a:rPr>
              <a:t>n</a:t>
            </a:r>
            <a:r>
              <a:rPr lang="en-US" sz="3000" dirty="0">
                <a:solidFill>
                  <a:srgbClr val="EFFF5D"/>
                </a:solidFill>
                <a:latin typeface="Comic Sans MS" pitchFamily="66" charset="0"/>
              </a:rPr>
              <a:t> = 2?  Note</a:t>
            </a:r>
            <a:r>
              <a:rPr lang="en-US" sz="3000" dirty="0">
                <a:solidFill>
                  <a:srgbClr val="FFC000"/>
                </a:solidFill>
                <a:latin typeface="Comic Sans MS" pitchFamily="66" charset="0"/>
              </a:rPr>
              <a:t>: </a:t>
            </a:r>
            <a:r>
              <a:rPr lang="en-US" sz="3000" i="1" dirty="0">
                <a:solidFill>
                  <a:srgbClr val="FFC000"/>
                </a:solidFill>
                <a:latin typeface="Arial" charset="0"/>
              </a:rPr>
              <a:t>h</a:t>
            </a:r>
            <a:r>
              <a:rPr lang="en-US" sz="3000" dirty="0">
                <a:solidFill>
                  <a:srgbClr val="FFC000"/>
                </a:solidFill>
                <a:latin typeface="Arial" charset="0"/>
              </a:rPr>
              <a:t> = 6.626 x 10</a:t>
            </a:r>
            <a:r>
              <a:rPr lang="en-US" sz="3000" baseline="30000" dirty="0">
                <a:solidFill>
                  <a:srgbClr val="FFC000"/>
                </a:solidFill>
                <a:latin typeface="Arial" charset="0"/>
              </a:rPr>
              <a:t>-34</a:t>
            </a:r>
            <a:r>
              <a:rPr lang="en-US" sz="3000" dirty="0">
                <a:solidFill>
                  <a:srgbClr val="FFC000"/>
                </a:solidFill>
                <a:latin typeface="Arial" charset="0"/>
              </a:rPr>
              <a:t> J s  = 4.14 x 10</a:t>
            </a:r>
            <a:r>
              <a:rPr lang="en-US" sz="3000" baseline="30000" dirty="0">
                <a:solidFill>
                  <a:srgbClr val="FFC000"/>
                </a:solidFill>
                <a:latin typeface="Arial" charset="0"/>
              </a:rPr>
              <a:t>-15</a:t>
            </a:r>
            <a:r>
              <a:rPr lang="en-US" sz="3000" dirty="0">
                <a:solidFill>
                  <a:srgbClr val="FFC000"/>
                </a:solidFill>
                <a:latin typeface="Arial" charset="0"/>
              </a:rPr>
              <a:t> </a:t>
            </a:r>
            <a:r>
              <a:rPr lang="en-US" sz="3000" dirty="0" err="1">
                <a:solidFill>
                  <a:srgbClr val="FFC000"/>
                </a:solidFill>
                <a:latin typeface="Arial" charset="0"/>
              </a:rPr>
              <a:t>eV</a:t>
            </a:r>
            <a:r>
              <a:rPr lang="en-US" sz="3000" dirty="0">
                <a:solidFill>
                  <a:srgbClr val="FFC000"/>
                </a:solidFill>
                <a:latin typeface="Arial" charset="0"/>
              </a:rPr>
              <a:t> s</a:t>
            </a:r>
          </a:p>
          <a:p>
            <a:pPr algn="ctr"/>
            <a:endParaRPr lang="en-US" sz="4400" dirty="0">
              <a:solidFill>
                <a:schemeClr val="tx2"/>
              </a:solidFill>
              <a:latin typeface="Arial Black" pitchFamily="34" charset="0"/>
            </a:endParaRPr>
          </a:p>
        </p:txBody>
      </p:sp>
      <p:sp>
        <p:nvSpPr>
          <p:cNvPr id="2179079" name="Text Box 7"/>
          <p:cNvSpPr txBox="1">
            <a:spLocks noChangeArrowheads="1"/>
          </p:cNvSpPr>
          <p:nvPr/>
        </p:nvSpPr>
        <p:spPr bwMode="auto">
          <a:xfrm>
            <a:off x="0" y="1676400"/>
            <a:ext cx="4191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000" dirty="0">
              <a:solidFill>
                <a:srgbClr val="FFBF8A"/>
              </a:solidFill>
              <a:latin typeface="Arial" charset="0"/>
            </a:endParaRPr>
          </a:p>
          <a:p>
            <a:pPr marL="457200" indent="-457200">
              <a:buAutoNum type="alphaUcPeriod"/>
            </a:pPr>
            <a:r>
              <a:rPr lang="en-US" sz="2000" dirty="0">
                <a:solidFill>
                  <a:srgbClr val="FFBF8A"/>
                </a:solidFill>
                <a:latin typeface="Arial" charset="0"/>
              </a:rPr>
              <a:t>487 nm </a:t>
            </a:r>
          </a:p>
          <a:p>
            <a:pPr marL="457200" indent="-457200">
              <a:buAutoNum type="alphaUcPeriod"/>
            </a:pPr>
            <a:endParaRPr lang="en-US" sz="2000" dirty="0">
              <a:solidFill>
                <a:srgbClr val="FFBF8A"/>
              </a:solidFill>
              <a:latin typeface="Arial" charset="0"/>
            </a:endParaRPr>
          </a:p>
          <a:p>
            <a:pPr marL="457200" indent="-457200">
              <a:buAutoNum type="alphaUcPeriod"/>
            </a:pPr>
            <a:r>
              <a:rPr lang="en-US" sz="2000" dirty="0">
                <a:solidFill>
                  <a:srgbClr val="FFBF8A"/>
                </a:solidFill>
                <a:latin typeface="Arial" charset="0"/>
              </a:rPr>
              <a:t>4000 nm </a:t>
            </a:r>
          </a:p>
          <a:p>
            <a:pPr marL="457200" indent="-457200">
              <a:buAutoNum type="alphaUcPeriod"/>
            </a:pPr>
            <a:endParaRPr lang="en-US" sz="2000" dirty="0">
              <a:solidFill>
                <a:srgbClr val="FFBF8A"/>
              </a:solidFill>
              <a:latin typeface="Arial" charset="0"/>
            </a:endParaRPr>
          </a:p>
          <a:p>
            <a:pPr marL="457200" indent="-457200">
              <a:buAutoNum type="alphaUcPeriod"/>
            </a:pPr>
            <a:r>
              <a:rPr lang="en-US" sz="2000" dirty="0">
                <a:solidFill>
                  <a:srgbClr val="FFBF8A"/>
                </a:solidFill>
                <a:latin typeface="Arial" charset="0"/>
              </a:rPr>
              <a:t>12 nm </a:t>
            </a:r>
          </a:p>
          <a:p>
            <a:pPr marL="457200" indent="-457200">
              <a:buAutoNum type="alphaUcPeriod"/>
            </a:pPr>
            <a:endParaRPr lang="en-US" sz="2000" dirty="0">
              <a:solidFill>
                <a:srgbClr val="FFBF8A"/>
              </a:solidFill>
              <a:latin typeface="Arial" charset="0"/>
            </a:endParaRPr>
          </a:p>
          <a:p>
            <a:pPr marL="457200" indent="-457200">
              <a:buAutoNum type="alphaUcPeriod"/>
            </a:pPr>
            <a:r>
              <a:rPr lang="en-US" sz="2000" dirty="0">
                <a:solidFill>
                  <a:srgbClr val="FFBF8A"/>
                </a:solidFill>
                <a:latin typeface="Arial" charset="0"/>
              </a:rPr>
              <a:t>66 nm </a:t>
            </a:r>
          </a:p>
          <a:p>
            <a:pPr marL="457200" indent="-457200">
              <a:buAutoNum type="alphaUcPeriod"/>
            </a:pPr>
            <a:endParaRPr lang="en-US" sz="2000" dirty="0">
              <a:solidFill>
                <a:srgbClr val="FFBF8A"/>
              </a:solidFill>
              <a:latin typeface="Arial" charset="0"/>
            </a:endParaRPr>
          </a:p>
          <a:p>
            <a:pPr marL="457200" indent="-457200">
              <a:buAutoNum type="alphaUcPeriod"/>
            </a:pPr>
            <a:r>
              <a:rPr lang="en-US" sz="2000" dirty="0">
                <a:solidFill>
                  <a:srgbClr val="FFBF8A"/>
                </a:solidFill>
                <a:latin typeface="Arial" charset="0"/>
              </a:rPr>
              <a:t>2000000 nm </a:t>
            </a:r>
          </a:p>
          <a:p>
            <a:pPr marL="457200" indent="-457200">
              <a:buAutoNum type="alphaUcPeriod"/>
            </a:pPr>
            <a:endParaRPr lang="en-US" sz="2000" dirty="0">
              <a:solidFill>
                <a:srgbClr val="FFBF8A"/>
              </a:solidFill>
              <a:latin typeface="Arial" charset="0"/>
            </a:endParaRPr>
          </a:p>
          <a:p>
            <a:endParaRPr lang="en-US" sz="2000" dirty="0">
              <a:solidFill>
                <a:srgbClr val="FFBF8A"/>
              </a:solidFill>
              <a:latin typeface="Arial" charset="0"/>
            </a:endParaRPr>
          </a:p>
        </p:txBody>
      </p:sp>
      <p:sp>
        <p:nvSpPr>
          <p:cNvPr id="2" name="Slide Number Placeholder 1">
            <a:extLst>
              <a:ext uri="{FF2B5EF4-FFF2-40B4-BE49-F238E27FC236}">
                <a16:creationId xmlns:a16="http://schemas.microsoft.com/office/drawing/2014/main" id="{B2CCCD3A-267B-43C1-8024-0D3EE4CBD312}"/>
              </a:ext>
            </a:extLst>
          </p:cNvPr>
          <p:cNvSpPr>
            <a:spLocks noGrp="1"/>
          </p:cNvSpPr>
          <p:nvPr>
            <p:ph type="sldNum" sz="quarter" idx="12"/>
          </p:nvPr>
        </p:nvSpPr>
        <p:spPr/>
        <p:txBody>
          <a:bodyPr/>
          <a:lstStyle/>
          <a:p>
            <a:fld id="{53500040-8738-4FE8-8D54-7DC6F9DFC4C1}" type="slidenum">
              <a:rPr lang="en-US" smtClean="0"/>
              <a:pPr/>
              <a:t>28</a:t>
            </a:fld>
            <a:endParaRPr lang="en-US"/>
          </a:p>
        </p:txBody>
      </p:sp>
    </p:spTree>
    <p:extLst>
      <p:ext uri="{BB962C8B-B14F-4D97-AF65-F5344CB8AC3E}">
        <p14:creationId xmlns:p14="http://schemas.microsoft.com/office/powerpoint/2010/main" val="3009653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9076" name="Picture 4" descr="18_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9060" y="1600200"/>
            <a:ext cx="4572000" cy="413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79077" name="Rectangle 5"/>
          <p:cNvSpPr>
            <a:spLocks noChangeArrowheads="1"/>
          </p:cNvSpPr>
          <p:nvPr/>
        </p:nvSpPr>
        <p:spPr bwMode="auto">
          <a:xfrm>
            <a:off x="0" y="3048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3200">
                <a:solidFill>
                  <a:srgbClr val="EFFF5D"/>
                </a:solidFill>
                <a:latin typeface="Comic Sans MS" pitchFamily="66" charset="0"/>
              </a:rPr>
              <a:t>What is the wavelength of the photon emitted in the transition from </a:t>
            </a:r>
            <a:r>
              <a:rPr lang="en-US" sz="3200" i="1">
                <a:solidFill>
                  <a:srgbClr val="EFFF5D"/>
                </a:solidFill>
                <a:latin typeface="Comic Sans MS" pitchFamily="66" charset="0"/>
              </a:rPr>
              <a:t>n</a:t>
            </a:r>
            <a:r>
              <a:rPr lang="en-US" sz="3200">
                <a:solidFill>
                  <a:srgbClr val="EFFF5D"/>
                </a:solidFill>
                <a:latin typeface="Comic Sans MS" pitchFamily="66" charset="0"/>
              </a:rPr>
              <a:t> = 4 to </a:t>
            </a:r>
            <a:r>
              <a:rPr lang="en-US" sz="3200" i="1">
                <a:solidFill>
                  <a:srgbClr val="EFFF5D"/>
                </a:solidFill>
                <a:latin typeface="Comic Sans MS" pitchFamily="66" charset="0"/>
              </a:rPr>
              <a:t>n</a:t>
            </a:r>
            <a:r>
              <a:rPr lang="en-US" sz="3200">
                <a:solidFill>
                  <a:srgbClr val="EFFF5D"/>
                </a:solidFill>
                <a:latin typeface="Comic Sans MS" pitchFamily="66" charset="0"/>
              </a:rPr>
              <a:t> = 2?</a:t>
            </a:r>
            <a:endParaRPr lang="en-US" sz="4400">
              <a:solidFill>
                <a:schemeClr val="tx2"/>
              </a:solidFill>
              <a:latin typeface="Arial Black" pitchFamily="34" charset="0"/>
            </a:endParaRPr>
          </a:p>
        </p:txBody>
      </p:sp>
      <p:sp>
        <p:nvSpPr>
          <p:cNvPr id="2179079" name="Text Box 7"/>
          <p:cNvSpPr txBox="1">
            <a:spLocks noChangeArrowheads="1"/>
          </p:cNvSpPr>
          <p:nvPr/>
        </p:nvSpPr>
        <p:spPr bwMode="auto">
          <a:xfrm>
            <a:off x="0" y="1295400"/>
            <a:ext cx="45720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a:solidFill>
                  <a:srgbClr val="FFBF8A"/>
                </a:solidFill>
                <a:latin typeface="Arial" charset="0"/>
              </a:rPr>
              <a:t>∆</a:t>
            </a:r>
            <a:r>
              <a:rPr lang="en-US" sz="2000" i="1" dirty="0">
                <a:solidFill>
                  <a:srgbClr val="FFBF8A"/>
                </a:solidFill>
                <a:latin typeface="Arial" charset="0"/>
              </a:rPr>
              <a:t>E</a:t>
            </a:r>
            <a:r>
              <a:rPr lang="en-US" sz="2000" dirty="0">
                <a:solidFill>
                  <a:srgbClr val="FFBF8A"/>
                </a:solidFill>
                <a:latin typeface="Arial" charset="0"/>
              </a:rPr>
              <a:t> = </a:t>
            </a:r>
            <a:r>
              <a:rPr lang="en-US" sz="2000" i="1" dirty="0">
                <a:solidFill>
                  <a:srgbClr val="FFBF8A"/>
                </a:solidFill>
                <a:latin typeface="Arial" charset="0"/>
              </a:rPr>
              <a:t>E</a:t>
            </a:r>
            <a:r>
              <a:rPr lang="en-US" sz="2000" baseline="-25000" dirty="0">
                <a:solidFill>
                  <a:srgbClr val="FFBF8A"/>
                </a:solidFill>
                <a:latin typeface="Arial" charset="0"/>
              </a:rPr>
              <a:t>4</a:t>
            </a:r>
            <a:r>
              <a:rPr lang="en-US" sz="2000" dirty="0">
                <a:solidFill>
                  <a:srgbClr val="FFBF8A"/>
                </a:solidFill>
                <a:latin typeface="Arial" charset="0"/>
              </a:rPr>
              <a:t> - </a:t>
            </a:r>
            <a:r>
              <a:rPr lang="en-US" sz="2000" i="1" dirty="0">
                <a:solidFill>
                  <a:srgbClr val="FFBF8A"/>
                </a:solidFill>
                <a:latin typeface="Arial" charset="0"/>
              </a:rPr>
              <a:t>E</a:t>
            </a:r>
            <a:r>
              <a:rPr lang="en-US" sz="2000" baseline="-25000" dirty="0">
                <a:solidFill>
                  <a:srgbClr val="FFBF8A"/>
                </a:solidFill>
                <a:latin typeface="Arial" charset="0"/>
              </a:rPr>
              <a:t>2</a:t>
            </a:r>
            <a:endParaRPr lang="en-US" sz="2000" dirty="0">
              <a:solidFill>
                <a:srgbClr val="FFBF8A"/>
              </a:solidFill>
              <a:latin typeface="Arial" charset="0"/>
            </a:endParaRPr>
          </a:p>
          <a:p>
            <a:r>
              <a:rPr lang="en-US" sz="2000" dirty="0">
                <a:solidFill>
                  <a:srgbClr val="FFBF8A"/>
                </a:solidFill>
                <a:latin typeface="Arial" charset="0"/>
              </a:rPr>
              <a:t>     = - 0.85 </a:t>
            </a:r>
            <a:r>
              <a:rPr lang="en-US" sz="2000" dirty="0" err="1">
                <a:solidFill>
                  <a:srgbClr val="FFBF8A"/>
                </a:solidFill>
                <a:latin typeface="Arial" charset="0"/>
              </a:rPr>
              <a:t>eV</a:t>
            </a:r>
            <a:r>
              <a:rPr lang="en-US" sz="2000" dirty="0">
                <a:solidFill>
                  <a:srgbClr val="FFBF8A"/>
                </a:solidFill>
                <a:latin typeface="Arial" charset="0"/>
              </a:rPr>
              <a:t> - (-3.4 </a:t>
            </a:r>
            <a:r>
              <a:rPr lang="en-US" sz="2000" dirty="0" err="1">
                <a:solidFill>
                  <a:srgbClr val="FFBF8A"/>
                </a:solidFill>
                <a:latin typeface="Arial" charset="0"/>
              </a:rPr>
              <a:t>eV</a:t>
            </a:r>
            <a:r>
              <a:rPr lang="en-US" sz="2000" dirty="0">
                <a:solidFill>
                  <a:srgbClr val="FFBF8A"/>
                </a:solidFill>
                <a:latin typeface="Arial" charset="0"/>
              </a:rPr>
              <a:t>)</a:t>
            </a:r>
          </a:p>
          <a:p>
            <a:r>
              <a:rPr lang="en-US" sz="2000" dirty="0">
                <a:solidFill>
                  <a:srgbClr val="FFBF8A"/>
                </a:solidFill>
                <a:latin typeface="Arial" charset="0"/>
              </a:rPr>
              <a:t>     = 2.55 </a:t>
            </a:r>
            <a:r>
              <a:rPr lang="en-US" sz="2000" dirty="0" err="1">
                <a:solidFill>
                  <a:srgbClr val="FFBF8A"/>
                </a:solidFill>
                <a:latin typeface="Arial" charset="0"/>
              </a:rPr>
              <a:t>eV</a:t>
            </a:r>
            <a:endParaRPr lang="en-US" sz="2000" dirty="0">
              <a:solidFill>
                <a:srgbClr val="FFBF8A"/>
              </a:solidFill>
              <a:latin typeface="Arial" charset="0"/>
            </a:endParaRPr>
          </a:p>
          <a:p>
            <a:endParaRPr lang="en-US" sz="2000" dirty="0">
              <a:solidFill>
                <a:srgbClr val="FFBF8A"/>
              </a:solidFill>
              <a:latin typeface="Arial" charset="0"/>
            </a:endParaRPr>
          </a:p>
          <a:p>
            <a:r>
              <a:rPr lang="en-US" sz="2000" i="1" dirty="0">
                <a:solidFill>
                  <a:srgbClr val="FFBF8A"/>
                </a:solidFill>
                <a:latin typeface="Arial" charset="0"/>
              </a:rPr>
              <a:t>E</a:t>
            </a:r>
            <a:r>
              <a:rPr lang="en-US" sz="2000" dirty="0">
                <a:solidFill>
                  <a:srgbClr val="FFBF8A"/>
                </a:solidFill>
                <a:latin typeface="Arial" charset="0"/>
              </a:rPr>
              <a:t> = </a:t>
            </a:r>
            <a:r>
              <a:rPr lang="en-US" sz="2000" i="1" dirty="0" err="1">
                <a:solidFill>
                  <a:srgbClr val="FFBF8A"/>
                </a:solidFill>
                <a:latin typeface="Arial" charset="0"/>
              </a:rPr>
              <a:t>hf</a:t>
            </a:r>
            <a:r>
              <a:rPr lang="en-US" sz="2000" dirty="0">
                <a:solidFill>
                  <a:srgbClr val="FFBF8A"/>
                </a:solidFill>
                <a:latin typeface="Arial" charset="0"/>
              </a:rPr>
              <a:t>  where </a:t>
            </a:r>
            <a:r>
              <a:rPr lang="en-US" sz="2000" i="1" dirty="0">
                <a:solidFill>
                  <a:srgbClr val="FFBF8A"/>
                </a:solidFill>
                <a:latin typeface="Arial" charset="0"/>
              </a:rPr>
              <a:t>h</a:t>
            </a:r>
            <a:r>
              <a:rPr lang="en-US" sz="2000" dirty="0">
                <a:solidFill>
                  <a:srgbClr val="FFBF8A"/>
                </a:solidFill>
                <a:latin typeface="Arial" charset="0"/>
              </a:rPr>
              <a:t> = 6.626 x 10</a:t>
            </a:r>
            <a:r>
              <a:rPr lang="en-US" sz="2000" baseline="30000" dirty="0">
                <a:solidFill>
                  <a:srgbClr val="FFBF8A"/>
                </a:solidFill>
                <a:latin typeface="Arial" charset="0"/>
              </a:rPr>
              <a:t>-34</a:t>
            </a:r>
            <a:r>
              <a:rPr lang="en-US" sz="2000" dirty="0">
                <a:solidFill>
                  <a:srgbClr val="FFBF8A"/>
                </a:solidFill>
                <a:latin typeface="Arial" charset="0"/>
              </a:rPr>
              <a:t> J s</a:t>
            </a:r>
          </a:p>
          <a:p>
            <a:r>
              <a:rPr lang="en-US" sz="2000" dirty="0">
                <a:solidFill>
                  <a:srgbClr val="FFBF8A"/>
                </a:solidFill>
                <a:latin typeface="Arial" charset="0"/>
              </a:rPr>
              <a:t>		= 4.14 x 10</a:t>
            </a:r>
            <a:r>
              <a:rPr lang="en-US" sz="2000" baseline="30000" dirty="0">
                <a:solidFill>
                  <a:srgbClr val="FFBF8A"/>
                </a:solidFill>
                <a:latin typeface="Arial" charset="0"/>
              </a:rPr>
              <a:t>-15</a:t>
            </a:r>
            <a:r>
              <a:rPr lang="en-US" sz="2000" dirty="0">
                <a:solidFill>
                  <a:srgbClr val="FFBF8A"/>
                </a:solidFill>
                <a:latin typeface="Arial" charset="0"/>
              </a:rPr>
              <a:t> </a:t>
            </a:r>
            <a:r>
              <a:rPr lang="en-US" sz="2000" dirty="0" err="1">
                <a:solidFill>
                  <a:srgbClr val="FFBF8A"/>
                </a:solidFill>
                <a:latin typeface="Arial" charset="0"/>
              </a:rPr>
              <a:t>eV</a:t>
            </a:r>
            <a:r>
              <a:rPr lang="en-US" sz="2000" dirty="0">
                <a:solidFill>
                  <a:srgbClr val="FFBF8A"/>
                </a:solidFill>
                <a:latin typeface="Arial" charset="0"/>
              </a:rPr>
              <a:t> s</a:t>
            </a:r>
          </a:p>
          <a:p>
            <a:r>
              <a:rPr lang="en-US" sz="2000" i="1" dirty="0">
                <a:solidFill>
                  <a:srgbClr val="FFBF8A"/>
                </a:solidFill>
                <a:latin typeface="Arial" charset="0"/>
              </a:rPr>
              <a:t>f</a:t>
            </a:r>
            <a:r>
              <a:rPr lang="en-US" sz="2000" dirty="0">
                <a:solidFill>
                  <a:srgbClr val="FFBF8A"/>
                </a:solidFill>
                <a:latin typeface="Arial" charset="0"/>
              </a:rPr>
              <a:t> = </a:t>
            </a:r>
            <a:r>
              <a:rPr lang="en-US" sz="2000" i="1" dirty="0">
                <a:solidFill>
                  <a:srgbClr val="FFBF8A"/>
                </a:solidFill>
                <a:latin typeface="Arial" charset="0"/>
              </a:rPr>
              <a:t>E</a:t>
            </a:r>
            <a:r>
              <a:rPr lang="en-US" sz="2000" dirty="0">
                <a:solidFill>
                  <a:srgbClr val="FFBF8A"/>
                </a:solidFill>
                <a:latin typeface="Arial" charset="0"/>
              </a:rPr>
              <a:t> / </a:t>
            </a:r>
            <a:r>
              <a:rPr lang="en-US" sz="2000" i="1" dirty="0">
                <a:solidFill>
                  <a:srgbClr val="FFBF8A"/>
                </a:solidFill>
                <a:latin typeface="Arial" charset="0"/>
              </a:rPr>
              <a:t>h</a:t>
            </a:r>
            <a:r>
              <a:rPr lang="en-US" sz="2000" dirty="0">
                <a:solidFill>
                  <a:srgbClr val="FFBF8A"/>
                </a:solidFill>
                <a:latin typeface="Arial" charset="0"/>
              </a:rPr>
              <a:t> </a:t>
            </a:r>
          </a:p>
          <a:p>
            <a:r>
              <a:rPr lang="en-US" sz="2000" dirty="0">
                <a:solidFill>
                  <a:srgbClr val="FFBF8A"/>
                </a:solidFill>
                <a:latin typeface="Arial" charset="0"/>
              </a:rPr>
              <a:t>   = (2.55 </a:t>
            </a:r>
            <a:r>
              <a:rPr lang="en-US" sz="2000" dirty="0" err="1">
                <a:solidFill>
                  <a:srgbClr val="FFBF8A"/>
                </a:solidFill>
                <a:latin typeface="Arial" charset="0"/>
              </a:rPr>
              <a:t>eV</a:t>
            </a:r>
            <a:r>
              <a:rPr lang="en-US" sz="2000" dirty="0">
                <a:solidFill>
                  <a:srgbClr val="FFBF8A"/>
                </a:solidFill>
                <a:latin typeface="Arial" charset="0"/>
              </a:rPr>
              <a:t>) / (4.14 x 10</a:t>
            </a:r>
            <a:r>
              <a:rPr lang="en-US" sz="2000" baseline="30000" dirty="0">
                <a:solidFill>
                  <a:srgbClr val="FFBF8A"/>
                </a:solidFill>
                <a:latin typeface="Arial" charset="0"/>
              </a:rPr>
              <a:t>-15</a:t>
            </a:r>
            <a:r>
              <a:rPr lang="en-US" sz="2000" dirty="0">
                <a:solidFill>
                  <a:srgbClr val="FFBF8A"/>
                </a:solidFill>
                <a:latin typeface="Arial" charset="0"/>
              </a:rPr>
              <a:t> </a:t>
            </a:r>
            <a:r>
              <a:rPr lang="en-US" sz="2000" dirty="0" err="1">
                <a:solidFill>
                  <a:srgbClr val="FFBF8A"/>
                </a:solidFill>
                <a:latin typeface="Arial" charset="0"/>
              </a:rPr>
              <a:t>eV</a:t>
            </a:r>
            <a:r>
              <a:rPr lang="en-US" sz="2000" dirty="0">
                <a:solidFill>
                  <a:srgbClr val="FFBF8A"/>
                </a:solidFill>
                <a:latin typeface="Arial" charset="0"/>
              </a:rPr>
              <a:t> s)</a:t>
            </a:r>
          </a:p>
          <a:p>
            <a:r>
              <a:rPr lang="en-US" sz="2000" dirty="0">
                <a:solidFill>
                  <a:srgbClr val="FFBF8A"/>
                </a:solidFill>
                <a:latin typeface="Arial" charset="0"/>
              </a:rPr>
              <a:t>   = 6.16 x 10</a:t>
            </a:r>
            <a:r>
              <a:rPr lang="en-US" sz="2000" baseline="30000" dirty="0">
                <a:solidFill>
                  <a:srgbClr val="FFBF8A"/>
                </a:solidFill>
                <a:latin typeface="Arial" charset="0"/>
              </a:rPr>
              <a:t>14</a:t>
            </a:r>
            <a:r>
              <a:rPr lang="en-US" sz="2000" dirty="0">
                <a:solidFill>
                  <a:srgbClr val="FFBF8A"/>
                </a:solidFill>
                <a:latin typeface="Arial" charset="0"/>
              </a:rPr>
              <a:t> Hz</a:t>
            </a:r>
          </a:p>
          <a:p>
            <a:endParaRPr lang="en-US" sz="2000" dirty="0">
              <a:solidFill>
                <a:srgbClr val="FFBF8A"/>
              </a:solidFill>
              <a:latin typeface="Arial" charset="0"/>
            </a:endParaRPr>
          </a:p>
          <a:p>
            <a:pPr>
              <a:buFont typeface="Symbol" pitchFamily="18" charset="2"/>
              <a:buChar char="l"/>
            </a:pPr>
            <a:r>
              <a:rPr lang="en-US" sz="2000" i="1" dirty="0">
                <a:solidFill>
                  <a:srgbClr val="FFBF8A"/>
                </a:solidFill>
                <a:latin typeface="Arial" charset="0"/>
                <a:sym typeface="Symbol" pitchFamily="18" charset="2"/>
              </a:rPr>
              <a:t>= c / f </a:t>
            </a:r>
          </a:p>
          <a:p>
            <a:pPr>
              <a:buFont typeface="Symbol" pitchFamily="18" charset="2"/>
              <a:buNone/>
            </a:pPr>
            <a:r>
              <a:rPr lang="en-US" sz="2000" i="1" dirty="0">
                <a:solidFill>
                  <a:srgbClr val="FFBF8A"/>
                </a:solidFill>
                <a:latin typeface="Arial" charset="0"/>
                <a:sym typeface="Symbol" pitchFamily="18" charset="2"/>
              </a:rPr>
              <a:t>   = </a:t>
            </a:r>
            <a:r>
              <a:rPr lang="en-US" sz="2000" dirty="0">
                <a:solidFill>
                  <a:srgbClr val="FFBF8A"/>
                </a:solidFill>
                <a:latin typeface="Arial" charset="0"/>
                <a:sym typeface="Symbol" pitchFamily="18" charset="2"/>
              </a:rPr>
              <a:t>(3 x 10</a:t>
            </a:r>
            <a:r>
              <a:rPr lang="en-US" sz="2000" baseline="30000" dirty="0">
                <a:solidFill>
                  <a:srgbClr val="FFBF8A"/>
                </a:solidFill>
                <a:latin typeface="Arial" charset="0"/>
                <a:sym typeface="Symbol" pitchFamily="18" charset="2"/>
              </a:rPr>
              <a:t>8</a:t>
            </a:r>
            <a:r>
              <a:rPr lang="en-US" sz="2000" dirty="0">
                <a:solidFill>
                  <a:srgbClr val="FFBF8A"/>
                </a:solidFill>
                <a:latin typeface="Arial" charset="0"/>
                <a:sym typeface="Symbol" pitchFamily="18" charset="2"/>
              </a:rPr>
              <a:t>) </a:t>
            </a:r>
            <a:r>
              <a:rPr lang="en-US" sz="2000" i="1" dirty="0">
                <a:solidFill>
                  <a:srgbClr val="FFBF8A"/>
                </a:solidFill>
                <a:latin typeface="Arial" charset="0"/>
                <a:sym typeface="Symbol" pitchFamily="18" charset="2"/>
              </a:rPr>
              <a:t>/</a:t>
            </a:r>
            <a:r>
              <a:rPr lang="en-US" sz="2000" dirty="0">
                <a:solidFill>
                  <a:srgbClr val="FFBF8A"/>
                </a:solidFill>
                <a:latin typeface="Arial" charset="0"/>
                <a:sym typeface="Symbol" pitchFamily="18" charset="2"/>
              </a:rPr>
              <a:t> (</a:t>
            </a:r>
            <a:r>
              <a:rPr lang="en-US" sz="2000" dirty="0">
                <a:solidFill>
                  <a:srgbClr val="FFBF8A"/>
                </a:solidFill>
                <a:latin typeface="Arial" charset="0"/>
              </a:rPr>
              <a:t>6.16 x 10</a:t>
            </a:r>
            <a:r>
              <a:rPr lang="en-US" sz="2000" baseline="30000" dirty="0">
                <a:solidFill>
                  <a:srgbClr val="FFBF8A"/>
                </a:solidFill>
                <a:latin typeface="Arial" charset="0"/>
              </a:rPr>
              <a:t>14</a:t>
            </a:r>
            <a:r>
              <a:rPr lang="en-US" sz="2000" dirty="0">
                <a:solidFill>
                  <a:srgbClr val="FFBF8A"/>
                </a:solidFill>
                <a:latin typeface="Arial" charset="0"/>
              </a:rPr>
              <a:t> Hz)</a:t>
            </a:r>
          </a:p>
          <a:p>
            <a:pPr>
              <a:buFont typeface="Symbol" pitchFamily="18" charset="2"/>
              <a:buNone/>
            </a:pPr>
            <a:r>
              <a:rPr lang="en-US" sz="2000" dirty="0">
                <a:solidFill>
                  <a:srgbClr val="FFBF8A"/>
                </a:solidFill>
                <a:latin typeface="Arial" charset="0"/>
              </a:rPr>
              <a:t>   = </a:t>
            </a:r>
            <a:r>
              <a:rPr lang="en-US" sz="2000" dirty="0">
                <a:solidFill>
                  <a:schemeClr val="folHlink"/>
                </a:solidFill>
                <a:latin typeface="Arial" charset="0"/>
              </a:rPr>
              <a:t>487 nm</a:t>
            </a:r>
          </a:p>
          <a:p>
            <a:pPr>
              <a:buFont typeface="Symbol" pitchFamily="18" charset="2"/>
              <a:buChar char="l"/>
            </a:pPr>
            <a:endParaRPr lang="en-US" sz="2000" dirty="0">
              <a:solidFill>
                <a:srgbClr val="FFBF8A"/>
              </a:solidFill>
              <a:latin typeface="Arial" charset="0"/>
            </a:endParaRPr>
          </a:p>
          <a:p>
            <a:r>
              <a:rPr lang="en-US" sz="2000" b="1" dirty="0">
                <a:solidFill>
                  <a:schemeClr val="tx2"/>
                </a:solidFill>
                <a:latin typeface="Arial" charset="0"/>
              </a:rPr>
              <a:t>If one shine a 487 nm light on the </a:t>
            </a:r>
          </a:p>
          <a:p>
            <a:r>
              <a:rPr lang="en-US" sz="2000" b="1" dirty="0">
                <a:solidFill>
                  <a:schemeClr val="tx2"/>
                </a:solidFill>
                <a:latin typeface="Arial" charset="0"/>
              </a:rPr>
              <a:t>Atom, electrons from n=2 orbit will jump to n=4 orbit, i.e. photoelectric effect. </a:t>
            </a:r>
          </a:p>
        </p:txBody>
      </p:sp>
      <p:sp>
        <p:nvSpPr>
          <p:cNvPr id="2" name="Slide Number Placeholder 1">
            <a:extLst>
              <a:ext uri="{FF2B5EF4-FFF2-40B4-BE49-F238E27FC236}">
                <a16:creationId xmlns:a16="http://schemas.microsoft.com/office/drawing/2014/main" id="{3A3CF3AF-B5ED-4CEF-910A-A26B7CC47A3E}"/>
              </a:ext>
            </a:extLst>
          </p:cNvPr>
          <p:cNvSpPr>
            <a:spLocks noGrp="1"/>
          </p:cNvSpPr>
          <p:nvPr>
            <p:ph type="sldNum" sz="quarter" idx="12"/>
          </p:nvPr>
        </p:nvSpPr>
        <p:spPr/>
        <p:txBody>
          <a:bodyPr/>
          <a:lstStyle/>
          <a:p>
            <a:fld id="{53500040-8738-4FE8-8D54-7DC6F9DFC4C1}"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906" name="Rectangle 2"/>
          <p:cNvSpPr>
            <a:spLocks noGrp="1" noChangeArrowheads="1"/>
          </p:cNvSpPr>
          <p:nvPr>
            <p:ph type="title"/>
          </p:nvPr>
        </p:nvSpPr>
        <p:spPr>
          <a:xfrm>
            <a:off x="685800" y="228600"/>
            <a:ext cx="7772400" cy="762000"/>
          </a:xfrm>
        </p:spPr>
        <p:txBody>
          <a:bodyPr/>
          <a:lstStyle/>
          <a:p>
            <a:r>
              <a:rPr lang="en-US" dirty="0"/>
              <a:t>Color Mixing</a:t>
            </a:r>
          </a:p>
        </p:txBody>
      </p:sp>
      <p:sp>
        <p:nvSpPr>
          <p:cNvPr id="1147907" name="Rectangle 3"/>
          <p:cNvSpPr>
            <a:spLocks noGrp="1" noChangeArrowheads="1"/>
          </p:cNvSpPr>
          <p:nvPr>
            <p:ph type="body" idx="1"/>
          </p:nvPr>
        </p:nvSpPr>
        <p:spPr>
          <a:xfrm>
            <a:off x="527957" y="990600"/>
            <a:ext cx="8077200" cy="1676400"/>
          </a:xfrm>
        </p:spPr>
        <p:txBody>
          <a:bodyPr/>
          <a:lstStyle/>
          <a:p>
            <a:pPr>
              <a:lnSpc>
                <a:spcPct val="80000"/>
              </a:lnSpc>
            </a:pPr>
            <a:r>
              <a:rPr lang="en-US" sz="2800" dirty="0"/>
              <a:t>The process of mixing two different wavelengths of light, such as red and green, to produce a response interpreted as another color, such as yellow, is </a:t>
            </a:r>
            <a:r>
              <a:rPr lang="en-US" sz="2800" dirty="0">
                <a:solidFill>
                  <a:schemeClr val="accent1"/>
                </a:solidFill>
              </a:rPr>
              <a:t>additive color mixing</a:t>
            </a:r>
            <a:r>
              <a:rPr lang="en-US" sz="2800" dirty="0"/>
              <a:t>.</a:t>
            </a:r>
          </a:p>
        </p:txBody>
      </p:sp>
      <p:sp>
        <p:nvSpPr>
          <p:cNvPr id="1147910" name="Text Box 6"/>
          <p:cNvSpPr txBox="1">
            <a:spLocks noChangeArrowheads="1"/>
          </p:cNvSpPr>
          <p:nvPr/>
        </p:nvSpPr>
        <p:spPr bwMode="auto">
          <a:xfrm>
            <a:off x="533400" y="2971800"/>
            <a:ext cx="47244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buClr>
                <a:schemeClr val="tx2"/>
              </a:buClr>
              <a:buFont typeface="Wingdings" pitchFamily="2" charset="2"/>
              <a:buChar char="§"/>
            </a:pPr>
            <a:r>
              <a:rPr lang="en-US" sz="2000" dirty="0">
                <a:latin typeface="Arial" charset="0"/>
              </a:rPr>
              <a:t>Combining the three primary colors blue, green, and red in different amounts can produce responses in our brains corresponding to all the colors we are used to identifying.</a:t>
            </a:r>
          </a:p>
          <a:p>
            <a:pPr lvl="1">
              <a:buClr>
                <a:schemeClr val="tx2"/>
              </a:buClr>
              <a:buFont typeface="Wingdings" pitchFamily="2" charset="2"/>
              <a:buChar char="§"/>
            </a:pPr>
            <a:endParaRPr lang="en-US" sz="2000" dirty="0">
              <a:latin typeface="Arial" charset="0"/>
            </a:endParaRPr>
          </a:p>
          <a:p>
            <a:pPr lvl="1">
              <a:buClr>
                <a:schemeClr val="tx2"/>
              </a:buClr>
              <a:buFont typeface="Wingdings" pitchFamily="2" charset="2"/>
              <a:buChar char="§"/>
            </a:pPr>
            <a:r>
              <a:rPr lang="en-US" sz="2000" dirty="0">
                <a:latin typeface="Arial" charset="0"/>
              </a:rPr>
              <a:t>Red and green make yellow, blue and green make cyan, and blue and red make magenta.</a:t>
            </a:r>
          </a:p>
          <a:p>
            <a:pPr lvl="1">
              <a:buClr>
                <a:schemeClr val="tx2"/>
              </a:buClr>
              <a:buFont typeface="Wingdings" pitchFamily="2" charset="2"/>
              <a:buChar char="§"/>
            </a:pPr>
            <a:endParaRPr lang="en-US" sz="2000" dirty="0">
              <a:latin typeface="Arial" charset="0"/>
            </a:endParaRPr>
          </a:p>
          <a:p>
            <a:pPr lvl="1">
              <a:buClr>
                <a:schemeClr val="tx2"/>
              </a:buClr>
              <a:buFont typeface="Wingdings" pitchFamily="2" charset="2"/>
              <a:buChar char="§"/>
            </a:pPr>
            <a:r>
              <a:rPr lang="en-US" sz="2000" dirty="0">
                <a:latin typeface="Arial" charset="0"/>
              </a:rPr>
              <a:t>Combining all three colors produces white.</a:t>
            </a:r>
          </a:p>
        </p:txBody>
      </p:sp>
      <p:pic>
        <p:nvPicPr>
          <p:cNvPr id="11479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6100" y="3429000"/>
            <a:ext cx="29845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BA0E8784-EEEF-4E68-B7B0-71B309FAA0D3}"/>
              </a:ext>
            </a:extLst>
          </p:cNvPr>
          <p:cNvSpPr>
            <a:spLocks noGrp="1"/>
          </p:cNvSpPr>
          <p:nvPr>
            <p:ph type="sldNum" sz="quarter" idx="12"/>
          </p:nvPr>
        </p:nvSpPr>
        <p:spPr/>
        <p:txBody>
          <a:bodyPr/>
          <a:lstStyle/>
          <a:p>
            <a:fld id="{53500040-8738-4FE8-8D54-7DC6F9DFC4C1}" type="slidenum">
              <a:rPr lang="en-US" smtClean="0"/>
              <a:pPr/>
              <a:t>3</a:t>
            </a:fld>
            <a:endParaRPr lang="en-US"/>
          </a:p>
        </p:txBody>
      </p:sp>
    </p:spTree>
    <p:extLst>
      <p:ext uri="{BB962C8B-B14F-4D97-AF65-F5344CB8AC3E}">
        <p14:creationId xmlns:p14="http://schemas.microsoft.com/office/powerpoint/2010/main" val="3623269810"/>
      </p:ext>
    </p:extLst>
  </p:cSld>
  <p:clrMapOvr>
    <a:masterClrMapping/>
  </p:clrMapOvr>
  <p:transition spd="med">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8_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7700" y="1905000"/>
            <a:ext cx="4512486" cy="4081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0" y="152400"/>
            <a:ext cx="8610600" cy="4062651"/>
          </a:xfrm>
          <a:prstGeom prst="rect">
            <a:avLst/>
          </a:prstGeom>
        </p:spPr>
        <p:txBody>
          <a:bodyPr wrap="square">
            <a:spAutoFit/>
          </a:bodyPr>
          <a:lstStyle/>
          <a:p>
            <a:r>
              <a:rPr lang="en-US" sz="3000" b="1" dirty="0">
                <a:solidFill>
                  <a:srgbClr val="FFC000"/>
                </a:solidFill>
              </a:rPr>
              <a:t>Quiz</a:t>
            </a:r>
            <a:r>
              <a:rPr lang="en-US" sz="3000" dirty="0"/>
              <a:t>: Among the following transition in atomic hydrogen, which gives radiation of the longest wavelength (i.e. lowest energy)? </a:t>
            </a:r>
          </a:p>
          <a:p>
            <a:endParaRPr lang="en-US" dirty="0"/>
          </a:p>
          <a:p>
            <a:br>
              <a:rPr lang="en-US" dirty="0"/>
            </a:br>
            <a:r>
              <a:rPr lang="en-US" dirty="0"/>
              <a:t>A. n=4 to n=2</a:t>
            </a:r>
          </a:p>
          <a:p>
            <a:endParaRPr lang="en-US" dirty="0"/>
          </a:p>
          <a:p>
            <a:r>
              <a:rPr lang="en-US" dirty="0"/>
              <a:t>B. n=4  to n=3 </a:t>
            </a:r>
          </a:p>
          <a:p>
            <a:endParaRPr lang="en-US" dirty="0"/>
          </a:p>
          <a:p>
            <a:r>
              <a:rPr lang="en-US" dirty="0"/>
              <a:t>C. n=3 to n=2. </a:t>
            </a:r>
          </a:p>
        </p:txBody>
      </p:sp>
      <p:sp>
        <p:nvSpPr>
          <p:cNvPr id="4" name="TextBox 3"/>
          <p:cNvSpPr txBox="1"/>
          <p:nvPr/>
        </p:nvSpPr>
        <p:spPr>
          <a:xfrm>
            <a:off x="556404" y="4416662"/>
            <a:ext cx="4267200" cy="1569660"/>
          </a:xfrm>
          <a:prstGeom prst="rect">
            <a:avLst/>
          </a:prstGeom>
          <a:noFill/>
        </p:spPr>
        <p:txBody>
          <a:bodyPr wrap="square" rtlCol="0">
            <a:spAutoFit/>
          </a:bodyPr>
          <a:lstStyle/>
          <a:p>
            <a:r>
              <a:rPr lang="en-US" dirty="0"/>
              <a:t>E4 - E3 = 0.76  </a:t>
            </a:r>
            <a:r>
              <a:rPr lang="en-US" dirty="0" err="1"/>
              <a:t>eV</a:t>
            </a:r>
            <a:endParaRPr lang="en-US" dirty="0"/>
          </a:p>
          <a:p>
            <a:r>
              <a:rPr lang="en-US" dirty="0"/>
              <a:t>E4 – E2 = 2.55 </a:t>
            </a:r>
            <a:r>
              <a:rPr lang="en-US" dirty="0" err="1"/>
              <a:t>eV</a:t>
            </a:r>
            <a:endParaRPr lang="en-US" dirty="0"/>
          </a:p>
          <a:p>
            <a:r>
              <a:rPr lang="en-US" dirty="0"/>
              <a:t>E3 – E2 = 1.89 </a:t>
            </a:r>
            <a:r>
              <a:rPr lang="en-US" dirty="0" err="1"/>
              <a:t>eV</a:t>
            </a:r>
            <a:r>
              <a:rPr lang="en-US" dirty="0"/>
              <a:t>. </a:t>
            </a:r>
          </a:p>
          <a:p>
            <a:r>
              <a:rPr lang="en-US" dirty="0"/>
              <a:t>So B is the answer. </a:t>
            </a:r>
          </a:p>
        </p:txBody>
      </p:sp>
      <p:sp>
        <p:nvSpPr>
          <p:cNvPr id="5" name="Slide Number Placeholder 4">
            <a:extLst>
              <a:ext uri="{FF2B5EF4-FFF2-40B4-BE49-F238E27FC236}">
                <a16:creationId xmlns:a16="http://schemas.microsoft.com/office/drawing/2014/main" id="{AC15DF25-A4F4-4E35-AFC1-25D2253DD5B8}"/>
              </a:ext>
            </a:extLst>
          </p:cNvPr>
          <p:cNvSpPr>
            <a:spLocks noGrp="1"/>
          </p:cNvSpPr>
          <p:nvPr>
            <p:ph type="sldNum" sz="quarter" idx="12"/>
          </p:nvPr>
        </p:nvSpPr>
        <p:spPr/>
        <p:txBody>
          <a:bodyPr/>
          <a:lstStyle/>
          <a:p>
            <a:fld id="{6A6A544F-A792-48F4-AE7F-6C589C66D2B6}" type="slidenum">
              <a:rPr lang="en-US" smtClean="0"/>
              <a:pPr/>
              <a:t>30</a:t>
            </a:fld>
            <a:endParaRPr lang="en-US"/>
          </a:p>
        </p:txBody>
      </p:sp>
    </p:spTree>
    <p:extLst>
      <p:ext uri="{BB962C8B-B14F-4D97-AF65-F5344CB8AC3E}">
        <p14:creationId xmlns:p14="http://schemas.microsoft.com/office/powerpoint/2010/main" val="3726779766"/>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2209800"/>
            <a:ext cx="6477000" cy="861774"/>
          </a:xfrm>
          <a:prstGeom prst="rect">
            <a:avLst/>
          </a:prstGeom>
          <a:noFill/>
        </p:spPr>
        <p:txBody>
          <a:bodyPr wrap="square" rtlCol="0">
            <a:spAutoFit/>
          </a:bodyPr>
          <a:lstStyle/>
          <a:p>
            <a:r>
              <a:rPr lang="en-US" sz="5000" dirty="0"/>
              <a:t>Backup slides </a:t>
            </a:r>
          </a:p>
        </p:txBody>
      </p:sp>
      <p:sp>
        <p:nvSpPr>
          <p:cNvPr id="3" name="Slide Number Placeholder 2">
            <a:extLst>
              <a:ext uri="{FF2B5EF4-FFF2-40B4-BE49-F238E27FC236}">
                <a16:creationId xmlns:a16="http://schemas.microsoft.com/office/drawing/2014/main" id="{38C651AA-9AB8-4DC8-8BD1-02A0AB4143C4}"/>
              </a:ext>
            </a:extLst>
          </p:cNvPr>
          <p:cNvSpPr>
            <a:spLocks noGrp="1"/>
          </p:cNvSpPr>
          <p:nvPr>
            <p:ph type="sldNum" sz="quarter" idx="12"/>
          </p:nvPr>
        </p:nvSpPr>
        <p:spPr/>
        <p:txBody>
          <a:bodyPr/>
          <a:lstStyle/>
          <a:p>
            <a:fld id="{6A6A544F-A792-48F4-AE7F-6C589C66D2B6}" type="slidenum">
              <a:rPr lang="en-US" smtClean="0"/>
              <a:pPr/>
              <a:t>31</a:t>
            </a:fld>
            <a:endParaRPr lang="en-US"/>
          </a:p>
        </p:txBody>
      </p:sp>
    </p:spTree>
    <p:extLst>
      <p:ext uri="{BB962C8B-B14F-4D97-AF65-F5344CB8AC3E}">
        <p14:creationId xmlns:p14="http://schemas.microsoft.com/office/powerpoint/2010/main" val="434642183"/>
      </p:ext>
    </p:extLst>
  </p:cSld>
  <p:clrMapOvr>
    <a:masterClrMapping/>
  </p:clrMapOvr>
  <p:transition spd="med">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4978" name="Rectangle 2"/>
          <p:cNvSpPr>
            <a:spLocks noGrp="1" noChangeArrowheads="1"/>
          </p:cNvSpPr>
          <p:nvPr>
            <p:ph type="title"/>
          </p:nvPr>
        </p:nvSpPr>
        <p:spPr>
          <a:xfrm>
            <a:off x="685800" y="304800"/>
            <a:ext cx="7772400" cy="553998"/>
          </a:xfrm>
        </p:spPr>
        <p:txBody>
          <a:bodyPr/>
          <a:lstStyle/>
          <a:p>
            <a:r>
              <a:rPr lang="en-US" sz="3000" dirty="0"/>
              <a:t>Cathode rays, Electrons, and X-rays</a:t>
            </a:r>
          </a:p>
        </p:txBody>
      </p:sp>
      <p:sp>
        <p:nvSpPr>
          <p:cNvPr id="1534982" name="Rectangle 6"/>
          <p:cNvSpPr>
            <a:spLocks noChangeArrowheads="1"/>
          </p:cNvSpPr>
          <p:nvPr/>
        </p:nvSpPr>
        <p:spPr bwMode="auto">
          <a:xfrm>
            <a:off x="540774" y="914400"/>
            <a:ext cx="80772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buClr>
                <a:schemeClr val="folHlink"/>
              </a:buClr>
              <a:buSzPct val="85000"/>
              <a:buFont typeface="Wingdings" pitchFamily="2" charset="2"/>
              <a:buChar char="v"/>
            </a:pPr>
            <a:r>
              <a:rPr lang="en-US" sz="2800" dirty="0">
                <a:latin typeface="Arial" charset="0"/>
              </a:rPr>
              <a:t>By the end of the nineteenth century, </a:t>
            </a:r>
            <a:r>
              <a:rPr lang="en-US" sz="2800" b="1" i="1" dirty="0">
                <a:latin typeface="Arial" charset="0"/>
              </a:rPr>
              <a:t>chemists</a:t>
            </a:r>
            <a:r>
              <a:rPr lang="en-US" sz="2800" dirty="0">
                <a:latin typeface="Arial" charset="0"/>
              </a:rPr>
              <a:t> were using the concept of atoms to explain their properties.</a:t>
            </a:r>
          </a:p>
          <a:p>
            <a:pPr marL="342900" indent="-342900">
              <a:lnSpc>
                <a:spcPct val="80000"/>
              </a:lnSpc>
              <a:spcBef>
                <a:spcPct val="20000"/>
              </a:spcBef>
              <a:buClr>
                <a:schemeClr val="folHlink"/>
              </a:buClr>
              <a:buSzPct val="85000"/>
              <a:buFont typeface="Wingdings" pitchFamily="2" charset="2"/>
              <a:buChar char="v"/>
            </a:pPr>
            <a:endParaRPr lang="en-US" sz="2800" dirty="0">
              <a:latin typeface="Arial" charset="0"/>
            </a:endParaRPr>
          </a:p>
          <a:p>
            <a:pPr marL="342900" indent="-342900">
              <a:lnSpc>
                <a:spcPct val="80000"/>
              </a:lnSpc>
              <a:spcBef>
                <a:spcPct val="20000"/>
              </a:spcBef>
              <a:buClr>
                <a:schemeClr val="folHlink"/>
              </a:buClr>
              <a:buSzPct val="85000"/>
              <a:buFont typeface="Wingdings" pitchFamily="2" charset="2"/>
              <a:buChar char="v"/>
            </a:pPr>
            <a:r>
              <a:rPr lang="en-US" sz="2800" b="1" i="1" dirty="0">
                <a:latin typeface="Arial" charset="0"/>
              </a:rPr>
              <a:t>Physicists</a:t>
            </a:r>
            <a:r>
              <a:rPr lang="en-US" sz="2800" dirty="0">
                <a:latin typeface="Arial" charset="0"/>
              </a:rPr>
              <a:t> were less convinced.</a:t>
            </a:r>
          </a:p>
          <a:p>
            <a:pPr marL="742950" lvl="1" indent="-285750">
              <a:lnSpc>
                <a:spcPct val="80000"/>
              </a:lnSpc>
              <a:spcBef>
                <a:spcPct val="20000"/>
              </a:spcBef>
              <a:buClr>
                <a:schemeClr val="tx2"/>
              </a:buClr>
              <a:buSzPct val="70000"/>
              <a:buFont typeface="Wingdings" pitchFamily="2" charset="2"/>
              <a:buChar char="l"/>
            </a:pPr>
            <a:r>
              <a:rPr lang="en-US" dirty="0">
                <a:latin typeface="Arial" charset="0"/>
              </a:rPr>
              <a:t>The discovery of </a:t>
            </a:r>
            <a:r>
              <a:rPr lang="en-US" b="1" i="1" dirty="0">
                <a:solidFill>
                  <a:schemeClr val="accent1"/>
                </a:solidFill>
                <a:latin typeface="Arial" charset="0"/>
              </a:rPr>
              <a:t>cathode rays</a:t>
            </a:r>
            <a:r>
              <a:rPr lang="en-US" dirty="0">
                <a:latin typeface="Arial" charset="0"/>
              </a:rPr>
              <a:t> was the beginning of atomic physics.</a:t>
            </a:r>
          </a:p>
        </p:txBody>
      </p:sp>
      <p:pic>
        <p:nvPicPr>
          <p:cNvPr id="1534984" name="Picture 8" descr="18_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3886200"/>
            <a:ext cx="3817938" cy="276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4985" name="Text Box 9"/>
          <p:cNvSpPr txBox="1">
            <a:spLocks noChangeArrowheads="1"/>
          </p:cNvSpPr>
          <p:nvPr/>
        </p:nvSpPr>
        <p:spPr bwMode="auto">
          <a:xfrm>
            <a:off x="233516" y="3584063"/>
            <a:ext cx="4724400" cy="2751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40000"/>
              </a:spcBef>
              <a:buClr>
                <a:schemeClr val="folHlink"/>
              </a:buClr>
              <a:buFont typeface="Wingdings" pitchFamily="2" charset="2"/>
              <a:buChar char="§"/>
            </a:pPr>
            <a:r>
              <a:rPr lang="en-US" sz="1800" dirty="0">
                <a:solidFill>
                  <a:srgbClr val="C3DCFF"/>
                </a:solidFill>
                <a:latin typeface="Arial" charset="0"/>
              </a:rPr>
              <a:t>Two electrodes are sealed in a glass tube.</a:t>
            </a:r>
          </a:p>
          <a:p>
            <a:pPr>
              <a:spcBef>
                <a:spcPct val="40000"/>
              </a:spcBef>
              <a:buClr>
                <a:schemeClr val="folHlink"/>
              </a:buClr>
              <a:buFont typeface="Wingdings" pitchFamily="2" charset="2"/>
              <a:buChar char="§"/>
            </a:pPr>
            <a:endParaRPr lang="en-US" sz="1800" dirty="0">
              <a:solidFill>
                <a:srgbClr val="C3DCFF"/>
              </a:solidFill>
              <a:latin typeface="Arial" charset="0"/>
            </a:endParaRPr>
          </a:p>
          <a:p>
            <a:pPr>
              <a:spcBef>
                <a:spcPct val="40000"/>
              </a:spcBef>
              <a:buClr>
                <a:schemeClr val="folHlink"/>
              </a:buClr>
              <a:buFont typeface="Wingdings" pitchFamily="2" charset="2"/>
              <a:buChar char="§"/>
            </a:pPr>
            <a:r>
              <a:rPr lang="en-US" sz="1800" dirty="0">
                <a:solidFill>
                  <a:srgbClr val="C3DCFF"/>
                </a:solidFill>
                <a:latin typeface="Arial" charset="0"/>
              </a:rPr>
              <a:t>As the tube is evacuated, a glow discharge appears in the gas between the electrodes.</a:t>
            </a:r>
          </a:p>
          <a:p>
            <a:pPr>
              <a:spcBef>
                <a:spcPct val="40000"/>
              </a:spcBef>
              <a:buClr>
                <a:schemeClr val="folHlink"/>
              </a:buClr>
              <a:buFont typeface="Wingdings" pitchFamily="2" charset="2"/>
              <a:buChar char="§"/>
            </a:pPr>
            <a:endParaRPr lang="en-US" sz="1800" dirty="0">
              <a:solidFill>
                <a:srgbClr val="C3DCFF"/>
              </a:solidFill>
              <a:latin typeface="Arial" charset="0"/>
            </a:endParaRPr>
          </a:p>
          <a:p>
            <a:pPr>
              <a:spcBef>
                <a:spcPct val="40000"/>
              </a:spcBef>
              <a:buClr>
                <a:schemeClr val="folHlink"/>
              </a:buClr>
              <a:buFont typeface="Wingdings" pitchFamily="2" charset="2"/>
              <a:buChar char="§"/>
            </a:pPr>
            <a:r>
              <a:rPr lang="en-US" sz="1800" dirty="0">
                <a:solidFill>
                  <a:srgbClr val="C3DCFF"/>
                </a:solidFill>
                <a:latin typeface="Arial" charset="0"/>
              </a:rPr>
              <a:t>With further evacuation, the discharge disappears, and a glow appears on the end of the tube opposite the cathode.</a:t>
            </a:r>
          </a:p>
        </p:txBody>
      </p:sp>
      <p:sp>
        <p:nvSpPr>
          <p:cNvPr id="2" name="Slide Number Placeholder 1">
            <a:extLst>
              <a:ext uri="{FF2B5EF4-FFF2-40B4-BE49-F238E27FC236}">
                <a16:creationId xmlns:a16="http://schemas.microsoft.com/office/drawing/2014/main" id="{C0D97837-2D9E-4C4C-8F38-FD24C41050F0}"/>
              </a:ext>
            </a:extLst>
          </p:cNvPr>
          <p:cNvSpPr>
            <a:spLocks noGrp="1"/>
          </p:cNvSpPr>
          <p:nvPr>
            <p:ph type="sldNum" sz="quarter" idx="12"/>
          </p:nvPr>
        </p:nvSpPr>
        <p:spPr/>
        <p:txBody>
          <a:bodyPr/>
          <a:lstStyle/>
          <a:p>
            <a:fld id="{53500040-8738-4FE8-8D54-7DC6F9DFC4C1}" type="slidenum">
              <a:rPr lang="en-US" smtClean="0"/>
              <a:pPr/>
              <a:t>32</a:t>
            </a:fld>
            <a:endParaRPr lang="en-US"/>
          </a:p>
        </p:txBody>
      </p:sp>
    </p:spTree>
    <p:extLst>
      <p:ext uri="{BB962C8B-B14F-4D97-AF65-F5344CB8AC3E}">
        <p14:creationId xmlns:p14="http://schemas.microsoft.com/office/powerpoint/2010/main" val="8657196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03" name="Rectangle 3"/>
          <p:cNvSpPr>
            <a:spLocks noChangeArrowheads="1"/>
          </p:cNvSpPr>
          <p:nvPr/>
        </p:nvSpPr>
        <p:spPr bwMode="auto">
          <a:xfrm>
            <a:off x="76200" y="228600"/>
            <a:ext cx="8991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buClr>
                <a:schemeClr val="folHlink"/>
              </a:buClr>
              <a:buSzPct val="85000"/>
              <a:buFont typeface="Wingdings" pitchFamily="2" charset="2"/>
              <a:buChar char="v"/>
            </a:pPr>
            <a:r>
              <a:rPr lang="en-US" sz="2500" dirty="0">
                <a:solidFill>
                  <a:srgbClr val="FFD6F5"/>
                </a:solidFill>
                <a:latin typeface="Arial" charset="0"/>
              </a:rPr>
              <a:t>An invisible radiation seemed to emanate from the cathode to produce the glow on the opposite wall of the tube.</a:t>
            </a:r>
          </a:p>
          <a:p>
            <a:pPr marL="742950" lvl="1" indent="-285750">
              <a:lnSpc>
                <a:spcPct val="80000"/>
              </a:lnSpc>
              <a:spcBef>
                <a:spcPct val="20000"/>
              </a:spcBef>
              <a:buClr>
                <a:schemeClr val="tx2"/>
              </a:buClr>
              <a:buSzPct val="70000"/>
              <a:buFont typeface="Wingdings" pitchFamily="2" charset="2"/>
              <a:buChar char="l"/>
            </a:pPr>
            <a:r>
              <a:rPr lang="en-US" sz="2500" dirty="0">
                <a:latin typeface="Arial" charset="0"/>
              </a:rPr>
              <a:t>The invisible radiation was called </a:t>
            </a:r>
            <a:r>
              <a:rPr lang="en-US" sz="2500" b="1" i="1" dirty="0">
                <a:solidFill>
                  <a:schemeClr val="accent1"/>
                </a:solidFill>
                <a:latin typeface="Arial" charset="0"/>
              </a:rPr>
              <a:t>cathode rays</a:t>
            </a:r>
            <a:r>
              <a:rPr lang="en-US" sz="2500" dirty="0">
                <a:latin typeface="Arial" charset="0"/>
              </a:rPr>
              <a:t>.</a:t>
            </a:r>
          </a:p>
          <a:p>
            <a:pPr marL="742950" lvl="1" indent="-285750">
              <a:lnSpc>
                <a:spcPct val="80000"/>
              </a:lnSpc>
              <a:spcBef>
                <a:spcPct val="20000"/>
              </a:spcBef>
              <a:buClr>
                <a:schemeClr val="tx2"/>
              </a:buClr>
              <a:buSzPct val="70000"/>
              <a:buFont typeface="Wingdings" pitchFamily="2" charset="2"/>
              <a:buChar char="l"/>
            </a:pPr>
            <a:endParaRPr lang="en-US" sz="2500" dirty="0">
              <a:latin typeface="Arial" charset="0"/>
            </a:endParaRPr>
          </a:p>
        </p:txBody>
      </p:sp>
      <p:grpSp>
        <p:nvGrpSpPr>
          <p:cNvPr id="2" name="Group 1"/>
          <p:cNvGrpSpPr/>
          <p:nvPr/>
        </p:nvGrpSpPr>
        <p:grpSpPr>
          <a:xfrm>
            <a:off x="4572000" y="1905001"/>
            <a:ext cx="4419600" cy="3810000"/>
            <a:chOff x="4876800" y="3245014"/>
            <a:chExt cx="3817938" cy="3406611"/>
          </a:xfrm>
        </p:grpSpPr>
        <p:pic>
          <p:nvPicPr>
            <p:cNvPr id="6" name="Picture 8" descr="18_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3886200"/>
              <a:ext cx="3817938" cy="276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407" name="Picture 7" descr="18_07"/>
            <p:cNvPicPr>
              <a:picLocks noChangeAspect="1" noChangeArrowheads="1"/>
            </p:cNvPicPr>
            <p:nvPr/>
          </p:nvPicPr>
          <p:blipFill rotWithShape="1">
            <a:blip r:embed="rId4">
              <a:extLst>
                <a:ext uri="{28A0092B-C50C-407E-A947-70E740481C1C}">
                  <a14:useLocalDpi xmlns:a14="http://schemas.microsoft.com/office/drawing/2010/main" val="0"/>
                </a:ext>
              </a:extLst>
            </a:blip>
            <a:srcRect l="54511" r="30630" b="60438"/>
            <a:stretch/>
          </p:blipFill>
          <p:spPr bwMode="auto">
            <a:xfrm>
              <a:off x="7086600" y="3245014"/>
              <a:ext cx="724618" cy="123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Rectangle 3"/>
          <p:cNvSpPr>
            <a:spLocks noChangeArrowheads="1"/>
          </p:cNvSpPr>
          <p:nvPr/>
        </p:nvSpPr>
        <p:spPr bwMode="auto">
          <a:xfrm>
            <a:off x="0" y="1524000"/>
            <a:ext cx="4572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lnSpc>
                <a:spcPct val="80000"/>
              </a:lnSpc>
              <a:spcBef>
                <a:spcPct val="20000"/>
              </a:spcBef>
              <a:buClr>
                <a:schemeClr val="tx2"/>
              </a:buClr>
              <a:buSzPct val="70000"/>
              <a:buFont typeface="Wingdings" pitchFamily="2" charset="2"/>
              <a:buChar char="l"/>
            </a:pPr>
            <a:endParaRPr lang="en-US" sz="2500" dirty="0">
              <a:latin typeface="Arial" charset="0"/>
            </a:endParaRPr>
          </a:p>
          <a:p>
            <a:pPr marL="342900" indent="-342900">
              <a:lnSpc>
                <a:spcPct val="80000"/>
              </a:lnSpc>
              <a:spcBef>
                <a:spcPct val="20000"/>
              </a:spcBef>
              <a:buClr>
                <a:schemeClr val="folHlink"/>
              </a:buClr>
              <a:buSzPct val="85000"/>
              <a:buFont typeface="Wingdings" pitchFamily="2" charset="2"/>
              <a:buChar char="v"/>
            </a:pPr>
            <a:r>
              <a:rPr lang="en-US" sz="2500" dirty="0">
                <a:solidFill>
                  <a:srgbClr val="FFD6F5"/>
                </a:solidFill>
                <a:latin typeface="Arial" charset="0"/>
              </a:rPr>
              <a:t>If the north pole of a magnet is brought down toward the top of a cathode-ray tube, the spot of light is deflected to the left across the face of the tube.</a:t>
            </a:r>
          </a:p>
          <a:p>
            <a:pPr marL="742950" lvl="1" indent="-285750">
              <a:lnSpc>
                <a:spcPct val="80000"/>
              </a:lnSpc>
              <a:spcBef>
                <a:spcPct val="20000"/>
              </a:spcBef>
              <a:buClr>
                <a:schemeClr val="tx2"/>
              </a:buClr>
              <a:buSzPct val="70000"/>
              <a:buFont typeface="Wingdings" pitchFamily="2" charset="2"/>
              <a:buChar char="l"/>
            </a:pPr>
            <a:r>
              <a:rPr lang="en-US" sz="2500" dirty="0">
                <a:latin typeface="Arial" charset="0"/>
              </a:rPr>
              <a:t>This indicates the cathode rays are negatively charged particles.</a:t>
            </a:r>
          </a:p>
        </p:txBody>
      </p:sp>
      <p:sp>
        <p:nvSpPr>
          <p:cNvPr id="3" name="Slide Number Placeholder 2">
            <a:extLst>
              <a:ext uri="{FF2B5EF4-FFF2-40B4-BE49-F238E27FC236}">
                <a16:creationId xmlns:a16="http://schemas.microsoft.com/office/drawing/2014/main" id="{62F62A63-D387-47C0-AFED-23647BE31238}"/>
              </a:ext>
            </a:extLst>
          </p:cNvPr>
          <p:cNvSpPr>
            <a:spLocks noGrp="1"/>
          </p:cNvSpPr>
          <p:nvPr>
            <p:ph type="sldNum" sz="quarter" idx="12"/>
          </p:nvPr>
        </p:nvSpPr>
        <p:spPr/>
        <p:txBody>
          <a:bodyPr/>
          <a:lstStyle/>
          <a:p>
            <a:fld id="{53500040-8738-4FE8-8D54-7DC6F9DFC4C1}" type="slidenum">
              <a:rPr lang="en-US" smtClean="0"/>
              <a:pPr/>
              <a:t>33</a:t>
            </a:fld>
            <a:endParaRPr lang="en-US"/>
          </a:p>
        </p:txBody>
      </p:sp>
    </p:spTree>
    <p:extLst>
      <p:ext uri="{BB962C8B-B14F-4D97-AF65-F5344CB8AC3E}">
        <p14:creationId xmlns:p14="http://schemas.microsoft.com/office/powerpoint/2010/main" val="221737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2450" name="Rectangle 2"/>
          <p:cNvSpPr>
            <a:spLocks noGrp="1" noChangeArrowheads="1"/>
          </p:cNvSpPr>
          <p:nvPr>
            <p:ph type="body" sz="half" idx="1"/>
          </p:nvPr>
        </p:nvSpPr>
        <p:spPr>
          <a:xfrm>
            <a:off x="304800" y="228600"/>
            <a:ext cx="8534400" cy="2133600"/>
          </a:xfrm>
        </p:spPr>
        <p:txBody>
          <a:bodyPr/>
          <a:lstStyle/>
          <a:p>
            <a:r>
              <a:rPr lang="en-US" sz="2500" dirty="0">
                <a:solidFill>
                  <a:srgbClr val="EE8DEC"/>
                </a:solidFill>
              </a:rPr>
              <a:t>J. J. Thomson</a:t>
            </a:r>
            <a:r>
              <a:rPr lang="en-US" sz="2500" dirty="0"/>
              <a:t> </a:t>
            </a:r>
            <a:r>
              <a:rPr lang="en-US" sz="2500" dirty="0">
                <a:solidFill>
                  <a:srgbClr val="FFFADA"/>
                </a:solidFill>
              </a:rPr>
              <a:t>used both electric fields and magnetic fields to deflect the beam.</a:t>
            </a:r>
          </a:p>
        </p:txBody>
      </p:sp>
      <p:sp>
        <p:nvSpPr>
          <p:cNvPr id="2152452" name="Rectangle 4"/>
          <p:cNvSpPr>
            <a:spLocks noChangeArrowheads="1"/>
          </p:cNvSpPr>
          <p:nvPr/>
        </p:nvSpPr>
        <p:spPr bwMode="auto">
          <a:xfrm>
            <a:off x="304800" y="4114800"/>
            <a:ext cx="8534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folHlink"/>
              </a:buClr>
              <a:buSzPct val="85000"/>
              <a:buFont typeface="Wingdings" pitchFamily="2" charset="2"/>
              <a:buChar char="v"/>
            </a:pPr>
            <a:r>
              <a:rPr lang="en-US" dirty="0">
                <a:solidFill>
                  <a:srgbClr val="FFFADA"/>
                </a:solidFill>
                <a:latin typeface="Arial" charset="0"/>
              </a:rPr>
              <a:t>The combined effect allowed him to estimate the velocity of the particles.</a:t>
            </a:r>
          </a:p>
          <a:p>
            <a:pPr marL="342900" indent="-342900">
              <a:lnSpc>
                <a:spcPct val="90000"/>
              </a:lnSpc>
              <a:spcBef>
                <a:spcPct val="20000"/>
              </a:spcBef>
              <a:buClr>
                <a:schemeClr val="folHlink"/>
              </a:buClr>
              <a:buSzPct val="85000"/>
              <a:buFont typeface="Wingdings" pitchFamily="2" charset="2"/>
              <a:buChar char="v"/>
            </a:pPr>
            <a:endParaRPr lang="en-US" dirty="0">
              <a:solidFill>
                <a:srgbClr val="FFFADA"/>
              </a:solidFill>
              <a:latin typeface="Arial" charset="0"/>
            </a:endParaRPr>
          </a:p>
          <a:p>
            <a:pPr marL="342900" indent="-342900">
              <a:lnSpc>
                <a:spcPct val="90000"/>
              </a:lnSpc>
              <a:spcBef>
                <a:spcPct val="20000"/>
              </a:spcBef>
              <a:buClr>
                <a:schemeClr val="folHlink"/>
              </a:buClr>
              <a:buSzPct val="85000"/>
              <a:buFont typeface="Wingdings" pitchFamily="2" charset="2"/>
              <a:buChar char="v"/>
            </a:pPr>
            <a:r>
              <a:rPr lang="en-US" dirty="0">
                <a:solidFill>
                  <a:srgbClr val="FFFADA"/>
                </a:solidFill>
                <a:latin typeface="Arial" charset="0"/>
              </a:rPr>
              <a:t>With the deflection produced by the magnetic field alone, this allowed him to estimate the mass of the particles.</a:t>
            </a:r>
          </a:p>
          <a:p>
            <a:pPr marL="742950" lvl="1" indent="-285750">
              <a:lnSpc>
                <a:spcPct val="90000"/>
              </a:lnSpc>
              <a:spcBef>
                <a:spcPct val="20000"/>
              </a:spcBef>
              <a:buClr>
                <a:schemeClr val="tx2"/>
              </a:buClr>
              <a:buSzPct val="70000"/>
              <a:buFont typeface="Wingdings" pitchFamily="2" charset="2"/>
              <a:buChar char="l"/>
            </a:pPr>
            <a:r>
              <a:rPr lang="en-US" dirty="0">
                <a:solidFill>
                  <a:srgbClr val="FFFADA"/>
                </a:solidFill>
                <a:latin typeface="Arial" charset="0"/>
              </a:rPr>
              <a:t>We now call these particles </a:t>
            </a:r>
            <a:r>
              <a:rPr lang="en-US" b="1" i="1" dirty="0">
                <a:solidFill>
                  <a:schemeClr val="accent1"/>
                </a:solidFill>
                <a:latin typeface="Arial" charset="0"/>
              </a:rPr>
              <a:t>electrons</a:t>
            </a:r>
            <a:r>
              <a:rPr lang="en-US" dirty="0">
                <a:solidFill>
                  <a:srgbClr val="FFFADA"/>
                </a:solidFill>
                <a:latin typeface="Arial" charset="0"/>
              </a:rPr>
              <a:t>.</a:t>
            </a:r>
          </a:p>
        </p:txBody>
      </p:sp>
      <p:pic>
        <p:nvPicPr>
          <p:cNvPr id="2152453" name="Picture 5" descr="18_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066800"/>
            <a:ext cx="7772400" cy="2895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77B5E06A-54BA-41E2-98AC-C9A8383A842C}"/>
              </a:ext>
            </a:extLst>
          </p:cNvPr>
          <p:cNvSpPr>
            <a:spLocks noGrp="1"/>
          </p:cNvSpPr>
          <p:nvPr>
            <p:ph type="sldNum" sz="quarter" idx="12"/>
          </p:nvPr>
        </p:nvSpPr>
        <p:spPr/>
        <p:txBody>
          <a:bodyPr/>
          <a:lstStyle/>
          <a:p>
            <a:fld id="{76AC36B3-1326-4EA6-9446-60C65CCBF8CB}" type="slidenum">
              <a:rPr lang="en-US" smtClean="0"/>
              <a:pPr/>
              <a:t>34</a:t>
            </a:fld>
            <a:endParaRPr lang="en-US"/>
          </a:p>
        </p:txBody>
      </p:sp>
    </p:spTree>
    <p:extLst>
      <p:ext uri="{BB962C8B-B14F-4D97-AF65-F5344CB8AC3E}">
        <p14:creationId xmlns:p14="http://schemas.microsoft.com/office/powerpoint/2010/main" val="2184234965"/>
      </p:ext>
    </p:extLst>
  </p:cSld>
  <p:clrMapOvr>
    <a:masterClrMapping/>
  </p:clrMapOvr>
  <p:transition spd="med">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6546" name="Rectangle 2"/>
          <p:cNvSpPr>
            <a:spLocks noGrp="1" noChangeArrowheads="1"/>
          </p:cNvSpPr>
          <p:nvPr>
            <p:ph type="body" sz="half" idx="1"/>
          </p:nvPr>
        </p:nvSpPr>
        <p:spPr>
          <a:xfrm>
            <a:off x="304800" y="533400"/>
            <a:ext cx="8534400" cy="3886200"/>
          </a:xfrm>
        </p:spPr>
        <p:txBody>
          <a:bodyPr/>
          <a:lstStyle/>
          <a:p>
            <a:pPr>
              <a:lnSpc>
                <a:spcPct val="80000"/>
              </a:lnSpc>
            </a:pPr>
            <a:r>
              <a:rPr lang="en-US" sz="2400" dirty="0"/>
              <a:t>Thomson’s discovery provided the first known subatomic particle.</a:t>
            </a:r>
          </a:p>
          <a:p>
            <a:pPr lvl="1">
              <a:lnSpc>
                <a:spcPct val="80000"/>
              </a:lnSpc>
            </a:pPr>
            <a:r>
              <a:rPr lang="en-US" sz="2000" dirty="0">
                <a:solidFill>
                  <a:srgbClr val="FFE4B1"/>
                </a:solidFill>
              </a:rPr>
              <a:t>The mass of an electron is 9.1 x 10</a:t>
            </a:r>
            <a:r>
              <a:rPr lang="en-US" sz="2000" baseline="30000" dirty="0">
                <a:solidFill>
                  <a:srgbClr val="FFE4B1"/>
                </a:solidFill>
              </a:rPr>
              <a:t>-31</a:t>
            </a:r>
            <a:r>
              <a:rPr lang="en-US" sz="2000" dirty="0">
                <a:solidFill>
                  <a:srgbClr val="FFE4B1"/>
                </a:solidFill>
              </a:rPr>
              <a:t> kg.</a:t>
            </a:r>
          </a:p>
          <a:p>
            <a:pPr lvl="1">
              <a:lnSpc>
                <a:spcPct val="80000"/>
              </a:lnSpc>
            </a:pPr>
            <a:r>
              <a:rPr lang="en-US" sz="2000" dirty="0">
                <a:solidFill>
                  <a:srgbClr val="FFE4B1"/>
                </a:solidFill>
              </a:rPr>
              <a:t>The charge of an electron is 1.6 x 10</a:t>
            </a:r>
            <a:r>
              <a:rPr lang="en-US" sz="2000" baseline="30000" dirty="0">
                <a:solidFill>
                  <a:srgbClr val="FFE4B1"/>
                </a:solidFill>
              </a:rPr>
              <a:t>-19</a:t>
            </a:r>
            <a:r>
              <a:rPr lang="en-US" sz="2000" dirty="0">
                <a:solidFill>
                  <a:srgbClr val="FFE4B1"/>
                </a:solidFill>
              </a:rPr>
              <a:t> C.</a:t>
            </a:r>
          </a:p>
          <a:p>
            <a:pPr lvl="1">
              <a:lnSpc>
                <a:spcPct val="80000"/>
              </a:lnSpc>
            </a:pPr>
            <a:r>
              <a:rPr lang="en-US" sz="2000" dirty="0">
                <a:solidFill>
                  <a:srgbClr val="FFE4B1"/>
                </a:solidFill>
              </a:rPr>
              <a:t>The electron was the first possible candidate for a building block of atoms.</a:t>
            </a:r>
          </a:p>
          <a:p>
            <a:pPr>
              <a:lnSpc>
                <a:spcPct val="80000"/>
              </a:lnSpc>
            </a:pPr>
            <a:endParaRPr lang="en-US" sz="2400" dirty="0"/>
          </a:p>
          <a:p>
            <a:pPr>
              <a:lnSpc>
                <a:spcPct val="80000"/>
              </a:lnSpc>
            </a:pPr>
            <a:r>
              <a:rPr lang="en-US" sz="2400" dirty="0"/>
              <a:t>The study of cathode rays led </a:t>
            </a:r>
            <a:r>
              <a:rPr lang="en-US" sz="2400" dirty="0">
                <a:solidFill>
                  <a:srgbClr val="EE8DEC"/>
                </a:solidFill>
              </a:rPr>
              <a:t>Roentgen</a:t>
            </a:r>
            <a:r>
              <a:rPr lang="en-US" sz="2400" dirty="0"/>
              <a:t> to discover yet another type of radiation.</a:t>
            </a:r>
          </a:p>
        </p:txBody>
      </p:sp>
      <p:pic>
        <p:nvPicPr>
          <p:cNvPr id="2156548" name="Picture 4" descr="18_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3663" y="3749944"/>
            <a:ext cx="6789737" cy="307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A3D53295-9BD9-4329-85CB-F48A9CCCD527}"/>
              </a:ext>
            </a:extLst>
          </p:cNvPr>
          <p:cNvSpPr>
            <a:spLocks noGrp="1"/>
          </p:cNvSpPr>
          <p:nvPr>
            <p:ph type="sldNum" sz="quarter" idx="12"/>
          </p:nvPr>
        </p:nvSpPr>
        <p:spPr/>
        <p:txBody>
          <a:bodyPr/>
          <a:lstStyle/>
          <a:p>
            <a:fld id="{76AC36B3-1326-4EA6-9446-60C65CCBF8CB}" type="slidenum">
              <a:rPr lang="en-US" smtClean="0"/>
              <a:pPr/>
              <a:t>35</a:t>
            </a:fld>
            <a:endParaRPr lang="en-US"/>
          </a:p>
        </p:txBody>
      </p:sp>
    </p:spTree>
    <p:extLst>
      <p:ext uri="{BB962C8B-B14F-4D97-AF65-F5344CB8AC3E}">
        <p14:creationId xmlns:p14="http://schemas.microsoft.com/office/powerpoint/2010/main" val="2347669044"/>
      </p:ext>
    </p:extLst>
  </p:cSld>
  <p:clrMapOvr>
    <a:masterClrMapping/>
  </p:clrMapOvr>
  <p:transition spd="med">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8594" name="Rectangle 2"/>
          <p:cNvSpPr>
            <a:spLocks noGrp="1" noChangeArrowheads="1"/>
          </p:cNvSpPr>
          <p:nvPr>
            <p:ph type="body" sz="half" idx="1"/>
          </p:nvPr>
        </p:nvSpPr>
        <p:spPr>
          <a:xfrm>
            <a:off x="0" y="76200"/>
            <a:ext cx="6030764" cy="3886200"/>
          </a:xfrm>
        </p:spPr>
        <p:txBody>
          <a:bodyPr/>
          <a:lstStyle/>
          <a:p>
            <a:r>
              <a:rPr lang="en-US" sz="2400" dirty="0">
                <a:solidFill>
                  <a:srgbClr val="DFFFE7"/>
                </a:solidFill>
              </a:rPr>
              <a:t>He noticed that a fluorescent material would glow when placed near his covered cathode-ray tube.</a:t>
            </a:r>
            <a:r>
              <a:rPr lang="en-US" sz="2400" dirty="0">
                <a:solidFill>
                  <a:srgbClr val="FFD6F5"/>
                </a:solidFill>
              </a:rPr>
              <a:t> </a:t>
            </a:r>
          </a:p>
          <a:p>
            <a:endParaRPr lang="en-US" sz="2400" dirty="0">
              <a:solidFill>
                <a:srgbClr val="FFD6F5"/>
              </a:solidFill>
            </a:endParaRPr>
          </a:p>
          <a:p>
            <a:r>
              <a:rPr lang="en-US" sz="2400" dirty="0">
                <a:solidFill>
                  <a:srgbClr val="FFD6F5"/>
                </a:solidFill>
              </a:rPr>
              <a:t>Cathode rays could not travel through air, but this new radiation did.</a:t>
            </a:r>
          </a:p>
          <a:p>
            <a:endParaRPr lang="en-US" sz="2400" dirty="0">
              <a:solidFill>
                <a:srgbClr val="DFFFE7"/>
              </a:solidFill>
            </a:endParaRPr>
          </a:p>
          <a:p>
            <a:r>
              <a:rPr lang="en-US" sz="2400" dirty="0">
                <a:solidFill>
                  <a:srgbClr val="DFFFE7"/>
                </a:solidFill>
              </a:rPr>
              <a:t>Because they were unknown, Roentgen called this new radiation </a:t>
            </a:r>
            <a:r>
              <a:rPr lang="en-US" sz="2400" b="1" i="1" dirty="0">
                <a:solidFill>
                  <a:schemeClr val="accent1"/>
                </a:solidFill>
              </a:rPr>
              <a:t>X-rays</a:t>
            </a:r>
            <a:r>
              <a:rPr lang="en-US" sz="2400" dirty="0">
                <a:solidFill>
                  <a:srgbClr val="DFFFE7"/>
                </a:solidFill>
              </a:rPr>
              <a:t>.</a:t>
            </a:r>
            <a:endParaRPr lang="en-US" sz="2400" dirty="0"/>
          </a:p>
        </p:txBody>
      </p:sp>
      <p:pic>
        <p:nvPicPr>
          <p:cNvPr id="2158597" name="Picture 5" descr="18_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6" y="4112324"/>
            <a:ext cx="5562600" cy="2519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00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52400"/>
            <a:ext cx="3124200" cy="457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791200" y="4690408"/>
            <a:ext cx="3352800" cy="1323439"/>
          </a:xfrm>
          <a:prstGeom prst="rect">
            <a:avLst/>
          </a:prstGeom>
        </p:spPr>
        <p:txBody>
          <a:bodyPr wrap="square">
            <a:spAutoFit/>
          </a:bodyPr>
          <a:lstStyle/>
          <a:p>
            <a:r>
              <a:rPr lang="en-US" sz="2000" dirty="0"/>
              <a:t>Wikipedia: “print of  </a:t>
            </a:r>
            <a:r>
              <a:rPr lang="en-US" sz="2000" dirty="0" err="1"/>
              <a:t>Roentgen’a</a:t>
            </a:r>
            <a:r>
              <a:rPr lang="en-US" sz="2000" dirty="0"/>
              <a:t> first "medical" X-ray, of his wife's hand, taken on 22 December 1895”</a:t>
            </a:r>
          </a:p>
        </p:txBody>
      </p:sp>
      <p:sp>
        <p:nvSpPr>
          <p:cNvPr id="3" name="TextBox 2"/>
          <p:cNvSpPr txBox="1"/>
          <p:nvPr/>
        </p:nvSpPr>
        <p:spPr>
          <a:xfrm>
            <a:off x="1172474" y="3429000"/>
            <a:ext cx="3200400" cy="461665"/>
          </a:xfrm>
          <a:prstGeom prst="rect">
            <a:avLst/>
          </a:prstGeom>
          <a:noFill/>
        </p:spPr>
        <p:txBody>
          <a:bodyPr wrap="square" rtlCol="0">
            <a:spAutoFit/>
          </a:bodyPr>
          <a:lstStyle/>
          <a:p>
            <a:r>
              <a:rPr lang="en-US" b="1" dirty="0">
                <a:solidFill>
                  <a:srgbClr val="FFC000"/>
                </a:solidFill>
              </a:rPr>
              <a:t>1</a:t>
            </a:r>
            <a:r>
              <a:rPr lang="en-US" b="1" baseline="30000" dirty="0">
                <a:solidFill>
                  <a:srgbClr val="FFC000"/>
                </a:solidFill>
              </a:rPr>
              <a:t>st</a:t>
            </a:r>
            <a:r>
              <a:rPr lang="en-US" b="1" dirty="0">
                <a:solidFill>
                  <a:srgbClr val="FFC000"/>
                </a:solidFill>
              </a:rPr>
              <a:t> Nobel Prize Winner </a:t>
            </a:r>
          </a:p>
        </p:txBody>
      </p:sp>
      <p:sp>
        <p:nvSpPr>
          <p:cNvPr id="4" name="Slide Number Placeholder 3">
            <a:extLst>
              <a:ext uri="{FF2B5EF4-FFF2-40B4-BE49-F238E27FC236}">
                <a16:creationId xmlns:a16="http://schemas.microsoft.com/office/drawing/2014/main" id="{0266AC76-21EA-4F4F-8B32-49C29F2CF5E4}"/>
              </a:ext>
            </a:extLst>
          </p:cNvPr>
          <p:cNvSpPr>
            <a:spLocks noGrp="1"/>
          </p:cNvSpPr>
          <p:nvPr>
            <p:ph type="sldNum" sz="quarter" idx="12"/>
          </p:nvPr>
        </p:nvSpPr>
        <p:spPr/>
        <p:txBody>
          <a:bodyPr/>
          <a:lstStyle/>
          <a:p>
            <a:fld id="{76AC36B3-1326-4EA6-9446-60C65CCBF8CB}" type="slidenum">
              <a:rPr lang="en-US" smtClean="0"/>
              <a:pPr/>
              <a:t>36</a:t>
            </a:fld>
            <a:endParaRPr lang="en-US"/>
          </a:p>
        </p:txBody>
      </p:sp>
    </p:spTree>
    <p:extLst>
      <p:ext uri="{BB962C8B-B14F-4D97-AF65-F5344CB8AC3E}">
        <p14:creationId xmlns:p14="http://schemas.microsoft.com/office/powerpoint/2010/main" val="749780280"/>
      </p:ext>
    </p:extLst>
  </p:cSld>
  <p:clrMapOvr>
    <a:masterClrMapping/>
  </p:clrMapOvr>
  <p:transition spd="med">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074" name="Rectangle 2"/>
          <p:cNvSpPr>
            <a:spLocks noGrp="1" noChangeArrowheads="1"/>
          </p:cNvSpPr>
          <p:nvPr>
            <p:ph type="title"/>
          </p:nvPr>
        </p:nvSpPr>
        <p:spPr>
          <a:xfrm>
            <a:off x="685800" y="304800"/>
            <a:ext cx="7772400" cy="1015663"/>
          </a:xfrm>
        </p:spPr>
        <p:txBody>
          <a:bodyPr/>
          <a:lstStyle/>
          <a:p>
            <a:r>
              <a:rPr lang="en-US" sz="3000" dirty="0"/>
              <a:t>Atomic Spectra and the Bohr Model of the Atom</a:t>
            </a:r>
          </a:p>
        </p:txBody>
      </p:sp>
      <p:sp>
        <p:nvSpPr>
          <p:cNvPr id="1539075" name="Rectangle 3"/>
          <p:cNvSpPr>
            <a:spLocks noGrp="1" noChangeArrowheads="1"/>
          </p:cNvSpPr>
          <p:nvPr>
            <p:ph type="body" idx="1"/>
          </p:nvPr>
        </p:nvSpPr>
        <p:spPr>
          <a:xfrm>
            <a:off x="685800" y="1524000"/>
            <a:ext cx="7772400" cy="4419600"/>
          </a:xfrm>
        </p:spPr>
        <p:txBody>
          <a:bodyPr/>
          <a:lstStyle/>
          <a:p>
            <a:pPr>
              <a:lnSpc>
                <a:spcPct val="80000"/>
              </a:lnSpc>
            </a:pPr>
            <a:r>
              <a:rPr lang="en-US" sz="2200" dirty="0"/>
              <a:t>The atom has a positively charged nucleus that contains most of the mass, and negatively charged electrons are arranged somehow around this nucleus.</a:t>
            </a:r>
          </a:p>
          <a:p>
            <a:pPr lvl="1">
              <a:buFont typeface="Wingdings" pitchFamily="2" charset="2"/>
              <a:buChar char="Ø"/>
            </a:pPr>
            <a:r>
              <a:rPr lang="en-US" sz="2400" dirty="0">
                <a:solidFill>
                  <a:srgbClr val="FFFA2C"/>
                </a:solidFill>
                <a:latin typeface="Comic Sans MS" pitchFamily="66" charset="0"/>
              </a:rPr>
              <a:t>Could the atom be arranged like a tiny solar system, with the electrons in orbit around the nucleus?</a:t>
            </a:r>
          </a:p>
          <a:p>
            <a:pPr lvl="1">
              <a:buFont typeface="Wingdings" pitchFamily="2" charset="2"/>
              <a:buChar char="Ø"/>
            </a:pPr>
            <a:endParaRPr lang="en-US" sz="2400" dirty="0">
              <a:solidFill>
                <a:srgbClr val="FFFA2C"/>
              </a:solidFill>
              <a:latin typeface="Comic Sans MS" pitchFamily="66" charset="0"/>
            </a:endParaRPr>
          </a:p>
          <a:p>
            <a:pPr lvl="1">
              <a:buFont typeface="Wingdings" pitchFamily="2" charset="2"/>
              <a:buChar char="Ø"/>
            </a:pPr>
            <a:r>
              <a:rPr lang="en-US" sz="2400" dirty="0">
                <a:solidFill>
                  <a:srgbClr val="FFFA2C"/>
                </a:solidFill>
                <a:latin typeface="Comic Sans MS" pitchFamily="66" charset="0"/>
              </a:rPr>
              <a:t>Why didn’t the electron spiral into the nucleus as it lost energy due to radiating electromagnetic waves?</a:t>
            </a:r>
          </a:p>
          <a:p>
            <a:pPr lvl="1">
              <a:buFont typeface="Wingdings" pitchFamily="2" charset="2"/>
              <a:buChar char="Ø"/>
            </a:pPr>
            <a:endParaRPr lang="en-US" sz="2400" dirty="0">
              <a:solidFill>
                <a:srgbClr val="FFFA2C"/>
              </a:solidFill>
              <a:latin typeface="Comic Sans MS" pitchFamily="66" charset="0"/>
            </a:endParaRPr>
          </a:p>
          <a:p>
            <a:pPr lvl="1">
              <a:buFont typeface="Wingdings" pitchFamily="2" charset="2"/>
              <a:buChar char="Ø"/>
            </a:pPr>
            <a:r>
              <a:rPr lang="en-US" sz="2400" dirty="0">
                <a:solidFill>
                  <a:srgbClr val="FFFA2C"/>
                </a:solidFill>
                <a:latin typeface="Comic Sans MS" pitchFamily="66" charset="0"/>
              </a:rPr>
              <a:t>Why are the electromagnetic waves emitted only with particular wavelengths?</a:t>
            </a:r>
          </a:p>
        </p:txBody>
      </p:sp>
      <p:sp>
        <p:nvSpPr>
          <p:cNvPr id="2" name="Slide Number Placeholder 1">
            <a:extLst>
              <a:ext uri="{FF2B5EF4-FFF2-40B4-BE49-F238E27FC236}">
                <a16:creationId xmlns:a16="http://schemas.microsoft.com/office/drawing/2014/main" id="{F7BE8B3E-8CA3-4CEC-A633-6C8FA1C559A8}"/>
              </a:ext>
            </a:extLst>
          </p:cNvPr>
          <p:cNvSpPr>
            <a:spLocks noGrp="1"/>
          </p:cNvSpPr>
          <p:nvPr>
            <p:ph type="sldNum" sz="quarter" idx="12"/>
          </p:nvPr>
        </p:nvSpPr>
        <p:spPr/>
        <p:txBody>
          <a:bodyPr/>
          <a:lstStyle/>
          <a:p>
            <a:fld id="{53500040-8738-4FE8-8D54-7DC6F9DFC4C1}" type="slidenum">
              <a:rPr lang="en-US" smtClean="0"/>
              <a:pPr/>
              <a:t>37</a:t>
            </a:fld>
            <a:endParaRPr lang="en-US"/>
          </a:p>
        </p:txBody>
      </p:sp>
    </p:spTree>
    <p:extLst>
      <p:ext uri="{BB962C8B-B14F-4D97-AF65-F5344CB8AC3E}">
        <p14:creationId xmlns:p14="http://schemas.microsoft.com/office/powerpoint/2010/main" val="744299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0674" name="Rectangle 2"/>
          <p:cNvSpPr>
            <a:spLocks noGrp="1" noChangeArrowheads="1"/>
          </p:cNvSpPr>
          <p:nvPr>
            <p:ph type="title"/>
          </p:nvPr>
        </p:nvSpPr>
        <p:spPr>
          <a:xfrm>
            <a:off x="0" y="0"/>
            <a:ext cx="9144000" cy="579438"/>
          </a:xfrm>
        </p:spPr>
        <p:txBody>
          <a:bodyPr/>
          <a:lstStyle/>
          <a:p>
            <a:r>
              <a:rPr lang="en-US" sz="3200"/>
              <a:t>Quantization of light energy</a:t>
            </a:r>
            <a:endParaRPr lang="en-US"/>
          </a:p>
        </p:txBody>
      </p:sp>
      <p:sp>
        <p:nvSpPr>
          <p:cNvPr id="1180680" name="Rectangle 8"/>
          <p:cNvSpPr>
            <a:spLocks noChangeArrowheads="1"/>
          </p:cNvSpPr>
          <p:nvPr/>
        </p:nvSpPr>
        <p:spPr bwMode="auto">
          <a:xfrm>
            <a:off x="304800" y="733245"/>
            <a:ext cx="8610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folHlink"/>
              </a:buClr>
              <a:buSzPct val="85000"/>
              <a:buFont typeface="Wingdings" pitchFamily="2" charset="2"/>
              <a:buChar char="v"/>
            </a:pPr>
            <a:r>
              <a:rPr lang="en-US" dirty="0">
                <a:solidFill>
                  <a:srgbClr val="DFFFE7"/>
                </a:solidFill>
                <a:latin typeface="Arial" charset="0"/>
              </a:rPr>
              <a:t>To complete the picture of the atom, there was yet another piece of the puzzle that needed to be discovered...</a:t>
            </a:r>
          </a:p>
        </p:txBody>
      </p:sp>
      <p:sp>
        <p:nvSpPr>
          <p:cNvPr id="4" name="Rectangle 3"/>
          <p:cNvSpPr/>
          <p:nvPr/>
        </p:nvSpPr>
        <p:spPr>
          <a:xfrm>
            <a:off x="25879" y="1797170"/>
            <a:ext cx="6172200" cy="3416320"/>
          </a:xfrm>
          <a:prstGeom prst="rect">
            <a:avLst/>
          </a:prstGeom>
        </p:spPr>
        <p:txBody>
          <a:bodyPr wrap="square">
            <a:spAutoFit/>
          </a:bodyPr>
          <a:lstStyle/>
          <a:p>
            <a:r>
              <a:rPr lang="en-US" dirty="0"/>
              <a:t>A </a:t>
            </a:r>
            <a:r>
              <a:rPr lang="en-US" b="1" dirty="0">
                <a:solidFill>
                  <a:srgbClr val="FFC000"/>
                </a:solidFill>
              </a:rPr>
              <a:t>black body</a:t>
            </a:r>
            <a:r>
              <a:rPr lang="en-US" dirty="0">
                <a:solidFill>
                  <a:srgbClr val="FFC000"/>
                </a:solidFill>
              </a:rPr>
              <a:t> </a:t>
            </a:r>
            <a:r>
              <a:rPr lang="en-US" dirty="0"/>
              <a:t>is:</a:t>
            </a:r>
          </a:p>
          <a:p>
            <a:endParaRPr lang="en-US" dirty="0"/>
          </a:p>
          <a:p>
            <a:pPr marL="342900" indent="-342900">
              <a:buFont typeface="Arial" pitchFamily="34" charset="0"/>
              <a:buChar char="•"/>
            </a:pPr>
            <a:r>
              <a:rPr lang="en-US" dirty="0"/>
              <a:t> an idealized physical body that absorbs all incident electromagnet </a:t>
            </a:r>
            <a:r>
              <a:rPr lang="en-US" dirty="0" err="1"/>
              <a:t>radition</a:t>
            </a:r>
            <a:r>
              <a:rPr lang="en-US" dirty="0"/>
              <a:t>. </a:t>
            </a:r>
          </a:p>
          <a:p>
            <a:pPr marL="342900" indent="-342900">
              <a:buFont typeface="Arial" pitchFamily="34" charset="0"/>
              <a:buChar char="•"/>
            </a:pPr>
            <a:endParaRPr lang="en-US" dirty="0"/>
          </a:p>
          <a:p>
            <a:pPr marL="342900" indent="-342900">
              <a:buFont typeface="Arial" pitchFamily="34" charset="0"/>
              <a:buChar char="•"/>
            </a:pPr>
            <a:r>
              <a:rPr lang="en-US" dirty="0"/>
              <a:t>Because of this perfect absorptivity at all wavelengths, a black body is also the best possible emitter of thermal </a:t>
            </a:r>
            <a:r>
              <a:rPr lang="en-US" dirty="0" err="1"/>
              <a:t>radition</a:t>
            </a:r>
            <a:r>
              <a:rPr lang="en-US" dirty="0"/>
              <a:t>, which depends on the body's temperature.</a:t>
            </a:r>
          </a:p>
        </p:txBody>
      </p:sp>
      <p:pic>
        <p:nvPicPr>
          <p:cNvPr id="2201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8079" y="2133600"/>
            <a:ext cx="218122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016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9388" y="3874662"/>
            <a:ext cx="27051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0A0249AF-D9F7-494A-B805-1E1624B87A60}"/>
              </a:ext>
            </a:extLst>
          </p:cNvPr>
          <p:cNvSpPr>
            <a:spLocks noGrp="1"/>
          </p:cNvSpPr>
          <p:nvPr>
            <p:ph type="sldNum" sz="quarter" idx="12"/>
          </p:nvPr>
        </p:nvSpPr>
        <p:spPr/>
        <p:txBody>
          <a:bodyPr/>
          <a:lstStyle/>
          <a:p>
            <a:fld id="{53500040-8738-4FE8-8D54-7DC6F9DFC4C1}" type="slidenum">
              <a:rPr lang="en-US" smtClean="0"/>
              <a:pPr/>
              <a:t>38</a:t>
            </a:fld>
            <a:endParaRPr lang="en-US"/>
          </a:p>
        </p:txBody>
      </p:sp>
    </p:spTree>
    <p:extLst>
      <p:ext uri="{BB962C8B-B14F-4D97-AF65-F5344CB8AC3E}">
        <p14:creationId xmlns:p14="http://schemas.microsoft.com/office/powerpoint/2010/main" val="1083536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F52812F-6E15-4AFC-AC2A-063E91037A7A}" type="slidenum">
              <a:rPr lang="en-US"/>
              <a:pPr eaLnBrk="1" hangingPunct="1"/>
              <a:t>4</a:t>
            </a:fld>
            <a:endParaRPr lang="en-US"/>
          </a:p>
        </p:txBody>
      </p:sp>
      <p:sp>
        <p:nvSpPr>
          <p:cNvPr id="46085" name="Rectangle 2"/>
          <p:cNvSpPr>
            <a:spLocks noGrp="1" noChangeArrowheads="1"/>
          </p:cNvSpPr>
          <p:nvPr>
            <p:ph type="title"/>
          </p:nvPr>
        </p:nvSpPr>
        <p:spPr>
          <a:xfrm>
            <a:off x="914400" y="304800"/>
            <a:ext cx="7772400" cy="677862"/>
          </a:xfrm>
        </p:spPr>
        <p:txBody>
          <a:bodyPr/>
          <a:lstStyle/>
          <a:p>
            <a:pPr eaLnBrk="1" hangingPunct="1"/>
            <a:r>
              <a:rPr lang="en-US" dirty="0"/>
              <a:t>Thin film interference</a:t>
            </a:r>
          </a:p>
        </p:txBody>
      </p:sp>
      <p:sp>
        <p:nvSpPr>
          <p:cNvPr id="46086" name="Rectangle 3"/>
          <p:cNvSpPr>
            <a:spLocks noGrp="1" noChangeArrowheads="1"/>
          </p:cNvSpPr>
          <p:nvPr>
            <p:ph type="body" idx="1"/>
          </p:nvPr>
        </p:nvSpPr>
        <p:spPr>
          <a:xfrm>
            <a:off x="304800" y="1066800"/>
            <a:ext cx="4921250" cy="4525963"/>
          </a:xfrm>
        </p:spPr>
        <p:txBody>
          <a:bodyPr/>
          <a:lstStyle/>
          <a:p>
            <a:pPr marL="0" indent="0" eaLnBrk="1" hangingPunct="1">
              <a:buNone/>
            </a:pPr>
            <a:r>
              <a:rPr lang="en-US" sz="2000" dirty="0">
                <a:solidFill>
                  <a:schemeClr val="hlink"/>
                </a:solidFill>
              </a:rPr>
              <a:t>Thin film interference occurs when light is reflected from the top surface and the underneath surface.</a:t>
            </a:r>
            <a:r>
              <a:rPr lang="en-US" sz="2000" dirty="0"/>
              <a:t>  </a:t>
            </a:r>
          </a:p>
          <a:p>
            <a:pPr marL="0" indent="0" eaLnBrk="1" hangingPunct="1"/>
            <a:r>
              <a:rPr lang="en-US" sz="2000" dirty="0"/>
              <a:t>This provides the two beams of coherent light that interfere. </a:t>
            </a:r>
          </a:p>
          <a:p>
            <a:pPr marL="0" indent="0" eaLnBrk="1" hangingPunct="1"/>
            <a:r>
              <a:rPr lang="en-US" sz="2000" dirty="0">
                <a:solidFill>
                  <a:schemeClr val="hlink"/>
                </a:solidFill>
              </a:rPr>
              <a:t>Since we normally observe this with white light we see colors because the path difference varies depending on the angle of observation</a:t>
            </a:r>
            <a:r>
              <a:rPr lang="en-US" sz="2000" dirty="0"/>
              <a:t> </a:t>
            </a:r>
          </a:p>
          <a:p>
            <a:pPr marL="0" indent="0" eaLnBrk="1" hangingPunct="1"/>
            <a:r>
              <a:rPr lang="en-US" sz="2000" dirty="0"/>
              <a:t>So different wavelengths (colors) have constructive and destructive interference at different places on the film. </a:t>
            </a:r>
          </a:p>
        </p:txBody>
      </p:sp>
      <p:pic>
        <p:nvPicPr>
          <p:cNvPr id="46087" name="Picture 4" descr="16_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371600"/>
            <a:ext cx="2881313"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5" descr="16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429000"/>
            <a:ext cx="1676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9" name="Picture 6" descr="16_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4953000"/>
            <a:ext cx="1814513"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586" y="4656944"/>
            <a:ext cx="4322041" cy="1515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2097439"/>
      </p:ext>
    </p:extLst>
  </p:cSld>
  <p:clrMapOvr>
    <a:masterClrMapping/>
  </p:clrMapOvr>
  <p:transition spd="med">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52ED399-1235-45B3-BBD5-579E497DA49B}" type="slidenum">
              <a:rPr lang="en-US"/>
              <a:pPr eaLnBrk="1" hangingPunct="1"/>
              <a:t>5</a:t>
            </a:fld>
            <a:endParaRPr lang="en-US"/>
          </a:p>
        </p:txBody>
      </p:sp>
      <p:pic>
        <p:nvPicPr>
          <p:cNvPr id="52229" name="Picture 2" descr="7B-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19200"/>
            <a:ext cx="36449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79" name="AutoShape 3"/>
          <p:cNvSpPr>
            <a:spLocks noChangeArrowheads="1"/>
          </p:cNvSpPr>
          <p:nvPr/>
        </p:nvSpPr>
        <p:spPr bwMode="auto">
          <a:xfrm>
            <a:off x="914400" y="3505200"/>
            <a:ext cx="2667000" cy="1066800"/>
          </a:xfrm>
          <a:prstGeom prst="wedgeEllipseCallout">
            <a:avLst>
              <a:gd name="adj1" fmla="val -24880"/>
              <a:gd name="adj2" fmla="val -116519"/>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027E22"/>
                </a:solidFill>
                <a:ea typeface="宋体" pitchFamily="2" charset="-122"/>
              </a:rPr>
              <a:t>What kind of patterns appear on the screen  </a:t>
            </a:r>
            <a:r>
              <a:rPr lang="en-US" altLang="zh-CN" sz="1600" b="1">
                <a:solidFill>
                  <a:srgbClr val="CC0000"/>
                </a:solidFill>
                <a:ea typeface="宋体" pitchFamily="2" charset="-122"/>
              </a:rPr>
              <a:t>?</a:t>
            </a:r>
            <a:r>
              <a:rPr lang="en-US" altLang="zh-CN" sz="1600" b="1">
                <a:solidFill>
                  <a:srgbClr val="027E22"/>
                </a:solidFill>
                <a:ea typeface="宋体" pitchFamily="2" charset="-122"/>
              </a:rPr>
              <a:t> </a:t>
            </a:r>
          </a:p>
        </p:txBody>
      </p:sp>
      <p:pic>
        <p:nvPicPr>
          <p:cNvPr id="152580" name="Picture 4" descr="raydi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600200"/>
            <a:ext cx="3505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2" name="Rectangle 5"/>
          <p:cNvSpPr>
            <a:spLocks noChangeArrowheads="1"/>
          </p:cNvSpPr>
          <p:nvPr/>
        </p:nvSpPr>
        <p:spPr bwMode="auto">
          <a:xfrm>
            <a:off x="457200" y="228600"/>
            <a:ext cx="82296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3200" b="1" dirty="0">
                <a:ea typeface="宋体" pitchFamily="2" charset="-122"/>
              </a:rPr>
              <a:t>7B-11 </a:t>
            </a:r>
            <a:r>
              <a:rPr lang="en-US" sz="3200" b="1" dirty="0"/>
              <a:t>Color in Thin Films</a:t>
            </a:r>
            <a:endParaRPr lang="en-US" altLang="zh-CN" sz="3200" b="1" dirty="0">
              <a:ea typeface="宋体" pitchFamily="2" charset="-122"/>
            </a:endParaRPr>
          </a:p>
        </p:txBody>
      </p:sp>
      <p:sp>
        <p:nvSpPr>
          <p:cNvPr id="152582" name="Rectangle 6"/>
          <p:cNvSpPr>
            <a:spLocks noChangeArrowheads="1"/>
          </p:cNvSpPr>
          <p:nvPr/>
        </p:nvSpPr>
        <p:spPr bwMode="auto">
          <a:xfrm>
            <a:off x="0" y="4648200"/>
            <a:ext cx="9144000" cy="1600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altLang="zh-CN" sz="2000">
                <a:solidFill>
                  <a:srgbClr val="FF3300"/>
                </a:solidFill>
                <a:ea typeface="宋体" pitchFamily="2" charset="-122"/>
              </a:rPr>
              <a:t>LIGHT REFLECTED FROM THE FRONT AND THE BACK OF A THIN SOAP FILM INTERFERES WITH ITSELF.  INTERFERENCE OF MONOCHROMATIC LIGHT PRODUCES BRIGHT AND DARK FRINGES WHILE INTERFERENCE OF WHITE LIGHT PRODUCES COLORED BANDS (DIFFERENT FREQUENCIES OF LIGHT INTERFERE DIFFERENTLY).</a:t>
            </a:r>
          </a:p>
        </p:txBody>
      </p:sp>
      <p:sp>
        <p:nvSpPr>
          <p:cNvPr id="52234" name="Text Box 7"/>
          <p:cNvSpPr txBox="1">
            <a:spLocks noChangeArrowheads="1"/>
          </p:cNvSpPr>
          <p:nvPr/>
        </p:nvSpPr>
        <p:spPr bwMode="auto">
          <a:xfrm>
            <a:off x="4191000" y="990600"/>
            <a:ext cx="4495800" cy="3365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a:solidFill>
                  <a:srgbClr val="669900"/>
                </a:solidFill>
                <a:ea typeface="宋体" pitchFamily="2" charset="-122"/>
              </a:rPr>
              <a:t>Studying thin-film interference effects</a:t>
            </a:r>
          </a:p>
        </p:txBody>
      </p:sp>
      <p:sp>
        <p:nvSpPr>
          <p:cNvPr id="152584" name="AutoShape 8"/>
          <p:cNvSpPr>
            <a:spLocks noChangeArrowheads="1"/>
          </p:cNvSpPr>
          <p:nvPr/>
        </p:nvSpPr>
        <p:spPr bwMode="auto">
          <a:xfrm>
            <a:off x="3886200" y="3352800"/>
            <a:ext cx="3352800" cy="1295400"/>
          </a:xfrm>
          <a:prstGeom prst="wedgeEllipseCallout">
            <a:avLst>
              <a:gd name="adj1" fmla="val -114111"/>
              <a:gd name="adj2" fmla="val -81250"/>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027E22"/>
                </a:solidFill>
                <a:ea typeface="宋体" pitchFamily="2" charset="-122"/>
              </a:rPr>
              <a:t>Why are the effects on white light and monochromatic light different </a:t>
            </a:r>
            <a:r>
              <a:rPr lang="en-US" altLang="zh-CN" sz="1600" b="1">
                <a:solidFill>
                  <a:srgbClr val="CC0000"/>
                </a:solidFill>
                <a:ea typeface="宋体" pitchFamily="2" charset="-122"/>
              </a:rPr>
              <a:t>?</a:t>
            </a:r>
            <a:r>
              <a:rPr lang="en-US" altLang="zh-CN" sz="1600" b="1">
                <a:solidFill>
                  <a:srgbClr val="027E22"/>
                </a:solidFill>
                <a:ea typeface="宋体" pitchFamily="2" charset="-122"/>
              </a:rPr>
              <a:t> </a:t>
            </a:r>
          </a:p>
        </p:txBody>
      </p:sp>
    </p:spTree>
    <p:extLst>
      <p:ext uri="{BB962C8B-B14F-4D97-AF65-F5344CB8AC3E}">
        <p14:creationId xmlns:p14="http://schemas.microsoft.com/office/powerpoint/2010/main" val="4196127553"/>
      </p:ext>
    </p:extLst>
  </p:cSld>
  <p:clrMapOvr>
    <a:masterClrMapping/>
  </p:clrMapOvr>
  <p:transition spd="med">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7E558F7-610D-4B5B-8949-9CF308F97313}" type="slidenum">
              <a:rPr lang="en-US"/>
              <a:pPr eaLnBrk="1" hangingPunct="1"/>
              <a:t>6</a:t>
            </a:fld>
            <a:endParaRPr lang="en-US" dirty="0"/>
          </a:p>
        </p:txBody>
      </p:sp>
      <p:sp>
        <p:nvSpPr>
          <p:cNvPr id="54277" name="Rectangle 2"/>
          <p:cNvSpPr>
            <a:spLocks noGrp="1" noChangeArrowheads="1"/>
          </p:cNvSpPr>
          <p:nvPr>
            <p:ph type="title"/>
          </p:nvPr>
        </p:nvSpPr>
        <p:spPr>
          <a:xfrm>
            <a:off x="457200" y="-76200"/>
            <a:ext cx="8229600" cy="1143000"/>
          </a:xfrm>
        </p:spPr>
        <p:txBody>
          <a:bodyPr/>
          <a:lstStyle/>
          <a:p>
            <a:pPr eaLnBrk="1" hangingPunct="1"/>
            <a:r>
              <a:rPr lang="en-US" dirty="0"/>
              <a:t>Coatings for lenses</a:t>
            </a:r>
          </a:p>
        </p:txBody>
      </p:sp>
      <p:sp>
        <p:nvSpPr>
          <p:cNvPr id="54278" name="Rectangle 3"/>
          <p:cNvSpPr>
            <a:spLocks noGrp="1" noChangeArrowheads="1"/>
          </p:cNvSpPr>
          <p:nvPr>
            <p:ph type="body" idx="1"/>
          </p:nvPr>
        </p:nvSpPr>
        <p:spPr>
          <a:xfrm>
            <a:off x="0" y="914400"/>
            <a:ext cx="7162800" cy="5334000"/>
          </a:xfrm>
        </p:spPr>
        <p:txBody>
          <a:bodyPr/>
          <a:lstStyle/>
          <a:p>
            <a:pPr marL="0" indent="0" eaLnBrk="1" hangingPunct="1">
              <a:lnSpc>
                <a:spcPct val="90000"/>
              </a:lnSpc>
            </a:pPr>
            <a:r>
              <a:rPr lang="en-US" sz="1800" dirty="0">
                <a:solidFill>
                  <a:schemeClr val="hlink"/>
                </a:solidFill>
              </a:rPr>
              <a:t>As light passes from one transparent medium to another a few percent of the light will be reflected.</a:t>
            </a:r>
            <a:r>
              <a:rPr lang="en-US" sz="1800" dirty="0"/>
              <a:t> </a:t>
            </a:r>
          </a:p>
          <a:p>
            <a:pPr marL="0" indent="0" eaLnBrk="1" hangingPunct="1">
              <a:lnSpc>
                <a:spcPct val="90000"/>
              </a:lnSpc>
            </a:pPr>
            <a:endParaRPr lang="en-US" sz="1800" dirty="0"/>
          </a:p>
          <a:p>
            <a:pPr marL="0" indent="0" eaLnBrk="1" hangingPunct="1">
              <a:lnSpc>
                <a:spcPct val="90000"/>
              </a:lnSpc>
            </a:pPr>
            <a:r>
              <a:rPr lang="en-US" sz="1800" dirty="0"/>
              <a:t>This is a particular problem in optical systems like lenses where there may be many glass elements. </a:t>
            </a:r>
          </a:p>
          <a:p>
            <a:pPr marL="0" indent="0" eaLnBrk="1" hangingPunct="1">
              <a:lnSpc>
                <a:spcPct val="90000"/>
              </a:lnSpc>
            </a:pPr>
            <a:endParaRPr lang="en-US" sz="1800" dirty="0">
              <a:solidFill>
                <a:schemeClr val="hlink"/>
              </a:solidFill>
            </a:endParaRPr>
          </a:p>
          <a:p>
            <a:pPr marL="0" indent="0" eaLnBrk="1" hangingPunct="1">
              <a:lnSpc>
                <a:spcPct val="90000"/>
              </a:lnSpc>
            </a:pPr>
            <a:r>
              <a:rPr lang="en-US" sz="1800" dirty="0">
                <a:solidFill>
                  <a:schemeClr val="hlink"/>
                </a:solidFill>
              </a:rPr>
              <a:t>For example if 96% of the light is transmitted at a surface after 8 surfaces only 72% of the light remains and the other 28% will be scattered everywhere.</a:t>
            </a:r>
            <a:r>
              <a:rPr lang="en-US" sz="1800" dirty="0"/>
              <a:t> </a:t>
            </a:r>
          </a:p>
          <a:p>
            <a:pPr marL="0" indent="0" eaLnBrk="1" hangingPunct="1">
              <a:lnSpc>
                <a:spcPct val="90000"/>
              </a:lnSpc>
            </a:pPr>
            <a:endParaRPr lang="en-US" sz="1800" dirty="0"/>
          </a:p>
          <a:p>
            <a:pPr marL="0" indent="0" eaLnBrk="1" hangingPunct="1">
              <a:lnSpc>
                <a:spcPct val="90000"/>
              </a:lnSpc>
            </a:pPr>
            <a:r>
              <a:rPr lang="en-US" sz="1800" dirty="0"/>
              <a:t>Thin coatings are put on glass surfaces so that for particular wavelengths the light reflected from the top surface is exactly cancelled by the light from the bottom surface. </a:t>
            </a:r>
          </a:p>
          <a:p>
            <a:pPr marL="0" indent="0" eaLnBrk="1" hangingPunct="1">
              <a:lnSpc>
                <a:spcPct val="90000"/>
              </a:lnSpc>
            </a:pPr>
            <a:endParaRPr lang="en-US" sz="1800" dirty="0">
              <a:solidFill>
                <a:schemeClr val="hlink"/>
              </a:solidFill>
            </a:endParaRPr>
          </a:p>
          <a:p>
            <a:pPr marL="0" indent="0" eaLnBrk="1" hangingPunct="1">
              <a:lnSpc>
                <a:spcPct val="90000"/>
              </a:lnSpc>
            </a:pPr>
            <a:r>
              <a:rPr lang="en-US" sz="1800" dirty="0">
                <a:solidFill>
                  <a:schemeClr val="hlink"/>
                </a:solidFill>
              </a:rPr>
              <a:t>This is only true for a single wavelength and to reduce the reflections for a range of wavelengths requires multiple thin film layers very often just </a:t>
            </a:r>
            <a:r>
              <a:rPr lang="el-GR" sz="1800" dirty="0">
                <a:solidFill>
                  <a:schemeClr val="hlink"/>
                </a:solidFill>
                <a:cs typeface="Arial" charset="0"/>
              </a:rPr>
              <a:t>λ</a:t>
            </a:r>
            <a:r>
              <a:rPr lang="en-US" sz="1800" dirty="0">
                <a:solidFill>
                  <a:schemeClr val="hlink"/>
                </a:solidFill>
                <a:cs typeface="Arial" charset="0"/>
              </a:rPr>
              <a:t>/4 thick.</a:t>
            </a:r>
            <a:r>
              <a:rPr lang="en-US" sz="1800" dirty="0">
                <a:cs typeface="Arial" charset="0"/>
              </a:rPr>
              <a:t> </a:t>
            </a:r>
          </a:p>
          <a:p>
            <a:pPr marL="0" indent="0" eaLnBrk="1" hangingPunct="1">
              <a:lnSpc>
                <a:spcPct val="90000"/>
              </a:lnSpc>
            </a:pPr>
            <a:endParaRPr lang="en-US" sz="1800" dirty="0">
              <a:cs typeface="Arial" charset="0"/>
            </a:endParaRPr>
          </a:p>
        </p:txBody>
      </p:sp>
      <p:pic>
        <p:nvPicPr>
          <p:cNvPr id="54279" name="Picture 4" descr="retrofocuill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762000"/>
            <a:ext cx="23622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1715241"/>
      </p:ext>
    </p:extLst>
  </p:cSld>
  <p:clrMapOvr>
    <a:masterClrMapping/>
  </p:clrMapOvr>
  <p:transition spd="med">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03554E2-59ED-4FE3-9C04-32F50B72A9E4}" type="slidenum">
              <a:rPr lang="en-US"/>
              <a:pPr eaLnBrk="1" hangingPunct="1"/>
              <a:t>7</a:t>
            </a:fld>
            <a:endParaRPr lang="en-US"/>
          </a:p>
        </p:txBody>
      </p:sp>
      <p:sp>
        <p:nvSpPr>
          <p:cNvPr id="47109" name="Rectangle 2"/>
          <p:cNvSpPr>
            <a:spLocks noGrp="1" noChangeArrowheads="1"/>
          </p:cNvSpPr>
          <p:nvPr>
            <p:ph type="title"/>
          </p:nvPr>
        </p:nvSpPr>
        <p:spPr>
          <a:xfrm>
            <a:off x="762000" y="228600"/>
            <a:ext cx="7772400" cy="601662"/>
          </a:xfrm>
        </p:spPr>
        <p:txBody>
          <a:bodyPr/>
          <a:lstStyle/>
          <a:p>
            <a:pPr eaLnBrk="1" hangingPunct="1"/>
            <a:r>
              <a:rPr lang="en-US" dirty="0"/>
              <a:t>Diffraction</a:t>
            </a:r>
          </a:p>
        </p:txBody>
      </p:sp>
      <p:sp>
        <p:nvSpPr>
          <p:cNvPr id="47110" name="Rectangle 3"/>
          <p:cNvSpPr>
            <a:spLocks noGrp="1" noChangeArrowheads="1"/>
          </p:cNvSpPr>
          <p:nvPr>
            <p:ph type="body" idx="1"/>
          </p:nvPr>
        </p:nvSpPr>
        <p:spPr>
          <a:xfrm>
            <a:off x="381000" y="1066800"/>
            <a:ext cx="4800600" cy="4267200"/>
          </a:xfrm>
        </p:spPr>
        <p:txBody>
          <a:bodyPr/>
          <a:lstStyle/>
          <a:p>
            <a:pPr marL="0" indent="0" eaLnBrk="1" hangingPunct="1">
              <a:lnSpc>
                <a:spcPct val="90000"/>
              </a:lnSpc>
            </a:pPr>
            <a:r>
              <a:rPr lang="en-US" sz="2000" dirty="0">
                <a:solidFill>
                  <a:schemeClr val="hlink"/>
                </a:solidFill>
              </a:rPr>
              <a:t>Interference occurs even for a single aperture and this is called diffraction.</a:t>
            </a:r>
            <a:r>
              <a:rPr lang="en-US" sz="2000" dirty="0"/>
              <a:t> The pattern shown is from a square aperture and the pattern can be thought of as light from different parts of the aperture interfering</a:t>
            </a:r>
            <a:r>
              <a:rPr lang="en-US" sz="2000" dirty="0">
                <a:solidFill>
                  <a:srgbClr val="3333FF"/>
                </a:solidFill>
              </a:rPr>
              <a:t>.</a:t>
            </a:r>
            <a:r>
              <a:rPr lang="en-US" sz="2000" dirty="0"/>
              <a:t> </a:t>
            </a:r>
          </a:p>
          <a:p>
            <a:pPr marL="0" indent="0" eaLnBrk="1" hangingPunct="1">
              <a:lnSpc>
                <a:spcPct val="90000"/>
              </a:lnSpc>
            </a:pPr>
            <a:r>
              <a:rPr lang="en-US" sz="2000" dirty="0">
                <a:solidFill>
                  <a:schemeClr val="hlink"/>
                </a:solidFill>
              </a:rPr>
              <a:t>As the aperture is made smaller the pattern actually expands.</a:t>
            </a:r>
            <a:r>
              <a:rPr lang="en-US" sz="2000" dirty="0"/>
              <a:t> </a:t>
            </a:r>
          </a:p>
          <a:p>
            <a:pPr marL="0" indent="0" eaLnBrk="1" hangingPunct="1">
              <a:lnSpc>
                <a:spcPct val="90000"/>
              </a:lnSpc>
            </a:pPr>
            <a:r>
              <a:rPr lang="en-US" sz="2000" dirty="0"/>
              <a:t>This effect can limit our ability to see detail in small objects or to resolve two stars nearby to one another.</a:t>
            </a:r>
          </a:p>
        </p:txBody>
      </p:sp>
      <p:pic>
        <p:nvPicPr>
          <p:cNvPr id="47111" name="Picture 4" descr="16_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600200"/>
            <a:ext cx="3124200"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5" descr="16_p342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343400"/>
            <a:ext cx="16541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3" name="Text Box 6"/>
          <p:cNvSpPr txBox="1">
            <a:spLocks noChangeArrowheads="1"/>
          </p:cNvSpPr>
          <p:nvPr/>
        </p:nvSpPr>
        <p:spPr bwMode="auto">
          <a:xfrm>
            <a:off x="4754562" y="3750439"/>
            <a:ext cx="443547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dirty="0">
                <a:solidFill>
                  <a:schemeClr val="hlink"/>
                </a:solidFill>
              </a:rPr>
              <a:t>The</a:t>
            </a:r>
            <a:r>
              <a:rPr lang="en-US" sz="2000" dirty="0">
                <a:solidFill>
                  <a:schemeClr val="hlink"/>
                </a:solidFill>
              </a:rPr>
              <a:t> </a:t>
            </a:r>
            <a:r>
              <a:rPr lang="en-US" sz="2000" b="1" dirty="0">
                <a:solidFill>
                  <a:schemeClr val="hlink"/>
                </a:solidFill>
              </a:rPr>
              <a:t>position of the first dark fringe is given by  y = </a:t>
            </a:r>
            <a:r>
              <a:rPr lang="el-GR" sz="2000" b="1" dirty="0">
                <a:solidFill>
                  <a:schemeClr val="hlink"/>
                </a:solidFill>
                <a:cs typeface="Arial" charset="0"/>
              </a:rPr>
              <a:t>λ</a:t>
            </a:r>
            <a:r>
              <a:rPr lang="en-US" sz="2000" b="1" dirty="0">
                <a:solidFill>
                  <a:schemeClr val="hlink"/>
                </a:solidFill>
                <a:cs typeface="Arial" charset="0"/>
              </a:rPr>
              <a:t>x/w. This means the central bright fringe has a width ~ 2y and increases as w gets smaller</a:t>
            </a:r>
          </a:p>
          <a:p>
            <a:pPr eaLnBrk="1" hangingPunct="1"/>
            <a:endParaRPr lang="en-US" sz="2000" b="1" dirty="0">
              <a:solidFill>
                <a:schemeClr val="hlink"/>
              </a:solidFill>
              <a:cs typeface="Arial" charset="0"/>
            </a:endParaRPr>
          </a:p>
          <a:p>
            <a:pPr eaLnBrk="1" hangingPunct="1"/>
            <a:r>
              <a:rPr lang="en-US" sz="2000" b="1" dirty="0">
                <a:solidFill>
                  <a:schemeClr val="hlink"/>
                </a:solidFill>
                <a:cs typeface="Arial" charset="0"/>
              </a:rPr>
              <a:t>That’s why the telescope with bigger aperture see clearer. </a:t>
            </a:r>
          </a:p>
          <a:p>
            <a:pPr eaLnBrk="1" hangingPunct="1"/>
            <a:endParaRPr lang="el-GR" sz="2000" b="1" dirty="0">
              <a:solidFill>
                <a:schemeClr val="hlink"/>
              </a:solidFill>
              <a:cs typeface="Arial" charset="0"/>
            </a:endParaRPr>
          </a:p>
        </p:txBody>
      </p:sp>
    </p:spTree>
    <p:extLst>
      <p:ext uri="{BB962C8B-B14F-4D97-AF65-F5344CB8AC3E}">
        <p14:creationId xmlns:p14="http://schemas.microsoft.com/office/powerpoint/2010/main" val="66212714"/>
      </p:ext>
    </p:extLst>
  </p:cSld>
  <p:clrMapOvr>
    <a:masterClrMapping/>
  </p:clrMapOvr>
  <p:transition spd="med">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42437"/>
            <a:ext cx="7772400" cy="1477328"/>
          </a:xfrm>
        </p:spPr>
        <p:txBody>
          <a:bodyPr/>
          <a:lstStyle/>
          <a:p>
            <a:r>
              <a:rPr lang="en-US" sz="3000" b="1" dirty="0"/>
              <a:t>Demos: 7B-17 Laser Cart</a:t>
            </a:r>
            <a:br>
              <a:rPr lang="en-US" sz="3000" b="1" dirty="0"/>
            </a:br>
            <a:br>
              <a:rPr lang="en-US" sz="3000" dirty="0"/>
            </a:br>
            <a:endParaRPr lang="en-US" sz="3000" dirty="0"/>
          </a:p>
        </p:txBody>
      </p:sp>
      <p:pic>
        <p:nvPicPr>
          <p:cNvPr id="2189314" name="Picture 2" descr="https://www.physics.purdue.edu/demos/images/7B-17c_resiz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883758"/>
            <a:ext cx="4450712" cy="3338035"/>
          </a:xfrm>
          <a:prstGeom prst="rect">
            <a:avLst/>
          </a:prstGeom>
          <a:noFill/>
          <a:extLst>
            <a:ext uri="{909E8E84-426E-40DD-AFC4-6F175D3DCCD1}">
              <a14:hiddenFill xmlns:a14="http://schemas.microsoft.com/office/drawing/2010/main">
                <a:solidFill>
                  <a:srgbClr val="FFFFFF"/>
                </a:solidFill>
              </a14:hiddenFill>
            </a:ext>
          </a:extLst>
        </p:spPr>
      </p:pic>
      <p:pic>
        <p:nvPicPr>
          <p:cNvPr id="2189316" name="Picture 4" descr="https://www.physics.purdue.edu/demos/images/7B-17b_resiz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405743"/>
            <a:ext cx="3505200" cy="262890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F9BC3EDA-4D2B-48A0-9E2B-30B785392CD2}"/>
              </a:ext>
            </a:extLst>
          </p:cNvPr>
          <p:cNvSpPr>
            <a:spLocks noGrp="1"/>
          </p:cNvSpPr>
          <p:nvPr>
            <p:ph type="sldNum" sz="quarter" idx="12"/>
          </p:nvPr>
        </p:nvSpPr>
        <p:spPr/>
        <p:txBody>
          <a:bodyPr/>
          <a:lstStyle/>
          <a:p>
            <a:fld id="{53500040-8738-4FE8-8D54-7DC6F9DFC4C1}" type="slidenum">
              <a:rPr lang="en-US" smtClean="0"/>
              <a:pPr/>
              <a:t>8</a:t>
            </a:fld>
            <a:endParaRPr lang="en-US"/>
          </a:p>
        </p:txBody>
      </p:sp>
    </p:spTree>
    <p:extLst>
      <p:ext uri="{BB962C8B-B14F-4D97-AF65-F5344CB8AC3E}">
        <p14:creationId xmlns:p14="http://schemas.microsoft.com/office/powerpoint/2010/main" val="1415267191"/>
      </p:ext>
    </p:extLst>
  </p:cSld>
  <p:clrMapOvr>
    <a:masterClrMapping/>
  </p:clrMapOvr>
  <p:transition spd="med">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42438"/>
            <a:ext cx="7772400" cy="1477328"/>
          </a:xfrm>
        </p:spPr>
        <p:txBody>
          <a:bodyPr/>
          <a:lstStyle/>
          <a:p>
            <a:r>
              <a:rPr lang="en-US" sz="3000" b="1" dirty="0"/>
              <a:t>Demos: 7B-16 Ripple Tank</a:t>
            </a:r>
            <a:br>
              <a:rPr lang="en-US" sz="3000" b="1" dirty="0"/>
            </a:br>
            <a:br>
              <a:rPr lang="en-US" sz="3000" dirty="0"/>
            </a:br>
            <a:endParaRPr lang="en-US" sz="3000" dirty="0"/>
          </a:p>
        </p:txBody>
      </p:sp>
      <p:pic>
        <p:nvPicPr>
          <p:cNvPr id="2188290" name="Picture 2" descr="https://www.physics.purdue.edu/demos/images/7B-16_resiz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2088" y="1919766"/>
            <a:ext cx="5060312" cy="3795234"/>
          </a:xfrm>
          <a:prstGeom prst="rect">
            <a:avLst/>
          </a:prstGeom>
          <a:noFill/>
          <a:extLst>
            <a:ext uri="{909E8E84-426E-40DD-AFC4-6F175D3DCCD1}">
              <a14:hiddenFill xmlns:a14="http://schemas.microsoft.com/office/drawing/2010/main">
                <a:solidFill>
                  <a:srgbClr val="FFFFFF"/>
                </a:solidFill>
              </a14:hiddenFill>
            </a:ext>
          </a:extLst>
        </p:spPr>
      </p:pic>
      <p:pic>
        <p:nvPicPr>
          <p:cNvPr id="2188292" name="Picture 4" descr="https://www.physics.purdue.edu/demos/images/7B-16b_resiz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3086099" cy="41148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A5C4892A-8282-4249-B506-8235DDD6C859}"/>
              </a:ext>
            </a:extLst>
          </p:cNvPr>
          <p:cNvSpPr>
            <a:spLocks noGrp="1"/>
          </p:cNvSpPr>
          <p:nvPr>
            <p:ph type="sldNum" sz="quarter" idx="12"/>
          </p:nvPr>
        </p:nvSpPr>
        <p:spPr/>
        <p:txBody>
          <a:bodyPr/>
          <a:lstStyle/>
          <a:p>
            <a:fld id="{53500040-8738-4FE8-8D54-7DC6F9DFC4C1}" type="slidenum">
              <a:rPr lang="en-US" smtClean="0"/>
              <a:pPr/>
              <a:t>9</a:t>
            </a:fld>
            <a:endParaRPr lang="en-US"/>
          </a:p>
        </p:txBody>
      </p:sp>
    </p:spTree>
    <p:extLst>
      <p:ext uri="{BB962C8B-B14F-4D97-AF65-F5344CB8AC3E}">
        <p14:creationId xmlns:p14="http://schemas.microsoft.com/office/powerpoint/2010/main" val="4284819499"/>
      </p:ext>
    </p:extLst>
  </p:cSld>
  <p:clrMapOvr>
    <a:masterClrMapping/>
  </p:clrMapOvr>
  <p:transition spd="med">
    <p:dissolve/>
  </p:transition>
</p:sld>
</file>

<file path=ppt/theme/theme1.xml><?xml version="1.0" encoding="utf-8"?>
<a:theme xmlns:a="http://schemas.openxmlformats.org/drawingml/2006/main" name="arny">
  <a:themeElements>
    <a:clrScheme name="arny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arny">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rny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arny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arny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rny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arny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arny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HD:Applications:Microsoft Office 2004:Templates:My Templates:arny.pot</Template>
  <TotalTime>27648</TotalTime>
  <Words>3076</Words>
  <Application>Microsoft Office PowerPoint</Application>
  <PresentationFormat>On-screen Show (4:3)</PresentationFormat>
  <Paragraphs>372</Paragraphs>
  <Slides>38</Slides>
  <Notes>31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9" baseType="lpstr">
      <vt:lpstr>Roboto</vt:lpstr>
      <vt:lpstr>Arial</vt:lpstr>
      <vt:lpstr>Arial Black</vt:lpstr>
      <vt:lpstr>Calibri</vt:lpstr>
      <vt:lpstr>Cambria Math</vt:lpstr>
      <vt:lpstr>Comic Sans MS</vt:lpstr>
      <vt:lpstr>Symbol</vt:lpstr>
      <vt:lpstr>Times New Roman</vt:lpstr>
      <vt:lpstr>Wingdings</vt:lpstr>
      <vt:lpstr>arny</vt:lpstr>
      <vt:lpstr>Equation</vt:lpstr>
      <vt:lpstr>PowerPoint Presentation</vt:lpstr>
      <vt:lpstr>PowerPoint Presentation</vt:lpstr>
      <vt:lpstr>Color Mixing</vt:lpstr>
      <vt:lpstr>Thin film interference</vt:lpstr>
      <vt:lpstr>PowerPoint Presentation</vt:lpstr>
      <vt:lpstr>Coatings for lenses</vt:lpstr>
      <vt:lpstr>Diffraction</vt:lpstr>
      <vt:lpstr>Demos: 7B-17 Laser Cart  </vt:lpstr>
      <vt:lpstr>Demos: 7B-16 Ripple Tank  </vt:lpstr>
      <vt:lpstr>Diffraction</vt:lpstr>
      <vt:lpstr>Why is the sky blue?</vt:lpstr>
      <vt:lpstr>Why is the sunset red?</vt:lpstr>
      <vt:lpstr>The Existence of Atoms: Evidence from Chemistry</vt:lpstr>
      <vt:lpstr>Cathode rays, Electrons, and X-rays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Quantization of light energy</vt:lpstr>
      <vt:lpstr>Quantization of light energy</vt:lpstr>
      <vt:lpstr>PowerPoint Presentation</vt:lpstr>
      <vt:lpstr>Bohr’s model of the atom</vt:lpstr>
      <vt:lpstr>Bohr’s model of the atom</vt:lpstr>
      <vt:lpstr>PowerPoint Presentation</vt:lpstr>
      <vt:lpstr>PowerPoint Presentation</vt:lpstr>
      <vt:lpstr>PowerPoint Presentation</vt:lpstr>
      <vt:lpstr>PowerPoint Presentation</vt:lpstr>
      <vt:lpstr>Cathode rays, Electrons, and X-rays</vt:lpstr>
      <vt:lpstr>PowerPoint Presentation</vt:lpstr>
      <vt:lpstr>PowerPoint Presentation</vt:lpstr>
      <vt:lpstr>PowerPoint Presentation</vt:lpstr>
      <vt:lpstr>PowerPoint Presentation</vt:lpstr>
      <vt:lpstr>Atomic Spectra and the Bohr Model of the Atom</vt:lpstr>
      <vt:lpstr>Quantization of light energy</vt:lpstr>
    </vt:vector>
  </TitlesOfParts>
  <Company>ISU</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Chapter 15 Thermodynamics</dc:title>
  <dc:subject>Cutnell</dc:subject>
  <dc:creator>Kara Keeter</dc:creator>
  <cp:keywords>Cutnell, PowerPoint, Presentation</cp:keywords>
  <cp:lastModifiedBy>David King</cp:lastModifiedBy>
  <cp:revision>274</cp:revision>
  <cp:lastPrinted>2006-03-07T20:21:09Z</cp:lastPrinted>
  <dcterms:created xsi:type="dcterms:W3CDTF">2006-01-07T22:20:33Z</dcterms:created>
  <dcterms:modified xsi:type="dcterms:W3CDTF">2021-04-21T00:32:34Z</dcterms:modified>
  <cp:category>Presentations</cp:category>
</cp:coreProperties>
</file>