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968" r:id="rId2"/>
    <p:sldId id="969" r:id="rId3"/>
    <p:sldId id="993" r:id="rId4"/>
    <p:sldId id="891" r:id="rId5"/>
    <p:sldId id="975" r:id="rId6"/>
    <p:sldId id="976" r:id="rId7"/>
    <p:sldId id="949" r:id="rId8"/>
    <p:sldId id="950" r:id="rId9"/>
    <p:sldId id="972" r:id="rId10"/>
    <p:sldId id="958" r:id="rId11"/>
    <p:sldId id="1007" r:id="rId12"/>
    <p:sldId id="978" r:id="rId13"/>
    <p:sldId id="981" r:id="rId14"/>
    <p:sldId id="982" r:id="rId15"/>
    <p:sldId id="983" r:id="rId16"/>
    <p:sldId id="959" r:id="rId17"/>
    <p:sldId id="960" r:id="rId18"/>
    <p:sldId id="961" r:id="rId19"/>
    <p:sldId id="1008" r:id="rId20"/>
    <p:sldId id="998" r:id="rId21"/>
    <p:sldId id="999" r:id="rId22"/>
    <p:sldId id="987" r:id="rId23"/>
    <p:sldId id="771" r:id="rId24"/>
    <p:sldId id="1001" r:id="rId25"/>
    <p:sldId id="1002" r:id="rId26"/>
    <p:sldId id="1003" r:id="rId27"/>
    <p:sldId id="893" r:id="rId28"/>
    <p:sldId id="737" r:id="rId29"/>
    <p:sldId id="1004" r:id="rId30"/>
    <p:sldId id="1006" r:id="rId31"/>
    <p:sldId id="1005" r:id="rId32"/>
    <p:sldId id="951" r:id="rId33"/>
    <p:sldId id="1009" r:id="rId34"/>
    <p:sldId id="996" r:id="rId35"/>
    <p:sldId id="952" r:id="rId36"/>
    <p:sldId id="997" r:id="rId37"/>
    <p:sldId id="95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4D7"/>
    <a:srgbClr val="FFE7E2"/>
    <a:srgbClr val="D1FFBE"/>
    <a:srgbClr val="FF9CD1"/>
    <a:srgbClr val="FF6FCF"/>
    <a:srgbClr val="EFFF5D"/>
    <a:srgbClr val="FFBF8A"/>
    <a:srgbClr val="FAA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2509" autoAdjust="0"/>
  </p:normalViewPr>
  <p:slideViewPr>
    <p:cSldViewPr>
      <p:cViewPr varScale="1">
        <p:scale>
          <a:sx n="71" d="100"/>
          <a:sy n="71" d="100"/>
        </p:scale>
        <p:origin x="54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256"/>
    </p:cViewPr>
  </p:sorterViewPr>
  <p:notesViewPr>
    <p:cSldViewPr>
      <p:cViewPr varScale="1">
        <p:scale>
          <a:sx n="92" d="100"/>
          <a:sy n="92" d="100"/>
        </p:scale>
        <p:origin x="-217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3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3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8AD9948-7546-4CBC-BB6B-31A9F60AB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22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726C9F4-E947-463F-897D-81562AE21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89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FC0DF7-B054-4EFB-9190-99488A66679F}" type="slidenum">
              <a:rPr lang="en-US" sz="1300"/>
              <a:pPr eaLnBrk="1" hangingPunct="1"/>
              <a:t>1</a:t>
            </a:fld>
            <a:endParaRPr lang="en-US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6FFFB3-295A-413E-AB54-6F601490430F}" type="slidenum">
              <a:rPr lang="en-US" sz="1300"/>
              <a:pPr eaLnBrk="1" hangingPunct="1"/>
              <a:t>10</a:t>
            </a:fld>
            <a:endParaRPr lang="en-US" sz="13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6FFFB3-295A-413E-AB54-6F601490430F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4AC726-29A3-4389-A34B-4C6FE62F58D1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A3AD03-BF76-4060-AE24-79CF37073BFE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BC36A6-BACB-46B2-B7B7-733D9E29FB09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791798-A308-4D92-B341-39A4BED03F3A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EE0467-736B-49D5-BCC7-17734C1583F6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80AB21-9830-4CA3-930B-D86292C6F479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E7E919-15B0-423A-90FE-A9C0925B25C0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5D608E-1B20-42EB-8E12-D0B985FB8BD7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958028-D652-4999-9B43-EF6C1869352B}" type="slidenum">
              <a:rPr lang="en-US" sz="1300"/>
              <a:pPr eaLnBrk="1" hangingPunct="1"/>
              <a:t>2</a:t>
            </a:fld>
            <a:endParaRPr lang="en-US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7060F1-E39D-46CD-8504-F12B9709F72E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E371EC-8822-4EC9-BB51-F50644E6E548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ABABE2-F3A7-4D9C-88FF-A32A423B5EEF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3644A2-7AEF-49AB-B984-EC53CB3EC7B2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B11323-D0E9-4F3C-8AD6-B4F08A685F05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CC801F-E194-4726-939E-556B143EC95B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8AF618-9D48-48EB-A3C8-AE29AAF5C8B7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7D20DB-CA90-49B2-A0EB-035075F4F3FF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79D52C-725F-4271-BCF4-B4FFB6195D02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67D75E-AAFD-4752-BDAF-5C87941E6E69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976522-3489-4348-A70A-4D115470CDE6}" type="slidenum">
              <a:rPr lang="en-US" sz="1300"/>
              <a:pPr eaLnBrk="1" hangingPunct="1"/>
              <a:t>3</a:t>
            </a:fld>
            <a:endParaRPr lang="en-US" sz="13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658A1F-FB56-450E-8F9B-C077FFF15723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76285D8-C3F6-441C-A9F4-5B0E578B0CD2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5D608E-1B20-42EB-8E12-D0B985FB8BD7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BDD295-DDCB-425B-92D4-8AB4AEA5B892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042CE9-E70A-4373-9A8D-D48D0AE681CD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297589-6A71-458B-8CE1-F2EFBC6A401E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F26509-FD58-4D09-9A7F-FC5B6B0FA382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76F579-C408-4994-9B50-D72E57A8187E}" type="slidenum">
              <a:rPr lang="en-US" sz="1300"/>
              <a:pPr eaLnBrk="1" hangingPunct="1"/>
              <a:t>4</a:t>
            </a:fld>
            <a:endParaRPr lang="en-US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F4D111-0EFF-4283-8F0A-10F151C9C426}" type="slidenum">
              <a:rPr lang="en-US" sz="1300"/>
              <a:pPr eaLnBrk="1" hangingPunct="1"/>
              <a:t>5</a:t>
            </a:fld>
            <a:endParaRPr lang="en-US" sz="13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F66C82-1284-4E4F-B1A6-5B27E525A36F}" type="slidenum">
              <a:rPr lang="en-US" sz="1300"/>
              <a:pPr eaLnBrk="1" hangingPunct="1"/>
              <a:t>6</a:t>
            </a:fld>
            <a:endParaRPr lang="en-US" sz="13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BD4C3F-6221-422F-9C1C-9138743535BB}" type="slidenum">
              <a:rPr lang="en-US" sz="1300"/>
              <a:pPr eaLnBrk="1" hangingPunct="1"/>
              <a:t>7</a:t>
            </a:fld>
            <a:endParaRPr lang="en-US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35F57D-8F10-432A-8C92-45B4112B840A}" type="slidenum">
              <a:rPr lang="en-US" sz="1300"/>
              <a:pPr eaLnBrk="1" hangingPunct="1"/>
              <a:t>8</a:t>
            </a:fld>
            <a:endParaRPr lang="en-US" sz="13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F83344-43E0-4943-B772-885782E81356}" type="slidenum">
              <a:rPr lang="en-US" sz="1300"/>
              <a:pPr eaLnBrk="1" hangingPunct="1"/>
              <a:t>9</a:t>
            </a:fld>
            <a:endParaRPr lang="en-US" sz="13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77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17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64232C-4717-4468-814D-590BE3281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59269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4EBE4-2E0C-4FB3-AF06-DAD9023A6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89617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5A58F-A8C5-42B8-A92A-ED1BC1788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93732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90957-191E-4516-8515-20BF960B7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26044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968E2-4333-458F-BD28-320E3E5C1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75157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A168C-2007-4D3F-95D3-22D0BD1A6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66224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2839C-F199-4298-B0E2-FD7C7DBC7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29301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ADB7E-EFBD-4952-AA4B-772662025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3462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F3878-D1FD-422E-B75F-D605F448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78474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A4E17-3984-41B9-A848-CD4A7E4CD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36023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E763-22F2-41C2-A74C-FEA58B63B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039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60CED-D69B-483B-94A8-724ABA369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78951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52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203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096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54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13488"/>
            <a:ext cx="1550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6823DCD-EAD7-4450-A24D-FE490F071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7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7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7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7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7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7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7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79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jpe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jpe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431925"/>
          </a:xfrm>
        </p:spPr>
        <p:txBody>
          <a:bodyPr/>
          <a:lstStyle/>
          <a:p>
            <a:pPr eaLnBrk="1" hangingPunct="1"/>
            <a:r>
              <a:rPr lang="en-US"/>
              <a:t>Ohm’s Law and Resistance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9CD1"/>
                </a:solidFill>
              </a:rPr>
              <a:t>The electric current flowing through a given portion of a circuit is directly proportional to the voltage difference across that portion and inversely proportional to the resistance:</a:t>
            </a:r>
            <a:endParaRPr lang="en-US" sz="2400"/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1143000" y="3200400"/>
          <a:ext cx="40005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Equation" r:id="rId4" imgW="1511300" imgH="368300" progId="Equation.3">
                  <p:embed/>
                </p:oleObj>
              </mc:Choice>
              <mc:Fallback>
                <p:oleObj name="Equation" r:id="rId4" imgW="1511300" imgH="368300" progId="Equation.3">
                  <p:embed/>
                  <p:pic>
                    <p:nvPicPr>
                      <p:cNvPr id="112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6050" r="-6050"/>
                      <a:stretch>
                        <a:fillRect/>
                      </a:stretch>
                    </p:blipFill>
                    <p:spPr bwMode="auto">
                      <a:xfrm>
                        <a:off x="1143000" y="3200400"/>
                        <a:ext cx="4000500" cy="868363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8" descr="13_p270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95625"/>
            <a:ext cx="33623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685800" y="4267200"/>
            <a:ext cx="8458200" cy="19812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 b="1" i="1">
                <a:solidFill>
                  <a:schemeClr val="accent1"/>
                </a:solidFill>
                <a:latin typeface="Arial" charset="0"/>
              </a:rPr>
              <a:t>Resistance</a:t>
            </a:r>
            <a:r>
              <a:rPr lang="en-US" sz="2000">
                <a:latin typeface="Arial" charset="0"/>
              </a:rPr>
              <a:t> </a:t>
            </a:r>
            <a:r>
              <a:rPr lang="en-US" sz="2000" b="1" i="1">
                <a:solidFill>
                  <a:srgbClr val="FAA368"/>
                </a:solidFill>
              </a:rPr>
              <a:t>R</a:t>
            </a:r>
            <a:r>
              <a:rPr lang="en-US" sz="2000">
                <a:latin typeface="Arial" charset="0"/>
              </a:rPr>
              <a:t> is the ratio of the voltage difference to the current for a given portion of a circuit, and is in units of ohms: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FAA368"/>
                </a:solidFill>
                <a:latin typeface="Arial" charset="0"/>
              </a:rPr>
              <a:t>			1 ohm = 1 </a:t>
            </a:r>
            <a:r>
              <a:rPr lang="en-US" sz="2000">
                <a:solidFill>
                  <a:srgbClr val="FAA368"/>
                </a:solidFill>
                <a:latin typeface="Arial" charset="0"/>
                <a:sym typeface="Symbol" pitchFamily="18" charset="2"/>
              </a:rPr>
              <a:t> </a:t>
            </a:r>
            <a:r>
              <a:rPr lang="en-US" sz="2000">
                <a:solidFill>
                  <a:srgbClr val="FAA368"/>
                </a:solidFill>
                <a:latin typeface="Arial" charset="0"/>
              </a:rPr>
              <a:t>= 1 V / A</a:t>
            </a:r>
            <a:r>
              <a:rPr lang="en-US" sz="2000">
                <a:latin typeface="Arial" charset="0"/>
              </a:rPr>
              <a:t>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>
                <a:latin typeface="Arial" charset="0"/>
              </a:rPr>
              <a:t>The resistance of a wire is </a:t>
            </a:r>
            <a:r>
              <a:rPr lang="en-US" sz="2000">
                <a:solidFill>
                  <a:srgbClr val="FF9CD1"/>
                </a:solidFill>
                <a:latin typeface="Arial" charset="0"/>
              </a:rPr>
              <a:t>proportional to the length</a:t>
            </a:r>
            <a:r>
              <a:rPr lang="en-US" sz="2000">
                <a:latin typeface="Arial" charset="0"/>
              </a:rPr>
              <a:t> of the wire, </a:t>
            </a:r>
            <a:r>
              <a:rPr lang="en-US" sz="2000">
                <a:solidFill>
                  <a:srgbClr val="FF9CD1"/>
                </a:solidFill>
                <a:latin typeface="Arial" charset="0"/>
              </a:rPr>
              <a:t>inversely proportional to the cross-sectional area</a:t>
            </a:r>
            <a:r>
              <a:rPr lang="en-US" sz="2000">
                <a:latin typeface="Arial" charset="0"/>
              </a:rPr>
              <a:t> of the wire, and </a:t>
            </a:r>
            <a:r>
              <a:rPr lang="en-US" sz="2000">
                <a:solidFill>
                  <a:srgbClr val="FF9CD1"/>
                </a:solidFill>
                <a:latin typeface="Arial" charset="0"/>
              </a:rPr>
              <a:t>inversely proportional to the</a:t>
            </a:r>
            <a:r>
              <a:rPr lang="en-US" sz="2000">
                <a:latin typeface="Arial" charset="0"/>
              </a:rPr>
              <a:t> </a:t>
            </a:r>
            <a:r>
              <a:rPr lang="en-US" sz="2000" b="1" i="1">
                <a:solidFill>
                  <a:schemeClr val="accent1"/>
                </a:solidFill>
                <a:latin typeface="Arial" charset="0"/>
              </a:rPr>
              <a:t>conductivity</a:t>
            </a:r>
            <a:r>
              <a:rPr lang="en-US" sz="2000">
                <a:latin typeface="Arial" charset="0"/>
              </a:rPr>
              <a:t> of the material.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>
                <a:latin typeface="Arial" charset="0"/>
              </a:rPr>
              <a:t>It also depends on the temperature of the material.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12800"/>
            <a:ext cx="8305800" cy="94615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Comic Sans MS" pitchFamily="79" charset="0"/>
              </a:rPr>
              <a:t>Quiz</a:t>
            </a:r>
            <a:r>
              <a:rPr lang="en-US" sz="2800">
                <a:solidFill>
                  <a:srgbClr val="EFFF5D"/>
                </a:solidFill>
                <a:latin typeface="Comic Sans MS" pitchFamily="79" charset="0"/>
              </a:rPr>
              <a:t>: What is the voltage difference across the 25-</a:t>
            </a:r>
            <a:r>
              <a:rPr lang="en-US" sz="2800">
                <a:solidFill>
                  <a:srgbClr val="EFFF5D"/>
                </a:solidFill>
                <a:latin typeface="Comic Sans MS" pitchFamily="79" charset="0"/>
                <a:sym typeface="Symbol" pitchFamily="18" charset="2"/>
              </a:rPr>
              <a:t> resistance?</a:t>
            </a:r>
            <a:endParaRPr lang="en-US" sz="3200">
              <a:solidFill>
                <a:srgbClr val="EFFF5D"/>
              </a:solidFill>
              <a:latin typeface="Comic Sans MS" pitchFamily="79" charset="0"/>
              <a:sym typeface="Symbol" pitchFamily="18" charset="2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295400" y="2667000"/>
            <a:ext cx="3048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0.1 V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2.5 V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6 V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25 V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60 V</a:t>
            </a:r>
          </a:p>
        </p:txBody>
      </p:sp>
      <p:pic>
        <p:nvPicPr>
          <p:cNvPr id="26628" name="Picture 4" descr="13_p27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987800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17606" name="Object 6"/>
          <p:cNvGraphicFramePr>
            <a:graphicFrameLocks noChangeAspect="1"/>
          </p:cNvGraphicFramePr>
          <p:nvPr/>
        </p:nvGraphicFramePr>
        <p:xfrm>
          <a:off x="263525" y="5046663"/>
          <a:ext cx="476567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Equation" r:id="rId5" imgW="2476500" imgH="533400" progId="Equation.3">
                  <p:embed/>
                </p:oleObj>
              </mc:Choice>
              <mc:Fallback>
                <p:oleObj name="Equation" r:id="rId5" imgW="2476500" imgH="533400" progId="Equation.3">
                  <p:embed/>
                  <p:pic>
                    <p:nvPicPr>
                      <p:cNvPr id="1817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5046663"/>
                        <a:ext cx="4765675" cy="1027112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1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12800"/>
            <a:ext cx="8305800" cy="94615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Comic Sans MS" pitchFamily="79" charset="0"/>
              </a:rPr>
              <a:t>Quiz</a:t>
            </a:r>
            <a:r>
              <a:rPr lang="en-US" sz="2800" dirty="0">
                <a:solidFill>
                  <a:srgbClr val="EFFF5D"/>
                </a:solidFill>
                <a:latin typeface="Comic Sans MS" pitchFamily="79" charset="0"/>
              </a:rPr>
              <a:t>: What is the voltage difference across the 25-</a:t>
            </a:r>
            <a:r>
              <a:rPr lang="en-US" sz="2800" dirty="0">
                <a:solidFill>
                  <a:srgbClr val="EFFF5D"/>
                </a:solidFill>
                <a:latin typeface="Comic Sans MS" pitchFamily="79" charset="0"/>
                <a:sym typeface="Symbol" pitchFamily="18" charset="2"/>
              </a:rPr>
              <a:t> resistance?</a:t>
            </a:r>
            <a:endParaRPr lang="en-US" sz="3200" dirty="0">
              <a:solidFill>
                <a:srgbClr val="EFFF5D"/>
              </a:solidFill>
              <a:latin typeface="Comic Sans MS" pitchFamily="79" charset="0"/>
              <a:sym typeface="Symbol" pitchFamily="18" charset="2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295400" y="2667000"/>
            <a:ext cx="3048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0.1 V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2.5 V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6 V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25 V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60 V</a:t>
            </a:r>
          </a:p>
        </p:txBody>
      </p:sp>
      <p:pic>
        <p:nvPicPr>
          <p:cNvPr id="26628" name="Picture 4" descr="13_p27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987800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17606" name="Object 6"/>
          <p:cNvGraphicFramePr>
            <a:graphicFrameLocks noChangeAspect="1"/>
          </p:cNvGraphicFramePr>
          <p:nvPr/>
        </p:nvGraphicFramePr>
        <p:xfrm>
          <a:off x="263525" y="5046663"/>
          <a:ext cx="476567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Equation" r:id="rId5" imgW="2476500" imgH="533400" progId="Equation.3">
                  <p:embed/>
                </p:oleObj>
              </mc:Choice>
              <mc:Fallback>
                <p:oleObj name="Equation" r:id="rId5" imgW="24765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5046663"/>
                        <a:ext cx="4765675" cy="1027112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1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D4D7"/>
                </a:solidFill>
              </a:rPr>
              <a:t>In a</a:t>
            </a:r>
            <a:r>
              <a:rPr lang="en-US" sz="2400"/>
              <a:t> </a:t>
            </a:r>
            <a:r>
              <a:rPr lang="en-US" sz="2400" b="1" i="1">
                <a:solidFill>
                  <a:schemeClr val="accent1"/>
                </a:solidFill>
              </a:rPr>
              <a:t>parallel circuit</a:t>
            </a:r>
            <a:r>
              <a:rPr lang="en-US" sz="2400">
                <a:solidFill>
                  <a:srgbClr val="FFD4D7"/>
                </a:solidFill>
              </a:rPr>
              <a:t>, there are points at which the current can branch or split up into different paths.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The flow divides and later rejoins.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The total cross-sectional area the current (or water) flows through is </a:t>
            </a:r>
            <a:r>
              <a:rPr lang="en-US" sz="2000" b="1" i="1">
                <a:solidFill>
                  <a:srgbClr val="FFD4D7"/>
                </a:solidFill>
              </a:rPr>
              <a:t>increased</a:t>
            </a:r>
            <a:r>
              <a:rPr lang="en-US" sz="2000">
                <a:solidFill>
                  <a:srgbClr val="FFD4D7"/>
                </a:solidFill>
              </a:rPr>
              <a:t>, therefore </a:t>
            </a:r>
            <a:r>
              <a:rPr lang="en-US" sz="2000" b="1" i="1">
                <a:solidFill>
                  <a:srgbClr val="FFD4D7"/>
                </a:solidFill>
              </a:rPr>
              <a:t>decreasing the resistance</a:t>
            </a:r>
            <a:r>
              <a:rPr lang="en-US" sz="2000">
                <a:solidFill>
                  <a:srgbClr val="FFD4D7"/>
                </a:solidFill>
              </a:rPr>
              <a:t> to flow:</a:t>
            </a:r>
          </a:p>
        </p:txBody>
      </p:sp>
      <p:pic>
        <p:nvPicPr>
          <p:cNvPr id="23555" name="Picture 5" descr="13_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0313"/>
            <a:ext cx="594360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419600" y="2133600"/>
          <a:ext cx="29337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Equation" r:id="rId5" imgW="1397000" imgH="419100" progId="Equation.3">
                  <p:embed/>
                </p:oleObj>
              </mc:Choice>
              <mc:Fallback>
                <p:oleObj name="Equation" r:id="rId5" imgW="13970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6050" r="-6050"/>
                      <a:stretch>
                        <a:fillRect/>
                      </a:stretch>
                    </p:blipFill>
                    <p:spPr bwMode="auto">
                      <a:xfrm>
                        <a:off x="4419600" y="2133600"/>
                        <a:ext cx="2933700" cy="784225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13_p27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4459288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90957-191E-4516-8515-20BF960B774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7650"/>
            <a:ext cx="9144000" cy="2041525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EFFF5D"/>
                </a:solidFill>
                <a:latin typeface="Comic Sans MS" pitchFamily="79" charset="0"/>
              </a:rPr>
              <a:t>Two 10-</a:t>
            </a:r>
            <a:r>
              <a:rPr lang="en-US" sz="3200">
                <a:solidFill>
                  <a:srgbClr val="EFFF5D"/>
                </a:solidFill>
                <a:latin typeface="Comic Sans MS" pitchFamily="79" charset="0"/>
                <a:sym typeface="Symbol" pitchFamily="18" charset="2"/>
              </a:rPr>
              <a:t> light bulbs are connected in parallel to one another, and this combination is connected to a 6-V battery.  What is the total current flowing around the loop?</a:t>
            </a:r>
            <a:endParaRPr lang="en-US" sz="4000">
              <a:solidFill>
                <a:srgbClr val="EFFF5D"/>
              </a:solidFill>
              <a:latin typeface="Comic Sans MS" pitchFamily="79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686800" cy="762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>
                <a:solidFill>
                  <a:schemeClr val="folHlink"/>
                </a:solidFill>
                <a:latin typeface="Comic Sans MS" pitchFamily="79" charset="0"/>
              </a:rPr>
              <a:t>a)</a:t>
            </a:r>
            <a:r>
              <a:rPr lang="en-US" sz="2000">
                <a:latin typeface="Comic Sans MS" pitchFamily="79" charset="0"/>
              </a:rPr>
              <a:t>  0.6 A	</a:t>
            </a:r>
            <a:r>
              <a:rPr lang="en-US" sz="2000">
                <a:solidFill>
                  <a:schemeClr val="folHlink"/>
                </a:solidFill>
                <a:latin typeface="Comic Sans MS" pitchFamily="79" charset="0"/>
              </a:rPr>
              <a:t>b)</a:t>
            </a:r>
            <a:r>
              <a:rPr lang="en-US" sz="2000">
                <a:latin typeface="Comic Sans MS" pitchFamily="79" charset="0"/>
              </a:rPr>
              <a:t>  1.2 A	</a:t>
            </a:r>
            <a:r>
              <a:rPr lang="en-US" sz="2000">
                <a:solidFill>
                  <a:schemeClr val="folHlink"/>
                </a:solidFill>
                <a:latin typeface="Comic Sans MS" pitchFamily="79" charset="0"/>
              </a:rPr>
              <a:t>c)</a:t>
            </a:r>
            <a:r>
              <a:rPr lang="en-US" sz="2000">
                <a:latin typeface="Comic Sans MS" pitchFamily="79" charset="0"/>
              </a:rPr>
              <a:t>  6 A		</a:t>
            </a:r>
            <a:r>
              <a:rPr lang="en-US" sz="2000">
                <a:solidFill>
                  <a:schemeClr val="folHlink"/>
                </a:solidFill>
                <a:latin typeface="Comic Sans MS" pitchFamily="79" charset="0"/>
              </a:rPr>
              <a:t>d)</a:t>
            </a:r>
            <a:r>
              <a:rPr lang="en-US" sz="2000">
                <a:latin typeface="Comic Sans MS" pitchFamily="79" charset="0"/>
              </a:rPr>
              <a:t>  12 A	</a:t>
            </a:r>
            <a:r>
              <a:rPr lang="en-US" sz="2000">
                <a:solidFill>
                  <a:schemeClr val="folHlink"/>
                </a:solidFill>
                <a:latin typeface="Comic Sans MS" pitchFamily="79" charset="0"/>
              </a:rPr>
              <a:t>e)</a:t>
            </a:r>
            <a:r>
              <a:rPr lang="en-US" sz="2000">
                <a:latin typeface="Comic Sans MS" pitchFamily="79" charset="0"/>
              </a:rPr>
              <a:t>  60 A</a:t>
            </a:r>
          </a:p>
        </p:txBody>
      </p:sp>
      <p:pic>
        <p:nvPicPr>
          <p:cNvPr id="27652" name="Picture 6" descr="ttb13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244850"/>
            <a:ext cx="3629025" cy="36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67783" name="Object 7"/>
          <p:cNvGraphicFramePr>
            <a:graphicFrameLocks noChangeAspect="1"/>
          </p:cNvGraphicFramePr>
          <p:nvPr/>
        </p:nvGraphicFramePr>
        <p:xfrm>
          <a:off x="4572000" y="3276600"/>
          <a:ext cx="2908300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5" name="Equation" r:id="rId5" imgW="1384300" imgH="1752600" progId="Equation.3">
                  <p:embed/>
                </p:oleObj>
              </mc:Choice>
              <mc:Fallback>
                <p:oleObj name="Equation" r:id="rId5" imgW="1384300" imgH="175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6050" r="-6050"/>
                      <a:stretch>
                        <a:fillRect/>
                      </a:stretch>
                    </p:blipFill>
                    <p:spPr bwMode="auto">
                      <a:xfrm>
                        <a:off x="4572000" y="3276600"/>
                        <a:ext cx="2908300" cy="3279775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7784" name="Object 8"/>
          <p:cNvGraphicFramePr>
            <a:graphicFrameLocks noChangeAspect="1"/>
          </p:cNvGraphicFramePr>
          <p:nvPr/>
        </p:nvGraphicFramePr>
        <p:xfrm>
          <a:off x="7543800" y="3276600"/>
          <a:ext cx="1227138" cy="213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6" name="Equation" r:id="rId7" imgW="584200" imgH="1143000" progId="Equation.3">
                  <p:embed/>
                </p:oleObj>
              </mc:Choice>
              <mc:Fallback>
                <p:oleObj name="Equation" r:id="rId7" imgW="584200" imgH="1143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6050" r="-6050"/>
                      <a:stretch>
                        <a:fillRect/>
                      </a:stretch>
                    </p:blipFill>
                    <p:spPr bwMode="auto">
                      <a:xfrm>
                        <a:off x="7543800" y="3276600"/>
                        <a:ext cx="1227138" cy="2138363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77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77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7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77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77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7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5013"/>
            <a:ext cx="9144000" cy="10668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EFFF5D"/>
                </a:solidFill>
                <a:latin typeface="Comic Sans MS" pitchFamily="79" charset="0"/>
              </a:rPr>
              <a:t>How much current passes through each light bulb?</a:t>
            </a:r>
            <a:endParaRPr lang="en-US" sz="4000">
              <a:solidFill>
                <a:srgbClr val="EFFF5D"/>
              </a:solidFill>
              <a:latin typeface="Comic Sans MS" pitchFamily="79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686800" cy="762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>
                <a:solidFill>
                  <a:schemeClr val="folHlink"/>
                </a:solidFill>
                <a:latin typeface="Comic Sans MS" pitchFamily="79" charset="0"/>
              </a:rPr>
              <a:t>a)</a:t>
            </a:r>
            <a:r>
              <a:rPr lang="en-US" sz="2000">
                <a:latin typeface="Comic Sans MS" pitchFamily="79" charset="0"/>
              </a:rPr>
              <a:t>  0.6 A	</a:t>
            </a:r>
            <a:r>
              <a:rPr lang="en-US" sz="2000">
                <a:solidFill>
                  <a:schemeClr val="folHlink"/>
                </a:solidFill>
                <a:latin typeface="Comic Sans MS" pitchFamily="79" charset="0"/>
              </a:rPr>
              <a:t>b)</a:t>
            </a:r>
            <a:r>
              <a:rPr lang="en-US" sz="2000">
                <a:latin typeface="Comic Sans MS" pitchFamily="79" charset="0"/>
              </a:rPr>
              <a:t>  1.2 A	</a:t>
            </a:r>
            <a:r>
              <a:rPr lang="en-US" sz="2000">
                <a:solidFill>
                  <a:schemeClr val="folHlink"/>
                </a:solidFill>
                <a:latin typeface="Comic Sans MS" pitchFamily="79" charset="0"/>
              </a:rPr>
              <a:t>c)</a:t>
            </a:r>
            <a:r>
              <a:rPr lang="en-US" sz="2000">
                <a:latin typeface="Comic Sans MS" pitchFamily="79" charset="0"/>
              </a:rPr>
              <a:t>  6 A		</a:t>
            </a:r>
            <a:r>
              <a:rPr lang="en-US" sz="2000">
                <a:solidFill>
                  <a:schemeClr val="folHlink"/>
                </a:solidFill>
                <a:latin typeface="Comic Sans MS" pitchFamily="79" charset="0"/>
              </a:rPr>
              <a:t>d)</a:t>
            </a:r>
            <a:r>
              <a:rPr lang="en-US" sz="2000">
                <a:latin typeface="Comic Sans MS" pitchFamily="79" charset="0"/>
              </a:rPr>
              <a:t>  12 A	</a:t>
            </a:r>
            <a:r>
              <a:rPr lang="en-US" sz="2000">
                <a:solidFill>
                  <a:schemeClr val="folHlink"/>
                </a:solidFill>
                <a:latin typeface="Comic Sans MS" pitchFamily="79" charset="0"/>
              </a:rPr>
              <a:t>e)</a:t>
            </a:r>
            <a:r>
              <a:rPr lang="en-US" sz="2000">
                <a:latin typeface="Comic Sans MS" pitchFamily="79" charset="0"/>
              </a:rPr>
              <a:t>  60 A</a:t>
            </a:r>
          </a:p>
        </p:txBody>
      </p:sp>
      <p:pic>
        <p:nvPicPr>
          <p:cNvPr id="28676" name="Picture 4" descr="ttb13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244850"/>
            <a:ext cx="3629025" cy="36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69831" name="Object 7"/>
          <p:cNvGraphicFramePr>
            <a:graphicFrameLocks noChangeAspect="1"/>
          </p:cNvGraphicFramePr>
          <p:nvPr/>
        </p:nvGraphicFramePr>
        <p:xfrm>
          <a:off x="5181600" y="3276600"/>
          <a:ext cx="1254125" cy="213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8" name="Equation" r:id="rId5" imgW="596900" imgH="1143000" progId="Equation.3">
                  <p:embed/>
                </p:oleObj>
              </mc:Choice>
              <mc:Fallback>
                <p:oleObj name="Equation" r:id="rId5" imgW="596900" imgH="1143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6050" r="-6050"/>
                      <a:stretch>
                        <a:fillRect/>
                      </a:stretch>
                    </p:blipFill>
                    <p:spPr bwMode="auto">
                      <a:xfrm>
                        <a:off x="5181600" y="3276600"/>
                        <a:ext cx="1254125" cy="2138363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98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98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9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9144000" cy="239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EFFF5D"/>
                </a:solidFill>
                <a:latin typeface="Comic Sans MS" pitchFamily="79" charset="0"/>
              </a:rPr>
              <a:t>Three identical resistors, each 24 </a:t>
            </a:r>
            <a:r>
              <a:rPr lang="en-US" sz="2800">
                <a:solidFill>
                  <a:srgbClr val="EFFF5D"/>
                </a:solidFill>
                <a:latin typeface="Comic Sans MS" pitchFamily="79" charset="0"/>
                <a:sym typeface="Symbol" pitchFamily="18" charset="2"/>
              </a:rPr>
              <a:t>, are connected in parallel with one another as shown.  The combination is connected to a 12-V battery whose internal resistance is negligible.</a:t>
            </a:r>
            <a:br>
              <a:rPr lang="en-US" sz="2800">
                <a:solidFill>
                  <a:srgbClr val="EFFF5D"/>
                </a:solidFill>
                <a:latin typeface="Comic Sans MS" pitchFamily="79" charset="0"/>
                <a:sym typeface="Symbol" pitchFamily="18" charset="2"/>
              </a:rPr>
            </a:br>
            <a:r>
              <a:rPr lang="en-US" sz="2800">
                <a:solidFill>
                  <a:srgbClr val="EFFF5D"/>
                </a:solidFill>
                <a:latin typeface="Comic Sans MS" pitchFamily="79" charset="0"/>
                <a:sym typeface="Symbol" pitchFamily="18" charset="2"/>
              </a:rPr>
              <a:t>What is the equivalent resistance of this parallel combination?</a:t>
            </a:r>
            <a:endParaRPr lang="en-US" sz="3200">
              <a:solidFill>
                <a:srgbClr val="EFFF5D"/>
              </a:solidFill>
              <a:latin typeface="Comic Sans MS" pitchFamily="79" charset="0"/>
              <a:sym typeface="Symbol" pitchFamily="18" charset="2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066800" y="2590800"/>
            <a:ext cx="2133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0.0417 </a:t>
            </a:r>
            <a:r>
              <a:rPr lang="en-US" sz="2000">
                <a:latin typeface="Comic Sans MS" pitchFamily="79" charset="0"/>
                <a:sym typeface="Symbol" pitchFamily="18" charset="2"/>
              </a:rPr>
              <a:t></a:t>
            </a:r>
            <a:endParaRPr lang="en-US" sz="2000">
              <a:latin typeface="Comic Sans MS" pitchFamily="7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0.125 </a:t>
            </a:r>
            <a:r>
              <a:rPr lang="en-US" sz="2000">
                <a:latin typeface="Comic Sans MS" pitchFamily="79" charset="0"/>
                <a:sym typeface="Symbol" pitchFamily="18" charset="2"/>
              </a:rPr>
              <a:t></a:t>
            </a:r>
            <a:endParaRPr lang="en-US" sz="2000">
              <a:latin typeface="Comic Sans MS" pitchFamily="7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8</a:t>
            </a:r>
            <a:r>
              <a:rPr lang="en-US" sz="2000">
                <a:latin typeface="Comic Sans MS" pitchFamily="79" charset="0"/>
                <a:sym typeface="Symbol" pitchFamily="18" charset="2"/>
              </a:rPr>
              <a:t>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24 </a:t>
            </a:r>
            <a:r>
              <a:rPr lang="en-US" sz="2000">
                <a:latin typeface="Comic Sans MS" pitchFamily="79" charset="0"/>
                <a:sym typeface="Symbol" pitchFamily="18" charset="2"/>
              </a:rPr>
              <a:t>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  <a:sym typeface="Symbol" pitchFamily="18" charset="2"/>
              </a:rPr>
              <a:t>72 </a:t>
            </a:r>
          </a:p>
        </p:txBody>
      </p:sp>
      <p:graphicFrame>
        <p:nvGraphicFramePr>
          <p:cNvPr id="1819653" name="Object 5"/>
          <p:cNvGraphicFramePr>
            <a:graphicFrameLocks noChangeAspect="1"/>
          </p:cNvGraphicFramePr>
          <p:nvPr/>
        </p:nvGraphicFramePr>
        <p:xfrm>
          <a:off x="5334000" y="2895600"/>
          <a:ext cx="35306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Equation" r:id="rId4" imgW="1905000" imgH="1752600" progId="Equation.3">
                  <p:embed/>
                </p:oleObj>
              </mc:Choice>
              <mc:Fallback>
                <p:oleObj name="Equation" r:id="rId4" imgW="1905000" imgH="175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895600"/>
                        <a:ext cx="3530600" cy="3251200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Picture 6" descr="13_p274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4746625" cy="19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96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9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96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9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96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9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96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96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50925"/>
            <a:ext cx="9144000" cy="476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EFFF5D"/>
                </a:solidFill>
                <a:latin typeface="Comic Sans MS" pitchFamily="79" charset="0"/>
              </a:rPr>
              <a:t>What is the total current through the</a:t>
            </a:r>
            <a:r>
              <a:rPr lang="en-US" sz="2800">
                <a:solidFill>
                  <a:srgbClr val="EFFF5D"/>
                </a:solidFill>
                <a:latin typeface="Comic Sans MS" pitchFamily="79" charset="0"/>
                <a:sym typeface="Symbol" pitchFamily="18" charset="2"/>
              </a:rPr>
              <a:t> combination?</a:t>
            </a:r>
            <a:endParaRPr lang="en-US" sz="3200">
              <a:solidFill>
                <a:srgbClr val="EFFF5D"/>
              </a:solidFill>
              <a:latin typeface="Comic Sans MS" pitchFamily="79" charset="0"/>
              <a:sym typeface="Symbol" pitchFamily="18" charset="2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066800" y="2133600"/>
            <a:ext cx="2133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0.5 A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1.0 A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1.2 A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1.5 A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12 A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endParaRPr lang="en-US" sz="2000" dirty="0">
              <a:latin typeface="Comic Sans MS" pitchFamily="79" charset="0"/>
              <a:sym typeface="Symbol" pitchFamily="18" charset="2"/>
            </a:endParaRPr>
          </a:p>
        </p:txBody>
      </p:sp>
      <p:pic>
        <p:nvPicPr>
          <p:cNvPr id="30725" name="Picture 5" descr="13_p27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4746625" cy="19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77553" y="2362200"/>
                <a:ext cx="4587923" cy="889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𝑡𝑜𝑡𝑎𝑙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𝑡𝑜𝑡𝑎𝑙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𝑝𝑎𝑟𝑎𝑙𝑙𝑒𝑙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=1.5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553" y="2362200"/>
                <a:ext cx="4587923" cy="8892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8838"/>
            <a:ext cx="9144000" cy="860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EFFF5D"/>
                </a:solidFill>
                <a:latin typeface="Comic Sans MS" pitchFamily="79" charset="0"/>
              </a:rPr>
              <a:t>How much current flows through each resistor in the</a:t>
            </a:r>
            <a:r>
              <a:rPr lang="en-US" sz="2800" dirty="0">
                <a:solidFill>
                  <a:srgbClr val="EFFF5D"/>
                </a:solidFill>
                <a:latin typeface="Comic Sans MS" pitchFamily="79" charset="0"/>
                <a:sym typeface="Symbol" pitchFamily="18" charset="2"/>
              </a:rPr>
              <a:t> combination?</a:t>
            </a:r>
            <a:endParaRPr lang="en-US" sz="3200" dirty="0">
              <a:solidFill>
                <a:srgbClr val="EFFF5D"/>
              </a:solidFill>
              <a:latin typeface="Comic Sans MS" pitchFamily="79" charset="0"/>
              <a:sym typeface="Symbol" pitchFamily="18" charset="2"/>
            </a:endParaRPr>
          </a:p>
        </p:txBody>
      </p:sp>
      <p:graphicFrame>
        <p:nvGraphicFramePr>
          <p:cNvPr id="1823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539304"/>
              </p:ext>
            </p:extLst>
          </p:nvPr>
        </p:nvGraphicFramePr>
        <p:xfrm>
          <a:off x="3733800" y="2014538"/>
          <a:ext cx="5259388" cy="217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0" name="Equation" r:id="rId4" imgW="3200400" imgH="1320800" progId="Equation.DSMT4">
                  <p:embed/>
                </p:oleObj>
              </mc:Choice>
              <mc:Fallback>
                <p:oleObj name="Equation" r:id="rId4" imgW="3200400" imgH="1320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4538"/>
                        <a:ext cx="5259388" cy="2176462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9" name="Picture 5" descr="13_p274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4746625" cy="19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8200" y="2102224"/>
            <a:ext cx="2133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0.5 A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1.0 A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1.2 A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1.5 A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12 A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endParaRPr lang="en-US" sz="2000" dirty="0">
              <a:latin typeface="Comic Sans MS" pitchFamily="79" charset="0"/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37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3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37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3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37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3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37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37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6" descr="13_p27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8292"/>
            <a:ext cx="4221163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147"/>
            <a:ext cx="9144000" cy="48013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EFFF5D"/>
                </a:solidFill>
                <a:latin typeface="Comic Sans MS" pitchFamily="79" charset="0"/>
              </a:rPr>
              <a:t>Are the two circuits equivalent to each other? </a:t>
            </a:r>
            <a:endParaRPr lang="en-US" sz="3200" dirty="0">
              <a:solidFill>
                <a:srgbClr val="EFFF5D"/>
              </a:solidFill>
              <a:latin typeface="Comic Sans MS" pitchFamily="79" charset="0"/>
              <a:sym typeface="Symbol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19050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dirty="0"/>
              <a:t>yes. </a:t>
            </a:r>
          </a:p>
          <a:p>
            <a:pPr marL="457200" indent="-457200">
              <a:buAutoNum type="alphaUcPeriod"/>
            </a:pPr>
            <a:r>
              <a:rPr lang="en-US" dirty="0"/>
              <a:t>No</a:t>
            </a:r>
          </a:p>
          <a:p>
            <a:pPr marL="457200" indent="-457200">
              <a:buAutoNum type="alphaUcPeriod"/>
            </a:pPr>
            <a:r>
              <a:rPr lang="en-US" dirty="0"/>
              <a:t>Depend on the value of each resistor. 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5116" y="4338056"/>
            <a:ext cx="6004116" cy="2479934"/>
            <a:chOff x="175116" y="4338056"/>
            <a:chExt cx="6004116" cy="2479934"/>
          </a:xfrm>
        </p:grpSpPr>
        <p:grpSp>
          <p:nvGrpSpPr>
            <p:cNvPr id="4" name="Group 3"/>
            <p:cNvGrpSpPr/>
            <p:nvPr/>
          </p:nvGrpSpPr>
          <p:grpSpPr>
            <a:xfrm>
              <a:off x="175116" y="4338056"/>
              <a:ext cx="6004116" cy="2479934"/>
              <a:chOff x="175116" y="4338056"/>
              <a:chExt cx="6004116" cy="2479934"/>
            </a:xfrm>
          </p:grpSpPr>
          <p:pic>
            <p:nvPicPr>
              <p:cNvPr id="9" name="Picture 6" descr="13_p272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68" b="16080"/>
              <a:stretch/>
            </p:blipFill>
            <p:spPr bwMode="auto">
              <a:xfrm rot="16200000">
                <a:off x="1668648" y="3960023"/>
                <a:ext cx="1491410" cy="2247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6" descr="13_p272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55" t="69441" r="44782"/>
              <a:stretch/>
            </p:blipFill>
            <p:spPr bwMode="auto">
              <a:xfrm>
                <a:off x="4694538" y="4648748"/>
                <a:ext cx="1277472" cy="818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6" descr="13_p272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2292"/>
              <a:stretch/>
            </p:blipFill>
            <p:spPr bwMode="auto">
              <a:xfrm>
                <a:off x="175116" y="4876800"/>
                <a:ext cx="1169590" cy="1941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6" descr="13_p272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597" t="77845" r="3688" b="10636"/>
              <a:stretch/>
            </p:blipFill>
            <p:spPr bwMode="auto">
              <a:xfrm>
                <a:off x="3538091" y="4876800"/>
                <a:ext cx="1169894" cy="3085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6" descr="13_p272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597" t="77845" r="3688" b="10636"/>
              <a:stretch/>
            </p:blipFill>
            <p:spPr bwMode="auto">
              <a:xfrm rot="5400000">
                <a:off x="5265606" y="5563373"/>
                <a:ext cx="1445944" cy="381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6" descr="13_p272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597" t="77845" r="3688" b="10636"/>
              <a:stretch/>
            </p:blipFill>
            <p:spPr bwMode="auto">
              <a:xfrm>
                <a:off x="1254756" y="6313239"/>
                <a:ext cx="4733822" cy="381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" name="Picture 6" descr="13_p272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83" t="32126" r="35123" b="45831"/>
            <a:stretch/>
          </p:blipFill>
          <p:spPr bwMode="auto">
            <a:xfrm>
              <a:off x="1994040" y="4989631"/>
              <a:ext cx="430306" cy="590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2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37338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800"/>
              <a:t>If we know the resistance of a given portion of a circuit and the applied voltage, we can calculate the current through that portion of the circuit.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04800" y="2133600"/>
            <a:ext cx="4114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For example, consider a 1.5-V battery connected to a light bulb with a resistance of 20 ohms.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the current can be found by applying </a:t>
            </a:r>
            <a:r>
              <a:rPr lang="en-US" b="1" i="1" dirty="0">
                <a:solidFill>
                  <a:schemeClr val="accent1"/>
                </a:solidFill>
                <a:latin typeface="Arial" charset="0"/>
              </a:rPr>
              <a:t>Ohm’s Law</a:t>
            </a:r>
            <a:r>
              <a:rPr lang="en-US" dirty="0">
                <a:latin typeface="Arial" charset="0"/>
              </a:rPr>
              <a:t>: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i="1" dirty="0">
                <a:latin typeface="Arial" charset="0"/>
              </a:rPr>
              <a:t>	</a:t>
            </a:r>
            <a:r>
              <a:rPr lang="en-US" i="1" dirty="0">
                <a:solidFill>
                  <a:srgbClr val="FAA368"/>
                </a:solidFill>
              </a:rPr>
              <a:t>I</a:t>
            </a:r>
            <a:r>
              <a:rPr lang="en-US" i="1" dirty="0">
                <a:solidFill>
                  <a:srgbClr val="FAA368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FAA368"/>
                </a:solidFill>
                <a:latin typeface="Arial" charset="0"/>
              </a:rPr>
              <a:t>= 1.5 V / 20 </a:t>
            </a:r>
            <a:r>
              <a:rPr lang="en-US" dirty="0">
                <a:solidFill>
                  <a:srgbClr val="FAA368"/>
                </a:solidFill>
                <a:latin typeface="Arial" charset="0"/>
                <a:sym typeface="Symbol" pitchFamily="18" charset="2"/>
              </a:rPr>
              <a:t>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dirty="0">
                <a:solidFill>
                  <a:srgbClr val="FAA368"/>
                </a:solidFill>
                <a:latin typeface="Arial" charset="0"/>
                <a:sym typeface="Symbol" pitchFamily="18" charset="2"/>
              </a:rPr>
              <a:t>	   = 0.075 A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dirty="0">
                <a:solidFill>
                  <a:srgbClr val="FAA368"/>
                </a:solidFill>
                <a:latin typeface="Arial" charset="0"/>
                <a:sym typeface="Symbol" pitchFamily="18" charset="2"/>
              </a:rPr>
              <a:t>	   = 75 mA</a:t>
            </a:r>
          </a:p>
        </p:txBody>
      </p:sp>
      <p:pic>
        <p:nvPicPr>
          <p:cNvPr id="12292" name="Picture 5" descr="13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429125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Electric Energy and Power</a:t>
            </a:r>
          </a:p>
        </p:txBody>
      </p:sp>
      <p:sp>
        <p:nvSpPr>
          <p:cNvPr id="203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Energy is supplied to a water-flow system by the pump, which increases the gravitational potential energy of the water by lifting it up to a higher tank.</a:t>
            </a:r>
          </a:p>
        </p:txBody>
      </p:sp>
      <p:sp>
        <p:nvSpPr>
          <p:cNvPr id="2034692" name="Text Box 4"/>
          <p:cNvSpPr txBox="1">
            <a:spLocks noChangeArrowheads="1"/>
          </p:cNvSpPr>
          <p:nvPr/>
        </p:nvSpPr>
        <p:spPr bwMode="auto">
          <a:xfrm>
            <a:off x="228600" y="3162300"/>
            <a:ext cx="3276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solidFill>
                  <a:srgbClr val="D1FFBE"/>
                </a:solidFill>
                <a:latin typeface="Arial" charset="0"/>
              </a:rPr>
              <a:t>As the water flows down through pipes to a lower tank, gravitational potential energy is transformed into kinetic energy of the moving water.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solidFill>
                  <a:srgbClr val="D1FFBE"/>
                </a:solidFill>
                <a:latin typeface="Arial" charset="0"/>
              </a:rPr>
              <a:t>Once the water comes to rest in the lower tank, the kinetic energy is dissipated by frictional or viscous forces which generate heat.</a:t>
            </a:r>
          </a:p>
        </p:txBody>
      </p:sp>
      <p:pic>
        <p:nvPicPr>
          <p:cNvPr id="32773" name="Picture 5" descr="13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55245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Similarly, in an electric circuit energy is supplied by a battery, which draws its energy from the potential energy stored in its chemical reactants.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The battery increases the potential energy of electric charges as it moves positive charges toward the positive terminal and negative charges toward the negative terminal.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When we provide an external conducting path from the positive to the negative terminal, charge flows from points of higher potential energy to points of lower potential energy.</a:t>
            </a:r>
          </a:p>
        </p:txBody>
      </p:sp>
      <p:sp>
        <p:nvSpPr>
          <p:cNvPr id="2036739" name="Text Box 3"/>
          <p:cNvSpPr txBox="1">
            <a:spLocks noChangeArrowheads="1"/>
          </p:cNvSpPr>
          <p:nvPr/>
        </p:nvSpPr>
        <p:spPr bwMode="auto">
          <a:xfrm>
            <a:off x="228600" y="3429000"/>
            <a:ext cx="25146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solidFill>
                  <a:srgbClr val="D1FFBE"/>
                </a:solidFill>
                <a:latin typeface="Arial" charset="0"/>
              </a:rPr>
              <a:t>As potential energy is lost, kinetic energy is gained by the electrons.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solidFill>
                  <a:srgbClr val="D1FFBE"/>
                </a:solidFill>
                <a:latin typeface="Arial" charset="0"/>
              </a:rPr>
              <a:t>This kinetic energy is converted to heat by collisions with other electrons and atoms.</a:t>
            </a:r>
          </a:p>
        </p:txBody>
      </p:sp>
      <p:pic>
        <p:nvPicPr>
          <p:cNvPr id="33796" name="Picture 4" descr="13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6334125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01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Since voltage is potential energy per unit charge, multiplying a voltage difference by charge yields energy.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Since current is the rate of flow of charge, multiplying a voltage difference by current yields power, the rate of energy use.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The power supplied by a source must equal the power dissipated in the resistances.</a:t>
            </a:r>
            <a:endParaRPr lang="en-US" sz="2000">
              <a:sym typeface="Symbol" pitchFamily="18" charset="2"/>
            </a:endParaRPr>
          </a:p>
        </p:txBody>
      </p:sp>
      <p:pic>
        <p:nvPicPr>
          <p:cNvPr id="34819" name="Picture 1029" descr="13_p27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81350"/>
            <a:ext cx="59436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Rectangle 1031"/>
          <p:cNvSpPr>
            <a:spLocks noChangeArrowheads="1"/>
          </p:cNvSpPr>
          <p:nvPr/>
        </p:nvSpPr>
        <p:spPr bwMode="auto">
          <a:xfrm>
            <a:off x="0" y="381000"/>
            <a:ext cx="9144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  <a:latin typeface="Arial" charset="0"/>
              </a:rPr>
              <a:t>Energy source </a:t>
            </a:r>
            <a:r>
              <a:rPr lang="en-US" b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 potential energy  kinetic energy  heat</a:t>
            </a:r>
            <a:endParaRPr lang="en-US" sz="2800" b="1">
              <a:solidFill>
                <a:schemeClr val="tx2"/>
              </a:solidFill>
            </a:endParaRPr>
          </a:p>
        </p:txBody>
      </p:sp>
      <p:graphicFrame>
        <p:nvGraphicFramePr>
          <p:cNvPr id="1878024" name="Object 10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393250"/>
              </p:ext>
            </p:extLst>
          </p:nvPr>
        </p:nvGraphicFramePr>
        <p:xfrm>
          <a:off x="228600" y="3581400"/>
          <a:ext cx="2630488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2" name="Equation" r:id="rId5" imgW="1600200" imgH="1143000" progId="Equation.DSMT4">
                  <p:embed/>
                </p:oleObj>
              </mc:Choice>
              <mc:Fallback>
                <p:oleObj name="Equation" r:id="rId5" imgW="1600200" imgH="1143000" progId="Equation.DSMT4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81400"/>
                        <a:ext cx="2630488" cy="1884363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9088"/>
            <a:ext cx="9144000" cy="17399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EFFF5D"/>
                </a:solidFill>
                <a:latin typeface="Comic Sans MS" pitchFamily="79" charset="0"/>
              </a:rPr>
              <a:t>What is the power dissipated in a 20-</a:t>
            </a:r>
            <a:r>
              <a:rPr lang="en-US" sz="3600">
                <a:solidFill>
                  <a:srgbClr val="EFFF5D"/>
                </a:solidFill>
                <a:latin typeface="Comic Sans MS" pitchFamily="79" charset="0"/>
                <a:sym typeface="Symbol" pitchFamily="18" charset="2"/>
              </a:rPr>
              <a:t> light bulb powered by two 1.5-V batteries in series?</a:t>
            </a: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2743200" cy="2057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0.15 W</a:t>
            </a:r>
          </a:p>
          <a:p>
            <a:pPr marL="609600" indent="-609600" eaLnBrk="1" hangingPunct="1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0.45 W</a:t>
            </a:r>
          </a:p>
          <a:p>
            <a:pPr marL="609600" indent="-609600" eaLnBrk="1" hangingPunct="1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3.0 W</a:t>
            </a:r>
          </a:p>
          <a:p>
            <a:pPr marL="609600" indent="-609600" eaLnBrk="1" hangingPunct="1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6.67 W</a:t>
            </a:r>
          </a:p>
          <a:p>
            <a:pPr marL="609600" indent="-609600" eaLnBrk="1" hangingPunct="1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60 W</a:t>
            </a:r>
            <a:endParaRPr lang="en-US" sz="2400">
              <a:latin typeface="Comic Sans MS" pitchFamily="79" charset="0"/>
            </a:endParaRPr>
          </a:p>
        </p:txBody>
      </p:sp>
      <p:graphicFrame>
        <p:nvGraphicFramePr>
          <p:cNvPr id="1242120" name="Object 8"/>
          <p:cNvGraphicFramePr>
            <a:graphicFrameLocks noChangeAspect="1"/>
          </p:cNvGraphicFramePr>
          <p:nvPr/>
        </p:nvGraphicFramePr>
        <p:xfrm>
          <a:off x="4038600" y="2438400"/>
          <a:ext cx="4633913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name="Equation" r:id="rId4" imgW="2819400" imgH="2286000" progId="Equation.3">
                  <p:embed/>
                </p:oleObj>
              </mc:Choice>
              <mc:Fallback>
                <p:oleObj name="Equation" r:id="rId4" imgW="2819400" imgH="2286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38400"/>
                        <a:ext cx="4633913" cy="3768725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2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2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4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The ease with which electric power can be transmitted over considerable distances is one of its main advantages over other forms of energy.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The source of the energy might be gravitational potential energy of water, chemical potential energy stored in fossil fuels, or nuclear potential energy stored in uranium.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Power plants all use electric generators that convert mechanical kinetic energy produced by turbines to electric energy.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These generators are the source of the electromotive force.</a:t>
            </a:r>
          </a:p>
        </p:txBody>
      </p:sp>
      <p:pic>
        <p:nvPicPr>
          <p:cNvPr id="36867" name="Picture 3" descr="13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406775"/>
            <a:ext cx="9009062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The unit of energy commonly used to discuss electric energy is the </a:t>
            </a:r>
            <a:r>
              <a:rPr lang="en-US" sz="2400" b="1" i="1">
                <a:solidFill>
                  <a:srgbClr val="FFBF8A"/>
                </a:solidFill>
              </a:rPr>
              <a:t>kilowatt-hour</a:t>
            </a:r>
            <a:r>
              <a:rPr lang="en-US" sz="2400"/>
              <a:t>, which is a unit of power (the kilowatt) multiplied by a unit of time (an hour).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1 kilowatt equals 1000 watts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1 hour = 3600 seconds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1 kilowatt-hour equals 3.6 million joules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The kilowatt-hour is a much larger unit of energy than the joule, but it is a convenient size for the amounts of electrical energy typically used in a home.</a:t>
            </a:r>
            <a:endParaRPr lang="en-US" sz="2400">
              <a:solidFill>
                <a:srgbClr val="FFD4D7"/>
              </a:solidFill>
            </a:endParaRPr>
          </a:p>
        </p:txBody>
      </p:sp>
      <p:pic>
        <p:nvPicPr>
          <p:cNvPr id="37891" name="Picture 3" descr="13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406775"/>
            <a:ext cx="9009062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4613"/>
            <a:ext cx="8534400" cy="1373187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EFFF5D"/>
                </a:solidFill>
                <a:latin typeface="Comic Sans MS" pitchFamily="79" charset="0"/>
              </a:rPr>
              <a:t>How much does it cost to light a 100-watt light bulb for one day?  Assume an average rate of cost of 10 cents per kilowatt-hour.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7200"/>
          </a:xfrm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r>
              <a:rPr lang="en-US" sz="2000">
                <a:solidFill>
                  <a:schemeClr val="folHlink"/>
                </a:solidFill>
                <a:latin typeface="Comic Sans MS" pitchFamily="79" charset="0"/>
              </a:rPr>
              <a:t>a)</a:t>
            </a:r>
            <a:r>
              <a:rPr lang="en-US" sz="2000">
                <a:latin typeface="Comic Sans MS" pitchFamily="79" charset="0"/>
              </a:rPr>
              <a:t> 0.24 cents    </a:t>
            </a:r>
            <a:r>
              <a:rPr lang="en-US" sz="2000">
                <a:solidFill>
                  <a:schemeClr val="folHlink"/>
                </a:solidFill>
                <a:latin typeface="Comic Sans MS" pitchFamily="79" charset="0"/>
              </a:rPr>
              <a:t>b)</a:t>
            </a:r>
            <a:r>
              <a:rPr lang="en-US" sz="2000">
                <a:latin typeface="Comic Sans MS" pitchFamily="79" charset="0"/>
              </a:rPr>
              <a:t> 2.4 cents    </a:t>
            </a:r>
            <a:r>
              <a:rPr lang="en-US" sz="2000">
                <a:solidFill>
                  <a:schemeClr val="folHlink"/>
                </a:solidFill>
                <a:latin typeface="Comic Sans MS" pitchFamily="79" charset="0"/>
              </a:rPr>
              <a:t>c)</a:t>
            </a:r>
            <a:r>
              <a:rPr lang="en-US" sz="2000">
                <a:latin typeface="Comic Sans MS" pitchFamily="79" charset="0"/>
              </a:rPr>
              <a:t> 24 cents    </a:t>
            </a:r>
            <a:r>
              <a:rPr lang="en-US" sz="2000">
                <a:solidFill>
                  <a:schemeClr val="folHlink"/>
                </a:solidFill>
                <a:latin typeface="Comic Sans MS" pitchFamily="79" charset="0"/>
              </a:rPr>
              <a:t>d)</a:t>
            </a:r>
            <a:r>
              <a:rPr lang="en-US" sz="2000">
                <a:latin typeface="Comic Sans MS" pitchFamily="79" charset="0"/>
              </a:rPr>
              <a:t> $2.40    </a:t>
            </a:r>
            <a:r>
              <a:rPr lang="en-US" sz="2000">
                <a:solidFill>
                  <a:schemeClr val="folHlink"/>
                </a:solidFill>
                <a:latin typeface="Comic Sans MS" pitchFamily="79" charset="0"/>
              </a:rPr>
              <a:t>e) </a:t>
            </a:r>
            <a:r>
              <a:rPr lang="en-US" sz="2000">
                <a:latin typeface="Comic Sans MS" pitchFamily="79" charset="0"/>
              </a:rPr>
              <a:t>$24</a:t>
            </a:r>
          </a:p>
        </p:txBody>
      </p:sp>
      <p:pic>
        <p:nvPicPr>
          <p:cNvPr id="38916" name="Picture 5" descr="13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406775"/>
            <a:ext cx="9009062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0" y="21336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Energy used = power x time	 Cost = energy used x rate of cost</a:t>
            </a:r>
          </a:p>
          <a:p>
            <a:pPr algn="ctr"/>
            <a:r>
              <a:rPr lang="en-US" sz="2000" dirty="0">
                <a:latin typeface="Arial" charset="0"/>
              </a:rPr>
              <a:t>	        = (100 W)(24 </a:t>
            </a:r>
            <a:r>
              <a:rPr lang="en-US" sz="2000" dirty="0" err="1">
                <a:latin typeface="Arial" charset="0"/>
              </a:rPr>
              <a:t>hr</a:t>
            </a:r>
            <a:r>
              <a:rPr lang="en-US" sz="2000" dirty="0">
                <a:latin typeface="Arial" charset="0"/>
              </a:rPr>
              <a:t>)	         = (2.4 kWh)(10 cents / kWh)</a:t>
            </a:r>
          </a:p>
          <a:p>
            <a:pPr algn="ctr"/>
            <a:r>
              <a:rPr lang="en-US" sz="2000" dirty="0">
                <a:latin typeface="Arial" charset="0"/>
              </a:rPr>
              <a:t>	        = 2400 </a:t>
            </a:r>
            <a:r>
              <a:rPr lang="en-US" sz="2000" dirty="0" err="1">
                <a:latin typeface="Arial" charset="0"/>
              </a:rPr>
              <a:t>Wh</a:t>
            </a:r>
            <a:r>
              <a:rPr lang="en-US" sz="2000" dirty="0">
                <a:latin typeface="Arial" charset="0"/>
              </a:rPr>
              <a:t>		         = (2.4 kWh)(10 cents / kWh)</a:t>
            </a:r>
          </a:p>
          <a:p>
            <a:pPr algn="ctr"/>
            <a:r>
              <a:rPr lang="en-US" sz="2000" dirty="0">
                <a:latin typeface="Arial" charset="0"/>
              </a:rPr>
              <a:t>	        = 2.4 kWh	 	         = 24 cents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Alternating Current and Household Circuits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The current we draw from a wall outlet is </a:t>
            </a:r>
            <a:r>
              <a:rPr lang="en-US" sz="2800" b="1" i="1"/>
              <a:t>alternating current</a:t>
            </a:r>
            <a:r>
              <a:rPr lang="en-US" sz="2800"/>
              <a:t> (</a:t>
            </a:r>
            <a:r>
              <a:rPr lang="en-US" sz="2800" b="1" i="1"/>
              <a:t>ac</a:t>
            </a:r>
            <a:r>
              <a:rPr lang="en-US" sz="2800"/>
              <a:t>) rather than </a:t>
            </a:r>
            <a:r>
              <a:rPr lang="en-US" sz="2800" b="1" i="1"/>
              <a:t>direct current </a:t>
            </a:r>
            <a:r>
              <a:rPr lang="en-US" sz="2800"/>
              <a:t>(</a:t>
            </a:r>
            <a:r>
              <a:rPr lang="en-US" sz="2800" b="1" i="1"/>
              <a:t>dc</a:t>
            </a:r>
            <a:r>
              <a:rPr lang="en-US" sz="2800"/>
              <a:t>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i="1">
                <a:solidFill>
                  <a:schemeClr val="accent1"/>
                </a:solidFill>
              </a:rPr>
              <a:t>Direct current</a:t>
            </a:r>
            <a:r>
              <a:rPr lang="en-US" sz="2400"/>
              <a:t> implies that the current flows in a single direction from the positive terminal of a battery or power supply to the negative terminal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i="1">
                <a:solidFill>
                  <a:schemeClr val="accent1"/>
                </a:solidFill>
              </a:rPr>
              <a:t>Alternating current</a:t>
            </a:r>
            <a:r>
              <a:rPr lang="en-US" sz="2400"/>
              <a:t> continually reverses its direction -- it flows first in one direction, then in the other, then back again.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In North America the ac goes through 60 cycles each second (</a:t>
            </a:r>
            <a:r>
              <a:rPr lang="en-US" sz="2400">
                <a:solidFill>
                  <a:srgbClr val="FAA368"/>
                </a:solidFill>
              </a:rPr>
              <a:t>60 Hz</a:t>
            </a:r>
            <a:r>
              <a:rPr lang="en-US" sz="2400"/>
              <a:t>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The plot of electric current as a function of time for an alternating current is a </a:t>
            </a:r>
            <a:r>
              <a:rPr lang="en-US" sz="2400" b="1" dirty="0">
                <a:solidFill>
                  <a:schemeClr val="accent1"/>
                </a:solidFill>
              </a:rPr>
              <a:t>sinusoidal curve</a:t>
            </a:r>
            <a:r>
              <a:rPr lang="en-US" sz="2400" dirty="0"/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solidFill>
                <a:srgbClr val="D1FFBE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D1FFBE"/>
                </a:solidFill>
              </a:rPr>
              <a:t>The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BF8A"/>
                </a:solidFill>
              </a:rPr>
              <a:t>effective current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D1FFBE"/>
                </a:solidFill>
              </a:rPr>
              <a:t>or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BF8A"/>
                </a:solidFill>
              </a:rPr>
              <a:t>rms</a:t>
            </a:r>
            <a:r>
              <a:rPr lang="en-US" sz="2000" dirty="0">
                <a:solidFill>
                  <a:srgbClr val="FFBF8A"/>
                </a:solidFill>
              </a:rPr>
              <a:t> current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D1FFBE"/>
                </a:solidFill>
              </a:rPr>
              <a:t>is obtained by squaring the current, averaging this value over time, and taking the square root of the result.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solidFill>
                <a:srgbClr val="D1FFBE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D1FFBE"/>
                </a:solidFill>
              </a:rPr>
              <a:t>The effective current </a:t>
            </a:r>
            <a:r>
              <a:rPr lang="en-US" sz="2000" i="1" dirty="0" err="1">
                <a:solidFill>
                  <a:srgbClr val="FFBF8A"/>
                </a:solidFill>
                <a:latin typeface="Times New Roman" pitchFamily="18" charset="0"/>
              </a:rPr>
              <a:t>I</a:t>
            </a:r>
            <a:r>
              <a:rPr lang="en-US" sz="2000" baseline="-25000" dirty="0" err="1">
                <a:solidFill>
                  <a:srgbClr val="FFBF8A"/>
                </a:solidFill>
              </a:rPr>
              <a:t>eff</a:t>
            </a:r>
            <a:r>
              <a:rPr lang="en-US" sz="2000" dirty="0">
                <a:solidFill>
                  <a:srgbClr val="D1FFBE"/>
                </a:solidFill>
              </a:rPr>
              <a:t> is 0.707 times the peak current </a:t>
            </a:r>
            <a:r>
              <a:rPr lang="en-US" sz="2000" i="1" dirty="0" err="1">
                <a:solidFill>
                  <a:srgbClr val="FFBF8A"/>
                </a:solidFill>
                <a:latin typeface="Times New Roman" pitchFamily="18" charset="0"/>
              </a:rPr>
              <a:t>I</a:t>
            </a:r>
            <a:r>
              <a:rPr lang="en-US" sz="2000" baseline="-25000" dirty="0" err="1">
                <a:solidFill>
                  <a:srgbClr val="FFBF8A"/>
                </a:solidFill>
              </a:rPr>
              <a:t>peak</a:t>
            </a:r>
            <a:r>
              <a:rPr lang="en-US" sz="2000" dirty="0">
                <a:solidFill>
                  <a:srgbClr val="D1FFBE"/>
                </a:solidFill>
              </a:rPr>
              <a:t>.</a:t>
            </a:r>
            <a:endParaRPr lang="en-US" sz="2000" dirty="0"/>
          </a:p>
        </p:txBody>
      </p:sp>
      <p:pic>
        <p:nvPicPr>
          <p:cNvPr id="40963" name="Picture 9" descr="13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071813"/>
            <a:ext cx="9009062" cy="370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If we plot the voltage across an electrical outlet as a function of time, we get another sinusoidal curve.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D1FFBE"/>
                </a:solidFill>
              </a:rPr>
              <a:t>The effective value of this voltage is typically between 110 and 120 volts in North America.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solidFill>
                <a:srgbClr val="D1FFBE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D1FFBE"/>
                </a:solidFill>
              </a:rPr>
              <a:t>The standard household power supplied in this country is 115 volts, 60 hertz ac.</a:t>
            </a:r>
          </a:p>
        </p:txBody>
      </p:sp>
      <p:pic>
        <p:nvPicPr>
          <p:cNvPr id="41987" name="Picture 4" descr="13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071813"/>
            <a:ext cx="9009062" cy="370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2800"/>
              <a:t>However, we ignored the resistance of the battery itself, as well as the very small resistance of the connecting wires.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2400">
                <a:solidFill>
                  <a:srgbClr val="D1FFBE"/>
                </a:solidFill>
              </a:rPr>
              <a:t>If the battery is fresh, its internal resistance is small and can often be neglected.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2400">
                <a:solidFill>
                  <a:srgbClr val="D1FFBE"/>
                </a:solidFill>
              </a:rPr>
              <a:t>As the battery is used, its internal resistance gets larger.</a:t>
            </a:r>
            <a:endParaRPr lang="en-US" sz="240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3335338"/>
            <a:ext cx="4419600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The voltage of the battery, 1.5 V, is called the </a:t>
            </a:r>
            <a:r>
              <a:rPr lang="en-US" b="1" i="1" dirty="0">
                <a:solidFill>
                  <a:schemeClr val="accent1"/>
                </a:solidFill>
                <a:latin typeface="Arial" charset="0"/>
              </a:rPr>
              <a:t>electromotive force</a:t>
            </a:r>
            <a:r>
              <a:rPr lang="en-US" dirty="0">
                <a:latin typeface="Arial" charset="0"/>
              </a:rPr>
              <a:t> </a:t>
            </a:r>
            <a:r>
              <a:rPr lang="en-US" sz="3200" i="1" dirty="0">
                <a:solidFill>
                  <a:srgbClr val="FAA368"/>
                </a:solidFill>
                <a:latin typeface="Arial" charset="0"/>
                <a:sym typeface="Symbol" pitchFamily="18" charset="2"/>
              </a:rPr>
              <a:t></a:t>
            </a:r>
            <a:r>
              <a:rPr lang="en-US" dirty="0">
                <a:latin typeface="Arial" charset="0"/>
              </a:rPr>
              <a:t>: the increase in potential energy per unit charge provided by the chemical reactions in the battery.</a:t>
            </a:r>
          </a:p>
        </p:txBody>
      </p:sp>
      <p:pic>
        <p:nvPicPr>
          <p:cNvPr id="13316" name="Picture 4" descr="13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298825"/>
            <a:ext cx="4521200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9088"/>
            <a:ext cx="9144000" cy="17399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EFFF5D"/>
                </a:solidFill>
                <a:latin typeface="Comic Sans MS" pitchFamily="79" charset="0"/>
              </a:rPr>
              <a:t>A 60-W light bulb is designed to operate on 120 V ac.  What is the effective current drawn by the bulb?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2743200" cy="2057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0.2 A</a:t>
            </a:r>
          </a:p>
          <a:p>
            <a:pPr marL="609600" indent="-609600" eaLnBrk="1" hangingPunct="1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0. 5 A</a:t>
            </a:r>
          </a:p>
          <a:p>
            <a:pPr marL="609600" indent="-609600" eaLnBrk="1" hangingPunct="1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2.0 A</a:t>
            </a:r>
          </a:p>
          <a:p>
            <a:pPr marL="609600" indent="-609600" eaLnBrk="1" hangingPunct="1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72 A</a:t>
            </a:r>
          </a:p>
          <a:p>
            <a:pPr marL="609600" indent="-609600" eaLnBrk="1" hangingPunct="1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7200 A</a:t>
            </a:r>
            <a:endParaRPr lang="en-US" sz="2400">
              <a:latin typeface="Comic Sans MS" pitchFamily="79" charset="0"/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5405438" y="2438400"/>
          <a:ext cx="1898650" cy="34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" name="Equation" r:id="rId4" imgW="1155700" imgH="2082800" progId="Equation.3">
                  <p:embed/>
                </p:oleObj>
              </mc:Choice>
              <mc:Fallback>
                <p:oleObj name="Equation" r:id="rId4" imgW="1155700" imgH="2082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8" y="2438400"/>
                        <a:ext cx="1898650" cy="3433763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Household circuits are wired in parallel so that different appliances can be added to or removed from the circuit without affecting the voltage available.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D1FFBE"/>
                </a:solidFill>
              </a:rPr>
              <a:t>As you add more appliances, the total current drawn increases, because the total effective resistance of the circuit decreases when resistances are added in parallel.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D1FFBE"/>
                </a:solidFill>
              </a:rPr>
              <a:t>Since too large a current could cause the wires to overheat, a fuse or circuit breaker in series with one leg of the circuit will disrupt the circuit if the current gets too large.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D1FFBE"/>
                </a:solidFill>
              </a:rPr>
              <a:t>Appliances with larger power requirements (stoves, clothes dryers, etc) are usually connected to a separate 220-V line.</a:t>
            </a:r>
          </a:p>
        </p:txBody>
      </p:sp>
      <p:pic>
        <p:nvPicPr>
          <p:cNvPr id="44035" name="Picture 4" descr="13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2213"/>
            <a:ext cx="7696200" cy="3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4612"/>
            <a:ext cx="9144000" cy="2169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solidFill>
                  <a:srgbClr val="FF0000"/>
                </a:solidFill>
                <a:latin typeface="Comic Sans MS" pitchFamily="79" charset="0"/>
              </a:rPr>
              <a:t>Quiz</a:t>
            </a:r>
            <a:r>
              <a:rPr lang="en-US" sz="3000" dirty="0">
                <a:solidFill>
                  <a:srgbClr val="EFFF5D"/>
                </a:solidFill>
                <a:latin typeface="Comic Sans MS" pitchFamily="79" charset="0"/>
              </a:rPr>
              <a:t>:  In the circuit shown, </a:t>
            </a:r>
            <a:r>
              <a:rPr lang="en-US" sz="3000" i="1" dirty="0">
                <a:solidFill>
                  <a:srgbClr val="EFFF5D"/>
                </a:solidFill>
                <a:latin typeface="Comic Sans MS" pitchFamily="79" charset="0"/>
              </a:rPr>
              <a:t>R</a:t>
            </a:r>
            <a:r>
              <a:rPr lang="en-US" sz="3000" baseline="-25000" dirty="0">
                <a:solidFill>
                  <a:srgbClr val="EFFF5D"/>
                </a:solidFill>
                <a:latin typeface="Comic Sans MS" pitchFamily="79" charset="0"/>
              </a:rPr>
              <a:t>3</a:t>
            </a:r>
            <a:r>
              <a:rPr lang="en-US" sz="3000" dirty="0">
                <a:solidFill>
                  <a:srgbClr val="EFFF5D"/>
                </a:solidFill>
                <a:latin typeface="Comic Sans MS" pitchFamily="79" charset="0"/>
              </a:rPr>
              <a:t> is greater than </a:t>
            </a:r>
            <a:r>
              <a:rPr lang="en-US" sz="3000" i="1" dirty="0">
                <a:solidFill>
                  <a:srgbClr val="EFFF5D"/>
                </a:solidFill>
                <a:latin typeface="Comic Sans MS" pitchFamily="79" charset="0"/>
              </a:rPr>
              <a:t>R</a:t>
            </a:r>
            <a:r>
              <a:rPr lang="en-US" sz="3000" baseline="-25000" dirty="0">
                <a:solidFill>
                  <a:srgbClr val="EFFF5D"/>
                </a:solidFill>
                <a:latin typeface="Comic Sans MS" pitchFamily="79" charset="0"/>
              </a:rPr>
              <a:t>2</a:t>
            </a:r>
            <a:r>
              <a:rPr lang="en-US" sz="3000" dirty="0">
                <a:solidFill>
                  <a:srgbClr val="EFFF5D"/>
                </a:solidFill>
                <a:latin typeface="Comic Sans MS" pitchFamily="79" charset="0"/>
              </a:rPr>
              <a:t>, and </a:t>
            </a:r>
            <a:r>
              <a:rPr lang="en-US" sz="3000" i="1" dirty="0">
                <a:solidFill>
                  <a:srgbClr val="EFFF5D"/>
                </a:solidFill>
                <a:latin typeface="Comic Sans MS" pitchFamily="79" charset="0"/>
              </a:rPr>
              <a:t>R</a:t>
            </a:r>
            <a:r>
              <a:rPr lang="en-US" sz="3000" baseline="-25000" dirty="0">
                <a:solidFill>
                  <a:srgbClr val="EFFF5D"/>
                </a:solidFill>
                <a:latin typeface="Comic Sans MS" pitchFamily="79" charset="0"/>
              </a:rPr>
              <a:t>2</a:t>
            </a:r>
            <a:r>
              <a:rPr lang="en-US" sz="3000" dirty="0">
                <a:solidFill>
                  <a:srgbClr val="EFFF5D"/>
                </a:solidFill>
                <a:latin typeface="Comic Sans MS" pitchFamily="79" charset="0"/>
              </a:rPr>
              <a:t> is greater than </a:t>
            </a:r>
            <a:r>
              <a:rPr lang="en-US" sz="3000" i="1" dirty="0">
                <a:solidFill>
                  <a:srgbClr val="EFFF5D"/>
                </a:solidFill>
                <a:latin typeface="Comic Sans MS" pitchFamily="79" charset="0"/>
              </a:rPr>
              <a:t>R</a:t>
            </a:r>
            <a:r>
              <a:rPr lang="en-US" sz="3000" baseline="-25000" dirty="0">
                <a:solidFill>
                  <a:srgbClr val="EFFF5D"/>
                </a:solidFill>
                <a:latin typeface="Comic Sans MS" pitchFamily="79" charset="0"/>
              </a:rPr>
              <a:t>1</a:t>
            </a:r>
            <a:r>
              <a:rPr lang="en-US" sz="3000" dirty="0">
                <a:solidFill>
                  <a:srgbClr val="EFFF5D"/>
                </a:solidFill>
                <a:latin typeface="Comic Sans MS" pitchFamily="79" charset="0"/>
              </a:rPr>
              <a:t>.  </a:t>
            </a:r>
            <a:r>
              <a:rPr lang="en-US" sz="3000" i="1" dirty="0">
                <a:solidFill>
                  <a:srgbClr val="EFFF5D"/>
                </a:solidFill>
                <a:latin typeface="Comic Sans MS" pitchFamily="79" charset="0"/>
                <a:sym typeface="Symbol" pitchFamily="18" charset="2"/>
              </a:rPr>
              <a:t></a:t>
            </a:r>
            <a:r>
              <a:rPr lang="en-US" sz="3000" dirty="0">
                <a:solidFill>
                  <a:srgbClr val="EFFF5D"/>
                </a:solidFill>
                <a:latin typeface="Comic Sans MS" pitchFamily="79" charset="0"/>
                <a:sym typeface="Symbol" pitchFamily="18" charset="2"/>
              </a:rPr>
              <a:t> is the electromotive force of the battery whose internal resistance is negligible.  Which of the three resistors has the greatest current flowing through it?</a:t>
            </a:r>
            <a:endParaRPr lang="en-US" sz="3000" baseline="-25000" dirty="0">
              <a:solidFill>
                <a:srgbClr val="EFFF5D"/>
              </a:solidFill>
              <a:latin typeface="Comic Sans MS" pitchFamily="79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762000" y="2895600"/>
            <a:ext cx="3505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i="1">
                <a:latin typeface="Comic Sans MS" pitchFamily="79" charset="0"/>
              </a:rPr>
              <a:t>R</a:t>
            </a:r>
            <a:r>
              <a:rPr lang="en-US" sz="2000" baseline="-25000">
                <a:latin typeface="Comic Sans MS" pitchFamily="79" charset="0"/>
              </a:rPr>
              <a:t>1</a:t>
            </a:r>
            <a:endParaRPr lang="en-US" sz="2000">
              <a:latin typeface="Comic Sans MS" pitchFamily="7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i="1">
                <a:latin typeface="Comic Sans MS" pitchFamily="79" charset="0"/>
              </a:rPr>
              <a:t>R</a:t>
            </a:r>
            <a:r>
              <a:rPr lang="en-US" sz="2000" baseline="-25000">
                <a:latin typeface="Comic Sans MS" pitchFamily="79" charset="0"/>
              </a:rPr>
              <a:t>2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i="1">
                <a:latin typeface="Comic Sans MS" pitchFamily="79" charset="0"/>
              </a:rPr>
              <a:t>R</a:t>
            </a:r>
            <a:r>
              <a:rPr lang="en-US" sz="2000" baseline="-25000">
                <a:latin typeface="Comic Sans MS" pitchFamily="79" charset="0"/>
              </a:rPr>
              <a:t>3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i="1">
                <a:latin typeface="Comic Sans MS" pitchFamily="79" charset="0"/>
              </a:rPr>
              <a:t>R</a:t>
            </a:r>
            <a:r>
              <a:rPr lang="en-US" sz="2000" baseline="-25000">
                <a:latin typeface="Comic Sans MS" pitchFamily="79" charset="0"/>
              </a:rPr>
              <a:t>1</a:t>
            </a:r>
            <a:r>
              <a:rPr lang="en-US" sz="2000">
                <a:latin typeface="Comic Sans MS" pitchFamily="79" charset="0"/>
              </a:rPr>
              <a:t> and </a:t>
            </a:r>
            <a:r>
              <a:rPr lang="en-US" sz="2000" i="1">
                <a:latin typeface="Comic Sans MS" pitchFamily="79" charset="0"/>
              </a:rPr>
              <a:t>R</a:t>
            </a:r>
            <a:r>
              <a:rPr lang="en-US" sz="2000" baseline="-25000">
                <a:latin typeface="Comic Sans MS" pitchFamily="79" charset="0"/>
              </a:rPr>
              <a:t>2</a:t>
            </a:r>
            <a:r>
              <a:rPr lang="en-US" sz="2000">
                <a:latin typeface="Comic Sans MS" pitchFamily="79" charset="0"/>
              </a:rPr>
              <a:t> are equal, and greater than </a:t>
            </a:r>
            <a:r>
              <a:rPr lang="en-US" sz="2000" i="1">
                <a:latin typeface="Comic Sans MS" pitchFamily="79" charset="0"/>
              </a:rPr>
              <a:t>R</a:t>
            </a:r>
            <a:r>
              <a:rPr lang="en-US" sz="2000" baseline="-25000">
                <a:latin typeface="Comic Sans MS" pitchFamily="79" charset="0"/>
              </a:rPr>
              <a:t>3</a:t>
            </a:r>
            <a:endParaRPr lang="en-US" sz="2000">
              <a:latin typeface="Comic Sans MS" pitchFamily="7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They are all equal</a:t>
            </a:r>
          </a:p>
        </p:txBody>
      </p:sp>
      <p:pic>
        <p:nvPicPr>
          <p:cNvPr id="45061" name="Picture 6" descr="13_p27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32088"/>
            <a:ext cx="4221163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r>
              <a:rPr lang="en-US" dirty="0"/>
              <a:t>Back Up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34289"/>
      </p:ext>
    </p:extLst>
  </p:cSld>
  <p:clrMapOvr>
    <a:masterClrMapping/>
  </p:clrMapOvr>
  <p:transition spd="med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A </a:t>
            </a:r>
            <a:r>
              <a:rPr lang="en-US" sz="2400" b="1" i="1">
                <a:solidFill>
                  <a:schemeClr val="accent1"/>
                </a:solidFill>
              </a:rPr>
              <a:t>voltmeter </a:t>
            </a:r>
            <a:r>
              <a:rPr lang="en-US" sz="2400"/>
              <a:t>measures the voltage difference between two points in a circuit, or across an element in a circuit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It is inserted </a:t>
            </a:r>
            <a:r>
              <a:rPr lang="en-US" sz="2000" b="1" i="1">
                <a:solidFill>
                  <a:srgbClr val="FFD4D7"/>
                </a:solidFill>
              </a:rPr>
              <a:t>in parallel</a:t>
            </a:r>
            <a:r>
              <a:rPr lang="en-US" sz="2000">
                <a:solidFill>
                  <a:srgbClr val="FFD4D7"/>
                </a:solidFill>
              </a:rPr>
              <a:t> with the element whose voltage difference is being measured.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A voltmeter should have a large resistance, so that it does not divert much current from the component whose voltage is being measured.</a:t>
            </a:r>
          </a:p>
        </p:txBody>
      </p:sp>
      <p:pic>
        <p:nvPicPr>
          <p:cNvPr id="46083" name="Picture 3" descr="13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5953125" cy="32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3238"/>
            <a:ext cx="9144000" cy="1554162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EFFF5D"/>
                </a:solidFill>
                <a:latin typeface="Comic Sans MS" pitchFamily="79" charset="0"/>
              </a:rPr>
              <a:t>In the circuit shown, the circle with a </a:t>
            </a:r>
            <a:r>
              <a:rPr lang="en-US" sz="3200" i="1">
                <a:solidFill>
                  <a:srgbClr val="EFFF5D"/>
                </a:solidFill>
                <a:latin typeface="Comic Sans MS" pitchFamily="79" charset="0"/>
              </a:rPr>
              <a:t>V</a:t>
            </a:r>
            <a:r>
              <a:rPr lang="en-US" sz="3200">
                <a:solidFill>
                  <a:srgbClr val="EFFF5D"/>
                </a:solidFill>
                <a:latin typeface="Comic Sans MS" pitchFamily="79" charset="0"/>
              </a:rPr>
              <a:t> in it represents a voltmeter.  Which of the following statements is correct?</a:t>
            </a:r>
            <a:endParaRPr lang="en-US" sz="3200" baseline="-25000">
              <a:solidFill>
                <a:srgbClr val="EFFF5D"/>
              </a:solidFill>
              <a:latin typeface="Comic Sans MS" pitchFamily="79" charset="0"/>
            </a:endParaRPr>
          </a:p>
        </p:txBody>
      </p:sp>
      <p:sp>
        <p:nvSpPr>
          <p:cNvPr id="1805315" name="Text Box 3"/>
          <p:cNvSpPr txBox="1">
            <a:spLocks noChangeArrowheads="1"/>
          </p:cNvSpPr>
          <p:nvPr/>
        </p:nvSpPr>
        <p:spPr bwMode="auto">
          <a:xfrm>
            <a:off x="457200" y="5105400"/>
            <a:ext cx="8382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n-US">
                <a:latin typeface="Arial" charset="0"/>
              </a:rPr>
              <a:t>The correct statement is (a).  A voltmeter is a high-resistance device connected in parallel with whatever circuit element it is desired to measure the voltage across.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04800" y="2209800"/>
            <a:ext cx="3962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The voltmeter is in the correct position for measuring the voltage difference across </a:t>
            </a:r>
            <a:r>
              <a:rPr lang="en-US" sz="2000" i="1">
                <a:latin typeface="Comic Sans MS" pitchFamily="79" charset="0"/>
              </a:rPr>
              <a:t>R</a:t>
            </a:r>
            <a:r>
              <a:rPr lang="en-US" sz="2000">
                <a:latin typeface="Comic Sans MS" pitchFamily="79" charset="0"/>
              </a:rPr>
              <a:t>.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No current will flow through the meter, so it will have no effect.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The meter will draw a large current.</a:t>
            </a:r>
          </a:p>
        </p:txBody>
      </p:sp>
      <p:pic>
        <p:nvPicPr>
          <p:cNvPr id="47109" name="Picture 6" descr="13_p2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4830763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5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0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3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An </a:t>
            </a:r>
            <a:r>
              <a:rPr lang="en-US" sz="2400" b="1" i="1">
                <a:solidFill>
                  <a:schemeClr val="accent1"/>
                </a:solidFill>
              </a:rPr>
              <a:t>ammeter </a:t>
            </a:r>
            <a:r>
              <a:rPr lang="en-US" sz="2400"/>
              <a:t>measures the electric current flowing through a point in a circuit.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It is inserted </a:t>
            </a:r>
            <a:r>
              <a:rPr lang="en-US" sz="2000" b="1" i="1">
                <a:solidFill>
                  <a:srgbClr val="FFD4D7"/>
                </a:solidFill>
              </a:rPr>
              <a:t>in series</a:t>
            </a:r>
            <a:r>
              <a:rPr lang="en-US" sz="2000">
                <a:solidFill>
                  <a:srgbClr val="FFD4D7"/>
                </a:solidFill>
              </a:rPr>
              <a:t> into the circuit whose current is being measured, so that all the current flows </a:t>
            </a:r>
            <a:r>
              <a:rPr lang="en-US" sz="2000" b="1" i="1">
                <a:solidFill>
                  <a:srgbClr val="FFD4D7"/>
                </a:solidFill>
              </a:rPr>
              <a:t>through</a:t>
            </a:r>
            <a:r>
              <a:rPr lang="en-US" sz="2000">
                <a:solidFill>
                  <a:srgbClr val="FFD4D7"/>
                </a:solidFill>
              </a:rPr>
              <a:t> it.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An ammeter should have a small resistance, so that its effect on the current is small.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If you place an ammeter directly across the terminals of a battery, you could damage the meter and the battery.</a:t>
            </a:r>
          </a:p>
        </p:txBody>
      </p:sp>
      <p:pic>
        <p:nvPicPr>
          <p:cNvPr id="48131" name="Picture 3" descr="13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8775"/>
            <a:ext cx="59436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3238"/>
            <a:ext cx="9144000" cy="1554162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EFFF5D"/>
                </a:solidFill>
                <a:latin typeface="Comic Sans MS" pitchFamily="79" charset="0"/>
              </a:rPr>
              <a:t>In the circuit shown, the circle with an </a:t>
            </a:r>
            <a:r>
              <a:rPr lang="en-US" sz="3200" i="1">
                <a:solidFill>
                  <a:srgbClr val="EFFF5D"/>
                </a:solidFill>
                <a:latin typeface="Comic Sans MS" pitchFamily="79" charset="0"/>
              </a:rPr>
              <a:t>A</a:t>
            </a:r>
            <a:r>
              <a:rPr lang="en-US" sz="3200">
                <a:solidFill>
                  <a:srgbClr val="EFFF5D"/>
                </a:solidFill>
                <a:latin typeface="Comic Sans MS" pitchFamily="79" charset="0"/>
              </a:rPr>
              <a:t> in it represents an ammeter.  Which of the following statements is correct?</a:t>
            </a:r>
            <a:endParaRPr lang="en-US" sz="3200" baseline="-25000">
              <a:solidFill>
                <a:srgbClr val="EFFF5D"/>
              </a:solidFill>
              <a:latin typeface="Comic Sans MS" pitchFamily="79" charset="0"/>
            </a:endParaRPr>
          </a:p>
        </p:txBody>
      </p:sp>
      <p:sp>
        <p:nvSpPr>
          <p:cNvPr id="1807363" name="Text Box 3"/>
          <p:cNvSpPr txBox="1">
            <a:spLocks noChangeArrowheads="1"/>
          </p:cNvSpPr>
          <p:nvPr/>
        </p:nvSpPr>
        <p:spPr bwMode="auto">
          <a:xfrm>
            <a:off x="457200" y="5105400"/>
            <a:ext cx="8382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n-US">
                <a:latin typeface="Arial" charset="0"/>
              </a:rPr>
              <a:t>The answer is (c).  An ammeter is a low-resistance device and is to be placed in series in the circuit, just as a flow-meter is placed in a fluid circuit.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04800" y="2209800"/>
            <a:ext cx="3962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The meter is in the correct position for measuring the current through </a:t>
            </a:r>
            <a:r>
              <a:rPr lang="en-US" sz="2000" i="1">
                <a:latin typeface="Comic Sans MS" pitchFamily="79" charset="0"/>
              </a:rPr>
              <a:t>R</a:t>
            </a:r>
            <a:r>
              <a:rPr lang="en-US" sz="2000">
                <a:latin typeface="Comic Sans MS" pitchFamily="79" charset="0"/>
              </a:rPr>
              <a:t>.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No current will flow through the meter, so it will have no effect.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The meter will draw a significant current from the battery.</a:t>
            </a:r>
          </a:p>
        </p:txBody>
      </p:sp>
      <p:pic>
        <p:nvPicPr>
          <p:cNvPr id="49157" name="Picture 6" descr="13_p27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19325"/>
            <a:ext cx="47974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7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0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73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431925"/>
          </a:xfrm>
        </p:spPr>
        <p:txBody>
          <a:bodyPr/>
          <a:lstStyle/>
          <a:p>
            <a:pPr eaLnBrk="1" hangingPunct="1"/>
            <a:r>
              <a:rPr lang="en-US"/>
              <a:t>Series and Parallel Circuits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D4D7"/>
                </a:solidFill>
              </a:rPr>
              <a:t>In a</a:t>
            </a:r>
            <a:r>
              <a:rPr lang="en-US" sz="2400"/>
              <a:t> </a:t>
            </a:r>
            <a:r>
              <a:rPr lang="en-US" sz="2400" b="1" i="1">
                <a:solidFill>
                  <a:schemeClr val="accent1"/>
                </a:solidFill>
              </a:rPr>
              <a:t>series circuit</a:t>
            </a:r>
            <a:r>
              <a:rPr lang="en-US" sz="2400">
                <a:solidFill>
                  <a:srgbClr val="FFD4D7"/>
                </a:solidFill>
              </a:rPr>
              <a:t>, there are no points in the circuit where the current can branch into secondary loops.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All the elements line up on a single loop.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The current that passes through one element must also pass through the others.</a:t>
            </a:r>
          </a:p>
        </p:txBody>
      </p:sp>
      <p:pic>
        <p:nvPicPr>
          <p:cNvPr id="15364" name="Picture 6" descr="13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451225"/>
            <a:ext cx="9009062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D4D7"/>
                </a:solidFill>
              </a:rPr>
              <a:t>In a</a:t>
            </a:r>
            <a:r>
              <a:rPr lang="en-US" sz="2400"/>
              <a:t> </a:t>
            </a:r>
            <a:r>
              <a:rPr lang="en-US" sz="2400" b="1" i="1">
                <a:solidFill>
                  <a:schemeClr val="accent1"/>
                </a:solidFill>
              </a:rPr>
              <a:t>series </a:t>
            </a:r>
            <a:r>
              <a:rPr lang="en-US" sz="2400">
                <a:solidFill>
                  <a:srgbClr val="FFD4D7"/>
                </a:solidFill>
              </a:rPr>
              <a:t>combination of resistances, each resistance contributes to restricting the flow of current around the loop.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The total series resistance of the combination </a:t>
            </a:r>
            <a:r>
              <a:rPr lang="en-US" sz="2000" i="1">
                <a:solidFill>
                  <a:srgbClr val="FFD4D7"/>
                </a:solidFill>
                <a:latin typeface="Times New Roman" pitchFamily="18" charset="0"/>
              </a:rPr>
              <a:t>R</a:t>
            </a:r>
            <a:r>
              <a:rPr lang="en-US" sz="2000" baseline="-25000">
                <a:solidFill>
                  <a:srgbClr val="FFD4D7"/>
                </a:solidFill>
              </a:rPr>
              <a:t>series</a:t>
            </a:r>
            <a:r>
              <a:rPr lang="en-US" sz="2000">
                <a:solidFill>
                  <a:srgbClr val="FFD4D7"/>
                </a:solidFill>
              </a:rPr>
              <a:t> is the sum of the individual resistances: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FFD4D7"/>
                </a:solidFill>
              </a:rPr>
              <a:t>	    </a:t>
            </a:r>
            <a:r>
              <a:rPr lang="en-US" sz="2000">
                <a:solidFill>
                  <a:srgbClr val="FFD4D7"/>
                </a:solidFill>
              </a:rPr>
              <a:t>		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A common mistake is to think the current gets used up in passing through the resistances in a series circuit.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The same current must pass through each component much like the continuous flow of water in a pipe.</a:t>
            </a:r>
          </a:p>
        </p:txBody>
      </p:sp>
      <p:pic>
        <p:nvPicPr>
          <p:cNvPr id="16387" name="Picture 3" descr="13_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7588"/>
            <a:ext cx="8229600" cy="33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124200" y="2057400"/>
          <a:ext cx="25606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Equation" r:id="rId5" imgW="1219200" imgH="177800" progId="Equation.3">
                  <p:embed/>
                </p:oleObj>
              </mc:Choice>
              <mc:Fallback>
                <p:oleObj name="Equation" r:id="rId5" imgW="1219200" imgH="177800" progId="Equation.3">
                  <p:embed/>
                  <p:pic>
                    <p:nvPicPr>
                      <p:cNvPr id="16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6050" r="-6050"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2560638" cy="333375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D4D7"/>
                </a:solidFill>
              </a:rPr>
              <a:t>It is the voltage that changes as the current flows through the circuit.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Voltage decreases by Ohm’s Law:	</a:t>
            </a:r>
            <a:r>
              <a:rPr lang="en-US" sz="2000">
                <a:solidFill>
                  <a:srgbClr val="FAA368"/>
                </a:solidFill>
                <a:sym typeface="Symbol" pitchFamily="18" charset="2"/>
              </a:rPr>
              <a:t></a:t>
            </a:r>
            <a:r>
              <a:rPr lang="en-US" sz="2000" i="1">
                <a:solidFill>
                  <a:srgbClr val="FAA368"/>
                </a:solidFill>
                <a:latin typeface="Times New Roman" pitchFamily="18" charset="0"/>
              </a:rPr>
              <a:t>V</a:t>
            </a:r>
            <a:r>
              <a:rPr lang="en-US" sz="2000">
                <a:solidFill>
                  <a:srgbClr val="FAA368"/>
                </a:solidFill>
              </a:rPr>
              <a:t> = </a:t>
            </a:r>
            <a:r>
              <a:rPr lang="en-US" sz="2000" i="1">
                <a:solidFill>
                  <a:srgbClr val="FAA368"/>
                </a:solidFill>
                <a:latin typeface="Times New Roman" pitchFamily="18" charset="0"/>
              </a:rPr>
              <a:t>I R</a:t>
            </a:r>
            <a:endParaRPr lang="en-US" sz="200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AA368"/>
                </a:solidFill>
              </a:rPr>
              <a:t>	</a:t>
            </a:r>
            <a:r>
              <a:rPr lang="en-US" sz="2000">
                <a:solidFill>
                  <a:srgbClr val="FFD4D7"/>
                </a:solidFill>
              </a:rPr>
              <a:t>as the current passes through each resistor.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D4D7"/>
                </a:solidFill>
              </a:rPr>
              <a:t>The total voltage difference across the combination is the sum of these individual changes.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If two light bulbs are connected in series with a battery, the current will be less than with a single bulb, because the total series resistance is larger.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The bulbs will glow less brightly.</a:t>
            </a:r>
          </a:p>
        </p:txBody>
      </p:sp>
      <p:pic>
        <p:nvPicPr>
          <p:cNvPr id="17411" name="Picture 3" descr="1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6000"/>
            <a:ext cx="82296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0"/>
            <a:ext cx="9144000" cy="2041525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EFFF5D"/>
                </a:solidFill>
                <a:latin typeface="Comic Sans MS" pitchFamily="79" charset="0"/>
              </a:rPr>
              <a:t>Two resistors are connected in series with a battery as shown.  </a:t>
            </a:r>
            <a:r>
              <a:rPr lang="en-US" sz="3200" i="1">
                <a:solidFill>
                  <a:srgbClr val="EFFF5D"/>
                </a:solidFill>
                <a:latin typeface="Comic Sans MS" pitchFamily="79" charset="0"/>
              </a:rPr>
              <a:t>R</a:t>
            </a:r>
            <a:r>
              <a:rPr lang="en-US" sz="3200" baseline="-25000">
                <a:solidFill>
                  <a:srgbClr val="EFFF5D"/>
                </a:solidFill>
                <a:latin typeface="Comic Sans MS" pitchFamily="79" charset="0"/>
              </a:rPr>
              <a:t>1</a:t>
            </a:r>
            <a:r>
              <a:rPr lang="en-US" sz="3200">
                <a:solidFill>
                  <a:srgbClr val="EFFF5D"/>
                </a:solidFill>
                <a:latin typeface="Comic Sans MS" pitchFamily="79" charset="0"/>
              </a:rPr>
              <a:t> is less than </a:t>
            </a:r>
            <a:r>
              <a:rPr lang="en-US" sz="3200" i="1">
                <a:solidFill>
                  <a:srgbClr val="EFFF5D"/>
                </a:solidFill>
                <a:latin typeface="Comic Sans MS" pitchFamily="79" charset="0"/>
              </a:rPr>
              <a:t>R</a:t>
            </a:r>
            <a:r>
              <a:rPr lang="en-US" sz="3200" baseline="-25000">
                <a:solidFill>
                  <a:srgbClr val="EFFF5D"/>
                </a:solidFill>
                <a:latin typeface="Comic Sans MS" pitchFamily="79" charset="0"/>
              </a:rPr>
              <a:t>2</a:t>
            </a:r>
            <a:r>
              <a:rPr lang="en-US" sz="3200">
                <a:solidFill>
                  <a:srgbClr val="EFFF5D"/>
                </a:solidFill>
                <a:latin typeface="Comic Sans MS" pitchFamily="79" charset="0"/>
              </a:rPr>
              <a:t>.  Which of the two resistors has the greater current flowing through it?</a:t>
            </a:r>
            <a:endParaRPr lang="en-US" sz="4000">
              <a:solidFill>
                <a:srgbClr val="EFFF5D"/>
              </a:solidFill>
              <a:latin typeface="Comic Sans MS" pitchFamily="79" charset="0"/>
            </a:endParaRPr>
          </a:p>
        </p:txBody>
      </p:sp>
      <p:sp>
        <p:nvSpPr>
          <p:cNvPr id="1799171" name="Text Box 3"/>
          <p:cNvSpPr txBox="1">
            <a:spLocks noChangeArrowheads="1"/>
          </p:cNvSpPr>
          <p:nvPr/>
        </p:nvSpPr>
        <p:spPr bwMode="auto">
          <a:xfrm>
            <a:off x="762000" y="5334000"/>
            <a:ext cx="617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 algn="just" eaLnBrk="1" hangingPunct="1"/>
            <a:r>
              <a:rPr lang="en-US">
                <a:latin typeface="Arial" charset="0"/>
              </a:rPr>
              <a:t>The current is the same in each, since it is a series circuit.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143000" y="2895600"/>
            <a:ext cx="2743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i="1">
                <a:latin typeface="Comic Sans MS" pitchFamily="79" charset="0"/>
              </a:rPr>
              <a:t>R</a:t>
            </a:r>
            <a:r>
              <a:rPr lang="en-US" sz="2000" baseline="-25000">
                <a:latin typeface="Comic Sans MS" pitchFamily="79" charset="0"/>
              </a:rPr>
              <a:t>1</a:t>
            </a:r>
            <a:endParaRPr lang="en-US" sz="2000">
              <a:latin typeface="Comic Sans MS" pitchFamily="7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i="1">
                <a:latin typeface="Comic Sans MS" pitchFamily="79" charset="0"/>
              </a:rPr>
              <a:t>R</a:t>
            </a:r>
            <a:r>
              <a:rPr lang="en-US" sz="2000" baseline="-25000">
                <a:latin typeface="Comic Sans MS" pitchFamily="79" charset="0"/>
              </a:rPr>
              <a:t>2</a:t>
            </a:r>
            <a:endParaRPr lang="en-US" sz="2000">
              <a:latin typeface="Comic Sans MS" pitchFamily="7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The currents  are the same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endParaRPr lang="en-US" sz="2000">
              <a:latin typeface="Comic Sans MS" pitchFamily="79" charset="0"/>
            </a:endParaRPr>
          </a:p>
        </p:txBody>
      </p:sp>
      <p:pic>
        <p:nvPicPr>
          <p:cNvPr id="18437" name="Picture 6" descr="13_p27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2514600"/>
            <a:ext cx="3546475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9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9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9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0"/>
            <a:ext cx="9144000" cy="2041525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EFFF5D"/>
                </a:solidFill>
                <a:latin typeface="Comic Sans MS" pitchFamily="79" charset="0"/>
              </a:rPr>
              <a:t>Two resistors are connected in series with a battery as shown.  </a:t>
            </a:r>
            <a:r>
              <a:rPr lang="en-US" sz="3200" i="1">
                <a:solidFill>
                  <a:srgbClr val="EFFF5D"/>
                </a:solidFill>
                <a:latin typeface="Comic Sans MS" pitchFamily="79" charset="0"/>
              </a:rPr>
              <a:t>R</a:t>
            </a:r>
            <a:r>
              <a:rPr lang="en-US" sz="3200" baseline="-25000">
                <a:solidFill>
                  <a:srgbClr val="EFFF5D"/>
                </a:solidFill>
                <a:latin typeface="Comic Sans MS" pitchFamily="79" charset="0"/>
              </a:rPr>
              <a:t>1</a:t>
            </a:r>
            <a:r>
              <a:rPr lang="en-US" sz="3200">
                <a:solidFill>
                  <a:srgbClr val="EFFF5D"/>
                </a:solidFill>
                <a:latin typeface="Comic Sans MS" pitchFamily="79" charset="0"/>
              </a:rPr>
              <a:t> is less than </a:t>
            </a:r>
            <a:r>
              <a:rPr lang="en-US" sz="3200" i="1">
                <a:solidFill>
                  <a:srgbClr val="EFFF5D"/>
                </a:solidFill>
                <a:latin typeface="Comic Sans MS" pitchFamily="79" charset="0"/>
              </a:rPr>
              <a:t>R</a:t>
            </a:r>
            <a:r>
              <a:rPr lang="en-US" sz="3200" baseline="-25000">
                <a:solidFill>
                  <a:srgbClr val="EFFF5D"/>
                </a:solidFill>
                <a:latin typeface="Comic Sans MS" pitchFamily="79" charset="0"/>
              </a:rPr>
              <a:t>2</a:t>
            </a:r>
            <a:r>
              <a:rPr lang="en-US" sz="3200">
                <a:solidFill>
                  <a:srgbClr val="EFFF5D"/>
                </a:solidFill>
                <a:latin typeface="Comic Sans MS" pitchFamily="79" charset="0"/>
              </a:rPr>
              <a:t>.  Which of the two resistors has the greatest voltage difference across it?</a:t>
            </a:r>
            <a:endParaRPr lang="en-US" sz="4000">
              <a:solidFill>
                <a:srgbClr val="EFFF5D"/>
              </a:solidFill>
              <a:latin typeface="Comic Sans MS" pitchFamily="79" charset="0"/>
            </a:endParaRPr>
          </a:p>
        </p:txBody>
      </p:sp>
      <p:sp>
        <p:nvSpPr>
          <p:cNvPr id="1801219" name="Text Box 3"/>
          <p:cNvSpPr txBox="1">
            <a:spLocks noChangeArrowheads="1"/>
          </p:cNvSpPr>
          <p:nvPr/>
        </p:nvSpPr>
        <p:spPr bwMode="auto">
          <a:xfrm>
            <a:off x="762000" y="5334000"/>
            <a:ext cx="7924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n-US">
                <a:latin typeface="Arial" charset="0"/>
              </a:rPr>
              <a:t>The voltage difference is greater across </a:t>
            </a:r>
            <a:r>
              <a:rPr lang="en-US" i="1">
                <a:latin typeface="Arial" charset="0"/>
              </a:rPr>
              <a:t>R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. According to Ohm's Law, </a:t>
            </a:r>
            <a:r>
              <a:rPr lang="en-US" i="1">
                <a:latin typeface="Arial" charset="0"/>
              </a:rPr>
              <a:t>V</a:t>
            </a:r>
            <a:r>
              <a:rPr lang="en-US">
                <a:latin typeface="Arial" charset="0"/>
              </a:rPr>
              <a:t> = </a:t>
            </a:r>
            <a:r>
              <a:rPr lang="en-US" i="1">
                <a:latin typeface="Arial" charset="0"/>
              </a:rPr>
              <a:t>IR</a:t>
            </a:r>
            <a:r>
              <a:rPr lang="en-US">
                <a:latin typeface="Arial" charset="0"/>
              </a:rPr>
              <a:t>, so for the same current, the larger the resistance the greater the potential difference.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43000" y="2895600"/>
            <a:ext cx="2743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i="1">
                <a:latin typeface="Comic Sans MS" pitchFamily="79" charset="0"/>
              </a:rPr>
              <a:t>R</a:t>
            </a:r>
            <a:r>
              <a:rPr lang="en-US" sz="2000" baseline="-25000">
                <a:latin typeface="Comic Sans MS" pitchFamily="79" charset="0"/>
              </a:rPr>
              <a:t>1</a:t>
            </a:r>
            <a:endParaRPr lang="en-US" sz="2000">
              <a:latin typeface="Comic Sans MS" pitchFamily="7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i="1">
                <a:latin typeface="Comic Sans MS" pitchFamily="79" charset="0"/>
              </a:rPr>
              <a:t>R</a:t>
            </a:r>
            <a:r>
              <a:rPr lang="en-US" sz="2000" baseline="-25000">
                <a:latin typeface="Comic Sans MS" pitchFamily="79" charset="0"/>
              </a:rPr>
              <a:t>2</a:t>
            </a:r>
            <a:endParaRPr lang="en-US" sz="2000">
              <a:latin typeface="Comic Sans MS" pitchFamily="7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Both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Neither</a:t>
            </a:r>
          </a:p>
        </p:txBody>
      </p:sp>
      <p:pic>
        <p:nvPicPr>
          <p:cNvPr id="19461" name="Picture 5" descr="13_p27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2514600"/>
            <a:ext cx="3546475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1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0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1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8686800" cy="277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If the internal resistance of the battery is 5 </a:t>
            </a:r>
            <a:r>
              <a:rPr lang="en-US" dirty="0">
                <a:latin typeface="Arial" charset="0"/>
                <a:sym typeface="Symbol" pitchFamily="18" charset="2"/>
              </a:rPr>
              <a:t>, then the total resistance of the circuit is:		        </a:t>
            </a:r>
            <a:r>
              <a:rPr lang="en-US" i="1" dirty="0">
                <a:solidFill>
                  <a:schemeClr val="tx2"/>
                </a:solidFill>
              </a:rPr>
              <a:t>R</a:t>
            </a:r>
            <a:r>
              <a:rPr lang="en-US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 = </a:t>
            </a:r>
            <a:r>
              <a:rPr lang="en-US" i="1" dirty="0" err="1">
                <a:solidFill>
                  <a:schemeClr val="tx2"/>
                </a:solidFill>
              </a:rPr>
              <a:t>R</a:t>
            </a:r>
            <a:r>
              <a:rPr lang="en-US" baseline="-25000" dirty="0" err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battery</a:t>
            </a:r>
            <a:r>
              <a:rPr lang="en-US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 + </a:t>
            </a:r>
            <a:r>
              <a:rPr lang="en-US" i="1" dirty="0" err="1">
                <a:solidFill>
                  <a:schemeClr val="tx2"/>
                </a:solidFill>
              </a:rPr>
              <a:t>R</a:t>
            </a:r>
            <a:r>
              <a:rPr lang="en-US" baseline="-25000" dirty="0" err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bulb</a:t>
            </a:r>
            <a:endParaRPr lang="en-US" dirty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						= 5  + 20 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						= 25 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  <a:sym typeface="Symbol" pitchFamily="18" charset="2"/>
              </a:rPr>
              <a:t>Then the total current in the circuit is:   </a:t>
            </a:r>
            <a:r>
              <a:rPr lang="en-US" i="1" dirty="0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 = </a:t>
            </a:r>
            <a:r>
              <a:rPr lang="en-US" sz="3200" i="1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</a:t>
            </a:r>
            <a:r>
              <a:rPr lang="en-US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/ </a:t>
            </a:r>
            <a:r>
              <a:rPr lang="en-US" i="1" dirty="0">
                <a:solidFill>
                  <a:schemeClr val="tx2"/>
                </a:solidFill>
              </a:rPr>
              <a:t>R</a:t>
            </a:r>
            <a:endParaRPr lang="en-US" i="1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i="1" dirty="0">
                <a:solidFill>
                  <a:schemeClr val="tx2"/>
                </a:solidFill>
                <a:latin typeface="Arial" charset="0"/>
              </a:rPr>
              <a:t>						=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1.5 V </a:t>
            </a:r>
            <a:r>
              <a:rPr lang="en-US" i="1" dirty="0">
                <a:solidFill>
                  <a:schemeClr val="tx2"/>
                </a:solidFill>
                <a:latin typeface="Arial" charset="0"/>
              </a:rPr>
              <a:t>/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 25 </a:t>
            </a:r>
            <a:r>
              <a:rPr lang="en-US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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						= 0.06 A = 60 mA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pic>
        <p:nvPicPr>
          <p:cNvPr id="14339" name="Picture 4" descr="13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314700"/>
            <a:ext cx="4521200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28600" y="3311525"/>
            <a:ext cx="4419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And the voltage difference across the light bulb is: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>
                <a:latin typeface="Arial" charset="0"/>
              </a:rPr>
              <a:t>	</a:t>
            </a:r>
            <a:r>
              <a:rPr lang="en-US">
                <a:solidFill>
                  <a:schemeClr val="tx2"/>
                </a:solidFill>
                <a:latin typeface="Arial" charset="0"/>
                <a:sym typeface="Symbol" pitchFamily="18" charset="2"/>
              </a:rPr>
              <a:t></a:t>
            </a:r>
            <a:r>
              <a:rPr lang="en-US" i="1">
                <a:solidFill>
                  <a:schemeClr val="tx2"/>
                </a:solidFill>
              </a:rPr>
              <a:t>V</a:t>
            </a:r>
            <a:r>
              <a:rPr lang="en-US">
                <a:solidFill>
                  <a:schemeClr val="tx2"/>
                </a:solidFill>
                <a:latin typeface="Arial" charset="0"/>
              </a:rPr>
              <a:t> = </a:t>
            </a:r>
            <a:r>
              <a:rPr lang="en-US" i="1">
                <a:solidFill>
                  <a:schemeClr val="tx2"/>
                </a:solidFill>
              </a:rPr>
              <a:t>I R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  <a:latin typeface="Arial" charset="0"/>
              </a:rPr>
              <a:t>	      = (0.06 A)(20 </a:t>
            </a:r>
            <a:r>
              <a:rPr lang="en-US">
                <a:solidFill>
                  <a:schemeClr val="tx2"/>
                </a:solidFill>
                <a:latin typeface="Arial" charset="0"/>
                <a:sym typeface="Symbol" pitchFamily="18" charset="2"/>
              </a:rPr>
              <a:t>)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  <a:latin typeface="Arial" charset="0"/>
                <a:sym typeface="Symbol" pitchFamily="18" charset="2"/>
              </a:rPr>
              <a:t>	      = 1.2 V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  <a:sym typeface="Symbol" pitchFamily="18" charset="2"/>
              </a:rPr>
              <a:t>If we measure the voltage difference across the battery or the light bulb, we will get 1.2 V.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ny">
  <a:themeElements>
    <a:clrScheme name="arny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arny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ny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y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y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HD:Applications:Microsoft Office 2004:Templates:My Templates:arny.pot</Template>
  <TotalTime>30093</TotalTime>
  <Words>2447</Words>
  <Application>Microsoft Office PowerPoint</Application>
  <PresentationFormat>On-screen Show (4:3)</PresentationFormat>
  <Paragraphs>250</Paragraphs>
  <Slides>37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Arial Black</vt:lpstr>
      <vt:lpstr>Cambria Math</vt:lpstr>
      <vt:lpstr>Comic Sans MS</vt:lpstr>
      <vt:lpstr>Times New Roman</vt:lpstr>
      <vt:lpstr>Wingdings</vt:lpstr>
      <vt:lpstr>arny</vt:lpstr>
      <vt:lpstr>Equation</vt:lpstr>
      <vt:lpstr>Ohm’s Law and Resistance</vt:lpstr>
      <vt:lpstr>PowerPoint Presentation</vt:lpstr>
      <vt:lpstr>PowerPoint Presentation</vt:lpstr>
      <vt:lpstr>Series and Parallel Circuits</vt:lpstr>
      <vt:lpstr>PowerPoint Presentation</vt:lpstr>
      <vt:lpstr>PowerPoint Presentation</vt:lpstr>
      <vt:lpstr>Two resistors are connected in series with a battery as shown.  R1 is less than R2.  Which of the two resistors has the greater current flowing through it?</vt:lpstr>
      <vt:lpstr>Two resistors are connected in series with a battery as shown.  R1 is less than R2.  Which of the two resistors has the greatest voltage difference across it?</vt:lpstr>
      <vt:lpstr>PowerPoint Presentation</vt:lpstr>
      <vt:lpstr>Quiz: What is the voltage difference across the 25- resistance?</vt:lpstr>
      <vt:lpstr>Quiz: What is the voltage difference across the 25- resistance?</vt:lpstr>
      <vt:lpstr>PowerPoint Presentation</vt:lpstr>
      <vt:lpstr>PowerPoint Presentation</vt:lpstr>
      <vt:lpstr>Two 10- light bulbs are connected in parallel to one another, and this combination is connected to a 6-V battery.  What is the total current flowing around the loop?</vt:lpstr>
      <vt:lpstr>How much current passes through each light bulb?</vt:lpstr>
      <vt:lpstr>Three identical resistors, each 24 , are connected in parallel with one another as shown.  The combination is connected to a 12-V battery whose internal resistance is negligible. What is the equivalent resistance of this parallel combination?</vt:lpstr>
      <vt:lpstr>What is the total current through the combination?</vt:lpstr>
      <vt:lpstr>How much current flows through each resistor in the combination?</vt:lpstr>
      <vt:lpstr>Are the two circuits equivalent to each other? </vt:lpstr>
      <vt:lpstr>Electric Energy and Power</vt:lpstr>
      <vt:lpstr>PowerPoint Presentation</vt:lpstr>
      <vt:lpstr>PowerPoint Presentation</vt:lpstr>
      <vt:lpstr>What is the power dissipated in a 20- light bulb powered by two 1.5-V batteries in series?</vt:lpstr>
      <vt:lpstr>PowerPoint Presentation</vt:lpstr>
      <vt:lpstr>PowerPoint Presentation</vt:lpstr>
      <vt:lpstr>How much does it cost to light a 100-watt light bulb for one day?  Assume an average rate of cost of 10 cents per kilowatt-hour.</vt:lpstr>
      <vt:lpstr>Alternating Current and Household Circuits</vt:lpstr>
      <vt:lpstr>PowerPoint Presentation</vt:lpstr>
      <vt:lpstr>PowerPoint Presentation</vt:lpstr>
      <vt:lpstr>A 60-W light bulb is designed to operate on 120 V ac.  What is the effective current drawn by the bulb?</vt:lpstr>
      <vt:lpstr>PowerPoint Presentation</vt:lpstr>
      <vt:lpstr>Quiz:  In the circuit shown, R3 is greater than R2, and R2 is greater than R1.   is the electromotive force of the battery whose internal resistance is negligible.  Which of the three resistors has the greatest current flowing through it?</vt:lpstr>
      <vt:lpstr>Back Up Slides</vt:lpstr>
      <vt:lpstr>PowerPoint Presentation</vt:lpstr>
      <vt:lpstr>In the circuit shown, the circle with a V in it represents a voltmeter.  Which of the following statements is correct?</vt:lpstr>
      <vt:lpstr>PowerPoint Presentation</vt:lpstr>
      <vt:lpstr>In the circuit shown, the circle with an A in it represents an ammeter.  Which of the following statements is correct?</vt:lpstr>
    </vt:vector>
  </TitlesOfParts>
  <Company>ISU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Chapter 15 Thermodynamics</dc:title>
  <dc:subject>Cutnell</dc:subject>
  <dc:creator>Kara Keeter</dc:creator>
  <cp:keywords>Cutnell, PowerPoint, Presentation</cp:keywords>
  <cp:lastModifiedBy>David King</cp:lastModifiedBy>
  <cp:revision>121</cp:revision>
  <cp:lastPrinted>2006-03-07T20:21:09Z</cp:lastPrinted>
  <dcterms:created xsi:type="dcterms:W3CDTF">2006-01-07T22:20:33Z</dcterms:created>
  <dcterms:modified xsi:type="dcterms:W3CDTF">2021-04-04T22:00:40Z</dcterms:modified>
  <cp:category>Presentations</cp:category>
</cp:coreProperties>
</file>