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91" r:id="rId2"/>
    <p:sldId id="292" r:id="rId3"/>
    <p:sldId id="293" r:id="rId4"/>
    <p:sldId id="323" r:id="rId5"/>
    <p:sldId id="328" r:id="rId6"/>
    <p:sldId id="996" r:id="rId7"/>
    <p:sldId id="997" r:id="rId8"/>
    <p:sldId id="998" r:id="rId9"/>
    <p:sldId id="615" r:id="rId10"/>
    <p:sldId id="963" r:id="rId11"/>
    <p:sldId id="966" r:id="rId12"/>
    <p:sldId id="729" r:id="rId13"/>
    <p:sldId id="964" r:id="rId14"/>
    <p:sldId id="946" r:id="rId15"/>
    <p:sldId id="968" r:id="rId16"/>
    <p:sldId id="969" r:id="rId17"/>
    <p:sldId id="993" r:id="rId18"/>
    <p:sldId id="891" r:id="rId19"/>
    <p:sldId id="975" r:id="rId20"/>
    <p:sldId id="976" r:id="rId21"/>
    <p:sldId id="949" r:id="rId22"/>
    <p:sldId id="950" r:id="rId23"/>
    <p:sldId id="972" r:id="rId24"/>
    <p:sldId id="958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4D7"/>
    <a:srgbClr val="FFE7E2"/>
    <a:srgbClr val="D1FFBE"/>
    <a:srgbClr val="FF9CD1"/>
    <a:srgbClr val="FF6FCF"/>
    <a:srgbClr val="EFFF5D"/>
    <a:srgbClr val="FFBF8A"/>
    <a:srgbClr val="FAA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2509" autoAdjust="0"/>
  </p:normalViewPr>
  <p:slideViewPr>
    <p:cSldViewPr>
      <p:cViewPr varScale="1">
        <p:scale>
          <a:sx n="79" d="100"/>
          <a:sy n="79" d="100"/>
        </p:scale>
        <p:origin x="7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56"/>
    </p:cViewPr>
  </p:sorterViewPr>
  <p:notesViewPr>
    <p:cSldViewPr>
      <p:cViewPr varScale="1">
        <p:scale>
          <a:sx n="92" d="100"/>
          <a:sy n="92" d="100"/>
        </p:scale>
        <p:origin x="-217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8AD9948-7546-4CBC-BB6B-31A9F60AB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2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726C9F4-E947-463F-897D-81562AE2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9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08354-287F-411B-8FB7-4FDA8809BD85}" type="slidenum">
              <a:rPr lang="en-US"/>
              <a:pPr/>
              <a:t>1</a:t>
            </a:fld>
            <a:endParaRPr lang="en-US"/>
          </a:p>
        </p:txBody>
      </p:sp>
      <p:sp>
        <p:nvSpPr>
          <p:cNvPr id="174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6B6576-849F-4548-84D4-CDB46125B2E3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EC94F5-835D-4F8B-ACCA-CAA01BD4F775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faucet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F8C6F7-A77D-4211-928B-3E3A288177FB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20A5F7-436D-4F87-91C3-4D33B60693BE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47D3D7-DC70-420C-99E5-634ACAD904D8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FC0DF7-B054-4EFB-9190-99488A66679F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58028-D652-4999-9B43-EF6C1869352B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976522-3489-4348-A70A-4D115470CDE6}" type="slidenum">
              <a:rPr lang="en-US" sz="1300"/>
              <a:pPr eaLnBrk="1" hangingPunct="1"/>
              <a:t>17</a:t>
            </a:fld>
            <a:endParaRPr 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76F579-C408-4994-9B50-D72E57A8187E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F4D111-0EFF-4283-8F0A-10F151C9C426}" type="slidenum">
              <a:rPr lang="en-US" sz="1300"/>
              <a:pPr eaLnBrk="1" hangingPunct="1"/>
              <a:t>19</a:t>
            </a:fld>
            <a:endParaRPr 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174DE-C127-4C8C-9537-CE53EC8B9F66}" type="slidenum">
              <a:rPr lang="en-US"/>
              <a:pPr/>
              <a:t>2</a:t>
            </a:fld>
            <a:endParaRPr lang="en-US"/>
          </a:p>
        </p:txBody>
      </p:sp>
      <p:sp>
        <p:nvSpPr>
          <p:cNvPr id="174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F66C82-1284-4E4F-B1A6-5B27E525A36F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BD4C3F-6221-422F-9C1C-9138743535BB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5F57D-8F10-432A-8C92-45B4112B840A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F83344-43E0-4943-B772-885782E81356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6FFFB3-295A-413E-AB54-6F601490430F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199A4-8E95-45AA-8484-DA220D8C00A5}" type="slidenum">
              <a:rPr lang="en-US"/>
              <a:pPr/>
              <a:t>3</a:t>
            </a:fld>
            <a:endParaRPr lang="en-US"/>
          </a:p>
        </p:txBody>
      </p:sp>
      <p:sp>
        <p:nvSpPr>
          <p:cNvPr id="175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</a:t>
            </a:r>
            <a:r>
              <a:rPr lang="en-US" baseline="0" dirty="0"/>
              <a:t> to get V(q), one need calculus. Just ask students to take it as is. Then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544B4-6762-4CFC-9B45-D167EA0B50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29057" indent="-280406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21626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570276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18927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fld id="{3A998C1D-C383-4353-A43C-D1553C6CB49F}" type="slidenum">
              <a:rPr lang="ja-JP" altLang="en-US" sz="1200">
                <a:solidFill>
                  <a:schemeClr val="tx1"/>
                </a:solidFill>
              </a:rPr>
              <a:pPr/>
              <a:t>5</a:t>
            </a:fld>
            <a:endParaRPr lang="en-US" altLang="ja-JP" sz="120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08AA6-8EAB-405A-90B4-15382B654EA0}" type="slidenum">
              <a:rPr lang="en-US"/>
              <a:pPr/>
              <a:t>6</a:t>
            </a:fld>
            <a:endParaRPr lang="en-US"/>
          </a:p>
        </p:txBody>
      </p:sp>
      <p:sp>
        <p:nvSpPr>
          <p:cNvPr id="175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Cosmic rays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29057" indent="-280406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21626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570276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18927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fld id="{2FCFB6F4-23B1-4273-AF59-AB7587D68290}" type="slidenum">
              <a:rPr lang="ja-JP" altLang="en-US" sz="1200">
                <a:solidFill>
                  <a:schemeClr val="tx1"/>
                </a:solidFill>
              </a:rPr>
              <a:pPr/>
              <a:t>7</a:t>
            </a:fld>
            <a:endParaRPr lang="en-US" altLang="ja-JP" sz="120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Use the demo as the starting point of this slide.</a:t>
            </a:r>
          </a:p>
          <a:p>
            <a:r>
              <a:rPr lang="en-US"/>
              <a:t>Ask question: the whole object has the same potential, why the only the sharp tip act like a engin?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29057" indent="-280406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21626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570276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18927" indent="-224325" defTabSz="914437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fld id="{32DCAB39-D656-4D87-9A5F-A80E4A7C67B9}" type="slidenum">
              <a:rPr lang="ja-JP" altLang="en-US" sz="1200">
                <a:solidFill>
                  <a:schemeClr val="tx1"/>
                </a:solidFill>
              </a:rPr>
              <a:pPr/>
              <a:t>8</a:t>
            </a:fld>
            <a:endParaRPr lang="en-US" altLang="ja-JP" sz="120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Tell first why  lightning can cause damage:  shock waves. </a:t>
            </a:r>
          </a:p>
          <a:p>
            <a:r>
              <a:rPr lang="en-US"/>
              <a:t>Cloud charge induce electric field in the lightning rod.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B6A832-8D0C-4C07-8806-51522B57CB64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64232C-4717-4468-814D-590BE328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9269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EBE4-2E0C-4FB3-AF06-DAD9023A6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9617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A58F-A8C5-42B8-A92A-ED1BC178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373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0957-191E-4516-8515-20BF960B7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604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68E2-4333-458F-BD28-320E3E5C1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515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168C-2007-4D3F-95D3-22D0BD1A6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622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839C-F199-4298-B0E2-FD7C7D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9301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DB7E-EFBD-4952-AA4B-772662025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462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3878-D1FD-422E-B75F-D605F448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7847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4E17-3984-41B9-A848-CD4A7E4C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602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E763-22F2-41C2-A74C-FEA58B63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03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0CED-D69B-483B-94A8-724ABA36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7895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6823DCD-EAD7-4450-A24D-FE490F07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79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80010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Electric potential </a:t>
            </a:r>
            <a:r>
              <a:rPr lang="en-US" sz="2400" dirty="0"/>
              <a:t>is related to electrostatic potential energy in much the same way as electric field is related to electrostatic force.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change in electric potential is equal to the change in electrostatic potential energy per unit of positive test charge: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Electric potential and potential energy are closely related, but </a:t>
            </a:r>
            <a:r>
              <a:rPr lang="en-US" sz="2400" b="1" i="1" dirty="0">
                <a:solidFill>
                  <a:schemeClr val="accent1"/>
                </a:solidFill>
              </a:rPr>
              <a:t>they are NOT the same</a:t>
            </a:r>
            <a:r>
              <a:rPr lang="en-US" sz="2400" b="1" dirty="0">
                <a:solidFill>
                  <a:schemeClr val="accent1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the charge </a:t>
            </a:r>
            <a:r>
              <a:rPr lang="en-US" sz="2000" i="1" dirty="0"/>
              <a:t>q</a:t>
            </a:r>
            <a:r>
              <a:rPr lang="en-US" sz="2000" dirty="0"/>
              <a:t> is negative, its potential energy will decrease when it is moved in the direction of increasing electric potential.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It is the </a:t>
            </a:r>
            <a:r>
              <a:rPr lang="en-US" sz="2400" b="1" i="1" dirty="0">
                <a:solidFill>
                  <a:schemeClr val="accent1"/>
                </a:solidFill>
              </a:rPr>
              <a:t>change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in potential energy that is meaningful.</a:t>
            </a:r>
          </a:p>
        </p:txBody>
      </p:sp>
      <p:graphicFrame>
        <p:nvGraphicFramePr>
          <p:cNvPr id="1744902" name="Object 6"/>
          <p:cNvGraphicFramePr>
            <a:graphicFrameLocks noChangeAspect="1"/>
          </p:cNvGraphicFramePr>
          <p:nvPr/>
        </p:nvGraphicFramePr>
        <p:xfrm>
          <a:off x="2651125" y="2362200"/>
          <a:ext cx="3902075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4" imgW="2247900" imgH="1028700" progId="Equation.3">
                  <p:embed/>
                </p:oleObj>
              </mc:Choice>
              <mc:Fallback>
                <p:oleObj name="Equation" r:id="rId4" imgW="2247900" imgH="1028700" progId="Equation.3">
                  <p:embed/>
                  <p:pic>
                    <p:nvPicPr>
                      <p:cNvPr id="17449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2362200"/>
                        <a:ext cx="3902075" cy="1785938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2710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Electric Circuits and Electric Current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flashlight, an electric toaster, and a car’s starting motor all involve electric circuits and electric current.</a:t>
            </a:r>
          </a:p>
        </p:txBody>
      </p:sp>
      <p:pic>
        <p:nvPicPr>
          <p:cNvPr id="4100" name="Picture 5" descr="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67088"/>
            <a:ext cx="56388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7010400" cy="37480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In this circuit, the battery is the energy source, using energy from chemical reactions to separate positive and negative charges.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This leads to a voltage difference, with an excess of positive charges at one end of the battery and an excess of negative charges at the other.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These charges will tend to flow from one terminal to the other if we provide an external conducting path (the </a:t>
            </a:r>
            <a:r>
              <a:rPr lang="en-US" b="1" i="1">
                <a:solidFill>
                  <a:schemeClr val="accent1"/>
                </a:solidFill>
                <a:latin typeface="Arial" charset="0"/>
              </a:rPr>
              <a:t>circuit</a:t>
            </a:r>
            <a:r>
              <a:rPr lang="en-US">
                <a:latin typeface="Arial" charset="0"/>
              </a:rPr>
              <a:t>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Water flowing in a pipe is similar to electric current flowing in a circuit.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The battery is like the pump.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The electric charge is like the water.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The connecting wires are like the thick pipe.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The filament is like the nozzle or narrow pipe.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The switch is like the valve.</a:t>
            </a:r>
          </a:p>
        </p:txBody>
      </p:sp>
      <p:pic>
        <p:nvPicPr>
          <p:cNvPr id="8195" name="Picture 5" descr="1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9513"/>
            <a:ext cx="8856663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914400" y="1295400"/>
            <a:ext cx="7467600" cy="884238"/>
          </a:xfrm>
          <a:prstGeom prst="rect">
            <a:avLst/>
          </a:prstGeom>
          <a:solidFill>
            <a:srgbClr val="EFFF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 sz="2800"/>
              <a:t>   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800" dirty="0"/>
              <a:t>A flow of electric charge is an </a:t>
            </a:r>
            <a:r>
              <a:rPr lang="en-US" sz="2800" b="1" i="1" dirty="0">
                <a:solidFill>
                  <a:schemeClr val="accent1"/>
                </a:solidFill>
              </a:rPr>
              <a:t>electric current</a:t>
            </a:r>
            <a:r>
              <a:rPr lang="en-US" sz="2800" dirty="0"/>
              <a:t>: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800" dirty="0"/>
              <a:t>			</a:t>
            </a:r>
            <a:r>
              <a:rPr lang="en-US" sz="2800" dirty="0">
                <a:solidFill>
                  <a:schemeClr val="bg2"/>
                </a:solidFill>
              </a:rPr>
              <a:t>where </a:t>
            </a:r>
            <a:r>
              <a:rPr lang="en-US" sz="2800" i="1" dirty="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2800" dirty="0">
                <a:solidFill>
                  <a:schemeClr val="bg2"/>
                </a:solidFill>
              </a:rPr>
              <a:t> is electric current, </a:t>
            </a:r>
            <a:r>
              <a:rPr lang="en-US" sz="280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800" dirty="0">
                <a:solidFill>
                  <a:schemeClr val="bg2"/>
                </a:solidFill>
              </a:rPr>
              <a:t> is charge, 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bg2"/>
                </a:solidFill>
              </a:rPr>
              <a:t>			through </a:t>
            </a:r>
            <a:r>
              <a:rPr lang="en-US" sz="2800">
                <a:solidFill>
                  <a:schemeClr val="bg2"/>
                </a:solidFill>
              </a:rPr>
              <a:t>a cross section </a:t>
            </a:r>
            <a:r>
              <a:rPr lang="en-US" sz="2800" dirty="0">
                <a:solidFill>
                  <a:schemeClr val="bg2"/>
                </a:solidFill>
              </a:rPr>
              <a:t>and </a:t>
            </a:r>
            <a:r>
              <a:rPr lang="en-US" sz="2800" i="1" dirty="0">
                <a:solidFill>
                  <a:schemeClr val="bg2"/>
                </a:solidFill>
                <a:latin typeface="Times New Roman" pitchFamily="18" charset="0"/>
              </a:rPr>
              <a:t>t</a:t>
            </a:r>
            <a:r>
              <a:rPr lang="en-US" sz="2800" dirty="0">
                <a:solidFill>
                  <a:schemeClr val="bg2"/>
                </a:solidFill>
              </a:rPr>
              <a:t> is time.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800" dirty="0"/>
              <a:t>The standard unit for electric current is the </a:t>
            </a:r>
            <a:r>
              <a:rPr lang="en-US" sz="2800" b="1" i="1" dirty="0">
                <a:solidFill>
                  <a:schemeClr val="accent1"/>
                </a:solidFill>
              </a:rPr>
              <a:t>ampere</a:t>
            </a:r>
            <a:r>
              <a:rPr lang="en-US" sz="2800" dirty="0"/>
              <a:t>: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800" dirty="0"/>
              <a:t>			</a:t>
            </a:r>
            <a:r>
              <a:rPr lang="en-US" sz="2800" dirty="0">
                <a:solidFill>
                  <a:srgbClr val="FAA368"/>
                </a:solidFill>
              </a:rPr>
              <a:t>1 A = 1 C / s</a:t>
            </a:r>
          </a:p>
        </p:txBody>
      </p:sp>
      <p:pic>
        <p:nvPicPr>
          <p:cNvPr id="5124" name="Picture 8" descr="13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4375"/>
            <a:ext cx="4667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5" name="Object 9"/>
          <p:cNvGraphicFramePr>
            <a:graphicFrameLocks noChangeAspect="1"/>
          </p:cNvGraphicFramePr>
          <p:nvPr/>
        </p:nvGraphicFramePr>
        <p:xfrm>
          <a:off x="914400" y="1295400"/>
          <a:ext cx="8397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5" imgW="355600" imgH="368300" progId="Equation.3">
                  <p:embed/>
                </p:oleObj>
              </mc:Choice>
              <mc:Fallback>
                <p:oleObj name="Equation" r:id="rId5" imgW="355600" imgH="368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39788" cy="868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28600" y="3276600"/>
            <a:ext cx="41148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For example, if 3 C of charge flow through a wire in 2 s, then the electric current </a:t>
            </a:r>
            <a:r>
              <a:rPr lang="en-US" sz="2800" i="1"/>
              <a:t>I</a:t>
            </a:r>
            <a:r>
              <a:rPr lang="en-US" sz="2800"/>
              <a:t>  </a:t>
            </a:r>
            <a:r>
              <a:rPr lang="en-US" sz="2800">
                <a:latin typeface="Arial" charset="0"/>
              </a:rPr>
              <a:t>is </a:t>
            </a:r>
            <a:r>
              <a:rPr lang="en-US" sz="2800">
                <a:solidFill>
                  <a:srgbClr val="FAA368"/>
                </a:solidFill>
                <a:latin typeface="Arial" charset="0"/>
              </a:rPr>
              <a:t>3 C / 2 s = 1.5 A</a:t>
            </a:r>
            <a:r>
              <a:rPr lang="en-US" sz="2800">
                <a:latin typeface="Arial" charset="0"/>
              </a:rPr>
              <a:t>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endParaRPr lang="en-US" sz="280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Positive charges moving to the right have the same effect as negative charges moving to the left.</a:t>
            </a:r>
            <a:endParaRPr lang="en-US" i="1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467600" cy="884238"/>
          </a:xfrm>
          <a:prstGeom prst="rect">
            <a:avLst/>
          </a:prstGeom>
          <a:solidFill>
            <a:srgbClr val="EFFF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 sz="2800"/>
              <a:t>   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A flow of electric charge is an </a:t>
            </a:r>
            <a:r>
              <a:rPr lang="en-US" sz="2800" b="1" i="1">
                <a:solidFill>
                  <a:schemeClr val="accent1"/>
                </a:solidFill>
              </a:rPr>
              <a:t>electric current</a:t>
            </a:r>
            <a:r>
              <a:rPr lang="en-US" sz="2800"/>
              <a:t>: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800"/>
              <a:t>			</a:t>
            </a:r>
            <a:r>
              <a:rPr lang="en-US" sz="2800">
                <a:solidFill>
                  <a:schemeClr val="bg2"/>
                </a:solidFill>
              </a:rPr>
              <a:t>where </a:t>
            </a:r>
            <a:r>
              <a:rPr lang="en-US" sz="2800" i="1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en-US" sz="2800">
                <a:solidFill>
                  <a:schemeClr val="bg2"/>
                </a:solidFill>
              </a:rPr>
              <a:t> is electric current, </a:t>
            </a:r>
            <a:r>
              <a:rPr lang="en-US" sz="2800" i="1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800">
                <a:solidFill>
                  <a:schemeClr val="bg2"/>
                </a:solidFill>
              </a:rPr>
              <a:t> is charge, 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bg2"/>
                </a:solidFill>
              </a:rPr>
              <a:t>			and </a:t>
            </a:r>
            <a:r>
              <a:rPr lang="en-US" sz="2800" i="1">
                <a:solidFill>
                  <a:schemeClr val="bg2"/>
                </a:solidFill>
                <a:latin typeface="Times New Roman" pitchFamily="18" charset="0"/>
              </a:rPr>
              <a:t>t</a:t>
            </a:r>
            <a:r>
              <a:rPr lang="en-US" sz="2800">
                <a:solidFill>
                  <a:schemeClr val="bg2"/>
                </a:solidFill>
              </a:rPr>
              <a:t> is time.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The standard unit for electric current is the </a:t>
            </a:r>
            <a:r>
              <a:rPr lang="en-US" sz="2800" b="1" i="1">
                <a:solidFill>
                  <a:schemeClr val="accent1"/>
                </a:solidFill>
              </a:rPr>
              <a:t>ampere</a:t>
            </a:r>
            <a:r>
              <a:rPr lang="en-US" sz="2800"/>
              <a:t>: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800"/>
              <a:t>			</a:t>
            </a:r>
            <a:r>
              <a:rPr lang="en-US" sz="2800">
                <a:solidFill>
                  <a:srgbClr val="FAA368"/>
                </a:solidFill>
              </a:rPr>
              <a:t>1 A = 1 C / s</a:t>
            </a:r>
          </a:p>
        </p:txBody>
      </p:sp>
      <p:pic>
        <p:nvPicPr>
          <p:cNvPr id="6148" name="Picture 4" descr="13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4375"/>
            <a:ext cx="4667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914400" y="1295400"/>
          <a:ext cx="8397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355600" imgH="368300" progId="Equation.3">
                  <p:embed/>
                </p:oleObj>
              </mc:Choice>
              <mc:Fallback>
                <p:oleObj name="Equation" r:id="rId5" imgW="3556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39788" cy="868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3276600"/>
            <a:ext cx="41148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The direction of current is defined as the direction that positive charges would flow.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In reality, the charge carriers in a metal wire are negatively charged electrons.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endParaRPr lang="en-US" i="1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6600"/>
            <a:ext cx="9144000" cy="10668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Which of the two circuits shown will cause the light bulb to light?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793028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76962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Diagram B will allow the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light bulb to light since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there is a </a:t>
            </a:r>
            <a:r>
              <a:rPr lang="en-US" sz="2000" b="1" i="1">
                <a:latin typeface="Arial" charset="0"/>
              </a:rPr>
              <a:t>closed circuit</a:t>
            </a:r>
            <a:r>
              <a:rPr lang="en-US" sz="200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providing current from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the battery through the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bulb.  Whether the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switch is open or closed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is immaterial here since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it is in parallel with another conductor.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In diagram A </a:t>
            </a:r>
            <a:r>
              <a:rPr lang="en-US" sz="2000" b="1" i="1">
                <a:latin typeface="Arial" charset="0"/>
              </a:rPr>
              <a:t>no potential difference is in the closed circuit.</a:t>
            </a:r>
          </a:p>
        </p:txBody>
      </p:sp>
      <p:pic>
        <p:nvPicPr>
          <p:cNvPr id="10244" name="Picture 6" descr="13_p27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5668963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04800" y="2209800"/>
            <a:ext cx="3048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Arrangement (a)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Arrangement (b)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Both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Neither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31925"/>
          </a:xfrm>
        </p:spPr>
        <p:txBody>
          <a:bodyPr/>
          <a:lstStyle/>
          <a:p>
            <a:pPr eaLnBrk="1" hangingPunct="1"/>
            <a:r>
              <a:rPr lang="en-US"/>
              <a:t>Ohm’s Law and Resistance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9CD1"/>
                </a:solidFill>
              </a:rPr>
              <a:t>The electric current flowing through a given portion of a circuit is directly proportional to the voltage difference across that portion and inversely proportional to the resistance:</a:t>
            </a:r>
            <a:endParaRPr lang="en-US" sz="2400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143000" y="3200400"/>
          <a:ext cx="40005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4" imgW="1511300" imgH="368300" progId="Equation.3">
                  <p:embed/>
                </p:oleObj>
              </mc:Choice>
              <mc:Fallback>
                <p:oleObj name="Equation" r:id="rId4" imgW="15113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4000500" cy="868363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8" descr="13_p270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95625"/>
            <a:ext cx="33623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85800" y="4267200"/>
            <a:ext cx="8458200" cy="19812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 b="1" i="1">
                <a:solidFill>
                  <a:schemeClr val="accent1"/>
                </a:solidFill>
                <a:latin typeface="Arial" charset="0"/>
              </a:rPr>
              <a:t>Resistance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 i="1">
                <a:solidFill>
                  <a:srgbClr val="FAA368"/>
                </a:solidFill>
              </a:rPr>
              <a:t>R</a:t>
            </a:r>
            <a:r>
              <a:rPr lang="en-US" sz="2000">
                <a:latin typeface="Arial" charset="0"/>
              </a:rPr>
              <a:t> is the ratio of the voltage difference to the current for a given portion of a circuit, and is in units of ohms: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>
                <a:solidFill>
                  <a:srgbClr val="FAA368"/>
                </a:solidFill>
                <a:latin typeface="Arial" charset="0"/>
              </a:rPr>
              <a:t>			1 ohm = 1 </a:t>
            </a:r>
            <a:r>
              <a:rPr lang="en-US" sz="2000">
                <a:solidFill>
                  <a:srgbClr val="FAA368"/>
                </a:solidFill>
                <a:latin typeface="Arial" charset="0"/>
                <a:sym typeface="Symbol" pitchFamily="18" charset="2"/>
              </a:rPr>
              <a:t> </a:t>
            </a:r>
            <a:r>
              <a:rPr lang="en-US" sz="2000">
                <a:solidFill>
                  <a:srgbClr val="FAA368"/>
                </a:solidFill>
                <a:latin typeface="Arial" charset="0"/>
              </a:rPr>
              <a:t>= 1 V / A</a:t>
            </a:r>
            <a:r>
              <a:rPr lang="en-US" sz="2000">
                <a:latin typeface="Arial" charset="0"/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Arial" charset="0"/>
              </a:rPr>
              <a:t>The resistance of a wire is </a:t>
            </a:r>
            <a:r>
              <a:rPr lang="en-US" sz="2000">
                <a:solidFill>
                  <a:srgbClr val="FF9CD1"/>
                </a:solidFill>
                <a:latin typeface="Arial" charset="0"/>
              </a:rPr>
              <a:t>proportional to the length</a:t>
            </a:r>
            <a:r>
              <a:rPr lang="en-US" sz="2000">
                <a:latin typeface="Arial" charset="0"/>
              </a:rPr>
              <a:t> of the wire, </a:t>
            </a:r>
            <a:r>
              <a:rPr lang="en-US" sz="2000">
                <a:solidFill>
                  <a:srgbClr val="FF9CD1"/>
                </a:solidFill>
                <a:latin typeface="Arial" charset="0"/>
              </a:rPr>
              <a:t>inversely proportional to the cross-sectional area</a:t>
            </a:r>
            <a:r>
              <a:rPr lang="en-US" sz="2000">
                <a:latin typeface="Arial" charset="0"/>
              </a:rPr>
              <a:t> of the wire, and </a:t>
            </a:r>
            <a:r>
              <a:rPr lang="en-US" sz="2000">
                <a:solidFill>
                  <a:srgbClr val="FF9CD1"/>
                </a:solidFill>
                <a:latin typeface="Arial" charset="0"/>
              </a:rPr>
              <a:t>inversely proportional to the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 i="1">
                <a:solidFill>
                  <a:schemeClr val="accent1"/>
                </a:solidFill>
                <a:latin typeface="Arial" charset="0"/>
              </a:rPr>
              <a:t>conductivity</a:t>
            </a:r>
            <a:r>
              <a:rPr lang="en-US" sz="2000">
                <a:latin typeface="Arial" charset="0"/>
              </a:rPr>
              <a:t> of the material.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latin typeface="Arial" charset="0"/>
              </a:rPr>
              <a:t>It also depends on the temperature of the material.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800"/>
              <a:t>If we know the resistance of a given portion of a circuit and the applied voltage, we can calculate the current through that portion of the circuit.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411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For example, consider a 1.5-V battery connected to a light bulb with a resistance of 20 ohms.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the current can be found by applying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Ohm’s Law</a:t>
            </a:r>
            <a:r>
              <a:rPr lang="en-US" dirty="0">
                <a:latin typeface="Arial" charset="0"/>
              </a:rPr>
              <a:t>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i="1" dirty="0">
                <a:latin typeface="Arial" charset="0"/>
              </a:rPr>
              <a:t>	</a:t>
            </a:r>
            <a:r>
              <a:rPr lang="en-US" i="1" dirty="0">
                <a:solidFill>
                  <a:srgbClr val="FAA368"/>
                </a:solidFill>
              </a:rPr>
              <a:t>I</a:t>
            </a:r>
            <a:r>
              <a:rPr lang="en-US" i="1" dirty="0">
                <a:solidFill>
                  <a:srgbClr val="FAA368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FAA368"/>
                </a:solidFill>
                <a:latin typeface="Arial" charset="0"/>
              </a:rPr>
              <a:t>= 1.5 V / 20 </a:t>
            </a:r>
            <a:r>
              <a:rPr lang="en-US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	   = 0.075 A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	   = 75 mA</a:t>
            </a:r>
          </a:p>
        </p:txBody>
      </p:sp>
      <p:pic>
        <p:nvPicPr>
          <p:cNvPr id="12292" name="Picture 5" descr="1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429125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800"/>
              <a:t>However, we ignored the resistance of the battery itself, as well as the very small resistance of the connecting wires.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If the battery is fresh, its internal resistance is small and can often be neglected.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D1FFBE"/>
                </a:solidFill>
              </a:rPr>
              <a:t>As the battery is used, its internal resistance gets larger.</a:t>
            </a:r>
            <a:endParaRPr lang="en-US" sz="24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3335338"/>
            <a:ext cx="44196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The voltage of the battery, 1.5 V, is called the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</a:rPr>
              <a:t>electromotive force</a:t>
            </a:r>
            <a:r>
              <a:rPr lang="en-US" dirty="0">
                <a:latin typeface="Arial" charset="0"/>
              </a:rPr>
              <a:t> </a:t>
            </a:r>
            <a:r>
              <a:rPr lang="en-US" sz="3200" i="1" dirty="0">
                <a:solidFill>
                  <a:srgbClr val="FAA368"/>
                </a:solidFill>
                <a:latin typeface="Arial" charset="0"/>
                <a:sym typeface="Symbol" pitchFamily="18" charset="2"/>
              </a:rPr>
              <a:t></a:t>
            </a:r>
            <a:r>
              <a:rPr lang="en-US" dirty="0">
                <a:latin typeface="Arial" charset="0"/>
              </a:rPr>
              <a:t>: the increase in potential energy per unit charge provided by the chemical reactions in the battery.</a:t>
            </a:r>
          </a:p>
        </p:txBody>
      </p:sp>
      <p:pic>
        <p:nvPicPr>
          <p:cNvPr id="13316" name="Picture 4" descr="1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298825"/>
            <a:ext cx="452120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31925"/>
          </a:xfrm>
        </p:spPr>
        <p:txBody>
          <a:bodyPr/>
          <a:lstStyle/>
          <a:p>
            <a:pPr eaLnBrk="1" hangingPunct="1"/>
            <a:r>
              <a:rPr lang="en-US"/>
              <a:t>Series and Parallel Circuits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In a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1"/>
                </a:solidFill>
              </a:rPr>
              <a:t>series circuit</a:t>
            </a:r>
            <a:r>
              <a:rPr lang="en-US" sz="2400">
                <a:solidFill>
                  <a:srgbClr val="FFD4D7"/>
                </a:solidFill>
              </a:rPr>
              <a:t>, there are no points in the circuit where the current can branch into secondary loops.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All the elements line up on a single loop.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current that passes through one element must also pass through the others.</a:t>
            </a:r>
          </a:p>
        </p:txBody>
      </p:sp>
      <p:pic>
        <p:nvPicPr>
          <p:cNvPr id="15364" name="Picture 6" descr="1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51225"/>
            <a:ext cx="9009062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In a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1"/>
                </a:solidFill>
              </a:rPr>
              <a:t>series </a:t>
            </a:r>
            <a:r>
              <a:rPr lang="en-US" sz="2400">
                <a:solidFill>
                  <a:srgbClr val="FFD4D7"/>
                </a:solidFill>
              </a:rPr>
              <a:t>combination of resistances, each resistance contributes to restricting the flow of current around the loop.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total series resistance of the combination </a:t>
            </a:r>
            <a:r>
              <a:rPr lang="en-US" sz="2000" i="1">
                <a:solidFill>
                  <a:srgbClr val="FFD4D7"/>
                </a:solidFill>
                <a:latin typeface="Times New Roman" pitchFamily="18" charset="0"/>
              </a:rPr>
              <a:t>R</a:t>
            </a:r>
            <a:r>
              <a:rPr lang="en-US" sz="2000" baseline="-25000">
                <a:solidFill>
                  <a:srgbClr val="FFD4D7"/>
                </a:solidFill>
              </a:rPr>
              <a:t>series</a:t>
            </a:r>
            <a:r>
              <a:rPr lang="en-US" sz="2000">
                <a:solidFill>
                  <a:srgbClr val="FFD4D7"/>
                </a:solidFill>
              </a:rPr>
              <a:t> is the sum of the individual resistances: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FFD4D7"/>
                </a:solidFill>
              </a:rPr>
              <a:t>	    </a:t>
            </a:r>
            <a:r>
              <a:rPr lang="en-US" sz="2000">
                <a:solidFill>
                  <a:srgbClr val="FFD4D7"/>
                </a:solidFill>
              </a:rPr>
              <a:t>		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A common mistake is to think the current gets used up in passing through the resistances in a series circuit.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same current must pass through each component much like the continuous flow of water in a pipe.</a:t>
            </a:r>
          </a:p>
        </p:txBody>
      </p:sp>
      <p:pic>
        <p:nvPicPr>
          <p:cNvPr id="16387" name="Picture 3" descr="13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7588"/>
            <a:ext cx="8229600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124200" y="2057400"/>
          <a:ext cx="25606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5" imgW="1219200" imgH="177800" progId="Equation.3">
                  <p:embed/>
                </p:oleObj>
              </mc:Choice>
              <mc:Fallback>
                <p:oleObj name="Equation" r:id="rId5" imgW="12192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050" r="-6050"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560638" cy="33337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144000" cy="2654300"/>
          </a:xfrm>
          <a:noFill/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Two plates are oppositely charged so that they have a uniform electric field of 1000 N/C between them, as shown.  A particle with a charge of +0.005 C is moved from the bottom (negative) plate to the top plate. What is the change in potential energy of the charge?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1981200" cy="1752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0.15 J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0.3 J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0.5 J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0.8 J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1.5 J</a:t>
            </a:r>
          </a:p>
        </p:txBody>
      </p:sp>
      <p:graphicFrame>
        <p:nvGraphicFramePr>
          <p:cNvPr id="1746948" name="Object 4"/>
          <p:cNvGraphicFramePr>
            <a:graphicFrameLocks noChangeAspect="1"/>
          </p:cNvGraphicFramePr>
          <p:nvPr/>
        </p:nvGraphicFramePr>
        <p:xfrm>
          <a:off x="228600" y="5376863"/>
          <a:ext cx="3636963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4" imgW="2235200" imgH="787400" progId="Equation.3">
                  <p:embed/>
                </p:oleObj>
              </mc:Choice>
              <mc:Fallback>
                <p:oleObj name="Equation" r:id="rId4" imgW="2235200" imgH="787400" progId="Equation.3">
                  <p:embed/>
                  <p:pic>
                    <p:nvPicPr>
                      <p:cNvPr id="1746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76863"/>
                        <a:ext cx="3636963" cy="1328737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6950" name="Picture 6" descr="12_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55900"/>
            <a:ext cx="632460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6953" name="Rectangle 9"/>
          <p:cNvSpPr>
            <a:spLocks noChangeArrowheads="1"/>
          </p:cNvSpPr>
          <p:nvPr/>
        </p:nvSpPr>
        <p:spPr bwMode="auto">
          <a:xfrm>
            <a:off x="8229600" y="3810000"/>
            <a:ext cx="717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</a:t>
            </a:r>
          </a:p>
        </p:txBody>
      </p:sp>
      <p:sp>
        <p:nvSpPr>
          <p:cNvPr id="1746954" name="Rectangle 10"/>
          <p:cNvSpPr>
            <a:spLocks noChangeArrowheads="1"/>
          </p:cNvSpPr>
          <p:nvPr/>
        </p:nvSpPr>
        <p:spPr bwMode="auto">
          <a:xfrm>
            <a:off x="8229600" y="5105400"/>
            <a:ext cx="717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04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69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69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It is the voltage that changes as the current flows through the circuit.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Voltage decreases by Ohm’s Law:	</a:t>
            </a:r>
            <a:r>
              <a:rPr lang="en-US" sz="2000">
                <a:solidFill>
                  <a:srgbClr val="FAA368"/>
                </a:solidFill>
                <a:sym typeface="Symbol" pitchFamily="18" charset="2"/>
              </a:rPr>
              <a:t></a:t>
            </a:r>
            <a:r>
              <a:rPr lang="en-US" sz="2000" i="1">
                <a:solidFill>
                  <a:srgbClr val="FAA368"/>
                </a:solidFill>
                <a:latin typeface="Times New Roman" pitchFamily="18" charset="0"/>
              </a:rPr>
              <a:t>V</a:t>
            </a:r>
            <a:r>
              <a:rPr lang="en-US" sz="2000">
                <a:solidFill>
                  <a:srgbClr val="FAA368"/>
                </a:solidFill>
              </a:rPr>
              <a:t> = </a:t>
            </a:r>
            <a:r>
              <a:rPr lang="en-US" sz="2000" i="1">
                <a:solidFill>
                  <a:srgbClr val="FAA368"/>
                </a:solidFill>
                <a:latin typeface="Times New Roman" pitchFamily="18" charset="0"/>
              </a:rPr>
              <a:t>I R</a:t>
            </a:r>
            <a:endParaRPr lang="en-US" sz="200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FAA368"/>
                </a:solidFill>
              </a:rPr>
              <a:t>	</a:t>
            </a:r>
            <a:r>
              <a:rPr lang="en-US" sz="2000">
                <a:solidFill>
                  <a:srgbClr val="FFD4D7"/>
                </a:solidFill>
              </a:rPr>
              <a:t>as the current passes through each resistor.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D4D7"/>
                </a:solidFill>
              </a:rPr>
              <a:t>The total voltage difference across the combination is the sum of these individual changes.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If two light bulbs are connected in series with a battery, the current will be less than with a single bulb, because the total series resistance is larger.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D4D7"/>
                </a:solidFill>
              </a:rPr>
              <a:t>The bulbs will glow less brightly.</a:t>
            </a:r>
          </a:p>
        </p:txBody>
      </p:sp>
      <p:pic>
        <p:nvPicPr>
          <p:cNvPr id="17411" name="Picture 3" descr="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000"/>
            <a:ext cx="8229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2041525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Two resistors are connected in series with a battery as shown. 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1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 is less than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2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.  Which of the two resistors has the greater current flowing through it?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799171" name="Text Box 3"/>
          <p:cNvSpPr txBox="1">
            <a:spLocks noChangeArrowheads="1"/>
          </p:cNvSpPr>
          <p:nvPr/>
        </p:nvSpPr>
        <p:spPr bwMode="auto">
          <a:xfrm>
            <a:off x="762000" y="5334000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 eaLnBrk="1" hangingPunct="1"/>
            <a:r>
              <a:rPr lang="en-US">
                <a:latin typeface="Arial" charset="0"/>
              </a:rPr>
              <a:t>The current is the same in each, since it is a series circuit.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43000" y="28956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1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2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The currents  are the same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endParaRPr lang="en-US" sz="2000">
              <a:latin typeface="Comic Sans MS" pitchFamily="79" charset="0"/>
            </a:endParaRPr>
          </a:p>
        </p:txBody>
      </p:sp>
      <p:pic>
        <p:nvPicPr>
          <p:cNvPr id="18437" name="Picture 6" descr="13_p27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514600"/>
            <a:ext cx="35464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9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9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2041525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Two resistors are connected in series with a battery as shown. 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1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 is less than </a:t>
            </a:r>
            <a:r>
              <a:rPr lang="en-US" sz="3200" i="1">
                <a:solidFill>
                  <a:srgbClr val="EFFF5D"/>
                </a:solidFill>
                <a:latin typeface="Comic Sans MS" pitchFamily="79" charset="0"/>
              </a:rPr>
              <a:t>R</a:t>
            </a:r>
            <a:r>
              <a:rPr lang="en-US" sz="3200" baseline="-25000">
                <a:solidFill>
                  <a:srgbClr val="EFFF5D"/>
                </a:solidFill>
                <a:latin typeface="Comic Sans MS" pitchFamily="79" charset="0"/>
              </a:rPr>
              <a:t>2</a:t>
            </a:r>
            <a:r>
              <a:rPr lang="en-US" sz="3200">
                <a:solidFill>
                  <a:srgbClr val="EFFF5D"/>
                </a:solidFill>
                <a:latin typeface="Comic Sans MS" pitchFamily="79" charset="0"/>
              </a:rPr>
              <a:t>.  Which of the two resistors has the greatest voltage difference across it?</a:t>
            </a:r>
            <a:endParaRPr lang="en-US" sz="4000">
              <a:solidFill>
                <a:srgbClr val="EFFF5D"/>
              </a:solidFill>
              <a:latin typeface="Comic Sans MS" pitchFamily="79" charset="0"/>
            </a:endParaRPr>
          </a:p>
        </p:txBody>
      </p:sp>
      <p:sp>
        <p:nvSpPr>
          <p:cNvPr id="1801219" name="Text Box 3"/>
          <p:cNvSpPr txBox="1">
            <a:spLocks noChangeArrowheads="1"/>
          </p:cNvSpPr>
          <p:nvPr/>
        </p:nvSpPr>
        <p:spPr bwMode="auto">
          <a:xfrm>
            <a:off x="762000" y="5334000"/>
            <a:ext cx="792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The voltage difference is greater across </a:t>
            </a:r>
            <a:r>
              <a:rPr lang="en-US" i="1">
                <a:latin typeface="Arial" charset="0"/>
              </a:rPr>
              <a:t>R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. According to Ohm's Law, </a:t>
            </a:r>
            <a:r>
              <a:rPr lang="en-US" i="1">
                <a:latin typeface="Arial" charset="0"/>
              </a:rPr>
              <a:t>V</a:t>
            </a:r>
            <a:r>
              <a:rPr lang="en-US">
                <a:latin typeface="Arial" charset="0"/>
              </a:rPr>
              <a:t> = </a:t>
            </a:r>
            <a:r>
              <a:rPr lang="en-US" i="1">
                <a:latin typeface="Arial" charset="0"/>
              </a:rPr>
              <a:t>IR</a:t>
            </a:r>
            <a:r>
              <a:rPr lang="en-US">
                <a:latin typeface="Arial" charset="0"/>
              </a:rPr>
              <a:t>, so for the same current, the larger the resistance the greater the potential difference.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0" y="28956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1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 i="1">
                <a:latin typeface="Comic Sans MS" pitchFamily="79" charset="0"/>
              </a:rPr>
              <a:t>R</a:t>
            </a:r>
            <a:r>
              <a:rPr lang="en-US" sz="2000" baseline="-25000">
                <a:latin typeface="Comic Sans MS" pitchFamily="79" charset="0"/>
              </a:rPr>
              <a:t>2</a:t>
            </a:r>
            <a:endParaRPr lang="en-US" sz="2000">
              <a:latin typeface="Comic Sans MS" pitchFamily="79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Both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Neither</a:t>
            </a:r>
          </a:p>
        </p:txBody>
      </p:sp>
      <p:pic>
        <p:nvPicPr>
          <p:cNvPr id="19461" name="Picture 5" descr="13_p27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514600"/>
            <a:ext cx="35464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2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868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If the internal resistance of the battery is 5 </a:t>
            </a:r>
            <a:r>
              <a:rPr lang="en-US" dirty="0">
                <a:latin typeface="Arial" charset="0"/>
                <a:sym typeface="Symbol" pitchFamily="18" charset="2"/>
              </a:rPr>
              <a:t>, then the total resistance of the circuit is:		        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= </a:t>
            </a:r>
            <a:r>
              <a:rPr lang="en-US" i="1" dirty="0" err="1">
                <a:solidFill>
                  <a:schemeClr val="tx2"/>
                </a:solidFill>
              </a:rPr>
              <a:t>R</a:t>
            </a:r>
            <a:r>
              <a:rPr lang="en-US" baseline="-25000" dirty="0" err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battery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i="1" dirty="0" err="1">
                <a:solidFill>
                  <a:schemeClr val="tx2"/>
                </a:solidFill>
              </a:rPr>
              <a:t>R</a:t>
            </a:r>
            <a:r>
              <a:rPr lang="en-US" baseline="-25000" dirty="0" err="1">
                <a:solidFill>
                  <a:schemeClr val="tx2"/>
                </a:solidFill>
                <a:latin typeface="Arial" charset="0"/>
                <a:sym typeface="Symbol" pitchFamily="18" charset="2"/>
              </a:rPr>
              <a:t>bulb</a:t>
            </a:r>
            <a:endParaRPr lang="en-US" dirty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					= 5  + 20 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					= 25 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  <a:sym typeface="Symbol" pitchFamily="18" charset="2"/>
              </a:rPr>
              <a:t>Then the total current in the circuit is:   </a:t>
            </a:r>
            <a:r>
              <a:rPr lang="en-US" i="1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sz="3200" i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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/ 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endParaRPr lang="en-US" i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i="1" dirty="0">
                <a:solidFill>
                  <a:schemeClr val="tx2"/>
                </a:solidFill>
                <a:latin typeface="Arial" charset="0"/>
              </a:rPr>
              <a:t>						=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1.5 V </a:t>
            </a:r>
            <a:r>
              <a:rPr lang="en-US" i="1" dirty="0">
                <a:solidFill>
                  <a:schemeClr val="tx2"/>
                </a:solidFill>
                <a:latin typeface="Arial" charset="0"/>
              </a:rPr>
              <a:t>/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25 </a:t>
            </a: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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						= 0.06 A = 60 mA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pic>
        <p:nvPicPr>
          <p:cNvPr id="14339" name="Picture 4" descr="1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314700"/>
            <a:ext cx="452120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8600" y="3311525"/>
            <a:ext cx="4419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And the voltage difference across the light bulb is: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solidFill>
                  <a:schemeClr val="tx2"/>
                </a:solidFill>
                <a:latin typeface="Arial" charset="0"/>
                <a:sym typeface="Symbol" pitchFamily="18" charset="2"/>
              </a:rPr>
              <a:t></a:t>
            </a:r>
            <a:r>
              <a:rPr lang="en-US" i="1">
                <a:solidFill>
                  <a:schemeClr val="tx2"/>
                </a:solidFill>
              </a:rPr>
              <a:t>V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i="1">
                <a:solidFill>
                  <a:schemeClr val="tx2"/>
                </a:solidFill>
              </a:rPr>
              <a:t>I R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</a:rPr>
              <a:t>	      = (0.06 A)(20 </a:t>
            </a:r>
            <a:r>
              <a:rPr lang="en-US">
                <a:solidFill>
                  <a:schemeClr val="tx2"/>
                </a:solidFill>
                <a:latin typeface="Arial" charset="0"/>
                <a:sym typeface="Symbol" pitchFamily="18" charset="2"/>
              </a:rPr>
              <a:t>)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  <a:latin typeface="Arial" charset="0"/>
                <a:sym typeface="Symbol" pitchFamily="18" charset="2"/>
              </a:rPr>
              <a:t>	      = 1.2 V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sym typeface="Symbol" pitchFamily="18" charset="2"/>
              </a:rPr>
              <a:t>If we measure the voltage difference across the battery or the light bulb, we will get 1.2 V.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12800"/>
            <a:ext cx="8305800" cy="94615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Comic Sans MS" pitchFamily="79" charset="0"/>
              </a:rPr>
              <a:t>Quiz</a:t>
            </a:r>
            <a:r>
              <a:rPr lang="en-US" sz="2800">
                <a:solidFill>
                  <a:srgbClr val="EFFF5D"/>
                </a:solidFill>
                <a:latin typeface="Comic Sans MS" pitchFamily="79" charset="0"/>
              </a:rPr>
              <a:t>: What is the voltage difference across the 25-</a:t>
            </a:r>
            <a:r>
              <a:rPr lang="en-US" sz="2800">
                <a:solidFill>
                  <a:srgbClr val="EFFF5D"/>
                </a:solidFill>
                <a:latin typeface="Comic Sans MS" pitchFamily="79" charset="0"/>
                <a:sym typeface="Symbol" pitchFamily="18" charset="2"/>
              </a:rPr>
              <a:t> resistance?</a:t>
            </a:r>
            <a:endParaRPr lang="en-US" sz="3200">
              <a:solidFill>
                <a:srgbClr val="EFFF5D"/>
              </a:solidFill>
              <a:latin typeface="Comic Sans MS" pitchFamily="79" charset="0"/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2667000"/>
            <a:ext cx="3048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0.1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2.5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25 V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60 V</a:t>
            </a:r>
          </a:p>
        </p:txBody>
      </p:sp>
      <p:pic>
        <p:nvPicPr>
          <p:cNvPr id="26628" name="Picture 4" descr="13_p27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87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17606" name="Object 6"/>
          <p:cNvGraphicFramePr>
            <a:graphicFrameLocks noChangeAspect="1"/>
          </p:cNvGraphicFramePr>
          <p:nvPr/>
        </p:nvGraphicFramePr>
        <p:xfrm>
          <a:off x="263525" y="5046663"/>
          <a:ext cx="47656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5" imgW="2476500" imgH="533400" progId="Equation.3">
                  <p:embed/>
                </p:oleObj>
              </mc:Choice>
              <mc:Fallback>
                <p:oleObj name="Equation" r:id="rId5" imgW="24765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046663"/>
                        <a:ext cx="4765675" cy="1027112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1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46150"/>
            <a:ext cx="9144000" cy="946150"/>
          </a:xfrm>
          <a:noFill/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Comic Sans MS" pitchFamily="66" charset="0"/>
              </a:rPr>
              <a:t>What is the change in electric potential from the bottom to the top plate?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1981200" cy="1752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0.15 V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0.3 V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5 V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30 V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150 V</a:t>
            </a:r>
          </a:p>
        </p:txBody>
      </p:sp>
      <p:graphicFrame>
        <p:nvGraphicFramePr>
          <p:cNvPr id="1751044" name="Object 4"/>
          <p:cNvGraphicFramePr>
            <a:graphicFrameLocks noChangeAspect="1"/>
          </p:cNvGraphicFramePr>
          <p:nvPr/>
        </p:nvGraphicFramePr>
        <p:xfrm>
          <a:off x="228600" y="5715000"/>
          <a:ext cx="30162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4" imgW="1854200" imgH="393700" progId="Equation.3">
                  <p:embed/>
                </p:oleObj>
              </mc:Choice>
              <mc:Fallback>
                <p:oleObj name="Equation" r:id="rId4" imgW="1854200" imgH="393700" progId="Equation.3">
                  <p:embed/>
                  <p:pic>
                    <p:nvPicPr>
                      <p:cNvPr id="1751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3016250" cy="66357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45" name="Picture 5" descr="12_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55900"/>
            <a:ext cx="632460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46" name="Rectangle 6"/>
          <p:cNvSpPr>
            <a:spLocks noChangeArrowheads="1"/>
          </p:cNvSpPr>
          <p:nvPr/>
        </p:nvSpPr>
        <p:spPr bwMode="auto">
          <a:xfrm>
            <a:off x="8229600" y="3810000"/>
            <a:ext cx="717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</a:t>
            </a:r>
          </a:p>
        </p:txBody>
      </p:sp>
      <p:sp>
        <p:nvSpPr>
          <p:cNvPr id="1751047" name="Rectangle 7"/>
          <p:cNvSpPr>
            <a:spLocks noChangeArrowheads="1"/>
          </p:cNvSpPr>
          <p:nvPr/>
        </p:nvSpPr>
        <p:spPr bwMode="auto">
          <a:xfrm>
            <a:off x="8229600" y="5105400"/>
            <a:ext cx="717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204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/>
                                        <p:tgtEl>
                                          <p:spTgt spid="17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17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6" grpId="0" animBg="1"/>
      <p:bldP spid="17510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Electric Potential Produced by a Point Charge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143000"/>
          <a:ext cx="353853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4" imgW="1193760" imgH="1625400" progId="Equation.3">
                  <p:embed/>
                </p:oleObj>
              </mc:Choice>
              <mc:Fallback>
                <p:oleObj name="Equation" r:id="rId4" imgW="1193760" imgH="1625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3538538" cy="50006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838200"/>
            <a:ext cx="4876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field outside of a </a:t>
            </a:r>
            <a:r>
              <a:rPr lang="en-US" sz="2500" b="1" i="1" dirty="0"/>
              <a:t>conducting sphere </a:t>
            </a:r>
            <a:r>
              <a:rPr lang="en-US" sz="2500" dirty="0"/>
              <a:t>is </a:t>
            </a:r>
            <a:r>
              <a:rPr lang="en-US" sz="2500" b="1" i="1" dirty="0">
                <a:solidFill>
                  <a:schemeClr val="accent1"/>
                </a:solidFill>
              </a:rPr>
              <a:t>the same </a:t>
            </a:r>
            <a:r>
              <a:rPr lang="en-US" sz="2500" dirty="0"/>
              <a:t>as that produced by a point charge located at the center of the sphere.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500" dirty="0">
                <a:latin typeface="Arial" charset="0"/>
              </a:rPr>
              <a:t>For a positive point charge, the electric potential increases as we move closer to the charge.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500" dirty="0">
                <a:latin typeface="Arial" charset="0"/>
              </a:rPr>
              <a:t>For a negative point charge, the electric potential increases as we move away from the charge.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500" dirty="0">
                <a:latin typeface="Arial" charset="0"/>
              </a:rPr>
              <a:t>V = 0 at infinity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2500" dirty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500" b="1" dirty="0">
                <a:solidFill>
                  <a:srgbClr val="FF0000"/>
                </a:solidFill>
                <a:latin typeface="Arial" charset="0"/>
              </a:rPr>
              <a:t>electric potential fall along the field line direction. </a:t>
            </a:r>
          </a:p>
          <a:p>
            <a:r>
              <a:rPr lang="en-US" sz="30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6943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22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FF0000"/>
                </a:solidFill>
                <a:ea typeface="ＭＳ Ｐゴシック" pitchFamily="50" charset="-128"/>
              </a:rPr>
              <a:t>A spherical shell is uniformly charged with a positive charge density </a:t>
            </a:r>
            <a:r>
              <a:rPr lang="en-US" altLang="ja-JP" sz="2800">
                <a:solidFill>
                  <a:srgbClr val="FF0000"/>
                </a:solidFill>
                <a:ea typeface="ＭＳ Ｐゴシック" pitchFamily="50" charset="-128"/>
                <a:sym typeface="Symbol" pitchFamily="18" charset="2"/>
              </a:rPr>
              <a:t></a:t>
            </a:r>
            <a:r>
              <a:rPr lang="en-US" altLang="ja-JP" sz="2800">
                <a:solidFill>
                  <a:srgbClr val="FF0000"/>
                </a:solidFill>
                <a:ea typeface="ＭＳ Ｐゴシック" pitchFamily="50" charset="-128"/>
              </a:rPr>
              <a:t>. Which of the following statements is (are) true?  Select one of (a) – (e).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678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Times" pitchFamily="1" charset="0"/>
              <a:buAutoNum type="arabicPeriod"/>
            </a:pPr>
            <a:r>
              <a:rPr lang="ja-JP" altLang="en-US">
                <a:solidFill>
                  <a:schemeClr val="tx1"/>
                </a:solidFill>
                <a:ea typeface="ＭＳ Ｐゴシック" pitchFamily="50" charset="-128"/>
              </a:rPr>
              <a:t> 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An electron would have a higher potential energy at point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A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than at point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B</a:t>
            </a:r>
            <a:endParaRPr lang="en-US" altLang="ja-JP" baseline="-25000">
              <a:solidFill>
                <a:schemeClr val="tx1"/>
              </a:solidFill>
              <a:ea typeface="ＭＳ Ｐゴシック" pitchFamily="50" charset="-128"/>
              <a:sym typeface="Symbol" pitchFamily="18" charset="2"/>
            </a:endParaRPr>
          </a:p>
          <a:p>
            <a:pPr eaLnBrk="1" hangingPunct="1">
              <a:buFont typeface="Times" pitchFamily="1" charset="0"/>
              <a:buAutoNum type="arabicPeriod"/>
            </a:pPr>
            <a:r>
              <a:rPr lang="ja-JP" altLang="en-US">
                <a:solidFill>
                  <a:schemeClr val="tx1"/>
                </a:solidFill>
                <a:ea typeface="ＭＳ Ｐゴシック" pitchFamily="50" charset="-128"/>
              </a:rPr>
              <a:t> 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A proton would have a higher potential energy at point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A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than at point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B</a:t>
            </a:r>
            <a:endParaRPr lang="en-US" altLang="ja-JP" baseline="-25000">
              <a:solidFill>
                <a:schemeClr val="tx1"/>
              </a:solidFill>
              <a:ea typeface="ＭＳ Ｐゴシック" pitchFamily="50" charset="-128"/>
              <a:sym typeface="Symbol" pitchFamily="18" charset="2"/>
            </a:endParaRPr>
          </a:p>
          <a:p>
            <a:pPr eaLnBrk="1" hangingPunct="1">
              <a:buFont typeface="Times" pitchFamily="1" charset="0"/>
              <a:buAutoNum type="arabicPeriod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The electric potential is lower at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A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than at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B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</a:t>
            </a:r>
          </a:p>
          <a:p>
            <a:pPr eaLnBrk="1" hangingPunct="1">
              <a:buFont typeface="Times" pitchFamily="1" charset="0"/>
              <a:buAutoNum type="arabicPeriod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The electric potential is higher at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A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than at </a:t>
            </a:r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B</a:t>
            </a: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61075" y="51435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A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183313" y="5029200"/>
            <a:ext cx="141287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7162800" y="5029200"/>
            <a:ext cx="166688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086600" y="5181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i="1">
                <a:solidFill>
                  <a:schemeClr val="tx1"/>
                </a:solidFill>
                <a:ea typeface="ＭＳ Ｐゴシック" pitchFamily="50" charset="-128"/>
              </a:rPr>
              <a:t>B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95400" y="4495800"/>
            <a:ext cx="3149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1 and 3 only</a:t>
            </a:r>
          </a:p>
          <a:p>
            <a:pPr eaLnBrk="1" hangingPunct="1">
              <a:buFontTx/>
              <a:buAutoNum type="alphaLcParenR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1 and 4 only</a:t>
            </a:r>
          </a:p>
          <a:p>
            <a:pPr eaLnBrk="1" hangingPunct="1">
              <a:buFontTx/>
              <a:buAutoNum type="alphaLcParenR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2 and 3 only</a:t>
            </a:r>
          </a:p>
          <a:p>
            <a:pPr eaLnBrk="1" hangingPunct="1">
              <a:buFontTx/>
              <a:buAutoNum type="alphaLcParenR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2 and 4 only</a:t>
            </a:r>
          </a:p>
          <a:p>
            <a:pPr eaLnBrk="1" hangingPunct="1">
              <a:buFontTx/>
              <a:buAutoNum type="alphaLcParenR"/>
            </a:pPr>
            <a:r>
              <a:rPr lang="en-US" altLang="ja-JP">
                <a:solidFill>
                  <a:schemeClr val="tx1"/>
                </a:solidFill>
                <a:ea typeface="ＭＳ Ｐゴシック" pitchFamily="50" charset="-128"/>
              </a:rPr>
              <a:t>None of them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49530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chemeClr val="tx1"/>
                </a:solidFill>
                <a:ea typeface="ＭＳ Ｐゴシック" pitchFamily="50" charset="-128"/>
                <a:sym typeface="Symbol" pitchFamily="18" charset="2"/>
              </a:rPr>
              <a:t>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5105400" y="4918075"/>
            <a:ext cx="381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5192713" y="4994275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96434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7187" name="Picture 3" descr="epb12_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33625"/>
            <a:ext cx="3971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7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6324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The electric field generated can be several thousand volts per meter; the potential difference between the cloud’s base and the earth can easily be several million volts!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creates an initial flow of charge (the “</a:t>
            </a:r>
            <a:r>
              <a:rPr lang="en-US" sz="2000" dirty="0">
                <a:solidFill>
                  <a:schemeClr val="tx2"/>
                </a:solidFill>
              </a:rPr>
              <a:t>leader</a:t>
            </a:r>
            <a:r>
              <a:rPr lang="en-US" sz="2000" dirty="0"/>
              <a:t>”) along a path that offers the best conducting properties over the shortest distance.</a:t>
            </a:r>
          </a:p>
        </p:txBody>
      </p:sp>
      <p:sp>
        <p:nvSpPr>
          <p:cNvPr id="1757193" name="Text Box 9"/>
          <p:cNvSpPr txBox="1">
            <a:spLocks noChangeArrowheads="1"/>
          </p:cNvSpPr>
          <p:nvPr/>
        </p:nvSpPr>
        <p:spPr bwMode="auto">
          <a:xfrm>
            <a:off x="304800" y="2105025"/>
            <a:ext cx="4724400" cy="43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The leader </a:t>
            </a:r>
            <a:r>
              <a:rPr lang="en-US" sz="2000" b="1" i="1" dirty="0">
                <a:latin typeface="Arial" charset="0"/>
              </a:rPr>
              <a:t>ionizes</a:t>
            </a:r>
            <a:r>
              <a:rPr lang="en-US" sz="2000" dirty="0">
                <a:latin typeface="Arial" charset="0"/>
              </a:rPr>
              <a:t> some of the atoms in the air along that path.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The following strokes all take place along this same path in rapid succession.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The heating and ionizing produce the lightning we see.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The thunder (sound waves) is produced at the same time, but takes longer to reach us since sound travels slower than light</a:t>
            </a:r>
            <a:r>
              <a:rPr lang="en-US" sz="2000" dirty="0">
                <a:solidFill>
                  <a:srgbClr val="C1FFD9"/>
                </a:solidFill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-56322" y="-13252"/>
            <a:ext cx="9144000" cy="701675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lightning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27601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>
            <a:noAutofit/>
          </a:bodyPr>
          <a:lstStyle/>
          <a:p>
            <a:r>
              <a:rPr lang="en-US" altLang="ja-JP" sz="3000" dirty="0">
                <a:solidFill>
                  <a:srgbClr val="FF0000"/>
                </a:solidFill>
                <a:ea typeface="ＭＳ Ｐゴシック" pitchFamily="34" charset="-128"/>
              </a:rPr>
              <a:t>High Electric Field at Sharp Tips</a:t>
            </a:r>
          </a:p>
        </p:txBody>
      </p:sp>
      <p:pic>
        <p:nvPicPr>
          <p:cNvPr id="10248" name="Picture 4" descr="figure-23-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10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724400" y="914400"/>
            <a:ext cx="403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</a:rPr>
              <a:t>Two </a:t>
            </a:r>
            <a:r>
              <a:rPr lang="en-US" altLang="ja-JP" b="1" dirty="0">
                <a:solidFill>
                  <a:schemeClr val="bg1"/>
                </a:solidFill>
                <a:ea typeface="ＭＳ Ｐゴシック" pitchFamily="34" charset="-128"/>
              </a:rPr>
              <a:t>conducting</a:t>
            </a: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</a:rPr>
              <a:t> spheres are connected by a </a:t>
            </a:r>
            <a:r>
              <a:rPr lang="en-US" altLang="ja-JP" i="1" dirty="0">
                <a:solidFill>
                  <a:schemeClr val="bg1"/>
                </a:solidFill>
                <a:ea typeface="ＭＳ Ｐゴシック" pitchFamily="34" charset="-128"/>
              </a:rPr>
              <a:t>long</a:t>
            </a: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b="1" dirty="0">
                <a:solidFill>
                  <a:schemeClr val="bg1"/>
                </a:solidFill>
                <a:ea typeface="ＭＳ Ｐゴシック" pitchFamily="34" charset="-128"/>
              </a:rPr>
              <a:t>conducting</a:t>
            </a: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</a:rPr>
              <a:t> wire. The total charge on them is Q = Q</a:t>
            </a:r>
            <a:r>
              <a:rPr lang="en-US" altLang="ja-JP" baseline="-25000" dirty="0">
                <a:solidFill>
                  <a:schemeClr val="bg1"/>
                </a:solidFill>
                <a:ea typeface="ＭＳ Ｐゴシック" pitchFamily="34" charset="-128"/>
              </a:rPr>
              <a:t>1</a:t>
            </a: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</a:rPr>
              <a:t>+Q</a:t>
            </a:r>
            <a:r>
              <a:rPr lang="en-US" altLang="ja-JP" baseline="-25000" dirty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altLang="ja-JP" dirty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0" y="2728913"/>
            <a:ext cx="4724400" cy="796925"/>
            <a:chOff x="480" y="1719"/>
            <a:chExt cx="2976" cy="502"/>
          </a:xfrm>
        </p:grpSpPr>
        <p:sp>
          <p:nvSpPr>
            <p:cNvPr id="10261" name="Text Box 6"/>
            <p:cNvSpPr txBox="1">
              <a:spLocks noChangeArrowheads="1"/>
            </p:cNvSpPr>
            <p:nvPr/>
          </p:nvSpPr>
          <p:spPr bwMode="auto">
            <a:xfrm>
              <a:off x="480" y="1776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>
                  <a:solidFill>
                    <a:srgbClr val="000066"/>
                  </a:solidFill>
                  <a:ea typeface="ＭＳ Ｐゴシック" pitchFamily="34" charset="-128"/>
                </a:rPr>
                <a:t> </a:t>
              </a:r>
              <a:r>
                <a:rPr lang="en-US" altLang="ja-JP" b="1">
                  <a:solidFill>
                    <a:schemeClr val="hlink"/>
                  </a:solidFill>
                  <a:ea typeface="ＭＳ Ｐゴシック" pitchFamily="34" charset="-128"/>
                </a:rPr>
                <a:t>Potential is the same</a:t>
              </a:r>
              <a:r>
                <a:rPr lang="en-US" altLang="ja-JP">
                  <a:solidFill>
                    <a:srgbClr val="000066"/>
                  </a:solidFill>
                  <a:ea typeface="ＭＳ Ｐゴシック" pitchFamily="34" charset="-128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46" name="Object 7"/>
                <p:cNvSpPr txBox="1"/>
                <p:nvPr/>
              </p:nvSpPr>
              <p:spPr bwMode="auto">
                <a:xfrm>
                  <a:off x="2644" y="1719"/>
                  <a:ext cx="812" cy="5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46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4" y="1719"/>
                  <a:ext cx="812" cy="5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22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57174"/>
              </p:ext>
            </p:extLst>
          </p:nvPr>
        </p:nvGraphicFramePr>
        <p:xfrm>
          <a:off x="6172200" y="2711450"/>
          <a:ext cx="1219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6" imgW="685800" imgH="431640" progId="Equation.DSMT4">
                  <p:embed/>
                </p:oleObj>
              </mc:Choice>
              <mc:Fallback>
                <p:oleObj name="Equation" r:id="rId6" imgW="685800" imgH="431640" progId="Equation.DSMT4">
                  <p:embed/>
                  <p:pic>
                    <p:nvPicPr>
                      <p:cNvPr id="1229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11450"/>
                        <a:ext cx="1219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57600" y="4300537"/>
            <a:ext cx="4419600" cy="1676400"/>
            <a:chOff x="2832" y="2928"/>
            <a:chExt cx="2784" cy="1056"/>
          </a:xfrm>
        </p:grpSpPr>
        <p:graphicFrame>
          <p:nvGraphicFramePr>
            <p:cNvPr id="10245" name="Object 13"/>
            <p:cNvGraphicFramePr>
              <a:graphicFrameLocks noChangeAspect="1"/>
            </p:cNvGraphicFramePr>
            <p:nvPr/>
          </p:nvGraphicFramePr>
          <p:xfrm>
            <a:off x="2832" y="3168"/>
            <a:ext cx="960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4" name="Equation" r:id="rId8" imgW="685800" imgH="431640" progId="Equation.DSMT4">
                    <p:embed/>
                  </p:oleObj>
                </mc:Choice>
                <mc:Fallback>
                  <p:oleObj name="Equation" r:id="rId8" imgW="685800" imgH="431640" progId="Equation.DSMT4">
                    <p:embed/>
                    <p:pic>
                      <p:nvPicPr>
                        <p:cNvPr id="1024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168"/>
                          <a:ext cx="960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Text Box 14"/>
            <p:cNvSpPr txBox="1">
              <a:spLocks noChangeArrowheads="1"/>
            </p:cNvSpPr>
            <p:nvPr/>
          </p:nvSpPr>
          <p:spPr bwMode="auto">
            <a:xfrm>
              <a:off x="3936" y="2976"/>
              <a:ext cx="168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The smaller the radius of curvature, the larger the electric field.</a:t>
              </a:r>
            </a:p>
          </p:txBody>
        </p:sp>
        <p:sp>
          <p:nvSpPr>
            <p:cNvPr id="10260" name="AutoShape 15"/>
            <p:cNvSpPr>
              <a:spLocks noChangeArrowheads="1"/>
            </p:cNvSpPr>
            <p:nvPr/>
          </p:nvSpPr>
          <p:spPr bwMode="auto">
            <a:xfrm>
              <a:off x="3888" y="2928"/>
              <a:ext cx="1632" cy="105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2" name="AutoShape 22"/>
          <p:cNvSpPr>
            <a:spLocks noChangeArrowheads="1"/>
          </p:cNvSpPr>
          <p:nvPr/>
        </p:nvSpPr>
        <p:spPr bwMode="auto">
          <a:xfrm>
            <a:off x="0" y="7620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23"/>
          <p:cNvSpPr>
            <a:spLocks noChangeArrowheads="1"/>
          </p:cNvSpPr>
          <p:nvPr/>
        </p:nvSpPr>
        <p:spPr bwMode="auto">
          <a:xfrm>
            <a:off x="1143000" y="685800"/>
            <a:ext cx="381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27"/>
          <p:cNvSpPr>
            <a:spLocks noChangeArrowheads="1"/>
          </p:cNvSpPr>
          <p:nvPr/>
        </p:nvSpPr>
        <p:spPr bwMode="auto">
          <a:xfrm>
            <a:off x="1981200" y="5334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33"/>
          <p:cNvSpPr>
            <a:spLocks/>
          </p:cNvSpPr>
          <p:nvPr/>
        </p:nvSpPr>
        <p:spPr bwMode="auto">
          <a:xfrm>
            <a:off x="2133600" y="685800"/>
            <a:ext cx="838200" cy="758825"/>
          </a:xfrm>
          <a:custGeom>
            <a:avLst/>
            <a:gdLst>
              <a:gd name="T0" fmla="*/ 2147483647 w 317"/>
              <a:gd name="T1" fmla="*/ 2147483647 h 478"/>
              <a:gd name="T2" fmla="*/ 2147483647 w 317"/>
              <a:gd name="T3" fmla="*/ 2147483647 h 478"/>
              <a:gd name="T4" fmla="*/ 2147483647 w 317"/>
              <a:gd name="T5" fmla="*/ 2147483647 h 478"/>
              <a:gd name="T6" fmla="*/ 2147483647 w 317"/>
              <a:gd name="T7" fmla="*/ 2147483647 h 478"/>
              <a:gd name="T8" fmla="*/ 2147483647 w 317"/>
              <a:gd name="T9" fmla="*/ 2147483647 h 478"/>
              <a:gd name="T10" fmla="*/ 2147483647 w 317"/>
              <a:gd name="T11" fmla="*/ 2147483647 h 478"/>
              <a:gd name="T12" fmla="*/ 2147483647 w 317"/>
              <a:gd name="T13" fmla="*/ 2147483647 h 478"/>
              <a:gd name="T14" fmla="*/ 2147483647 w 317"/>
              <a:gd name="T15" fmla="*/ 2147483647 h 478"/>
              <a:gd name="T16" fmla="*/ 2147483647 w 317"/>
              <a:gd name="T17" fmla="*/ 2147483647 h 478"/>
              <a:gd name="T18" fmla="*/ 2147483647 w 317"/>
              <a:gd name="T19" fmla="*/ 2147483647 h 478"/>
              <a:gd name="T20" fmla="*/ 2147483647 w 317"/>
              <a:gd name="T21" fmla="*/ 2147483647 h 478"/>
              <a:gd name="T22" fmla="*/ 2147483647 w 317"/>
              <a:gd name="T23" fmla="*/ 2147483647 h 478"/>
              <a:gd name="T24" fmla="*/ 2147483647 w 317"/>
              <a:gd name="T25" fmla="*/ 2147483647 h 478"/>
              <a:gd name="T26" fmla="*/ 2147483647 w 317"/>
              <a:gd name="T27" fmla="*/ 2147483647 h 478"/>
              <a:gd name="T28" fmla="*/ 2147483647 w 317"/>
              <a:gd name="T29" fmla="*/ 2147483647 h 478"/>
              <a:gd name="T30" fmla="*/ 2147483647 w 317"/>
              <a:gd name="T31" fmla="*/ 2147483647 h 478"/>
              <a:gd name="T32" fmla="*/ 2147483647 w 317"/>
              <a:gd name="T33" fmla="*/ 2147483647 h 478"/>
              <a:gd name="T34" fmla="*/ 2147483647 w 317"/>
              <a:gd name="T35" fmla="*/ 2147483647 h 478"/>
              <a:gd name="T36" fmla="*/ 0 w 317"/>
              <a:gd name="T37" fmla="*/ 2147483647 h 478"/>
              <a:gd name="T38" fmla="*/ 2147483647 w 317"/>
              <a:gd name="T39" fmla="*/ 2147483647 h 478"/>
              <a:gd name="T40" fmla="*/ 2147483647 w 317"/>
              <a:gd name="T41" fmla="*/ 2147483647 h 4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7"/>
              <a:gd name="T64" fmla="*/ 0 h 478"/>
              <a:gd name="T65" fmla="*/ 317 w 317"/>
              <a:gd name="T66" fmla="*/ 478 h 4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7" h="478">
                <a:moveTo>
                  <a:pt x="30" y="5"/>
                </a:moveTo>
                <a:cubicBezTo>
                  <a:pt x="65" y="28"/>
                  <a:pt x="121" y="57"/>
                  <a:pt x="159" y="74"/>
                </a:cubicBezTo>
                <a:cubicBezTo>
                  <a:pt x="178" y="83"/>
                  <a:pt x="219" y="94"/>
                  <a:pt x="219" y="94"/>
                </a:cubicBezTo>
                <a:cubicBezTo>
                  <a:pt x="258" y="121"/>
                  <a:pt x="273" y="108"/>
                  <a:pt x="288" y="154"/>
                </a:cubicBezTo>
                <a:cubicBezTo>
                  <a:pt x="293" y="214"/>
                  <a:pt x="317" y="303"/>
                  <a:pt x="258" y="352"/>
                </a:cubicBezTo>
                <a:cubicBezTo>
                  <a:pt x="247" y="361"/>
                  <a:pt x="231" y="363"/>
                  <a:pt x="219" y="372"/>
                </a:cubicBezTo>
                <a:cubicBezTo>
                  <a:pt x="208" y="380"/>
                  <a:pt x="201" y="395"/>
                  <a:pt x="189" y="402"/>
                </a:cubicBezTo>
                <a:cubicBezTo>
                  <a:pt x="171" y="412"/>
                  <a:pt x="149" y="415"/>
                  <a:pt x="129" y="422"/>
                </a:cubicBezTo>
                <a:cubicBezTo>
                  <a:pt x="119" y="425"/>
                  <a:pt x="99" y="432"/>
                  <a:pt x="99" y="432"/>
                </a:cubicBezTo>
                <a:cubicBezTo>
                  <a:pt x="89" y="439"/>
                  <a:pt x="81" y="447"/>
                  <a:pt x="70" y="452"/>
                </a:cubicBezTo>
                <a:cubicBezTo>
                  <a:pt x="11" y="478"/>
                  <a:pt x="45" y="447"/>
                  <a:pt x="20" y="472"/>
                </a:cubicBezTo>
                <a:cubicBezTo>
                  <a:pt x="33" y="449"/>
                  <a:pt x="58" y="429"/>
                  <a:pt x="58" y="402"/>
                </a:cubicBezTo>
                <a:cubicBezTo>
                  <a:pt x="58" y="389"/>
                  <a:pt x="26" y="404"/>
                  <a:pt x="20" y="392"/>
                </a:cubicBezTo>
                <a:cubicBezTo>
                  <a:pt x="8" y="366"/>
                  <a:pt x="37" y="331"/>
                  <a:pt x="50" y="313"/>
                </a:cubicBezTo>
                <a:cubicBezTo>
                  <a:pt x="40" y="306"/>
                  <a:pt x="22" y="305"/>
                  <a:pt x="20" y="293"/>
                </a:cubicBezTo>
                <a:cubicBezTo>
                  <a:pt x="17" y="275"/>
                  <a:pt x="34" y="260"/>
                  <a:pt x="40" y="243"/>
                </a:cubicBezTo>
                <a:cubicBezTo>
                  <a:pt x="44" y="230"/>
                  <a:pt x="46" y="216"/>
                  <a:pt x="50" y="203"/>
                </a:cubicBezTo>
                <a:cubicBezTo>
                  <a:pt x="56" y="183"/>
                  <a:pt x="70" y="144"/>
                  <a:pt x="70" y="144"/>
                </a:cubicBezTo>
                <a:cubicBezTo>
                  <a:pt x="14" y="116"/>
                  <a:pt x="32" y="112"/>
                  <a:pt x="0" y="64"/>
                </a:cubicBezTo>
                <a:cubicBezTo>
                  <a:pt x="3" y="51"/>
                  <a:pt x="2" y="35"/>
                  <a:pt x="10" y="25"/>
                </a:cubicBezTo>
                <a:cubicBezTo>
                  <a:pt x="31" y="0"/>
                  <a:pt x="54" y="29"/>
                  <a:pt x="30" y="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34"/>
          <p:cNvSpPr>
            <a:spLocks noChangeShapeType="1"/>
          </p:cNvSpPr>
          <p:nvPr/>
        </p:nvSpPr>
        <p:spPr bwMode="auto">
          <a:xfrm>
            <a:off x="1447800" y="914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70949"/>
              </p:ext>
            </p:extLst>
          </p:nvPr>
        </p:nvGraphicFramePr>
        <p:xfrm>
          <a:off x="914400" y="4071938"/>
          <a:ext cx="12954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Equation" r:id="rId10" imgW="583920" imgH="431640" progId="Equation.3">
                  <p:embed/>
                </p:oleObj>
              </mc:Choice>
              <mc:Fallback>
                <p:oleObj name="Equation" r:id="rId10" imgW="583920" imgH="431640" progId="Equation.3">
                  <p:embed/>
                  <p:pic>
                    <p:nvPicPr>
                      <p:cNvPr id="1229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71938"/>
                        <a:ext cx="12954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62413"/>
              </p:ext>
            </p:extLst>
          </p:nvPr>
        </p:nvGraphicFramePr>
        <p:xfrm>
          <a:off x="990600" y="5138738"/>
          <a:ext cx="13795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Equation" r:id="rId12" imgW="622080" imgH="431640" progId="Equation.3">
                  <p:embed/>
                </p:oleObj>
              </mc:Choice>
              <mc:Fallback>
                <p:oleObj name="Equation" r:id="rId12" imgW="622080" imgH="431640" progId="Equation.3">
                  <p:embed/>
                  <p:pic>
                    <p:nvPicPr>
                      <p:cNvPr id="122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8738"/>
                        <a:ext cx="13795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TextBox 26"/>
          <p:cNvSpPr txBox="1">
            <a:spLocks noChangeArrowheads="1"/>
          </p:cNvSpPr>
          <p:nvPr/>
        </p:nvSpPr>
        <p:spPr bwMode="auto">
          <a:xfrm>
            <a:off x="0" y="35052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With same potential,  sphere with smaller radius carry smaller amount of 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27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  <p:bldP spid="123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Lightning rod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730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971800" y="565150"/>
            <a:ext cx="609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Air “Break down” before too much charge accumulated, i.e. much weaker lightning which is much less destructive.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52800" y="1603375"/>
            <a:ext cx="5638800" cy="5102225"/>
            <a:chOff x="2160" y="1010"/>
            <a:chExt cx="3552" cy="3214"/>
          </a:xfrm>
        </p:grpSpPr>
        <p:grpSp>
          <p:nvGrpSpPr>
            <p:cNvPr id="16390" name="Group 15"/>
            <p:cNvGrpSpPr>
              <a:grpSpLocks/>
            </p:cNvGrpSpPr>
            <p:nvPr/>
          </p:nvGrpSpPr>
          <p:grpSpPr bwMode="auto">
            <a:xfrm>
              <a:off x="2160" y="2784"/>
              <a:ext cx="3552" cy="1440"/>
              <a:chOff x="2208" y="2208"/>
              <a:chExt cx="3552" cy="1440"/>
            </a:xfrm>
          </p:grpSpPr>
          <p:sp>
            <p:nvSpPr>
              <p:cNvPr id="16393" name="AutoShape 7"/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3552" cy="1296"/>
              </a:xfrm>
              <a:prstGeom prst="parallelogram">
                <a:avLst>
                  <a:gd name="adj" fmla="val 68519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Oval 8"/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96" cy="1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Oval 9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192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Line 10"/>
              <p:cNvSpPr>
                <a:spLocks noChangeShapeType="1"/>
              </p:cNvSpPr>
              <p:nvPr/>
            </p:nvSpPr>
            <p:spPr bwMode="auto">
              <a:xfrm flipH="1">
                <a:off x="3984" y="2880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Line 11"/>
              <p:cNvSpPr>
                <a:spLocks noChangeShapeType="1"/>
              </p:cNvSpPr>
              <p:nvPr/>
            </p:nvSpPr>
            <p:spPr bwMode="auto">
              <a:xfrm>
                <a:off x="4176" y="2832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12"/>
              <p:cNvSpPr>
                <a:spLocks noChangeShapeType="1"/>
              </p:cNvSpPr>
              <p:nvPr/>
            </p:nvSpPr>
            <p:spPr bwMode="auto">
              <a:xfrm flipH="1">
                <a:off x="3984" y="259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13"/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Text Box 14"/>
              <p:cNvSpPr txBox="1">
                <a:spLocks noChangeArrowheads="1"/>
              </p:cNvSpPr>
              <p:nvPr/>
            </p:nvSpPr>
            <p:spPr bwMode="auto">
              <a:xfrm>
                <a:off x="2592" y="3168"/>
                <a:ext cx="158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000">
                    <a:solidFill>
                      <a:schemeClr val="bg1"/>
                    </a:solidFill>
                  </a:rPr>
                  <a:t>Golf court</a:t>
                </a:r>
              </a:p>
            </p:txBody>
          </p:sp>
        </p:grpSp>
        <p:sp>
          <p:nvSpPr>
            <p:cNvPr id="16391" name="Freeform 17"/>
            <p:cNvSpPr>
              <a:spLocks/>
            </p:cNvSpPr>
            <p:nvPr/>
          </p:nvSpPr>
          <p:spPr bwMode="auto">
            <a:xfrm>
              <a:off x="3714" y="1010"/>
              <a:ext cx="1745" cy="732"/>
            </a:xfrm>
            <a:custGeom>
              <a:avLst/>
              <a:gdLst>
                <a:gd name="T0" fmla="*/ 715 w 1745"/>
                <a:gd name="T1" fmla="*/ 102 h 732"/>
                <a:gd name="T2" fmla="*/ 517 w 1745"/>
                <a:gd name="T3" fmla="*/ 92 h 732"/>
                <a:gd name="T4" fmla="*/ 487 w 1745"/>
                <a:gd name="T5" fmla="*/ 192 h 732"/>
                <a:gd name="T6" fmla="*/ 497 w 1745"/>
                <a:gd name="T7" fmla="*/ 221 h 732"/>
                <a:gd name="T8" fmla="*/ 388 w 1745"/>
                <a:gd name="T9" fmla="*/ 231 h 732"/>
                <a:gd name="T10" fmla="*/ 308 w 1745"/>
                <a:gd name="T11" fmla="*/ 251 h 732"/>
                <a:gd name="T12" fmla="*/ 199 w 1745"/>
                <a:gd name="T13" fmla="*/ 311 h 732"/>
                <a:gd name="T14" fmla="*/ 60 w 1745"/>
                <a:gd name="T15" fmla="*/ 301 h 732"/>
                <a:gd name="T16" fmla="*/ 0 w 1745"/>
                <a:gd name="T17" fmla="*/ 430 h 732"/>
                <a:gd name="T18" fmla="*/ 80 w 1745"/>
                <a:gd name="T19" fmla="*/ 569 h 732"/>
                <a:gd name="T20" fmla="*/ 318 w 1745"/>
                <a:gd name="T21" fmla="*/ 549 h 732"/>
                <a:gd name="T22" fmla="*/ 378 w 1745"/>
                <a:gd name="T23" fmla="*/ 648 h 732"/>
                <a:gd name="T24" fmla="*/ 517 w 1745"/>
                <a:gd name="T25" fmla="*/ 728 h 732"/>
                <a:gd name="T26" fmla="*/ 556 w 1745"/>
                <a:gd name="T27" fmla="*/ 718 h 732"/>
                <a:gd name="T28" fmla="*/ 626 w 1745"/>
                <a:gd name="T29" fmla="*/ 728 h 732"/>
                <a:gd name="T30" fmla="*/ 676 w 1745"/>
                <a:gd name="T31" fmla="*/ 698 h 732"/>
                <a:gd name="T32" fmla="*/ 735 w 1745"/>
                <a:gd name="T33" fmla="*/ 589 h 732"/>
                <a:gd name="T34" fmla="*/ 765 w 1745"/>
                <a:gd name="T35" fmla="*/ 619 h 732"/>
                <a:gd name="T36" fmla="*/ 815 w 1745"/>
                <a:gd name="T37" fmla="*/ 609 h 732"/>
                <a:gd name="T38" fmla="*/ 884 w 1745"/>
                <a:gd name="T39" fmla="*/ 569 h 732"/>
                <a:gd name="T40" fmla="*/ 934 w 1745"/>
                <a:gd name="T41" fmla="*/ 500 h 732"/>
                <a:gd name="T42" fmla="*/ 954 w 1745"/>
                <a:gd name="T43" fmla="*/ 470 h 732"/>
                <a:gd name="T44" fmla="*/ 1013 w 1745"/>
                <a:gd name="T45" fmla="*/ 490 h 732"/>
                <a:gd name="T46" fmla="*/ 1063 w 1745"/>
                <a:gd name="T47" fmla="*/ 549 h 732"/>
                <a:gd name="T48" fmla="*/ 1162 w 1745"/>
                <a:gd name="T49" fmla="*/ 629 h 732"/>
                <a:gd name="T50" fmla="*/ 1291 w 1745"/>
                <a:gd name="T51" fmla="*/ 579 h 732"/>
                <a:gd name="T52" fmla="*/ 1371 w 1745"/>
                <a:gd name="T53" fmla="*/ 390 h 732"/>
                <a:gd name="T54" fmla="*/ 1659 w 1745"/>
                <a:gd name="T55" fmla="*/ 460 h 732"/>
                <a:gd name="T56" fmla="*/ 1728 w 1745"/>
                <a:gd name="T57" fmla="*/ 440 h 732"/>
                <a:gd name="T58" fmla="*/ 1679 w 1745"/>
                <a:gd name="T59" fmla="*/ 380 h 732"/>
                <a:gd name="T60" fmla="*/ 1599 w 1745"/>
                <a:gd name="T61" fmla="*/ 291 h 732"/>
                <a:gd name="T62" fmla="*/ 1470 w 1745"/>
                <a:gd name="T63" fmla="*/ 241 h 732"/>
                <a:gd name="T64" fmla="*/ 1400 w 1745"/>
                <a:gd name="T65" fmla="*/ 221 h 732"/>
                <a:gd name="T66" fmla="*/ 1420 w 1745"/>
                <a:gd name="T67" fmla="*/ 182 h 732"/>
                <a:gd name="T68" fmla="*/ 1440 w 1745"/>
                <a:gd name="T69" fmla="*/ 102 h 732"/>
                <a:gd name="T70" fmla="*/ 1281 w 1745"/>
                <a:gd name="T71" fmla="*/ 152 h 732"/>
                <a:gd name="T72" fmla="*/ 1112 w 1745"/>
                <a:gd name="T73" fmla="*/ 172 h 732"/>
                <a:gd name="T74" fmla="*/ 1023 w 1745"/>
                <a:gd name="T75" fmla="*/ 63 h 732"/>
                <a:gd name="T76" fmla="*/ 983 w 1745"/>
                <a:gd name="T77" fmla="*/ 92 h 732"/>
                <a:gd name="T78" fmla="*/ 815 w 1745"/>
                <a:gd name="T79" fmla="*/ 3 h 732"/>
                <a:gd name="T80" fmla="*/ 705 w 1745"/>
                <a:gd name="T81" fmla="*/ 23 h 732"/>
                <a:gd name="T82" fmla="*/ 636 w 1745"/>
                <a:gd name="T83" fmla="*/ 92 h 7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45"/>
                <a:gd name="T127" fmla="*/ 0 h 732"/>
                <a:gd name="T128" fmla="*/ 1745 w 1745"/>
                <a:gd name="T129" fmla="*/ 732 h 7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45" h="732">
                  <a:moveTo>
                    <a:pt x="715" y="102"/>
                  </a:moveTo>
                  <a:cubicBezTo>
                    <a:pt x="646" y="49"/>
                    <a:pt x="596" y="76"/>
                    <a:pt x="517" y="92"/>
                  </a:cubicBezTo>
                  <a:cubicBezTo>
                    <a:pt x="472" y="159"/>
                    <a:pt x="469" y="131"/>
                    <a:pt x="487" y="192"/>
                  </a:cubicBezTo>
                  <a:cubicBezTo>
                    <a:pt x="490" y="202"/>
                    <a:pt x="494" y="211"/>
                    <a:pt x="497" y="221"/>
                  </a:cubicBezTo>
                  <a:cubicBezTo>
                    <a:pt x="454" y="235"/>
                    <a:pt x="432" y="242"/>
                    <a:pt x="388" y="231"/>
                  </a:cubicBezTo>
                  <a:cubicBezTo>
                    <a:pt x="369" y="235"/>
                    <a:pt x="328" y="241"/>
                    <a:pt x="308" y="251"/>
                  </a:cubicBezTo>
                  <a:cubicBezTo>
                    <a:pt x="267" y="272"/>
                    <a:pt x="246" y="299"/>
                    <a:pt x="199" y="311"/>
                  </a:cubicBezTo>
                  <a:cubicBezTo>
                    <a:pt x="111" y="267"/>
                    <a:pt x="132" y="253"/>
                    <a:pt x="60" y="301"/>
                  </a:cubicBezTo>
                  <a:cubicBezTo>
                    <a:pt x="43" y="350"/>
                    <a:pt x="23" y="384"/>
                    <a:pt x="0" y="430"/>
                  </a:cubicBezTo>
                  <a:cubicBezTo>
                    <a:pt x="17" y="497"/>
                    <a:pt x="22" y="526"/>
                    <a:pt x="80" y="569"/>
                  </a:cubicBezTo>
                  <a:cubicBezTo>
                    <a:pt x="159" y="562"/>
                    <a:pt x="238" y="546"/>
                    <a:pt x="318" y="549"/>
                  </a:cubicBezTo>
                  <a:cubicBezTo>
                    <a:pt x="324" y="549"/>
                    <a:pt x="366" y="636"/>
                    <a:pt x="378" y="648"/>
                  </a:cubicBezTo>
                  <a:cubicBezTo>
                    <a:pt x="418" y="688"/>
                    <a:pt x="463" y="710"/>
                    <a:pt x="517" y="728"/>
                  </a:cubicBezTo>
                  <a:cubicBezTo>
                    <a:pt x="530" y="725"/>
                    <a:pt x="543" y="718"/>
                    <a:pt x="556" y="718"/>
                  </a:cubicBezTo>
                  <a:cubicBezTo>
                    <a:pt x="580" y="718"/>
                    <a:pt x="603" y="732"/>
                    <a:pt x="626" y="728"/>
                  </a:cubicBezTo>
                  <a:cubicBezTo>
                    <a:pt x="645" y="725"/>
                    <a:pt x="659" y="708"/>
                    <a:pt x="676" y="698"/>
                  </a:cubicBezTo>
                  <a:cubicBezTo>
                    <a:pt x="702" y="662"/>
                    <a:pt x="721" y="631"/>
                    <a:pt x="735" y="589"/>
                  </a:cubicBezTo>
                  <a:cubicBezTo>
                    <a:pt x="754" y="703"/>
                    <a:pt x="729" y="639"/>
                    <a:pt x="765" y="619"/>
                  </a:cubicBezTo>
                  <a:cubicBezTo>
                    <a:pt x="780" y="611"/>
                    <a:pt x="798" y="612"/>
                    <a:pt x="815" y="609"/>
                  </a:cubicBezTo>
                  <a:cubicBezTo>
                    <a:pt x="837" y="594"/>
                    <a:pt x="865" y="588"/>
                    <a:pt x="884" y="569"/>
                  </a:cubicBezTo>
                  <a:cubicBezTo>
                    <a:pt x="904" y="549"/>
                    <a:pt x="918" y="523"/>
                    <a:pt x="934" y="500"/>
                  </a:cubicBezTo>
                  <a:cubicBezTo>
                    <a:pt x="941" y="490"/>
                    <a:pt x="954" y="470"/>
                    <a:pt x="954" y="470"/>
                  </a:cubicBezTo>
                  <a:cubicBezTo>
                    <a:pt x="974" y="477"/>
                    <a:pt x="995" y="480"/>
                    <a:pt x="1013" y="490"/>
                  </a:cubicBezTo>
                  <a:cubicBezTo>
                    <a:pt x="1044" y="507"/>
                    <a:pt x="1042" y="525"/>
                    <a:pt x="1063" y="549"/>
                  </a:cubicBezTo>
                  <a:cubicBezTo>
                    <a:pt x="1119" y="613"/>
                    <a:pt x="1104" y="600"/>
                    <a:pt x="1162" y="629"/>
                  </a:cubicBezTo>
                  <a:cubicBezTo>
                    <a:pt x="1213" y="614"/>
                    <a:pt x="1248" y="608"/>
                    <a:pt x="1291" y="579"/>
                  </a:cubicBezTo>
                  <a:cubicBezTo>
                    <a:pt x="1305" y="508"/>
                    <a:pt x="1339" y="454"/>
                    <a:pt x="1371" y="390"/>
                  </a:cubicBezTo>
                  <a:cubicBezTo>
                    <a:pt x="1465" y="431"/>
                    <a:pt x="1558" y="449"/>
                    <a:pt x="1659" y="460"/>
                  </a:cubicBezTo>
                  <a:cubicBezTo>
                    <a:pt x="1682" y="453"/>
                    <a:pt x="1713" y="459"/>
                    <a:pt x="1728" y="440"/>
                  </a:cubicBezTo>
                  <a:cubicBezTo>
                    <a:pt x="1745" y="419"/>
                    <a:pt x="1687" y="385"/>
                    <a:pt x="1679" y="380"/>
                  </a:cubicBezTo>
                  <a:cubicBezTo>
                    <a:pt x="1651" y="339"/>
                    <a:pt x="1643" y="313"/>
                    <a:pt x="1599" y="291"/>
                  </a:cubicBezTo>
                  <a:cubicBezTo>
                    <a:pt x="1557" y="270"/>
                    <a:pt x="1511" y="268"/>
                    <a:pt x="1470" y="241"/>
                  </a:cubicBezTo>
                  <a:cubicBezTo>
                    <a:pt x="1444" y="258"/>
                    <a:pt x="1418" y="290"/>
                    <a:pt x="1400" y="221"/>
                  </a:cubicBezTo>
                  <a:cubicBezTo>
                    <a:pt x="1396" y="207"/>
                    <a:pt x="1413" y="195"/>
                    <a:pt x="1420" y="182"/>
                  </a:cubicBezTo>
                  <a:cubicBezTo>
                    <a:pt x="1427" y="155"/>
                    <a:pt x="1467" y="95"/>
                    <a:pt x="1440" y="102"/>
                  </a:cubicBezTo>
                  <a:cubicBezTo>
                    <a:pt x="1384" y="116"/>
                    <a:pt x="1336" y="138"/>
                    <a:pt x="1281" y="152"/>
                  </a:cubicBezTo>
                  <a:cubicBezTo>
                    <a:pt x="1216" y="202"/>
                    <a:pt x="1193" y="192"/>
                    <a:pt x="1112" y="172"/>
                  </a:cubicBezTo>
                  <a:cubicBezTo>
                    <a:pt x="1070" y="143"/>
                    <a:pt x="1050" y="107"/>
                    <a:pt x="1023" y="63"/>
                  </a:cubicBezTo>
                  <a:cubicBezTo>
                    <a:pt x="1010" y="73"/>
                    <a:pt x="999" y="94"/>
                    <a:pt x="983" y="92"/>
                  </a:cubicBezTo>
                  <a:cubicBezTo>
                    <a:pt x="938" y="85"/>
                    <a:pt x="860" y="34"/>
                    <a:pt x="815" y="3"/>
                  </a:cubicBezTo>
                  <a:cubicBezTo>
                    <a:pt x="778" y="8"/>
                    <a:pt x="734" y="0"/>
                    <a:pt x="705" y="23"/>
                  </a:cubicBezTo>
                  <a:cubicBezTo>
                    <a:pt x="678" y="44"/>
                    <a:pt x="670" y="75"/>
                    <a:pt x="636" y="92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23"/>
            <p:cNvSpPr>
              <a:spLocks/>
            </p:cNvSpPr>
            <p:nvPr/>
          </p:nvSpPr>
          <p:spPr bwMode="auto">
            <a:xfrm>
              <a:off x="4075" y="1614"/>
              <a:ext cx="557" cy="1266"/>
            </a:xfrm>
            <a:custGeom>
              <a:avLst/>
              <a:gdLst>
                <a:gd name="T0" fmla="*/ 334 w 557"/>
                <a:gd name="T1" fmla="*/ 180 h 1266"/>
                <a:gd name="T2" fmla="*/ 225 w 557"/>
                <a:gd name="T3" fmla="*/ 359 h 1266"/>
                <a:gd name="T4" fmla="*/ 185 w 557"/>
                <a:gd name="T5" fmla="*/ 448 h 1266"/>
                <a:gd name="T6" fmla="*/ 166 w 557"/>
                <a:gd name="T7" fmla="*/ 488 h 1266"/>
                <a:gd name="T8" fmla="*/ 195 w 557"/>
                <a:gd name="T9" fmla="*/ 468 h 1266"/>
                <a:gd name="T10" fmla="*/ 315 w 557"/>
                <a:gd name="T11" fmla="*/ 478 h 1266"/>
                <a:gd name="T12" fmla="*/ 344 w 557"/>
                <a:gd name="T13" fmla="*/ 488 h 1266"/>
                <a:gd name="T14" fmla="*/ 315 w 557"/>
                <a:gd name="T15" fmla="*/ 508 h 1266"/>
                <a:gd name="T16" fmla="*/ 255 w 557"/>
                <a:gd name="T17" fmla="*/ 567 h 1266"/>
                <a:gd name="T18" fmla="*/ 235 w 557"/>
                <a:gd name="T19" fmla="*/ 607 h 1266"/>
                <a:gd name="T20" fmla="*/ 175 w 557"/>
                <a:gd name="T21" fmla="*/ 667 h 1266"/>
                <a:gd name="T22" fmla="*/ 116 w 557"/>
                <a:gd name="T23" fmla="*/ 786 h 1266"/>
                <a:gd name="T24" fmla="*/ 96 w 557"/>
                <a:gd name="T25" fmla="*/ 816 h 1266"/>
                <a:gd name="T26" fmla="*/ 215 w 557"/>
                <a:gd name="T27" fmla="*/ 796 h 1266"/>
                <a:gd name="T28" fmla="*/ 245 w 557"/>
                <a:gd name="T29" fmla="*/ 915 h 1266"/>
                <a:gd name="T30" fmla="*/ 126 w 557"/>
                <a:gd name="T31" fmla="*/ 1094 h 1266"/>
                <a:gd name="T32" fmla="*/ 46 w 557"/>
                <a:gd name="T33" fmla="*/ 1193 h 1266"/>
                <a:gd name="T34" fmla="*/ 56 w 557"/>
                <a:gd name="T35" fmla="*/ 1183 h 1266"/>
                <a:gd name="T36" fmla="*/ 156 w 557"/>
                <a:gd name="T37" fmla="*/ 1104 h 1266"/>
                <a:gd name="T38" fmla="*/ 175 w 557"/>
                <a:gd name="T39" fmla="*/ 1064 h 1266"/>
                <a:gd name="T40" fmla="*/ 205 w 557"/>
                <a:gd name="T41" fmla="*/ 1044 h 1266"/>
                <a:gd name="T42" fmla="*/ 235 w 557"/>
                <a:gd name="T43" fmla="*/ 1004 h 1266"/>
                <a:gd name="T44" fmla="*/ 295 w 557"/>
                <a:gd name="T45" fmla="*/ 965 h 1266"/>
                <a:gd name="T46" fmla="*/ 434 w 557"/>
                <a:gd name="T47" fmla="*/ 885 h 1266"/>
                <a:gd name="T48" fmla="*/ 513 w 557"/>
                <a:gd name="T49" fmla="*/ 806 h 1266"/>
                <a:gd name="T50" fmla="*/ 523 w 557"/>
                <a:gd name="T51" fmla="*/ 766 h 1266"/>
                <a:gd name="T52" fmla="*/ 543 w 557"/>
                <a:gd name="T53" fmla="*/ 736 h 1266"/>
                <a:gd name="T54" fmla="*/ 513 w 557"/>
                <a:gd name="T55" fmla="*/ 726 h 1266"/>
                <a:gd name="T56" fmla="*/ 324 w 557"/>
                <a:gd name="T57" fmla="*/ 756 h 1266"/>
                <a:gd name="T58" fmla="*/ 315 w 557"/>
                <a:gd name="T59" fmla="*/ 716 h 1266"/>
                <a:gd name="T60" fmla="*/ 334 w 557"/>
                <a:gd name="T61" fmla="*/ 686 h 1266"/>
                <a:gd name="T62" fmla="*/ 374 w 557"/>
                <a:gd name="T63" fmla="*/ 607 h 1266"/>
                <a:gd name="T64" fmla="*/ 384 w 557"/>
                <a:gd name="T65" fmla="*/ 577 h 1266"/>
                <a:gd name="T66" fmla="*/ 414 w 557"/>
                <a:gd name="T67" fmla="*/ 567 h 1266"/>
                <a:gd name="T68" fmla="*/ 493 w 557"/>
                <a:gd name="T69" fmla="*/ 389 h 1266"/>
                <a:gd name="T70" fmla="*/ 503 w 557"/>
                <a:gd name="T71" fmla="*/ 359 h 1266"/>
                <a:gd name="T72" fmla="*/ 533 w 557"/>
                <a:gd name="T73" fmla="*/ 319 h 1266"/>
                <a:gd name="T74" fmla="*/ 503 w 557"/>
                <a:gd name="T75" fmla="*/ 309 h 1266"/>
                <a:gd name="T76" fmla="*/ 354 w 557"/>
                <a:gd name="T77" fmla="*/ 339 h 1266"/>
                <a:gd name="T78" fmla="*/ 374 w 557"/>
                <a:gd name="T79" fmla="*/ 299 h 1266"/>
                <a:gd name="T80" fmla="*/ 404 w 557"/>
                <a:gd name="T81" fmla="*/ 259 h 1266"/>
                <a:gd name="T82" fmla="*/ 414 w 557"/>
                <a:gd name="T83" fmla="*/ 230 h 1266"/>
                <a:gd name="T84" fmla="*/ 483 w 557"/>
                <a:gd name="T85" fmla="*/ 170 h 1266"/>
                <a:gd name="T86" fmla="*/ 553 w 557"/>
                <a:gd name="T87" fmla="*/ 11 h 1266"/>
                <a:gd name="T88" fmla="*/ 523 w 557"/>
                <a:gd name="T89" fmla="*/ 31 h 1266"/>
                <a:gd name="T90" fmla="*/ 483 w 557"/>
                <a:gd name="T91" fmla="*/ 41 h 1266"/>
                <a:gd name="T92" fmla="*/ 315 w 557"/>
                <a:gd name="T93" fmla="*/ 110 h 1266"/>
                <a:gd name="T94" fmla="*/ 245 w 557"/>
                <a:gd name="T95" fmla="*/ 150 h 1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7"/>
                <a:gd name="T145" fmla="*/ 0 h 1266"/>
                <a:gd name="T146" fmla="*/ 557 w 557"/>
                <a:gd name="T147" fmla="*/ 1266 h 12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7" h="1266">
                  <a:moveTo>
                    <a:pt x="334" y="180"/>
                  </a:moveTo>
                  <a:cubicBezTo>
                    <a:pt x="364" y="269"/>
                    <a:pt x="269" y="301"/>
                    <a:pt x="225" y="359"/>
                  </a:cubicBezTo>
                  <a:cubicBezTo>
                    <a:pt x="211" y="378"/>
                    <a:pt x="193" y="429"/>
                    <a:pt x="185" y="448"/>
                  </a:cubicBezTo>
                  <a:cubicBezTo>
                    <a:pt x="179" y="462"/>
                    <a:pt x="159" y="475"/>
                    <a:pt x="166" y="488"/>
                  </a:cubicBezTo>
                  <a:cubicBezTo>
                    <a:pt x="171" y="499"/>
                    <a:pt x="185" y="475"/>
                    <a:pt x="195" y="468"/>
                  </a:cubicBezTo>
                  <a:cubicBezTo>
                    <a:pt x="235" y="471"/>
                    <a:pt x="275" y="473"/>
                    <a:pt x="315" y="478"/>
                  </a:cubicBezTo>
                  <a:cubicBezTo>
                    <a:pt x="325" y="479"/>
                    <a:pt x="344" y="478"/>
                    <a:pt x="344" y="488"/>
                  </a:cubicBezTo>
                  <a:cubicBezTo>
                    <a:pt x="344" y="500"/>
                    <a:pt x="325" y="501"/>
                    <a:pt x="315" y="508"/>
                  </a:cubicBezTo>
                  <a:cubicBezTo>
                    <a:pt x="242" y="618"/>
                    <a:pt x="365" y="440"/>
                    <a:pt x="255" y="567"/>
                  </a:cubicBezTo>
                  <a:cubicBezTo>
                    <a:pt x="245" y="578"/>
                    <a:pt x="242" y="594"/>
                    <a:pt x="235" y="607"/>
                  </a:cubicBezTo>
                  <a:cubicBezTo>
                    <a:pt x="213" y="645"/>
                    <a:pt x="214" y="637"/>
                    <a:pt x="175" y="667"/>
                  </a:cubicBezTo>
                  <a:cubicBezTo>
                    <a:pt x="150" y="706"/>
                    <a:pt x="136" y="745"/>
                    <a:pt x="116" y="786"/>
                  </a:cubicBezTo>
                  <a:cubicBezTo>
                    <a:pt x="111" y="797"/>
                    <a:pt x="84" y="815"/>
                    <a:pt x="96" y="816"/>
                  </a:cubicBezTo>
                  <a:cubicBezTo>
                    <a:pt x="136" y="820"/>
                    <a:pt x="175" y="803"/>
                    <a:pt x="215" y="796"/>
                  </a:cubicBezTo>
                  <a:cubicBezTo>
                    <a:pt x="294" y="816"/>
                    <a:pt x="264" y="845"/>
                    <a:pt x="245" y="915"/>
                  </a:cubicBezTo>
                  <a:cubicBezTo>
                    <a:pt x="224" y="994"/>
                    <a:pt x="210" y="1073"/>
                    <a:pt x="126" y="1094"/>
                  </a:cubicBezTo>
                  <a:cubicBezTo>
                    <a:pt x="95" y="1139"/>
                    <a:pt x="92" y="1158"/>
                    <a:pt x="46" y="1193"/>
                  </a:cubicBezTo>
                  <a:cubicBezTo>
                    <a:pt x="0" y="1266"/>
                    <a:pt x="46" y="1192"/>
                    <a:pt x="56" y="1183"/>
                  </a:cubicBezTo>
                  <a:cubicBezTo>
                    <a:pt x="96" y="1148"/>
                    <a:pt x="125" y="1154"/>
                    <a:pt x="156" y="1104"/>
                  </a:cubicBezTo>
                  <a:cubicBezTo>
                    <a:pt x="164" y="1091"/>
                    <a:pt x="166" y="1075"/>
                    <a:pt x="175" y="1064"/>
                  </a:cubicBezTo>
                  <a:cubicBezTo>
                    <a:pt x="183" y="1055"/>
                    <a:pt x="197" y="1052"/>
                    <a:pt x="205" y="1044"/>
                  </a:cubicBezTo>
                  <a:cubicBezTo>
                    <a:pt x="217" y="1032"/>
                    <a:pt x="222" y="1015"/>
                    <a:pt x="235" y="1004"/>
                  </a:cubicBezTo>
                  <a:cubicBezTo>
                    <a:pt x="253" y="988"/>
                    <a:pt x="278" y="982"/>
                    <a:pt x="295" y="965"/>
                  </a:cubicBezTo>
                  <a:cubicBezTo>
                    <a:pt x="342" y="917"/>
                    <a:pt x="370" y="906"/>
                    <a:pt x="434" y="885"/>
                  </a:cubicBezTo>
                  <a:cubicBezTo>
                    <a:pt x="467" y="862"/>
                    <a:pt x="490" y="839"/>
                    <a:pt x="513" y="806"/>
                  </a:cubicBezTo>
                  <a:cubicBezTo>
                    <a:pt x="516" y="793"/>
                    <a:pt x="518" y="779"/>
                    <a:pt x="523" y="766"/>
                  </a:cubicBezTo>
                  <a:cubicBezTo>
                    <a:pt x="528" y="755"/>
                    <a:pt x="546" y="748"/>
                    <a:pt x="543" y="736"/>
                  </a:cubicBezTo>
                  <a:cubicBezTo>
                    <a:pt x="540" y="726"/>
                    <a:pt x="523" y="729"/>
                    <a:pt x="513" y="726"/>
                  </a:cubicBezTo>
                  <a:cubicBezTo>
                    <a:pt x="451" y="742"/>
                    <a:pt x="387" y="745"/>
                    <a:pt x="324" y="756"/>
                  </a:cubicBezTo>
                  <a:cubicBezTo>
                    <a:pt x="321" y="743"/>
                    <a:pt x="313" y="730"/>
                    <a:pt x="315" y="716"/>
                  </a:cubicBezTo>
                  <a:cubicBezTo>
                    <a:pt x="317" y="704"/>
                    <a:pt x="328" y="696"/>
                    <a:pt x="334" y="686"/>
                  </a:cubicBezTo>
                  <a:cubicBezTo>
                    <a:pt x="348" y="660"/>
                    <a:pt x="361" y="633"/>
                    <a:pt x="374" y="607"/>
                  </a:cubicBezTo>
                  <a:cubicBezTo>
                    <a:pt x="379" y="598"/>
                    <a:pt x="377" y="584"/>
                    <a:pt x="384" y="577"/>
                  </a:cubicBezTo>
                  <a:cubicBezTo>
                    <a:pt x="391" y="570"/>
                    <a:pt x="404" y="570"/>
                    <a:pt x="414" y="567"/>
                  </a:cubicBezTo>
                  <a:cubicBezTo>
                    <a:pt x="432" y="496"/>
                    <a:pt x="451" y="449"/>
                    <a:pt x="493" y="389"/>
                  </a:cubicBezTo>
                  <a:cubicBezTo>
                    <a:pt x="496" y="379"/>
                    <a:pt x="498" y="368"/>
                    <a:pt x="503" y="359"/>
                  </a:cubicBezTo>
                  <a:cubicBezTo>
                    <a:pt x="511" y="345"/>
                    <a:pt x="533" y="336"/>
                    <a:pt x="533" y="319"/>
                  </a:cubicBezTo>
                  <a:cubicBezTo>
                    <a:pt x="533" y="308"/>
                    <a:pt x="513" y="312"/>
                    <a:pt x="503" y="309"/>
                  </a:cubicBezTo>
                  <a:cubicBezTo>
                    <a:pt x="453" y="321"/>
                    <a:pt x="403" y="323"/>
                    <a:pt x="354" y="339"/>
                  </a:cubicBezTo>
                  <a:cubicBezTo>
                    <a:pt x="361" y="326"/>
                    <a:pt x="366" y="312"/>
                    <a:pt x="374" y="299"/>
                  </a:cubicBezTo>
                  <a:cubicBezTo>
                    <a:pt x="383" y="285"/>
                    <a:pt x="396" y="273"/>
                    <a:pt x="404" y="259"/>
                  </a:cubicBezTo>
                  <a:cubicBezTo>
                    <a:pt x="409" y="250"/>
                    <a:pt x="408" y="238"/>
                    <a:pt x="414" y="230"/>
                  </a:cubicBezTo>
                  <a:cubicBezTo>
                    <a:pt x="433" y="206"/>
                    <a:pt x="463" y="193"/>
                    <a:pt x="483" y="170"/>
                  </a:cubicBezTo>
                  <a:cubicBezTo>
                    <a:pt x="521" y="125"/>
                    <a:pt x="535" y="66"/>
                    <a:pt x="553" y="11"/>
                  </a:cubicBezTo>
                  <a:cubicBezTo>
                    <a:pt x="557" y="0"/>
                    <a:pt x="534" y="26"/>
                    <a:pt x="523" y="31"/>
                  </a:cubicBezTo>
                  <a:cubicBezTo>
                    <a:pt x="510" y="36"/>
                    <a:pt x="496" y="38"/>
                    <a:pt x="483" y="41"/>
                  </a:cubicBezTo>
                  <a:cubicBezTo>
                    <a:pt x="433" y="75"/>
                    <a:pt x="370" y="83"/>
                    <a:pt x="315" y="110"/>
                  </a:cubicBezTo>
                  <a:cubicBezTo>
                    <a:pt x="294" y="142"/>
                    <a:pt x="286" y="150"/>
                    <a:pt x="245" y="15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BB2C-8987-42F9-9B1D-A85D2B419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3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Electric Circuits and Electric Current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flashlight, an electric toaster, and a car’s starting motor all involve electric circuits and electric current.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28600" y="3276600"/>
            <a:ext cx="3352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For the flashlight bulb to light, there must be a </a:t>
            </a:r>
            <a:r>
              <a:rPr lang="en-US" i="1">
                <a:latin typeface="Arial" charset="0"/>
              </a:rPr>
              <a:t>closed</a:t>
            </a:r>
            <a:r>
              <a:rPr lang="en-US">
                <a:latin typeface="Arial" charset="0"/>
              </a:rPr>
              <a:t> or </a:t>
            </a:r>
            <a:r>
              <a:rPr lang="en-US" i="1">
                <a:latin typeface="Arial" charset="0"/>
              </a:rPr>
              <a:t>complete path</a:t>
            </a:r>
            <a:r>
              <a:rPr lang="en-US">
                <a:latin typeface="Arial" charset="0"/>
              </a:rPr>
              <a:t> from the bulb to both ends of the battery.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Such a path is called a </a:t>
            </a:r>
            <a:r>
              <a:rPr lang="en-US" b="1" i="1">
                <a:solidFill>
                  <a:schemeClr val="accent1"/>
                </a:solidFill>
                <a:latin typeface="Arial" charset="0"/>
              </a:rPr>
              <a:t>circuit</a:t>
            </a:r>
            <a:r>
              <a:rPr lang="en-US">
                <a:latin typeface="Arial" charset="0"/>
              </a:rPr>
              <a:t>.</a:t>
            </a:r>
          </a:p>
        </p:txBody>
      </p:sp>
      <p:pic>
        <p:nvPicPr>
          <p:cNvPr id="3077" name="Picture 10" descr="1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67088"/>
            <a:ext cx="56388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968E2-4333-458F-BD28-320E3E5C18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30082</TotalTime>
  <Words>1981</Words>
  <Application>Microsoft Office PowerPoint</Application>
  <PresentationFormat>On-screen Show (4:3)</PresentationFormat>
  <Paragraphs>234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Cambria Math</vt:lpstr>
      <vt:lpstr>Comic Sans MS</vt:lpstr>
      <vt:lpstr>Times</vt:lpstr>
      <vt:lpstr>Times New Roman</vt:lpstr>
      <vt:lpstr>Wingdings</vt:lpstr>
      <vt:lpstr>arny</vt:lpstr>
      <vt:lpstr>Equation</vt:lpstr>
      <vt:lpstr>PowerPoint Presentation</vt:lpstr>
      <vt:lpstr>Two plates are oppositely charged so that they have a uniform electric field of 1000 N/C between them, as shown.  A particle with a charge of +0.005 C is moved from the bottom (negative) plate to the top plate. What is the change in potential energy of the charge?</vt:lpstr>
      <vt:lpstr>What is the change in electric potential from the bottom to the top plate?</vt:lpstr>
      <vt:lpstr>Electric Potential Produced by a Point Charge</vt:lpstr>
      <vt:lpstr>PowerPoint Presentation</vt:lpstr>
      <vt:lpstr>lightning</vt:lpstr>
      <vt:lpstr>High Electric Field at Sharp Tips</vt:lpstr>
      <vt:lpstr>Lightning rod</vt:lpstr>
      <vt:lpstr>Electric Circuits and Electric Current</vt:lpstr>
      <vt:lpstr>Electric Circuits and Electric Current</vt:lpstr>
      <vt:lpstr>PowerPoint Presentation</vt:lpstr>
      <vt:lpstr>PowerPoint Presentation</vt:lpstr>
      <vt:lpstr>PowerPoint Presentation</vt:lpstr>
      <vt:lpstr>Which of the two circuits shown will cause the light bulb to light?</vt:lpstr>
      <vt:lpstr>Ohm’s Law and Resistance</vt:lpstr>
      <vt:lpstr>PowerPoint Presentation</vt:lpstr>
      <vt:lpstr>PowerPoint Presentation</vt:lpstr>
      <vt:lpstr>Series and Parallel Circuits</vt:lpstr>
      <vt:lpstr>PowerPoint Presentation</vt:lpstr>
      <vt:lpstr>PowerPoint Presentation</vt:lpstr>
      <vt:lpstr>Two resistors are connected in series with a battery as shown.  R1 is less than R2.  Which of the two resistors has the greater current flowing through it?</vt:lpstr>
      <vt:lpstr>Two resistors are connected in series with a battery as shown.  R1 is less than R2.  Which of the two resistors has the greatest voltage difference across it?</vt:lpstr>
      <vt:lpstr>PowerPoint Presentation</vt:lpstr>
      <vt:lpstr>Quiz: What is the voltage difference across the 25- resistance?</vt:lpstr>
    </vt:vector>
  </TitlesOfParts>
  <Company>ISU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Chapter 15 Thermodynamics</dc:title>
  <dc:subject>Cutnell</dc:subject>
  <dc:creator>Kara Keeter</dc:creator>
  <cp:keywords>Cutnell, PowerPoint, Presentation</cp:keywords>
  <cp:lastModifiedBy>David King</cp:lastModifiedBy>
  <cp:revision>118</cp:revision>
  <cp:lastPrinted>2011-03-28T14:11:55Z</cp:lastPrinted>
  <dcterms:created xsi:type="dcterms:W3CDTF">2006-01-07T22:20:33Z</dcterms:created>
  <dcterms:modified xsi:type="dcterms:W3CDTF">2021-04-01T22:24:58Z</dcterms:modified>
  <cp:category>Presentations</cp:category>
</cp:coreProperties>
</file>