
<file path=[Content_Types].xml><?xml version="1.0" encoding="utf-8"?>
<Types xmlns="http://schemas.openxmlformats.org/package/2006/content-types">
  <Default Extension="bin" ContentType="application/vnd.openxmlformats-officedocument.oleObject"/>
  <Default Extension="gif" ContentType="video/unknown"/>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79" r:id="rId2"/>
    <p:sldId id="366" r:id="rId3"/>
    <p:sldId id="367" r:id="rId4"/>
    <p:sldId id="362" r:id="rId5"/>
    <p:sldId id="364" r:id="rId6"/>
    <p:sldId id="341" r:id="rId7"/>
    <p:sldId id="343" r:id="rId8"/>
    <p:sldId id="342" r:id="rId9"/>
    <p:sldId id="380" r:id="rId10"/>
    <p:sldId id="344" r:id="rId11"/>
    <p:sldId id="345" r:id="rId12"/>
    <p:sldId id="346" r:id="rId13"/>
    <p:sldId id="347" r:id="rId14"/>
    <p:sldId id="348" r:id="rId15"/>
    <p:sldId id="349" r:id="rId16"/>
    <p:sldId id="350" r:id="rId17"/>
    <p:sldId id="351" r:id="rId18"/>
    <p:sldId id="352" r:id="rId19"/>
    <p:sldId id="353" r:id="rId20"/>
    <p:sldId id="308" r:id="rId21"/>
    <p:sldId id="311" r:id="rId22"/>
    <p:sldId id="31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76223" autoAdjust="0"/>
  </p:normalViewPr>
  <p:slideViewPr>
    <p:cSldViewPr>
      <p:cViewPr varScale="1">
        <p:scale>
          <a:sx n="65" d="100"/>
          <a:sy n="65" d="100"/>
        </p:scale>
        <p:origin x="10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38B99-D69A-4253-AB23-4B303B3E5122}" type="datetimeFigureOut">
              <a:rPr lang="en-US" smtClean="0"/>
              <a:t>3/21/2021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B779E-B25A-4D88-80D2-518E48F3A034}" type="slidenum">
              <a:rPr lang="en-US" smtClean="0"/>
              <a:t>‹#›</a:t>
            </a:fld>
            <a:endParaRPr lang="en-US"/>
          </a:p>
        </p:txBody>
      </p:sp>
    </p:spTree>
    <p:extLst>
      <p:ext uri="{BB962C8B-B14F-4D97-AF65-F5344CB8AC3E}">
        <p14:creationId xmlns:p14="http://schemas.microsoft.com/office/powerpoint/2010/main" val="290463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49E20-CAEE-4C3C-AC17-6AD2FAFAC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A60B8-D7E5-41EB-BDF4-2BFDD3C3AD62}" type="slidenum">
              <a:rPr lang="en-US"/>
              <a:pPr/>
              <a:t>11</a:t>
            </a:fld>
            <a:endParaRPr lang="en-US"/>
          </a:p>
        </p:txBody>
      </p:sp>
      <p:sp>
        <p:nvSpPr>
          <p:cNvPr id="1646594" name="Rectangle 2"/>
          <p:cNvSpPr>
            <a:spLocks noGrp="1" noRot="1" noChangeAspect="1" noChangeArrowheads="1" noTextEdit="1"/>
          </p:cNvSpPr>
          <p:nvPr>
            <p:ph type="sldImg"/>
          </p:nvPr>
        </p:nvSpPr>
        <p:spPr>
          <a:ln/>
        </p:spPr>
      </p:sp>
      <p:sp>
        <p:nvSpPr>
          <p:cNvPr id="164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6CC25-74EC-4530-8E5B-F71CBE01BEC3}" type="slidenum">
              <a:rPr lang="en-US"/>
              <a:pPr/>
              <a:t>12</a:t>
            </a:fld>
            <a:endParaRPr lang="en-US"/>
          </a:p>
        </p:txBody>
      </p:sp>
      <p:sp>
        <p:nvSpPr>
          <p:cNvPr id="1634306" name="Rectangle 2"/>
          <p:cNvSpPr>
            <a:spLocks noGrp="1" noRot="1" noChangeAspect="1" noChangeArrowheads="1" noTextEdit="1"/>
          </p:cNvSpPr>
          <p:nvPr>
            <p:ph type="sldImg"/>
          </p:nvPr>
        </p:nvSpPr>
        <p:spPr>
          <a:ln/>
        </p:spPr>
      </p:sp>
      <p:sp>
        <p:nvSpPr>
          <p:cNvPr id="163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5D2F1-6434-4DAA-AE13-23450FCFA3E5}" type="slidenum">
              <a:rPr lang="en-US"/>
              <a:pPr/>
              <a:t>13</a:t>
            </a:fld>
            <a:endParaRPr lang="en-US"/>
          </a:p>
        </p:txBody>
      </p:sp>
      <p:sp>
        <p:nvSpPr>
          <p:cNvPr id="1636354" name="Rectangle 2"/>
          <p:cNvSpPr>
            <a:spLocks noGrp="1" noRot="1" noChangeAspect="1" noChangeArrowheads="1" noTextEdit="1"/>
          </p:cNvSpPr>
          <p:nvPr>
            <p:ph type="sldImg"/>
          </p:nvPr>
        </p:nvSpPr>
        <p:spPr>
          <a:ln/>
        </p:spPr>
      </p:sp>
      <p:sp>
        <p:nvSpPr>
          <p:cNvPr id="1636355" name="Rectangle 3"/>
          <p:cNvSpPr>
            <a:spLocks noGrp="1" noChangeArrowheads="1"/>
          </p:cNvSpPr>
          <p:nvPr>
            <p:ph type="body" idx="1"/>
          </p:nvPr>
        </p:nvSpPr>
        <p:spPr/>
        <p:txBody>
          <a:bodyPr/>
          <a:lstStyle/>
          <a:p>
            <a:r>
              <a:rPr lang="en-US" dirty="0"/>
              <a:t>Can not be 100% efficiency</a:t>
            </a:r>
            <a:r>
              <a:rPr lang="en-US" baseline="0" dirty="0"/>
              <a:t> since you can not completely control heat which is the kinetic energy of each </a:t>
            </a:r>
            <a:r>
              <a:rPr lang="en-US" baseline="0" dirty="0" err="1"/>
              <a:t>moleclur</a:t>
            </a:r>
            <a:r>
              <a:rPr lang="en-US" baseline="0" dirty="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8411D-3265-4462-A1F7-66A83A04CD24}" type="slidenum">
              <a:rPr lang="en-US"/>
              <a:pPr/>
              <a:t>14</a:t>
            </a:fld>
            <a:endParaRPr lang="en-US"/>
          </a:p>
        </p:txBody>
      </p:sp>
      <p:sp>
        <p:nvSpPr>
          <p:cNvPr id="1579010" name="Rectangle 2"/>
          <p:cNvSpPr>
            <a:spLocks noGrp="1" noRot="1" noChangeAspect="1" noChangeArrowheads="1" noTextEdit="1"/>
          </p:cNvSpPr>
          <p:nvPr>
            <p:ph type="sldImg"/>
          </p:nvPr>
        </p:nvSpPr>
        <p:spPr>
          <a:ln/>
        </p:spPr>
      </p:sp>
      <p:sp>
        <p:nvSpPr>
          <p:cNvPr id="157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2209F-0159-4F69-BFC3-F88B6D655A8D}" type="slidenum">
              <a:rPr lang="en-US"/>
              <a:pPr/>
              <a:t>15</a:t>
            </a:fld>
            <a:endParaRPr lang="en-US"/>
          </a:p>
        </p:txBody>
      </p:sp>
      <p:sp>
        <p:nvSpPr>
          <p:cNvPr id="1640450" name="Rectangle 2"/>
          <p:cNvSpPr>
            <a:spLocks noGrp="1" noRot="1" noChangeAspect="1" noChangeArrowheads="1" noTextEdit="1"/>
          </p:cNvSpPr>
          <p:nvPr>
            <p:ph type="sldImg"/>
          </p:nvPr>
        </p:nvSpPr>
        <p:spPr>
          <a:ln/>
        </p:spPr>
      </p:sp>
      <p:sp>
        <p:nvSpPr>
          <p:cNvPr id="1640451" name="Rectangle 3"/>
          <p:cNvSpPr>
            <a:spLocks noGrp="1" noChangeArrowheads="1"/>
          </p:cNvSpPr>
          <p:nvPr>
            <p:ph type="body" idx="1"/>
          </p:nvPr>
        </p:nvSpPr>
        <p:spPr/>
        <p:txBody>
          <a:bodyPr/>
          <a:lstStyle/>
          <a:p>
            <a:r>
              <a:rPr lang="en-US" dirty="0"/>
              <a:t>During 1</a:t>
            </a:r>
            <a:r>
              <a:rPr lang="en-US" baseline="30000" dirty="0"/>
              <a:t>st</a:t>
            </a:r>
            <a:r>
              <a:rPr lang="en-US" dirty="0"/>
              <a:t> and 3</a:t>
            </a:r>
            <a:r>
              <a:rPr lang="en-US" baseline="30000" dirty="0"/>
              <a:t>rd</a:t>
            </a:r>
            <a:r>
              <a:rPr lang="en-US" dirty="0"/>
              <a:t> step, if the temperature increase, the input energy will partially change to heat, i.e. not all intake energy  does work. If temperature decrease, there’s a leak of heat causing inefficiency.  Note: internal energy is 3/2NKT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2EF2D-F5C8-4A5F-882C-BC0D0650055C}" type="slidenum">
              <a:rPr lang="en-US"/>
              <a:pPr/>
              <a:t>16</a:t>
            </a:fld>
            <a:endParaRPr lang="en-US"/>
          </a:p>
        </p:txBody>
      </p:sp>
      <p:sp>
        <p:nvSpPr>
          <p:cNvPr id="1642498" name="Rectangle 2"/>
          <p:cNvSpPr>
            <a:spLocks noGrp="1" noRot="1" noChangeAspect="1" noChangeArrowheads="1" noTextEdit="1"/>
          </p:cNvSpPr>
          <p:nvPr>
            <p:ph type="sldImg"/>
          </p:nvPr>
        </p:nvSpPr>
        <p:spPr>
          <a:ln/>
        </p:spPr>
      </p:sp>
      <p:sp>
        <p:nvSpPr>
          <p:cNvPr id="164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EE7D2-3DA8-4218-8B0D-29E67F5D8F2C}" type="slidenum">
              <a:rPr lang="en-US"/>
              <a:pPr/>
              <a:t>17</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1921A-E1BC-4BEC-8A73-C2520FD112B7}" type="slidenum">
              <a:rPr lang="en-US"/>
              <a:pPr/>
              <a:t>18</a:t>
            </a:fld>
            <a:endParaRPr lang="en-US"/>
          </a:p>
        </p:txBody>
      </p:sp>
      <p:sp>
        <p:nvSpPr>
          <p:cNvPr id="1648642" name="Rectangle 2"/>
          <p:cNvSpPr>
            <a:spLocks noGrp="1" noRot="1" noChangeAspect="1" noChangeArrowheads="1" noTextEdit="1"/>
          </p:cNvSpPr>
          <p:nvPr>
            <p:ph type="sldImg"/>
          </p:nvPr>
        </p:nvSpPr>
        <p:spPr>
          <a:ln/>
        </p:spPr>
      </p:sp>
      <p:sp>
        <p:nvSpPr>
          <p:cNvPr id="164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CD23F-4E1F-4A85-81BB-05E85D9AABB4}" type="slidenum">
              <a:rPr lang="en-US"/>
              <a:pPr/>
              <a:t>19</a:t>
            </a:fld>
            <a:endParaRPr lang="en-US"/>
          </a:p>
        </p:txBody>
      </p:sp>
      <p:sp>
        <p:nvSpPr>
          <p:cNvPr id="1684482" name="Rectangle 2"/>
          <p:cNvSpPr>
            <a:spLocks noGrp="1" noRot="1" noChangeAspect="1" noChangeArrowheads="1" noTextEdit="1"/>
          </p:cNvSpPr>
          <p:nvPr>
            <p:ph type="sldImg"/>
          </p:nvPr>
        </p:nvSpPr>
        <p:spPr>
          <a:ln/>
        </p:spPr>
      </p:sp>
      <p:sp>
        <p:nvSpPr>
          <p:cNvPr id="168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068D3-D3A5-4EFC-9172-519C734A1D4A}" type="slidenum">
              <a:rPr lang="en-US"/>
              <a:pPr/>
              <a:t>20</a:t>
            </a:fld>
            <a:endParaRPr lang="en-US"/>
          </a:p>
        </p:txBody>
      </p:sp>
      <p:sp>
        <p:nvSpPr>
          <p:cNvPr id="1658882" name="Rectangle 2"/>
          <p:cNvSpPr>
            <a:spLocks noGrp="1" noRot="1" noChangeAspect="1" noChangeArrowheads="1" noTextEdit="1"/>
          </p:cNvSpPr>
          <p:nvPr>
            <p:ph type="sldImg"/>
          </p:nvPr>
        </p:nvSpPr>
        <p:spPr>
          <a:ln/>
        </p:spPr>
      </p:sp>
      <p:sp>
        <p:nvSpPr>
          <p:cNvPr id="165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EF951-A565-446C-B478-847811D5956F}" type="slidenum">
              <a:rPr lang="en-US"/>
              <a:pPr/>
              <a:t>2</a:t>
            </a:fld>
            <a:endParaRPr lang="en-US"/>
          </a:p>
        </p:txBody>
      </p:sp>
      <p:sp>
        <p:nvSpPr>
          <p:cNvPr id="1568770" name="Rectangle 2"/>
          <p:cNvSpPr>
            <a:spLocks noGrp="1" noRot="1" noChangeAspect="1" noChangeArrowheads="1" noTextEdit="1"/>
          </p:cNvSpPr>
          <p:nvPr>
            <p:ph type="sldImg"/>
          </p:nvPr>
        </p:nvSpPr>
        <p:spPr>
          <a:ln/>
        </p:spPr>
      </p:sp>
      <p:sp>
        <p:nvSpPr>
          <p:cNvPr id="1568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0982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F82AF-2987-4C0D-88AA-420B8BCB1FDF}" type="slidenum">
              <a:rPr lang="en-US"/>
              <a:pPr/>
              <a:t>21</a:t>
            </a:fld>
            <a:endParaRPr lang="en-US"/>
          </a:p>
        </p:txBody>
      </p:sp>
      <p:sp>
        <p:nvSpPr>
          <p:cNvPr id="1666050" name="Rectangle 2"/>
          <p:cNvSpPr>
            <a:spLocks noGrp="1" noRot="1" noChangeAspect="1" noChangeArrowheads="1" noTextEdit="1"/>
          </p:cNvSpPr>
          <p:nvPr>
            <p:ph type="sldImg"/>
          </p:nvPr>
        </p:nvSpPr>
        <p:spPr>
          <a:ln/>
        </p:spPr>
      </p:sp>
      <p:sp>
        <p:nvSpPr>
          <p:cNvPr id="166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A4356-4689-4638-8312-D81D1B5E89A6}" type="slidenum">
              <a:rPr lang="en-US"/>
              <a:pPr/>
              <a:t>22</a:t>
            </a:fld>
            <a:endParaRPr lang="en-US"/>
          </a:p>
        </p:txBody>
      </p:sp>
      <p:sp>
        <p:nvSpPr>
          <p:cNvPr id="1664002" name="Rectangle 2"/>
          <p:cNvSpPr>
            <a:spLocks noGrp="1" noRot="1" noChangeAspect="1" noChangeArrowheads="1" noTextEdit="1"/>
          </p:cNvSpPr>
          <p:nvPr>
            <p:ph type="sldImg"/>
          </p:nvPr>
        </p:nvSpPr>
        <p:spPr>
          <a:ln/>
        </p:spPr>
      </p:sp>
      <p:sp>
        <p:nvSpPr>
          <p:cNvPr id="166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83835-8CAC-477A-AA61-59A2AC8BFF69}" type="slidenum">
              <a:rPr lang="en-US"/>
              <a:pPr/>
              <a:t>3</a:t>
            </a:fld>
            <a:endParaRPr lang="en-US"/>
          </a:p>
        </p:txBody>
      </p:sp>
      <p:sp>
        <p:nvSpPr>
          <p:cNvPr id="1583106" name="Rectangle 2"/>
          <p:cNvSpPr>
            <a:spLocks noGrp="1" noRot="1" noChangeAspect="1" noChangeArrowheads="1" noTextEdit="1"/>
          </p:cNvSpPr>
          <p:nvPr>
            <p:ph type="sldImg"/>
          </p:nvPr>
        </p:nvSpPr>
        <p:spPr>
          <a:ln/>
        </p:spPr>
      </p:sp>
      <p:sp>
        <p:nvSpPr>
          <p:cNvPr id="1583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895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coil-wire heater is placed at the focal point of a spherical mirror. An unlighted match is placed at the focal point of an identical mirror located about a meter away. Upon reflection from the mirror, the rays from the heater are parallel so that when they encounter the other mirror, these rays focus at the focal point. The concentrated radiation is enough to ignite the match. </a:t>
            </a:r>
          </a:p>
        </p:txBody>
      </p:sp>
      <p:sp>
        <p:nvSpPr>
          <p:cNvPr id="4" name="Slide Number Placeholder 3"/>
          <p:cNvSpPr>
            <a:spLocks noGrp="1"/>
          </p:cNvSpPr>
          <p:nvPr>
            <p:ph type="sldNum" sz="quarter" idx="10"/>
          </p:nvPr>
        </p:nvSpPr>
        <p:spPr/>
        <p:txBody>
          <a:bodyPr/>
          <a:lstStyle/>
          <a:p>
            <a:fld id="{56AB779E-B25A-4D88-80D2-518E48F3A034}" type="slidenum">
              <a:rPr lang="en-US" smtClean="0"/>
              <a:t>4</a:t>
            </a:fld>
            <a:endParaRPr lang="en-US"/>
          </a:p>
        </p:txBody>
      </p:sp>
    </p:spTree>
    <p:extLst>
      <p:ext uri="{BB962C8B-B14F-4D97-AF65-F5344CB8AC3E}">
        <p14:creationId xmlns:p14="http://schemas.microsoft.com/office/powerpoint/2010/main" val="312624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EA751-DBEE-442A-9A15-DB3E9B776D68}" type="slidenum">
              <a:rPr lang="en-US"/>
              <a:pPr/>
              <a:t>5</a:t>
            </a:fld>
            <a:endParaRPr lang="en-US"/>
          </a:p>
        </p:txBody>
      </p:sp>
      <p:sp>
        <p:nvSpPr>
          <p:cNvPr id="1589250" name="Rectangle 2"/>
          <p:cNvSpPr>
            <a:spLocks noGrp="1" noRot="1" noChangeAspect="1" noChangeArrowheads="1" noTextEdit="1"/>
          </p:cNvSpPr>
          <p:nvPr>
            <p:ph type="sldImg"/>
          </p:nvPr>
        </p:nvSpPr>
        <p:spPr>
          <a:ln/>
        </p:spPr>
      </p:sp>
      <p:sp>
        <p:nvSpPr>
          <p:cNvPr id="1589251" name="Rectangle 3"/>
          <p:cNvSpPr>
            <a:spLocks noGrp="1" noChangeArrowheads="1"/>
          </p:cNvSpPr>
          <p:nvPr>
            <p:ph type="body" idx="1"/>
          </p:nvPr>
        </p:nvSpPr>
        <p:spPr/>
        <p:txBody>
          <a:bodyPr/>
          <a:lstStyle/>
          <a:p>
            <a:r>
              <a:rPr lang="en-US" dirty="0"/>
              <a:t>thermo bottle, cork</a:t>
            </a:r>
            <a:r>
              <a:rPr lang="en-US" baseline="0" dirty="0"/>
              <a:t> </a:t>
            </a:r>
            <a:r>
              <a:rPr lang="zh-CN" altLang="en-US" baseline="0" dirty="0"/>
              <a:t>（软</a:t>
            </a:r>
            <a:r>
              <a:rPr lang="zh-CN" altLang="en-US" baseline="0"/>
              <a:t>木塞）</a:t>
            </a:r>
            <a:endParaRPr lang="en-US" dirty="0"/>
          </a:p>
        </p:txBody>
      </p:sp>
    </p:spTree>
    <p:extLst>
      <p:ext uri="{BB962C8B-B14F-4D97-AF65-F5344CB8AC3E}">
        <p14:creationId xmlns:p14="http://schemas.microsoft.com/office/powerpoint/2010/main" val="146408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81566-537A-4ECB-A756-E00CCCBC5569}" type="slidenum">
              <a:rPr lang="en-US"/>
              <a:pPr/>
              <a:t>6</a:t>
            </a:fld>
            <a:endParaRPr lang="en-US"/>
          </a:p>
        </p:txBody>
      </p:sp>
      <p:sp>
        <p:nvSpPr>
          <p:cNvPr id="1626114" name="Rectangle 2"/>
          <p:cNvSpPr>
            <a:spLocks noGrp="1" noRot="1" noChangeAspect="1" noChangeArrowheads="1" noTextEdit="1"/>
          </p:cNvSpPr>
          <p:nvPr>
            <p:ph type="sldImg"/>
          </p:nvPr>
        </p:nvSpPr>
        <p:spPr>
          <a:ln/>
        </p:spPr>
      </p:sp>
      <p:sp>
        <p:nvSpPr>
          <p:cNvPr id="1626115" name="Rectangle 3"/>
          <p:cNvSpPr>
            <a:spLocks noGrp="1" noChangeArrowheads="1"/>
          </p:cNvSpPr>
          <p:nvPr>
            <p:ph type="body" idx="1"/>
          </p:nvPr>
        </p:nvSpPr>
        <p:spPr/>
        <p:txBody>
          <a:bodyPr/>
          <a:lstStyle/>
          <a:p>
            <a:r>
              <a:rPr lang="en-US" dirty="0"/>
              <a:t>Crank the starter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Boiler chimney</a:t>
            </a:r>
          </a:p>
          <a:p>
            <a:r>
              <a:rPr lang="en-US" dirty="0"/>
              <a:t>trains are still required to sound their horn at the designated location</a:t>
            </a:r>
          </a:p>
        </p:txBody>
      </p:sp>
      <p:sp>
        <p:nvSpPr>
          <p:cNvPr id="4" name="Slide Number Placeholder 3"/>
          <p:cNvSpPr>
            <a:spLocks noGrp="1"/>
          </p:cNvSpPr>
          <p:nvPr>
            <p:ph type="sldNum" sz="quarter" idx="10"/>
          </p:nvPr>
        </p:nvSpPr>
        <p:spPr/>
        <p:txBody>
          <a:bodyPr/>
          <a:lstStyle/>
          <a:p>
            <a:fld id="{56AB779E-B25A-4D88-80D2-518E48F3A034}" type="slidenum">
              <a:rPr lang="en-US" smtClean="0"/>
              <a:t>7</a:t>
            </a:fld>
            <a:endParaRPr lang="en-US"/>
          </a:p>
        </p:txBody>
      </p:sp>
    </p:spTree>
    <p:extLst>
      <p:ext uri="{BB962C8B-B14F-4D97-AF65-F5344CB8AC3E}">
        <p14:creationId xmlns:p14="http://schemas.microsoft.com/office/powerpoint/2010/main" val="326504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B779E-B25A-4D88-80D2-518E48F3A034}" type="slidenum">
              <a:rPr lang="en-US" smtClean="0"/>
              <a:t>9</a:t>
            </a:fld>
            <a:endParaRPr lang="en-US"/>
          </a:p>
        </p:txBody>
      </p:sp>
    </p:spTree>
    <p:extLst>
      <p:ext uri="{BB962C8B-B14F-4D97-AF65-F5344CB8AC3E}">
        <p14:creationId xmlns:p14="http://schemas.microsoft.com/office/powerpoint/2010/main" val="175945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23639-DFC8-4834-9823-0E6E3DEEA4ED}" type="slidenum">
              <a:rPr lang="en-US"/>
              <a:pPr/>
              <a:t>10</a:t>
            </a:fld>
            <a:endParaRPr lang="en-US"/>
          </a:p>
        </p:txBody>
      </p:sp>
      <p:sp>
        <p:nvSpPr>
          <p:cNvPr id="1632258" name="Rectangle 2"/>
          <p:cNvSpPr>
            <a:spLocks noGrp="1" noRot="1" noChangeAspect="1" noChangeArrowheads="1" noTextEdit="1"/>
          </p:cNvSpPr>
          <p:nvPr>
            <p:ph type="sldImg"/>
          </p:nvPr>
        </p:nvSpPr>
        <p:spPr>
          <a:ln/>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947423-83C8-478E-BD35-396513BE8B28}"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96529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95BCA-47CC-4179-A305-7C30716AA13A}"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60609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52E28-10AD-4032-ADC3-D318A3DE9358}"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8418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09A58D-1E63-4525-8D13-BBD4CF702F67}"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288641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0C9B6-331C-45DE-868B-E9D63437C1C8}" type="datetime1">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233188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5F155C-D295-4866-8A28-9202742BD705}" type="datetime1">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63444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C0D877-4E63-4B3D-BB40-4A2BA5825D3A}" type="datetime1">
              <a:rPr lang="en-US" smtClean="0"/>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79423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BC625-F9D8-40F7-8A98-F920910728E8}" type="datetime1">
              <a:rPr lang="en-US" smtClean="0"/>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02457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92E61-AB19-4AAC-930A-0BE5A9FAE94D}" type="datetime1">
              <a:rPr lang="en-US" smtClean="0"/>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317783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ACD6A-8C40-4B0B-86DE-3F5B5D6461AC}" type="datetime1">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05864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E1D5EC-C24A-49DA-A0B5-122C38B66FDB}" type="datetime1">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096D9-08B4-41FC-AFED-ED3B1DF954E0}" type="slidenum">
              <a:rPr lang="en-US" smtClean="0"/>
              <a:t>‹#›</a:t>
            </a:fld>
            <a:endParaRPr lang="en-US"/>
          </a:p>
        </p:txBody>
      </p:sp>
    </p:spTree>
    <p:extLst>
      <p:ext uri="{BB962C8B-B14F-4D97-AF65-F5344CB8AC3E}">
        <p14:creationId xmlns:p14="http://schemas.microsoft.com/office/powerpoint/2010/main" val="49852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69EBF-9072-49BB-B075-0AC37F902A37}" type="datetime1">
              <a:rPr lang="en-US" smtClean="0"/>
              <a:t>3/21/2021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096D9-08B4-41FC-AFED-ED3B1DF954E0}" type="slidenum">
              <a:rPr lang="en-US" smtClean="0"/>
              <a:t>‹#›</a:t>
            </a:fld>
            <a:endParaRPr lang="en-US"/>
          </a:p>
        </p:txBody>
      </p:sp>
    </p:spTree>
    <p:extLst>
      <p:ext uri="{BB962C8B-B14F-4D97-AF65-F5344CB8AC3E}">
        <p14:creationId xmlns:p14="http://schemas.microsoft.com/office/powerpoint/2010/main" val="171708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solated_syste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youtube.com/watch?v=w5loiW3STzU&amp;feature=results_main&amp;playnext=1&amp;list=PLFA6F13ACB19C86B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youtube.com/watch?v=g8LrAsL4oH0"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7092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Exam#1 (</a:t>
            </a:r>
            <a:r>
              <a:rPr kumimoji="0" lang="en-US" sz="2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chapter 1-8</a:t>
            </a:r>
            <a:r>
              <a:rPr kumimoji="0" lang="en-US" sz="25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time:  </a:t>
            </a:r>
            <a:r>
              <a:rPr kumimoji="0" lang="nn-NO" sz="2000" b="0" i="0" u="none" strike="noStrike" kern="1200" cap="none" spc="0" normalizeH="0" baseline="0" noProof="0" dirty="0">
                <a:ln>
                  <a:noFill/>
                </a:ln>
                <a:solidFill>
                  <a:prstClr val="black"/>
                </a:solidFill>
                <a:effectLst/>
                <a:uLnTx/>
                <a:uFillTx/>
                <a:latin typeface="Calibri"/>
                <a:ea typeface="+mn-ea"/>
                <a:cs typeface="+mn-cs"/>
              </a:rPr>
              <a:t>Wednesday  03/24  8:30 am- 9:20 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Location:  </a:t>
            </a:r>
            <a:r>
              <a:rPr kumimoji="0" lang="en-US" sz="2000" b="0" i="0" u="none" strike="noStrike" kern="1200" cap="none" spc="0" normalizeH="0" baseline="0" noProof="0" dirty="0">
                <a:ln>
                  <a:noFill/>
                </a:ln>
                <a:solidFill>
                  <a:prstClr val="black"/>
                </a:solidFill>
                <a:effectLst/>
                <a:uLnTx/>
                <a:uFillTx/>
                <a:latin typeface="Calibri"/>
                <a:ea typeface="+mn-ea"/>
                <a:cs typeface="+mn-cs"/>
              </a:rPr>
              <a:t>physics building room 112</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you have special needs, e.g. exam time extension, and has not contact me before, please bring me the letter from the Office of the Dean of Students before 03/17.</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AOB</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multiple choice problems.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Prepare your own scratch paper, pencils, erasers, etc.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Use only </a:t>
            </a:r>
            <a:r>
              <a:rPr kumimoji="0" lang="en-US" sz="2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pencil</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for the answer sheet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Bring your own calculators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No cell phones, no text messaging, no computers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No crib sheet of any kind is allowed. Equation sheet will be provided.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1FB43-DC72-41E5-917A-30F8E658928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702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685800" y="800100"/>
            <a:ext cx="7772400" cy="762000"/>
          </a:xfrm>
        </p:spPr>
        <p:txBody>
          <a:bodyPr/>
          <a:lstStyle/>
          <a:p>
            <a:r>
              <a:rPr lang="en-US" dirty="0">
                <a:solidFill>
                  <a:srgbClr val="FF0000"/>
                </a:solidFill>
              </a:rPr>
              <a:t>Efficiency</a:t>
            </a:r>
          </a:p>
        </p:txBody>
      </p:sp>
      <p:sp>
        <p:nvSpPr>
          <p:cNvPr id="1631235" name="Rectangle 3"/>
          <p:cNvSpPr>
            <a:spLocks noGrp="1" noChangeArrowheads="1"/>
          </p:cNvSpPr>
          <p:nvPr>
            <p:ph type="body" idx="1"/>
          </p:nvPr>
        </p:nvSpPr>
        <p:spPr>
          <a:xfrm>
            <a:off x="0" y="1905000"/>
            <a:ext cx="4648200" cy="4724400"/>
          </a:xfrm>
        </p:spPr>
        <p:txBody>
          <a:bodyPr/>
          <a:lstStyle/>
          <a:p>
            <a:pPr>
              <a:lnSpc>
                <a:spcPct val="80000"/>
              </a:lnSpc>
            </a:pPr>
            <a:r>
              <a:rPr lang="en-US" sz="2800"/>
              <a:t>Efficiency is the ratio of the net work done by the engine to the amount of heat that must be supplied to accomplish this work.</a:t>
            </a:r>
          </a:p>
        </p:txBody>
      </p:sp>
      <p:pic>
        <p:nvPicPr>
          <p:cNvPr id="1631237" name="Picture 5" descr="11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1876425"/>
            <a:ext cx="4402137"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31238" name="Object 6"/>
          <p:cNvGraphicFramePr>
            <a:graphicFrameLocks noChangeAspect="1"/>
          </p:cNvGraphicFramePr>
          <p:nvPr/>
        </p:nvGraphicFramePr>
        <p:xfrm>
          <a:off x="1600200" y="4419600"/>
          <a:ext cx="1323975" cy="1174750"/>
        </p:xfrm>
        <a:graphic>
          <a:graphicData uri="http://schemas.openxmlformats.org/presentationml/2006/ole">
            <mc:AlternateContent xmlns:mc="http://schemas.openxmlformats.org/markup-compatibility/2006">
              <mc:Choice xmlns:v="urn:schemas-microsoft-com:vml" Requires="v">
                <p:oleObj spid="_x0000_s9276" name="Equation" r:id="rId5" imgW="469900" imgH="406400" progId="Equation.3">
                  <p:embed/>
                </p:oleObj>
              </mc:Choice>
              <mc:Fallback>
                <p:oleObj name="Equation" r:id="rId5" imgW="4699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9729" t="-11250" r="-9729" b="-11250"/>
                      <a:stretch>
                        <a:fillRect/>
                      </a:stretch>
                    </p:blipFill>
                    <p:spPr bwMode="auto">
                      <a:xfrm>
                        <a:off x="1600200" y="4419600"/>
                        <a:ext cx="1323975" cy="11747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FE096D9-08B4-41FC-AFED-ED3B1DF954E0}" type="slidenum">
              <a:rPr lang="en-US" smtClean="0"/>
              <a:t>10</a:t>
            </a:fld>
            <a:endParaRPr lang="en-US"/>
          </a:p>
        </p:txBody>
      </p:sp>
    </p:spTree>
    <p:extLst>
      <p:ext uri="{BB962C8B-B14F-4D97-AF65-F5344CB8AC3E}">
        <p14:creationId xmlns:p14="http://schemas.microsoft.com/office/powerpoint/2010/main" val="312686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title"/>
          </p:nvPr>
        </p:nvSpPr>
        <p:spPr>
          <a:xfrm>
            <a:off x="0" y="474663"/>
            <a:ext cx="9144000" cy="2041525"/>
          </a:xfrm>
        </p:spPr>
        <p:txBody>
          <a:bodyPr>
            <a:normAutofit fontScale="90000"/>
          </a:bodyPr>
          <a:lstStyle/>
          <a:p>
            <a:r>
              <a:rPr lang="en-US" sz="3200" dirty="0">
                <a:solidFill>
                  <a:schemeClr val="tx2"/>
                </a:solidFill>
                <a:latin typeface="Comic Sans MS" pitchFamily="66" charset="0"/>
              </a:rPr>
              <a:t>A heat engine takes in 1200 J of heat from the high-temperature heat source in each cycle, and does 400 J of work in each cycle.  What is the efficiency of this engine?</a:t>
            </a:r>
            <a:endParaRPr lang="en-US" dirty="0">
              <a:solidFill>
                <a:schemeClr val="tx2"/>
              </a:solidFill>
            </a:endParaRPr>
          </a:p>
        </p:txBody>
      </p:sp>
      <p:sp>
        <p:nvSpPr>
          <p:cNvPr id="1645571" name="Rectangle 3"/>
          <p:cNvSpPr>
            <a:spLocks noGrp="1" noChangeArrowheads="1"/>
          </p:cNvSpPr>
          <p:nvPr>
            <p:ph type="body" idx="1"/>
          </p:nvPr>
        </p:nvSpPr>
        <p:spPr>
          <a:xfrm>
            <a:off x="685800" y="2667000"/>
            <a:ext cx="7315200" cy="1524000"/>
          </a:xfrm>
        </p:spPr>
        <p:txBody>
          <a:bodyPr/>
          <a:lstStyle/>
          <a:p>
            <a:pPr marL="609600" indent="-609600">
              <a:lnSpc>
                <a:spcPct val="80000"/>
              </a:lnSpc>
              <a:buFont typeface="Arial" charset="0"/>
              <a:buAutoNum type="alphaLcParenR"/>
            </a:pPr>
            <a:r>
              <a:rPr lang="en-US" sz="2400">
                <a:latin typeface="Comic Sans MS" pitchFamily="66" charset="0"/>
              </a:rPr>
              <a:t>33%</a:t>
            </a:r>
          </a:p>
          <a:p>
            <a:pPr marL="609600" indent="-609600">
              <a:lnSpc>
                <a:spcPct val="80000"/>
              </a:lnSpc>
              <a:buFont typeface="Arial" charset="0"/>
              <a:buAutoNum type="alphaLcParenR"/>
            </a:pPr>
            <a:r>
              <a:rPr lang="en-US" sz="2400">
                <a:latin typeface="Comic Sans MS" pitchFamily="66" charset="0"/>
              </a:rPr>
              <a:t>40%</a:t>
            </a:r>
          </a:p>
          <a:p>
            <a:pPr marL="609600" indent="-609600">
              <a:lnSpc>
                <a:spcPct val="80000"/>
              </a:lnSpc>
              <a:buFont typeface="Arial" charset="0"/>
              <a:buAutoNum type="alphaLcParenR"/>
            </a:pPr>
            <a:r>
              <a:rPr lang="en-US" sz="2400">
                <a:latin typeface="Comic Sans MS" pitchFamily="66" charset="0"/>
              </a:rPr>
              <a:t>66%</a:t>
            </a:r>
          </a:p>
          <a:p>
            <a:pPr marL="609600" indent="-609600">
              <a:lnSpc>
                <a:spcPct val="80000"/>
              </a:lnSpc>
              <a:buFont typeface="Arial" charset="0"/>
              <a:buNone/>
            </a:pPr>
            <a:endParaRPr lang="en-US" sz="2400">
              <a:latin typeface="Comic Sans MS" pitchFamily="66" charset="0"/>
            </a:endParaRPr>
          </a:p>
        </p:txBody>
      </p:sp>
      <p:pic>
        <p:nvPicPr>
          <p:cNvPr id="1645572" name="Picture 4" descr="11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2590800"/>
            <a:ext cx="41513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5573" name="Text Box 5"/>
          <p:cNvSpPr txBox="1">
            <a:spLocks noChangeArrowheads="1"/>
          </p:cNvSpPr>
          <p:nvPr/>
        </p:nvSpPr>
        <p:spPr bwMode="auto">
          <a:xfrm>
            <a:off x="685800" y="3962400"/>
            <a:ext cx="373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Q</a:t>
            </a:r>
            <a:r>
              <a:rPr lang="en-US" i="1" baseline="-25000"/>
              <a:t>H</a:t>
            </a:r>
            <a:r>
              <a:rPr lang="en-US" i="1"/>
              <a:t> </a:t>
            </a:r>
            <a:r>
              <a:rPr lang="en-US">
                <a:latin typeface="Arial" charset="0"/>
                <a:sym typeface="Symbol" pitchFamily="18" charset="2"/>
              </a:rPr>
              <a:t>= 1200 J</a:t>
            </a:r>
          </a:p>
          <a:p>
            <a:pPr>
              <a:buFont typeface="Symbol" pitchFamily="18" charset="2"/>
              <a:buNone/>
            </a:pPr>
            <a:r>
              <a:rPr lang="en-US" i="1"/>
              <a:t>W </a:t>
            </a:r>
            <a:r>
              <a:rPr lang="en-US">
                <a:latin typeface="Arial" charset="0"/>
                <a:sym typeface="Symbol" pitchFamily="18" charset="2"/>
              </a:rPr>
              <a:t>= 400 J</a:t>
            </a:r>
          </a:p>
          <a:p>
            <a:pPr>
              <a:buFont typeface="Symbol" pitchFamily="18" charset="2"/>
              <a:buNone/>
            </a:pPr>
            <a:r>
              <a:rPr lang="en-US" i="1"/>
              <a:t>e</a:t>
            </a:r>
            <a:r>
              <a:rPr lang="en-US">
                <a:latin typeface="Arial" charset="0"/>
              </a:rPr>
              <a:t> = </a:t>
            </a:r>
            <a:r>
              <a:rPr lang="en-US" i="1"/>
              <a:t>W </a:t>
            </a:r>
            <a:r>
              <a:rPr lang="en-US">
                <a:latin typeface="Arial" charset="0"/>
                <a:sym typeface="Symbol" pitchFamily="18" charset="2"/>
              </a:rPr>
              <a:t>/</a:t>
            </a:r>
            <a:r>
              <a:rPr lang="en-US" i="1"/>
              <a:t> Q</a:t>
            </a:r>
            <a:r>
              <a:rPr lang="en-US" i="1" baseline="-25000"/>
              <a:t>H </a:t>
            </a:r>
          </a:p>
          <a:p>
            <a:pPr>
              <a:buFont typeface="Symbol" pitchFamily="18" charset="2"/>
              <a:buNone/>
            </a:pPr>
            <a:r>
              <a:rPr lang="en-US" i="1" baseline="-25000"/>
              <a:t>	</a:t>
            </a:r>
            <a:r>
              <a:rPr lang="en-US">
                <a:latin typeface="Arial" charset="0"/>
                <a:sym typeface="Symbol" pitchFamily="18" charset="2"/>
              </a:rPr>
              <a:t>= (400 J) / (1200 J)</a:t>
            </a:r>
          </a:p>
          <a:p>
            <a:pPr>
              <a:buFont typeface="Symbol" pitchFamily="18" charset="2"/>
              <a:buNone/>
            </a:pPr>
            <a:r>
              <a:rPr lang="en-US">
                <a:latin typeface="Arial" charset="0"/>
                <a:sym typeface="Symbol" pitchFamily="18" charset="2"/>
              </a:rPr>
              <a:t>	= 1/3 = 0.33</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33%</a:t>
            </a:r>
          </a:p>
        </p:txBody>
      </p:sp>
      <p:sp>
        <p:nvSpPr>
          <p:cNvPr id="2" name="Slide Number Placeholder 1"/>
          <p:cNvSpPr>
            <a:spLocks noGrp="1"/>
          </p:cNvSpPr>
          <p:nvPr>
            <p:ph type="sldNum" sz="quarter" idx="12"/>
          </p:nvPr>
        </p:nvSpPr>
        <p:spPr/>
        <p:txBody>
          <a:bodyPr/>
          <a:lstStyle/>
          <a:p>
            <a:fld id="{BFE096D9-08B4-41FC-AFED-ED3B1DF954E0}" type="slidenum">
              <a:rPr lang="en-US" smtClean="0"/>
              <a:t>11</a:t>
            </a:fld>
            <a:endParaRPr lang="en-US"/>
          </a:p>
        </p:txBody>
      </p:sp>
    </p:spTree>
    <p:extLst>
      <p:ext uri="{BB962C8B-B14F-4D97-AF65-F5344CB8AC3E}">
        <p14:creationId xmlns:p14="http://schemas.microsoft.com/office/powerpoint/2010/main" val="210496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45573"/>
                                        </p:tgtEl>
                                        <p:attrNameLst>
                                          <p:attrName>style.visibility</p:attrName>
                                        </p:attrNameLst>
                                      </p:cBhvr>
                                      <p:to>
                                        <p:strVal val="visible"/>
                                      </p:to>
                                    </p:set>
                                    <p:anim from="(-#ppt_w/2)" to="(#ppt_x)" calcmode="lin" valueType="num">
                                      <p:cBhvr>
                                        <p:cTn id="7" dur="600" fill="hold">
                                          <p:stCondLst>
                                            <p:cond delay="0"/>
                                          </p:stCondLst>
                                        </p:cTn>
                                        <p:tgtEl>
                                          <p:spTgt spid="1645573"/>
                                        </p:tgtEl>
                                        <p:attrNameLst>
                                          <p:attrName>ppt_x</p:attrName>
                                        </p:attrNameLst>
                                      </p:cBhvr>
                                    </p:anim>
                                    <p:anim from="0" to="-1.0" calcmode="lin" valueType="num">
                                      <p:cBhvr>
                                        <p:cTn id="8" dur="200" decel="50000" autoRev="1" fill="hold">
                                          <p:stCondLst>
                                            <p:cond delay="600"/>
                                          </p:stCondLst>
                                        </p:cTn>
                                        <p:tgtEl>
                                          <p:spTgt spid="1645573"/>
                                        </p:tgtEl>
                                        <p:attrNameLst>
                                          <p:attrName>xshear</p:attrName>
                                        </p:attrNameLst>
                                      </p:cBhvr>
                                    </p:anim>
                                    <p:animScale>
                                      <p:cBhvr>
                                        <p:cTn id="9" dur="200" decel="100000" autoRev="1" fill="hold">
                                          <p:stCondLst>
                                            <p:cond delay="600"/>
                                          </p:stCondLst>
                                        </p:cTn>
                                        <p:tgtEl>
                                          <p:spTgt spid="1645573"/>
                                        </p:tgtEl>
                                      </p:cBhvr>
                                      <p:from x="100000" y="100000"/>
                                      <p:to x="80000" y="100000"/>
                                    </p:animScale>
                                    <p:anim by="(#ppt_h/3+#ppt_w*0.1)" calcmode="lin" valueType="num">
                                      <p:cBhvr additive="sum">
                                        <p:cTn id="10" dur="200" decel="100000" autoRev="1" fill="hold">
                                          <p:stCondLst>
                                            <p:cond delay="600"/>
                                          </p:stCondLst>
                                        </p:cTn>
                                        <p:tgtEl>
                                          <p:spTgt spid="16455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5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a:xfrm>
            <a:off x="0" y="962025"/>
            <a:ext cx="9144000" cy="1066800"/>
          </a:xfrm>
        </p:spPr>
        <p:txBody>
          <a:bodyPr/>
          <a:lstStyle/>
          <a:p>
            <a:r>
              <a:rPr lang="en-US" sz="3200" dirty="0">
                <a:solidFill>
                  <a:schemeClr val="tx2"/>
                </a:solidFill>
                <a:latin typeface="Comic Sans MS" pitchFamily="66" charset="0"/>
              </a:rPr>
              <a:t>How much heat is released into the environment in each cycle?</a:t>
            </a:r>
            <a:endParaRPr lang="en-US" dirty="0">
              <a:solidFill>
                <a:schemeClr val="tx2"/>
              </a:solidFill>
            </a:endParaRPr>
          </a:p>
        </p:txBody>
      </p:sp>
      <p:sp>
        <p:nvSpPr>
          <p:cNvPr id="1633283" name="Rectangle 3"/>
          <p:cNvSpPr>
            <a:spLocks noGrp="1" noChangeArrowheads="1"/>
          </p:cNvSpPr>
          <p:nvPr>
            <p:ph type="body" idx="1"/>
          </p:nvPr>
        </p:nvSpPr>
        <p:spPr>
          <a:xfrm>
            <a:off x="685800" y="2667000"/>
            <a:ext cx="7162800" cy="1524000"/>
          </a:xfrm>
        </p:spPr>
        <p:txBody>
          <a:bodyPr/>
          <a:lstStyle/>
          <a:p>
            <a:pPr marL="609600" indent="-609600">
              <a:lnSpc>
                <a:spcPct val="80000"/>
              </a:lnSpc>
              <a:buFont typeface="Arial" charset="0"/>
              <a:buAutoNum type="alphaLcParenR"/>
            </a:pPr>
            <a:r>
              <a:rPr lang="en-US" sz="2000">
                <a:latin typeface="Comic Sans MS" pitchFamily="66" charset="0"/>
              </a:rPr>
              <a:t>33 J</a:t>
            </a:r>
          </a:p>
          <a:p>
            <a:pPr marL="609600" indent="-609600">
              <a:lnSpc>
                <a:spcPct val="80000"/>
              </a:lnSpc>
              <a:buFont typeface="Arial" charset="0"/>
              <a:buAutoNum type="alphaLcParenR"/>
            </a:pPr>
            <a:r>
              <a:rPr lang="en-US" sz="2000">
                <a:latin typeface="Comic Sans MS" pitchFamily="66" charset="0"/>
              </a:rPr>
              <a:t>400 J</a:t>
            </a:r>
          </a:p>
          <a:p>
            <a:pPr marL="609600" indent="-609600">
              <a:lnSpc>
                <a:spcPct val="80000"/>
              </a:lnSpc>
              <a:buFont typeface="Arial" charset="0"/>
              <a:buAutoNum type="alphaLcParenR"/>
            </a:pPr>
            <a:r>
              <a:rPr lang="en-US" sz="2000">
                <a:latin typeface="Comic Sans MS" pitchFamily="66" charset="0"/>
              </a:rPr>
              <a:t>800 J</a:t>
            </a:r>
          </a:p>
          <a:p>
            <a:pPr marL="609600" indent="-609600">
              <a:lnSpc>
                <a:spcPct val="80000"/>
              </a:lnSpc>
              <a:buFont typeface="Arial" charset="0"/>
              <a:buAutoNum type="alphaLcParenR"/>
            </a:pPr>
            <a:r>
              <a:rPr lang="en-US" sz="2000">
                <a:latin typeface="Comic Sans MS" pitchFamily="66" charset="0"/>
              </a:rPr>
              <a:t>1200 J</a:t>
            </a:r>
          </a:p>
          <a:p>
            <a:pPr marL="609600" indent="-609600">
              <a:lnSpc>
                <a:spcPct val="80000"/>
              </a:lnSpc>
              <a:buFont typeface="Arial" charset="0"/>
              <a:buNone/>
            </a:pPr>
            <a:endParaRPr lang="en-US" sz="2000">
              <a:latin typeface="Comic Sans MS" pitchFamily="66" charset="0"/>
            </a:endParaRPr>
          </a:p>
        </p:txBody>
      </p:sp>
      <p:pic>
        <p:nvPicPr>
          <p:cNvPr id="1633284" name="Picture 4" descr="11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2590800"/>
            <a:ext cx="415131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3285" name="Text Box 5"/>
          <p:cNvSpPr txBox="1">
            <a:spLocks noChangeArrowheads="1"/>
          </p:cNvSpPr>
          <p:nvPr/>
        </p:nvSpPr>
        <p:spPr bwMode="auto">
          <a:xfrm>
            <a:off x="609600" y="4572000"/>
            <a:ext cx="350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Q</a:t>
            </a:r>
            <a:r>
              <a:rPr lang="en-US" i="1" baseline="-25000"/>
              <a:t>C</a:t>
            </a:r>
            <a:r>
              <a:rPr lang="en-US" i="1"/>
              <a:t> </a:t>
            </a:r>
            <a:r>
              <a:rPr lang="en-US">
                <a:latin typeface="Arial" charset="0"/>
                <a:sym typeface="Symbol" pitchFamily="18" charset="2"/>
              </a:rPr>
              <a:t>= </a:t>
            </a:r>
            <a:r>
              <a:rPr lang="en-US" i="1"/>
              <a:t>Q</a:t>
            </a:r>
            <a:r>
              <a:rPr lang="en-US" i="1" baseline="-25000"/>
              <a:t>H</a:t>
            </a:r>
            <a:r>
              <a:rPr lang="en-US" i="1"/>
              <a:t> - W </a:t>
            </a:r>
            <a:endParaRPr lang="en-US">
              <a:latin typeface="Arial" charset="0"/>
              <a:sym typeface="Symbol" pitchFamily="18" charset="2"/>
            </a:endParaRPr>
          </a:p>
          <a:p>
            <a:pPr>
              <a:buFont typeface="Symbol" pitchFamily="18" charset="2"/>
              <a:buNone/>
            </a:pPr>
            <a:r>
              <a:rPr lang="en-US" i="1" baseline="-25000"/>
              <a:t>	</a:t>
            </a:r>
            <a:r>
              <a:rPr lang="en-US">
                <a:latin typeface="Arial" charset="0"/>
                <a:sym typeface="Symbol" pitchFamily="18" charset="2"/>
              </a:rPr>
              <a:t>= 1200 J - 400 J</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800 J</a:t>
            </a:r>
          </a:p>
        </p:txBody>
      </p:sp>
      <p:sp>
        <p:nvSpPr>
          <p:cNvPr id="2" name="Slide Number Placeholder 1"/>
          <p:cNvSpPr>
            <a:spLocks noGrp="1"/>
          </p:cNvSpPr>
          <p:nvPr>
            <p:ph type="sldNum" sz="quarter" idx="12"/>
          </p:nvPr>
        </p:nvSpPr>
        <p:spPr/>
        <p:txBody>
          <a:bodyPr/>
          <a:lstStyle/>
          <a:p>
            <a:fld id="{BFE096D9-08B4-41FC-AFED-ED3B1DF954E0}" type="slidenum">
              <a:rPr lang="en-US" smtClean="0"/>
              <a:t>12</a:t>
            </a:fld>
            <a:endParaRPr lang="en-US"/>
          </a:p>
        </p:txBody>
      </p:sp>
    </p:spTree>
    <p:extLst>
      <p:ext uri="{BB962C8B-B14F-4D97-AF65-F5344CB8AC3E}">
        <p14:creationId xmlns:p14="http://schemas.microsoft.com/office/powerpoint/2010/main" val="380375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33285"/>
                                        </p:tgtEl>
                                        <p:attrNameLst>
                                          <p:attrName>style.visibility</p:attrName>
                                        </p:attrNameLst>
                                      </p:cBhvr>
                                      <p:to>
                                        <p:strVal val="visible"/>
                                      </p:to>
                                    </p:set>
                                    <p:anim from="(-#ppt_w/2)" to="(#ppt_x)" calcmode="lin" valueType="num">
                                      <p:cBhvr>
                                        <p:cTn id="7" dur="600" fill="hold">
                                          <p:stCondLst>
                                            <p:cond delay="0"/>
                                          </p:stCondLst>
                                        </p:cTn>
                                        <p:tgtEl>
                                          <p:spTgt spid="1633285"/>
                                        </p:tgtEl>
                                        <p:attrNameLst>
                                          <p:attrName>ppt_x</p:attrName>
                                        </p:attrNameLst>
                                      </p:cBhvr>
                                    </p:anim>
                                    <p:anim from="0" to="-1.0" calcmode="lin" valueType="num">
                                      <p:cBhvr>
                                        <p:cTn id="8" dur="200" decel="50000" autoRev="1" fill="hold">
                                          <p:stCondLst>
                                            <p:cond delay="600"/>
                                          </p:stCondLst>
                                        </p:cTn>
                                        <p:tgtEl>
                                          <p:spTgt spid="1633285"/>
                                        </p:tgtEl>
                                        <p:attrNameLst>
                                          <p:attrName>xshear</p:attrName>
                                        </p:attrNameLst>
                                      </p:cBhvr>
                                    </p:anim>
                                    <p:animScale>
                                      <p:cBhvr>
                                        <p:cTn id="9" dur="200" decel="100000" autoRev="1" fill="hold">
                                          <p:stCondLst>
                                            <p:cond delay="600"/>
                                          </p:stCondLst>
                                        </p:cTn>
                                        <p:tgtEl>
                                          <p:spTgt spid="1633285"/>
                                        </p:tgtEl>
                                      </p:cBhvr>
                                      <p:from x="100000" y="100000"/>
                                      <p:to x="80000" y="100000"/>
                                    </p:animScale>
                                    <p:anim by="(#ppt_h/3+#ppt_w*0.1)" calcmode="lin" valueType="num">
                                      <p:cBhvr additive="sum">
                                        <p:cTn id="10" dur="200" decel="100000" autoRev="1" fill="hold">
                                          <p:stCondLst>
                                            <p:cond delay="600"/>
                                          </p:stCondLst>
                                        </p:cTn>
                                        <p:tgtEl>
                                          <p:spTgt spid="163328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2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a:xfrm>
            <a:off x="609600" y="304800"/>
            <a:ext cx="7772400" cy="762000"/>
          </a:xfrm>
        </p:spPr>
        <p:txBody>
          <a:bodyPr/>
          <a:lstStyle/>
          <a:p>
            <a:r>
              <a:rPr lang="en-US" b="1" dirty="0">
                <a:solidFill>
                  <a:srgbClr val="FF0000"/>
                </a:solidFill>
              </a:rPr>
              <a:t>Carnot Engine</a:t>
            </a:r>
          </a:p>
        </p:txBody>
      </p:sp>
      <p:sp>
        <p:nvSpPr>
          <p:cNvPr id="1635331" name="Rectangle 3"/>
          <p:cNvSpPr>
            <a:spLocks noGrp="1" noChangeArrowheads="1"/>
          </p:cNvSpPr>
          <p:nvPr>
            <p:ph type="body" idx="1"/>
          </p:nvPr>
        </p:nvSpPr>
        <p:spPr>
          <a:xfrm>
            <a:off x="685800" y="1143000"/>
            <a:ext cx="7924800" cy="5029200"/>
          </a:xfrm>
        </p:spPr>
        <p:txBody>
          <a:bodyPr>
            <a:normAutofit/>
          </a:bodyPr>
          <a:lstStyle/>
          <a:p>
            <a:pPr>
              <a:lnSpc>
                <a:spcPct val="80000"/>
              </a:lnSpc>
            </a:pPr>
            <a:r>
              <a:rPr lang="en-US" sz="2800" dirty="0"/>
              <a:t>The efficiency of a typical automobile engine is less than 30%.</a:t>
            </a:r>
          </a:p>
          <a:p>
            <a:pPr lvl="1">
              <a:lnSpc>
                <a:spcPct val="80000"/>
              </a:lnSpc>
            </a:pPr>
            <a:r>
              <a:rPr lang="en-US" sz="2400" dirty="0"/>
              <a:t>This seems to be wasting a lot of energy.</a:t>
            </a:r>
          </a:p>
          <a:p>
            <a:pPr lvl="1">
              <a:lnSpc>
                <a:spcPct val="80000"/>
              </a:lnSpc>
            </a:pPr>
            <a:r>
              <a:rPr lang="en-US" sz="2400" dirty="0"/>
              <a:t>What is the best efficiency we could achieve?</a:t>
            </a:r>
          </a:p>
          <a:p>
            <a:pPr lvl="1">
              <a:lnSpc>
                <a:spcPct val="80000"/>
              </a:lnSpc>
            </a:pPr>
            <a:r>
              <a:rPr lang="en-US" sz="2400" dirty="0"/>
              <a:t>What factors determine efficiency?</a:t>
            </a:r>
          </a:p>
          <a:p>
            <a:pPr>
              <a:lnSpc>
                <a:spcPct val="80000"/>
              </a:lnSpc>
            </a:pPr>
            <a:endParaRPr lang="en-US" sz="2800" dirty="0"/>
          </a:p>
          <a:p>
            <a:pPr>
              <a:lnSpc>
                <a:spcPct val="80000"/>
              </a:lnSpc>
            </a:pPr>
            <a:r>
              <a:rPr lang="en-US" sz="2800" dirty="0"/>
              <a:t>The cycle devised by Carnot that an ideal engine would have to follow is called a </a:t>
            </a:r>
            <a:r>
              <a:rPr lang="en-US" sz="2800" b="1" i="1" dirty="0">
                <a:solidFill>
                  <a:schemeClr val="accent1"/>
                </a:solidFill>
              </a:rPr>
              <a:t>Carnot cycle</a:t>
            </a:r>
            <a:r>
              <a:rPr lang="en-US" sz="2800" dirty="0"/>
              <a:t>.</a:t>
            </a:r>
          </a:p>
          <a:p>
            <a:pPr>
              <a:lnSpc>
                <a:spcPct val="80000"/>
              </a:lnSpc>
            </a:pPr>
            <a:endParaRPr lang="en-US" sz="2800" dirty="0"/>
          </a:p>
          <a:p>
            <a:pPr>
              <a:lnSpc>
                <a:spcPct val="80000"/>
              </a:lnSpc>
            </a:pPr>
            <a:r>
              <a:rPr lang="en-US" sz="2800" dirty="0"/>
              <a:t>An (ideal, not real) engine following this cycle is called a </a:t>
            </a:r>
            <a:r>
              <a:rPr lang="en-US" sz="2800" b="1" i="1" dirty="0">
                <a:solidFill>
                  <a:schemeClr val="accent1"/>
                </a:solidFill>
              </a:rPr>
              <a:t>Carnot engine</a:t>
            </a:r>
            <a:r>
              <a:rPr lang="en-US" sz="2800" dirty="0"/>
              <a:t>.</a:t>
            </a:r>
          </a:p>
          <a:p>
            <a:pPr>
              <a:lnSpc>
                <a:spcPct val="80000"/>
              </a:lnSpc>
            </a:pPr>
            <a:endParaRPr lang="en-US" sz="2800" dirty="0"/>
          </a:p>
        </p:txBody>
      </p:sp>
      <p:sp>
        <p:nvSpPr>
          <p:cNvPr id="2" name="Slide Number Placeholder 1"/>
          <p:cNvSpPr>
            <a:spLocks noGrp="1"/>
          </p:cNvSpPr>
          <p:nvPr>
            <p:ph type="sldNum" sz="quarter" idx="12"/>
          </p:nvPr>
        </p:nvSpPr>
        <p:spPr/>
        <p:txBody>
          <a:bodyPr/>
          <a:lstStyle/>
          <a:p>
            <a:fld id="{BFE096D9-08B4-41FC-AFED-ED3B1DF954E0}" type="slidenum">
              <a:rPr lang="en-US" smtClean="0"/>
              <a:t>13</a:t>
            </a:fld>
            <a:endParaRPr lang="en-US"/>
          </a:p>
        </p:txBody>
      </p:sp>
    </p:spTree>
    <p:extLst>
      <p:ext uri="{BB962C8B-B14F-4D97-AF65-F5344CB8AC3E}">
        <p14:creationId xmlns:p14="http://schemas.microsoft.com/office/powerpoint/2010/main" val="291136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body" idx="1"/>
          </p:nvPr>
        </p:nvSpPr>
        <p:spPr>
          <a:xfrm>
            <a:off x="0" y="1219200"/>
            <a:ext cx="9144000" cy="5486400"/>
          </a:xfrm>
        </p:spPr>
        <p:txBody>
          <a:bodyPr>
            <a:normAutofit fontScale="92500" lnSpcReduction="10000"/>
          </a:bodyPr>
          <a:lstStyle/>
          <a:p>
            <a:pPr>
              <a:lnSpc>
                <a:spcPct val="100000"/>
              </a:lnSpc>
            </a:pPr>
            <a:r>
              <a:rPr lang="en-US" sz="2400" dirty="0"/>
              <a:t>If the process is </a:t>
            </a:r>
            <a:r>
              <a:rPr lang="en-US" sz="2400" b="1" i="1" dirty="0">
                <a:solidFill>
                  <a:schemeClr val="accent1"/>
                </a:solidFill>
              </a:rPr>
              <a:t>adiabatic</a:t>
            </a:r>
            <a:r>
              <a:rPr lang="en-US" sz="2400" dirty="0"/>
              <a:t>, no heat flows into or out of the gas</a:t>
            </a:r>
          </a:p>
          <a:p>
            <a:pPr>
              <a:lnSpc>
                <a:spcPct val="100000"/>
              </a:lnSpc>
            </a:pPr>
            <a:endParaRPr lang="en-US" sz="2400" dirty="0"/>
          </a:p>
          <a:p>
            <a:pPr>
              <a:lnSpc>
                <a:spcPct val="100000"/>
              </a:lnSpc>
            </a:pPr>
            <a:r>
              <a:rPr lang="en-US" sz="2400" dirty="0"/>
              <a:t>In an </a:t>
            </a:r>
            <a:r>
              <a:rPr lang="en-US" sz="2400" b="1" i="1" dirty="0">
                <a:solidFill>
                  <a:schemeClr val="accent1"/>
                </a:solidFill>
              </a:rPr>
              <a:t>isothermal</a:t>
            </a:r>
            <a:r>
              <a:rPr lang="en-US" sz="2400" dirty="0"/>
              <a:t> process, the temperature does not change.</a:t>
            </a:r>
          </a:p>
          <a:p>
            <a:pPr lvl="1">
              <a:lnSpc>
                <a:spcPct val="100000"/>
              </a:lnSpc>
            </a:pPr>
            <a:r>
              <a:rPr lang="en-US" sz="2000" dirty="0"/>
              <a:t>The internal energy must be constant.</a:t>
            </a:r>
          </a:p>
          <a:p>
            <a:pPr lvl="1">
              <a:lnSpc>
                <a:spcPct val="100000"/>
              </a:lnSpc>
            </a:pPr>
            <a:r>
              <a:rPr lang="en-US" sz="2000" dirty="0"/>
              <a:t>The change in internal energy, </a:t>
            </a:r>
            <a:r>
              <a:rPr lang="en-US" sz="2000" b="1" dirty="0">
                <a:solidFill>
                  <a:schemeClr val="tx2"/>
                </a:solidFill>
                <a:sym typeface="Symbol" pitchFamily="18" charset="2"/>
              </a:rPr>
              <a:t></a:t>
            </a:r>
            <a:r>
              <a:rPr lang="en-US" sz="2000" b="1" i="1" dirty="0">
                <a:solidFill>
                  <a:schemeClr val="tx2"/>
                </a:solidFill>
                <a:latin typeface="Times New Roman" pitchFamily="18" charset="0"/>
              </a:rPr>
              <a:t>U</a:t>
            </a:r>
            <a:r>
              <a:rPr lang="en-US" sz="2000" dirty="0"/>
              <a:t>, is zero.</a:t>
            </a:r>
          </a:p>
          <a:p>
            <a:pPr lvl="1">
              <a:lnSpc>
                <a:spcPct val="100000"/>
              </a:lnSpc>
            </a:pPr>
            <a:r>
              <a:rPr lang="en-US" sz="2000" dirty="0"/>
              <a:t>If an amount of heat Q is added to the gas, an equal amount of work W will be done by the gas on its surroundings, from </a:t>
            </a:r>
            <a:r>
              <a:rPr lang="en-US" sz="2000" b="1" dirty="0">
                <a:solidFill>
                  <a:schemeClr val="tx2"/>
                </a:solidFill>
                <a:sym typeface="Symbol" pitchFamily="18" charset="2"/>
              </a:rPr>
              <a:t></a:t>
            </a:r>
            <a:r>
              <a:rPr lang="en-US" sz="2000" b="1" i="1" dirty="0">
                <a:solidFill>
                  <a:schemeClr val="tx2"/>
                </a:solidFill>
                <a:latin typeface="Times New Roman" pitchFamily="18" charset="0"/>
              </a:rPr>
              <a:t>U = Q - W</a:t>
            </a:r>
            <a:r>
              <a:rPr lang="en-US" sz="2000" dirty="0">
                <a:solidFill>
                  <a:schemeClr val="tx2"/>
                </a:solidFill>
              </a:rPr>
              <a:t>.</a:t>
            </a:r>
          </a:p>
          <a:p>
            <a:pPr>
              <a:lnSpc>
                <a:spcPct val="100000"/>
              </a:lnSpc>
            </a:pPr>
            <a:r>
              <a:rPr lang="en-US" sz="2400" dirty="0"/>
              <a:t>In an </a:t>
            </a:r>
            <a:r>
              <a:rPr lang="en-US" sz="2400" b="1" i="1" dirty="0">
                <a:solidFill>
                  <a:schemeClr val="accent1"/>
                </a:solidFill>
              </a:rPr>
              <a:t>isobaric</a:t>
            </a:r>
            <a:r>
              <a:rPr lang="en-US" sz="2400" dirty="0"/>
              <a:t> process, the pressure of the gas remains constant.</a:t>
            </a:r>
          </a:p>
          <a:p>
            <a:pPr lvl="1">
              <a:lnSpc>
                <a:spcPct val="100000"/>
              </a:lnSpc>
            </a:pPr>
            <a:r>
              <a:rPr lang="en-US" sz="2000" dirty="0"/>
              <a:t>The internal energy increases as the gas is heated, and so does the temperature.</a:t>
            </a:r>
          </a:p>
          <a:p>
            <a:pPr lvl="1">
              <a:lnSpc>
                <a:spcPct val="100000"/>
              </a:lnSpc>
            </a:pPr>
            <a:r>
              <a:rPr lang="en-US" sz="2000" dirty="0"/>
              <a:t>The gas also expands, removing some of the internal energy.</a:t>
            </a:r>
          </a:p>
          <a:p>
            <a:pPr lvl="1">
              <a:lnSpc>
                <a:spcPct val="100000"/>
              </a:lnSpc>
            </a:pPr>
            <a:endParaRPr lang="en-US" sz="2000" dirty="0"/>
          </a:p>
          <a:p>
            <a:r>
              <a:rPr lang="en-US" sz="2400" dirty="0"/>
              <a:t>Experiments determined that the pressure, volume, and absolute temperature of an ideal gas are related by the </a:t>
            </a:r>
            <a:r>
              <a:rPr lang="en-US" sz="2400" b="1" i="1" dirty="0">
                <a:solidFill>
                  <a:schemeClr val="accent1"/>
                </a:solidFill>
              </a:rPr>
              <a:t>equation of state</a:t>
            </a:r>
            <a:r>
              <a:rPr lang="en-US" sz="2400" dirty="0"/>
              <a:t>: </a:t>
            </a:r>
          </a:p>
          <a:p>
            <a:pPr lvl="1">
              <a:lnSpc>
                <a:spcPct val="100000"/>
              </a:lnSpc>
              <a:buFont typeface="Wingdings" pitchFamily="2" charset="2"/>
              <a:buNone/>
            </a:pPr>
            <a:r>
              <a:rPr lang="en-US" sz="2000" dirty="0"/>
              <a:t>			</a:t>
            </a:r>
            <a:r>
              <a:rPr lang="en-US" sz="2400" b="1" i="1" dirty="0">
                <a:solidFill>
                  <a:schemeClr val="tx2"/>
                </a:solidFill>
                <a:latin typeface="Times New Roman" pitchFamily="18" charset="0"/>
              </a:rPr>
              <a:t>PV = </a:t>
            </a:r>
            <a:r>
              <a:rPr lang="en-US" sz="2400" b="1" i="1" dirty="0" err="1">
                <a:solidFill>
                  <a:schemeClr val="tx2"/>
                </a:solidFill>
                <a:latin typeface="Times New Roman" pitchFamily="18" charset="0"/>
              </a:rPr>
              <a:t>NkT</a:t>
            </a:r>
            <a:r>
              <a:rPr lang="en-US" sz="2400" b="1" i="1" dirty="0">
                <a:solidFill>
                  <a:srgbClr val="FAA368"/>
                </a:solidFill>
                <a:latin typeface="Times New Roman" pitchFamily="18" charset="0"/>
              </a:rPr>
              <a:t>	</a:t>
            </a:r>
            <a:r>
              <a:rPr lang="en-US" sz="2000" dirty="0"/>
              <a:t>where </a:t>
            </a:r>
            <a:r>
              <a:rPr lang="en-US" sz="2000" b="1" i="1" dirty="0">
                <a:latin typeface="Times New Roman" pitchFamily="18" charset="0"/>
              </a:rPr>
              <a:t>N</a:t>
            </a:r>
            <a:r>
              <a:rPr lang="en-US" sz="2000" dirty="0"/>
              <a:t> is the number of molecules</a:t>
            </a:r>
            <a:endParaRPr lang="en-US" sz="2000" b="1" i="1" dirty="0">
              <a:solidFill>
                <a:srgbClr val="FAA368"/>
              </a:solidFill>
            </a:endParaRPr>
          </a:p>
          <a:p>
            <a:pPr lvl="1">
              <a:lnSpc>
                <a:spcPct val="100000"/>
              </a:lnSpc>
              <a:buFont typeface="Wingdings" pitchFamily="2" charset="2"/>
              <a:buNone/>
            </a:pPr>
            <a:r>
              <a:rPr lang="en-US" sz="2000" dirty="0"/>
              <a:t>					and </a:t>
            </a:r>
            <a:r>
              <a:rPr lang="en-US" sz="2000" b="1" i="1" dirty="0">
                <a:latin typeface="Times New Roman" pitchFamily="18" charset="0"/>
              </a:rPr>
              <a:t>k</a:t>
            </a:r>
            <a:r>
              <a:rPr lang="en-US" sz="2000" dirty="0"/>
              <a:t> is Boltzmann’s constant.</a:t>
            </a:r>
          </a:p>
        </p:txBody>
      </p:sp>
      <p:sp>
        <p:nvSpPr>
          <p:cNvPr id="3" name="TextBox 2"/>
          <p:cNvSpPr txBox="1"/>
          <p:nvPr/>
        </p:nvSpPr>
        <p:spPr>
          <a:xfrm>
            <a:off x="1219200" y="276999"/>
            <a:ext cx="6705600" cy="553998"/>
          </a:xfrm>
          <a:prstGeom prst="rect">
            <a:avLst/>
          </a:prstGeom>
          <a:noFill/>
        </p:spPr>
        <p:txBody>
          <a:bodyPr wrap="square" rtlCol="0">
            <a:spAutoFit/>
          </a:bodyPr>
          <a:lstStyle/>
          <a:p>
            <a:pPr algn="ctr"/>
            <a:r>
              <a:rPr lang="en-US" sz="3000" b="1" dirty="0">
                <a:solidFill>
                  <a:srgbClr val="FF0000"/>
                </a:solidFill>
              </a:rPr>
              <a:t>Different Thermal Process</a:t>
            </a:r>
          </a:p>
        </p:txBody>
      </p:sp>
      <p:sp>
        <p:nvSpPr>
          <p:cNvPr id="2" name="Slide Number Placeholder 1"/>
          <p:cNvSpPr>
            <a:spLocks noGrp="1"/>
          </p:cNvSpPr>
          <p:nvPr>
            <p:ph type="sldNum" sz="quarter" idx="12"/>
          </p:nvPr>
        </p:nvSpPr>
        <p:spPr/>
        <p:txBody>
          <a:bodyPr/>
          <a:lstStyle/>
          <a:p>
            <a:fld id="{BFE096D9-08B4-41FC-AFED-ED3B1DF954E0}" type="slidenum">
              <a:rPr lang="en-US" smtClean="0"/>
              <a:t>14</a:t>
            </a:fld>
            <a:endParaRPr lang="en-US"/>
          </a:p>
        </p:txBody>
      </p:sp>
    </p:spTree>
    <p:extLst>
      <p:ext uri="{BB962C8B-B14F-4D97-AF65-F5344CB8AC3E}">
        <p14:creationId xmlns:p14="http://schemas.microsoft.com/office/powerpoint/2010/main" val="343183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7" name="Rectangle 3"/>
          <p:cNvSpPr>
            <a:spLocks noGrp="1" noChangeArrowheads="1"/>
          </p:cNvSpPr>
          <p:nvPr>
            <p:ph type="body" idx="1"/>
          </p:nvPr>
        </p:nvSpPr>
        <p:spPr>
          <a:xfrm>
            <a:off x="685800" y="152400"/>
            <a:ext cx="7772400" cy="4114800"/>
          </a:xfrm>
        </p:spPr>
        <p:txBody>
          <a:bodyPr/>
          <a:lstStyle/>
          <a:p>
            <a:pPr marL="609600" indent="-609600">
              <a:lnSpc>
                <a:spcPct val="80000"/>
              </a:lnSpc>
              <a:buClrTx/>
              <a:buFont typeface="Arial" charset="0"/>
              <a:buAutoNum type="arabicPeriod"/>
            </a:pPr>
            <a:r>
              <a:rPr lang="en-US" sz="2800" dirty="0">
                <a:solidFill>
                  <a:schemeClr val="accent1"/>
                </a:solidFill>
              </a:rPr>
              <a:t>Heat flows into cylinder at temperature </a:t>
            </a:r>
            <a:r>
              <a:rPr lang="en-US" sz="2800" i="1" dirty="0">
                <a:solidFill>
                  <a:schemeClr val="accent1"/>
                </a:solidFill>
              </a:rPr>
              <a:t>T</a:t>
            </a:r>
            <a:r>
              <a:rPr lang="en-US" sz="2800" i="1" baseline="-25000" dirty="0">
                <a:solidFill>
                  <a:schemeClr val="accent1"/>
                </a:solidFill>
              </a:rPr>
              <a:t>H</a:t>
            </a:r>
            <a:r>
              <a:rPr lang="en-US" sz="2800" dirty="0">
                <a:solidFill>
                  <a:schemeClr val="accent1"/>
                </a:solidFill>
              </a:rPr>
              <a:t>.  The fluid </a:t>
            </a:r>
            <a:r>
              <a:rPr lang="en-US" sz="2800" b="1" i="1" dirty="0">
                <a:solidFill>
                  <a:schemeClr val="accent1"/>
                </a:solidFill>
              </a:rPr>
              <a:t>expands isothermally </a:t>
            </a:r>
            <a:r>
              <a:rPr lang="en-US" sz="2800" dirty="0">
                <a:solidFill>
                  <a:schemeClr val="accent1"/>
                </a:solidFill>
              </a:rPr>
              <a:t>and does work on the piston.</a:t>
            </a:r>
          </a:p>
          <a:p>
            <a:pPr marL="609600" indent="-609600">
              <a:lnSpc>
                <a:spcPct val="80000"/>
              </a:lnSpc>
              <a:buClrTx/>
              <a:buFont typeface="Arial" charset="0"/>
              <a:buAutoNum type="arabicPeriod"/>
            </a:pPr>
            <a:r>
              <a:rPr lang="en-US" sz="2800" dirty="0">
                <a:solidFill>
                  <a:schemeClr val="accent1"/>
                </a:solidFill>
              </a:rPr>
              <a:t>The fluid continues to </a:t>
            </a:r>
            <a:r>
              <a:rPr lang="en-US" sz="2800" b="1" i="1" dirty="0">
                <a:solidFill>
                  <a:schemeClr val="accent1"/>
                </a:solidFill>
              </a:rPr>
              <a:t>expand, adiabatically</a:t>
            </a:r>
            <a:r>
              <a:rPr lang="en-US" sz="2800" dirty="0">
                <a:solidFill>
                  <a:schemeClr val="accent1"/>
                </a:solidFill>
              </a:rPr>
              <a:t>.</a:t>
            </a:r>
          </a:p>
          <a:p>
            <a:pPr marL="609600" indent="-609600">
              <a:lnSpc>
                <a:spcPct val="80000"/>
              </a:lnSpc>
              <a:buClrTx/>
              <a:buFont typeface="Arial" charset="0"/>
              <a:buAutoNum type="arabicPeriod"/>
            </a:pPr>
            <a:r>
              <a:rPr lang="en-US" sz="2800" dirty="0">
                <a:solidFill>
                  <a:schemeClr val="accent1"/>
                </a:solidFill>
              </a:rPr>
              <a:t>Work is done by the piston on the fluid, which undergoes an </a:t>
            </a:r>
            <a:r>
              <a:rPr lang="en-US" sz="2800" b="1" i="1" dirty="0">
                <a:solidFill>
                  <a:schemeClr val="accent1"/>
                </a:solidFill>
              </a:rPr>
              <a:t>isothermal compression</a:t>
            </a:r>
            <a:r>
              <a:rPr lang="en-US" sz="2800" dirty="0">
                <a:solidFill>
                  <a:schemeClr val="accent1"/>
                </a:solidFill>
              </a:rPr>
              <a:t>.</a:t>
            </a:r>
          </a:p>
          <a:p>
            <a:pPr marL="609600" indent="-609600">
              <a:lnSpc>
                <a:spcPct val="80000"/>
              </a:lnSpc>
              <a:buClrTx/>
              <a:buFont typeface="Arial" charset="0"/>
              <a:buAutoNum type="arabicPeriod"/>
            </a:pPr>
            <a:r>
              <a:rPr lang="en-US" sz="2800" dirty="0">
                <a:solidFill>
                  <a:schemeClr val="accent1"/>
                </a:solidFill>
              </a:rPr>
              <a:t>The fluid returns to its initial condition by an </a:t>
            </a:r>
            <a:r>
              <a:rPr lang="en-US" sz="2800" b="1" i="1" dirty="0">
                <a:solidFill>
                  <a:schemeClr val="accent1"/>
                </a:solidFill>
              </a:rPr>
              <a:t>adiabatic compression</a:t>
            </a:r>
            <a:r>
              <a:rPr lang="en-US" sz="2800" dirty="0">
                <a:solidFill>
                  <a:schemeClr val="accent1"/>
                </a:solidFill>
              </a:rPr>
              <a:t>.</a:t>
            </a:r>
          </a:p>
        </p:txBody>
      </p:sp>
      <p:pic>
        <p:nvPicPr>
          <p:cNvPr id="1639428" name="Picture 4" descr="11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4575"/>
            <a:ext cx="746760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15</a:t>
            </a:fld>
            <a:endParaRPr lang="en-US"/>
          </a:p>
        </p:txBody>
      </p:sp>
    </p:spTree>
    <p:extLst>
      <p:ext uri="{BB962C8B-B14F-4D97-AF65-F5344CB8AC3E}">
        <p14:creationId xmlns:p14="http://schemas.microsoft.com/office/powerpoint/2010/main" val="414788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title"/>
          </p:nvPr>
        </p:nvSpPr>
        <p:spPr>
          <a:xfrm>
            <a:off x="685800" y="800100"/>
            <a:ext cx="7772400" cy="762000"/>
          </a:xfrm>
        </p:spPr>
        <p:txBody>
          <a:bodyPr/>
          <a:lstStyle/>
          <a:p>
            <a:r>
              <a:rPr lang="en-US" dirty="0">
                <a:solidFill>
                  <a:srgbClr val="FF0000"/>
                </a:solidFill>
              </a:rPr>
              <a:t>Carnot Efficiency</a:t>
            </a:r>
          </a:p>
        </p:txBody>
      </p:sp>
      <p:sp>
        <p:nvSpPr>
          <p:cNvPr id="1641475" name="Rectangle 3"/>
          <p:cNvSpPr>
            <a:spLocks noGrp="1" noChangeArrowheads="1"/>
          </p:cNvSpPr>
          <p:nvPr>
            <p:ph type="body" idx="1"/>
          </p:nvPr>
        </p:nvSpPr>
        <p:spPr>
          <a:xfrm>
            <a:off x="0" y="1828800"/>
            <a:ext cx="9144000" cy="4495800"/>
          </a:xfrm>
        </p:spPr>
        <p:txBody>
          <a:bodyPr>
            <a:normAutofit/>
          </a:bodyPr>
          <a:lstStyle/>
          <a:p>
            <a:pPr>
              <a:lnSpc>
                <a:spcPct val="80000"/>
              </a:lnSpc>
            </a:pPr>
            <a:r>
              <a:rPr lang="en-US" sz="2800" dirty="0"/>
              <a:t>The efficiency of Carnot’s ideal engine is called the </a:t>
            </a:r>
            <a:r>
              <a:rPr lang="en-US" sz="2800" b="1" i="1" dirty="0">
                <a:solidFill>
                  <a:schemeClr val="accent1"/>
                </a:solidFill>
              </a:rPr>
              <a:t>Carnot efficiency</a:t>
            </a:r>
            <a:r>
              <a:rPr lang="en-US" sz="2800" dirty="0"/>
              <a:t> and is given by:</a:t>
            </a:r>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endParaRPr lang="en-US" sz="2800" dirty="0"/>
          </a:p>
          <a:p>
            <a:pPr>
              <a:lnSpc>
                <a:spcPct val="80000"/>
              </a:lnSpc>
            </a:pPr>
            <a:r>
              <a:rPr lang="en-US" sz="2800" dirty="0"/>
              <a:t>This is the </a:t>
            </a:r>
            <a:r>
              <a:rPr lang="en-US" sz="2800" b="1" i="1" dirty="0"/>
              <a:t>maximum efficiency possible</a:t>
            </a:r>
            <a:r>
              <a:rPr lang="en-US" sz="2800" dirty="0"/>
              <a:t> for </a:t>
            </a:r>
            <a:r>
              <a:rPr lang="en-US" sz="2800" b="1" i="1" u="sng" dirty="0"/>
              <a:t>any</a:t>
            </a:r>
            <a:r>
              <a:rPr lang="en-US" sz="2800" dirty="0"/>
              <a:t> engine taking in heat from a reservoir at absolute temperature </a:t>
            </a:r>
            <a:r>
              <a:rPr lang="en-US" sz="2800" i="1" dirty="0"/>
              <a:t>T</a:t>
            </a:r>
            <a:r>
              <a:rPr lang="en-US" sz="2800" i="1" baseline="-25000" dirty="0"/>
              <a:t>H</a:t>
            </a:r>
            <a:r>
              <a:rPr lang="en-US" sz="2800" dirty="0"/>
              <a:t> and releasing heat to a reservoir at temperature </a:t>
            </a:r>
            <a:r>
              <a:rPr lang="en-US" sz="2800" i="1" dirty="0"/>
              <a:t>T</a:t>
            </a:r>
            <a:r>
              <a:rPr lang="en-US" sz="2800" i="1" baseline="-25000" dirty="0"/>
              <a:t>C</a:t>
            </a:r>
            <a:r>
              <a:rPr lang="en-US" sz="2800" dirty="0"/>
              <a:t>.</a:t>
            </a:r>
          </a:p>
          <a:p>
            <a:pPr lvl="1">
              <a:lnSpc>
                <a:spcPct val="80000"/>
              </a:lnSpc>
            </a:pPr>
            <a:r>
              <a:rPr lang="en-US" sz="2400" dirty="0">
                <a:solidFill>
                  <a:srgbClr val="FF0000"/>
                </a:solidFill>
              </a:rPr>
              <a:t>The temperature must be measured in absolute degrees. </a:t>
            </a:r>
          </a:p>
          <a:p>
            <a:pPr>
              <a:lnSpc>
                <a:spcPct val="80000"/>
              </a:lnSpc>
              <a:spcBef>
                <a:spcPct val="40000"/>
              </a:spcBef>
            </a:pPr>
            <a:r>
              <a:rPr lang="en-US" sz="2800" dirty="0"/>
              <a:t>Even Carnot’s ideal engine is less than 100% efficient.</a:t>
            </a:r>
          </a:p>
        </p:txBody>
      </p:sp>
      <p:graphicFrame>
        <p:nvGraphicFramePr>
          <p:cNvPr id="1641477" name="Object 5"/>
          <p:cNvGraphicFramePr>
            <a:graphicFrameLocks noChangeAspect="1"/>
          </p:cNvGraphicFramePr>
          <p:nvPr/>
        </p:nvGraphicFramePr>
        <p:xfrm>
          <a:off x="3429000" y="2743200"/>
          <a:ext cx="2254250" cy="1174750"/>
        </p:xfrm>
        <a:graphic>
          <a:graphicData uri="http://schemas.openxmlformats.org/presentationml/2006/ole">
            <mc:AlternateContent xmlns:mc="http://schemas.openxmlformats.org/markup-compatibility/2006">
              <mc:Choice xmlns:v="urn:schemas-microsoft-com:vml" Requires="v">
                <p:oleObj spid="_x0000_s10300" name="Equation" r:id="rId4" imgW="800100" imgH="406400" progId="Equation.3">
                  <p:embed/>
                </p:oleObj>
              </mc:Choice>
              <mc:Fallback>
                <p:oleObj name="Equation" r:id="rId4" imgW="8001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9729" t="-11250" r="-9729" b="-11250"/>
                      <a:stretch>
                        <a:fillRect/>
                      </a:stretch>
                    </p:blipFill>
                    <p:spPr bwMode="auto">
                      <a:xfrm>
                        <a:off x="3429000" y="2743200"/>
                        <a:ext cx="2254250" cy="11747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FE096D9-08B4-41FC-AFED-ED3B1DF954E0}" type="slidenum">
              <a:rPr lang="en-US" smtClean="0"/>
              <a:t>16</a:t>
            </a:fld>
            <a:endParaRPr lang="en-US"/>
          </a:p>
        </p:txBody>
      </p:sp>
    </p:spTree>
    <p:extLst>
      <p:ext uri="{BB962C8B-B14F-4D97-AF65-F5344CB8AC3E}">
        <p14:creationId xmlns:p14="http://schemas.microsoft.com/office/powerpoint/2010/main" val="344665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0" y="228600"/>
            <a:ext cx="9144000" cy="2041525"/>
          </a:xfrm>
        </p:spPr>
        <p:txBody>
          <a:bodyPr>
            <a:normAutofit fontScale="90000"/>
          </a:bodyPr>
          <a:lstStyle/>
          <a:p>
            <a:r>
              <a:rPr lang="en-US" sz="3200" dirty="0">
                <a:solidFill>
                  <a:schemeClr val="accent1"/>
                </a:solidFill>
                <a:latin typeface="Comic Sans MS" pitchFamily="66" charset="0"/>
              </a:rPr>
              <a:t>A steam turbine takes in steam at a temperature of 400</a:t>
            </a:r>
            <a:r>
              <a:rPr lang="en-US" sz="3200" dirty="0">
                <a:solidFill>
                  <a:schemeClr val="accent1"/>
                </a:solidFill>
                <a:latin typeface="Comic Sans MS" pitchFamily="66" charset="0"/>
                <a:sym typeface="Symbol" pitchFamily="18" charset="2"/>
              </a:rPr>
              <a:t>C and releases steam to the condenser at a temperature of 120C.  What is the Carnot efficiency for this engine?</a:t>
            </a:r>
          </a:p>
        </p:txBody>
      </p:sp>
      <p:sp>
        <p:nvSpPr>
          <p:cNvPr id="779267" name="Rectangle 3"/>
          <p:cNvSpPr>
            <a:spLocks noGrp="1" noChangeArrowheads="1"/>
          </p:cNvSpPr>
          <p:nvPr>
            <p:ph type="body" idx="1"/>
          </p:nvPr>
        </p:nvSpPr>
        <p:spPr>
          <a:xfrm>
            <a:off x="457200" y="2438400"/>
            <a:ext cx="2362200" cy="1524000"/>
          </a:xfrm>
        </p:spPr>
        <p:txBody>
          <a:bodyPr/>
          <a:lstStyle/>
          <a:p>
            <a:pPr marL="609600" indent="-609600">
              <a:lnSpc>
                <a:spcPct val="80000"/>
              </a:lnSpc>
              <a:buFont typeface="Arial" charset="0"/>
              <a:buAutoNum type="alphaLcParenR"/>
            </a:pPr>
            <a:r>
              <a:rPr lang="en-US" sz="2400">
                <a:latin typeface="Comic Sans MS" pitchFamily="66" charset="0"/>
              </a:rPr>
              <a:t>30%</a:t>
            </a:r>
          </a:p>
          <a:p>
            <a:pPr marL="609600" indent="-609600">
              <a:lnSpc>
                <a:spcPct val="80000"/>
              </a:lnSpc>
              <a:buFont typeface="Arial" charset="0"/>
              <a:buAutoNum type="alphaLcParenR"/>
            </a:pPr>
            <a:r>
              <a:rPr lang="en-US" sz="2400">
                <a:latin typeface="Comic Sans MS" pitchFamily="66" charset="0"/>
              </a:rPr>
              <a:t>41.6%</a:t>
            </a:r>
          </a:p>
          <a:p>
            <a:pPr marL="609600" indent="-609600">
              <a:lnSpc>
                <a:spcPct val="80000"/>
              </a:lnSpc>
              <a:buFont typeface="Arial" charset="0"/>
              <a:buAutoNum type="alphaLcParenR"/>
            </a:pPr>
            <a:r>
              <a:rPr lang="en-US" sz="2400">
                <a:latin typeface="Comic Sans MS" pitchFamily="66" charset="0"/>
              </a:rPr>
              <a:t>58.4%</a:t>
            </a:r>
          </a:p>
          <a:p>
            <a:pPr marL="609600" indent="-609600">
              <a:lnSpc>
                <a:spcPct val="80000"/>
              </a:lnSpc>
              <a:buFont typeface="Arial" charset="0"/>
              <a:buAutoNum type="alphaLcParenR"/>
            </a:pPr>
            <a:r>
              <a:rPr lang="en-US" sz="2400">
                <a:latin typeface="Comic Sans MS" pitchFamily="66" charset="0"/>
              </a:rPr>
              <a:t>70%</a:t>
            </a:r>
          </a:p>
          <a:p>
            <a:pPr marL="609600" indent="-609600">
              <a:lnSpc>
                <a:spcPct val="80000"/>
              </a:lnSpc>
              <a:buFont typeface="Arial" charset="0"/>
              <a:buNone/>
            </a:pPr>
            <a:endParaRPr lang="en-US" sz="2400">
              <a:latin typeface="Comic Sans MS" pitchFamily="66" charset="0"/>
            </a:endParaRPr>
          </a:p>
        </p:txBody>
      </p:sp>
      <p:sp>
        <p:nvSpPr>
          <p:cNvPr id="779273" name="Text Box 9"/>
          <p:cNvSpPr txBox="1">
            <a:spLocks noChangeArrowheads="1"/>
          </p:cNvSpPr>
          <p:nvPr/>
        </p:nvSpPr>
        <p:spPr bwMode="auto">
          <a:xfrm>
            <a:off x="381000" y="4038600"/>
            <a:ext cx="472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T</a:t>
            </a:r>
            <a:r>
              <a:rPr lang="en-US" i="1" baseline="-25000"/>
              <a:t>H</a:t>
            </a:r>
            <a:r>
              <a:rPr lang="en-US" i="1"/>
              <a:t> </a:t>
            </a:r>
            <a:r>
              <a:rPr lang="en-US">
                <a:latin typeface="Arial" charset="0"/>
                <a:sym typeface="Symbol" pitchFamily="18" charset="2"/>
              </a:rPr>
              <a:t>= 400C = 673 K</a:t>
            </a:r>
          </a:p>
          <a:p>
            <a:pPr>
              <a:buFont typeface="Symbol" pitchFamily="18" charset="2"/>
              <a:buNone/>
            </a:pPr>
            <a:r>
              <a:rPr lang="en-US" i="1"/>
              <a:t>T</a:t>
            </a:r>
            <a:r>
              <a:rPr lang="en-US" i="1" baseline="-25000"/>
              <a:t>C</a:t>
            </a:r>
            <a:r>
              <a:rPr lang="en-US" i="1"/>
              <a:t> </a:t>
            </a:r>
            <a:r>
              <a:rPr lang="en-US">
                <a:latin typeface="Arial" charset="0"/>
                <a:sym typeface="Symbol" pitchFamily="18" charset="2"/>
              </a:rPr>
              <a:t>= 120C = 393 K</a:t>
            </a:r>
          </a:p>
          <a:p>
            <a:pPr>
              <a:buFont typeface="Symbol" pitchFamily="18" charset="2"/>
              <a:buNone/>
            </a:pPr>
            <a:r>
              <a:rPr lang="en-US" i="1"/>
              <a:t>e</a:t>
            </a:r>
            <a:r>
              <a:rPr lang="en-US" i="1" baseline="-25000"/>
              <a:t>C</a:t>
            </a:r>
            <a:r>
              <a:rPr lang="en-US">
                <a:latin typeface="Arial" charset="0"/>
              </a:rPr>
              <a:t> = </a:t>
            </a:r>
            <a:r>
              <a:rPr lang="en-US" i="1"/>
              <a:t>(T</a:t>
            </a:r>
            <a:r>
              <a:rPr lang="en-US" i="1" baseline="-25000"/>
              <a:t>H</a:t>
            </a:r>
            <a:r>
              <a:rPr lang="en-US" i="1"/>
              <a:t> - T</a:t>
            </a:r>
            <a:r>
              <a:rPr lang="en-US" i="1" baseline="-25000"/>
              <a:t>C </a:t>
            </a:r>
            <a:r>
              <a:rPr lang="en-US" i="1"/>
              <a:t>) </a:t>
            </a:r>
            <a:r>
              <a:rPr lang="en-US">
                <a:latin typeface="Arial" charset="0"/>
                <a:sym typeface="Symbol" pitchFamily="18" charset="2"/>
              </a:rPr>
              <a:t>/</a:t>
            </a:r>
            <a:r>
              <a:rPr lang="en-US" i="1"/>
              <a:t> T</a:t>
            </a:r>
            <a:r>
              <a:rPr lang="en-US" i="1" baseline="-25000"/>
              <a:t>H </a:t>
            </a:r>
          </a:p>
          <a:p>
            <a:pPr>
              <a:buFont typeface="Symbol" pitchFamily="18" charset="2"/>
              <a:buNone/>
            </a:pPr>
            <a:r>
              <a:rPr lang="en-US" i="1" baseline="-25000"/>
              <a:t>	</a:t>
            </a:r>
            <a:r>
              <a:rPr lang="en-US">
                <a:latin typeface="Arial" charset="0"/>
                <a:sym typeface="Symbol" pitchFamily="18" charset="2"/>
              </a:rPr>
              <a:t>= (673 K - 393 K) / (673 K)</a:t>
            </a:r>
          </a:p>
          <a:p>
            <a:pPr>
              <a:buFont typeface="Symbol" pitchFamily="18" charset="2"/>
              <a:buNone/>
            </a:pPr>
            <a:r>
              <a:rPr lang="en-US">
                <a:latin typeface="Arial" charset="0"/>
                <a:sym typeface="Symbol" pitchFamily="18" charset="2"/>
              </a:rPr>
              <a:t>	= 280 K / 673 K</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0.416 = 41.6%</a:t>
            </a:r>
          </a:p>
        </p:txBody>
      </p:sp>
      <p:pic>
        <p:nvPicPr>
          <p:cNvPr id="779274" name="Picture 10" descr="1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2286000"/>
            <a:ext cx="40401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17</a:t>
            </a:fld>
            <a:endParaRPr lang="en-US"/>
          </a:p>
        </p:txBody>
      </p:sp>
    </p:spTree>
    <p:extLst>
      <p:ext uri="{BB962C8B-B14F-4D97-AF65-F5344CB8AC3E}">
        <p14:creationId xmlns:p14="http://schemas.microsoft.com/office/powerpoint/2010/main" val="235699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79273"/>
                                        </p:tgtEl>
                                        <p:attrNameLst>
                                          <p:attrName>style.visibility</p:attrName>
                                        </p:attrNameLst>
                                      </p:cBhvr>
                                      <p:to>
                                        <p:strVal val="visible"/>
                                      </p:to>
                                    </p:set>
                                    <p:anim from="(-#ppt_w/2)" to="(#ppt_x)" calcmode="lin" valueType="num">
                                      <p:cBhvr>
                                        <p:cTn id="7" dur="600" fill="hold">
                                          <p:stCondLst>
                                            <p:cond delay="0"/>
                                          </p:stCondLst>
                                        </p:cTn>
                                        <p:tgtEl>
                                          <p:spTgt spid="779273"/>
                                        </p:tgtEl>
                                        <p:attrNameLst>
                                          <p:attrName>ppt_x</p:attrName>
                                        </p:attrNameLst>
                                      </p:cBhvr>
                                    </p:anim>
                                    <p:anim from="0" to="-1.0" calcmode="lin" valueType="num">
                                      <p:cBhvr>
                                        <p:cTn id="8" dur="200" decel="50000" autoRev="1" fill="hold">
                                          <p:stCondLst>
                                            <p:cond delay="600"/>
                                          </p:stCondLst>
                                        </p:cTn>
                                        <p:tgtEl>
                                          <p:spTgt spid="779273"/>
                                        </p:tgtEl>
                                        <p:attrNameLst>
                                          <p:attrName>xshear</p:attrName>
                                        </p:attrNameLst>
                                      </p:cBhvr>
                                    </p:anim>
                                    <p:animScale>
                                      <p:cBhvr>
                                        <p:cTn id="9" dur="200" decel="100000" autoRev="1" fill="hold">
                                          <p:stCondLst>
                                            <p:cond delay="600"/>
                                          </p:stCondLst>
                                        </p:cTn>
                                        <p:tgtEl>
                                          <p:spTgt spid="779273"/>
                                        </p:tgtEl>
                                      </p:cBhvr>
                                      <p:from x="100000" y="100000"/>
                                      <p:to x="80000" y="100000"/>
                                    </p:animScale>
                                    <p:anim by="(#ppt_h/3+#ppt_w*0.1)" calcmode="lin" valueType="num">
                                      <p:cBhvr additive="sum">
                                        <p:cTn id="10" dur="200" decel="100000" autoRev="1" fill="hold">
                                          <p:stCondLst>
                                            <p:cond delay="600"/>
                                          </p:stCondLst>
                                        </p:cTn>
                                        <p:tgtEl>
                                          <p:spTgt spid="77927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a:xfrm>
            <a:off x="0" y="230188"/>
            <a:ext cx="9144000" cy="2041525"/>
          </a:xfrm>
        </p:spPr>
        <p:txBody>
          <a:bodyPr>
            <a:normAutofit fontScale="90000"/>
          </a:bodyPr>
          <a:lstStyle/>
          <a:p>
            <a:r>
              <a:rPr lang="en-US" sz="3200" dirty="0">
                <a:solidFill>
                  <a:srgbClr val="FF0000"/>
                </a:solidFill>
                <a:latin typeface="Comic Sans MS" pitchFamily="66" charset="0"/>
              </a:rPr>
              <a:t>Quiz</a:t>
            </a:r>
            <a:r>
              <a:rPr lang="en-US" sz="3200" dirty="0">
                <a:solidFill>
                  <a:schemeClr val="accent1"/>
                </a:solidFill>
                <a:latin typeface="Comic Sans MS" pitchFamily="66" charset="0"/>
              </a:rPr>
              <a:t>: If the turbine takes in 500 kJ of heat in each cycle, what is the maximum amount of work that could be generated by the turbine in each cycle?</a:t>
            </a:r>
            <a:endParaRPr lang="en-US" sz="3200" dirty="0">
              <a:solidFill>
                <a:schemeClr val="accent1"/>
              </a:solidFill>
              <a:latin typeface="Comic Sans MS" pitchFamily="66" charset="0"/>
              <a:sym typeface="Symbol" pitchFamily="18" charset="2"/>
            </a:endParaRPr>
          </a:p>
        </p:txBody>
      </p:sp>
      <p:sp>
        <p:nvSpPr>
          <p:cNvPr id="1647619" name="Rectangle 3"/>
          <p:cNvSpPr>
            <a:spLocks noGrp="1" noChangeArrowheads="1"/>
          </p:cNvSpPr>
          <p:nvPr>
            <p:ph type="body" idx="1"/>
          </p:nvPr>
        </p:nvSpPr>
        <p:spPr>
          <a:xfrm>
            <a:off x="457200" y="2438400"/>
            <a:ext cx="2362200" cy="1524000"/>
          </a:xfrm>
        </p:spPr>
        <p:txBody>
          <a:bodyPr/>
          <a:lstStyle/>
          <a:p>
            <a:pPr marL="609600" indent="-609600">
              <a:lnSpc>
                <a:spcPct val="80000"/>
              </a:lnSpc>
              <a:buFont typeface="Arial" charset="0"/>
              <a:buAutoNum type="alphaLcParenR"/>
            </a:pPr>
            <a:r>
              <a:rPr lang="en-US" sz="2000">
                <a:latin typeface="Comic Sans MS" pitchFamily="66" charset="0"/>
              </a:rPr>
              <a:t>0.83 J</a:t>
            </a:r>
          </a:p>
          <a:p>
            <a:pPr marL="609600" indent="-609600">
              <a:lnSpc>
                <a:spcPct val="80000"/>
              </a:lnSpc>
              <a:buFont typeface="Arial" charset="0"/>
              <a:buAutoNum type="alphaLcParenR"/>
            </a:pPr>
            <a:r>
              <a:rPr lang="en-US" sz="2000">
                <a:latin typeface="Comic Sans MS" pitchFamily="66" charset="0"/>
              </a:rPr>
              <a:t>16.64 kJ</a:t>
            </a:r>
          </a:p>
          <a:p>
            <a:pPr marL="609600" indent="-609600">
              <a:lnSpc>
                <a:spcPct val="80000"/>
              </a:lnSpc>
              <a:buFont typeface="Arial" charset="0"/>
              <a:buAutoNum type="alphaLcParenR"/>
            </a:pPr>
            <a:r>
              <a:rPr lang="en-US" sz="2000">
                <a:latin typeface="Comic Sans MS" pitchFamily="66" charset="0"/>
              </a:rPr>
              <a:t>28 kJ</a:t>
            </a:r>
          </a:p>
          <a:p>
            <a:pPr marL="609600" indent="-609600">
              <a:lnSpc>
                <a:spcPct val="80000"/>
              </a:lnSpc>
              <a:buFont typeface="Arial" charset="0"/>
              <a:buAutoNum type="alphaLcParenR"/>
            </a:pPr>
            <a:r>
              <a:rPr lang="en-US" sz="2000">
                <a:latin typeface="Comic Sans MS" pitchFamily="66" charset="0"/>
              </a:rPr>
              <a:t>208 kJ</a:t>
            </a:r>
          </a:p>
          <a:p>
            <a:pPr marL="609600" indent="-609600">
              <a:lnSpc>
                <a:spcPct val="80000"/>
              </a:lnSpc>
              <a:buFont typeface="Arial" charset="0"/>
              <a:buNone/>
            </a:pPr>
            <a:endParaRPr lang="en-US" sz="2000">
              <a:latin typeface="Comic Sans MS" pitchFamily="66" charset="0"/>
            </a:endParaRPr>
          </a:p>
        </p:txBody>
      </p:sp>
      <p:sp>
        <p:nvSpPr>
          <p:cNvPr id="1647620" name="Text Box 4"/>
          <p:cNvSpPr txBox="1">
            <a:spLocks noChangeArrowheads="1"/>
          </p:cNvSpPr>
          <p:nvPr/>
        </p:nvSpPr>
        <p:spPr bwMode="auto">
          <a:xfrm>
            <a:off x="381000" y="4267200"/>
            <a:ext cx="4724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Q</a:t>
            </a:r>
            <a:r>
              <a:rPr lang="en-US" i="1" baseline="-25000"/>
              <a:t>H</a:t>
            </a:r>
            <a:r>
              <a:rPr lang="en-US" i="1"/>
              <a:t> </a:t>
            </a:r>
            <a:r>
              <a:rPr lang="en-US">
                <a:latin typeface="Arial" charset="0"/>
                <a:sym typeface="Symbol" pitchFamily="18" charset="2"/>
              </a:rPr>
              <a:t>= 500 kJ</a:t>
            </a:r>
          </a:p>
          <a:p>
            <a:pPr>
              <a:buFont typeface="Symbol" pitchFamily="18" charset="2"/>
              <a:buNone/>
            </a:pPr>
            <a:r>
              <a:rPr lang="en-US" i="1"/>
              <a:t>e</a:t>
            </a:r>
            <a:r>
              <a:rPr lang="en-US">
                <a:latin typeface="Arial" charset="0"/>
              </a:rPr>
              <a:t> = </a:t>
            </a:r>
            <a:r>
              <a:rPr lang="en-US" i="1"/>
              <a:t>W </a:t>
            </a:r>
            <a:r>
              <a:rPr lang="en-US">
                <a:latin typeface="Arial" charset="0"/>
                <a:sym typeface="Symbol" pitchFamily="18" charset="2"/>
              </a:rPr>
              <a:t>/</a:t>
            </a:r>
            <a:r>
              <a:rPr lang="en-US" i="1"/>
              <a:t> Q</a:t>
            </a:r>
            <a:r>
              <a:rPr lang="en-US" i="1" baseline="-25000"/>
              <a:t>H</a:t>
            </a:r>
            <a:r>
              <a:rPr lang="en-US" i="1"/>
              <a:t> ,  </a:t>
            </a:r>
          </a:p>
          <a:p>
            <a:pPr>
              <a:buFont typeface="Symbol" pitchFamily="18" charset="2"/>
              <a:buNone/>
            </a:pPr>
            <a:r>
              <a:rPr lang="en-US" i="1"/>
              <a:t>   </a:t>
            </a:r>
            <a:r>
              <a:rPr lang="en-US"/>
              <a:t>so </a:t>
            </a:r>
            <a:r>
              <a:rPr lang="en-US" i="1"/>
              <a:t>W </a:t>
            </a:r>
            <a:r>
              <a:rPr lang="en-US">
                <a:latin typeface="Arial" charset="0"/>
                <a:sym typeface="Symbol" pitchFamily="18" charset="2"/>
              </a:rPr>
              <a:t>=</a:t>
            </a:r>
            <a:r>
              <a:rPr lang="en-US" i="1"/>
              <a:t> e Q</a:t>
            </a:r>
            <a:r>
              <a:rPr lang="en-US" i="1" baseline="-25000"/>
              <a:t>H</a:t>
            </a:r>
          </a:p>
          <a:p>
            <a:pPr>
              <a:buFont typeface="Symbol" pitchFamily="18" charset="2"/>
              <a:buNone/>
            </a:pPr>
            <a:r>
              <a:rPr lang="en-US" i="1" baseline="-25000"/>
              <a:t>	</a:t>
            </a:r>
            <a:r>
              <a:rPr lang="en-US">
                <a:latin typeface="Arial" charset="0"/>
                <a:sym typeface="Symbol" pitchFamily="18" charset="2"/>
              </a:rPr>
              <a:t>= (0.416)(500 kJ)</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208 kJ</a:t>
            </a:r>
          </a:p>
        </p:txBody>
      </p:sp>
      <p:pic>
        <p:nvPicPr>
          <p:cNvPr id="1647621" name="Picture 5" descr="1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2286000"/>
            <a:ext cx="40401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18</a:t>
            </a:fld>
            <a:endParaRPr lang="en-US"/>
          </a:p>
        </p:txBody>
      </p:sp>
    </p:spTree>
    <p:extLst>
      <p:ext uri="{BB962C8B-B14F-4D97-AF65-F5344CB8AC3E}">
        <p14:creationId xmlns:p14="http://schemas.microsoft.com/office/powerpoint/2010/main" val="984324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47620"/>
                                        </p:tgtEl>
                                        <p:attrNameLst>
                                          <p:attrName>style.visibility</p:attrName>
                                        </p:attrNameLst>
                                      </p:cBhvr>
                                      <p:to>
                                        <p:strVal val="visible"/>
                                      </p:to>
                                    </p:set>
                                    <p:anim from="(-#ppt_w/2)" to="(#ppt_x)" calcmode="lin" valueType="num">
                                      <p:cBhvr>
                                        <p:cTn id="7" dur="600" fill="hold">
                                          <p:stCondLst>
                                            <p:cond delay="0"/>
                                          </p:stCondLst>
                                        </p:cTn>
                                        <p:tgtEl>
                                          <p:spTgt spid="1647620"/>
                                        </p:tgtEl>
                                        <p:attrNameLst>
                                          <p:attrName>ppt_x</p:attrName>
                                        </p:attrNameLst>
                                      </p:cBhvr>
                                    </p:anim>
                                    <p:anim from="0" to="-1.0" calcmode="lin" valueType="num">
                                      <p:cBhvr>
                                        <p:cTn id="8" dur="200" decel="50000" autoRev="1" fill="hold">
                                          <p:stCondLst>
                                            <p:cond delay="600"/>
                                          </p:stCondLst>
                                        </p:cTn>
                                        <p:tgtEl>
                                          <p:spTgt spid="1647620"/>
                                        </p:tgtEl>
                                        <p:attrNameLst>
                                          <p:attrName>xshear</p:attrName>
                                        </p:attrNameLst>
                                      </p:cBhvr>
                                    </p:anim>
                                    <p:animScale>
                                      <p:cBhvr>
                                        <p:cTn id="9" dur="200" decel="100000" autoRev="1" fill="hold">
                                          <p:stCondLst>
                                            <p:cond delay="600"/>
                                          </p:stCondLst>
                                        </p:cTn>
                                        <p:tgtEl>
                                          <p:spTgt spid="1647620"/>
                                        </p:tgtEl>
                                      </p:cBhvr>
                                      <p:from x="100000" y="100000"/>
                                      <p:to x="80000" y="100000"/>
                                    </p:animScale>
                                    <p:anim by="(#ppt_h/3+#ppt_w*0.1)" calcmode="lin" valueType="num">
                                      <p:cBhvr additive="sum">
                                        <p:cTn id="10" dur="200" decel="100000" autoRev="1" fill="hold">
                                          <p:stCondLst>
                                            <p:cond delay="600"/>
                                          </p:stCondLst>
                                        </p:cTn>
                                        <p:tgtEl>
                                          <p:spTgt spid="16476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76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ChangeArrowheads="1"/>
          </p:cNvSpPr>
          <p:nvPr>
            <p:ph type="title"/>
          </p:nvPr>
        </p:nvSpPr>
        <p:spPr>
          <a:xfrm>
            <a:off x="685800" y="76200"/>
            <a:ext cx="7772400" cy="762000"/>
          </a:xfrm>
        </p:spPr>
        <p:txBody>
          <a:bodyPr/>
          <a:lstStyle/>
          <a:p>
            <a:r>
              <a:rPr lang="en-US" dirty="0">
                <a:solidFill>
                  <a:srgbClr val="FF0000"/>
                </a:solidFill>
              </a:rPr>
              <a:t>Entropy</a:t>
            </a:r>
          </a:p>
        </p:txBody>
      </p:sp>
      <mc:AlternateContent xmlns:mc="http://schemas.openxmlformats.org/markup-compatibility/2006">
        <mc:Choice xmlns:a14="http://schemas.microsoft.com/office/drawing/2010/main" Requires="a14">
          <p:sp>
            <p:nvSpPr>
              <p:cNvPr id="1683459" name="Rectangle 3"/>
              <p:cNvSpPr>
                <a:spLocks noGrp="1" noChangeArrowheads="1"/>
              </p:cNvSpPr>
              <p:nvPr>
                <p:ph type="body" idx="1"/>
              </p:nvPr>
            </p:nvSpPr>
            <p:spPr>
              <a:xfrm>
                <a:off x="0" y="838200"/>
                <a:ext cx="8991600" cy="5715000"/>
              </a:xfrm>
            </p:spPr>
            <p:txBody>
              <a:bodyPr>
                <a:normAutofit fontScale="92500" lnSpcReduction="20000"/>
              </a:bodyPr>
              <a:lstStyle/>
              <a:p>
                <a:pPr>
                  <a:lnSpc>
                    <a:spcPct val="80000"/>
                  </a:lnSpc>
                </a:pPr>
                <a:r>
                  <a:rPr lang="en-US" sz="2800" dirty="0"/>
                  <a:t>entropy is an expression of disorder or randomness.</a:t>
                </a:r>
              </a:p>
              <a:p>
                <a:pPr lvl="1">
                  <a:lnSpc>
                    <a:spcPct val="80000"/>
                  </a:lnSpc>
                </a:pPr>
                <a:r>
                  <a:rPr lang="en-US" sz="2400" dirty="0"/>
                  <a:t>the higher the level of disorder, the higher the entropy is. </a:t>
                </a:r>
              </a:p>
              <a:p>
                <a:pPr lvl="1">
                  <a:lnSpc>
                    <a:spcPct val="80000"/>
                  </a:lnSpc>
                </a:pPr>
                <a:endParaRPr lang="en-US" sz="2400" dirty="0"/>
              </a:p>
              <a:p>
                <a:pPr lvl="1">
                  <a:lnSpc>
                    <a:spcPct val="80000"/>
                  </a:lnSpc>
                </a:pPr>
                <a:r>
                  <a:rPr lang="en-US" sz="2400" dirty="0"/>
                  <a:t>e.g. When an objected is broken into small pieces, entropy increases. </a:t>
                </a:r>
              </a:p>
              <a:p>
                <a:pPr marL="0" indent="0">
                  <a:lnSpc>
                    <a:spcPct val="80000"/>
                  </a:lnSpc>
                  <a:buNone/>
                </a:pPr>
                <a:endParaRPr lang="en-US" sz="2800" dirty="0"/>
              </a:p>
              <a:p>
                <a:pPr lvl="1">
                  <a:lnSpc>
                    <a:spcPct val="80000"/>
                  </a:lnSpc>
                </a:pPr>
                <a14:m>
                  <m:oMath xmlns:m="http://schemas.openxmlformats.org/officeDocument/2006/math">
                    <m:r>
                      <a:rPr lang="en-US" sz="2400" b="0" i="1" smtClean="0">
                        <a:latin typeface="Cambria Math"/>
                      </a:rPr>
                      <m:t>𝑒𝑛𝑡𝑟𝑜𝑝𝑦</m:t>
                    </m:r>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𝑘</m:t>
                        </m:r>
                      </m:e>
                      <m:sub>
                        <m:r>
                          <a:rPr lang="en-US" sz="2400" b="0" i="1" smtClean="0">
                            <a:latin typeface="Cambria Math"/>
                          </a:rPr>
                          <m:t>𝐵</m:t>
                        </m:r>
                      </m:sub>
                    </m:sSub>
                    <m:r>
                      <m:rPr>
                        <m:sty m:val="p"/>
                      </m:rPr>
                      <a:rPr lang="en-US" sz="2400" b="0" i="0" smtClean="0">
                        <a:latin typeface="Cambria Math"/>
                      </a:rPr>
                      <m:t>ln</m:t>
                    </m:r>
                    <m:r>
                      <a:rPr lang="en-US" sz="2400" b="0" i="1" smtClean="0">
                        <a:latin typeface="Cambria Math"/>
                      </a:rPr>
                      <m:t>⁡(</m:t>
                    </m:r>
                    <m:r>
                      <m:rPr>
                        <m:sty m:val="p"/>
                      </m:rPr>
                      <a:rPr lang="el-GR" sz="2400" b="0" i="1" smtClean="0">
                        <a:latin typeface="Cambria Math"/>
                        <a:ea typeface="Cambria Math"/>
                      </a:rPr>
                      <m:t>Ω</m:t>
                    </m:r>
                    <m:r>
                      <a:rPr lang="en-US" sz="2400" b="0" i="1" smtClean="0">
                        <a:latin typeface="Cambria Math"/>
                        <a:ea typeface="Cambria Math"/>
                      </a:rPr>
                      <m:t>)</m:t>
                    </m:r>
                  </m:oMath>
                </a14:m>
                <a:r>
                  <a:rPr lang="en-US" sz="2400" dirty="0"/>
                  <a:t> , where </a:t>
                </a:r>
                <a14:m>
                  <m:oMath xmlns:m="http://schemas.openxmlformats.org/officeDocument/2006/math">
                    <m:r>
                      <m:rPr>
                        <m:sty m:val="p"/>
                      </m:rPr>
                      <a:rPr lang="el-GR" sz="2400" i="1">
                        <a:latin typeface="Cambria Math"/>
                        <a:ea typeface="Cambria Math"/>
                      </a:rPr>
                      <m:t>Ω</m:t>
                    </m:r>
                  </m:oMath>
                </a14:m>
                <a:r>
                  <a:rPr lang="en-US" sz="2400" dirty="0"/>
                  <a:t> is number of microstates</a:t>
                </a:r>
              </a:p>
              <a:p>
                <a:pPr lvl="1">
                  <a:lnSpc>
                    <a:spcPct val="80000"/>
                  </a:lnSpc>
                </a:pPr>
                <a:endParaRPr lang="en-US" sz="2400" dirty="0"/>
              </a:p>
              <a:p>
                <a:pPr lvl="1">
                  <a:lnSpc>
                    <a:spcPct val="80000"/>
                  </a:lnSpc>
                </a:pPr>
                <a14:m>
                  <m:oMath xmlns:m="http://schemas.openxmlformats.org/officeDocument/2006/math">
                    <m:r>
                      <a:rPr lang="en-US" sz="2400" b="0" i="1" smtClean="0">
                        <a:latin typeface="Cambria Math"/>
                      </a:rPr>
                      <m:t>𝑐h𝑎𝑛𝑔𝑒</m:t>
                    </m:r>
                    <m:r>
                      <a:rPr lang="en-US" sz="2400" b="0" i="1" smtClean="0">
                        <a:latin typeface="Cambria Math"/>
                      </a:rPr>
                      <m:t> </m:t>
                    </m:r>
                    <m:r>
                      <a:rPr lang="en-US" sz="2400" b="0" i="1" smtClean="0">
                        <a:latin typeface="Cambria Math"/>
                      </a:rPr>
                      <m:t>𝑜𝑓</m:t>
                    </m:r>
                    <m:r>
                      <a:rPr lang="en-US" sz="2400" b="0" i="1" smtClean="0">
                        <a:latin typeface="Cambria Math"/>
                      </a:rPr>
                      <m:t> </m:t>
                    </m:r>
                    <m:r>
                      <a:rPr lang="en-US" sz="2400" i="1">
                        <a:latin typeface="Cambria Math"/>
                      </a:rPr>
                      <m:t>𝑒𝑛𝑡𝑟𝑜𝑝𝑦</m:t>
                    </m:r>
                    <m:r>
                      <a:rPr lang="en-US" sz="2400" b="0" i="0" smtClean="0">
                        <a:latin typeface="Cambria Math"/>
                      </a:rPr>
                      <m:t>=</m:t>
                    </m:r>
                    <m:f>
                      <m:fPr>
                        <m:ctrlPr>
                          <a:rPr lang="en-US" sz="2400" b="0" i="1" smtClean="0">
                            <a:latin typeface="Cambria Math" panose="02040503050406030204" pitchFamily="18" charset="0"/>
                            <a:ea typeface="Cambria Math"/>
                          </a:rPr>
                        </m:ctrlPr>
                      </m:fPr>
                      <m:num>
                        <m:r>
                          <a:rPr lang="en-US" sz="2400" b="0" i="1" smtClean="0">
                            <a:latin typeface="Cambria Math"/>
                            <a:ea typeface="Cambria Math"/>
                          </a:rPr>
                          <m:t>∆</m:t>
                        </m:r>
                        <m:r>
                          <a:rPr lang="en-US" sz="2400" b="0" i="1" smtClean="0">
                            <a:latin typeface="Cambria Math"/>
                            <a:ea typeface="Cambria Math"/>
                          </a:rPr>
                          <m:t>𝑄</m:t>
                        </m:r>
                      </m:num>
                      <m:den>
                        <m:r>
                          <a:rPr lang="en-US" sz="2400" b="0" i="1" smtClean="0">
                            <a:latin typeface="Cambria Math"/>
                            <a:ea typeface="Cambria Math"/>
                          </a:rPr>
                          <m:t>𝑇</m:t>
                        </m:r>
                      </m:den>
                    </m:f>
                  </m:oMath>
                </a14:m>
                <a:r>
                  <a:rPr lang="en-US" sz="2400" dirty="0"/>
                  <a:t> , </a:t>
                </a:r>
                <a14:m>
                  <m:oMath xmlns:m="http://schemas.openxmlformats.org/officeDocument/2006/math">
                    <m:r>
                      <a:rPr lang="en-US" sz="2400" b="0" i="0" smtClean="0">
                        <a:latin typeface="Cambria Math"/>
                        <a:ea typeface="Cambria Math"/>
                      </a:rPr>
                      <m:t> </m:t>
                    </m:r>
                    <m:r>
                      <a:rPr lang="en-US" sz="2400" i="1">
                        <a:latin typeface="Cambria Math"/>
                        <a:ea typeface="Cambria Math"/>
                      </a:rPr>
                      <m:t>∆</m:t>
                    </m:r>
                    <m:r>
                      <a:rPr lang="en-US" sz="2400" i="1">
                        <a:latin typeface="Cambria Math"/>
                        <a:ea typeface="Cambria Math"/>
                      </a:rPr>
                      <m:t>𝑄</m:t>
                    </m:r>
                  </m:oMath>
                </a14:m>
                <a:r>
                  <a:rPr lang="en-US" sz="2400" dirty="0"/>
                  <a:t> is the change of the system heat and T is the absolute temperature of </a:t>
                </a:r>
                <a:r>
                  <a:rPr lang="en-US" sz="2400" dirty="0">
                    <a:solidFill>
                      <a:srgbClr val="FF0000"/>
                    </a:solidFill>
                  </a:rPr>
                  <a:t>the system</a:t>
                </a:r>
                <a:r>
                  <a:rPr lang="en-US" sz="2400" dirty="0"/>
                  <a:t>. </a:t>
                </a:r>
              </a:p>
              <a:p>
                <a:pPr lvl="1">
                  <a:lnSpc>
                    <a:spcPct val="80000"/>
                  </a:lnSpc>
                </a:pPr>
                <a:endParaRPr lang="en-US" sz="2400" dirty="0"/>
              </a:p>
              <a:p>
                <a:pPr lvl="1">
                  <a:lnSpc>
                    <a:spcPct val="80000"/>
                  </a:lnSpc>
                </a:pPr>
                <a:r>
                  <a:rPr lang="en-US" sz="2500" dirty="0"/>
                  <a:t>When a system absorb heat, </a:t>
                </a:r>
                <a14:m>
                  <m:oMath xmlns:m="http://schemas.openxmlformats.org/officeDocument/2006/math">
                    <m:r>
                      <a:rPr lang="en-US" sz="2500" i="1">
                        <a:latin typeface="Cambria Math"/>
                        <a:ea typeface="Cambria Math"/>
                      </a:rPr>
                      <m:t>∆</m:t>
                    </m:r>
                    <m:r>
                      <a:rPr lang="en-US" sz="2500" i="1">
                        <a:latin typeface="Cambria Math"/>
                        <a:ea typeface="Cambria Math"/>
                      </a:rPr>
                      <m:t>𝑄</m:t>
                    </m:r>
                  </m:oMath>
                </a14:m>
                <a:r>
                  <a:rPr lang="en-US" sz="2500" dirty="0"/>
                  <a:t> is positive, i.e. entropy increase.  Otherwise, the entropy decrease. </a:t>
                </a:r>
              </a:p>
              <a:p>
                <a:pPr lvl="1">
                  <a:lnSpc>
                    <a:spcPct val="80000"/>
                  </a:lnSpc>
                </a:pPr>
                <a:endParaRPr lang="en-US" sz="2400" dirty="0"/>
              </a:p>
              <a:p>
                <a:r>
                  <a:rPr lang="en-US" sz="2800" dirty="0"/>
                  <a:t>“</a:t>
                </a:r>
                <a:r>
                  <a:rPr lang="en-US" sz="2800" b="1" dirty="0">
                    <a:solidFill>
                      <a:srgbClr val="0070C0"/>
                    </a:solidFill>
                  </a:rPr>
                  <a:t>entropy of an </a:t>
                </a:r>
                <a:r>
                  <a:rPr lang="en-US" sz="2800" b="1" dirty="0">
                    <a:solidFill>
                      <a:srgbClr val="0070C0"/>
                    </a:solidFill>
                    <a:hlinkClick r:id="rId3" tooltip="Isolated system"/>
                  </a:rPr>
                  <a:t>isolated system</a:t>
                </a:r>
                <a:r>
                  <a:rPr lang="en-US" sz="2800" b="1" dirty="0">
                    <a:solidFill>
                      <a:srgbClr val="0070C0"/>
                    </a:solidFill>
                  </a:rPr>
                  <a:t>, i.e. no heat exchange with other systems,  always increases, and processes which increase entropy can occur spontaneously</a:t>
                </a:r>
                <a:r>
                  <a:rPr lang="en-US" sz="2800" dirty="0"/>
                  <a:t>”. </a:t>
                </a:r>
              </a:p>
              <a:p>
                <a:endParaRPr lang="en-US" sz="2800" dirty="0"/>
              </a:p>
              <a:p>
                <a:r>
                  <a:rPr lang="en-US" sz="2800" dirty="0"/>
                  <a:t>This is the second law of thermodynamics. </a:t>
                </a:r>
                <a:endParaRPr lang="en-US" sz="2500" dirty="0"/>
              </a:p>
              <a:p>
                <a:pPr lvl="1">
                  <a:lnSpc>
                    <a:spcPct val="80000"/>
                  </a:lnSpc>
                </a:pPr>
                <a:endParaRPr lang="en-US" sz="2400" dirty="0"/>
              </a:p>
            </p:txBody>
          </p:sp>
        </mc:Choice>
        <mc:Fallback>
          <p:sp>
            <p:nvSpPr>
              <p:cNvPr id="1683459" name="Rectangle 3"/>
              <p:cNvSpPr>
                <a:spLocks noGrp="1" noRot="1" noChangeAspect="1" noMove="1" noResize="1" noEditPoints="1" noAdjustHandles="1" noChangeArrowheads="1" noChangeShapeType="1" noTextEdit="1"/>
              </p:cNvSpPr>
              <p:nvPr>
                <p:ph type="body" idx="1"/>
              </p:nvPr>
            </p:nvSpPr>
            <p:spPr>
              <a:xfrm>
                <a:off x="0" y="838200"/>
                <a:ext cx="8991600" cy="5715000"/>
              </a:xfrm>
              <a:blipFill>
                <a:blip r:embed="rId4"/>
                <a:stretch>
                  <a:fillRect l="-1017" t="-3308" r="-115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BFE096D9-08B4-41FC-AFED-ED3B1DF954E0}" type="slidenum">
              <a:rPr lang="en-US" smtClean="0"/>
              <a:t>19</a:t>
            </a:fld>
            <a:endParaRPr lang="en-US"/>
          </a:p>
        </p:txBody>
      </p:sp>
    </p:spTree>
    <p:extLst>
      <p:ext uri="{BB962C8B-B14F-4D97-AF65-F5344CB8AC3E}">
        <p14:creationId xmlns:p14="http://schemas.microsoft.com/office/powerpoint/2010/main" val="220175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a:xfrm>
            <a:off x="685800" y="130175"/>
            <a:ext cx="7772400" cy="1622425"/>
          </a:xfrm>
        </p:spPr>
        <p:txBody>
          <a:bodyPr>
            <a:normAutofit/>
          </a:bodyPr>
          <a:lstStyle/>
          <a:p>
            <a:r>
              <a:rPr lang="en-US" dirty="0">
                <a:solidFill>
                  <a:srgbClr val="FF0000"/>
                </a:solidFill>
              </a:rPr>
              <a:t>Joule’s Experiment and the First Law of Thermodynamics</a:t>
            </a:r>
          </a:p>
        </p:txBody>
      </p:sp>
      <p:sp>
        <p:nvSpPr>
          <p:cNvPr id="1567747" name="Rectangle 3"/>
          <p:cNvSpPr>
            <a:spLocks noGrp="1" noChangeArrowheads="1"/>
          </p:cNvSpPr>
          <p:nvPr>
            <p:ph type="body" idx="1"/>
          </p:nvPr>
        </p:nvSpPr>
        <p:spPr>
          <a:xfrm>
            <a:off x="0" y="1676400"/>
            <a:ext cx="9144000" cy="4800600"/>
          </a:xfrm>
        </p:spPr>
        <p:txBody>
          <a:bodyPr/>
          <a:lstStyle/>
          <a:p>
            <a:pPr>
              <a:lnSpc>
                <a:spcPct val="80000"/>
              </a:lnSpc>
            </a:pPr>
            <a:r>
              <a:rPr lang="en-US" sz="2400" dirty="0"/>
              <a:t>Joule’s experiments led to Kelvin’s statement of the </a:t>
            </a:r>
            <a:r>
              <a:rPr lang="en-US" sz="2400" b="1" i="1" dirty="0">
                <a:solidFill>
                  <a:schemeClr val="accent1"/>
                </a:solidFill>
              </a:rPr>
              <a:t>first law of thermodynamics</a:t>
            </a:r>
            <a:r>
              <a:rPr lang="en-US" sz="2400" dirty="0"/>
              <a:t>.</a:t>
            </a:r>
          </a:p>
          <a:p>
            <a:pPr lvl="1">
              <a:lnSpc>
                <a:spcPct val="80000"/>
              </a:lnSpc>
            </a:pPr>
            <a:r>
              <a:rPr lang="en-US" sz="2000" dirty="0"/>
              <a:t>Both work and heat represent transfers of energy into or out of a system.</a:t>
            </a:r>
          </a:p>
          <a:p>
            <a:pPr lvl="1">
              <a:lnSpc>
                <a:spcPct val="80000"/>
              </a:lnSpc>
            </a:pPr>
            <a:r>
              <a:rPr lang="en-US" sz="2000" dirty="0"/>
              <a:t>If energy is added to a system either as work or heat, the </a:t>
            </a:r>
            <a:r>
              <a:rPr lang="en-US" sz="2000" dirty="0">
                <a:solidFill>
                  <a:srgbClr val="FF0000"/>
                </a:solidFill>
              </a:rPr>
              <a:t>internal energy </a:t>
            </a:r>
            <a:r>
              <a:rPr lang="en-US" sz="2000" dirty="0"/>
              <a:t>of the system increases accordingly.</a:t>
            </a:r>
          </a:p>
          <a:p>
            <a:pPr lvl="1">
              <a:lnSpc>
                <a:spcPct val="80000"/>
              </a:lnSpc>
            </a:pPr>
            <a:endParaRPr lang="en-US" sz="2000" dirty="0"/>
          </a:p>
          <a:p>
            <a:pPr lvl="1">
              <a:lnSpc>
                <a:spcPct val="80000"/>
              </a:lnSpc>
            </a:pPr>
            <a:endParaRPr lang="en-US" sz="2000" dirty="0"/>
          </a:p>
          <a:p>
            <a:pPr>
              <a:lnSpc>
                <a:spcPct val="80000"/>
              </a:lnSpc>
            </a:pPr>
            <a:r>
              <a:rPr lang="en-US" sz="2400" b="1" dirty="0">
                <a:solidFill>
                  <a:schemeClr val="tx2"/>
                </a:solidFill>
              </a:rPr>
              <a:t>The increase in the </a:t>
            </a:r>
            <a:r>
              <a:rPr lang="en-US" sz="2400" b="1" dirty="0">
                <a:solidFill>
                  <a:srgbClr val="FF0000"/>
                </a:solidFill>
              </a:rPr>
              <a:t>internal </a:t>
            </a:r>
          </a:p>
          <a:p>
            <a:pPr>
              <a:lnSpc>
                <a:spcPct val="80000"/>
              </a:lnSpc>
              <a:buFont typeface="Wingdings" pitchFamily="2" charset="2"/>
              <a:buNone/>
            </a:pPr>
            <a:r>
              <a:rPr lang="en-US" sz="2400" b="1" dirty="0">
                <a:solidFill>
                  <a:srgbClr val="FF0000"/>
                </a:solidFill>
              </a:rPr>
              <a:t>	energy </a:t>
            </a:r>
            <a:r>
              <a:rPr lang="en-US" sz="2400" b="1" dirty="0">
                <a:solidFill>
                  <a:schemeClr val="tx2"/>
                </a:solidFill>
              </a:rPr>
              <a:t>of a system is equal </a:t>
            </a:r>
          </a:p>
          <a:p>
            <a:pPr>
              <a:lnSpc>
                <a:spcPct val="80000"/>
              </a:lnSpc>
              <a:buFont typeface="Wingdings" pitchFamily="2" charset="2"/>
              <a:buNone/>
            </a:pPr>
            <a:r>
              <a:rPr lang="en-US" sz="2400" b="1" dirty="0">
                <a:solidFill>
                  <a:schemeClr val="tx2"/>
                </a:solidFill>
              </a:rPr>
              <a:t>	to the amount of heat added </a:t>
            </a:r>
          </a:p>
          <a:p>
            <a:pPr>
              <a:lnSpc>
                <a:spcPct val="80000"/>
              </a:lnSpc>
              <a:buFont typeface="Wingdings" pitchFamily="2" charset="2"/>
              <a:buNone/>
            </a:pPr>
            <a:r>
              <a:rPr lang="en-US" sz="2400" b="1" dirty="0">
                <a:solidFill>
                  <a:schemeClr val="tx2"/>
                </a:solidFill>
              </a:rPr>
              <a:t>	to a system minus the </a:t>
            </a:r>
          </a:p>
          <a:p>
            <a:pPr>
              <a:lnSpc>
                <a:spcPct val="80000"/>
              </a:lnSpc>
              <a:buFont typeface="Wingdings" pitchFamily="2" charset="2"/>
              <a:buNone/>
            </a:pPr>
            <a:r>
              <a:rPr lang="en-US" sz="2400" b="1" dirty="0">
                <a:solidFill>
                  <a:schemeClr val="tx2"/>
                </a:solidFill>
              </a:rPr>
              <a:t>	amount of work done by the </a:t>
            </a:r>
          </a:p>
          <a:p>
            <a:pPr>
              <a:lnSpc>
                <a:spcPct val="80000"/>
              </a:lnSpc>
              <a:buFont typeface="Wingdings" pitchFamily="2" charset="2"/>
              <a:buNone/>
            </a:pPr>
            <a:r>
              <a:rPr lang="en-US" sz="2400" b="1" dirty="0">
                <a:solidFill>
                  <a:schemeClr val="tx2"/>
                </a:solidFill>
              </a:rPr>
              <a:t>	system.	</a:t>
            </a:r>
            <a:r>
              <a:rPr lang="en-US" sz="2400" b="1" dirty="0">
                <a:solidFill>
                  <a:schemeClr val="tx2"/>
                </a:solidFill>
                <a:sym typeface="Symbol" pitchFamily="18" charset="2"/>
              </a:rPr>
              <a:t></a:t>
            </a:r>
            <a:r>
              <a:rPr lang="en-US" sz="2400" b="1" i="1" dirty="0">
                <a:solidFill>
                  <a:schemeClr val="tx2"/>
                </a:solidFill>
                <a:latin typeface="Times New Roman" pitchFamily="18" charset="0"/>
              </a:rPr>
              <a:t>U = Q - W</a:t>
            </a:r>
          </a:p>
        </p:txBody>
      </p:sp>
      <p:pic>
        <p:nvPicPr>
          <p:cNvPr id="1567750" name="Picture 6" descr="10_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038600"/>
            <a:ext cx="44958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2</a:t>
            </a:fld>
            <a:endParaRPr lang="en-US"/>
          </a:p>
        </p:txBody>
      </p:sp>
    </p:spTree>
    <p:extLst>
      <p:ext uri="{BB962C8B-B14F-4D97-AF65-F5344CB8AC3E}">
        <p14:creationId xmlns:p14="http://schemas.microsoft.com/office/powerpoint/2010/main" val="301485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title"/>
          </p:nvPr>
        </p:nvSpPr>
        <p:spPr/>
        <p:txBody>
          <a:bodyPr>
            <a:normAutofit/>
          </a:bodyPr>
          <a:lstStyle/>
          <a:p>
            <a:r>
              <a:rPr lang="en-US" dirty="0">
                <a:solidFill>
                  <a:srgbClr val="FF0000"/>
                </a:solidFill>
              </a:rPr>
              <a:t>Heat Pumps, and Entropy</a:t>
            </a:r>
          </a:p>
        </p:txBody>
      </p:sp>
      <p:sp>
        <p:nvSpPr>
          <p:cNvPr id="1657859" name="Rectangle 3"/>
          <p:cNvSpPr>
            <a:spLocks noGrp="1" noChangeArrowheads="1"/>
          </p:cNvSpPr>
          <p:nvPr>
            <p:ph type="body" idx="1"/>
          </p:nvPr>
        </p:nvSpPr>
        <p:spPr>
          <a:xfrm>
            <a:off x="17417" y="1600200"/>
            <a:ext cx="4876800" cy="4191000"/>
          </a:xfrm>
        </p:spPr>
        <p:txBody>
          <a:bodyPr/>
          <a:lstStyle/>
          <a:p>
            <a:pPr>
              <a:lnSpc>
                <a:spcPct val="80000"/>
              </a:lnSpc>
            </a:pPr>
            <a:r>
              <a:rPr lang="en-US" sz="2400" dirty="0"/>
              <a:t>If a heat engine is run in reverse, then work </a:t>
            </a:r>
            <a:r>
              <a:rPr lang="en-US" sz="2400" i="1" dirty="0">
                <a:solidFill>
                  <a:schemeClr val="accent1"/>
                </a:solidFill>
              </a:rPr>
              <a:t>W</a:t>
            </a:r>
            <a:r>
              <a:rPr lang="en-US" sz="2400" i="1" dirty="0">
                <a:solidFill>
                  <a:srgbClr val="FFBF8A"/>
                </a:solidFill>
              </a:rPr>
              <a:t> </a:t>
            </a:r>
            <a:r>
              <a:rPr lang="en-US" sz="2400" dirty="0"/>
              <a:t>is done </a:t>
            </a:r>
            <a:r>
              <a:rPr lang="en-US" sz="2400" b="1" i="1" dirty="0"/>
              <a:t>on </a:t>
            </a:r>
            <a:r>
              <a:rPr lang="en-US" sz="2400" dirty="0"/>
              <a:t>the engine as heat </a:t>
            </a:r>
            <a:r>
              <a:rPr lang="en-US" sz="2400" i="1" dirty="0">
                <a:solidFill>
                  <a:schemeClr val="accent1"/>
                </a:solidFill>
              </a:rPr>
              <a:t>Q</a:t>
            </a:r>
            <a:r>
              <a:rPr lang="en-US" sz="2400" i="1" baseline="-25000" dirty="0">
                <a:solidFill>
                  <a:schemeClr val="accent1"/>
                </a:solidFill>
              </a:rPr>
              <a:t>C</a:t>
            </a:r>
            <a:r>
              <a:rPr lang="en-US" sz="2400" dirty="0">
                <a:solidFill>
                  <a:schemeClr val="accent1"/>
                </a:solidFill>
              </a:rPr>
              <a:t> </a:t>
            </a:r>
            <a:r>
              <a:rPr lang="en-US" sz="2400" dirty="0"/>
              <a:t>is removed from the lower-temperature reservoir and a </a:t>
            </a:r>
            <a:r>
              <a:rPr lang="en-US" sz="2400" b="1" i="1" dirty="0"/>
              <a:t>greater</a:t>
            </a:r>
            <a:r>
              <a:rPr lang="en-US" sz="2400" dirty="0"/>
              <a:t> quantity of heat </a:t>
            </a:r>
            <a:r>
              <a:rPr lang="en-US" sz="2400" i="1" dirty="0">
                <a:solidFill>
                  <a:schemeClr val="accent1"/>
                </a:solidFill>
              </a:rPr>
              <a:t>Q</a:t>
            </a:r>
            <a:r>
              <a:rPr lang="en-US" sz="2400" i="1" baseline="-25000" dirty="0">
                <a:solidFill>
                  <a:schemeClr val="accent1"/>
                </a:solidFill>
              </a:rPr>
              <a:t>H</a:t>
            </a:r>
            <a:r>
              <a:rPr lang="en-US" sz="2400" dirty="0">
                <a:solidFill>
                  <a:schemeClr val="accent1"/>
                </a:solidFill>
              </a:rPr>
              <a:t> </a:t>
            </a:r>
            <a:r>
              <a:rPr lang="en-US" sz="2400" dirty="0"/>
              <a:t>is released to the higher-temperature reservoir.</a:t>
            </a:r>
          </a:p>
          <a:p>
            <a:pPr>
              <a:lnSpc>
                <a:spcPct val="80000"/>
              </a:lnSpc>
              <a:spcBef>
                <a:spcPct val="30000"/>
              </a:spcBef>
            </a:pPr>
            <a:r>
              <a:rPr lang="en-US" sz="2400" dirty="0"/>
              <a:t>A device that moves heat from a cooler reservoir to a warmer reservoir by means of work supplied from some external source is called a</a:t>
            </a:r>
            <a:r>
              <a:rPr lang="en-US" sz="2400" b="1" i="1" dirty="0">
                <a:solidFill>
                  <a:schemeClr val="accent1"/>
                </a:solidFill>
              </a:rPr>
              <a:t> heat pump</a:t>
            </a:r>
            <a:r>
              <a:rPr lang="en-US" sz="2400" dirty="0"/>
              <a:t>.</a:t>
            </a:r>
          </a:p>
        </p:txBody>
      </p:sp>
      <p:pic>
        <p:nvPicPr>
          <p:cNvPr id="1657861" name="Picture 5" descr="11_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075" y="1676400"/>
            <a:ext cx="42259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013850403"/>
              </p:ext>
            </p:extLst>
          </p:nvPr>
        </p:nvGraphicFramePr>
        <p:xfrm>
          <a:off x="914400" y="5867400"/>
          <a:ext cx="2362200" cy="514350"/>
        </p:xfrm>
        <a:graphic>
          <a:graphicData uri="http://schemas.openxmlformats.org/presentationml/2006/ole">
            <mc:AlternateContent xmlns:mc="http://schemas.openxmlformats.org/markup-compatibility/2006">
              <mc:Choice xmlns:v="urn:schemas-microsoft-com:vml" Requires="v">
                <p:oleObj spid="_x0000_s11316" name="Equation" r:id="rId5" imgW="838200" imgH="177800" progId="Equation.3">
                  <p:embed/>
                </p:oleObj>
              </mc:Choice>
              <mc:Fallback>
                <p:oleObj name="Equation" r:id="rId5" imgW="838200" imgH="177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l="-9729" t="-11250" r="-9729" b="-11250"/>
                      <a:stretch>
                        <a:fillRect/>
                      </a:stretch>
                    </p:blipFill>
                    <p:spPr bwMode="auto">
                      <a:xfrm>
                        <a:off x="914400" y="5867400"/>
                        <a:ext cx="2362200" cy="5143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FE096D9-08B4-41FC-AFED-ED3B1DF954E0}" type="slidenum">
              <a:rPr lang="en-US" smtClean="0"/>
              <a:t>20</a:t>
            </a:fld>
            <a:endParaRPr lang="en-US"/>
          </a:p>
        </p:txBody>
      </p:sp>
    </p:spTree>
    <p:extLst>
      <p:ext uri="{BB962C8B-B14F-4D97-AF65-F5344CB8AC3E}">
        <p14:creationId xmlns:p14="http://schemas.microsoft.com/office/powerpoint/2010/main" val="380729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ChangeArrowheads="1"/>
          </p:cNvSpPr>
          <p:nvPr>
            <p:ph type="title"/>
          </p:nvPr>
        </p:nvSpPr>
        <p:spPr/>
        <p:txBody>
          <a:bodyPr>
            <a:normAutofit fontScale="90000"/>
          </a:bodyPr>
          <a:lstStyle/>
          <a:p>
            <a:r>
              <a:rPr lang="en-US" dirty="0">
                <a:solidFill>
                  <a:srgbClr val="FF0000"/>
                </a:solidFill>
              </a:rPr>
              <a:t>Refrigerators </a:t>
            </a:r>
            <a:br>
              <a:rPr lang="en-US" dirty="0">
                <a:solidFill>
                  <a:srgbClr val="FF0000"/>
                </a:solidFill>
              </a:rPr>
            </a:br>
            <a:r>
              <a:rPr lang="en-US" dirty="0">
                <a:solidFill>
                  <a:srgbClr val="FF0000"/>
                </a:solidFill>
              </a:rPr>
              <a:t>and Heat Pumps</a:t>
            </a:r>
          </a:p>
        </p:txBody>
      </p:sp>
      <p:sp>
        <p:nvSpPr>
          <p:cNvPr id="1665027" name="Rectangle 3"/>
          <p:cNvSpPr>
            <a:spLocks noGrp="1" noChangeArrowheads="1"/>
          </p:cNvSpPr>
          <p:nvPr>
            <p:ph type="body" idx="1"/>
          </p:nvPr>
        </p:nvSpPr>
        <p:spPr>
          <a:xfrm>
            <a:off x="15240" y="1602105"/>
            <a:ext cx="6324600" cy="4724400"/>
          </a:xfrm>
        </p:spPr>
        <p:txBody>
          <a:bodyPr/>
          <a:lstStyle/>
          <a:p>
            <a:pPr>
              <a:lnSpc>
                <a:spcPct val="80000"/>
              </a:lnSpc>
            </a:pPr>
            <a:r>
              <a:rPr lang="en-US" sz="2800"/>
              <a:t>A </a:t>
            </a:r>
            <a:r>
              <a:rPr lang="en-US" sz="2800" b="1" i="1">
                <a:solidFill>
                  <a:schemeClr val="accent1"/>
                </a:solidFill>
              </a:rPr>
              <a:t>refrigerator</a:t>
            </a:r>
            <a:r>
              <a:rPr lang="en-US" sz="2800"/>
              <a:t> is also a form of a heat pump.</a:t>
            </a:r>
          </a:p>
          <a:p>
            <a:pPr>
              <a:lnSpc>
                <a:spcPct val="80000"/>
              </a:lnSpc>
            </a:pPr>
            <a:r>
              <a:rPr lang="en-US" sz="2800"/>
              <a:t>It also moves heat from a cooler reservoir to a warmer reservoir by means of work supplied from some external source.</a:t>
            </a:r>
          </a:p>
          <a:p>
            <a:pPr>
              <a:lnSpc>
                <a:spcPct val="80000"/>
              </a:lnSpc>
            </a:pPr>
            <a:r>
              <a:rPr lang="en-US" sz="2800"/>
              <a:t>It keeps food cold by pumping heat out of the cooler interior of the refrigerator into the warmer room.</a:t>
            </a:r>
          </a:p>
          <a:p>
            <a:pPr>
              <a:lnSpc>
                <a:spcPct val="80000"/>
              </a:lnSpc>
            </a:pPr>
            <a:r>
              <a:rPr lang="en-US" sz="2800"/>
              <a:t>An electric motor or gas-powered engine does the necessary work.</a:t>
            </a:r>
          </a:p>
        </p:txBody>
      </p:sp>
      <p:pic>
        <p:nvPicPr>
          <p:cNvPr id="1665031" name="Picture 7" descr="11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2105025"/>
            <a:ext cx="28479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21</a:t>
            </a:fld>
            <a:endParaRPr lang="en-US"/>
          </a:p>
        </p:txBody>
      </p:sp>
    </p:spTree>
    <p:extLst>
      <p:ext uri="{BB962C8B-B14F-4D97-AF65-F5344CB8AC3E}">
        <p14:creationId xmlns:p14="http://schemas.microsoft.com/office/powerpoint/2010/main" val="297503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title"/>
          </p:nvPr>
        </p:nvSpPr>
        <p:spPr>
          <a:xfrm>
            <a:off x="0" y="0"/>
            <a:ext cx="9144000" cy="2041525"/>
          </a:xfrm>
        </p:spPr>
        <p:txBody>
          <a:bodyPr>
            <a:normAutofit fontScale="90000"/>
          </a:bodyPr>
          <a:lstStyle/>
          <a:p>
            <a:r>
              <a:rPr lang="en-US" sz="3200" b="1" dirty="0">
                <a:solidFill>
                  <a:srgbClr val="FF0000"/>
                </a:solidFill>
                <a:latin typeface="Comic Sans MS" pitchFamily="66" charset="0"/>
              </a:rPr>
              <a:t>Quiz</a:t>
            </a:r>
            <a:r>
              <a:rPr lang="en-US" sz="3200" dirty="0">
                <a:solidFill>
                  <a:schemeClr val="accent1"/>
                </a:solidFill>
                <a:latin typeface="Comic Sans MS" pitchFamily="66" charset="0"/>
              </a:rPr>
              <a:t>: A heat pump uses 200 J of work to remove 300 J of heat from the lower-temperature reservoir.  How much heat would be delivered to the higher-temperature reservoir?</a:t>
            </a:r>
            <a:endParaRPr lang="en-US" dirty="0">
              <a:solidFill>
                <a:schemeClr val="accent1"/>
              </a:solidFill>
            </a:endParaRPr>
          </a:p>
        </p:txBody>
      </p:sp>
      <p:sp>
        <p:nvSpPr>
          <p:cNvPr id="1662979" name="Rectangle 3"/>
          <p:cNvSpPr>
            <a:spLocks noGrp="1" noChangeArrowheads="1"/>
          </p:cNvSpPr>
          <p:nvPr>
            <p:ph type="body" idx="1"/>
          </p:nvPr>
        </p:nvSpPr>
        <p:spPr>
          <a:xfrm>
            <a:off x="685800" y="2514600"/>
            <a:ext cx="2514600" cy="1981200"/>
          </a:xfrm>
        </p:spPr>
        <p:txBody>
          <a:bodyPr/>
          <a:lstStyle/>
          <a:p>
            <a:pPr marL="609600" indent="-609600">
              <a:lnSpc>
                <a:spcPct val="80000"/>
              </a:lnSpc>
              <a:buFont typeface="Arial" charset="0"/>
              <a:buAutoNum type="alphaLcParenR"/>
            </a:pPr>
            <a:r>
              <a:rPr lang="en-US" sz="2400">
                <a:latin typeface="Comic Sans MS" pitchFamily="66" charset="0"/>
              </a:rPr>
              <a:t>100 J</a:t>
            </a:r>
          </a:p>
          <a:p>
            <a:pPr marL="609600" indent="-609600">
              <a:lnSpc>
                <a:spcPct val="80000"/>
              </a:lnSpc>
              <a:buFont typeface="Arial" charset="0"/>
              <a:buAutoNum type="alphaLcParenR"/>
            </a:pPr>
            <a:r>
              <a:rPr lang="en-US" sz="2400">
                <a:latin typeface="Comic Sans MS" pitchFamily="66" charset="0"/>
              </a:rPr>
              <a:t>200 J</a:t>
            </a:r>
          </a:p>
          <a:p>
            <a:pPr marL="609600" indent="-609600">
              <a:lnSpc>
                <a:spcPct val="80000"/>
              </a:lnSpc>
              <a:buFont typeface="Arial" charset="0"/>
              <a:buAutoNum type="alphaLcParenR"/>
            </a:pPr>
            <a:r>
              <a:rPr lang="en-US" sz="2400">
                <a:latin typeface="Comic Sans MS" pitchFamily="66" charset="0"/>
              </a:rPr>
              <a:t>300 J</a:t>
            </a:r>
          </a:p>
          <a:p>
            <a:pPr marL="609600" indent="-609600">
              <a:lnSpc>
                <a:spcPct val="80000"/>
              </a:lnSpc>
              <a:buFont typeface="Arial" charset="0"/>
              <a:buAutoNum type="alphaLcParenR"/>
            </a:pPr>
            <a:r>
              <a:rPr lang="en-US" sz="2400">
                <a:latin typeface="Comic Sans MS" pitchFamily="66" charset="0"/>
              </a:rPr>
              <a:t>500 J</a:t>
            </a:r>
          </a:p>
          <a:p>
            <a:pPr marL="609600" indent="-609600">
              <a:lnSpc>
                <a:spcPct val="80000"/>
              </a:lnSpc>
              <a:buFont typeface="Arial" charset="0"/>
              <a:buNone/>
            </a:pPr>
            <a:endParaRPr lang="en-US" sz="2400">
              <a:latin typeface="Comic Sans MS" pitchFamily="66" charset="0"/>
            </a:endParaRPr>
          </a:p>
        </p:txBody>
      </p:sp>
      <p:sp>
        <p:nvSpPr>
          <p:cNvPr id="1662981" name="Text Box 5"/>
          <p:cNvSpPr txBox="1">
            <a:spLocks noChangeArrowheads="1"/>
          </p:cNvSpPr>
          <p:nvPr/>
        </p:nvSpPr>
        <p:spPr bwMode="auto">
          <a:xfrm>
            <a:off x="685800" y="4267200"/>
            <a:ext cx="3733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18" charset="2"/>
              <a:buNone/>
            </a:pPr>
            <a:r>
              <a:rPr lang="en-US" i="1"/>
              <a:t>W </a:t>
            </a:r>
            <a:r>
              <a:rPr lang="en-US">
                <a:latin typeface="Arial" charset="0"/>
                <a:sym typeface="Symbol" pitchFamily="18" charset="2"/>
              </a:rPr>
              <a:t>= 200 J</a:t>
            </a:r>
          </a:p>
          <a:p>
            <a:pPr>
              <a:buFont typeface="Symbol" pitchFamily="18" charset="2"/>
              <a:buNone/>
            </a:pPr>
            <a:r>
              <a:rPr lang="en-US" i="1"/>
              <a:t>Q</a:t>
            </a:r>
            <a:r>
              <a:rPr lang="en-US" i="1" baseline="-25000"/>
              <a:t>C</a:t>
            </a:r>
            <a:r>
              <a:rPr lang="en-US" i="1"/>
              <a:t> </a:t>
            </a:r>
            <a:r>
              <a:rPr lang="en-US">
                <a:latin typeface="Arial" charset="0"/>
                <a:sym typeface="Symbol" pitchFamily="18" charset="2"/>
              </a:rPr>
              <a:t>= 300 J</a:t>
            </a:r>
          </a:p>
          <a:p>
            <a:pPr>
              <a:buFont typeface="Symbol" pitchFamily="18" charset="2"/>
              <a:buNone/>
            </a:pPr>
            <a:r>
              <a:rPr lang="en-US" i="1"/>
              <a:t>Q</a:t>
            </a:r>
            <a:r>
              <a:rPr lang="en-US" i="1" baseline="-25000"/>
              <a:t>H </a:t>
            </a:r>
            <a:r>
              <a:rPr lang="en-US">
                <a:latin typeface="Arial" charset="0"/>
                <a:sym typeface="Symbol" pitchFamily="18" charset="2"/>
              </a:rPr>
              <a:t>= </a:t>
            </a:r>
            <a:r>
              <a:rPr lang="en-US" i="1"/>
              <a:t>W</a:t>
            </a:r>
            <a:r>
              <a:rPr lang="en-US">
                <a:latin typeface="Arial" charset="0"/>
                <a:sym typeface="Symbol" pitchFamily="18" charset="2"/>
              </a:rPr>
              <a:t> + </a:t>
            </a:r>
            <a:r>
              <a:rPr lang="en-US" i="1"/>
              <a:t>Q</a:t>
            </a:r>
            <a:r>
              <a:rPr lang="en-US" i="1" baseline="-25000"/>
              <a:t>C</a:t>
            </a:r>
            <a:endParaRPr lang="en-US">
              <a:latin typeface="Arial" charset="0"/>
              <a:sym typeface="Symbol" pitchFamily="18" charset="2"/>
            </a:endParaRPr>
          </a:p>
          <a:p>
            <a:pPr>
              <a:buFont typeface="Symbol" pitchFamily="18" charset="2"/>
              <a:buNone/>
            </a:pPr>
            <a:r>
              <a:rPr lang="en-US">
                <a:latin typeface="Arial" charset="0"/>
                <a:sym typeface="Symbol" pitchFamily="18" charset="2"/>
              </a:rPr>
              <a:t>	= 200 J + 300 J</a:t>
            </a:r>
          </a:p>
          <a:p>
            <a:pPr>
              <a:buFont typeface="Symbol" pitchFamily="18" charset="2"/>
              <a:buNone/>
            </a:pPr>
            <a:r>
              <a:rPr lang="en-US">
                <a:latin typeface="Arial" charset="0"/>
                <a:sym typeface="Symbol" pitchFamily="18" charset="2"/>
              </a:rPr>
              <a:t>	= </a:t>
            </a:r>
            <a:r>
              <a:rPr lang="en-US">
                <a:solidFill>
                  <a:srgbClr val="FA4F9F"/>
                </a:solidFill>
                <a:latin typeface="Arial" charset="0"/>
                <a:sym typeface="Symbol" pitchFamily="18" charset="2"/>
              </a:rPr>
              <a:t>500 J</a:t>
            </a:r>
          </a:p>
        </p:txBody>
      </p:sp>
      <p:pic>
        <p:nvPicPr>
          <p:cNvPr id="1662982" name="Picture 6" descr="11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2076450"/>
            <a:ext cx="42259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22</a:t>
            </a:fld>
            <a:endParaRPr lang="en-US"/>
          </a:p>
        </p:txBody>
      </p:sp>
    </p:spTree>
    <p:extLst>
      <p:ext uri="{BB962C8B-B14F-4D97-AF65-F5344CB8AC3E}">
        <p14:creationId xmlns:p14="http://schemas.microsoft.com/office/powerpoint/2010/main" val="323028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62981"/>
                                        </p:tgtEl>
                                        <p:attrNameLst>
                                          <p:attrName>style.visibility</p:attrName>
                                        </p:attrNameLst>
                                      </p:cBhvr>
                                      <p:to>
                                        <p:strVal val="visible"/>
                                      </p:to>
                                    </p:set>
                                    <p:anim from="(-#ppt_w/2)" to="(#ppt_x)" calcmode="lin" valueType="num">
                                      <p:cBhvr>
                                        <p:cTn id="7" dur="600" fill="hold">
                                          <p:stCondLst>
                                            <p:cond delay="0"/>
                                          </p:stCondLst>
                                        </p:cTn>
                                        <p:tgtEl>
                                          <p:spTgt spid="1662981"/>
                                        </p:tgtEl>
                                        <p:attrNameLst>
                                          <p:attrName>ppt_x</p:attrName>
                                        </p:attrNameLst>
                                      </p:cBhvr>
                                    </p:anim>
                                    <p:anim from="0" to="-1.0" calcmode="lin" valueType="num">
                                      <p:cBhvr>
                                        <p:cTn id="8" dur="200" decel="50000" autoRev="1" fill="hold">
                                          <p:stCondLst>
                                            <p:cond delay="600"/>
                                          </p:stCondLst>
                                        </p:cTn>
                                        <p:tgtEl>
                                          <p:spTgt spid="1662981"/>
                                        </p:tgtEl>
                                        <p:attrNameLst>
                                          <p:attrName>xshear</p:attrName>
                                        </p:attrNameLst>
                                      </p:cBhvr>
                                    </p:anim>
                                    <p:animScale>
                                      <p:cBhvr>
                                        <p:cTn id="9" dur="200" decel="100000" autoRev="1" fill="hold">
                                          <p:stCondLst>
                                            <p:cond delay="600"/>
                                          </p:stCondLst>
                                        </p:cTn>
                                        <p:tgtEl>
                                          <p:spTgt spid="1662981"/>
                                        </p:tgtEl>
                                      </p:cBhvr>
                                      <p:from x="100000" y="100000"/>
                                      <p:to x="80000" y="100000"/>
                                    </p:animScale>
                                    <p:anim by="(#ppt_h/3+#ppt_w*0.1)" calcmode="lin" valueType="num">
                                      <p:cBhvr additive="sum">
                                        <p:cTn id="10" dur="200" decel="100000" autoRev="1" fill="hold">
                                          <p:stCondLst>
                                            <p:cond delay="600"/>
                                          </p:stCondLst>
                                        </p:cTn>
                                        <p:tgtEl>
                                          <p:spTgt spid="166298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9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a:xfrm>
            <a:off x="685800" y="800100"/>
            <a:ext cx="7772400" cy="762000"/>
          </a:xfrm>
        </p:spPr>
        <p:txBody>
          <a:bodyPr/>
          <a:lstStyle/>
          <a:p>
            <a:r>
              <a:rPr lang="en-US" dirty="0">
                <a:solidFill>
                  <a:srgbClr val="FF0000"/>
                </a:solidFill>
              </a:rPr>
              <a:t>The Flow of Heat</a:t>
            </a:r>
          </a:p>
        </p:txBody>
      </p:sp>
      <p:sp>
        <p:nvSpPr>
          <p:cNvPr id="1582083" name="Rectangle 3"/>
          <p:cNvSpPr>
            <a:spLocks noGrp="1" noChangeArrowheads="1"/>
          </p:cNvSpPr>
          <p:nvPr>
            <p:ph type="body" idx="1"/>
          </p:nvPr>
        </p:nvSpPr>
        <p:spPr/>
        <p:txBody>
          <a:bodyPr/>
          <a:lstStyle/>
          <a:p>
            <a:pPr>
              <a:lnSpc>
                <a:spcPct val="100000"/>
              </a:lnSpc>
              <a:spcBef>
                <a:spcPct val="25000"/>
              </a:spcBef>
              <a:spcAft>
                <a:spcPct val="25000"/>
              </a:spcAft>
            </a:pPr>
            <a:r>
              <a:rPr lang="en-US" sz="3600" dirty="0"/>
              <a:t>There are three basic processes for heat flow:</a:t>
            </a:r>
          </a:p>
          <a:p>
            <a:pPr lvl="1">
              <a:lnSpc>
                <a:spcPct val="100000"/>
              </a:lnSpc>
              <a:spcBef>
                <a:spcPct val="25000"/>
              </a:spcBef>
              <a:spcAft>
                <a:spcPct val="25000"/>
              </a:spcAft>
            </a:pPr>
            <a:r>
              <a:rPr lang="en-US" sz="3600" dirty="0"/>
              <a:t>Conduction</a:t>
            </a:r>
          </a:p>
          <a:p>
            <a:pPr lvl="1">
              <a:lnSpc>
                <a:spcPct val="100000"/>
              </a:lnSpc>
              <a:spcBef>
                <a:spcPct val="25000"/>
              </a:spcBef>
              <a:spcAft>
                <a:spcPct val="25000"/>
              </a:spcAft>
            </a:pPr>
            <a:r>
              <a:rPr lang="en-US" sz="3600" dirty="0"/>
              <a:t>Convection</a:t>
            </a:r>
          </a:p>
          <a:p>
            <a:pPr lvl="1">
              <a:lnSpc>
                <a:spcPct val="100000"/>
              </a:lnSpc>
              <a:spcBef>
                <a:spcPct val="25000"/>
              </a:spcBef>
              <a:spcAft>
                <a:spcPct val="25000"/>
              </a:spcAft>
            </a:pPr>
            <a:r>
              <a:rPr lang="en-US" sz="3600" dirty="0"/>
              <a:t>Radiation</a:t>
            </a:r>
          </a:p>
        </p:txBody>
      </p:sp>
      <p:sp>
        <p:nvSpPr>
          <p:cNvPr id="2" name="Slide Number Placeholder 1"/>
          <p:cNvSpPr>
            <a:spLocks noGrp="1"/>
          </p:cNvSpPr>
          <p:nvPr>
            <p:ph type="sldNum" sz="quarter" idx="12"/>
          </p:nvPr>
        </p:nvSpPr>
        <p:spPr/>
        <p:txBody>
          <a:bodyPr/>
          <a:lstStyle/>
          <a:p>
            <a:fld id="{BFE096D9-08B4-41FC-AFED-ED3B1DF954E0}" type="slidenum">
              <a:rPr lang="en-US" smtClean="0"/>
              <a:t>3</a:t>
            </a:fld>
            <a:endParaRPr lang="en-US"/>
          </a:p>
        </p:txBody>
      </p:sp>
    </p:spTree>
    <p:extLst>
      <p:ext uri="{BB962C8B-B14F-4D97-AF65-F5344CB8AC3E}">
        <p14:creationId xmlns:p14="http://schemas.microsoft.com/office/powerpoint/2010/main" val="136890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477962"/>
          </a:xfrm>
        </p:spPr>
        <p:txBody>
          <a:bodyPr>
            <a:normAutofit fontScale="90000"/>
          </a:bodyPr>
          <a:lstStyle/>
          <a:p>
            <a:r>
              <a:rPr lang="en-US" b="1" dirty="0"/>
              <a:t>3D-05 Solar Panel</a:t>
            </a:r>
            <a:br>
              <a:rPr lang="en-US" b="1" dirty="0"/>
            </a:br>
            <a:r>
              <a:rPr lang="en-US" b="1" dirty="0"/>
              <a:t>3D-03 Radiation--Match</a:t>
            </a:r>
            <a:br>
              <a:rPr lang="en-US" b="1" dirty="0"/>
            </a:b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2685"/>
            <a:ext cx="3429000" cy="236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8" y="1600200"/>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7200" y="1447800"/>
            <a:ext cx="4038600" cy="1200329"/>
          </a:xfrm>
          <a:prstGeom prst="rect">
            <a:avLst/>
          </a:prstGeom>
        </p:spPr>
        <p:txBody>
          <a:bodyPr wrap="square">
            <a:spAutoFit/>
          </a:bodyPr>
          <a:lstStyle/>
          <a:p>
            <a:r>
              <a:rPr lang="en-US" dirty="0">
                <a:hlinkClick r:id="rId5"/>
              </a:rPr>
              <a:t>http://www.youtube.com/watch?v=w5loiW3STzU&amp;feature=results_main&amp;playnext=1&amp;list=PLFA6F13ACB19C86BF</a:t>
            </a:r>
            <a:endParaRPr lang="en-US" dirty="0"/>
          </a:p>
          <a:p>
            <a:endParaRPr lang="en-US" dirty="0"/>
          </a:p>
        </p:txBody>
      </p:sp>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2590800"/>
            <a:ext cx="42291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86200" y="6172199"/>
            <a:ext cx="5029200" cy="646331"/>
          </a:xfrm>
          <a:prstGeom prst="rect">
            <a:avLst/>
          </a:prstGeom>
        </p:spPr>
        <p:txBody>
          <a:bodyPr wrap="square">
            <a:spAutoFit/>
          </a:bodyPr>
          <a:lstStyle/>
          <a:p>
            <a:r>
              <a:rPr lang="en-US" dirty="0"/>
              <a:t>"Archimedes heat ray", was used to focus sunlight onto approaching ships, causing them to catch fire.</a:t>
            </a:r>
          </a:p>
        </p:txBody>
      </p:sp>
      <p:sp>
        <p:nvSpPr>
          <p:cNvPr id="5" name="Slide Number Placeholder 4"/>
          <p:cNvSpPr>
            <a:spLocks noGrp="1"/>
          </p:cNvSpPr>
          <p:nvPr>
            <p:ph type="sldNum" sz="quarter" idx="12"/>
          </p:nvPr>
        </p:nvSpPr>
        <p:spPr/>
        <p:txBody>
          <a:bodyPr/>
          <a:lstStyle/>
          <a:p>
            <a:fld id="{BFE096D9-08B4-41FC-AFED-ED3B1DF954E0}" type="slidenum">
              <a:rPr lang="en-US" smtClean="0"/>
              <a:t>4</a:t>
            </a:fld>
            <a:endParaRPr lang="en-US"/>
          </a:p>
        </p:txBody>
      </p:sp>
    </p:spTree>
    <p:extLst>
      <p:ext uri="{BB962C8B-B14F-4D97-AF65-F5344CB8AC3E}">
        <p14:creationId xmlns:p14="http://schemas.microsoft.com/office/powerpoint/2010/main" val="330447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body" idx="1"/>
          </p:nvPr>
        </p:nvSpPr>
        <p:spPr>
          <a:xfrm>
            <a:off x="762000" y="152400"/>
            <a:ext cx="5486400" cy="5562600"/>
          </a:xfrm>
        </p:spPr>
        <p:txBody>
          <a:bodyPr/>
          <a:lstStyle/>
          <a:p>
            <a:pPr lvl="1">
              <a:lnSpc>
                <a:spcPct val="85000"/>
              </a:lnSpc>
              <a:spcBef>
                <a:spcPct val="25000"/>
              </a:spcBef>
            </a:pPr>
            <a:r>
              <a:rPr lang="en-US" sz="2400" dirty="0"/>
              <a:t>To minimize heat loss</a:t>
            </a:r>
          </a:p>
          <a:p>
            <a:pPr lvl="2">
              <a:lnSpc>
                <a:spcPct val="85000"/>
              </a:lnSpc>
              <a:spcBef>
                <a:spcPct val="25000"/>
              </a:spcBef>
            </a:pPr>
            <a:r>
              <a:rPr lang="en-US" sz="2000" dirty="0"/>
              <a:t>Minimize all three kind of heat exchange.</a:t>
            </a:r>
          </a:p>
        </p:txBody>
      </p:sp>
      <p:pic>
        <p:nvPicPr>
          <p:cNvPr id="1588228" name="Picture 4" descr="10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6" y="1371600"/>
            <a:ext cx="3325812"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FE096D9-08B4-41FC-AFED-ED3B1DF954E0}" type="slidenum">
              <a:rPr lang="en-US" smtClean="0"/>
              <a:t>5</a:t>
            </a:fld>
            <a:endParaRPr lang="en-US"/>
          </a:p>
        </p:txBody>
      </p:sp>
    </p:spTree>
    <p:extLst>
      <p:ext uri="{BB962C8B-B14F-4D97-AF65-F5344CB8AC3E}">
        <p14:creationId xmlns:p14="http://schemas.microsoft.com/office/powerpoint/2010/main" val="53223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StrokeEngine_Ortho_3D_Small.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48399" y="1600200"/>
            <a:ext cx="3171825" cy="4229100"/>
          </a:xfrm>
          <a:prstGeom prst="rect">
            <a:avLst/>
          </a:prstGeom>
          <a:noFill/>
          <a:ln>
            <a:noFill/>
          </a:ln>
        </p:spPr>
      </p:pic>
      <p:sp>
        <p:nvSpPr>
          <p:cNvPr id="1625090" name="Rectangle 2"/>
          <p:cNvSpPr>
            <a:spLocks noGrp="1" noChangeArrowheads="1"/>
          </p:cNvSpPr>
          <p:nvPr>
            <p:ph type="title"/>
          </p:nvPr>
        </p:nvSpPr>
        <p:spPr>
          <a:xfrm>
            <a:off x="685800" y="0"/>
            <a:ext cx="7772400" cy="762000"/>
          </a:xfrm>
        </p:spPr>
        <p:txBody>
          <a:bodyPr/>
          <a:lstStyle/>
          <a:p>
            <a:r>
              <a:rPr lang="en-US" dirty="0">
                <a:solidFill>
                  <a:srgbClr val="FF0000"/>
                </a:solidFill>
              </a:rPr>
              <a:t>Heat Engines</a:t>
            </a:r>
          </a:p>
        </p:txBody>
      </p:sp>
      <p:sp>
        <p:nvSpPr>
          <p:cNvPr id="3" name="TextBox 2"/>
          <p:cNvSpPr txBox="1"/>
          <p:nvPr/>
        </p:nvSpPr>
        <p:spPr>
          <a:xfrm>
            <a:off x="152400" y="685800"/>
            <a:ext cx="6324600" cy="6093976"/>
          </a:xfrm>
          <a:prstGeom prst="rect">
            <a:avLst/>
          </a:prstGeom>
          <a:noFill/>
        </p:spPr>
        <p:txBody>
          <a:bodyPr wrap="square" rtlCol="0">
            <a:spAutoFit/>
          </a:bodyPr>
          <a:lstStyle/>
          <a:p>
            <a:pPr>
              <a:lnSpc>
                <a:spcPct val="80000"/>
              </a:lnSpc>
            </a:pPr>
            <a:r>
              <a:rPr lang="en-US" sz="2000" dirty="0"/>
              <a:t>A gasoline engine is a form of a</a:t>
            </a:r>
            <a:r>
              <a:rPr lang="en-US" sz="2000" b="1" i="1" dirty="0">
                <a:solidFill>
                  <a:schemeClr val="accent1"/>
                </a:solidFill>
              </a:rPr>
              <a:t> heat engine</a:t>
            </a:r>
            <a:r>
              <a:rPr lang="en-US" sz="2000" dirty="0"/>
              <a:t>, e.g. a 4-stroke engine</a:t>
            </a:r>
          </a:p>
          <a:p>
            <a:pPr>
              <a:lnSpc>
                <a:spcPct val="80000"/>
              </a:lnSpc>
            </a:pPr>
            <a:endParaRPr lang="en-US" sz="2000" dirty="0"/>
          </a:p>
          <a:p>
            <a:pPr>
              <a:lnSpc>
                <a:spcPct val="80000"/>
              </a:lnSpc>
            </a:pPr>
            <a:r>
              <a:rPr lang="en-US" b="1" dirty="0"/>
              <a:t>INTAKE stroke</a:t>
            </a:r>
            <a:r>
              <a:rPr lang="en-US" dirty="0"/>
              <a:t>: </a:t>
            </a:r>
          </a:p>
          <a:p>
            <a:pPr lvl="1">
              <a:lnSpc>
                <a:spcPct val="80000"/>
              </a:lnSpc>
            </a:pPr>
            <a:r>
              <a:rPr lang="en-US" dirty="0"/>
              <a:t>the piston descends from the top to the bottom of the cylinder, reducing the pressure inside. A mixture of fuel and air, is forced by atmospheric pressure into the cylinder through the intake port. The intake valve then close. </a:t>
            </a:r>
          </a:p>
          <a:p>
            <a:endParaRPr lang="en-US" dirty="0"/>
          </a:p>
          <a:p>
            <a:r>
              <a:rPr lang="en-US" b="1" dirty="0"/>
              <a:t>COMPRESSION stroke: </a:t>
            </a:r>
          </a:p>
          <a:p>
            <a:pPr lvl="1"/>
            <a:r>
              <a:rPr lang="en-US" dirty="0"/>
              <a:t>with both intake and exhaust valves closed, the piston returns to the top of the cylinder compressing the fuel-air mixture.</a:t>
            </a:r>
          </a:p>
          <a:p>
            <a:endParaRPr lang="en-US" dirty="0"/>
          </a:p>
          <a:p>
            <a:r>
              <a:rPr lang="en-US" b="1" dirty="0"/>
              <a:t>POWER stroke</a:t>
            </a:r>
            <a:r>
              <a:rPr lang="en-US" dirty="0"/>
              <a:t>: </a:t>
            </a:r>
          </a:p>
          <a:p>
            <a:pPr lvl="1"/>
            <a:r>
              <a:rPr lang="en-US" dirty="0"/>
              <a:t>the compressed air–fuel mixture in a gasoline engine is ignited by a spark plug. The compressed fuel-air mixture expand and move the piston back</a:t>
            </a:r>
          </a:p>
          <a:p>
            <a:endParaRPr lang="en-US" dirty="0"/>
          </a:p>
          <a:p>
            <a:r>
              <a:rPr lang="en-US" b="1" dirty="0"/>
              <a:t>EXHAUST stroke: </a:t>
            </a:r>
          </a:p>
          <a:p>
            <a:pPr lvl="1"/>
            <a:r>
              <a:rPr lang="en-US" dirty="0"/>
              <a:t>during the </a:t>
            </a:r>
            <a:r>
              <a:rPr lang="en-US" i="1" dirty="0"/>
              <a:t>exhaust</a:t>
            </a:r>
            <a:r>
              <a:rPr lang="en-US" dirty="0"/>
              <a:t> stroke, the piston once again returns to top while the exhaust valve is open and  expel the spent fuel-air mixture out through the exhaust valve(s).</a:t>
            </a:r>
          </a:p>
        </p:txBody>
      </p:sp>
      <p:sp>
        <p:nvSpPr>
          <p:cNvPr id="4" name="Slide Number Placeholder 3"/>
          <p:cNvSpPr>
            <a:spLocks noGrp="1"/>
          </p:cNvSpPr>
          <p:nvPr>
            <p:ph type="sldNum" sz="quarter" idx="12"/>
          </p:nvPr>
        </p:nvSpPr>
        <p:spPr/>
        <p:txBody>
          <a:bodyPr/>
          <a:lstStyle/>
          <a:p>
            <a:fld id="{BFE096D9-08B4-41FC-AFED-ED3B1DF954E0}" type="slidenum">
              <a:rPr lang="en-US" smtClean="0"/>
              <a:t>6</a:t>
            </a:fld>
            <a:endParaRPr lang="en-US"/>
          </a:p>
        </p:txBody>
      </p:sp>
    </p:spTree>
    <p:extLst>
      <p:ext uri="{BB962C8B-B14F-4D97-AF65-F5344CB8AC3E}">
        <p14:creationId xmlns:p14="http://schemas.microsoft.com/office/powerpoint/2010/main" val="3399499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52400"/>
            <a:ext cx="8229600" cy="639762"/>
          </a:xfrm>
        </p:spPr>
        <p:txBody>
          <a:bodyPr>
            <a:normAutofit fontScale="90000"/>
          </a:bodyPr>
          <a:lstStyle/>
          <a:p>
            <a:r>
              <a:rPr lang="en-US" dirty="0"/>
              <a:t>3E09,  3E10</a:t>
            </a:r>
            <a:r>
              <a:rPr lang="en-US"/>
              <a:t>, 3E11, 3E12 </a:t>
            </a:r>
            <a:r>
              <a:rPr lang="en-US" dirty="0"/>
              <a:t>Engines</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711388" cy="278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8769" y="4114800"/>
            <a:ext cx="1480277" cy="369332"/>
          </a:xfrm>
          <a:prstGeom prst="rect">
            <a:avLst/>
          </a:prstGeom>
        </p:spPr>
        <p:txBody>
          <a:bodyPr wrap="none">
            <a:spAutoFit/>
          </a:bodyPr>
          <a:lstStyle/>
          <a:p>
            <a:r>
              <a:rPr lang="en-US" b="1" dirty="0">
                <a:solidFill>
                  <a:schemeClr val="bg1"/>
                </a:solidFill>
              </a:rPr>
              <a:t>Steam Engine</a:t>
            </a:r>
          </a:p>
        </p:txBody>
      </p:sp>
      <p:sp>
        <p:nvSpPr>
          <p:cNvPr id="9" name="Rectangle 8"/>
          <p:cNvSpPr/>
          <p:nvPr/>
        </p:nvSpPr>
        <p:spPr>
          <a:xfrm>
            <a:off x="112059" y="1371600"/>
            <a:ext cx="1548822" cy="369332"/>
          </a:xfrm>
          <a:prstGeom prst="rect">
            <a:avLst/>
          </a:prstGeom>
        </p:spPr>
        <p:txBody>
          <a:bodyPr wrap="none">
            <a:spAutoFit/>
          </a:bodyPr>
          <a:lstStyle/>
          <a:p>
            <a:r>
              <a:rPr lang="en-US" b="1" dirty="0" err="1">
                <a:solidFill>
                  <a:schemeClr val="bg1"/>
                </a:solidFill>
              </a:rPr>
              <a:t>Stirling</a:t>
            </a:r>
            <a:r>
              <a:rPr lang="en-US" b="1" dirty="0">
                <a:solidFill>
                  <a:schemeClr val="bg1"/>
                </a:solidFill>
              </a:rPr>
              <a:t> Engine</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262438" cy="272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43400" y="990600"/>
            <a:ext cx="4572000" cy="4801314"/>
          </a:xfrm>
          <a:prstGeom prst="rect">
            <a:avLst/>
          </a:prstGeom>
        </p:spPr>
        <p:txBody>
          <a:bodyPr>
            <a:spAutoFit/>
          </a:bodyPr>
          <a:lstStyle/>
          <a:p>
            <a:pPr marL="342900" indent="-342900">
              <a:buFont typeface="+mj-lt"/>
              <a:buAutoNum type="arabicPeriod"/>
            </a:pPr>
            <a:r>
              <a:rPr lang="en-US" dirty="0"/>
              <a:t>A fire where the coal burns.</a:t>
            </a:r>
          </a:p>
          <a:p>
            <a:pPr marL="342900" indent="-342900">
              <a:buFont typeface="+mj-lt"/>
              <a:buAutoNum type="arabicPeriod"/>
            </a:pPr>
            <a:endParaRPr lang="en-US" dirty="0"/>
          </a:p>
          <a:p>
            <a:pPr marL="342900" indent="-342900">
              <a:buFont typeface="+mj-lt"/>
              <a:buAutoNum type="arabicPeriod"/>
            </a:pPr>
            <a:r>
              <a:rPr lang="en-US" dirty="0"/>
              <a:t>A boiler full of water that the fire heats up to make steam.</a:t>
            </a:r>
          </a:p>
          <a:p>
            <a:pPr marL="342900" indent="-342900">
              <a:buFont typeface="+mj-lt"/>
              <a:buAutoNum type="arabicPeriod"/>
            </a:pPr>
            <a:endParaRPr lang="en-US" dirty="0"/>
          </a:p>
          <a:p>
            <a:pPr marL="342900" indent="-342900">
              <a:buFont typeface="+mj-lt"/>
              <a:buAutoNum type="arabicPeriod"/>
            </a:pPr>
            <a:r>
              <a:rPr lang="en-US" dirty="0"/>
              <a:t>A cylinder and piston. Steam from the boiler is piped into the cylinder, causing the piston to move first one way then the other. This in and out movement (which is also known as "reciprocating") is used to drive...</a:t>
            </a:r>
          </a:p>
          <a:p>
            <a:pPr marL="342900" indent="-342900">
              <a:buFont typeface="+mj-lt"/>
              <a:buAutoNum type="arabicPeriod"/>
            </a:pPr>
            <a:endParaRPr lang="en-US" dirty="0"/>
          </a:p>
          <a:p>
            <a:pPr marL="342900" indent="-342900">
              <a:buFont typeface="+mj-lt"/>
              <a:buAutoNum type="arabicPeriod"/>
            </a:pPr>
            <a:r>
              <a:rPr lang="en-US" dirty="0"/>
              <a:t>A machine attached to the piston. That could be anything from a water pump to a factory machine... or even a giant steam locomotive running up and down a railroad.</a:t>
            </a:r>
          </a:p>
        </p:txBody>
      </p:sp>
      <p:sp>
        <p:nvSpPr>
          <p:cNvPr id="3" name="Slide Number Placeholder 2"/>
          <p:cNvSpPr>
            <a:spLocks noGrp="1"/>
          </p:cNvSpPr>
          <p:nvPr>
            <p:ph type="sldNum" sz="quarter" idx="12"/>
          </p:nvPr>
        </p:nvSpPr>
        <p:spPr/>
        <p:txBody>
          <a:bodyPr/>
          <a:lstStyle/>
          <a:p>
            <a:fld id="{BFE096D9-08B4-41FC-AFED-ED3B1DF954E0}" type="slidenum">
              <a:rPr lang="en-US" smtClean="0"/>
              <a:t>7</a:t>
            </a:fld>
            <a:endParaRPr lang="en-US"/>
          </a:p>
        </p:txBody>
      </p:sp>
      <p:sp>
        <p:nvSpPr>
          <p:cNvPr id="5" name="Rectangle 4">
            <a:extLst>
              <a:ext uri="{FF2B5EF4-FFF2-40B4-BE49-F238E27FC236}">
                <a16:creationId xmlns:a16="http://schemas.microsoft.com/office/drawing/2014/main" id="{F9269A6B-3C03-4CF0-B144-9CF98F0EFD43}"/>
              </a:ext>
            </a:extLst>
          </p:cNvPr>
          <p:cNvSpPr/>
          <p:nvPr/>
        </p:nvSpPr>
        <p:spPr>
          <a:xfrm>
            <a:off x="4881564" y="5799473"/>
            <a:ext cx="3818683" cy="646331"/>
          </a:xfrm>
          <a:prstGeom prst="rect">
            <a:avLst/>
          </a:prstGeom>
        </p:spPr>
        <p:txBody>
          <a:bodyPr wrap="square">
            <a:spAutoFit/>
          </a:bodyPr>
          <a:lstStyle/>
          <a:p>
            <a:r>
              <a:rPr lang="en-US" dirty="0">
                <a:hlinkClick r:id="rId5"/>
              </a:rPr>
              <a:t>https://www.youtube.com/watch?v=g8LrAsL4oH0</a:t>
            </a:r>
            <a:endParaRPr lang="en-US" dirty="0"/>
          </a:p>
        </p:txBody>
      </p:sp>
    </p:spTree>
    <p:extLst>
      <p:ext uri="{BB962C8B-B14F-4D97-AF65-F5344CB8AC3E}">
        <p14:creationId xmlns:p14="http://schemas.microsoft.com/office/powerpoint/2010/main" val="313299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52400"/>
            <a:ext cx="8229600" cy="639762"/>
          </a:xfrm>
        </p:spPr>
        <p:txBody>
          <a:bodyPr>
            <a:normAutofit fontScale="90000"/>
          </a:bodyPr>
          <a:lstStyle/>
          <a:p>
            <a:r>
              <a:rPr lang="en-US" dirty="0"/>
              <a:t>3E09,  3E10, 3E11, 3E12 Engines</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914400"/>
            <a:ext cx="3556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98769" y="4114800"/>
            <a:ext cx="1480277" cy="369332"/>
          </a:xfrm>
          <a:prstGeom prst="rect">
            <a:avLst/>
          </a:prstGeom>
        </p:spPr>
        <p:txBody>
          <a:bodyPr wrap="none">
            <a:spAutoFit/>
          </a:bodyPr>
          <a:lstStyle/>
          <a:p>
            <a:r>
              <a:rPr lang="en-US" b="1" dirty="0">
                <a:solidFill>
                  <a:schemeClr val="bg1"/>
                </a:solidFill>
              </a:rPr>
              <a:t>Steam Engine</a:t>
            </a:r>
          </a:p>
        </p:txBody>
      </p:sp>
      <p:sp>
        <p:nvSpPr>
          <p:cNvPr id="9" name="Rectangle 8"/>
          <p:cNvSpPr/>
          <p:nvPr/>
        </p:nvSpPr>
        <p:spPr>
          <a:xfrm>
            <a:off x="112059" y="1371600"/>
            <a:ext cx="1548822" cy="369332"/>
          </a:xfrm>
          <a:prstGeom prst="rect">
            <a:avLst/>
          </a:prstGeom>
        </p:spPr>
        <p:txBody>
          <a:bodyPr wrap="none">
            <a:spAutoFit/>
          </a:bodyPr>
          <a:lstStyle/>
          <a:p>
            <a:r>
              <a:rPr lang="en-US" b="1" dirty="0" err="1">
                <a:solidFill>
                  <a:schemeClr val="bg1"/>
                </a:solidFill>
              </a:rPr>
              <a:t>Stirling</a:t>
            </a:r>
            <a:r>
              <a:rPr lang="en-US" b="1" dirty="0">
                <a:solidFill>
                  <a:schemeClr val="bg1"/>
                </a:solidFill>
              </a:rPr>
              <a:t> Engine</a:t>
            </a:r>
          </a:p>
        </p:txBody>
      </p:sp>
      <p:sp>
        <p:nvSpPr>
          <p:cNvPr id="3" name="Rectangle 2"/>
          <p:cNvSpPr/>
          <p:nvPr/>
        </p:nvSpPr>
        <p:spPr>
          <a:xfrm>
            <a:off x="4343400" y="721953"/>
            <a:ext cx="4572000" cy="3693319"/>
          </a:xfrm>
          <a:prstGeom prst="rect">
            <a:avLst/>
          </a:prstGeom>
        </p:spPr>
        <p:txBody>
          <a:bodyPr>
            <a:spAutoFit/>
          </a:bodyPr>
          <a:lstStyle/>
          <a:p>
            <a:r>
              <a:rPr lang="en-US" b="1" u="sng" dirty="0"/>
              <a:t>running on a cup of hot water: </a:t>
            </a:r>
          </a:p>
          <a:p>
            <a:pPr marL="285750" indent="-285750">
              <a:buFont typeface="Arial" pitchFamily="34" charset="0"/>
              <a:buChar char="•"/>
            </a:pPr>
            <a:r>
              <a:rPr lang="en-US" dirty="0"/>
              <a:t>When the yellow foam inside the engine is near the top of the cylinder most of the air is on the bottom side (the hot side) where it is heated. </a:t>
            </a:r>
          </a:p>
          <a:p>
            <a:pPr marL="285750" indent="-285750">
              <a:buFont typeface="Arial" pitchFamily="34" charset="0"/>
              <a:buChar char="•"/>
            </a:pPr>
            <a:r>
              <a:rPr lang="en-US" dirty="0"/>
              <a:t>When the air gets hot it expands and pushes up on the piston. When the foam moves to the bottom of the engine it moves most of the air to the top of the engine. </a:t>
            </a:r>
          </a:p>
          <a:p>
            <a:pPr marL="285750" indent="-285750">
              <a:buFont typeface="Arial" pitchFamily="34" charset="0"/>
              <a:buChar char="•"/>
            </a:pPr>
            <a:r>
              <a:rPr lang="en-US" dirty="0"/>
              <a:t>The top of the engine is cool, allowing the air inside the engine to cool off (reject heat to the environment) and </a:t>
            </a:r>
          </a:p>
          <a:p>
            <a:pPr marL="285750" indent="-285750">
              <a:buFont typeface="Arial" pitchFamily="34" charset="0"/>
              <a:buChar char="•"/>
            </a:pPr>
            <a:r>
              <a:rPr lang="en-US" dirty="0"/>
              <a:t>the piston receives a downward push.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93" y="3644086"/>
            <a:ext cx="3425787" cy="309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705" y="4555761"/>
            <a:ext cx="2416403" cy="218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FE096D9-08B4-41FC-AFED-ED3B1DF954E0}" type="slidenum">
              <a:rPr lang="en-US" smtClean="0"/>
              <a:t>8</a:t>
            </a:fld>
            <a:endParaRPr lang="en-US"/>
          </a:p>
        </p:txBody>
      </p:sp>
    </p:spTree>
    <p:extLst>
      <p:ext uri="{BB962C8B-B14F-4D97-AF65-F5344CB8AC3E}">
        <p14:creationId xmlns:p14="http://schemas.microsoft.com/office/powerpoint/2010/main" val="16829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7E7B2CDD-8C0C-48F2-BEC0-1A28D11AC9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64" t="6250" r="29180"/>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F8FEE0-33A9-4E1C-9202-B701C85DB2E5}"/>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algn="l" fontAlgn="base">
              <a:lnSpc>
                <a:spcPct val="90000"/>
              </a:lnSpc>
            </a:pPr>
            <a:r>
              <a:rPr lang="en-US" sz="4200" b="1"/>
              <a:t>Demos: 3E-15 Drinking Bird</a:t>
            </a:r>
            <a:br>
              <a:rPr lang="en-US" sz="4200"/>
            </a:br>
            <a:endParaRPr lang="en-US" sz="420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8CF6C2B-0A4D-4E04-8C69-F8AC9ADB411C}"/>
              </a:ext>
            </a:extLst>
          </p:cNvPr>
          <p:cNvSpPr>
            <a:spLocks noGrp="1"/>
          </p:cNvSpPr>
          <p:nvPr>
            <p:ph type="sldNum" sz="quarter" idx="12"/>
          </p:nvPr>
        </p:nvSpPr>
        <p:spPr>
          <a:xfrm>
            <a:off x="6728114" y="6356350"/>
            <a:ext cx="2057400" cy="365125"/>
          </a:xfrm>
        </p:spPr>
        <p:txBody>
          <a:bodyPr vert="horz" lIns="91440" tIns="45720" rIns="91440" bIns="45720" rtlCol="0" anchor="ctr">
            <a:normAutofit/>
          </a:bodyPr>
          <a:lstStyle/>
          <a:p>
            <a:pPr>
              <a:spcAft>
                <a:spcPts val="600"/>
              </a:spcAft>
              <a:defRPr/>
            </a:pPr>
            <a:fld id="{BFE096D9-08B4-41FC-AFED-ED3B1DF954E0}" type="slidenum">
              <a:rPr lang="en-US" sz="1000">
                <a:solidFill>
                  <a:schemeClr val="tx1"/>
                </a:solidFill>
                <a:latin typeface="Calibri" panose="020F0502020204030204"/>
              </a:rPr>
              <a:pPr>
                <a:spcAft>
                  <a:spcPts val="600"/>
                </a:spcAft>
                <a:defRPr/>
              </a:pPr>
              <a:t>9</a:t>
            </a:fld>
            <a:endParaRPr lang="en-US" sz="1000">
              <a:solidFill>
                <a:schemeClr val="tx1"/>
              </a:solidFill>
              <a:latin typeface="Calibri" panose="020F0502020204030204"/>
            </a:endParaRPr>
          </a:p>
        </p:txBody>
      </p:sp>
    </p:spTree>
    <p:extLst>
      <p:ext uri="{BB962C8B-B14F-4D97-AF65-F5344CB8AC3E}">
        <p14:creationId xmlns:p14="http://schemas.microsoft.com/office/powerpoint/2010/main" val="1494479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1941</Words>
  <Application>Microsoft Office PowerPoint</Application>
  <PresentationFormat>On-screen Show (4:3)</PresentationFormat>
  <Paragraphs>232</Paragraphs>
  <Slides>22</Slides>
  <Notes>21</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Cambria Math</vt:lpstr>
      <vt:lpstr>Comic Sans MS</vt:lpstr>
      <vt:lpstr>Symbol</vt:lpstr>
      <vt:lpstr>Times New Roman</vt:lpstr>
      <vt:lpstr>Wingdings</vt:lpstr>
      <vt:lpstr>Office Theme</vt:lpstr>
      <vt:lpstr>Equation</vt:lpstr>
      <vt:lpstr>PowerPoint Presentation</vt:lpstr>
      <vt:lpstr>Joule’s Experiment and the First Law of Thermodynamics</vt:lpstr>
      <vt:lpstr>The Flow of Heat</vt:lpstr>
      <vt:lpstr>3D-05 Solar Panel 3D-03 Radiation--Match </vt:lpstr>
      <vt:lpstr>PowerPoint Presentation</vt:lpstr>
      <vt:lpstr>Heat Engines</vt:lpstr>
      <vt:lpstr>3E09,  3E10, 3E11, 3E12 Engines</vt:lpstr>
      <vt:lpstr>3E09,  3E10, 3E11, 3E12 Engines</vt:lpstr>
      <vt:lpstr>Demos: 3E-15 Drinking Bird </vt:lpstr>
      <vt:lpstr>Efficiency</vt:lpstr>
      <vt:lpstr>A heat engine takes in 1200 J of heat from the high-temperature heat source in each cycle, and does 400 J of work in each cycle.  What is the efficiency of this engine?</vt:lpstr>
      <vt:lpstr>How much heat is released into the environment in each cycle?</vt:lpstr>
      <vt:lpstr>Carnot Engine</vt:lpstr>
      <vt:lpstr>PowerPoint Presentation</vt:lpstr>
      <vt:lpstr>PowerPoint Presentation</vt:lpstr>
      <vt:lpstr>Carnot Efficiency</vt:lpstr>
      <vt:lpstr>A steam turbine takes in steam at a temperature of 400C and releases steam to the condenser at a temperature of 120C.  What is the Carnot efficiency for this engine?</vt:lpstr>
      <vt:lpstr>Quiz: If the turbine takes in 500 kJ of heat in each cycle, what is the maximum amount of work that could be generated by the turbine in each cycle?</vt:lpstr>
      <vt:lpstr>Entropy</vt:lpstr>
      <vt:lpstr>Heat Pumps, and Entropy</vt:lpstr>
      <vt:lpstr>Refrigerators  and Heat Pumps</vt:lpstr>
      <vt:lpstr>Quiz: A heat pump uses 200 J of work to remove 300 J of heat from the lower-temperature reservoir.  How much heat would be delivered to the higher-temperature reservoir?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wxie</dc:creator>
  <cp:lastModifiedBy>David King</cp:lastModifiedBy>
  <cp:revision>125</cp:revision>
  <dcterms:created xsi:type="dcterms:W3CDTF">2011-03-04T00:02:29Z</dcterms:created>
  <dcterms:modified xsi:type="dcterms:W3CDTF">2021-03-21T23:23:43Z</dcterms:modified>
</cp:coreProperties>
</file>