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6" r:id="rId2"/>
    <p:sldId id="367" r:id="rId3"/>
    <p:sldId id="368" r:id="rId4"/>
    <p:sldId id="331" r:id="rId5"/>
    <p:sldId id="332" r:id="rId6"/>
    <p:sldId id="333" r:id="rId7"/>
    <p:sldId id="365" r:id="rId8"/>
    <p:sldId id="334" r:id="rId9"/>
    <p:sldId id="341" r:id="rId10"/>
    <p:sldId id="361" r:id="rId11"/>
    <p:sldId id="335" r:id="rId12"/>
    <p:sldId id="337" r:id="rId13"/>
    <p:sldId id="360" r:id="rId14"/>
    <p:sldId id="359" r:id="rId15"/>
    <p:sldId id="339" r:id="rId16"/>
    <p:sldId id="319" r:id="rId17"/>
    <p:sldId id="322" r:id="rId18"/>
    <p:sldId id="326" r:id="rId19"/>
    <p:sldId id="352" r:id="rId20"/>
    <p:sldId id="363" r:id="rId21"/>
    <p:sldId id="364" r:id="rId22"/>
    <p:sldId id="324" r:id="rId23"/>
    <p:sldId id="357" r:id="rId24"/>
    <p:sldId id="355" r:id="rId25"/>
    <p:sldId id="336" r:id="rId26"/>
    <p:sldId id="362" r:id="rId27"/>
    <p:sldId id="343" r:id="rId28"/>
    <p:sldId id="354" r:id="rId29"/>
    <p:sldId id="35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2" autoAdjust="0"/>
  </p:normalViewPr>
  <p:slideViewPr>
    <p:cSldViewPr>
      <p:cViewPr varScale="1">
        <p:scale>
          <a:sx n="63" d="100"/>
          <a:sy n="63" d="100"/>
        </p:scale>
        <p:origin x="10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895F00-30D4-40C0-98C6-595AA260F0DD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353E09-7CBA-4A10-9EB9-E5778C00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8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53E09-7CBA-4A10-9EB9-E5778C005B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0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4D946-A0F2-4CA1-803E-B4B5AF212CE7}" type="slidenum">
              <a:rPr lang="en-US"/>
              <a:pPr/>
              <a:t>15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47B49-D183-4BD1-8CE5-47FD97079AB9}" type="slidenum">
              <a:rPr lang="en-US"/>
              <a:pPr/>
              <a:t>16</a:t>
            </a:fld>
            <a:endParaRPr lang="en-US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9D46F-8E1B-4FD1-979D-678601F76F93}" type="slidenum">
              <a:rPr lang="en-US"/>
              <a:pPr/>
              <a:t>17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F9B2B-7A51-49BC-92A9-34C43570499C}" type="slidenum">
              <a:rPr lang="en-US"/>
              <a:pPr/>
              <a:t>18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 2.02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Parallelogram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Vector is often</a:t>
            </a:r>
            <a:r>
              <a:rPr lang="en-US" baseline="0" dirty="0"/>
              <a:t> expressed as arrow. The length of the arrow represent the amplitude. The direction of the arrow represent the direction of the vector.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Head and tail of a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53E09-7CBA-4A10-9EB9-E5778C005B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4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Parallelogram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Vector is often</a:t>
            </a:r>
            <a:r>
              <a:rPr lang="en-US" baseline="0" dirty="0"/>
              <a:t> expressed as arrow. The length of the arrow represent the amplitude. The direction of the arrow represent the direction of the vector.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Head and tail of a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53E09-7CBA-4A10-9EB9-E5778C005B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4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3B751-B40D-471A-842E-5660DFF86DE7}" type="slidenum">
              <a:rPr lang="en-US"/>
              <a:pPr/>
              <a:t>22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two moments</a:t>
            </a:r>
            <a:r>
              <a:rPr lang="en-US" baseline="0" dirty="0"/>
              <a:t> closer and closer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F858-6278-4E8A-8E20-1158570A5E34}" type="slidenum">
              <a:rPr lang="en-US"/>
              <a:pPr/>
              <a:t>24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4C2A1-7F39-4553-8D35-D0F39E971C7C}" type="slidenum">
              <a:rPr lang="en-US"/>
              <a:pPr/>
              <a:t>25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03CA9-B6E5-4E3B-97C8-633977DE4A1D}" type="slidenum">
              <a:rPr lang="en-US"/>
              <a:pPr/>
              <a:t>26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2F54B-1063-4DE7-97B7-20FC0FCF804A}" type="slidenum">
              <a:rPr lang="en-US"/>
              <a:pPr/>
              <a:t>2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 2.co</a:t>
            </a:r>
          </a:p>
        </p:txBody>
      </p:sp>
    </p:spTree>
    <p:extLst>
      <p:ext uri="{BB962C8B-B14F-4D97-AF65-F5344CB8AC3E}">
        <p14:creationId xmlns:p14="http://schemas.microsoft.com/office/powerpoint/2010/main" val="1671037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45E25-CF3F-4824-8B89-DF2F872BDEB6}" type="slidenum">
              <a:rPr lang="en-US"/>
              <a:pPr/>
              <a:t>27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45E25-CF3F-4824-8B89-DF2F872BDEB6}" type="slidenum">
              <a:rPr lang="en-US"/>
              <a:pPr/>
              <a:t>28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F858-6278-4E8A-8E20-1158570A5E34}" type="slidenum">
              <a:rPr lang="en-US"/>
              <a:pPr/>
              <a:t>29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37057-A810-4B3A-98F8-754A3BEEC2FC}" type="slidenum">
              <a:rPr lang="en-US"/>
              <a:pPr/>
              <a:t>4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 2.14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34E6A-5BE8-46D7-A82F-BDFD534A3BFF}" type="slidenum">
              <a:rPr lang="en-US"/>
              <a:pPr/>
              <a:t>5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A0EAF-B8D2-46BA-81A0-96046B6DFE7A}" type="slidenum">
              <a:rPr lang="en-US"/>
              <a:pPr/>
              <a:t>6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7D897-7E73-44AD-BCC3-4FB32618186E}" type="slidenum">
              <a:rPr lang="en-US"/>
              <a:pPr/>
              <a:t>8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dirty="0"/>
              <a:t>Fig. 2.14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9116F-73F8-4A39-89A8-15BF796E4DFB}" type="slidenum">
              <a:rPr lang="en-US"/>
              <a:pPr/>
              <a:t>9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 2.14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AA5EE-E6A2-415A-9ADB-DB2D43C59F0D}" type="slidenum">
              <a:rPr lang="en-US"/>
              <a:pPr/>
              <a:t>11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8FDA7-D2D4-4874-890F-035B3EBECFCE}" type="slidenum">
              <a:rPr lang="en-US"/>
              <a:pPr/>
              <a:t>12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0ABF-1198-4A67-A79A-4C64A0BAC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DDE5-F717-4B53-8B82-CCC3603B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9141-35D2-4275-8811-A5E277456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1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7ABA-853A-4984-BED3-FCF6CFAB5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3CFA-C393-44B8-B625-E2F3AC4CB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D0E0-BF10-4359-B904-8B271092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74B6-C977-4418-A1C5-51DE9BF0B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B763-3D50-4ECB-B50E-3001940C6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00E1-F895-4E32-91AE-B551084D7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A3DF-C09C-49B2-97EF-B56E5D361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5629-F200-41FA-A95C-69F3EA790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77E5F-F82A-4A4C-8D65-393BBBDCD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6NvBGb5lf7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Vector and Scalar Quantities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346319" y="1365377"/>
            <a:ext cx="6950075" cy="3919537"/>
            <a:chOff x="287" y="473"/>
            <a:chExt cx="4422" cy="2602"/>
          </a:xfrm>
        </p:grpSpPr>
        <p:graphicFrame>
          <p:nvGraphicFramePr>
            <p:cNvPr id="7" name="Object 156"/>
            <p:cNvGraphicFramePr>
              <a:graphicFrameLocks noChangeAspect="1"/>
            </p:cNvGraphicFramePr>
            <p:nvPr/>
          </p:nvGraphicFramePr>
          <p:xfrm>
            <a:off x="287" y="473"/>
            <a:ext cx="4422" cy="2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Clip" r:id="rId4" imgW="7017840" imgH="4130280" progId="MS_ClipArt_Gallery.5">
                    <p:embed/>
                  </p:oleObj>
                </mc:Choice>
                <mc:Fallback>
                  <p:oleObj name="Clip" r:id="rId4" imgW="7017840" imgH="4130280" progId="MS_ClipArt_Gallery.5">
                    <p:embed/>
                    <p:pic>
                      <p:nvPicPr>
                        <p:cNvPr id="7" name="Object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473"/>
                          <a:ext cx="4422" cy="26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57"/>
            <p:cNvSpPr txBox="1">
              <a:spLocks noChangeArrowheads="1"/>
            </p:cNvSpPr>
            <p:nvPr/>
          </p:nvSpPr>
          <p:spPr bwMode="auto">
            <a:xfrm>
              <a:off x="1048" y="890"/>
              <a:ext cx="3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77</a:t>
              </a:r>
            </a:p>
          </p:txBody>
        </p:sp>
        <p:sp>
          <p:nvSpPr>
            <p:cNvPr id="9" name="Rectangle 158"/>
            <p:cNvSpPr>
              <a:spLocks noChangeArrowheads="1"/>
            </p:cNvSpPr>
            <p:nvPr/>
          </p:nvSpPr>
          <p:spPr bwMode="auto">
            <a:xfrm>
              <a:off x="1396" y="114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82</a:t>
              </a:r>
            </a:p>
          </p:txBody>
        </p:sp>
        <p:sp>
          <p:nvSpPr>
            <p:cNvPr id="10" name="Rectangle 159"/>
            <p:cNvSpPr>
              <a:spLocks noChangeArrowheads="1"/>
            </p:cNvSpPr>
            <p:nvPr/>
          </p:nvSpPr>
          <p:spPr bwMode="auto">
            <a:xfrm>
              <a:off x="1292" y="154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83</a:t>
              </a:r>
            </a:p>
          </p:txBody>
        </p:sp>
        <p:sp>
          <p:nvSpPr>
            <p:cNvPr id="11" name="Rectangle 160"/>
            <p:cNvSpPr>
              <a:spLocks noChangeArrowheads="1"/>
            </p:cNvSpPr>
            <p:nvPr/>
          </p:nvSpPr>
          <p:spPr bwMode="auto">
            <a:xfrm>
              <a:off x="2966" y="136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68</a:t>
              </a:r>
            </a:p>
          </p:txBody>
        </p:sp>
        <p:sp>
          <p:nvSpPr>
            <p:cNvPr id="12" name="Rectangle 161"/>
            <p:cNvSpPr>
              <a:spLocks noChangeArrowheads="1"/>
            </p:cNvSpPr>
            <p:nvPr/>
          </p:nvSpPr>
          <p:spPr bwMode="auto">
            <a:xfrm>
              <a:off x="3146" y="15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 dirty="0">
                  <a:solidFill>
                    <a:schemeClr val="accent2"/>
                  </a:solidFill>
                </a:rPr>
                <a:t>55</a:t>
              </a:r>
            </a:p>
          </p:txBody>
        </p:sp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>
              <a:off x="3038" y="169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66</a:t>
              </a:r>
            </a:p>
          </p:txBody>
        </p:sp>
        <p:sp>
          <p:nvSpPr>
            <p:cNvPr id="14" name="Rectangle 163"/>
            <p:cNvSpPr>
              <a:spLocks noChangeArrowheads="1"/>
            </p:cNvSpPr>
            <p:nvPr/>
          </p:nvSpPr>
          <p:spPr bwMode="auto">
            <a:xfrm>
              <a:off x="2768" y="207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83</a:t>
              </a:r>
            </a:p>
          </p:txBody>
        </p:sp>
        <p:sp>
          <p:nvSpPr>
            <p:cNvPr id="15" name="Rectangle 164"/>
            <p:cNvSpPr>
              <a:spLocks noChangeArrowheads="1"/>
            </p:cNvSpPr>
            <p:nvPr/>
          </p:nvSpPr>
          <p:spPr bwMode="auto">
            <a:xfrm>
              <a:off x="3296" y="183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75</a:t>
              </a:r>
            </a:p>
          </p:txBody>
        </p:sp>
        <p:sp>
          <p:nvSpPr>
            <p:cNvPr id="16" name="Rectangle 165"/>
            <p:cNvSpPr>
              <a:spLocks noChangeArrowheads="1"/>
            </p:cNvSpPr>
            <p:nvPr/>
          </p:nvSpPr>
          <p:spPr bwMode="auto">
            <a:xfrm>
              <a:off x="3641" y="178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80</a:t>
              </a:r>
            </a:p>
          </p:txBody>
        </p:sp>
        <p:sp>
          <p:nvSpPr>
            <p:cNvPr id="17" name="Rectangle 166"/>
            <p:cNvSpPr>
              <a:spLocks noChangeArrowheads="1"/>
            </p:cNvSpPr>
            <p:nvPr/>
          </p:nvSpPr>
          <p:spPr bwMode="auto">
            <a:xfrm>
              <a:off x="3226" y="202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90</a:t>
              </a:r>
            </a:p>
          </p:txBody>
        </p:sp>
        <p:sp>
          <p:nvSpPr>
            <p:cNvPr id="18" name="Rectangle 167"/>
            <p:cNvSpPr>
              <a:spLocks noChangeArrowheads="1"/>
            </p:cNvSpPr>
            <p:nvPr/>
          </p:nvSpPr>
          <p:spPr bwMode="auto">
            <a:xfrm>
              <a:off x="3467" y="214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91</a:t>
              </a:r>
            </a:p>
          </p:txBody>
        </p:sp>
        <p:sp>
          <p:nvSpPr>
            <p:cNvPr id="19" name="Rectangle 168"/>
            <p:cNvSpPr>
              <a:spLocks noChangeArrowheads="1"/>
            </p:cNvSpPr>
            <p:nvPr/>
          </p:nvSpPr>
          <p:spPr bwMode="auto">
            <a:xfrm>
              <a:off x="2924" y="103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75</a:t>
              </a:r>
            </a:p>
          </p:txBody>
        </p:sp>
        <p:sp>
          <p:nvSpPr>
            <p:cNvPr id="20" name="Rectangle 169"/>
            <p:cNvSpPr>
              <a:spLocks noChangeArrowheads="1"/>
            </p:cNvSpPr>
            <p:nvPr/>
          </p:nvSpPr>
          <p:spPr bwMode="auto">
            <a:xfrm>
              <a:off x="2528" y="114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71</a:t>
              </a:r>
            </a:p>
          </p:txBody>
        </p:sp>
        <p:sp>
          <p:nvSpPr>
            <p:cNvPr id="21" name="Rectangle 170"/>
            <p:cNvSpPr>
              <a:spLocks noChangeArrowheads="1"/>
            </p:cNvSpPr>
            <p:nvPr/>
          </p:nvSpPr>
          <p:spPr bwMode="auto">
            <a:xfrm>
              <a:off x="2288" y="140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80</a:t>
              </a:r>
            </a:p>
          </p:txBody>
        </p:sp>
        <p:sp>
          <p:nvSpPr>
            <p:cNvPr id="22" name="Rectangle 171"/>
            <p:cNvSpPr>
              <a:spLocks noChangeArrowheads="1"/>
            </p:cNvSpPr>
            <p:nvPr/>
          </p:nvSpPr>
          <p:spPr bwMode="auto">
            <a:xfrm>
              <a:off x="2414" y="84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72</a:t>
              </a:r>
            </a:p>
          </p:txBody>
        </p:sp>
        <p:sp>
          <p:nvSpPr>
            <p:cNvPr id="23" name="Rectangle 172"/>
            <p:cNvSpPr>
              <a:spLocks noChangeArrowheads="1"/>
            </p:cNvSpPr>
            <p:nvPr/>
          </p:nvSpPr>
          <p:spPr bwMode="auto">
            <a:xfrm>
              <a:off x="1532" y="130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84</a:t>
              </a:r>
            </a:p>
          </p:txBody>
        </p:sp>
        <p:sp>
          <p:nvSpPr>
            <p:cNvPr id="24" name="Rectangle 173"/>
            <p:cNvSpPr>
              <a:spLocks noChangeArrowheads="1"/>
            </p:cNvSpPr>
            <p:nvPr/>
          </p:nvSpPr>
          <p:spPr bwMode="auto">
            <a:xfrm>
              <a:off x="1880" y="87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73</a:t>
              </a:r>
            </a:p>
          </p:txBody>
        </p:sp>
        <p:sp>
          <p:nvSpPr>
            <p:cNvPr id="25" name="Rectangle 174"/>
            <p:cNvSpPr>
              <a:spLocks noChangeArrowheads="1"/>
            </p:cNvSpPr>
            <p:nvPr/>
          </p:nvSpPr>
          <p:spPr bwMode="auto">
            <a:xfrm>
              <a:off x="2478" y="156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57</a:t>
              </a:r>
            </a:p>
          </p:txBody>
        </p:sp>
        <p:sp>
          <p:nvSpPr>
            <p:cNvPr id="26" name="Rectangle 175"/>
            <p:cNvSpPr>
              <a:spLocks noChangeArrowheads="1"/>
            </p:cNvSpPr>
            <p:nvPr/>
          </p:nvSpPr>
          <p:spPr bwMode="auto">
            <a:xfrm>
              <a:off x="1742" y="191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88</a:t>
              </a:r>
            </a:p>
          </p:txBody>
        </p:sp>
        <p:sp>
          <p:nvSpPr>
            <p:cNvPr id="27" name="Rectangle 176"/>
            <p:cNvSpPr>
              <a:spLocks noChangeArrowheads="1"/>
            </p:cNvSpPr>
            <p:nvPr/>
          </p:nvSpPr>
          <p:spPr bwMode="auto">
            <a:xfrm>
              <a:off x="2222" y="213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92</a:t>
              </a:r>
            </a:p>
          </p:txBody>
        </p:sp>
        <p:sp>
          <p:nvSpPr>
            <p:cNvPr id="28" name="Rectangle 177"/>
            <p:cNvSpPr>
              <a:spLocks noChangeArrowheads="1"/>
            </p:cNvSpPr>
            <p:nvPr/>
          </p:nvSpPr>
          <p:spPr bwMode="auto">
            <a:xfrm>
              <a:off x="4088" y="126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77</a:t>
              </a:r>
            </a:p>
          </p:txBody>
        </p:sp>
        <p:sp>
          <p:nvSpPr>
            <p:cNvPr id="29" name="Rectangle 178"/>
            <p:cNvSpPr>
              <a:spLocks noChangeArrowheads="1"/>
            </p:cNvSpPr>
            <p:nvPr/>
          </p:nvSpPr>
          <p:spPr bwMode="auto">
            <a:xfrm>
              <a:off x="2809" y="155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56</a:t>
              </a:r>
            </a:p>
          </p:txBody>
        </p:sp>
        <p:sp>
          <p:nvSpPr>
            <p:cNvPr id="30" name="Rectangle 179"/>
            <p:cNvSpPr>
              <a:spLocks noChangeArrowheads="1"/>
            </p:cNvSpPr>
            <p:nvPr/>
          </p:nvSpPr>
          <p:spPr bwMode="auto">
            <a:xfrm>
              <a:off x="3917" y="172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88</a:t>
              </a:r>
            </a:p>
          </p:txBody>
        </p:sp>
        <p:sp>
          <p:nvSpPr>
            <p:cNvPr id="31" name="Rectangle 180"/>
            <p:cNvSpPr>
              <a:spLocks noChangeArrowheads="1"/>
            </p:cNvSpPr>
            <p:nvPr/>
          </p:nvSpPr>
          <p:spPr bwMode="auto">
            <a:xfrm>
              <a:off x="3713" y="150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73</a:t>
              </a:r>
            </a:p>
          </p:txBody>
        </p:sp>
        <p:sp>
          <p:nvSpPr>
            <p:cNvPr id="32" name="Rectangle 181"/>
            <p:cNvSpPr>
              <a:spLocks noChangeArrowheads="1"/>
            </p:cNvSpPr>
            <p:nvPr/>
          </p:nvSpPr>
          <p:spPr bwMode="auto">
            <a:xfrm>
              <a:off x="3341" y="142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2000" i="0">
                  <a:solidFill>
                    <a:schemeClr val="accent2"/>
                  </a:solidFill>
                </a:rPr>
                <a:t>64</a:t>
              </a:r>
            </a:p>
          </p:txBody>
        </p:sp>
        <p:sp>
          <p:nvSpPr>
            <p:cNvPr id="33" name="Line 182"/>
            <p:cNvSpPr>
              <a:spLocks noChangeShapeType="1"/>
            </p:cNvSpPr>
            <p:nvPr/>
          </p:nvSpPr>
          <p:spPr bwMode="auto">
            <a:xfrm>
              <a:off x="1968" y="1651"/>
              <a:ext cx="54" cy="9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83"/>
            <p:cNvSpPr>
              <a:spLocks noChangeShapeType="1"/>
            </p:cNvSpPr>
            <p:nvPr/>
          </p:nvSpPr>
          <p:spPr bwMode="auto">
            <a:xfrm>
              <a:off x="1492" y="914"/>
              <a:ext cx="126" cy="17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84"/>
            <p:cNvSpPr>
              <a:spLocks noChangeShapeType="1"/>
            </p:cNvSpPr>
            <p:nvPr/>
          </p:nvSpPr>
          <p:spPr bwMode="auto">
            <a:xfrm>
              <a:off x="1717" y="914"/>
              <a:ext cx="216" cy="12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85"/>
            <p:cNvSpPr>
              <a:spLocks noChangeShapeType="1"/>
            </p:cNvSpPr>
            <p:nvPr/>
          </p:nvSpPr>
          <p:spPr bwMode="auto">
            <a:xfrm>
              <a:off x="1267" y="1040"/>
              <a:ext cx="135" cy="2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86"/>
            <p:cNvSpPr>
              <a:spLocks noChangeShapeType="1"/>
            </p:cNvSpPr>
            <p:nvPr/>
          </p:nvSpPr>
          <p:spPr bwMode="auto">
            <a:xfrm>
              <a:off x="1106" y="1157"/>
              <a:ext cx="63" cy="30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87"/>
            <p:cNvSpPr>
              <a:spLocks noChangeShapeType="1"/>
            </p:cNvSpPr>
            <p:nvPr/>
          </p:nvSpPr>
          <p:spPr bwMode="auto">
            <a:xfrm>
              <a:off x="1124" y="1660"/>
              <a:ext cx="54" cy="3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88"/>
            <p:cNvSpPr>
              <a:spLocks noChangeShapeType="1"/>
            </p:cNvSpPr>
            <p:nvPr/>
          </p:nvSpPr>
          <p:spPr bwMode="auto">
            <a:xfrm>
              <a:off x="1330" y="1489"/>
              <a:ext cx="90" cy="37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89"/>
            <p:cNvSpPr>
              <a:spLocks noChangeShapeType="1"/>
            </p:cNvSpPr>
            <p:nvPr/>
          </p:nvSpPr>
          <p:spPr bwMode="auto">
            <a:xfrm>
              <a:off x="1573" y="1354"/>
              <a:ext cx="81" cy="2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90"/>
            <p:cNvSpPr>
              <a:spLocks noChangeShapeType="1"/>
            </p:cNvSpPr>
            <p:nvPr/>
          </p:nvSpPr>
          <p:spPr bwMode="auto">
            <a:xfrm>
              <a:off x="1789" y="1211"/>
              <a:ext cx="81" cy="1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91"/>
            <p:cNvSpPr>
              <a:spLocks noChangeShapeType="1"/>
            </p:cNvSpPr>
            <p:nvPr/>
          </p:nvSpPr>
          <p:spPr bwMode="auto">
            <a:xfrm>
              <a:off x="1942" y="1175"/>
              <a:ext cx="116" cy="2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92"/>
            <p:cNvSpPr>
              <a:spLocks noChangeShapeType="1"/>
            </p:cNvSpPr>
            <p:nvPr/>
          </p:nvSpPr>
          <p:spPr bwMode="auto">
            <a:xfrm>
              <a:off x="1834" y="1498"/>
              <a:ext cx="36" cy="20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93"/>
            <p:cNvSpPr>
              <a:spLocks noChangeShapeType="1"/>
            </p:cNvSpPr>
            <p:nvPr/>
          </p:nvSpPr>
          <p:spPr bwMode="auto">
            <a:xfrm>
              <a:off x="1636" y="1696"/>
              <a:ext cx="63" cy="27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94"/>
            <p:cNvSpPr>
              <a:spLocks noChangeShapeType="1"/>
            </p:cNvSpPr>
            <p:nvPr/>
          </p:nvSpPr>
          <p:spPr bwMode="auto">
            <a:xfrm>
              <a:off x="1375" y="1984"/>
              <a:ext cx="45" cy="44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95"/>
            <p:cNvSpPr>
              <a:spLocks noChangeShapeType="1"/>
            </p:cNvSpPr>
            <p:nvPr/>
          </p:nvSpPr>
          <p:spPr bwMode="auto">
            <a:xfrm>
              <a:off x="863" y="1166"/>
              <a:ext cx="0" cy="28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96"/>
            <p:cNvSpPr>
              <a:spLocks noChangeShapeType="1"/>
            </p:cNvSpPr>
            <p:nvPr/>
          </p:nvSpPr>
          <p:spPr bwMode="auto">
            <a:xfrm flipH="1">
              <a:off x="863" y="1696"/>
              <a:ext cx="18" cy="44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97"/>
            <p:cNvSpPr>
              <a:spLocks noChangeShapeType="1"/>
            </p:cNvSpPr>
            <p:nvPr/>
          </p:nvSpPr>
          <p:spPr bwMode="auto">
            <a:xfrm flipH="1">
              <a:off x="1070" y="2172"/>
              <a:ext cx="18" cy="43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8"/>
            <p:cNvSpPr>
              <a:spLocks noChangeShapeType="1"/>
            </p:cNvSpPr>
            <p:nvPr/>
          </p:nvSpPr>
          <p:spPr bwMode="auto">
            <a:xfrm>
              <a:off x="1986" y="1390"/>
              <a:ext cx="54" cy="13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99"/>
            <p:cNvSpPr>
              <a:spLocks noChangeShapeType="1"/>
            </p:cNvSpPr>
            <p:nvPr/>
          </p:nvSpPr>
          <p:spPr bwMode="auto">
            <a:xfrm>
              <a:off x="2094" y="1318"/>
              <a:ext cx="135" cy="5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00"/>
            <p:cNvSpPr>
              <a:spLocks noChangeShapeType="1"/>
            </p:cNvSpPr>
            <p:nvPr/>
          </p:nvSpPr>
          <p:spPr bwMode="auto">
            <a:xfrm>
              <a:off x="2112" y="1076"/>
              <a:ext cx="162" cy="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01"/>
            <p:cNvSpPr>
              <a:spLocks noChangeShapeType="1"/>
            </p:cNvSpPr>
            <p:nvPr/>
          </p:nvSpPr>
          <p:spPr bwMode="auto">
            <a:xfrm>
              <a:off x="2319" y="1273"/>
              <a:ext cx="322" cy="4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02"/>
            <p:cNvSpPr>
              <a:spLocks noChangeShapeType="1"/>
            </p:cNvSpPr>
            <p:nvPr/>
          </p:nvSpPr>
          <p:spPr bwMode="auto">
            <a:xfrm flipV="1">
              <a:off x="2454" y="1067"/>
              <a:ext cx="305" cy="5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03"/>
            <p:cNvSpPr>
              <a:spLocks noChangeShapeType="1"/>
            </p:cNvSpPr>
            <p:nvPr/>
          </p:nvSpPr>
          <p:spPr bwMode="auto">
            <a:xfrm flipV="1">
              <a:off x="2876" y="788"/>
              <a:ext cx="306" cy="15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04"/>
            <p:cNvSpPr>
              <a:spLocks noChangeShapeType="1"/>
            </p:cNvSpPr>
            <p:nvPr/>
          </p:nvSpPr>
          <p:spPr bwMode="auto">
            <a:xfrm>
              <a:off x="2184" y="1507"/>
              <a:ext cx="126" cy="10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05"/>
            <p:cNvSpPr>
              <a:spLocks noChangeShapeType="1"/>
            </p:cNvSpPr>
            <p:nvPr/>
          </p:nvSpPr>
          <p:spPr bwMode="auto">
            <a:xfrm flipV="1">
              <a:off x="2759" y="1166"/>
              <a:ext cx="207" cy="11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06"/>
            <p:cNvSpPr>
              <a:spLocks noChangeShapeType="1"/>
            </p:cNvSpPr>
            <p:nvPr/>
          </p:nvSpPr>
          <p:spPr bwMode="auto">
            <a:xfrm flipV="1">
              <a:off x="3038" y="806"/>
              <a:ext cx="279" cy="24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07"/>
            <p:cNvSpPr>
              <a:spLocks noChangeShapeType="1"/>
            </p:cNvSpPr>
            <p:nvPr/>
          </p:nvSpPr>
          <p:spPr bwMode="auto">
            <a:xfrm>
              <a:off x="1888" y="815"/>
              <a:ext cx="143" cy="5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08"/>
            <p:cNvSpPr>
              <a:spLocks noChangeShapeType="1"/>
            </p:cNvSpPr>
            <p:nvPr/>
          </p:nvSpPr>
          <p:spPr bwMode="auto">
            <a:xfrm>
              <a:off x="2229" y="860"/>
              <a:ext cx="216" cy="8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09"/>
            <p:cNvSpPr>
              <a:spLocks noChangeShapeType="1"/>
            </p:cNvSpPr>
            <p:nvPr/>
          </p:nvSpPr>
          <p:spPr bwMode="auto">
            <a:xfrm flipV="1">
              <a:off x="2641" y="779"/>
              <a:ext cx="244" cy="6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10"/>
            <p:cNvSpPr>
              <a:spLocks noChangeShapeType="1"/>
            </p:cNvSpPr>
            <p:nvPr/>
          </p:nvSpPr>
          <p:spPr bwMode="auto">
            <a:xfrm>
              <a:off x="2229" y="1750"/>
              <a:ext cx="261" cy="11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11"/>
            <p:cNvSpPr>
              <a:spLocks noChangeShapeType="1"/>
            </p:cNvSpPr>
            <p:nvPr/>
          </p:nvSpPr>
          <p:spPr bwMode="auto">
            <a:xfrm>
              <a:off x="2418" y="1606"/>
              <a:ext cx="223" cy="14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12"/>
            <p:cNvSpPr>
              <a:spLocks noChangeShapeType="1"/>
            </p:cNvSpPr>
            <p:nvPr/>
          </p:nvSpPr>
          <p:spPr bwMode="auto">
            <a:xfrm>
              <a:off x="1618" y="2092"/>
              <a:ext cx="18" cy="24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13"/>
            <p:cNvSpPr>
              <a:spLocks noChangeShapeType="1"/>
            </p:cNvSpPr>
            <p:nvPr/>
          </p:nvSpPr>
          <p:spPr bwMode="auto">
            <a:xfrm>
              <a:off x="1897" y="2083"/>
              <a:ext cx="0" cy="10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4"/>
            <p:cNvSpPr>
              <a:spLocks noChangeShapeType="1"/>
            </p:cNvSpPr>
            <p:nvPr/>
          </p:nvSpPr>
          <p:spPr bwMode="auto">
            <a:xfrm flipH="1">
              <a:off x="2094" y="1864"/>
              <a:ext cx="9" cy="15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15"/>
            <p:cNvSpPr>
              <a:spLocks noChangeShapeType="1"/>
            </p:cNvSpPr>
            <p:nvPr/>
          </p:nvSpPr>
          <p:spPr bwMode="auto">
            <a:xfrm>
              <a:off x="2220" y="1864"/>
              <a:ext cx="63" cy="16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16"/>
            <p:cNvSpPr>
              <a:spLocks noChangeShapeType="1"/>
            </p:cNvSpPr>
            <p:nvPr/>
          </p:nvSpPr>
          <p:spPr bwMode="auto">
            <a:xfrm>
              <a:off x="1978" y="2253"/>
              <a:ext cx="143" cy="9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17"/>
            <p:cNvSpPr>
              <a:spLocks noChangeShapeType="1"/>
            </p:cNvSpPr>
            <p:nvPr/>
          </p:nvSpPr>
          <p:spPr bwMode="auto">
            <a:xfrm>
              <a:off x="2148" y="2119"/>
              <a:ext cx="117" cy="17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18"/>
            <p:cNvSpPr>
              <a:spLocks noChangeShapeType="1"/>
            </p:cNvSpPr>
            <p:nvPr/>
          </p:nvSpPr>
          <p:spPr bwMode="auto">
            <a:xfrm>
              <a:off x="2382" y="2074"/>
              <a:ext cx="135" cy="25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19"/>
            <p:cNvSpPr>
              <a:spLocks noChangeShapeType="1"/>
            </p:cNvSpPr>
            <p:nvPr/>
          </p:nvSpPr>
          <p:spPr bwMode="auto">
            <a:xfrm>
              <a:off x="2641" y="1864"/>
              <a:ext cx="154" cy="18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20"/>
            <p:cNvSpPr>
              <a:spLocks noChangeShapeType="1"/>
            </p:cNvSpPr>
            <p:nvPr/>
          </p:nvSpPr>
          <p:spPr bwMode="auto">
            <a:xfrm>
              <a:off x="2768" y="1732"/>
              <a:ext cx="117" cy="13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21"/>
            <p:cNvSpPr>
              <a:spLocks noChangeShapeType="1"/>
            </p:cNvSpPr>
            <p:nvPr/>
          </p:nvSpPr>
          <p:spPr bwMode="auto">
            <a:xfrm>
              <a:off x="2641" y="2083"/>
              <a:ext cx="181" cy="28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22"/>
            <p:cNvSpPr>
              <a:spLocks noChangeShapeType="1"/>
            </p:cNvSpPr>
            <p:nvPr/>
          </p:nvSpPr>
          <p:spPr bwMode="auto">
            <a:xfrm>
              <a:off x="2641" y="2469"/>
              <a:ext cx="325" cy="16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23"/>
            <p:cNvSpPr>
              <a:spLocks noChangeShapeType="1"/>
            </p:cNvSpPr>
            <p:nvPr/>
          </p:nvSpPr>
          <p:spPr bwMode="auto">
            <a:xfrm>
              <a:off x="3029" y="2235"/>
              <a:ext cx="81" cy="27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24"/>
            <p:cNvSpPr>
              <a:spLocks noChangeShapeType="1"/>
            </p:cNvSpPr>
            <p:nvPr/>
          </p:nvSpPr>
          <p:spPr bwMode="auto">
            <a:xfrm>
              <a:off x="3020" y="1864"/>
              <a:ext cx="225" cy="21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25"/>
            <p:cNvSpPr>
              <a:spLocks noChangeShapeType="1"/>
            </p:cNvSpPr>
            <p:nvPr/>
          </p:nvSpPr>
          <p:spPr bwMode="auto">
            <a:xfrm>
              <a:off x="3317" y="2244"/>
              <a:ext cx="9" cy="3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26"/>
            <p:cNvSpPr>
              <a:spLocks noChangeShapeType="1"/>
            </p:cNvSpPr>
            <p:nvPr/>
          </p:nvSpPr>
          <p:spPr bwMode="auto">
            <a:xfrm flipV="1">
              <a:off x="2641" y="1462"/>
              <a:ext cx="244" cy="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27"/>
            <p:cNvSpPr>
              <a:spLocks noChangeShapeType="1"/>
            </p:cNvSpPr>
            <p:nvPr/>
          </p:nvSpPr>
          <p:spPr bwMode="auto">
            <a:xfrm flipV="1">
              <a:off x="3011" y="1148"/>
              <a:ext cx="243" cy="21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8"/>
            <p:cNvSpPr>
              <a:spLocks noChangeShapeType="1"/>
            </p:cNvSpPr>
            <p:nvPr/>
          </p:nvSpPr>
          <p:spPr bwMode="auto">
            <a:xfrm flipV="1">
              <a:off x="2993" y="1597"/>
              <a:ext cx="171" cy="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29"/>
            <p:cNvSpPr>
              <a:spLocks noChangeShapeType="1"/>
            </p:cNvSpPr>
            <p:nvPr/>
          </p:nvSpPr>
          <p:spPr bwMode="auto">
            <a:xfrm flipV="1">
              <a:off x="3317" y="1390"/>
              <a:ext cx="126" cy="2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30"/>
            <p:cNvSpPr>
              <a:spLocks noChangeShapeType="1"/>
            </p:cNvSpPr>
            <p:nvPr/>
          </p:nvSpPr>
          <p:spPr bwMode="auto">
            <a:xfrm flipV="1">
              <a:off x="3353" y="1642"/>
              <a:ext cx="143" cy="2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31"/>
            <p:cNvSpPr>
              <a:spLocks noChangeShapeType="1"/>
            </p:cNvSpPr>
            <p:nvPr/>
          </p:nvSpPr>
          <p:spPr bwMode="auto">
            <a:xfrm>
              <a:off x="3272" y="1864"/>
              <a:ext cx="171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32"/>
            <p:cNvSpPr>
              <a:spLocks noChangeShapeType="1"/>
            </p:cNvSpPr>
            <p:nvPr/>
          </p:nvSpPr>
          <p:spPr bwMode="auto">
            <a:xfrm flipV="1">
              <a:off x="3613" y="1660"/>
              <a:ext cx="261" cy="15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33"/>
            <p:cNvSpPr>
              <a:spLocks noChangeShapeType="1"/>
            </p:cNvSpPr>
            <p:nvPr/>
          </p:nvSpPr>
          <p:spPr bwMode="auto">
            <a:xfrm flipV="1">
              <a:off x="3658" y="1372"/>
              <a:ext cx="171" cy="20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34"/>
            <p:cNvSpPr>
              <a:spLocks noChangeShapeType="1"/>
            </p:cNvSpPr>
            <p:nvPr/>
          </p:nvSpPr>
          <p:spPr bwMode="auto">
            <a:xfrm flipV="1">
              <a:off x="3604" y="1049"/>
              <a:ext cx="171" cy="32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35"/>
            <p:cNvSpPr>
              <a:spLocks noChangeShapeType="1"/>
            </p:cNvSpPr>
            <p:nvPr/>
          </p:nvSpPr>
          <p:spPr bwMode="auto">
            <a:xfrm flipV="1">
              <a:off x="3470" y="860"/>
              <a:ext cx="125" cy="34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36"/>
            <p:cNvSpPr>
              <a:spLocks noChangeShapeType="1"/>
            </p:cNvSpPr>
            <p:nvPr/>
          </p:nvSpPr>
          <p:spPr bwMode="auto">
            <a:xfrm>
              <a:off x="3452" y="2020"/>
              <a:ext cx="125" cy="14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7"/>
            <p:cNvSpPr>
              <a:spLocks noChangeShapeType="1"/>
            </p:cNvSpPr>
            <p:nvPr/>
          </p:nvSpPr>
          <p:spPr bwMode="auto">
            <a:xfrm>
              <a:off x="3676" y="1927"/>
              <a:ext cx="288" cy="20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38"/>
            <p:cNvSpPr>
              <a:spLocks noChangeShapeType="1"/>
            </p:cNvSpPr>
            <p:nvPr/>
          </p:nvSpPr>
          <p:spPr bwMode="auto">
            <a:xfrm>
              <a:off x="3973" y="1864"/>
              <a:ext cx="458" cy="21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39"/>
            <p:cNvSpPr>
              <a:spLocks noChangeShapeType="1"/>
            </p:cNvSpPr>
            <p:nvPr/>
          </p:nvSpPr>
          <p:spPr bwMode="auto">
            <a:xfrm>
              <a:off x="4009" y="1687"/>
              <a:ext cx="440" cy="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240"/>
            <p:cNvSpPr>
              <a:spLocks noChangeShapeType="1"/>
            </p:cNvSpPr>
            <p:nvPr/>
          </p:nvSpPr>
          <p:spPr bwMode="auto">
            <a:xfrm flipV="1">
              <a:off x="4063" y="1489"/>
              <a:ext cx="242" cy="4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41"/>
            <p:cNvSpPr>
              <a:spLocks noChangeShapeType="1"/>
            </p:cNvSpPr>
            <p:nvPr/>
          </p:nvSpPr>
          <p:spPr bwMode="auto">
            <a:xfrm flipV="1">
              <a:off x="4045" y="1354"/>
              <a:ext cx="117" cy="5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42"/>
            <p:cNvSpPr>
              <a:spLocks noChangeShapeType="1"/>
            </p:cNvSpPr>
            <p:nvPr/>
          </p:nvSpPr>
          <p:spPr bwMode="auto">
            <a:xfrm flipV="1">
              <a:off x="3982" y="1202"/>
              <a:ext cx="162" cy="4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43"/>
            <p:cNvSpPr>
              <a:spLocks noChangeShapeType="1"/>
            </p:cNvSpPr>
            <p:nvPr/>
          </p:nvSpPr>
          <p:spPr bwMode="auto">
            <a:xfrm flipV="1">
              <a:off x="4395" y="1157"/>
              <a:ext cx="144" cy="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44"/>
            <p:cNvSpPr>
              <a:spLocks noChangeShapeType="1"/>
            </p:cNvSpPr>
            <p:nvPr/>
          </p:nvSpPr>
          <p:spPr bwMode="auto">
            <a:xfrm flipV="1">
              <a:off x="4422" y="1318"/>
              <a:ext cx="162" cy="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5"/>
            <p:cNvSpPr>
              <a:spLocks noChangeShapeType="1"/>
            </p:cNvSpPr>
            <p:nvPr/>
          </p:nvSpPr>
          <p:spPr bwMode="auto">
            <a:xfrm>
              <a:off x="3802" y="2217"/>
              <a:ext cx="288" cy="31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46"/>
            <p:cNvSpPr>
              <a:spLocks noChangeShapeType="1"/>
            </p:cNvSpPr>
            <p:nvPr/>
          </p:nvSpPr>
          <p:spPr bwMode="auto">
            <a:xfrm>
              <a:off x="3595" y="2316"/>
              <a:ext cx="99" cy="45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04800" y="54864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b="1" dirty="0">
                <a:solidFill>
                  <a:schemeClr val="tx2"/>
                </a:solidFill>
              </a:rPr>
              <a:t>Scalar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/>
              <a:t>has only amplitude, e.g. the temperature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b="1" dirty="0">
                <a:solidFill>
                  <a:schemeClr val="tx2"/>
                </a:solidFill>
              </a:rPr>
              <a:t>Vector</a:t>
            </a:r>
            <a:r>
              <a:rPr lang="en-US" sz="2500" dirty="0"/>
              <a:t> has both amplitude and direction, e.g. the wind </a:t>
            </a:r>
          </a:p>
        </p:txBody>
      </p:sp>
    </p:spTree>
    <p:extLst>
      <p:ext uri="{BB962C8B-B14F-4D97-AF65-F5344CB8AC3E}">
        <p14:creationId xmlns:p14="http://schemas.microsoft.com/office/powerpoint/2010/main" val="318006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anim00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In the graph shown, is the velocity constant for any time interval?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77724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between 0 s and 2 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between 2 s and 4 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between 4 s and 8 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between 0 s and 8 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No, never.</a:t>
            </a:r>
          </a:p>
        </p:txBody>
      </p:sp>
      <p:sp>
        <p:nvSpPr>
          <p:cNvPr id="834564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755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 velocity is a constant value between 0 s and 2 s.  The velocity is not changing during this interval, so the graph has a zero (flat) slope.</a:t>
            </a:r>
          </a:p>
        </p:txBody>
      </p:sp>
      <p:pic>
        <p:nvPicPr>
          <p:cNvPr id="8345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4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A car moves along a straight road as shown.  Does it ever go backward?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77724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between 0 s and 2 s.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between 2 s and 4 s.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between 4 s and 6 s.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No, never.</a:t>
            </a:r>
          </a:p>
        </p:txBody>
      </p:sp>
      <p:sp>
        <p:nvSpPr>
          <p:cNvPr id="842756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Although the velocity is decreasing between 4 s and 6 s, the velocity is still in the same direction (it is not negative), so the car is not moving backward.</a:t>
            </a:r>
          </a:p>
        </p:txBody>
      </p:sp>
      <p:pic>
        <p:nvPicPr>
          <p:cNvPr id="8427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40386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300E1-F895-4E32-91AE-B551084D74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441960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934254"/>
            <a:ext cx="0" cy="3866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728384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V(m/s)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4453431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t(sec)</a:t>
            </a:r>
          </a:p>
        </p:txBody>
      </p:sp>
      <p:cxnSp>
        <p:nvCxnSpPr>
          <p:cNvPr id="12" name="Straight Connector 11"/>
          <p:cNvCxnSpPr>
            <a:stCxn id="20" idx="3"/>
          </p:cNvCxnSpPr>
          <p:nvPr/>
        </p:nvCxnSpPr>
        <p:spPr>
          <a:xfrm>
            <a:off x="2286000" y="1937266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1981200"/>
            <a:ext cx="0" cy="24504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175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5900" y="443165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1524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How long a distance did this car go?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5390346"/>
            <a:ext cx="845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total distance  6.0 m/s X 10 s = 60 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1981200"/>
            <a:ext cx="3276600" cy="243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300E1-F895-4E32-91AE-B551084D74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441960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934254"/>
            <a:ext cx="0" cy="3866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728384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V(m/s)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4453431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t(sec)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86000" y="1981200"/>
            <a:ext cx="3276600" cy="2438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 rot="16200000">
            <a:off x="2740254" y="1564593"/>
            <a:ext cx="2405742" cy="3238956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4" idx="4"/>
          </p:cNvCxnSpPr>
          <p:nvPr/>
        </p:nvCxnSpPr>
        <p:spPr>
          <a:xfrm>
            <a:off x="2286000" y="1981199"/>
            <a:ext cx="3276603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175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5900" y="443165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1524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How long a distance did this car go?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51054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In each slice, velocity is ~ constant. </a:t>
            </a:r>
          </a:p>
          <a:p>
            <a:r>
              <a:rPr lang="en-US" sz="2500" dirty="0"/>
              <a:t>Add all slice up, one have the total distance </a:t>
            </a:r>
          </a:p>
          <a:p>
            <a:r>
              <a:rPr lang="en-US" sz="2500" dirty="0"/>
              <a:t>The total distance is the area covered by the velocity .vs. time graph.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2153609"/>
            <a:ext cx="2895600" cy="2342191"/>
            <a:chOff x="2514600" y="2111240"/>
            <a:chExt cx="2895600" cy="234219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514600" y="2286000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667000" y="2160814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19400" y="2219511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971800" y="2219511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24200" y="2269084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76600" y="2264228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29000" y="2286000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81400" y="2269084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28357" y="2264228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886200" y="2269084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38600" y="2236426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91000" y="2111240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43400" y="2169937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169937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48200" y="2219510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800600" y="2214654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953000" y="2236426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105400" y="2219510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52357" y="2214654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410200" y="2219510"/>
              <a:ext cx="0" cy="216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5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During which time interval is the distance traveled by the car the greatest?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772400" cy="1600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Between 0 s and 2 s.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Between 2 s and 4 s.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Between 4 s and 6 s.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It is the same for all time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66" charset="0"/>
              </a:rPr>
              <a:t>	intervals.</a:t>
            </a: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304800" y="51054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 distance traveled is greatest when the area under the velocity curve is greatest.  This occurs between 2 s and 4 s, when the velocity is constant and a maximum.</a:t>
            </a:r>
          </a:p>
        </p:txBody>
      </p:sp>
      <p:pic>
        <p:nvPicPr>
          <p:cNvPr id="8468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40386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Acceleration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58674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500" dirty="0"/>
              <a:t>is the rate at which </a:t>
            </a:r>
            <a:r>
              <a:rPr lang="en-US" sz="2500" b="1" i="1" dirty="0"/>
              <a:t>velocity</a:t>
            </a:r>
            <a:r>
              <a:rPr lang="en-US" sz="2500" dirty="0"/>
              <a:t> changes, i.e. </a:t>
            </a:r>
            <a:r>
              <a:rPr lang="en-US" sz="2500" b="1" dirty="0">
                <a:solidFill>
                  <a:schemeClr val="accent1"/>
                </a:solidFill>
              </a:rPr>
              <a:t>Acceleration = </a:t>
            </a:r>
            <a:r>
              <a:rPr lang="el-GR" sz="2500" b="1" dirty="0">
                <a:solidFill>
                  <a:schemeClr val="accent1"/>
                </a:solidFill>
                <a:cs typeface="Arial" charset="0"/>
              </a:rPr>
              <a:t>Δ</a:t>
            </a:r>
            <a:r>
              <a:rPr lang="en-US" sz="2500" b="1" dirty="0">
                <a:solidFill>
                  <a:schemeClr val="accent1"/>
                </a:solidFill>
                <a:cs typeface="Arial" charset="0"/>
              </a:rPr>
              <a:t>v/</a:t>
            </a:r>
            <a:r>
              <a:rPr lang="el-GR" sz="2500" b="1" dirty="0">
                <a:solidFill>
                  <a:schemeClr val="accent1"/>
                </a:solidFill>
                <a:cs typeface="Arial" charset="0"/>
              </a:rPr>
              <a:t>Δ</a:t>
            </a:r>
            <a:r>
              <a:rPr lang="en-US" sz="2500" b="1" dirty="0">
                <a:solidFill>
                  <a:schemeClr val="accent1"/>
                </a:solidFill>
                <a:cs typeface="Arial" charset="0"/>
              </a:rPr>
              <a:t>t</a:t>
            </a:r>
            <a:endParaRPr lang="en-US" sz="2500" b="1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500" dirty="0">
                <a:cs typeface="Arial" charset="0"/>
              </a:rPr>
              <a:t>Unit is</a:t>
            </a:r>
            <a:r>
              <a:rPr lang="en-US" sz="2500" b="1" dirty="0">
                <a:solidFill>
                  <a:schemeClr val="tx2"/>
                </a:solidFill>
                <a:cs typeface="Arial" charset="0"/>
              </a:rPr>
              <a:t>:   length/(time x time), or meter/second</a:t>
            </a:r>
            <a:r>
              <a:rPr lang="en-US" sz="2500" b="1" baseline="30000" dirty="0">
                <a:solidFill>
                  <a:schemeClr val="tx2"/>
                </a:solidFill>
                <a:cs typeface="Arial" charset="0"/>
              </a:rPr>
              <a:t>2 </a:t>
            </a:r>
            <a:r>
              <a:rPr lang="en-US" sz="2500" b="1" dirty="0">
                <a:solidFill>
                  <a:schemeClr val="tx2"/>
                </a:solidFill>
                <a:cs typeface="Arial" charset="0"/>
              </a:rPr>
              <a:t>(SI)</a:t>
            </a:r>
            <a:r>
              <a:rPr lang="en-US" sz="2500" b="1" baseline="30000" dirty="0">
                <a:solidFill>
                  <a:schemeClr val="tx2"/>
                </a:solidFill>
                <a:cs typeface="Arial" charset="0"/>
              </a:rPr>
              <a:t>  </a:t>
            </a:r>
            <a:endParaRPr lang="en-US" sz="2500" b="1" baseline="300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500" dirty="0"/>
              <a:t>Our bodies don’t feel velocity, if the velocity is constant.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Our bodies feel </a:t>
            </a:r>
            <a:r>
              <a:rPr lang="en-US" sz="2500" b="1" i="1" dirty="0">
                <a:solidFill>
                  <a:schemeClr val="accent1"/>
                </a:solidFill>
              </a:rPr>
              <a:t>acceleration</a:t>
            </a:r>
            <a:r>
              <a:rPr lang="en-US" sz="25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500" dirty="0"/>
              <a:t>Feel the difference inside an airplane when it’s landing and up in air cruising. 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b="1" i="1" dirty="0">
                <a:solidFill>
                  <a:schemeClr val="accent1"/>
                </a:solidFill>
              </a:rPr>
              <a:t>Acceleration</a:t>
            </a:r>
            <a:r>
              <a:rPr lang="en-US" sz="2500" dirty="0"/>
              <a:t> can be either a change in the object’s speed or direction of motion.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  <a:buSzPct val="70000"/>
            </a:pPr>
            <a:r>
              <a:rPr lang="en-US" sz="2500" dirty="0"/>
              <a:t>Acceleration is also a vector quantity, with magnitude and direction. 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Acceleration is positive when velocity increase. </a:t>
            </a:r>
          </a:p>
          <a:p>
            <a:pPr lvl="2">
              <a:lnSpc>
                <a:spcPct val="80000"/>
              </a:lnSpc>
            </a:pPr>
            <a:r>
              <a:rPr lang="en-US" sz="2500" dirty="0"/>
              <a:t>airplane departure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It is negative when velocity decrease. </a:t>
            </a:r>
          </a:p>
          <a:p>
            <a:pPr lvl="2">
              <a:lnSpc>
                <a:spcPct val="80000"/>
              </a:lnSpc>
            </a:pPr>
            <a:r>
              <a:rPr lang="en-US" sz="2500" dirty="0"/>
              <a:t>airplane landing</a:t>
            </a:r>
          </a:p>
          <a:p>
            <a:pPr lvl="2">
              <a:lnSpc>
                <a:spcPct val="80000"/>
              </a:lnSpc>
            </a:pPr>
            <a:endParaRPr lang="en-US" sz="2100" dirty="0"/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8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8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8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9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1376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Acceleration (cont.)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41910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500" dirty="0"/>
              <a:t>The direction of the acceleration vector is that of the </a:t>
            </a:r>
            <a:r>
              <a:rPr lang="en-US" sz="2500" i="1" dirty="0"/>
              <a:t>change</a:t>
            </a:r>
            <a:r>
              <a:rPr lang="en-US" sz="2500" dirty="0"/>
              <a:t> in velocity, </a:t>
            </a:r>
            <a:r>
              <a:rPr lang="en-US" sz="2500" dirty="0">
                <a:solidFill>
                  <a:schemeClr val="tx2"/>
                </a:solidFill>
              </a:rPr>
              <a:t>∆</a:t>
            </a:r>
            <a:r>
              <a:rPr lang="en-US" sz="2500" b="1" dirty="0">
                <a:solidFill>
                  <a:schemeClr val="tx2"/>
                </a:solidFill>
              </a:rPr>
              <a:t>v</a:t>
            </a:r>
            <a:r>
              <a:rPr lang="en-US" sz="25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500" dirty="0"/>
              <a:t>For the following example:</a:t>
            </a:r>
          </a:p>
          <a:p>
            <a:pPr lvl="2">
              <a:lnSpc>
                <a:spcPct val="80000"/>
              </a:lnSpc>
            </a:pPr>
            <a:r>
              <a:rPr lang="en-US" sz="2100" dirty="0"/>
              <a:t>If velocity is </a:t>
            </a:r>
            <a:r>
              <a:rPr lang="en-US" sz="2100" b="1" i="1" dirty="0">
                <a:solidFill>
                  <a:srgbClr val="FAA368"/>
                </a:solidFill>
              </a:rPr>
              <a:t>increasing</a:t>
            </a:r>
            <a:r>
              <a:rPr lang="en-US" sz="2100" dirty="0"/>
              <a:t>, the acceleration is in the </a:t>
            </a:r>
            <a:r>
              <a:rPr lang="en-US" sz="2100" b="1" i="1" dirty="0">
                <a:solidFill>
                  <a:srgbClr val="FAA368"/>
                </a:solidFill>
              </a:rPr>
              <a:t>same</a:t>
            </a:r>
            <a:r>
              <a:rPr lang="en-US" sz="2100" dirty="0"/>
              <a:t> direction as the velocity.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</a:pP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If velocity is </a:t>
            </a:r>
            <a:r>
              <a:rPr lang="en-US" b="1" i="1" dirty="0">
                <a:solidFill>
                  <a:srgbClr val="FAA368"/>
                </a:solidFill>
              </a:rPr>
              <a:t>decreasing</a:t>
            </a:r>
            <a:r>
              <a:rPr lang="en-US" dirty="0"/>
              <a:t>, the acceleration is in the </a:t>
            </a:r>
            <a:r>
              <a:rPr lang="en-US" b="1" i="1" dirty="0">
                <a:solidFill>
                  <a:srgbClr val="FAA368"/>
                </a:solidFill>
              </a:rPr>
              <a:t>opposite</a:t>
            </a:r>
            <a:r>
              <a:rPr lang="en-US" dirty="0"/>
              <a:t> direction as the velocity.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pic>
        <p:nvPicPr>
          <p:cNvPr id="797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95063"/>
            <a:ext cx="4333315" cy="212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82" y="4267200"/>
            <a:ext cx="4148418" cy="214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0406" y="2275"/>
            <a:ext cx="7772400" cy="1431925"/>
          </a:xfrm>
        </p:spPr>
        <p:txBody>
          <a:bodyPr/>
          <a:lstStyle/>
          <a:p>
            <a:r>
              <a:rPr lang="en-CA" sz="3500" b="1" dirty="0">
                <a:solidFill>
                  <a:srgbClr val="FF0000"/>
                </a:solidFill>
              </a:rPr>
              <a:t>Average  and </a:t>
            </a:r>
            <a:r>
              <a:rPr lang="en-CA" sz="3600" b="1" dirty="0">
                <a:solidFill>
                  <a:srgbClr val="FF0000"/>
                </a:solidFill>
              </a:rPr>
              <a:t>Instantaneous </a:t>
            </a:r>
            <a:r>
              <a:rPr lang="en-CA" sz="3500" b="1" dirty="0">
                <a:solidFill>
                  <a:srgbClr val="FF0000"/>
                </a:solidFill>
              </a:rPr>
              <a:t>Acceleration</a:t>
            </a:r>
          </a:p>
        </p:txBody>
      </p:sp>
      <p:pic>
        <p:nvPicPr>
          <p:cNvPr id="781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36013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81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858988"/>
              </p:ext>
            </p:extLst>
          </p:nvPr>
        </p:nvGraphicFramePr>
        <p:xfrm>
          <a:off x="4724400" y="4768850"/>
          <a:ext cx="43434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" name="Equation" r:id="rId5" imgW="1841500" imgH="368300" progId="Equation.3">
                  <p:embed/>
                </p:oleObj>
              </mc:Choice>
              <mc:Fallback>
                <p:oleObj name="Equation" r:id="rId5" imgW="184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68850"/>
                        <a:ext cx="4343400" cy="86677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1319" name="Text Box 7"/>
          <p:cNvSpPr txBox="1">
            <a:spLocks noChangeArrowheads="1"/>
          </p:cNvSpPr>
          <p:nvPr/>
        </p:nvSpPr>
        <p:spPr bwMode="auto">
          <a:xfrm>
            <a:off x="152400" y="4800600"/>
            <a:ext cx="458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A car starting from rest, accelerates to a velocity of 20 m/s due east in a time of 5 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876625-9608-4A56-B0D8-B76C69E119B2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Straight line motion with constant acceleration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229600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500" dirty="0"/>
              <a:t>Quantify the relation among distance (</a:t>
            </a:r>
            <a:r>
              <a:rPr lang="en-US" sz="2500" b="1" dirty="0">
                <a:solidFill>
                  <a:schemeClr val="tx2"/>
                </a:solidFill>
              </a:rPr>
              <a:t>d</a:t>
            </a:r>
            <a:r>
              <a:rPr lang="en-US" sz="2500" dirty="0"/>
              <a:t>), velocity (</a:t>
            </a:r>
            <a:r>
              <a:rPr lang="en-US" sz="2500" b="1" dirty="0">
                <a:solidFill>
                  <a:schemeClr val="tx2"/>
                </a:solidFill>
              </a:rPr>
              <a:t>v</a:t>
            </a:r>
            <a:r>
              <a:rPr lang="en-US" sz="2500" dirty="0"/>
              <a:t>), acceleration (</a:t>
            </a:r>
            <a:r>
              <a:rPr lang="en-US" sz="2500" b="1" dirty="0">
                <a:solidFill>
                  <a:schemeClr val="tx2"/>
                </a:solidFill>
              </a:rPr>
              <a:t>a</a:t>
            </a:r>
            <a:r>
              <a:rPr lang="en-US" sz="2500" dirty="0"/>
              <a:t>) and time (</a:t>
            </a:r>
            <a:r>
              <a:rPr lang="en-US" sz="2500" b="1" dirty="0">
                <a:solidFill>
                  <a:schemeClr val="tx2"/>
                </a:solidFill>
              </a:rPr>
              <a:t>t</a:t>
            </a:r>
            <a:r>
              <a:rPr lang="en-US" sz="2500" dirty="0"/>
              <a:t>)</a:t>
            </a:r>
          </a:p>
          <a:p>
            <a:pPr marL="0" indent="0" eaLnBrk="1" hangingPunct="1">
              <a:buNone/>
            </a:pPr>
            <a:r>
              <a:rPr lang="en-US" sz="2500" dirty="0"/>
              <a:t>a = </a:t>
            </a:r>
            <a:r>
              <a:rPr lang="el-GR" sz="2500" dirty="0">
                <a:cs typeface="Arial" charset="0"/>
              </a:rPr>
              <a:t>Δ</a:t>
            </a:r>
            <a:r>
              <a:rPr lang="en-US" sz="2500" dirty="0">
                <a:cs typeface="Arial" charset="0"/>
              </a:rPr>
              <a:t>v/</a:t>
            </a:r>
            <a:r>
              <a:rPr lang="el-GR" sz="2500" dirty="0">
                <a:cs typeface="Arial" charset="0"/>
              </a:rPr>
              <a:t> Δ</a:t>
            </a:r>
            <a:r>
              <a:rPr lang="en-US" sz="2500" dirty="0">
                <a:cs typeface="Arial" charset="0"/>
              </a:rPr>
              <a:t>t = (v-v</a:t>
            </a:r>
            <a:r>
              <a:rPr lang="en-US" sz="2500" baseline="-25000" dirty="0">
                <a:cs typeface="Arial" charset="0"/>
              </a:rPr>
              <a:t>0</a:t>
            </a:r>
            <a:r>
              <a:rPr lang="en-US" sz="2500" dirty="0">
                <a:cs typeface="Arial" charset="0"/>
              </a:rPr>
              <a:t>)/(t-t</a:t>
            </a:r>
            <a:r>
              <a:rPr lang="en-US" sz="2500" baseline="-25000" dirty="0">
                <a:cs typeface="Arial" charset="0"/>
              </a:rPr>
              <a:t>0</a:t>
            </a:r>
            <a:r>
              <a:rPr lang="en-US" sz="2500" dirty="0">
                <a:cs typeface="Arial" charset="0"/>
              </a:rPr>
              <a:t>). Set t</a:t>
            </a:r>
            <a:r>
              <a:rPr lang="en-US" sz="2500" baseline="-25000" dirty="0">
                <a:cs typeface="Arial" charset="0"/>
              </a:rPr>
              <a:t>0</a:t>
            </a:r>
            <a:r>
              <a:rPr lang="en-US" sz="2500" dirty="0">
                <a:cs typeface="Arial" charset="0"/>
              </a:rPr>
              <a:t> = 0. </a:t>
            </a:r>
            <a:endParaRPr lang="en-US" sz="2500" dirty="0"/>
          </a:p>
          <a:p>
            <a:pPr eaLnBrk="1" hangingPunct="1">
              <a:buFont typeface="Wingdings"/>
              <a:buChar char="à"/>
            </a:pPr>
            <a:r>
              <a:rPr lang="en-US" sz="2500" dirty="0">
                <a:solidFill>
                  <a:srgbClr val="FF0000"/>
                </a:solidFill>
              </a:rPr>
              <a:t>v = v</a:t>
            </a:r>
            <a:r>
              <a:rPr lang="en-US" sz="2500" baseline="-25000" dirty="0">
                <a:solidFill>
                  <a:srgbClr val="FF0000"/>
                </a:solidFill>
              </a:rPr>
              <a:t>0 </a:t>
            </a:r>
            <a:r>
              <a:rPr lang="en-US" sz="2500" dirty="0">
                <a:solidFill>
                  <a:srgbClr val="FF0000"/>
                </a:solidFill>
              </a:rPr>
              <a:t>+ at</a:t>
            </a:r>
          </a:p>
          <a:p>
            <a:pPr marL="0" indent="0" eaLnBrk="1" hangingPunct="1">
              <a:buNone/>
            </a:pPr>
            <a:endParaRPr lang="en-US" sz="2500" dirty="0">
              <a:solidFill>
                <a:schemeClr val="hlink"/>
              </a:solidFill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</a:rPr>
              <a:t>d is the area of </a:t>
            </a: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</a:rPr>
              <a:t>the right plot. </a:t>
            </a: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  <a:sym typeface="Wingdings" pitchFamily="2" charset="2"/>
              </a:rPr>
              <a:t></a:t>
            </a:r>
            <a:r>
              <a:rPr lang="en-US" sz="2500" dirty="0">
                <a:cs typeface="Arial" charset="0"/>
              </a:rPr>
              <a:t>Sum of large </a:t>
            </a: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</a:rPr>
              <a:t>    Number of </a:t>
            </a: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</a:rPr>
              <a:t>   Slices at all instant.</a:t>
            </a:r>
            <a:endParaRPr lang="en-US" sz="2500" dirty="0">
              <a:solidFill>
                <a:schemeClr val="hlink"/>
              </a:solidFill>
              <a:cs typeface="Arial" charset="0"/>
            </a:endParaRPr>
          </a:p>
          <a:p>
            <a:pPr marL="0" indent="0" eaLnBrk="1" hangingPunct="1">
              <a:buNone/>
            </a:pPr>
            <a:endParaRPr lang="en-US" sz="2500" dirty="0"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</a:rPr>
              <a:t>d = v</a:t>
            </a:r>
            <a:r>
              <a:rPr lang="en-US" sz="2500" baseline="-25000" dirty="0">
                <a:cs typeface="Arial" charset="0"/>
              </a:rPr>
              <a:t>0</a:t>
            </a:r>
            <a:r>
              <a:rPr lang="en-US" sz="2500" dirty="0">
                <a:cs typeface="Arial" charset="0"/>
              </a:rPr>
              <a:t>t + ½*</a:t>
            </a:r>
            <a:r>
              <a:rPr lang="el-GR" sz="2500" dirty="0">
                <a:cs typeface="Arial" charset="0"/>
              </a:rPr>
              <a:t>Δ</a:t>
            </a:r>
            <a:r>
              <a:rPr lang="en-US" sz="2500" dirty="0">
                <a:cs typeface="Arial" charset="0"/>
              </a:rPr>
              <a:t>v t      </a:t>
            </a: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</a:rPr>
              <a:t>since a = </a:t>
            </a:r>
            <a:r>
              <a:rPr lang="el-GR" sz="2500" dirty="0">
                <a:cs typeface="Arial" charset="0"/>
              </a:rPr>
              <a:t>Δ</a:t>
            </a:r>
            <a:r>
              <a:rPr lang="en-US" sz="2500" dirty="0">
                <a:cs typeface="Arial" charset="0"/>
              </a:rPr>
              <a:t>v/</a:t>
            </a:r>
            <a:r>
              <a:rPr lang="el-GR" sz="2500" dirty="0">
                <a:cs typeface="Arial" charset="0"/>
              </a:rPr>
              <a:t> Δ</a:t>
            </a:r>
            <a:r>
              <a:rPr lang="en-US" sz="2500" dirty="0">
                <a:cs typeface="Arial" charset="0"/>
              </a:rPr>
              <a:t>t</a:t>
            </a:r>
          </a:p>
          <a:p>
            <a:pPr marL="0" indent="0" eaLnBrk="1" hangingPunct="1">
              <a:buNone/>
            </a:pPr>
            <a:r>
              <a:rPr lang="en-US" sz="2500" dirty="0">
                <a:cs typeface="Arial" charset="0"/>
                <a:sym typeface="Wingdings" pitchFamily="2" charset="2"/>
              </a:rPr>
              <a:t>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d = v</a:t>
            </a:r>
            <a:r>
              <a:rPr lang="en-US" sz="2500" baseline="-25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en-US" sz="2500" dirty="0">
                <a:solidFill>
                  <a:srgbClr val="FF0000"/>
                </a:solidFill>
                <a:cs typeface="Arial" charset="0"/>
              </a:rPr>
              <a:t>t + ½*at</a:t>
            </a:r>
            <a:r>
              <a:rPr lang="en-US" sz="2500" baseline="30000" dirty="0">
                <a:solidFill>
                  <a:srgbClr val="FF0000"/>
                </a:solidFill>
                <a:cs typeface="Arial" charset="0"/>
              </a:rPr>
              <a:t>2         </a:t>
            </a:r>
          </a:p>
        </p:txBody>
      </p:sp>
      <p:pic>
        <p:nvPicPr>
          <p:cNvPr id="36871" name="Picture 4" descr="02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33214"/>
            <a:ext cx="5859593" cy="34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1600" y="2044889"/>
                <a:ext cx="267201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a:rPr lang="en-US" sz="2000" b="0" i="1" smtClean="0">
                          <a:latin typeface="Cambria Math"/>
                        </a:rPr>
                        <m:t>=0.5×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2000" b="0" dirty="0">
                  <a:latin typeface="+mn-lt"/>
                  <a:ea typeface="Cambria Math"/>
                </a:endParaRPr>
              </a:p>
              <a:p>
                <a:r>
                  <a:rPr lang="en-US" sz="2000" dirty="0">
                    <a:latin typeface="+mn-lt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sz="2000" dirty="0">
                  <a:latin typeface="+mn-lt"/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044889"/>
                <a:ext cx="2672014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953000" y="1676400"/>
            <a:ext cx="2895600" cy="13568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40738" y="4190999"/>
            <a:ext cx="1219200" cy="923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72200" y="2819400"/>
            <a:ext cx="78138" cy="1371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9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We need clear, precise definitions</a:t>
            </a:r>
          </a:p>
        </p:txBody>
      </p:sp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40" y="2634960"/>
            <a:ext cx="5015753" cy="346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295835" y="2780429"/>
            <a:ext cx="3505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500" dirty="0">
                <a:latin typeface="Arial" charset="0"/>
              </a:rPr>
              <a:t>What’s the difference between: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b="1" i="1" dirty="0">
                <a:solidFill>
                  <a:schemeClr val="accent1"/>
                </a:solidFill>
                <a:latin typeface="Arial" charset="0"/>
              </a:rPr>
              <a:t>average speed</a:t>
            </a:r>
            <a:r>
              <a:rPr lang="en-US" sz="2500" dirty="0">
                <a:latin typeface="Arial" charset="0"/>
              </a:rPr>
              <a:t> and </a:t>
            </a:r>
            <a:r>
              <a:rPr lang="en-US" sz="2500" b="1" i="1" dirty="0">
                <a:solidFill>
                  <a:schemeClr val="accent1"/>
                </a:solidFill>
                <a:latin typeface="Arial" charset="0"/>
              </a:rPr>
              <a:t>instantaneous speed</a:t>
            </a:r>
            <a:r>
              <a:rPr lang="en-US" sz="2500" dirty="0">
                <a:latin typeface="Arial" charset="0"/>
              </a:rPr>
              <a:t>? 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500" b="1" i="1" dirty="0">
                <a:solidFill>
                  <a:schemeClr val="accent1"/>
                </a:solidFill>
                <a:latin typeface="Arial" charset="0"/>
              </a:rPr>
              <a:t>speed</a:t>
            </a:r>
            <a:r>
              <a:rPr lang="en-US" sz="2500" dirty="0">
                <a:latin typeface="Arial" charset="0"/>
              </a:rPr>
              <a:t> and </a:t>
            </a:r>
            <a:r>
              <a:rPr lang="en-US" sz="2500" b="1" i="1" dirty="0">
                <a:solidFill>
                  <a:schemeClr val="accent1"/>
                </a:solidFill>
                <a:latin typeface="Arial" charset="0"/>
              </a:rPr>
              <a:t>velocity</a:t>
            </a:r>
            <a:r>
              <a:rPr lang="en-US" sz="2500" dirty="0">
                <a:latin typeface="Arial" charset="0"/>
              </a:rPr>
              <a:t>?  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>
                <a:latin typeface="Arial" charset="0"/>
              </a:rPr>
              <a:t>speed and </a:t>
            </a:r>
            <a:r>
              <a:rPr lang="en-US" sz="2500" b="1" i="1" dirty="0">
                <a:solidFill>
                  <a:schemeClr val="accent1"/>
                </a:solidFill>
                <a:latin typeface="Arial" charset="0"/>
              </a:rPr>
              <a:t>acceleration</a:t>
            </a:r>
            <a:r>
              <a:rPr lang="en-US" sz="2500" dirty="0">
                <a:latin typeface="Arial" charset="0"/>
              </a:rPr>
              <a:t>?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5835" y="838200"/>
            <a:ext cx="8229600" cy="52577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500" dirty="0"/>
              <a:t>of various physical quantities In order to describe a physics process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Some are used frequently in daily life (</a:t>
            </a:r>
            <a:r>
              <a:rPr lang="en-US" sz="2500" b="1" i="1" dirty="0">
                <a:solidFill>
                  <a:schemeClr val="accent1"/>
                </a:solidFill>
              </a:rPr>
              <a:t>Speed</a:t>
            </a:r>
            <a:r>
              <a:rPr lang="en-US" sz="2500" dirty="0"/>
              <a:t>) </a:t>
            </a:r>
          </a:p>
          <a:p>
            <a:pPr>
              <a:lnSpc>
                <a:spcPct val="80000"/>
              </a:lnSpc>
            </a:pPr>
            <a:r>
              <a:rPr lang="en-US" sz="2500" dirty="0"/>
              <a:t>Some are not (</a:t>
            </a:r>
            <a:r>
              <a:rPr lang="en-US" sz="2500" b="1" i="1" dirty="0">
                <a:solidFill>
                  <a:schemeClr val="accent1"/>
                </a:solidFill>
              </a:rPr>
              <a:t>velocity, acceleration</a:t>
            </a:r>
            <a:r>
              <a:rPr lang="en-US" sz="2500" dirty="0"/>
              <a:t>)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500" dirty="0"/>
          </a:p>
          <a:p>
            <a:pPr marL="0" indent="0">
              <a:lnSpc>
                <a:spcPct val="80000"/>
              </a:lnSpc>
              <a:buNone/>
            </a:pPr>
            <a:endParaRPr lang="en-US" sz="2500" dirty="0"/>
          </a:p>
          <a:p>
            <a:pPr marL="0" indent="0">
              <a:lnSpc>
                <a:spcPct val="80000"/>
              </a:lnSpc>
              <a:buNone/>
            </a:pPr>
            <a:endParaRPr lang="en-US" sz="2500" dirty="0"/>
          </a:p>
          <a:p>
            <a:pPr marL="0" indent="0">
              <a:lnSpc>
                <a:spcPct val="80000"/>
              </a:lnSpc>
              <a:buNone/>
            </a:pPr>
            <a:endParaRPr lang="en-US" sz="2500" dirty="0"/>
          </a:p>
          <a:p>
            <a:pPr marL="0" indent="0">
              <a:lnSpc>
                <a:spcPct val="80000"/>
              </a:lnSpc>
              <a:buNone/>
            </a:pPr>
            <a:endParaRPr lang="en-US" sz="2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Vector Addition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901521"/>
            <a:ext cx="411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Vector addition</a:t>
            </a:r>
            <a:r>
              <a:rPr lang="en-US" dirty="0"/>
              <a:t>: “tail to head technique”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Draw 1</a:t>
            </a:r>
            <a:r>
              <a:rPr lang="en-US" baseline="30000" dirty="0"/>
              <a:t>st</a:t>
            </a:r>
            <a:r>
              <a:rPr lang="en-US" dirty="0"/>
              <a:t> vector to scale.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Draw 2</a:t>
            </a:r>
            <a:r>
              <a:rPr lang="en-US" baseline="30000" dirty="0"/>
              <a:t>nd</a:t>
            </a:r>
            <a:r>
              <a:rPr lang="en-US" dirty="0"/>
              <a:t> vector by placing its tail at the head of the first vector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draw another vector from the tail of the 1</a:t>
            </a:r>
            <a:r>
              <a:rPr lang="en-US" baseline="30000" dirty="0"/>
              <a:t>st</a:t>
            </a:r>
            <a:r>
              <a:rPr lang="en-US" dirty="0"/>
              <a:t>  vector to the head of the 2</a:t>
            </a:r>
            <a:r>
              <a:rPr lang="en-US" baseline="30000" dirty="0"/>
              <a:t>nd</a:t>
            </a:r>
            <a:r>
              <a:rPr lang="en-US" dirty="0"/>
              <a:t> one.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i.e. addition of two vectors.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addition</a:t>
            </a:r>
            <a:r>
              <a:rPr lang="en-US" dirty="0"/>
              <a:t> any number of vectors.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Draw the succeeding vector by placing its tail at the head of the previous vector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Repeat this process until all vector are drawn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Draw the vector sum from the tail of the 1</a:t>
            </a:r>
            <a:r>
              <a:rPr lang="en-US" baseline="30000" dirty="0"/>
              <a:t>st</a:t>
            </a:r>
            <a:r>
              <a:rPr lang="en-US" dirty="0"/>
              <a:t>  vector to the head of the last one.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3103" y="1066800"/>
            <a:ext cx="685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26406" y="1295400"/>
            <a:ext cx="685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12206" y="1143000"/>
            <a:ext cx="826394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32845" y="1219200"/>
            <a:ext cx="1429555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4938" y="3886200"/>
            <a:ext cx="685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1993" y="4495800"/>
            <a:ext cx="826394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60489" y="3827556"/>
            <a:ext cx="118057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88206" y="4429412"/>
            <a:ext cx="826394" cy="142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02406" y="1618445"/>
            <a:ext cx="826394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81200" y="5105400"/>
            <a:ext cx="685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667000" y="4953000"/>
            <a:ext cx="826394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97298" y="4052399"/>
            <a:ext cx="2454499" cy="2299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500905" y="3886200"/>
            <a:ext cx="118057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25403" y="3909811"/>
            <a:ext cx="826394" cy="142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Vector Subtraction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23305" y="3494469"/>
            <a:ext cx="685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05808" y="3810000"/>
            <a:ext cx="685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17802" y="3983059"/>
            <a:ext cx="88006" cy="10461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62608" y="4046114"/>
            <a:ext cx="826394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8580" y="1030940"/>
                <a:ext cx="4267200" cy="1388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Same “tail and head” technique except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500" b="0" i="0" smtClean="0">
                          <a:latin typeface="Cambria Math"/>
                        </a:rPr>
                        <m:t> −</m:t>
                      </m:r>
                      <m:acc>
                        <m:accPr>
                          <m:chr m:val="⃑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2500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5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sz="2500" i="1">
                          <a:latin typeface="Cambria Math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5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80" y="1030940"/>
                <a:ext cx="4267200" cy="1388137"/>
              </a:xfrm>
              <a:prstGeom prst="rect">
                <a:avLst/>
              </a:prstGeom>
              <a:blipFill rotWithShape="1">
                <a:blip r:embed="rId3"/>
                <a:stretch>
                  <a:fillRect l="-1286" t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32805" y="3645260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7102" y="3608502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426" y="4475946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850802" y="4332669"/>
            <a:ext cx="882204" cy="1432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2957" y="4267200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41253" y="3839782"/>
            <a:ext cx="882204" cy="1432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0202" y="3352800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10053" y="3962400"/>
            <a:ext cx="6858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590866" y="3984984"/>
            <a:ext cx="88006" cy="10461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3947" y="4181073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974447" y="5029201"/>
            <a:ext cx="721753" cy="152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9506" y="5208494"/>
            <a:ext cx="38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987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Constant Speed Circular Motion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600200"/>
            <a:ext cx="3886200" cy="41910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/>
              <a:t>The direction of the acceleration vector is that of the </a:t>
            </a:r>
            <a:r>
              <a:rPr lang="en-US" i="1" dirty="0"/>
              <a:t>change</a:t>
            </a:r>
            <a:r>
              <a:rPr lang="en-US" dirty="0"/>
              <a:t> in velocity, </a:t>
            </a: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v = V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-V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/>
              <a:t>The acceleration </a:t>
            </a:r>
          </a:p>
          <a:p>
            <a:pPr lvl="2">
              <a:lnSpc>
                <a:spcPct val="80000"/>
              </a:lnSpc>
            </a:pPr>
            <a:r>
              <a:rPr lang="en-US" b="1" i="1" dirty="0">
                <a:solidFill>
                  <a:srgbClr val="FF0000"/>
                </a:solidFill>
              </a:rPr>
              <a:t>at right angles 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the velocity at any instant.</a:t>
            </a:r>
          </a:p>
          <a:p>
            <a:pPr lvl="2">
              <a:lnSpc>
                <a:spcPct val="80000"/>
              </a:lnSpc>
            </a:pPr>
            <a:r>
              <a:rPr lang="en-US" b="1" i="1" dirty="0">
                <a:solidFill>
                  <a:srgbClr val="FF0000"/>
                </a:solidFill>
              </a:rPr>
              <a:t>point to the center </a:t>
            </a:r>
            <a:r>
              <a:rPr lang="en-US" dirty="0"/>
              <a:t>of the circle. </a:t>
            </a:r>
          </a:p>
        </p:txBody>
      </p:sp>
      <p:pic>
        <p:nvPicPr>
          <p:cNvPr id="80384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5"/>
          <a:stretch/>
        </p:blipFill>
        <p:spPr bwMode="auto">
          <a:xfrm>
            <a:off x="4213410" y="1219200"/>
            <a:ext cx="4112200" cy="21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962400" y="3200400"/>
            <a:ext cx="2014974" cy="1631562"/>
            <a:chOff x="4157226" y="4166779"/>
            <a:chExt cx="3767574" cy="2729683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094380" y="5339349"/>
              <a:ext cx="2830420" cy="126383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94380" y="4419600"/>
              <a:ext cx="0" cy="22224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2" t="84802" r="57653" b="9468"/>
            <a:stretch/>
          </p:blipFill>
          <p:spPr bwMode="auto">
            <a:xfrm>
              <a:off x="4157226" y="5004682"/>
              <a:ext cx="854863" cy="69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825868" y="4166779"/>
              <a:ext cx="1367445" cy="66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-V</a:t>
              </a:r>
              <a:r>
                <a:rPr lang="en-US" sz="2000" b="1" baseline="-25000" dirty="0"/>
                <a:t>1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980922" y="4419600"/>
              <a:ext cx="2943878" cy="934594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857243" y="6227058"/>
              <a:ext cx="1367445" cy="66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V</a:t>
              </a:r>
              <a:r>
                <a:rPr lang="en-US" sz="2000" b="1" baseline="-25000" dirty="0"/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1862" y="3276600"/>
            <a:ext cx="2252538" cy="891781"/>
            <a:chOff x="3713031" y="2419793"/>
            <a:chExt cx="4211769" cy="4476669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5094380" y="5339349"/>
              <a:ext cx="2830420" cy="126383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094380" y="4419600"/>
              <a:ext cx="0" cy="22224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2" t="84802" r="57653" b="9468"/>
            <a:stretch/>
          </p:blipFill>
          <p:spPr bwMode="auto">
            <a:xfrm>
              <a:off x="3713031" y="4166780"/>
              <a:ext cx="854863" cy="1536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707721" y="2419793"/>
              <a:ext cx="1367445" cy="66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-V</a:t>
              </a:r>
              <a:r>
                <a:rPr lang="en-US" sz="2000" b="1" baseline="-25000" dirty="0"/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094381" y="4166779"/>
              <a:ext cx="2830419" cy="118741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857243" y="6227058"/>
              <a:ext cx="1367445" cy="66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V</a:t>
              </a:r>
              <a:r>
                <a:rPr lang="en-US" sz="2000" b="1" baseline="-25000" dirty="0"/>
                <a:t>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84841" y="5588538"/>
            <a:ext cx="2139963" cy="736062"/>
            <a:chOff x="3923524" y="-13328534"/>
            <a:chExt cx="4001276" cy="27679532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5094380" y="5339349"/>
              <a:ext cx="2830420" cy="126383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2" t="84802" r="57653" b="9468"/>
            <a:stretch/>
          </p:blipFill>
          <p:spPr bwMode="auto">
            <a:xfrm>
              <a:off x="3923524" y="-1866562"/>
              <a:ext cx="854864" cy="1621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707721" y="-13328534"/>
              <a:ext cx="1367445" cy="66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-V</a:t>
              </a:r>
              <a:r>
                <a:rPr lang="en-US" sz="2000" b="1" baseline="-25000" dirty="0"/>
                <a:t>1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094381" y="4166779"/>
              <a:ext cx="2830419" cy="118741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975543" y="12460901"/>
              <a:ext cx="1367445" cy="66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V</a:t>
              </a:r>
              <a:r>
                <a:rPr lang="en-US" sz="2000" b="1" baseline="-25000" dirty="0"/>
                <a:t>2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4036209" y="5588537"/>
            <a:ext cx="846093" cy="9905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Callout 1 30"/>
          <p:cNvSpPr/>
          <p:nvPr/>
        </p:nvSpPr>
        <p:spPr>
          <a:xfrm>
            <a:off x="6451912" y="4656665"/>
            <a:ext cx="2524835" cy="1600200"/>
          </a:xfrm>
          <a:prstGeom prst="borderCallout1">
            <a:avLst>
              <a:gd name="adj1" fmla="val 38918"/>
              <a:gd name="adj2" fmla="val 4449"/>
              <a:gd name="adj3" fmla="val 77206"/>
              <a:gd name="adj4" fmla="val -734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739060" y="4648200"/>
            <a:ext cx="2237687" cy="1445660"/>
            <a:chOff x="6739060" y="4648200"/>
            <a:chExt cx="2237687" cy="1445660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7365257" y="5909992"/>
              <a:ext cx="1611490" cy="3360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2" t="84802" r="57653" b="9468"/>
            <a:stretch/>
          </p:blipFill>
          <p:spPr bwMode="auto">
            <a:xfrm>
              <a:off x="6739060" y="5412770"/>
              <a:ext cx="457198" cy="431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7693284" y="4648200"/>
              <a:ext cx="731337" cy="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-V</a:t>
              </a:r>
              <a:r>
                <a:rPr lang="en-US" sz="2000" b="1" baseline="-25000" dirty="0"/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59941" y="6076059"/>
              <a:ext cx="731337" cy="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V</a:t>
              </a:r>
              <a:r>
                <a:rPr lang="en-US" sz="2000" b="1" baseline="-25000" dirty="0"/>
                <a:t>2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428629" y="5029200"/>
              <a:ext cx="154811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455523" y="4984913"/>
              <a:ext cx="0" cy="10989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0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 bldLvl="2"/>
      <p:bldP spid="29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9F43A-236D-4067-8ABA-B0D891BC8E2E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Ch 2 CP4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219200" y="1905000"/>
            <a:ext cx="6553200" cy="1844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500" b="1" baseline="-2500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2500" b="1">
                <a:solidFill>
                  <a:srgbClr val="FF0000"/>
                </a:solidFill>
                <a:sym typeface="Symbol" pitchFamily="18" charset="2"/>
              </a:rPr>
              <a:t> = 14 m/s           a = 2 m/s</a:t>
            </a:r>
            <a:r>
              <a:rPr lang="en-US" sz="2500" b="1" baseline="30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2500" b="1">
                <a:solidFill>
                  <a:srgbClr val="FF0000"/>
                </a:solidFill>
                <a:sym typeface="Symbol" pitchFamily="18" charset="2"/>
              </a:rPr>
              <a:t>        v = 24m/s</a:t>
            </a:r>
          </a:p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  <a:sym typeface="Symbol" pitchFamily="18" charset="2"/>
              </a:rPr>
              <a:t>What is the time?</a:t>
            </a:r>
          </a:p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  <a:sym typeface="Symbol" pitchFamily="18" charset="2"/>
              </a:rPr>
              <a:t>What is the distance?</a:t>
            </a:r>
          </a:p>
          <a:p>
            <a:pPr eaLnBrk="1" hangingPunct="1">
              <a:spcBef>
                <a:spcPct val="20000"/>
              </a:spcBef>
            </a:pPr>
            <a:r>
              <a:rPr lang="en-US" sz="2500" b="1">
                <a:solidFill>
                  <a:srgbClr val="FF0000"/>
                </a:solidFill>
                <a:sym typeface="Symbol" pitchFamily="18" charset="2"/>
              </a:rPr>
              <a:t>Computed at 1 second intervals.?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56146" y="3876273"/>
            <a:ext cx="8305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a)  v = </a:t>
            </a:r>
            <a:r>
              <a:rPr lang="en-US" sz="2500" b="1" dirty="0">
                <a:sym typeface="Symbol" pitchFamily="18" charset="2"/>
              </a:rPr>
              <a:t>v</a:t>
            </a:r>
            <a:r>
              <a:rPr lang="en-US" sz="2500" b="1" baseline="-25000" dirty="0">
                <a:sym typeface="Symbol" pitchFamily="18" charset="2"/>
              </a:rPr>
              <a:t>0</a:t>
            </a:r>
            <a:r>
              <a:rPr lang="en-US" sz="2500" b="1" dirty="0"/>
              <a:t> + at,  24m/s = 14m/s +2m/s</a:t>
            </a:r>
            <a:r>
              <a:rPr lang="en-US" sz="2500" b="1" baseline="30000" dirty="0"/>
              <a:t>2 </a:t>
            </a:r>
            <a:r>
              <a:rPr lang="en-US" sz="2500" b="1" dirty="0"/>
              <a:t>× t, </a:t>
            </a:r>
            <a:r>
              <a:rPr lang="en-US" sz="2500" b="1" dirty="0">
                <a:solidFill>
                  <a:srgbClr val="FF0000"/>
                </a:solidFill>
              </a:rPr>
              <a:t>t = 5s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07503" y="4648200"/>
            <a:ext cx="8458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b)  d = </a:t>
            </a:r>
            <a:r>
              <a:rPr lang="en-US" sz="2500" b="1" dirty="0">
                <a:sym typeface="Symbol" pitchFamily="18" charset="2"/>
              </a:rPr>
              <a:t>v</a:t>
            </a:r>
            <a:r>
              <a:rPr lang="en-US" sz="2500" b="1" baseline="-25000" dirty="0">
                <a:sym typeface="Symbol" pitchFamily="18" charset="2"/>
              </a:rPr>
              <a:t>0</a:t>
            </a:r>
            <a:r>
              <a:rPr lang="en-US" sz="2500" b="1" dirty="0"/>
              <a:t>t + ½ at</a:t>
            </a:r>
            <a:r>
              <a:rPr lang="en-US" sz="2500" b="1" baseline="30000" dirty="0"/>
              <a:t>2</a:t>
            </a:r>
            <a:r>
              <a:rPr lang="en-US" sz="2500" b="1" dirty="0"/>
              <a:t>  = 14m/s × 5s + 0.5 × 2m/s</a:t>
            </a:r>
            <a:r>
              <a:rPr lang="en-US" sz="2500" b="1" baseline="30000" dirty="0"/>
              <a:t>2 </a:t>
            </a:r>
            <a:r>
              <a:rPr lang="en-US" sz="2500" b="1" dirty="0"/>
              <a:t>× 5s × 5s  </a:t>
            </a:r>
            <a:r>
              <a:rPr lang="en-US" sz="2500" b="1" dirty="0">
                <a:solidFill>
                  <a:srgbClr val="FF0000"/>
                </a:solidFill>
              </a:rPr>
              <a:t>= 95m</a:t>
            </a:r>
          </a:p>
          <a:p>
            <a:pPr eaLnBrk="1" hangingPunct="1">
              <a:spcBef>
                <a:spcPct val="50000"/>
              </a:spcBef>
            </a:pPr>
            <a:endParaRPr lang="en-US" sz="2500" b="1" baseline="30000" dirty="0">
              <a:solidFill>
                <a:srgbClr val="FF0000"/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8153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/>
              <a:t>c)  </a:t>
            </a:r>
            <a:r>
              <a:rPr lang="en-US" sz="2500" b="1" dirty="0">
                <a:solidFill>
                  <a:srgbClr val="FF0000"/>
                </a:solidFill>
              </a:rPr>
              <a:t>1 sec = 15    2 sec = 32    3 sec = 51 m    4 sec = 72</a:t>
            </a:r>
            <a:endParaRPr lang="en-US" sz="2500" b="1" baseline="30000" dirty="0">
              <a:solidFill>
                <a:srgbClr val="FF0000"/>
              </a:solidFill>
            </a:endParaRPr>
          </a:p>
        </p:txBody>
      </p:sp>
      <p:grpSp>
        <p:nvGrpSpPr>
          <p:cNvPr id="54282" name="Group 7"/>
          <p:cNvGrpSpPr>
            <a:grpSpLocks/>
          </p:cNvGrpSpPr>
          <p:nvPr/>
        </p:nvGrpSpPr>
        <p:grpSpPr bwMode="auto">
          <a:xfrm>
            <a:off x="1447800" y="838200"/>
            <a:ext cx="6200775" cy="933450"/>
            <a:chOff x="1200" y="1344"/>
            <a:chExt cx="3906" cy="588"/>
          </a:xfrm>
        </p:grpSpPr>
        <p:sp>
          <p:nvSpPr>
            <p:cNvPr id="54283" name="Line 8"/>
            <p:cNvSpPr>
              <a:spLocks noChangeShapeType="1"/>
            </p:cNvSpPr>
            <p:nvPr/>
          </p:nvSpPr>
          <p:spPr bwMode="auto">
            <a:xfrm>
              <a:off x="1200" y="1776"/>
              <a:ext cx="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Oval 9"/>
            <p:cNvSpPr>
              <a:spLocks noChangeArrowheads="1"/>
            </p:cNvSpPr>
            <p:nvPr/>
          </p:nvSpPr>
          <p:spPr bwMode="auto">
            <a:xfrm>
              <a:off x="2784" y="172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Text Box 10"/>
            <p:cNvSpPr txBox="1">
              <a:spLocks noChangeArrowheads="1"/>
            </p:cNvSpPr>
            <p:nvPr/>
          </p:nvSpPr>
          <p:spPr bwMode="auto">
            <a:xfrm>
              <a:off x="1296" y="1344"/>
              <a:ext cx="24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4800" b="1"/>
                <a:t>-</a:t>
              </a:r>
            </a:p>
          </p:txBody>
        </p:sp>
        <p:sp>
          <p:nvSpPr>
            <p:cNvPr id="54286" name="Text Box 11"/>
            <p:cNvSpPr txBox="1">
              <a:spLocks noChangeArrowheads="1"/>
            </p:cNvSpPr>
            <p:nvPr/>
          </p:nvSpPr>
          <p:spPr bwMode="auto">
            <a:xfrm>
              <a:off x="4512" y="1440"/>
              <a:ext cx="2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/>
                <a:t>+</a:t>
              </a:r>
            </a:p>
          </p:txBody>
        </p:sp>
        <p:sp>
          <p:nvSpPr>
            <p:cNvPr id="54287" name="Text Box 12"/>
            <p:cNvSpPr txBox="1">
              <a:spLocks noChangeArrowheads="1"/>
            </p:cNvSpPr>
            <p:nvPr/>
          </p:nvSpPr>
          <p:spPr bwMode="auto">
            <a:xfrm>
              <a:off x="4848" y="1536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/>
                <a:t>x</a:t>
              </a:r>
            </a:p>
          </p:txBody>
        </p:sp>
        <p:pic>
          <p:nvPicPr>
            <p:cNvPr id="54288" name="Picture 13" descr="c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53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9" name="Text Box 14"/>
            <p:cNvSpPr txBox="1">
              <a:spLocks noChangeArrowheads="1"/>
            </p:cNvSpPr>
            <p:nvPr/>
          </p:nvSpPr>
          <p:spPr bwMode="auto">
            <a:xfrm>
              <a:off x="3360" y="148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/>
                <a:t>d</a:t>
              </a:r>
            </a:p>
          </p:txBody>
        </p:sp>
        <p:sp>
          <p:nvSpPr>
            <p:cNvPr id="54290" name="Line 15"/>
            <p:cNvSpPr>
              <a:spLocks noChangeShapeType="1"/>
            </p:cNvSpPr>
            <p:nvPr/>
          </p:nvSpPr>
          <p:spPr bwMode="auto">
            <a:xfrm>
              <a:off x="3552" y="1632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Line 16"/>
            <p:cNvSpPr>
              <a:spLocks noChangeShapeType="1"/>
            </p:cNvSpPr>
            <p:nvPr/>
          </p:nvSpPr>
          <p:spPr bwMode="auto">
            <a:xfrm flipH="1">
              <a:off x="2832" y="1632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6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/>
      <p:bldP spid="88069" grpId="0"/>
      <p:bldP spid="880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4038"/>
            <a:ext cx="8534400" cy="1431925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What is the average acceleration between 4 s and 8 s?</a:t>
            </a:r>
            <a:b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3505200" cy="3581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1.0 m/s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2.0 m/s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1.0 m/s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2.0m/s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Impossible to determine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baseline="30000" dirty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baseline="30000" dirty="0">
              <a:latin typeface="Comic Sans MS" pitchFamily="66" charset="0"/>
            </a:endParaRPr>
          </a:p>
        </p:txBody>
      </p:sp>
      <p:pic>
        <p:nvPicPr>
          <p:cNvPr id="8509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505200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5105400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0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In the graph shown, during which time interval is the acceleration greatest?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77724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Between 0 s and 2 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Between 2 s and 4 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Between 4 s and 8 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 acceleration does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66" charset="0"/>
              </a:rPr>
              <a:t>        not change.</a:t>
            </a:r>
          </a:p>
        </p:txBody>
      </p:sp>
      <p:sp>
        <p:nvSpPr>
          <p:cNvPr id="836612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755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 acceleration is greatest between 2 s and 4 s.  </a:t>
            </a:r>
          </a:p>
          <a:p>
            <a:r>
              <a:rPr lang="en-US">
                <a:latin typeface="Arial" charset="0"/>
              </a:rPr>
              <a:t>The velocity is changing fastest, and the graph has the greatest slope, during this interval.</a:t>
            </a:r>
          </a:p>
        </p:txBody>
      </p:sp>
      <p:pic>
        <p:nvPicPr>
          <p:cNvPr id="8366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At which part the direction of the acceleration is opposite to that of velocity?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77724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Part A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Part B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Part C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The acceleration does not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 dirty="0">
                <a:latin typeface="Comic Sans MS" pitchFamily="66" charset="0"/>
              </a:rPr>
              <a:t>	change.</a:t>
            </a:r>
          </a:p>
        </p:txBody>
      </p:sp>
      <p:pic>
        <p:nvPicPr>
          <p:cNvPr id="8448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40386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8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The velocity graph of an object is shown.  Is the acceleration of the object constant?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772400" cy="1600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No.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It is impossible to determine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66" charset="0"/>
              </a:rPr>
              <a:t>	from this graph.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The slope of the velocity curve gradually decreases with time, so the acceleration is decreasing.  Initially the velocity is changing quite rapidly, but as time goes on the velocity reaches a maximum value and then stays constant.</a:t>
            </a:r>
            <a:endParaRPr lang="en-US">
              <a:latin typeface="Arial" charset="0"/>
            </a:endParaRPr>
          </a:p>
        </p:txBody>
      </p:sp>
      <p:pic>
        <p:nvPicPr>
          <p:cNvPr id="8489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505200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8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The velocity graph of an object is shown.  Is the acceleration of the object constant?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pic>
        <p:nvPicPr>
          <p:cNvPr id="8489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505200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8023"/>
            <a:ext cx="4343400" cy="326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772400" cy="1600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Yes.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No.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It is impossible to determine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 dirty="0">
                <a:latin typeface="Comic Sans MS" pitchFamily="66" charset="0"/>
              </a:rPr>
              <a:t>	from this graph.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9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4038"/>
            <a:ext cx="8534400" cy="1431925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Test Quiz: 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What is the average acceleration between 0 s and 4 s?</a:t>
            </a:r>
            <a:b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3500" b="1" dirty="0">
                <a:latin typeface="Comic Sans MS" pitchFamily="66" charset="0"/>
              </a:rPr>
              <a:t>.</a:t>
            </a:r>
            <a:endParaRPr lang="en-US" sz="3500" b="1" dirty="0"/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3505200" cy="3581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1.0 m/s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2.0 m/s</a:t>
            </a:r>
            <a:r>
              <a:rPr lang="en-US" sz="2000" baseline="30000" dirty="0">
                <a:latin typeface="Comic Sans MS" pitchFamily="66" charset="0"/>
              </a:rPr>
              <a:t>2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1.0 m/s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2.0m/s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Impossible to determine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baseline="30000" dirty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endParaRPr lang="en-US" sz="2000" baseline="30000" dirty="0">
              <a:latin typeface="Comic Sans MS" pitchFamily="66" charset="0"/>
            </a:endParaRPr>
          </a:p>
        </p:txBody>
      </p:sp>
      <p:pic>
        <p:nvPicPr>
          <p:cNvPr id="8509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505200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5105400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01482B-B8C5-487F-AC06-9524EF40D48A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Units System 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953000"/>
          </a:xfrm>
        </p:spPr>
        <p:txBody>
          <a:bodyPr/>
          <a:lstStyle/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There are many systems of units </a:t>
            </a:r>
          </a:p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For this class we use the SI system (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International System of Units).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eaLnBrk="1" hangingPunct="1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Length – hand, foot, mile,…                         </a:t>
            </a:r>
            <a:r>
              <a:rPr lang="en-US" sz="25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meter</a:t>
            </a:r>
          </a:p>
          <a:p>
            <a:pPr marL="0" indent="0" eaLnBrk="1" hangingPunct="1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Time – sundial, water clock,                        </a:t>
            </a:r>
            <a:r>
              <a:rPr lang="en-US" sz="25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</a:p>
          <a:p>
            <a:pPr marL="0" indent="0" eaLnBrk="1" hangingPunct="1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Mass –  pound, ton, gram…                         </a:t>
            </a:r>
            <a:r>
              <a:rPr lang="en-US" sz="25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kilogram</a:t>
            </a:r>
          </a:p>
          <a:p>
            <a:pPr marL="0" indent="0" eaLnBrk="1" hangingPunct="1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Volume – peck, bushel, cup …                  </a:t>
            </a:r>
            <a:r>
              <a:rPr lang="en-US" sz="25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cubic meter</a:t>
            </a:r>
          </a:p>
          <a:p>
            <a:pPr marL="0" indent="0" eaLnBrk="1" hangingPunct="1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Area  - acre, square mile, hectare              </a:t>
            </a:r>
            <a:r>
              <a:rPr lang="en-US" sz="25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square meter</a:t>
            </a:r>
          </a:p>
          <a:p>
            <a:pPr marL="0" indent="0" eaLnBrk="1" hangingPunct="1"/>
            <a:endParaRPr lang="en-US" sz="25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When solving  problems, use the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system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quantities.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Then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covert it to any other systems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the end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/>
            <a:endParaRPr lang="en-US" sz="25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1/7/2011</a:t>
            </a:r>
          </a:p>
        </p:txBody>
      </p:sp>
    </p:spTree>
    <p:extLst>
      <p:ext uri="{BB962C8B-B14F-4D97-AF65-F5344CB8AC3E}">
        <p14:creationId xmlns:p14="http://schemas.microsoft.com/office/powerpoint/2010/main" val="342390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575300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The 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slope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at any point on the 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distance-versus-time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graph represents the instantaneous 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velocity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at that time.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988" name="Text Box 4"/>
              <p:cNvSpPr txBox="1">
                <a:spLocks noChangeArrowheads="1"/>
              </p:cNvSpPr>
              <p:nvPr/>
            </p:nvSpPr>
            <p:spPr bwMode="auto">
              <a:xfrm>
                <a:off x="0" y="1752600"/>
                <a:ext cx="3581400" cy="4001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chemeClr val="folHlink"/>
                  </a:buClr>
                  <a:buFont typeface="Wingdings" pitchFamily="2" charset="2"/>
                  <a:buChar char="§"/>
                </a:pPr>
                <a:r>
                  <a:rPr lang="en-US" b="1" i="1" dirty="0">
                    <a:solidFill>
                      <a:schemeClr val="accent1"/>
                    </a:solidFill>
                    <a:latin typeface="Arial" charset="0"/>
                  </a:rPr>
                  <a:t>Slope</a:t>
                </a:r>
                <a:r>
                  <a:rPr lang="en-US" dirty="0">
                    <a:latin typeface="Arial" charset="0"/>
                  </a:rPr>
                  <a:t> is change in vertical quantity divided by change in horizontal quantity, i.e. </a:t>
                </a:r>
              </a:p>
              <a:p>
                <a:pPr>
                  <a:buClr>
                    <a:schemeClr val="folHlink"/>
                  </a:buClr>
                </a:pPr>
                <a:endParaRPr lang="en-US" dirty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Arial" charset="0"/>
                  </a:rPr>
                  <a:t>,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𝑣𝑒𝑙𝑜𝑐𝑖𝑡𝑦</m:t>
                    </m:r>
                  </m:oMath>
                </a14:m>
                <a:endParaRPr lang="en-US" dirty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</a:pPr>
                <a:endParaRPr lang="en-US" dirty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  <a:buFont typeface="Wingdings" pitchFamily="2" charset="2"/>
                  <a:buChar char="§"/>
                </a:pPr>
                <a:r>
                  <a:rPr lang="en-US">
                    <a:latin typeface="Arial" charset="0"/>
                  </a:rPr>
                  <a:t>Similar </a:t>
                </a:r>
                <a:r>
                  <a:rPr lang="en-US" dirty="0">
                    <a:latin typeface="Arial" charset="0"/>
                  </a:rPr>
                  <a:t>to everyday meaning: </a:t>
                </a:r>
              </a:p>
              <a:p>
                <a:pPr lvl="1">
                  <a:buClr>
                    <a:schemeClr val="folHlink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Arial" charset="0"/>
                  </a:rPr>
                  <a:t>steepest “slope” is between 0 s and 20 s.</a:t>
                </a:r>
              </a:p>
              <a:p>
                <a:pPr lvl="1">
                  <a:buClr>
                    <a:schemeClr val="folHlink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Arial" charset="0"/>
                  </a:rPr>
                  <a:t>slope is zero (flat) between 20 s and 30 s</a:t>
                </a:r>
              </a:p>
              <a:p>
                <a:pPr lvl="1">
                  <a:buClr>
                    <a:schemeClr val="folHlink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Arial" charset="0"/>
                  </a:rPr>
                  <a:t>slope is negative between 50 s and 60 s</a:t>
                </a:r>
              </a:p>
            </p:txBody>
          </p:sp>
        </mc:Choice>
        <mc:Fallback xmlns="">
          <p:sp>
            <p:nvSpPr>
              <p:cNvPr id="8099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52600"/>
                <a:ext cx="3581400" cy="4001224"/>
              </a:xfrm>
              <a:prstGeom prst="rect">
                <a:avLst/>
              </a:prstGeom>
              <a:blipFill rotWithShape="1">
                <a:blip r:embed="rId4"/>
                <a:stretch>
                  <a:fillRect l="-1361" t="-762" b="-1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09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The graph shows the position of a car with respect to time.  Does the car ever go backward?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77724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during the first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66" charset="0"/>
              </a:rPr>
              <a:t>	segment (labeled A).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during the second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66" charset="0"/>
              </a:rPr>
              <a:t>	segment (labeled B).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Yes, during the third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66" charset="0"/>
              </a:rPr>
              <a:t>	segment (not labeled).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No, never.</a:t>
            </a:r>
          </a:p>
        </p:txBody>
      </p:sp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609600" y="5410200"/>
            <a:ext cx="755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 distance traveled is </a:t>
            </a:r>
            <a:r>
              <a:rPr lang="en-US" b="1" i="1">
                <a:latin typeface="Arial" charset="0"/>
              </a:rPr>
              <a:t>decreasing</a:t>
            </a:r>
            <a:r>
              <a:rPr lang="en-US">
                <a:latin typeface="Arial" charset="0"/>
              </a:rPr>
              <a:t> during the third segment, so at this time the car is moving backward.</a:t>
            </a:r>
          </a:p>
        </p:txBody>
      </p:sp>
      <p:pic>
        <p:nvPicPr>
          <p:cNvPr id="8386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419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9075"/>
            <a:ext cx="8915400" cy="210185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Is the instantaneous velocity at point A greater or less than that at point B?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77724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Greater than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Less than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 same as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Unable to tell from this graph</a:t>
            </a:r>
          </a:p>
        </p:txBody>
      </p:sp>
      <p:sp>
        <p:nvSpPr>
          <p:cNvPr id="840708" name="Text Box 4"/>
          <p:cNvSpPr txBox="1">
            <a:spLocks noChangeArrowheads="1"/>
          </p:cNvSpPr>
          <p:nvPr/>
        </p:nvSpPr>
        <p:spPr bwMode="auto">
          <a:xfrm>
            <a:off x="0" y="54102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 instantaneous velocities can be compared by looking at their slopes. The </a:t>
            </a:r>
            <a:r>
              <a:rPr lang="en-US" b="1" i="1">
                <a:latin typeface="Arial" charset="0"/>
              </a:rPr>
              <a:t>steeper slope</a:t>
            </a:r>
            <a:r>
              <a:rPr lang="en-US">
                <a:latin typeface="Arial" charset="0"/>
              </a:rPr>
              <a:t> indicates the </a:t>
            </a:r>
            <a:r>
              <a:rPr lang="en-US" b="1" i="1">
                <a:latin typeface="Arial" charset="0"/>
              </a:rPr>
              <a:t>greater instantaneous velocity</a:t>
            </a:r>
            <a:r>
              <a:rPr lang="en-US">
                <a:latin typeface="Arial" charset="0"/>
              </a:rPr>
              <a:t>, so the velocity at A is greater.</a:t>
            </a:r>
          </a:p>
        </p:txBody>
      </p:sp>
      <p:pic>
        <p:nvPicPr>
          <p:cNvPr id="840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419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1/7/2011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57ABA-853A-4984-BED3-FCF6CFAB5F1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0ABF-1198-4A67-A79A-4C64A0BACB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995715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https://www.youtube.com/watch?v=6NvBGb5lf78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8382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 floating dog</a:t>
            </a:r>
          </a:p>
        </p:txBody>
      </p:sp>
      <p:pic>
        <p:nvPicPr>
          <p:cNvPr id="31746" name="Picture 2" descr="Image result for a floating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740133"/>
            <a:ext cx="4711700" cy="39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28606" y="5152267"/>
            <a:ext cx="4391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http://www.digitaljournal.com/image/71076</a:t>
            </a:r>
          </a:p>
        </p:txBody>
      </p:sp>
    </p:spTree>
    <p:extLst>
      <p:ext uri="{BB962C8B-B14F-4D97-AF65-F5344CB8AC3E}">
        <p14:creationId xmlns:p14="http://schemas.microsoft.com/office/powerpoint/2010/main" val="207855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0" y="125738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To summarize the car’s velocity information, let the horizontal axis represent 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time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, and the vertical axis represent 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velocity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2036" name="Text Box 4"/>
          <p:cNvSpPr txBox="1">
            <a:spLocks noChangeArrowheads="1"/>
          </p:cNvSpPr>
          <p:nvPr/>
        </p:nvSpPr>
        <p:spPr bwMode="auto">
          <a:xfrm>
            <a:off x="838200" y="5124828"/>
            <a:ext cx="7102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The velocity is constant wherever the slope of the distance-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-time graph is constant.</a:t>
            </a:r>
          </a:p>
          <a:p>
            <a:pPr>
              <a:buClr>
                <a:schemeClr val="folHlink"/>
              </a:buClr>
            </a:pPr>
            <a:endParaRPr lang="en-US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The velocity changes only when the distance graph’s slope changes.</a:t>
            </a:r>
          </a:p>
        </p:txBody>
      </p:sp>
      <p:pic>
        <p:nvPicPr>
          <p:cNvPr id="812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66293"/>
            <a:ext cx="4568288" cy="31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293"/>
            <a:ext cx="4045454" cy="31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2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91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For example: a car traveling on a local highway</a:t>
            </a:r>
          </a:p>
        </p:txBody>
      </p:sp>
      <p:sp>
        <p:nvSpPr>
          <p:cNvPr id="852995" name="Text Box 3"/>
          <p:cNvSpPr txBox="1">
            <a:spLocks noChangeArrowheads="1"/>
          </p:cNvSpPr>
          <p:nvPr/>
        </p:nvSpPr>
        <p:spPr bwMode="auto">
          <a:xfrm>
            <a:off x="5562600" y="1219200"/>
            <a:ext cx="30638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A steep slope indicates  a rapid change in velocity (or speed), and thus a large acceleration.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A horizontal line has zero slope and represents zero acceleration.</a:t>
            </a:r>
          </a:p>
        </p:txBody>
      </p:sp>
      <p:pic>
        <p:nvPicPr>
          <p:cNvPr id="852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953000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1894</Words>
  <Application>Microsoft Office PowerPoint</Application>
  <PresentationFormat>On-screen Show (4:3)</PresentationFormat>
  <Paragraphs>314</Paragraphs>
  <Slides>29</Slides>
  <Notes>22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Clip</vt:lpstr>
      <vt:lpstr>Equation</vt:lpstr>
      <vt:lpstr>Vector and Scalar Quantities</vt:lpstr>
      <vt:lpstr>We need clear, precise definitions</vt:lpstr>
      <vt:lpstr>Units System </vt:lpstr>
      <vt:lpstr>PowerPoint Presentation</vt:lpstr>
      <vt:lpstr>The graph shows the position of a car with respect to time.  Does the car ever go backward?</vt:lpstr>
      <vt:lpstr>Is the instantaneous velocity at point A greater or less than that at point B?</vt:lpstr>
      <vt:lpstr>PowerPoint Presentation</vt:lpstr>
      <vt:lpstr>PowerPoint Presentation</vt:lpstr>
      <vt:lpstr>PowerPoint Presentation</vt:lpstr>
      <vt:lpstr>PowerPoint Presentation</vt:lpstr>
      <vt:lpstr>In the graph shown, is the velocity constant for any time interval?</vt:lpstr>
      <vt:lpstr>A car moves along a straight road as shown.  Does it ever go backward?</vt:lpstr>
      <vt:lpstr>PowerPoint Presentation</vt:lpstr>
      <vt:lpstr>PowerPoint Presentation</vt:lpstr>
      <vt:lpstr>During which time interval is the distance traveled by the car the greatest?</vt:lpstr>
      <vt:lpstr>Acceleration</vt:lpstr>
      <vt:lpstr>Acceleration (cont.)</vt:lpstr>
      <vt:lpstr>Average  and Instantaneous Acceleration</vt:lpstr>
      <vt:lpstr>Straight line motion with constant acceleration</vt:lpstr>
      <vt:lpstr>Vector Addition</vt:lpstr>
      <vt:lpstr>Vector Subtraction</vt:lpstr>
      <vt:lpstr>Constant Speed Circular Motion</vt:lpstr>
      <vt:lpstr>Ch 2 CP4</vt:lpstr>
      <vt:lpstr>What is the average acceleration between 4 s and 8 s? .</vt:lpstr>
      <vt:lpstr>In the graph shown, during which time interval is the acceleration greatest?</vt:lpstr>
      <vt:lpstr>At which part the direction of the acceleration is opposite to that of velocity?</vt:lpstr>
      <vt:lpstr>The velocity graph of an object is shown.  Is the acceleration of the object constant?</vt:lpstr>
      <vt:lpstr>The velocity graph of an object is shown.  Is the acceleration of the object constant?</vt:lpstr>
      <vt:lpstr>Test Quiz: What is the average acceleration between 0 s and 4 s? .</vt:lpstr>
    </vt:vector>
  </TitlesOfParts>
  <Company>purdue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David King</cp:lastModifiedBy>
  <cp:revision>143</cp:revision>
  <dcterms:created xsi:type="dcterms:W3CDTF">2011-01-03T22:53:57Z</dcterms:created>
  <dcterms:modified xsi:type="dcterms:W3CDTF">2021-01-25T00:46:57Z</dcterms:modified>
</cp:coreProperties>
</file>