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2" r:id="rId2"/>
    <p:sldId id="294" r:id="rId3"/>
    <p:sldId id="295" r:id="rId4"/>
    <p:sldId id="296" r:id="rId5"/>
    <p:sldId id="297" r:id="rId6"/>
    <p:sldId id="298" r:id="rId7"/>
    <p:sldId id="299" r:id="rId8"/>
    <p:sldId id="283" r:id="rId9"/>
    <p:sldId id="363" r:id="rId10"/>
    <p:sldId id="361" r:id="rId11"/>
    <p:sldId id="360" r:id="rId12"/>
    <p:sldId id="362" r:id="rId13"/>
    <p:sldId id="303" r:id="rId14"/>
    <p:sldId id="374" r:id="rId15"/>
    <p:sldId id="359" r:id="rId16"/>
    <p:sldId id="351" r:id="rId17"/>
    <p:sldId id="306" r:id="rId18"/>
    <p:sldId id="307" r:id="rId19"/>
    <p:sldId id="356" r:id="rId20"/>
    <p:sldId id="310" r:id="rId21"/>
    <p:sldId id="311" r:id="rId22"/>
    <p:sldId id="315" r:id="rId23"/>
    <p:sldId id="316" r:id="rId24"/>
    <p:sldId id="358" r:id="rId25"/>
    <p:sldId id="328" r:id="rId26"/>
    <p:sldId id="329" r:id="rId27"/>
    <p:sldId id="330" r:id="rId28"/>
    <p:sldId id="331" r:id="rId29"/>
    <p:sldId id="332" r:id="rId30"/>
    <p:sldId id="333" r:id="rId31"/>
    <p:sldId id="372" r:id="rId32"/>
    <p:sldId id="364" r:id="rId33"/>
    <p:sldId id="365" r:id="rId34"/>
    <p:sldId id="366" r:id="rId35"/>
    <p:sldId id="367" r:id="rId36"/>
    <p:sldId id="368" r:id="rId37"/>
    <p:sldId id="369" r:id="rId38"/>
    <p:sldId id="370" r:id="rId39"/>
    <p:sldId id="371"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92" autoAdjust="0"/>
  </p:normalViewPr>
  <p:slideViewPr>
    <p:cSldViewPr>
      <p:cViewPr varScale="1">
        <p:scale>
          <a:sx n="63" d="100"/>
          <a:sy n="63" d="100"/>
        </p:scale>
        <p:origin x="1074"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B9895F00-30D4-40C0-98C6-595AA260F0DD}" type="datetimeFigureOut">
              <a:rPr lang="en-US"/>
              <a:pPr>
                <a:defRPr/>
              </a:pPr>
              <a:t>1/21/2021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B353E09-7CBA-4A10-9EB9-E5778C005BB7}" type="slidenum">
              <a:rPr lang="en-US"/>
              <a:pPr>
                <a:defRPr/>
              </a:pPr>
              <a:t>‹#›</a:t>
            </a:fld>
            <a:endParaRPr lang="en-US"/>
          </a:p>
        </p:txBody>
      </p:sp>
    </p:spTree>
    <p:extLst>
      <p:ext uri="{BB962C8B-B14F-4D97-AF65-F5344CB8AC3E}">
        <p14:creationId xmlns:p14="http://schemas.microsoft.com/office/powerpoint/2010/main" val="236588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1</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F12D6-DFA0-4B98-A71E-C5BA0923F9FE}" type="slidenum">
              <a:rPr lang="en-US"/>
              <a:pPr/>
              <a:t>10</a:t>
            </a:fld>
            <a:endParaRPr lang="en-US"/>
          </a:p>
        </p:txBody>
      </p:sp>
      <p:sp>
        <p:nvSpPr>
          <p:cNvPr id="5662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662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CA" dirty="0"/>
              <a:t>A lot</a:t>
            </a:r>
            <a:r>
              <a:rPr lang="en-CA" baseline="0" dirty="0"/>
              <a:t> of equations in the board. Mathematics is the language used in physics.</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353E09-7CBA-4A10-9EB9-E5778C005BB7}" type="slidenum">
              <a:rPr lang="en-US" smtClean="0"/>
              <a:pPr>
                <a:defRPr/>
              </a:pPr>
              <a:t>16</a:t>
            </a:fld>
            <a:endParaRPr lang="en-US"/>
          </a:p>
        </p:txBody>
      </p:sp>
    </p:spTree>
    <p:extLst>
      <p:ext uri="{BB962C8B-B14F-4D97-AF65-F5344CB8AC3E}">
        <p14:creationId xmlns:p14="http://schemas.microsoft.com/office/powerpoint/2010/main" val="60500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2F54B-1063-4DE7-97B7-20FC0FCF804A}" type="slidenum">
              <a:rPr lang="en-US"/>
              <a:pPr/>
              <a:t>17</a:t>
            </a:fld>
            <a:endParaRPr lang="en-US"/>
          </a:p>
        </p:txBody>
      </p:sp>
      <p:sp>
        <p:nvSpPr>
          <p:cNvPr id="6942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942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CA"/>
              <a:t>Fig. 2.co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5D991-8147-4CEA-96E4-B4AA63AA291D}" type="slidenum">
              <a:rPr lang="en-US"/>
              <a:pPr/>
              <a:t>18</a:t>
            </a:fld>
            <a:endParaRPr lang="en-US"/>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95D13-AC6E-4BD7-8A1E-511C6044C4BF}" type="slidenum">
              <a:rPr lang="en-US"/>
              <a:pPr/>
              <a:t>20</a:t>
            </a:fld>
            <a:endParaRPr lang="en-US"/>
          </a:p>
        </p:txBody>
      </p:sp>
      <p:sp>
        <p:nvSpPr>
          <p:cNvPr id="6983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9837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CA"/>
              <a:t>Fig. 2.02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ADF3E-CA64-432F-A2AE-C51FA9B18E31}" type="slidenum">
              <a:rPr lang="en-US"/>
              <a:pPr/>
              <a:t>21</a:t>
            </a:fld>
            <a:endParaRPr 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r>
              <a:rPr lang="en-US" dirty="0"/>
              <a:t>Meter hand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6667D-6404-452E-A87F-7D0558ACE0AF}" type="slidenum">
              <a:rPr lang="en-US"/>
              <a:pPr/>
              <a:t>22</a:t>
            </a:fld>
            <a:endParaRPr 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9C933-1AE6-4E27-B870-8BC0275CFDA8}" type="slidenum">
              <a:rPr lang="en-US"/>
              <a:pPr/>
              <a:t>23</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8F18-21D1-4F67-BC56-EC22BBB74CFA}" type="slidenum">
              <a:rPr lang="en-US"/>
              <a:pPr/>
              <a:t>25</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AB7A5-60E1-40E6-AA49-B75C1B6553DE}" type="slidenum">
              <a:rPr lang="en-US"/>
              <a:pPr/>
              <a:t>26</a:t>
            </a:fld>
            <a:endParaRPr lang="en-US"/>
          </a:p>
        </p:txBody>
      </p:sp>
      <p:sp>
        <p:nvSpPr>
          <p:cNvPr id="72499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72499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CA"/>
              <a:t>Fig. 2.14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2</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44A9B-FED8-4F4C-BB7B-693ADEB68ACD}" type="slidenum">
              <a:rPr lang="en-US"/>
              <a:pPr/>
              <a:t>27</a:t>
            </a:fld>
            <a:endParaRPr lang="en-US"/>
          </a:p>
        </p:txBody>
      </p:sp>
      <p:sp>
        <p:nvSpPr>
          <p:cNvPr id="80896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80896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CA"/>
              <a:t>Fig. 2.14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37057-A810-4B3A-98F8-754A3BEEC2FC}" type="slidenum">
              <a:rPr lang="en-US"/>
              <a:pPr/>
              <a:t>28</a:t>
            </a:fld>
            <a:endParaRPr lang="en-US"/>
          </a:p>
        </p:txBody>
      </p:sp>
      <p:sp>
        <p:nvSpPr>
          <p:cNvPr id="81101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81101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CA"/>
              <a:t>Fig. 2.14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34E6A-5BE8-46D7-A82F-BDFD534A3BFF}" type="slidenum">
              <a:rPr lang="en-US"/>
              <a:pPr/>
              <a:t>29</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A0EAF-B8D2-46BA-81A0-96046B6DFE7A}" type="slidenum">
              <a:rPr lang="en-US"/>
              <a:pPr/>
              <a:t>30</a:t>
            </a:fld>
            <a:endParaRPr lang="en-US"/>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a:t>
            </a:r>
            <a:r>
              <a:rPr lang="en-US" baseline="0" dirty="0"/>
              <a:t> not have time to go through in last class</a:t>
            </a:r>
            <a:endParaRPr lang="en-US" dirty="0"/>
          </a:p>
        </p:txBody>
      </p:sp>
      <p:sp>
        <p:nvSpPr>
          <p:cNvPr id="4" name="Slide Number Placeholder 3"/>
          <p:cNvSpPr>
            <a:spLocks noGrp="1"/>
          </p:cNvSpPr>
          <p:nvPr>
            <p:ph type="sldNum" sz="quarter" idx="10"/>
          </p:nvPr>
        </p:nvSpPr>
        <p:spPr/>
        <p:txBody>
          <a:bodyPr/>
          <a:lstStyle/>
          <a:p>
            <a:pPr>
              <a:defRPr/>
            </a:pPr>
            <a:fld id="{BB353E09-7CBA-4A10-9EB9-E5778C005BB7}" type="slidenum">
              <a:rPr lang="en-US" smtClean="0"/>
              <a:pPr>
                <a:defRPr/>
              </a:pPr>
              <a:t>31</a:t>
            </a:fld>
            <a:endParaRPr lang="en-US"/>
          </a:p>
        </p:txBody>
      </p:sp>
    </p:spTree>
    <p:extLst>
      <p:ext uri="{BB962C8B-B14F-4D97-AF65-F5344CB8AC3E}">
        <p14:creationId xmlns:p14="http://schemas.microsoft.com/office/powerpoint/2010/main" val="351505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32</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356603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33</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96350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34</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03329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35</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0796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36</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38815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37</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202165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38</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646913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714F8-3FEF-44F2-89FB-3BBB131767E7}" type="slidenum">
              <a:rPr lang="en-US"/>
              <a:pPr/>
              <a:t>39</a:t>
            </a:fld>
            <a:endParaRPr lang="en-US"/>
          </a:p>
        </p:txBody>
      </p:sp>
      <p:sp>
        <p:nvSpPr>
          <p:cNvPr id="67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6773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4</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5</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6</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F611-4442-4F2B-896A-5AF9DA1490CC}" type="slidenum">
              <a:rPr lang="en-US"/>
              <a:pPr/>
              <a:t>7</a:t>
            </a:fld>
            <a:endParaRPr lang="en-US"/>
          </a:p>
        </p:txBody>
      </p:sp>
      <p:sp>
        <p:nvSpPr>
          <p:cNvPr id="67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714F8-3FEF-44F2-89FB-3BBB131767E7}" type="slidenum">
              <a:rPr lang="en-US"/>
              <a:pPr/>
              <a:t>8</a:t>
            </a:fld>
            <a:endParaRPr lang="en-US"/>
          </a:p>
        </p:txBody>
      </p:sp>
      <p:sp>
        <p:nvSpPr>
          <p:cNvPr id="67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4F629-3EF5-4D90-8DA5-C8E247942DFD}" type="slidenum">
              <a:rPr lang="en-US"/>
              <a:pPr/>
              <a:t>9</a:t>
            </a:fld>
            <a:endParaRPr lang="en-US"/>
          </a:p>
        </p:txBody>
      </p:sp>
      <p:sp>
        <p:nvSpPr>
          <p:cNvPr id="65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9530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00ABF-1198-4A67-A79A-4C64A0BACB3C}" type="slidenum">
              <a:rPr lang="en-US"/>
              <a:pPr>
                <a:defRPr/>
              </a:pPr>
              <a:t>‹#›</a:t>
            </a:fld>
            <a:endParaRPr lang="en-US"/>
          </a:p>
        </p:txBody>
      </p:sp>
    </p:spTree>
    <p:extLst>
      <p:ext uri="{BB962C8B-B14F-4D97-AF65-F5344CB8AC3E}">
        <p14:creationId xmlns:p14="http://schemas.microsoft.com/office/powerpoint/2010/main" val="370453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6ADDE5-F717-4B53-8B82-CCC3603BE0F7}" type="slidenum">
              <a:rPr lang="en-US"/>
              <a:pPr>
                <a:defRPr/>
              </a:pPr>
              <a:t>‹#›</a:t>
            </a:fld>
            <a:endParaRPr lang="en-US"/>
          </a:p>
        </p:txBody>
      </p:sp>
    </p:spTree>
    <p:extLst>
      <p:ext uri="{BB962C8B-B14F-4D97-AF65-F5344CB8AC3E}">
        <p14:creationId xmlns:p14="http://schemas.microsoft.com/office/powerpoint/2010/main" val="67806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5A9141-35D2-4275-8811-A5E277456415}" type="slidenum">
              <a:rPr lang="en-US"/>
              <a:pPr>
                <a:defRPr/>
              </a:pPr>
              <a:t>‹#›</a:t>
            </a:fld>
            <a:endParaRPr lang="en-US"/>
          </a:p>
        </p:txBody>
      </p:sp>
    </p:spTree>
    <p:extLst>
      <p:ext uri="{BB962C8B-B14F-4D97-AF65-F5344CB8AC3E}">
        <p14:creationId xmlns:p14="http://schemas.microsoft.com/office/powerpoint/2010/main" val="401641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57ABA-853A-4984-BED3-FCF6CFAB5F1B}" type="slidenum">
              <a:rPr lang="en-US"/>
              <a:pPr>
                <a:defRPr/>
              </a:pPr>
              <a:t>‹#›</a:t>
            </a:fld>
            <a:endParaRPr lang="en-US"/>
          </a:p>
        </p:txBody>
      </p:sp>
    </p:spTree>
    <p:extLst>
      <p:ext uri="{BB962C8B-B14F-4D97-AF65-F5344CB8AC3E}">
        <p14:creationId xmlns:p14="http://schemas.microsoft.com/office/powerpoint/2010/main" val="7815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1/7/2011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F63CFA-C393-44B8-B625-E2F3AC4CB4B7}" type="slidenum">
              <a:rPr lang="en-US"/>
              <a:pPr>
                <a:defRPr/>
              </a:pPr>
              <a:t>‹#›</a:t>
            </a:fld>
            <a:endParaRPr lang="en-US"/>
          </a:p>
        </p:txBody>
      </p:sp>
    </p:spTree>
    <p:extLst>
      <p:ext uri="{BB962C8B-B14F-4D97-AF65-F5344CB8AC3E}">
        <p14:creationId xmlns:p14="http://schemas.microsoft.com/office/powerpoint/2010/main" val="94152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1/7/2011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0FD0E0-BF10-4359-B904-8B271092FE3A}" type="slidenum">
              <a:rPr lang="en-US"/>
              <a:pPr>
                <a:defRPr/>
              </a:pPr>
              <a:t>‹#›</a:t>
            </a:fld>
            <a:endParaRPr lang="en-US"/>
          </a:p>
        </p:txBody>
      </p:sp>
    </p:spTree>
    <p:extLst>
      <p:ext uri="{BB962C8B-B14F-4D97-AF65-F5344CB8AC3E}">
        <p14:creationId xmlns:p14="http://schemas.microsoft.com/office/powerpoint/2010/main" val="74721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1/7/2011</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5574B6-C977-4418-A1C5-51DE9BF0BBA3}" type="slidenum">
              <a:rPr lang="en-US"/>
              <a:pPr>
                <a:defRPr/>
              </a:pPr>
              <a:t>‹#›</a:t>
            </a:fld>
            <a:endParaRPr lang="en-US"/>
          </a:p>
        </p:txBody>
      </p:sp>
    </p:spTree>
    <p:extLst>
      <p:ext uri="{BB962C8B-B14F-4D97-AF65-F5344CB8AC3E}">
        <p14:creationId xmlns:p14="http://schemas.microsoft.com/office/powerpoint/2010/main" val="131424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1/7/2011</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79B763-3D50-4ECB-B50E-3001940C6449}" type="slidenum">
              <a:rPr lang="en-US"/>
              <a:pPr>
                <a:defRPr/>
              </a:pPr>
              <a:t>‹#›</a:t>
            </a:fld>
            <a:endParaRPr lang="en-US"/>
          </a:p>
        </p:txBody>
      </p:sp>
    </p:spTree>
    <p:extLst>
      <p:ext uri="{BB962C8B-B14F-4D97-AF65-F5344CB8AC3E}">
        <p14:creationId xmlns:p14="http://schemas.microsoft.com/office/powerpoint/2010/main" val="234780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1/7/2011</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C300E1-F895-4E32-91AE-B551084D74D3}" type="slidenum">
              <a:rPr lang="en-US"/>
              <a:pPr>
                <a:defRPr/>
              </a:pPr>
              <a:t>‹#›</a:t>
            </a:fld>
            <a:endParaRPr lang="en-US"/>
          </a:p>
        </p:txBody>
      </p:sp>
    </p:spTree>
    <p:extLst>
      <p:ext uri="{BB962C8B-B14F-4D97-AF65-F5344CB8AC3E}">
        <p14:creationId xmlns:p14="http://schemas.microsoft.com/office/powerpoint/2010/main" val="110367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1/7/2011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85A3DF-C09C-49B2-97EF-B56E5D361442}" type="slidenum">
              <a:rPr lang="en-US"/>
              <a:pPr>
                <a:defRPr/>
              </a:pPr>
              <a:t>‹#›</a:t>
            </a:fld>
            <a:endParaRPr lang="en-US"/>
          </a:p>
        </p:txBody>
      </p:sp>
    </p:spTree>
    <p:extLst>
      <p:ext uri="{BB962C8B-B14F-4D97-AF65-F5344CB8AC3E}">
        <p14:creationId xmlns:p14="http://schemas.microsoft.com/office/powerpoint/2010/main" val="156804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1/7/2011</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8B5629-F200-41FA-A95C-69F3EA7909EC}" type="slidenum">
              <a:rPr lang="en-US"/>
              <a:pPr>
                <a:defRPr/>
              </a:pPr>
              <a:t>‹#›</a:t>
            </a:fld>
            <a:endParaRPr lang="en-US"/>
          </a:p>
        </p:txBody>
      </p:sp>
    </p:spTree>
    <p:extLst>
      <p:ext uri="{BB962C8B-B14F-4D97-AF65-F5344CB8AC3E}">
        <p14:creationId xmlns:p14="http://schemas.microsoft.com/office/powerpoint/2010/main" val="421989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1/7/2011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F877E5F-F82A-4A4C-8D65-393BBBDCDA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RCAF_Station_Gimli" TargetMode="External"/><Relationship Id="rId3" Type="http://schemas.openxmlformats.org/officeDocument/2006/relationships/hyperlink" Target="https://en.wikipedia.org/wiki/Montreal" TargetMode="External"/><Relationship Id="rId7" Type="http://schemas.openxmlformats.org/officeDocument/2006/relationships/hyperlink" Target="https://en.wikipedia.org/wiki/Emergency_landing" TargetMode="External"/><Relationship Id="rId12" Type="http://schemas.openxmlformats.org/officeDocument/2006/relationships/hyperlink" Target="https://en.wikipedia.org/wiki/Gimli_Glider#cite_note-2" TargetMode="External"/><Relationship Id="rId2" Type="http://schemas.openxmlformats.org/officeDocument/2006/relationships/hyperlink" Target="https://en.wikipedia.org/wiki/Airline" TargetMode="External"/><Relationship Id="rId1" Type="http://schemas.openxmlformats.org/officeDocument/2006/relationships/slideLayout" Target="../slideLayouts/slideLayout7.xml"/><Relationship Id="rId6" Type="http://schemas.openxmlformats.org/officeDocument/2006/relationships/hyperlink" Target="https://en.wikipedia.org/wiki/Boeing_767" TargetMode="External"/><Relationship Id="rId11" Type="http://schemas.openxmlformats.org/officeDocument/2006/relationships/hyperlink" Target="https://en.wikipedia.org/wiki/Gimli_Glider#cite_note-NYT-Witkin-1" TargetMode="External"/><Relationship Id="rId5" Type="http://schemas.openxmlformats.org/officeDocument/2006/relationships/hyperlink" Target="https://en.wikipedia.org/wiki/Gliding_flight" TargetMode="External"/><Relationship Id="rId10" Type="http://schemas.openxmlformats.org/officeDocument/2006/relationships/hyperlink" Target="https://en.wikipedia.org/wiki/Aviation_accidents_and_incidents" TargetMode="External"/><Relationship Id="rId4" Type="http://schemas.openxmlformats.org/officeDocument/2006/relationships/hyperlink" Target="https://en.wikipedia.org/wiki/Edmonton" TargetMode="External"/><Relationship Id="rId9" Type="http://schemas.openxmlformats.org/officeDocument/2006/relationships/hyperlink" Target="https://en.wikipedia.org/wiki/Gimli,_Manitob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Mars_Surveyor_'98_program" TargetMode="External"/><Relationship Id="rId7" Type="http://schemas.openxmlformats.org/officeDocument/2006/relationships/hyperlink" Target="http://en.wikipedia.org/wiki/Mars_Climate_Orbiter" TargetMode="External"/><Relationship Id="rId2" Type="http://schemas.openxmlformats.org/officeDocument/2006/relationships/hyperlink" Target="http://en.wikipedia.org/wiki/NASA" TargetMode="External"/><Relationship Id="rId1" Type="http://schemas.openxmlformats.org/officeDocument/2006/relationships/slideLayout" Target="../slideLayouts/slideLayout7.xml"/><Relationship Id="rId6" Type="http://schemas.openxmlformats.org/officeDocument/2006/relationships/hyperlink" Target="http://en.wikipedia.org/wiki/International_System_of_Units" TargetMode="External"/><Relationship Id="rId5" Type="http://schemas.openxmlformats.org/officeDocument/2006/relationships/hyperlink" Target="http://en.wikipedia.org/wiki/Lockheed_Martin" TargetMode="External"/><Relationship Id="rId4" Type="http://schemas.openxmlformats.org/officeDocument/2006/relationships/hyperlink" Target="http://en.wikipedia.org/wiki/Orbit"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marL="457200" lvl="1" indent="0">
              <a:lnSpc>
                <a:spcPct val="80000"/>
              </a:lnSpc>
              <a:buNone/>
            </a:pPr>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2819400"/>
            <a:ext cx="90646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1</a:t>
            </a:fld>
            <a:endParaRPr lang="en-US"/>
          </a:p>
        </p:txBody>
      </p:sp>
    </p:spTree>
    <p:extLst>
      <p:ext uri="{BB962C8B-B14F-4D97-AF65-F5344CB8AC3E}">
        <p14:creationId xmlns:p14="http://schemas.microsoft.com/office/powerpoint/2010/main" val="181813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CA"/>
              <a:t>Fig. 1.2</a:t>
            </a:r>
          </a:p>
        </p:txBody>
      </p:sp>
      <p:pic>
        <p:nvPicPr>
          <p:cNvPr id="565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50800"/>
            <a:ext cx="7708900" cy="67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276600" y="2362200"/>
            <a:ext cx="28956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10200" y="0"/>
            <a:ext cx="28956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04212" y="2400300"/>
            <a:ext cx="1622238"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10</a:t>
            </a:fld>
            <a:endParaRPr lang="en-US"/>
          </a:p>
        </p:txBody>
      </p:sp>
    </p:spTree>
    <p:extLst>
      <p:ext uri="{BB962C8B-B14F-4D97-AF65-F5344CB8AC3E}">
        <p14:creationId xmlns:p14="http://schemas.microsoft.com/office/powerpoint/2010/main" val="20485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8FAD6-1D99-48E6-AE5C-68B80E6E04C1}" type="slidenum">
              <a:rPr lang="en-US" smtClean="0"/>
              <a:pPr eaLnBrk="1" hangingPunct="1"/>
              <a:t>11</a:t>
            </a:fld>
            <a:endParaRPr lang="en-US"/>
          </a:p>
        </p:txBody>
      </p:sp>
      <p:sp>
        <p:nvSpPr>
          <p:cNvPr id="25605" name="Rectangle 2"/>
          <p:cNvSpPr>
            <a:spLocks noGrp="1" noChangeArrowheads="1"/>
          </p:cNvSpPr>
          <p:nvPr>
            <p:ph type="title"/>
          </p:nvPr>
        </p:nvSpPr>
        <p:spPr>
          <a:xfrm>
            <a:off x="457200" y="274638"/>
            <a:ext cx="8229600" cy="639762"/>
          </a:xfrm>
        </p:spPr>
        <p:txBody>
          <a:bodyPr/>
          <a:lstStyle/>
          <a:p>
            <a:pPr eaLnBrk="1" hangingPunct="1"/>
            <a:r>
              <a:rPr lang="en-US" b="1" dirty="0">
                <a:solidFill>
                  <a:srgbClr val="FF0000"/>
                </a:solidFill>
              </a:rPr>
              <a:t>Fundamentals Quantities</a:t>
            </a:r>
          </a:p>
        </p:txBody>
      </p:sp>
      <p:sp>
        <p:nvSpPr>
          <p:cNvPr id="25606" name="Rectangle 3"/>
          <p:cNvSpPr>
            <a:spLocks noGrp="1" noChangeArrowheads="1"/>
          </p:cNvSpPr>
          <p:nvPr>
            <p:ph type="body" idx="1"/>
          </p:nvPr>
        </p:nvSpPr>
        <p:spPr>
          <a:xfrm>
            <a:off x="152400" y="1143000"/>
            <a:ext cx="5334000" cy="5562600"/>
          </a:xfrm>
        </p:spPr>
        <p:txBody>
          <a:bodyPr/>
          <a:lstStyle/>
          <a:p>
            <a:pPr eaLnBrk="1" hangingPunct="1"/>
            <a:r>
              <a:rPr lang="en-US" sz="2500" dirty="0"/>
              <a:t>Mathematics is needed to quantify  any physics Interpretations. </a:t>
            </a:r>
          </a:p>
          <a:p>
            <a:pPr eaLnBrk="1" hangingPunct="1"/>
            <a:r>
              <a:rPr lang="en-US" sz="2500" dirty="0"/>
              <a:t>fundamental quantities</a:t>
            </a:r>
          </a:p>
          <a:p>
            <a:pPr eaLnBrk="1" hangingPunct="1">
              <a:buFont typeface="Wingdings" pitchFamily="2" charset="2"/>
              <a:buChar char="ü"/>
            </a:pPr>
            <a:r>
              <a:rPr lang="en-US" sz="2500" dirty="0">
                <a:solidFill>
                  <a:schemeClr val="hlink"/>
                </a:solidFill>
              </a:rPr>
              <a:t>Length   (distance)</a:t>
            </a:r>
          </a:p>
          <a:p>
            <a:pPr eaLnBrk="1" hangingPunct="1">
              <a:buFont typeface="Wingdings" pitchFamily="2" charset="2"/>
              <a:buChar char="ü"/>
            </a:pPr>
            <a:r>
              <a:rPr lang="en-US" sz="2500" dirty="0">
                <a:solidFill>
                  <a:schemeClr val="hlink"/>
                </a:solidFill>
              </a:rPr>
              <a:t>Time</a:t>
            </a:r>
          </a:p>
          <a:p>
            <a:pPr eaLnBrk="1" hangingPunct="1">
              <a:buFont typeface="Wingdings" pitchFamily="2" charset="2"/>
              <a:buChar char="ü"/>
            </a:pPr>
            <a:r>
              <a:rPr lang="en-US" sz="2500" dirty="0">
                <a:solidFill>
                  <a:schemeClr val="hlink"/>
                </a:solidFill>
              </a:rPr>
              <a:t>Coordinate system (reference point, direction, clock)</a:t>
            </a:r>
          </a:p>
          <a:p>
            <a:pPr eaLnBrk="1" hangingPunct="1">
              <a:buFont typeface="Wingdings" pitchFamily="2" charset="2"/>
              <a:buChar char="ü"/>
            </a:pPr>
            <a:r>
              <a:rPr lang="en-US" sz="2500" dirty="0">
                <a:solidFill>
                  <a:schemeClr val="hlink"/>
                </a:solidFill>
              </a:rPr>
              <a:t>Mass ( so much of something)</a:t>
            </a:r>
          </a:p>
          <a:p>
            <a:pPr marL="0" indent="0" eaLnBrk="1" hangingPunct="1">
              <a:buNone/>
            </a:pPr>
            <a:endParaRPr lang="en-US" sz="2500" dirty="0">
              <a:solidFill>
                <a:schemeClr val="hlink"/>
              </a:solidFill>
            </a:endParaRPr>
          </a:p>
          <a:p>
            <a:pPr marL="0" indent="0" eaLnBrk="1" hangingPunct="1">
              <a:buNone/>
            </a:pPr>
            <a:r>
              <a:rPr lang="en-US" sz="2500" dirty="0"/>
              <a:t>These quantities are expressed in different Unit. </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528" y="2667000"/>
            <a:ext cx="3952919"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Tree>
    <p:extLst>
      <p:ext uri="{BB962C8B-B14F-4D97-AF65-F5344CB8AC3E}">
        <p14:creationId xmlns:p14="http://schemas.microsoft.com/office/powerpoint/2010/main" val="339363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01482B-B8C5-487F-AC06-9524EF40D48A}" type="slidenum">
              <a:rPr lang="en-US" smtClean="0"/>
              <a:pPr eaLnBrk="1" hangingPunct="1"/>
              <a:t>12</a:t>
            </a:fld>
            <a:endParaRPr lang="en-US"/>
          </a:p>
        </p:txBody>
      </p:sp>
      <p:sp>
        <p:nvSpPr>
          <p:cNvPr id="26629" name="Rectangle 2"/>
          <p:cNvSpPr>
            <a:spLocks noGrp="1" noChangeArrowheads="1"/>
          </p:cNvSpPr>
          <p:nvPr>
            <p:ph type="title"/>
          </p:nvPr>
        </p:nvSpPr>
        <p:spPr>
          <a:xfrm>
            <a:off x="381000" y="-152400"/>
            <a:ext cx="8229600" cy="1143000"/>
          </a:xfrm>
        </p:spPr>
        <p:txBody>
          <a:bodyPr/>
          <a:lstStyle/>
          <a:p>
            <a:pPr eaLnBrk="1" hangingPunct="1"/>
            <a:r>
              <a:rPr lang="en-US" b="1" dirty="0">
                <a:solidFill>
                  <a:srgbClr val="FF0000"/>
                </a:solidFill>
              </a:rPr>
              <a:t>Units System </a:t>
            </a:r>
          </a:p>
        </p:txBody>
      </p:sp>
      <p:sp>
        <p:nvSpPr>
          <p:cNvPr id="26630" name="Rectangle 3"/>
          <p:cNvSpPr>
            <a:spLocks noGrp="1" noChangeArrowheads="1"/>
          </p:cNvSpPr>
          <p:nvPr>
            <p:ph type="body" idx="1"/>
          </p:nvPr>
        </p:nvSpPr>
        <p:spPr>
          <a:xfrm>
            <a:off x="304800" y="914400"/>
            <a:ext cx="8229600" cy="4953000"/>
          </a:xfrm>
        </p:spPr>
        <p:txBody>
          <a:bodyPr/>
          <a:lstStyle/>
          <a:p>
            <a:pPr eaLnBrk="1" hangingPunct="1"/>
            <a:r>
              <a:rPr lang="en-US" sz="2500" dirty="0">
                <a:latin typeface="Times New Roman" pitchFamily="18" charset="0"/>
                <a:cs typeface="Times New Roman" pitchFamily="18" charset="0"/>
              </a:rPr>
              <a:t>There are many systems of units </a:t>
            </a:r>
          </a:p>
          <a:p>
            <a:pPr eaLnBrk="1" hangingPunct="1"/>
            <a:r>
              <a:rPr lang="en-US" sz="2500" dirty="0">
                <a:latin typeface="Times New Roman" pitchFamily="18" charset="0"/>
                <a:cs typeface="Times New Roman" pitchFamily="18" charset="0"/>
              </a:rPr>
              <a:t>For this class we use the SI system (</a:t>
            </a:r>
            <a:r>
              <a:rPr lang="en-US" sz="2500" b="1" dirty="0">
                <a:latin typeface="Times New Roman" pitchFamily="18" charset="0"/>
                <a:cs typeface="Times New Roman" pitchFamily="18" charset="0"/>
              </a:rPr>
              <a:t>International System of Units). </a:t>
            </a:r>
            <a:endParaRPr lang="en-US" sz="2500" dirty="0">
              <a:latin typeface="Times New Roman" pitchFamily="18" charset="0"/>
              <a:cs typeface="Times New Roman" pitchFamily="18" charset="0"/>
            </a:endParaRPr>
          </a:p>
          <a:p>
            <a:pPr marL="0" indent="0" eaLnBrk="1" hangingPunct="1">
              <a:buNone/>
            </a:pPr>
            <a:r>
              <a:rPr lang="en-US" sz="2500" dirty="0">
                <a:latin typeface="Times New Roman" pitchFamily="18" charset="0"/>
                <a:cs typeface="Times New Roman" pitchFamily="18" charset="0"/>
              </a:rPr>
              <a:t>                                                                         </a:t>
            </a:r>
            <a:r>
              <a:rPr lang="en-US" sz="2500" b="1" u="sng" dirty="0">
                <a:solidFill>
                  <a:srgbClr val="FF0000"/>
                </a:solidFill>
                <a:latin typeface="Times New Roman" pitchFamily="18" charset="0"/>
                <a:cs typeface="Times New Roman" pitchFamily="18" charset="0"/>
              </a:rPr>
              <a:t>SI</a:t>
            </a:r>
            <a:r>
              <a:rPr lang="en-US" sz="2500" b="1" dirty="0">
                <a:solidFill>
                  <a:srgbClr val="FF0000"/>
                </a:solidFill>
                <a:latin typeface="Times New Roman" pitchFamily="18" charset="0"/>
                <a:cs typeface="Times New Roman" pitchFamily="18" charset="0"/>
              </a:rPr>
              <a:t> </a:t>
            </a:r>
            <a:r>
              <a:rPr lang="en-US" sz="2500" dirty="0">
                <a:solidFill>
                  <a:schemeClr val="hlink"/>
                </a:solidFill>
                <a:latin typeface="Times New Roman" pitchFamily="18" charset="0"/>
                <a:cs typeface="Times New Roman" pitchFamily="18" charset="0"/>
              </a:rPr>
              <a:t>    </a:t>
            </a:r>
            <a:r>
              <a:rPr lang="en-US" sz="2500" dirty="0">
                <a:latin typeface="Times New Roman" pitchFamily="18" charset="0"/>
                <a:cs typeface="Times New Roman" pitchFamily="18" charset="0"/>
              </a:rPr>
              <a:t>         </a:t>
            </a:r>
          </a:p>
          <a:p>
            <a:pPr marL="0" indent="0" eaLnBrk="1" hangingPunct="1">
              <a:buNone/>
            </a:pPr>
            <a:r>
              <a:rPr lang="en-US" sz="2500" dirty="0">
                <a:latin typeface="Times New Roman" pitchFamily="18" charset="0"/>
                <a:cs typeface="Times New Roman" pitchFamily="18" charset="0"/>
              </a:rPr>
              <a:t>Length – hand, foot, mile,…                         </a:t>
            </a:r>
            <a:r>
              <a:rPr lang="en-US" sz="2500" dirty="0">
                <a:solidFill>
                  <a:schemeClr val="hlink"/>
                </a:solidFill>
                <a:latin typeface="Times New Roman" pitchFamily="18" charset="0"/>
                <a:cs typeface="Times New Roman" pitchFamily="18" charset="0"/>
              </a:rPr>
              <a:t>meter</a:t>
            </a:r>
          </a:p>
          <a:p>
            <a:pPr marL="0" indent="0" eaLnBrk="1" hangingPunct="1">
              <a:buNone/>
            </a:pPr>
            <a:r>
              <a:rPr lang="en-US" sz="2500" dirty="0">
                <a:latin typeface="Times New Roman" pitchFamily="18" charset="0"/>
                <a:cs typeface="Times New Roman" pitchFamily="18" charset="0"/>
              </a:rPr>
              <a:t>Time – sundial, water clock,                        </a:t>
            </a:r>
            <a:r>
              <a:rPr lang="en-US" sz="2500" dirty="0">
                <a:solidFill>
                  <a:schemeClr val="hlink"/>
                </a:solidFill>
                <a:latin typeface="Times New Roman" pitchFamily="18" charset="0"/>
                <a:cs typeface="Times New Roman" pitchFamily="18" charset="0"/>
              </a:rPr>
              <a:t>second</a:t>
            </a:r>
          </a:p>
          <a:p>
            <a:pPr marL="0" indent="0" eaLnBrk="1" hangingPunct="1">
              <a:buNone/>
            </a:pPr>
            <a:r>
              <a:rPr lang="en-US" sz="2500" dirty="0">
                <a:latin typeface="Times New Roman" pitchFamily="18" charset="0"/>
                <a:cs typeface="Times New Roman" pitchFamily="18" charset="0"/>
              </a:rPr>
              <a:t>Mass –  pound, ton, gram…                         </a:t>
            </a:r>
            <a:r>
              <a:rPr lang="en-US" sz="2500" dirty="0">
                <a:solidFill>
                  <a:schemeClr val="hlink"/>
                </a:solidFill>
                <a:latin typeface="Times New Roman" pitchFamily="18" charset="0"/>
                <a:cs typeface="Times New Roman" pitchFamily="18" charset="0"/>
              </a:rPr>
              <a:t>kilogram</a:t>
            </a:r>
          </a:p>
          <a:p>
            <a:pPr marL="0" indent="0" eaLnBrk="1" hangingPunct="1">
              <a:buNone/>
            </a:pPr>
            <a:r>
              <a:rPr lang="en-US" sz="2500" dirty="0">
                <a:latin typeface="Times New Roman" pitchFamily="18" charset="0"/>
                <a:cs typeface="Times New Roman" pitchFamily="18" charset="0"/>
              </a:rPr>
              <a:t>Volume – peck, bushel, cup …                  </a:t>
            </a:r>
            <a:r>
              <a:rPr lang="en-US" sz="2500" dirty="0">
                <a:solidFill>
                  <a:schemeClr val="hlink"/>
                </a:solidFill>
                <a:latin typeface="Times New Roman" pitchFamily="18" charset="0"/>
                <a:cs typeface="Times New Roman" pitchFamily="18" charset="0"/>
              </a:rPr>
              <a:t>cubic meter</a:t>
            </a:r>
          </a:p>
          <a:p>
            <a:pPr marL="0" indent="0" eaLnBrk="1" hangingPunct="1">
              <a:buNone/>
            </a:pPr>
            <a:r>
              <a:rPr lang="en-US" sz="2500" dirty="0">
                <a:latin typeface="Times New Roman" pitchFamily="18" charset="0"/>
                <a:cs typeface="Times New Roman" pitchFamily="18" charset="0"/>
              </a:rPr>
              <a:t>Area  - acre, square mile, hectare              </a:t>
            </a:r>
            <a:r>
              <a:rPr lang="en-US" sz="2500" dirty="0">
                <a:solidFill>
                  <a:schemeClr val="hlink"/>
                </a:solidFill>
                <a:latin typeface="Times New Roman" pitchFamily="18" charset="0"/>
                <a:cs typeface="Times New Roman" pitchFamily="18" charset="0"/>
              </a:rPr>
              <a:t>square meter</a:t>
            </a:r>
          </a:p>
          <a:p>
            <a:pPr marL="0" indent="0" eaLnBrk="1" hangingPunct="1"/>
            <a:endParaRPr lang="en-US" sz="2500" dirty="0">
              <a:solidFill>
                <a:schemeClr val="hlink"/>
              </a:solidFill>
              <a:latin typeface="Times New Roman" pitchFamily="18" charset="0"/>
              <a:cs typeface="Times New Roman" pitchFamily="18" charset="0"/>
            </a:endParaRPr>
          </a:p>
          <a:p>
            <a:pPr marL="0" indent="0" eaLnBrk="1" hangingPunct="1"/>
            <a:r>
              <a:rPr lang="en-US" sz="2500" dirty="0">
                <a:latin typeface="Times New Roman" pitchFamily="18" charset="0"/>
                <a:cs typeface="Times New Roman" pitchFamily="18" charset="0"/>
              </a:rPr>
              <a:t>When solving  problems, use the </a:t>
            </a:r>
            <a:r>
              <a:rPr lang="en-US" sz="2500" dirty="0">
                <a:solidFill>
                  <a:srgbClr val="FF0000"/>
                </a:solidFill>
                <a:latin typeface="Times New Roman" pitchFamily="18" charset="0"/>
                <a:cs typeface="Times New Roman" pitchFamily="18" charset="0"/>
              </a:rPr>
              <a:t>same system </a:t>
            </a:r>
            <a:r>
              <a:rPr lang="en-US" sz="2500" dirty="0">
                <a:latin typeface="Times New Roman" pitchFamily="18" charset="0"/>
                <a:cs typeface="Times New Roman" pitchFamily="18" charset="0"/>
              </a:rPr>
              <a:t>for </a:t>
            </a:r>
            <a:r>
              <a:rPr lang="en-US" sz="2500" dirty="0">
                <a:solidFill>
                  <a:srgbClr val="FF0000"/>
                </a:solidFill>
                <a:latin typeface="Times New Roman" pitchFamily="18" charset="0"/>
                <a:cs typeface="Times New Roman" pitchFamily="18" charset="0"/>
              </a:rPr>
              <a:t>different quantities.</a:t>
            </a:r>
            <a:r>
              <a:rPr lang="en-US" sz="2500" dirty="0">
                <a:latin typeface="Times New Roman" pitchFamily="18" charset="0"/>
                <a:cs typeface="Times New Roman" pitchFamily="18" charset="0"/>
              </a:rPr>
              <a:t>  Then </a:t>
            </a:r>
            <a:r>
              <a:rPr lang="en-US" sz="2500" b="1" dirty="0">
                <a:latin typeface="Times New Roman" pitchFamily="18" charset="0"/>
                <a:cs typeface="Times New Roman" pitchFamily="18" charset="0"/>
              </a:rPr>
              <a:t>covert it to any other systems </a:t>
            </a:r>
            <a:r>
              <a:rPr lang="en-US" sz="2500" b="1" dirty="0">
                <a:solidFill>
                  <a:srgbClr val="FF0000"/>
                </a:solidFill>
                <a:latin typeface="Times New Roman" pitchFamily="18" charset="0"/>
                <a:cs typeface="Times New Roman" pitchFamily="18" charset="0"/>
              </a:rPr>
              <a:t>at the end</a:t>
            </a:r>
            <a:r>
              <a:rPr lang="en-US" sz="2500" dirty="0">
                <a:latin typeface="Times New Roman" pitchFamily="18" charset="0"/>
                <a:cs typeface="Times New Roman" pitchFamily="18" charset="0"/>
              </a:rPr>
              <a:t>.</a:t>
            </a:r>
          </a:p>
          <a:p>
            <a:pPr marL="0" indent="0" eaLnBrk="1" hangingPunct="1"/>
            <a:r>
              <a:rPr lang="en-US" sz="2500" dirty="0">
                <a:latin typeface="Times New Roman" pitchFamily="18" charset="0"/>
                <a:cs typeface="Times New Roman" pitchFamily="18" charset="0"/>
              </a:rPr>
              <a:t> </a:t>
            </a:r>
          </a:p>
          <a:p>
            <a:pPr marL="0" indent="0" eaLnBrk="1" hangingPunct="1"/>
            <a:endParaRPr lang="en-US" sz="2500" dirty="0">
              <a:solidFill>
                <a:schemeClr val="hlink"/>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a:defRPr/>
            </a:pPr>
            <a:r>
              <a:rPr lang="en-US"/>
              <a:t>1/7/2011</a:t>
            </a:r>
          </a:p>
        </p:txBody>
      </p:sp>
    </p:spTree>
    <p:extLst>
      <p:ext uri="{BB962C8B-B14F-4D97-AF65-F5344CB8AC3E}">
        <p14:creationId xmlns:p14="http://schemas.microsoft.com/office/powerpoint/2010/main" val="121671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592B17-86B9-4768-9398-B49F12C9CC48}" type="slidenum">
              <a:rPr lang="en-US" smtClean="0"/>
              <a:pPr eaLnBrk="1" hangingPunct="1"/>
              <a:t>13</a:t>
            </a:fld>
            <a:endParaRPr lang="en-US"/>
          </a:p>
        </p:txBody>
      </p:sp>
      <p:sp>
        <p:nvSpPr>
          <p:cNvPr id="28677" name="Rectangle 2"/>
          <p:cNvSpPr>
            <a:spLocks noGrp="1" noChangeArrowheads="1"/>
          </p:cNvSpPr>
          <p:nvPr>
            <p:ph type="title"/>
          </p:nvPr>
        </p:nvSpPr>
        <p:spPr>
          <a:xfrm>
            <a:off x="457200" y="0"/>
            <a:ext cx="8229600" cy="1143000"/>
          </a:xfrm>
        </p:spPr>
        <p:txBody>
          <a:bodyPr/>
          <a:lstStyle/>
          <a:p>
            <a:pPr eaLnBrk="1" hangingPunct="1"/>
            <a:r>
              <a:rPr lang="en-US" sz="2800" b="1" dirty="0">
                <a:solidFill>
                  <a:srgbClr val="FF0000"/>
                </a:solidFill>
              </a:rPr>
              <a:t>Conversions, prefixes and scientific notation</a:t>
            </a:r>
          </a:p>
        </p:txBody>
      </p:sp>
      <p:graphicFrame>
        <p:nvGraphicFramePr>
          <p:cNvPr id="32909" name="Group 141"/>
          <p:cNvGraphicFramePr>
            <a:graphicFrameLocks noGrp="1"/>
          </p:cNvGraphicFramePr>
          <p:nvPr>
            <p:ph sz="half" idx="1"/>
            <p:extLst>
              <p:ext uri="{D42A27DB-BD31-4B8C-83A1-F6EECF244321}">
                <p14:modId xmlns:p14="http://schemas.microsoft.com/office/powerpoint/2010/main" val="2709308161"/>
              </p:ext>
            </p:extLst>
          </p:nvPr>
        </p:nvGraphicFramePr>
        <p:xfrm>
          <a:off x="381000" y="1066800"/>
          <a:ext cx="4800599" cy="4648199"/>
        </p:xfrm>
        <a:graphic>
          <a:graphicData uri="http://schemas.openxmlformats.org/drawingml/2006/table">
            <a:tbl>
              <a:tblPr/>
              <a:tblGrid>
                <a:gridCol w="720090">
                  <a:extLst>
                    <a:ext uri="{9D8B030D-6E8A-4147-A177-3AD203B41FA5}">
                      <a16:colId xmlns:a16="http://schemas.microsoft.com/office/drawing/2014/main" val="20000"/>
                    </a:ext>
                  </a:extLst>
                </a:gridCol>
                <a:gridCol w="1591866">
                  <a:extLst>
                    <a:ext uri="{9D8B030D-6E8A-4147-A177-3AD203B41FA5}">
                      <a16:colId xmlns:a16="http://schemas.microsoft.com/office/drawing/2014/main" val="20001"/>
                    </a:ext>
                  </a:extLst>
                </a:gridCol>
                <a:gridCol w="650081">
                  <a:extLst>
                    <a:ext uri="{9D8B030D-6E8A-4147-A177-3AD203B41FA5}">
                      <a16:colId xmlns:a16="http://schemas.microsoft.com/office/drawing/2014/main" val="20002"/>
                    </a:ext>
                  </a:extLst>
                </a:gridCol>
                <a:gridCol w="508396">
                  <a:extLst>
                    <a:ext uri="{9D8B030D-6E8A-4147-A177-3AD203B41FA5}">
                      <a16:colId xmlns:a16="http://schemas.microsoft.com/office/drawing/2014/main" val="20003"/>
                    </a:ext>
                  </a:extLst>
                </a:gridCol>
                <a:gridCol w="1330166">
                  <a:extLst>
                    <a:ext uri="{9D8B030D-6E8A-4147-A177-3AD203B41FA5}">
                      <a16:colId xmlns:a16="http://schemas.microsoft.com/office/drawing/2014/main" val="20004"/>
                    </a:ext>
                  </a:extLst>
                </a:gridCol>
              </a:tblGrid>
              <a:tr h="63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rgbClr val="FF3300"/>
                          </a:solidFill>
                          <a:effectLst/>
                          <a:latin typeface="Arial" charset="0"/>
                        </a:rPr>
                        <a:t>giga</a:t>
                      </a:r>
                      <a:endParaRPr kumimoji="0" lang="en-US" sz="1400" b="1" i="0" u="none" strike="noStrike" cap="none" normalizeH="0" baseline="0" dirty="0">
                        <a:ln>
                          <a:noFill/>
                        </a:ln>
                        <a:solidFill>
                          <a:srgbClr val="FF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9</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9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6</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6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kilo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3</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thousand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centi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3300"/>
                          </a:solidFill>
                          <a:effectLst/>
                          <a:latin typeface="Arial" charset="0"/>
                        </a:rPr>
                        <a:t>10</a:t>
                      </a:r>
                      <a:r>
                        <a:rPr kumimoji="0" lang="en-US" sz="1400" b="1" i="0" u="none" strike="noStrike" cap="none" normalizeH="0" baseline="30000" dirty="0">
                          <a:ln>
                            <a:noFill/>
                          </a:ln>
                          <a:solidFill>
                            <a:srgbClr val="FF3300"/>
                          </a:solidFill>
                          <a:effectLst/>
                          <a:latin typeface="Arial" charset="0"/>
                        </a:rPr>
                        <a:t>-2</a:t>
                      </a:r>
                      <a:endParaRPr kumimoji="0" lang="en-US" sz="1400" b="1" i="0"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hundredth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3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-3</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thousandth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micro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a:t>
                      </a:r>
                      <a:r>
                        <a:rPr kumimoji="0" lang="en-US" sz="1400" b="1" i="0" u="none" strike="noStrike" cap="none" normalizeH="0" baseline="30000">
                          <a:ln>
                            <a:noFill/>
                          </a:ln>
                          <a:solidFill>
                            <a:srgbClr val="FF3300"/>
                          </a:solidFill>
                          <a:effectLst/>
                          <a:latin typeface="Arial" charset="0"/>
                        </a:rPr>
                        <a:t>6</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-6</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millionth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44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nano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1/10</a:t>
                      </a:r>
                      <a:r>
                        <a:rPr kumimoji="0" lang="en-US" sz="1400" b="1" i="0" u="none" strike="noStrike" cap="none" normalizeH="0" baseline="30000">
                          <a:ln>
                            <a:noFill/>
                          </a:ln>
                          <a:solidFill>
                            <a:srgbClr val="FF3300"/>
                          </a:solidFill>
                          <a:effectLst/>
                          <a:latin typeface="Arial" charset="0"/>
                        </a:rPr>
                        <a:t>9</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3300"/>
                          </a:solidFill>
                          <a:effectLst/>
                          <a:latin typeface="Arial" charset="0"/>
                        </a:rPr>
                        <a:t>10</a:t>
                      </a:r>
                      <a:r>
                        <a:rPr kumimoji="0" lang="en-US" sz="1400" b="1" i="0" u="none" strike="noStrike" cap="none" normalizeH="0" baseline="30000">
                          <a:ln>
                            <a:noFill/>
                          </a:ln>
                          <a:solidFill>
                            <a:srgbClr val="FF3300"/>
                          </a:solidFill>
                          <a:effectLst/>
                          <a:latin typeface="Arial" charset="0"/>
                        </a:rPr>
                        <a:t>-9</a:t>
                      </a:r>
                      <a:endParaRPr kumimoji="0" lang="en-US" sz="14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3300"/>
                          </a:solidFill>
                          <a:effectLst/>
                          <a:latin typeface="Arial" charset="0"/>
                        </a:rPr>
                        <a:t>billionth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2899" name="Group 131"/>
          <p:cNvGraphicFramePr>
            <a:graphicFrameLocks noGrp="1"/>
          </p:cNvGraphicFramePr>
          <p:nvPr>
            <p:ph sz="half" idx="2"/>
            <p:extLst>
              <p:ext uri="{D42A27DB-BD31-4B8C-83A1-F6EECF244321}">
                <p14:modId xmlns:p14="http://schemas.microsoft.com/office/powerpoint/2010/main" val="2003023499"/>
              </p:ext>
            </p:extLst>
          </p:nvPr>
        </p:nvGraphicFramePr>
        <p:xfrm>
          <a:off x="5410200" y="1076324"/>
          <a:ext cx="3581400" cy="4525964"/>
        </p:xfrm>
        <a:graphic>
          <a:graphicData uri="http://schemas.openxmlformats.org/drawingml/2006/table">
            <a:tbl>
              <a:tblPr/>
              <a:tblGrid>
                <a:gridCol w="99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3300"/>
                          </a:solidFill>
                          <a:effectLst/>
                          <a:latin typeface="Arial" charset="0"/>
                        </a:rPr>
                        <a:t>1 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2.54cm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0.394in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30.5cm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39.4in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3.281ft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0.621mi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5280ft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1.609km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1lb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0.4536kg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g =9.8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1kg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Arial" charset="0"/>
                        </a:rPr>
                        <a:t>2.205lbs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3300"/>
                          </a:solidFill>
                          <a:effectLst/>
                          <a:latin typeface="Arial" charset="0"/>
                        </a:rPr>
                        <a:t>g=9.8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766" name="Text Box 142"/>
          <p:cNvSpPr txBox="1">
            <a:spLocks noChangeArrowheads="1"/>
          </p:cNvSpPr>
          <p:nvPr/>
        </p:nvSpPr>
        <p:spPr bwMode="auto">
          <a:xfrm>
            <a:off x="1295400" y="5830888"/>
            <a:ext cx="184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rPr>
              <a:t>Appendix b</a:t>
            </a:r>
          </a:p>
        </p:txBody>
      </p:sp>
      <p:sp>
        <p:nvSpPr>
          <p:cNvPr id="2" name="Date Placeholder 1"/>
          <p:cNvSpPr>
            <a:spLocks noGrp="1"/>
          </p:cNvSpPr>
          <p:nvPr>
            <p:ph type="dt" sz="half" idx="10"/>
          </p:nvPr>
        </p:nvSpPr>
        <p:spPr/>
        <p:txBody>
          <a:bodyPr/>
          <a:lstStyle/>
          <a:p>
            <a:pPr>
              <a:defRPr/>
            </a:pPr>
            <a:r>
              <a:rPr lang="en-US"/>
              <a:t>1/7/2011</a:t>
            </a:r>
          </a:p>
        </p:txBody>
      </p:sp>
    </p:spTree>
    <p:extLst>
      <p:ext uri="{BB962C8B-B14F-4D97-AF65-F5344CB8AC3E}">
        <p14:creationId xmlns:p14="http://schemas.microsoft.com/office/powerpoint/2010/main" val="334935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AEC300E1-F895-4E32-91AE-B551084D74D3}" type="slidenum">
              <a:rPr lang="en-US" smtClean="0"/>
              <a:pPr>
                <a:defRPr/>
              </a:pPr>
              <a:t>14</a:t>
            </a:fld>
            <a:endParaRPr lang="en-US"/>
          </a:p>
        </p:txBody>
      </p:sp>
      <p:sp>
        <p:nvSpPr>
          <p:cNvPr id="4" name="Rectangle 3"/>
          <p:cNvSpPr/>
          <p:nvPr/>
        </p:nvSpPr>
        <p:spPr>
          <a:xfrm>
            <a:off x="304800" y="685800"/>
            <a:ext cx="8229600" cy="4755148"/>
          </a:xfrm>
          <a:prstGeom prst="rect">
            <a:avLst/>
          </a:prstGeom>
        </p:spPr>
        <p:txBody>
          <a:bodyPr wrap="square">
            <a:spAutoFit/>
          </a:bodyPr>
          <a:lstStyle/>
          <a:p>
            <a:r>
              <a:rPr lang="en-US" sz="2500" b="1" u="sng" dirty="0"/>
              <a:t>From </a:t>
            </a:r>
            <a:r>
              <a:rPr lang="en-US" sz="2300" b="1" u="sng" dirty="0" err="1"/>
              <a:t>Wikipedia</a:t>
            </a:r>
            <a:r>
              <a:rPr lang="en-US" sz="2300" dirty="0" err="1"/>
              <a:t>:</a:t>
            </a:r>
            <a:r>
              <a:rPr lang="en-US" sz="2300" b="1" dirty="0" err="1"/>
              <a:t>Air</a:t>
            </a:r>
            <a:r>
              <a:rPr lang="en-US" sz="2300" b="1" dirty="0"/>
              <a:t> Canada Flight 143</a:t>
            </a:r>
            <a:r>
              <a:rPr lang="en-US" sz="2300" dirty="0"/>
              <a:t> was a scheduled domestic </a:t>
            </a:r>
            <a:r>
              <a:rPr lang="en-US" sz="2300" dirty="0">
                <a:hlinkClick r:id="rId2" tooltip="Airline"/>
              </a:rPr>
              <a:t>passenger flight</a:t>
            </a:r>
            <a:r>
              <a:rPr lang="en-US" sz="2300" dirty="0"/>
              <a:t> between </a:t>
            </a:r>
            <a:r>
              <a:rPr lang="en-US" sz="2300" dirty="0">
                <a:hlinkClick r:id="rId3" tooltip="Montreal"/>
              </a:rPr>
              <a:t>Montreal</a:t>
            </a:r>
            <a:r>
              <a:rPr lang="en-US" sz="2300" dirty="0"/>
              <a:t> and </a:t>
            </a:r>
            <a:r>
              <a:rPr lang="en-US" sz="2300" dirty="0">
                <a:hlinkClick r:id="rId4" tooltip="Edmonton"/>
              </a:rPr>
              <a:t>Edmonton</a:t>
            </a:r>
            <a:r>
              <a:rPr lang="en-US" sz="2300" dirty="0"/>
              <a:t> that ran out of fuel on July 23, 1983, at an altitude of 41,000 feet (12,000 m), midway through the flight. The crew was able to </a:t>
            </a:r>
            <a:r>
              <a:rPr lang="en-US" sz="2300" dirty="0">
                <a:hlinkClick r:id="rId5" tooltip="Gliding flight"/>
              </a:rPr>
              <a:t>glide</a:t>
            </a:r>
            <a:r>
              <a:rPr lang="en-US" sz="2300" dirty="0"/>
              <a:t> the </a:t>
            </a:r>
            <a:r>
              <a:rPr lang="en-US" sz="2300" dirty="0">
                <a:hlinkClick r:id="rId6" tooltip="Boeing 767"/>
              </a:rPr>
              <a:t>Boeing 767</a:t>
            </a:r>
            <a:r>
              <a:rPr lang="en-US" sz="2300" dirty="0"/>
              <a:t> aircraft safely to an </a:t>
            </a:r>
            <a:r>
              <a:rPr lang="en-US" sz="2300" dirty="0">
                <a:hlinkClick r:id="rId7" tooltip="Emergency landing"/>
              </a:rPr>
              <a:t>emergency landing</a:t>
            </a:r>
            <a:r>
              <a:rPr lang="en-US" sz="2300" dirty="0"/>
              <a:t> at a former </a:t>
            </a:r>
            <a:r>
              <a:rPr lang="en-US" sz="2300" dirty="0">
                <a:hlinkClick r:id="rId8" tooltip="RCAF Station Gimli"/>
              </a:rPr>
              <a:t>Royal Canadian Air Force base</a:t>
            </a:r>
            <a:r>
              <a:rPr lang="en-US" sz="2300" dirty="0"/>
              <a:t> in </a:t>
            </a:r>
            <a:r>
              <a:rPr lang="en-US" sz="2300" dirty="0">
                <a:hlinkClick r:id="rId9" tooltip="Gimli, Manitoba"/>
              </a:rPr>
              <a:t>Gimli, Manitoba</a:t>
            </a:r>
            <a:r>
              <a:rPr lang="en-US" sz="2300" dirty="0"/>
              <a:t>, that had been turned into a motor racing track. This unusual </a:t>
            </a:r>
            <a:r>
              <a:rPr lang="en-US" sz="2300" dirty="0">
                <a:hlinkClick r:id="rId10" tooltip="Aviation accidents and incidents"/>
              </a:rPr>
              <a:t>aviation incident</a:t>
            </a:r>
            <a:r>
              <a:rPr lang="en-US" sz="2300" dirty="0"/>
              <a:t> earned the aircraft the nickname "</a:t>
            </a:r>
            <a:r>
              <a:rPr lang="en-US" sz="2300" b="1" dirty="0"/>
              <a:t>Gimli Glider</a:t>
            </a:r>
            <a:r>
              <a:rPr lang="en-US" sz="2300" dirty="0"/>
              <a:t>".</a:t>
            </a:r>
            <a:r>
              <a:rPr lang="en-US" sz="2300" baseline="30000" dirty="0">
                <a:hlinkClick r:id="rId11"/>
              </a:rPr>
              <a:t>[1]</a:t>
            </a:r>
            <a:endParaRPr lang="en-US" sz="2300" dirty="0"/>
          </a:p>
          <a:p>
            <a:r>
              <a:rPr lang="en-US" sz="2300" dirty="0"/>
              <a:t>The subsequent investigation revealed that a combination of company failures, human errors and confusion over unit measures had led to the aircraft being </a:t>
            </a:r>
            <a:r>
              <a:rPr lang="en-US" sz="2300" dirty="0" err="1"/>
              <a:t>refuelled</a:t>
            </a:r>
            <a:r>
              <a:rPr lang="en-US" sz="2300" dirty="0"/>
              <a:t> with insufficient fuel for the planned flight.</a:t>
            </a:r>
            <a:r>
              <a:rPr lang="en-US" sz="2300" baseline="30000" dirty="0">
                <a:hlinkClick r:id="rId12"/>
              </a:rPr>
              <a:t>[2]</a:t>
            </a:r>
            <a:endParaRPr lang="en-US" sz="2300" dirty="0"/>
          </a:p>
          <a:p>
            <a:endParaRPr lang="en-US" sz="2500" dirty="0"/>
          </a:p>
        </p:txBody>
      </p:sp>
      <p:sp>
        <p:nvSpPr>
          <p:cNvPr id="5" name="Rectangle 4"/>
          <p:cNvSpPr/>
          <p:nvPr/>
        </p:nvSpPr>
        <p:spPr>
          <a:xfrm>
            <a:off x="304800" y="3581400"/>
            <a:ext cx="8153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9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AEC300E1-F895-4E32-91AE-B551084D74D3}" type="slidenum">
              <a:rPr lang="en-US" smtClean="0"/>
              <a:pPr>
                <a:defRPr/>
              </a:pPr>
              <a:t>15</a:t>
            </a:fld>
            <a:endParaRPr lang="en-US"/>
          </a:p>
        </p:txBody>
      </p:sp>
      <p:sp>
        <p:nvSpPr>
          <p:cNvPr id="4" name="Rectangle 3"/>
          <p:cNvSpPr/>
          <p:nvPr/>
        </p:nvSpPr>
        <p:spPr>
          <a:xfrm>
            <a:off x="304800" y="685800"/>
            <a:ext cx="8229600" cy="4708981"/>
          </a:xfrm>
          <a:prstGeom prst="rect">
            <a:avLst/>
          </a:prstGeom>
        </p:spPr>
        <p:txBody>
          <a:bodyPr wrap="square">
            <a:spAutoFit/>
          </a:bodyPr>
          <a:lstStyle/>
          <a:p>
            <a:r>
              <a:rPr lang="en-US" sz="2500" b="1" u="sng" dirty="0"/>
              <a:t>From Wikipedia</a:t>
            </a:r>
            <a:r>
              <a:rPr lang="en-US" sz="2500" dirty="0"/>
              <a:t>: The </a:t>
            </a:r>
            <a:r>
              <a:rPr lang="en-US" sz="2500" b="1" dirty="0"/>
              <a:t>Mars Climate Orbiter</a:t>
            </a:r>
            <a:r>
              <a:rPr lang="en-US" sz="2500" dirty="0"/>
              <a:t> (formerly the Mars Surveyor '98 Orbiter) was one of two </a:t>
            </a:r>
            <a:r>
              <a:rPr lang="en-US" sz="2500" dirty="0">
                <a:hlinkClick r:id="rId2" tooltip="NASA"/>
              </a:rPr>
              <a:t>NASA</a:t>
            </a:r>
            <a:r>
              <a:rPr lang="en-US" sz="2500" dirty="0"/>
              <a:t> spacecraft in the </a:t>
            </a:r>
            <a:r>
              <a:rPr lang="en-US" sz="2500" dirty="0">
                <a:hlinkClick r:id="rId3" tooltip="Mars Surveyor '98 program"/>
              </a:rPr>
              <a:t>Mars Surveyor '98 program</a:t>
            </a:r>
            <a:r>
              <a:rPr lang="en-US" sz="2500" dirty="0"/>
              <a:t>,  …….</a:t>
            </a:r>
          </a:p>
          <a:p>
            <a:endParaRPr lang="en-US" sz="2500" dirty="0"/>
          </a:p>
          <a:p>
            <a:r>
              <a:rPr lang="en-US" sz="2500" dirty="0"/>
              <a:t>The Mars Climate Orbiter was intended to enter </a:t>
            </a:r>
            <a:r>
              <a:rPr lang="en-US" sz="2500" dirty="0">
                <a:hlinkClick r:id="rId4" tooltip="Orbit"/>
              </a:rPr>
              <a:t>orbit</a:t>
            </a:r>
            <a:r>
              <a:rPr lang="en-US" sz="2500" dirty="0"/>
              <a:t> at an altitude of 140.5–150 km (460,000-500,000 ft.) above Mars. However, a navigation error caused the spacecraft to reach as low as 57 km (190,000 ft.). The spacecraft was destroyed by atmospheric stresses and friction at this low altitude. The navigation error arose because </a:t>
            </a:r>
            <a:r>
              <a:rPr lang="en-US" sz="2500" dirty="0">
                <a:hlinkClick r:id="rId5" tooltip="Lockheed Martin"/>
              </a:rPr>
              <a:t>Lockheed Martin</a:t>
            </a:r>
            <a:r>
              <a:rPr lang="en-US" sz="2500" dirty="0"/>
              <a:t>, the contractors for the craft's thrusters, did not use </a:t>
            </a:r>
            <a:r>
              <a:rPr lang="en-US" sz="2500" dirty="0">
                <a:hlinkClick r:id="rId6" tooltip="International System of Units"/>
              </a:rPr>
              <a:t>SI</a:t>
            </a:r>
            <a:r>
              <a:rPr lang="en-US" sz="2500" dirty="0"/>
              <a:t> units to express their performance</a:t>
            </a:r>
            <a:r>
              <a:rPr lang="en-US" sz="2500" baseline="30000" dirty="0">
                <a:hlinkClick r:id="rId7"/>
              </a:rPr>
              <a:t>[1][2]</a:t>
            </a:r>
            <a:r>
              <a:rPr lang="en-US" sz="2500" dirty="0"/>
              <a:t>.</a:t>
            </a:r>
          </a:p>
        </p:txBody>
      </p:sp>
      <p:sp>
        <p:nvSpPr>
          <p:cNvPr id="5" name="Rectangle 4"/>
          <p:cNvSpPr/>
          <p:nvPr/>
        </p:nvSpPr>
        <p:spPr>
          <a:xfrm>
            <a:off x="304800" y="4191000"/>
            <a:ext cx="80772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rgbClr val="FF0000"/>
                </a:solidFill>
              </a:rPr>
              <a:t>Vector and Scalar Quantities</a:t>
            </a:r>
          </a:p>
        </p:txBody>
      </p:sp>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16</a:t>
            </a:fld>
            <a:endParaRPr lang="en-US"/>
          </a:p>
        </p:txBody>
      </p:sp>
      <p:grpSp>
        <p:nvGrpSpPr>
          <p:cNvPr id="6" name="Group 155"/>
          <p:cNvGrpSpPr>
            <a:grpSpLocks/>
          </p:cNvGrpSpPr>
          <p:nvPr/>
        </p:nvGrpSpPr>
        <p:grpSpPr bwMode="auto">
          <a:xfrm>
            <a:off x="346319" y="1365377"/>
            <a:ext cx="6950075" cy="3919537"/>
            <a:chOff x="287" y="473"/>
            <a:chExt cx="4422" cy="2602"/>
          </a:xfrm>
        </p:grpSpPr>
        <p:graphicFrame>
          <p:nvGraphicFramePr>
            <p:cNvPr id="7" name="Object 156"/>
            <p:cNvGraphicFramePr>
              <a:graphicFrameLocks noChangeAspect="1"/>
            </p:cNvGraphicFramePr>
            <p:nvPr>
              <p:extLst>
                <p:ext uri="{D42A27DB-BD31-4B8C-83A1-F6EECF244321}">
                  <p14:modId xmlns:p14="http://schemas.microsoft.com/office/powerpoint/2010/main" val="1739782810"/>
                </p:ext>
              </p:extLst>
            </p:nvPr>
          </p:nvGraphicFramePr>
          <p:xfrm>
            <a:off x="287" y="473"/>
            <a:ext cx="4422" cy="2602"/>
          </p:xfrm>
          <a:graphic>
            <a:graphicData uri="http://schemas.openxmlformats.org/presentationml/2006/ole">
              <mc:AlternateContent xmlns:mc="http://schemas.openxmlformats.org/markup-compatibility/2006">
                <mc:Choice xmlns:v="urn:schemas-microsoft-com:vml" Requires="v">
                  <p:oleObj spid="_x0000_s35916" name="Clip" r:id="rId4" imgW="7017840" imgH="4130280" progId="MS_ClipArt_Gallery.5">
                    <p:embed/>
                  </p:oleObj>
                </mc:Choice>
                <mc:Fallback>
                  <p:oleObj name="Clip" r:id="rId4" imgW="7017840" imgH="413028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 y="473"/>
                          <a:ext cx="4422" cy="2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57"/>
            <p:cNvSpPr txBox="1">
              <a:spLocks noChangeArrowheads="1"/>
            </p:cNvSpPr>
            <p:nvPr/>
          </p:nvSpPr>
          <p:spPr bwMode="auto">
            <a:xfrm>
              <a:off x="1048" y="890"/>
              <a:ext cx="3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lnSpc>
                  <a:spcPct val="90000"/>
                </a:lnSpc>
                <a:spcBef>
                  <a:spcPct val="50000"/>
                </a:spcBef>
              </a:pPr>
              <a:r>
                <a:rPr lang="en-US" altLang="en-US" sz="2000" i="0">
                  <a:solidFill>
                    <a:schemeClr val="accent2"/>
                  </a:solidFill>
                </a:rPr>
                <a:t>77</a:t>
              </a:r>
            </a:p>
          </p:txBody>
        </p:sp>
        <p:sp>
          <p:nvSpPr>
            <p:cNvPr id="9" name="Rectangle 158"/>
            <p:cNvSpPr>
              <a:spLocks noChangeArrowheads="1"/>
            </p:cNvSpPr>
            <p:nvPr/>
          </p:nvSpPr>
          <p:spPr bwMode="auto">
            <a:xfrm>
              <a:off x="1396" y="114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82</a:t>
              </a:r>
            </a:p>
          </p:txBody>
        </p:sp>
        <p:sp>
          <p:nvSpPr>
            <p:cNvPr id="10" name="Rectangle 159"/>
            <p:cNvSpPr>
              <a:spLocks noChangeArrowheads="1"/>
            </p:cNvSpPr>
            <p:nvPr/>
          </p:nvSpPr>
          <p:spPr bwMode="auto">
            <a:xfrm>
              <a:off x="1292" y="154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83</a:t>
              </a:r>
            </a:p>
          </p:txBody>
        </p:sp>
        <p:sp>
          <p:nvSpPr>
            <p:cNvPr id="11" name="Rectangle 160"/>
            <p:cNvSpPr>
              <a:spLocks noChangeArrowheads="1"/>
            </p:cNvSpPr>
            <p:nvPr/>
          </p:nvSpPr>
          <p:spPr bwMode="auto">
            <a:xfrm>
              <a:off x="2966" y="13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68</a:t>
              </a:r>
            </a:p>
          </p:txBody>
        </p:sp>
        <p:sp>
          <p:nvSpPr>
            <p:cNvPr id="12" name="Rectangle 161"/>
            <p:cNvSpPr>
              <a:spLocks noChangeArrowheads="1"/>
            </p:cNvSpPr>
            <p:nvPr/>
          </p:nvSpPr>
          <p:spPr bwMode="auto">
            <a:xfrm>
              <a:off x="3146" y="155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dirty="0">
                  <a:solidFill>
                    <a:schemeClr val="accent2"/>
                  </a:solidFill>
                </a:rPr>
                <a:t>55</a:t>
              </a:r>
            </a:p>
          </p:txBody>
        </p:sp>
        <p:sp>
          <p:nvSpPr>
            <p:cNvPr id="13" name="Rectangle 162"/>
            <p:cNvSpPr>
              <a:spLocks noChangeArrowheads="1"/>
            </p:cNvSpPr>
            <p:nvPr/>
          </p:nvSpPr>
          <p:spPr bwMode="auto">
            <a:xfrm>
              <a:off x="3038" y="169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66</a:t>
              </a:r>
            </a:p>
          </p:txBody>
        </p:sp>
        <p:sp>
          <p:nvSpPr>
            <p:cNvPr id="14" name="Rectangle 163"/>
            <p:cNvSpPr>
              <a:spLocks noChangeArrowheads="1"/>
            </p:cNvSpPr>
            <p:nvPr/>
          </p:nvSpPr>
          <p:spPr bwMode="auto">
            <a:xfrm>
              <a:off x="2768" y="207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83</a:t>
              </a:r>
            </a:p>
          </p:txBody>
        </p:sp>
        <p:sp>
          <p:nvSpPr>
            <p:cNvPr id="15" name="Rectangle 164"/>
            <p:cNvSpPr>
              <a:spLocks noChangeArrowheads="1"/>
            </p:cNvSpPr>
            <p:nvPr/>
          </p:nvSpPr>
          <p:spPr bwMode="auto">
            <a:xfrm>
              <a:off x="3296" y="183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75</a:t>
              </a:r>
            </a:p>
          </p:txBody>
        </p:sp>
        <p:sp>
          <p:nvSpPr>
            <p:cNvPr id="16" name="Rectangle 165"/>
            <p:cNvSpPr>
              <a:spLocks noChangeArrowheads="1"/>
            </p:cNvSpPr>
            <p:nvPr/>
          </p:nvSpPr>
          <p:spPr bwMode="auto">
            <a:xfrm>
              <a:off x="3641" y="178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80</a:t>
              </a:r>
            </a:p>
          </p:txBody>
        </p:sp>
        <p:sp>
          <p:nvSpPr>
            <p:cNvPr id="17" name="Rectangle 166"/>
            <p:cNvSpPr>
              <a:spLocks noChangeArrowheads="1"/>
            </p:cNvSpPr>
            <p:nvPr/>
          </p:nvSpPr>
          <p:spPr bwMode="auto">
            <a:xfrm>
              <a:off x="3226" y="202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90</a:t>
              </a:r>
            </a:p>
          </p:txBody>
        </p:sp>
        <p:sp>
          <p:nvSpPr>
            <p:cNvPr id="18" name="Rectangle 167"/>
            <p:cNvSpPr>
              <a:spLocks noChangeArrowheads="1"/>
            </p:cNvSpPr>
            <p:nvPr/>
          </p:nvSpPr>
          <p:spPr bwMode="auto">
            <a:xfrm>
              <a:off x="3467" y="214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91</a:t>
              </a:r>
            </a:p>
          </p:txBody>
        </p:sp>
        <p:sp>
          <p:nvSpPr>
            <p:cNvPr id="19" name="Rectangle 168"/>
            <p:cNvSpPr>
              <a:spLocks noChangeArrowheads="1"/>
            </p:cNvSpPr>
            <p:nvPr/>
          </p:nvSpPr>
          <p:spPr bwMode="auto">
            <a:xfrm>
              <a:off x="2924" y="103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75</a:t>
              </a:r>
            </a:p>
          </p:txBody>
        </p:sp>
        <p:sp>
          <p:nvSpPr>
            <p:cNvPr id="20" name="Rectangle 169"/>
            <p:cNvSpPr>
              <a:spLocks noChangeArrowheads="1"/>
            </p:cNvSpPr>
            <p:nvPr/>
          </p:nvSpPr>
          <p:spPr bwMode="auto">
            <a:xfrm>
              <a:off x="2528" y="114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71</a:t>
              </a:r>
            </a:p>
          </p:txBody>
        </p:sp>
        <p:sp>
          <p:nvSpPr>
            <p:cNvPr id="21" name="Rectangle 170"/>
            <p:cNvSpPr>
              <a:spLocks noChangeArrowheads="1"/>
            </p:cNvSpPr>
            <p:nvPr/>
          </p:nvSpPr>
          <p:spPr bwMode="auto">
            <a:xfrm>
              <a:off x="2288" y="140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80</a:t>
              </a:r>
            </a:p>
          </p:txBody>
        </p:sp>
        <p:sp>
          <p:nvSpPr>
            <p:cNvPr id="22" name="Rectangle 171"/>
            <p:cNvSpPr>
              <a:spLocks noChangeArrowheads="1"/>
            </p:cNvSpPr>
            <p:nvPr/>
          </p:nvSpPr>
          <p:spPr bwMode="auto">
            <a:xfrm>
              <a:off x="2414" y="847"/>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72</a:t>
              </a:r>
            </a:p>
          </p:txBody>
        </p:sp>
        <p:sp>
          <p:nvSpPr>
            <p:cNvPr id="23" name="Rectangle 172"/>
            <p:cNvSpPr>
              <a:spLocks noChangeArrowheads="1"/>
            </p:cNvSpPr>
            <p:nvPr/>
          </p:nvSpPr>
          <p:spPr bwMode="auto">
            <a:xfrm>
              <a:off x="1532" y="130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84</a:t>
              </a:r>
            </a:p>
          </p:txBody>
        </p:sp>
        <p:sp>
          <p:nvSpPr>
            <p:cNvPr id="24" name="Rectangle 173"/>
            <p:cNvSpPr>
              <a:spLocks noChangeArrowheads="1"/>
            </p:cNvSpPr>
            <p:nvPr/>
          </p:nvSpPr>
          <p:spPr bwMode="auto">
            <a:xfrm>
              <a:off x="1880" y="87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73</a:t>
              </a:r>
            </a:p>
          </p:txBody>
        </p:sp>
        <p:sp>
          <p:nvSpPr>
            <p:cNvPr id="25" name="Rectangle 174"/>
            <p:cNvSpPr>
              <a:spLocks noChangeArrowheads="1"/>
            </p:cNvSpPr>
            <p:nvPr/>
          </p:nvSpPr>
          <p:spPr bwMode="auto">
            <a:xfrm>
              <a:off x="2478" y="156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57</a:t>
              </a:r>
            </a:p>
          </p:txBody>
        </p:sp>
        <p:sp>
          <p:nvSpPr>
            <p:cNvPr id="26" name="Rectangle 175"/>
            <p:cNvSpPr>
              <a:spLocks noChangeArrowheads="1"/>
            </p:cNvSpPr>
            <p:nvPr/>
          </p:nvSpPr>
          <p:spPr bwMode="auto">
            <a:xfrm>
              <a:off x="1742" y="191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88</a:t>
              </a:r>
            </a:p>
          </p:txBody>
        </p:sp>
        <p:sp>
          <p:nvSpPr>
            <p:cNvPr id="27" name="Rectangle 176"/>
            <p:cNvSpPr>
              <a:spLocks noChangeArrowheads="1"/>
            </p:cNvSpPr>
            <p:nvPr/>
          </p:nvSpPr>
          <p:spPr bwMode="auto">
            <a:xfrm>
              <a:off x="2222" y="21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92</a:t>
              </a:r>
            </a:p>
          </p:txBody>
        </p:sp>
        <p:sp>
          <p:nvSpPr>
            <p:cNvPr id="28" name="Rectangle 177"/>
            <p:cNvSpPr>
              <a:spLocks noChangeArrowheads="1"/>
            </p:cNvSpPr>
            <p:nvPr/>
          </p:nvSpPr>
          <p:spPr bwMode="auto">
            <a:xfrm>
              <a:off x="4088" y="126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77</a:t>
              </a:r>
            </a:p>
          </p:txBody>
        </p:sp>
        <p:sp>
          <p:nvSpPr>
            <p:cNvPr id="29" name="Rectangle 178"/>
            <p:cNvSpPr>
              <a:spLocks noChangeArrowheads="1"/>
            </p:cNvSpPr>
            <p:nvPr/>
          </p:nvSpPr>
          <p:spPr bwMode="auto">
            <a:xfrm>
              <a:off x="2809" y="155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56</a:t>
              </a:r>
            </a:p>
          </p:txBody>
        </p:sp>
        <p:sp>
          <p:nvSpPr>
            <p:cNvPr id="30" name="Rectangle 179"/>
            <p:cNvSpPr>
              <a:spLocks noChangeArrowheads="1"/>
            </p:cNvSpPr>
            <p:nvPr/>
          </p:nvSpPr>
          <p:spPr bwMode="auto">
            <a:xfrm>
              <a:off x="3917" y="172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88</a:t>
              </a:r>
            </a:p>
          </p:txBody>
        </p:sp>
        <p:sp>
          <p:nvSpPr>
            <p:cNvPr id="31" name="Rectangle 180"/>
            <p:cNvSpPr>
              <a:spLocks noChangeArrowheads="1"/>
            </p:cNvSpPr>
            <p:nvPr/>
          </p:nvSpPr>
          <p:spPr bwMode="auto">
            <a:xfrm>
              <a:off x="3713" y="150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73</a:t>
              </a:r>
            </a:p>
          </p:txBody>
        </p:sp>
        <p:sp>
          <p:nvSpPr>
            <p:cNvPr id="32" name="Rectangle 181"/>
            <p:cNvSpPr>
              <a:spLocks noChangeArrowheads="1"/>
            </p:cNvSpPr>
            <p:nvPr/>
          </p:nvSpPr>
          <p:spPr bwMode="auto">
            <a:xfrm>
              <a:off x="3341" y="142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nSpc>
                  <a:spcPct val="90000"/>
                </a:lnSpc>
                <a:spcBef>
                  <a:spcPct val="50000"/>
                </a:spcBef>
              </a:pPr>
              <a:r>
                <a:rPr lang="en-US" altLang="en-US" sz="2000" i="0">
                  <a:solidFill>
                    <a:schemeClr val="accent2"/>
                  </a:solidFill>
                </a:rPr>
                <a:t>64</a:t>
              </a:r>
            </a:p>
          </p:txBody>
        </p:sp>
        <p:sp>
          <p:nvSpPr>
            <p:cNvPr id="33" name="Line 182"/>
            <p:cNvSpPr>
              <a:spLocks noChangeShapeType="1"/>
            </p:cNvSpPr>
            <p:nvPr/>
          </p:nvSpPr>
          <p:spPr bwMode="auto">
            <a:xfrm>
              <a:off x="1968" y="1651"/>
              <a:ext cx="54" cy="9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83"/>
            <p:cNvSpPr>
              <a:spLocks noChangeShapeType="1"/>
            </p:cNvSpPr>
            <p:nvPr/>
          </p:nvSpPr>
          <p:spPr bwMode="auto">
            <a:xfrm>
              <a:off x="1492" y="914"/>
              <a:ext cx="126" cy="171"/>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84"/>
            <p:cNvSpPr>
              <a:spLocks noChangeShapeType="1"/>
            </p:cNvSpPr>
            <p:nvPr/>
          </p:nvSpPr>
          <p:spPr bwMode="auto">
            <a:xfrm>
              <a:off x="1717" y="914"/>
              <a:ext cx="216" cy="12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85"/>
            <p:cNvSpPr>
              <a:spLocks noChangeShapeType="1"/>
            </p:cNvSpPr>
            <p:nvPr/>
          </p:nvSpPr>
          <p:spPr bwMode="auto">
            <a:xfrm>
              <a:off x="1267" y="1040"/>
              <a:ext cx="135" cy="21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86"/>
            <p:cNvSpPr>
              <a:spLocks noChangeShapeType="1"/>
            </p:cNvSpPr>
            <p:nvPr/>
          </p:nvSpPr>
          <p:spPr bwMode="auto">
            <a:xfrm>
              <a:off x="1106" y="1157"/>
              <a:ext cx="63" cy="30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87"/>
            <p:cNvSpPr>
              <a:spLocks noChangeShapeType="1"/>
            </p:cNvSpPr>
            <p:nvPr/>
          </p:nvSpPr>
          <p:spPr bwMode="auto">
            <a:xfrm>
              <a:off x="1124" y="1660"/>
              <a:ext cx="54" cy="39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88"/>
            <p:cNvSpPr>
              <a:spLocks noChangeShapeType="1"/>
            </p:cNvSpPr>
            <p:nvPr/>
          </p:nvSpPr>
          <p:spPr bwMode="auto">
            <a:xfrm>
              <a:off x="1330" y="1489"/>
              <a:ext cx="90" cy="37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89"/>
            <p:cNvSpPr>
              <a:spLocks noChangeShapeType="1"/>
            </p:cNvSpPr>
            <p:nvPr/>
          </p:nvSpPr>
          <p:spPr bwMode="auto">
            <a:xfrm>
              <a:off x="1573" y="1354"/>
              <a:ext cx="81" cy="21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90"/>
            <p:cNvSpPr>
              <a:spLocks noChangeShapeType="1"/>
            </p:cNvSpPr>
            <p:nvPr/>
          </p:nvSpPr>
          <p:spPr bwMode="auto">
            <a:xfrm>
              <a:off x="1789" y="1211"/>
              <a:ext cx="81" cy="11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91"/>
            <p:cNvSpPr>
              <a:spLocks noChangeShapeType="1"/>
            </p:cNvSpPr>
            <p:nvPr/>
          </p:nvSpPr>
          <p:spPr bwMode="auto">
            <a:xfrm>
              <a:off x="1942" y="1175"/>
              <a:ext cx="116" cy="2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92"/>
            <p:cNvSpPr>
              <a:spLocks noChangeShapeType="1"/>
            </p:cNvSpPr>
            <p:nvPr/>
          </p:nvSpPr>
          <p:spPr bwMode="auto">
            <a:xfrm>
              <a:off x="1834" y="1498"/>
              <a:ext cx="36" cy="20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93"/>
            <p:cNvSpPr>
              <a:spLocks noChangeShapeType="1"/>
            </p:cNvSpPr>
            <p:nvPr/>
          </p:nvSpPr>
          <p:spPr bwMode="auto">
            <a:xfrm>
              <a:off x="1636" y="1696"/>
              <a:ext cx="63" cy="27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94"/>
            <p:cNvSpPr>
              <a:spLocks noChangeShapeType="1"/>
            </p:cNvSpPr>
            <p:nvPr/>
          </p:nvSpPr>
          <p:spPr bwMode="auto">
            <a:xfrm>
              <a:off x="1375" y="1984"/>
              <a:ext cx="45" cy="440"/>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95"/>
            <p:cNvSpPr>
              <a:spLocks noChangeShapeType="1"/>
            </p:cNvSpPr>
            <p:nvPr/>
          </p:nvSpPr>
          <p:spPr bwMode="auto">
            <a:xfrm>
              <a:off x="863" y="1166"/>
              <a:ext cx="0" cy="28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96"/>
            <p:cNvSpPr>
              <a:spLocks noChangeShapeType="1"/>
            </p:cNvSpPr>
            <p:nvPr/>
          </p:nvSpPr>
          <p:spPr bwMode="auto">
            <a:xfrm flipH="1">
              <a:off x="863" y="1696"/>
              <a:ext cx="18" cy="44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97"/>
            <p:cNvSpPr>
              <a:spLocks noChangeShapeType="1"/>
            </p:cNvSpPr>
            <p:nvPr/>
          </p:nvSpPr>
          <p:spPr bwMode="auto">
            <a:xfrm flipH="1">
              <a:off x="1070" y="2172"/>
              <a:ext cx="18" cy="432"/>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98"/>
            <p:cNvSpPr>
              <a:spLocks noChangeShapeType="1"/>
            </p:cNvSpPr>
            <p:nvPr/>
          </p:nvSpPr>
          <p:spPr bwMode="auto">
            <a:xfrm>
              <a:off x="1986" y="1390"/>
              <a:ext cx="54" cy="13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99"/>
            <p:cNvSpPr>
              <a:spLocks noChangeShapeType="1"/>
            </p:cNvSpPr>
            <p:nvPr/>
          </p:nvSpPr>
          <p:spPr bwMode="auto">
            <a:xfrm>
              <a:off x="2094" y="1318"/>
              <a:ext cx="135" cy="54"/>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200"/>
            <p:cNvSpPr>
              <a:spLocks noChangeShapeType="1"/>
            </p:cNvSpPr>
            <p:nvPr/>
          </p:nvSpPr>
          <p:spPr bwMode="auto">
            <a:xfrm>
              <a:off x="2112" y="1076"/>
              <a:ext cx="162" cy="6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201"/>
            <p:cNvSpPr>
              <a:spLocks noChangeShapeType="1"/>
            </p:cNvSpPr>
            <p:nvPr/>
          </p:nvSpPr>
          <p:spPr bwMode="auto">
            <a:xfrm>
              <a:off x="2319" y="1273"/>
              <a:ext cx="322" cy="4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202"/>
            <p:cNvSpPr>
              <a:spLocks noChangeShapeType="1"/>
            </p:cNvSpPr>
            <p:nvPr/>
          </p:nvSpPr>
          <p:spPr bwMode="auto">
            <a:xfrm flipV="1">
              <a:off x="2454" y="1067"/>
              <a:ext cx="305" cy="54"/>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203"/>
            <p:cNvSpPr>
              <a:spLocks noChangeShapeType="1"/>
            </p:cNvSpPr>
            <p:nvPr/>
          </p:nvSpPr>
          <p:spPr bwMode="auto">
            <a:xfrm flipV="1">
              <a:off x="2876" y="788"/>
              <a:ext cx="306" cy="15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204"/>
            <p:cNvSpPr>
              <a:spLocks noChangeShapeType="1"/>
            </p:cNvSpPr>
            <p:nvPr/>
          </p:nvSpPr>
          <p:spPr bwMode="auto">
            <a:xfrm>
              <a:off x="2184" y="1507"/>
              <a:ext cx="126" cy="108"/>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205"/>
            <p:cNvSpPr>
              <a:spLocks noChangeShapeType="1"/>
            </p:cNvSpPr>
            <p:nvPr/>
          </p:nvSpPr>
          <p:spPr bwMode="auto">
            <a:xfrm flipV="1">
              <a:off x="2759" y="1166"/>
              <a:ext cx="207" cy="11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06"/>
            <p:cNvSpPr>
              <a:spLocks noChangeShapeType="1"/>
            </p:cNvSpPr>
            <p:nvPr/>
          </p:nvSpPr>
          <p:spPr bwMode="auto">
            <a:xfrm flipV="1">
              <a:off x="3038" y="806"/>
              <a:ext cx="279" cy="24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07"/>
            <p:cNvSpPr>
              <a:spLocks noChangeShapeType="1"/>
            </p:cNvSpPr>
            <p:nvPr/>
          </p:nvSpPr>
          <p:spPr bwMode="auto">
            <a:xfrm>
              <a:off x="1888" y="815"/>
              <a:ext cx="143" cy="54"/>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08"/>
            <p:cNvSpPr>
              <a:spLocks noChangeShapeType="1"/>
            </p:cNvSpPr>
            <p:nvPr/>
          </p:nvSpPr>
          <p:spPr bwMode="auto">
            <a:xfrm>
              <a:off x="2229" y="860"/>
              <a:ext cx="216" cy="81"/>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209"/>
            <p:cNvSpPr>
              <a:spLocks noChangeShapeType="1"/>
            </p:cNvSpPr>
            <p:nvPr/>
          </p:nvSpPr>
          <p:spPr bwMode="auto">
            <a:xfrm flipV="1">
              <a:off x="2641" y="779"/>
              <a:ext cx="244" cy="6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10"/>
            <p:cNvSpPr>
              <a:spLocks noChangeShapeType="1"/>
            </p:cNvSpPr>
            <p:nvPr/>
          </p:nvSpPr>
          <p:spPr bwMode="auto">
            <a:xfrm>
              <a:off x="2229" y="1750"/>
              <a:ext cx="261" cy="114"/>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11"/>
            <p:cNvSpPr>
              <a:spLocks noChangeShapeType="1"/>
            </p:cNvSpPr>
            <p:nvPr/>
          </p:nvSpPr>
          <p:spPr bwMode="auto">
            <a:xfrm>
              <a:off x="2418" y="1606"/>
              <a:ext cx="223" cy="144"/>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12"/>
            <p:cNvSpPr>
              <a:spLocks noChangeShapeType="1"/>
            </p:cNvSpPr>
            <p:nvPr/>
          </p:nvSpPr>
          <p:spPr bwMode="auto">
            <a:xfrm>
              <a:off x="1618" y="2092"/>
              <a:ext cx="18" cy="242"/>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13"/>
            <p:cNvSpPr>
              <a:spLocks noChangeShapeType="1"/>
            </p:cNvSpPr>
            <p:nvPr/>
          </p:nvSpPr>
          <p:spPr bwMode="auto">
            <a:xfrm>
              <a:off x="1897" y="2083"/>
              <a:ext cx="0" cy="10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14"/>
            <p:cNvSpPr>
              <a:spLocks noChangeShapeType="1"/>
            </p:cNvSpPr>
            <p:nvPr/>
          </p:nvSpPr>
          <p:spPr bwMode="auto">
            <a:xfrm flipH="1">
              <a:off x="2094" y="1864"/>
              <a:ext cx="9" cy="156"/>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15"/>
            <p:cNvSpPr>
              <a:spLocks noChangeShapeType="1"/>
            </p:cNvSpPr>
            <p:nvPr/>
          </p:nvSpPr>
          <p:spPr bwMode="auto">
            <a:xfrm>
              <a:off x="2220" y="1864"/>
              <a:ext cx="63" cy="16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16"/>
            <p:cNvSpPr>
              <a:spLocks noChangeShapeType="1"/>
            </p:cNvSpPr>
            <p:nvPr/>
          </p:nvSpPr>
          <p:spPr bwMode="auto">
            <a:xfrm>
              <a:off x="1978" y="2253"/>
              <a:ext cx="143" cy="9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217"/>
            <p:cNvSpPr>
              <a:spLocks noChangeShapeType="1"/>
            </p:cNvSpPr>
            <p:nvPr/>
          </p:nvSpPr>
          <p:spPr bwMode="auto">
            <a:xfrm>
              <a:off x="2148" y="2119"/>
              <a:ext cx="117" cy="17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218"/>
            <p:cNvSpPr>
              <a:spLocks noChangeShapeType="1"/>
            </p:cNvSpPr>
            <p:nvPr/>
          </p:nvSpPr>
          <p:spPr bwMode="auto">
            <a:xfrm>
              <a:off x="2382" y="2074"/>
              <a:ext cx="135" cy="251"/>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219"/>
            <p:cNvSpPr>
              <a:spLocks noChangeShapeType="1"/>
            </p:cNvSpPr>
            <p:nvPr/>
          </p:nvSpPr>
          <p:spPr bwMode="auto">
            <a:xfrm>
              <a:off x="2641" y="1864"/>
              <a:ext cx="154" cy="18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20"/>
            <p:cNvSpPr>
              <a:spLocks noChangeShapeType="1"/>
            </p:cNvSpPr>
            <p:nvPr/>
          </p:nvSpPr>
          <p:spPr bwMode="auto">
            <a:xfrm>
              <a:off x="2768" y="1732"/>
              <a:ext cx="117" cy="132"/>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21"/>
            <p:cNvSpPr>
              <a:spLocks noChangeShapeType="1"/>
            </p:cNvSpPr>
            <p:nvPr/>
          </p:nvSpPr>
          <p:spPr bwMode="auto">
            <a:xfrm>
              <a:off x="2641" y="2083"/>
              <a:ext cx="181" cy="28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22"/>
            <p:cNvSpPr>
              <a:spLocks noChangeShapeType="1"/>
            </p:cNvSpPr>
            <p:nvPr/>
          </p:nvSpPr>
          <p:spPr bwMode="auto">
            <a:xfrm>
              <a:off x="2641" y="2469"/>
              <a:ext cx="325" cy="162"/>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23"/>
            <p:cNvSpPr>
              <a:spLocks noChangeShapeType="1"/>
            </p:cNvSpPr>
            <p:nvPr/>
          </p:nvSpPr>
          <p:spPr bwMode="auto">
            <a:xfrm>
              <a:off x="3029" y="2235"/>
              <a:ext cx="81" cy="27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24"/>
            <p:cNvSpPr>
              <a:spLocks noChangeShapeType="1"/>
            </p:cNvSpPr>
            <p:nvPr/>
          </p:nvSpPr>
          <p:spPr bwMode="auto">
            <a:xfrm>
              <a:off x="3020" y="1864"/>
              <a:ext cx="225" cy="21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225"/>
            <p:cNvSpPr>
              <a:spLocks noChangeShapeType="1"/>
            </p:cNvSpPr>
            <p:nvPr/>
          </p:nvSpPr>
          <p:spPr bwMode="auto">
            <a:xfrm>
              <a:off x="3317" y="2244"/>
              <a:ext cx="9" cy="36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226"/>
            <p:cNvSpPr>
              <a:spLocks noChangeShapeType="1"/>
            </p:cNvSpPr>
            <p:nvPr/>
          </p:nvSpPr>
          <p:spPr bwMode="auto">
            <a:xfrm flipV="1">
              <a:off x="2641" y="1462"/>
              <a:ext cx="244" cy="18"/>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227"/>
            <p:cNvSpPr>
              <a:spLocks noChangeShapeType="1"/>
            </p:cNvSpPr>
            <p:nvPr/>
          </p:nvSpPr>
          <p:spPr bwMode="auto">
            <a:xfrm flipV="1">
              <a:off x="3011" y="1148"/>
              <a:ext cx="243" cy="21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228"/>
            <p:cNvSpPr>
              <a:spLocks noChangeShapeType="1"/>
            </p:cNvSpPr>
            <p:nvPr/>
          </p:nvSpPr>
          <p:spPr bwMode="auto">
            <a:xfrm flipV="1">
              <a:off x="2993" y="1597"/>
              <a:ext cx="171" cy="18"/>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229"/>
            <p:cNvSpPr>
              <a:spLocks noChangeShapeType="1"/>
            </p:cNvSpPr>
            <p:nvPr/>
          </p:nvSpPr>
          <p:spPr bwMode="auto">
            <a:xfrm flipV="1">
              <a:off x="3317" y="1390"/>
              <a:ext cx="126" cy="2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230"/>
            <p:cNvSpPr>
              <a:spLocks noChangeShapeType="1"/>
            </p:cNvSpPr>
            <p:nvPr/>
          </p:nvSpPr>
          <p:spPr bwMode="auto">
            <a:xfrm flipV="1">
              <a:off x="3353" y="1642"/>
              <a:ext cx="143" cy="2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231"/>
            <p:cNvSpPr>
              <a:spLocks noChangeShapeType="1"/>
            </p:cNvSpPr>
            <p:nvPr/>
          </p:nvSpPr>
          <p:spPr bwMode="auto">
            <a:xfrm>
              <a:off x="3272" y="1864"/>
              <a:ext cx="171" cy="0"/>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232"/>
            <p:cNvSpPr>
              <a:spLocks noChangeShapeType="1"/>
            </p:cNvSpPr>
            <p:nvPr/>
          </p:nvSpPr>
          <p:spPr bwMode="auto">
            <a:xfrm flipV="1">
              <a:off x="3613" y="1660"/>
              <a:ext cx="261" cy="150"/>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233"/>
            <p:cNvSpPr>
              <a:spLocks noChangeShapeType="1"/>
            </p:cNvSpPr>
            <p:nvPr/>
          </p:nvSpPr>
          <p:spPr bwMode="auto">
            <a:xfrm flipV="1">
              <a:off x="3658" y="1372"/>
              <a:ext cx="171" cy="207"/>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234"/>
            <p:cNvSpPr>
              <a:spLocks noChangeShapeType="1"/>
            </p:cNvSpPr>
            <p:nvPr/>
          </p:nvSpPr>
          <p:spPr bwMode="auto">
            <a:xfrm flipV="1">
              <a:off x="3604" y="1049"/>
              <a:ext cx="171" cy="32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35"/>
            <p:cNvSpPr>
              <a:spLocks noChangeShapeType="1"/>
            </p:cNvSpPr>
            <p:nvPr/>
          </p:nvSpPr>
          <p:spPr bwMode="auto">
            <a:xfrm flipV="1">
              <a:off x="3470" y="860"/>
              <a:ext cx="125" cy="342"/>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236"/>
            <p:cNvSpPr>
              <a:spLocks noChangeShapeType="1"/>
            </p:cNvSpPr>
            <p:nvPr/>
          </p:nvSpPr>
          <p:spPr bwMode="auto">
            <a:xfrm>
              <a:off x="3452" y="2020"/>
              <a:ext cx="125" cy="143"/>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237"/>
            <p:cNvSpPr>
              <a:spLocks noChangeShapeType="1"/>
            </p:cNvSpPr>
            <p:nvPr/>
          </p:nvSpPr>
          <p:spPr bwMode="auto">
            <a:xfrm>
              <a:off x="3676" y="1927"/>
              <a:ext cx="288" cy="201"/>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238"/>
            <p:cNvSpPr>
              <a:spLocks noChangeShapeType="1"/>
            </p:cNvSpPr>
            <p:nvPr/>
          </p:nvSpPr>
          <p:spPr bwMode="auto">
            <a:xfrm>
              <a:off x="3973" y="1864"/>
              <a:ext cx="458" cy="210"/>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239"/>
            <p:cNvSpPr>
              <a:spLocks noChangeShapeType="1"/>
            </p:cNvSpPr>
            <p:nvPr/>
          </p:nvSpPr>
          <p:spPr bwMode="auto">
            <a:xfrm>
              <a:off x="4009" y="1687"/>
              <a:ext cx="440" cy="18"/>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240"/>
            <p:cNvSpPr>
              <a:spLocks noChangeShapeType="1"/>
            </p:cNvSpPr>
            <p:nvPr/>
          </p:nvSpPr>
          <p:spPr bwMode="auto">
            <a:xfrm flipV="1">
              <a:off x="4063" y="1489"/>
              <a:ext cx="242" cy="4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241"/>
            <p:cNvSpPr>
              <a:spLocks noChangeShapeType="1"/>
            </p:cNvSpPr>
            <p:nvPr/>
          </p:nvSpPr>
          <p:spPr bwMode="auto">
            <a:xfrm flipV="1">
              <a:off x="4045" y="1354"/>
              <a:ext cx="117" cy="54"/>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42"/>
            <p:cNvSpPr>
              <a:spLocks noChangeShapeType="1"/>
            </p:cNvSpPr>
            <p:nvPr/>
          </p:nvSpPr>
          <p:spPr bwMode="auto">
            <a:xfrm flipV="1">
              <a:off x="3982" y="1202"/>
              <a:ext cx="162" cy="4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43"/>
            <p:cNvSpPr>
              <a:spLocks noChangeShapeType="1"/>
            </p:cNvSpPr>
            <p:nvPr/>
          </p:nvSpPr>
          <p:spPr bwMode="auto">
            <a:xfrm flipV="1">
              <a:off x="4395" y="1157"/>
              <a:ext cx="144" cy="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44"/>
            <p:cNvSpPr>
              <a:spLocks noChangeShapeType="1"/>
            </p:cNvSpPr>
            <p:nvPr/>
          </p:nvSpPr>
          <p:spPr bwMode="auto">
            <a:xfrm flipV="1">
              <a:off x="4422" y="1318"/>
              <a:ext cx="162" cy="18"/>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45"/>
            <p:cNvSpPr>
              <a:spLocks noChangeShapeType="1"/>
            </p:cNvSpPr>
            <p:nvPr/>
          </p:nvSpPr>
          <p:spPr bwMode="auto">
            <a:xfrm>
              <a:off x="3802" y="2217"/>
              <a:ext cx="288" cy="315"/>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46"/>
            <p:cNvSpPr>
              <a:spLocks noChangeShapeType="1"/>
            </p:cNvSpPr>
            <p:nvPr/>
          </p:nvSpPr>
          <p:spPr bwMode="auto">
            <a:xfrm>
              <a:off x="3595" y="2316"/>
              <a:ext cx="99" cy="459"/>
            </a:xfrm>
            <a:prstGeom prst="line">
              <a:avLst/>
            </a:prstGeom>
            <a:noFill/>
            <a:ln w="317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98" name="TextBox 97"/>
          <p:cNvSpPr txBox="1"/>
          <p:nvPr/>
        </p:nvSpPr>
        <p:spPr>
          <a:xfrm>
            <a:off x="304800" y="5486400"/>
            <a:ext cx="8458200" cy="861774"/>
          </a:xfrm>
          <a:prstGeom prst="rect">
            <a:avLst/>
          </a:prstGeom>
          <a:noFill/>
        </p:spPr>
        <p:txBody>
          <a:bodyPr wrap="square" rtlCol="0">
            <a:spAutoFit/>
          </a:bodyPr>
          <a:lstStyle/>
          <a:p>
            <a:pPr marL="285750" indent="-285750">
              <a:buFont typeface="Arial" pitchFamily="34" charset="0"/>
              <a:buChar char="•"/>
            </a:pPr>
            <a:r>
              <a:rPr lang="en-US" sz="2500" b="1" dirty="0">
                <a:solidFill>
                  <a:schemeClr val="tx2"/>
                </a:solidFill>
              </a:rPr>
              <a:t>Scalar</a:t>
            </a:r>
            <a:r>
              <a:rPr lang="en-US" sz="2500" dirty="0">
                <a:solidFill>
                  <a:schemeClr val="tx2"/>
                </a:solidFill>
              </a:rPr>
              <a:t> </a:t>
            </a:r>
            <a:r>
              <a:rPr lang="en-US" sz="2500" dirty="0"/>
              <a:t>has only amplitude, e.g. the temperature </a:t>
            </a:r>
          </a:p>
          <a:p>
            <a:pPr marL="285750" indent="-285750">
              <a:buFont typeface="Arial" pitchFamily="34" charset="0"/>
              <a:buChar char="•"/>
            </a:pPr>
            <a:r>
              <a:rPr lang="en-US" sz="2500" b="1" dirty="0">
                <a:solidFill>
                  <a:schemeClr val="tx2"/>
                </a:solidFill>
              </a:rPr>
              <a:t>Vector</a:t>
            </a:r>
            <a:r>
              <a:rPr lang="en-US" sz="2500" dirty="0"/>
              <a:t> has both amplitude and direction, e.g. the wind </a:t>
            </a:r>
          </a:p>
        </p:txBody>
      </p:sp>
    </p:spTree>
    <p:extLst>
      <p:ext uri="{BB962C8B-B14F-4D97-AF65-F5344CB8AC3E}">
        <p14:creationId xmlns:p14="http://schemas.microsoft.com/office/powerpoint/2010/main" val="424764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457200" y="-152400"/>
            <a:ext cx="8229600" cy="1143000"/>
          </a:xfrm>
        </p:spPr>
        <p:txBody>
          <a:bodyPr/>
          <a:lstStyle/>
          <a:p>
            <a:r>
              <a:rPr lang="en-CA" b="1" dirty="0">
                <a:solidFill>
                  <a:srgbClr val="FF0000"/>
                </a:solidFill>
              </a:rPr>
              <a:t>We need clear, precise definitions</a:t>
            </a:r>
          </a:p>
        </p:txBody>
      </p:sp>
      <p:pic>
        <p:nvPicPr>
          <p:cNvPr id="69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440" y="2634960"/>
            <a:ext cx="5015753" cy="346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3252" name="Text Box 4"/>
          <p:cNvSpPr txBox="1">
            <a:spLocks noChangeArrowheads="1"/>
          </p:cNvSpPr>
          <p:nvPr/>
        </p:nvSpPr>
        <p:spPr bwMode="auto">
          <a:xfrm>
            <a:off x="295835" y="2780429"/>
            <a:ext cx="3505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sz="2500" dirty="0">
                <a:latin typeface="Arial" charset="0"/>
              </a:rPr>
              <a:t>What’s the difference between:</a:t>
            </a:r>
          </a:p>
          <a:p>
            <a:pPr>
              <a:buClr>
                <a:schemeClr val="tx1"/>
              </a:buClr>
              <a:buFont typeface="Wingdings" pitchFamily="2" charset="2"/>
              <a:buChar char="Ø"/>
            </a:pPr>
            <a:r>
              <a:rPr lang="en-US" sz="2500" b="1" i="1" dirty="0">
                <a:solidFill>
                  <a:schemeClr val="accent1"/>
                </a:solidFill>
                <a:latin typeface="Arial" charset="0"/>
              </a:rPr>
              <a:t>average speed</a:t>
            </a:r>
            <a:r>
              <a:rPr lang="en-US" sz="2500" dirty="0">
                <a:latin typeface="Arial" charset="0"/>
              </a:rPr>
              <a:t> and </a:t>
            </a:r>
            <a:r>
              <a:rPr lang="en-US" sz="2500" b="1" i="1" dirty="0">
                <a:solidFill>
                  <a:schemeClr val="accent1"/>
                </a:solidFill>
                <a:latin typeface="Arial" charset="0"/>
              </a:rPr>
              <a:t>instantaneous speed</a:t>
            </a:r>
            <a:r>
              <a:rPr lang="en-US" sz="2500" dirty="0">
                <a:latin typeface="Arial" charset="0"/>
              </a:rPr>
              <a:t>?  </a:t>
            </a:r>
          </a:p>
          <a:p>
            <a:pPr>
              <a:buClr>
                <a:schemeClr val="tx1"/>
              </a:buClr>
              <a:buFont typeface="Wingdings" pitchFamily="2" charset="2"/>
              <a:buChar char="Ø"/>
            </a:pPr>
            <a:r>
              <a:rPr lang="en-US" sz="2500" b="1" i="1" dirty="0">
                <a:solidFill>
                  <a:schemeClr val="accent1"/>
                </a:solidFill>
                <a:latin typeface="Arial" charset="0"/>
              </a:rPr>
              <a:t>speed</a:t>
            </a:r>
            <a:r>
              <a:rPr lang="en-US" sz="2500" dirty="0">
                <a:latin typeface="Arial" charset="0"/>
              </a:rPr>
              <a:t> and </a:t>
            </a:r>
            <a:r>
              <a:rPr lang="en-US" sz="2500" b="1" i="1" dirty="0">
                <a:solidFill>
                  <a:schemeClr val="accent1"/>
                </a:solidFill>
                <a:latin typeface="Arial" charset="0"/>
              </a:rPr>
              <a:t>velocity</a:t>
            </a:r>
            <a:r>
              <a:rPr lang="en-US" sz="2500" dirty="0">
                <a:latin typeface="Arial" charset="0"/>
              </a:rPr>
              <a:t>?  </a:t>
            </a:r>
          </a:p>
          <a:p>
            <a:pPr>
              <a:buFont typeface="Wingdings" pitchFamily="2" charset="2"/>
              <a:buChar char="Ø"/>
            </a:pPr>
            <a:r>
              <a:rPr lang="en-US" sz="2500" dirty="0">
                <a:latin typeface="Arial" charset="0"/>
              </a:rPr>
              <a:t>speed and </a:t>
            </a:r>
            <a:r>
              <a:rPr lang="en-US" sz="2500" b="1" i="1" dirty="0">
                <a:solidFill>
                  <a:schemeClr val="accent1"/>
                </a:solidFill>
                <a:latin typeface="Arial" charset="0"/>
              </a:rPr>
              <a:t>acceleration</a:t>
            </a:r>
            <a:r>
              <a:rPr lang="en-US" sz="2500" dirty="0">
                <a:latin typeface="Arial" charset="0"/>
              </a:rPr>
              <a:t>?</a:t>
            </a:r>
            <a:endParaRPr lang="en-US" sz="2500" dirty="0">
              <a:latin typeface="Comic Sans MS" pitchFamily="66" charset="0"/>
            </a:endParaRPr>
          </a:p>
        </p:txBody>
      </p:sp>
      <p:sp>
        <p:nvSpPr>
          <p:cNvPr id="5" name="Rectangle 3"/>
          <p:cNvSpPr txBox="1">
            <a:spLocks noChangeArrowheads="1"/>
          </p:cNvSpPr>
          <p:nvPr/>
        </p:nvSpPr>
        <p:spPr>
          <a:xfrm>
            <a:off x="295835" y="838200"/>
            <a:ext cx="8229600" cy="525779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sz="2500" dirty="0"/>
              <a:t>of various physical quantities In order to describe a physics process</a:t>
            </a:r>
          </a:p>
          <a:p>
            <a:pPr>
              <a:lnSpc>
                <a:spcPct val="80000"/>
              </a:lnSpc>
            </a:pPr>
            <a:r>
              <a:rPr lang="en-US" sz="2500" dirty="0"/>
              <a:t>Some are used frequently in daily life (</a:t>
            </a:r>
            <a:r>
              <a:rPr lang="en-US" sz="2500" b="1" i="1" dirty="0">
                <a:solidFill>
                  <a:schemeClr val="accent1"/>
                </a:solidFill>
              </a:rPr>
              <a:t>Speed</a:t>
            </a:r>
            <a:r>
              <a:rPr lang="en-US" sz="2500" dirty="0"/>
              <a:t>) </a:t>
            </a:r>
          </a:p>
          <a:p>
            <a:pPr>
              <a:lnSpc>
                <a:spcPct val="80000"/>
              </a:lnSpc>
            </a:pPr>
            <a:r>
              <a:rPr lang="en-US" sz="2500" dirty="0"/>
              <a:t>Some are not (</a:t>
            </a:r>
            <a:r>
              <a:rPr lang="en-US" sz="2500" b="1" i="1" dirty="0">
                <a:solidFill>
                  <a:schemeClr val="accent1"/>
                </a:solidFill>
              </a:rPr>
              <a:t>velocity, acceleration</a:t>
            </a:r>
            <a:r>
              <a:rPr lang="en-US" sz="2500" dirty="0"/>
              <a:t>) </a:t>
            </a:r>
          </a:p>
          <a:p>
            <a:pPr marL="0" indent="0">
              <a:lnSpc>
                <a:spcPct val="80000"/>
              </a:lnSpc>
              <a:buNone/>
            </a:pPr>
            <a:endParaRPr lang="en-US" sz="2500" dirty="0"/>
          </a:p>
          <a:p>
            <a:pPr marL="0" indent="0">
              <a:lnSpc>
                <a:spcPct val="80000"/>
              </a:lnSpc>
              <a:buNone/>
            </a:pPr>
            <a:endParaRPr lang="en-US" sz="2500" dirty="0"/>
          </a:p>
          <a:p>
            <a:pPr marL="0" indent="0">
              <a:lnSpc>
                <a:spcPct val="80000"/>
              </a:lnSpc>
              <a:buNone/>
            </a:pPr>
            <a:endParaRPr lang="en-US" sz="2500" dirty="0"/>
          </a:p>
          <a:p>
            <a:pPr marL="0" indent="0">
              <a:lnSpc>
                <a:spcPct val="80000"/>
              </a:lnSpc>
              <a:buNone/>
            </a:pPr>
            <a:endParaRPr lang="en-US" sz="2500" dirty="0"/>
          </a:p>
          <a:p>
            <a:pPr marL="0" indent="0">
              <a:lnSpc>
                <a:spcPct val="80000"/>
              </a:lnSpc>
              <a:buNone/>
            </a:pPr>
            <a:endParaRPr lang="en-US" sz="2500" dirty="0"/>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D079B763-3D50-4ECB-B50E-3001940C6449}" type="slidenum">
              <a:rPr lang="en-US" smtClean="0"/>
              <a:pPr>
                <a:defRPr/>
              </a:pPr>
              <a:t>17</a:t>
            </a:fld>
            <a:endParaRPr lang="en-US"/>
          </a:p>
        </p:txBody>
      </p:sp>
    </p:spTree>
    <p:extLst>
      <p:ext uri="{BB962C8B-B14F-4D97-AF65-F5344CB8AC3E}">
        <p14:creationId xmlns:p14="http://schemas.microsoft.com/office/powerpoint/2010/main" val="169958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609600" y="228600"/>
            <a:ext cx="7772400" cy="762000"/>
          </a:xfrm>
        </p:spPr>
        <p:txBody>
          <a:bodyPr/>
          <a:lstStyle/>
          <a:p>
            <a:r>
              <a:rPr lang="en-US" b="1" dirty="0">
                <a:solidFill>
                  <a:srgbClr val="FF0000"/>
                </a:solidFill>
              </a:rPr>
              <a:t>Speed</a:t>
            </a:r>
          </a:p>
        </p:txBody>
      </p:sp>
      <p:sp>
        <p:nvSpPr>
          <p:cNvPr id="755715" name="Rectangle 3"/>
          <p:cNvSpPr>
            <a:spLocks noGrp="1" noChangeArrowheads="1"/>
          </p:cNvSpPr>
          <p:nvPr>
            <p:ph type="body" idx="1"/>
          </p:nvPr>
        </p:nvSpPr>
        <p:spPr>
          <a:xfrm>
            <a:off x="457200" y="1066800"/>
            <a:ext cx="8229600" cy="4525963"/>
          </a:xfrm>
        </p:spPr>
        <p:txBody>
          <a:bodyPr/>
          <a:lstStyle/>
          <a:p>
            <a:pPr>
              <a:lnSpc>
                <a:spcPct val="80000"/>
              </a:lnSpc>
            </a:pPr>
            <a:r>
              <a:rPr lang="en-US" b="1" i="1" dirty="0">
                <a:solidFill>
                  <a:schemeClr val="accent1"/>
                </a:solidFill>
              </a:rPr>
              <a:t>Speed</a:t>
            </a:r>
            <a:r>
              <a:rPr lang="en-US" dirty="0"/>
              <a:t> is how fast something is moving.</a:t>
            </a:r>
          </a:p>
          <a:p>
            <a:pPr lvl="1">
              <a:lnSpc>
                <a:spcPct val="80000"/>
              </a:lnSpc>
            </a:pPr>
            <a:r>
              <a:rPr lang="en-US" dirty="0"/>
              <a:t>Speed is a scalar. </a:t>
            </a:r>
          </a:p>
          <a:p>
            <a:pPr lvl="1">
              <a:lnSpc>
                <a:spcPct val="80000"/>
              </a:lnSpc>
            </a:pPr>
            <a:r>
              <a:rPr lang="en-US" dirty="0"/>
              <a:t>The </a:t>
            </a:r>
            <a:r>
              <a:rPr lang="en-US" b="1" i="1" dirty="0">
                <a:solidFill>
                  <a:schemeClr val="accent1"/>
                </a:solidFill>
              </a:rPr>
              <a:t>units </a:t>
            </a:r>
            <a:r>
              <a:rPr lang="en-US" dirty="0"/>
              <a:t>may be miles per hour, or </a:t>
            </a:r>
            <a:r>
              <a:rPr lang="en-US" b="1" dirty="0">
                <a:solidFill>
                  <a:schemeClr val="accent1"/>
                </a:solidFill>
              </a:rPr>
              <a:t>meters per second (SI unit)</a:t>
            </a:r>
            <a:r>
              <a:rPr lang="en-US" dirty="0"/>
              <a:t>, or kilometers per hour, or inches per minute, etc.</a:t>
            </a:r>
          </a:p>
        </p:txBody>
      </p:sp>
      <p:sp>
        <p:nvSpPr>
          <p:cNvPr id="5" name="Rectangle 3"/>
          <p:cNvSpPr txBox="1">
            <a:spLocks noChangeArrowheads="1"/>
          </p:cNvSpPr>
          <p:nvPr/>
        </p:nvSpPr>
        <p:spPr bwMode="auto">
          <a:xfrm>
            <a:off x="381000" y="3733800"/>
            <a:ext cx="777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n-US" sz="2500" dirty="0"/>
              <a:t>Convert 70 kilometers per hour to miles per hour:</a:t>
            </a:r>
          </a:p>
          <a:p>
            <a:pPr>
              <a:lnSpc>
                <a:spcPct val="80000"/>
              </a:lnSpc>
              <a:buFont typeface="Wingdings" pitchFamily="2" charset="2"/>
              <a:buNone/>
            </a:pPr>
            <a:endParaRPr lang="en-US" sz="2500" dirty="0"/>
          </a:p>
          <a:p>
            <a:pPr>
              <a:lnSpc>
                <a:spcPct val="80000"/>
              </a:lnSpc>
              <a:buFont typeface="Wingdings" pitchFamily="2" charset="2"/>
              <a:buNone/>
            </a:pPr>
            <a:r>
              <a:rPr lang="en-US" sz="2500" dirty="0"/>
              <a:t>1 km = 0.6214 miles</a:t>
            </a:r>
          </a:p>
          <a:p>
            <a:pPr>
              <a:lnSpc>
                <a:spcPct val="80000"/>
              </a:lnSpc>
              <a:buFont typeface="Wingdings" pitchFamily="2" charset="2"/>
              <a:buNone/>
            </a:pPr>
            <a:r>
              <a:rPr lang="en-US" sz="2500" dirty="0"/>
              <a:t>1 mile = 1.609 km</a:t>
            </a:r>
          </a:p>
        </p:txBody>
      </p:sp>
      <p:graphicFrame>
        <p:nvGraphicFramePr>
          <p:cNvPr id="6" name="Object 5"/>
          <p:cNvGraphicFramePr>
            <a:graphicFrameLocks noChangeAspect="1"/>
          </p:cNvGraphicFramePr>
          <p:nvPr>
            <p:extLst>
              <p:ext uri="{D42A27DB-BD31-4B8C-83A1-F6EECF244321}">
                <p14:modId xmlns:p14="http://schemas.microsoft.com/office/powerpoint/2010/main" val="3732109529"/>
              </p:ext>
            </p:extLst>
          </p:nvPr>
        </p:nvGraphicFramePr>
        <p:xfrm>
          <a:off x="3310125" y="4229950"/>
          <a:ext cx="4865687" cy="2273944"/>
        </p:xfrm>
        <a:graphic>
          <a:graphicData uri="http://schemas.openxmlformats.org/presentationml/2006/ole">
            <mc:AlternateContent xmlns:mc="http://schemas.openxmlformats.org/markup-compatibility/2006">
              <mc:Choice xmlns:v="urn:schemas-microsoft-com:vml" Requires="v">
                <p:oleObj spid="_x0000_s26718" name="Equation" r:id="rId4" imgW="2755900" imgH="1219200" progId="Equation.3">
                  <p:embed/>
                </p:oleObj>
              </mc:Choice>
              <mc:Fallback>
                <p:oleObj name="Equation" r:id="rId4" imgW="2755900" imgH="1219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125" y="4229950"/>
                        <a:ext cx="4865687" cy="2273944"/>
                      </a:xfrm>
                      <a:prstGeom prst="rect">
                        <a:avLst/>
                      </a:prstGeom>
                      <a:solidFill>
                        <a:srgbClr val="EFFF5D"/>
                      </a:solidFill>
                      <a:ln>
                        <a:noFill/>
                      </a:ln>
                      <a:effec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18</a:t>
            </a:fld>
            <a:endParaRPr lang="en-US"/>
          </a:p>
        </p:txBody>
      </p:sp>
    </p:spTree>
    <p:extLst>
      <p:ext uri="{BB962C8B-B14F-4D97-AF65-F5344CB8AC3E}">
        <p14:creationId xmlns:p14="http://schemas.microsoft.com/office/powerpoint/2010/main" val="32191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1/7/2011</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AC1B67-08A6-459D-88CC-E6869A25E30F}" type="slidenum">
              <a:rPr lang="en-US" smtClean="0"/>
              <a:pPr eaLnBrk="1" hangingPunct="1"/>
              <a:t>19</a:t>
            </a:fld>
            <a:endParaRPr lang="en-US"/>
          </a:p>
        </p:txBody>
      </p:sp>
      <p:sp>
        <p:nvSpPr>
          <p:cNvPr id="50181" name="Rectangle 2"/>
          <p:cNvSpPr>
            <a:spLocks noGrp="1" noChangeArrowheads="1"/>
          </p:cNvSpPr>
          <p:nvPr>
            <p:ph type="title"/>
          </p:nvPr>
        </p:nvSpPr>
        <p:spPr>
          <a:noFill/>
        </p:spPr>
        <p:txBody>
          <a:bodyPr/>
          <a:lstStyle/>
          <a:p>
            <a:pPr eaLnBrk="1" hangingPunct="1"/>
            <a:r>
              <a:rPr lang="en-US"/>
              <a:t>Ch 2 #8</a:t>
            </a:r>
          </a:p>
        </p:txBody>
      </p:sp>
      <p:sp>
        <p:nvSpPr>
          <p:cNvPr id="83971" name="Text Box 3"/>
          <p:cNvSpPr txBox="1">
            <a:spLocks noChangeArrowheads="1"/>
          </p:cNvSpPr>
          <p:nvPr/>
        </p:nvSpPr>
        <p:spPr bwMode="auto">
          <a:xfrm>
            <a:off x="1752600" y="2133600"/>
            <a:ext cx="5486400" cy="930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500" b="1">
                <a:solidFill>
                  <a:srgbClr val="FF0000"/>
                </a:solidFill>
              </a:rPr>
              <a:t>Car travels with a speed of 25 m/s</a:t>
            </a:r>
          </a:p>
          <a:p>
            <a:pPr eaLnBrk="1" hangingPunct="1">
              <a:spcBef>
                <a:spcPct val="20000"/>
              </a:spcBef>
            </a:pPr>
            <a:r>
              <a:rPr lang="en-US" sz="2500" b="1">
                <a:solidFill>
                  <a:srgbClr val="FF0000"/>
                </a:solidFill>
              </a:rPr>
              <a:t>What is the speed in km/s, km/h?</a:t>
            </a:r>
          </a:p>
        </p:txBody>
      </p:sp>
      <p:sp>
        <p:nvSpPr>
          <p:cNvPr id="83972" name="Text Box 4"/>
          <p:cNvSpPr txBox="1">
            <a:spLocks noChangeArrowheads="1"/>
          </p:cNvSpPr>
          <p:nvPr/>
        </p:nvSpPr>
        <p:spPr bwMode="auto">
          <a:xfrm>
            <a:off x="1371600" y="3505200"/>
            <a:ext cx="5867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LcParenR"/>
            </a:pPr>
            <a:r>
              <a:rPr lang="en-US" sz="2500" b="1"/>
              <a:t>1000 m = 1 km       25/1000 km/sec</a:t>
            </a:r>
          </a:p>
          <a:p>
            <a:pPr eaLnBrk="1" hangingPunct="1">
              <a:spcBef>
                <a:spcPct val="50000"/>
              </a:spcBef>
            </a:pPr>
            <a:r>
              <a:rPr lang="en-US" sz="2500" b="1"/>
              <a:t>	</a:t>
            </a:r>
            <a:r>
              <a:rPr lang="en-US" sz="2500"/>
              <a:t> </a:t>
            </a:r>
            <a:r>
              <a:rPr lang="en-US" sz="2500" b="1">
                <a:solidFill>
                  <a:srgbClr val="FF0000"/>
                </a:solidFill>
              </a:rPr>
              <a:t>= 0.025 km/s    or    25x10</a:t>
            </a:r>
            <a:r>
              <a:rPr lang="en-US" sz="2500" b="1" baseline="30000">
                <a:solidFill>
                  <a:srgbClr val="FF0000"/>
                </a:solidFill>
              </a:rPr>
              <a:t>-3</a:t>
            </a:r>
            <a:r>
              <a:rPr lang="en-US" sz="2500" b="1">
                <a:solidFill>
                  <a:srgbClr val="FF0000"/>
                </a:solidFill>
              </a:rPr>
              <a:t> km/sec</a:t>
            </a:r>
            <a:endParaRPr lang="en-US" sz="2500" b="1"/>
          </a:p>
        </p:txBody>
      </p:sp>
      <p:sp>
        <p:nvSpPr>
          <p:cNvPr id="83973" name="Text Box 5"/>
          <p:cNvSpPr txBox="1">
            <a:spLocks noChangeArrowheads="1"/>
          </p:cNvSpPr>
          <p:nvPr/>
        </p:nvSpPr>
        <p:spPr bwMode="auto">
          <a:xfrm>
            <a:off x="1371600" y="4953000"/>
            <a:ext cx="5867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b="1"/>
              <a:t>b)  3600 s = 1 hour   1m = (1/1000)km     </a:t>
            </a:r>
          </a:p>
          <a:p>
            <a:pPr eaLnBrk="1" hangingPunct="1">
              <a:spcBef>
                <a:spcPct val="50000"/>
              </a:spcBef>
            </a:pPr>
            <a:r>
              <a:rPr lang="en-US" sz="2500" b="1"/>
              <a:t>      25 x 10</a:t>
            </a:r>
            <a:r>
              <a:rPr lang="en-US" sz="2500" b="1" baseline="30000"/>
              <a:t>-3</a:t>
            </a:r>
            <a:r>
              <a:rPr lang="en-US" sz="2500" b="1"/>
              <a:t> x 3600km/hr   </a:t>
            </a:r>
            <a:r>
              <a:rPr lang="en-US" sz="2500" b="1">
                <a:solidFill>
                  <a:srgbClr val="FF0000"/>
                </a:solidFill>
              </a:rPr>
              <a:t>=  90km/h</a:t>
            </a:r>
          </a:p>
        </p:txBody>
      </p:sp>
      <p:grpSp>
        <p:nvGrpSpPr>
          <p:cNvPr id="50185" name="Group 6"/>
          <p:cNvGrpSpPr>
            <a:grpSpLocks/>
          </p:cNvGrpSpPr>
          <p:nvPr/>
        </p:nvGrpSpPr>
        <p:grpSpPr bwMode="auto">
          <a:xfrm>
            <a:off x="1447800" y="1143000"/>
            <a:ext cx="6178550" cy="933450"/>
            <a:chOff x="1200" y="1344"/>
            <a:chExt cx="3892" cy="588"/>
          </a:xfrm>
        </p:grpSpPr>
        <p:sp>
          <p:nvSpPr>
            <p:cNvPr id="50186" name="Line 7"/>
            <p:cNvSpPr>
              <a:spLocks noChangeShapeType="1"/>
            </p:cNvSpPr>
            <p:nvPr/>
          </p:nvSpPr>
          <p:spPr bwMode="auto">
            <a:xfrm>
              <a:off x="1200" y="1776"/>
              <a:ext cx="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Oval 8"/>
            <p:cNvSpPr>
              <a:spLocks noChangeArrowheads="1"/>
            </p:cNvSpPr>
            <p:nvPr/>
          </p:nvSpPr>
          <p:spPr bwMode="auto">
            <a:xfrm>
              <a:off x="2784" y="1728"/>
              <a:ext cx="96" cy="96"/>
            </a:xfrm>
            <a:prstGeom prst="ellipse">
              <a:avLst/>
            </a:prstGeom>
            <a:solidFill>
              <a:srgbClr val="FF3300"/>
            </a:solidFill>
            <a:ln w="9525">
              <a:solidFill>
                <a:schemeClr val="tx1"/>
              </a:solidFill>
              <a:round/>
              <a:headEnd/>
              <a:tailEnd/>
            </a:ln>
          </p:spPr>
          <p:txBody>
            <a:bodyPr wrap="none" anchor="ctr"/>
            <a:lstStyle/>
            <a:p>
              <a:endParaRPr lang="en-US"/>
            </a:p>
          </p:txBody>
        </p:sp>
        <p:sp>
          <p:nvSpPr>
            <p:cNvPr id="50188" name="Text Box 9"/>
            <p:cNvSpPr txBox="1">
              <a:spLocks noChangeArrowheads="1"/>
            </p:cNvSpPr>
            <p:nvPr/>
          </p:nvSpPr>
          <p:spPr bwMode="auto">
            <a:xfrm>
              <a:off x="1296" y="1344"/>
              <a:ext cx="2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a:t>-</a:t>
              </a:r>
            </a:p>
          </p:txBody>
        </p:sp>
        <p:sp>
          <p:nvSpPr>
            <p:cNvPr id="50189" name="Text Box 10"/>
            <p:cNvSpPr txBox="1">
              <a:spLocks noChangeArrowheads="1"/>
            </p:cNvSpPr>
            <p:nvPr/>
          </p:nvSpPr>
          <p:spPr bwMode="auto">
            <a:xfrm>
              <a:off x="4512" y="1440"/>
              <a:ext cx="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50190" name="Text Box 11"/>
            <p:cNvSpPr txBox="1">
              <a:spLocks noChangeArrowheads="1"/>
            </p:cNvSpPr>
            <p:nvPr/>
          </p:nvSpPr>
          <p:spPr bwMode="auto">
            <a:xfrm>
              <a:off x="4848" y="1536"/>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x</a:t>
              </a:r>
            </a:p>
          </p:txBody>
        </p:sp>
        <p:pic>
          <p:nvPicPr>
            <p:cNvPr id="50191" name="Picture 12" descr="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1536"/>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Text Box 13"/>
            <p:cNvSpPr txBox="1">
              <a:spLocks noChangeArrowheads="1"/>
            </p:cNvSpPr>
            <p:nvPr/>
          </p:nvSpPr>
          <p:spPr bwMode="auto">
            <a:xfrm>
              <a:off x="3360" y="148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d</a:t>
              </a:r>
            </a:p>
          </p:txBody>
        </p:sp>
        <p:sp>
          <p:nvSpPr>
            <p:cNvPr id="50193" name="Line 14"/>
            <p:cNvSpPr>
              <a:spLocks noChangeShapeType="1"/>
            </p:cNvSpPr>
            <p:nvPr/>
          </p:nvSpPr>
          <p:spPr bwMode="auto">
            <a:xfrm>
              <a:off x="3552" y="1632"/>
              <a:ext cx="576"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4" name="Line 15"/>
            <p:cNvSpPr>
              <a:spLocks noChangeShapeType="1"/>
            </p:cNvSpPr>
            <p:nvPr/>
          </p:nvSpPr>
          <p:spPr bwMode="auto">
            <a:xfrm flipH="1">
              <a:off x="2832" y="1632"/>
              <a:ext cx="528"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29294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ppt_x"/>
                                          </p:val>
                                        </p:tav>
                                        <p:tav tm="100000">
                                          <p:val>
                                            <p:strVal val="#ppt_x"/>
                                          </p:val>
                                        </p:tav>
                                      </p:tavLst>
                                    </p:anim>
                                    <p:anim calcmode="lin" valueType="num">
                                      <p:cBhvr additive="base">
                                        <p:cTn id="8"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additive="base">
                                        <p:cTn id="13" dur="500" fill="hold"/>
                                        <p:tgtEl>
                                          <p:spTgt spid="83973"/>
                                        </p:tgtEl>
                                        <p:attrNameLst>
                                          <p:attrName>ppt_x</p:attrName>
                                        </p:attrNameLst>
                                      </p:cBhvr>
                                      <p:tavLst>
                                        <p:tav tm="0">
                                          <p:val>
                                            <p:strVal val="#ppt_x"/>
                                          </p:val>
                                        </p:tav>
                                        <p:tav tm="100000">
                                          <p:val>
                                            <p:strVal val="#ppt_x"/>
                                          </p:val>
                                        </p:tav>
                                      </p:tavLst>
                                    </p:anim>
                                    <p:anim calcmode="lin" valueType="num">
                                      <p:cBhvr additive="base">
                                        <p:cTn id="14" dur="500" fill="hold"/>
                                        <p:tgtEl>
                                          <p:spTgt spid="839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marL="457200" lvl="1" indent="0">
              <a:lnSpc>
                <a:spcPct val="80000"/>
              </a:lnSpc>
              <a:buNone/>
            </a:pPr>
            <a:endParaRPr lang="en-US" sz="24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7239000" cy="40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a:t>
            </a:fld>
            <a:endParaRPr lang="en-US"/>
          </a:p>
        </p:txBody>
      </p:sp>
    </p:spTree>
    <p:extLst>
      <p:ext uri="{BB962C8B-B14F-4D97-AF65-F5344CB8AC3E}">
        <p14:creationId xmlns:p14="http://schemas.microsoft.com/office/powerpoint/2010/main" val="23737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685800" y="228600"/>
            <a:ext cx="7772400" cy="762000"/>
          </a:xfrm>
        </p:spPr>
        <p:txBody>
          <a:bodyPr/>
          <a:lstStyle/>
          <a:p>
            <a:r>
              <a:rPr lang="en-CA" b="1" dirty="0">
                <a:solidFill>
                  <a:srgbClr val="FF0000"/>
                </a:solidFill>
              </a:rPr>
              <a:t>Average Speed</a:t>
            </a:r>
          </a:p>
        </p:txBody>
      </p:sp>
      <p:pic>
        <p:nvPicPr>
          <p:cNvPr id="69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738" y="1752600"/>
            <a:ext cx="4883062"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7348" name="Text Box 4"/>
          <p:cNvSpPr txBox="1">
            <a:spLocks noChangeArrowheads="1"/>
          </p:cNvSpPr>
          <p:nvPr/>
        </p:nvSpPr>
        <p:spPr bwMode="auto">
          <a:xfrm>
            <a:off x="0" y="1143000"/>
            <a:ext cx="41847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i="1" dirty="0">
                <a:solidFill>
                  <a:schemeClr val="accent1"/>
                </a:solidFill>
              </a:rPr>
              <a:t>Average speed</a:t>
            </a:r>
            <a:r>
              <a:rPr lang="en-US" dirty="0"/>
              <a:t> is total distance divided by total time.</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pPr marL="285750" indent="-285750">
              <a:buFont typeface="Arial" pitchFamily="34" charset="0"/>
              <a:buChar char="•"/>
            </a:pPr>
            <a:r>
              <a:rPr lang="en-US" dirty="0">
                <a:latin typeface="Arial" charset="0"/>
              </a:rPr>
              <a:t>Kingman to Flagstaff:</a:t>
            </a:r>
          </a:p>
          <a:p>
            <a:pPr marL="742950" lvl="1" indent="-285750">
              <a:buFont typeface="Arial" pitchFamily="34" charset="0"/>
              <a:buChar char="•"/>
            </a:pPr>
            <a:r>
              <a:rPr lang="en-US" dirty="0">
                <a:latin typeface="Arial" charset="0"/>
              </a:rPr>
              <a:t>120 mi </a:t>
            </a:r>
            <a:r>
              <a:rPr lang="en-US" dirty="0">
                <a:latin typeface="Arial" charset="0"/>
                <a:sym typeface="Symbol" pitchFamily="18" charset="2"/>
              </a:rPr>
              <a:t> 2.4 </a:t>
            </a:r>
            <a:r>
              <a:rPr lang="en-US" dirty="0" err="1">
                <a:latin typeface="Arial" charset="0"/>
                <a:sym typeface="Symbol" pitchFamily="18" charset="2"/>
              </a:rPr>
              <a:t>hr</a:t>
            </a:r>
            <a:r>
              <a:rPr lang="en-US" dirty="0">
                <a:latin typeface="Arial" charset="0"/>
                <a:sym typeface="Symbol" pitchFamily="18" charset="2"/>
              </a:rPr>
              <a:t> = 50 mph</a:t>
            </a:r>
          </a:p>
          <a:p>
            <a:pPr marL="285750" indent="-285750">
              <a:buFont typeface="Arial" pitchFamily="34" charset="0"/>
              <a:buChar char="•"/>
            </a:pPr>
            <a:endParaRPr lang="en-US" dirty="0">
              <a:latin typeface="Arial" charset="0"/>
              <a:sym typeface="Symbol" pitchFamily="18" charset="2"/>
            </a:endParaRPr>
          </a:p>
          <a:p>
            <a:pPr marL="285750" indent="-285750">
              <a:buFont typeface="Arial" pitchFamily="34" charset="0"/>
              <a:buChar char="•"/>
            </a:pPr>
            <a:r>
              <a:rPr lang="en-US" dirty="0">
                <a:latin typeface="Arial" charset="0"/>
                <a:sym typeface="Symbol" pitchFamily="18" charset="2"/>
              </a:rPr>
              <a:t>Flagstaff to Phoenix:</a:t>
            </a:r>
          </a:p>
          <a:p>
            <a:pPr marL="742950" lvl="1" indent="-285750">
              <a:buFont typeface="Arial" pitchFamily="34" charset="0"/>
              <a:buChar char="•"/>
            </a:pPr>
            <a:r>
              <a:rPr lang="en-US" dirty="0">
                <a:latin typeface="Arial" charset="0"/>
                <a:sym typeface="Symbol" pitchFamily="18" charset="2"/>
              </a:rPr>
              <a:t>140 mi  2.6 </a:t>
            </a:r>
            <a:r>
              <a:rPr lang="en-US" dirty="0" err="1">
                <a:latin typeface="Arial" charset="0"/>
                <a:sym typeface="Symbol" pitchFamily="18" charset="2"/>
              </a:rPr>
              <a:t>hr</a:t>
            </a:r>
            <a:r>
              <a:rPr lang="en-US" dirty="0">
                <a:latin typeface="Arial" charset="0"/>
                <a:sym typeface="Symbol" pitchFamily="18" charset="2"/>
              </a:rPr>
              <a:t> = 54 mph</a:t>
            </a:r>
          </a:p>
          <a:p>
            <a:endParaRPr lang="en-US" dirty="0">
              <a:latin typeface="Arial" charset="0"/>
              <a:sym typeface="Symbol" pitchFamily="18" charset="2"/>
            </a:endParaRPr>
          </a:p>
          <a:p>
            <a:r>
              <a:rPr lang="en-US" sz="2000" b="1" dirty="0">
                <a:latin typeface="Arial" charset="0"/>
                <a:sym typeface="Symbol" pitchFamily="18" charset="2"/>
              </a:rPr>
              <a:t>Total trip:</a:t>
            </a:r>
          </a:p>
          <a:p>
            <a:pPr marL="285750" indent="-285750">
              <a:buFont typeface="Arial" pitchFamily="34" charset="0"/>
              <a:buChar char="•"/>
            </a:pPr>
            <a:r>
              <a:rPr lang="en-US" dirty="0">
                <a:latin typeface="Arial" charset="0"/>
                <a:sym typeface="Symbol" pitchFamily="18" charset="2"/>
              </a:rPr>
              <a:t>120 mi + 140 mi = 260 mi</a:t>
            </a:r>
          </a:p>
          <a:p>
            <a:pPr marL="285750" indent="-285750">
              <a:buFont typeface="Arial" pitchFamily="34" charset="0"/>
              <a:buChar char="•"/>
            </a:pPr>
            <a:r>
              <a:rPr lang="en-US" dirty="0">
                <a:latin typeface="Arial" charset="0"/>
                <a:sym typeface="Symbol" pitchFamily="18" charset="2"/>
              </a:rPr>
              <a:t>2.4 </a:t>
            </a:r>
            <a:r>
              <a:rPr lang="en-US" dirty="0" err="1">
                <a:latin typeface="Arial" charset="0"/>
                <a:sym typeface="Symbol" pitchFamily="18" charset="2"/>
              </a:rPr>
              <a:t>hr</a:t>
            </a:r>
            <a:r>
              <a:rPr lang="en-US" dirty="0">
                <a:latin typeface="Arial" charset="0"/>
                <a:sym typeface="Symbol" pitchFamily="18" charset="2"/>
              </a:rPr>
              <a:t> + 2.6 </a:t>
            </a:r>
            <a:r>
              <a:rPr lang="en-US" dirty="0" err="1">
                <a:latin typeface="Arial" charset="0"/>
                <a:sym typeface="Symbol" pitchFamily="18" charset="2"/>
              </a:rPr>
              <a:t>hr</a:t>
            </a:r>
            <a:r>
              <a:rPr lang="en-US" dirty="0">
                <a:latin typeface="Arial" charset="0"/>
                <a:sym typeface="Symbol" pitchFamily="18" charset="2"/>
              </a:rPr>
              <a:t> = 5.0 </a:t>
            </a:r>
            <a:r>
              <a:rPr lang="en-US" dirty="0" err="1">
                <a:latin typeface="Arial" charset="0"/>
                <a:sym typeface="Symbol" pitchFamily="18" charset="2"/>
              </a:rPr>
              <a:t>hr</a:t>
            </a:r>
            <a:endParaRPr lang="en-US" dirty="0">
              <a:latin typeface="Arial" charset="0"/>
              <a:sym typeface="Symbol" pitchFamily="18" charset="2"/>
            </a:endParaRPr>
          </a:p>
          <a:p>
            <a:pPr marL="285750" indent="-285750">
              <a:buFont typeface="Arial" pitchFamily="34" charset="0"/>
              <a:buChar char="•"/>
            </a:pPr>
            <a:r>
              <a:rPr lang="en-US" dirty="0">
                <a:latin typeface="Arial" charset="0"/>
                <a:sym typeface="Symbol" pitchFamily="18" charset="2"/>
              </a:rPr>
              <a:t>260 mi  5.0 </a:t>
            </a:r>
            <a:r>
              <a:rPr lang="en-US" dirty="0" err="1">
                <a:latin typeface="Arial" charset="0"/>
                <a:sym typeface="Symbol" pitchFamily="18" charset="2"/>
              </a:rPr>
              <a:t>hr</a:t>
            </a:r>
            <a:r>
              <a:rPr lang="en-US" dirty="0">
                <a:latin typeface="Arial" charset="0"/>
                <a:sym typeface="Symbol" pitchFamily="18" charset="2"/>
              </a:rPr>
              <a:t> = 52 mph</a:t>
            </a:r>
          </a:p>
        </p:txBody>
      </p:sp>
      <p:graphicFrame>
        <p:nvGraphicFramePr>
          <p:cNvPr id="2" name="Object 1"/>
          <p:cNvGraphicFramePr>
            <a:graphicFrameLocks noChangeAspect="1"/>
          </p:cNvGraphicFramePr>
          <p:nvPr>
            <p:extLst>
              <p:ext uri="{D42A27DB-BD31-4B8C-83A1-F6EECF244321}">
                <p14:modId xmlns:p14="http://schemas.microsoft.com/office/powerpoint/2010/main" val="4099740699"/>
              </p:ext>
            </p:extLst>
          </p:nvPr>
        </p:nvGraphicFramePr>
        <p:xfrm>
          <a:off x="0" y="1889125"/>
          <a:ext cx="4119251" cy="777875"/>
        </p:xfrm>
        <a:graphic>
          <a:graphicData uri="http://schemas.openxmlformats.org/presentationml/2006/ole">
            <mc:AlternateContent xmlns:mc="http://schemas.openxmlformats.org/markup-compatibility/2006">
              <mc:Choice xmlns:v="urn:schemas-microsoft-com:vml" Requires="v">
                <p:oleObj spid="_x0000_s34908" name="Equation" r:id="rId5" imgW="2082600" imgH="393480" progId="Equation.3">
                  <p:embed/>
                </p:oleObj>
              </mc:Choice>
              <mc:Fallback>
                <p:oleObj name="Equation" r:id="rId5" imgW="2082600" imgH="393480" progId="Equation.3">
                  <p:embed/>
                  <p:pic>
                    <p:nvPicPr>
                      <p:cNvPr id="0" name="Object 4"/>
                      <p:cNvPicPr>
                        <a:picLocks noChangeAspect="1" noChangeArrowheads="1"/>
                      </p:cNvPicPr>
                      <p:nvPr/>
                    </p:nvPicPr>
                    <p:blipFill>
                      <a:blip r:embed="rId6"/>
                      <a:srcRect/>
                      <a:stretch>
                        <a:fillRect/>
                      </a:stretch>
                    </p:blipFill>
                    <p:spPr bwMode="auto">
                      <a:xfrm>
                        <a:off x="0" y="1889125"/>
                        <a:ext cx="4119251" cy="777875"/>
                      </a:xfrm>
                      <a:prstGeom prst="rect">
                        <a:avLst/>
                      </a:prstGeom>
                      <a:solidFill>
                        <a:srgbClr val="EFFF5D"/>
                      </a:solidFill>
                      <a:ln>
                        <a:noFill/>
                      </a:ln>
                      <a:effectLst/>
                    </p:spPr>
                  </p:pic>
                </p:oleObj>
              </mc:Fallback>
            </mc:AlternateContent>
          </a:graphicData>
        </a:graphic>
      </p:graphicFrame>
      <p:sp>
        <p:nvSpPr>
          <p:cNvPr id="3" name="Date Placeholder 2"/>
          <p:cNvSpPr>
            <a:spLocks noGrp="1"/>
          </p:cNvSpPr>
          <p:nvPr>
            <p:ph type="dt" sz="half" idx="10"/>
          </p:nvPr>
        </p:nvSpPr>
        <p:spPr/>
        <p:txBody>
          <a:bodyPr/>
          <a:lstStyle/>
          <a:p>
            <a:pPr>
              <a:defRPr/>
            </a:pPr>
            <a:r>
              <a:rPr lang="en-US"/>
              <a:t>1/7/2011</a:t>
            </a:r>
          </a:p>
        </p:txBody>
      </p:sp>
      <p:sp>
        <p:nvSpPr>
          <p:cNvPr id="4" name="Slide Number Placeholder 3"/>
          <p:cNvSpPr>
            <a:spLocks noGrp="1"/>
          </p:cNvSpPr>
          <p:nvPr>
            <p:ph type="sldNum" sz="quarter" idx="12"/>
          </p:nvPr>
        </p:nvSpPr>
        <p:spPr/>
        <p:txBody>
          <a:bodyPr/>
          <a:lstStyle/>
          <a:p>
            <a:pPr>
              <a:defRPr/>
            </a:pPr>
            <a:fld id="{D079B763-3D50-4ECB-B50E-3001940C6449}" type="slidenum">
              <a:rPr lang="en-US" smtClean="0"/>
              <a:pPr>
                <a:defRPr/>
              </a:pPr>
              <a:t>20</a:t>
            </a:fld>
            <a:endParaRPr lang="en-US"/>
          </a:p>
        </p:txBody>
      </p:sp>
    </p:spTree>
    <p:extLst>
      <p:ext uri="{BB962C8B-B14F-4D97-AF65-F5344CB8AC3E}">
        <p14:creationId xmlns:p14="http://schemas.microsoft.com/office/powerpoint/2010/main" val="174514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97348">
                                            <p:txEl>
                                              <p:pRg st="12" end="12"/>
                                            </p:txEl>
                                          </p:spTgt>
                                        </p:tgtEl>
                                        <p:attrNameLst>
                                          <p:attrName>style.visibility</p:attrName>
                                        </p:attrNameLst>
                                      </p:cBhvr>
                                      <p:to>
                                        <p:strVal val="visible"/>
                                      </p:to>
                                    </p:set>
                                    <p:animEffect transition="in" filter="wheel(1)">
                                      <p:cBhvr>
                                        <p:cTn id="7" dur="2000"/>
                                        <p:tgtEl>
                                          <p:spTgt spid="697348">
                                            <p:txEl>
                                              <p:pRg st="12" end="12"/>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97348">
                                            <p:txEl>
                                              <p:pRg st="13" end="13"/>
                                            </p:txEl>
                                          </p:spTgt>
                                        </p:tgtEl>
                                        <p:attrNameLst>
                                          <p:attrName>style.visibility</p:attrName>
                                        </p:attrNameLst>
                                      </p:cBhvr>
                                      <p:to>
                                        <p:strVal val="visible"/>
                                      </p:to>
                                    </p:set>
                                    <p:animEffect transition="in" filter="wheel(1)">
                                      <p:cBhvr>
                                        <p:cTn id="10" dur="2000"/>
                                        <p:tgtEl>
                                          <p:spTgt spid="697348">
                                            <p:txEl>
                                              <p:pRg st="13" end="13"/>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97348">
                                            <p:txEl>
                                              <p:pRg st="14" end="14"/>
                                            </p:txEl>
                                          </p:spTgt>
                                        </p:tgtEl>
                                        <p:attrNameLst>
                                          <p:attrName>style.visibility</p:attrName>
                                        </p:attrNameLst>
                                      </p:cBhvr>
                                      <p:to>
                                        <p:strVal val="visible"/>
                                      </p:to>
                                    </p:set>
                                    <p:animEffect transition="in" filter="wheel(1)">
                                      <p:cBhvr>
                                        <p:cTn id="13" dur="2000"/>
                                        <p:tgtEl>
                                          <p:spTgt spid="697348">
                                            <p:txEl>
                                              <p:pRg st="14" end="14"/>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97348">
                                            <p:txEl>
                                              <p:pRg st="15" end="15"/>
                                            </p:txEl>
                                          </p:spTgt>
                                        </p:tgtEl>
                                        <p:attrNameLst>
                                          <p:attrName>style.visibility</p:attrName>
                                        </p:attrNameLst>
                                      </p:cBhvr>
                                      <p:to>
                                        <p:strVal val="visible"/>
                                      </p:to>
                                    </p:set>
                                    <p:animEffect transition="in" filter="wheel(1)">
                                      <p:cBhvr>
                                        <p:cTn id="16" dur="2000"/>
                                        <p:tgtEl>
                                          <p:spTgt spid="69734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85800" y="152400"/>
            <a:ext cx="7772400" cy="762000"/>
          </a:xfrm>
        </p:spPr>
        <p:txBody>
          <a:bodyPr/>
          <a:lstStyle/>
          <a:p>
            <a:r>
              <a:rPr lang="en-CA" b="1" dirty="0">
                <a:solidFill>
                  <a:srgbClr val="FF0000"/>
                </a:solidFill>
              </a:rPr>
              <a:t>Instantaneous Speed</a:t>
            </a:r>
            <a:endParaRPr lang="en-US" b="1" dirty="0">
              <a:solidFill>
                <a:srgbClr val="FF0000"/>
              </a:solidFill>
            </a:endParaRPr>
          </a:p>
        </p:txBody>
      </p:sp>
      <p:sp>
        <p:nvSpPr>
          <p:cNvPr id="761859" name="Rectangle 3"/>
          <p:cNvSpPr>
            <a:spLocks noGrp="1" noChangeArrowheads="1"/>
          </p:cNvSpPr>
          <p:nvPr>
            <p:ph type="body" idx="1"/>
          </p:nvPr>
        </p:nvSpPr>
        <p:spPr>
          <a:xfrm>
            <a:off x="685800" y="914400"/>
            <a:ext cx="7772400" cy="4419600"/>
          </a:xfrm>
        </p:spPr>
        <p:txBody>
          <a:bodyPr/>
          <a:lstStyle/>
          <a:p>
            <a:pPr>
              <a:lnSpc>
                <a:spcPct val="80000"/>
              </a:lnSpc>
            </a:pPr>
            <a:r>
              <a:rPr lang="en-US" sz="2800" dirty="0"/>
              <a:t>is the speed at that precise instant in time.</a:t>
            </a:r>
          </a:p>
          <a:p>
            <a:pPr lvl="1">
              <a:lnSpc>
                <a:spcPct val="80000"/>
              </a:lnSpc>
            </a:pPr>
            <a:r>
              <a:rPr lang="en-US" sz="2400" dirty="0"/>
              <a:t>It is the average speed, over a short enough time that the speed does not change much</a:t>
            </a:r>
          </a:p>
          <a:p>
            <a:pPr lvl="2">
              <a:lnSpc>
                <a:spcPct val="80000"/>
              </a:lnSpc>
            </a:pPr>
            <a:r>
              <a:rPr lang="en-US" sz="3000" b="1" dirty="0"/>
              <a:t> </a:t>
            </a:r>
            <a:r>
              <a:rPr lang="en-US" sz="3000" b="1" dirty="0">
                <a:solidFill>
                  <a:srgbClr val="0000FF"/>
                </a:solidFill>
              </a:rPr>
              <a:t>s = distance/</a:t>
            </a:r>
            <a:r>
              <a:rPr lang="el-GR" sz="3000" b="1" dirty="0">
                <a:solidFill>
                  <a:srgbClr val="0000FF"/>
                </a:solidFill>
                <a:cs typeface="Arial" charset="0"/>
              </a:rPr>
              <a:t>Δ</a:t>
            </a:r>
            <a:r>
              <a:rPr lang="en-US" sz="3000" b="1" dirty="0">
                <a:solidFill>
                  <a:srgbClr val="0000FF"/>
                </a:solidFill>
                <a:cs typeface="Arial" charset="0"/>
              </a:rPr>
              <a:t>t, where </a:t>
            </a:r>
            <a:r>
              <a:rPr lang="el-GR" sz="3000" b="1" dirty="0">
                <a:solidFill>
                  <a:srgbClr val="0000FF"/>
                </a:solidFill>
                <a:cs typeface="Arial" charset="0"/>
              </a:rPr>
              <a:t>Δ</a:t>
            </a:r>
            <a:r>
              <a:rPr lang="en-US" sz="3000" b="1" dirty="0">
                <a:solidFill>
                  <a:srgbClr val="0000FF"/>
                </a:solidFill>
                <a:cs typeface="Arial" charset="0"/>
              </a:rPr>
              <a:t>t</a:t>
            </a:r>
            <a:r>
              <a:rPr lang="en-US" sz="3000" b="1" dirty="0">
                <a:solidFill>
                  <a:srgbClr val="0000FF"/>
                </a:solidFill>
                <a:cs typeface="Arial" charset="0"/>
                <a:sym typeface="Wingdings" pitchFamily="2" charset="2"/>
              </a:rPr>
              <a:t></a:t>
            </a:r>
            <a:r>
              <a:rPr lang="en-US" sz="3000" b="1" dirty="0">
                <a:solidFill>
                  <a:srgbClr val="0000FF"/>
                </a:solidFill>
                <a:cs typeface="Arial" charset="0"/>
              </a:rPr>
              <a:t>0 sec.</a:t>
            </a:r>
            <a:endParaRPr lang="en-US" sz="3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95600"/>
            <a:ext cx="4724400" cy="347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381000" y="3966321"/>
            <a:ext cx="28956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latin typeface="Comic Sans MS" pitchFamily="66" charset="0"/>
              </a:rPr>
              <a:t>The speedometer tells us how fast we are going at a given instant in time.</a:t>
            </a:r>
            <a:endParaRPr lang="en-US" sz="2500" dirty="0">
              <a:latin typeface="Arial" charset="0"/>
            </a:endParaRP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21</a:t>
            </a:fld>
            <a:endParaRPr lang="en-US"/>
          </a:p>
        </p:txBody>
      </p:sp>
    </p:spTree>
    <p:extLst>
      <p:ext uri="{BB962C8B-B14F-4D97-AF65-F5344CB8AC3E}">
        <p14:creationId xmlns:p14="http://schemas.microsoft.com/office/powerpoint/2010/main" val="3066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685800" y="-76200"/>
            <a:ext cx="7772400" cy="762000"/>
          </a:xfrm>
        </p:spPr>
        <p:txBody>
          <a:bodyPr/>
          <a:lstStyle/>
          <a:p>
            <a:r>
              <a:rPr lang="en-US" b="1" dirty="0">
                <a:solidFill>
                  <a:srgbClr val="FF0000"/>
                </a:solidFill>
              </a:rPr>
              <a:t>Velocity</a:t>
            </a:r>
          </a:p>
        </p:txBody>
      </p:sp>
      <p:sp>
        <p:nvSpPr>
          <p:cNvPr id="777219" name="Rectangle 3"/>
          <p:cNvSpPr>
            <a:spLocks noGrp="1" noChangeArrowheads="1"/>
          </p:cNvSpPr>
          <p:nvPr>
            <p:ph type="body" idx="1"/>
          </p:nvPr>
        </p:nvSpPr>
        <p:spPr>
          <a:xfrm>
            <a:off x="381000" y="609600"/>
            <a:ext cx="8534400" cy="6324600"/>
          </a:xfrm>
        </p:spPr>
        <p:txBody>
          <a:bodyPr/>
          <a:lstStyle/>
          <a:p>
            <a:pPr>
              <a:lnSpc>
                <a:spcPct val="80000"/>
              </a:lnSpc>
            </a:pPr>
            <a:r>
              <a:rPr lang="en-US" sz="2800" b="1" i="1" dirty="0">
                <a:solidFill>
                  <a:schemeClr val="accent1"/>
                </a:solidFill>
              </a:rPr>
              <a:t>Velocity</a:t>
            </a:r>
            <a:r>
              <a:rPr lang="en-US" sz="2800" dirty="0"/>
              <a:t> involves direction of motion as well as how fast the object is going.</a:t>
            </a:r>
          </a:p>
          <a:p>
            <a:pPr lvl="1">
              <a:lnSpc>
                <a:spcPct val="80000"/>
              </a:lnSpc>
            </a:pPr>
            <a:r>
              <a:rPr lang="en-US" sz="2400" dirty="0"/>
              <a:t>Velocity has the same Unit as speed, i.e. meter/second in SI system.</a:t>
            </a:r>
          </a:p>
          <a:p>
            <a:pPr lvl="1">
              <a:lnSpc>
                <a:spcPct val="80000"/>
              </a:lnSpc>
            </a:pPr>
            <a:r>
              <a:rPr lang="en-US" sz="2400" dirty="0"/>
              <a:t>Velocity is vector,  having a magnitude (the speed) and also a direction (which way the object is moving).</a:t>
            </a:r>
          </a:p>
          <a:p>
            <a:pPr marL="914400" lvl="2" indent="0">
              <a:lnSpc>
                <a:spcPct val="80000"/>
              </a:lnSpc>
              <a:buNone/>
            </a:pPr>
            <a:endParaRPr lang="en-US" sz="2500" b="1" dirty="0"/>
          </a:p>
          <a:p>
            <a:pPr>
              <a:lnSpc>
                <a:spcPct val="80000"/>
              </a:lnSpc>
            </a:pPr>
            <a:r>
              <a:rPr lang="en-US" sz="2800" dirty="0"/>
              <a:t>A change in velocity can be a change in the object’s speed or direction of motion.</a:t>
            </a:r>
          </a:p>
          <a:p>
            <a:pPr marL="0" indent="0">
              <a:lnSpc>
                <a:spcPct val="80000"/>
              </a:lnSpc>
              <a:buNone/>
            </a:pPr>
            <a:endParaRPr lang="en-US" sz="2800" dirty="0"/>
          </a:p>
          <a:p>
            <a:r>
              <a:rPr lang="en-US" sz="2500" b="1" i="1" dirty="0">
                <a:solidFill>
                  <a:schemeClr val="accent1"/>
                </a:solidFill>
                <a:latin typeface="Arial" charset="0"/>
              </a:rPr>
              <a:t>Instantaneous velocity</a:t>
            </a:r>
            <a:r>
              <a:rPr lang="en-US" sz="2500" dirty="0">
                <a:latin typeface="Arial" charset="0"/>
              </a:rPr>
              <a:t> is a vector quantity having:</a:t>
            </a:r>
          </a:p>
          <a:p>
            <a:pPr>
              <a:buClr>
                <a:schemeClr val="folHlink"/>
              </a:buClr>
              <a:buFont typeface="Wingdings" pitchFamily="2" charset="2"/>
              <a:buChar char="Ø"/>
            </a:pPr>
            <a:r>
              <a:rPr lang="en-US" sz="2500" dirty="0">
                <a:latin typeface="Arial" charset="0"/>
              </a:rPr>
              <a:t>a size (magnitude) equal to the instantaneous speed at a given instant in time, and </a:t>
            </a:r>
          </a:p>
          <a:p>
            <a:pPr>
              <a:buClr>
                <a:schemeClr val="folHlink"/>
              </a:buClr>
              <a:buFont typeface="Wingdings" pitchFamily="2" charset="2"/>
              <a:buChar char="Ø"/>
            </a:pPr>
            <a:r>
              <a:rPr lang="en-US" sz="2500" dirty="0">
                <a:latin typeface="Arial" charset="0"/>
              </a:rPr>
              <a:t>a direction equal to the direction of motion at that instant.</a:t>
            </a:r>
            <a:endParaRPr lang="en-US" sz="2500" b="1" i="1" dirty="0">
              <a:solidFill>
                <a:schemeClr val="accent1"/>
              </a:solidFill>
              <a:latin typeface="Arial" charset="0"/>
            </a:endParaRPr>
          </a:p>
          <a:p>
            <a:pPr marL="0" indent="0">
              <a:lnSpc>
                <a:spcPct val="80000"/>
              </a:lnSpc>
              <a:buNone/>
            </a:pPr>
            <a:endParaRPr lang="en-US" sz="2800" dirty="0"/>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22</a:t>
            </a:fld>
            <a:endParaRPr lang="en-US"/>
          </a:p>
        </p:txBody>
      </p:sp>
    </p:spTree>
    <p:extLst>
      <p:ext uri="{BB962C8B-B14F-4D97-AF65-F5344CB8AC3E}">
        <p14:creationId xmlns:p14="http://schemas.microsoft.com/office/powerpoint/2010/main" val="596455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7219">
                                            <p:txEl>
                                              <p:pRg st="6" end="6"/>
                                            </p:txEl>
                                          </p:spTgt>
                                        </p:tgtEl>
                                        <p:attrNameLst>
                                          <p:attrName>style.visibility</p:attrName>
                                        </p:attrNameLst>
                                      </p:cBhvr>
                                      <p:to>
                                        <p:strVal val="visible"/>
                                      </p:to>
                                    </p:set>
                                    <p:animEffect transition="in" filter="dissolve">
                                      <p:cBhvr>
                                        <p:cTn id="7" dur="500"/>
                                        <p:tgtEl>
                                          <p:spTgt spid="777219">
                                            <p:txEl>
                                              <p:pRg st="6" end="6"/>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7219">
                                            <p:txEl>
                                              <p:pRg st="7" end="7"/>
                                            </p:txEl>
                                          </p:spTgt>
                                        </p:tgtEl>
                                        <p:attrNameLst>
                                          <p:attrName>style.visibility</p:attrName>
                                        </p:attrNameLst>
                                      </p:cBhvr>
                                      <p:to>
                                        <p:strVal val="visible"/>
                                      </p:to>
                                    </p:set>
                                    <p:animEffect transition="in" filter="dissolve">
                                      <p:cBhvr>
                                        <p:cTn id="10" dur="500"/>
                                        <p:tgtEl>
                                          <p:spTgt spid="777219">
                                            <p:txEl>
                                              <p:pRg st="7" end="7"/>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7219">
                                            <p:txEl>
                                              <p:pRg st="8" end="8"/>
                                            </p:txEl>
                                          </p:spTgt>
                                        </p:tgtEl>
                                        <p:attrNameLst>
                                          <p:attrName>style.visibility</p:attrName>
                                        </p:attrNameLst>
                                      </p:cBhvr>
                                      <p:to>
                                        <p:strVal val="visible"/>
                                      </p:to>
                                    </p:set>
                                    <p:animEffect transition="in" filter="dissolve">
                                      <p:cBhvr>
                                        <p:cTn id="13" dur="500"/>
                                        <p:tgtEl>
                                          <p:spTgt spid="777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uiExpand="1"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0" y="0"/>
            <a:ext cx="9144000" cy="1920875"/>
          </a:xfrm>
        </p:spPr>
        <p:txBody>
          <a:bodyPr/>
          <a:lstStyle/>
          <a:p>
            <a:r>
              <a:rPr lang="en-US" sz="3500" b="1" dirty="0">
                <a:solidFill>
                  <a:srgbClr val="FF0000"/>
                </a:solidFill>
                <a:latin typeface="Comic Sans MS" pitchFamily="66" charset="0"/>
              </a:rPr>
              <a:t>A car goes around a curve at constant speed.  Is the car’s velocity changing?</a:t>
            </a:r>
            <a:endParaRPr lang="en-US" sz="3500" b="1" dirty="0">
              <a:solidFill>
                <a:srgbClr val="FF0000"/>
              </a:solidFill>
            </a:endParaRPr>
          </a:p>
        </p:txBody>
      </p:sp>
      <p:pic>
        <p:nvPicPr>
          <p:cNvPr id="779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7400"/>
            <a:ext cx="44958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9267" name="Rectangle 3"/>
          <p:cNvSpPr>
            <a:spLocks noGrp="1" noChangeArrowheads="1"/>
          </p:cNvSpPr>
          <p:nvPr>
            <p:ph type="body" idx="1"/>
          </p:nvPr>
        </p:nvSpPr>
        <p:spPr>
          <a:xfrm>
            <a:off x="228600" y="3200400"/>
            <a:ext cx="7772400" cy="1524000"/>
          </a:xfrm>
        </p:spPr>
        <p:txBody>
          <a:bodyPr/>
          <a:lstStyle/>
          <a:p>
            <a:pPr marL="609600" indent="-609600">
              <a:buFont typeface="Arial" charset="0"/>
              <a:buAutoNum type="alphaLcParenR"/>
            </a:pPr>
            <a:r>
              <a:rPr lang="en-US" sz="2800" dirty="0">
                <a:latin typeface="Comic Sans MS" pitchFamily="66" charset="0"/>
              </a:rPr>
              <a:t>Yes</a:t>
            </a:r>
          </a:p>
          <a:p>
            <a:pPr marL="609600" indent="-609600">
              <a:buFont typeface="Arial" charset="0"/>
              <a:buAutoNum type="alphaLcParenR"/>
            </a:pPr>
            <a:r>
              <a:rPr lang="en-US" sz="2800" dirty="0">
                <a:latin typeface="Comic Sans MS" pitchFamily="66" charset="0"/>
              </a:rPr>
              <a:t>No</a:t>
            </a:r>
          </a:p>
          <a:p>
            <a:pPr marL="609600" indent="-609600">
              <a:buFont typeface="Arial" charset="0"/>
              <a:buAutoNum type="alphaLcParenR"/>
            </a:pPr>
            <a:r>
              <a:rPr lang="en-US" sz="2800" dirty="0">
                <a:latin typeface="Comic Sans MS" pitchFamily="66" charset="0"/>
              </a:rPr>
              <a:t>Impossible to determine</a:t>
            </a:r>
          </a:p>
          <a:p>
            <a:pPr marL="609600" indent="-609600">
              <a:buFont typeface="Arial" charset="0"/>
              <a:buNone/>
            </a:pPr>
            <a:endParaRPr lang="en-US" sz="2800" dirty="0">
              <a:latin typeface="Comic Sans MS" pitchFamily="66" charset="0"/>
            </a:endParaRP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23</a:t>
            </a:fld>
            <a:endParaRPr lang="en-US"/>
          </a:p>
        </p:txBody>
      </p:sp>
    </p:spTree>
    <p:extLst>
      <p:ext uri="{BB962C8B-B14F-4D97-AF65-F5344CB8AC3E}">
        <p14:creationId xmlns:p14="http://schemas.microsoft.com/office/powerpoint/2010/main" val="54218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1/7/2011</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AC1B67-08A6-459D-88CC-E6869A25E30F}" type="slidenum">
              <a:rPr lang="en-US" smtClean="0"/>
              <a:pPr eaLnBrk="1" hangingPunct="1"/>
              <a:t>24</a:t>
            </a:fld>
            <a:endParaRPr lang="en-US"/>
          </a:p>
        </p:txBody>
      </p:sp>
      <p:sp>
        <p:nvSpPr>
          <p:cNvPr id="50181" name="Rectangle 2"/>
          <p:cNvSpPr>
            <a:spLocks noGrp="1" noChangeArrowheads="1"/>
          </p:cNvSpPr>
          <p:nvPr>
            <p:ph type="title"/>
          </p:nvPr>
        </p:nvSpPr>
        <p:spPr>
          <a:xfrm>
            <a:off x="533400" y="685800"/>
            <a:ext cx="8229600" cy="1143000"/>
          </a:xfrm>
          <a:noFill/>
        </p:spPr>
        <p:txBody>
          <a:bodyPr/>
          <a:lstStyle/>
          <a:p>
            <a:pPr eaLnBrk="1" hangingPunct="1"/>
            <a:r>
              <a:rPr lang="en-US" sz="3500" b="1" dirty="0">
                <a:solidFill>
                  <a:srgbClr val="FF0000"/>
                </a:solidFill>
              </a:rPr>
              <a:t>Test </a:t>
            </a:r>
            <a:r>
              <a:rPr lang="en-US" sz="3500" b="1" dirty="0" err="1">
                <a:solidFill>
                  <a:srgbClr val="FF0000"/>
                </a:solidFill>
              </a:rPr>
              <a:t>Quiz:A</a:t>
            </a:r>
            <a:r>
              <a:rPr lang="en-US" sz="3500" b="1" dirty="0">
                <a:solidFill>
                  <a:srgbClr val="FF0000"/>
                </a:solidFill>
              </a:rPr>
              <a:t> </a:t>
            </a:r>
            <a:r>
              <a:rPr lang="en-US" sz="3500" b="1" dirty="0">
                <a:solidFill>
                  <a:schemeClr val="tx2"/>
                </a:solidFill>
              </a:rPr>
              <a:t>car travels a distance of 600 meters in 1 minutes. What’s the average speed of the car? </a:t>
            </a:r>
            <a:br>
              <a:rPr lang="en-US" sz="3500" b="1" dirty="0">
                <a:solidFill>
                  <a:schemeClr val="tx2"/>
                </a:solidFill>
              </a:rPr>
            </a:br>
            <a:r>
              <a:rPr lang="en-US" sz="3500" b="1" dirty="0">
                <a:solidFill>
                  <a:srgbClr val="FF0000"/>
                </a:solidFill>
              </a:rPr>
              <a:t> </a:t>
            </a:r>
          </a:p>
        </p:txBody>
      </p:sp>
      <p:sp>
        <p:nvSpPr>
          <p:cNvPr id="2" name="TextBox 1"/>
          <p:cNvSpPr txBox="1"/>
          <p:nvPr/>
        </p:nvSpPr>
        <p:spPr>
          <a:xfrm>
            <a:off x="502693" y="2209800"/>
            <a:ext cx="8305800" cy="2785378"/>
          </a:xfrm>
          <a:prstGeom prst="rect">
            <a:avLst/>
          </a:prstGeom>
          <a:noFill/>
        </p:spPr>
        <p:txBody>
          <a:bodyPr wrap="square" rtlCol="0">
            <a:spAutoFit/>
          </a:bodyPr>
          <a:lstStyle/>
          <a:p>
            <a:pPr marL="514350" indent="-514350">
              <a:buFont typeface="+mj-lt"/>
              <a:buAutoNum type="alphaLcParenR"/>
            </a:pPr>
            <a:r>
              <a:rPr lang="en-US" sz="3500" dirty="0"/>
              <a:t>40 m/s </a:t>
            </a:r>
          </a:p>
          <a:p>
            <a:pPr marL="514350" indent="-514350">
              <a:buFont typeface="+mj-lt"/>
              <a:buAutoNum type="alphaLcParenR"/>
            </a:pPr>
            <a:r>
              <a:rPr lang="en-US" sz="3500" dirty="0"/>
              <a:t>600 m/s </a:t>
            </a:r>
          </a:p>
          <a:p>
            <a:pPr marL="514350" indent="-514350">
              <a:buFont typeface="+mj-lt"/>
              <a:buAutoNum type="alphaLcParenR"/>
            </a:pPr>
            <a:r>
              <a:rPr lang="en-US" sz="3500" dirty="0"/>
              <a:t>20 m/s </a:t>
            </a:r>
          </a:p>
          <a:p>
            <a:pPr marL="514350" indent="-514350">
              <a:buFont typeface="+mj-lt"/>
              <a:buAutoNum type="alphaLcParenR"/>
            </a:pPr>
            <a:r>
              <a:rPr lang="en-US" sz="3500" dirty="0"/>
              <a:t>10 m/s </a:t>
            </a:r>
          </a:p>
          <a:p>
            <a:pPr marL="514350" indent="-514350">
              <a:buFont typeface="+mj-lt"/>
              <a:buAutoNum type="alphaLcParenR"/>
            </a:pPr>
            <a:r>
              <a:rPr lang="en-US" sz="3500" dirty="0"/>
              <a:t>40 m/s</a:t>
            </a:r>
          </a:p>
        </p:txBody>
      </p:sp>
    </p:spTree>
    <p:extLst>
      <p:ext uri="{BB962C8B-B14F-4D97-AF65-F5344CB8AC3E}">
        <p14:creationId xmlns:p14="http://schemas.microsoft.com/office/powerpoint/2010/main" val="174992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711863" y="457200"/>
            <a:ext cx="7772400" cy="762000"/>
          </a:xfrm>
        </p:spPr>
        <p:txBody>
          <a:bodyPr/>
          <a:lstStyle/>
          <a:p>
            <a:r>
              <a:rPr lang="en-US" b="1" dirty="0">
                <a:solidFill>
                  <a:srgbClr val="FF0000"/>
                </a:solidFill>
              </a:rPr>
              <a:t>Graphing Motion</a:t>
            </a:r>
          </a:p>
        </p:txBody>
      </p:sp>
      <p:sp>
        <p:nvSpPr>
          <p:cNvPr id="805891" name="Rectangle 3"/>
          <p:cNvSpPr>
            <a:spLocks noGrp="1" noChangeArrowheads="1"/>
          </p:cNvSpPr>
          <p:nvPr>
            <p:ph type="body" idx="1"/>
          </p:nvPr>
        </p:nvSpPr>
        <p:spPr>
          <a:xfrm>
            <a:off x="381000" y="1600200"/>
            <a:ext cx="8458200" cy="1066800"/>
          </a:xfrm>
        </p:spPr>
        <p:txBody>
          <a:bodyPr/>
          <a:lstStyle/>
          <a:p>
            <a:pPr algn="ctr">
              <a:lnSpc>
                <a:spcPct val="80000"/>
              </a:lnSpc>
              <a:buFont typeface="Wingdings" pitchFamily="2" charset="2"/>
              <a:buNone/>
            </a:pPr>
            <a:r>
              <a:rPr lang="en-US" dirty="0"/>
              <a:t>To describe the car’s motion, we could note the car’s position every 5 seconds.</a:t>
            </a:r>
          </a:p>
        </p:txBody>
      </p:sp>
      <p:pic>
        <p:nvPicPr>
          <p:cNvPr id="80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4597400"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5893" name="Rectangle 5"/>
          <p:cNvSpPr>
            <a:spLocks noChangeArrowheads="1"/>
          </p:cNvSpPr>
          <p:nvPr/>
        </p:nvSpPr>
        <p:spPr bwMode="auto">
          <a:xfrm>
            <a:off x="625475" y="3700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805954" name="Group 66"/>
          <p:cNvGraphicFramePr>
            <a:graphicFrameLocks noGrp="1"/>
          </p:cNvGraphicFramePr>
          <p:nvPr/>
        </p:nvGraphicFramePr>
        <p:xfrm>
          <a:off x="152400" y="2971800"/>
          <a:ext cx="4038600" cy="329184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4.1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7.9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12.1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20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16.0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25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16.0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30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16.0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35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dirty="0">
                          <a:ln>
                            <a:noFill/>
                          </a:ln>
                          <a:solidFill>
                            <a:schemeClr val="tx1"/>
                          </a:solidFill>
                          <a:effectLst/>
                          <a:latin typeface="Arial" charset="0"/>
                        </a:rPr>
                        <a:t>18.0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25</a:t>
            </a:fld>
            <a:endParaRPr lang="en-US"/>
          </a:p>
        </p:txBody>
      </p:sp>
    </p:spTree>
    <p:extLst>
      <p:ext uri="{BB962C8B-B14F-4D97-AF65-F5344CB8AC3E}">
        <p14:creationId xmlns:p14="http://schemas.microsoft.com/office/powerpoint/2010/main" val="1825872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animEffect transition="in" filter="dissolve">
                                      <p:cBhvr>
                                        <p:cTn id="7" dur="500"/>
                                        <p:tgtEl>
                                          <p:spTgt spid="80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05954"/>
                                        </p:tgtEl>
                                        <p:attrNameLst>
                                          <p:attrName>style.visibility</p:attrName>
                                        </p:attrNameLst>
                                      </p:cBhvr>
                                      <p:to>
                                        <p:strVal val="visible"/>
                                      </p:to>
                                    </p:set>
                                    <p:animEffect transition="in" filter="wipe(up)">
                                      <p:cBhvr>
                                        <p:cTn id="12" dur="2000"/>
                                        <p:tgtEl>
                                          <p:spTgt spid="80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9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050" y="2590800"/>
            <a:ext cx="4515250"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972" name="Text Box 4"/>
          <p:cNvSpPr txBox="1">
            <a:spLocks noChangeArrowheads="1"/>
          </p:cNvSpPr>
          <p:nvPr/>
        </p:nvSpPr>
        <p:spPr bwMode="auto">
          <a:xfrm>
            <a:off x="0" y="3810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0000"/>
                </a:solidFill>
                <a:latin typeface="Arial" charset="0"/>
              </a:rPr>
              <a:t>To graph the data in the table, let the horizontal axis represent </a:t>
            </a:r>
            <a:r>
              <a:rPr lang="en-US" sz="2800" b="1" i="1" dirty="0">
                <a:solidFill>
                  <a:srgbClr val="FF0000"/>
                </a:solidFill>
                <a:latin typeface="Arial" charset="0"/>
              </a:rPr>
              <a:t>time</a:t>
            </a:r>
            <a:r>
              <a:rPr lang="en-US" sz="2800" b="1" dirty="0">
                <a:solidFill>
                  <a:srgbClr val="FF0000"/>
                </a:solidFill>
                <a:latin typeface="Arial" charset="0"/>
              </a:rPr>
              <a:t>, and the vertical axis represent </a:t>
            </a:r>
            <a:r>
              <a:rPr lang="en-US" sz="2800" b="1" i="1" dirty="0">
                <a:solidFill>
                  <a:srgbClr val="FF0000"/>
                </a:solidFill>
                <a:latin typeface="Arial" charset="0"/>
              </a:rPr>
              <a:t>distance</a:t>
            </a:r>
            <a:r>
              <a:rPr lang="en-US" sz="2800" b="1" dirty="0">
                <a:solidFill>
                  <a:srgbClr val="FF0000"/>
                </a:solidFill>
                <a:latin typeface="Arial" charset="0"/>
              </a:rPr>
              <a:t>.</a:t>
            </a:r>
            <a:endParaRPr lang="en-US" b="1" dirty="0">
              <a:solidFill>
                <a:srgbClr val="FF0000"/>
              </a:solidFill>
              <a:latin typeface="Arial" charset="0"/>
            </a:endParaRPr>
          </a:p>
        </p:txBody>
      </p:sp>
      <p:sp>
        <p:nvSpPr>
          <p:cNvPr id="723974" name="Rectangle 6"/>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6" name="Group 66"/>
          <p:cNvGraphicFramePr>
            <a:graphicFrameLocks noGrp="1"/>
          </p:cNvGraphicFramePr>
          <p:nvPr>
            <p:extLst>
              <p:ext uri="{D42A27DB-BD31-4B8C-83A1-F6EECF244321}">
                <p14:modId xmlns:p14="http://schemas.microsoft.com/office/powerpoint/2010/main" val="2206498964"/>
              </p:ext>
            </p:extLst>
          </p:nvPr>
        </p:nvGraphicFramePr>
        <p:xfrm>
          <a:off x="152400" y="2732314"/>
          <a:ext cx="4038600" cy="329184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5240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4.1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7.9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12.1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20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16.0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25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16.0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30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16.0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35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2" charset="2"/>
                        <a:buNone/>
                        <a:tabLst/>
                      </a:pPr>
                      <a:r>
                        <a:rPr kumimoji="0" lang="en-US" sz="2000" b="0" i="0" u="none" strike="noStrike" cap="none" normalizeH="0" baseline="0" dirty="0">
                          <a:ln>
                            <a:noFill/>
                          </a:ln>
                          <a:solidFill>
                            <a:schemeClr val="tx1"/>
                          </a:solidFill>
                          <a:effectLst/>
                          <a:latin typeface="Arial" charset="0"/>
                        </a:rPr>
                        <a:t>18.0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D079B763-3D50-4ECB-B50E-3001940C6449}" type="slidenum">
              <a:rPr lang="en-US" smtClean="0"/>
              <a:pPr>
                <a:defRPr/>
              </a:pPr>
              <a:t>26</a:t>
            </a:fld>
            <a:endParaRPr lang="en-US"/>
          </a:p>
        </p:txBody>
      </p:sp>
    </p:spTree>
    <p:extLst>
      <p:ext uri="{BB962C8B-B14F-4D97-AF65-F5344CB8AC3E}">
        <p14:creationId xmlns:p14="http://schemas.microsoft.com/office/powerpoint/2010/main" val="50731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5575300"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7939" name="Text Box 3"/>
          <p:cNvSpPr txBox="1">
            <a:spLocks noChangeArrowheads="1"/>
          </p:cNvSpPr>
          <p:nvPr/>
        </p:nvSpPr>
        <p:spPr bwMode="auto">
          <a:xfrm>
            <a:off x="0" y="381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0000"/>
                </a:solidFill>
                <a:latin typeface="Arial" charset="0"/>
              </a:rPr>
              <a:t>The graph displays information in a more useful manner than a simple table.</a:t>
            </a:r>
            <a:endParaRPr lang="en-US" b="1" dirty="0">
              <a:solidFill>
                <a:srgbClr val="FF0000"/>
              </a:solidFill>
              <a:latin typeface="Arial" charset="0"/>
            </a:endParaRPr>
          </a:p>
        </p:txBody>
      </p:sp>
      <p:sp>
        <p:nvSpPr>
          <p:cNvPr id="807940" name="Text Box 4"/>
          <p:cNvSpPr txBox="1">
            <a:spLocks noChangeArrowheads="1"/>
          </p:cNvSpPr>
          <p:nvPr/>
        </p:nvSpPr>
        <p:spPr bwMode="auto">
          <a:xfrm>
            <a:off x="228600" y="1828800"/>
            <a:ext cx="30638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dirty="0">
                <a:latin typeface="Arial" charset="0"/>
              </a:rPr>
              <a:t>When is the car moving the fastest?</a:t>
            </a:r>
          </a:p>
          <a:p>
            <a:pPr>
              <a:buClr>
                <a:schemeClr val="folHlink"/>
              </a:buClr>
            </a:pPr>
            <a:endParaRPr lang="en-US" dirty="0">
              <a:latin typeface="Arial" charset="0"/>
            </a:endParaRPr>
          </a:p>
          <a:p>
            <a:pPr>
              <a:buClr>
                <a:schemeClr val="folHlink"/>
              </a:buClr>
              <a:buFont typeface="Wingdings" pitchFamily="2" charset="2"/>
              <a:buChar char="§"/>
            </a:pPr>
            <a:r>
              <a:rPr lang="en-US" dirty="0">
                <a:latin typeface="Arial" charset="0"/>
              </a:rPr>
              <a:t>When is it moving the slowest?</a:t>
            </a:r>
          </a:p>
          <a:p>
            <a:pPr>
              <a:buClr>
                <a:schemeClr val="folHlink"/>
              </a:buClr>
              <a:buFont typeface="Wingdings" pitchFamily="2" charset="2"/>
              <a:buChar char="§"/>
            </a:pPr>
            <a:endParaRPr lang="en-US" dirty="0">
              <a:latin typeface="Arial" charset="0"/>
            </a:endParaRPr>
          </a:p>
          <a:p>
            <a:pPr>
              <a:buClr>
                <a:schemeClr val="folHlink"/>
              </a:buClr>
              <a:buFont typeface="Wingdings" pitchFamily="2" charset="2"/>
              <a:buChar char="§"/>
            </a:pPr>
            <a:r>
              <a:rPr lang="en-US" dirty="0">
                <a:latin typeface="Arial" charset="0"/>
              </a:rPr>
              <a:t>When is the car not moving at all?</a:t>
            </a:r>
          </a:p>
          <a:p>
            <a:pPr>
              <a:buClr>
                <a:schemeClr val="folHlink"/>
              </a:buClr>
              <a:buFont typeface="Wingdings" pitchFamily="2" charset="2"/>
              <a:buChar char="§"/>
            </a:pPr>
            <a:endParaRPr lang="en-US" dirty="0">
              <a:latin typeface="Arial" charset="0"/>
            </a:endParaRPr>
          </a:p>
          <a:p>
            <a:pPr>
              <a:buClr>
                <a:schemeClr val="folHlink"/>
              </a:buClr>
              <a:buFont typeface="Wingdings" pitchFamily="2" charset="2"/>
              <a:buChar char="§"/>
            </a:pPr>
            <a:r>
              <a:rPr lang="en-US" dirty="0">
                <a:latin typeface="Arial" charset="0"/>
              </a:rPr>
              <a:t>At what time does the car start moving in the opposite direction?</a:t>
            </a: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D079B763-3D50-4ECB-B50E-3001940C6449}" type="slidenum">
              <a:rPr lang="en-US" smtClean="0"/>
              <a:pPr>
                <a:defRPr/>
              </a:pPr>
              <a:t>27</a:t>
            </a:fld>
            <a:endParaRPr lang="en-US"/>
          </a:p>
        </p:txBody>
      </p:sp>
    </p:spTree>
    <p:extLst>
      <p:ext uri="{BB962C8B-B14F-4D97-AF65-F5344CB8AC3E}">
        <p14:creationId xmlns:p14="http://schemas.microsoft.com/office/powerpoint/2010/main" val="1337442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5575300"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87" name="Text Box 3"/>
          <p:cNvSpPr txBox="1">
            <a:spLocks noChangeArrowheads="1"/>
          </p:cNvSpPr>
          <p:nvPr/>
        </p:nvSpPr>
        <p:spPr bwMode="auto">
          <a:xfrm>
            <a:off x="0" y="3810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0000"/>
                </a:solidFill>
                <a:latin typeface="Arial" charset="0"/>
              </a:rPr>
              <a:t>The </a:t>
            </a:r>
            <a:r>
              <a:rPr lang="en-US" sz="2800" b="1" i="1" dirty="0">
                <a:solidFill>
                  <a:srgbClr val="FF0000"/>
                </a:solidFill>
                <a:latin typeface="Arial" charset="0"/>
              </a:rPr>
              <a:t>slope</a:t>
            </a:r>
            <a:r>
              <a:rPr lang="en-US" sz="2800" b="1" dirty="0">
                <a:solidFill>
                  <a:srgbClr val="FF0000"/>
                </a:solidFill>
                <a:latin typeface="Arial" charset="0"/>
              </a:rPr>
              <a:t> at any point on the </a:t>
            </a:r>
            <a:r>
              <a:rPr lang="en-US" sz="2800" b="1" i="1" dirty="0">
                <a:solidFill>
                  <a:srgbClr val="FF0000"/>
                </a:solidFill>
                <a:latin typeface="Arial" charset="0"/>
              </a:rPr>
              <a:t>distance-versus-time</a:t>
            </a:r>
            <a:r>
              <a:rPr lang="en-US" sz="2800" b="1" dirty="0">
                <a:solidFill>
                  <a:srgbClr val="FF0000"/>
                </a:solidFill>
                <a:latin typeface="Arial" charset="0"/>
              </a:rPr>
              <a:t> graph represents the instantaneous </a:t>
            </a:r>
            <a:r>
              <a:rPr lang="en-US" sz="2800" b="1" i="1" dirty="0">
                <a:solidFill>
                  <a:srgbClr val="FF0000"/>
                </a:solidFill>
                <a:latin typeface="Arial" charset="0"/>
              </a:rPr>
              <a:t>velocity</a:t>
            </a:r>
            <a:r>
              <a:rPr lang="en-US" sz="2800" b="1" dirty="0">
                <a:solidFill>
                  <a:srgbClr val="FF0000"/>
                </a:solidFill>
                <a:latin typeface="Arial" charset="0"/>
              </a:rPr>
              <a:t> at that time.</a:t>
            </a:r>
            <a:endParaRPr lang="en-US" b="1" dirty="0">
              <a:solidFill>
                <a:srgbClr val="FF0000"/>
              </a:solidFill>
              <a:latin typeface="Arial" charset="0"/>
            </a:endParaRPr>
          </a:p>
        </p:txBody>
      </p:sp>
      <mc:AlternateContent xmlns:mc="http://schemas.openxmlformats.org/markup-compatibility/2006" xmlns:a14="http://schemas.microsoft.com/office/drawing/2010/main">
        <mc:Choice Requires="a14">
          <p:sp>
            <p:nvSpPr>
              <p:cNvPr id="809988" name="Text Box 4"/>
              <p:cNvSpPr txBox="1">
                <a:spLocks noChangeArrowheads="1"/>
              </p:cNvSpPr>
              <p:nvPr/>
            </p:nvSpPr>
            <p:spPr bwMode="auto">
              <a:xfrm>
                <a:off x="0" y="1752600"/>
                <a:ext cx="3581400" cy="40012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b="1" i="1" dirty="0">
                    <a:solidFill>
                      <a:schemeClr val="accent1"/>
                    </a:solidFill>
                    <a:latin typeface="Arial" charset="0"/>
                  </a:rPr>
                  <a:t>Slope</a:t>
                </a:r>
                <a:r>
                  <a:rPr lang="en-US" dirty="0">
                    <a:latin typeface="Arial" charset="0"/>
                  </a:rPr>
                  <a:t> is change in vertical quantity divided by change in horizontal quantity, i.e. </a:t>
                </a:r>
              </a:p>
              <a:p>
                <a:pPr>
                  <a:buClr>
                    <a:schemeClr val="folHlink"/>
                  </a:buClr>
                </a:pPr>
                <a:endParaRPr lang="en-US" dirty="0">
                  <a:latin typeface="Arial" charset="0"/>
                </a:endParaRPr>
              </a:p>
              <a:p>
                <a:pPr>
                  <a:buClr>
                    <a:schemeClr val="folHlink"/>
                  </a:buClr>
                </a:pPr>
                <a14:m>
                  <m:oMath xmlns:m="http://schemas.openxmlformats.org/officeDocument/2006/math">
                    <m:r>
                      <a:rPr lang="en-US"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r>
                      <a:rPr lang="en-US" b="0" i="1" smtClean="0">
                        <a:latin typeface="Cambria Math"/>
                        <a:ea typeface="Cambria Math"/>
                      </a:rPr>
                      <m:t>𝑋</m:t>
                    </m:r>
                  </m:oMath>
                </a14:m>
                <a:r>
                  <a:rPr lang="en-US" dirty="0">
                    <a:latin typeface="Arial" charset="0"/>
                  </a:rPr>
                  <a:t>, or </a:t>
                </a:r>
                <a14:m>
                  <m:oMath xmlns:m="http://schemas.openxmlformats.org/officeDocument/2006/math">
                    <m:f>
                      <m:fPr>
                        <m:ctrlPr>
                          <a:rPr lang="en-US" b="0" i="1" smtClean="0">
                            <a:latin typeface="Cambria Math" panose="02040503050406030204" pitchFamily="18" charset="0"/>
                            <a:ea typeface="Cambria Math"/>
                          </a:rPr>
                        </m:ctrlPr>
                      </m:fPr>
                      <m:num>
                        <m:r>
                          <a:rPr lang="en-US" i="1" smtClean="0">
                            <a:latin typeface="Cambria Math"/>
                            <a:ea typeface="Cambria Math"/>
                          </a:rPr>
                          <m:t>∆</m:t>
                        </m:r>
                        <m:r>
                          <a:rPr lang="en-US" b="0" i="1" smtClean="0">
                            <a:latin typeface="Cambria Math"/>
                            <a:ea typeface="Cambria Math"/>
                          </a:rPr>
                          <m:t>𝑑</m:t>
                        </m:r>
                      </m:num>
                      <m:den>
                        <m:r>
                          <a:rPr lang="en-US" b="0" i="1" smtClean="0">
                            <a:latin typeface="Cambria Math"/>
                            <a:ea typeface="Cambria Math"/>
                          </a:rPr>
                          <m:t>∆</m:t>
                        </m:r>
                        <m:r>
                          <a:rPr lang="en-US" b="0" i="1" smtClean="0">
                            <a:latin typeface="Cambria Math"/>
                            <a:ea typeface="Cambria Math"/>
                          </a:rPr>
                          <m:t>𝑡</m:t>
                        </m:r>
                      </m:den>
                    </m:f>
                    <m:r>
                      <a:rPr lang="en-US" b="0" i="1" smtClean="0">
                        <a:latin typeface="Cambria Math"/>
                        <a:ea typeface="Cambria Math"/>
                      </a:rPr>
                      <m:t>=</m:t>
                    </m:r>
                    <m:r>
                      <a:rPr lang="en-US" b="0" i="1" smtClean="0">
                        <a:latin typeface="Cambria Math"/>
                        <a:ea typeface="Cambria Math"/>
                      </a:rPr>
                      <m:t>𝑣𝑒𝑙𝑜𝑐𝑖𝑡𝑦</m:t>
                    </m:r>
                  </m:oMath>
                </a14:m>
                <a:endParaRPr lang="en-US" dirty="0">
                  <a:latin typeface="Arial" charset="0"/>
                </a:endParaRPr>
              </a:p>
              <a:p>
                <a:pPr>
                  <a:buClr>
                    <a:schemeClr val="folHlink"/>
                  </a:buClr>
                </a:pPr>
                <a:endParaRPr lang="en-US" dirty="0">
                  <a:latin typeface="Arial" charset="0"/>
                </a:endParaRPr>
              </a:p>
              <a:p>
                <a:pPr>
                  <a:buClr>
                    <a:schemeClr val="folHlink"/>
                  </a:buClr>
                  <a:buFont typeface="Wingdings" pitchFamily="2" charset="2"/>
                  <a:buChar char="§"/>
                </a:pPr>
                <a:r>
                  <a:rPr lang="en-US">
                    <a:latin typeface="Arial" charset="0"/>
                  </a:rPr>
                  <a:t>Similar </a:t>
                </a:r>
                <a:r>
                  <a:rPr lang="en-US" dirty="0">
                    <a:latin typeface="Arial" charset="0"/>
                  </a:rPr>
                  <a:t>to everyday meaning: </a:t>
                </a:r>
              </a:p>
              <a:p>
                <a:pPr lvl="1">
                  <a:buClr>
                    <a:schemeClr val="folHlink"/>
                  </a:buClr>
                  <a:buFont typeface="Wingdings" pitchFamily="2" charset="2"/>
                  <a:buChar char="§"/>
                </a:pPr>
                <a:r>
                  <a:rPr lang="en-US" sz="2000" dirty="0">
                    <a:latin typeface="Arial" charset="0"/>
                  </a:rPr>
                  <a:t>steepest “slope” is between 0 s and 20 s.</a:t>
                </a:r>
              </a:p>
              <a:p>
                <a:pPr lvl="1">
                  <a:buClr>
                    <a:schemeClr val="folHlink"/>
                  </a:buClr>
                  <a:buFont typeface="Wingdings" pitchFamily="2" charset="2"/>
                  <a:buChar char="§"/>
                </a:pPr>
                <a:r>
                  <a:rPr lang="en-US" sz="2000" dirty="0">
                    <a:latin typeface="Arial" charset="0"/>
                  </a:rPr>
                  <a:t>slope is zero (flat) between 20 s and 30 s</a:t>
                </a:r>
              </a:p>
              <a:p>
                <a:pPr lvl="1">
                  <a:buClr>
                    <a:schemeClr val="folHlink"/>
                  </a:buClr>
                  <a:buFont typeface="Wingdings" pitchFamily="2" charset="2"/>
                  <a:buChar char="§"/>
                </a:pPr>
                <a:r>
                  <a:rPr lang="en-US" sz="2000" dirty="0">
                    <a:latin typeface="Arial" charset="0"/>
                  </a:rPr>
                  <a:t>slope is negative between 50 s and 60 s</a:t>
                </a:r>
              </a:p>
            </p:txBody>
          </p:sp>
        </mc:Choice>
        <mc:Fallback xmlns="">
          <p:sp>
            <p:nvSpPr>
              <p:cNvPr id="809988" name="Text Box 4"/>
              <p:cNvSpPr txBox="1">
                <a:spLocks noRot="1" noChangeAspect="1" noMove="1" noResize="1" noEditPoints="1" noAdjustHandles="1" noChangeArrowheads="1" noChangeShapeType="1" noTextEdit="1"/>
              </p:cNvSpPr>
              <p:nvPr/>
            </p:nvSpPr>
            <p:spPr bwMode="auto">
              <a:xfrm>
                <a:off x="0" y="1752600"/>
                <a:ext cx="3581400" cy="4001224"/>
              </a:xfrm>
              <a:prstGeom prst="rect">
                <a:avLst/>
              </a:prstGeom>
              <a:blipFill rotWithShape="1">
                <a:blip r:embed="rId4"/>
                <a:stretch>
                  <a:fillRect l="-1361" t="-762" b="-18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D079B763-3D50-4ECB-B50E-3001940C6449}" type="slidenum">
              <a:rPr lang="en-US" smtClean="0"/>
              <a:pPr>
                <a:defRPr/>
              </a:pPr>
              <a:t>28</a:t>
            </a:fld>
            <a:endParaRPr lang="en-US"/>
          </a:p>
        </p:txBody>
      </p:sp>
    </p:spTree>
    <p:extLst>
      <p:ext uri="{BB962C8B-B14F-4D97-AF65-F5344CB8AC3E}">
        <p14:creationId xmlns:p14="http://schemas.microsoft.com/office/powerpoint/2010/main" val="188139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9988">
                                            <p:txEl>
                                              <p:pRg st="4" end="4"/>
                                            </p:txEl>
                                          </p:spTgt>
                                        </p:tgtEl>
                                        <p:attrNameLst>
                                          <p:attrName>style.visibility</p:attrName>
                                        </p:attrNameLst>
                                      </p:cBhvr>
                                      <p:to>
                                        <p:strVal val="visible"/>
                                      </p:to>
                                    </p:set>
                                    <p:anim calcmode="lin" valueType="num">
                                      <p:cBhvr>
                                        <p:cTn id="7" dur="1000" fill="hold"/>
                                        <p:tgtEl>
                                          <p:spTgt spid="809988">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80998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9988">
                                            <p:txEl>
                                              <p:pRg st="4" end="4"/>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09988">
                                            <p:txEl>
                                              <p:pRg st="5" end="5"/>
                                            </p:txEl>
                                          </p:spTgt>
                                        </p:tgtEl>
                                        <p:attrNameLst>
                                          <p:attrName>style.visibility</p:attrName>
                                        </p:attrNameLst>
                                      </p:cBhvr>
                                      <p:to>
                                        <p:strVal val="visible"/>
                                      </p:to>
                                    </p:set>
                                    <p:anim calcmode="lin" valueType="num">
                                      <p:cBhvr>
                                        <p:cTn id="12" dur="1000" fill="hold"/>
                                        <p:tgtEl>
                                          <p:spTgt spid="809988">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80998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09988">
                                            <p:txEl>
                                              <p:pRg st="5" end="5"/>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09988">
                                            <p:txEl>
                                              <p:pRg st="6" end="6"/>
                                            </p:txEl>
                                          </p:spTgt>
                                        </p:tgtEl>
                                        <p:attrNameLst>
                                          <p:attrName>style.visibility</p:attrName>
                                        </p:attrNameLst>
                                      </p:cBhvr>
                                      <p:to>
                                        <p:strVal val="visible"/>
                                      </p:to>
                                    </p:set>
                                    <p:anim calcmode="lin" valueType="num">
                                      <p:cBhvr>
                                        <p:cTn id="17" dur="1000" fill="hold"/>
                                        <p:tgtEl>
                                          <p:spTgt spid="809988">
                                            <p:txEl>
                                              <p:pRg st="6" end="6"/>
                                            </p:txEl>
                                          </p:spTgt>
                                        </p:tgtEl>
                                        <p:attrNameLst>
                                          <p:attrName>ppt_x</p:attrName>
                                        </p:attrNameLst>
                                      </p:cBhvr>
                                      <p:tavLst>
                                        <p:tav tm="0">
                                          <p:val>
                                            <p:strVal val="#ppt_x-.2"/>
                                          </p:val>
                                        </p:tav>
                                        <p:tav tm="100000">
                                          <p:val>
                                            <p:strVal val="#ppt_x"/>
                                          </p:val>
                                        </p:tav>
                                      </p:tavLst>
                                    </p:anim>
                                    <p:anim calcmode="lin" valueType="num">
                                      <p:cBhvr>
                                        <p:cTn id="18" dur="1000" fill="hold"/>
                                        <p:tgtEl>
                                          <p:spTgt spid="80998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09988">
                                            <p:txEl>
                                              <p:pRg st="6" end="6"/>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09988">
                                            <p:txEl>
                                              <p:pRg st="7" end="7"/>
                                            </p:txEl>
                                          </p:spTgt>
                                        </p:tgtEl>
                                        <p:attrNameLst>
                                          <p:attrName>style.visibility</p:attrName>
                                        </p:attrNameLst>
                                      </p:cBhvr>
                                      <p:to>
                                        <p:strVal val="visible"/>
                                      </p:to>
                                    </p:set>
                                    <p:anim calcmode="lin" valueType="num">
                                      <p:cBhvr>
                                        <p:cTn id="22" dur="1000" fill="hold"/>
                                        <p:tgtEl>
                                          <p:spTgt spid="809988">
                                            <p:txEl>
                                              <p:pRg st="7" end="7"/>
                                            </p:txEl>
                                          </p:spTgt>
                                        </p:tgtEl>
                                        <p:attrNameLst>
                                          <p:attrName>ppt_x</p:attrName>
                                        </p:attrNameLst>
                                      </p:cBhvr>
                                      <p:tavLst>
                                        <p:tav tm="0">
                                          <p:val>
                                            <p:strVal val="#ppt_x-.2"/>
                                          </p:val>
                                        </p:tav>
                                        <p:tav tm="100000">
                                          <p:val>
                                            <p:strVal val="#ppt_x"/>
                                          </p:val>
                                        </p:tav>
                                      </p:tavLst>
                                    </p:anim>
                                    <p:anim calcmode="lin" valueType="num">
                                      <p:cBhvr>
                                        <p:cTn id="23" dur="1000" fill="hold"/>
                                        <p:tgtEl>
                                          <p:spTgt spid="80998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099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8"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304800" y="219075"/>
            <a:ext cx="8534400" cy="2101850"/>
          </a:xfrm>
        </p:spPr>
        <p:txBody>
          <a:bodyPr/>
          <a:lstStyle/>
          <a:p>
            <a:r>
              <a:rPr lang="en-US" sz="3500" b="1" dirty="0">
                <a:solidFill>
                  <a:srgbClr val="FF0000"/>
                </a:solidFill>
                <a:latin typeface="Comic Sans MS" pitchFamily="66" charset="0"/>
              </a:rPr>
              <a:t>The graph shows the position of a car with respect to time.  Does the car ever go backward?</a:t>
            </a:r>
            <a:endParaRPr lang="en-US" sz="3500" b="1" dirty="0">
              <a:solidFill>
                <a:srgbClr val="FF0000"/>
              </a:solidFill>
            </a:endParaRPr>
          </a:p>
        </p:txBody>
      </p:sp>
      <p:sp>
        <p:nvSpPr>
          <p:cNvPr id="838659" name="Rectangle 3"/>
          <p:cNvSpPr>
            <a:spLocks noGrp="1" noChangeArrowheads="1"/>
          </p:cNvSpPr>
          <p:nvPr>
            <p:ph type="body" idx="1"/>
          </p:nvPr>
        </p:nvSpPr>
        <p:spPr>
          <a:xfrm>
            <a:off x="457200" y="2667000"/>
            <a:ext cx="7772400" cy="1524000"/>
          </a:xfrm>
        </p:spPr>
        <p:txBody>
          <a:bodyPr/>
          <a:lstStyle/>
          <a:p>
            <a:pPr marL="609600" indent="-609600">
              <a:lnSpc>
                <a:spcPct val="80000"/>
              </a:lnSpc>
              <a:buFont typeface="Arial" charset="0"/>
              <a:buAutoNum type="alphaLcParenR"/>
            </a:pPr>
            <a:r>
              <a:rPr lang="en-US" sz="2000">
                <a:latin typeface="Comic Sans MS" pitchFamily="66" charset="0"/>
              </a:rPr>
              <a:t>Yes, during the first </a:t>
            </a:r>
          </a:p>
          <a:p>
            <a:pPr marL="609600" indent="-609600">
              <a:lnSpc>
                <a:spcPct val="80000"/>
              </a:lnSpc>
              <a:buFont typeface="Arial" charset="0"/>
              <a:buNone/>
            </a:pPr>
            <a:r>
              <a:rPr lang="en-US" sz="2000">
                <a:latin typeface="Comic Sans MS" pitchFamily="66" charset="0"/>
              </a:rPr>
              <a:t>	segment (labeled A).</a:t>
            </a:r>
          </a:p>
          <a:p>
            <a:pPr marL="609600" indent="-609600">
              <a:lnSpc>
                <a:spcPct val="80000"/>
              </a:lnSpc>
              <a:buFont typeface="Arial" charset="0"/>
              <a:buAutoNum type="alphaLcParenR"/>
            </a:pPr>
            <a:r>
              <a:rPr lang="en-US" sz="2000">
                <a:latin typeface="Comic Sans MS" pitchFamily="66" charset="0"/>
              </a:rPr>
              <a:t>Yes, during the second </a:t>
            </a:r>
          </a:p>
          <a:p>
            <a:pPr marL="609600" indent="-609600">
              <a:lnSpc>
                <a:spcPct val="80000"/>
              </a:lnSpc>
              <a:buFont typeface="Arial" charset="0"/>
              <a:buNone/>
            </a:pPr>
            <a:r>
              <a:rPr lang="en-US" sz="2000">
                <a:latin typeface="Comic Sans MS" pitchFamily="66" charset="0"/>
              </a:rPr>
              <a:t>	segment (labeled B).</a:t>
            </a:r>
          </a:p>
          <a:p>
            <a:pPr marL="609600" indent="-609600">
              <a:lnSpc>
                <a:spcPct val="80000"/>
              </a:lnSpc>
              <a:buFont typeface="Arial" charset="0"/>
              <a:buAutoNum type="alphaLcParenR"/>
            </a:pPr>
            <a:r>
              <a:rPr lang="en-US" sz="2000">
                <a:latin typeface="Comic Sans MS" pitchFamily="66" charset="0"/>
              </a:rPr>
              <a:t>Yes, during the third </a:t>
            </a:r>
          </a:p>
          <a:p>
            <a:pPr marL="609600" indent="-609600">
              <a:lnSpc>
                <a:spcPct val="80000"/>
              </a:lnSpc>
              <a:buFont typeface="Arial" charset="0"/>
              <a:buNone/>
            </a:pPr>
            <a:r>
              <a:rPr lang="en-US" sz="2000">
                <a:latin typeface="Comic Sans MS" pitchFamily="66" charset="0"/>
              </a:rPr>
              <a:t>	segment (not labeled).</a:t>
            </a:r>
          </a:p>
          <a:p>
            <a:pPr marL="609600" indent="-609600">
              <a:lnSpc>
                <a:spcPct val="80000"/>
              </a:lnSpc>
              <a:buFont typeface="Arial" charset="0"/>
              <a:buAutoNum type="alphaLcParenR"/>
            </a:pPr>
            <a:r>
              <a:rPr lang="en-US" sz="2000">
                <a:latin typeface="Comic Sans MS" pitchFamily="66" charset="0"/>
              </a:rPr>
              <a:t>No, never.</a:t>
            </a:r>
          </a:p>
        </p:txBody>
      </p:sp>
      <p:sp>
        <p:nvSpPr>
          <p:cNvPr id="838660" name="Text Box 4"/>
          <p:cNvSpPr txBox="1">
            <a:spLocks noChangeArrowheads="1"/>
          </p:cNvSpPr>
          <p:nvPr/>
        </p:nvSpPr>
        <p:spPr bwMode="auto">
          <a:xfrm>
            <a:off x="609600" y="5410200"/>
            <a:ext cx="7559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The distance traveled is </a:t>
            </a:r>
            <a:r>
              <a:rPr lang="en-US" b="1" i="1">
                <a:latin typeface="Arial" charset="0"/>
              </a:rPr>
              <a:t>decreasing</a:t>
            </a:r>
            <a:r>
              <a:rPr lang="en-US">
                <a:latin typeface="Arial" charset="0"/>
              </a:rPr>
              <a:t> during the third segment, so at this time the car is moving backward.</a:t>
            </a:r>
          </a:p>
        </p:txBody>
      </p:sp>
      <p:pic>
        <p:nvPicPr>
          <p:cNvPr id="8386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62200"/>
            <a:ext cx="4419600" cy="30114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29</a:t>
            </a:fld>
            <a:endParaRPr lang="en-US"/>
          </a:p>
        </p:txBody>
      </p:sp>
    </p:spTree>
    <p:extLst>
      <p:ext uri="{BB962C8B-B14F-4D97-AF65-F5344CB8AC3E}">
        <p14:creationId xmlns:p14="http://schemas.microsoft.com/office/powerpoint/2010/main" val="33104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38660"/>
                                        </p:tgtEl>
                                        <p:attrNameLst>
                                          <p:attrName>style.visibility</p:attrName>
                                        </p:attrNameLst>
                                      </p:cBhvr>
                                      <p:to>
                                        <p:strVal val="visible"/>
                                      </p:to>
                                    </p:set>
                                    <p:animEffect transition="in" filter="fade">
                                      <p:cBhvr>
                                        <p:cTn id="7" dur="1000"/>
                                        <p:tgtEl>
                                          <p:spTgt spid="838660"/>
                                        </p:tgtEl>
                                      </p:cBhvr>
                                    </p:animEffect>
                                    <p:anim calcmode="lin" valueType="num">
                                      <p:cBhvr>
                                        <p:cTn id="8" dur="1000" fill="hold"/>
                                        <p:tgtEl>
                                          <p:spTgt spid="838660"/>
                                        </p:tgtEl>
                                        <p:attrNameLst>
                                          <p:attrName>ppt_x</p:attrName>
                                        </p:attrNameLst>
                                      </p:cBhvr>
                                      <p:tavLst>
                                        <p:tav tm="0">
                                          <p:val>
                                            <p:strVal val="#ppt_x"/>
                                          </p:val>
                                        </p:tav>
                                        <p:tav tm="100000">
                                          <p:val>
                                            <p:strVal val="#ppt_x"/>
                                          </p:val>
                                        </p:tav>
                                      </p:tavLst>
                                    </p:anim>
                                    <p:anim calcmode="lin" valueType="num">
                                      <p:cBhvr>
                                        <p:cTn id="9" dur="900" decel="100000" fill="hold"/>
                                        <p:tgtEl>
                                          <p:spTgt spid="8386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386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lvl="1">
              <a:lnSpc>
                <a:spcPct val="80000"/>
              </a:lnSpc>
            </a:pPr>
            <a:r>
              <a:rPr lang="en-US" sz="2400" dirty="0"/>
              <a:t>Electricity and Magnetism</a:t>
            </a:r>
          </a:p>
          <a:p>
            <a:pPr marL="457200" lvl="1" indent="0">
              <a:lnSpc>
                <a:spcPct val="80000"/>
              </a:lnSpc>
              <a:buNone/>
            </a:pPr>
            <a:endParaRPr lang="en-US" sz="2400" dirty="0"/>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19400"/>
            <a:ext cx="2821254" cy="39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572" y="2814918"/>
            <a:ext cx="5633973" cy="366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a:t>
            </a:fld>
            <a:endParaRPr lang="en-US"/>
          </a:p>
        </p:txBody>
      </p:sp>
    </p:spTree>
    <p:extLst>
      <p:ext uri="{BB962C8B-B14F-4D97-AF65-F5344CB8AC3E}">
        <p14:creationId xmlns:p14="http://schemas.microsoft.com/office/powerpoint/2010/main" val="2544692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152400" y="219075"/>
            <a:ext cx="8915400" cy="2101850"/>
          </a:xfrm>
        </p:spPr>
        <p:txBody>
          <a:bodyPr/>
          <a:lstStyle/>
          <a:p>
            <a:r>
              <a:rPr lang="en-US" sz="3500" b="1" dirty="0">
                <a:solidFill>
                  <a:srgbClr val="FF0000"/>
                </a:solidFill>
                <a:latin typeface="Comic Sans MS" pitchFamily="66" charset="0"/>
              </a:rPr>
              <a:t>Is the instantaneous velocity at point A greater or less than that at point B?</a:t>
            </a:r>
            <a:endParaRPr lang="en-US" sz="3500" b="1" dirty="0">
              <a:solidFill>
                <a:srgbClr val="FF0000"/>
              </a:solidFill>
            </a:endParaRPr>
          </a:p>
        </p:txBody>
      </p:sp>
      <p:sp>
        <p:nvSpPr>
          <p:cNvPr id="840707" name="Rectangle 3"/>
          <p:cNvSpPr>
            <a:spLocks noGrp="1" noChangeArrowheads="1"/>
          </p:cNvSpPr>
          <p:nvPr>
            <p:ph type="body" idx="1"/>
          </p:nvPr>
        </p:nvSpPr>
        <p:spPr>
          <a:xfrm>
            <a:off x="304800" y="2667000"/>
            <a:ext cx="7772400" cy="1524000"/>
          </a:xfrm>
        </p:spPr>
        <p:txBody>
          <a:bodyPr/>
          <a:lstStyle/>
          <a:p>
            <a:pPr marL="609600" indent="-609600">
              <a:lnSpc>
                <a:spcPct val="80000"/>
              </a:lnSpc>
              <a:buFont typeface="Arial" charset="0"/>
              <a:buAutoNum type="alphaLcParenR"/>
            </a:pPr>
            <a:r>
              <a:rPr lang="en-US" sz="2000">
                <a:latin typeface="Comic Sans MS" pitchFamily="66" charset="0"/>
              </a:rPr>
              <a:t>Greater than</a:t>
            </a:r>
          </a:p>
          <a:p>
            <a:pPr marL="609600" indent="-609600">
              <a:lnSpc>
                <a:spcPct val="80000"/>
              </a:lnSpc>
              <a:buFont typeface="Arial" charset="0"/>
              <a:buAutoNum type="alphaLcParenR"/>
            </a:pPr>
            <a:r>
              <a:rPr lang="en-US" sz="2000">
                <a:latin typeface="Comic Sans MS" pitchFamily="66" charset="0"/>
              </a:rPr>
              <a:t>Less than</a:t>
            </a:r>
          </a:p>
          <a:p>
            <a:pPr marL="609600" indent="-609600">
              <a:lnSpc>
                <a:spcPct val="80000"/>
              </a:lnSpc>
              <a:buFont typeface="Arial" charset="0"/>
              <a:buAutoNum type="alphaLcParenR"/>
            </a:pPr>
            <a:r>
              <a:rPr lang="en-US" sz="2000">
                <a:latin typeface="Comic Sans MS" pitchFamily="66" charset="0"/>
              </a:rPr>
              <a:t>The same as</a:t>
            </a:r>
          </a:p>
          <a:p>
            <a:pPr marL="609600" indent="-609600">
              <a:lnSpc>
                <a:spcPct val="80000"/>
              </a:lnSpc>
              <a:buFont typeface="Arial" charset="0"/>
              <a:buAutoNum type="alphaLcParenR"/>
            </a:pPr>
            <a:r>
              <a:rPr lang="en-US" sz="2000">
                <a:latin typeface="Comic Sans MS" pitchFamily="66" charset="0"/>
              </a:rPr>
              <a:t>Unable to tell from this graph</a:t>
            </a:r>
          </a:p>
        </p:txBody>
      </p:sp>
      <p:sp>
        <p:nvSpPr>
          <p:cNvPr id="840708" name="Text Box 4"/>
          <p:cNvSpPr txBox="1">
            <a:spLocks noChangeArrowheads="1"/>
          </p:cNvSpPr>
          <p:nvPr/>
        </p:nvSpPr>
        <p:spPr bwMode="auto">
          <a:xfrm>
            <a:off x="0" y="54102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The instantaneous velocities can be compared by looking at their slopes. The </a:t>
            </a:r>
            <a:r>
              <a:rPr lang="en-US" b="1" i="1">
                <a:latin typeface="Arial" charset="0"/>
              </a:rPr>
              <a:t>steeper slope</a:t>
            </a:r>
            <a:r>
              <a:rPr lang="en-US">
                <a:latin typeface="Arial" charset="0"/>
              </a:rPr>
              <a:t> indicates the </a:t>
            </a:r>
            <a:r>
              <a:rPr lang="en-US" b="1" i="1">
                <a:latin typeface="Arial" charset="0"/>
              </a:rPr>
              <a:t>greater instantaneous velocity</a:t>
            </a:r>
            <a:r>
              <a:rPr lang="en-US">
                <a:latin typeface="Arial" charset="0"/>
              </a:rPr>
              <a:t>, so the velocity at A is greater.</a:t>
            </a:r>
          </a:p>
        </p:txBody>
      </p:sp>
      <p:pic>
        <p:nvPicPr>
          <p:cNvPr id="84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62200"/>
            <a:ext cx="4419600" cy="30114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30</a:t>
            </a:fld>
            <a:endParaRPr lang="en-US"/>
          </a:p>
        </p:txBody>
      </p:sp>
    </p:spTree>
    <p:extLst>
      <p:ext uri="{BB962C8B-B14F-4D97-AF65-F5344CB8AC3E}">
        <p14:creationId xmlns:p14="http://schemas.microsoft.com/office/powerpoint/2010/main" val="112130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0708"/>
                                        </p:tgtEl>
                                        <p:attrNameLst>
                                          <p:attrName>style.visibility</p:attrName>
                                        </p:attrNameLst>
                                      </p:cBhvr>
                                      <p:to>
                                        <p:strVal val="visible"/>
                                      </p:to>
                                    </p:set>
                                    <p:animEffect transition="in" filter="fade">
                                      <p:cBhvr>
                                        <p:cTn id="7" dur="1000"/>
                                        <p:tgtEl>
                                          <p:spTgt spid="840708"/>
                                        </p:tgtEl>
                                      </p:cBhvr>
                                    </p:animEffect>
                                    <p:anim calcmode="lin" valueType="num">
                                      <p:cBhvr>
                                        <p:cTn id="8" dur="1000" fill="hold"/>
                                        <p:tgtEl>
                                          <p:spTgt spid="840708"/>
                                        </p:tgtEl>
                                        <p:attrNameLst>
                                          <p:attrName>ppt_x</p:attrName>
                                        </p:attrNameLst>
                                      </p:cBhvr>
                                      <p:tavLst>
                                        <p:tav tm="0">
                                          <p:val>
                                            <p:strVal val="#ppt_x"/>
                                          </p:val>
                                        </p:tav>
                                        <p:tav tm="100000">
                                          <p:val>
                                            <p:strVal val="#ppt_x"/>
                                          </p:val>
                                        </p:tav>
                                      </p:tavLst>
                                    </p:anim>
                                    <p:anim calcmode="lin" valueType="num">
                                      <p:cBhvr>
                                        <p:cTn id="9" dur="900" decel="100000" fill="hold"/>
                                        <p:tgtEl>
                                          <p:spTgt spid="84070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07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txBody>
          <a:bodyPr/>
          <a:lstStyle/>
          <a:p>
            <a:r>
              <a:rPr lang="en-US" dirty="0"/>
              <a:t>More on subfield of physics</a:t>
            </a:r>
          </a:p>
        </p:txBody>
      </p:sp>
      <p:sp>
        <p:nvSpPr>
          <p:cNvPr id="4" name="Date Placeholder 3"/>
          <p:cNvSpPr>
            <a:spLocks noGrp="1"/>
          </p:cNvSpPr>
          <p:nvPr>
            <p:ph type="dt" sz="half" idx="10"/>
          </p:nvPr>
        </p:nvSpPr>
        <p:spPr/>
        <p:txBody>
          <a:bodyPr/>
          <a:lstStyle/>
          <a:p>
            <a:pPr>
              <a:defRPr/>
            </a:pPr>
            <a:r>
              <a:rPr lang="en-US"/>
              <a:t>1/7/2011</a:t>
            </a:r>
          </a:p>
        </p:txBody>
      </p:sp>
      <p:sp>
        <p:nvSpPr>
          <p:cNvPr id="5" name="Slide Number Placeholder 4"/>
          <p:cNvSpPr>
            <a:spLocks noGrp="1"/>
          </p:cNvSpPr>
          <p:nvPr>
            <p:ph type="sldNum" sz="quarter" idx="12"/>
          </p:nvPr>
        </p:nvSpPr>
        <p:spPr/>
        <p:txBody>
          <a:bodyPr/>
          <a:lstStyle/>
          <a:p>
            <a:pPr>
              <a:defRPr/>
            </a:pPr>
            <a:fld id="{3AB57ABA-853A-4984-BED3-FCF6CFAB5F1B}" type="slidenum">
              <a:rPr lang="en-US" smtClean="0"/>
              <a:pPr>
                <a:defRPr/>
              </a:pPr>
              <a:t>31</a:t>
            </a:fld>
            <a:endParaRPr lang="en-US"/>
          </a:p>
        </p:txBody>
      </p:sp>
    </p:spTree>
    <p:extLst>
      <p:ext uri="{BB962C8B-B14F-4D97-AF65-F5344CB8AC3E}">
        <p14:creationId xmlns:p14="http://schemas.microsoft.com/office/powerpoint/2010/main" val="3549183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marL="457200" lvl="1" indent="0">
              <a:lnSpc>
                <a:spcPct val="80000"/>
              </a:lnSpc>
              <a:buNone/>
            </a:pPr>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2819400"/>
            <a:ext cx="90646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32</a:t>
            </a:fld>
            <a:endParaRPr lang="en-US"/>
          </a:p>
        </p:txBody>
      </p:sp>
    </p:spTree>
    <p:extLst>
      <p:ext uri="{BB962C8B-B14F-4D97-AF65-F5344CB8AC3E}">
        <p14:creationId xmlns:p14="http://schemas.microsoft.com/office/powerpoint/2010/main" val="3290800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marL="457200" lvl="1" indent="0">
              <a:lnSpc>
                <a:spcPct val="80000"/>
              </a:lnSpc>
              <a:buNone/>
            </a:pPr>
            <a:endParaRPr lang="en-US" sz="24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7239000" cy="40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33</a:t>
            </a:fld>
            <a:endParaRPr lang="en-US"/>
          </a:p>
        </p:txBody>
      </p:sp>
    </p:spTree>
    <p:extLst>
      <p:ext uri="{BB962C8B-B14F-4D97-AF65-F5344CB8AC3E}">
        <p14:creationId xmlns:p14="http://schemas.microsoft.com/office/powerpoint/2010/main" val="3018896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lvl="1">
              <a:lnSpc>
                <a:spcPct val="80000"/>
              </a:lnSpc>
            </a:pPr>
            <a:r>
              <a:rPr lang="en-US" sz="2400" dirty="0"/>
              <a:t>Electricity and Magnetism</a:t>
            </a:r>
          </a:p>
          <a:p>
            <a:pPr marL="457200" lvl="1" indent="0">
              <a:lnSpc>
                <a:spcPct val="80000"/>
              </a:lnSpc>
              <a:buNone/>
            </a:pPr>
            <a:endParaRPr lang="en-US" sz="2400" dirty="0"/>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19400"/>
            <a:ext cx="2821254" cy="39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572" y="2814918"/>
            <a:ext cx="5633973" cy="366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34</a:t>
            </a:fld>
            <a:endParaRPr lang="en-US"/>
          </a:p>
        </p:txBody>
      </p:sp>
    </p:spTree>
    <p:extLst>
      <p:ext uri="{BB962C8B-B14F-4D97-AF65-F5344CB8AC3E}">
        <p14:creationId xmlns:p14="http://schemas.microsoft.com/office/powerpoint/2010/main" val="66107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lvl="1">
              <a:lnSpc>
                <a:spcPct val="80000"/>
              </a:lnSpc>
            </a:pPr>
            <a:r>
              <a:rPr lang="en-US" sz="2400" dirty="0"/>
              <a:t>Electricity and Magnetism</a:t>
            </a:r>
          </a:p>
          <a:p>
            <a:pPr lvl="1">
              <a:lnSpc>
                <a:spcPct val="80000"/>
              </a:lnSpc>
            </a:pPr>
            <a:r>
              <a:rPr lang="en-US" sz="2400" dirty="0"/>
              <a:t>Optics – light</a:t>
            </a:r>
          </a:p>
          <a:p>
            <a:pPr marL="457200" lvl="1" indent="0">
              <a:lnSpc>
                <a:spcPct val="80000"/>
              </a:lnSpc>
              <a:buNone/>
            </a:pPr>
            <a:endParaRPr lang="en-US" sz="24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67341"/>
            <a:ext cx="5715000" cy="36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35</a:t>
            </a:fld>
            <a:endParaRPr lang="en-US"/>
          </a:p>
        </p:txBody>
      </p:sp>
    </p:spTree>
    <p:extLst>
      <p:ext uri="{BB962C8B-B14F-4D97-AF65-F5344CB8AC3E}">
        <p14:creationId xmlns:p14="http://schemas.microsoft.com/office/powerpoint/2010/main" val="3811625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954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2913529"/>
            <a:ext cx="4343400" cy="33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4604733"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36</a:t>
            </a:fld>
            <a:endParaRPr lang="en-US" dirty="0"/>
          </a:p>
        </p:txBody>
      </p:sp>
      <p:sp>
        <p:nvSpPr>
          <p:cNvPr id="4" name="Oval 3"/>
          <p:cNvSpPr/>
          <p:nvPr/>
        </p:nvSpPr>
        <p:spPr>
          <a:xfrm>
            <a:off x="4953000" y="3886200"/>
            <a:ext cx="457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4"/>
          </p:cNvCxnSpPr>
          <p:nvPr/>
        </p:nvCxnSpPr>
        <p:spPr>
          <a:xfrm flipH="1">
            <a:off x="4495800" y="5029200"/>
            <a:ext cx="6858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6324600"/>
            <a:ext cx="2133600" cy="381000"/>
          </a:xfrm>
          <a:prstGeom prst="rect">
            <a:avLst/>
          </a:prstGeom>
          <a:noFill/>
        </p:spPr>
        <p:txBody>
          <a:bodyPr wrap="square" rtlCol="0">
            <a:spAutoFit/>
          </a:bodyPr>
          <a:lstStyle/>
          <a:p>
            <a:r>
              <a:rPr lang="en-US" b="1" dirty="0">
                <a:solidFill>
                  <a:srgbClr val="FF0000"/>
                </a:solidFill>
              </a:rPr>
              <a:t>My research area.</a:t>
            </a:r>
          </a:p>
        </p:txBody>
      </p:sp>
    </p:spTree>
    <p:extLst>
      <p:ext uri="{BB962C8B-B14F-4D97-AF65-F5344CB8AC3E}">
        <p14:creationId xmlns:p14="http://schemas.microsoft.com/office/powerpoint/2010/main" val="137127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a:p>
            <a:pPr lvl="1">
              <a:lnSpc>
                <a:spcPct val="80000"/>
              </a:lnSpc>
            </a:pPr>
            <a:r>
              <a:rPr lang="en-US" sz="2400" dirty="0"/>
              <a:t>Particle physics - subatomic particles: quarks, </a:t>
            </a:r>
            <a:r>
              <a:rPr lang="en-US" sz="2400" dirty="0" err="1"/>
              <a:t>etc</a:t>
            </a:r>
            <a:endParaRPr lang="en-US" sz="2400" dirty="0"/>
          </a:p>
        </p:txBody>
      </p:sp>
      <p:sp>
        <p:nvSpPr>
          <p:cNvPr id="6" name="Rectangle 5"/>
          <p:cNvSpPr>
            <a:spLocks noChangeArrowheads="1"/>
          </p:cNvSpPr>
          <p:nvPr/>
        </p:nvSpPr>
        <p:spPr bwMode="auto">
          <a:xfrm>
            <a:off x="457200" y="2928937"/>
            <a:ext cx="6553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dirty="0">
                <a:solidFill>
                  <a:srgbClr val="FF0000"/>
                </a:solidFill>
                <a:latin typeface="Times New Roman" pitchFamily="18" charset="0"/>
              </a:rPr>
              <a:t>Building blocks</a:t>
            </a:r>
          </a:p>
          <a:p>
            <a:r>
              <a:rPr lang="en-US" sz="2400" b="1" dirty="0">
                <a:solidFill>
                  <a:srgbClr val="0000FF"/>
                </a:solidFill>
                <a:latin typeface="Times New Roman" pitchFamily="18" charset="0"/>
              </a:rPr>
              <a:t>Quarks </a:t>
            </a:r>
            <a:r>
              <a:rPr lang="en-US" sz="2400" b="1" dirty="0">
                <a:solidFill>
                  <a:srgbClr val="008000"/>
                </a:solidFill>
                <a:latin typeface="Times New Roman" pitchFamily="18" charset="0"/>
              </a:rPr>
              <a:t>– up, down, strange, charm, </a:t>
            </a:r>
            <a:r>
              <a:rPr lang="en-US" sz="2400" b="1" dirty="0" err="1">
                <a:solidFill>
                  <a:srgbClr val="008000"/>
                </a:solidFill>
                <a:latin typeface="Times New Roman" pitchFamily="18" charset="0"/>
              </a:rPr>
              <a:t>beauty,top</a:t>
            </a:r>
            <a:endParaRPr lang="en-US" sz="2400" b="1" dirty="0">
              <a:solidFill>
                <a:srgbClr val="008000"/>
              </a:solidFill>
              <a:latin typeface="Times New Roman" pitchFamily="18" charset="0"/>
            </a:endParaRPr>
          </a:p>
          <a:p>
            <a:r>
              <a:rPr lang="en-US" sz="2400" b="1" dirty="0">
                <a:solidFill>
                  <a:srgbClr val="0000FF"/>
                </a:solidFill>
                <a:latin typeface="Times New Roman" pitchFamily="18" charset="0"/>
              </a:rPr>
              <a:t>Leptons</a:t>
            </a:r>
            <a:r>
              <a:rPr lang="en-US" sz="2400" b="1" dirty="0">
                <a:solidFill>
                  <a:srgbClr val="008000"/>
                </a:solidFill>
                <a:latin typeface="Times New Roman" pitchFamily="18" charset="0"/>
              </a:rPr>
              <a:t> - electron, </a:t>
            </a:r>
            <a:r>
              <a:rPr lang="en-US" sz="2400" b="1" dirty="0" err="1">
                <a:solidFill>
                  <a:srgbClr val="008000"/>
                </a:solidFill>
                <a:latin typeface="Times New Roman" pitchFamily="18" charset="0"/>
              </a:rPr>
              <a:t>muon</a:t>
            </a:r>
            <a:r>
              <a:rPr lang="en-US" sz="2400" b="1" dirty="0">
                <a:solidFill>
                  <a:srgbClr val="008000"/>
                </a:solidFill>
                <a:latin typeface="Times New Roman" pitchFamily="18" charset="0"/>
              </a:rPr>
              <a:t>, tau, 3 neutrinos </a:t>
            </a:r>
          </a:p>
          <a:p>
            <a:r>
              <a:rPr lang="en-US" sz="2400" b="1" dirty="0">
                <a:solidFill>
                  <a:srgbClr val="0000FF"/>
                </a:solidFill>
                <a:latin typeface="Times New Roman" pitchFamily="18" charset="0"/>
              </a:rPr>
              <a:t>Force carriers</a:t>
            </a:r>
            <a:r>
              <a:rPr lang="en-US" sz="2400" b="1" dirty="0">
                <a:solidFill>
                  <a:srgbClr val="008000"/>
                </a:solidFill>
                <a:latin typeface="Times New Roman" pitchFamily="18" charset="0"/>
              </a:rPr>
              <a:t> – </a:t>
            </a:r>
            <a:r>
              <a:rPr lang="el-GR" sz="2400" b="1" dirty="0">
                <a:solidFill>
                  <a:srgbClr val="008000"/>
                </a:solidFill>
                <a:latin typeface="Times New Roman" pitchFamily="18" charset="0"/>
                <a:cs typeface="Times New Roman" pitchFamily="18" charset="0"/>
              </a:rPr>
              <a:t>γ</a:t>
            </a:r>
            <a:r>
              <a:rPr lang="en-US" sz="2400" b="1"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rPr>
              <a:t>g, W, Z</a:t>
            </a:r>
          </a:p>
          <a:p>
            <a:endParaRPr lang="en-US" sz="2400" b="1" dirty="0">
              <a:solidFill>
                <a:srgbClr val="008000"/>
              </a:solidFill>
              <a:latin typeface="Times New Roman" pitchFamily="18" charset="0"/>
            </a:endParaRPr>
          </a:p>
          <a:p>
            <a:r>
              <a:rPr lang="en-US" sz="2400" b="1" dirty="0">
                <a:solidFill>
                  <a:srgbClr val="FF0000"/>
                </a:solidFill>
                <a:latin typeface="Times New Roman" pitchFamily="18" charset="0"/>
              </a:rPr>
              <a:t>Missing pieces</a:t>
            </a:r>
          </a:p>
          <a:p>
            <a:r>
              <a:rPr lang="en-US" sz="2400" b="1" dirty="0">
                <a:solidFill>
                  <a:srgbClr val="0000FF"/>
                </a:solidFill>
                <a:latin typeface="Times New Roman" pitchFamily="18" charset="0"/>
              </a:rPr>
              <a:t>Building blocks</a:t>
            </a:r>
            <a:r>
              <a:rPr lang="en-US" sz="2400" b="1" dirty="0">
                <a:solidFill>
                  <a:srgbClr val="008000"/>
                </a:solidFill>
                <a:latin typeface="Times New Roman" pitchFamily="18" charset="0"/>
              </a:rPr>
              <a:t> – Higgs, </a:t>
            </a:r>
            <a:r>
              <a:rPr lang="en-US" sz="2400" b="1" dirty="0" err="1">
                <a:solidFill>
                  <a:srgbClr val="008000"/>
                </a:solidFill>
                <a:latin typeface="Times New Roman" pitchFamily="18" charset="0"/>
              </a:rPr>
              <a:t>supersymmetry</a:t>
            </a:r>
            <a:r>
              <a:rPr lang="en-US" sz="2400" b="1" dirty="0">
                <a:solidFill>
                  <a:srgbClr val="008000"/>
                </a:solidFill>
                <a:latin typeface="Times New Roman" pitchFamily="18" charset="0"/>
              </a:rPr>
              <a:t>…</a:t>
            </a:r>
          </a:p>
          <a:p>
            <a:r>
              <a:rPr lang="en-US" sz="2400" b="1" dirty="0">
                <a:solidFill>
                  <a:srgbClr val="0000FF"/>
                </a:solidFill>
                <a:latin typeface="Times New Roman" pitchFamily="18" charset="0"/>
              </a:rPr>
              <a:t>Questions</a:t>
            </a:r>
            <a:r>
              <a:rPr lang="en-US" sz="2400" b="1" dirty="0">
                <a:solidFill>
                  <a:srgbClr val="008000"/>
                </a:solidFill>
                <a:latin typeface="Times New Roman" pitchFamily="18" charset="0"/>
              </a:rPr>
              <a:t> – Dark energy, dark matter…..</a:t>
            </a:r>
          </a:p>
          <a:p>
            <a:r>
              <a:rPr lang="en-US" sz="2400" b="1" dirty="0">
                <a:solidFill>
                  <a:srgbClr val="0000FF"/>
                </a:solidFill>
                <a:latin typeface="Times New Roman" pitchFamily="18" charset="0"/>
              </a:rPr>
              <a:t>Speculation</a:t>
            </a:r>
            <a:r>
              <a:rPr lang="en-US" sz="2400" b="1" dirty="0">
                <a:solidFill>
                  <a:srgbClr val="008000"/>
                </a:solidFill>
                <a:latin typeface="Times New Roman" pitchFamily="18" charset="0"/>
              </a:rPr>
              <a:t> – parallel universes, extra dimensions..</a:t>
            </a:r>
          </a:p>
        </p:txBody>
      </p:sp>
      <p:pic>
        <p:nvPicPr>
          <p:cNvPr id="7" name="Picture 6" descr="1_standard_model_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90937"/>
            <a:ext cx="227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37</a:t>
            </a:fld>
            <a:endParaRPr lang="en-US"/>
          </a:p>
        </p:txBody>
      </p:sp>
    </p:spTree>
    <p:extLst>
      <p:ext uri="{BB962C8B-B14F-4D97-AF65-F5344CB8AC3E}">
        <p14:creationId xmlns:p14="http://schemas.microsoft.com/office/powerpoint/2010/main" val="106556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152400" y="12192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a:p>
            <a:pPr lvl="1">
              <a:lnSpc>
                <a:spcPct val="80000"/>
              </a:lnSpc>
            </a:pPr>
            <a:r>
              <a:rPr lang="en-US" sz="2400" dirty="0"/>
              <a:t>Particle physics - subatomic particles: quarks, </a:t>
            </a:r>
            <a:r>
              <a:rPr lang="en-US" sz="2400" dirty="0" err="1"/>
              <a:t>etc</a:t>
            </a:r>
            <a:endParaRPr lang="en-US" sz="2400" dirty="0"/>
          </a:p>
          <a:p>
            <a:pPr lvl="1">
              <a:lnSpc>
                <a:spcPct val="80000"/>
              </a:lnSpc>
            </a:pPr>
            <a:r>
              <a:rPr lang="en-US" sz="2400" dirty="0"/>
              <a:t>Condensed matter physics - solids and liquids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352800"/>
            <a:ext cx="4040747" cy="31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38</a:t>
            </a:fld>
            <a:endParaRPr lang="en-US"/>
          </a:p>
        </p:txBody>
      </p:sp>
    </p:spTree>
    <p:extLst>
      <p:ext uri="{BB962C8B-B14F-4D97-AF65-F5344CB8AC3E}">
        <p14:creationId xmlns:p14="http://schemas.microsoft.com/office/powerpoint/2010/main" val="188775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85800" y="800100"/>
            <a:ext cx="7772400" cy="762000"/>
          </a:xfrm>
        </p:spPr>
        <p:txBody>
          <a:bodyPr/>
          <a:lstStyle/>
          <a:p>
            <a:r>
              <a:rPr lang="en-US" b="1" dirty="0">
                <a:solidFill>
                  <a:srgbClr val="FF0000"/>
                </a:solidFill>
              </a:rPr>
              <a:t>Subfields of Physics</a:t>
            </a:r>
          </a:p>
        </p:txBody>
      </p:sp>
      <p:sp>
        <p:nvSpPr>
          <p:cNvPr id="672771" name="Rectangle 3"/>
          <p:cNvSpPr>
            <a:spLocks noGrp="1" noChangeArrowheads="1"/>
          </p:cNvSpPr>
          <p:nvPr>
            <p:ph type="body" idx="1"/>
          </p:nvPr>
        </p:nvSpPr>
        <p:spPr>
          <a:xfrm>
            <a:off x="685800" y="1981200"/>
            <a:ext cx="7772400" cy="3962400"/>
          </a:xfrm>
        </p:spPr>
        <p:txBody>
          <a:bodyPr/>
          <a:lstStyle/>
          <a:p>
            <a:pPr>
              <a:lnSpc>
                <a:spcPct val="80000"/>
              </a:lnSpc>
            </a:pPr>
            <a:r>
              <a:rPr lang="en-US" sz="2800" dirty="0"/>
              <a:t>Interdisciplinary Fields</a:t>
            </a:r>
          </a:p>
          <a:p>
            <a:pPr lvl="1">
              <a:lnSpc>
                <a:spcPct val="80000"/>
              </a:lnSpc>
            </a:pPr>
            <a:r>
              <a:rPr lang="en-US" sz="2400" dirty="0"/>
              <a:t>Biophysics</a:t>
            </a:r>
          </a:p>
          <a:p>
            <a:pPr lvl="1">
              <a:lnSpc>
                <a:spcPct val="80000"/>
              </a:lnSpc>
            </a:pPr>
            <a:r>
              <a:rPr lang="en-US" sz="2400" dirty="0"/>
              <a:t>Geophysics</a:t>
            </a:r>
          </a:p>
          <a:p>
            <a:pPr lvl="1">
              <a:lnSpc>
                <a:spcPct val="80000"/>
              </a:lnSpc>
            </a:pPr>
            <a:r>
              <a:rPr lang="en-US" sz="2400" dirty="0"/>
              <a:t>Astrophysics</a:t>
            </a:r>
          </a:p>
          <a:p>
            <a:pPr lvl="1">
              <a:lnSpc>
                <a:spcPct val="80000"/>
              </a:lnSpc>
            </a:pPr>
            <a:endParaRPr lang="en-US" sz="2400" dirty="0"/>
          </a:p>
          <a:p>
            <a:pPr>
              <a:lnSpc>
                <a:spcPct val="80000"/>
              </a:lnSpc>
              <a:buClr>
                <a:schemeClr val="accent1"/>
              </a:buClr>
              <a:buFont typeface="Wingdings" pitchFamily="2" charset="2"/>
              <a:buChar char="Ø"/>
            </a:pPr>
            <a:r>
              <a:rPr lang="en-US" sz="2800" dirty="0"/>
              <a:t>Physicists: fundamental understanding</a:t>
            </a:r>
          </a:p>
          <a:p>
            <a:pPr>
              <a:lnSpc>
                <a:spcPct val="80000"/>
              </a:lnSpc>
              <a:buClr>
                <a:schemeClr val="accent1"/>
              </a:buClr>
              <a:buFont typeface="Wingdings" pitchFamily="2" charset="2"/>
              <a:buChar char="Ø"/>
            </a:pPr>
            <a:r>
              <a:rPr lang="en-US" sz="2800" dirty="0"/>
              <a:t>Engineers: practical applications</a:t>
            </a:r>
          </a:p>
          <a:p>
            <a:pPr lvl="1">
              <a:lnSpc>
                <a:spcPct val="80000"/>
              </a:lnSpc>
              <a:buClr>
                <a:schemeClr val="accent1"/>
              </a:buClr>
              <a:buFont typeface="Wingdings" pitchFamily="2" charset="2"/>
              <a:buChar char="§"/>
            </a:pPr>
            <a:r>
              <a:rPr lang="en-US" sz="2400" dirty="0"/>
              <a:t>Often overlapping roles</a:t>
            </a:r>
          </a:p>
          <a:p>
            <a:pPr lvl="1">
              <a:lnSpc>
                <a:spcPct val="80000"/>
              </a:lnSpc>
              <a:buClr>
                <a:schemeClr val="accent1"/>
              </a:buClr>
              <a:buFont typeface="Wingdings" pitchFamily="2" charset="2"/>
              <a:buChar char="Ø"/>
            </a:pPr>
            <a:endParaRPr lang="en-US" sz="2400" dirty="0"/>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39</a:t>
            </a:fld>
            <a:endParaRPr lang="en-US"/>
          </a:p>
        </p:txBody>
      </p:sp>
    </p:spTree>
    <p:extLst>
      <p:ext uri="{BB962C8B-B14F-4D97-AF65-F5344CB8AC3E}">
        <p14:creationId xmlns:p14="http://schemas.microsoft.com/office/powerpoint/2010/main" val="350002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Classical Physics</a:t>
            </a:r>
          </a:p>
          <a:p>
            <a:pPr lvl="1">
              <a:lnSpc>
                <a:spcPct val="80000"/>
              </a:lnSpc>
            </a:pPr>
            <a:r>
              <a:rPr lang="en-US" sz="2400" dirty="0"/>
              <a:t>Mechanics - forces and motion</a:t>
            </a:r>
          </a:p>
          <a:p>
            <a:pPr lvl="1">
              <a:lnSpc>
                <a:spcPct val="80000"/>
              </a:lnSpc>
            </a:pPr>
            <a:r>
              <a:rPr lang="en-US" sz="2400" dirty="0"/>
              <a:t>Thermodynamics - temperature, heat, energy</a:t>
            </a:r>
          </a:p>
          <a:p>
            <a:pPr lvl="1">
              <a:lnSpc>
                <a:spcPct val="80000"/>
              </a:lnSpc>
            </a:pPr>
            <a:r>
              <a:rPr lang="en-US" sz="2400" dirty="0"/>
              <a:t>Electricity and Magnetism</a:t>
            </a:r>
          </a:p>
          <a:p>
            <a:pPr lvl="1">
              <a:lnSpc>
                <a:spcPct val="80000"/>
              </a:lnSpc>
            </a:pPr>
            <a:r>
              <a:rPr lang="en-US" sz="2400" dirty="0"/>
              <a:t>Optics – light</a:t>
            </a:r>
          </a:p>
          <a:p>
            <a:pPr marL="457200" lvl="1" indent="0">
              <a:lnSpc>
                <a:spcPct val="80000"/>
              </a:lnSpc>
              <a:buNone/>
            </a:pPr>
            <a:endParaRPr lang="en-US" sz="24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67341"/>
            <a:ext cx="5715000" cy="36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4</a:t>
            </a:fld>
            <a:endParaRPr lang="en-US"/>
          </a:p>
        </p:txBody>
      </p:sp>
    </p:spTree>
    <p:extLst>
      <p:ext uri="{BB962C8B-B14F-4D97-AF65-F5344CB8AC3E}">
        <p14:creationId xmlns:p14="http://schemas.microsoft.com/office/powerpoint/2010/main" val="73019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954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2913529"/>
            <a:ext cx="4343400" cy="33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4604733"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5</a:t>
            </a:fld>
            <a:endParaRPr lang="en-US" dirty="0"/>
          </a:p>
        </p:txBody>
      </p:sp>
      <p:sp>
        <p:nvSpPr>
          <p:cNvPr id="4" name="Oval 3"/>
          <p:cNvSpPr/>
          <p:nvPr/>
        </p:nvSpPr>
        <p:spPr>
          <a:xfrm>
            <a:off x="4953000" y="3886200"/>
            <a:ext cx="457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4"/>
          </p:cNvCxnSpPr>
          <p:nvPr/>
        </p:nvCxnSpPr>
        <p:spPr>
          <a:xfrm flipH="1">
            <a:off x="4495800" y="5029200"/>
            <a:ext cx="6858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6324600"/>
            <a:ext cx="2133600" cy="381000"/>
          </a:xfrm>
          <a:prstGeom prst="rect">
            <a:avLst/>
          </a:prstGeom>
          <a:noFill/>
        </p:spPr>
        <p:txBody>
          <a:bodyPr wrap="square" rtlCol="0">
            <a:spAutoFit/>
          </a:bodyPr>
          <a:lstStyle/>
          <a:p>
            <a:r>
              <a:rPr lang="en-US" b="1" dirty="0">
                <a:solidFill>
                  <a:srgbClr val="FF0000"/>
                </a:solidFill>
              </a:rPr>
              <a:t>My research area.</a:t>
            </a:r>
          </a:p>
        </p:txBody>
      </p:sp>
    </p:spTree>
    <p:extLst>
      <p:ext uri="{BB962C8B-B14F-4D97-AF65-F5344CB8AC3E}">
        <p14:creationId xmlns:p14="http://schemas.microsoft.com/office/powerpoint/2010/main" val="105002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228600" y="12192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a:p>
            <a:pPr lvl="1">
              <a:lnSpc>
                <a:spcPct val="80000"/>
              </a:lnSpc>
            </a:pPr>
            <a:r>
              <a:rPr lang="en-US" sz="2400" dirty="0"/>
              <a:t>Particle physics - subatomic particles: quarks, </a:t>
            </a:r>
            <a:r>
              <a:rPr lang="en-US" sz="2400" dirty="0" err="1"/>
              <a:t>etc</a:t>
            </a:r>
            <a:endParaRPr lang="en-US" sz="2400" dirty="0"/>
          </a:p>
        </p:txBody>
      </p:sp>
      <p:sp>
        <p:nvSpPr>
          <p:cNvPr id="6" name="Rectangle 5"/>
          <p:cNvSpPr>
            <a:spLocks noChangeArrowheads="1"/>
          </p:cNvSpPr>
          <p:nvPr/>
        </p:nvSpPr>
        <p:spPr bwMode="auto">
          <a:xfrm>
            <a:off x="457200" y="2928937"/>
            <a:ext cx="6553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dirty="0">
                <a:solidFill>
                  <a:srgbClr val="FF0000"/>
                </a:solidFill>
                <a:latin typeface="Times New Roman" pitchFamily="18" charset="0"/>
              </a:rPr>
              <a:t>Building blocks</a:t>
            </a:r>
          </a:p>
          <a:p>
            <a:r>
              <a:rPr lang="en-US" sz="2400" b="1" dirty="0">
                <a:solidFill>
                  <a:srgbClr val="0000FF"/>
                </a:solidFill>
                <a:latin typeface="Times New Roman" pitchFamily="18" charset="0"/>
              </a:rPr>
              <a:t>Quarks </a:t>
            </a:r>
            <a:r>
              <a:rPr lang="en-US" sz="2400" b="1" dirty="0">
                <a:solidFill>
                  <a:srgbClr val="008000"/>
                </a:solidFill>
                <a:latin typeface="Times New Roman" pitchFamily="18" charset="0"/>
              </a:rPr>
              <a:t>– up, down, strange, charm, </a:t>
            </a:r>
            <a:r>
              <a:rPr lang="en-US" sz="2400" b="1" dirty="0" err="1">
                <a:solidFill>
                  <a:srgbClr val="008000"/>
                </a:solidFill>
                <a:latin typeface="Times New Roman" pitchFamily="18" charset="0"/>
              </a:rPr>
              <a:t>beauty,top</a:t>
            </a:r>
            <a:endParaRPr lang="en-US" sz="2400" b="1" dirty="0">
              <a:solidFill>
                <a:srgbClr val="008000"/>
              </a:solidFill>
              <a:latin typeface="Times New Roman" pitchFamily="18" charset="0"/>
            </a:endParaRPr>
          </a:p>
          <a:p>
            <a:r>
              <a:rPr lang="en-US" sz="2400" b="1" dirty="0">
                <a:solidFill>
                  <a:srgbClr val="0000FF"/>
                </a:solidFill>
                <a:latin typeface="Times New Roman" pitchFamily="18" charset="0"/>
              </a:rPr>
              <a:t>Leptons</a:t>
            </a:r>
            <a:r>
              <a:rPr lang="en-US" sz="2400" b="1" dirty="0">
                <a:solidFill>
                  <a:srgbClr val="008000"/>
                </a:solidFill>
                <a:latin typeface="Times New Roman" pitchFamily="18" charset="0"/>
              </a:rPr>
              <a:t> - electron, </a:t>
            </a:r>
            <a:r>
              <a:rPr lang="en-US" sz="2400" b="1" dirty="0" err="1">
                <a:solidFill>
                  <a:srgbClr val="008000"/>
                </a:solidFill>
                <a:latin typeface="Times New Roman" pitchFamily="18" charset="0"/>
              </a:rPr>
              <a:t>muon</a:t>
            </a:r>
            <a:r>
              <a:rPr lang="en-US" sz="2400" b="1" dirty="0">
                <a:solidFill>
                  <a:srgbClr val="008000"/>
                </a:solidFill>
                <a:latin typeface="Times New Roman" pitchFamily="18" charset="0"/>
              </a:rPr>
              <a:t>, tau, 3 neutrinos </a:t>
            </a:r>
          </a:p>
          <a:p>
            <a:r>
              <a:rPr lang="en-US" sz="2400" b="1" dirty="0">
                <a:solidFill>
                  <a:srgbClr val="0000FF"/>
                </a:solidFill>
                <a:latin typeface="Times New Roman" pitchFamily="18" charset="0"/>
              </a:rPr>
              <a:t>Force carriers</a:t>
            </a:r>
            <a:r>
              <a:rPr lang="en-US" sz="2400" b="1" dirty="0">
                <a:solidFill>
                  <a:srgbClr val="008000"/>
                </a:solidFill>
                <a:latin typeface="Times New Roman" pitchFamily="18" charset="0"/>
              </a:rPr>
              <a:t> – </a:t>
            </a:r>
            <a:r>
              <a:rPr lang="el-GR" sz="2400" b="1" dirty="0">
                <a:solidFill>
                  <a:srgbClr val="008000"/>
                </a:solidFill>
                <a:latin typeface="Times New Roman" pitchFamily="18" charset="0"/>
                <a:cs typeface="Times New Roman" pitchFamily="18" charset="0"/>
              </a:rPr>
              <a:t>γ</a:t>
            </a:r>
            <a:r>
              <a:rPr lang="en-US" sz="2400" b="1" dirty="0">
                <a:solidFill>
                  <a:srgbClr val="008000"/>
                </a:solidFill>
                <a:latin typeface="Times New Roman" pitchFamily="18" charset="0"/>
                <a:cs typeface="Times New Roman" pitchFamily="18" charset="0"/>
              </a:rPr>
              <a:t>, </a:t>
            </a:r>
            <a:r>
              <a:rPr lang="en-US" sz="2400" b="1" dirty="0">
                <a:solidFill>
                  <a:srgbClr val="008000"/>
                </a:solidFill>
                <a:latin typeface="Times New Roman" pitchFamily="18" charset="0"/>
              </a:rPr>
              <a:t>g, W, Z</a:t>
            </a:r>
          </a:p>
          <a:p>
            <a:endParaRPr lang="en-US" sz="2400" b="1" dirty="0">
              <a:solidFill>
                <a:srgbClr val="008000"/>
              </a:solidFill>
              <a:latin typeface="Times New Roman" pitchFamily="18" charset="0"/>
            </a:endParaRPr>
          </a:p>
          <a:p>
            <a:r>
              <a:rPr lang="en-US" sz="2400" b="1" dirty="0">
                <a:solidFill>
                  <a:srgbClr val="FF0000"/>
                </a:solidFill>
                <a:latin typeface="Times New Roman" pitchFamily="18" charset="0"/>
              </a:rPr>
              <a:t>Missing pieces</a:t>
            </a:r>
          </a:p>
          <a:p>
            <a:r>
              <a:rPr lang="en-US" sz="2400" b="1" dirty="0">
                <a:solidFill>
                  <a:srgbClr val="0000FF"/>
                </a:solidFill>
                <a:latin typeface="Times New Roman" pitchFamily="18" charset="0"/>
              </a:rPr>
              <a:t>Building blocks</a:t>
            </a:r>
            <a:r>
              <a:rPr lang="en-US" sz="2400" b="1" dirty="0">
                <a:solidFill>
                  <a:srgbClr val="008000"/>
                </a:solidFill>
                <a:latin typeface="Times New Roman" pitchFamily="18" charset="0"/>
              </a:rPr>
              <a:t> – Higgs, </a:t>
            </a:r>
            <a:r>
              <a:rPr lang="en-US" sz="2400" b="1" dirty="0" err="1">
                <a:solidFill>
                  <a:srgbClr val="008000"/>
                </a:solidFill>
                <a:latin typeface="Times New Roman" pitchFamily="18" charset="0"/>
              </a:rPr>
              <a:t>supersymmetry</a:t>
            </a:r>
            <a:r>
              <a:rPr lang="en-US" sz="2400" b="1" dirty="0">
                <a:solidFill>
                  <a:srgbClr val="008000"/>
                </a:solidFill>
                <a:latin typeface="Times New Roman" pitchFamily="18" charset="0"/>
              </a:rPr>
              <a:t>…</a:t>
            </a:r>
          </a:p>
          <a:p>
            <a:r>
              <a:rPr lang="en-US" sz="2400" b="1" dirty="0">
                <a:solidFill>
                  <a:srgbClr val="0000FF"/>
                </a:solidFill>
                <a:latin typeface="Times New Roman" pitchFamily="18" charset="0"/>
              </a:rPr>
              <a:t>Questions</a:t>
            </a:r>
            <a:r>
              <a:rPr lang="en-US" sz="2400" b="1" dirty="0">
                <a:solidFill>
                  <a:srgbClr val="008000"/>
                </a:solidFill>
                <a:latin typeface="Times New Roman" pitchFamily="18" charset="0"/>
              </a:rPr>
              <a:t> – Dark energy, dark matter…..</a:t>
            </a:r>
          </a:p>
          <a:p>
            <a:r>
              <a:rPr lang="en-US" sz="2400" b="1" dirty="0">
                <a:solidFill>
                  <a:srgbClr val="0000FF"/>
                </a:solidFill>
                <a:latin typeface="Times New Roman" pitchFamily="18" charset="0"/>
              </a:rPr>
              <a:t>Speculation</a:t>
            </a:r>
            <a:r>
              <a:rPr lang="en-US" sz="2400" b="1" dirty="0">
                <a:solidFill>
                  <a:srgbClr val="008000"/>
                </a:solidFill>
                <a:latin typeface="Times New Roman" pitchFamily="18" charset="0"/>
              </a:rPr>
              <a:t> – parallel universes, extra dimensions..</a:t>
            </a:r>
          </a:p>
        </p:txBody>
      </p:sp>
      <p:pic>
        <p:nvPicPr>
          <p:cNvPr id="7" name="Picture 6" descr="1_standard_model_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90937"/>
            <a:ext cx="227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6</a:t>
            </a:fld>
            <a:endParaRPr lang="en-US"/>
          </a:p>
        </p:txBody>
      </p:sp>
    </p:spTree>
    <p:extLst>
      <p:ext uri="{BB962C8B-B14F-4D97-AF65-F5344CB8AC3E}">
        <p14:creationId xmlns:p14="http://schemas.microsoft.com/office/powerpoint/2010/main" val="36531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09600" y="228600"/>
            <a:ext cx="7772400" cy="762000"/>
          </a:xfrm>
        </p:spPr>
        <p:txBody>
          <a:bodyPr/>
          <a:lstStyle/>
          <a:p>
            <a:r>
              <a:rPr lang="en-US" b="1" dirty="0">
                <a:solidFill>
                  <a:srgbClr val="FF0000"/>
                </a:solidFill>
              </a:rPr>
              <a:t>Subfields of Physics</a:t>
            </a:r>
          </a:p>
        </p:txBody>
      </p:sp>
      <p:sp>
        <p:nvSpPr>
          <p:cNvPr id="670723" name="Rectangle 3"/>
          <p:cNvSpPr>
            <a:spLocks noGrp="1" noChangeArrowheads="1"/>
          </p:cNvSpPr>
          <p:nvPr>
            <p:ph type="body" idx="1"/>
          </p:nvPr>
        </p:nvSpPr>
        <p:spPr>
          <a:xfrm>
            <a:off x="152400" y="1219200"/>
            <a:ext cx="8077200" cy="4800600"/>
          </a:xfrm>
        </p:spPr>
        <p:txBody>
          <a:bodyPr/>
          <a:lstStyle/>
          <a:p>
            <a:pPr>
              <a:lnSpc>
                <a:spcPct val="80000"/>
              </a:lnSpc>
            </a:pPr>
            <a:r>
              <a:rPr lang="en-US" sz="2800" b="1" dirty="0"/>
              <a:t>Modern Physics</a:t>
            </a:r>
          </a:p>
          <a:p>
            <a:pPr lvl="1">
              <a:lnSpc>
                <a:spcPct val="80000"/>
              </a:lnSpc>
            </a:pPr>
            <a:r>
              <a:rPr lang="en-US" sz="2400" dirty="0"/>
              <a:t>Atomic physics - atoms</a:t>
            </a:r>
          </a:p>
          <a:p>
            <a:pPr lvl="1">
              <a:lnSpc>
                <a:spcPct val="80000"/>
              </a:lnSpc>
            </a:pPr>
            <a:r>
              <a:rPr lang="en-US" sz="2400" dirty="0"/>
              <a:t>Nuclear physics - nucleus of the atom</a:t>
            </a:r>
          </a:p>
          <a:p>
            <a:pPr lvl="1">
              <a:lnSpc>
                <a:spcPct val="80000"/>
              </a:lnSpc>
            </a:pPr>
            <a:r>
              <a:rPr lang="en-US" sz="2400" dirty="0"/>
              <a:t>Particle physics - subatomic particles: quarks, </a:t>
            </a:r>
            <a:r>
              <a:rPr lang="en-US" sz="2400" dirty="0" err="1"/>
              <a:t>etc</a:t>
            </a:r>
            <a:endParaRPr lang="en-US" sz="2400" dirty="0"/>
          </a:p>
          <a:p>
            <a:pPr lvl="1">
              <a:lnSpc>
                <a:spcPct val="80000"/>
              </a:lnSpc>
            </a:pPr>
            <a:r>
              <a:rPr lang="en-US" sz="2400" dirty="0"/>
              <a:t>Condensed matter physics - solids and liquids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352800"/>
            <a:ext cx="4040747" cy="31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7</a:t>
            </a:fld>
            <a:endParaRPr lang="en-US"/>
          </a:p>
        </p:txBody>
      </p:sp>
    </p:spTree>
    <p:extLst>
      <p:ext uri="{BB962C8B-B14F-4D97-AF65-F5344CB8AC3E}">
        <p14:creationId xmlns:p14="http://schemas.microsoft.com/office/powerpoint/2010/main" val="182001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85800" y="800100"/>
            <a:ext cx="7772400" cy="762000"/>
          </a:xfrm>
        </p:spPr>
        <p:txBody>
          <a:bodyPr/>
          <a:lstStyle/>
          <a:p>
            <a:r>
              <a:rPr lang="en-US" b="1" dirty="0">
                <a:solidFill>
                  <a:srgbClr val="FF0000"/>
                </a:solidFill>
              </a:rPr>
              <a:t>Subfields of Physics</a:t>
            </a:r>
          </a:p>
        </p:txBody>
      </p:sp>
      <p:sp>
        <p:nvSpPr>
          <p:cNvPr id="672771" name="Rectangle 3"/>
          <p:cNvSpPr>
            <a:spLocks noGrp="1" noChangeArrowheads="1"/>
          </p:cNvSpPr>
          <p:nvPr>
            <p:ph type="body" idx="1"/>
          </p:nvPr>
        </p:nvSpPr>
        <p:spPr>
          <a:xfrm>
            <a:off x="685800" y="1981200"/>
            <a:ext cx="7772400" cy="3962400"/>
          </a:xfrm>
        </p:spPr>
        <p:txBody>
          <a:bodyPr/>
          <a:lstStyle/>
          <a:p>
            <a:pPr>
              <a:lnSpc>
                <a:spcPct val="80000"/>
              </a:lnSpc>
            </a:pPr>
            <a:r>
              <a:rPr lang="en-US" sz="2800" dirty="0"/>
              <a:t>Interdisciplinary Fields</a:t>
            </a:r>
          </a:p>
          <a:p>
            <a:pPr lvl="1">
              <a:lnSpc>
                <a:spcPct val="80000"/>
              </a:lnSpc>
            </a:pPr>
            <a:r>
              <a:rPr lang="en-US" sz="2400" dirty="0"/>
              <a:t>Biophysics</a:t>
            </a:r>
          </a:p>
          <a:p>
            <a:pPr lvl="1">
              <a:lnSpc>
                <a:spcPct val="80000"/>
              </a:lnSpc>
            </a:pPr>
            <a:r>
              <a:rPr lang="en-US" sz="2400" dirty="0"/>
              <a:t>Geophysics</a:t>
            </a:r>
          </a:p>
          <a:p>
            <a:pPr lvl="1">
              <a:lnSpc>
                <a:spcPct val="80000"/>
              </a:lnSpc>
            </a:pPr>
            <a:r>
              <a:rPr lang="en-US" sz="2400" dirty="0"/>
              <a:t>Astrophysics</a:t>
            </a:r>
          </a:p>
          <a:p>
            <a:pPr lvl="1">
              <a:lnSpc>
                <a:spcPct val="80000"/>
              </a:lnSpc>
            </a:pPr>
            <a:endParaRPr lang="en-US" sz="2400" dirty="0"/>
          </a:p>
          <a:p>
            <a:pPr>
              <a:lnSpc>
                <a:spcPct val="80000"/>
              </a:lnSpc>
              <a:buClr>
                <a:schemeClr val="accent1"/>
              </a:buClr>
              <a:buFont typeface="Wingdings" pitchFamily="2" charset="2"/>
              <a:buChar char="Ø"/>
            </a:pPr>
            <a:r>
              <a:rPr lang="en-US" sz="2800" dirty="0"/>
              <a:t>Physicists: fundamental understanding</a:t>
            </a:r>
          </a:p>
          <a:p>
            <a:pPr>
              <a:lnSpc>
                <a:spcPct val="80000"/>
              </a:lnSpc>
              <a:buClr>
                <a:schemeClr val="accent1"/>
              </a:buClr>
              <a:buFont typeface="Wingdings" pitchFamily="2" charset="2"/>
              <a:buChar char="Ø"/>
            </a:pPr>
            <a:r>
              <a:rPr lang="en-US" sz="2800" dirty="0"/>
              <a:t>Engineers: practical applications</a:t>
            </a:r>
          </a:p>
          <a:p>
            <a:pPr lvl="1">
              <a:lnSpc>
                <a:spcPct val="80000"/>
              </a:lnSpc>
              <a:buClr>
                <a:schemeClr val="accent1"/>
              </a:buClr>
              <a:buFont typeface="Wingdings" pitchFamily="2" charset="2"/>
              <a:buChar char="§"/>
            </a:pPr>
            <a:r>
              <a:rPr lang="en-US" sz="2400" dirty="0"/>
              <a:t>Often overlapping roles</a:t>
            </a:r>
          </a:p>
          <a:p>
            <a:pPr lvl="1">
              <a:lnSpc>
                <a:spcPct val="80000"/>
              </a:lnSpc>
              <a:buClr>
                <a:schemeClr val="accent1"/>
              </a:buClr>
              <a:buFont typeface="Wingdings" pitchFamily="2" charset="2"/>
              <a:buChar char="Ø"/>
            </a:pPr>
            <a:endParaRPr lang="en-US" sz="2400" dirty="0"/>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8</a:t>
            </a:fld>
            <a:endParaRPr lang="en-US"/>
          </a:p>
        </p:txBody>
      </p:sp>
    </p:spTree>
    <p:extLst>
      <p:ext uri="{BB962C8B-B14F-4D97-AF65-F5344CB8AC3E}">
        <p14:creationId xmlns:p14="http://schemas.microsoft.com/office/powerpoint/2010/main" val="341173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685800" y="228600"/>
            <a:ext cx="7772400" cy="762000"/>
          </a:xfrm>
        </p:spPr>
        <p:txBody>
          <a:bodyPr/>
          <a:lstStyle/>
          <a:p>
            <a:r>
              <a:rPr lang="en-US" b="1" dirty="0">
                <a:solidFill>
                  <a:srgbClr val="FF0000"/>
                </a:solidFill>
              </a:rPr>
              <a:t>Scope of Physics</a:t>
            </a:r>
          </a:p>
        </p:txBody>
      </p:sp>
      <p:sp>
        <p:nvSpPr>
          <p:cNvPr id="658435" name="Rectangle 3"/>
          <p:cNvSpPr>
            <a:spLocks noGrp="1" noChangeArrowheads="1"/>
          </p:cNvSpPr>
          <p:nvPr>
            <p:ph type="body" idx="1"/>
          </p:nvPr>
        </p:nvSpPr>
        <p:spPr>
          <a:xfrm>
            <a:off x="685800" y="1143000"/>
            <a:ext cx="7772400" cy="5486400"/>
          </a:xfrm>
        </p:spPr>
        <p:txBody>
          <a:bodyPr/>
          <a:lstStyle/>
          <a:p>
            <a:pPr>
              <a:lnSpc>
                <a:spcPct val="80000"/>
              </a:lnSpc>
            </a:pPr>
            <a:r>
              <a:rPr lang="en-US" sz="2800" dirty="0"/>
              <a:t>The study of the basic nature of matter</a:t>
            </a:r>
          </a:p>
          <a:p>
            <a:pPr marL="0" indent="0">
              <a:lnSpc>
                <a:spcPct val="80000"/>
              </a:lnSpc>
              <a:buNone/>
            </a:pPr>
            <a:endParaRPr lang="en-US" sz="2800" dirty="0"/>
          </a:p>
          <a:p>
            <a:pPr>
              <a:lnSpc>
                <a:spcPct val="80000"/>
              </a:lnSpc>
            </a:pPr>
            <a:r>
              <a:rPr lang="en-US" sz="2800" dirty="0"/>
              <a:t>The most fundamental science</a:t>
            </a:r>
          </a:p>
          <a:p>
            <a:pPr lvl="1">
              <a:lnSpc>
                <a:spcPct val="80000"/>
              </a:lnSpc>
            </a:pPr>
            <a:r>
              <a:rPr lang="en-US" sz="2400" dirty="0"/>
              <a:t>Explains fundamental interactions of chemistry, biology, etc. at the atomic or molecular level</a:t>
            </a:r>
          </a:p>
          <a:p>
            <a:pPr marL="457200" lvl="1" indent="0">
              <a:lnSpc>
                <a:spcPct val="80000"/>
              </a:lnSpc>
              <a:buNone/>
            </a:pPr>
            <a:endParaRPr lang="en-US" sz="2400" dirty="0"/>
          </a:p>
          <a:p>
            <a:pPr>
              <a:lnSpc>
                <a:spcPct val="80000"/>
              </a:lnSpc>
            </a:pPr>
            <a:r>
              <a:rPr lang="en-US" sz="2800" dirty="0"/>
              <a:t>The most quantitative science</a:t>
            </a:r>
          </a:p>
          <a:p>
            <a:pPr lvl="1">
              <a:lnSpc>
                <a:spcPct val="80000"/>
              </a:lnSpc>
            </a:pPr>
            <a:r>
              <a:rPr lang="en-US" sz="2400" dirty="0"/>
              <a:t>Heavy use of mathematics</a:t>
            </a:r>
          </a:p>
          <a:p>
            <a:pPr lvl="1">
              <a:lnSpc>
                <a:spcPct val="80000"/>
              </a:lnSpc>
            </a:pPr>
            <a:r>
              <a:rPr lang="en-US" sz="2400" dirty="0"/>
              <a:t>Numerical measurements</a:t>
            </a:r>
          </a:p>
          <a:p>
            <a:pPr marL="457200" lvl="1" indent="0">
              <a:lnSpc>
                <a:spcPct val="80000"/>
              </a:lnSpc>
              <a:buNone/>
            </a:pPr>
            <a:endParaRPr lang="en-US" sz="2400" dirty="0"/>
          </a:p>
          <a:p>
            <a:pPr>
              <a:lnSpc>
                <a:spcPct val="80000"/>
              </a:lnSpc>
            </a:pPr>
            <a:r>
              <a:rPr lang="en-US" sz="2800" dirty="0"/>
              <a:t>Can be described more simply and cleanly than other sciences</a:t>
            </a:r>
          </a:p>
          <a:p>
            <a:pPr>
              <a:lnSpc>
                <a:spcPct val="80000"/>
              </a:lnSpc>
            </a:pPr>
            <a:endParaRPr lang="en-US" sz="2800" dirty="0"/>
          </a:p>
          <a:p>
            <a:pPr>
              <a:lnSpc>
                <a:spcPct val="80000"/>
              </a:lnSpc>
            </a:pPr>
            <a:r>
              <a:rPr lang="en-US" sz="2800" dirty="0"/>
              <a:t>NOT just a collection of facts to memorize!</a:t>
            </a:r>
          </a:p>
        </p:txBody>
      </p:sp>
      <p:sp>
        <p:nvSpPr>
          <p:cNvPr id="2" name="Date Placeholder 1"/>
          <p:cNvSpPr>
            <a:spLocks noGrp="1"/>
          </p:cNvSpPr>
          <p:nvPr>
            <p:ph type="dt" sz="half" idx="10"/>
          </p:nvPr>
        </p:nvSpPr>
        <p:spPr/>
        <p:txBody>
          <a:bodyPr/>
          <a:lstStyle/>
          <a:p>
            <a:pPr>
              <a:defRPr/>
            </a:pPr>
            <a:r>
              <a:rPr lang="en-US"/>
              <a:t>1/7/2011</a:t>
            </a:r>
          </a:p>
        </p:txBody>
      </p:sp>
      <p:sp>
        <p:nvSpPr>
          <p:cNvPr id="3" name="Slide Number Placeholder 2"/>
          <p:cNvSpPr>
            <a:spLocks noGrp="1"/>
          </p:cNvSpPr>
          <p:nvPr>
            <p:ph type="sldNum" sz="quarter" idx="12"/>
          </p:nvPr>
        </p:nvSpPr>
        <p:spPr/>
        <p:txBody>
          <a:bodyPr/>
          <a:lstStyle/>
          <a:p>
            <a:pPr>
              <a:defRPr/>
            </a:pPr>
            <a:fld id="{3AB57ABA-853A-4984-BED3-FCF6CFAB5F1B}" type="slidenum">
              <a:rPr lang="en-US" smtClean="0"/>
              <a:pPr>
                <a:defRPr/>
              </a:pPr>
              <a:t>9</a:t>
            </a:fld>
            <a:endParaRPr lang="en-US"/>
          </a:p>
        </p:txBody>
      </p:sp>
    </p:spTree>
    <p:extLst>
      <p:ext uri="{BB962C8B-B14F-4D97-AF65-F5344CB8AC3E}">
        <p14:creationId xmlns:p14="http://schemas.microsoft.com/office/powerpoint/2010/main" val="1916499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2046</Words>
  <Application>Microsoft Office PowerPoint</Application>
  <PresentationFormat>On-screen Show (4:3)</PresentationFormat>
  <Paragraphs>488</Paragraphs>
  <Slides>39</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Cambria Math</vt:lpstr>
      <vt:lpstr>Comic Sans MS</vt:lpstr>
      <vt:lpstr>Times New Roman</vt:lpstr>
      <vt:lpstr>Wingdings</vt:lpstr>
      <vt:lpstr>Office Theme</vt:lpstr>
      <vt:lpstr>Clip</vt:lpstr>
      <vt:lpstr>Equation</vt:lpstr>
      <vt:lpstr>Subfields of Physics</vt:lpstr>
      <vt:lpstr>Subfields of Physics</vt:lpstr>
      <vt:lpstr>Subfields of Physics</vt:lpstr>
      <vt:lpstr>Subfields of Physics</vt:lpstr>
      <vt:lpstr>Subfields of Physics</vt:lpstr>
      <vt:lpstr>Subfields of Physics</vt:lpstr>
      <vt:lpstr>Subfields of Physics</vt:lpstr>
      <vt:lpstr>Subfields of Physics</vt:lpstr>
      <vt:lpstr>Scope of Physics</vt:lpstr>
      <vt:lpstr>Fig. 1.2</vt:lpstr>
      <vt:lpstr>Fundamentals Quantities</vt:lpstr>
      <vt:lpstr>Units System </vt:lpstr>
      <vt:lpstr>Conversions, prefixes and scientific notation</vt:lpstr>
      <vt:lpstr>PowerPoint Presentation</vt:lpstr>
      <vt:lpstr>PowerPoint Presentation</vt:lpstr>
      <vt:lpstr>Vector and Scalar Quantities</vt:lpstr>
      <vt:lpstr>We need clear, precise definitions</vt:lpstr>
      <vt:lpstr>Speed</vt:lpstr>
      <vt:lpstr>Ch 2 #8</vt:lpstr>
      <vt:lpstr>Average Speed</vt:lpstr>
      <vt:lpstr>Instantaneous Speed</vt:lpstr>
      <vt:lpstr>Velocity</vt:lpstr>
      <vt:lpstr>A car goes around a curve at constant speed.  Is the car’s velocity changing?</vt:lpstr>
      <vt:lpstr>Test Quiz:A car travels a distance of 600 meters in 1 minutes. What’s the average speed of the car?   </vt:lpstr>
      <vt:lpstr>Graphing Motion</vt:lpstr>
      <vt:lpstr>PowerPoint Presentation</vt:lpstr>
      <vt:lpstr>PowerPoint Presentation</vt:lpstr>
      <vt:lpstr>PowerPoint Presentation</vt:lpstr>
      <vt:lpstr>The graph shows the position of a car with respect to time.  Does the car ever go backward?</vt:lpstr>
      <vt:lpstr>Is the instantaneous velocity at point A greater or less than that at point B?</vt:lpstr>
      <vt:lpstr>More on subfield of physics</vt:lpstr>
      <vt:lpstr>Subfields of Physics</vt:lpstr>
      <vt:lpstr>Subfields of Physics</vt:lpstr>
      <vt:lpstr>Subfields of Physics</vt:lpstr>
      <vt:lpstr>Subfields of Physics</vt:lpstr>
      <vt:lpstr>Subfields of Physics</vt:lpstr>
      <vt:lpstr>Subfields of Physics</vt:lpstr>
      <vt:lpstr>Subfields of Physics</vt:lpstr>
      <vt:lpstr>Subfields of Physics</vt:lpstr>
    </vt:vector>
  </TitlesOfParts>
  <Company>purdue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127</cp:revision>
  <cp:lastPrinted>2012-01-10T22:23:18Z</cp:lastPrinted>
  <dcterms:created xsi:type="dcterms:W3CDTF">2011-01-03T22:53:57Z</dcterms:created>
  <dcterms:modified xsi:type="dcterms:W3CDTF">2021-01-21T15:31:53Z</dcterms:modified>
</cp:coreProperties>
</file>