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260" r:id="rId5"/>
    <p:sldId id="261" r:id="rId6"/>
    <p:sldId id="362" r:id="rId7"/>
    <p:sldId id="360" r:id="rId8"/>
    <p:sldId id="363" r:id="rId9"/>
    <p:sldId id="364" r:id="rId10"/>
    <p:sldId id="361" r:id="rId11"/>
    <p:sldId id="289" r:id="rId12"/>
    <p:sldId id="290" r:id="rId13"/>
    <p:sldId id="304" r:id="rId14"/>
    <p:sldId id="288" r:id="rId15"/>
    <p:sldId id="263" r:id="rId16"/>
    <p:sldId id="291" r:id="rId17"/>
    <p:sldId id="265" r:id="rId18"/>
    <p:sldId id="269" r:id="rId19"/>
    <p:sldId id="272" r:id="rId20"/>
    <p:sldId id="292" r:id="rId21"/>
    <p:sldId id="294" r:id="rId22"/>
    <p:sldId id="295" r:id="rId23"/>
    <p:sldId id="296" r:id="rId24"/>
    <p:sldId id="297" r:id="rId25"/>
    <p:sldId id="298" r:id="rId26"/>
    <p:sldId id="299" r:id="rId27"/>
    <p:sldId id="283" r:id="rId28"/>
    <p:sldId id="300" r:id="rId29"/>
    <p:sldId id="268" r:id="rId30"/>
    <p:sldId id="301" r:id="rId31"/>
    <p:sldId id="303" r:id="rId32"/>
    <p:sldId id="35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3092" autoAdjust="0"/>
  </p:normalViewPr>
  <p:slideViewPr>
    <p:cSldViewPr>
      <p:cViewPr varScale="1">
        <p:scale>
          <a:sx n="63" d="100"/>
          <a:sy n="63"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895F00-30D4-40C0-98C6-595AA260F0DD}" type="datetimeFigureOut">
              <a:rPr lang="en-US"/>
              <a:pPr>
                <a:defRPr/>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B353E09-7CBA-4A10-9EB9-E5778C005BB7}" type="slidenum">
              <a:rPr lang="en-US"/>
              <a:pPr>
                <a:defRPr/>
              </a:pPr>
              <a:t>‹#›</a:t>
            </a:fld>
            <a:endParaRPr lang="en-US"/>
          </a:p>
        </p:txBody>
      </p:sp>
    </p:spTree>
    <p:extLst>
      <p:ext uri="{BB962C8B-B14F-4D97-AF65-F5344CB8AC3E}">
        <p14:creationId xmlns:p14="http://schemas.microsoft.com/office/powerpoint/2010/main" val="236588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C88714E-EBE1-435E-B050-F1B69F9CD33D}" type="slidenum">
              <a:rPr lang="ja-JP" altLang="en-US" smtClean="0">
                <a:latin typeface="Times New Roman" pitchFamily="18" charset="0"/>
              </a:rPr>
              <a:pPr eaLnBrk="1" fontAlgn="base" hangingPunct="1">
                <a:spcBef>
                  <a:spcPct val="0"/>
                </a:spcBef>
                <a:spcAft>
                  <a:spcPct val="0"/>
                </a:spcAft>
              </a:pPr>
              <a:t>1</a:t>
            </a:fld>
            <a:endParaRPr lang="en-US" altLang="ja-JP">
              <a:latin typeface="Times New Roman" pitchFamily="18"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20</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21</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22</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23</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24</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25</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26</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714F8-3FEF-44F2-89FB-3BBB131767E7}" type="slidenum">
              <a:rPr lang="en-US"/>
              <a:pPr/>
              <a:t>27</a:t>
            </a:fld>
            <a:endParaRPr lang="en-US"/>
          </a:p>
        </p:txBody>
      </p:sp>
      <p:sp>
        <p:nvSpPr>
          <p:cNvPr id="67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F12D6-DFA0-4B98-A71E-C5BA0923F9FE}" type="slidenum">
              <a:rPr lang="en-US"/>
              <a:pPr/>
              <a:t>29</a:t>
            </a:fld>
            <a:endParaRPr lang="en-US"/>
          </a:p>
        </p:txBody>
      </p:sp>
      <p:sp>
        <p:nvSpPr>
          <p:cNvPr id="566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6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dirty="0"/>
              <a:t>A lot</a:t>
            </a:r>
            <a:r>
              <a:rPr lang="en-CA" baseline="0" dirty="0"/>
              <a:t> of equations in the board. Mathematics is the language used in physics.</a:t>
            </a:r>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1500" b="1" i="1">
                <a:solidFill>
                  <a:schemeClr val="bg2"/>
                </a:solidFill>
                <a:latin typeface="Times New Roman" pitchFamily="18" charset="0"/>
              </a:defRPr>
            </a:lvl1pPr>
            <a:lvl2pPr marL="685817" indent="-263776" defTabSz="914423">
              <a:defRPr sz="1500" b="1" i="1">
                <a:solidFill>
                  <a:schemeClr val="bg2"/>
                </a:solidFill>
                <a:latin typeface="Times New Roman" pitchFamily="18" charset="0"/>
              </a:defRPr>
            </a:lvl2pPr>
            <a:lvl3pPr marL="1055103" indent="-211021" defTabSz="914423">
              <a:defRPr sz="1500" b="1" i="1">
                <a:solidFill>
                  <a:schemeClr val="bg2"/>
                </a:solidFill>
                <a:latin typeface="Times New Roman" pitchFamily="18" charset="0"/>
              </a:defRPr>
            </a:lvl3pPr>
            <a:lvl4pPr marL="1477145" indent="-211021" defTabSz="914423">
              <a:defRPr sz="1500" b="1" i="1">
                <a:solidFill>
                  <a:schemeClr val="bg2"/>
                </a:solidFill>
                <a:latin typeface="Times New Roman" pitchFamily="18" charset="0"/>
              </a:defRPr>
            </a:lvl4pPr>
            <a:lvl5pPr marL="1899186" indent="-211021" defTabSz="914423">
              <a:defRPr sz="1500" b="1" i="1">
                <a:solidFill>
                  <a:schemeClr val="bg2"/>
                </a:solidFill>
                <a:latin typeface="Times New Roman" pitchFamily="18" charset="0"/>
              </a:defRPr>
            </a:lvl5pPr>
            <a:lvl6pPr marL="2321227" indent="-211021" defTabSz="914423" eaLnBrk="0" fontAlgn="base" hangingPunct="0">
              <a:spcBef>
                <a:spcPct val="0"/>
              </a:spcBef>
              <a:spcAft>
                <a:spcPct val="0"/>
              </a:spcAft>
              <a:defRPr sz="1500" b="1" i="1">
                <a:solidFill>
                  <a:schemeClr val="bg2"/>
                </a:solidFill>
                <a:latin typeface="Times New Roman" pitchFamily="18" charset="0"/>
              </a:defRPr>
            </a:lvl6pPr>
            <a:lvl7pPr marL="2743269" indent="-211021" defTabSz="914423" eaLnBrk="0" fontAlgn="base" hangingPunct="0">
              <a:spcBef>
                <a:spcPct val="0"/>
              </a:spcBef>
              <a:spcAft>
                <a:spcPct val="0"/>
              </a:spcAft>
              <a:defRPr sz="1500" b="1" i="1">
                <a:solidFill>
                  <a:schemeClr val="bg2"/>
                </a:solidFill>
                <a:latin typeface="Times New Roman" pitchFamily="18" charset="0"/>
              </a:defRPr>
            </a:lvl7pPr>
            <a:lvl8pPr marL="3165310" indent="-211021" defTabSz="914423" eaLnBrk="0" fontAlgn="base" hangingPunct="0">
              <a:spcBef>
                <a:spcPct val="0"/>
              </a:spcBef>
              <a:spcAft>
                <a:spcPct val="0"/>
              </a:spcAft>
              <a:defRPr sz="1500" b="1" i="1">
                <a:solidFill>
                  <a:schemeClr val="bg2"/>
                </a:solidFill>
                <a:latin typeface="Times New Roman" pitchFamily="18" charset="0"/>
              </a:defRPr>
            </a:lvl8pPr>
            <a:lvl9pPr marL="3587351" indent="-211021" defTabSz="914423" eaLnBrk="0" fontAlgn="base" hangingPunct="0">
              <a:spcBef>
                <a:spcPct val="0"/>
              </a:spcBef>
              <a:spcAft>
                <a:spcPct val="0"/>
              </a:spcAft>
              <a:defRPr sz="1500" b="1" i="1">
                <a:solidFill>
                  <a:schemeClr val="bg2"/>
                </a:solidFill>
                <a:latin typeface="Times New Roman" pitchFamily="18" charset="0"/>
              </a:defRPr>
            </a:lvl9pPr>
          </a:lstStyle>
          <a:p>
            <a:fld id="{4D7ABE99-D5D3-477E-8B4D-1AF17A94A505}" type="slidenum">
              <a:rPr lang="ja-JP" altLang="en-US" sz="1200" b="0" i="0">
                <a:solidFill>
                  <a:schemeClr val="tx1"/>
                </a:solidFill>
              </a:rPr>
              <a:pPr/>
              <a:t>11</a:t>
            </a:fld>
            <a:endParaRPr lang="en-US" altLang="ja-JP" sz="1200" b="0" i="0">
              <a:solidFill>
                <a:schemeClr val="tx1"/>
              </a:solidFill>
            </a:endParaRPr>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xfrm>
            <a:off x="685494" y="4342939"/>
            <a:ext cx="5487013"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1500" b="1" i="1">
                <a:solidFill>
                  <a:schemeClr val="bg2"/>
                </a:solidFill>
                <a:latin typeface="Times New Roman" pitchFamily="18" charset="0"/>
              </a:defRPr>
            </a:lvl1pPr>
            <a:lvl2pPr marL="685817" indent="-263776" defTabSz="914423">
              <a:defRPr sz="1500" b="1" i="1">
                <a:solidFill>
                  <a:schemeClr val="bg2"/>
                </a:solidFill>
                <a:latin typeface="Times New Roman" pitchFamily="18" charset="0"/>
              </a:defRPr>
            </a:lvl2pPr>
            <a:lvl3pPr marL="1055103" indent="-211021" defTabSz="914423">
              <a:defRPr sz="1500" b="1" i="1">
                <a:solidFill>
                  <a:schemeClr val="bg2"/>
                </a:solidFill>
                <a:latin typeface="Times New Roman" pitchFamily="18" charset="0"/>
              </a:defRPr>
            </a:lvl3pPr>
            <a:lvl4pPr marL="1477145" indent="-211021" defTabSz="914423">
              <a:defRPr sz="1500" b="1" i="1">
                <a:solidFill>
                  <a:schemeClr val="bg2"/>
                </a:solidFill>
                <a:latin typeface="Times New Roman" pitchFamily="18" charset="0"/>
              </a:defRPr>
            </a:lvl4pPr>
            <a:lvl5pPr marL="1899186" indent="-211021" defTabSz="914423">
              <a:defRPr sz="1500" b="1" i="1">
                <a:solidFill>
                  <a:schemeClr val="bg2"/>
                </a:solidFill>
                <a:latin typeface="Times New Roman" pitchFamily="18" charset="0"/>
              </a:defRPr>
            </a:lvl5pPr>
            <a:lvl6pPr marL="2321227" indent="-211021" defTabSz="914423" eaLnBrk="0" fontAlgn="base" hangingPunct="0">
              <a:spcBef>
                <a:spcPct val="0"/>
              </a:spcBef>
              <a:spcAft>
                <a:spcPct val="0"/>
              </a:spcAft>
              <a:defRPr sz="1500" b="1" i="1">
                <a:solidFill>
                  <a:schemeClr val="bg2"/>
                </a:solidFill>
                <a:latin typeface="Times New Roman" pitchFamily="18" charset="0"/>
              </a:defRPr>
            </a:lvl6pPr>
            <a:lvl7pPr marL="2743269" indent="-211021" defTabSz="914423" eaLnBrk="0" fontAlgn="base" hangingPunct="0">
              <a:spcBef>
                <a:spcPct val="0"/>
              </a:spcBef>
              <a:spcAft>
                <a:spcPct val="0"/>
              </a:spcAft>
              <a:defRPr sz="1500" b="1" i="1">
                <a:solidFill>
                  <a:schemeClr val="bg2"/>
                </a:solidFill>
                <a:latin typeface="Times New Roman" pitchFamily="18" charset="0"/>
              </a:defRPr>
            </a:lvl7pPr>
            <a:lvl8pPr marL="3165310" indent="-211021" defTabSz="914423" eaLnBrk="0" fontAlgn="base" hangingPunct="0">
              <a:spcBef>
                <a:spcPct val="0"/>
              </a:spcBef>
              <a:spcAft>
                <a:spcPct val="0"/>
              </a:spcAft>
              <a:defRPr sz="1500" b="1" i="1">
                <a:solidFill>
                  <a:schemeClr val="bg2"/>
                </a:solidFill>
                <a:latin typeface="Times New Roman" pitchFamily="18" charset="0"/>
              </a:defRPr>
            </a:lvl8pPr>
            <a:lvl9pPr marL="3587351" indent="-211021" defTabSz="914423" eaLnBrk="0" fontAlgn="base" hangingPunct="0">
              <a:spcBef>
                <a:spcPct val="0"/>
              </a:spcBef>
              <a:spcAft>
                <a:spcPct val="0"/>
              </a:spcAft>
              <a:defRPr sz="1500" b="1" i="1">
                <a:solidFill>
                  <a:schemeClr val="bg2"/>
                </a:solidFill>
                <a:latin typeface="Times New Roman" pitchFamily="18" charset="0"/>
              </a:defRPr>
            </a:lvl9pPr>
          </a:lstStyle>
          <a:p>
            <a:fld id="{370DEF3E-7901-4971-B4CC-DBE54B0654AD}" type="slidenum">
              <a:rPr lang="ja-JP" altLang="en-US" sz="1200" b="0" i="0">
                <a:solidFill>
                  <a:schemeClr val="tx1"/>
                </a:solidFill>
              </a:rPr>
              <a:pPr/>
              <a:t>12</a:t>
            </a:fld>
            <a:endParaRPr lang="en-US" altLang="ja-JP" sz="1200" b="0" i="0">
              <a:solidFill>
                <a:schemeClr val="tx1"/>
              </a:solidFill>
            </a:endParaRPr>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xfrm>
            <a:off x="685494" y="4342939"/>
            <a:ext cx="5487013"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FC0B7-5B07-496D-B683-B70F444F088A}" type="slidenum">
              <a:rPr lang="en-US"/>
              <a:pPr/>
              <a:t>14</a:t>
            </a:fld>
            <a:endParaRPr lang="en-US"/>
          </a:p>
        </p:txBody>
      </p:sp>
      <p:sp>
        <p:nvSpPr>
          <p:cNvPr id="681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F0A16-7172-4B95-BF05-FBA80F564927}" type="slidenum">
              <a:rPr lang="en-US"/>
              <a:pPr/>
              <a:t>15</a:t>
            </a:fld>
            <a:endParaRPr lang="en-US"/>
          </a:p>
        </p:txBody>
      </p:sp>
      <p:sp>
        <p:nvSpPr>
          <p:cNvPr id="592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a:t>Fig.1.01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353E09-7CBA-4A10-9EB9-E5778C005BB7}" type="slidenum">
              <a:rPr lang="en-US" smtClean="0"/>
              <a:pPr>
                <a:defRPr/>
              </a:pPr>
              <a:t>16</a:t>
            </a:fld>
            <a:endParaRPr lang="en-US"/>
          </a:p>
        </p:txBody>
      </p:sp>
    </p:spTree>
    <p:extLst>
      <p:ext uri="{BB962C8B-B14F-4D97-AF65-F5344CB8AC3E}">
        <p14:creationId xmlns:p14="http://schemas.microsoft.com/office/powerpoint/2010/main" val="358099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AC37F-3EEA-4B95-830B-86AD5C8AE31A}" type="slidenum">
              <a:rPr lang="en-US"/>
              <a:pPr/>
              <a:t>17</a:t>
            </a:fld>
            <a:endParaRPr lang="en-US"/>
          </a:p>
        </p:txBody>
      </p:sp>
      <p:sp>
        <p:nvSpPr>
          <p:cNvPr id="568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8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a:t>Fig.1.03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E94C7-367C-4448-B179-3BFDC21AC3EA}" type="slidenum">
              <a:rPr lang="en-US"/>
              <a:pPr/>
              <a:t>18</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4F629-3EF5-4D90-8DA5-C8E247942DFD}" type="slidenum">
              <a:rPr lang="en-US"/>
              <a:pPr/>
              <a:t>19</a:t>
            </a:fld>
            <a:endParaRPr lang="en-US"/>
          </a:p>
        </p:txBody>
      </p:sp>
      <p:sp>
        <p:nvSpPr>
          <p:cNvPr id="65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00ABF-1198-4A67-A79A-4C64A0BACB3C}" type="slidenum">
              <a:rPr lang="en-US"/>
              <a:pPr>
                <a:defRPr/>
              </a:pPr>
              <a:t>‹#›</a:t>
            </a:fld>
            <a:endParaRPr lang="en-US"/>
          </a:p>
        </p:txBody>
      </p:sp>
    </p:spTree>
    <p:extLst>
      <p:ext uri="{BB962C8B-B14F-4D97-AF65-F5344CB8AC3E}">
        <p14:creationId xmlns:p14="http://schemas.microsoft.com/office/powerpoint/2010/main" val="37045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6ADDE5-F717-4B53-8B82-CCC3603BE0F7}" type="slidenum">
              <a:rPr lang="en-US"/>
              <a:pPr>
                <a:defRPr/>
              </a:pPr>
              <a:t>‹#›</a:t>
            </a:fld>
            <a:endParaRPr lang="en-US"/>
          </a:p>
        </p:txBody>
      </p:sp>
    </p:spTree>
    <p:extLst>
      <p:ext uri="{BB962C8B-B14F-4D97-AF65-F5344CB8AC3E}">
        <p14:creationId xmlns:p14="http://schemas.microsoft.com/office/powerpoint/2010/main" val="67806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A9141-35D2-4275-8811-A5E277456415}" type="slidenum">
              <a:rPr lang="en-US"/>
              <a:pPr>
                <a:defRPr/>
              </a:pPr>
              <a:t>‹#›</a:t>
            </a:fld>
            <a:endParaRPr lang="en-US"/>
          </a:p>
        </p:txBody>
      </p:sp>
    </p:spTree>
    <p:extLst>
      <p:ext uri="{BB962C8B-B14F-4D97-AF65-F5344CB8AC3E}">
        <p14:creationId xmlns:p14="http://schemas.microsoft.com/office/powerpoint/2010/main" val="401641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57ABA-853A-4984-BED3-FCF6CFAB5F1B}" type="slidenum">
              <a:rPr lang="en-US"/>
              <a:pPr>
                <a:defRPr/>
              </a:pPr>
              <a:t>‹#›</a:t>
            </a:fld>
            <a:endParaRPr lang="en-US"/>
          </a:p>
        </p:txBody>
      </p:sp>
    </p:spTree>
    <p:extLst>
      <p:ext uri="{BB962C8B-B14F-4D97-AF65-F5344CB8AC3E}">
        <p14:creationId xmlns:p14="http://schemas.microsoft.com/office/powerpoint/2010/main" val="7815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F63CFA-C393-44B8-B625-E2F3AC4CB4B7}" type="slidenum">
              <a:rPr lang="en-US"/>
              <a:pPr>
                <a:defRPr/>
              </a:pPr>
              <a:t>‹#›</a:t>
            </a:fld>
            <a:endParaRPr lang="en-US"/>
          </a:p>
        </p:txBody>
      </p:sp>
    </p:spTree>
    <p:extLst>
      <p:ext uri="{BB962C8B-B14F-4D97-AF65-F5344CB8AC3E}">
        <p14:creationId xmlns:p14="http://schemas.microsoft.com/office/powerpoint/2010/main" val="94152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FD0E0-BF10-4359-B904-8B271092FE3A}" type="slidenum">
              <a:rPr lang="en-US"/>
              <a:pPr>
                <a:defRPr/>
              </a:pPr>
              <a:t>‹#›</a:t>
            </a:fld>
            <a:endParaRPr lang="en-US"/>
          </a:p>
        </p:txBody>
      </p:sp>
    </p:spTree>
    <p:extLst>
      <p:ext uri="{BB962C8B-B14F-4D97-AF65-F5344CB8AC3E}">
        <p14:creationId xmlns:p14="http://schemas.microsoft.com/office/powerpoint/2010/main" val="74721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1/7/2011</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5574B6-C977-4418-A1C5-51DE9BF0BBA3}" type="slidenum">
              <a:rPr lang="en-US"/>
              <a:pPr>
                <a:defRPr/>
              </a:pPr>
              <a:t>‹#›</a:t>
            </a:fld>
            <a:endParaRPr lang="en-US"/>
          </a:p>
        </p:txBody>
      </p:sp>
    </p:spTree>
    <p:extLst>
      <p:ext uri="{BB962C8B-B14F-4D97-AF65-F5344CB8AC3E}">
        <p14:creationId xmlns:p14="http://schemas.microsoft.com/office/powerpoint/2010/main" val="13142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1/7/2011</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79B763-3D50-4ECB-B50E-3001940C6449}" type="slidenum">
              <a:rPr lang="en-US"/>
              <a:pPr>
                <a:defRPr/>
              </a:pPr>
              <a:t>‹#›</a:t>
            </a:fld>
            <a:endParaRPr lang="en-US"/>
          </a:p>
        </p:txBody>
      </p:sp>
    </p:spTree>
    <p:extLst>
      <p:ext uri="{BB962C8B-B14F-4D97-AF65-F5344CB8AC3E}">
        <p14:creationId xmlns:p14="http://schemas.microsoft.com/office/powerpoint/2010/main" val="234780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1/7/2011</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C300E1-F895-4E32-91AE-B551084D74D3}" type="slidenum">
              <a:rPr lang="en-US"/>
              <a:pPr>
                <a:defRPr/>
              </a:pPr>
              <a:t>‹#›</a:t>
            </a:fld>
            <a:endParaRPr lang="en-US"/>
          </a:p>
        </p:txBody>
      </p:sp>
    </p:spTree>
    <p:extLst>
      <p:ext uri="{BB962C8B-B14F-4D97-AF65-F5344CB8AC3E}">
        <p14:creationId xmlns:p14="http://schemas.microsoft.com/office/powerpoint/2010/main" val="110367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85A3DF-C09C-49B2-97EF-B56E5D361442}" type="slidenum">
              <a:rPr lang="en-US"/>
              <a:pPr>
                <a:defRPr/>
              </a:pPr>
              <a:t>‹#›</a:t>
            </a:fld>
            <a:endParaRPr lang="en-US"/>
          </a:p>
        </p:txBody>
      </p:sp>
    </p:spTree>
    <p:extLst>
      <p:ext uri="{BB962C8B-B14F-4D97-AF65-F5344CB8AC3E}">
        <p14:creationId xmlns:p14="http://schemas.microsoft.com/office/powerpoint/2010/main" val="156804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8B5629-F200-41FA-A95C-69F3EA7909EC}" type="slidenum">
              <a:rPr lang="en-US"/>
              <a:pPr>
                <a:defRPr/>
              </a:pPr>
              <a:t>‹#›</a:t>
            </a:fld>
            <a:endParaRPr lang="en-US"/>
          </a:p>
        </p:txBody>
      </p:sp>
    </p:spTree>
    <p:extLst>
      <p:ext uri="{BB962C8B-B14F-4D97-AF65-F5344CB8AC3E}">
        <p14:creationId xmlns:p14="http://schemas.microsoft.com/office/powerpoint/2010/main" val="421989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1/7/2011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877E5F-F82A-4A4C-8D65-393BBBDCDA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xie@purdu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urdue.edu/e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hip.physics.purdue.edu/public/stu/handout.pdf" TargetMode="External"/><Relationship Id="rId2" Type="http://schemas.openxmlformats.org/officeDocument/2006/relationships/hyperlink" Target="http://chip.physics.purdue.edu/public/214/spring2021/" TargetMode="External"/><Relationship Id="rId1" Type="http://schemas.openxmlformats.org/officeDocument/2006/relationships/slideLayout" Target="../slideLayouts/slideLayout1.xml"/><Relationship Id="rId4" Type="http://schemas.openxmlformats.org/officeDocument/2006/relationships/hyperlink" Target="http://chip.physics.purdue.edu/public/instruct.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purdue-edu.zoom.us/j/6103643619"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Mars_Surveyor_'98_program" TargetMode="External"/><Relationship Id="rId7" Type="http://schemas.openxmlformats.org/officeDocument/2006/relationships/hyperlink" Target="http://en.wikipedia.org/wiki/Mars_Climate_Orbiter" TargetMode="External"/><Relationship Id="rId2" Type="http://schemas.openxmlformats.org/officeDocument/2006/relationships/hyperlink" Target="http://en.wikipedia.org/wiki/NASA"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System_of_Units" TargetMode="External"/><Relationship Id="rId5" Type="http://schemas.openxmlformats.org/officeDocument/2006/relationships/hyperlink" Target="http://en.wikipedia.org/wiki/Lockheed_Martin" TargetMode="External"/><Relationship Id="rId4" Type="http://schemas.openxmlformats.org/officeDocument/2006/relationships/hyperlink" Target="http://en.wikipedia.org/wiki/Orb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purdue.edu/pledge/?_ga=2.210401429.1213937682.1590527202-1814553957.1589408073" TargetMode="External"/><Relationship Id="rId2" Type="http://schemas.openxmlformats.org/officeDocument/2006/relationships/hyperlink" Target="https://protect.purdue.edu/plan/" TargetMode="External"/><Relationship Id="rId1" Type="http://schemas.openxmlformats.org/officeDocument/2006/relationships/slideLayout" Target="../slideLayouts/slideLayout7.xml"/><Relationship Id="rId6" Type="http://schemas.openxmlformats.org/officeDocument/2006/relationships/hyperlink" Target="https://catalog.purdue.edu/content.php?catoid=7&amp;navoid=2852#purdue-university-bill-of-student-rights" TargetMode="External"/><Relationship Id="rId5" Type="http://schemas.openxmlformats.org/officeDocument/2006/relationships/hyperlink" Target="https://www.purdue.edu/odos/osrr/" TargetMode="External"/><Relationship Id="rId4" Type="http://schemas.openxmlformats.org/officeDocument/2006/relationships/hyperlink" Target="https://protect.purdue.edu/updates/face-covering-protocol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odos@purdue.edu%20?subject=Student%20Bereavement%20Need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acmq@purdue.edu" TargetMode="External"/><Relationship Id="rId2" Type="http://schemas.openxmlformats.org/officeDocument/2006/relationships/hyperlink" Target="mailto:drc@purdue.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urdue.edu/odos" TargetMode="External"/><Relationship Id="rId2" Type="http://schemas.openxmlformats.org/officeDocument/2006/relationships/hyperlink" Target="https://purdue.welltrack.com/" TargetMode="External"/><Relationship Id="rId1" Type="http://schemas.openxmlformats.org/officeDocument/2006/relationships/slideLayout" Target="../slideLayouts/slideLayout7.xml"/><Relationship Id="rId6" Type="http://schemas.openxmlformats.org/officeDocument/2006/relationships/hyperlink" Target="https://www.purdue.edu/caps/" TargetMode="External"/><Relationship Id="rId5" Type="http://schemas.openxmlformats.org/officeDocument/2006/relationships/hyperlink" Target="mailto:evans240@purdue.edu" TargetMode="External"/><Relationship Id="rId4" Type="http://schemas.openxmlformats.org/officeDocument/2006/relationships/hyperlink" Target="https://www.purdue.edu/recwell/fitness-wellness/wellness/one-on-one-coaching/wellness-coachi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533400"/>
          </a:xfrm>
        </p:spPr>
        <p:txBody>
          <a:bodyPr/>
          <a:lstStyle/>
          <a:p>
            <a:pPr eaLnBrk="1" hangingPunct="1"/>
            <a:r>
              <a:rPr lang="en-US" sz="2800" b="1" dirty="0">
                <a:solidFill>
                  <a:srgbClr val="FF0000"/>
                </a:solidFill>
              </a:rPr>
              <a:t>PHYS 214: The Nature of Physics, Spring 2021</a:t>
            </a:r>
          </a:p>
        </p:txBody>
      </p:sp>
      <p:sp>
        <p:nvSpPr>
          <p:cNvPr id="2" name="Rectangle 1"/>
          <p:cNvSpPr/>
          <p:nvPr/>
        </p:nvSpPr>
        <p:spPr>
          <a:xfrm>
            <a:off x="533400" y="762000"/>
            <a:ext cx="8458200" cy="5293757"/>
          </a:xfrm>
          <a:prstGeom prst="rect">
            <a:avLst/>
          </a:prstGeom>
        </p:spPr>
        <p:txBody>
          <a:bodyPr wrap="square">
            <a:spAutoFit/>
          </a:bodyPr>
          <a:lstStyle/>
          <a:p>
            <a:pPr fontAlgn="auto">
              <a:spcBef>
                <a:spcPts val="0"/>
              </a:spcBef>
              <a:spcAft>
                <a:spcPts val="0"/>
              </a:spcAft>
              <a:defRPr/>
            </a:pPr>
            <a:r>
              <a:rPr lang="en-US" sz="2000" b="1" dirty="0">
                <a:latin typeface="+mn-lt"/>
              </a:rPr>
              <a:t>Instructor: </a:t>
            </a:r>
            <a:endParaRPr lang="en-US" sz="2000" dirty="0">
              <a:latin typeface="+mn-lt"/>
            </a:endParaRPr>
          </a:p>
          <a:p>
            <a:pPr marL="285750" indent="-285750" fontAlgn="auto">
              <a:spcBef>
                <a:spcPts val="0"/>
              </a:spcBef>
              <a:spcAft>
                <a:spcPts val="0"/>
              </a:spcAft>
              <a:buFont typeface="Arial" pitchFamily="34" charset="0"/>
              <a:buChar char="•"/>
              <a:defRPr/>
            </a:pPr>
            <a:r>
              <a:rPr lang="en-US" sz="2000" dirty="0">
                <a:latin typeface="+mn-lt"/>
              </a:rPr>
              <a:t>Prof. Wei </a:t>
            </a:r>
            <a:r>
              <a:rPr lang="en-US" sz="2000" dirty="0" err="1">
                <a:latin typeface="+mn-lt"/>
              </a:rPr>
              <a:t>Xie</a:t>
            </a:r>
            <a:endParaRPr lang="en-US" sz="2000" dirty="0">
              <a:latin typeface="+mn-lt"/>
            </a:endParaRPr>
          </a:p>
          <a:p>
            <a:pPr marL="285750" indent="-285750" fontAlgn="auto">
              <a:spcBef>
                <a:spcPts val="0"/>
              </a:spcBef>
              <a:spcAft>
                <a:spcPts val="0"/>
              </a:spcAft>
              <a:buFont typeface="Arial" pitchFamily="34" charset="0"/>
              <a:buChar char="•"/>
              <a:defRPr/>
            </a:pPr>
            <a:r>
              <a:rPr lang="en-US" sz="2000" dirty="0">
                <a:latin typeface="+mn-lt"/>
              </a:rPr>
              <a:t>Office: Room: 254, Physics Building</a:t>
            </a:r>
          </a:p>
          <a:p>
            <a:pPr marL="285750" indent="-285750" fontAlgn="auto">
              <a:spcBef>
                <a:spcPts val="0"/>
              </a:spcBef>
              <a:spcAft>
                <a:spcPts val="0"/>
              </a:spcAft>
              <a:buFont typeface="Arial" pitchFamily="34" charset="0"/>
              <a:buChar char="•"/>
              <a:defRPr/>
            </a:pPr>
            <a:r>
              <a:rPr lang="en-US" sz="2000" dirty="0">
                <a:latin typeface="+mn-lt"/>
              </a:rPr>
              <a:t>Phone: 765-494-8743</a:t>
            </a:r>
          </a:p>
          <a:p>
            <a:pPr marL="285750" indent="-285750" fontAlgn="auto">
              <a:spcBef>
                <a:spcPts val="0"/>
              </a:spcBef>
              <a:spcAft>
                <a:spcPts val="0"/>
              </a:spcAft>
              <a:buFont typeface="Arial" pitchFamily="34" charset="0"/>
              <a:buChar char="•"/>
              <a:defRPr/>
            </a:pPr>
            <a:r>
              <a:rPr lang="en-US" sz="2000" dirty="0">
                <a:latin typeface="+mn-lt"/>
              </a:rPr>
              <a:t>Email: </a:t>
            </a:r>
            <a:r>
              <a:rPr lang="en-US" sz="2000" dirty="0">
                <a:latin typeface="+mn-lt"/>
                <a:hlinkClick r:id="rId3"/>
              </a:rPr>
              <a:t>wxie@purdue.edu</a:t>
            </a:r>
            <a:endParaRPr lang="en-US" sz="2000" dirty="0">
              <a:latin typeface="+mn-lt"/>
            </a:endParaRPr>
          </a:p>
          <a:p>
            <a:pPr fontAlgn="auto">
              <a:spcBef>
                <a:spcPts val="0"/>
              </a:spcBef>
              <a:spcAft>
                <a:spcPts val="0"/>
              </a:spcAft>
              <a:defRPr/>
            </a:pPr>
            <a:endParaRPr lang="en-US" sz="2000" dirty="0">
              <a:latin typeface="+mn-lt"/>
            </a:endParaRPr>
          </a:p>
          <a:p>
            <a:pPr fontAlgn="auto">
              <a:spcBef>
                <a:spcPts val="0"/>
              </a:spcBef>
              <a:spcAft>
                <a:spcPts val="0"/>
              </a:spcAft>
              <a:defRPr/>
            </a:pPr>
            <a:r>
              <a:rPr lang="en-US" sz="2000" b="1" dirty="0">
                <a:latin typeface="+mn-lt"/>
              </a:rPr>
              <a:t>Lecture</a:t>
            </a:r>
            <a:r>
              <a:rPr lang="en-US" sz="2000" dirty="0">
                <a:latin typeface="+mn-lt"/>
              </a:rPr>
              <a:t>:    	</a:t>
            </a:r>
          </a:p>
          <a:p>
            <a:pPr marL="285750" indent="-285750" fontAlgn="auto">
              <a:spcBef>
                <a:spcPts val="0"/>
              </a:spcBef>
              <a:spcAft>
                <a:spcPts val="0"/>
              </a:spcAft>
              <a:buFont typeface="Arial" pitchFamily="34" charset="0"/>
              <a:buChar char="•"/>
              <a:defRPr/>
            </a:pPr>
            <a:r>
              <a:rPr lang="en-US" sz="2000" dirty="0">
                <a:latin typeface="+mn-lt"/>
              </a:rPr>
              <a:t>Monday, Wednesday and Friday:  08:30-09:20 am.</a:t>
            </a:r>
          </a:p>
          <a:p>
            <a:pPr marL="285750" indent="-285750" fontAlgn="auto">
              <a:spcBef>
                <a:spcPts val="0"/>
              </a:spcBef>
              <a:spcAft>
                <a:spcPts val="0"/>
              </a:spcAft>
              <a:buFont typeface="Arial" pitchFamily="34" charset="0"/>
              <a:buChar char="•"/>
              <a:defRPr/>
            </a:pPr>
            <a:r>
              <a:rPr lang="en-US" sz="2000" dirty="0">
                <a:latin typeface="+mn-lt"/>
              </a:rPr>
              <a:t>Room 112, Physics Building</a:t>
            </a:r>
          </a:p>
          <a:p>
            <a:pPr marL="285750" indent="-285750" fontAlgn="auto">
              <a:spcBef>
                <a:spcPts val="0"/>
              </a:spcBef>
              <a:spcAft>
                <a:spcPts val="0"/>
              </a:spcAft>
              <a:buFont typeface="Arial" pitchFamily="34" charset="0"/>
              <a:buChar char="•"/>
              <a:defRPr/>
            </a:pPr>
            <a:r>
              <a:rPr lang="en-US" sz="2000" dirty="0">
                <a:latin typeface="+mn-lt"/>
              </a:rPr>
              <a:t>please read the textbook before the corresponding lecture according to the </a:t>
            </a:r>
            <a:r>
              <a:rPr lang="en-US" sz="2000" b="1" i="1" dirty="0">
                <a:latin typeface="+mn-lt"/>
              </a:rPr>
              <a:t>Class Schedule </a:t>
            </a:r>
            <a:r>
              <a:rPr lang="en-US" sz="2000" dirty="0">
                <a:latin typeface="+mn-lt"/>
              </a:rPr>
              <a:t>at the end of the syllabus.  </a:t>
            </a:r>
          </a:p>
          <a:p>
            <a:pPr marL="285750" indent="-285750" fontAlgn="auto">
              <a:spcBef>
                <a:spcPts val="0"/>
              </a:spcBef>
              <a:spcAft>
                <a:spcPts val="0"/>
              </a:spcAft>
              <a:buFont typeface="Arial" pitchFamily="34" charset="0"/>
              <a:buChar char="•"/>
              <a:defRPr/>
            </a:pPr>
            <a:r>
              <a:rPr lang="en-US" sz="2000" dirty="0">
                <a:latin typeface="+mn-lt"/>
              </a:rPr>
              <a:t>one </a:t>
            </a:r>
            <a:r>
              <a:rPr lang="en-US" sz="2000" b="1" i="1" dirty="0">
                <a:solidFill>
                  <a:srgbClr val="FF0000"/>
                </a:solidFill>
                <a:latin typeface="+mn-lt"/>
              </a:rPr>
              <a:t>pre-lecture quiz</a:t>
            </a:r>
            <a:r>
              <a:rPr lang="en-US" sz="2000" b="1" dirty="0">
                <a:solidFill>
                  <a:srgbClr val="FF0000"/>
                </a:solidFill>
                <a:latin typeface="+mn-lt"/>
              </a:rPr>
              <a:t> </a:t>
            </a:r>
            <a:r>
              <a:rPr lang="en-US" sz="2000" dirty="0">
                <a:latin typeface="+mn-lt"/>
              </a:rPr>
              <a:t>before each lecture most of the time.  </a:t>
            </a:r>
          </a:p>
          <a:p>
            <a:pPr marL="285750" indent="-285750" fontAlgn="auto">
              <a:spcBef>
                <a:spcPts val="0"/>
              </a:spcBef>
              <a:spcAft>
                <a:spcPts val="0"/>
              </a:spcAft>
              <a:buFont typeface="Arial" pitchFamily="34" charset="0"/>
              <a:buChar char="•"/>
              <a:defRPr/>
            </a:pPr>
            <a:r>
              <a:rPr lang="en-US" sz="2000" b="1" dirty="0">
                <a:solidFill>
                  <a:srgbClr val="FF0000"/>
                </a:solidFill>
                <a:latin typeface="+mn-lt"/>
              </a:rPr>
              <a:t>quizzes during every class </a:t>
            </a:r>
            <a:r>
              <a:rPr lang="en-US" sz="2000" dirty="0">
                <a:latin typeface="+mn-lt"/>
              </a:rPr>
              <a:t>using the </a:t>
            </a:r>
            <a:r>
              <a:rPr lang="en-US" sz="2000" b="1" i="1" dirty="0" err="1">
                <a:solidFill>
                  <a:srgbClr val="FF0000"/>
                </a:solidFill>
                <a:latin typeface="+mn-lt"/>
              </a:rPr>
              <a:t>iClicker</a:t>
            </a:r>
            <a:r>
              <a:rPr lang="en-US" sz="2000" b="1" i="1" dirty="0">
                <a:solidFill>
                  <a:srgbClr val="FF0000"/>
                </a:solidFill>
                <a:latin typeface="+mn-lt"/>
              </a:rPr>
              <a:t> </a:t>
            </a:r>
            <a:r>
              <a:rPr lang="en-US" sz="2000" dirty="0">
                <a:latin typeface="+mn-lt"/>
              </a:rPr>
              <a:t>starting from the second week. </a:t>
            </a:r>
          </a:p>
          <a:p>
            <a:pPr marL="742950" lvl="1" indent="-285750" fontAlgn="auto">
              <a:spcBef>
                <a:spcPts val="0"/>
              </a:spcBef>
              <a:spcAft>
                <a:spcPts val="0"/>
              </a:spcAft>
              <a:buFont typeface="Arial" pitchFamily="34" charset="0"/>
              <a:buChar char="•"/>
              <a:defRPr/>
            </a:pPr>
            <a:r>
              <a:rPr lang="en-US" sz="2000" dirty="0">
                <a:latin typeface="+mn-lt"/>
              </a:rPr>
              <a:t>purchase an </a:t>
            </a:r>
            <a:r>
              <a:rPr lang="en-US" sz="2000" dirty="0" err="1">
                <a:latin typeface="+mn-lt"/>
              </a:rPr>
              <a:t>Iclicker</a:t>
            </a:r>
            <a:r>
              <a:rPr lang="en-US" sz="2000" b="1" dirty="0">
                <a:latin typeface="+mn-lt"/>
              </a:rPr>
              <a:t> </a:t>
            </a:r>
            <a:r>
              <a:rPr lang="en-US" sz="2000" dirty="0">
                <a:latin typeface="+mn-lt"/>
              </a:rPr>
              <a:t>from the bookstore. </a:t>
            </a:r>
          </a:p>
          <a:p>
            <a:pPr marL="742950" lvl="1" indent="-285750" fontAlgn="auto">
              <a:spcBef>
                <a:spcPts val="0"/>
              </a:spcBef>
              <a:spcAft>
                <a:spcPts val="0"/>
              </a:spcAft>
              <a:buFont typeface="Arial" pitchFamily="34" charset="0"/>
              <a:buChar char="•"/>
              <a:defRPr/>
            </a:pPr>
            <a:r>
              <a:rPr lang="en-US" sz="2000" dirty="0">
                <a:latin typeface="+mn-lt"/>
              </a:rPr>
              <a:t>register your </a:t>
            </a:r>
            <a:r>
              <a:rPr lang="en-US" sz="2000" dirty="0" err="1">
                <a:latin typeface="+mn-lt"/>
              </a:rPr>
              <a:t>Iclicker</a:t>
            </a:r>
            <a:r>
              <a:rPr lang="en-US" sz="2000" dirty="0">
                <a:latin typeface="+mn-lt"/>
              </a:rPr>
              <a:t> serial number (clicker ID) in the student grade book on CHIP (</a:t>
            </a:r>
            <a:r>
              <a:rPr lang="en-US" sz="2000" b="1" i="1" dirty="0">
                <a:latin typeface="+mn-lt"/>
              </a:rPr>
              <a:t>NOT</a:t>
            </a:r>
            <a:r>
              <a:rPr lang="en-US" sz="2000" i="1" dirty="0">
                <a:latin typeface="+mn-lt"/>
              </a:rPr>
              <a:t> the </a:t>
            </a:r>
            <a:r>
              <a:rPr lang="en-US" sz="2000" i="1" dirty="0" err="1">
                <a:latin typeface="+mn-lt"/>
              </a:rPr>
              <a:t>Iclicker</a:t>
            </a:r>
            <a:r>
              <a:rPr lang="en-US" sz="2000" i="1" dirty="0">
                <a:latin typeface="+mn-lt"/>
              </a:rPr>
              <a:t> Web site).</a:t>
            </a:r>
            <a:endParaRPr lang="en-US" sz="2000" dirty="0">
              <a:latin typeface="+mn-lt"/>
            </a:endParaRPr>
          </a:p>
          <a:p>
            <a:pPr fontAlgn="auto">
              <a:spcBef>
                <a:spcPts val="0"/>
              </a:spcBef>
              <a:spcAft>
                <a:spcPts val="0"/>
              </a:spcAft>
              <a:defRPr/>
            </a:pPr>
            <a:endParaRPr lang="en-US" dirty="0">
              <a:latin typeface="+mn-lt"/>
            </a:endParaRP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4FF00ABF-1198-4A67-A79A-4C64A0BACB3C}" type="slidenum">
              <a:rPr lang="en-US" smtClean="0"/>
              <a:pPr>
                <a:defRPr/>
              </a:pPr>
              <a:t>1</a:t>
            </a:fld>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B7615-2087-44D9-B2C8-2ADFE5D1FCE7}"/>
              </a:ext>
            </a:extLst>
          </p:cNvPr>
          <p:cNvSpPr>
            <a:spLocks noGrp="1"/>
          </p:cNvSpPr>
          <p:nvPr>
            <p:ph type="dt" sz="half" idx="10"/>
          </p:nvPr>
        </p:nvSpPr>
        <p:spPr/>
        <p:txBody>
          <a:bodyPr/>
          <a:lstStyle/>
          <a:p>
            <a:pPr>
              <a:defRPr/>
            </a:pPr>
            <a:r>
              <a:rPr lang="en-US"/>
              <a:t>1/7/2011</a:t>
            </a:r>
          </a:p>
        </p:txBody>
      </p:sp>
      <p:sp>
        <p:nvSpPr>
          <p:cNvPr id="3" name="Slide Number Placeholder 2">
            <a:extLst>
              <a:ext uri="{FF2B5EF4-FFF2-40B4-BE49-F238E27FC236}">
                <a16:creationId xmlns:a16="http://schemas.microsoft.com/office/drawing/2014/main" id="{4B8A0B76-716D-4D1F-AD4B-21C9137543C7}"/>
              </a:ext>
            </a:extLst>
          </p:cNvPr>
          <p:cNvSpPr>
            <a:spLocks noGrp="1"/>
          </p:cNvSpPr>
          <p:nvPr>
            <p:ph type="sldNum" sz="quarter" idx="12"/>
          </p:nvPr>
        </p:nvSpPr>
        <p:spPr/>
        <p:txBody>
          <a:bodyPr/>
          <a:lstStyle/>
          <a:p>
            <a:pPr>
              <a:defRPr/>
            </a:pPr>
            <a:fld id="{AEC300E1-F895-4E32-91AE-B551084D74D3}" type="slidenum">
              <a:rPr lang="en-US" smtClean="0"/>
              <a:pPr>
                <a:defRPr/>
              </a:pPr>
              <a:t>10</a:t>
            </a:fld>
            <a:endParaRPr lang="en-US"/>
          </a:p>
        </p:txBody>
      </p:sp>
      <p:sp>
        <p:nvSpPr>
          <p:cNvPr id="4" name="Rectangle 3">
            <a:extLst>
              <a:ext uri="{FF2B5EF4-FFF2-40B4-BE49-F238E27FC236}">
                <a16:creationId xmlns:a16="http://schemas.microsoft.com/office/drawing/2014/main" id="{F967CE76-662C-42B5-B88C-E51593EBC52C}"/>
              </a:ext>
            </a:extLst>
          </p:cNvPr>
          <p:cNvSpPr/>
          <p:nvPr/>
        </p:nvSpPr>
        <p:spPr>
          <a:xfrm>
            <a:off x="473015" y="990600"/>
            <a:ext cx="8001000" cy="5275290"/>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600">
                <a:ea typeface="SimSun" panose="02010600030101010101" pitchFamily="2" charset="-122"/>
                <a:cs typeface="Calibri" panose="020F0502020204030204" pitchFamily="34" charset="0"/>
              </a:rPr>
              <a:t>In the event of a major campus emergency, course requirements, deadlines and grading percentages are subject to changes that may be necessitated by a revised semester calendar or other circumstances.  In such case, student will be contacted by e-mail and an announcement will be made on the course website. </a:t>
            </a:r>
            <a:endParaRPr lang="en-US" sz="160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To report an emergency, call 911.  </a:t>
            </a:r>
            <a:endParaRPr lang="en-US" sz="1600">
              <a:solidFill>
                <a:srgbClr val="000000"/>
              </a:solidFill>
              <a:latin typeface="Arial" panose="020B0604020202020204" pitchFamily="34" charset="0"/>
              <a:ea typeface="SimSun" panose="02010600030101010101" pitchFamily="2" charset="-122"/>
            </a:endParaRPr>
          </a:p>
          <a:p>
            <a:pPr marL="342900" marR="0" lvl="0" indent="-342900">
              <a:lnSpc>
                <a:spcPct val="115000"/>
              </a:lnSpc>
              <a:spcBef>
                <a:spcPts val="0"/>
              </a:spcBef>
              <a:spcAft>
                <a:spcPts val="0"/>
              </a:spcAft>
              <a:buFont typeface="Symbol" panose="05050102010706020507" pitchFamily="18" charset="2"/>
              <a:buChar char=""/>
            </a:pPr>
            <a:r>
              <a:rPr lang="en-US" sz="1600">
                <a:ea typeface="SimSun" panose="02010600030101010101" pitchFamily="2" charset="-122"/>
                <a:cs typeface="Calibri" panose="020F0502020204030204" pitchFamily="34" charset="0"/>
              </a:rPr>
              <a:t>If you experience any symptoms of COVID-19 or suspect you may have been exposed to someone with COVID-19 stay home and call the Protect Purdue Health Center at 765-496-INFO.</a:t>
            </a:r>
            <a:endParaRPr lang="en-US" sz="160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To obtain updates regarding an ongoing emergency, sign up for Purdue Alert text messages, view </a:t>
            </a:r>
            <a:r>
              <a:rPr lang="en-US" sz="1600" u="sng">
                <a:solidFill>
                  <a:srgbClr val="000000"/>
                </a:solidFill>
                <a:ea typeface="SimSun" panose="02010600030101010101" pitchFamily="2" charset="-122"/>
                <a:hlinkClick r:id="rId2"/>
              </a:rPr>
              <a:t>www.purdue.edu/ea.</a:t>
            </a:r>
            <a:endParaRPr lang="en-US" sz="1600">
              <a:solidFill>
                <a:srgbClr val="000000"/>
              </a:solidFill>
              <a:latin typeface="Arial" panose="020B0604020202020204" pitchFamily="34" charset="0"/>
              <a:ea typeface="SimSun" panose="02010600030101010101" pitchFamily="2" charset="-122"/>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There are nearly 300 Emergency Telephones outdoors across campus and in parking garages that connect directly to the PUPD.  If you feel threatened or need help, push the button and you will be connected immediately.</a:t>
            </a:r>
            <a:endParaRPr lang="en-US" sz="1600">
              <a:solidFill>
                <a:srgbClr val="000000"/>
              </a:solidFill>
              <a:latin typeface="Arial" panose="020B0604020202020204" pitchFamily="34" charset="0"/>
              <a:ea typeface="SimSun" panose="02010600030101010101" pitchFamily="2" charset="-122"/>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If we hear a fire alarm during class we will immediately suspend class, evacuate the building, and proceed outdoors.  Do not use the elevator.</a:t>
            </a:r>
            <a:endParaRPr lang="en-US" sz="1600">
              <a:solidFill>
                <a:srgbClr val="000000"/>
              </a:solidFill>
              <a:latin typeface="Arial" panose="020B0604020202020204" pitchFamily="34" charset="0"/>
              <a:ea typeface="SimSun" panose="02010600030101010101" pitchFamily="2" charset="-122"/>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If we are notified during class of a Shelter in Place requirement for a tornado warning, we will suspend class and shelter in [the basement].  </a:t>
            </a:r>
            <a:endParaRPr lang="en-US" sz="1600">
              <a:solidFill>
                <a:srgbClr val="000000"/>
              </a:solidFill>
              <a:latin typeface="Arial" panose="020B0604020202020204" pitchFamily="34" charset="0"/>
              <a:ea typeface="SimSun" panose="02010600030101010101" pitchFamily="2" charset="-122"/>
            </a:endParaRPr>
          </a:p>
          <a:p>
            <a:pPr marL="342900" marR="0" lvl="0" indent="-342900" algn="just">
              <a:spcBef>
                <a:spcPts val="0"/>
              </a:spcBef>
              <a:spcAft>
                <a:spcPts val="0"/>
              </a:spcAft>
              <a:buFont typeface="Symbol" panose="05050102010706020507" pitchFamily="18" charset="2"/>
              <a:buChar char=""/>
            </a:pPr>
            <a:r>
              <a:rPr lang="en-US" sz="1600">
                <a:solidFill>
                  <a:srgbClr val="000000"/>
                </a:solidFill>
                <a:ea typeface="SimSun" panose="02010600030101010101" pitchFamily="2" charset="-122"/>
              </a:rPr>
              <a:t>If we are notified during class of a Shelter in Place requirement for a hazardous materials release, or a civil disturbance, including a shooting or other use of weapons, we will suspend class and shelter in the classroom, shutting the door and turning off the lights.  </a:t>
            </a:r>
            <a:endParaRPr lang="en-US" sz="1600" dirty="0">
              <a:solidFill>
                <a:srgbClr val="000000"/>
              </a:solidFill>
              <a:effectLst/>
              <a:latin typeface="Arial" panose="020B0604020202020204" pitchFamily="34" charset="0"/>
              <a:ea typeface="SimSun" panose="02010600030101010101" pitchFamily="2" charset="-122"/>
            </a:endParaRPr>
          </a:p>
        </p:txBody>
      </p:sp>
      <p:sp>
        <p:nvSpPr>
          <p:cNvPr id="5" name="Rectangle 4">
            <a:extLst>
              <a:ext uri="{FF2B5EF4-FFF2-40B4-BE49-F238E27FC236}">
                <a16:creationId xmlns:a16="http://schemas.microsoft.com/office/drawing/2014/main" id="{F0461BE3-F781-4690-A2AF-67C1DD0CBCE7}"/>
              </a:ext>
            </a:extLst>
          </p:cNvPr>
          <p:cNvSpPr/>
          <p:nvPr/>
        </p:nvSpPr>
        <p:spPr>
          <a:xfrm>
            <a:off x="2895600" y="199951"/>
            <a:ext cx="3200400" cy="508794"/>
          </a:xfrm>
          <a:prstGeom prst="rect">
            <a:avLst/>
          </a:prstGeom>
        </p:spPr>
        <p:txBody>
          <a:bodyPr wrap="square">
            <a:spAutoFit/>
          </a:bodyPr>
          <a:lstStyle/>
          <a:p>
            <a:pPr marL="0" marR="0">
              <a:lnSpc>
                <a:spcPct val="115000"/>
              </a:lnSpc>
              <a:spcBef>
                <a:spcPts val="0"/>
              </a:spcBef>
              <a:spcAft>
                <a:spcPts val="1000"/>
              </a:spcAft>
            </a:pPr>
            <a:r>
              <a:rPr lang="en-US" sz="2500" b="1" dirty="0">
                <a:ea typeface="SimSun" panose="02010600030101010101" pitchFamily="2" charset="-122"/>
                <a:cs typeface="Calibri" panose="020F0502020204030204" pitchFamily="34" charset="0"/>
              </a:rPr>
              <a:t>Emergency Response</a:t>
            </a:r>
            <a:endParaRPr lang="en-US" sz="25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838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2"/>
          <p:cNvGrpSpPr>
            <a:grpSpLocks/>
          </p:cNvGrpSpPr>
          <p:nvPr/>
        </p:nvGrpSpPr>
        <p:grpSpPr bwMode="auto">
          <a:xfrm>
            <a:off x="0" y="0"/>
            <a:ext cx="9144000" cy="6858000"/>
            <a:chOff x="1968" y="1104"/>
            <a:chExt cx="1440" cy="1034"/>
          </a:xfrm>
        </p:grpSpPr>
        <p:pic>
          <p:nvPicPr>
            <p:cNvPr id="8196" name="Picture 43" descr="9601396"/>
            <p:cNvPicPr>
              <a:picLocks noChangeAspect="1" noChangeArrowheads="1"/>
            </p:cNvPicPr>
            <p:nvPr/>
          </p:nvPicPr>
          <p:blipFill>
            <a:blip r:embed="rId3">
              <a:extLst>
                <a:ext uri="{28A0092B-C50C-407E-A947-70E740481C1C}">
                  <a14:useLocalDpi xmlns:a14="http://schemas.microsoft.com/office/drawing/2010/main" val="0"/>
                </a:ext>
              </a:extLst>
            </a:blip>
            <a:srcRect l="4626" t="8879" r="2238" b="38785"/>
            <a:stretch>
              <a:fillRect/>
            </a:stretch>
          </p:blipFill>
          <p:spPr bwMode="auto">
            <a:xfrm>
              <a:off x="1968" y="1104"/>
              <a:ext cx="1440"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44"/>
            <p:cNvSpPr txBox="1">
              <a:spLocks noChangeArrowheads="1"/>
            </p:cNvSpPr>
            <p:nvPr/>
          </p:nvSpPr>
          <p:spPr bwMode="auto">
            <a:xfrm>
              <a:off x="2640" y="1728"/>
              <a:ext cx="72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endParaRPr lang="en-US" sz="1800" i="0">
                <a:solidFill>
                  <a:schemeClr val="tx1"/>
                </a:solidFill>
              </a:endParaRPr>
            </a:p>
          </p:txBody>
        </p:sp>
      </p:grpSp>
      <p:sp>
        <p:nvSpPr>
          <p:cNvPr id="156720" name="Rectangle 48"/>
          <p:cNvSpPr>
            <a:spLocks noChangeArrowheads="1"/>
          </p:cNvSpPr>
          <p:nvPr/>
        </p:nvSpPr>
        <p:spPr bwMode="auto">
          <a:xfrm>
            <a:off x="0" y="1828800"/>
            <a:ext cx="9144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i="0">
                <a:solidFill>
                  <a:schemeClr val="tx1"/>
                </a:solidFill>
              </a:rPr>
              <a:t> </a:t>
            </a:r>
            <a:r>
              <a:rPr lang="en-US" sz="2800" i="0">
                <a:solidFill>
                  <a:srgbClr val="FFFFFF"/>
                </a:solidFill>
              </a:rPr>
              <a:t>An Old (and Fundamental!) Question:</a:t>
            </a:r>
            <a:r>
              <a:rPr lang="en-US" sz="2800" i="0">
                <a:solidFill>
                  <a:schemeClr val="tx1"/>
                </a:solidFill>
              </a:rPr>
              <a:t> </a:t>
            </a:r>
            <a:br>
              <a:rPr lang="en-US" sz="2800" i="0">
                <a:solidFill>
                  <a:schemeClr val="tx1"/>
                </a:solidFill>
              </a:rPr>
            </a:br>
            <a:br>
              <a:rPr lang="en-US" sz="2800" i="0">
                <a:solidFill>
                  <a:schemeClr val="tx1"/>
                </a:solidFill>
              </a:rPr>
            </a:br>
            <a:r>
              <a:rPr lang="en-US" sz="2800" i="0">
                <a:solidFill>
                  <a:srgbClr val="FF0000"/>
                </a:solidFill>
              </a:rPr>
              <a:t>What is the Structure of Matter in the Universe?</a:t>
            </a:r>
            <a:br>
              <a:rPr lang="en-US" sz="2800" i="0">
                <a:solidFill>
                  <a:srgbClr val="FF0000"/>
                </a:solidFill>
              </a:rPr>
            </a:br>
            <a:endParaRPr lang="en-GB" altLang="fr-FR" sz="2800" i="0">
              <a:solidFill>
                <a:srgbClr val="FF0000"/>
              </a:solidFill>
            </a:endParaRP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11</a:t>
            </a:fld>
            <a:endParaRPr lang="en-US"/>
          </a:p>
        </p:txBody>
      </p:sp>
    </p:spTree>
    <p:extLst>
      <p:ext uri="{BB962C8B-B14F-4D97-AF65-F5344CB8AC3E}">
        <p14:creationId xmlns:p14="http://schemas.microsoft.com/office/powerpoint/2010/main" val="911785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6720"/>
                                        </p:tgtEl>
                                        <p:attrNameLst>
                                          <p:attrName>style.visibility</p:attrName>
                                        </p:attrNameLst>
                                      </p:cBhvr>
                                      <p:to>
                                        <p:strVal val="visible"/>
                                      </p:to>
                                    </p:set>
                                    <p:anim calcmode="lin" valueType="num">
                                      <p:cBhvr>
                                        <p:cTn id="7" dur="1000" fill="hold"/>
                                        <p:tgtEl>
                                          <p:spTgt spid="156720"/>
                                        </p:tgtEl>
                                        <p:attrNameLst>
                                          <p:attrName>ppt_w</p:attrName>
                                        </p:attrNameLst>
                                      </p:cBhvr>
                                      <p:tavLst>
                                        <p:tav tm="0">
                                          <p:val>
                                            <p:strVal val="#ppt_w*0.70"/>
                                          </p:val>
                                        </p:tav>
                                        <p:tav tm="100000">
                                          <p:val>
                                            <p:strVal val="#ppt_w"/>
                                          </p:val>
                                        </p:tav>
                                      </p:tavLst>
                                    </p:anim>
                                    <p:anim calcmode="lin" valueType="num">
                                      <p:cBhvr>
                                        <p:cTn id="8" dur="1000" fill="hold"/>
                                        <p:tgtEl>
                                          <p:spTgt spid="156720"/>
                                        </p:tgtEl>
                                        <p:attrNameLst>
                                          <p:attrName>ppt_h</p:attrName>
                                        </p:attrNameLst>
                                      </p:cBhvr>
                                      <p:tavLst>
                                        <p:tav tm="0">
                                          <p:val>
                                            <p:strVal val="#ppt_h"/>
                                          </p:val>
                                        </p:tav>
                                        <p:tav tm="100000">
                                          <p:val>
                                            <p:strVal val="#ppt_h"/>
                                          </p:val>
                                        </p:tav>
                                      </p:tavLst>
                                    </p:anim>
                                    <p:animEffect transition="in" filter="fade">
                                      <p:cBhvr>
                                        <p:cTn id="9" dur="1000"/>
                                        <p:tgtEl>
                                          <p:spTgt spid="156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772400" cy="211138"/>
          </a:xfrm>
          <a:noFill/>
        </p:spPr>
        <p:txBody>
          <a:bodyPr/>
          <a:lstStyle/>
          <a:p>
            <a:r>
              <a:rPr lang="en-US" sz="1700">
                <a:solidFill>
                  <a:srgbClr val="FF0000"/>
                </a:solidFill>
              </a:rPr>
              <a:t>Structure of matter in the Universe</a:t>
            </a:r>
            <a:br>
              <a:rPr lang="en-US" sz="1700">
                <a:solidFill>
                  <a:srgbClr val="FF0000"/>
                </a:solidFill>
              </a:rPr>
            </a:br>
            <a:endParaRPr lang="en-GB" altLang="fr-FR" sz="1700">
              <a:solidFill>
                <a:srgbClr val="FF0000"/>
              </a:solidFill>
            </a:endParaRPr>
          </a:p>
        </p:txBody>
      </p:sp>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5" y="4800600"/>
            <a:ext cx="2606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4"/>
          <p:cNvSpPr txBox="1">
            <a:spLocks noChangeArrowheads="1"/>
          </p:cNvSpPr>
          <p:nvPr/>
        </p:nvSpPr>
        <p:spPr bwMode="auto">
          <a:xfrm>
            <a:off x="2590800" y="4419600"/>
            <a:ext cx="199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fr-FR" altLang="fr-FR" sz="2400" b="0" i="0">
                <a:solidFill>
                  <a:schemeClr val="bg1"/>
                </a:solidFill>
                <a:latin typeface="Times" pitchFamily="1" charset="0"/>
              </a:rPr>
              <a:t>scale</a:t>
            </a:r>
            <a:r>
              <a:rPr lang="en-GB" altLang="fr-FR" sz="2400" b="0" i="0">
                <a:solidFill>
                  <a:schemeClr val="bg1"/>
                </a:solidFill>
                <a:latin typeface="Times" pitchFamily="1" charset="0"/>
              </a:rPr>
              <a:t> ~ 10</a:t>
            </a:r>
            <a:r>
              <a:rPr lang="en-GB" altLang="fr-FR" sz="2400" b="0" i="0" baseline="30000">
                <a:solidFill>
                  <a:schemeClr val="bg1"/>
                </a:solidFill>
                <a:latin typeface="Times" pitchFamily="1" charset="0"/>
              </a:rPr>
              <a:t>-15</a:t>
            </a:r>
            <a:r>
              <a:rPr lang="en-GB" altLang="fr-FR" sz="2400" b="0" i="0">
                <a:solidFill>
                  <a:schemeClr val="bg1"/>
                </a:solidFill>
                <a:latin typeface="Times" pitchFamily="1" charset="0"/>
              </a:rPr>
              <a:t> m</a:t>
            </a:r>
          </a:p>
        </p:txBody>
      </p:sp>
      <p:pic>
        <p:nvPicPr>
          <p:cNvPr id="154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505200"/>
            <a:ext cx="1701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ext Box 6"/>
          <p:cNvSpPr txBox="1">
            <a:spLocks noChangeArrowheads="1"/>
          </p:cNvSpPr>
          <p:nvPr/>
        </p:nvSpPr>
        <p:spPr bwMode="auto">
          <a:xfrm>
            <a:off x="1905000" y="3276600"/>
            <a:ext cx="199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fr-FR" altLang="fr-FR" sz="2400" b="0" i="0">
                <a:solidFill>
                  <a:schemeClr val="bg1"/>
                </a:solidFill>
                <a:latin typeface="Times" pitchFamily="1" charset="0"/>
              </a:rPr>
              <a:t>scale</a:t>
            </a:r>
            <a:r>
              <a:rPr lang="en-GB" altLang="fr-FR" sz="2400" b="0" i="0">
                <a:solidFill>
                  <a:schemeClr val="bg1"/>
                </a:solidFill>
                <a:latin typeface="Times" pitchFamily="1" charset="0"/>
              </a:rPr>
              <a:t> ~ 10</a:t>
            </a:r>
            <a:r>
              <a:rPr lang="en-GB" altLang="fr-FR" sz="2400" b="0" i="0" baseline="30000">
                <a:solidFill>
                  <a:schemeClr val="bg1"/>
                </a:solidFill>
                <a:latin typeface="Times" pitchFamily="1" charset="0"/>
              </a:rPr>
              <a:t>-10</a:t>
            </a:r>
            <a:r>
              <a:rPr lang="en-GB" altLang="fr-FR" sz="2400" b="0" i="0">
                <a:solidFill>
                  <a:schemeClr val="bg1"/>
                </a:solidFill>
                <a:latin typeface="Times" pitchFamily="1" charset="0"/>
              </a:rPr>
              <a:t> m</a:t>
            </a:r>
          </a:p>
        </p:txBody>
      </p:sp>
      <p:sp>
        <p:nvSpPr>
          <p:cNvPr id="9223" name="Text Box 7"/>
          <p:cNvSpPr txBox="1">
            <a:spLocks noChangeArrowheads="1"/>
          </p:cNvSpPr>
          <p:nvPr/>
        </p:nvSpPr>
        <p:spPr bwMode="auto">
          <a:xfrm>
            <a:off x="5668963" y="1143000"/>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en-GB" altLang="fr-FR" sz="2400" b="0" i="0">
                <a:solidFill>
                  <a:schemeClr val="bg1"/>
                </a:solidFill>
                <a:latin typeface="Times" pitchFamily="1" charset="0"/>
              </a:rPr>
              <a:t>Huge scale </a:t>
            </a:r>
          </a:p>
        </p:txBody>
      </p:sp>
      <p:pic>
        <p:nvPicPr>
          <p:cNvPr id="154632" name="Picture 8"/>
          <p:cNvPicPr>
            <a:picLocks noChangeAspect="1" noChangeArrowheads="1"/>
          </p:cNvPicPr>
          <p:nvPr/>
        </p:nvPicPr>
        <p:blipFill>
          <a:blip r:embed="rId5">
            <a:extLst>
              <a:ext uri="{28A0092B-C50C-407E-A947-70E740481C1C}">
                <a14:useLocalDpi xmlns:a14="http://schemas.microsoft.com/office/drawing/2010/main" val="0"/>
              </a:ext>
            </a:extLst>
          </a:blip>
          <a:srcRect l="60661" t="8946" r="22006"/>
          <a:stretch>
            <a:fillRect/>
          </a:stretch>
        </p:blipFill>
        <p:spPr bwMode="auto">
          <a:xfrm>
            <a:off x="2514600" y="4953000"/>
            <a:ext cx="13716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457200" y="1066800"/>
            <a:ext cx="2438400" cy="1981200"/>
            <a:chOff x="1632" y="912"/>
            <a:chExt cx="1536" cy="1248"/>
          </a:xfrm>
        </p:grpSpPr>
        <p:sp>
          <p:nvSpPr>
            <p:cNvPr id="9243" name="Oval 10"/>
            <p:cNvSpPr>
              <a:spLocks noChangeArrowheads="1"/>
            </p:cNvSpPr>
            <p:nvPr/>
          </p:nvSpPr>
          <p:spPr bwMode="auto">
            <a:xfrm>
              <a:off x="1872" y="912"/>
              <a:ext cx="1056" cy="105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244" name="Group 11"/>
            <p:cNvGrpSpPr>
              <a:grpSpLocks/>
            </p:cNvGrpSpPr>
            <p:nvPr/>
          </p:nvGrpSpPr>
          <p:grpSpPr bwMode="auto">
            <a:xfrm>
              <a:off x="1776" y="1008"/>
              <a:ext cx="624" cy="336"/>
              <a:chOff x="1536" y="1056"/>
              <a:chExt cx="624" cy="336"/>
            </a:xfrm>
          </p:grpSpPr>
          <p:pic>
            <p:nvPicPr>
              <p:cNvPr id="9256" name="Picture 12" descr="image12"/>
              <p:cNvPicPr>
                <a:picLocks noChangeAspect="1" noChangeArrowheads="1"/>
              </p:cNvPicPr>
              <p:nvPr/>
            </p:nvPicPr>
            <p:blipFill>
              <a:blip r:embed="rId6" cstate="print">
                <a:extLst>
                  <a:ext uri="{28A0092B-C50C-407E-A947-70E740481C1C}">
                    <a14:useLocalDpi xmlns:a14="http://schemas.microsoft.com/office/drawing/2010/main" val="0"/>
                  </a:ext>
                </a:extLst>
              </a:blip>
              <a:srcRect l="5801" t="13251" r="5800" b="18904"/>
              <a:stretch>
                <a:fillRect/>
              </a:stretch>
            </p:blipFill>
            <p:spPr bwMode="auto">
              <a:xfrm>
                <a:off x="1536" y="1056"/>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 name="Text Box 13"/>
              <p:cNvSpPr txBox="1">
                <a:spLocks noChangeArrowheads="1"/>
              </p:cNvSpPr>
              <p:nvPr/>
            </p:nvSpPr>
            <p:spPr bwMode="auto">
              <a:xfrm>
                <a:off x="1760" y="1200"/>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1400" i="0">
                    <a:solidFill>
                      <a:schemeClr val="tx1"/>
                    </a:solidFill>
                  </a:rPr>
                  <a:t>Iron</a:t>
                </a:r>
              </a:p>
            </p:txBody>
          </p:sp>
        </p:grpSp>
        <p:pic>
          <p:nvPicPr>
            <p:cNvPr id="9245" name="Picture 14" descr="4elements"/>
            <p:cNvPicPr>
              <a:picLocks noChangeAspect="1" noChangeArrowheads="1"/>
            </p:cNvPicPr>
            <p:nvPr/>
          </p:nvPicPr>
          <p:blipFill>
            <a:blip r:embed="rId7">
              <a:extLst>
                <a:ext uri="{28A0092B-C50C-407E-A947-70E740481C1C}">
                  <a14:useLocalDpi xmlns:a14="http://schemas.microsoft.com/office/drawing/2010/main" val="0"/>
                </a:ext>
              </a:extLst>
            </a:blip>
            <a:srcRect l="33012" t="67741" r="27373" b="6451"/>
            <a:stretch>
              <a:fillRect/>
            </a:stretch>
          </p:blipFill>
          <p:spPr bwMode="auto">
            <a:xfrm>
              <a:off x="1632" y="1488"/>
              <a:ext cx="52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6" name="Picture 15" descr="4elements"/>
            <p:cNvPicPr>
              <a:picLocks noChangeAspect="1" noChangeArrowheads="1"/>
            </p:cNvPicPr>
            <p:nvPr/>
          </p:nvPicPr>
          <p:blipFill>
            <a:blip r:embed="rId7">
              <a:extLst>
                <a:ext uri="{28A0092B-C50C-407E-A947-70E740481C1C}">
                  <a14:useLocalDpi xmlns:a14="http://schemas.microsoft.com/office/drawing/2010/main" val="0"/>
                </a:ext>
              </a:extLst>
            </a:blip>
            <a:srcRect l="6602" t="38710" r="66988" b="25806"/>
            <a:stretch>
              <a:fillRect/>
            </a:stretch>
          </p:blipFill>
          <p:spPr bwMode="auto">
            <a:xfrm>
              <a:off x="2208" y="1776"/>
              <a:ext cx="384"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7" name="Picture 16" descr="4elements"/>
            <p:cNvPicPr>
              <a:picLocks noChangeAspect="1" noChangeArrowheads="1"/>
            </p:cNvPicPr>
            <p:nvPr/>
          </p:nvPicPr>
          <p:blipFill>
            <a:blip r:embed="rId7">
              <a:extLst>
                <a:ext uri="{28A0092B-C50C-407E-A947-70E740481C1C}">
                  <a14:useLocalDpi xmlns:a14="http://schemas.microsoft.com/office/drawing/2010/main" val="0"/>
                </a:ext>
              </a:extLst>
            </a:blip>
            <a:srcRect l="62723" t="25807" r="4265" b="35483"/>
            <a:stretch>
              <a:fillRect/>
            </a:stretch>
          </p:blipFill>
          <p:spPr bwMode="auto">
            <a:xfrm>
              <a:off x="2640" y="1440"/>
              <a:ext cx="52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248" name="Group 17"/>
            <p:cNvGrpSpPr>
              <a:grpSpLocks/>
            </p:cNvGrpSpPr>
            <p:nvPr/>
          </p:nvGrpSpPr>
          <p:grpSpPr bwMode="auto">
            <a:xfrm>
              <a:off x="2448" y="912"/>
              <a:ext cx="576" cy="384"/>
              <a:chOff x="2496" y="1056"/>
              <a:chExt cx="576" cy="384"/>
            </a:xfrm>
          </p:grpSpPr>
          <p:pic>
            <p:nvPicPr>
              <p:cNvPr id="9254" name="Picture 18"/>
              <p:cNvPicPr>
                <a:picLocks noChangeAspect="1" noChangeArrowheads="1"/>
              </p:cNvPicPr>
              <p:nvPr/>
            </p:nvPicPr>
            <p:blipFill>
              <a:blip r:embed="rId8">
                <a:extLst>
                  <a:ext uri="{28A0092B-C50C-407E-A947-70E740481C1C}">
                    <a14:useLocalDpi xmlns:a14="http://schemas.microsoft.com/office/drawing/2010/main" val="0"/>
                  </a:ext>
                </a:extLst>
              </a:blip>
              <a:srcRect l="11896" t="23206" r="73660" b="32060"/>
              <a:stretch>
                <a:fillRect/>
              </a:stretch>
            </p:blipFill>
            <p:spPr bwMode="auto">
              <a:xfrm>
                <a:off x="2496" y="1091"/>
                <a:ext cx="54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5" name="Text Box 19"/>
              <p:cNvSpPr txBox="1">
                <a:spLocks noChangeArrowheads="1"/>
              </p:cNvSpPr>
              <p:nvPr/>
            </p:nvSpPr>
            <p:spPr bwMode="auto">
              <a:xfrm>
                <a:off x="2640" y="105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1400" i="0">
                    <a:solidFill>
                      <a:srgbClr val="000000"/>
                    </a:solidFill>
                  </a:rPr>
                  <a:t>Wood</a:t>
                </a:r>
              </a:p>
            </p:txBody>
          </p:sp>
        </p:grpSp>
        <p:sp>
          <p:nvSpPr>
            <p:cNvPr id="9249" name="Line 20"/>
            <p:cNvSpPr>
              <a:spLocks noChangeShapeType="1"/>
            </p:cNvSpPr>
            <p:nvPr/>
          </p:nvSpPr>
          <p:spPr bwMode="auto">
            <a:xfrm>
              <a:off x="2448" y="912"/>
              <a:ext cx="144" cy="4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Line 21"/>
            <p:cNvSpPr>
              <a:spLocks noChangeShapeType="1"/>
            </p:cNvSpPr>
            <p:nvPr/>
          </p:nvSpPr>
          <p:spPr bwMode="auto">
            <a:xfrm>
              <a:off x="2928" y="1344"/>
              <a:ext cx="0"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1" name="Line 22"/>
            <p:cNvSpPr>
              <a:spLocks noChangeShapeType="1"/>
            </p:cNvSpPr>
            <p:nvPr/>
          </p:nvSpPr>
          <p:spPr bwMode="auto">
            <a:xfrm flipV="1">
              <a:off x="1872" y="1344"/>
              <a:ext cx="0"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2" name="Line 23"/>
            <p:cNvSpPr>
              <a:spLocks noChangeShapeType="1"/>
            </p:cNvSpPr>
            <p:nvPr/>
          </p:nvSpPr>
          <p:spPr bwMode="auto">
            <a:xfrm flipH="1">
              <a:off x="2592" y="1872"/>
              <a:ext cx="96" cy="4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3" name="Line 24"/>
            <p:cNvSpPr>
              <a:spLocks noChangeShapeType="1"/>
            </p:cNvSpPr>
            <p:nvPr/>
          </p:nvSpPr>
          <p:spPr bwMode="auto">
            <a:xfrm flipH="1" flipV="1">
              <a:off x="1968" y="1776"/>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54650" name="Picture 26"/>
          <p:cNvPicPr>
            <a:picLocks noChangeAspect="1" noChangeArrowheads="1"/>
          </p:cNvPicPr>
          <p:nvPr/>
        </p:nvPicPr>
        <p:blipFill>
          <a:blip r:embed="rId9">
            <a:extLst>
              <a:ext uri="{28A0092B-C50C-407E-A947-70E740481C1C}">
                <a14:useLocalDpi xmlns:a14="http://schemas.microsoft.com/office/drawing/2010/main" val="0"/>
              </a:ext>
            </a:extLst>
          </a:blip>
          <a:srcRect l="57446" t="12967" r="8510" b="9230"/>
          <a:stretch>
            <a:fillRect/>
          </a:stretch>
        </p:blipFill>
        <p:spPr bwMode="auto">
          <a:xfrm>
            <a:off x="7789863" y="2590800"/>
            <a:ext cx="12017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1" name="Picture 27"/>
          <p:cNvPicPr>
            <a:picLocks noChangeAspect="1" noChangeArrowheads="1"/>
          </p:cNvPicPr>
          <p:nvPr/>
        </p:nvPicPr>
        <p:blipFill>
          <a:blip r:embed="rId9">
            <a:extLst>
              <a:ext uri="{28A0092B-C50C-407E-A947-70E740481C1C}">
                <a14:useLocalDpi xmlns:a14="http://schemas.microsoft.com/office/drawing/2010/main" val="0"/>
              </a:ext>
            </a:extLst>
          </a:blip>
          <a:srcRect l="6383" t="12967" r="54256" b="9230"/>
          <a:stretch>
            <a:fillRect/>
          </a:stretch>
        </p:blipFill>
        <p:spPr bwMode="auto">
          <a:xfrm>
            <a:off x="6400800" y="2590800"/>
            <a:ext cx="1389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8" name="Line 34"/>
          <p:cNvSpPr>
            <a:spLocks noChangeShapeType="1"/>
          </p:cNvSpPr>
          <p:nvPr/>
        </p:nvSpPr>
        <p:spPr bwMode="auto">
          <a:xfrm flipH="1">
            <a:off x="2514600" y="1371600"/>
            <a:ext cx="91440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59" name="Line 35"/>
          <p:cNvSpPr>
            <a:spLocks noChangeShapeType="1"/>
          </p:cNvSpPr>
          <p:nvPr/>
        </p:nvSpPr>
        <p:spPr bwMode="auto">
          <a:xfrm flipH="1">
            <a:off x="838200" y="2590800"/>
            <a:ext cx="381000" cy="914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60" name="Line 36"/>
          <p:cNvSpPr>
            <a:spLocks noChangeShapeType="1"/>
          </p:cNvSpPr>
          <p:nvPr/>
        </p:nvSpPr>
        <p:spPr bwMode="auto">
          <a:xfrm>
            <a:off x="3733800" y="5562600"/>
            <a:ext cx="1600200" cy="152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61" name="Line 37"/>
          <p:cNvSpPr>
            <a:spLocks noChangeShapeType="1"/>
          </p:cNvSpPr>
          <p:nvPr/>
        </p:nvSpPr>
        <p:spPr bwMode="auto">
          <a:xfrm flipV="1">
            <a:off x="6248400" y="3962400"/>
            <a:ext cx="1371600" cy="1600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232" name="Group 38"/>
          <p:cNvGrpSpPr>
            <a:grpSpLocks/>
          </p:cNvGrpSpPr>
          <p:nvPr/>
        </p:nvGrpSpPr>
        <p:grpSpPr bwMode="auto">
          <a:xfrm>
            <a:off x="3352800" y="762000"/>
            <a:ext cx="2286000" cy="1641475"/>
            <a:chOff x="1968" y="1104"/>
            <a:chExt cx="1440" cy="1034"/>
          </a:xfrm>
        </p:grpSpPr>
        <p:pic>
          <p:nvPicPr>
            <p:cNvPr id="9241" name="Picture 39" descr="9601396"/>
            <p:cNvPicPr>
              <a:picLocks noChangeAspect="1" noChangeArrowheads="1"/>
            </p:cNvPicPr>
            <p:nvPr/>
          </p:nvPicPr>
          <p:blipFill>
            <a:blip r:embed="rId10">
              <a:extLst>
                <a:ext uri="{28A0092B-C50C-407E-A947-70E740481C1C}">
                  <a14:useLocalDpi xmlns:a14="http://schemas.microsoft.com/office/drawing/2010/main" val="0"/>
                </a:ext>
              </a:extLst>
            </a:blip>
            <a:srcRect l="4626" t="8879" r="2238" b="38785"/>
            <a:stretch>
              <a:fillRect/>
            </a:stretch>
          </p:blipFill>
          <p:spPr bwMode="auto">
            <a:xfrm>
              <a:off x="1968" y="1104"/>
              <a:ext cx="1440"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 Box 40"/>
            <p:cNvSpPr txBox="1">
              <a:spLocks noChangeArrowheads="1"/>
            </p:cNvSpPr>
            <p:nvPr/>
          </p:nvSpPr>
          <p:spPr bwMode="auto">
            <a:xfrm>
              <a:off x="2640" y="172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1800" i="0">
                  <a:solidFill>
                    <a:schemeClr val="tx1"/>
                  </a:solidFill>
                </a:rPr>
                <a:t>Universe</a:t>
              </a:r>
            </a:p>
          </p:txBody>
        </p:sp>
      </p:grpSp>
      <p:sp>
        <p:nvSpPr>
          <p:cNvPr id="154665" name="Line 41"/>
          <p:cNvSpPr>
            <a:spLocks noChangeShapeType="1"/>
          </p:cNvSpPr>
          <p:nvPr/>
        </p:nvSpPr>
        <p:spPr bwMode="auto">
          <a:xfrm>
            <a:off x="990600" y="4343400"/>
            <a:ext cx="1981200" cy="1143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Text Box 42"/>
          <p:cNvSpPr txBox="1">
            <a:spLocks noChangeArrowheads="1"/>
          </p:cNvSpPr>
          <p:nvPr/>
        </p:nvSpPr>
        <p:spPr bwMode="auto">
          <a:xfrm>
            <a:off x="5562600" y="15240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2000" i="0">
                <a:solidFill>
                  <a:schemeClr val="tx1"/>
                </a:solidFill>
              </a:rPr>
              <a:t>Gravitational</a:t>
            </a:r>
          </a:p>
        </p:txBody>
      </p:sp>
      <p:sp>
        <p:nvSpPr>
          <p:cNvPr id="154667" name="Text Box 43"/>
          <p:cNvSpPr txBox="1">
            <a:spLocks noChangeArrowheads="1"/>
          </p:cNvSpPr>
          <p:nvPr/>
        </p:nvSpPr>
        <p:spPr bwMode="auto">
          <a:xfrm>
            <a:off x="1905000" y="371792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2000" i="0">
                <a:solidFill>
                  <a:schemeClr val="tx1"/>
                </a:solidFill>
              </a:rPr>
              <a:t>Electromagnetic</a:t>
            </a:r>
          </a:p>
        </p:txBody>
      </p:sp>
      <p:sp>
        <p:nvSpPr>
          <p:cNvPr id="154668" name="Text Box 44"/>
          <p:cNvSpPr txBox="1">
            <a:spLocks noChangeArrowheads="1"/>
          </p:cNvSpPr>
          <p:nvPr/>
        </p:nvSpPr>
        <p:spPr bwMode="auto">
          <a:xfrm>
            <a:off x="4191000" y="44799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lgn="ctr">
              <a:spcBef>
                <a:spcPct val="50000"/>
              </a:spcBef>
            </a:pPr>
            <a:r>
              <a:rPr lang="en-US" sz="2000" i="0">
                <a:solidFill>
                  <a:schemeClr val="tx1"/>
                </a:solidFill>
              </a:rPr>
              <a:t>Strong</a:t>
            </a:r>
          </a:p>
        </p:txBody>
      </p:sp>
      <p:sp>
        <p:nvSpPr>
          <p:cNvPr id="154669" name="Line 45"/>
          <p:cNvSpPr>
            <a:spLocks noChangeShapeType="1"/>
          </p:cNvSpPr>
          <p:nvPr/>
        </p:nvSpPr>
        <p:spPr bwMode="auto">
          <a:xfrm flipV="1">
            <a:off x="1066800" y="2895600"/>
            <a:ext cx="365760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70" name="Text Box 46"/>
          <p:cNvSpPr txBox="1">
            <a:spLocks noChangeArrowheads="1"/>
          </p:cNvSpPr>
          <p:nvPr/>
        </p:nvSpPr>
        <p:spPr bwMode="auto">
          <a:xfrm>
            <a:off x="4800600" y="2695575"/>
            <a:ext cx="106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1800" b="0" i="0">
                <a:solidFill>
                  <a:schemeClr val="hlink"/>
                </a:solidFill>
                <a:latin typeface="Tahoma" pitchFamily="34" charset="0"/>
              </a:rPr>
              <a:t>Leptons: electron, muon, etc</a:t>
            </a:r>
          </a:p>
        </p:txBody>
      </p:sp>
      <p:sp>
        <p:nvSpPr>
          <p:cNvPr id="154671" name="Oval 47"/>
          <p:cNvSpPr>
            <a:spLocks noChangeArrowheads="1"/>
          </p:cNvSpPr>
          <p:nvPr/>
        </p:nvSpPr>
        <p:spPr bwMode="auto">
          <a:xfrm>
            <a:off x="4343400" y="2057400"/>
            <a:ext cx="50292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2" name="Text Box 48"/>
          <p:cNvSpPr txBox="1">
            <a:spLocks noChangeArrowheads="1"/>
          </p:cNvSpPr>
          <p:nvPr/>
        </p:nvSpPr>
        <p:spPr bwMode="auto">
          <a:xfrm>
            <a:off x="5638800" y="2133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sz="1800" i="0">
                <a:solidFill>
                  <a:srgbClr val="FF3300"/>
                </a:solidFill>
                <a:latin typeface="Tahoma" pitchFamily="34" charset="0"/>
              </a:rPr>
              <a:t>Current building block</a:t>
            </a: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12</a:t>
            </a:fld>
            <a:endParaRPr lang="en-US"/>
          </a:p>
        </p:txBody>
      </p:sp>
    </p:spTree>
    <p:extLst>
      <p:ext uri="{BB962C8B-B14F-4D97-AF65-F5344CB8AC3E}">
        <p14:creationId xmlns:p14="http://schemas.microsoft.com/office/powerpoint/2010/main" val="127369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4658"/>
                                        </p:tgtEl>
                                        <p:attrNameLst>
                                          <p:attrName>style.visibility</p:attrName>
                                        </p:attrNameLst>
                                      </p:cBhvr>
                                      <p:to>
                                        <p:strVal val="visible"/>
                                      </p:to>
                                    </p:set>
                                    <p:animEffect transition="in" filter="strips(downLeft)">
                                      <p:cBhvr>
                                        <p:cTn id="10" dur="500"/>
                                        <p:tgtEl>
                                          <p:spTgt spid="1546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54659"/>
                                        </p:tgtEl>
                                        <p:attrNameLst>
                                          <p:attrName>style.visibility</p:attrName>
                                        </p:attrNameLst>
                                      </p:cBhvr>
                                      <p:to>
                                        <p:strVal val="visible"/>
                                      </p:to>
                                    </p:set>
                                    <p:animEffect transition="in" filter="strips(downLeft)">
                                      <p:cBhvr>
                                        <p:cTn id="15" dur="500"/>
                                        <p:tgtEl>
                                          <p:spTgt spid="154659"/>
                                        </p:tgtEl>
                                      </p:cBhvr>
                                    </p:animEffect>
                                  </p:childTnLst>
                                </p:cTn>
                              </p:par>
                            </p:childTnLst>
                          </p:cTn>
                        </p:par>
                        <p:par>
                          <p:cTn id="16" fill="hold" nodeType="afterGroup">
                            <p:stCondLst>
                              <p:cond delay="500"/>
                            </p:stCondLst>
                            <p:childTnLst>
                              <p:par>
                                <p:cTn id="17" presetID="18" presetClass="entr" presetSubtype="12" fill="hold" nodeType="afterEffect">
                                  <p:stCondLst>
                                    <p:cond delay="0"/>
                                  </p:stCondLst>
                                  <p:childTnLst>
                                    <p:set>
                                      <p:cBhvr>
                                        <p:cTn id="18" dur="1" fill="hold">
                                          <p:stCondLst>
                                            <p:cond delay="0"/>
                                          </p:stCondLst>
                                        </p:cTn>
                                        <p:tgtEl>
                                          <p:spTgt spid="154629"/>
                                        </p:tgtEl>
                                        <p:attrNameLst>
                                          <p:attrName>style.visibility</p:attrName>
                                        </p:attrNameLst>
                                      </p:cBhvr>
                                      <p:to>
                                        <p:strVal val="visible"/>
                                      </p:to>
                                    </p:set>
                                    <p:animEffect transition="in" filter="strips(downLeft)">
                                      <p:cBhvr>
                                        <p:cTn id="19" dur="500"/>
                                        <p:tgtEl>
                                          <p:spTgt spid="154629"/>
                                        </p:tgtEl>
                                      </p:cBhvr>
                                    </p:animEffect>
                                  </p:childTnLst>
                                </p:cTn>
                              </p:par>
                              <p:par>
                                <p:cTn id="20" presetID="9" presetClass="entr" presetSubtype="0" fill="hold" nodeType="withEffect">
                                  <p:stCondLst>
                                    <p:cond delay="0"/>
                                  </p:stCondLst>
                                  <p:childTnLst>
                                    <p:set>
                                      <p:cBhvr>
                                        <p:cTn id="21" dur="1" fill="hold">
                                          <p:stCondLst>
                                            <p:cond delay="0"/>
                                          </p:stCondLst>
                                        </p:cTn>
                                        <p:tgtEl>
                                          <p:spTgt spid="154630">
                                            <p:txEl>
                                              <p:pRg st="0" end="0"/>
                                            </p:txEl>
                                          </p:spTgt>
                                        </p:tgtEl>
                                        <p:attrNameLst>
                                          <p:attrName>style.visibility</p:attrName>
                                        </p:attrNameLst>
                                      </p:cBhvr>
                                      <p:to>
                                        <p:strVal val="visible"/>
                                      </p:to>
                                    </p:set>
                                    <p:animEffect transition="in" filter="dissolve">
                                      <p:cBhvr>
                                        <p:cTn id="22" dur="500"/>
                                        <p:tgtEl>
                                          <p:spTgt spid="154630">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4667"/>
                                        </p:tgtEl>
                                        <p:attrNameLst>
                                          <p:attrName>style.visibility</p:attrName>
                                        </p:attrNameLst>
                                      </p:cBhvr>
                                      <p:to>
                                        <p:strVal val="visible"/>
                                      </p:to>
                                    </p:set>
                                    <p:animEffect transition="in" filter="dissolve">
                                      <p:cBhvr>
                                        <p:cTn id="25" dur="500"/>
                                        <p:tgtEl>
                                          <p:spTgt spid="154667"/>
                                        </p:tgtEl>
                                      </p:cBhvr>
                                    </p:animEffect>
                                  </p:childTnLst>
                                </p:cTn>
                              </p:par>
                            </p:childTnLst>
                          </p:cTn>
                        </p:par>
                        <p:par>
                          <p:cTn id="26" fill="hold" nodeType="afterGroup">
                            <p:stCondLst>
                              <p:cond delay="1000"/>
                            </p:stCondLst>
                            <p:childTnLst>
                              <p:par>
                                <p:cTn id="27" presetID="18" presetClass="entr" presetSubtype="3" fill="hold" grpId="0" nodeType="afterEffect">
                                  <p:stCondLst>
                                    <p:cond delay="0"/>
                                  </p:stCondLst>
                                  <p:childTnLst>
                                    <p:set>
                                      <p:cBhvr>
                                        <p:cTn id="28" dur="1" fill="hold">
                                          <p:stCondLst>
                                            <p:cond delay="0"/>
                                          </p:stCondLst>
                                        </p:cTn>
                                        <p:tgtEl>
                                          <p:spTgt spid="154669"/>
                                        </p:tgtEl>
                                        <p:attrNameLst>
                                          <p:attrName>style.visibility</p:attrName>
                                        </p:attrNameLst>
                                      </p:cBhvr>
                                      <p:to>
                                        <p:strVal val="visible"/>
                                      </p:to>
                                    </p:set>
                                    <p:animEffect transition="in" filter="strips(upRight)">
                                      <p:cBhvr>
                                        <p:cTn id="29" dur="500"/>
                                        <p:tgtEl>
                                          <p:spTgt spid="154669"/>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154670"/>
                                        </p:tgtEl>
                                        <p:attrNameLst>
                                          <p:attrName>style.visibility</p:attrName>
                                        </p:attrNameLst>
                                      </p:cBhvr>
                                      <p:to>
                                        <p:strVal val="visible"/>
                                      </p:to>
                                    </p:set>
                                    <p:animEffect transition="in" filter="strips(upRight)">
                                      <p:cBhvr>
                                        <p:cTn id="32" dur="500"/>
                                        <p:tgtEl>
                                          <p:spTgt spid="1546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4665"/>
                                        </p:tgtEl>
                                        <p:attrNameLst>
                                          <p:attrName>style.visibility</p:attrName>
                                        </p:attrNameLst>
                                      </p:cBhvr>
                                      <p:to>
                                        <p:strVal val="visible"/>
                                      </p:to>
                                    </p:set>
                                    <p:animEffect transition="in" filter="strips(downRight)">
                                      <p:cBhvr>
                                        <p:cTn id="37" dur="500"/>
                                        <p:tgtEl>
                                          <p:spTgt spid="154665"/>
                                        </p:tgtEl>
                                      </p:cBhvr>
                                    </p:animEffect>
                                  </p:childTnLst>
                                </p:cTn>
                              </p:par>
                            </p:childTnLst>
                          </p:cTn>
                        </p:par>
                        <p:par>
                          <p:cTn id="38" fill="hold" nodeType="afterGroup">
                            <p:stCondLst>
                              <p:cond delay="500"/>
                            </p:stCondLst>
                            <p:childTnLst>
                              <p:par>
                                <p:cTn id="39" presetID="18" presetClass="entr" presetSubtype="12" fill="hold" nodeType="afterEffect">
                                  <p:stCondLst>
                                    <p:cond delay="0"/>
                                  </p:stCondLst>
                                  <p:childTnLst>
                                    <p:set>
                                      <p:cBhvr>
                                        <p:cTn id="40" dur="1" fill="hold">
                                          <p:stCondLst>
                                            <p:cond delay="0"/>
                                          </p:stCondLst>
                                        </p:cTn>
                                        <p:tgtEl>
                                          <p:spTgt spid="154632"/>
                                        </p:tgtEl>
                                        <p:attrNameLst>
                                          <p:attrName>style.visibility</p:attrName>
                                        </p:attrNameLst>
                                      </p:cBhvr>
                                      <p:to>
                                        <p:strVal val="visible"/>
                                      </p:to>
                                    </p:set>
                                    <p:animEffect transition="in" filter="strips(downLeft)">
                                      <p:cBhvr>
                                        <p:cTn id="41" dur="500"/>
                                        <p:tgtEl>
                                          <p:spTgt spid="154632"/>
                                        </p:tgtEl>
                                      </p:cBhvr>
                                    </p:animEffect>
                                  </p:childTnLst>
                                </p:cTn>
                              </p:par>
                              <p:par>
                                <p:cTn id="42" presetID="9" presetClass="entr" presetSubtype="0" fill="hold" nodeType="withEffect">
                                  <p:stCondLst>
                                    <p:cond delay="0"/>
                                  </p:stCondLst>
                                  <p:childTnLst>
                                    <p:set>
                                      <p:cBhvr>
                                        <p:cTn id="43" dur="1" fill="hold">
                                          <p:stCondLst>
                                            <p:cond delay="0"/>
                                          </p:stCondLst>
                                        </p:cTn>
                                        <p:tgtEl>
                                          <p:spTgt spid="154628">
                                            <p:txEl>
                                              <p:pRg st="0" end="0"/>
                                            </p:txEl>
                                          </p:spTgt>
                                        </p:tgtEl>
                                        <p:attrNameLst>
                                          <p:attrName>style.visibility</p:attrName>
                                        </p:attrNameLst>
                                      </p:cBhvr>
                                      <p:to>
                                        <p:strVal val="visible"/>
                                      </p:to>
                                    </p:set>
                                    <p:animEffect transition="in" filter="dissolve">
                                      <p:cBhvr>
                                        <p:cTn id="44" dur="500"/>
                                        <p:tgtEl>
                                          <p:spTgt spid="154628">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154660"/>
                                        </p:tgtEl>
                                        <p:attrNameLst>
                                          <p:attrName>style.visibility</p:attrName>
                                        </p:attrNameLst>
                                      </p:cBhvr>
                                      <p:to>
                                        <p:strVal val="visible"/>
                                      </p:to>
                                    </p:set>
                                    <p:animEffect transition="in" filter="strips(upRight)">
                                      <p:cBhvr>
                                        <p:cTn id="49" dur="500"/>
                                        <p:tgtEl>
                                          <p:spTgt spid="154660"/>
                                        </p:tgtEl>
                                      </p:cBhvr>
                                    </p:animEffect>
                                  </p:childTnLst>
                                </p:cTn>
                              </p:par>
                            </p:childTnLst>
                          </p:cTn>
                        </p:par>
                        <p:par>
                          <p:cTn id="50" fill="hold" nodeType="afterGroup">
                            <p:stCondLst>
                              <p:cond delay="500"/>
                            </p:stCondLst>
                            <p:childTnLst>
                              <p:par>
                                <p:cTn id="51" presetID="18" presetClass="entr" presetSubtype="3" fill="hold" nodeType="afterEffect">
                                  <p:stCondLst>
                                    <p:cond delay="0"/>
                                  </p:stCondLst>
                                  <p:childTnLst>
                                    <p:set>
                                      <p:cBhvr>
                                        <p:cTn id="52" dur="1" fill="hold">
                                          <p:stCondLst>
                                            <p:cond delay="0"/>
                                          </p:stCondLst>
                                        </p:cTn>
                                        <p:tgtEl>
                                          <p:spTgt spid="154627"/>
                                        </p:tgtEl>
                                        <p:attrNameLst>
                                          <p:attrName>style.visibility</p:attrName>
                                        </p:attrNameLst>
                                      </p:cBhvr>
                                      <p:to>
                                        <p:strVal val="visible"/>
                                      </p:to>
                                    </p:set>
                                    <p:animEffect transition="in" filter="strips(upRight)">
                                      <p:cBhvr>
                                        <p:cTn id="53" dur="500"/>
                                        <p:tgtEl>
                                          <p:spTgt spid="1546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3" fill="hold" grpId="0" nodeType="clickEffect">
                                  <p:stCondLst>
                                    <p:cond delay="0"/>
                                  </p:stCondLst>
                                  <p:childTnLst>
                                    <p:set>
                                      <p:cBhvr>
                                        <p:cTn id="57" dur="1" fill="hold">
                                          <p:stCondLst>
                                            <p:cond delay="0"/>
                                          </p:stCondLst>
                                        </p:cTn>
                                        <p:tgtEl>
                                          <p:spTgt spid="154661"/>
                                        </p:tgtEl>
                                        <p:attrNameLst>
                                          <p:attrName>style.visibility</p:attrName>
                                        </p:attrNameLst>
                                      </p:cBhvr>
                                      <p:to>
                                        <p:strVal val="visible"/>
                                      </p:to>
                                    </p:set>
                                    <p:animEffect transition="in" filter="strips(upRight)">
                                      <p:cBhvr>
                                        <p:cTn id="58" dur="500"/>
                                        <p:tgtEl>
                                          <p:spTgt spid="15466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4668"/>
                                        </p:tgtEl>
                                        <p:attrNameLst>
                                          <p:attrName>style.visibility</p:attrName>
                                        </p:attrNameLst>
                                      </p:cBhvr>
                                      <p:to>
                                        <p:strVal val="visible"/>
                                      </p:to>
                                    </p:set>
                                    <p:animEffect transition="in" filter="dissolve">
                                      <p:cBhvr>
                                        <p:cTn id="61" dur="500"/>
                                        <p:tgtEl>
                                          <p:spTgt spid="154668"/>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154671"/>
                                        </p:tgtEl>
                                        <p:attrNameLst>
                                          <p:attrName>style.visibility</p:attrName>
                                        </p:attrNameLst>
                                      </p:cBhvr>
                                      <p:to>
                                        <p:strVal val="visible"/>
                                      </p:to>
                                    </p:set>
                                    <p:animEffect transition="in" filter="dissolve">
                                      <p:cBhvr>
                                        <p:cTn id="65" dur="500"/>
                                        <p:tgtEl>
                                          <p:spTgt spid="15467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54672"/>
                                        </p:tgtEl>
                                        <p:attrNameLst>
                                          <p:attrName>style.visibility</p:attrName>
                                        </p:attrNameLst>
                                      </p:cBhvr>
                                      <p:to>
                                        <p:strVal val="visible"/>
                                      </p:to>
                                    </p:set>
                                    <p:animEffect transition="in" filter="dissolve">
                                      <p:cBhvr>
                                        <p:cTn id="68" dur="500"/>
                                        <p:tgtEl>
                                          <p:spTgt spid="154672"/>
                                        </p:tgtEl>
                                      </p:cBhvr>
                                    </p:animEffect>
                                  </p:childTnLst>
                                </p:cTn>
                              </p:par>
                              <p:par>
                                <p:cTn id="69" presetID="9" presetClass="entr" presetSubtype="0" fill="hold" nodeType="withEffect">
                                  <p:stCondLst>
                                    <p:cond delay="0"/>
                                  </p:stCondLst>
                                  <p:childTnLst>
                                    <p:set>
                                      <p:cBhvr>
                                        <p:cTn id="70" dur="1" fill="hold">
                                          <p:stCondLst>
                                            <p:cond delay="0"/>
                                          </p:stCondLst>
                                        </p:cTn>
                                        <p:tgtEl>
                                          <p:spTgt spid="154650"/>
                                        </p:tgtEl>
                                        <p:attrNameLst>
                                          <p:attrName>style.visibility</p:attrName>
                                        </p:attrNameLst>
                                      </p:cBhvr>
                                      <p:to>
                                        <p:strVal val="visible"/>
                                      </p:to>
                                    </p:set>
                                    <p:animEffect transition="in" filter="dissolve">
                                      <p:cBhvr>
                                        <p:cTn id="71" dur="500"/>
                                        <p:tgtEl>
                                          <p:spTgt spid="154650"/>
                                        </p:tgtEl>
                                      </p:cBhvr>
                                    </p:animEffect>
                                  </p:childTnLst>
                                </p:cTn>
                              </p:par>
                              <p:par>
                                <p:cTn id="72" presetID="9" presetClass="entr" presetSubtype="0" fill="hold" nodeType="withEffect">
                                  <p:stCondLst>
                                    <p:cond delay="0"/>
                                  </p:stCondLst>
                                  <p:childTnLst>
                                    <p:set>
                                      <p:cBhvr>
                                        <p:cTn id="73" dur="1" fill="hold">
                                          <p:stCondLst>
                                            <p:cond delay="0"/>
                                          </p:stCondLst>
                                        </p:cTn>
                                        <p:tgtEl>
                                          <p:spTgt spid="154651"/>
                                        </p:tgtEl>
                                        <p:attrNameLst>
                                          <p:attrName>style.visibility</p:attrName>
                                        </p:attrNameLst>
                                      </p:cBhvr>
                                      <p:to>
                                        <p:strVal val="visible"/>
                                      </p:to>
                                    </p:set>
                                    <p:animEffect transition="in" filter="dissolve">
                                      <p:cBhvr>
                                        <p:cTn id="74" dur="500"/>
                                        <p:tgtEl>
                                          <p:spTgt spid="154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8" grpId="0" animBg="1"/>
      <p:bldP spid="154659" grpId="0" animBg="1"/>
      <p:bldP spid="154660" grpId="0" animBg="1"/>
      <p:bldP spid="154661" grpId="0" animBg="1"/>
      <p:bldP spid="154665" grpId="0" animBg="1"/>
      <p:bldP spid="154667" grpId="0"/>
      <p:bldP spid="154668" grpId="0"/>
      <p:bldP spid="154669" grpId="0" animBg="1"/>
      <p:bldP spid="154670" grpId="0"/>
      <p:bldP spid="154671" grpId="0" animBg="1"/>
      <p:bldP spid="1546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a:solidFill>
                  <a:srgbClr val="FF0000"/>
                </a:solidFill>
              </a:rPr>
              <a:t>The Birth Evolution of Our University: </a:t>
            </a:r>
            <a:r>
              <a:rPr lang="en-US" sz="3600" b="1" dirty="0">
                <a:solidFill>
                  <a:srgbClr val="FF0000"/>
                </a:solidFill>
              </a:rPr>
              <a:t>The Big Bang Theory:</a:t>
            </a:r>
            <a:endParaRPr lang="en-US" sz="3500" b="1" dirty="0">
              <a:solidFill>
                <a:srgbClr val="FF0000"/>
              </a:solidFill>
            </a:endParaRP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13</a:t>
            </a:fld>
            <a:endParaRPr lang="en-US"/>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918" y="1752600"/>
            <a:ext cx="738812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85800" y="228601"/>
            <a:ext cx="7772400" cy="609600"/>
          </a:xfrm>
        </p:spPr>
        <p:txBody>
          <a:bodyPr/>
          <a:lstStyle/>
          <a:p>
            <a:r>
              <a:rPr lang="en-US" sz="3000" b="1" dirty="0">
                <a:solidFill>
                  <a:srgbClr val="FF0000"/>
                </a:solidFill>
              </a:rPr>
              <a:t>Why study everyday phenomena?</a:t>
            </a:r>
          </a:p>
        </p:txBody>
      </p:sp>
      <p:sp>
        <p:nvSpPr>
          <p:cNvPr id="680963" name="Rectangle 3"/>
          <p:cNvSpPr>
            <a:spLocks noGrp="1" noChangeArrowheads="1"/>
          </p:cNvSpPr>
          <p:nvPr>
            <p:ph type="body" idx="1"/>
          </p:nvPr>
        </p:nvSpPr>
        <p:spPr>
          <a:xfrm>
            <a:off x="609600" y="990600"/>
            <a:ext cx="7772400" cy="3962400"/>
          </a:xfrm>
        </p:spPr>
        <p:txBody>
          <a:bodyPr/>
          <a:lstStyle/>
          <a:p>
            <a:pPr>
              <a:lnSpc>
                <a:spcPct val="80000"/>
              </a:lnSpc>
            </a:pPr>
            <a:r>
              <a:rPr lang="en-US" sz="2800" dirty="0"/>
              <a:t>The same </a:t>
            </a:r>
            <a:r>
              <a:rPr lang="en-US" sz="2800" b="1" i="1" dirty="0"/>
              <a:t>physical principles</a:t>
            </a:r>
            <a:r>
              <a:rPr lang="en-US" sz="2800" dirty="0"/>
              <a:t> that govern our everyday experiences also govern the entire universe</a:t>
            </a:r>
          </a:p>
          <a:p>
            <a:pPr>
              <a:lnSpc>
                <a:spcPct val="80000"/>
              </a:lnSpc>
            </a:pPr>
            <a:endParaRPr lang="en-US" sz="1000" dirty="0"/>
          </a:p>
          <a:p>
            <a:pPr lvl="1">
              <a:lnSpc>
                <a:spcPct val="80000"/>
              </a:lnSpc>
            </a:pPr>
            <a:r>
              <a:rPr lang="en-US" sz="2400" dirty="0"/>
              <a:t>A bicycle wheel, an atom, and a galaxy all operate according to laws for angular momentum.</a:t>
            </a:r>
          </a:p>
        </p:txBody>
      </p:sp>
      <p:pic>
        <p:nvPicPr>
          <p:cNvPr id="68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81" y="3124200"/>
            <a:ext cx="8850313"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6592374" cy="570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14</a:t>
            </a:fld>
            <a:endParaRPr lang="en-US"/>
          </a:p>
        </p:txBody>
      </p:sp>
    </p:spTree>
    <p:extLst>
      <p:ext uri="{BB962C8B-B14F-4D97-AF65-F5344CB8AC3E}">
        <p14:creationId xmlns:p14="http://schemas.microsoft.com/office/powerpoint/2010/main" val="24791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959" y="622300"/>
            <a:ext cx="5257800"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1875" name="Text Box 3"/>
          <p:cNvSpPr txBox="1">
            <a:spLocks noChangeArrowheads="1"/>
          </p:cNvSpPr>
          <p:nvPr/>
        </p:nvSpPr>
        <p:spPr bwMode="auto">
          <a:xfrm>
            <a:off x="76200" y="698257"/>
            <a:ext cx="3810000" cy="737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folHlink"/>
              </a:buClr>
              <a:buSzPct val="85000"/>
              <a:buFont typeface="Wingdings" pitchFamily="2" charset="2"/>
              <a:buChar char="v"/>
            </a:pPr>
            <a:r>
              <a:rPr lang="en-US" sz="2500" b="1" dirty="0">
                <a:latin typeface="Times New Roman" pitchFamily="18" charset="0"/>
                <a:cs typeface="Times New Roman" pitchFamily="18" charset="0"/>
              </a:rPr>
              <a:t>Observations: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Two of them</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Mixture of Different colors</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The colors in the fainter rainbow in reverse order</a:t>
            </a:r>
          </a:p>
          <a:p>
            <a:pPr lvl="1">
              <a:lnSpc>
                <a:spcPct val="90000"/>
              </a:lnSpc>
              <a:spcBef>
                <a:spcPct val="20000"/>
              </a:spcBef>
              <a:buClr>
                <a:schemeClr val="folHlink"/>
              </a:buClr>
              <a:buSzPct val="85000"/>
            </a:pPr>
            <a:endParaRPr lang="en-US" sz="2200" dirty="0">
              <a:latin typeface="Times New Roman" pitchFamily="18" charset="0"/>
              <a:cs typeface="Times New Roman" pitchFamily="18" charset="0"/>
            </a:endParaRPr>
          </a:p>
          <a:p>
            <a:pPr>
              <a:lnSpc>
                <a:spcPct val="90000"/>
              </a:lnSpc>
              <a:spcBef>
                <a:spcPct val="20000"/>
              </a:spcBef>
              <a:buClr>
                <a:schemeClr val="folHlink"/>
              </a:buClr>
              <a:buSzPct val="85000"/>
              <a:buFont typeface="Wingdings" pitchFamily="2" charset="2"/>
              <a:buChar char="v"/>
            </a:pPr>
            <a:r>
              <a:rPr lang="en-US" sz="2500" b="1" dirty="0">
                <a:latin typeface="Times New Roman" pitchFamily="18" charset="0"/>
                <a:cs typeface="Times New Roman" pitchFamily="18" charset="0"/>
              </a:rPr>
              <a:t>Generalization: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In </a:t>
            </a:r>
            <a:r>
              <a:rPr lang="en-US" sz="2200">
                <a:latin typeface="Times New Roman" pitchFamily="18" charset="0"/>
                <a:cs typeface="Times New Roman" pitchFamily="18" charset="0"/>
              </a:rPr>
              <a:t>most cases just </a:t>
            </a:r>
            <a:r>
              <a:rPr lang="en-US" sz="2200" dirty="0">
                <a:latin typeface="Times New Roman" pitchFamily="18" charset="0"/>
                <a:cs typeface="Times New Roman" pitchFamily="18" charset="0"/>
              </a:rPr>
              <a:t>one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It always appears when sun is on our back.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Usually seen after rain</a:t>
            </a:r>
          </a:p>
          <a:p>
            <a:pPr lvl="1">
              <a:lnSpc>
                <a:spcPct val="90000"/>
              </a:lnSpc>
              <a:spcBef>
                <a:spcPct val="20000"/>
              </a:spcBef>
              <a:buClr>
                <a:schemeClr val="folHlink"/>
              </a:buClr>
              <a:buSzPct val="85000"/>
            </a:pPr>
            <a:endParaRPr lang="en-US" sz="2200" dirty="0">
              <a:latin typeface="Times New Roman" pitchFamily="18" charset="0"/>
              <a:cs typeface="Times New Roman" pitchFamily="18" charset="0"/>
            </a:endParaRPr>
          </a:p>
          <a:p>
            <a:pPr>
              <a:lnSpc>
                <a:spcPct val="90000"/>
              </a:lnSpc>
              <a:spcBef>
                <a:spcPct val="20000"/>
              </a:spcBef>
              <a:buClr>
                <a:schemeClr val="folHlink"/>
              </a:buClr>
              <a:buSzPct val="85000"/>
              <a:buFont typeface="Wingdings" pitchFamily="2" charset="2"/>
              <a:buChar char="v"/>
            </a:pPr>
            <a:r>
              <a:rPr lang="en-US" sz="2500" b="1" dirty="0">
                <a:latin typeface="Times New Roman" pitchFamily="18" charset="0"/>
                <a:cs typeface="Times New Roman" pitchFamily="18" charset="0"/>
              </a:rPr>
              <a:t>Theory: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It’s caused by the reflection of light in the water droplets in air. </a:t>
            </a:r>
          </a:p>
          <a:p>
            <a:pPr marL="800100" lvl="1" indent="-342900">
              <a:lnSpc>
                <a:spcPct val="90000"/>
              </a:lnSpc>
              <a:spcBef>
                <a:spcPct val="20000"/>
              </a:spcBef>
              <a:buClr>
                <a:schemeClr val="folHlink"/>
              </a:buClr>
              <a:buSzPct val="85000"/>
              <a:buFont typeface="Arial" pitchFamily="34" charset="0"/>
              <a:buChar char="•"/>
            </a:pPr>
            <a:endParaRPr lang="en-US" sz="2200" dirty="0">
              <a:latin typeface="Times New Roman" pitchFamily="18" charset="0"/>
              <a:cs typeface="Times New Roman" pitchFamily="18" charset="0"/>
            </a:endParaRPr>
          </a:p>
          <a:p>
            <a:pPr marL="800100" lvl="1" indent="-342900">
              <a:lnSpc>
                <a:spcPct val="90000"/>
              </a:lnSpc>
              <a:spcBef>
                <a:spcPct val="20000"/>
              </a:spcBef>
              <a:buClr>
                <a:schemeClr val="folHlink"/>
              </a:buClr>
              <a:buSzPct val="85000"/>
              <a:buFont typeface="Arial" pitchFamily="34" charset="0"/>
              <a:buChar char="•"/>
            </a:pPr>
            <a:endParaRPr lang="en-US" sz="2500" dirty="0">
              <a:latin typeface="Times New Roman" pitchFamily="18" charset="0"/>
              <a:cs typeface="Times New Roman" pitchFamily="18" charset="0"/>
            </a:endParaRPr>
          </a:p>
          <a:p>
            <a:pPr>
              <a:lnSpc>
                <a:spcPct val="90000"/>
              </a:lnSpc>
              <a:spcBef>
                <a:spcPct val="20000"/>
              </a:spcBef>
              <a:buClr>
                <a:schemeClr val="folHlink"/>
              </a:buClr>
              <a:buSzPct val="85000"/>
              <a:buFont typeface="Wingdings" pitchFamily="2" charset="2"/>
              <a:buChar char="v"/>
            </a:pPr>
            <a:endParaRPr lang="en-US" sz="2500" dirty="0">
              <a:latin typeface="Times New Roman" pitchFamily="18" charset="0"/>
              <a:cs typeface="Times New Roman" pitchFamily="18" charset="0"/>
            </a:endParaRPr>
          </a:p>
        </p:txBody>
      </p:sp>
      <p:sp>
        <p:nvSpPr>
          <p:cNvPr id="591876" name="Text Box 4"/>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1877" name="Rectangle 5"/>
          <p:cNvSpPr>
            <a:spLocks noGrp="1" noChangeArrowheads="1"/>
          </p:cNvSpPr>
          <p:nvPr>
            <p:ph type="title"/>
          </p:nvPr>
        </p:nvSpPr>
        <p:spPr>
          <a:xfrm>
            <a:off x="685800" y="35859"/>
            <a:ext cx="7772400" cy="762000"/>
          </a:xfrm>
          <a:noFill/>
          <a:ln/>
        </p:spPr>
        <p:txBody>
          <a:bodyPr/>
          <a:lstStyle/>
          <a:p>
            <a:r>
              <a:rPr lang="en-US" b="1" dirty="0">
                <a:solidFill>
                  <a:srgbClr val="FF0000"/>
                </a:solidFill>
              </a:rPr>
              <a:t>Scientific Method</a:t>
            </a:r>
          </a:p>
        </p:txBody>
      </p:sp>
      <p:sp>
        <p:nvSpPr>
          <p:cNvPr id="2" name="Rectangle 1"/>
          <p:cNvSpPr/>
          <p:nvPr/>
        </p:nvSpPr>
        <p:spPr>
          <a:xfrm>
            <a:off x="4267200" y="5257800"/>
            <a:ext cx="4572000" cy="1115690"/>
          </a:xfrm>
          <a:prstGeom prst="rect">
            <a:avLst/>
          </a:prstGeom>
        </p:spPr>
        <p:txBody>
          <a:bodyPr>
            <a:spAutoFit/>
          </a:bodyPr>
          <a:lstStyle/>
          <a:p>
            <a:pPr>
              <a:lnSpc>
                <a:spcPct val="90000"/>
              </a:lnSpc>
              <a:spcBef>
                <a:spcPct val="20000"/>
              </a:spcBef>
              <a:buClr>
                <a:schemeClr val="folHlink"/>
              </a:buClr>
              <a:buSzPct val="85000"/>
              <a:buFont typeface="Wingdings" pitchFamily="2" charset="2"/>
              <a:buChar char="v"/>
            </a:pPr>
            <a:r>
              <a:rPr lang="en-US" sz="2500" b="1" dirty="0">
                <a:latin typeface="Times New Roman" pitchFamily="18" charset="0"/>
                <a:cs typeface="Times New Roman" pitchFamily="18" charset="0"/>
              </a:rPr>
              <a:t>Prediction: </a:t>
            </a:r>
          </a:p>
          <a:p>
            <a:pPr marL="800100" lvl="1" indent="-342900">
              <a:lnSpc>
                <a:spcPct val="90000"/>
              </a:lnSpc>
              <a:spcBef>
                <a:spcPct val="20000"/>
              </a:spcBef>
              <a:buClr>
                <a:schemeClr val="folHlink"/>
              </a:buClr>
              <a:buSzPct val="85000"/>
              <a:buFont typeface="Arial" pitchFamily="34" charset="0"/>
              <a:buChar char="•"/>
            </a:pPr>
            <a:r>
              <a:rPr lang="en-US" sz="2200" dirty="0">
                <a:latin typeface="Times New Roman" pitchFamily="18" charset="0"/>
                <a:cs typeface="Times New Roman" pitchFamily="18" charset="0"/>
              </a:rPr>
              <a:t>One can create rainbow when watering garden. </a:t>
            </a: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15</a:t>
            </a:fld>
            <a:endParaRPr lang="en-US"/>
          </a:p>
        </p:txBody>
      </p:sp>
    </p:spTree>
    <p:extLst>
      <p:ext uri="{BB962C8B-B14F-4D97-AF65-F5344CB8AC3E}">
        <p14:creationId xmlns:p14="http://schemas.microsoft.com/office/powerpoint/2010/main" val="11257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fade">
                                      <p:cBhvr>
                                        <p:cTn id="7" dur="500"/>
                                        <p:tgtEl>
                                          <p:spTgt spid="5918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1875">
                                            <p:txEl>
                                              <p:pRg st="1" end="1"/>
                                            </p:txEl>
                                          </p:spTgt>
                                        </p:tgtEl>
                                        <p:attrNameLst>
                                          <p:attrName>style.visibility</p:attrName>
                                        </p:attrNameLst>
                                      </p:cBhvr>
                                      <p:to>
                                        <p:strVal val="visible"/>
                                      </p:to>
                                    </p:set>
                                    <p:animEffect transition="in" filter="fade">
                                      <p:cBhvr>
                                        <p:cTn id="10" dur="500"/>
                                        <p:tgtEl>
                                          <p:spTgt spid="5918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1875">
                                            <p:txEl>
                                              <p:pRg st="2" end="2"/>
                                            </p:txEl>
                                          </p:spTgt>
                                        </p:tgtEl>
                                        <p:attrNameLst>
                                          <p:attrName>style.visibility</p:attrName>
                                        </p:attrNameLst>
                                      </p:cBhvr>
                                      <p:to>
                                        <p:strVal val="visible"/>
                                      </p:to>
                                    </p:set>
                                    <p:animEffect transition="in" filter="fade">
                                      <p:cBhvr>
                                        <p:cTn id="13" dur="500"/>
                                        <p:tgtEl>
                                          <p:spTgt spid="5918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1875">
                                            <p:txEl>
                                              <p:pRg st="3" end="3"/>
                                            </p:txEl>
                                          </p:spTgt>
                                        </p:tgtEl>
                                        <p:attrNameLst>
                                          <p:attrName>style.visibility</p:attrName>
                                        </p:attrNameLst>
                                      </p:cBhvr>
                                      <p:to>
                                        <p:strVal val="visible"/>
                                      </p:to>
                                    </p:set>
                                    <p:animEffect transition="in" filter="fade">
                                      <p:cBhvr>
                                        <p:cTn id="16" dur="500"/>
                                        <p:tgtEl>
                                          <p:spTgt spid="5918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91875">
                                            <p:txEl>
                                              <p:pRg st="5" end="5"/>
                                            </p:txEl>
                                          </p:spTgt>
                                        </p:tgtEl>
                                        <p:attrNameLst>
                                          <p:attrName>style.visibility</p:attrName>
                                        </p:attrNameLst>
                                      </p:cBhvr>
                                      <p:to>
                                        <p:strVal val="visible"/>
                                      </p:to>
                                    </p:set>
                                    <p:animEffect transition="in" filter="fade">
                                      <p:cBhvr>
                                        <p:cTn id="21" dur="500"/>
                                        <p:tgtEl>
                                          <p:spTgt spid="59187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1875">
                                            <p:txEl>
                                              <p:pRg st="6" end="6"/>
                                            </p:txEl>
                                          </p:spTgt>
                                        </p:tgtEl>
                                        <p:attrNameLst>
                                          <p:attrName>style.visibility</p:attrName>
                                        </p:attrNameLst>
                                      </p:cBhvr>
                                      <p:to>
                                        <p:strVal val="visible"/>
                                      </p:to>
                                    </p:set>
                                    <p:animEffect transition="in" filter="fade">
                                      <p:cBhvr>
                                        <p:cTn id="24" dur="500"/>
                                        <p:tgtEl>
                                          <p:spTgt spid="59187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1875">
                                            <p:txEl>
                                              <p:pRg st="7" end="7"/>
                                            </p:txEl>
                                          </p:spTgt>
                                        </p:tgtEl>
                                        <p:attrNameLst>
                                          <p:attrName>style.visibility</p:attrName>
                                        </p:attrNameLst>
                                      </p:cBhvr>
                                      <p:to>
                                        <p:strVal val="visible"/>
                                      </p:to>
                                    </p:set>
                                    <p:animEffect transition="in" filter="fade">
                                      <p:cBhvr>
                                        <p:cTn id="27" dur="500"/>
                                        <p:tgtEl>
                                          <p:spTgt spid="591875">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1875">
                                            <p:txEl>
                                              <p:pRg st="8" end="8"/>
                                            </p:txEl>
                                          </p:spTgt>
                                        </p:tgtEl>
                                        <p:attrNameLst>
                                          <p:attrName>style.visibility</p:attrName>
                                        </p:attrNameLst>
                                      </p:cBhvr>
                                      <p:to>
                                        <p:strVal val="visible"/>
                                      </p:to>
                                    </p:set>
                                    <p:animEffect transition="in" filter="fade">
                                      <p:cBhvr>
                                        <p:cTn id="30" dur="500"/>
                                        <p:tgtEl>
                                          <p:spTgt spid="59187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1875">
                                            <p:txEl>
                                              <p:pRg st="10" end="10"/>
                                            </p:txEl>
                                          </p:spTgt>
                                        </p:tgtEl>
                                        <p:attrNameLst>
                                          <p:attrName>style.visibility</p:attrName>
                                        </p:attrNameLst>
                                      </p:cBhvr>
                                      <p:to>
                                        <p:strVal val="visible"/>
                                      </p:to>
                                    </p:set>
                                    <p:animEffect transition="in" filter="fade">
                                      <p:cBhvr>
                                        <p:cTn id="35" dur="500"/>
                                        <p:tgtEl>
                                          <p:spTgt spid="59187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1875">
                                            <p:txEl>
                                              <p:pRg st="11" end="11"/>
                                            </p:txEl>
                                          </p:spTgt>
                                        </p:tgtEl>
                                        <p:attrNameLst>
                                          <p:attrName>style.visibility</p:attrName>
                                        </p:attrNameLst>
                                      </p:cBhvr>
                                      <p:to>
                                        <p:strVal val="visible"/>
                                      </p:to>
                                    </p:set>
                                    <p:animEffect transition="in" filter="fade">
                                      <p:cBhvr>
                                        <p:cTn id="38" dur="500"/>
                                        <p:tgtEl>
                                          <p:spTgt spid="591875">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utoUpdateAnimBg="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40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16</a:t>
            </a:fld>
            <a:endParaRPr lang="en-US"/>
          </a:p>
        </p:txBody>
      </p:sp>
    </p:spTree>
    <p:extLst>
      <p:ext uri="{BB962C8B-B14F-4D97-AF65-F5344CB8AC3E}">
        <p14:creationId xmlns:p14="http://schemas.microsoft.com/office/powerpoint/2010/main" val="337525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7300" name="Text Box 4"/>
          <p:cNvSpPr txBox="1">
            <a:spLocks noChangeArrowheads="1"/>
          </p:cNvSpPr>
          <p:nvPr/>
        </p:nvSpPr>
        <p:spPr bwMode="auto">
          <a:xfrm>
            <a:off x="152401" y="4495800"/>
            <a:ext cx="830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a:latin typeface="Comic Sans MS" pitchFamily="66" charset="0"/>
              </a:rPr>
              <a:t>An acceptable theory must </a:t>
            </a:r>
          </a:p>
          <a:p>
            <a:endParaRPr lang="en-US" sz="2000" dirty="0">
              <a:latin typeface="Comic Sans MS" pitchFamily="66" charset="0"/>
            </a:endParaRPr>
          </a:p>
          <a:p>
            <a:pPr marL="800100" lvl="1" indent="-342900">
              <a:buFont typeface="Arial" pitchFamily="34" charset="0"/>
              <a:buChar char="•"/>
            </a:pPr>
            <a:r>
              <a:rPr lang="en-US" sz="2000" dirty="0">
                <a:latin typeface="Comic Sans MS" pitchFamily="66" charset="0"/>
              </a:rPr>
              <a:t>agree with what is observed.</a:t>
            </a:r>
          </a:p>
          <a:p>
            <a:pPr marL="800100" lvl="1" indent="-342900">
              <a:buFont typeface="Arial" pitchFamily="34" charset="0"/>
              <a:buChar char="•"/>
            </a:pPr>
            <a:endParaRPr lang="en-US" sz="2000" dirty="0">
              <a:latin typeface="Comic Sans MS" pitchFamily="66" charset="0"/>
            </a:endParaRPr>
          </a:p>
          <a:p>
            <a:pPr marL="800100" lvl="1" indent="-342900">
              <a:buFont typeface="Arial" pitchFamily="34" charset="0"/>
              <a:buChar char="•"/>
            </a:pPr>
            <a:r>
              <a:rPr lang="en-US" sz="2000" dirty="0">
                <a:latin typeface="Comic Sans MS" pitchFamily="66" charset="0"/>
              </a:rPr>
              <a:t>must have predictions that can be tested</a:t>
            </a:r>
          </a:p>
          <a:p>
            <a:pPr marL="800100" lvl="1" indent="-342900">
              <a:buFont typeface="Arial" pitchFamily="34" charset="0"/>
              <a:buChar char="•"/>
            </a:pPr>
            <a:endParaRPr lang="en-US" sz="2000" dirty="0">
              <a:latin typeface="Comic Sans MS" pitchFamily="66" charset="0"/>
            </a:endParaRPr>
          </a:p>
          <a:p>
            <a:pPr marL="800100" lvl="1" indent="-342900">
              <a:buFont typeface="Arial" pitchFamily="34" charset="0"/>
              <a:buChar char="•"/>
            </a:pPr>
            <a:r>
              <a:rPr lang="en-US" sz="2000" dirty="0">
                <a:latin typeface="Comic Sans MS" pitchFamily="66" charset="0"/>
              </a:rPr>
              <a:t>must stand up to criticism to EVOLVE. </a:t>
            </a:r>
          </a:p>
          <a:p>
            <a:pPr marL="342900" indent="-342900">
              <a:buFont typeface="Arial" pitchFamily="34" charset="0"/>
              <a:buChar char="•"/>
            </a:pPr>
            <a:endParaRPr lang="en-US" sz="2000" dirty="0">
              <a:latin typeface="Comic Sans MS" pitchFamily="66" charset="0"/>
            </a:endParaRPr>
          </a:p>
          <a:p>
            <a:pPr marL="800100" lvl="1" indent="-342900">
              <a:buFont typeface="Arial" pitchFamily="34" charset="0"/>
              <a:buChar char="•"/>
            </a:pPr>
            <a:endParaRPr lang="en-US" sz="2000" dirty="0">
              <a:latin typeface="Comic Sans MS" pitchFamily="66" charset="0"/>
            </a:endParaRP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17</a:t>
            </a:fld>
            <a:endParaRPr lang="en-US"/>
          </a:p>
        </p:txBody>
      </p:sp>
    </p:spTree>
    <p:extLst>
      <p:ext uri="{BB962C8B-B14F-4D97-AF65-F5344CB8AC3E}">
        <p14:creationId xmlns:p14="http://schemas.microsoft.com/office/powerpoint/2010/main" val="427041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304800" y="219075"/>
            <a:ext cx="8534400" cy="2101850"/>
          </a:xfrm>
        </p:spPr>
        <p:txBody>
          <a:bodyPr/>
          <a:lstStyle/>
          <a:p>
            <a:r>
              <a:rPr lang="en-US" sz="3500" b="1" dirty="0">
                <a:solidFill>
                  <a:srgbClr val="FF0000"/>
                </a:solidFill>
                <a:latin typeface="Comic Sans MS" pitchFamily="66" charset="0"/>
              </a:rPr>
              <a:t>Which of the following represent the best Theory we currently have?</a:t>
            </a:r>
            <a:endParaRPr lang="en-US" sz="3500" b="1" dirty="0">
              <a:solidFill>
                <a:srgbClr val="FF0000"/>
              </a:solidFill>
            </a:endParaRPr>
          </a:p>
        </p:txBody>
      </p:sp>
      <p:sp>
        <p:nvSpPr>
          <p:cNvPr id="600067" name="Rectangle 3"/>
          <p:cNvSpPr>
            <a:spLocks noGrp="1" noChangeArrowheads="1"/>
          </p:cNvSpPr>
          <p:nvPr>
            <p:ph type="body" idx="1"/>
          </p:nvPr>
        </p:nvSpPr>
        <p:spPr>
          <a:xfrm>
            <a:off x="685800" y="2667000"/>
            <a:ext cx="7772400" cy="1524000"/>
          </a:xfrm>
        </p:spPr>
        <p:txBody>
          <a:bodyPr/>
          <a:lstStyle/>
          <a:p>
            <a:pPr marL="609600" indent="-609600">
              <a:buFont typeface="Arial" charset="0"/>
              <a:buAutoNum type="alphaLcParenR"/>
            </a:pPr>
            <a:r>
              <a:rPr lang="en-US" sz="2800" dirty="0">
                <a:latin typeface="Comic Sans MS" pitchFamily="66" charset="0"/>
              </a:rPr>
              <a:t>Einstein’s Theory of Relativity</a:t>
            </a:r>
          </a:p>
          <a:p>
            <a:pPr marL="609600" indent="-609600">
              <a:buFont typeface="Arial" charset="0"/>
              <a:buAutoNum type="alphaLcParenR"/>
            </a:pPr>
            <a:r>
              <a:rPr lang="en-US" sz="2800" dirty="0">
                <a:latin typeface="Comic Sans MS" pitchFamily="66" charset="0"/>
              </a:rPr>
              <a:t>Newton’s Law of Gravitation</a:t>
            </a:r>
          </a:p>
          <a:p>
            <a:pPr marL="609600" indent="-609600">
              <a:buFont typeface="Arial" charset="0"/>
              <a:buNone/>
            </a:pPr>
            <a:endParaRPr lang="en-US" sz="2800" dirty="0">
              <a:latin typeface="Comic Sans MS" pitchFamily="66" charset="0"/>
            </a:endParaRPr>
          </a:p>
        </p:txBody>
      </p:sp>
      <p:sp>
        <p:nvSpPr>
          <p:cNvPr id="3" name="TextBox 2"/>
          <p:cNvSpPr txBox="1"/>
          <p:nvPr/>
        </p:nvSpPr>
        <p:spPr>
          <a:xfrm>
            <a:off x="381000" y="4724400"/>
            <a:ext cx="8458200" cy="1800493"/>
          </a:xfrm>
          <a:prstGeom prst="rect">
            <a:avLst/>
          </a:prstGeom>
          <a:noFill/>
        </p:spPr>
        <p:txBody>
          <a:bodyPr wrap="square" rtlCol="0">
            <a:spAutoFit/>
          </a:bodyPr>
          <a:lstStyle/>
          <a:p>
            <a:r>
              <a:rPr lang="en-US" sz="2500" dirty="0">
                <a:latin typeface="Comic Sans MS" pitchFamily="66" charset="0"/>
              </a:rPr>
              <a:t>Newton’s Law of Gravitation is a approximation of Einstein’s Theory of Relativity when object’s moving speed is slow. </a:t>
            </a:r>
          </a:p>
          <a:p>
            <a:r>
              <a:rPr lang="en-US" dirty="0">
                <a:latin typeface="Comic Sans MS" pitchFamily="66" charset="0"/>
              </a:rPr>
              <a:t> </a:t>
            </a:r>
          </a:p>
          <a:p>
            <a:endParaRPr lang="en-US" dirty="0"/>
          </a:p>
        </p:txBody>
      </p:sp>
      <p:sp>
        <p:nvSpPr>
          <p:cNvPr id="4" name="Date Placeholder 3"/>
          <p:cNvSpPr>
            <a:spLocks noGrp="1"/>
          </p:cNvSpPr>
          <p:nvPr>
            <p:ph type="dt" sz="half" idx="10"/>
          </p:nvPr>
        </p:nvSpPr>
        <p:spPr/>
        <p:txBody>
          <a:bodyPr/>
          <a:lstStyle/>
          <a:p>
            <a:pPr>
              <a:defRPr/>
            </a:pPr>
            <a:r>
              <a:rPr lang="en-US"/>
              <a:t>1/7/2011</a:t>
            </a:r>
          </a:p>
        </p:txBody>
      </p:sp>
      <p:sp>
        <p:nvSpPr>
          <p:cNvPr id="5" name="Slide Number Placeholder 4"/>
          <p:cNvSpPr>
            <a:spLocks noGrp="1"/>
          </p:cNvSpPr>
          <p:nvPr>
            <p:ph type="sldNum" sz="quarter" idx="12"/>
          </p:nvPr>
        </p:nvSpPr>
        <p:spPr/>
        <p:txBody>
          <a:bodyPr/>
          <a:lstStyle/>
          <a:p>
            <a:pPr>
              <a:defRPr/>
            </a:pPr>
            <a:fld id="{3AB57ABA-853A-4984-BED3-FCF6CFAB5F1B}" type="slidenum">
              <a:rPr lang="en-US" smtClean="0"/>
              <a:pPr>
                <a:defRPr/>
              </a:pPr>
              <a:t>18</a:t>
            </a:fld>
            <a:endParaRPr lang="en-US"/>
          </a:p>
        </p:txBody>
      </p:sp>
    </p:spTree>
    <p:extLst>
      <p:ext uri="{BB962C8B-B14F-4D97-AF65-F5344CB8AC3E}">
        <p14:creationId xmlns:p14="http://schemas.microsoft.com/office/powerpoint/2010/main" val="15180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685800" y="228600"/>
            <a:ext cx="7772400" cy="762000"/>
          </a:xfrm>
        </p:spPr>
        <p:txBody>
          <a:bodyPr/>
          <a:lstStyle/>
          <a:p>
            <a:r>
              <a:rPr lang="en-US" b="1" dirty="0">
                <a:solidFill>
                  <a:srgbClr val="FF0000"/>
                </a:solidFill>
              </a:rPr>
              <a:t>Scope of Physics</a:t>
            </a:r>
          </a:p>
        </p:txBody>
      </p:sp>
      <p:sp>
        <p:nvSpPr>
          <p:cNvPr id="658435" name="Rectangle 3"/>
          <p:cNvSpPr>
            <a:spLocks noGrp="1" noChangeArrowheads="1"/>
          </p:cNvSpPr>
          <p:nvPr>
            <p:ph type="body" idx="1"/>
          </p:nvPr>
        </p:nvSpPr>
        <p:spPr>
          <a:xfrm>
            <a:off x="685800" y="1143000"/>
            <a:ext cx="7772400" cy="5486400"/>
          </a:xfrm>
        </p:spPr>
        <p:txBody>
          <a:bodyPr/>
          <a:lstStyle/>
          <a:p>
            <a:pPr>
              <a:lnSpc>
                <a:spcPct val="80000"/>
              </a:lnSpc>
            </a:pPr>
            <a:r>
              <a:rPr lang="en-US" sz="2800" dirty="0"/>
              <a:t>The study of the basic nature of matter</a:t>
            </a:r>
          </a:p>
          <a:p>
            <a:pPr marL="0" indent="0">
              <a:lnSpc>
                <a:spcPct val="80000"/>
              </a:lnSpc>
              <a:buNone/>
            </a:pPr>
            <a:endParaRPr lang="en-US" sz="2800" dirty="0"/>
          </a:p>
          <a:p>
            <a:pPr>
              <a:lnSpc>
                <a:spcPct val="80000"/>
              </a:lnSpc>
            </a:pPr>
            <a:r>
              <a:rPr lang="en-US" sz="2800" dirty="0"/>
              <a:t>The most fundamental science</a:t>
            </a:r>
          </a:p>
          <a:p>
            <a:pPr lvl="1">
              <a:lnSpc>
                <a:spcPct val="80000"/>
              </a:lnSpc>
            </a:pPr>
            <a:r>
              <a:rPr lang="en-US" sz="2400" dirty="0"/>
              <a:t>Explains fundamental interactions of chemistry, biology, etc. at the atomic or molecular level</a:t>
            </a:r>
          </a:p>
          <a:p>
            <a:pPr marL="457200" lvl="1" indent="0">
              <a:lnSpc>
                <a:spcPct val="80000"/>
              </a:lnSpc>
              <a:buNone/>
            </a:pPr>
            <a:endParaRPr lang="en-US" sz="2400" dirty="0"/>
          </a:p>
          <a:p>
            <a:pPr>
              <a:lnSpc>
                <a:spcPct val="80000"/>
              </a:lnSpc>
            </a:pPr>
            <a:r>
              <a:rPr lang="en-US" sz="2800" dirty="0"/>
              <a:t>The most quantitative science</a:t>
            </a:r>
          </a:p>
          <a:p>
            <a:pPr lvl="1">
              <a:lnSpc>
                <a:spcPct val="80000"/>
              </a:lnSpc>
            </a:pPr>
            <a:r>
              <a:rPr lang="en-US" sz="2400" dirty="0"/>
              <a:t>Heavy use of mathematics</a:t>
            </a:r>
          </a:p>
          <a:p>
            <a:pPr lvl="1">
              <a:lnSpc>
                <a:spcPct val="80000"/>
              </a:lnSpc>
            </a:pPr>
            <a:r>
              <a:rPr lang="en-US" sz="2400" dirty="0"/>
              <a:t>Numerical measurements</a:t>
            </a:r>
          </a:p>
          <a:p>
            <a:pPr marL="457200" lvl="1" indent="0">
              <a:lnSpc>
                <a:spcPct val="80000"/>
              </a:lnSpc>
              <a:buNone/>
            </a:pPr>
            <a:endParaRPr lang="en-US" sz="2400" dirty="0"/>
          </a:p>
          <a:p>
            <a:pPr>
              <a:lnSpc>
                <a:spcPct val="80000"/>
              </a:lnSpc>
            </a:pPr>
            <a:r>
              <a:rPr lang="en-US" sz="2800" dirty="0"/>
              <a:t>Can be described more simply and cleanly than other sciences</a:t>
            </a:r>
          </a:p>
          <a:p>
            <a:pPr>
              <a:lnSpc>
                <a:spcPct val="80000"/>
              </a:lnSpc>
            </a:pPr>
            <a:endParaRPr lang="en-US" sz="2800" dirty="0"/>
          </a:p>
          <a:p>
            <a:pPr>
              <a:lnSpc>
                <a:spcPct val="80000"/>
              </a:lnSpc>
            </a:pPr>
            <a:r>
              <a:rPr lang="en-US" sz="2800" dirty="0"/>
              <a:t>NOT just a collection of facts to memorize!</a:t>
            </a: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19</a:t>
            </a:fld>
            <a:endParaRPr lang="en-US"/>
          </a:p>
        </p:txBody>
      </p:sp>
    </p:spTree>
    <p:extLst>
      <p:ext uri="{BB962C8B-B14F-4D97-AF65-F5344CB8AC3E}">
        <p14:creationId xmlns:p14="http://schemas.microsoft.com/office/powerpoint/2010/main" val="20627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9850"/>
            <a:ext cx="8229600" cy="6155531"/>
          </a:xfrm>
          <a:prstGeom prst="rect">
            <a:avLst/>
          </a:prstGeom>
        </p:spPr>
        <p:txBody>
          <a:bodyPr>
            <a:spAutoFit/>
          </a:bodyPr>
          <a:lstStyle/>
          <a:p>
            <a:pPr>
              <a:defRPr/>
            </a:pPr>
            <a:r>
              <a:rPr lang="en-US" sz="2000" b="1" dirty="0"/>
              <a:t>Homework and Pre-lecture Quizzes through CHIP</a:t>
            </a:r>
            <a:endParaRPr lang="en-US" sz="2000" dirty="0"/>
          </a:p>
          <a:p>
            <a:pPr marL="285750" indent="-285750">
              <a:buFont typeface="Arial" pitchFamily="34" charset="0"/>
              <a:buChar char="•"/>
              <a:defRPr/>
            </a:pPr>
            <a:r>
              <a:rPr lang="en-US" sz="2000" dirty="0"/>
              <a:t>All homework assignments and pre-lecture quizzes are to be worked on and submitted using the Computerized Homework in Physics (</a:t>
            </a:r>
            <a:r>
              <a:rPr lang="en-US" sz="2000" i="1" dirty="0"/>
              <a:t>CHIP</a:t>
            </a:r>
            <a:r>
              <a:rPr lang="en-US" sz="2000" dirty="0"/>
              <a:t>) system. </a:t>
            </a:r>
          </a:p>
          <a:p>
            <a:pPr algn="ctr">
              <a:defRPr/>
            </a:pPr>
            <a:r>
              <a:rPr lang="en-US" sz="2000" dirty="0">
                <a:hlinkClick r:id="rId2"/>
              </a:rPr>
              <a:t>http://chip.physics.purdue.edu/public/214/spring2021/</a:t>
            </a:r>
            <a:endParaRPr lang="en-US" sz="2000" dirty="0"/>
          </a:p>
          <a:p>
            <a:pPr>
              <a:defRPr/>
            </a:pPr>
            <a:endParaRPr lang="en-US" sz="2000" dirty="0"/>
          </a:p>
          <a:p>
            <a:pPr marL="285750" indent="-285750">
              <a:buFont typeface="Arial" pitchFamily="34" charset="0"/>
              <a:buChar char="•"/>
              <a:defRPr/>
            </a:pPr>
            <a:r>
              <a:rPr lang="en-US" sz="2000" dirty="0"/>
              <a:t>The first time you log on to CHIP this semester using your career account username and password, </a:t>
            </a:r>
            <a:r>
              <a:rPr lang="en-US" sz="2000" b="1" i="1" dirty="0">
                <a:solidFill>
                  <a:srgbClr val="FF0000"/>
                </a:solidFill>
              </a:rPr>
              <a:t>immediately </a:t>
            </a:r>
            <a:r>
              <a:rPr lang="en-US" sz="2000" b="1" dirty="0">
                <a:solidFill>
                  <a:srgbClr val="FF0000"/>
                </a:solidFill>
              </a:rPr>
              <a:t>do two things:</a:t>
            </a:r>
          </a:p>
          <a:p>
            <a:pPr marL="742950" lvl="1" indent="-285750">
              <a:buFont typeface="Arial" pitchFamily="34" charset="0"/>
              <a:buChar char="•"/>
              <a:defRPr/>
            </a:pPr>
            <a:r>
              <a:rPr lang="en-US" sz="2000" dirty="0"/>
              <a:t>Register your </a:t>
            </a:r>
            <a:r>
              <a:rPr lang="en-US" sz="2000" dirty="0" err="1"/>
              <a:t>iClicker</a:t>
            </a:r>
            <a:r>
              <a:rPr lang="en-US" sz="2000" dirty="0"/>
              <a:t> for this course (even if you registered it for another course),</a:t>
            </a:r>
          </a:p>
          <a:p>
            <a:pPr marL="742950" lvl="1" indent="-285750">
              <a:buFont typeface="Arial" pitchFamily="34" charset="0"/>
              <a:buChar char="•"/>
              <a:defRPr/>
            </a:pPr>
            <a:r>
              <a:rPr lang="en-US" sz="2000" dirty="0"/>
              <a:t>Open and read the on-line </a:t>
            </a:r>
            <a:r>
              <a:rPr lang="en-US" sz="2000" i="1" dirty="0"/>
              <a:t>Instructions </a:t>
            </a:r>
            <a:r>
              <a:rPr lang="en-US" sz="2000" dirty="0"/>
              <a:t>link at </a:t>
            </a:r>
            <a:r>
              <a:rPr lang="en-US" sz="2000" dirty="0">
                <a:hlinkClick r:id="rId3"/>
              </a:rPr>
              <a:t>http://chip.physics.purdue.edu/public/stu/handout.pdf</a:t>
            </a:r>
            <a:endParaRPr lang="en-US" sz="2000" dirty="0"/>
          </a:p>
          <a:p>
            <a:pPr lvl="1">
              <a:defRPr/>
            </a:pPr>
            <a:r>
              <a:rPr lang="en-US" sz="2000" dirty="0"/>
              <a:t>     </a:t>
            </a:r>
            <a:r>
              <a:rPr lang="en-US" sz="2000" dirty="0">
                <a:hlinkClick r:id="rId4"/>
              </a:rPr>
              <a:t>http://chip.physics.purdue.edu/public/instruct.html</a:t>
            </a:r>
            <a:endParaRPr lang="en-US" sz="2000" dirty="0"/>
          </a:p>
          <a:p>
            <a:pPr lvl="1">
              <a:defRPr/>
            </a:pPr>
            <a:endParaRPr lang="en-US" sz="2000" dirty="0"/>
          </a:p>
          <a:p>
            <a:pPr marL="285750" indent="-285750">
              <a:buFont typeface="Arial" pitchFamily="34" charset="0"/>
              <a:buChar char="•"/>
              <a:defRPr/>
            </a:pPr>
            <a:r>
              <a:rPr lang="en-US" sz="2000" dirty="0"/>
              <a:t>You </a:t>
            </a:r>
            <a:r>
              <a:rPr lang="en-US" sz="2000" i="1" dirty="0"/>
              <a:t>must </a:t>
            </a:r>
            <a:r>
              <a:rPr lang="en-US" sz="2000" dirty="0"/>
              <a:t>sign on to CHIP using your </a:t>
            </a:r>
            <a:r>
              <a:rPr lang="en-US" sz="2000" i="1" dirty="0" err="1"/>
              <a:t>userid</a:t>
            </a:r>
            <a:r>
              <a:rPr lang="en-US" sz="2000" i="1" dirty="0"/>
              <a:t> </a:t>
            </a:r>
            <a:r>
              <a:rPr lang="en-US" sz="2000" dirty="0"/>
              <a:t>and </a:t>
            </a:r>
            <a:r>
              <a:rPr lang="en-US" sz="2000" i="1" dirty="0"/>
              <a:t>password </a:t>
            </a:r>
            <a:r>
              <a:rPr lang="en-US" sz="2000" dirty="0"/>
              <a:t>to find out which problems are assigned to you. </a:t>
            </a:r>
          </a:p>
          <a:p>
            <a:pPr marL="285750" indent="-285750">
              <a:buFont typeface="Arial" pitchFamily="34" charset="0"/>
              <a:buChar char="•"/>
              <a:defRPr/>
            </a:pPr>
            <a:r>
              <a:rPr lang="en-US" dirty="0"/>
              <a:t>Each correct response submitted before the primary deadline and within the allowed attempt number limits will receive 100% credit. No credit is given after that. Attempt number limit for numerical problems is </a:t>
            </a:r>
            <a:r>
              <a:rPr lang="en-US" b="1" dirty="0"/>
              <a:t>5 tries</a:t>
            </a:r>
            <a:r>
              <a:rPr lang="en-US" dirty="0"/>
              <a:t>. Past the attempt number limits, you will receive no credits.</a:t>
            </a:r>
            <a:endParaRPr lang="en-US" sz="2000" dirty="0"/>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4FF00ABF-1198-4A67-A79A-4C64A0BACB3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marL="457200" lvl="1" indent="0">
              <a:lnSpc>
                <a:spcPct val="80000"/>
              </a:lnSpc>
              <a:buNone/>
            </a:pPr>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2819400"/>
            <a:ext cx="90646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20</a:t>
            </a:fld>
            <a:endParaRPr lang="en-US"/>
          </a:p>
        </p:txBody>
      </p:sp>
    </p:spTree>
    <p:extLst>
      <p:ext uri="{BB962C8B-B14F-4D97-AF65-F5344CB8AC3E}">
        <p14:creationId xmlns:p14="http://schemas.microsoft.com/office/powerpoint/2010/main" val="181813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marL="457200" lvl="1" indent="0">
              <a:lnSpc>
                <a:spcPct val="80000"/>
              </a:lnSpc>
              <a:buNone/>
            </a:pPr>
            <a:endParaRPr lang="en-US" sz="2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7239000" cy="4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21</a:t>
            </a:fld>
            <a:endParaRPr lang="en-US"/>
          </a:p>
        </p:txBody>
      </p:sp>
    </p:spTree>
    <p:extLst>
      <p:ext uri="{BB962C8B-B14F-4D97-AF65-F5344CB8AC3E}">
        <p14:creationId xmlns:p14="http://schemas.microsoft.com/office/powerpoint/2010/main" val="237375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marL="457200" lvl="1" indent="0">
              <a:lnSpc>
                <a:spcPct val="80000"/>
              </a:lnSpc>
              <a:buNone/>
            </a:pPr>
            <a:endParaRPr lang="en-US" sz="2400" dirty="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9400"/>
            <a:ext cx="2821254" cy="39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572" y="2814918"/>
            <a:ext cx="5633973" cy="366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22</a:t>
            </a:fld>
            <a:endParaRPr lang="en-US"/>
          </a:p>
        </p:txBody>
      </p:sp>
    </p:spTree>
    <p:extLst>
      <p:ext uri="{BB962C8B-B14F-4D97-AF65-F5344CB8AC3E}">
        <p14:creationId xmlns:p14="http://schemas.microsoft.com/office/powerpoint/2010/main" val="237375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lvl="1">
              <a:lnSpc>
                <a:spcPct val="80000"/>
              </a:lnSpc>
            </a:pPr>
            <a:r>
              <a:rPr lang="en-US" sz="2400" dirty="0"/>
              <a:t>Optics – light</a:t>
            </a:r>
          </a:p>
          <a:p>
            <a:pPr marL="457200" lvl="1" indent="0">
              <a:lnSpc>
                <a:spcPct val="80000"/>
              </a:lnSpc>
              <a:buNone/>
            </a:pPr>
            <a:endParaRPr lang="en-US" sz="24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67341"/>
            <a:ext cx="5715000" cy="36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23</a:t>
            </a:fld>
            <a:endParaRPr lang="en-US"/>
          </a:p>
        </p:txBody>
      </p:sp>
    </p:spTree>
    <p:extLst>
      <p:ext uri="{BB962C8B-B14F-4D97-AF65-F5344CB8AC3E}">
        <p14:creationId xmlns:p14="http://schemas.microsoft.com/office/powerpoint/2010/main" val="237375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954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2913529"/>
            <a:ext cx="4343400" cy="33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4604733"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24</a:t>
            </a:fld>
            <a:endParaRPr lang="en-US" dirty="0"/>
          </a:p>
        </p:txBody>
      </p:sp>
      <p:sp>
        <p:nvSpPr>
          <p:cNvPr id="4" name="Oval 3"/>
          <p:cNvSpPr/>
          <p:nvPr/>
        </p:nvSpPr>
        <p:spPr>
          <a:xfrm>
            <a:off x="4953000" y="3886200"/>
            <a:ext cx="457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4"/>
          </p:cNvCxnSpPr>
          <p:nvPr/>
        </p:nvCxnSpPr>
        <p:spPr>
          <a:xfrm flipH="1">
            <a:off x="4495800" y="5029200"/>
            <a:ext cx="6858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6324600"/>
            <a:ext cx="2133600" cy="381000"/>
          </a:xfrm>
          <a:prstGeom prst="rect">
            <a:avLst/>
          </a:prstGeom>
          <a:noFill/>
        </p:spPr>
        <p:txBody>
          <a:bodyPr wrap="square" rtlCol="0">
            <a:spAutoFit/>
          </a:bodyPr>
          <a:lstStyle/>
          <a:p>
            <a:r>
              <a:rPr lang="en-US" b="1" dirty="0">
                <a:solidFill>
                  <a:srgbClr val="FF0000"/>
                </a:solidFill>
              </a:rPr>
              <a:t>My research area.</a:t>
            </a:r>
          </a:p>
        </p:txBody>
      </p:sp>
    </p:spTree>
    <p:extLst>
      <p:ext uri="{BB962C8B-B14F-4D97-AF65-F5344CB8AC3E}">
        <p14:creationId xmlns:p14="http://schemas.microsoft.com/office/powerpoint/2010/main" val="105002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p:txBody>
      </p:sp>
      <p:sp>
        <p:nvSpPr>
          <p:cNvPr id="6" name="Rectangle 5"/>
          <p:cNvSpPr>
            <a:spLocks noChangeArrowheads="1"/>
          </p:cNvSpPr>
          <p:nvPr/>
        </p:nvSpPr>
        <p:spPr bwMode="auto">
          <a:xfrm>
            <a:off x="457200" y="2928937"/>
            <a:ext cx="6553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dirty="0">
                <a:solidFill>
                  <a:srgbClr val="FF0000"/>
                </a:solidFill>
                <a:latin typeface="Times New Roman" pitchFamily="18" charset="0"/>
              </a:rPr>
              <a:t>Building blocks</a:t>
            </a:r>
          </a:p>
          <a:p>
            <a:r>
              <a:rPr lang="en-US" sz="2400" b="1" dirty="0">
                <a:solidFill>
                  <a:srgbClr val="0000FF"/>
                </a:solidFill>
                <a:latin typeface="Times New Roman" pitchFamily="18" charset="0"/>
              </a:rPr>
              <a:t>Quarks </a:t>
            </a:r>
            <a:r>
              <a:rPr lang="en-US" sz="2400" b="1" dirty="0">
                <a:solidFill>
                  <a:srgbClr val="008000"/>
                </a:solidFill>
                <a:latin typeface="Times New Roman" pitchFamily="18" charset="0"/>
              </a:rPr>
              <a:t>– up, down, strange, charm, </a:t>
            </a:r>
            <a:r>
              <a:rPr lang="en-US" sz="2400" b="1" dirty="0" err="1">
                <a:solidFill>
                  <a:srgbClr val="008000"/>
                </a:solidFill>
                <a:latin typeface="Times New Roman" pitchFamily="18" charset="0"/>
              </a:rPr>
              <a:t>beauty,top</a:t>
            </a:r>
            <a:endParaRPr lang="en-US" sz="2400" b="1" dirty="0">
              <a:solidFill>
                <a:srgbClr val="008000"/>
              </a:solidFill>
              <a:latin typeface="Times New Roman" pitchFamily="18" charset="0"/>
            </a:endParaRPr>
          </a:p>
          <a:p>
            <a:r>
              <a:rPr lang="en-US" sz="2400" b="1" dirty="0">
                <a:solidFill>
                  <a:srgbClr val="0000FF"/>
                </a:solidFill>
                <a:latin typeface="Times New Roman" pitchFamily="18" charset="0"/>
              </a:rPr>
              <a:t>Leptons</a:t>
            </a:r>
            <a:r>
              <a:rPr lang="en-US" sz="2400" b="1" dirty="0">
                <a:solidFill>
                  <a:srgbClr val="008000"/>
                </a:solidFill>
                <a:latin typeface="Times New Roman" pitchFamily="18" charset="0"/>
              </a:rPr>
              <a:t> - electron, </a:t>
            </a:r>
            <a:r>
              <a:rPr lang="en-US" sz="2400" b="1" dirty="0" err="1">
                <a:solidFill>
                  <a:srgbClr val="008000"/>
                </a:solidFill>
                <a:latin typeface="Times New Roman" pitchFamily="18" charset="0"/>
              </a:rPr>
              <a:t>muon</a:t>
            </a:r>
            <a:r>
              <a:rPr lang="en-US" sz="2400" b="1" dirty="0">
                <a:solidFill>
                  <a:srgbClr val="008000"/>
                </a:solidFill>
                <a:latin typeface="Times New Roman" pitchFamily="18" charset="0"/>
              </a:rPr>
              <a:t>, tau, 3 neutrinos </a:t>
            </a:r>
          </a:p>
          <a:p>
            <a:r>
              <a:rPr lang="en-US" sz="2400" b="1" dirty="0">
                <a:solidFill>
                  <a:srgbClr val="0000FF"/>
                </a:solidFill>
                <a:latin typeface="Times New Roman" pitchFamily="18" charset="0"/>
              </a:rPr>
              <a:t>Force carriers</a:t>
            </a:r>
            <a:r>
              <a:rPr lang="en-US" sz="2400" b="1" dirty="0">
                <a:solidFill>
                  <a:srgbClr val="008000"/>
                </a:solidFill>
                <a:latin typeface="Times New Roman" pitchFamily="18" charset="0"/>
              </a:rPr>
              <a:t> – </a:t>
            </a:r>
            <a:r>
              <a:rPr lang="el-GR" sz="2400" b="1" dirty="0">
                <a:solidFill>
                  <a:srgbClr val="008000"/>
                </a:solidFill>
                <a:latin typeface="Times New Roman" pitchFamily="18" charset="0"/>
                <a:cs typeface="Times New Roman" pitchFamily="18" charset="0"/>
              </a:rPr>
              <a:t>γ</a:t>
            </a:r>
            <a:r>
              <a:rPr lang="en-US" sz="2400" b="1"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rPr>
              <a:t>g, W, Z</a:t>
            </a:r>
          </a:p>
          <a:p>
            <a:endParaRPr lang="en-US" sz="2400" b="1" dirty="0">
              <a:solidFill>
                <a:srgbClr val="008000"/>
              </a:solidFill>
              <a:latin typeface="Times New Roman" pitchFamily="18" charset="0"/>
            </a:endParaRPr>
          </a:p>
          <a:p>
            <a:r>
              <a:rPr lang="en-US" sz="2400" b="1" dirty="0">
                <a:solidFill>
                  <a:srgbClr val="FF0000"/>
                </a:solidFill>
                <a:latin typeface="Times New Roman" pitchFamily="18" charset="0"/>
              </a:rPr>
              <a:t>Missing pieces</a:t>
            </a:r>
          </a:p>
          <a:p>
            <a:r>
              <a:rPr lang="en-US" sz="2400" b="1" dirty="0">
                <a:solidFill>
                  <a:srgbClr val="0000FF"/>
                </a:solidFill>
                <a:latin typeface="Times New Roman" pitchFamily="18" charset="0"/>
              </a:rPr>
              <a:t>Building blocks</a:t>
            </a:r>
            <a:r>
              <a:rPr lang="en-US" sz="2400" b="1" dirty="0">
                <a:solidFill>
                  <a:srgbClr val="008000"/>
                </a:solidFill>
                <a:latin typeface="Times New Roman" pitchFamily="18" charset="0"/>
              </a:rPr>
              <a:t> – Higgs, </a:t>
            </a:r>
            <a:r>
              <a:rPr lang="en-US" sz="2400" b="1" dirty="0" err="1">
                <a:solidFill>
                  <a:srgbClr val="008000"/>
                </a:solidFill>
                <a:latin typeface="Times New Roman" pitchFamily="18" charset="0"/>
              </a:rPr>
              <a:t>supersymmetry</a:t>
            </a:r>
            <a:r>
              <a:rPr lang="en-US" sz="2400" b="1" dirty="0">
                <a:solidFill>
                  <a:srgbClr val="008000"/>
                </a:solidFill>
                <a:latin typeface="Times New Roman" pitchFamily="18" charset="0"/>
              </a:rPr>
              <a:t>…</a:t>
            </a:r>
          </a:p>
          <a:p>
            <a:r>
              <a:rPr lang="en-US" sz="2400" b="1" dirty="0">
                <a:solidFill>
                  <a:srgbClr val="0000FF"/>
                </a:solidFill>
                <a:latin typeface="Times New Roman" pitchFamily="18" charset="0"/>
              </a:rPr>
              <a:t>Questions</a:t>
            </a:r>
            <a:r>
              <a:rPr lang="en-US" sz="2400" b="1" dirty="0">
                <a:solidFill>
                  <a:srgbClr val="008000"/>
                </a:solidFill>
                <a:latin typeface="Times New Roman" pitchFamily="18" charset="0"/>
              </a:rPr>
              <a:t> – Dark energy, dark matter…..</a:t>
            </a:r>
          </a:p>
          <a:p>
            <a:r>
              <a:rPr lang="en-US" sz="2400" b="1" dirty="0">
                <a:solidFill>
                  <a:srgbClr val="0000FF"/>
                </a:solidFill>
                <a:latin typeface="Times New Roman" pitchFamily="18" charset="0"/>
              </a:rPr>
              <a:t>Speculation</a:t>
            </a:r>
            <a:r>
              <a:rPr lang="en-US" sz="2400" b="1" dirty="0">
                <a:solidFill>
                  <a:srgbClr val="008000"/>
                </a:solidFill>
                <a:latin typeface="Times New Roman" pitchFamily="18" charset="0"/>
              </a:rPr>
              <a:t> – parallel universes, extra dimensions..</a:t>
            </a:r>
          </a:p>
        </p:txBody>
      </p:sp>
      <p:pic>
        <p:nvPicPr>
          <p:cNvPr id="7" name="Picture 6" descr="1_standard_model_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90937"/>
            <a:ext cx="227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25</a:t>
            </a:fld>
            <a:endParaRPr lang="en-US"/>
          </a:p>
        </p:txBody>
      </p:sp>
    </p:spTree>
    <p:extLst>
      <p:ext uri="{BB962C8B-B14F-4D97-AF65-F5344CB8AC3E}">
        <p14:creationId xmlns:p14="http://schemas.microsoft.com/office/powerpoint/2010/main" val="105002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1524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a:p>
            <a:pPr lvl="1">
              <a:lnSpc>
                <a:spcPct val="80000"/>
              </a:lnSpc>
            </a:pPr>
            <a:r>
              <a:rPr lang="en-US" sz="2400" dirty="0"/>
              <a:t>Condensed matter physics - solids and liquids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352800"/>
            <a:ext cx="4040747" cy="31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26</a:t>
            </a:fld>
            <a:endParaRPr lang="en-US"/>
          </a:p>
        </p:txBody>
      </p:sp>
    </p:spTree>
    <p:extLst>
      <p:ext uri="{BB962C8B-B14F-4D97-AF65-F5344CB8AC3E}">
        <p14:creationId xmlns:p14="http://schemas.microsoft.com/office/powerpoint/2010/main" val="105002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85800" y="800100"/>
            <a:ext cx="7772400" cy="762000"/>
          </a:xfrm>
        </p:spPr>
        <p:txBody>
          <a:bodyPr/>
          <a:lstStyle/>
          <a:p>
            <a:r>
              <a:rPr lang="en-US" b="1" dirty="0">
                <a:solidFill>
                  <a:srgbClr val="FF0000"/>
                </a:solidFill>
              </a:rPr>
              <a:t>Subfields of Physics</a:t>
            </a:r>
          </a:p>
        </p:txBody>
      </p:sp>
      <p:sp>
        <p:nvSpPr>
          <p:cNvPr id="672771" name="Rectangle 3"/>
          <p:cNvSpPr>
            <a:spLocks noGrp="1" noChangeArrowheads="1"/>
          </p:cNvSpPr>
          <p:nvPr>
            <p:ph type="body" idx="1"/>
          </p:nvPr>
        </p:nvSpPr>
        <p:spPr>
          <a:xfrm>
            <a:off x="685800" y="1981200"/>
            <a:ext cx="7772400" cy="3962400"/>
          </a:xfrm>
        </p:spPr>
        <p:txBody>
          <a:bodyPr/>
          <a:lstStyle/>
          <a:p>
            <a:pPr>
              <a:lnSpc>
                <a:spcPct val="80000"/>
              </a:lnSpc>
            </a:pPr>
            <a:r>
              <a:rPr lang="en-US" sz="2800" dirty="0"/>
              <a:t>Interdisciplinary Fields</a:t>
            </a:r>
          </a:p>
          <a:p>
            <a:pPr lvl="1">
              <a:lnSpc>
                <a:spcPct val="80000"/>
              </a:lnSpc>
            </a:pPr>
            <a:r>
              <a:rPr lang="en-US" sz="2400" dirty="0"/>
              <a:t>Biophysics</a:t>
            </a:r>
          </a:p>
          <a:p>
            <a:pPr lvl="1">
              <a:lnSpc>
                <a:spcPct val="80000"/>
              </a:lnSpc>
            </a:pPr>
            <a:r>
              <a:rPr lang="en-US" sz="2400" dirty="0"/>
              <a:t>Geophysics</a:t>
            </a:r>
          </a:p>
          <a:p>
            <a:pPr lvl="1">
              <a:lnSpc>
                <a:spcPct val="80000"/>
              </a:lnSpc>
            </a:pPr>
            <a:r>
              <a:rPr lang="en-US" sz="2400" dirty="0"/>
              <a:t>Astrophysics</a:t>
            </a:r>
          </a:p>
          <a:p>
            <a:pPr lvl="1">
              <a:lnSpc>
                <a:spcPct val="80000"/>
              </a:lnSpc>
            </a:pPr>
            <a:endParaRPr lang="en-US" sz="2400" dirty="0"/>
          </a:p>
          <a:p>
            <a:pPr>
              <a:lnSpc>
                <a:spcPct val="80000"/>
              </a:lnSpc>
              <a:buClr>
                <a:schemeClr val="accent1"/>
              </a:buClr>
              <a:buFont typeface="Wingdings" pitchFamily="2" charset="2"/>
              <a:buChar char="Ø"/>
            </a:pPr>
            <a:r>
              <a:rPr lang="en-US" sz="2800" dirty="0"/>
              <a:t>Physicists: fundamental understanding</a:t>
            </a:r>
          </a:p>
          <a:p>
            <a:pPr>
              <a:lnSpc>
                <a:spcPct val="80000"/>
              </a:lnSpc>
              <a:buClr>
                <a:schemeClr val="accent1"/>
              </a:buClr>
              <a:buFont typeface="Wingdings" pitchFamily="2" charset="2"/>
              <a:buChar char="Ø"/>
            </a:pPr>
            <a:r>
              <a:rPr lang="en-US" sz="2800" dirty="0"/>
              <a:t>Engineers: practical applications</a:t>
            </a:r>
          </a:p>
          <a:p>
            <a:pPr lvl="1">
              <a:lnSpc>
                <a:spcPct val="80000"/>
              </a:lnSpc>
              <a:buClr>
                <a:schemeClr val="accent1"/>
              </a:buClr>
              <a:buFont typeface="Wingdings" pitchFamily="2" charset="2"/>
              <a:buChar char="§"/>
            </a:pPr>
            <a:r>
              <a:rPr lang="en-US" sz="2400" dirty="0"/>
              <a:t>Often overlapping roles</a:t>
            </a:r>
          </a:p>
          <a:p>
            <a:pPr lvl="1">
              <a:lnSpc>
                <a:spcPct val="80000"/>
              </a:lnSpc>
              <a:buClr>
                <a:schemeClr val="accent1"/>
              </a:buClr>
              <a:buFont typeface="Wingdings" pitchFamily="2" charset="2"/>
              <a:buChar char="Ø"/>
            </a:pPr>
            <a:endParaRPr lang="en-US" sz="2400" dirty="0"/>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27</a:t>
            </a:fld>
            <a:endParaRPr lang="en-US"/>
          </a:p>
        </p:txBody>
      </p:sp>
    </p:spTree>
    <p:extLst>
      <p:ext uri="{BB962C8B-B14F-4D97-AF65-F5344CB8AC3E}">
        <p14:creationId xmlns:p14="http://schemas.microsoft.com/office/powerpoint/2010/main" val="341173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8FAD6-1D99-48E6-AE5C-68B80E6E04C1}" type="slidenum">
              <a:rPr lang="en-US" smtClean="0"/>
              <a:pPr eaLnBrk="1" hangingPunct="1"/>
              <a:t>28</a:t>
            </a:fld>
            <a:endParaRPr lang="en-US"/>
          </a:p>
        </p:txBody>
      </p:sp>
      <p:sp>
        <p:nvSpPr>
          <p:cNvPr id="25605" name="Rectangle 2"/>
          <p:cNvSpPr>
            <a:spLocks noGrp="1" noChangeArrowheads="1"/>
          </p:cNvSpPr>
          <p:nvPr>
            <p:ph type="title"/>
          </p:nvPr>
        </p:nvSpPr>
        <p:spPr>
          <a:xfrm>
            <a:off x="457200" y="274638"/>
            <a:ext cx="8229600" cy="639762"/>
          </a:xfrm>
        </p:spPr>
        <p:txBody>
          <a:bodyPr/>
          <a:lstStyle/>
          <a:p>
            <a:pPr eaLnBrk="1" hangingPunct="1"/>
            <a:r>
              <a:rPr lang="en-US" b="1" dirty="0">
                <a:solidFill>
                  <a:srgbClr val="FF0000"/>
                </a:solidFill>
              </a:rPr>
              <a:t>Fundamentals Quantities</a:t>
            </a:r>
          </a:p>
        </p:txBody>
      </p:sp>
      <p:sp>
        <p:nvSpPr>
          <p:cNvPr id="25606" name="Rectangle 3"/>
          <p:cNvSpPr>
            <a:spLocks noGrp="1" noChangeArrowheads="1"/>
          </p:cNvSpPr>
          <p:nvPr>
            <p:ph type="body" idx="1"/>
          </p:nvPr>
        </p:nvSpPr>
        <p:spPr>
          <a:xfrm>
            <a:off x="152400" y="1143000"/>
            <a:ext cx="5334000" cy="5562600"/>
          </a:xfrm>
        </p:spPr>
        <p:txBody>
          <a:bodyPr/>
          <a:lstStyle/>
          <a:p>
            <a:pPr eaLnBrk="1" hangingPunct="1"/>
            <a:r>
              <a:rPr lang="en-US" sz="2500" dirty="0"/>
              <a:t>Mathematics is needed to quantify  any physics Interpretations. </a:t>
            </a:r>
          </a:p>
          <a:p>
            <a:pPr eaLnBrk="1" hangingPunct="1"/>
            <a:r>
              <a:rPr lang="en-US" sz="2500" dirty="0"/>
              <a:t>fundamental quantities</a:t>
            </a:r>
          </a:p>
          <a:p>
            <a:pPr eaLnBrk="1" hangingPunct="1">
              <a:buFont typeface="Wingdings" pitchFamily="2" charset="2"/>
              <a:buChar char="ü"/>
            </a:pPr>
            <a:r>
              <a:rPr lang="en-US" sz="2500" dirty="0">
                <a:solidFill>
                  <a:schemeClr val="hlink"/>
                </a:solidFill>
              </a:rPr>
              <a:t>Length   (distance)</a:t>
            </a:r>
          </a:p>
          <a:p>
            <a:pPr eaLnBrk="1" hangingPunct="1">
              <a:buFont typeface="Wingdings" pitchFamily="2" charset="2"/>
              <a:buChar char="ü"/>
            </a:pPr>
            <a:r>
              <a:rPr lang="en-US" sz="2500" dirty="0">
                <a:solidFill>
                  <a:schemeClr val="hlink"/>
                </a:solidFill>
              </a:rPr>
              <a:t>Time</a:t>
            </a:r>
          </a:p>
          <a:p>
            <a:pPr eaLnBrk="1" hangingPunct="1">
              <a:buFont typeface="Wingdings" pitchFamily="2" charset="2"/>
              <a:buChar char="ü"/>
            </a:pPr>
            <a:r>
              <a:rPr lang="en-US" sz="2500" dirty="0">
                <a:solidFill>
                  <a:schemeClr val="hlink"/>
                </a:solidFill>
              </a:rPr>
              <a:t>Coordinate system (reference point, direction, clock)</a:t>
            </a:r>
          </a:p>
          <a:p>
            <a:pPr eaLnBrk="1" hangingPunct="1">
              <a:buFont typeface="Wingdings" pitchFamily="2" charset="2"/>
              <a:buChar char="ü"/>
            </a:pPr>
            <a:r>
              <a:rPr lang="en-US" sz="2500" dirty="0">
                <a:solidFill>
                  <a:schemeClr val="hlink"/>
                </a:solidFill>
              </a:rPr>
              <a:t>Mass ( so much of something)</a:t>
            </a:r>
          </a:p>
          <a:p>
            <a:pPr marL="0" indent="0" eaLnBrk="1" hangingPunct="1">
              <a:buNone/>
            </a:pPr>
            <a:endParaRPr lang="en-US" sz="2500" dirty="0">
              <a:solidFill>
                <a:schemeClr val="hlink"/>
              </a:solidFill>
            </a:endParaRPr>
          </a:p>
          <a:p>
            <a:pPr marL="0" indent="0" eaLnBrk="1" hangingPunct="1">
              <a:buNone/>
            </a:pPr>
            <a:r>
              <a:rPr lang="en-US" sz="2500" dirty="0"/>
              <a:t>These quantities are expressed in different Unit. </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528" y="2667000"/>
            <a:ext cx="3952919"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3641555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CA"/>
              <a:t>Fig. 1.2</a:t>
            </a:r>
          </a:p>
        </p:txBody>
      </p:sp>
      <p:pic>
        <p:nvPicPr>
          <p:cNvPr id="565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50800"/>
            <a:ext cx="7708900" cy="67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276600" y="2362200"/>
            <a:ext cx="28956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10200" y="0"/>
            <a:ext cx="28956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04212" y="2400300"/>
            <a:ext cx="1622238"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29</a:t>
            </a:fld>
            <a:endParaRPr lang="en-US"/>
          </a:p>
        </p:txBody>
      </p:sp>
    </p:spTree>
    <p:extLst>
      <p:ext uri="{BB962C8B-B14F-4D97-AF65-F5344CB8AC3E}">
        <p14:creationId xmlns:p14="http://schemas.microsoft.com/office/powerpoint/2010/main" val="29368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799" cy="6463308"/>
          </a:xfrm>
          <a:prstGeom prst="rect">
            <a:avLst/>
          </a:prstGeom>
        </p:spPr>
        <p:txBody>
          <a:bodyPr wrap="square">
            <a:spAutoFit/>
          </a:bodyPr>
          <a:lstStyle/>
          <a:p>
            <a:pPr lvl="1">
              <a:defRPr/>
            </a:pPr>
            <a:endParaRPr lang="en-US" dirty="0"/>
          </a:p>
          <a:p>
            <a:pPr marL="342900" indent="-342900">
              <a:buFont typeface="Arial" pitchFamily="34" charset="0"/>
              <a:buChar char="•"/>
              <a:defRPr/>
            </a:pPr>
            <a:r>
              <a:rPr lang="en-US" dirty="0"/>
              <a:t>Opening the Pre-Lecture Quiz immediately begins the count-down </a:t>
            </a:r>
            <a:r>
              <a:rPr lang="en-US" b="1" dirty="0"/>
              <a:t>5 minute clock</a:t>
            </a:r>
            <a:r>
              <a:rPr lang="en-US" dirty="0"/>
              <a:t>. Once you start the clock, </a:t>
            </a:r>
            <a:r>
              <a:rPr lang="en-US" b="1" dirty="0"/>
              <a:t>you must finish the Quiz in one sitting</a:t>
            </a:r>
            <a:r>
              <a:rPr lang="en-US" dirty="0"/>
              <a:t>. </a:t>
            </a:r>
          </a:p>
          <a:p>
            <a:pPr marL="342900" indent="-342900">
              <a:buFont typeface="Arial" pitchFamily="34" charset="0"/>
              <a:buChar char="•"/>
              <a:defRPr/>
            </a:pPr>
            <a:endParaRPr lang="en-US" dirty="0"/>
          </a:p>
          <a:p>
            <a:pPr marL="342900" indent="-342900">
              <a:buFont typeface="Arial" pitchFamily="34" charset="0"/>
              <a:buChar char="•"/>
              <a:defRPr/>
            </a:pPr>
            <a:r>
              <a:rPr lang="en-US" dirty="0"/>
              <a:t>If you have medical or other emergencies and wish to request special excuses for submitting </a:t>
            </a:r>
            <a:r>
              <a:rPr lang="en-US" i="1" dirty="0"/>
              <a:t>CHIP </a:t>
            </a:r>
            <a:r>
              <a:rPr lang="en-US" dirty="0"/>
              <a:t>homework late, you need to contact me. I can set up a grace period for you for particular assignments.</a:t>
            </a:r>
          </a:p>
          <a:p>
            <a:pPr marL="342900" indent="-342900">
              <a:buFont typeface="Arial" pitchFamily="34" charset="0"/>
              <a:buChar char="•"/>
              <a:defRPr/>
            </a:pPr>
            <a:endParaRPr lang="en-US" dirty="0"/>
          </a:p>
          <a:p>
            <a:pPr marL="342900" indent="-342900">
              <a:buFont typeface="Arial" pitchFamily="34" charset="0"/>
              <a:buChar char="•"/>
              <a:defRPr/>
            </a:pPr>
            <a:r>
              <a:rPr lang="en-US" dirty="0"/>
              <a:t>All the questions related to CHIP should be sent to </a:t>
            </a:r>
            <a:r>
              <a:rPr lang="en-US" b="1" i="1" dirty="0"/>
              <a:t>wxie@purdue.edu</a:t>
            </a:r>
            <a:r>
              <a:rPr lang="en-US" i="1" dirty="0"/>
              <a:t>.</a:t>
            </a:r>
          </a:p>
          <a:p>
            <a:pPr marL="342900" indent="-342900">
              <a:buFont typeface="Arial" pitchFamily="34" charset="0"/>
              <a:buChar char="•"/>
              <a:defRPr/>
            </a:pPr>
            <a:endParaRPr lang="en-US" i="1" dirty="0"/>
          </a:p>
          <a:p>
            <a:pPr>
              <a:defRPr/>
            </a:pPr>
            <a:r>
              <a:rPr lang="en-US" b="1" dirty="0"/>
              <a:t>Getting Help from Office Hours</a:t>
            </a:r>
          </a:p>
          <a:p>
            <a:pPr marL="342900" indent="-342900">
              <a:buFont typeface="Arial" pitchFamily="34" charset="0"/>
              <a:buChar char="•"/>
              <a:defRPr/>
            </a:pPr>
            <a:r>
              <a:rPr lang="en-US" dirty="0"/>
              <a:t>discussing with your classmate on homework and quizzes are strongly encouraged. Study group is a good way to go. </a:t>
            </a:r>
          </a:p>
          <a:p>
            <a:pPr>
              <a:defRPr/>
            </a:pPr>
            <a:endParaRPr lang="en-US" dirty="0"/>
          </a:p>
          <a:p>
            <a:pPr marL="342900" indent="-342900">
              <a:buFont typeface="Arial" pitchFamily="34" charset="0"/>
              <a:buChar char="•"/>
              <a:defRPr/>
            </a:pPr>
            <a:r>
              <a:rPr lang="en-US" dirty="0"/>
              <a:t>One TA in the help center online at: </a:t>
            </a:r>
          </a:p>
          <a:p>
            <a:pPr marL="800100" lvl="1" indent="-342900">
              <a:buFont typeface="Arial" pitchFamily="34" charset="0"/>
              <a:buChar char="•"/>
              <a:defRPr/>
            </a:pPr>
            <a:r>
              <a:rPr lang="en-US" dirty="0">
                <a:hlinkClick r:id="rId2"/>
              </a:rPr>
              <a:t>https://purdue-edu.zoom.us/j/6103643619</a:t>
            </a:r>
            <a:endParaRPr lang="en-US" dirty="0"/>
          </a:p>
          <a:p>
            <a:pPr marL="742950" lvl="1" indent="-285750">
              <a:buFont typeface="Courier New" panose="02070309020205020404" pitchFamily="49" charset="0"/>
              <a:buChar char="o"/>
            </a:pPr>
            <a:r>
              <a:rPr lang="en-US" dirty="0"/>
              <a:t>Wed.: 10:30 am  - 12:00 pm</a:t>
            </a:r>
          </a:p>
          <a:p>
            <a:pPr marL="742950" lvl="1" indent="-285750">
              <a:buFont typeface="Courier New" panose="02070309020205020404" pitchFamily="49" charset="0"/>
              <a:buChar char="o"/>
            </a:pPr>
            <a:r>
              <a:rPr lang="en-US" dirty="0"/>
              <a:t>Fri.:    10:30 am  - 12:00 pm</a:t>
            </a:r>
          </a:p>
          <a:p>
            <a:pPr marL="342900" indent="-342900">
              <a:buFont typeface="Arial" pitchFamily="34" charset="0"/>
              <a:buChar char="•"/>
              <a:defRPr/>
            </a:pPr>
            <a:endParaRPr lang="en-US" dirty="0"/>
          </a:p>
          <a:p>
            <a:pPr marL="285750" lvl="0" indent="-285750">
              <a:buFont typeface="Arial" panose="020B0604020202020204" pitchFamily="34" charset="0"/>
              <a:buChar char="•"/>
            </a:pPr>
            <a:r>
              <a:rPr lang="en-US" dirty="0"/>
              <a:t>You can also get help from me through office hours. The preferred way of communication with me is Email. I used to have an open-door policy where you may visit me at any time. Due to the covid-19 situation, all office hours will be done online. Just send me an email to have it arranged. </a:t>
            </a: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4FF00ABF-1198-4A67-A79A-4C64A0BACB3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01482B-B8C5-487F-AC06-9524EF40D48A}" type="slidenum">
              <a:rPr lang="en-US" smtClean="0"/>
              <a:pPr eaLnBrk="1" hangingPunct="1"/>
              <a:t>30</a:t>
            </a:fld>
            <a:endParaRPr lang="en-US"/>
          </a:p>
        </p:txBody>
      </p:sp>
      <p:sp>
        <p:nvSpPr>
          <p:cNvPr id="26629" name="Rectangle 2"/>
          <p:cNvSpPr>
            <a:spLocks noGrp="1" noChangeArrowheads="1"/>
          </p:cNvSpPr>
          <p:nvPr>
            <p:ph type="title"/>
          </p:nvPr>
        </p:nvSpPr>
        <p:spPr>
          <a:xfrm>
            <a:off x="381000" y="-152400"/>
            <a:ext cx="8229600" cy="1143000"/>
          </a:xfrm>
        </p:spPr>
        <p:txBody>
          <a:bodyPr/>
          <a:lstStyle/>
          <a:p>
            <a:pPr eaLnBrk="1" hangingPunct="1"/>
            <a:r>
              <a:rPr lang="en-US" b="1" dirty="0">
                <a:solidFill>
                  <a:srgbClr val="FF0000"/>
                </a:solidFill>
              </a:rPr>
              <a:t>Units System </a:t>
            </a:r>
          </a:p>
        </p:txBody>
      </p:sp>
      <p:sp>
        <p:nvSpPr>
          <p:cNvPr id="26630" name="Rectangle 3"/>
          <p:cNvSpPr>
            <a:spLocks noGrp="1" noChangeArrowheads="1"/>
          </p:cNvSpPr>
          <p:nvPr>
            <p:ph type="body" idx="1"/>
          </p:nvPr>
        </p:nvSpPr>
        <p:spPr>
          <a:xfrm>
            <a:off x="304800" y="914400"/>
            <a:ext cx="8229600" cy="4953000"/>
          </a:xfrm>
        </p:spPr>
        <p:txBody>
          <a:bodyPr/>
          <a:lstStyle/>
          <a:p>
            <a:pPr eaLnBrk="1" hangingPunct="1"/>
            <a:r>
              <a:rPr lang="en-US" sz="2500" dirty="0">
                <a:latin typeface="Times New Roman" pitchFamily="18" charset="0"/>
                <a:cs typeface="Times New Roman" pitchFamily="18" charset="0"/>
              </a:rPr>
              <a:t>There are many systems of units </a:t>
            </a:r>
          </a:p>
          <a:p>
            <a:pPr eaLnBrk="1" hangingPunct="1"/>
            <a:r>
              <a:rPr lang="en-US" sz="2500" dirty="0">
                <a:latin typeface="Times New Roman" pitchFamily="18" charset="0"/>
                <a:cs typeface="Times New Roman" pitchFamily="18" charset="0"/>
              </a:rPr>
              <a:t>For this class we use the SI system (</a:t>
            </a:r>
            <a:r>
              <a:rPr lang="en-US" sz="2500" b="1" dirty="0">
                <a:latin typeface="Times New Roman" pitchFamily="18" charset="0"/>
                <a:cs typeface="Times New Roman" pitchFamily="18" charset="0"/>
              </a:rPr>
              <a:t>International System of Units). </a:t>
            </a:r>
            <a:endParaRPr lang="en-US" sz="2500" dirty="0">
              <a:latin typeface="Times New Roman" pitchFamily="18" charset="0"/>
              <a:cs typeface="Times New Roman" pitchFamily="18" charset="0"/>
            </a:endParaRPr>
          </a:p>
          <a:p>
            <a:pPr marL="0" indent="0" eaLnBrk="1" hangingPunct="1">
              <a:buNone/>
            </a:pPr>
            <a:r>
              <a:rPr lang="en-US" sz="2500" dirty="0">
                <a:latin typeface="Times New Roman" pitchFamily="18" charset="0"/>
                <a:cs typeface="Times New Roman" pitchFamily="18" charset="0"/>
              </a:rPr>
              <a:t>                                                                         </a:t>
            </a:r>
            <a:r>
              <a:rPr lang="en-US" sz="2500" b="1" u="sng" dirty="0">
                <a:solidFill>
                  <a:srgbClr val="FF0000"/>
                </a:solidFill>
                <a:latin typeface="Times New Roman" pitchFamily="18" charset="0"/>
                <a:cs typeface="Times New Roman" pitchFamily="18" charset="0"/>
              </a:rPr>
              <a:t>SI</a:t>
            </a:r>
            <a:r>
              <a:rPr lang="en-US" sz="2500" b="1" dirty="0">
                <a:solidFill>
                  <a:srgbClr val="FF0000"/>
                </a:solidFill>
                <a:latin typeface="Times New Roman" pitchFamily="18" charset="0"/>
                <a:cs typeface="Times New Roman" pitchFamily="18" charset="0"/>
              </a:rPr>
              <a:t> </a:t>
            </a:r>
            <a:r>
              <a:rPr lang="en-US" sz="2500" dirty="0">
                <a:solidFill>
                  <a:schemeClr val="hlink"/>
                </a:solidFill>
                <a:latin typeface="Times New Roman" pitchFamily="18" charset="0"/>
                <a:cs typeface="Times New Roman" pitchFamily="18" charset="0"/>
              </a:rPr>
              <a:t>    </a:t>
            </a:r>
            <a:r>
              <a:rPr lang="en-US" sz="2500" dirty="0">
                <a:latin typeface="Times New Roman" pitchFamily="18" charset="0"/>
                <a:cs typeface="Times New Roman" pitchFamily="18" charset="0"/>
              </a:rPr>
              <a:t>         </a:t>
            </a:r>
          </a:p>
          <a:p>
            <a:pPr marL="0" indent="0" eaLnBrk="1" hangingPunct="1">
              <a:buNone/>
            </a:pPr>
            <a:r>
              <a:rPr lang="en-US" sz="2500" dirty="0">
                <a:latin typeface="Times New Roman" pitchFamily="18" charset="0"/>
                <a:cs typeface="Times New Roman" pitchFamily="18" charset="0"/>
              </a:rPr>
              <a:t>Length – hand, foot, mile,…                         </a:t>
            </a:r>
            <a:r>
              <a:rPr lang="en-US" sz="2500" dirty="0">
                <a:solidFill>
                  <a:schemeClr val="hlink"/>
                </a:solidFill>
                <a:latin typeface="Times New Roman" pitchFamily="18" charset="0"/>
                <a:cs typeface="Times New Roman" pitchFamily="18" charset="0"/>
              </a:rPr>
              <a:t>meter</a:t>
            </a:r>
          </a:p>
          <a:p>
            <a:pPr marL="0" indent="0" eaLnBrk="1" hangingPunct="1">
              <a:buNone/>
            </a:pPr>
            <a:r>
              <a:rPr lang="en-US" sz="2500" dirty="0">
                <a:latin typeface="Times New Roman" pitchFamily="18" charset="0"/>
                <a:cs typeface="Times New Roman" pitchFamily="18" charset="0"/>
              </a:rPr>
              <a:t>Time – sundial, water clock,                        </a:t>
            </a:r>
            <a:r>
              <a:rPr lang="en-US" sz="2500" dirty="0">
                <a:solidFill>
                  <a:schemeClr val="hlink"/>
                </a:solidFill>
                <a:latin typeface="Times New Roman" pitchFamily="18" charset="0"/>
                <a:cs typeface="Times New Roman" pitchFamily="18" charset="0"/>
              </a:rPr>
              <a:t>second</a:t>
            </a:r>
          </a:p>
          <a:p>
            <a:pPr marL="0" indent="0" eaLnBrk="1" hangingPunct="1">
              <a:buNone/>
            </a:pPr>
            <a:r>
              <a:rPr lang="en-US" sz="2500" dirty="0">
                <a:latin typeface="Times New Roman" pitchFamily="18" charset="0"/>
                <a:cs typeface="Times New Roman" pitchFamily="18" charset="0"/>
              </a:rPr>
              <a:t>Mass –  pound, ton, gram…                         </a:t>
            </a:r>
            <a:r>
              <a:rPr lang="en-US" sz="2500" dirty="0">
                <a:solidFill>
                  <a:schemeClr val="hlink"/>
                </a:solidFill>
                <a:latin typeface="Times New Roman" pitchFamily="18" charset="0"/>
                <a:cs typeface="Times New Roman" pitchFamily="18" charset="0"/>
              </a:rPr>
              <a:t>kilogram</a:t>
            </a:r>
          </a:p>
          <a:p>
            <a:pPr marL="0" indent="0" eaLnBrk="1" hangingPunct="1">
              <a:buNone/>
            </a:pPr>
            <a:r>
              <a:rPr lang="en-US" sz="2500" dirty="0">
                <a:latin typeface="Times New Roman" pitchFamily="18" charset="0"/>
                <a:cs typeface="Times New Roman" pitchFamily="18" charset="0"/>
              </a:rPr>
              <a:t>Volume – peck, bushel, cup …                  </a:t>
            </a:r>
            <a:r>
              <a:rPr lang="en-US" sz="2500" dirty="0">
                <a:solidFill>
                  <a:schemeClr val="hlink"/>
                </a:solidFill>
                <a:latin typeface="Times New Roman" pitchFamily="18" charset="0"/>
                <a:cs typeface="Times New Roman" pitchFamily="18" charset="0"/>
              </a:rPr>
              <a:t>cubic meter</a:t>
            </a:r>
          </a:p>
          <a:p>
            <a:pPr marL="0" indent="0" eaLnBrk="1" hangingPunct="1">
              <a:buNone/>
            </a:pPr>
            <a:r>
              <a:rPr lang="en-US" sz="2500" dirty="0">
                <a:latin typeface="Times New Roman" pitchFamily="18" charset="0"/>
                <a:cs typeface="Times New Roman" pitchFamily="18" charset="0"/>
              </a:rPr>
              <a:t>Area  - acre, square mile, hectare              </a:t>
            </a:r>
            <a:r>
              <a:rPr lang="en-US" sz="2500" dirty="0">
                <a:solidFill>
                  <a:schemeClr val="hlink"/>
                </a:solidFill>
                <a:latin typeface="Times New Roman" pitchFamily="18" charset="0"/>
                <a:cs typeface="Times New Roman" pitchFamily="18" charset="0"/>
              </a:rPr>
              <a:t>square meter</a:t>
            </a:r>
          </a:p>
          <a:p>
            <a:pPr marL="0" indent="0" eaLnBrk="1" hangingPunct="1"/>
            <a:endParaRPr lang="en-US" sz="2500" dirty="0">
              <a:solidFill>
                <a:schemeClr val="hlink"/>
              </a:solidFill>
              <a:latin typeface="Times New Roman" pitchFamily="18" charset="0"/>
              <a:cs typeface="Times New Roman" pitchFamily="18" charset="0"/>
            </a:endParaRPr>
          </a:p>
          <a:p>
            <a:pPr marL="0" indent="0" eaLnBrk="1" hangingPunct="1"/>
            <a:r>
              <a:rPr lang="en-US" sz="2500" dirty="0">
                <a:latin typeface="Times New Roman" pitchFamily="18" charset="0"/>
                <a:cs typeface="Times New Roman" pitchFamily="18" charset="0"/>
              </a:rPr>
              <a:t>When solving  problems, use the same system for different quantities.  Then convert it to any other systems you want </a:t>
            </a:r>
          </a:p>
          <a:p>
            <a:pPr marL="0" indent="0" eaLnBrk="1" hangingPunct="1"/>
            <a:endParaRPr lang="en-US" sz="2500" dirty="0">
              <a:solidFill>
                <a:schemeClr val="hlink"/>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183650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592B17-86B9-4768-9398-B49F12C9CC48}" type="slidenum">
              <a:rPr lang="en-US" smtClean="0"/>
              <a:pPr eaLnBrk="1" hangingPunct="1"/>
              <a:t>31</a:t>
            </a:fld>
            <a:endParaRPr lang="en-US"/>
          </a:p>
        </p:txBody>
      </p:sp>
      <p:sp>
        <p:nvSpPr>
          <p:cNvPr id="28677" name="Rectangle 2"/>
          <p:cNvSpPr>
            <a:spLocks noGrp="1" noChangeArrowheads="1"/>
          </p:cNvSpPr>
          <p:nvPr>
            <p:ph type="title"/>
          </p:nvPr>
        </p:nvSpPr>
        <p:spPr>
          <a:xfrm>
            <a:off x="457200" y="0"/>
            <a:ext cx="8229600" cy="1143000"/>
          </a:xfrm>
        </p:spPr>
        <p:txBody>
          <a:bodyPr/>
          <a:lstStyle/>
          <a:p>
            <a:pPr eaLnBrk="1" hangingPunct="1"/>
            <a:r>
              <a:rPr lang="en-US" sz="2800" b="1" dirty="0">
                <a:solidFill>
                  <a:srgbClr val="FF0000"/>
                </a:solidFill>
              </a:rPr>
              <a:t>Conversions, prefixes and scientific notation</a:t>
            </a:r>
          </a:p>
        </p:txBody>
      </p:sp>
      <p:graphicFrame>
        <p:nvGraphicFramePr>
          <p:cNvPr id="32909" name="Group 141"/>
          <p:cNvGraphicFramePr>
            <a:graphicFrameLocks noGrp="1"/>
          </p:cNvGraphicFramePr>
          <p:nvPr>
            <p:ph sz="half" idx="1"/>
            <p:extLst>
              <p:ext uri="{D42A27DB-BD31-4B8C-83A1-F6EECF244321}">
                <p14:modId xmlns:p14="http://schemas.microsoft.com/office/powerpoint/2010/main" val="2709308161"/>
              </p:ext>
            </p:extLst>
          </p:nvPr>
        </p:nvGraphicFramePr>
        <p:xfrm>
          <a:off x="381000" y="1066800"/>
          <a:ext cx="4800599" cy="4648199"/>
        </p:xfrm>
        <a:graphic>
          <a:graphicData uri="http://schemas.openxmlformats.org/drawingml/2006/table">
            <a:tbl>
              <a:tblPr/>
              <a:tblGrid>
                <a:gridCol w="720090">
                  <a:extLst>
                    <a:ext uri="{9D8B030D-6E8A-4147-A177-3AD203B41FA5}">
                      <a16:colId xmlns:a16="http://schemas.microsoft.com/office/drawing/2014/main" val="20000"/>
                    </a:ext>
                  </a:extLst>
                </a:gridCol>
                <a:gridCol w="1591866">
                  <a:extLst>
                    <a:ext uri="{9D8B030D-6E8A-4147-A177-3AD203B41FA5}">
                      <a16:colId xmlns:a16="http://schemas.microsoft.com/office/drawing/2014/main" val="20001"/>
                    </a:ext>
                  </a:extLst>
                </a:gridCol>
                <a:gridCol w="650081">
                  <a:extLst>
                    <a:ext uri="{9D8B030D-6E8A-4147-A177-3AD203B41FA5}">
                      <a16:colId xmlns:a16="http://schemas.microsoft.com/office/drawing/2014/main" val="20002"/>
                    </a:ext>
                  </a:extLst>
                </a:gridCol>
                <a:gridCol w="508396">
                  <a:extLst>
                    <a:ext uri="{9D8B030D-6E8A-4147-A177-3AD203B41FA5}">
                      <a16:colId xmlns:a16="http://schemas.microsoft.com/office/drawing/2014/main" val="20003"/>
                    </a:ext>
                  </a:extLst>
                </a:gridCol>
                <a:gridCol w="1330166">
                  <a:extLst>
                    <a:ext uri="{9D8B030D-6E8A-4147-A177-3AD203B41FA5}">
                      <a16:colId xmlns:a16="http://schemas.microsoft.com/office/drawing/2014/main" val="20004"/>
                    </a:ext>
                  </a:extLst>
                </a:gridCol>
              </a:tblGrid>
              <a:tr h="63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rgbClr val="FF3300"/>
                          </a:solidFill>
                          <a:effectLst/>
                          <a:latin typeface="Arial" charset="0"/>
                        </a:rPr>
                        <a:t>giga</a:t>
                      </a:r>
                      <a:endParaRPr kumimoji="0" lang="en-US" sz="1400" b="1" i="0" u="none" strike="noStrike" cap="none" normalizeH="0" baseline="0" dirty="0">
                        <a:ln>
                          <a:noFill/>
                        </a:ln>
                        <a:solidFill>
                          <a:srgbClr val="FF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9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6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3</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thousand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centi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3300"/>
                          </a:solidFill>
                          <a:effectLst/>
                          <a:latin typeface="Arial" charset="0"/>
                        </a:rPr>
                        <a:t>10</a:t>
                      </a:r>
                      <a:r>
                        <a:rPr kumimoji="0" lang="en-US" sz="1400" b="1" i="0" u="none" strike="noStrike" cap="none" normalizeH="0" baseline="30000" dirty="0">
                          <a:ln>
                            <a:noFill/>
                          </a:ln>
                          <a:solidFill>
                            <a:srgbClr val="FF3300"/>
                          </a:solidFill>
                          <a:effectLst/>
                          <a:latin typeface="Arial" charset="0"/>
                        </a:rPr>
                        <a:t>-2</a:t>
                      </a:r>
                      <a:endParaRPr kumimoji="0" lang="en-US" sz="1400" b="1" i="0"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hundredth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3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-3</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thousandth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micro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4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nano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3300"/>
                          </a:solidFill>
                          <a:effectLst/>
                          <a:latin typeface="Arial" charset="0"/>
                        </a:rPr>
                        <a:t>billionth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2899" name="Group 131"/>
          <p:cNvGraphicFramePr>
            <a:graphicFrameLocks noGrp="1"/>
          </p:cNvGraphicFramePr>
          <p:nvPr>
            <p:ph sz="half" idx="2"/>
            <p:extLst>
              <p:ext uri="{D42A27DB-BD31-4B8C-83A1-F6EECF244321}">
                <p14:modId xmlns:p14="http://schemas.microsoft.com/office/powerpoint/2010/main" val="2003023499"/>
              </p:ext>
            </p:extLst>
          </p:nvPr>
        </p:nvGraphicFramePr>
        <p:xfrm>
          <a:off x="5410200" y="1076324"/>
          <a:ext cx="3581400" cy="4525964"/>
        </p:xfrm>
        <a:graphic>
          <a:graphicData uri="http://schemas.openxmlformats.org/drawingml/2006/table">
            <a:tbl>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3300"/>
                          </a:solidFill>
                          <a:effectLst/>
                          <a:latin typeface="Arial" charset="0"/>
                        </a:rPr>
                        <a:t>1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2.54cm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0.394in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30.5cm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39.4in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3.281ft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0.621mi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5280ft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1.609km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0.4536kg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g =9.8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2.205lbs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3300"/>
                          </a:solidFill>
                          <a:effectLst/>
                          <a:latin typeface="Arial" charset="0"/>
                        </a:rPr>
                        <a:t>g=9.8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766" name="Text Box 142"/>
          <p:cNvSpPr txBox="1">
            <a:spLocks noChangeArrowheads="1"/>
          </p:cNvSpPr>
          <p:nvPr/>
        </p:nvSpPr>
        <p:spPr bwMode="auto">
          <a:xfrm>
            <a:off x="1295400" y="5830888"/>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rPr>
              <a:t>Appendix b</a:t>
            </a:r>
          </a:p>
        </p:txBody>
      </p:sp>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334935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AEC300E1-F895-4E32-91AE-B551084D74D3}" type="slidenum">
              <a:rPr lang="en-US" smtClean="0"/>
              <a:pPr>
                <a:defRPr/>
              </a:pPr>
              <a:t>32</a:t>
            </a:fld>
            <a:endParaRPr lang="en-US"/>
          </a:p>
        </p:txBody>
      </p:sp>
      <p:sp>
        <p:nvSpPr>
          <p:cNvPr id="4" name="Rectangle 3"/>
          <p:cNvSpPr/>
          <p:nvPr/>
        </p:nvSpPr>
        <p:spPr>
          <a:xfrm>
            <a:off x="304800" y="685800"/>
            <a:ext cx="8229600" cy="4708981"/>
          </a:xfrm>
          <a:prstGeom prst="rect">
            <a:avLst/>
          </a:prstGeom>
        </p:spPr>
        <p:txBody>
          <a:bodyPr wrap="square">
            <a:spAutoFit/>
          </a:bodyPr>
          <a:lstStyle/>
          <a:p>
            <a:r>
              <a:rPr lang="en-US" sz="2500" b="1" u="sng" dirty="0"/>
              <a:t>From Wikipedia</a:t>
            </a:r>
            <a:r>
              <a:rPr lang="en-US" sz="2500" dirty="0"/>
              <a:t>: The </a:t>
            </a:r>
            <a:r>
              <a:rPr lang="en-US" sz="2500" b="1" dirty="0"/>
              <a:t>Mars Climate Orbiter</a:t>
            </a:r>
            <a:r>
              <a:rPr lang="en-US" sz="2500" dirty="0"/>
              <a:t> (formerly the Mars Surveyor '98 Orbiter) was one of two </a:t>
            </a:r>
            <a:r>
              <a:rPr lang="en-US" sz="2500" dirty="0">
                <a:hlinkClick r:id="rId2" tooltip="NASA"/>
              </a:rPr>
              <a:t>NASA</a:t>
            </a:r>
            <a:r>
              <a:rPr lang="en-US" sz="2500" dirty="0"/>
              <a:t> spacecraft in the </a:t>
            </a:r>
            <a:r>
              <a:rPr lang="en-US" sz="2500" dirty="0">
                <a:hlinkClick r:id="rId3" tooltip="Mars Surveyor '98 program"/>
              </a:rPr>
              <a:t>Mars Surveyor '98 program</a:t>
            </a:r>
            <a:r>
              <a:rPr lang="en-US" sz="2500" dirty="0"/>
              <a:t>,  …….</a:t>
            </a:r>
          </a:p>
          <a:p>
            <a:endParaRPr lang="en-US" sz="2500" dirty="0"/>
          </a:p>
          <a:p>
            <a:r>
              <a:rPr lang="en-US" sz="2500" dirty="0"/>
              <a:t>The Mars Climate Orbiter was intended to enter </a:t>
            </a:r>
            <a:r>
              <a:rPr lang="en-US" sz="2500" dirty="0">
                <a:hlinkClick r:id="rId4" tooltip="Orbit"/>
              </a:rPr>
              <a:t>orbit</a:t>
            </a:r>
            <a:r>
              <a:rPr lang="en-US" sz="2500" dirty="0"/>
              <a:t> at an altitude of 140.5–150 km (460,000-500,000 ft.) above Mars. However, a navigation error caused the spacecraft to reach as low as 57 km (190,000 ft.). The spacecraft was destroyed by atmospheric stresses and friction at this low altitude. The navigation error arose because </a:t>
            </a:r>
            <a:r>
              <a:rPr lang="en-US" sz="2500" dirty="0">
                <a:hlinkClick r:id="rId5" tooltip="Lockheed Martin"/>
              </a:rPr>
              <a:t>Lockheed Martin</a:t>
            </a:r>
            <a:r>
              <a:rPr lang="en-US" sz="2500" dirty="0"/>
              <a:t>, the contractors for the craft's thrusters, did not use </a:t>
            </a:r>
            <a:r>
              <a:rPr lang="en-US" sz="2500" dirty="0">
                <a:hlinkClick r:id="rId6" tooltip="International System of Units"/>
              </a:rPr>
              <a:t>SI</a:t>
            </a:r>
            <a:r>
              <a:rPr lang="en-US" sz="2500" dirty="0"/>
              <a:t> units to express their performance</a:t>
            </a:r>
            <a:r>
              <a:rPr lang="en-US" sz="2500" baseline="30000" dirty="0">
                <a:hlinkClick r:id="rId7"/>
              </a:rPr>
              <a:t>[1][2]</a:t>
            </a:r>
            <a:r>
              <a:rPr lang="en-US" sz="2500" dirty="0"/>
              <a:t>.</a:t>
            </a:r>
          </a:p>
        </p:txBody>
      </p:sp>
      <p:sp>
        <p:nvSpPr>
          <p:cNvPr id="5" name="Rectangle 4"/>
          <p:cNvSpPr/>
          <p:nvPr/>
        </p:nvSpPr>
        <p:spPr>
          <a:xfrm>
            <a:off x="304800" y="4191000"/>
            <a:ext cx="80772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9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775"/>
            <a:ext cx="8077200" cy="4708981"/>
          </a:xfrm>
          <a:prstGeom prst="rect">
            <a:avLst/>
          </a:prstGeom>
        </p:spPr>
        <p:txBody>
          <a:bodyPr>
            <a:spAutoFit/>
          </a:bodyPr>
          <a:lstStyle/>
          <a:p>
            <a:pPr>
              <a:defRPr/>
            </a:pPr>
            <a:r>
              <a:rPr lang="en-US" sz="2000" b="1" dirty="0"/>
              <a:t>Exams</a:t>
            </a:r>
          </a:p>
          <a:p>
            <a:pPr marL="342900" indent="-342900">
              <a:buFont typeface="Arial" pitchFamily="34" charset="0"/>
              <a:buChar char="•"/>
            </a:pPr>
            <a:r>
              <a:rPr lang="en-US" sz="2000" dirty="0"/>
              <a:t>Midterm Exam : Wednesday 03/24 (tentative),  8:30am-9:20am in room 114 (covers Chap. 1 - 9), unless noted otherwise.</a:t>
            </a:r>
          </a:p>
          <a:p>
            <a:pPr marL="342900" indent="-342900">
              <a:buFont typeface="Arial" pitchFamily="34" charset="0"/>
              <a:buChar char="•"/>
            </a:pPr>
            <a:endParaRPr lang="en-US" sz="2000" dirty="0"/>
          </a:p>
          <a:p>
            <a:pPr marL="342900" indent="-342900">
              <a:buFont typeface="Arial" pitchFamily="34" charset="0"/>
              <a:buChar char="•"/>
            </a:pPr>
            <a:r>
              <a:rPr lang="en-US" sz="2000" dirty="0"/>
              <a:t>Final Exam: </a:t>
            </a:r>
            <a:r>
              <a:rPr lang="en-US" sz="2000" i="1" dirty="0"/>
              <a:t>to be announced</a:t>
            </a:r>
            <a:r>
              <a:rPr lang="en-US" sz="2000" dirty="0"/>
              <a:t>.</a:t>
            </a:r>
          </a:p>
          <a:p>
            <a:pPr marL="342900" indent="-342900">
              <a:buFont typeface="Arial" pitchFamily="34" charset="0"/>
              <a:buChar char="•"/>
              <a:defRPr/>
            </a:pPr>
            <a:endParaRPr lang="en-US" sz="2000" dirty="0"/>
          </a:p>
          <a:p>
            <a:pPr marL="342900" indent="-342900">
              <a:buFont typeface="Arial" pitchFamily="34" charset="0"/>
              <a:buChar char="•"/>
              <a:defRPr/>
            </a:pPr>
            <a:r>
              <a:rPr lang="en-US" sz="2000" dirty="0"/>
              <a:t>If you have a conflict or are sick, you must contact me as soon as possible </a:t>
            </a:r>
            <a:r>
              <a:rPr lang="en-US" sz="2000" b="1" dirty="0"/>
              <a:t>before </a:t>
            </a:r>
            <a:r>
              <a:rPr lang="en-US" sz="2000" dirty="0"/>
              <a:t>the exam. Generally, you should </a:t>
            </a:r>
            <a:r>
              <a:rPr lang="en-US" sz="2000" b="1" dirty="0"/>
              <a:t>not </a:t>
            </a:r>
            <a:r>
              <a:rPr lang="en-US" sz="2000" dirty="0"/>
              <a:t>assume that a make-up exam will be given and unexcused absences will be scored as zero. All exams are closed book. </a:t>
            </a:r>
            <a:r>
              <a:rPr lang="en-US" sz="2000" i="1" dirty="0"/>
              <a:t>All formulas you may need are provided in the exams themselves.</a:t>
            </a:r>
          </a:p>
          <a:p>
            <a:pPr marL="342900" indent="-342900">
              <a:buFont typeface="Arial" pitchFamily="34" charset="0"/>
              <a:buChar char="•"/>
              <a:defRPr/>
            </a:pPr>
            <a:endParaRPr lang="en-US" sz="2000" dirty="0"/>
          </a:p>
          <a:p>
            <a:pPr marL="342900" indent="-342900">
              <a:buFont typeface="Arial" pitchFamily="34" charset="0"/>
              <a:buChar char="•"/>
              <a:defRPr/>
            </a:pPr>
            <a:r>
              <a:rPr lang="en-US" sz="2000" dirty="0"/>
              <a:t>If you have official university permission to obtain special arrangement for an exam (such as extended time), please contact me </a:t>
            </a:r>
            <a:r>
              <a:rPr lang="en-US" sz="2000" b="1" dirty="0"/>
              <a:t>well before </a:t>
            </a:r>
            <a:r>
              <a:rPr lang="en-US" sz="2000" dirty="0"/>
              <a:t>the scheduled exam date so that proper arrangements can be made.</a:t>
            </a: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AEC300E1-F895-4E32-91AE-B551084D74D3}"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077200" cy="6247864"/>
          </a:xfrm>
          <a:prstGeom prst="rect">
            <a:avLst/>
          </a:prstGeom>
        </p:spPr>
        <p:txBody>
          <a:bodyPr>
            <a:spAutoFit/>
          </a:bodyPr>
          <a:lstStyle/>
          <a:p>
            <a:pPr>
              <a:defRPr/>
            </a:pPr>
            <a:r>
              <a:rPr lang="en-US" sz="2000" b="1" dirty="0"/>
              <a:t>Grade</a:t>
            </a:r>
          </a:p>
          <a:p>
            <a:pPr>
              <a:defRPr/>
            </a:pPr>
            <a:r>
              <a:rPr lang="en-US" sz="2000" dirty="0"/>
              <a:t>Grades will generally be based on the following maximum points:</a:t>
            </a:r>
          </a:p>
          <a:p>
            <a:pPr marL="285750" indent="-285750">
              <a:buFont typeface="Arial" pitchFamily="34" charset="0"/>
              <a:buChar char="•"/>
              <a:defRPr/>
            </a:pPr>
            <a:r>
              <a:rPr lang="en-US" sz="2000" dirty="0"/>
              <a:t>Pre-Lecture Quizzes 10%</a:t>
            </a:r>
          </a:p>
          <a:p>
            <a:pPr marL="285750" indent="-285750">
              <a:buFont typeface="Arial" pitchFamily="34" charset="0"/>
              <a:buChar char="•"/>
              <a:defRPr/>
            </a:pPr>
            <a:r>
              <a:rPr lang="en-US" sz="2000" dirty="0"/>
              <a:t>Homework 30%</a:t>
            </a:r>
          </a:p>
          <a:p>
            <a:pPr marL="285750" indent="-285750">
              <a:buFont typeface="Arial" pitchFamily="34" charset="0"/>
              <a:buChar char="•"/>
              <a:defRPr/>
            </a:pPr>
            <a:r>
              <a:rPr lang="en-US" sz="2000" dirty="0"/>
              <a:t>Lecture Quizzes 10%</a:t>
            </a:r>
          </a:p>
          <a:p>
            <a:pPr marL="285750" indent="-285750">
              <a:buFont typeface="Arial" pitchFamily="34" charset="0"/>
              <a:buChar char="•"/>
              <a:defRPr/>
            </a:pPr>
            <a:r>
              <a:rPr lang="en-US" sz="2000" dirty="0"/>
              <a:t>Midterm Exam:  20%</a:t>
            </a:r>
          </a:p>
          <a:p>
            <a:pPr marL="285750" indent="-285750">
              <a:buFont typeface="Arial" pitchFamily="34" charset="0"/>
              <a:buChar char="•"/>
              <a:defRPr/>
            </a:pPr>
            <a:r>
              <a:rPr lang="en-US" sz="2000" dirty="0"/>
              <a:t>Final Exam 30%</a:t>
            </a:r>
          </a:p>
          <a:p>
            <a:pPr marL="285750" indent="-285750">
              <a:buFont typeface="Arial" pitchFamily="34" charset="0"/>
              <a:buChar char="•"/>
              <a:defRPr/>
            </a:pPr>
            <a:r>
              <a:rPr lang="en-US" sz="2000" dirty="0"/>
              <a:t>Total 100%</a:t>
            </a:r>
          </a:p>
          <a:p>
            <a:pPr marL="285750" indent="-285750">
              <a:buFont typeface="Arial" pitchFamily="34" charset="0"/>
              <a:buChar char="•"/>
              <a:defRPr/>
            </a:pPr>
            <a:endParaRPr lang="en-US" sz="2000" dirty="0"/>
          </a:p>
          <a:p>
            <a:pPr>
              <a:defRPr/>
            </a:pPr>
            <a:r>
              <a:rPr lang="en-US" sz="2000" b="1" dirty="0"/>
              <a:t>Drop course</a:t>
            </a:r>
          </a:p>
          <a:p>
            <a:pPr>
              <a:defRPr/>
            </a:pPr>
            <a:r>
              <a:rPr lang="en-US" sz="2000" dirty="0"/>
              <a:t>I will sign any drop slip as </a:t>
            </a:r>
            <a:r>
              <a:rPr lang="en-US" sz="2000" i="1" dirty="0"/>
              <a:t>W </a:t>
            </a:r>
            <a:r>
              <a:rPr lang="en-US" sz="2000" dirty="0"/>
              <a:t>until </a:t>
            </a:r>
            <a:r>
              <a:rPr lang="en-US" sz="2000" b="1" dirty="0"/>
              <a:t>February 22</a:t>
            </a:r>
            <a:r>
              <a:rPr lang="en-US" sz="2000" dirty="0"/>
              <a:t>. Past this date, we are required to add F to </a:t>
            </a:r>
            <a:r>
              <a:rPr lang="en-US" sz="2000" i="1" dirty="0"/>
              <a:t>W </a:t>
            </a:r>
            <a:r>
              <a:rPr lang="en-US" sz="2000" dirty="0"/>
              <a:t>if your grade is failing at that point in the course.</a:t>
            </a:r>
          </a:p>
          <a:p>
            <a:pPr>
              <a:defRPr/>
            </a:pPr>
            <a:endParaRPr lang="en-US" sz="2000" dirty="0"/>
          </a:p>
          <a:p>
            <a:pPr>
              <a:defRPr/>
            </a:pPr>
            <a:r>
              <a:rPr lang="en-US" sz="2000" b="1" dirty="0"/>
              <a:t>Textbook:</a:t>
            </a:r>
          </a:p>
          <a:p>
            <a:pPr>
              <a:defRPr/>
            </a:pPr>
            <a:r>
              <a:rPr lang="en-US" sz="2000" dirty="0"/>
              <a:t>The Physics of Everyday Phenomena (8th Edition, Vol. 1) by W. T. Griffith and J. W. </a:t>
            </a:r>
            <a:r>
              <a:rPr lang="en-US" sz="2000" dirty="0" err="1"/>
              <a:t>Brosing</a:t>
            </a:r>
            <a:r>
              <a:rPr lang="en-US" sz="2000" dirty="0"/>
              <a:t> (McGraw-Hill , ISBN 978-0073513904).</a:t>
            </a:r>
          </a:p>
          <a:p>
            <a:pPr>
              <a:defRPr/>
            </a:pPr>
            <a:endParaRPr lang="en-US" sz="2000" dirty="0"/>
          </a:p>
          <a:p>
            <a:pPr>
              <a:defRPr/>
            </a:pPr>
            <a:r>
              <a:rPr lang="en-US" sz="2000" b="1" dirty="0"/>
              <a:t>Course Web site:</a:t>
            </a:r>
          </a:p>
          <a:p>
            <a:pPr marL="285750" indent="-285750" fontAlgn="auto">
              <a:spcBef>
                <a:spcPts val="0"/>
              </a:spcBef>
              <a:spcAft>
                <a:spcPts val="0"/>
              </a:spcAft>
              <a:buFont typeface="Arial" pitchFamily="34" charset="0"/>
              <a:buChar char="•"/>
              <a:defRPr/>
            </a:pPr>
            <a:r>
              <a:rPr lang="en-US" sz="2000" b="1" dirty="0"/>
              <a:t>Brightspace</a:t>
            </a:r>
            <a:r>
              <a:rPr lang="en-US" sz="2000" dirty="0"/>
              <a:t> (lecture notes, lecture recordings, announcements, etc.) </a:t>
            </a:r>
          </a:p>
          <a:p>
            <a:pPr>
              <a:defRPr/>
            </a:pPr>
            <a:endParaRPr lang="en-US" sz="2000" dirty="0"/>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AEC300E1-F895-4E32-91AE-B551084D74D3}"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829CD-F516-4751-99BF-8D7632464993}"/>
              </a:ext>
            </a:extLst>
          </p:cNvPr>
          <p:cNvSpPr>
            <a:spLocks noGrp="1"/>
          </p:cNvSpPr>
          <p:nvPr>
            <p:ph type="dt" sz="half" idx="10"/>
          </p:nvPr>
        </p:nvSpPr>
        <p:spPr/>
        <p:txBody>
          <a:bodyPr/>
          <a:lstStyle/>
          <a:p>
            <a:pPr>
              <a:defRPr/>
            </a:pPr>
            <a:r>
              <a:rPr lang="en-US"/>
              <a:t>1/7/2011</a:t>
            </a:r>
          </a:p>
        </p:txBody>
      </p:sp>
      <p:sp>
        <p:nvSpPr>
          <p:cNvPr id="3" name="Slide Number Placeholder 2">
            <a:extLst>
              <a:ext uri="{FF2B5EF4-FFF2-40B4-BE49-F238E27FC236}">
                <a16:creationId xmlns:a16="http://schemas.microsoft.com/office/drawing/2014/main" id="{5BD407DB-1329-41FA-B36C-0FFE90343C6D}"/>
              </a:ext>
            </a:extLst>
          </p:cNvPr>
          <p:cNvSpPr>
            <a:spLocks noGrp="1"/>
          </p:cNvSpPr>
          <p:nvPr>
            <p:ph type="sldNum" sz="quarter" idx="12"/>
          </p:nvPr>
        </p:nvSpPr>
        <p:spPr/>
        <p:txBody>
          <a:bodyPr/>
          <a:lstStyle/>
          <a:p>
            <a:pPr>
              <a:defRPr/>
            </a:pPr>
            <a:fld id="{AEC300E1-F895-4E32-91AE-B551084D74D3}" type="slidenum">
              <a:rPr lang="en-US" smtClean="0"/>
              <a:pPr>
                <a:defRPr/>
              </a:pPr>
              <a:t>6</a:t>
            </a:fld>
            <a:endParaRPr lang="en-US"/>
          </a:p>
        </p:txBody>
      </p:sp>
      <p:sp>
        <p:nvSpPr>
          <p:cNvPr id="4" name="Rectangle 3">
            <a:extLst>
              <a:ext uri="{FF2B5EF4-FFF2-40B4-BE49-F238E27FC236}">
                <a16:creationId xmlns:a16="http://schemas.microsoft.com/office/drawing/2014/main" id="{024BB940-F589-4986-AEC7-40DB65256CF8}"/>
              </a:ext>
            </a:extLst>
          </p:cNvPr>
          <p:cNvSpPr/>
          <p:nvPr/>
        </p:nvSpPr>
        <p:spPr>
          <a:xfrm>
            <a:off x="114300" y="210849"/>
            <a:ext cx="8915400" cy="6305059"/>
          </a:xfrm>
          <a:prstGeom prst="rect">
            <a:avLst/>
          </a:prstGeom>
        </p:spPr>
        <p:txBody>
          <a:bodyPr wrap="square">
            <a:spAutoFit/>
          </a:bodyPr>
          <a:lstStyle/>
          <a:p>
            <a:pPr marL="0" marR="0">
              <a:lnSpc>
                <a:spcPct val="115000"/>
              </a:lnSpc>
              <a:spcBef>
                <a:spcPts val="2400"/>
              </a:spcBef>
              <a:spcAft>
                <a:spcPts val="0"/>
              </a:spcAft>
            </a:pPr>
            <a:r>
              <a:rPr lang="en-US" sz="1600" b="1" kern="0" dirty="0">
                <a:solidFill>
                  <a:srgbClr val="000000"/>
                </a:solidFill>
                <a:ea typeface="SimSun" panose="02010600030101010101" pitchFamily="2" charset="-122"/>
                <a:cs typeface="Times New Roman" panose="02020603050405020304" pitchFamily="18" charset="0"/>
              </a:rPr>
              <a:t>Classroom Guidance Regarding Protect Purdue</a:t>
            </a:r>
            <a:endParaRPr lang="en-US" sz="1600" b="1" kern="0" dirty="0">
              <a:solidFill>
                <a:srgbClr val="365F91"/>
              </a:solidFill>
              <a:latin typeface="Cambria" panose="02040503050406030204" pitchFamily="18"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ea typeface="SimSun" panose="02010600030101010101" pitchFamily="2" charset="-122"/>
                <a:cs typeface="Times New Roman" panose="02020603050405020304" pitchFamily="18" charset="0"/>
              </a:rPr>
              <a:t>The </a:t>
            </a:r>
            <a:r>
              <a:rPr lang="en-US" sz="1600" u="sng" dirty="0">
                <a:solidFill>
                  <a:srgbClr val="1155CC"/>
                </a:solidFill>
                <a:ea typeface="SimSun" panose="02010600030101010101" pitchFamily="2" charset="-122"/>
                <a:cs typeface="Times New Roman" panose="02020603050405020304" pitchFamily="18" charset="0"/>
                <a:hlinkClick r:id="rId2"/>
              </a:rPr>
              <a:t>Protect Purdue Plan</a:t>
            </a:r>
            <a:r>
              <a:rPr lang="en-US" sz="1600" dirty="0">
                <a:ea typeface="SimSun" panose="02010600030101010101" pitchFamily="2" charset="-122"/>
                <a:cs typeface="Times New Roman" panose="02020603050405020304" pitchFamily="18" charset="0"/>
              </a:rPr>
              <a:t>, which includes the </a:t>
            </a:r>
            <a:r>
              <a:rPr lang="en-US" sz="1600" u="sng" dirty="0">
                <a:solidFill>
                  <a:srgbClr val="1155CC"/>
                </a:solidFill>
                <a:ea typeface="SimSun" panose="02010600030101010101" pitchFamily="2" charset="-122"/>
                <a:cs typeface="Times New Roman" panose="02020603050405020304" pitchFamily="18" charset="0"/>
                <a:hlinkClick r:id="rId3"/>
              </a:rPr>
              <a:t>Protect Purdue Pledge</a:t>
            </a:r>
            <a:r>
              <a:rPr lang="en-US" sz="1600" dirty="0">
                <a:ea typeface="SimSun" panose="02010600030101010101" pitchFamily="2" charset="-122"/>
                <a:cs typeface="Times New Roman" panose="02020603050405020304" pitchFamily="18" charset="0"/>
              </a:rPr>
              <a:t>, is campus policy and as such all members of the Purdue community must comply with the required health and safety guidelines. Required behaviors in this class include: staying home and contacting the Protect Purdue Health Center (496-INFO) if you feel ill or know you have been exposed to the virus, properly wearing a mask </a:t>
            </a:r>
            <a:r>
              <a:rPr lang="en-US" sz="1600" u="sng" dirty="0">
                <a:solidFill>
                  <a:srgbClr val="1155CC"/>
                </a:solidFill>
                <a:ea typeface="SimSun" panose="02010600030101010101" pitchFamily="2" charset="-122"/>
                <a:cs typeface="Times New Roman" panose="02020603050405020304" pitchFamily="18" charset="0"/>
                <a:hlinkClick r:id="rId4"/>
              </a:rPr>
              <a:t>in classrooms and campus building</a:t>
            </a:r>
            <a:r>
              <a:rPr lang="en-US" sz="1600" dirty="0">
                <a:ea typeface="SimSun" panose="02010600030101010101" pitchFamily="2" charset="-122"/>
                <a:cs typeface="Times New Roman" panose="02020603050405020304" pitchFamily="18" charset="0"/>
              </a:rPr>
              <a:t>, at all times (e.g., mask covers nose and mouth, no eating/drinking in the classroom), disinfecting desk/workspace before and after use, maintaining appropriate social distancing with peers and instructors (including when entering/exiting classrooms), refraining from moving furniture, avoiding shared use of personal items, maintaining robust hygiene (e.g., handwashing, disposal of tissues) prior to, during and after class, and following all safety directions from the instructor.</a:t>
            </a:r>
          </a:p>
          <a:p>
            <a:pPr marL="342900" marR="0" lvl="0" indent="-342900">
              <a:lnSpc>
                <a:spcPct val="115000"/>
              </a:lnSpc>
              <a:spcBef>
                <a:spcPts val="0"/>
              </a:spcBef>
              <a:spcAft>
                <a:spcPts val="0"/>
              </a:spcAft>
              <a:buFont typeface="Symbol" panose="05050102010706020507" pitchFamily="18" charset="2"/>
              <a:buChar char=""/>
            </a:pPr>
            <a:r>
              <a:rPr lang="en-US" sz="1600" dirty="0">
                <a:ea typeface="SimSun" panose="02010600030101010101" pitchFamily="2" charset="-122"/>
                <a:cs typeface="Times New Roman" panose="02020603050405020304" pitchFamily="18" charset="0"/>
              </a:rPr>
              <a:t>Students who are not engaging in these behaviors (e.g., wearing a mask) will be offered the opportunity to comply. If non-compliance continues, possible results include instructors asking the student to leave class and instructors dismissing the whole class. Students who do not comply with the required health behaviors are violating the University Code of Conduct and will be reported to the Dean of Students Office with sanctions ranging from educational requirements to dismissal from the university.</a:t>
            </a:r>
          </a:p>
          <a:p>
            <a:pPr marL="342900" marR="0" lvl="0" indent="-342900">
              <a:lnSpc>
                <a:spcPct val="115000"/>
              </a:lnSpc>
              <a:spcBef>
                <a:spcPts val="0"/>
              </a:spcBef>
              <a:spcAft>
                <a:spcPts val="1000"/>
              </a:spcAft>
              <a:buFont typeface="Symbol" panose="05050102010706020507" pitchFamily="18" charset="2"/>
              <a:buChar char=""/>
            </a:pPr>
            <a:r>
              <a:rPr lang="en-US" sz="1600" dirty="0">
                <a:ea typeface="SimSun" panose="02010600030101010101" pitchFamily="2" charset="-122"/>
                <a:cs typeface="Times New Roman" panose="02020603050405020304" pitchFamily="18" charset="0"/>
              </a:rPr>
              <a:t>Any student who has substantial reason to believe that another person in a campus room (e.g., classroom) is threatening the safety of others by not complying (e.g., not properly wearing a mask) may leave the room without consequence. The student is encouraged to report the behavior to and discuss the next steps with their instructor. Students also have the option of reporting the behavior to the </a:t>
            </a:r>
            <a:r>
              <a:rPr lang="en-US" sz="1600" u="sng" dirty="0">
                <a:solidFill>
                  <a:srgbClr val="1155CC"/>
                </a:solidFill>
                <a:ea typeface="SimSun" panose="02010600030101010101" pitchFamily="2" charset="-122"/>
                <a:cs typeface="Times New Roman" panose="02020603050405020304" pitchFamily="18" charset="0"/>
                <a:hlinkClick r:id="rId5"/>
              </a:rPr>
              <a:t>Office of the Student Rights and Responsibilities</a:t>
            </a:r>
            <a:r>
              <a:rPr lang="en-US" sz="1600" dirty="0">
                <a:ea typeface="SimSun" panose="02010600030101010101" pitchFamily="2" charset="-122"/>
                <a:cs typeface="Times New Roman" panose="02020603050405020304" pitchFamily="18" charset="0"/>
              </a:rPr>
              <a:t>. See also </a:t>
            </a:r>
            <a:r>
              <a:rPr lang="en-US" sz="1600" u="sng" dirty="0">
                <a:solidFill>
                  <a:srgbClr val="1155CC"/>
                </a:solidFill>
                <a:ea typeface="SimSun" panose="02010600030101010101" pitchFamily="2" charset="-122"/>
                <a:cs typeface="Times New Roman" panose="02020603050405020304" pitchFamily="18" charset="0"/>
                <a:hlinkClick r:id="rId6"/>
              </a:rPr>
              <a:t>Purdue University Bill of Student Rights</a:t>
            </a:r>
            <a:r>
              <a:rPr lang="en-US" sz="1600" dirty="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02211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54BAE-F8A7-494E-8B76-5666A46B3904}"/>
              </a:ext>
            </a:extLst>
          </p:cNvPr>
          <p:cNvSpPr>
            <a:spLocks noGrp="1"/>
          </p:cNvSpPr>
          <p:nvPr>
            <p:ph type="dt" sz="half" idx="10"/>
          </p:nvPr>
        </p:nvSpPr>
        <p:spPr/>
        <p:txBody>
          <a:bodyPr/>
          <a:lstStyle/>
          <a:p>
            <a:pPr>
              <a:defRPr/>
            </a:pPr>
            <a:r>
              <a:rPr lang="en-US"/>
              <a:t>1/7/2011</a:t>
            </a:r>
          </a:p>
        </p:txBody>
      </p:sp>
      <p:sp>
        <p:nvSpPr>
          <p:cNvPr id="3" name="Slide Number Placeholder 2">
            <a:extLst>
              <a:ext uri="{FF2B5EF4-FFF2-40B4-BE49-F238E27FC236}">
                <a16:creationId xmlns:a16="http://schemas.microsoft.com/office/drawing/2014/main" id="{F95C60C0-42EA-4BEB-8E42-DB131E8972E7}"/>
              </a:ext>
            </a:extLst>
          </p:cNvPr>
          <p:cNvSpPr>
            <a:spLocks noGrp="1"/>
          </p:cNvSpPr>
          <p:nvPr>
            <p:ph type="sldNum" sz="quarter" idx="12"/>
          </p:nvPr>
        </p:nvSpPr>
        <p:spPr/>
        <p:txBody>
          <a:bodyPr/>
          <a:lstStyle/>
          <a:p>
            <a:pPr>
              <a:defRPr/>
            </a:pPr>
            <a:fld id="{AEC300E1-F895-4E32-91AE-B551084D74D3}" type="slidenum">
              <a:rPr lang="en-US" smtClean="0"/>
              <a:pPr>
                <a:defRPr/>
              </a:pPr>
              <a:t>7</a:t>
            </a:fld>
            <a:endParaRPr lang="en-US"/>
          </a:p>
        </p:txBody>
      </p:sp>
      <p:sp>
        <p:nvSpPr>
          <p:cNvPr id="5" name="Rectangle 4">
            <a:extLst>
              <a:ext uri="{FF2B5EF4-FFF2-40B4-BE49-F238E27FC236}">
                <a16:creationId xmlns:a16="http://schemas.microsoft.com/office/drawing/2014/main" id="{AC035558-3CB2-4760-85DC-5DE5B3AA29BA}"/>
              </a:ext>
            </a:extLst>
          </p:cNvPr>
          <p:cNvSpPr/>
          <p:nvPr/>
        </p:nvSpPr>
        <p:spPr>
          <a:xfrm>
            <a:off x="266700" y="254220"/>
            <a:ext cx="8610600" cy="6349559"/>
          </a:xfrm>
          <a:prstGeom prst="rect">
            <a:avLst/>
          </a:prstGeom>
        </p:spPr>
        <p:txBody>
          <a:bodyPr wrap="square">
            <a:spAutoFit/>
          </a:bodyPr>
          <a:lstStyle/>
          <a:p>
            <a:pPr marL="0" marR="0">
              <a:spcBef>
                <a:spcPts val="0"/>
              </a:spcBef>
              <a:spcAft>
                <a:spcPts val="0"/>
              </a:spcAft>
            </a:pPr>
            <a:r>
              <a:rPr lang="en-US" sz="1550" b="1" dirty="0">
                <a:solidFill>
                  <a:srgbClr val="000000"/>
                </a:solidFill>
                <a:ea typeface="SimSun" panose="02010600030101010101" pitchFamily="2" charset="-122"/>
              </a:rPr>
              <a:t>Attendance Policy during COVID-19</a:t>
            </a:r>
            <a:endParaRPr lang="en-US" sz="1550" dirty="0">
              <a:solidFill>
                <a:srgbClr val="000000"/>
              </a:solidFill>
              <a:latin typeface="Arial" panose="020B0604020202020204" pitchFamily="34" charset="0"/>
              <a:ea typeface="SimSun" panose="02010600030101010101" pitchFamily="2" charset="-122"/>
            </a:endParaRPr>
          </a:p>
          <a:p>
            <a:pPr marL="342900" marR="0" lvl="0" indent="-342900">
              <a:lnSpc>
                <a:spcPct val="115000"/>
              </a:lnSpc>
              <a:spcBef>
                <a:spcPts val="0"/>
              </a:spcBef>
              <a:spcAft>
                <a:spcPts val="0"/>
              </a:spcAft>
              <a:buFont typeface="Symbol" panose="05050102010706020507" pitchFamily="18" charset="2"/>
              <a:buChar char=""/>
            </a:pPr>
            <a:r>
              <a:rPr lang="en-US" sz="1550" dirty="0">
                <a:ea typeface="SimSun" panose="02010600030101010101" pitchFamily="2" charset="-122"/>
                <a:cs typeface="Calibri" panose="020F0502020204030204" pitchFamily="34" charset="0"/>
              </a:rPr>
              <a:t>Students are expected to attend all classes in-person unless they are ill or otherwise unable to attend class. If they feel ill, have any symptoms associated with COVID-19, or suspect they have been exposed to the virus, students should stay home and contact the Protect Purdue Health Center (496-INFO)</a:t>
            </a:r>
            <a:endParaRPr lang="en-US" sz="1550"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550" dirty="0">
                <a:ea typeface="SimSun" panose="02010600030101010101" pitchFamily="2" charset="-122"/>
                <a:cs typeface="Calibri" panose="020F0502020204030204" pitchFamily="34" charset="0"/>
              </a:rPr>
              <a:t>In the current context of COVID-19, in-person attendance cannot be a factor in the final grades. However, timely completion of alternative assessments can certainly be part of the final grade. Students need to inform the instructor of any conflict that can be anticipated and will affect the timely submission of an assignment or the ability to take an exam. </a:t>
            </a:r>
            <a:endParaRPr lang="en-US" sz="1550"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550" dirty="0">
                <a:ea typeface="SimSun" panose="02010600030101010101" pitchFamily="2" charset="-122"/>
                <a:cs typeface="Calibri" panose="020F0502020204030204" pitchFamily="34" charset="0"/>
              </a:rPr>
              <a:t>Classroom engagement is extremely important and associated with your overall success in the course. The importance and value of course engagement and ways in which you can engage with the course content even if you are in quarantine or isolation, will be discussed at the beginning of the semester. Student survey data from Fall 2020 emphasized students’ views of in-person course opportunities as critical to their learning, engagement with faculty/TAs, and ability to interact with peers. </a:t>
            </a:r>
            <a:endParaRPr lang="en-US" sz="1550"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550" dirty="0">
                <a:ea typeface="SimSun" panose="02010600030101010101" pitchFamily="2" charset="-122"/>
                <a:cs typeface="Calibri" panose="020F0502020204030204" pitchFamily="34" charset="0"/>
              </a:rPr>
              <a:t>Only the instructor can excuse a student from a course requirement or responsibility. When conflicts can be anticipated, such as for many University-sponsored activities and religious observations, the student should inform the instructor of the situation as far in advance as possible. For unanticipated or emergency conflicts, when advance notification to an instructor is not possible, the student should contact the instructor/instructional team as soon as possible by email, through Brightspace, or by phone. In cases of bereavement, quarantine, or isolation, the student or the student’s representative should contact the Office of the Dean of Students via </a:t>
            </a:r>
            <a:r>
              <a:rPr lang="en-US" sz="1550" u="sng" dirty="0">
                <a:solidFill>
                  <a:srgbClr val="0000FF"/>
                </a:solidFill>
                <a:ea typeface="SimSun" panose="02010600030101010101" pitchFamily="2" charset="-122"/>
                <a:cs typeface="Calibri" panose="020F0502020204030204" pitchFamily="34" charset="0"/>
                <a:hlinkClick r:id="rId2"/>
              </a:rPr>
              <a:t>email</a:t>
            </a:r>
            <a:r>
              <a:rPr lang="en-US" sz="1550" dirty="0">
                <a:ea typeface="SimSun" panose="02010600030101010101" pitchFamily="2" charset="-122"/>
                <a:cs typeface="Calibri" panose="020F0502020204030204" pitchFamily="34" charset="0"/>
              </a:rPr>
              <a:t> or phone at 765-494-1747. Our course Brightspace includes a link to the Dean of Students under ‘Campus Resources</a:t>
            </a:r>
            <a:r>
              <a:rPr lang="en-US" sz="1550" dirty="0">
                <a:highlight>
                  <a:srgbClr val="FFFFFF"/>
                </a:highlight>
                <a:ea typeface="SimSun" panose="02010600030101010101" pitchFamily="2" charset="-122"/>
                <a:cs typeface="Calibri" panose="020F0502020204030204" pitchFamily="34" charset="0"/>
              </a:rPr>
              <a:t>.</a:t>
            </a:r>
            <a:endParaRPr lang="en-US" sz="155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7348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FB05C-8E01-41EB-AF17-4045C443BD9A}"/>
              </a:ext>
            </a:extLst>
          </p:cNvPr>
          <p:cNvSpPr>
            <a:spLocks noGrp="1"/>
          </p:cNvSpPr>
          <p:nvPr>
            <p:ph type="dt" sz="half" idx="10"/>
          </p:nvPr>
        </p:nvSpPr>
        <p:spPr/>
        <p:txBody>
          <a:bodyPr/>
          <a:lstStyle/>
          <a:p>
            <a:pPr>
              <a:defRPr/>
            </a:pPr>
            <a:r>
              <a:rPr lang="en-US"/>
              <a:t>1/7/2011</a:t>
            </a:r>
          </a:p>
        </p:txBody>
      </p:sp>
      <p:sp>
        <p:nvSpPr>
          <p:cNvPr id="3" name="Slide Number Placeholder 2">
            <a:extLst>
              <a:ext uri="{FF2B5EF4-FFF2-40B4-BE49-F238E27FC236}">
                <a16:creationId xmlns:a16="http://schemas.microsoft.com/office/drawing/2014/main" id="{0C392257-EE25-4517-8CE9-3FA77D5A34E9}"/>
              </a:ext>
            </a:extLst>
          </p:cNvPr>
          <p:cNvSpPr>
            <a:spLocks noGrp="1"/>
          </p:cNvSpPr>
          <p:nvPr>
            <p:ph type="sldNum" sz="quarter" idx="12"/>
          </p:nvPr>
        </p:nvSpPr>
        <p:spPr/>
        <p:txBody>
          <a:bodyPr/>
          <a:lstStyle/>
          <a:p>
            <a:pPr>
              <a:defRPr/>
            </a:pPr>
            <a:fld id="{AEC300E1-F895-4E32-91AE-B551084D74D3}" type="slidenum">
              <a:rPr lang="en-US" smtClean="0"/>
              <a:pPr>
                <a:defRPr/>
              </a:pPr>
              <a:t>8</a:t>
            </a:fld>
            <a:endParaRPr lang="en-US"/>
          </a:p>
        </p:txBody>
      </p:sp>
      <p:sp>
        <p:nvSpPr>
          <p:cNvPr id="4" name="Rectangle 3">
            <a:extLst>
              <a:ext uri="{FF2B5EF4-FFF2-40B4-BE49-F238E27FC236}">
                <a16:creationId xmlns:a16="http://schemas.microsoft.com/office/drawing/2014/main" id="{1B5E2DF8-4FE9-4061-A3E6-847AE7211C7D}"/>
              </a:ext>
            </a:extLst>
          </p:cNvPr>
          <p:cNvSpPr/>
          <p:nvPr/>
        </p:nvSpPr>
        <p:spPr>
          <a:xfrm>
            <a:off x="228600" y="304800"/>
            <a:ext cx="8686800" cy="5617179"/>
          </a:xfrm>
          <a:prstGeom prst="rect">
            <a:avLst/>
          </a:prstGeom>
        </p:spPr>
        <p:txBody>
          <a:bodyPr wrap="square">
            <a:spAutoFit/>
          </a:bodyPr>
          <a:lstStyle/>
          <a:p>
            <a:pPr marL="0" marR="0">
              <a:lnSpc>
                <a:spcPct val="115000"/>
              </a:lnSpc>
              <a:spcBef>
                <a:spcPts val="0"/>
              </a:spcBef>
              <a:spcAft>
                <a:spcPts val="1000"/>
              </a:spcAft>
            </a:pPr>
            <a:r>
              <a:rPr lang="en-US" b="1" dirty="0">
                <a:solidFill>
                  <a:srgbClr val="000000"/>
                </a:solidFill>
                <a:ea typeface="SimSun" panose="02010600030101010101" pitchFamily="2" charset="-122"/>
                <a:cs typeface="Calibri" panose="020F0502020204030204" pitchFamily="34" charset="0"/>
              </a:rPr>
              <a:t>Accessibility</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ea typeface="SimSun" panose="02010600030101010101" pitchFamily="2" charset="-122"/>
                <a:cs typeface="Calibri" panose="020F0502020204030204" pitchFamily="34" charset="0"/>
              </a:rPr>
              <a:t>Purdue University strives to make learning experiences as accessible as possible. If you anticipate or experience physical or academic barriers based on disability, you are welcome to let me know so that we can discuss options. You are also encouraged to contact the Disability Resource Center at: </a:t>
            </a:r>
            <a:r>
              <a:rPr lang="en-US" u="sng" dirty="0">
                <a:solidFill>
                  <a:srgbClr val="0000FF"/>
                </a:solidFill>
                <a:ea typeface="SimSun" panose="02010600030101010101" pitchFamily="2" charset="-122"/>
                <a:cs typeface="Calibri" panose="020F0502020204030204" pitchFamily="34" charset="0"/>
                <a:hlinkClick r:id="rId2"/>
              </a:rPr>
              <a:t>drc@purdue.edu</a:t>
            </a:r>
            <a:r>
              <a:rPr lang="en-US" dirty="0">
                <a:ea typeface="SimSun" panose="02010600030101010101" pitchFamily="2" charset="-122"/>
                <a:cs typeface="Calibri" panose="020F0502020204030204" pitchFamily="34" charset="0"/>
              </a:rPr>
              <a:t> or by phone: 765-494-1247. More details are available on our course Brightspace under Accessibility Information.</a:t>
            </a:r>
            <a:endParaRPr lang="en-US" dirty="0">
              <a:ea typeface="SimSun" panose="02010600030101010101" pitchFamily="2" charset="-122"/>
              <a:cs typeface="Times New Roman" panose="02020603050405020304" pitchFamily="18" charset="0"/>
            </a:endParaRPr>
          </a:p>
          <a:p>
            <a:pPr marL="457200" marR="0">
              <a:lnSpc>
                <a:spcPct val="115000"/>
              </a:lnSpc>
              <a:spcBef>
                <a:spcPts val="0"/>
              </a:spcBef>
              <a:spcAft>
                <a:spcPts val="0"/>
              </a:spcAft>
            </a:pPr>
            <a:r>
              <a:rPr lang="en-US" dirty="0">
                <a:ea typeface="SimSun" panose="02010600030101010101" pitchFamily="2" charset="-122"/>
                <a:cs typeface="Calibri" panose="020F0502020204030204" pitchFamily="34" charset="0"/>
              </a:rPr>
              <a:t> </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highlight>
                  <a:srgbClr val="FFFFFF"/>
                </a:highlight>
                <a:ea typeface="SimSun" panose="02010600030101010101" pitchFamily="2" charset="-122"/>
                <a:cs typeface="Times New Roman" panose="02020603050405020304" pitchFamily="18" charset="0"/>
              </a:rPr>
              <a:t>If you must quarantine or isolate at any point in time during the semester, please reach out to me via email so that we can communicate about how you can continue to learn remotely. Work with the Protect Purdue Health Center (PPHC) to get documentation and support, including access to an Academic Case Manager who can provide you with general guidelines/resources around communicating with your instructors, be available for academic support, and offer suggestions for how to be successful when learning remotely. Your Academic Case Manager can be reached at </a:t>
            </a:r>
            <a:r>
              <a:rPr lang="en-US" u="sng" dirty="0">
                <a:solidFill>
                  <a:srgbClr val="0000FF"/>
                </a:solidFill>
                <a:highlight>
                  <a:srgbClr val="FFFFFF"/>
                </a:highlight>
                <a:ea typeface="SimSun" panose="02010600030101010101" pitchFamily="2" charset="-122"/>
                <a:cs typeface="Times New Roman" panose="02020603050405020304" pitchFamily="18" charset="0"/>
                <a:hlinkClick r:id="rId3"/>
              </a:rPr>
              <a:t>acmq@purdue.edu</a:t>
            </a:r>
            <a:r>
              <a:rPr lang="en-US" dirty="0">
                <a:highlight>
                  <a:srgbClr val="FFFFFF"/>
                </a:highlight>
                <a:ea typeface="SimSun" panose="02010600030101010101" pitchFamily="2" charset="-122"/>
                <a:cs typeface="Times New Roman" panose="02020603050405020304" pitchFamily="18" charset="0"/>
              </a:rPr>
              <a:t>. Importantly, if you find yourself too sick to progress in the course, notify your academic case manager and notify me via email or Brightspace. We will make arrangements based on your particular situation</a:t>
            </a:r>
            <a:endParaRPr lang="en-US"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592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67943-5BF9-47B4-B0DC-7A1BC099FB8A}"/>
              </a:ext>
            </a:extLst>
          </p:cNvPr>
          <p:cNvSpPr>
            <a:spLocks noGrp="1"/>
          </p:cNvSpPr>
          <p:nvPr>
            <p:ph type="dt" sz="half" idx="10"/>
          </p:nvPr>
        </p:nvSpPr>
        <p:spPr/>
        <p:txBody>
          <a:bodyPr/>
          <a:lstStyle/>
          <a:p>
            <a:pPr>
              <a:defRPr/>
            </a:pPr>
            <a:r>
              <a:rPr lang="en-US"/>
              <a:t>1/7/2011</a:t>
            </a:r>
          </a:p>
        </p:txBody>
      </p:sp>
      <p:sp>
        <p:nvSpPr>
          <p:cNvPr id="3" name="Slide Number Placeholder 2">
            <a:extLst>
              <a:ext uri="{FF2B5EF4-FFF2-40B4-BE49-F238E27FC236}">
                <a16:creationId xmlns:a16="http://schemas.microsoft.com/office/drawing/2014/main" id="{BDF22E20-1539-47D4-AD34-8FCFE87CCFA6}"/>
              </a:ext>
            </a:extLst>
          </p:cNvPr>
          <p:cNvSpPr>
            <a:spLocks noGrp="1"/>
          </p:cNvSpPr>
          <p:nvPr>
            <p:ph type="sldNum" sz="quarter" idx="12"/>
          </p:nvPr>
        </p:nvSpPr>
        <p:spPr/>
        <p:txBody>
          <a:bodyPr/>
          <a:lstStyle/>
          <a:p>
            <a:pPr>
              <a:defRPr/>
            </a:pPr>
            <a:fld id="{AEC300E1-F895-4E32-91AE-B551084D74D3}" type="slidenum">
              <a:rPr lang="en-US" smtClean="0"/>
              <a:pPr>
                <a:defRPr/>
              </a:pPr>
              <a:t>9</a:t>
            </a:fld>
            <a:endParaRPr lang="en-US"/>
          </a:p>
        </p:txBody>
      </p:sp>
      <p:sp>
        <p:nvSpPr>
          <p:cNvPr id="4" name="Rectangle 3">
            <a:extLst>
              <a:ext uri="{FF2B5EF4-FFF2-40B4-BE49-F238E27FC236}">
                <a16:creationId xmlns:a16="http://schemas.microsoft.com/office/drawing/2014/main" id="{99D022B6-3F4D-44E3-8388-F39BCD6B2CD8}"/>
              </a:ext>
            </a:extLst>
          </p:cNvPr>
          <p:cNvSpPr/>
          <p:nvPr/>
        </p:nvSpPr>
        <p:spPr>
          <a:xfrm>
            <a:off x="0" y="0"/>
            <a:ext cx="9132498" cy="6572825"/>
          </a:xfrm>
          <a:prstGeom prst="rect">
            <a:avLst/>
          </a:prstGeom>
        </p:spPr>
        <p:txBody>
          <a:bodyPr wrap="square">
            <a:spAutoFit/>
          </a:bodyPr>
          <a:lstStyle/>
          <a:p>
            <a:pPr marL="0" marR="0">
              <a:lnSpc>
                <a:spcPct val="115000"/>
              </a:lnSpc>
              <a:spcBef>
                <a:spcPts val="0"/>
              </a:spcBef>
              <a:spcAft>
                <a:spcPts val="1000"/>
              </a:spcAft>
            </a:pPr>
            <a:r>
              <a:rPr lang="en-US" b="1" dirty="0">
                <a:solidFill>
                  <a:srgbClr val="000000"/>
                </a:solidFill>
                <a:ea typeface="SimSun" panose="02010600030101010101" pitchFamily="2" charset="-122"/>
                <a:cs typeface="Calibri" panose="020F0502020204030204" pitchFamily="34" charset="0"/>
              </a:rPr>
              <a:t>Counseling and Psychological Services</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a typeface="SimSun" panose="02010600030101010101" pitchFamily="2" charset="-122"/>
                <a:cs typeface="Calibri" panose="020F0502020204030204" pitchFamily="34" charset="0"/>
              </a:rPr>
              <a:t>If you find yourself beginning to feel some stress, anxiety and/or feeling slightly overwhelmed, try </a:t>
            </a:r>
            <a:r>
              <a:rPr lang="en-US" b="1" u="sng" dirty="0" err="1">
                <a:solidFill>
                  <a:srgbClr val="0000FF"/>
                </a:solidFill>
                <a:ea typeface="SimSun" panose="02010600030101010101" pitchFamily="2" charset="-122"/>
                <a:cs typeface="Calibri" panose="020F0502020204030204" pitchFamily="34" charset="0"/>
                <a:hlinkClick r:id="rId2"/>
              </a:rPr>
              <a:t>WellTrack</a:t>
            </a:r>
            <a:r>
              <a:rPr lang="en-US" b="1" dirty="0">
                <a:ea typeface="SimSun" panose="02010600030101010101" pitchFamily="2" charset="-122"/>
                <a:cs typeface="Calibri" panose="020F0502020204030204" pitchFamily="34" charset="0"/>
              </a:rPr>
              <a:t>. </a:t>
            </a:r>
            <a:r>
              <a:rPr lang="en-US" dirty="0">
                <a:ea typeface="SimSun" panose="02010600030101010101" pitchFamily="2" charset="-122"/>
                <a:cs typeface="Calibri" panose="020F0502020204030204" pitchFamily="34" charset="0"/>
              </a:rPr>
              <a:t>Sign in and find information and tools at your fingertips, available to you at any time. </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a typeface="SimSun" panose="02010600030101010101" pitchFamily="2" charset="-122"/>
                <a:cs typeface="Calibri" panose="020F0502020204030204" pitchFamily="34" charset="0"/>
              </a:rPr>
              <a:t>If you need support and information about options and resources</a:t>
            </a:r>
            <a:r>
              <a:rPr lang="en-US" dirty="0">
                <a:ea typeface="SimSun" panose="02010600030101010101" pitchFamily="2" charset="-122"/>
                <a:cs typeface="Calibri" panose="020F0502020204030204" pitchFamily="34" charset="0"/>
              </a:rPr>
              <a:t>, please contact or see the </a:t>
            </a:r>
            <a:r>
              <a:rPr lang="en-US" u="sng" dirty="0">
                <a:solidFill>
                  <a:srgbClr val="0000FF"/>
                </a:solidFill>
                <a:ea typeface="SimSun" panose="02010600030101010101" pitchFamily="2" charset="-122"/>
                <a:cs typeface="Calibri" panose="020F0502020204030204" pitchFamily="34" charset="0"/>
                <a:hlinkClick r:id="rId3"/>
              </a:rPr>
              <a:t>Office of the Dean of Students</a:t>
            </a:r>
            <a:r>
              <a:rPr lang="en-US" dirty="0">
                <a:ea typeface="SimSun" panose="02010600030101010101" pitchFamily="2" charset="-122"/>
                <a:cs typeface="Calibri" panose="020F0502020204030204" pitchFamily="34" charset="0"/>
              </a:rPr>
              <a:t>. Call 765-494-1747. Hours of operation are M-F, 8 am- 5 pm.</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a typeface="SimSun" panose="02010600030101010101" pitchFamily="2" charset="-122"/>
                <a:cs typeface="Calibri" panose="020F0502020204030204" pitchFamily="34" charset="0"/>
              </a:rPr>
              <a:t>If you find yourself struggling to find a healthy balance between academics, social life, stress</a:t>
            </a:r>
            <a:r>
              <a:rPr lang="en-US" dirty="0">
                <a:ea typeface="SimSun" panose="02010600030101010101" pitchFamily="2" charset="-122"/>
                <a:cs typeface="Calibri" panose="020F0502020204030204" pitchFamily="34" charset="0"/>
              </a:rPr>
              <a:t>, etc. sign up for free one-on-one virtual or in-person sessions with a </a:t>
            </a:r>
            <a:r>
              <a:rPr lang="en-US" u="sng" dirty="0">
                <a:solidFill>
                  <a:srgbClr val="1155CC"/>
                </a:solidFill>
                <a:ea typeface="SimSun" panose="02010600030101010101" pitchFamily="2" charset="-122"/>
                <a:cs typeface="Calibri" panose="020F0502020204030204" pitchFamily="34" charset="0"/>
                <a:hlinkClick r:id="rId4"/>
              </a:rPr>
              <a:t>Purdue Wellness Coach at </a:t>
            </a:r>
            <a:r>
              <a:rPr lang="en-US" u="sng" dirty="0" err="1">
                <a:solidFill>
                  <a:srgbClr val="1155CC"/>
                </a:solidFill>
                <a:ea typeface="SimSun" panose="02010600030101010101" pitchFamily="2" charset="-122"/>
                <a:cs typeface="Calibri" panose="020F0502020204030204" pitchFamily="34" charset="0"/>
                <a:hlinkClick r:id="rId4"/>
              </a:rPr>
              <a:t>RecWell</a:t>
            </a:r>
            <a:r>
              <a:rPr lang="en-US" dirty="0">
                <a:ea typeface="SimSun" panose="02010600030101010101" pitchFamily="2" charset="-122"/>
                <a:cs typeface="Calibri" panose="020F0502020204030204" pitchFamily="34" charset="0"/>
              </a:rPr>
              <a:t>. Student coaches can help you navigate through barriers and challenges toward your goals throughout the semester. Sign up is completely free and can be done on </a:t>
            </a:r>
            <a:r>
              <a:rPr lang="en-US" dirty="0" err="1">
                <a:ea typeface="SimSun" panose="02010600030101010101" pitchFamily="2" charset="-122"/>
                <a:cs typeface="Calibri" panose="020F0502020204030204" pitchFamily="34" charset="0"/>
              </a:rPr>
              <a:t>BoilerConnect</a:t>
            </a:r>
            <a:r>
              <a:rPr lang="en-US" dirty="0">
                <a:ea typeface="SimSun" panose="02010600030101010101" pitchFamily="2" charset="-122"/>
                <a:cs typeface="Calibri" panose="020F0502020204030204" pitchFamily="34" charset="0"/>
              </a:rPr>
              <a:t>. If you have any questions, please contact Purdue Wellness at </a:t>
            </a:r>
            <a:r>
              <a:rPr lang="en-US" u="sng" dirty="0">
                <a:solidFill>
                  <a:srgbClr val="1155CC"/>
                </a:solidFill>
                <a:ea typeface="SimSun" panose="02010600030101010101" pitchFamily="2" charset="-122"/>
                <a:cs typeface="Calibri" panose="020F0502020204030204" pitchFamily="34" charset="0"/>
                <a:hlinkClick r:id="rId5"/>
              </a:rPr>
              <a:t>evans240@purdue.edu</a:t>
            </a:r>
            <a:r>
              <a:rPr lang="en-US" dirty="0">
                <a:ea typeface="SimSun" panose="02010600030101010101" pitchFamily="2" charset="-122"/>
                <a:cs typeface="Calibri" panose="020F0502020204030204" pitchFamily="34" charset="0"/>
              </a:rPr>
              <a:t>.</a:t>
            </a:r>
            <a:endParaRPr lang="en-US"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a typeface="SimSun" panose="02010600030101010101" pitchFamily="2" charset="-122"/>
                <a:cs typeface="Calibri" panose="020F0502020204030204" pitchFamily="34" charset="0"/>
              </a:rPr>
              <a:t>If you’re struggling and need mental health services</a:t>
            </a:r>
            <a:r>
              <a:rPr lang="en-US" dirty="0">
                <a:ea typeface="SimSun" panose="02010600030101010101" pitchFamily="2" charset="-122"/>
                <a:cs typeface="Calibri" panose="020F0502020204030204" pitchFamily="34" charset="0"/>
              </a:rPr>
              <a:t>: Purdue University is committed to advancing the mental health and well-being of its students. If you or someone you know is feeling overwhelmed, depressed, and/or in need of mental health support, services are available. For help, such individuals should contact </a:t>
            </a:r>
            <a:r>
              <a:rPr lang="en-US" u="sng" dirty="0">
                <a:solidFill>
                  <a:srgbClr val="0000FF"/>
                </a:solidFill>
                <a:ea typeface="SimSun" panose="02010600030101010101" pitchFamily="2" charset="-122"/>
                <a:cs typeface="Calibri" panose="020F0502020204030204" pitchFamily="34" charset="0"/>
                <a:hlinkClick r:id="rId6"/>
              </a:rPr>
              <a:t>Counseling and Psychological Services (CAPS)</a:t>
            </a:r>
            <a:r>
              <a:rPr lang="en-US" dirty="0">
                <a:ea typeface="SimSun" panose="02010600030101010101" pitchFamily="2" charset="-122"/>
                <a:cs typeface="Calibri" panose="020F0502020204030204" pitchFamily="34" charset="0"/>
              </a:rPr>
              <a:t> at 765-494-6995 during and after hours, on weekends and holidays, or by going to the CAPS office of the second floor of the Purdue University Student Health Center (PUSH) during business hours. </a:t>
            </a:r>
            <a:endParaRPr lang="en-US"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6926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3156</Words>
  <Application>Microsoft Office PowerPoint</Application>
  <PresentationFormat>On-screen Show (4:3)</PresentationFormat>
  <Paragraphs>368</Paragraphs>
  <Slides>32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Cambria</vt:lpstr>
      <vt:lpstr>Comic Sans MS</vt:lpstr>
      <vt:lpstr>Courier New</vt:lpstr>
      <vt:lpstr>Symbol</vt:lpstr>
      <vt:lpstr>Tahoma</vt:lpstr>
      <vt:lpstr>Times</vt:lpstr>
      <vt:lpstr>Times New Roman</vt:lpstr>
      <vt:lpstr>Wingdings</vt:lpstr>
      <vt:lpstr>Office Theme</vt:lpstr>
      <vt:lpstr>PHYS 214: The Nature of Physics, Spring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matter in the Universe </vt:lpstr>
      <vt:lpstr>The Birth Evolution of Our University: The Big Bang Theory:</vt:lpstr>
      <vt:lpstr>Why study everyday phenomena?</vt:lpstr>
      <vt:lpstr>Scientific Method</vt:lpstr>
      <vt:lpstr>PowerPoint Presentation</vt:lpstr>
      <vt:lpstr>PowerPoint Presentation</vt:lpstr>
      <vt:lpstr>Which of the following represent the best Theory we currently have?</vt:lpstr>
      <vt:lpstr>Scope of Physics</vt:lpstr>
      <vt:lpstr>Subfields of Physics</vt:lpstr>
      <vt:lpstr>Subfields of Physics</vt:lpstr>
      <vt:lpstr>Subfields of Physics</vt:lpstr>
      <vt:lpstr>Subfields of Physics</vt:lpstr>
      <vt:lpstr>Subfields of Physics</vt:lpstr>
      <vt:lpstr>Subfields of Physics</vt:lpstr>
      <vt:lpstr>Subfields of Physics</vt:lpstr>
      <vt:lpstr>Subfields of Physics</vt:lpstr>
      <vt:lpstr>Fundamentals Quantities</vt:lpstr>
      <vt:lpstr>Fig. 1.2</vt:lpstr>
      <vt:lpstr>Units System </vt:lpstr>
      <vt:lpstr>Conversions, prefixes and scientific notation</vt:lpstr>
      <vt:lpstr>PowerPoint Presentation</vt:lpstr>
    </vt:vector>
  </TitlesOfParts>
  <Company>purdue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164</cp:revision>
  <dcterms:created xsi:type="dcterms:W3CDTF">2011-01-03T22:53:57Z</dcterms:created>
  <dcterms:modified xsi:type="dcterms:W3CDTF">2021-01-22T19:57:06Z</dcterms:modified>
</cp:coreProperties>
</file>