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media1.gif" ContentType="video/unknown"/>
  <Override PartName="/ppt/media/media2.gif" ContentType="video/unknown"/>
  <Override PartName="/ppt/media/media3.gif" ContentType="video/unknown"/>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3"/>
  </p:notesMasterIdLst>
  <p:handoutMasterIdLst>
    <p:handoutMasterId r:id="rId64"/>
  </p:handoutMasterIdLst>
  <p:sldIdLst>
    <p:sldId id="910" r:id="rId2"/>
    <p:sldId id="1038" r:id="rId3"/>
    <p:sldId id="944" r:id="rId4"/>
    <p:sldId id="945" r:id="rId5"/>
    <p:sldId id="950" r:id="rId6"/>
    <p:sldId id="948" r:id="rId7"/>
    <p:sldId id="951" r:id="rId8"/>
    <p:sldId id="823" r:id="rId9"/>
    <p:sldId id="771" r:id="rId10"/>
    <p:sldId id="955" r:id="rId11"/>
    <p:sldId id="957" r:id="rId12"/>
    <p:sldId id="931" r:id="rId13"/>
    <p:sldId id="958" r:id="rId14"/>
    <p:sldId id="1049" r:id="rId15"/>
    <p:sldId id="959" r:id="rId16"/>
    <p:sldId id="1039" r:id="rId17"/>
    <p:sldId id="1040" r:id="rId18"/>
    <p:sldId id="960" r:id="rId19"/>
    <p:sldId id="956" r:id="rId20"/>
    <p:sldId id="963" r:id="rId21"/>
    <p:sldId id="1042" r:id="rId22"/>
    <p:sldId id="967" r:id="rId23"/>
    <p:sldId id="981" r:id="rId24"/>
    <p:sldId id="969" r:id="rId25"/>
    <p:sldId id="972" r:id="rId26"/>
    <p:sldId id="974" r:id="rId27"/>
    <p:sldId id="1041" r:id="rId28"/>
    <p:sldId id="1043" r:id="rId29"/>
    <p:sldId id="1045" r:id="rId30"/>
    <p:sldId id="741" r:id="rId31"/>
    <p:sldId id="975" r:id="rId32"/>
    <p:sldId id="1050" r:id="rId33"/>
    <p:sldId id="1047" r:id="rId34"/>
    <p:sldId id="990" r:id="rId35"/>
    <p:sldId id="991" r:id="rId36"/>
    <p:sldId id="992" r:id="rId37"/>
    <p:sldId id="993" r:id="rId38"/>
    <p:sldId id="994" r:id="rId39"/>
    <p:sldId id="996" r:id="rId40"/>
    <p:sldId id="997" r:id="rId41"/>
    <p:sldId id="999" r:id="rId42"/>
    <p:sldId id="1000" r:id="rId43"/>
    <p:sldId id="1001" r:id="rId44"/>
    <p:sldId id="1002" r:id="rId45"/>
    <p:sldId id="1003" r:id="rId46"/>
    <p:sldId id="1004" r:id="rId47"/>
    <p:sldId id="1005" r:id="rId48"/>
    <p:sldId id="1006" r:id="rId49"/>
    <p:sldId id="1009" r:id="rId50"/>
    <p:sldId id="1057" r:id="rId51"/>
    <p:sldId id="1010" r:id="rId52"/>
    <p:sldId id="1015" r:id="rId53"/>
    <p:sldId id="1016" r:id="rId54"/>
    <p:sldId id="1055" r:id="rId55"/>
    <p:sldId id="1059" r:id="rId56"/>
    <p:sldId id="1060" r:id="rId57"/>
    <p:sldId id="1056" r:id="rId58"/>
    <p:sldId id="1051" r:id="rId59"/>
    <p:sldId id="1052" r:id="rId60"/>
    <p:sldId id="1053" r:id="rId61"/>
    <p:sldId id="998" r:id="rId6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79" charset="0"/>
        <a:ea typeface="+mn-ea"/>
        <a:cs typeface="+mn-cs"/>
      </a:defRPr>
    </a:lvl1pPr>
    <a:lvl2pPr marL="457200" algn="l" rtl="0" fontAlgn="base">
      <a:spcBef>
        <a:spcPct val="0"/>
      </a:spcBef>
      <a:spcAft>
        <a:spcPct val="0"/>
      </a:spcAft>
      <a:defRPr sz="2400" kern="1200">
        <a:solidFill>
          <a:schemeClr val="tx1"/>
        </a:solidFill>
        <a:latin typeface="Times New Roman" pitchFamily="79" charset="0"/>
        <a:ea typeface="+mn-ea"/>
        <a:cs typeface="+mn-cs"/>
      </a:defRPr>
    </a:lvl2pPr>
    <a:lvl3pPr marL="914400" algn="l" rtl="0" fontAlgn="base">
      <a:spcBef>
        <a:spcPct val="0"/>
      </a:spcBef>
      <a:spcAft>
        <a:spcPct val="0"/>
      </a:spcAft>
      <a:defRPr sz="2400" kern="1200">
        <a:solidFill>
          <a:schemeClr val="tx1"/>
        </a:solidFill>
        <a:latin typeface="Times New Roman" pitchFamily="79" charset="0"/>
        <a:ea typeface="+mn-ea"/>
        <a:cs typeface="+mn-cs"/>
      </a:defRPr>
    </a:lvl3pPr>
    <a:lvl4pPr marL="1371600" algn="l" rtl="0" fontAlgn="base">
      <a:spcBef>
        <a:spcPct val="0"/>
      </a:spcBef>
      <a:spcAft>
        <a:spcPct val="0"/>
      </a:spcAft>
      <a:defRPr sz="2400" kern="1200">
        <a:solidFill>
          <a:schemeClr val="tx1"/>
        </a:solidFill>
        <a:latin typeface="Times New Roman" pitchFamily="79" charset="0"/>
        <a:ea typeface="+mn-ea"/>
        <a:cs typeface="+mn-cs"/>
      </a:defRPr>
    </a:lvl4pPr>
    <a:lvl5pPr marL="1828800" algn="l" rtl="0" fontAlgn="base">
      <a:spcBef>
        <a:spcPct val="0"/>
      </a:spcBef>
      <a:spcAft>
        <a:spcPct val="0"/>
      </a:spcAft>
      <a:defRPr sz="2400" kern="1200">
        <a:solidFill>
          <a:schemeClr val="tx1"/>
        </a:solidFill>
        <a:latin typeface="Times New Roman" pitchFamily="79" charset="0"/>
        <a:ea typeface="+mn-ea"/>
        <a:cs typeface="+mn-cs"/>
      </a:defRPr>
    </a:lvl5pPr>
    <a:lvl6pPr marL="2286000" algn="l" defTabSz="914400" rtl="0" eaLnBrk="1" latinLnBrk="0" hangingPunct="1">
      <a:defRPr sz="2400" kern="1200">
        <a:solidFill>
          <a:schemeClr val="tx1"/>
        </a:solidFill>
        <a:latin typeface="Times New Roman" pitchFamily="79" charset="0"/>
        <a:ea typeface="+mn-ea"/>
        <a:cs typeface="+mn-cs"/>
      </a:defRPr>
    </a:lvl6pPr>
    <a:lvl7pPr marL="2743200" algn="l" defTabSz="914400" rtl="0" eaLnBrk="1" latinLnBrk="0" hangingPunct="1">
      <a:defRPr sz="2400" kern="1200">
        <a:solidFill>
          <a:schemeClr val="tx1"/>
        </a:solidFill>
        <a:latin typeface="Times New Roman" pitchFamily="79" charset="0"/>
        <a:ea typeface="+mn-ea"/>
        <a:cs typeface="+mn-cs"/>
      </a:defRPr>
    </a:lvl7pPr>
    <a:lvl8pPr marL="3200400" algn="l" defTabSz="914400" rtl="0" eaLnBrk="1" latinLnBrk="0" hangingPunct="1">
      <a:defRPr sz="2400" kern="1200">
        <a:solidFill>
          <a:schemeClr val="tx1"/>
        </a:solidFill>
        <a:latin typeface="Times New Roman" pitchFamily="79" charset="0"/>
        <a:ea typeface="+mn-ea"/>
        <a:cs typeface="+mn-cs"/>
      </a:defRPr>
    </a:lvl8pPr>
    <a:lvl9pPr marL="3657600" algn="l" defTabSz="914400" rtl="0" eaLnBrk="1" latinLnBrk="0" hangingPunct="1">
      <a:defRPr sz="2400" kern="1200">
        <a:solidFill>
          <a:schemeClr val="tx1"/>
        </a:solidFill>
        <a:latin typeface="Times New Roman" pitchFamily="7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5924"/>
    <a:srgbClr val="FF0080"/>
    <a:srgbClr val="B8FFB7"/>
    <a:srgbClr val="9CFAFF"/>
    <a:srgbClr val="000000"/>
    <a:srgbClr val="FED8DE"/>
    <a:srgbClr val="E2FFC4"/>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01" autoAdjust="0"/>
    <p:restoredTop sz="92135" autoAdjust="0"/>
  </p:normalViewPr>
  <p:slideViewPr>
    <p:cSldViewPr>
      <p:cViewPr varScale="1">
        <p:scale>
          <a:sx n="64" d="100"/>
          <a:sy n="64" d="100"/>
        </p:scale>
        <p:origin x="-52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3512"/>
    </p:cViewPr>
  </p:sorterViewPr>
  <p:notesViewPr>
    <p:cSldViewPr>
      <p:cViewPr varScale="1">
        <p:scale>
          <a:sx n="92" d="100"/>
          <a:sy n="92" d="100"/>
        </p:scale>
        <p:origin x="-217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3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defRPr sz="1200"/>
            </a:lvl1pPr>
          </a:lstStyle>
          <a:p>
            <a:endParaRPr lang="en-US"/>
          </a:p>
        </p:txBody>
      </p:sp>
      <p:sp>
        <p:nvSpPr>
          <p:cNvPr id="45363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lgn="r">
              <a:defRPr sz="1200"/>
            </a:lvl1pPr>
          </a:lstStyle>
          <a:p>
            <a:endParaRPr lang="en-US"/>
          </a:p>
        </p:txBody>
      </p:sp>
      <p:sp>
        <p:nvSpPr>
          <p:cNvPr id="45363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defRPr sz="1200"/>
            </a:lvl1pPr>
          </a:lstStyle>
          <a:p>
            <a:endParaRPr lang="en-US"/>
          </a:p>
        </p:txBody>
      </p:sp>
      <p:sp>
        <p:nvSpPr>
          <p:cNvPr id="45363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lvl1pPr>
          </a:lstStyle>
          <a:p>
            <a:fld id="{D8473F2A-56E4-415E-81CA-01462C3E9E67}" type="slidenum">
              <a:rPr lang="en-US"/>
              <a:pPr/>
              <a:t>‹#›</a:t>
            </a:fld>
            <a:endParaRPr lang="en-US"/>
          </a:p>
        </p:txBody>
      </p:sp>
    </p:spTree>
    <p:extLst>
      <p:ext uri="{BB962C8B-B14F-4D97-AF65-F5344CB8AC3E}">
        <p14:creationId xmlns:p14="http://schemas.microsoft.com/office/powerpoint/2010/main" val="1359414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430F5BA-4C46-408D-A886-53060CC5392B}" type="slidenum">
              <a:rPr lang="en-US"/>
              <a:pPr/>
              <a:t>‹#›</a:t>
            </a:fld>
            <a:endParaRPr lang="en-US"/>
          </a:p>
        </p:txBody>
      </p:sp>
    </p:spTree>
    <p:extLst>
      <p:ext uri="{BB962C8B-B14F-4D97-AF65-F5344CB8AC3E}">
        <p14:creationId xmlns:p14="http://schemas.microsoft.com/office/powerpoint/2010/main" val="14206085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79" charset="0"/>
        <a:ea typeface="+mn-ea"/>
        <a:cs typeface="+mn-cs"/>
      </a:defRPr>
    </a:lvl1pPr>
    <a:lvl2pPr marL="457200" algn="l" rtl="0" fontAlgn="base">
      <a:spcBef>
        <a:spcPct val="30000"/>
      </a:spcBef>
      <a:spcAft>
        <a:spcPct val="0"/>
      </a:spcAft>
      <a:defRPr sz="1200" kern="1200">
        <a:solidFill>
          <a:schemeClr val="tx1"/>
        </a:solidFill>
        <a:latin typeface="Times New Roman" pitchFamily="79" charset="0"/>
        <a:ea typeface="+mn-ea"/>
        <a:cs typeface="+mn-cs"/>
      </a:defRPr>
    </a:lvl2pPr>
    <a:lvl3pPr marL="914400" algn="l" rtl="0" fontAlgn="base">
      <a:spcBef>
        <a:spcPct val="30000"/>
      </a:spcBef>
      <a:spcAft>
        <a:spcPct val="0"/>
      </a:spcAft>
      <a:defRPr sz="1200" kern="1200">
        <a:solidFill>
          <a:schemeClr val="tx1"/>
        </a:solidFill>
        <a:latin typeface="Times New Roman" pitchFamily="79" charset="0"/>
        <a:ea typeface="+mn-ea"/>
        <a:cs typeface="+mn-cs"/>
      </a:defRPr>
    </a:lvl3pPr>
    <a:lvl4pPr marL="1371600" algn="l" rtl="0" fontAlgn="base">
      <a:spcBef>
        <a:spcPct val="30000"/>
      </a:spcBef>
      <a:spcAft>
        <a:spcPct val="0"/>
      </a:spcAft>
      <a:defRPr sz="1200" kern="1200">
        <a:solidFill>
          <a:schemeClr val="tx1"/>
        </a:solidFill>
        <a:latin typeface="Times New Roman" pitchFamily="79" charset="0"/>
        <a:ea typeface="+mn-ea"/>
        <a:cs typeface="+mn-cs"/>
      </a:defRPr>
    </a:lvl4pPr>
    <a:lvl5pPr marL="1828800" algn="l" rtl="0" fontAlgn="base">
      <a:spcBef>
        <a:spcPct val="30000"/>
      </a:spcBef>
      <a:spcAft>
        <a:spcPct val="0"/>
      </a:spcAft>
      <a:defRPr sz="1200" kern="1200">
        <a:solidFill>
          <a:schemeClr val="tx1"/>
        </a:solidFill>
        <a:latin typeface="Times New Roman" pitchFamily="79"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259598-6A1C-432E-8783-C6DD9A8C8BE9}" type="slidenum">
              <a:rPr lang="en-US"/>
              <a:pPr/>
              <a:t>1</a:t>
            </a:fld>
            <a:endParaRPr lang="en-US"/>
          </a:p>
        </p:txBody>
      </p:sp>
      <p:sp>
        <p:nvSpPr>
          <p:cNvPr id="18882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882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2B0A71-B1E3-4A9E-BD86-4FBD687A11E9}" type="slidenum">
              <a:rPr lang="en-US"/>
              <a:pPr/>
              <a:t>11</a:t>
            </a:fld>
            <a:endParaRPr lang="en-US"/>
          </a:p>
        </p:txBody>
      </p:sp>
      <p:sp>
        <p:nvSpPr>
          <p:cNvPr id="1986562" name="Rectangle 2"/>
          <p:cNvSpPr>
            <a:spLocks noGrp="1" noRot="1" noChangeAspect="1" noChangeArrowheads="1" noTextEdit="1"/>
          </p:cNvSpPr>
          <p:nvPr>
            <p:ph type="sldImg"/>
          </p:nvPr>
        </p:nvSpPr>
        <p:spPr>
          <a:ln/>
        </p:spPr>
      </p:sp>
      <p:sp>
        <p:nvSpPr>
          <p:cNvPr id="198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C0D7AA-2D49-45D2-BC1D-C219B4BC3A82}" type="slidenum">
              <a:rPr lang="en-US"/>
              <a:pPr/>
              <a:t>12</a:t>
            </a:fld>
            <a:endParaRPr lang="en-US"/>
          </a:p>
        </p:txBody>
      </p:sp>
      <p:sp>
        <p:nvSpPr>
          <p:cNvPr id="19312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312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32413C-F35E-4DDA-9E16-8A67D2BB66B6}" type="slidenum">
              <a:rPr lang="en-US"/>
              <a:pPr/>
              <a:t>13</a:t>
            </a:fld>
            <a:endParaRPr lang="en-US"/>
          </a:p>
        </p:txBody>
      </p:sp>
      <p:sp>
        <p:nvSpPr>
          <p:cNvPr id="1988610" name="Rectangle 2"/>
          <p:cNvSpPr>
            <a:spLocks noGrp="1" noRot="1" noChangeAspect="1" noChangeArrowheads="1" noTextEdit="1"/>
          </p:cNvSpPr>
          <p:nvPr>
            <p:ph type="sldImg"/>
          </p:nvPr>
        </p:nvSpPr>
        <p:spPr>
          <a:ln/>
        </p:spPr>
      </p:sp>
      <p:sp>
        <p:nvSpPr>
          <p:cNvPr id="198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274538-8E71-409D-9B66-6369AEEA9133}" type="slidenum">
              <a:rPr lang="en-US"/>
              <a:pPr/>
              <a:t>15</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3059D6-1C47-4722-91EB-6ECC29220BF3}" type="slidenum">
              <a:rPr lang="en-US"/>
              <a:pPr/>
              <a:t>18</a:t>
            </a:fld>
            <a:endParaRPr lang="en-US"/>
          </a:p>
        </p:txBody>
      </p:sp>
      <p:sp>
        <p:nvSpPr>
          <p:cNvPr id="1992706" name="Rectangle 2"/>
          <p:cNvSpPr>
            <a:spLocks noGrp="1" noRot="1" noChangeAspect="1" noChangeArrowheads="1" noTextEdit="1"/>
          </p:cNvSpPr>
          <p:nvPr>
            <p:ph type="sldImg"/>
          </p:nvPr>
        </p:nvSpPr>
        <p:spPr>
          <a:ln/>
        </p:spPr>
      </p:sp>
      <p:sp>
        <p:nvSpPr>
          <p:cNvPr id="199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F50BDA-C5AD-4217-80A3-197BC8B593DD}" type="slidenum">
              <a:rPr lang="en-US"/>
              <a:pPr/>
              <a:t>19</a:t>
            </a:fld>
            <a:endParaRPr lang="en-US"/>
          </a:p>
        </p:txBody>
      </p:sp>
      <p:sp>
        <p:nvSpPr>
          <p:cNvPr id="19845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845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74B184-F87A-4A7D-A493-9EE2B1E31CF4}" type="slidenum">
              <a:rPr lang="en-US"/>
              <a:pPr/>
              <a:t>20</a:t>
            </a:fld>
            <a:endParaRPr lang="en-US"/>
          </a:p>
        </p:txBody>
      </p:sp>
      <p:sp>
        <p:nvSpPr>
          <p:cNvPr id="1998850" name="Rectangle 2"/>
          <p:cNvSpPr>
            <a:spLocks noGrp="1" noRot="1" noChangeAspect="1" noChangeArrowheads="1" noTextEdit="1"/>
          </p:cNvSpPr>
          <p:nvPr>
            <p:ph type="sldImg"/>
          </p:nvPr>
        </p:nvSpPr>
        <p:spPr>
          <a:ln/>
        </p:spPr>
      </p:sp>
      <p:sp>
        <p:nvSpPr>
          <p:cNvPr id="199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BAB1B1-EDBE-4649-9453-F69373F60C50}" type="slidenum">
              <a:rPr lang="en-US"/>
              <a:pPr/>
              <a:t>22</a:t>
            </a:fld>
            <a:endParaRPr lang="en-US"/>
          </a:p>
        </p:txBody>
      </p:sp>
      <p:sp>
        <p:nvSpPr>
          <p:cNvPr id="20111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111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D46EF6-5225-436B-9A62-746C23FCFB92}" type="slidenum">
              <a:rPr lang="en-US"/>
              <a:pPr/>
              <a:t>23</a:t>
            </a:fld>
            <a:endParaRPr lang="en-US"/>
          </a:p>
        </p:txBody>
      </p:sp>
      <p:sp>
        <p:nvSpPr>
          <p:cNvPr id="20439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39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11221E-4DAA-49ED-84AE-B51A5904B2A2}" type="slidenum">
              <a:rPr lang="en-US"/>
              <a:pPr/>
              <a:t>24</a:t>
            </a:fld>
            <a:endParaRPr lang="en-US"/>
          </a:p>
        </p:txBody>
      </p:sp>
      <p:sp>
        <p:nvSpPr>
          <p:cNvPr id="2015234" name="Rectangle 2"/>
          <p:cNvSpPr>
            <a:spLocks noGrp="1" noRot="1" noChangeAspect="1" noChangeArrowheads="1" noTextEdit="1"/>
          </p:cNvSpPr>
          <p:nvPr>
            <p:ph type="sldImg"/>
          </p:nvPr>
        </p:nvSpPr>
        <p:spPr>
          <a:ln/>
        </p:spPr>
      </p:sp>
      <p:sp>
        <p:nvSpPr>
          <p:cNvPr id="201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1CA84-97F1-4A24-9161-5CA521D3F45A}" type="slidenum">
              <a:rPr lang="en-US"/>
              <a:pPr/>
              <a:t>3</a:t>
            </a:fld>
            <a:endParaRPr lang="en-US"/>
          </a:p>
        </p:txBody>
      </p:sp>
      <p:sp>
        <p:nvSpPr>
          <p:cNvPr id="1959938" name="Rectangle 2"/>
          <p:cNvSpPr>
            <a:spLocks noGrp="1" noRot="1" noChangeAspect="1" noChangeArrowheads="1" noTextEdit="1"/>
          </p:cNvSpPr>
          <p:nvPr>
            <p:ph type="sldImg"/>
          </p:nvPr>
        </p:nvSpPr>
        <p:spPr>
          <a:ln/>
        </p:spPr>
      </p:sp>
      <p:sp>
        <p:nvSpPr>
          <p:cNvPr id="19599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1CF29E-5F3A-46C0-9049-2FE0DFC09CAF}" type="slidenum">
              <a:rPr lang="en-US"/>
              <a:pPr/>
              <a:t>25</a:t>
            </a:fld>
            <a:endParaRPr lang="en-US"/>
          </a:p>
        </p:txBody>
      </p:sp>
      <p:sp>
        <p:nvSpPr>
          <p:cNvPr id="2021378" name="Rectangle 2"/>
          <p:cNvSpPr>
            <a:spLocks noGrp="1" noRot="1" noChangeAspect="1" noChangeArrowheads="1" noTextEdit="1"/>
          </p:cNvSpPr>
          <p:nvPr>
            <p:ph type="sldImg"/>
          </p:nvPr>
        </p:nvSpPr>
        <p:spPr>
          <a:ln/>
        </p:spPr>
      </p:sp>
      <p:sp>
        <p:nvSpPr>
          <p:cNvPr id="202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3BBE2D-3E01-48A4-824C-7B97C30C8E2E}" type="slidenum">
              <a:rPr lang="en-US"/>
              <a:pPr/>
              <a:t>26</a:t>
            </a:fld>
            <a:endParaRPr lang="en-US"/>
          </a:p>
        </p:txBody>
      </p:sp>
      <p:sp>
        <p:nvSpPr>
          <p:cNvPr id="2025474" name="Rectangle 2"/>
          <p:cNvSpPr>
            <a:spLocks noGrp="1" noRot="1" noChangeAspect="1" noChangeArrowheads="1" noTextEdit="1"/>
          </p:cNvSpPr>
          <p:nvPr>
            <p:ph type="sldImg"/>
          </p:nvPr>
        </p:nvSpPr>
        <p:spPr>
          <a:ln/>
        </p:spPr>
      </p:sp>
      <p:sp>
        <p:nvSpPr>
          <p:cNvPr id="202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rotate the tube to a horizontal position.</a:t>
            </a:r>
            <a:r>
              <a:rPr lang="en-US" baseline="0" dirty="0" smtClean="0"/>
              <a:t> Or vertical position</a:t>
            </a:r>
            <a:endParaRPr lang="en-US" dirty="0" smtClean="0"/>
          </a:p>
          <a:p>
            <a:endParaRPr lang="en-US" dirty="0" smtClean="0"/>
          </a:p>
          <a:p>
            <a:r>
              <a:rPr lang="en-US" dirty="0" smtClean="0"/>
              <a:t>The details of the mechanism producing the sound here are quite complicated. Just tell the students that the turbulence set up in the hot air passing through the grid generates a disturbance that can be thought of as “noise.”</a:t>
            </a:r>
            <a:endParaRPr lang="en-US" dirty="0"/>
          </a:p>
        </p:txBody>
      </p:sp>
      <p:sp>
        <p:nvSpPr>
          <p:cNvPr id="4" name="Slide Number Placeholder 3"/>
          <p:cNvSpPr>
            <a:spLocks noGrp="1"/>
          </p:cNvSpPr>
          <p:nvPr>
            <p:ph type="sldNum" sz="quarter" idx="10"/>
          </p:nvPr>
        </p:nvSpPr>
        <p:spPr/>
        <p:txBody>
          <a:bodyPr/>
          <a:lstStyle/>
          <a:p>
            <a:fld id="{6430F5BA-4C46-408D-A886-53060CC5392B}" type="slidenum">
              <a:rPr lang="en-US" smtClean="0"/>
              <a:pPr/>
              <a:t>27</a:t>
            </a:fld>
            <a:endParaRPr lang="en-US"/>
          </a:p>
        </p:txBody>
      </p:sp>
    </p:spTree>
    <p:extLst>
      <p:ext uri="{BB962C8B-B14F-4D97-AF65-F5344CB8AC3E}">
        <p14:creationId xmlns:p14="http://schemas.microsoft.com/office/powerpoint/2010/main" val="4212652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D0FA4135-D256-4DA8-8E76-44826B70E2B1}" type="slidenum">
              <a:rPr lang="en-US"/>
              <a:pPr eaLnBrk="1" hangingPunct="1"/>
              <a:t>29</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B9A501-E7B5-4A80-AEB1-9271E8AC7E6C}" type="slidenum">
              <a:rPr lang="en-US"/>
              <a:pPr/>
              <a:t>30</a:t>
            </a:fld>
            <a:endParaRPr lang="en-US"/>
          </a:p>
        </p:txBody>
      </p:sp>
      <p:sp>
        <p:nvSpPr>
          <p:cNvPr id="1181698" name="Rectangle 2"/>
          <p:cNvSpPr>
            <a:spLocks noGrp="1" noRot="1" noChangeAspect="1" noChangeArrowheads="1" noTextEdit="1"/>
          </p:cNvSpPr>
          <p:nvPr>
            <p:ph type="sldImg"/>
          </p:nvPr>
        </p:nvSpPr>
        <p:spPr>
          <a:ln/>
        </p:spPr>
      </p:sp>
      <p:sp>
        <p:nvSpPr>
          <p:cNvPr id="1181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EA7A98-44E2-4547-80A0-49486DACBED5}" type="slidenum">
              <a:rPr lang="en-US"/>
              <a:pPr/>
              <a:t>31</a:t>
            </a:fld>
            <a:endParaRPr lang="en-US"/>
          </a:p>
        </p:txBody>
      </p:sp>
      <p:sp>
        <p:nvSpPr>
          <p:cNvPr id="2031618" name="Rectangle 2"/>
          <p:cNvSpPr>
            <a:spLocks noGrp="1" noRot="1" noChangeAspect="1" noChangeArrowheads="1" noTextEdit="1"/>
          </p:cNvSpPr>
          <p:nvPr>
            <p:ph type="sldImg"/>
          </p:nvPr>
        </p:nvSpPr>
        <p:spPr>
          <a:ln/>
        </p:spPr>
      </p:sp>
      <p:sp>
        <p:nvSpPr>
          <p:cNvPr id="203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296151-E747-4474-8B6C-920B7E58B14D}" type="slidenum">
              <a:rPr lang="en-US"/>
              <a:pPr/>
              <a:t>34</a:t>
            </a:fld>
            <a:endParaRPr lang="en-US"/>
          </a:p>
        </p:txBody>
      </p:sp>
      <p:sp>
        <p:nvSpPr>
          <p:cNvPr id="854018" name="Rectangle 2"/>
          <p:cNvSpPr>
            <a:spLocks noGrp="1" noRot="1" noChangeAspect="1" noChangeArrowheads="1" noTextEdit="1"/>
          </p:cNvSpPr>
          <p:nvPr>
            <p:ph type="sldImg"/>
          </p:nvPr>
        </p:nvSpPr>
        <p:spPr>
          <a:ln/>
        </p:spPr>
      </p:sp>
      <p:sp>
        <p:nvSpPr>
          <p:cNvPr id="85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FB8487-F9C6-43C9-B350-5E215AF38A5B}" type="slidenum">
              <a:rPr lang="en-US"/>
              <a:pPr/>
              <a:t>35</a:t>
            </a:fld>
            <a:endParaRPr lang="en-US"/>
          </a:p>
        </p:txBody>
      </p:sp>
      <p:sp>
        <p:nvSpPr>
          <p:cNvPr id="1988610" name="Rectangle 2"/>
          <p:cNvSpPr>
            <a:spLocks noGrp="1" noRot="1" noChangeAspect="1" noChangeArrowheads="1" noTextEdit="1"/>
          </p:cNvSpPr>
          <p:nvPr>
            <p:ph type="sldImg"/>
          </p:nvPr>
        </p:nvSpPr>
        <p:spPr>
          <a:ln/>
        </p:spPr>
      </p:sp>
      <p:sp>
        <p:nvSpPr>
          <p:cNvPr id="198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A408FE-62CC-4CF5-8DD5-D6E90AFF203C}" type="slidenum">
              <a:rPr lang="en-US"/>
              <a:pPr/>
              <a:t>36</a:t>
            </a:fld>
            <a:endParaRPr lang="en-US"/>
          </a:p>
        </p:txBody>
      </p:sp>
      <p:sp>
        <p:nvSpPr>
          <p:cNvPr id="1986562" name="Rectangle 2"/>
          <p:cNvSpPr>
            <a:spLocks noGrp="1" noRot="1" noChangeAspect="1" noChangeArrowheads="1" noTextEdit="1"/>
          </p:cNvSpPr>
          <p:nvPr>
            <p:ph type="sldImg"/>
          </p:nvPr>
        </p:nvSpPr>
        <p:spPr>
          <a:ln/>
        </p:spPr>
      </p:sp>
      <p:sp>
        <p:nvSpPr>
          <p:cNvPr id="198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5B54D9-6A5F-448D-BC53-942510FB76EC}" type="slidenum">
              <a:rPr lang="en-US"/>
              <a:pPr/>
              <a:t>37</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BEA306-ACE4-486B-9B01-80B641B94EE8}" type="slidenum">
              <a:rPr lang="en-US"/>
              <a:pPr/>
              <a:t>4</a:t>
            </a:fld>
            <a:endParaRPr lang="en-US"/>
          </a:p>
        </p:txBody>
      </p:sp>
      <p:sp>
        <p:nvSpPr>
          <p:cNvPr id="1961986" name="Rectangle 2"/>
          <p:cNvSpPr>
            <a:spLocks noGrp="1" noRot="1" noChangeAspect="1" noChangeArrowheads="1" noTextEdit="1"/>
          </p:cNvSpPr>
          <p:nvPr>
            <p:ph type="sldImg"/>
          </p:nvPr>
        </p:nvSpPr>
        <p:spPr>
          <a:ln/>
        </p:spPr>
      </p:sp>
      <p:sp>
        <p:nvSpPr>
          <p:cNvPr id="196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B56D57-A36A-4AAA-B848-69F47CA31296}" type="slidenum">
              <a:rPr lang="en-US"/>
              <a:pPr/>
              <a:t>38</a:t>
            </a:fld>
            <a:endParaRPr lang="en-US"/>
          </a:p>
        </p:txBody>
      </p:sp>
      <p:sp>
        <p:nvSpPr>
          <p:cNvPr id="1181698" name="Rectangle 2"/>
          <p:cNvSpPr>
            <a:spLocks noGrp="1" noRot="1" noChangeAspect="1" noChangeArrowheads="1" noTextEdit="1"/>
          </p:cNvSpPr>
          <p:nvPr>
            <p:ph type="sldImg"/>
          </p:nvPr>
        </p:nvSpPr>
        <p:spPr>
          <a:ln/>
        </p:spPr>
      </p:sp>
      <p:sp>
        <p:nvSpPr>
          <p:cNvPr id="1181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775004-5811-485D-9A4F-C8AB5F667524}" type="slidenum">
              <a:rPr lang="en-US"/>
              <a:pPr/>
              <a:t>39</a:t>
            </a:fld>
            <a:endParaRPr lang="en-US"/>
          </a:p>
        </p:txBody>
      </p:sp>
      <p:sp>
        <p:nvSpPr>
          <p:cNvPr id="1994754" name="Rectangle 2"/>
          <p:cNvSpPr>
            <a:spLocks noGrp="1" noRot="1" noChangeAspect="1" noChangeArrowheads="1" noTextEdit="1"/>
          </p:cNvSpPr>
          <p:nvPr>
            <p:ph type="sldImg"/>
          </p:nvPr>
        </p:nvSpPr>
        <p:spPr>
          <a:ln/>
        </p:spPr>
      </p:sp>
      <p:sp>
        <p:nvSpPr>
          <p:cNvPr id="199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C76D4E-75BE-4298-B7AB-9525D87A87BD}" type="slidenum">
              <a:rPr lang="en-US"/>
              <a:pPr/>
              <a:t>40</a:t>
            </a:fld>
            <a:endParaRPr lang="en-US"/>
          </a:p>
        </p:txBody>
      </p:sp>
      <p:sp>
        <p:nvSpPr>
          <p:cNvPr id="1400834" name="Rectangle 2"/>
          <p:cNvSpPr>
            <a:spLocks noGrp="1" noRot="1" noChangeAspect="1" noChangeArrowheads="1" noTextEdit="1"/>
          </p:cNvSpPr>
          <p:nvPr>
            <p:ph type="sldImg"/>
          </p:nvPr>
        </p:nvSpPr>
        <p:spPr>
          <a:ln/>
        </p:spPr>
      </p:sp>
      <p:sp>
        <p:nvSpPr>
          <p:cNvPr id="140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1BBF3B-FB09-4E72-951A-0C17FA44E047}" type="slidenum">
              <a:rPr lang="en-US"/>
              <a:pPr/>
              <a:t>41</a:t>
            </a:fld>
            <a:endParaRPr lang="en-US"/>
          </a:p>
        </p:txBody>
      </p:sp>
      <p:sp>
        <p:nvSpPr>
          <p:cNvPr id="2002946" name="Rectangle 2"/>
          <p:cNvSpPr>
            <a:spLocks noGrp="1" noRot="1" noChangeAspect="1" noChangeArrowheads="1" noTextEdit="1"/>
          </p:cNvSpPr>
          <p:nvPr>
            <p:ph type="sldImg"/>
          </p:nvPr>
        </p:nvSpPr>
        <p:spPr>
          <a:ln/>
        </p:spPr>
      </p:sp>
      <p:sp>
        <p:nvSpPr>
          <p:cNvPr id="200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6F5704-11EB-4E15-BF04-515BC4201A63}" type="slidenum">
              <a:rPr lang="en-US"/>
              <a:pPr/>
              <a:t>42</a:t>
            </a:fld>
            <a:endParaRPr lang="en-US"/>
          </a:p>
        </p:txBody>
      </p:sp>
      <p:sp>
        <p:nvSpPr>
          <p:cNvPr id="2004994" name="Rectangle 2"/>
          <p:cNvSpPr>
            <a:spLocks noGrp="1" noRot="1" noChangeAspect="1" noChangeArrowheads="1" noTextEdit="1"/>
          </p:cNvSpPr>
          <p:nvPr>
            <p:ph type="sldImg"/>
          </p:nvPr>
        </p:nvSpPr>
        <p:spPr>
          <a:ln/>
        </p:spPr>
      </p:sp>
      <p:sp>
        <p:nvSpPr>
          <p:cNvPr id="200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C9E9B-8B06-4CD8-8A02-CFA8B2AB3F74}" type="slidenum">
              <a:rPr lang="en-US"/>
              <a:pPr/>
              <a:t>43</a:t>
            </a:fld>
            <a:endParaRPr lang="en-US"/>
          </a:p>
        </p:txBody>
      </p:sp>
      <p:sp>
        <p:nvSpPr>
          <p:cNvPr id="1998850" name="Rectangle 2"/>
          <p:cNvSpPr>
            <a:spLocks noGrp="1" noRot="1" noChangeAspect="1" noChangeArrowheads="1" noTextEdit="1"/>
          </p:cNvSpPr>
          <p:nvPr>
            <p:ph type="sldImg"/>
          </p:nvPr>
        </p:nvSpPr>
        <p:spPr>
          <a:ln/>
        </p:spPr>
      </p:sp>
      <p:sp>
        <p:nvSpPr>
          <p:cNvPr id="199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F5B432-F2D1-4F36-947B-32A55BE11264}" type="slidenum">
              <a:rPr lang="en-US"/>
              <a:pPr/>
              <a:t>44</a:t>
            </a:fld>
            <a:endParaRPr lang="en-US"/>
          </a:p>
        </p:txBody>
      </p:sp>
      <p:sp>
        <p:nvSpPr>
          <p:cNvPr id="2000898" name="Rectangle 2"/>
          <p:cNvSpPr>
            <a:spLocks noGrp="1" noRot="1" noChangeAspect="1" noChangeArrowheads="1" noTextEdit="1"/>
          </p:cNvSpPr>
          <p:nvPr>
            <p:ph type="sldImg"/>
          </p:nvPr>
        </p:nvSpPr>
        <p:spPr>
          <a:ln/>
        </p:spPr>
      </p:sp>
      <p:sp>
        <p:nvSpPr>
          <p:cNvPr id="200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FA8498-DE82-4F5E-956E-2DC263AE8FBA}" type="slidenum">
              <a:rPr lang="en-US"/>
              <a:pPr/>
              <a:t>45</a:t>
            </a:fld>
            <a:endParaRPr lang="en-US"/>
          </a:p>
        </p:txBody>
      </p:sp>
      <p:sp>
        <p:nvSpPr>
          <p:cNvPr id="1982466" name="Rectangle 2"/>
          <p:cNvSpPr>
            <a:spLocks noGrp="1" noRot="1" noChangeAspect="1" noChangeArrowheads="1" noTextEdit="1"/>
          </p:cNvSpPr>
          <p:nvPr>
            <p:ph type="sldImg"/>
          </p:nvPr>
        </p:nvSpPr>
        <p:spPr>
          <a:ln/>
        </p:spPr>
      </p:sp>
      <p:sp>
        <p:nvSpPr>
          <p:cNvPr id="198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BA49C3-039A-4822-9A19-0241FBB13C99}" type="slidenum">
              <a:rPr lang="en-US"/>
              <a:pPr/>
              <a:t>46</a:t>
            </a:fld>
            <a:endParaRPr lang="en-US"/>
          </a:p>
        </p:txBody>
      </p:sp>
      <p:sp>
        <p:nvSpPr>
          <p:cNvPr id="2009090" name="Rectangle 2"/>
          <p:cNvSpPr>
            <a:spLocks noGrp="1" noRot="1" noChangeAspect="1" noChangeArrowheads="1" noTextEdit="1"/>
          </p:cNvSpPr>
          <p:nvPr>
            <p:ph type="sldImg"/>
          </p:nvPr>
        </p:nvSpPr>
        <p:spPr>
          <a:ln/>
        </p:spPr>
      </p:sp>
      <p:sp>
        <p:nvSpPr>
          <p:cNvPr id="200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B6F8F4-F3B6-4C40-9481-050D50330544}" type="slidenum">
              <a:rPr lang="en-US"/>
              <a:pPr/>
              <a:t>47</a:t>
            </a:fld>
            <a:endParaRPr lang="en-US"/>
          </a:p>
        </p:txBody>
      </p:sp>
      <p:sp>
        <p:nvSpPr>
          <p:cNvPr id="2011138" name="Rectangle 2"/>
          <p:cNvSpPr>
            <a:spLocks noGrp="1" noRot="1" noChangeAspect="1" noChangeArrowheads="1" noTextEdit="1"/>
          </p:cNvSpPr>
          <p:nvPr>
            <p:ph type="sldImg"/>
          </p:nvPr>
        </p:nvSpPr>
        <p:spPr>
          <a:ln/>
        </p:spPr>
      </p:sp>
      <p:sp>
        <p:nvSpPr>
          <p:cNvPr id="201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33DB61-54AA-4074-9749-C9CB0008BEBF}" type="slidenum">
              <a:rPr lang="en-US"/>
              <a:pPr/>
              <a:t>5</a:t>
            </a:fld>
            <a:endParaRPr lang="en-US"/>
          </a:p>
        </p:txBody>
      </p:sp>
      <p:sp>
        <p:nvSpPr>
          <p:cNvPr id="1972226" name="Rectangle 2"/>
          <p:cNvSpPr>
            <a:spLocks noGrp="1" noRot="1" noChangeAspect="1" noChangeArrowheads="1" noTextEdit="1"/>
          </p:cNvSpPr>
          <p:nvPr>
            <p:ph type="sldImg"/>
          </p:nvPr>
        </p:nvSpPr>
        <p:spPr>
          <a:ln/>
        </p:spPr>
      </p:sp>
      <p:sp>
        <p:nvSpPr>
          <p:cNvPr id="197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93B939-7F33-4FE5-987A-B07CCD733F52}" type="slidenum">
              <a:rPr lang="en-US"/>
              <a:pPr/>
              <a:t>48</a:t>
            </a:fld>
            <a:endParaRPr lang="en-US"/>
          </a:p>
        </p:txBody>
      </p:sp>
      <p:sp>
        <p:nvSpPr>
          <p:cNvPr id="2013186" name="Rectangle 2"/>
          <p:cNvSpPr>
            <a:spLocks noGrp="1" noRot="1" noChangeAspect="1" noChangeArrowheads="1" noTextEdit="1"/>
          </p:cNvSpPr>
          <p:nvPr>
            <p:ph type="sldImg"/>
          </p:nvPr>
        </p:nvSpPr>
        <p:spPr>
          <a:ln/>
        </p:spPr>
      </p:sp>
      <p:sp>
        <p:nvSpPr>
          <p:cNvPr id="201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07A90C-0EA7-4ECA-923A-949850C0A09C}" type="slidenum">
              <a:rPr lang="en-US"/>
              <a:pPr/>
              <a:t>49</a:t>
            </a:fld>
            <a:endParaRPr lang="en-US"/>
          </a:p>
        </p:txBody>
      </p:sp>
      <p:sp>
        <p:nvSpPr>
          <p:cNvPr id="1148930" name="Rectangle 2"/>
          <p:cNvSpPr>
            <a:spLocks noGrp="1" noRot="1" noChangeAspect="1" noChangeArrowheads="1" noTextEdit="1"/>
          </p:cNvSpPr>
          <p:nvPr>
            <p:ph type="sldImg"/>
          </p:nvPr>
        </p:nvSpPr>
        <p:spPr>
          <a:ln/>
        </p:spPr>
      </p:sp>
      <p:sp>
        <p:nvSpPr>
          <p:cNvPr id="1148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4819AD-8200-4F2F-B682-515A1A1A64C5}" type="slidenum">
              <a:rPr lang="en-US"/>
              <a:pPr/>
              <a:t>51</a:t>
            </a:fld>
            <a:endParaRPr lang="en-US"/>
          </a:p>
        </p:txBody>
      </p:sp>
      <p:sp>
        <p:nvSpPr>
          <p:cNvPr id="2019330" name="Rectangle 2"/>
          <p:cNvSpPr>
            <a:spLocks noGrp="1" noRot="1" noChangeAspect="1" noChangeArrowheads="1" noTextEdit="1"/>
          </p:cNvSpPr>
          <p:nvPr>
            <p:ph type="sldImg"/>
          </p:nvPr>
        </p:nvSpPr>
        <p:spPr>
          <a:ln/>
        </p:spPr>
      </p:sp>
      <p:sp>
        <p:nvSpPr>
          <p:cNvPr id="201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08EF39-7323-4F77-BCDB-F50D28C28E89}" type="slidenum">
              <a:rPr lang="en-US"/>
              <a:pPr/>
              <a:t>52</a:t>
            </a:fld>
            <a:endParaRPr lang="en-US"/>
          </a:p>
        </p:txBody>
      </p:sp>
      <p:sp>
        <p:nvSpPr>
          <p:cNvPr id="2068482" name="Rectangle 2"/>
          <p:cNvSpPr>
            <a:spLocks noGrp="1" noRot="1" noChangeAspect="1" noChangeArrowheads="1" noTextEdit="1"/>
          </p:cNvSpPr>
          <p:nvPr>
            <p:ph type="sldImg"/>
          </p:nvPr>
        </p:nvSpPr>
        <p:spPr>
          <a:ln/>
        </p:spPr>
      </p:sp>
      <p:sp>
        <p:nvSpPr>
          <p:cNvPr id="206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989A31-6E0B-40FE-B614-2AE912F8B215}" type="slidenum">
              <a:rPr lang="en-US"/>
              <a:pPr/>
              <a:t>53</a:t>
            </a:fld>
            <a:endParaRPr lang="en-US"/>
          </a:p>
        </p:txBody>
      </p:sp>
      <p:sp>
        <p:nvSpPr>
          <p:cNvPr id="2069506" name="Rectangle 2"/>
          <p:cNvSpPr>
            <a:spLocks noGrp="1" noRot="1" noChangeAspect="1" noChangeArrowheads="1" noTextEdit="1"/>
          </p:cNvSpPr>
          <p:nvPr>
            <p:ph type="sldImg"/>
          </p:nvPr>
        </p:nvSpPr>
        <p:spPr>
          <a:ln/>
        </p:spPr>
      </p:sp>
      <p:sp>
        <p:nvSpPr>
          <p:cNvPr id="206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the next slide, use the same setup for single slit diffraction. </a:t>
            </a:r>
            <a:endParaRPr lang="en-US" dirty="0"/>
          </a:p>
        </p:txBody>
      </p:sp>
      <p:sp>
        <p:nvSpPr>
          <p:cNvPr id="4" name="Slide Number Placeholder 3"/>
          <p:cNvSpPr>
            <a:spLocks noGrp="1"/>
          </p:cNvSpPr>
          <p:nvPr>
            <p:ph type="sldNum" sz="quarter" idx="10"/>
          </p:nvPr>
        </p:nvSpPr>
        <p:spPr/>
        <p:txBody>
          <a:bodyPr/>
          <a:lstStyle/>
          <a:p>
            <a:fld id="{6430F5BA-4C46-408D-A886-53060CC5392B}" type="slidenum">
              <a:rPr lang="en-US" smtClean="0"/>
              <a:pPr/>
              <a:t>55</a:t>
            </a:fld>
            <a:endParaRPr lang="en-US"/>
          </a:p>
        </p:txBody>
      </p:sp>
    </p:spTree>
    <p:extLst>
      <p:ext uri="{BB962C8B-B14F-4D97-AF65-F5344CB8AC3E}">
        <p14:creationId xmlns:p14="http://schemas.microsoft.com/office/powerpoint/2010/main" val="11063455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Water moves up and down.</a:t>
            </a:r>
          </a:p>
          <a:p>
            <a:endParaRPr lang="en-US" dirty="0"/>
          </a:p>
        </p:txBody>
      </p:sp>
      <p:sp>
        <p:nvSpPr>
          <p:cNvPr id="4" name="Slide Number Placeholder 3"/>
          <p:cNvSpPr>
            <a:spLocks noGrp="1"/>
          </p:cNvSpPr>
          <p:nvPr>
            <p:ph type="sldNum" sz="quarter" idx="10"/>
          </p:nvPr>
        </p:nvSpPr>
        <p:spPr/>
        <p:txBody>
          <a:bodyPr/>
          <a:lstStyle/>
          <a:p>
            <a:fld id="{6430F5BA-4C46-408D-A886-53060CC5392B}" type="slidenum">
              <a:rPr lang="en-US" smtClean="0"/>
              <a:pPr/>
              <a:t>58</a:t>
            </a:fld>
            <a:endParaRPr lang="en-US"/>
          </a:p>
        </p:txBody>
      </p:sp>
    </p:spTree>
    <p:extLst>
      <p:ext uri="{BB962C8B-B14F-4D97-AF65-F5344CB8AC3E}">
        <p14:creationId xmlns:p14="http://schemas.microsoft.com/office/powerpoint/2010/main" val="16928089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E767BF-AC67-489B-B896-4E24A930D777}" type="slidenum">
              <a:rPr lang="en-US"/>
              <a:pPr/>
              <a:t>61</a:t>
            </a:fld>
            <a:endParaRPr lang="en-US"/>
          </a:p>
        </p:txBody>
      </p:sp>
      <p:sp>
        <p:nvSpPr>
          <p:cNvPr id="1996802" name="Rectangle 2"/>
          <p:cNvSpPr>
            <a:spLocks noGrp="1" noRot="1" noChangeAspect="1" noChangeArrowheads="1" noTextEdit="1"/>
          </p:cNvSpPr>
          <p:nvPr>
            <p:ph type="sldImg"/>
          </p:nvPr>
        </p:nvSpPr>
        <p:spPr>
          <a:ln/>
        </p:spPr>
      </p:sp>
      <p:sp>
        <p:nvSpPr>
          <p:cNvPr id="19968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28373F-6A0F-4700-B889-2A1C5A49680B}" type="slidenum">
              <a:rPr lang="en-US"/>
              <a:pPr/>
              <a:t>6</a:t>
            </a:fld>
            <a:endParaRPr lang="en-US"/>
          </a:p>
        </p:txBody>
      </p:sp>
      <p:sp>
        <p:nvSpPr>
          <p:cNvPr id="1968130" name="Rectangle 2"/>
          <p:cNvSpPr>
            <a:spLocks noGrp="1" noRot="1" noChangeAspect="1" noChangeArrowheads="1" noTextEdit="1"/>
          </p:cNvSpPr>
          <p:nvPr>
            <p:ph type="sldImg"/>
          </p:nvPr>
        </p:nvSpPr>
        <p:spPr>
          <a:ln/>
        </p:spPr>
      </p:sp>
      <p:sp>
        <p:nvSpPr>
          <p:cNvPr id="196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8A6991-E94C-4844-9930-1EF9B79F9C49}" type="slidenum">
              <a:rPr lang="en-US"/>
              <a:pPr/>
              <a:t>7</a:t>
            </a:fld>
            <a:endParaRPr lang="en-US"/>
          </a:p>
        </p:txBody>
      </p:sp>
      <p:sp>
        <p:nvSpPr>
          <p:cNvPr id="1974274" name="Rectangle 2"/>
          <p:cNvSpPr>
            <a:spLocks noGrp="1" noRot="1" noChangeAspect="1" noChangeArrowheads="1" noTextEdit="1"/>
          </p:cNvSpPr>
          <p:nvPr>
            <p:ph type="sldImg"/>
          </p:nvPr>
        </p:nvSpPr>
        <p:spPr>
          <a:ln/>
        </p:spPr>
      </p:sp>
      <p:sp>
        <p:nvSpPr>
          <p:cNvPr id="197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9A8C56-7A53-4A33-B27D-469F7F863304}" type="slidenum">
              <a:rPr lang="en-US"/>
              <a:pPr/>
              <a:t>8</a:t>
            </a:fld>
            <a:endParaRPr lang="en-US"/>
          </a:p>
        </p:txBody>
      </p:sp>
      <p:sp>
        <p:nvSpPr>
          <p:cNvPr id="1402882" name="Rectangle 2"/>
          <p:cNvSpPr>
            <a:spLocks noGrp="1" noRot="1" noChangeAspect="1" noChangeArrowheads="1" noTextEdit="1"/>
          </p:cNvSpPr>
          <p:nvPr>
            <p:ph type="sldImg"/>
          </p:nvPr>
        </p:nvSpPr>
        <p:spPr>
          <a:ln/>
        </p:spPr>
      </p:sp>
      <p:sp>
        <p:nvSpPr>
          <p:cNvPr id="140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466BE5-16D4-4940-9A62-EC167C456E5F}" type="slidenum">
              <a:rPr lang="en-US"/>
              <a:pPr/>
              <a:t>9</a:t>
            </a:fld>
            <a:endParaRPr lang="en-US"/>
          </a:p>
        </p:txBody>
      </p:sp>
      <p:sp>
        <p:nvSpPr>
          <p:cNvPr id="12431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431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096681-FA0D-4B67-851C-6DF619078FFB}" type="slidenum">
              <a:rPr lang="en-US"/>
              <a:pPr/>
              <a:t>10</a:t>
            </a:fld>
            <a:endParaRPr lang="en-US"/>
          </a:p>
        </p:txBody>
      </p:sp>
      <p:sp>
        <p:nvSpPr>
          <p:cNvPr id="1982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824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146" name="Group 2"/>
          <p:cNvGrpSpPr>
            <a:grpSpLocks/>
          </p:cNvGrpSpPr>
          <p:nvPr/>
        </p:nvGrpSpPr>
        <p:grpSpPr bwMode="auto">
          <a:xfrm>
            <a:off x="0" y="-14288"/>
            <a:ext cx="9155113" cy="6884988"/>
            <a:chOff x="0" y="-9"/>
            <a:chExt cx="5767" cy="4337"/>
          </a:xfrm>
        </p:grpSpPr>
        <p:sp>
          <p:nvSpPr>
            <p:cNvPr id="6147" name="Freeform 3"/>
            <p:cNvSpPr>
              <a:spLocks/>
            </p:cNvSpPr>
            <p:nvPr/>
          </p:nvSpPr>
          <p:spPr bwMode="hidden">
            <a:xfrm>
              <a:off x="1632" y="-5"/>
              <a:ext cx="1737" cy="4333"/>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 name="Freeform 4"/>
            <p:cNvSpPr>
              <a:spLocks/>
            </p:cNvSpPr>
            <p:nvPr/>
          </p:nvSpPr>
          <p:spPr bwMode="hidden">
            <a:xfrm>
              <a:off x="0" y="-7"/>
              <a:ext cx="1737" cy="4329"/>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Freeform 5"/>
            <p:cNvSpPr>
              <a:spLocks/>
            </p:cNvSpPr>
            <p:nvPr/>
          </p:nvSpPr>
          <p:spPr bwMode="hidden">
            <a:xfrm>
              <a:off x="3744" y="-4"/>
              <a:ext cx="1739" cy="4330"/>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Freeform 6"/>
            <p:cNvSpPr>
              <a:spLocks/>
            </p:cNvSpPr>
            <p:nvPr/>
          </p:nvSpPr>
          <p:spPr bwMode="hidden">
            <a:xfrm>
              <a:off x="1920" y="-9"/>
              <a:ext cx="2080" cy="4324"/>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Freeform 7"/>
            <p:cNvSpPr>
              <a:spLocks/>
            </p:cNvSpPr>
            <p:nvPr/>
          </p:nvSpPr>
          <p:spPr bwMode="hidden">
            <a:xfrm>
              <a:off x="117" y="97"/>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Freeform 8"/>
            <p:cNvSpPr>
              <a:spLocks/>
            </p:cNvSpPr>
            <p:nvPr/>
          </p:nvSpPr>
          <p:spPr bwMode="hidden">
            <a:xfrm rot="2702961" flipH="1">
              <a:off x="810" y="766"/>
              <a:ext cx="2544" cy="100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Freeform 9"/>
            <p:cNvSpPr>
              <a:spLocks/>
            </p:cNvSpPr>
            <p:nvPr/>
          </p:nvSpPr>
          <p:spPr bwMode="hidden">
            <a:xfrm>
              <a:off x="83" y="49"/>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 name="Freeform 10"/>
            <p:cNvSpPr>
              <a:spLocks/>
            </p:cNvSpPr>
            <p:nvPr/>
          </p:nvSpPr>
          <p:spPr bwMode="hidden">
            <a:xfrm rot="-2895842">
              <a:off x="-984" y="1041"/>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5" name="Freeform 11"/>
            <p:cNvSpPr>
              <a:spLocks/>
            </p:cNvSpPr>
            <p:nvPr/>
          </p:nvSpPr>
          <p:spPr bwMode="hidden">
            <a:xfrm rot="-2305141">
              <a:off x="1331" y="913"/>
              <a:ext cx="3594" cy="1735"/>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6" name="Freeform 12"/>
            <p:cNvSpPr>
              <a:spLocks/>
            </p:cNvSpPr>
            <p:nvPr/>
          </p:nvSpPr>
          <p:spPr bwMode="hidden">
            <a:xfrm rot="2084418" flipH="1">
              <a:off x="1859" y="865"/>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Freeform 13"/>
            <p:cNvSpPr>
              <a:spLocks/>
            </p:cNvSpPr>
            <p:nvPr/>
          </p:nvSpPr>
          <p:spPr bwMode="hidden">
            <a:xfrm>
              <a:off x="4250" y="-7"/>
              <a:ext cx="1089" cy="2285"/>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Rectangle 14"/>
            <p:cNvSpPr>
              <a:spLocks noChangeArrowheads="1"/>
            </p:cNvSpPr>
            <p:nvPr/>
          </p:nvSpPr>
          <p:spPr bwMode="invGray">
            <a:xfrm>
              <a:off x="0" y="2441"/>
              <a:ext cx="5760" cy="432"/>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 name="Freeform 15"/>
            <p:cNvSpPr>
              <a:spLocks/>
            </p:cNvSpPr>
            <p:nvPr/>
          </p:nvSpPr>
          <p:spPr bwMode="invGray">
            <a:xfrm>
              <a:off x="1632" y="2487"/>
              <a:ext cx="1737" cy="382"/>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0" name="Freeform 16"/>
            <p:cNvSpPr>
              <a:spLocks/>
            </p:cNvSpPr>
            <p:nvPr/>
          </p:nvSpPr>
          <p:spPr bwMode="invGray">
            <a:xfrm>
              <a:off x="0" y="2487"/>
              <a:ext cx="1737" cy="381"/>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1" name="Freeform 17"/>
            <p:cNvSpPr>
              <a:spLocks/>
            </p:cNvSpPr>
            <p:nvPr/>
          </p:nvSpPr>
          <p:spPr bwMode="invGray">
            <a:xfrm>
              <a:off x="3744" y="2487"/>
              <a:ext cx="1739" cy="382"/>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2" name="Freeform 18"/>
            <p:cNvSpPr>
              <a:spLocks/>
            </p:cNvSpPr>
            <p:nvPr/>
          </p:nvSpPr>
          <p:spPr bwMode="invGray">
            <a:xfrm>
              <a:off x="1920" y="2487"/>
              <a:ext cx="2080" cy="381"/>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 name="Rectangle 19"/>
            <p:cNvSpPr>
              <a:spLocks noChangeArrowheads="1"/>
            </p:cNvSpPr>
            <p:nvPr/>
          </p:nvSpPr>
          <p:spPr bwMode="invGray">
            <a:xfrm>
              <a:off x="7" y="2456"/>
              <a:ext cx="5760" cy="432"/>
            </a:xfrm>
            <a:prstGeom prst="rect">
              <a:avLst/>
            </a:prstGeom>
            <a:solidFill>
              <a:schemeClr val="bg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 name="Freeform 20"/>
            <p:cNvSpPr>
              <a:spLocks/>
            </p:cNvSpPr>
            <p:nvPr/>
          </p:nvSpPr>
          <p:spPr bwMode="invGray">
            <a:xfrm>
              <a:off x="2583" y="2449"/>
              <a:ext cx="1036" cy="420"/>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5" name="Freeform 21"/>
            <p:cNvSpPr>
              <a:spLocks/>
            </p:cNvSpPr>
            <p:nvPr/>
          </p:nvSpPr>
          <p:spPr bwMode="invGray">
            <a:xfrm rot="18897039" flipH="1">
              <a:off x="1486" y="2417"/>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6" name="Freeform 22"/>
            <p:cNvSpPr>
              <a:spLocks/>
            </p:cNvSpPr>
            <p:nvPr/>
          </p:nvSpPr>
          <p:spPr bwMode="invGray">
            <a:xfrm rot="18897039" flipH="1">
              <a:off x="766" y="2417"/>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7" name="Freeform 23"/>
            <p:cNvSpPr>
              <a:spLocks/>
            </p:cNvSpPr>
            <p:nvPr/>
          </p:nvSpPr>
          <p:spPr bwMode="invGray">
            <a:xfrm rot="18897039" flipH="1">
              <a:off x="31" y="2385"/>
              <a:ext cx="1034" cy="487"/>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8" name="Freeform 24"/>
            <p:cNvSpPr>
              <a:spLocks/>
            </p:cNvSpPr>
            <p:nvPr/>
          </p:nvSpPr>
          <p:spPr bwMode="invGray">
            <a:xfrm flipH="1" flipV="1">
              <a:off x="576" y="2441"/>
              <a:ext cx="3552"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9" name="Freeform 25"/>
            <p:cNvSpPr>
              <a:spLocks/>
            </p:cNvSpPr>
            <p:nvPr/>
          </p:nvSpPr>
          <p:spPr bwMode="invGray">
            <a:xfrm flipH="1" flipV="1">
              <a:off x="240" y="2441"/>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0" name="Freeform 26"/>
            <p:cNvSpPr>
              <a:spLocks/>
            </p:cNvSpPr>
            <p:nvPr/>
          </p:nvSpPr>
          <p:spPr bwMode="invGray">
            <a:xfrm flipH="1" flipV="1">
              <a:off x="3036" y="2489"/>
              <a:ext cx="1332" cy="38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1" name="Freeform 27"/>
            <p:cNvSpPr>
              <a:spLocks/>
            </p:cNvSpPr>
            <p:nvPr/>
          </p:nvSpPr>
          <p:spPr bwMode="invGray">
            <a:xfrm flipH="1" flipV="1">
              <a:off x="3984" y="2441"/>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2" name="Freeform 28"/>
            <p:cNvSpPr>
              <a:spLocks/>
            </p:cNvSpPr>
            <p:nvPr/>
          </p:nvSpPr>
          <p:spPr bwMode="invGray">
            <a:xfrm flipH="1" flipV="1">
              <a:off x="3456" y="2441"/>
              <a:ext cx="2304"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3" name="Rectangle 29"/>
            <p:cNvSpPr>
              <a:spLocks noChangeArrowheads="1"/>
            </p:cNvSpPr>
            <p:nvPr/>
          </p:nvSpPr>
          <p:spPr bwMode="invGray">
            <a:xfrm>
              <a:off x="0" y="2462"/>
              <a:ext cx="5760" cy="14"/>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4" name="Rectangle 30"/>
            <p:cNvSpPr>
              <a:spLocks noChangeArrowheads="1"/>
            </p:cNvSpPr>
            <p:nvPr/>
          </p:nvSpPr>
          <p:spPr bwMode="hidden">
            <a:xfrm>
              <a:off x="0" y="2880"/>
              <a:ext cx="5760" cy="57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5" name="Rectangle 31"/>
            <p:cNvSpPr>
              <a:spLocks noChangeArrowheads="1"/>
            </p:cNvSpPr>
            <p:nvPr/>
          </p:nvSpPr>
          <p:spPr bwMode="hidden">
            <a:xfrm>
              <a:off x="0" y="3408"/>
              <a:ext cx="5760" cy="9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176" name="Picture 32" descr="BTZBUL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 y="1650"/>
              <a:ext cx="204" cy="204"/>
            </a:xfrm>
            <a:prstGeom prst="rect">
              <a:avLst/>
            </a:prstGeom>
            <a:noFill/>
            <a:extLst>
              <a:ext uri="{909E8E84-426E-40DD-AFC4-6F175D3DCCD1}">
                <a14:hiddenFill xmlns:a14="http://schemas.microsoft.com/office/drawing/2010/main">
                  <a:solidFill>
                    <a:srgbClr val="FFFFFF"/>
                  </a:solidFill>
                </a14:hiddenFill>
              </a:ext>
            </a:extLst>
          </p:spPr>
        </p:pic>
      </p:grpSp>
      <p:sp>
        <p:nvSpPr>
          <p:cNvPr id="6177" name="Rectangle 33"/>
          <p:cNvSpPr>
            <a:spLocks noGrp="1" noChangeArrowheads="1"/>
          </p:cNvSpPr>
          <p:nvPr>
            <p:ph type="ctrTitle"/>
          </p:nvPr>
        </p:nvSpPr>
        <p:spPr>
          <a:xfrm>
            <a:off x="1676400" y="1905000"/>
            <a:ext cx="7239000" cy="1905000"/>
          </a:xfrm>
        </p:spPr>
        <p:txBody>
          <a:bodyPr/>
          <a:lstStyle>
            <a:lvl1pPr algn="l">
              <a:defRPr/>
            </a:lvl1pPr>
          </a:lstStyle>
          <a:p>
            <a:pPr lvl="0"/>
            <a:r>
              <a:rPr lang="en-US" noProof="0" smtClean="0"/>
              <a:t>Click to edit Master title style</a:t>
            </a:r>
          </a:p>
        </p:txBody>
      </p:sp>
      <p:sp>
        <p:nvSpPr>
          <p:cNvPr id="6178" name="Rectangle 34"/>
          <p:cNvSpPr>
            <a:spLocks noGrp="1" noChangeArrowheads="1"/>
          </p:cNvSpPr>
          <p:nvPr>
            <p:ph type="subTitle" idx="1"/>
          </p:nvPr>
        </p:nvSpPr>
        <p:spPr>
          <a:xfrm>
            <a:off x="1676400" y="4572000"/>
            <a:ext cx="6400800" cy="1679575"/>
          </a:xfrm>
        </p:spPr>
        <p:txBody>
          <a:bodyPr anchor="ctr"/>
          <a:lstStyle>
            <a:lvl1pPr marL="0" indent="0" algn="ctr">
              <a:buFont typeface="Wingdings" pitchFamily="79" charset="2"/>
              <a:buNone/>
              <a:defRPr/>
            </a:lvl1pPr>
          </a:lstStyle>
          <a:p>
            <a:pPr lvl="0"/>
            <a:r>
              <a:rPr lang="en-US" noProof="0" smtClean="0"/>
              <a:t>Click to edit Master subtitle style</a:t>
            </a:r>
          </a:p>
        </p:txBody>
      </p:sp>
      <p:sp>
        <p:nvSpPr>
          <p:cNvPr id="6179" name="Rectangle 35"/>
          <p:cNvSpPr>
            <a:spLocks noGrp="1" noChangeArrowheads="1"/>
          </p:cNvSpPr>
          <p:nvPr>
            <p:ph type="dt" sz="half" idx="2"/>
          </p:nvPr>
        </p:nvSpPr>
        <p:spPr>
          <a:xfrm>
            <a:off x="685800" y="6324600"/>
            <a:ext cx="1905000" cy="457200"/>
          </a:xfrm>
        </p:spPr>
        <p:txBody>
          <a:bodyPr/>
          <a:lstStyle>
            <a:lvl1pPr>
              <a:defRPr>
                <a:solidFill>
                  <a:schemeClr val="tx1"/>
                </a:solidFill>
              </a:defRPr>
            </a:lvl1pPr>
          </a:lstStyle>
          <a:p>
            <a:endParaRPr lang="en-US"/>
          </a:p>
        </p:txBody>
      </p:sp>
      <p:sp>
        <p:nvSpPr>
          <p:cNvPr id="6180" name="Rectangle 36"/>
          <p:cNvSpPr>
            <a:spLocks noGrp="1" noChangeArrowheads="1"/>
          </p:cNvSpPr>
          <p:nvPr>
            <p:ph type="ftr" sz="quarter" idx="3"/>
          </p:nvPr>
        </p:nvSpPr>
        <p:spPr>
          <a:xfrm>
            <a:off x="3124200" y="6096000"/>
            <a:ext cx="2895600" cy="457200"/>
          </a:xfrm>
        </p:spPr>
        <p:txBody>
          <a:bodyPr/>
          <a:lstStyle>
            <a:lvl1pPr>
              <a:defRPr/>
            </a:lvl1pPr>
          </a:lstStyle>
          <a:p>
            <a:endParaRPr lang="en-US"/>
          </a:p>
        </p:txBody>
      </p:sp>
      <p:sp>
        <p:nvSpPr>
          <p:cNvPr id="6181" name="Rectangle 37"/>
          <p:cNvSpPr>
            <a:spLocks noGrp="1" noChangeArrowheads="1"/>
          </p:cNvSpPr>
          <p:nvPr>
            <p:ph type="sldNum" sz="quarter" idx="4"/>
          </p:nvPr>
        </p:nvSpPr>
        <p:spPr>
          <a:xfrm>
            <a:off x="6553200" y="6324600"/>
            <a:ext cx="1905000" cy="457200"/>
          </a:xfrm>
        </p:spPr>
        <p:txBody>
          <a:bodyPr/>
          <a:lstStyle>
            <a:lvl1pPr>
              <a:defRPr>
                <a:solidFill>
                  <a:schemeClr val="tx1"/>
                </a:solidFill>
              </a:defRPr>
            </a:lvl1pPr>
          </a:lstStyle>
          <a:p>
            <a:fld id="{CDF7C03E-C37C-41F8-A6B8-01E8A5D1EF93}" type="slidenum">
              <a:rPr lang="en-US"/>
              <a:pPr/>
              <a:t>‹#›</a:t>
            </a:fld>
            <a:endParaRPr lang="en-US"/>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0F07DFA-C872-4408-80E1-6410F5E657D5}" type="slidenum">
              <a:rPr lang="en-US"/>
              <a:pPr/>
              <a:t>‹#›</a:t>
            </a:fld>
            <a:endParaRPr lang="en-US"/>
          </a:p>
        </p:txBody>
      </p:sp>
    </p:spTree>
    <p:extLst>
      <p:ext uri="{BB962C8B-B14F-4D97-AF65-F5344CB8AC3E}">
        <p14:creationId xmlns:p14="http://schemas.microsoft.com/office/powerpoint/2010/main" val="42945551"/>
      </p:ext>
    </p:extLst>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65138"/>
            <a:ext cx="1943100" cy="5630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65138"/>
            <a:ext cx="5676900" cy="5630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DC9708A-3DB4-430F-B700-8BB80E62E8A5}" type="slidenum">
              <a:rPr lang="en-US"/>
              <a:pPr/>
              <a:t>‹#›</a:t>
            </a:fld>
            <a:endParaRPr lang="en-US"/>
          </a:p>
        </p:txBody>
      </p:sp>
    </p:spTree>
    <p:extLst>
      <p:ext uri="{BB962C8B-B14F-4D97-AF65-F5344CB8AC3E}">
        <p14:creationId xmlns:p14="http://schemas.microsoft.com/office/powerpoint/2010/main" val="1349427510"/>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ECDD16-1EF2-44DE-981F-7F0AAAE779D5}" type="slidenum">
              <a:rPr lang="en-US"/>
              <a:pPr/>
              <a:t>‹#›</a:t>
            </a:fld>
            <a:endParaRPr lang="en-US"/>
          </a:p>
        </p:txBody>
      </p:sp>
    </p:spTree>
    <p:extLst>
      <p:ext uri="{BB962C8B-B14F-4D97-AF65-F5344CB8AC3E}">
        <p14:creationId xmlns:p14="http://schemas.microsoft.com/office/powerpoint/2010/main" val="4278319352"/>
      </p:ext>
    </p:extLst>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689019-EC1E-4CF3-935D-7A90D8757D08}" type="slidenum">
              <a:rPr lang="en-US"/>
              <a:pPr/>
              <a:t>‹#›</a:t>
            </a:fld>
            <a:endParaRPr lang="en-US"/>
          </a:p>
        </p:txBody>
      </p:sp>
    </p:spTree>
    <p:extLst>
      <p:ext uri="{BB962C8B-B14F-4D97-AF65-F5344CB8AC3E}">
        <p14:creationId xmlns:p14="http://schemas.microsoft.com/office/powerpoint/2010/main" val="114745859"/>
      </p:ext>
    </p:extLst>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BD77BC2-B347-4982-BB32-8A5A1A22BB4A}" type="slidenum">
              <a:rPr lang="en-US"/>
              <a:pPr/>
              <a:t>‹#›</a:t>
            </a:fld>
            <a:endParaRPr lang="en-US"/>
          </a:p>
        </p:txBody>
      </p:sp>
    </p:spTree>
    <p:extLst>
      <p:ext uri="{BB962C8B-B14F-4D97-AF65-F5344CB8AC3E}">
        <p14:creationId xmlns:p14="http://schemas.microsoft.com/office/powerpoint/2010/main" val="2931005800"/>
      </p:ext>
    </p:extLst>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62B8DCA-69C5-4F55-B99E-C97C681DD0E7}" type="slidenum">
              <a:rPr lang="en-US"/>
              <a:pPr/>
              <a:t>‹#›</a:t>
            </a:fld>
            <a:endParaRPr lang="en-US"/>
          </a:p>
        </p:txBody>
      </p:sp>
    </p:spTree>
    <p:extLst>
      <p:ext uri="{BB962C8B-B14F-4D97-AF65-F5344CB8AC3E}">
        <p14:creationId xmlns:p14="http://schemas.microsoft.com/office/powerpoint/2010/main" val="1938366527"/>
      </p:ext>
    </p:extLst>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8051711-3ECA-4CE8-8DB7-05354EF61C51}" type="slidenum">
              <a:rPr lang="en-US"/>
              <a:pPr/>
              <a:t>‹#›</a:t>
            </a:fld>
            <a:endParaRPr lang="en-US"/>
          </a:p>
        </p:txBody>
      </p:sp>
    </p:spTree>
    <p:extLst>
      <p:ext uri="{BB962C8B-B14F-4D97-AF65-F5344CB8AC3E}">
        <p14:creationId xmlns:p14="http://schemas.microsoft.com/office/powerpoint/2010/main" val="634607947"/>
      </p:ext>
    </p:extLst>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44F787A-DAFB-4877-BB57-C20E5A379431}" type="slidenum">
              <a:rPr lang="en-US"/>
              <a:pPr/>
              <a:t>‹#›</a:t>
            </a:fld>
            <a:endParaRPr lang="en-US"/>
          </a:p>
        </p:txBody>
      </p:sp>
    </p:spTree>
    <p:extLst>
      <p:ext uri="{BB962C8B-B14F-4D97-AF65-F5344CB8AC3E}">
        <p14:creationId xmlns:p14="http://schemas.microsoft.com/office/powerpoint/2010/main" val="643474563"/>
      </p:ext>
    </p:extLst>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2511ED0-6AF1-412D-A9CC-D82B39C514D6}" type="slidenum">
              <a:rPr lang="en-US"/>
              <a:pPr/>
              <a:t>‹#›</a:t>
            </a:fld>
            <a:endParaRPr lang="en-US"/>
          </a:p>
        </p:txBody>
      </p:sp>
    </p:spTree>
    <p:extLst>
      <p:ext uri="{BB962C8B-B14F-4D97-AF65-F5344CB8AC3E}">
        <p14:creationId xmlns:p14="http://schemas.microsoft.com/office/powerpoint/2010/main" val="2021747166"/>
      </p:ext>
    </p:extLst>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9917B84-B3BB-41C1-BAAF-FF9F5D3D2D77}" type="slidenum">
              <a:rPr lang="en-US"/>
              <a:pPr/>
              <a:t>‹#›</a:t>
            </a:fld>
            <a:endParaRPr lang="en-US"/>
          </a:p>
        </p:txBody>
      </p:sp>
    </p:spTree>
    <p:extLst>
      <p:ext uri="{BB962C8B-B14F-4D97-AF65-F5344CB8AC3E}">
        <p14:creationId xmlns:p14="http://schemas.microsoft.com/office/powerpoint/2010/main" val="3384229290"/>
      </p:ext>
    </p:extLst>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4000" cy="7405688"/>
            <a:chOff x="0" y="-9"/>
            <a:chExt cx="5760" cy="4665"/>
          </a:xfrm>
        </p:grpSpPr>
        <p:sp>
          <p:nvSpPr>
            <p:cNvPr id="5123" name="Freeform 3"/>
            <p:cNvSpPr>
              <a:spLocks/>
            </p:cNvSpPr>
            <p:nvPr/>
          </p:nvSpPr>
          <p:spPr bwMode="hidden">
            <a:xfrm>
              <a:off x="1632" y="-5"/>
              <a:ext cx="1737" cy="4333"/>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 name="Freeform 4"/>
            <p:cNvSpPr>
              <a:spLocks/>
            </p:cNvSpPr>
            <p:nvPr/>
          </p:nvSpPr>
          <p:spPr bwMode="hidden">
            <a:xfrm>
              <a:off x="0" y="-7"/>
              <a:ext cx="1737" cy="4329"/>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 name="Freeform 5"/>
            <p:cNvSpPr>
              <a:spLocks/>
            </p:cNvSpPr>
            <p:nvPr/>
          </p:nvSpPr>
          <p:spPr bwMode="hidden">
            <a:xfrm>
              <a:off x="3744" y="-4"/>
              <a:ext cx="1739" cy="4330"/>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 name="Freeform 6"/>
            <p:cNvSpPr>
              <a:spLocks/>
            </p:cNvSpPr>
            <p:nvPr/>
          </p:nvSpPr>
          <p:spPr bwMode="hidden">
            <a:xfrm>
              <a:off x="1920" y="-9"/>
              <a:ext cx="2080" cy="4324"/>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Freeform 7"/>
            <p:cNvSpPr>
              <a:spLocks/>
            </p:cNvSpPr>
            <p:nvPr/>
          </p:nvSpPr>
          <p:spPr bwMode="hidden">
            <a:xfrm>
              <a:off x="117" y="97"/>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 name="Freeform 8"/>
            <p:cNvSpPr>
              <a:spLocks/>
            </p:cNvSpPr>
            <p:nvPr/>
          </p:nvSpPr>
          <p:spPr bwMode="hidden">
            <a:xfrm rot="2702961" flipH="1">
              <a:off x="810" y="766"/>
              <a:ext cx="2544" cy="100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9" name="Freeform 9"/>
            <p:cNvSpPr>
              <a:spLocks/>
            </p:cNvSpPr>
            <p:nvPr/>
          </p:nvSpPr>
          <p:spPr bwMode="hidden">
            <a:xfrm>
              <a:off x="83" y="49"/>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Freeform 10"/>
            <p:cNvSpPr>
              <a:spLocks/>
            </p:cNvSpPr>
            <p:nvPr userDrawn="1"/>
          </p:nvSpPr>
          <p:spPr bwMode="hidden">
            <a:xfrm rot="-2895842">
              <a:off x="-984" y="1041"/>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1" name="Freeform 11"/>
            <p:cNvSpPr>
              <a:spLocks/>
            </p:cNvSpPr>
            <p:nvPr/>
          </p:nvSpPr>
          <p:spPr bwMode="hidden">
            <a:xfrm rot="-2305141">
              <a:off x="1331" y="913"/>
              <a:ext cx="3594" cy="1735"/>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2" name="Freeform 12"/>
            <p:cNvSpPr>
              <a:spLocks/>
            </p:cNvSpPr>
            <p:nvPr/>
          </p:nvSpPr>
          <p:spPr bwMode="hidden">
            <a:xfrm rot="2084418" flipH="1">
              <a:off x="1859" y="865"/>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3" name="Freeform 13"/>
            <p:cNvSpPr>
              <a:spLocks/>
            </p:cNvSpPr>
            <p:nvPr/>
          </p:nvSpPr>
          <p:spPr bwMode="hidden">
            <a:xfrm>
              <a:off x="4250" y="-7"/>
              <a:ext cx="1089" cy="2285"/>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4"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5" name="Freeform 15"/>
            <p:cNvSpPr>
              <a:spLocks/>
            </p:cNvSpPr>
            <p:nvPr/>
          </p:nvSpPr>
          <p:spPr bwMode="hidden">
            <a:xfrm>
              <a:off x="1632" y="3956"/>
              <a:ext cx="1737" cy="382"/>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6" name="Freeform 16"/>
            <p:cNvSpPr>
              <a:spLocks/>
            </p:cNvSpPr>
            <p:nvPr/>
          </p:nvSpPr>
          <p:spPr bwMode="hidden">
            <a:xfrm>
              <a:off x="0" y="3956"/>
              <a:ext cx="1737" cy="381"/>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7" name="Freeform 17"/>
            <p:cNvSpPr>
              <a:spLocks/>
            </p:cNvSpPr>
            <p:nvPr/>
          </p:nvSpPr>
          <p:spPr bwMode="hidden">
            <a:xfrm>
              <a:off x="3744" y="3956"/>
              <a:ext cx="1739" cy="382"/>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8" name="Freeform 18"/>
            <p:cNvSpPr>
              <a:spLocks/>
            </p:cNvSpPr>
            <p:nvPr/>
          </p:nvSpPr>
          <p:spPr bwMode="hidden">
            <a:xfrm>
              <a:off x="1920" y="3956"/>
              <a:ext cx="2080" cy="381"/>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9" name="Rectangle 19"/>
            <p:cNvSpPr>
              <a:spLocks noChangeArrowheads="1"/>
            </p:cNvSpPr>
            <p:nvPr/>
          </p:nvSpPr>
          <p:spPr bwMode="hidden">
            <a:xfrm>
              <a:off x="0" y="3905"/>
              <a:ext cx="5760" cy="432"/>
            </a:xfrm>
            <a:prstGeom prst="rect">
              <a:avLst/>
            </a:prstGeom>
            <a:solidFill>
              <a:schemeClr val="bg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0" name="Freeform 20"/>
            <p:cNvSpPr>
              <a:spLocks/>
            </p:cNvSpPr>
            <p:nvPr/>
          </p:nvSpPr>
          <p:spPr bwMode="hidden">
            <a:xfrm>
              <a:off x="2583" y="3918"/>
              <a:ext cx="1036" cy="420"/>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1" name="Freeform 21"/>
            <p:cNvSpPr>
              <a:spLocks/>
            </p:cNvSpPr>
            <p:nvPr/>
          </p:nvSpPr>
          <p:spPr bwMode="hidden">
            <a:xfrm rot="18897039" flipH="1">
              <a:off x="1486" y="3886"/>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2" name="Freeform 22"/>
            <p:cNvSpPr>
              <a:spLocks/>
            </p:cNvSpPr>
            <p:nvPr/>
          </p:nvSpPr>
          <p:spPr bwMode="hidden">
            <a:xfrm rot="18897039" flipH="1">
              <a:off x="766" y="3886"/>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3" name="Freeform 23"/>
            <p:cNvSpPr>
              <a:spLocks/>
            </p:cNvSpPr>
            <p:nvPr/>
          </p:nvSpPr>
          <p:spPr bwMode="hidden">
            <a:xfrm rot="18897039" flipH="1">
              <a:off x="31" y="3854"/>
              <a:ext cx="1034" cy="487"/>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4" name="Freeform 24"/>
            <p:cNvSpPr>
              <a:spLocks/>
            </p:cNvSpPr>
            <p:nvPr/>
          </p:nvSpPr>
          <p:spPr bwMode="hidden">
            <a:xfrm flipH="1" flipV="1">
              <a:off x="576" y="3910"/>
              <a:ext cx="3552"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5" name="Freeform 25"/>
            <p:cNvSpPr>
              <a:spLocks/>
            </p:cNvSpPr>
            <p:nvPr/>
          </p:nvSpPr>
          <p:spPr bwMode="hidden">
            <a:xfrm flipH="1" flipV="1">
              <a:off x="240" y="3910"/>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6" name="Freeform 26"/>
            <p:cNvSpPr>
              <a:spLocks/>
            </p:cNvSpPr>
            <p:nvPr/>
          </p:nvSpPr>
          <p:spPr bwMode="hidden">
            <a:xfrm flipH="1" flipV="1">
              <a:off x="3036" y="3958"/>
              <a:ext cx="1332" cy="38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7" name="Freeform 27"/>
            <p:cNvSpPr>
              <a:spLocks/>
            </p:cNvSpPr>
            <p:nvPr/>
          </p:nvSpPr>
          <p:spPr bwMode="hidden">
            <a:xfrm flipH="1" flipV="1">
              <a:off x="3984" y="3910"/>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8" name="Freeform 28"/>
            <p:cNvSpPr>
              <a:spLocks/>
            </p:cNvSpPr>
            <p:nvPr/>
          </p:nvSpPr>
          <p:spPr bwMode="hidden">
            <a:xfrm flipH="1" flipV="1">
              <a:off x="3456" y="3910"/>
              <a:ext cx="2304"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9"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50" name="Rectangle 30"/>
          <p:cNvSpPr>
            <a:spLocks noGrp="1" noChangeArrowheads="1"/>
          </p:cNvSpPr>
          <p:nvPr>
            <p:ph type="title"/>
          </p:nvPr>
        </p:nvSpPr>
        <p:spPr bwMode="auto">
          <a:xfrm>
            <a:off x="685800" y="465138"/>
            <a:ext cx="7772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5151" name="Rectangle 31"/>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52" name="Rectangle 32"/>
          <p:cNvSpPr>
            <a:spLocks noGrp="1" noChangeArrowheads="1"/>
          </p:cNvSpPr>
          <p:nvPr>
            <p:ph type="dt" sz="half" idx="2"/>
          </p:nvPr>
        </p:nvSpPr>
        <p:spPr bwMode="auto">
          <a:xfrm>
            <a:off x="712788" y="6313488"/>
            <a:ext cx="203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chemeClr val="tx2"/>
                </a:solidFill>
                <a:latin typeface="+mn-lt"/>
              </a:defRPr>
            </a:lvl1pPr>
          </a:lstStyle>
          <a:p>
            <a:endParaRPr lang="en-US"/>
          </a:p>
        </p:txBody>
      </p:sp>
      <p:sp>
        <p:nvSpPr>
          <p:cNvPr id="5153" name="Rectangle 33"/>
          <p:cNvSpPr>
            <a:spLocks noGrp="1" noChangeArrowheads="1"/>
          </p:cNvSpPr>
          <p:nvPr>
            <p:ph type="ftr" sz="quarter" idx="3"/>
          </p:nvPr>
        </p:nvSpPr>
        <p:spPr bwMode="auto">
          <a:xfrm>
            <a:off x="2819400" y="60960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en-US"/>
          </a:p>
        </p:txBody>
      </p:sp>
      <p:sp>
        <p:nvSpPr>
          <p:cNvPr id="5154" name="Rectangle 34"/>
          <p:cNvSpPr>
            <a:spLocks noGrp="1" noChangeArrowheads="1"/>
          </p:cNvSpPr>
          <p:nvPr>
            <p:ph type="sldNum" sz="quarter" idx="4"/>
          </p:nvPr>
        </p:nvSpPr>
        <p:spPr bwMode="auto">
          <a:xfrm>
            <a:off x="6934200" y="6313488"/>
            <a:ext cx="1550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solidFill>
                  <a:schemeClr val="tx2"/>
                </a:solidFill>
                <a:latin typeface="+mn-lt"/>
              </a:defRPr>
            </a:lvl1pPr>
          </a:lstStyle>
          <a:p>
            <a:fld id="{F16DFC45-688B-4F87-BC4D-03D6B9ED2CA9}"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dissolv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Black" pitchFamily="79" charset="0"/>
        </a:defRPr>
      </a:lvl2pPr>
      <a:lvl3pPr algn="ctr" rtl="0" fontAlgn="base">
        <a:spcBef>
          <a:spcPct val="0"/>
        </a:spcBef>
        <a:spcAft>
          <a:spcPct val="0"/>
        </a:spcAft>
        <a:defRPr sz="4400">
          <a:solidFill>
            <a:schemeClr val="tx2"/>
          </a:solidFill>
          <a:latin typeface="Arial Black" pitchFamily="79" charset="0"/>
        </a:defRPr>
      </a:lvl3pPr>
      <a:lvl4pPr algn="ctr" rtl="0" fontAlgn="base">
        <a:spcBef>
          <a:spcPct val="0"/>
        </a:spcBef>
        <a:spcAft>
          <a:spcPct val="0"/>
        </a:spcAft>
        <a:defRPr sz="4400">
          <a:solidFill>
            <a:schemeClr val="tx2"/>
          </a:solidFill>
          <a:latin typeface="Arial Black" pitchFamily="79" charset="0"/>
        </a:defRPr>
      </a:lvl4pPr>
      <a:lvl5pPr algn="ctr" rtl="0" fontAlgn="base">
        <a:spcBef>
          <a:spcPct val="0"/>
        </a:spcBef>
        <a:spcAft>
          <a:spcPct val="0"/>
        </a:spcAft>
        <a:defRPr sz="4400">
          <a:solidFill>
            <a:schemeClr val="tx2"/>
          </a:solidFill>
          <a:latin typeface="Arial Black" pitchFamily="79" charset="0"/>
        </a:defRPr>
      </a:lvl5pPr>
      <a:lvl6pPr marL="457200" algn="ctr" rtl="0" fontAlgn="base">
        <a:spcBef>
          <a:spcPct val="0"/>
        </a:spcBef>
        <a:spcAft>
          <a:spcPct val="0"/>
        </a:spcAft>
        <a:defRPr sz="4400">
          <a:solidFill>
            <a:schemeClr val="tx2"/>
          </a:solidFill>
          <a:latin typeface="Arial Black" pitchFamily="79" charset="0"/>
        </a:defRPr>
      </a:lvl6pPr>
      <a:lvl7pPr marL="914400" algn="ctr" rtl="0" fontAlgn="base">
        <a:spcBef>
          <a:spcPct val="0"/>
        </a:spcBef>
        <a:spcAft>
          <a:spcPct val="0"/>
        </a:spcAft>
        <a:defRPr sz="4400">
          <a:solidFill>
            <a:schemeClr val="tx2"/>
          </a:solidFill>
          <a:latin typeface="Arial Black" pitchFamily="79" charset="0"/>
        </a:defRPr>
      </a:lvl7pPr>
      <a:lvl8pPr marL="1371600" algn="ctr" rtl="0" fontAlgn="base">
        <a:spcBef>
          <a:spcPct val="0"/>
        </a:spcBef>
        <a:spcAft>
          <a:spcPct val="0"/>
        </a:spcAft>
        <a:defRPr sz="4400">
          <a:solidFill>
            <a:schemeClr val="tx2"/>
          </a:solidFill>
          <a:latin typeface="Arial Black" pitchFamily="79" charset="0"/>
        </a:defRPr>
      </a:lvl8pPr>
      <a:lvl9pPr marL="1828800" algn="ctr" rtl="0" fontAlgn="base">
        <a:spcBef>
          <a:spcPct val="0"/>
        </a:spcBef>
        <a:spcAft>
          <a:spcPct val="0"/>
        </a:spcAft>
        <a:defRPr sz="4400">
          <a:solidFill>
            <a:schemeClr val="tx2"/>
          </a:solidFill>
          <a:latin typeface="Arial Black" pitchFamily="79" charset="0"/>
        </a:defRPr>
      </a:lvl9pPr>
    </p:titleStyle>
    <p:bodyStyle>
      <a:lvl1pPr marL="342900" indent="-342900" algn="l" rtl="0" fontAlgn="base">
        <a:lnSpc>
          <a:spcPct val="90000"/>
        </a:lnSpc>
        <a:spcBef>
          <a:spcPct val="20000"/>
        </a:spcBef>
        <a:spcAft>
          <a:spcPct val="0"/>
        </a:spcAft>
        <a:buClr>
          <a:schemeClr val="folHlink"/>
        </a:buClr>
        <a:buSzPct val="85000"/>
        <a:buFont typeface="Wingdings" pitchFamily="79" charset="2"/>
        <a:buChar char="v"/>
        <a:defRPr sz="3200">
          <a:solidFill>
            <a:schemeClr val="tx1"/>
          </a:solidFill>
          <a:latin typeface="+mn-lt"/>
          <a:ea typeface="+mn-ea"/>
          <a:cs typeface="+mn-cs"/>
        </a:defRPr>
      </a:lvl1pPr>
      <a:lvl2pPr marL="742950" indent="-285750" algn="l" rtl="0" fontAlgn="base">
        <a:lnSpc>
          <a:spcPct val="90000"/>
        </a:lnSpc>
        <a:spcBef>
          <a:spcPct val="20000"/>
        </a:spcBef>
        <a:spcAft>
          <a:spcPct val="0"/>
        </a:spcAft>
        <a:buClr>
          <a:schemeClr val="tx2"/>
        </a:buClr>
        <a:buSzPct val="70000"/>
        <a:buFont typeface="Wingdings" pitchFamily="79" charset="2"/>
        <a:buChar char="l"/>
        <a:defRPr sz="2800">
          <a:solidFill>
            <a:schemeClr val="tx1"/>
          </a:solidFill>
          <a:latin typeface="+mn-lt"/>
        </a:defRPr>
      </a:lvl2pPr>
      <a:lvl3pPr marL="1143000" indent="-228600" algn="l" rtl="0" fontAlgn="base">
        <a:lnSpc>
          <a:spcPct val="90000"/>
        </a:lnSpc>
        <a:spcBef>
          <a:spcPct val="20000"/>
        </a:spcBef>
        <a:spcAft>
          <a:spcPct val="0"/>
        </a:spcAft>
        <a:buClr>
          <a:schemeClr val="hlink"/>
        </a:buClr>
        <a:buSzPct val="65000"/>
        <a:buFont typeface="Wingdings" pitchFamily="79" charset="2"/>
        <a:buChar char="l"/>
        <a:defRPr sz="2400">
          <a:solidFill>
            <a:schemeClr val="tx1"/>
          </a:solidFill>
          <a:latin typeface="+mn-lt"/>
        </a:defRPr>
      </a:lvl3pPr>
      <a:lvl4pPr marL="1600200" indent="-228600" algn="l" rtl="0" fontAlgn="base">
        <a:lnSpc>
          <a:spcPct val="90000"/>
        </a:lnSpc>
        <a:spcBef>
          <a:spcPct val="20000"/>
        </a:spcBef>
        <a:spcAft>
          <a:spcPct val="0"/>
        </a:spcAft>
        <a:buClr>
          <a:schemeClr val="accent1"/>
        </a:buClr>
        <a:buSzPct val="60000"/>
        <a:buFont typeface="Wingdings" pitchFamily="79" charset="2"/>
        <a:buChar char="l"/>
        <a:defRPr sz="2000">
          <a:solidFill>
            <a:schemeClr val="tx1"/>
          </a:solidFill>
          <a:latin typeface="+mn-lt"/>
        </a:defRPr>
      </a:lvl4pPr>
      <a:lvl5pPr marL="20574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5pPr>
      <a:lvl6pPr marL="25146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6pPr>
      <a:lvl7pPr marL="29718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7pPr>
      <a:lvl8pPr marL="34290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8pPr>
      <a:lvl9pPr marL="38862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4.bin"/><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0.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1.wmf"/><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media" Target="../media/media2.gif"/><Relationship Id="rId7" Type="http://schemas.openxmlformats.org/officeDocument/2006/relationships/image" Target="../media/image24.png"/><Relationship Id="rId2" Type="http://schemas.openxmlformats.org/officeDocument/2006/relationships/video" Target="../media/media1.gif"/><Relationship Id="rId1" Type="http://schemas.microsoft.com/office/2007/relationships/media" Target="../media/media1.gif"/><Relationship Id="rId6" Type="http://schemas.openxmlformats.org/officeDocument/2006/relationships/image" Target="../media/image23.png"/><Relationship Id="rId5" Type="http://schemas.openxmlformats.org/officeDocument/2006/relationships/slideLayout" Target="../slideLayouts/slideLayout2.xml"/><Relationship Id="rId4" Type="http://schemas.openxmlformats.org/officeDocument/2006/relationships/video" Target="../media/media2.gif"/></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7.png"/><Relationship Id="rId2" Type="http://schemas.openxmlformats.org/officeDocument/2006/relationships/video" Target="../media/media3.gif"/><Relationship Id="rId1" Type="http://schemas.microsoft.com/office/2007/relationships/media" Target="../media/media3.gif"/><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2.wmf"/><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notesSlide" Target="../notesSlides/notesSlide16.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3.wmf"/><Relationship Id="rId5" Type="http://schemas.openxmlformats.org/officeDocument/2006/relationships/oleObject" Target="../embeddings/oleObject9.bin"/><Relationship Id="rId10" Type="http://schemas.openxmlformats.org/officeDocument/2006/relationships/image" Target="../media/image35.wmf"/><Relationship Id="rId4" Type="http://schemas.openxmlformats.org/officeDocument/2006/relationships/image" Target="../media/image36.jpeg"/><Relationship Id="rId9" Type="http://schemas.openxmlformats.org/officeDocument/2006/relationships/oleObject" Target="../embeddings/oleObject11.bin"/></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40.wmf"/><Relationship Id="rId4"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41.wmf"/><Relationship Id="rId4" Type="http://schemas.openxmlformats.org/officeDocument/2006/relationships/oleObject" Target="../embeddings/oleObject13.bin"/></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43.wmf"/><Relationship Id="rId4" Type="http://schemas.openxmlformats.org/officeDocument/2006/relationships/oleObject" Target="../embeddings/oleObject14.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3.wmf"/><Relationship Id="rId5" Type="http://schemas.openxmlformats.org/officeDocument/2006/relationships/oleObject" Target="../embeddings/oleObject15.bin"/><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physics.purdue.edu/class/applets/phe/dopplereff.ht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notesSlide" Target="../notesSlides/notesSlide29.xml"/><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7.wmf"/><Relationship Id="rId5" Type="http://schemas.openxmlformats.org/officeDocument/2006/relationships/oleObject" Target="../embeddings/oleObject16.bin"/><Relationship Id="rId4" Type="http://schemas.openxmlformats.org/officeDocument/2006/relationships/image" Target="../media/image59.jpeg"/></Relationships>
</file>

<file path=ppt/slides/_rels/slide3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www.physics.purdue.edu/demos/display_page.php?item=7C-01"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71.jpeg"/></Relationships>
</file>

<file path=ppt/slides/_rels/slide5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5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3.bin"/><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7235" name="Picture 3" descr="15_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3" y="514350"/>
            <a:ext cx="481880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87236" name="Text Box 4"/>
          <p:cNvSpPr txBox="1">
            <a:spLocks noChangeArrowheads="1"/>
          </p:cNvSpPr>
          <p:nvPr/>
        </p:nvSpPr>
        <p:spPr bwMode="auto">
          <a:xfrm>
            <a:off x="3048000" y="609600"/>
            <a:ext cx="202447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20000"/>
              </a:spcBef>
              <a:buClr>
                <a:schemeClr val="folHlink"/>
              </a:buClr>
              <a:buSzPct val="85000"/>
              <a:buFont typeface="Wingdings" pitchFamily="79" charset="2"/>
              <a:buNone/>
            </a:pPr>
            <a:r>
              <a:rPr lang="en-US" sz="3000" b="1" dirty="0">
                <a:solidFill>
                  <a:srgbClr val="FF0080"/>
                </a:solidFill>
                <a:effectLst>
                  <a:outerShdw blurRad="38100" dist="38100" dir="2700000" algn="tl">
                    <a:srgbClr val="000000"/>
                  </a:outerShdw>
                </a:effectLst>
                <a:latin typeface="Comic Sans MS" pitchFamily="79" charset="0"/>
              </a:rPr>
              <a:t>Sound</a:t>
            </a:r>
          </a:p>
          <a:p>
            <a:pPr>
              <a:lnSpc>
                <a:spcPct val="90000"/>
              </a:lnSpc>
              <a:spcBef>
                <a:spcPct val="20000"/>
              </a:spcBef>
              <a:buClr>
                <a:schemeClr val="folHlink"/>
              </a:buClr>
              <a:buSzPct val="85000"/>
              <a:buFont typeface="Wingdings" pitchFamily="79" charset="2"/>
              <a:buNone/>
            </a:pPr>
            <a:r>
              <a:rPr lang="en-US" sz="3000" b="1" dirty="0">
                <a:solidFill>
                  <a:srgbClr val="FF0080"/>
                </a:solidFill>
                <a:effectLst>
                  <a:outerShdw blurRad="38100" dist="38100" dir="2700000" algn="tl">
                    <a:srgbClr val="000000"/>
                  </a:outerShdw>
                </a:effectLst>
                <a:latin typeface="Comic Sans MS" pitchFamily="79" charset="0"/>
              </a:rPr>
              <a:t>waves...</a:t>
            </a:r>
            <a:endParaRPr lang="en-US" sz="3000" dirty="0">
              <a:solidFill>
                <a:srgbClr val="FF0080"/>
              </a:solidFill>
              <a:effectLst>
                <a:outerShdw blurRad="38100" dist="38100" dir="2700000" algn="tl">
                  <a:srgbClr val="000000"/>
                </a:outerShdw>
              </a:effectLst>
              <a:latin typeface="Arial" charset="0"/>
            </a:endParaRPr>
          </a:p>
        </p:txBody>
      </p:sp>
      <p:pic>
        <p:nvPicPr>
          <p:cNvPr id="4" name="Picture 6" descr="17_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0962" y="477956"/>
            <a:ext cx="3603038" cy="3017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543800" y="609600"/>
            <a:ext cx="1905000" cy="830997"/>
          </a:xfrm>
          <a:prstGeom prst="rect">
            <a:avLst/>
          </a:prstGeom>
        </p:spPr>
        <p:txBody>
          <a:bodyPr wrap="square">
            <a:spAutoFit/>
          </a:bodyPr>
          <a:lstStyle/>
          <a:p>
            <a:pPr>
              <a:lnSpc>
                <a:spcPct val="90000"/>
              </a:lnSpc>
              <a:spcBef>
                <a:spcPct val="20000"/>
              </a:spcBef>
              <a:buClr>
                <a:schemeClr val="folHlink"/>
              </a:buClr>
              <a:buSzPct val="85000"/>
              <a:buFont typeface="Wingdings" pitchFamily="79" charset="2"/>
              <a:buNone/>
            </a:pPr>
            <a:r>
              <a:rPr lang="en-US" b="1" dirty="0" smtClean="0">
                <a:solidFill>
                  <a:srgbClr val="FF0080"/>
                </a:solidFill>
                <a:effectLst>
                  <a:outerShdw blurRad="38100" dist="38100" dir="2700000" algn="tl">
                    <a:srgbClr val="000000"/>
                  </a:outerShdw>
                </a:effectLst>
                <a:latin typeface="Comic Sans MS" pitchFamily="79" charset="0"/>
              </a:rPr>
              <a:t>light</a:t>
            </a:r>
            <a:endParaRPr lang="en-US" b="1" dirty="0">
              <a:solidFill>
                <a:srgbClr val="FF0080"/>
              </a:solidFill>
              <a:effectLst>
                <a:outerShdw blurRad="38100" dist="38100" dir="2700000" algn="tl">
                  <a:srgbClr val="000000"/>
                </a:outerShdw>
              </a:effectLst>
              <a:latin typeface="Comic Sans MS" pitchFamily="79" charset="0"/>
            </a:endParaRPr>
          </a:p>
          <a:p>
            <a:pPr>
              <a:lnSpc>
                <a:spcPct val="90000"/>
              </a:lnSpc>
              <a:spcBef>
                <a:spcPct val="20000"/>
              </a:spcBef>
              <a:buClr>
                <a:schemeClr val="folHlink"/>
              </a:buClr>
              <a:buSzPct val="85000"/>
              <a:buFont typeface="Wingdings" pitchFamily="79" charset="2"/>
              <a:buNone/>
            </a:pPr>
            <a:r>
              <a:rPr lang="en-US" b="1" dirty="0">
                <a:solidFill>
                  <a:srgbClr val="FF0080"/>
                </a:solidFill>
                <a:effectLst>
                  <a:outerShdw blurRad="38100" dist="38100" dir="2700000" algn="tl">
                    <a:srgbClr val="000000"/>
                  </a:outerShdw>
                </a:effectLst>
                <a:latin typeface="Comic Sans MS" pitchFamily="79" charset="0"/>
              </a:rPr>
              <a:t>waves...</a:t>
            </a:r>
            <a:endParaRPr lang="en-US" dirty="0">
              <a:solidFill>
                <a:srgbClr val="FF0080"/>
              </a:solidFill>
              <a:effectLst>
                <a:outerShdw blurRad="38100" dist="38100" dir="2700000" algn="tl">
                  <a:srgbClr val="000000"/>
                </a:outerShdw>
              </a:effectLst>
              <a:latin typeface="Arial" charset="0"/>
            </a:endParaRPr>
          </a:p>
        </p:txBody>
      </p:sp>
      <p:pic>
        <p:nvPicPr>
          <p:cNvPr id="6" name="Picture 6" descr="15_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453" y="3810000"/>
            <a:ext cx="4316119" cy="25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19512" y="3824827"/>
            <a:ext cx="1905000" cy="830997"/>
          </a:xfrm>
          <a:prstGeom prst="rect">
            <a:avLst/>
          </a:prstGeom>
        </p:spPr>
        <p:txBody>
          <a:bodyPr wrap="square">
            <a:spAutoFit/>
          </a:bodyPr>
          <a:lstStyle/>
          <a:p>
            <a:pPr>
              <a:lnSpc>
                <a:spcPct val="90000"/>
              </a:lnSpc>
              <a:spcBef>
                <a:spcPct val="20000"/>
              </a:spcBef>
              <a:buClr>
                <a:schemeClr val="folHlink"/>
              </a:buClr>
              <a:buSzPct val="85000"/>
              <a:buFont typeface="Wingdings" pitchFamily="79" charset="2"/>
              <a:buNone/>
            </a:pPr>
            <a:r>
              <a:rPr lang="en-US" b="1" dirty="0" smtClean="0">
                <a:solidFill>
                  <a:srgbClr val="FF0080"/>
                </a:solidFill>
                <a:effectLst>
                  <a:outerShdw blurRad="38100" dist="38100" dir="2700000" algn="tl">
                    <a:srgbClr val="000000"/>
                  </a:outerShdw>
                </a:effectLst>
                <a:latin typeface="Comic Sans MS" pitchFamily="79" charset="0"/>
              </a:rPr>
              <a:t>water</a:t>
            </a:r>
            <a:endParaRPr lang="en-US" b="1" dirty="0">
              <a:solidFill>
                <a:srgbClr val="FF0080"/>
              </a:solidFill>
              <a:effectLst>
                <a:outerShdw blurRad="38100" dist="38100" dir="2700000" algn="tl">
                  <a:srgbClr val="000000"/>
                </a:outerShdw>
              </a:effectLst>
              <a:latin typeface="Comic Sans MS" pitchFamily="79" charset="0"/>
            </a:endParaRPr>
          </a:p>
          <a:p>
            <a:pPr>
              <a:lnSpc>
                <a:spcPct val="90000"/>
              </a:lnSpc>
              <a:spcBef>
                <a:spcPct val="20000"/>
              </a:spcBef>
              <a:buClr>
                <a:schemeClr val="folHlink"/>
              </a:buClr>
              <a:buSzPct val="85000"/>
              <a:buFont typeface="Wingdings" pitchFamily="79" charset="2"/>
              <a:buNone/>
            </a:pPr>
            <a:r>
              <a:rPr lang="en-US" b="1" dirty="0">
                <a:solidFill>
                  <a:srgbClr val="FF0080"/>
                </a:solidFill>
                <a:effectLst>
                  <a:outerShdw blurRad="38100" dist="38100" dir="2700000" algn="tl">
                    <a:srgbClr val="000000"/>
                  </a:outerShdw>
                </a:effectLst>
                <a:latin typeface="Comic Sans MS" pitchFamily="79" charset="0"/>
              </a:rPr>
              <a:t>waves...</a:t>
            </a:r>
            <a:endParaRPr lang="en-US" dirty="0">
              <a:solidFill>
                <a:srgbClr val="FF0080"/>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1442" name="Rectangle 2"/>
          <p:cNvSpPr>
            <a:spLocks noGrp="1" noChangeArrowheads="1"/>
          </p:cNvSpPr>
          <p:nvPr>
            <p:ph type="title"/>
          </p:nvPr>
        </p:nvSpPr>
        <p:spPr>
          <a:xfrm>
            <a:off x="0" y="533400"/>
            <a:ext cx="9144000" cy="1311275"/>
          </a:xfrm>
        </p:spPr>
        <p:txBody>
          <a:bodyPr/>
          <a:lstStyle/>
          <a:p>
            <a:r>
              <a:rPr lang="en-US" sz="4000">
                <a:solidFill>
                  <a:srgbClr val="EFFF5D"/>
                </a:solidFill>
                <a:latin typeface="Comic Sans MS" pitchFamily="79" charset="0"/>
              </a:rPr>
              <a:t>If the frequency of the wave is 2 Hz, what is the wave speed?</a:t>
            </a:r>
            <a:endParaRPr lang="en-US"/>
          </a:p>
        </p:txBody>
      </p:sp>
      <p:sp>
        <p:nvSpPr>
          <p:cNvPr id="1981443" name="Rectangle 3"/>
          <p:cNvSpPr>
            <a:spLocks noGrp="1" noChangeArrowheads="1"/>
          </p:cNvSpPr>
          <p:nvPr>
            <p:ph type="body" idx="1"/>
          </p:nvPr>
        </p:nvSpPr>
        <p:spPr>
          <a:xfrm>
            <a:off x="0" y="4038600"/>
            <a:ext cx="9144000" cy="1219200"/>
          </a:xfrm>
        </p:spPr>
        <p:txBody>
          <a:bodyPr/>
          <a:lstStyle/>
          <a:p>
            <a:pPr marL="609600" indent="-609600" algn="ctr">
              <a:buFont typeface="Arial" charset="0"/>
              <a:buNone/>
            </a:pPr>
            <a:r>
              <a:rPr lang="en-US" sz="2400">
                <a:solidFill>
                  <a:schemeClr val="folHlink"/>
                </a:solidFill>
                <a:latin typeface="Comic Sans MS" pitchFamily="79" charset="0"/>
              </a:rPr>
              <a:t>a)</a:t>
            </a:r>
            <a:r>
              <a:rPr lang="en-US" sz="2400">
                <a:latin typeface="Comic Sans MS" pitchFamily="79" charset="0"/>
              </a:rPr>
              <a:t> 1/6 m/s     </a:t>
            </a:r>
            <a:r>
              <a:rPr lang="en-US" sz="2400">
                <a:solidFill>
                  <a:schemeClr val="folHlink"/>
                </a:solidFill>
                <a:latin typeface="Comic Sans MS" pitchFamily="79" charset="0"/>
              </a:rPr>
              <a:t>b)</a:t>
            </a:r>
            <a:r>
              <a:rPr lang="en-US" sz="2400">
                <a:latin typeface="Comic Sans MS" pitchFamily="79" charset="0"/>
              </a:rPr>
              <a:t> 2/3 m/s     </a:t>
            </a:r>
            <a:r>
              <a:rPr lang="en-US" sz="2400">
                <a:solidFill>
                  <a:schemeClr val="folHlink"/>
                </a:solidFill>
                <a:latin typeface="Comic Sans MS" pitchFamily="79" charset="0"/>
              </a:rPr>
              <a:t>c)</a:t>
            </a:r>
            <a:r>
              <a:rPr lang="en-US" sz="2400">
                <a:latin typeface="Comic Sans MS" pitchFamily="79" charset="0"/>
              </a:rPr>
              <a:t> 2 m/s     </a:t>
            </a:r>
            <a:r>
              <a:rPr lang="en-US" sz="2400">
                <a:solidFill>
                  <a:schemeClr val="folHlink"/>
                </a:solidFill>
                <a:latin typeface="Comic Sans MS" pitchFamily="79" charset="0"/>
              </a:rPr>
              <a:t>d)</a:t>
            </a:r>
            <a:r>
              <a:rPr lang="en-US" sz="2400">
                <a:latin typeface="Comic Sans MS" pitchFamily="79" charset="0"/>
              </a:rPr>
              <a:t> 3 m/s     </a:t>
            </a:r>
            <a:r>
              <a:rPr lang="en-US" sz="2400">
                <a:solidFill>
                  <a:schemeClr val="folHlink"/>
                </a:solidFill>
                <a:latin typeface="Comic Sans MS" pitchFamily="79" charset="0"/>
              </a:rPr>
              <a:t>e)</a:t>
            </a:r>
            <a:r>
              <a:rPr lang="en-US" sz="2400">
                <a:latin typeface="Comic Sans MS" pitchFamily="79" charset="0"/>
              </a:rPr>
              <a:t> 6 m/s</a:t>
            </a:r>
          </a:p>
        </p:txBody>
      </p:sp>
      <p:pic>
        <p:nvPicPr>
          <p:cNvPr id="1981444" name="Picture 4" descr="15_p320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3" y="2133600"/>
            <a:ext cx="9009062"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81445" name="Object 5"/>
          <p:cNvGraphicFramePr>
            <a:graphicFrameLocks noChangeAspect="1"/>
          </p:cNvGraphicFramePr>
          <p:nvPr/>
        </p:nvGraphicFramePr>
        <p:xfrm>
          <a:off x="2374900" y="5497513"/>
          <a:ext cx="4627563" cy="598487"/>
        </p:xfrm>
        <a:graphic>
          <a:graphicData uri="http://schemas.openxmlformats.org/presentationml/2006/ole">
            <mc:AlternateContent xmlns:mc="http://schemas.openxmlformats.org/markup-compatibility/2006">
              <mc:Choice xmlns:v="urn:schemas-microsoft-com:vml" Requires="v">
                <p:oleObj spid="_x0000_s1981587" name="Equation" r:id="rId5" imgW="1778000" imgH="254000" progId="Equation.3">
                  <p:embed/>
                </p:oleObj>
              </mc:Choice>
              <mc:Fallback>
                <p:oleObj name="Equation" r:id="rId5" imgW="1778000" imgH="2540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l="-5142" r="-5142"/>
                      <a:stretch>
                        <a:fillRect/>
                      </a:stretch>
                    </p:blipFill>
                    <p:spPr bwMode="auto">
                      <a:xfrm>
                        <a:off x="2374900" y="5497513"/>
                        <a:ext cx="4627563" cy="598487"/>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81445"/>
                                        </p:tgtEl>
                                        <p:attrNameLst>
                                          <p:attrName>style.visibility</p:attrName>
                                        </p:attrNameLst>
                                      </p:cBhvr>
                                      <p:to>
                                        <p:strVal val="visible"/>
                                      </p:to>
                                    </p:set>
                                    <p:anim calcmode="lin" valueType="num">
                                      <p:cBhvr additive="base">
                                        <p:cTn id="7" dur="500" fill="hold"/>
                                        <p:tgtEl>
                                          <p:spTgt spid="1981445"/>
                                        </p:tgtEl>
                                        <p:attrNameLst>
                                          <p:attrName>ppt_x</p:attrName>
                                        </p:attrNameLst>
                                      </p:cBhvr>
                                      <p:tavLst>
                                        <p:tav tm="0">
                                          <p:val>
                                            <p:strVal val="#ppt_x"/>
                                          </p:val>
                                        </p:tav>
                                        <p:tav tm="100000">
                                          <p:val>
                                            <p:strVal val="#ppt_x"/>
                                          </p:val>
                                        </p:tav>
                                      </p:tavLst>
                                    </p:anim>
                                    <p:anim calcmode="lin" valueType="num">
                                      <p:cBhvr additive="base">
                                        <p:cTn id="8" dur="500" fill="hold"/>
                                        <p:tgtEl>
                                          <p:spTgt spid="19814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5538" name="Picture 2" descr="15_p317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1447800"/>
            <a:ext cx="3514725" cy="206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85539" name="Rectangle 3"/>
          <p:cNvSpPr>
            <a:spLocks noGrp="1" noChangeArrowheads="1"/>
          </p:cNvSpPr>
          <p:nvPr>
            <p:ph type="body" idx="1"/>
          </p:nvPr>
        </p:nvSpPr>
        <p:spPr>
          <a:xfrm>
            <a:off x="228600" y="304800"/>
            <a:ext cx="8915400" cy="5257800"/>
          </a:xfrm>
        </p:spPr>
        <p:txBody>
          <a:bodyPr/>
          <a:lstStyle/>
          <a:p>
            <a:pPr>
              <a:lnSpc>
                <a:spcPct val="80000"/>
              </a:lnSpc>
              <a:spcBef>
                <a:spcPct val="30000"/>
              </a:spcBef>
            </a:pPr>
            <a:r>
              <a:rPr lang="en-US" sz="2200" dirty="0"/>
              <a:t>As the raised portion of a pulse approaches a given point on the rope, the tension in the rope acquires an upward component.</a:t>
            </a:r>
          </a:p>
          <a:p>
            <a:pPr lvl="1">
              <a:lnSpc>
                <a:spcPct val="100000"/>
              </a:lnSpc>
              <a:spcBef>
                <a:spcPct val="55000"/>
              </a:spcBef>
            </a:pPr>
            <a:r>
              <a:rPr lang="en-US" sz="2000" dirty="0">
                <a:solidFill>
                  <a:srgbClr val="FFE0D5"/>
                </a:solidFill>
              </a:rPr>
              <a:t>The resulting upward force </a:t>
            </a:r>
          </a:p>
          <a:p>
            <a:pPr lvl="1">
              <a:lnSpc>
                <a:spcPct val="80000"/>
              </a:lnSpc>
              <a:spcBef>
                <a:spcPct val="0"/>
              </a:spcBef>
              <a:buFont typeface="Wingdings" pitchFamily="79" charset="2"/>
              <a:buNone/>
            </a:pPr>
            <a:r>
              <a:rPr lang="en-US" sz="2000" dirty="0">
                <a:solidFill>
                  <a:srgbClr val="FFE0D5"/>
                </a:solidFill>
              </a:rPr>
              <a:t>	causes this next segment </a:t>
            </a:r>
          </a:p>
          <a:p>
            <a:pPr lvl="1">
              <a:lnSpc>
                <a:spcPct val="80000"/>
              </a:lnSpc>
              <a:spcBef>
                <a:spcPct val="0"/>
              </a:spcBef>
              <a:buFont typeface="Wingdings" pitchFamily="79" charset="2"/>
              <a:buNone/>
            </a:pPr>
            <a:r>
              <a:rPr lang="en-US" sz="2000" dirty="0">
                <a:solidFill>
                  <a:srgbClr val="FFE0D5"/>
                </a:solidFill>
              </a:rPr>
              <a:t>	to accelerate upward, and </a:t>
            </a:r>
          </a:p>
          <a:p>
            <a:pPr lvl="1">
              <a:lnSpc>
                <a:spcPct val="80000"/>
              </a:lnSpc>
              <a:spcBef>
                <a:spcPct val="0"/>
              </a:spcBef>
              <a:buFont typeface="Wingdings" pitchFamily="79" charset="2"/>
              <a:buNone/>
            </a:pPr>
            <a:r>
              <a:rPr lang="en-US" sz="2000" dirty="0">
                <a:solidFill>
                  <a:srgbClr val="FFE0D5"/>
                </a:solidFill>
              </a:rPr>
              <a:t>	so on down the rope</a:t>
            </a:r>
            <a:r>
              <a:rPr lang="en-US" sz="2000" dirty="0" smtClean="0">
                <a:solidFill>
                  <a:srgbClr val="FFE0D5"/>
                </a:solidFill>
              </a:rPr>
              <a:t>.</a:t>
            </a:r>
            <a:endParaRPr lang="en-US" sz="2400" dirty="0" smtClean="0"/>
          </a:p>
          <a:p>
            <a:pPr>
              <a:lnSpc>
                <a:spcPct val="80000"/>
              </a:lnSpc>
              <a:spcBef>
                <a:spcPct val="30000"/>
              </a:spcBef>
            </a:pPr>
            <a:r>
              <a:rPr lang="en-US" sz="2200" dirty="0" smtClean="0"/>
              <a:t>The </a:t>
            </a:r>
            <a:r>
              <a:rPr lang="en-US" sz="2200" dirty="0"/>
              <a:t>speed of the pulse </a:t>
            </a:r>
          </a:p>
          <a:p>
            <a:pPr>
              <a:lnSpc>
                <a:spcPct val="80000"/>
              </a:lnSpc>
              <a:spcBef>
                <a:spcPct val="0"/>
              </a:spcBef>
              <a:buFont typeface="Wingdings" pitchFamily="79" charset="2"/>
              <a:buNone/>
            </a:pPr>
            <a:r>
              <a:rPr lang="en-US" sz="2200" dirty="0"/>
              <a:t>	depends on how fast </a:t>
            </a:r>
          </a:p>
          <a:p>
            <a:pPr>
              <a:lnSpc>
                <a:spcPct val="80000"/>
              </a:lnSpc>
              <a:spcBef>
                <a:spcPct val="0"/>
              </a:spcBef>
              <a:buFont typeface="Wingdings" pitchFamily="79" charset="2"/>
              <a:buNone/>
            </a:pPr>
            <a:r>
              <a:rPr lang="en-US" sz="2200" dirty="0"/>
              <a:t>	succeeding </a:t>
            </a:r>
            <a:r>
              <a:rPr lang="en-US" sz="2200" dirty="0" smtClean="0"/>
              <a:t>segments</a:t>
            </a:r>
          </a:p>
          <a:p>
            <a:pPr>
              <a:lnSpc>
                <a:spcPct val="80000"/>
              </a:lnSpc>
              <a:spcBef>
                <a:spcPct val="0"/>
              </a:spcBef>
              <a:buFont typeface="Wingdings" pitchFamily="79" charset="2"/>
              <a:buNone/>
            </a:pPr>
            <a:r>
              <a:rPr lang="en-US" sz="2200" dirty="0"/>
              <a:t> </a:t>
            </a:r>
            <a:r>
              <a:rPr lang="en-US" sz="2200" dirty="0" smtClean="0"/>
              <a:t>   </a:t>
            </a:r>
            <a:r>
              <a:rPr lang="en-US" sz="2200" dirty="0"/>
              <a:t>can be started moving </a:t>
            </a:r>
            <a:endParaRPr lang="en-US" sz="2200" dirty="0" smtClean="0"/>
          </a:p>
          <a:p>
            <a:pPr>
              <a:lnSpc>
                <a:spcPct val="80000"/>
              </a:lnSpc>
              <a:spcBef>
                <a:spcPct val="0"/>
              </a:spcBef>
              <a:buFont typeface="Wingdings" pitchFamily="79" charset="2"/>
              <a:buNone/>
            </a:pPr>
            <a:r>
              <a:rPr lang="en-US" sz="2200" dirty="0"/>
              <a:t> </a:t>
            </a:r>
            <a:r>
              <a:rPr lang="en-US" sz="2200" dirty="0" smtClean="0"/>
              <a:t>  (</a:t>
            </a:r>
            <a:r>
              <a:rPr lang="en-US" sz="2200" dirty="0"/>
              <a:t>accelerated).</a:t>
            </a:r>
          </a:p>
        </p:txBody>
      </p:sp>
      <p:pic>
        <p:nvPicPr>
          <p:cNvPr id="1985540" name="Picture 4" descr="15_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447800"/>
            <a:ext cx="4800600" cy="205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85541" name="Text Box 5"/>
          <p:cNvSpPr txBox="1">
            <a:spLocks noChangeArrowheads="1"/>
          </p:cNvSpPr>
          <p:nvPr/>
        </p:nvSpPr>
        <p:spPr bwMode="auto">
          <a:xfrm>
            <a:off x="152400" y="3352800"/>
            <a:ext cx="8991600"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folHlink"/>
              </a:buClr>
              <a:buFont typeface="Wingdings" pitchFamily="79" charset="2"/>
              <a:buChar char="§"/>
            </a:pPr>
            <a:endParaRPr lang="en-US" dirty="0" smtClean="0">
              <a:solidFill>
                <a:srgbClr val="B8FFB7"/>
              </a:solidFill>
              <a:latin typeface="Arial" charset="0"/>
            </a:endParaRPr>
          </a:p>
          <a:p>
            <a:pPr>
              <a:buClr>
                <a:schemeClr val="folHlink"/>
              </a:buClr>
              <a:buFont typeface="Wingdings" pitchFamily="79" charset="2"/>
              <a:buChar char="§"/>
            </a:pPr>
            <a:r>
              <a:rPr lang="en-US" sz="2200" dirty="0" smtClean="0">
                <a:solidFill>
                  <a:srgbClr val="B8FFB7"/>
                </a:solidFill>
                <a:latin typeface="Arial" charset="0"/>
              </a:rPr>
              <a:t>By </a:t>
            </a:r>
            <a:r>
              <a:rPr lang="en-US" sz="2200" dirty="0">
                <a:solidFill>
                  <a:srgbClr val="B8FFB7"/>
                </a:solidFill>
                <a:latin typeface="Arial" charset="0"/>
              </a:rPr>
              <a:t>Newton’s second law, this is proportional to the force and inversely proportional to the mass of the segment:</a:t>
            </a:r>
          </a:p>
          <a:p>
            <a:pPr>
              <a:buClr>
                <a:schemeClr val="folHlink"/>
              </a:buClr>
              <a:buFont typeface="Wingdings" pitchFamily="79" charset="2"/>
              <a:buChar char="§"/>
            </a:pPr>
            <a:endParaRPr lang="en-US" sz="2200" dirty="0" smtClean="0">
              <a:solidFill>
                <a:srgbClr val="B8FFB7"/>
              </a:solidFill>
              <a:latin typeface="Arial" charset="0"/>
            </a:endParaRPr>
          </a:p>
          <a:p>
            <a:pPr>
              <a:buClr>
                <a:schemeClr val="folHlink"/>
              </a:buClr>
              <a:buFont typeface="Wingdings" pitchFamily="79" charset="2"/>
              <a:buChar char="§"/>
            </a:pPr>
            <a:r>
              <a:rPr lang="en-US" sz="2200" dirty="0" smtClean="0">
                <a:solidFill>
                  <a:srgbClr val="B8FFB7"/>
                </a:solidFill>
                <a:latin typeface="Arial" charset="0"/>
              </a:rPr>
              <a:t>A </a:t>
            </a:r>
            <a:r>
              <a:rPr lang="en-US" sz="2200" dirty="0">
                <a:solidFill>
                  <a:srgbClr val="B8FFB7"/>
                </a:solidFill>
                <a:latin typeface="Arial" charset="0"/>
              </a:rPr>
              <a:t>larger tension produces a larger acceleration.</a:t>
            </a:r>
          </a:p>
          <a:p>
            <a:pPr>
              <a:buClr>
                <a:schemeClr val="folHlink"/>
              </a:buClr>
              <a:buFont typeface="Wingdings" pitchFamily="79" charset="2"/>
              <a:buChar char="§"/>
            </a:pPr>
            <a:endParaRPr lang="en-US" sz="2200" dirty="0" smtClean="0">
              <a:solidFill>
                <a:srgbClr val="B8FFB7"/>
              </a:solidFill>
              <a:latin typeface="Arial" charset="0"/>
            </a:endParaRPr>
          </a:p>
          <a:p>
            <a:pPr>
              <a:buClr>
                <a:schemeClr val="folHlink"/>
              </a:buClr>
              <a:buFont typeface="Wingdings" pitchFamily="79" charset="2"/>
              <a:buChar char="§"/>
            </a:pPr>
            <a:r>
              <a:rPr lang="en-US" sz="2200" dirty="0" smtClean="0">
                <a:solidFill>
                  <a:srgbClr val="B8FFB7"/>
                </a:solidFill>
                <a:latin typeface="Arial" charset="0"/>
              </a:rPr>
              <a:t>The </a:t>
            </a:r>
            <a:r>
              <a:rPr lang="en-US" sz="2200" dirty="0">
                <a:solidFill>
                  <a:srgbClr val="B8FFB7"/>
                </a:solidFill>
                <a:latin typeface="Arial" charset="0"/>
              </a:rPr>
              <a:t>speed of the pulse will increase with the </a:t>
            </a:r>
          </a:p>
          <a:p>
            <a:pPr>
              <a:buClr>
                <a:schemeClr val="folHlink"/>
              </a:buClr>
              <a:buFont typeface="Wingdings" pitchFamily="79" charset="2"/>
              <a:buNone/>
            </a:pPr>
            <a:r>
              <a:rPr lang="en-US" sz="2200" dirty="0">
                <a:solidFill>
                  <a:srgbClr val="B8FFB7"/>
                </a:solidFill>
                <a:latin typeface="Arial" charset="0"/>
              </a:rPr>
              <a:t>tension and decrease with the mass per unit </a:t>
            </a:r>
          </a:p>
          <a:p>
            <a:pPr>
              <a:buClr>
                <a:schemeClr val="folHlink"/>
              </a:buClr>
              <a:buFont typeface="Wingdings" pitchFamily="79" charset="2"/>
              <a:buNone/>
            </a:pPr>
            <a:r>
              <a:rPr lang="en-US" sz="2200" dirty="0">
                <a:solidFill>
                  <a:srgbClr val="B8FFB7"/>
                </a:solidFill>
                <a:latin typeface="Arial" charset="0"/>
              </a:rPr>
              <a:t>length of the rope</a:t>
            </a:r>
            <a:r>
              <a:rPr lang="en-US" dirty="0">
                <a:solidFill>
                  <a:srgbClr val="B8FFB7"/>
                </a:solidFill>
                <a:latin typeface="Arial" charset="0"/>
              </a:rPr>
              <a:t>:</a:t>
            </a:r>
          </a:p>
        </p:txBody>
      </p:sp>
      <p:graphicFrame>
        <p:nvGraphicFramePr>
          <p:cNvPr id="1985542" name="Object 6"/>
          <p:cNvGraphicFramePr>
            <a:graphicFrameLocks noChangeAspect="1"/>
          </p:cNvGraphicFramePr>
          <p:nvPr/>
        </p:nvGraphicFramePr>
        <p:xfrm>
          <a:off x="6781800" y="5127625"/>
          <a:ext cx="2133600" cy="1730375"/>
        </p:xfrm>
        <a:graphic>
          <a:graphicData uri="http://schemas.openxmlformats.org/presentationml/2006/ole">
            <mc:AlternateContent xmlns:mc="http://schemas.openxmlformats.org/markup-compatibility/2006">
              <mc:Choice xmlns:v="urn:schemas-microsoft-com:vml" Requires="v">
                <p:oleObj spid="_x0000_s1985826" name="Equation" r:id="rId6" imgW="825500" imgH="838200" progId="Equation.3">
                  <p:embed/>
                </p:oleObj>
              </mc:Choice>
              <mc:Fallback>
                <p:oleObj name="Equation" r:id="rId6" imgW="825500" imgH="8382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l="-12631" r="-12631"/>
                      <a:stretch>
                        <a:fillRect/>
                      </a:stretch>
                    </p:blipFill>
                    <p:spPr bwMode="auto">
                      <a:xfrm>
                        <a:off x="6781800" y="5127625"/>
                        <a:ext cx="2133600" cy="1730375"/>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85543" name="Object 7"/>
          <p:cNvGraphicFramePr>
            <a:graphicFrameLocks noChangeAspect="1"/>
          </p:cNvGraphicFramePr>
          <p:nvPr/>
        </p:nvGraphicFramePr>
        <p:xfrm>
          <a:off x="7256463" y="4267200"/>
          <a:ext cx="1049337" cy="758825"/>
        </p:xfrm>
        <a:graphic>
          <a:graphicData uri="http://schemas.openxmlformats.org/presentationml/2006/ole">
            <mc:AlternateContent xmlns:mc="http://schemas.openxmlformats.org/markup-compatibility/2006">
              <mc:Choice xmlns:v="urn:schemas-microsoft-com:vml" Requires="v">
                <p:oleObj spid="_x0000_s1985827" name="Equation" r:id="rId8" imgW="406400" imgH="368300" progId="Equation.3">
                  <p:embed/>
                </p:oleObj>
              </mc:Choice>
              <mc:Fallback>
                <p:oleObj name="Equation" r:id="rId8" imgW="406400" imgH="36830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l="-12631" r="-12631"/>
                      <a:stretch>
                        <a:fillRect/>
                      </a:stretch>
                    </p:blipFill>
                    <p:spPr bwMode="auto">
                      <a:xfrm>
                        <a:off x="7256463" y="4267200"/>
                        <a:ext cx="1049337" cy="758825"/>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0242" name="Rectangle 2"/>
          <p:cNvSpPr>
            <a:spLocks noGrp="1" noChangeArrowheads="1"/>
          </p:cNvSpPr>
          <p:nvPr>
            <p:ph type="title"/>
          </p:nvPr>
        </p:nvSpPr>
        <p:spPr>
          <a:xfrm>
            <a:off x="0" y="228600"/>
            <a:ext cx="9144000" cy="2227263"/>
          </a:xfrm>
        </p:spPr>
        <p:txBody>
          <a:bodyPr/>
          <a:lstStyle/>
          <a:p>
            <a:r>
              <a:rPr lang="en-US" sz="2800">
                <a:solidFill>
                  <a:srgbClr val="EFFF5D"/>
                </a:solidFill>
                <a:latin typeface="Comic Sans MS" pitchFamily="79" charset="0"/>
              </a:rPr>
              <a:t>A rope has an overall length of 10 m and a total mass of 2 kg.  The rope is stretched with a tension of 50 N.  One end of the rope is fixed, and the other is moved up and down with a frequency of 4 Hz.  </a:t>
            </a:r>
            <a:br>
              <a:rPr lang="en-US" sz="2800">
                <a:solidFill>
                  <a:srgbClr val="EFFF5D"/>
                </a:solidFill>
                <a:latin typeface="Comic Sans MS" pitchFamily="79" charset="0"/>
              </a:rPr>
            </a:br>
            <a:r>
              <a:rPr lang="en-US" sz="2800">
                <a:solidFill>
                  <a:srgbClr val="EFFF5D"/>
                </a:solidFill>
                <a:latin typeface="Comic Sans MS" pitchFamily="79" charset="0"/>
              </a:rPr>
              <a:t>What is the speed of waves on this rope?</a:t>
            </a:r>
            <a:endParaRPr lang="en-US"/>
          </a:p>
        </p:txBody>
      </p:sp>
      <p:sp>
        <p:nvSpPr>
          <p:cNvPr id="1930243" name="Rectangle 3"/>
          <p:cNvSpPr>
            <a:spLocks noGrp="1" noChangeArrowheads="1"/>
          </p:cNvSpPr>
          <p:nvPr>
            <p:ph type="body" idx="1"/>
          </p:nvPr>
        </p:nvSpPr>
        <p:spPr>
          <a:xfrm>
            <a:off x="76200" y="2819400"/>
            <a:ext cx="8991600" cy="1219200"/>
          </a:xfrm>
        </p:spPr>
        <p:txBody>
          <a:bodyPr/>
          <a:lstStyle/>
          <a:p>
            <a:pPr marL="609600" indent="-609600" algn="ctr">
              <a:buFont typeface="Arial" charset="0"/>
              <a:buNone/>
            </a:pPr>
            <a:r>
              <a:rPr lang="en-US" sz="2400">
                <a:solidFill>
                  <a:schemeClr val="folHlink"/>
                </a:solidFill>
                <a:latin typeface="Comic Sans MS" pitchFamily="79" charset="0"/>
              </a:rPr>
              <a:t>a)</a:t>
            </a:r>
            <a:r>
              <a:rPr lang="en-US" sz="2400">
                <a:latin typeface="Comic Sans MS" pitchFamily="79" charset="0"/>
              </a:rPr>
              <a:t> 5.0 m/s   </a:t>
            </a:r>
            <a:r>
              <a:rPr lang="en-US" sz="2400">
                <a:solidFill>
                  <a:schemeClr val="folHlink"/>
                </a:solidFill>
                <a:latin typeface="Comic Sans MS" pitchFamily="79" charset="0"/>
              </a:rPr>
              <a:t>b)</a:t>
            </a:r>
            <a:r>
              <a:rPr lang="en-US" sz="2400">
                <a:latin typeface="Comic Sans MS" pitchFamily="79" charset="0"/>
              </a:rPr>
              <a:t> 7.07 m/s   </a:t>
            </a:r>
            <a:r>
              <a:rPr lang="en-US" sz="2400">
                <a:solidFill>
                  <a:schemeClr val="folHlink"/>
                </a:solidFill>
                <a:latin typeface="Comic Sans MS" pitchFamily="79" charset="0"/>
              </a:rPr>
              <a:t>c)</a:t>
            </a:r>
            <a:r>
              <a:rPr lang="en-US" sz="2400">
                <a:latin typeface="Comic Sans MS" pitchFamily="79" charset="0"/>
              </a:rPr>
              <a:t> 15.8 m/s   </a:t>
            </a:r>
            <a:r>
              <a:rPr lang="en-US" sz="2400">
                <a:solidFill>
                  <a:schemeClr val="folHlink"/>
                </a:solidFill>
                <a:latin typeface="Comic Sans MS" pitchFamily="79" charset="0"/>
              </a:rPr>
              <a:t>d)</a:t>
            </a:r>
            <a:r>
              <a:rPr lang="en-US" sz="2400">
                <a:latin typeface="Comic Sans MS" pitchFamily="79" charset="0"/>
              </a:rPr>
              <a:t> 50 m/s   </a:t>
            </a:r>
            <a:r>
              <a:rPr lang="en-US" sz="2400">
                <a:solidFill>
                  <a:schemeClr val="folHlink"/>
                </a:solidFill>
                <a:latin typeface="Comic Sans MS" pitchFamily="79" charset="0"/>
              </a:rPr>
              <a:t>e)</a:t>
            </a:r>
            <a:r>
              <a:rPr lang="en-US" sz="2400">
                <a:latin typeface="Comic Sans MS" pitchFamily="79" charset="0"/>
              </a:rPr>
              <a:t> 250 m/s</a:t>
            </a:r>
          </a:p>
        </p:txBody>
      </p:sp>
      <p:graphicFrame>
        <p:nvGraphicFramePr>
          <p:cNvPr id="1930246" name="Object 6"/>
          <p:cNvGraphicFramePr>
            <a:graphicFrameLocks noChangeAspect="1"/>
          </p:cNvGraphicFramePr>
          <p:nvPr/>
        </p:nvGraphicFramePr>
        <p:xfrm>
          <a:off x="1676400" y="4276725"/>
          <a:ext cx="6627813" cy="1736725"/>
        </p:xfrm>
        <a:graphic>
          <a:graphicData uri="http://schemas.openxmlformats.org/presentationml/2006/ole">
            <mc:AlternateContent xmlns:mc="http://schemas.openxmlformats.org/markup-compatibility/2006">
              <mc:Choice xmlns:v="urn:schemas-microsoft-com:vml" Requires="v">
                <p:oleObj spid="_x0000_s1930388" name="Equation" r:id="rId4" imgW="2895600" imgH="838200" progId="Equation.3">
                  <p:embed/>
                </p:oleObj>
              </mc:Choice>
              <mc:Fallback>
                <p:oleObj name="Equation" r:id="rId4" imgW="2895600" imgH="8382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l="-5142" r="-5142"/>
                      <a:stretch>
                        <a:fillRect/>
                      </a:stretch>
                    </p:blipFill>
                    <p:spPr bwMode="auto">
                      <a:xfrm>
                        <a:off x="1676400" y="4276725"/>
                        <a:ext cx="6627813" cy="1736725"/>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930246"/>
                                        </p:tgtEl>
                                        <p:attrNameLst>
                                          <p:attrName>style.visibility</p:attrName>
                                        </p:attrNameLst>
                                      </p:cBhvr>
                                      <p:to>
                                        <p:strVal val="visible"/>
                                      </p:to>
                                    </p:set>
                                    <p:animEffect transition="in" filter="fade">
                                      <p:cBhvr>
                                        <p:cTn id="7" dur="1000"/>
                                        <p:tgtEl>
                                          <p:spTgt spid="1930246"/>
                                        </p:tgtEl>
                                      </p:cBhvr>
                                    </p:animEffect>
                                    <p:anim calcmode="lin" valueType="num">
                                      <p:cBhvr>
                                        <p:cTn id="8" dur="1000" fill="hold"/>
                                        <p:tgtEl>
                                          <p:spTgt spid="1930246"/>
                                        </p:tgtEl>
                                        <p:attrNameLst>
                                          <p:attrName>ppt_x</p:attrName>
                                        </p:attrNameLst>
                                      </p:cBhvr>
                                      <p:tavLst>
                                        <p:tav tm="0">
                                          <p:val>
                                            <p:strVal val="#ppt_x"/>
                                          </p:val>
                                        </p:tav>
                                        <p:tav tm="100000">
                                          <p:val>
                                            <p:strVal val="#ppt_x"/>
                                          </p:val>
                                        </p:tav>
                                      </p:tavLst>
                                    </p:anim>
                                    <p:anim calcmode="lin" valueType="num">
                                      <p:cBhvr>
                                        <p:cTn id="9" dur="1000" fill="hold"/>
                                        <p:tgtEl>
                                          <p:spTgt spid="19302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7586" name="Rectangle 2"/>
          <p:cNvSpPr>
            <a:spLocks noGrp="1" noChangeArrowheads="1"/>
          </p:cNvSpPr>
          <p:nvPr>
            <p:ph type="body" idx="1"/>
          </p:nvPr>
        </p:nvSpPr>
        <p:spPr>
          <a:xfrm>
            <a:off x="0" y="1981200"/>
            <a:ext cx="8915400" cy="5029200"/>
          </a:xfrm>
        </p:spPr>
        <p:txBody>
          <a:bodyPr/>
          <a:lstStyle/>
          <a:p>
            <a:pPr>
              <a:lnSpc>
                <a:spcPct val="80000"/>
              </a:lnSpc>
              <a:spcBef>
                <a:spcPct val="30000"/>
              </a:spcBef>
            </a:pPr>
            <a:r>
              <a:rPr lang="en-US" sz="2200" dirty="0"/>
              <a:t>When the two waves are moving the same way at the same time, they are </a:t>
            </a:r>
            <a:r>
              <a:rPr lang="en-US" sz="2200" b="1" i="1" dirty="0"/>
              <a:t>in phase</a:t>
            </a:r>
            <a:r>
              <a:rPr lang="en-US" sz="2200" dirty="0"/>
              <a:t>.</a:t>
            </a:r>
          </a:p>
          <a:p>
            <a:pPr lvl="1">
              <a:lnSpc>
                <a:spcPct val="80000"/>
              </a:lnSpc>
              <a:spcAft>
                <a:spcPct val="20000"/>
              </a:spcAft>
            </a:pPr>
            <a:r>
              <a:rPr lang="en-US" sz="2000" dirty="0">
                <a:solidFill>
                  <a:srgbClr val="FFE0D5"/>
                </a:solidFill>
              </a:rPr>
              <a:t>The resulting combined wave will be larger (have a greater height).</a:t>
            </a:r>
          </a:p>
          <a:p>
            <a:pPr>
              <a:lnSpc>
                <a:spcPct val="80000"/>
              </a:lnSpc>
              <a:spcBef>
                <a:spcPct val="0"/>
              </a:spcBef>
            </a:pPr>
            <a:r>
              <a:rPr lang="en-US" sz="2200" dirty="0"/>
              <a:t>If one wave is moving </a:t>
            </a:r>
          </a:p>
          <a:p>
            <a:pPr>
              <a:lnSpc>
                <a:spcPct val="80000"/>
              </a:lnSpc>
              <a:spcBef>
                <a:spcPct val="0"/>
              </a:spcBef>
              <a:buFont typeface="Wingdings" pitchFamily="79" charset="2"/>
              <a:buNone/>
            </a:pPr>
            <a:r>
              <a:rPr lang="en-US" sz="2200" dirty="0"/>
              <a:t>	upward when the other </a:t>
            </a:r>
          </a:p>
          <a:p>
            <a:pPr>
              <a:lnSpc>
                <a:spcPct val="80000"/>
              </a:lnSpc>
              <a:spcBef>
                <a:spcPct val="0"/>
              </a:spcBef>
              <a:buFont typeface="Wingdings" pitchFamily="79" charset="2"/>
              <a:buNone/>
            </a:pPr>
            <a:r>
              <a:rPr lang="en-US" sz="2200" dirty="0"/>
              <a:t>	wave is moving downward, </a:t>
            </a:r>
          </a:p>
          <a:p>
            <a:pPr>
              <a:lnSpc>
                <a:spcPct val="80000"/>
              </a:lnSpc>
              <a:spcBef>
                <a:spcPct val="0"/>
              </a:spcBef>
              <a:buFont typeface="Wingdings" pitchFamily="79" charset="2"/>
              <a:buNone/>
            </a:pPr>
            <a:r>
              <a:rPr lang="en-US" sz="2200" dirty="0"/>
              <a:t>	the two waves are </a:t>
            </a:r>
          </a:p>
          <a:p>
            <a:pPr>
              <a:lnSpc>
                <a:spcPct val="80000"/>
              </a:lnSpc>
              <a:spcBef>
                <a:spcPct val="0"/>
              </a:spcBef>
              <a:buFont typeface="Wingdings" pitchFamily="79" charset="2"/>
              <a:buNone/>
            </a:pPr>
            <a:r>
              <a:rPr lang="en-US" sz="2200" b="1" i="1" dirty="0"/>
              <a:t>	completely out of </a:t>
            </a:r>
            <a:r>
              <a:rPr lang="en-US" sz="2200" b="1" i="1" dirty="0" smtClean="0"/>
              <a:t>phase</a:t>
            </a:r>
            <a:endParaRPr lang="en-US" sz="2200" dirty="0"/>
          </a:p>
          <a:p>
            <a:pPr lvl="1">
              <a:lnSpc>
                <a:spcPct val="80000"/>
              </a:lnSpc>
            </a:pPr>
            <a:r>
              <a:rPr lang="en-US" sz="2000" dirty="0">
                <a:solidFill>
                  <a:srgbClr val="FFE0D5"/>
                </a:solidFill>
              </a:rPr>
              <a:t>If the two waves have the </a:t>
            </a:r>
          </a:p>
          <a:p>
            <a:pPr lvl="1">
              <a:lnSpc>
                <a:spcPct val="80000"/>
              </a:lnSpc>
              <a:spcBef>
                <a:spcPct val="0"/>
              </a:spcBef>
              <a:buFont typeface="Wingdings" pitchFamily="79" charset="2"/>
              <a:buNone/>
            </a:pPr>
            <a:r>
              <a:rPr lang="en-US" sz="2000" dirty="0">
                <a:solidFill>
                  <a:srgbClr val="FFE0D5"/>
                </a:solidFill>
              </a:rPr>
              <a:t>	same height, the resulting </a:t>
            </a:r>
          </a:p>
          <a:p>
            <a:pPr lvl="1">
              <a:lnSpc>
                <a:spcPct val="80000"/>
              </a:lnSpc>
              <a:spcBef>
                <a:spcPct val="0"/>
              </a:spcBef>
              <a:buFont typeface="Wingdings" pitchFamily="79" charset="2"/>
              <a:buNone/>
            </a:pPr>
            <a:r>
              <a:rPr lang="en-US" sz="2000" dirty="0">
                <a:solidFill>
                  <a:srgbClr val="FFE0D5"/>
                </a:solidFill>
              </a:rPr>
              <a:t>	combined displacement will </a:t>
            </a:r>
          </a:p>
          <a:p>
            <a:pPr lvl="1">
              <a:lnSpc>
                <a:spcPct val="80000"/>
              </a:lnSpc>
              <a:spcBef>
                <a:spcPct val="0"/>
              </a:spcBef>
              <a:buFont typeface="Wingdings" pitchFamily="79" charset="2"/>
              <a:buNone/>
            </a:pPr>
            <a:r>
              <a:rPr lang="en-US" sz="2000" dirty="0">
                <a:solidFill>
                  <a:srgbClr val="FFE0D5"/>
                </a:solidFill>
              </a:rPr>
              <a:t>	be zero.</a:t>
            </a:r>
          </a:p>
          <a:p>
            <a:pPr>
              <a:lnSpc>
                <a:spcPct val="80000"/>
              </a:lnSpc>
            </a:pPr>
            <a:r>
              <a:rPr lang="en-US" sz="2200" dirty="0" smtClean="0">
                <a:sym typeface="Symbol" pitchFamily="79" charset="2"/>
              </a:rPr>
              <a:t>The </a:t>
            </a:r>
            <a:r>
              <a:rPr lang="en-US" sz="2200" dirty="0">
                <a:sym typeface="Symbol" pitchFamily="79" charset="2"/>
              </a:rPr>
              <a:t>result of adding two waves together depends on their </a:t>
            </a:r>
            <a:r>
              <a:rPr lang="en-US" sz="2200" b="1" i="1" dirty="0">
                <a:solidFill>
                  <a:srgbClr val="FFBF8A"/>
                </a:solidFill>
                <a:sym typeface="Symbol" pitchFamily="79" charset="2"/>
              </a:rPr>
              <a:t>phases</a:t>
            </a:r>
            <a:r>
              <a:rPr lang="en-US" sz="2200" dirty="0">
                <a:sym typeface="Symbol" pitchFamily="79" charset="2"/>
              </a:rPr>
              <a:t> as well as on their height or </a:t>
            </a:r>
            <a:r>
              <a:rPr lang="en-US" sz="2200" b="1" i="1" dirty="0">
                <a:solidFill>
                  <a:srgbClr val="FFBF8A"/>
                </a:solidFill>
                <a:sym typeface="Symbol" pitchFamily="79" charset="2"/>
              </a:rPr>
              <a:t>amplitude</a:t>
            </a:r>
            <a:r>
              <a:rPr lang="en-US" sz="2200" dirty="0">
                <a:sym typeface="Symbol" pitchFamily="79" charset="2"/>
              </a:rPr>
              <a:t>.</a:t>
            </a:r>
          </a:p>
          <a:p>
            <a:pPr>
              <a:lnSpc>
                <a:spcPct val="80000"/>
              </a:lnSpc>
            </a:pPr>
            <a:r>
              <a:rPr lang="en-US" sz="2200" dirty="0">
                <a:sym typeface="Symbol" pitchFamily="79" charset="2"/>
              </a:rPr>
              <a:t>When waves are in phase, we have </a:t>
            </a:r>
            <a:r>
              <a:rPr lang="en-US" sz="2200" dirty="0">
                <a:solidFill>
                  <a:srgbClr val="EFFF5D"/>
                </a:solidFill>
                <a:sym typeface="Symbol" pitchFamily="79" charset="2"/>
              </a:rPr>
              <a:t>constructive interference</a:t>
            </a:r>
            <a:r>
              <a:rPr lang="en-US" sz="2200" dirty="0">
                <a:sym typeface="Symbol" pitchFamily="79" charset="2"/>
              </a:rPr>
              <a:t>.</a:t>
            </a:r>
          </a:p>
          <a:p>
            <a:pPr>
              <a:lnSpc>
                <a:spcPct val="80000"/>
              </a:lnSpc>
            </a:pPr>
            <a:r>
              <a:rPr lang="en-US" sz="2200" dirty="0">
                <a:sym typeface="Symbol" pitchFamily="79" charset="2"/>
              </a:rPr>
              <a:t>When waves are out of phase, we have </a:t>
            </a:r>
            <a:r>
              <a:rPr lang="en-US" sz="2200" dirty="0">
                <a:solidFill>
                  <a:srgbClr val="EFFF5D"/>
                </a:solidFill>
                <a:sym typeface="Symbol" pitchFamily="79" charset="2"/>
              </a:rPr>
              <a:t>destructive interference</a:t>
            </a:r>
            <a:r>
              <a:rPr lang="en-US" sz="2200" dirty="0">
                <a:sym typeface="Symbol" pitchFamily="79" charset="2"/>
              </a:rPr>
              <a:t>.</a:t>
            </a:r>
          </a:p>
        </p:txBody>
      </p:sp>
      <p:sp>
        <p:nvSpPr>
          <p:cNvPr id="6" name="Text Box 5"/>
          <p:cNvSpPr txBox="1">
            <a:spLocks noChangeArrowheads="1"/>
          </p:cNvSpPr>
          <p:nvPr/>
        </p:nvSpPr>
        <p:spPr bwMode="auto">
          <a:xfrm>
            <a:off x="381000" y="192087"/>
            <a:ext cx="8534400" cy="1609725"/>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folHlink"/>
              </a:buClr>
              <a:buFont typeface="Wingdings" pitchFamily="79" charset="2"/>
              <a:buChar char="§"/>
            </a:pPr>
            <a:r>
              <a:rPr lang="en-US" b="1" i="1" dirty="0">
                <a:solidFill>
                  <a:schemeClr val="accent1"/>
                </a:solidFill>
                <a:latin typeface="Arial" charset="0"/>
              </a:rPr>
              <a:t>Principle of Superposition:</a:t>
            </a:r>
          </a:p>
          <a:p>
            <a:pPr>
              <a:buClr>
                <a:schemeClr val="folHlink"/>
              </a:buClr>
              <a:buFont typeface="Wingdings" pitchFamily="79" charset="2"/>
              <a:buNone/>
            </a:pPr>
            <a:r>
              <a:rPr lang="en-US" dirty="0">
                <a:solidFill>
                  <a:srgbClr val="B8FFB7"/>
                </a:solidFill>
                <a:latin typeface="Arial" charset="0"/>
              </a:rPr>
              <a:t>	</a:t>
            </a:r>
            <a:r>
              <a:rPr lang="en-US" dirty="0">
                <a:latin typeface="Arial" charset="0"/>
              </a:rPr>
              <a:t>When two or more waves combine, the resulting 		disturbance or displacement is equal to the sum of the 	individual disturbances.</a:t>
            </a:r>
          </a:p>
        </p:txBody>
      </p:sp>
      <p:pic>
        <p:nvPicPr>
          <p:cNvPr id="2054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9030" y="3124200"/>
            <a:ext cx="499902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53998"/>
          </a:xfrm>
        </p:spPr>
        <p:txBody>
          <a:bodyPr/>
          <a:lstStyle/>
          <a:p>
            <a:r>
              <a:rPr lang="en-US" sz="3000" dirty="0" smtClean="0"/>
              <a:t>Examples of wave superposition </a:t>
            </a:r>
            <a:endParaRPr lang="en-US" sz="3000" dirty="0"/>
          </a:p>
        </p:txBody>
      </p:sp>
      <p:pic>
        <p:nvPicPr>
          <p:cNvPr id="4" name="super2.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304800" y="1676400"/>
            <a:ext cx="4114800" cy="4114800"/>
          </a:xfrm>
          <a:prstGeom prst="rect">
            <a:avLst/>
          </a:prstGeom>
        </p:spPr>
      </p:pic>
      <p:pic>
        <p:nvPicPr>
          <p:cNvPr id="5" name="super4.gif">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4876800" y="1676400"/>
            <a:ext cx="4267200" cy="4267200"/>
          </a:xfrm>
          <a:prstGeom prst="rect">
            <a:avLst/>
          </a:prstGeom>
        </p:spPr>
      </p:pic>
    </p:spTree>
    <p:extLst>
      <p:ext uri="{BB962C8B-B14F-4D97-AF65-F5344CB8AC3E}">
        <p14:creationId xmlns:p14="http://schemas.microsoft.com/office/powerpoint/2010/main" val="2235253729"/>
      </p:ext>
    </p:extLst>
  </p:cSld>
  <p:clrMapOvr>
    <a:masterClrMapping/>
  </p:clrMapOvr>
  <p:transition spd="med">
    <p:dissolv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vol="80000">
                <p:cTn id="13" fill="hold" display="0">
                  <p:stCondLst>
                    <p:cond delay="indefinite"/>
                  </p:stCondLst>
                </p:cTn>
                <p:tgtEl>
                  <p:spTgt spid="5"/>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9639" name="Picture 7" descr="15_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9957" y="4870920"/>
            <a:ext cx="3858637" cy="1814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89635" name="Rectangle 3"/>
          <p:cNvSpPr>
            <a:spLocks noGrp="1" noChangeArrowheads="1"/>
          </p:cNvSpPr>
          <p:nvPr>
            <p:ph type="body" idx="1"/>
          </p:nvPr>
        </p:nvSpPr>
        <p:spPr>
          <a:xfrm>
            <a:off x="76200" y="304800"/>
            <a:ext cx="8915400" cy="6096000"/>
          </a:xfrm>
        </p:spPr>
        <p:txBody>
          <a:bodyPr/>
          <a:lstStyle/>
          <a:p>
            <a:pPr>
              <a:lnSpc>
                <a:spcPct val="80000"/>
              </a:lnSpc>
            </a:pPr>
            <a:r>
              <a:rPr lang="en-US" sz="2400" dirty="0" smtClean="0"/>
              <a:t>When </a:t>
            </a:r>
            <a:r>
              <a:rPr lang="en-US" sz="2400" dirty="0"/>
              <a:t>two waves are traveling in </a:t>
            </a:r>
            <a:r>
              <a:rPr lang="en-US" sz="2400" b="1" i="1" dirty="0"/>
              <a:t>opposite directions</a:t>
            </a:r>
            <a:r>
              <a:rPr lang="en-US" sz="2400" dirty="0"/>
              <a:t>, such as when a wave is reflected back on itself, the principle of superposition can be applied at different points on the string.</a:t>
            </a:r>
          </a:p>
          <a:p>
            <a:pPr lvl="1">
              <a:lnSpc>
                <a:spcPct val="80000"/>
              </a:lnSpc>
              <a:spcAft>
                <a:spcPct val="20000"/>
              </a:spcAft>
            </a:pPr>
            <a:r>
              <a:rPr lang="en-US" sz="2000" dirty="0">
                <a:solidFill>
                  <a:srgbClr val="FFE0D5"/>
                </a:solidFill>
              </a:rPr>
              <a:t>At point A, the two waves cancel each other at all times.</a:t>
            </a:r>
          </a:p>
          <a:p>
            <a:pPr lvl="1">
              <a:lnSpc>
                <a:spcPct val="80000"/>
              </a:lnSpc>
              <a:spcAft>
                <a:spcPct val="20000"/>
              </a:spcAft>
            </a:pPr>
            <a:r>
              <a:rPr lang="en-US" sz="2000" dirty="0">
                <a:solidFill>
                  <a:srgbClr val="FFE0D5"/>
                </a:solidFill>
              </a:rPr>
              <a:t>At this point, the string will not oscillate at all; this is called a </a:t>
            </a:r>
            <a:r>
              <a:rPr lang="en-US" sz="2000" b="1" i="1" dirty="0">
                <a:solidFill>
                  <a:schemeClr val="accent1"/>
                </a:solidFill>
              </a:rPr>
              <a:t>node</a:t>
            </a:r>
            <a:r>
              <a:rPr lang="en-US" sz="2000" dirty="0">
                <a:solidFill>
                  <a:srgbClr val="FFE0D5"/>
                </a:solidFill>
              </a:rPr>
              <a:t>.</a:t>
            </a:r>
          </a:p>
        </p:txBody>
      </p:sp>
      <p:pic>
        <p:nvPicPr>
          <p:cNvPr id="1989637" name="Picture 5" descr="15_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99563" y="2133600"/>
            <a:ext cx="3962400" cy="237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89638" name="Text Box 6"/>
          <p:cNvSpPr txBox="1">
            <a:spLocks noChangeArrowheads="1"/>
          </p:cNvSpPr>
          <p:nvPr/>
        </p:nvSpPr>
        <p:spPr bwMode="auto">
          <a:xfrm>
            <a:off x="157843" y="2057400"/>
            <a:ext cx="34290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rgbClr val="CCFF66"/>
              </a:buClr>
              <a:buSzPct val="70000"/>
              <a:buFont typeface="Wingdings" pitchFamily="79" charset="2"/>
              <a:buChar char="l"/>
            </a:pPr>
            <a:r>
              <a:rPr lang="en-US" sz="2000" dirty="0">
                <a:solidFill>
                  <a:srgbClr val="FFE0D5"/>
                </a:solidFill>
                <a:latin typeface="Arial" charset="0"/>
              </a:rPr>
              <a:t>At point B, both waves will be in phase at all times</a:t>
            </a:r>
            <a:r>
              <a:rPr lang="en-US" sz="2000" dirty="0" smtClean="0">
                <a:solidFill>
                  <a:srgbClr val="FFE0D5"/>
                </a:solidFill>
                <a:latin typeface="Arial" charset="0"/>
              </a:rPr>
              <a:t>.</a:t>
            </a:r>
          </a:p>
          <a:p>
            <a:pPr>
              <a:lnSpc>
                <a:spcPct val="80000"/>
              </a:lnSpc>
              <a:spcBef>
                <a:spcPct val="20000"/>
              </a:spcBef>
              <a:buClr>
                <a:srgbClr val="CCFF66"/>
              </a:buClr>
              <a:buSzPct val="70000"/>
              <a:buFont typeface="Wingdings" pitchFamily="79" charset="2"/>
              <a:buChar char="l"/>
            </a:pPr>
            <a:endParaRPr lang="en-US" sz="2000" dirty="0">
              <a:solidFill>
                <a:srgbClr val="FFE0D5"/>
              </a:solidFill>
              <a:latin typeface="Arial" charset="0"/>
            </a:endParaRPr>
          </a:p>
          <a:p>
            <a:pPr>
              <a:lnSpc>
                <a:spcPct val="80000"/>
              </a:lnSpc>
              <a:spcBef>
                <a:spcPct val="20000"/>
              </a:spcBef>
              <a:buClr>
                <a:srgbClr val="CCFF66"/>
              </a:buClr>
              <a:buSzPct val="70000"/>
              <a:buFont typeface="Wingdings" pitchFamily="79" charset="2"/>
              <a:buChar char="l"/>
            </a:pPr>
            <a:r>
              <a:rPr lang="en-US" sz="2000" dirty="0">
                <a:solidFill>
                  <a:srgbClr val="FFE0D5"/>
                </a:solidFill>
                <a:latin typeface="Arial" charset="0"/>
              </a:rPr>
              <a:t>The two waves always add, producing a displacement twice that of each wave by itself</a:t>
            </a:r>
            <a:r>
              <a:rPr lang="en-US" sz="2000" dirty="0" smtClean="0">
                <a:solidFill>
                  <a:srgbClr val="FFE0D5"/>
                </a:solidFill>
                <a:latin typeface="Arial" charset="0"/>
              </a:rPr>
              <a:t>.</a:t>
            </a:r>
          </a:p>
          <a:p>
            <a:pPr>
              <a:lnSpc>
                <a:spcPct val="80000"/>
              </a:lnSpc>
              <a:spcBef>
                <a:spcPct val="20000"/>
              </a:spcBef>
              <a:buClr>
                <a:srgbClr val="CCFF66"/>
              </a:buClr>
              <a:buSzPct val="70000"/>
              <a:buFont typeface="Wingdings" pitchFamily="79" charset="2"/>
              <a:buChar char="l"/>
            </a:pPr>
            <a:endParaRPr lang="en-US" sz="2000" dirty="0">
              <a:solidFill>
                <a:srgbClr val="FFE0D5"/>
              </a:solidFill>
              <a:latin typeface="Arial" charset="0"/>
            </a:endParaRPr>
          </a:p>
          <a:p>
            <a:pPr>
              <a:lnSpc>
                <a:spcPct val="80000"/>
              </a:lnSpc>
              <a:spcBef>
                <a:spcPct val="20000"/>
              </a:spcBef>
              <a:buClr>
                <a:srgbClr val="CCFF66"/>
              </a:buClr>
              <a:buSzPct val="70000"/>
              <a:buFont typeface="Wingdings" pitchFamily="79" charset="2"/>
              <a:buChar char="l"/>
            </a:pPr>
            <a:r>
              <a:rPr lang="en-US" sz="2000" dirty="0">
                <a:solidFill>
                  <a:srgbClr val="FFE0D5"/>
                </a:solidFill>
                <a:latin typeface="Arial" charset="0"/>
              </a:rPr>
              <a:t>This is called an </a:t>
            </a:r>
            <a:r>
              <a:rPr lang="en-US" sz="2000" b="1" i="1" dirty="0">
                <a:solidFill>
                  <a:schemeClr val="accent1"/>
                </a:solidFill>
                <a:latin typeface="Arial" charset="0"/>
              </a:rPr>
              <a:t>antinode</a:t>
            </a:r>
            <a:r>
              <a:rPr lang="en-US" sz="2000" dirty="0">
                <a:solidFill>
                  <a:srgbClr val="FFE0D5"/>
                </a:solidFill>
                <a:latin typeface="Arial" charset="0"/>
              </a:rPr>
              <a:t>.</a:t>
            </a:r>
            <a:endParaRPr lang="en-US" dirty="0">
              <a:latin typeface="Arial" charset="0"/>
              <a:sym typeface="Symbol" pitchFamily="79" charset="2"/>
            </a:endParaRPr>
          </a:p>
        </p:txBody>
      </p:sp>
      <p:pic>
        <p:nvPicPr>
          <p:cNvPr id="2" name="standing_wave.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195942" y="4633480"/>
            <a:ext cx="2318657" cy="231865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3AF98B-66E0-403C-825D-5581B746A440}" type="datetime1">
              <a:rPr lang="en-US"/>
              <a:pPr eaLnBrk="1" hangingPunct="1"/>
              <a:t>4/11/2011</a:t>
            </a:fld>
            <a:endParaRPr lang="en-US"/>
          </a:p>
        </p:txBody>
      </p:sp>
      <p:sp>
        <p:nvSpPr>
          <p:cNvPr id="1433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Physics 214 Fall 2010</a:t>
            </a:r>
          </a:p>
        </p:txBody>
      </p:sp>
      <p:sp>
        <p:nvSpPr>
          <p:cNvPr id="143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B1B773-601F-4A78-91C2-B371F4DFF63A}" type="slidenum">
              <a:rPr lang="en-US"/>
              <a:pPr eaLnBrk="1" hangingPunct="1"/>
              <a:t>16</a:t>
            </a:fld>
            <a:endParaRPr lang="en-US"/>
          </a:p>
        </p:txBody>
      </p:sp>
      <p:pic>
        <p:nvPicPr>
          <p:cNvPr id="14341" name="Picture 2" descr="1S-41_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26098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1" name="Picture 3" descr="1S-41_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1371600"/>
            <a:ext cx="42291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4"/>
          <p:cNvSpPr>
            <a:spLocks noChangeArrowheads="1"/>
          </p:cNvSpPr>
          <p:nvPr/>
        </p:nvSpPr>
        <p:spPr bwMode="auto">
          <a:xfrm>
            <a:off x="457200" y="2286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3200" b="1" dirty="0">
                <a:ea typeface="宋体" pitchFamily="2" charset="-122"/>
              </a:rPr>
              <a:t>1S-41 Standing Waves in Rope</a:t>
            </a:r>
          </a:p>
        </p:txBody>
      </p:sp>
      <p:sp>
        <p:nvSpPr>
          <p:cNvPr id="155653" name="Rectangle 5"/>
          <p:cNvSpPr>
            <a:spLocks noChangeArrowheads="1"/>
          </p:cNvSpPr>
          <p:nvPr/>
        </p:nvSpPr>
        <p:spPr bwMode="auto">
          <a:xfrm>
            <a:off x="0" y="4343400"/>
            <a:ext cx="9144000" cy="1905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altLang="zh-CN" sz="2000">
                <a:solidFill>
                  <a:srgbClr val="FF3300"/>
                </a:solidFill>
                <a:ea typeface="宋体" pitchFamily="2" charset="-122"/>
              </a:rPr>
              <a:t>BY ADJUSTING THE SPEED OF THE JIGSAW OR THE TENSION IN THE CORD, DIFFERENT STANDING WAVE PATTERNS CAN BE GENERATED BETWEEN THE FIXED ENDS.  THOUGH THE WAVELENGTH OF THE STANDING WAVE IS FIXED BY THE LENGTH BETWEEN THE FIXED POINTS, THE FREQUENCY DEPENDS ON THE TENSION IN THE CABLE.  YOU TUNE A GUITAR BY CHANGING THIS TENSION. </a:t>
            </a:r>
          </a:p>
        </p:txBody>
      </p:sp>
      <p:sp>
        <p:nvSpPr>
          <p:cNvPr id="14345" name="Text Box 6"/>
          <p:cNvSpPr txBox="1">
            <a:spLocks noChangeArrowheads="1"/>
          </p:cNvSpPr>
          <p:nvPr/>
        </p:nvSpPr>
        <p:spPr bwMode="auto">
          <a:xfrm>
            <a:off x="3505200" y="914400"/>
            <a:ext cx="51816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Creating transverse standing waves on heavy cable</a:t>
            </a:r>
          </a:p>
        </p:txBody>
      </p:sp>
      <p:sp>
        <p:nvSpPr>
          <p:cNvPr id="155655" name="AutoShape 7"/>
          <p:cNvSpPr>
            <a:spLocks noChangeArrowheads="1"/>
          </p:cNvSpPr>
          <p:nvPr/>
        </p:nvSpPr>
        <p:spPr bwMode="auto">
          <a:xfrm>
            <a:off x="2362200" y="1447800"/>
            <a:ext cx="2590800" cy="1447800"/>
          </a:xfrm>
          <a:prstGeom prst="wedgeEllipseCallout">
            <a:avLst>
              <a:gd name="adj1" fmla="val -58028"/>
              <a:gd name="adj2" fmla="val 86185"/>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How might we create different wave patterns on the cable </a:t>
            </a:r>
            <a:r>
              <a:rPr lang="en-US" altLang="zh-CN" sz="1600" b="1">
                <a:solidFill>
                  <a:srgbClr val="CC0000"/>
                </a:solidFill>
                <a:ea typeface="宋体" pitchFamily="2" charset="-122"/>
              </a:rPr>
              <a:t>? </a:t>
            </a:r>
          </a:p>
        </p:txBody>
      </p:sp>
      <p:sp>
        <p:nvSpPr>
          <p:cNvPr id="155656" name="AutoShape 8"/>
          <p:cNvSpPr>
            <a:spLocks noChangeArrowheads="1"/>
          </p:cNvSpPr>
          <p:nvPr/>
        </p:nvSpPr>
        <p:spPr bwMode="auto">
          <a:xfrm>
            <a:off x="2438400" y="3124200"/>
            <a:ext cx="2362200" cy="1143000"/>
          </a:xfrm>
          <a:prstGeom prst="wedgeEllipseCallout">
            <a:avLst>
              <a:gd name="adj1" fmla="val -61088"/>
              <a:gd name="adj2" fmla="val -10833"/>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How is this related to tuning a guitar </a:t>
            </a:r>
            <a:r>
              <a:rPr lang="en-US" altLang="zh-CN" sz="1600" b="1">
                <a:solidFill>
                  <a:srgbClr val="CC0000"/>
                </a:solidFill>
                <a:ea typeface="宋体" pitchFamily="2" charset="-122"/>
              </a:rPr>
              <a:t>? </a:t>
            </a:r>
          </a:p>
        </p:txBody>
      </p:sp>
    </p:spTree>
    <p:extLst>
      <p:ext uri="{BB962C8B-B14F-4D97-AF65-F5344CB8AC3E}">
        <p14:creationId xmlns:p14="http://schemas.microsoft.com/office/powerpoint/2010/main" val="2001737274"/>
      </p:ext>
    </p:extLst>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EDD844-ABAD-4E93-A665-EAC98A0800AE}" type="datetime1">
              <a:rPr lang="en-US"/>
              <a:pPr eaLnBrk="1" hangingPunct="1"/>
              <a:t>4/11/2011</a:t>
            </a:fld>
            <a:endParaRPr lang="en-US"/>
          </a:p>
        </p:txBody>
      </p:sp>
      <p:sp>
        <p:nvSpPr>
          <p:cNvPr id="1536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Physics 214 Fall 2010</a:t>
            </a:r>
          </a:p>
        </p:txBody>
      </p:sp>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430485A-9A9F-4342-A7C7-9D77D3F171F7}" type="slidenum">
              <a:rPr lang="en-US"/>
              <a:pPr eaLnBrk="1" hangingPunct="1"/>
              <a:t>17</a:t>
            </a:fld>
            <a:endParaRPr lang="en-US"/>
          </a:p>
        </p:txBody>
      </p:sp>
      <p:pic>
        <p:nvPicPr>
          <p:cNvPr id="15365" name="Picture 2" descr="4B-01_siz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333375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3"/>
          <p:cNvSpPr>
            <a:spLocks noChangeArrowheads="1"/>
          </p:cNvSpPr>
          <p:nvPr/>
        </p:nvSpPr>
        <p:spPr bwMode="auto">
          <a:xfrm>
            <a:off x="457200" y="2286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800" b="1" dirty="0">
                <a:ea typeface="宋体" pitchFamily="2" charset="-122"/>
              </a:rPr>
              <a:t>4B-01 Standing Waves in a Gas</a:t>
            </a:r>
          </a:p>
        </p:txBody>
      </p:sp>
      <p:sp>
        <p:nvSpPr>
          <p:cNvPr id="15368" name="Text Box 5"/>
          <p:cNvSpPr txBox="1">
            <a:spLocks noChangeArrowheads="1"/>
          </p:cNvSpPr>
          <p:nvPr/>
        </p:nvSpPr>
        <p:spPr bwMode="auto">
          <a:xfrm>
            <a:off x="3657600" y="914400"/>
            <a:ext cx="50292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Effects of acoustic standing wave on air pressure</a:t>
            </a:r>
          </a:p>
        </p:txBody>
      </p:sp>
      <p:sp>
        <p:nvSpPr>
          <p:cNvPr id="156678" name="Text Box 6"/>
          <p:cNvSpPr txBox="1">
            <a:spLocks noChangeArrowheads="1"/>
          </p:cNvSpPr>
          <p:nvPr/>
        </p:nvSpPr>
        <p:spPr bwMode="auto">
          <a:xfrm>
            <a:off x="4191000" y="3581400"/>
            <a:ext cx="4419600" cy="711200"/>
          </a:xfrm>
          <a:prstGeom prst="rect">
            <a:avLst/>
          </a:prstGeom>
          <a:solidFill>
            <a:srgbClr val="FFC1C1"/>
          </a:solidFill>
          <a:ln w="9525">
            <a:solidFill>
              <a:srgbClr val="FFC1C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latin typeface="Times New Roman" pitchFamily="18" charset="0"/>
                <a:ea typeface="宋体" pitchFamily="2" charset="-122"/>
              </a:rPr>
              <a:t>The wave pattern indicates a pressure non-uniformity within the tube.</a:t>
            </a:r>
          </a:p>
        </p:txBody>
      </p:sp>
      <p:sp>
        <p:nvSpPr>
          <p:cNvPr id="156679" name="AutoShape 7"/>
          <p:cNvSpPr>
            <a:spLocks noChangeArrowheads="1"/>
          </p:cNvSpPr>
          <p:nvPr/>
        </p:nvSpPr>
        <p:spPr bwMode="auto">
          <a:xfrm>
            <a:off x="838200" y="838200"/>
            <a:ext cx="2743200" cy="1524000"/>
          </a:xfrm>
          <a:prstGeom prst="wedgeEllipseCallout">
            <a:avLst>
              <a:gd name="adj1" fmla="val -28412"/>
              <a:gd name="adj2" fmla="val 68958"/>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What happens when an acoustic standing wave is introduced in the tube  </a:t>
            </a:r>
            <a:r>
              <a:rPr lang="en-US" altLang="zh-CN" sz="1600" b="1">
                <a:solidFill>
                  <a:srgbClr val="CC0000"/>
                </a:solidFill>
                <a:ea typeface="宋体" pitchFamily="2" charset="-122"/>
              </a:rPr>
              <a:t>? </a:t>
            </a:r>
          </a:p>
        </p:txBody>
      </p:sp>
      <p:grpSp>
        <p:nvGrpSpPr>
          <p:cNvPr id="2" name="Group 8"/>
          <p:cNvGrpSpPr>
            <a:grpSpLocks/>
          </p:cNvGrpSpPr>
          <p:nvPr/>
        </p:nvGrpSpPr>
        <p:grpSpPr bwMode="auto">
          <a:xfrm>
            <a:off x="4038600" y="2514600"/>
            <a:ext cx="4648200" cy="609600"/>
            <a:chOff x="2544" y="1584"/>
            <a:chExt cx="2928" cy="384"/>
          </a:xfrm>
        </p:grpSpPr>
        <p:grpSp>
          <p:nvGrpSpPr>
            <p:cNvPr id="15376" name="Group 9"/>
            <p:cNvGrpSpPr>
              <a:grpSpLocks/>
            </p:cNvGrpSpPr>
            <p:nvPr/>
          </p:nvGrpSpPr>
          <p:grpSpPr bwMode="auto">
            <a:xfrm>
              <a:off x="2640" y="1584"/>
              <a:ext cx="2736" cy="384"/>
              <a:chOff x="2640" y="1728"/>
              <a:chExt cx="2736" cy="384"/>
            </a:xfrm>
          </p:grpSpPr>
          <p:sp>
            <p:nvSpPr>
              <p:cNvPr id="15379" name="Line 10"/>
              <p:cNvSpPr>
                <a:spLocks noChangeShapeType="1"/>
              </p:cNvSpPr>
              <p:nvPr/>
            </p:nvSpPr>
            <p:spPr bwMode="auto">
              <a:xfrm>
                <a:off x="2736"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0" name="Line 11"/>
              <p:cNvSpPr>
                <a:spLocks noChangeShapeType="1"/>
              </p:cNvSpPr>
              <p:nvPr/>
            </p:nvSpPr>
            <p:spPr bwMode="auto">
              <a:xfrm>
                <a:off x="2784"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1" name="Line 12"/>
              <p:cNvSpPr>
                <a:spLocks noChangeShapeType="1"/>
              </p:cNvSpPr>
              <p:nvPr/>
            </p:nvSpPr>
            <p:spPr bwMode="auto">
              <a:xfrm>
                <a:off x="2880"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2" name="Line 13"/>
              <p:cNvSpPr>
                <a:spLocks noChangeShapeType="1"/>
              </p:cNvSpPr>
              <p:nvPr/>
            </p:nvSpPr>
            <p:spPr bwMode="auto">
              <a:xfrm>
                <a:off x="3024"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3" name="Line 14"/>
              <p:cNvSpPr>
                <a:spLocks noChangeShapeType="1"/>
              </p:cNvSpPr>
              <p:nvPr/>
            </p:nvSpPr>
            <p:spPr bwMode="auto">
              <a:xfrm>
                <a:off x="3264"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4" name="Line 15"/>
              <p:cNvSpPr>
                <a:spLocks noChangeShapeType="1"/>
              </p:cNvSpPr>
              <p:nvPr/>
            </p:nvSpPr>
            <p:spPr bwMode="auto">
              <a:xfrm>
                <a:off x="3408"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5" name="Line 16"/>
              <p:cNvSpPr>
                <a:spLocks noChangeShapeType="1"/>
              </p:cNvSpPr>
              <p:nvPr/>
            </p:nvSpPr>
            <p:spPr bwMode="auto">
              <a:xfrm>
                <a:off x="3504"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6" name="Line 17"/>
              <p:cNvSpPr>
                <a:spLocks noChangeShapeType="1"/>
              </p:cNvSpPr>
              <p:nvPr/>
            </p:nvSpPr>
            <p:spPr bwMode="auto">
              <a:xfrm>
                <a:off x="3552"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7" name="Line 18"/>
              <p:cNvSpPr>
                <a:spLocks noChangeShapeType="1"/>
              </p:cNvSpPr>
              <p:nvPr/>
            </p:nvSpPr>
            <p:spPr bwMode="auto">
              <a:xfrm>
                <a:off x="3600"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8" name="Line 19"/>
              <p:cNvSpPr>
                <a:spLocks noChangeShapeType="1"/>
              </p:cNvSpPr>
              <p:nvPr/>
            </p:nvSpPr>
            <p:spPr bwMode="auto">
              <a:xfrm>
                <a:off x="3648"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9" name="Line 20"/>
              <p:cNvSpPr>
                <a:spLocks noChangeShapeType="1"/>
              </p:cNvSpPr>
              <p:nvPr/>
            </p:nvSpPr>
            <p:spPr bwMode="auto">
              <a:xfrm>
                <a:off x="3744"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0" name="Line 21"/>
              <p:cNvSpPr>
                <a:spLocks noChangeShapeType="1"/>
              </p:cNvSpPr>
              <p:nvPr/>
            </p:nvSpPr>
            <p:spPr bwMode="auto">
              <a:xfrm>
                <a:off x="3888"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1" name="Line 22"/>
              <p:cNvSpPr>
                <a:spLocks noChangeShapeType="1"/>
              </p:cNvSpPr>
              <p:nvPr/>
            </p:nvSpPr>
            <p:spPr bwMode="auto">
              <a:xfrm>
                <a:off x="4128"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2" name="Line 23"/>
              <p:cNvSpPr>
                <a:spLocks noChangeShapeType="1"/>
              </p:cNvSpPr>
              <p:nvPr/>
            </p:nvSpPr>
            <p:spPr bwMode="auto">
              <a:xfrm>
                <a:off x="4272"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3" name="Line 24"/>
              <p:cNvSpPr>
                <a:spLocks noChangeShapeType="1"/>
              </p:cNvSpPr>
              <p:nvPr/>
            </p:nvSpPr>
            <p:spPr bwMode="auto">
              <a:xfrm>
                <a:off x="4368"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4" name="Line 25"/>
              <p:cNvSpPr>
                <a:spLocks noChangeShapeType="1"/>
              </p:cNvSpPr>
              <p:nvPr/>
            </p:nvSpPr>
            <p:spPr bwMode="auto">
              <a:xfrm>
                <a:off x="4416"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5" name="Line 26"/>
              <p:cNvSpPr>
                <a:spLocks noChangeShapeType="1"/>
              </p:cNvSpPr>
              <p:nvPr/>
            </p:nvSpPr>
            <p:spPr bwMode="auto">
              <a:xfrm>
                <a:off x="4464"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6" name="Line 27"/>
              <p:cNvSpPr>
                <a:spLocks noChangeShapeType="1"/>
              </p:cNvSpPr>
              <p:nvPr/>
            </p:nvSpPr>
            <p:spPr bwMode="auto">
              <a:xfrm>
                <a:off x="4512"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7" name="Line 28"/>
              <p:cNvSpPr>
                <a:spLocks noChangeShapeType="1"/>
              </p:cNvSpPr>
              <p:nvPr/>
            </p:nvSpPr>
            <p:spPr bwMode="auto">
              <a:xfrm>
                <a:off x="4608"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8" name="Line 29"/>
              <p:cNvSpPr>
                <a:spLocks noChangeShapeType="1"/>
              </p:cNvSpPr>
              <p:nvPr/>
            </p:nvSpPr>
            <p:spPr bwMode="auto">
              <a:xfrm>
                <a:off x="4752"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9" name="Line 30"/>
              <p:cNvSpPr>
                <a:spLocks noChangeShapeType="1"/>
              </p:cNvSpPr>
              <p:nvPr/>
            </p:nvSpPr>
            <p:spPr bwMode="auto">
              <a:xfrm>
                <a:off x="4992"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0" name="Line 31"/>
              <p:cNvSpPr>
                <a:spLocks noChangeShapeType="1"/>
              </p:cNvSpPr>
              <p:nvPr/>
            </p:nvSpPr>
            <p:spPr bwMode="auto">
              <a:xfrm>
                <a:off x="5136"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1" name="Line 32"/>
              <p:cNvSpPr>
                <a:spLocks noChangeShapeType="1"/>
              </p:cNvSpPr>
              <p:nvPr/>
            </p:nvSpPr>
            <p:spPr bwMode="auto">
              <a:xfrm>
                <a:off x="5232"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2" name="Line 33"/>
              <p:cNvSpPr>
                <a:spLocks noChangeShapeType="1"/>
              </p:cNvSpPr>
              <p:nvPr/>
            </p:nvSpPr>
            <p:spPr bwMode="auto">
              <a:xfrm>
                <a:off x="5280"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3" name="Line 34"/>
              <p:cNvSpPr>
                <a:spLocks noChangeShapeType="1"/>
              </p:cNvSpPr>
              <p:nvPr/>
            </p:nvSpPr>
            <p:spPr bwMode="auto">
              <a:xfrm>
                <a:off x="2688"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4" name="Line 35"/>
              <p:cNvSpPr>
                <a:spLocks noChangeShapeType="1"/>
              </p:cNvSpPr>
              <p:nvPr/>
            </p:nvSpPr>
            <p:spPr bwMode="auto">
              <a:xfrm>
                <a:off x="2640"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5" name="Line 36"/>
              <p:cNvSpPr>
                <a:spLocks noChangeShapeType="1"/>
              </p:cNvSpPr>
              <p:nvPr/>
            </p:nvSpPr>
            <p:spPr bwMode="auto">
              <a:xfrm>
                <a:off x="5328"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6" name="Line 37"/>
              <p:cNvSpPr>
                <a:spLocks noChangeShapeType="1"/>
              </p:cNvSpPr>
              <p:nvPr/>
            </p:nvSpPr>
            <p:spPr bwMode="auto">
              <a:xfrm>
                <a:off x="5376" y="172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377" name="Line 38"/>
            <p:cNvSpPr>
              <a:spLocks noChangeShapeType="1"/>
            </p:cNvSpPr>
            <p:nvPr/>
          </p:nvSpPr>
          <p:spPr bwMode="auto">
            <a:xfrm>
              <a:off x="2544" y="1968"/>
              <a:ext cx="292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8" name="Line 39"/>
            <p:cNvSpPr>
              <a:spLocks noChangeShapeType="1"/>
            </p:cNvSpPr>
            <p:nvPr/>
          </p:nvSpPr>
          <p:spPr bwMode="auto">
            <a:xfrm>
              <a:off x="2544" y="1584"/>
              <a:ext cx="292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40"/>
          <p:cNvGrpSpPr>
            <a:grpSpLocks/>
          </p:cNvGrpSpPr>
          <p:nvPr/>
        </p:nvGrpSpPr>
        <p:grpSpPr bwMode="auto">
          <a:xfrm>
            <a:off x="4191000" y="1676400"/>
            <a:ext cx="4267200" cy="762000"/>
            <a:chOff x="2640" y="1056"/>
            <a:chExt cx="2688" cy="480"/>
          </a:xfrm>
        </p:grpSpPr>
        <p:sp>
          <p:nvSpPr>
            <p:cNvPr id="15373" name="Freeform 41"/>
            <p:cNvSpPr>
              <a:spLocks/>
            </p:cNvSpPr>
            <p:nvPr/>
          </p:nvSpPr>
          <p:spPr bwMode="auto">
            <a:xfrm>
              <a:off x="2688" y="1152"/>
              <a:ext cx="2592" cy="384"/>
            </a:xfrm>
            <a:custGeom>
              <a:avLst/>
              <a:gdLst>
                <a:gd name="T0" fmla="*/ 0 w 2592"/>
                <a:gd name="T1" fmla="*/ 0 h 384"/>
                <a:gd name="T2" fmla="*/ 480 w 2592"/>
                <a:gd name="T3" fmla="*/ 384 h 384"/>
                <a:gd name="T4" fmla="*/ 864 w 2592"/>
                <a:gd name="T5" fmla="*/ 0 h 384"/>
                <a:gd name="T6" fmla="*/ 1344 w 2592"/>
                <a:gd name="T7" fmla="*/ 384 h 384"/>
                <a:gd name="T8" fmla="*/ 1776 w 2592"/>
                <a:gd name="T9" fmla="*/ 0 h 384"/>
                <a:gd name="T10" fmla="*/ 2208 w 2592"/>
                <a:gd name="T11" fmla="*/ 384 h 384"/>
                <a:gd name="T12" fmla="*/ 2592 w 2592"/>
                <a:gd name="T13" fmla="*/ 0 h 384"/>
                <a:gd name="T14" fmla="*/ 0 60000 65536"/>
                <a:gd name="T15" fmla="*/ 0 60000 65536"/>
                <a:gd name="T16" fmla="*/ 0 60000 65536"/>
                <a:gd name="T17" fmla="*/ 0 60000 65536"/>
                <a:gd name="T18" fmla="*/ 0 60000 65536"/>
                <a:gd name="T19" fmla="*/ 0 60000 65536"/>
                <a:gd name="T20" fmla="*/ 0 60000 65536"/>
                <a:gd name="T21" fmla="*/ 0 w 2592"/>
                <a:gd name="T22" fmla="*/ 0 h 384"/>
                <a:gd name="T23" fmla="*/ 2592 w 2592"/>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92" h="384">
                  <a:moveTo>
                    <a:pt x="0" y="0"/>
                  </a:moveTo>
                  <a:cubicBezTo>
                    <a:pt x="168" y="192"/>
                    <a:pt x="336" y="384"/>
                    <a:pt x="480" y="384"/>
                  </a:cubicBezTo>
                  <a:cubicBezTo>
                    <a:pt x="624" y="384"/>
                    <a:pt x="720" y="0"/>
                    <a:pt x="864" y="0"/>
                  </a:cubicBezTo>
                  <a:cubicBezTo>
                    <a:pt x="1008" y="0"/>
                    <a:pt x="1192" y="384"/>
                    <a:pt x="1344" y="384"/>
                  </a:cubicBezTo>
                  <a:cubicBezTo>
                    <a:pt x="1496" y="384"/>
                    <a:pt x="1632" y="0"/>
                    <a:pt x="1776" y="0"/>
                  </a:cubicBezTo>
                  <a:cubicBezTo>
                    <a:pt x="1920" y="0"/>
                    <a:pt x="2072" y="384"/>
                    <a:pt x="2208" y="384"/>
                  </a:cubicBezTo>
                  <a:cubicBezTo>
                    <a:pt x="2344" y="384"/>
                    <a:pt x="2468" y="192"/>
                    <a:pt x="2592" y="0"/>
                  </a:cubicBezTo>
                </a:path>
              </a:pathLst>
            </a:custGeom>
            <a:noFill/>
            <a:ln w="476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4" name="Rectangle 42"/>
            <p:cNvSpPr>
              <a:spLocks noChangeArrowheads="1"/>
            </p:cNvSpPr>
            <p:nvPr/>
          </p:nvSpPr>
          <p:spPr bwMode="auto">
            <a:xfrm>
              <a:off x="2640" y="1104"/>
              <a:ext cx="144" cy="192"/>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5375" name="Rectangle 43"/>
            <p:cNvSpPr>
              <a:spLocks noChangeArrowheads="1"/>
            </p:cNvSpPr>
            <p:nvPr/>
          </p:nvSpPr>
          <p:spPr bwMode="auto">
            <a:xfrm>
              <a:off x="5232" y="1056"/>
              <a:ext cx="96" cy="192"/>
            </a:xfrm>
            <a:prstGeom prst="rect">
              <a:avLst/>
            </a:prstGeom>
            <a:solidFill>
              <a:schemeClr val="bg1"/>
            </a:solidFill>
            <a:ln w="9525">
              <a:solidFill>
                <a:schemeClr val="bg1"/>
              </a:solidFill>
              <a:miter lim="800000"/>
              <a:headEnd/>
              <a:tailEnd/>
            </a:ln>
          </p:spPr>
          <p:txBody>
            <a:bodyPr wrap="none" anchor="ctr"/>
            <a:lstStyle/>
            <a:p>
              <a:endParaRPr lang="en-US"/>
            </a:p>
          </p:txBody>
        </p:sp>
      </p:grpSp>
    </p:spTree>
    <p:extLst>
      <p:ext uri="{BB962C8B-B14F-4D97-AF65-F5344CB8AC3E}">
        <p14:creationId xmlns:p14="http://schemas.microsoft.com/office/powerpoint/2010/main" val="3106246621"/>
      </p:ext>
    </p:extLst>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1682" name="Picture 2" descr="15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505200"/>
            <a:ext cx="5495925"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91683" name="Rectangle 3"/>
          <p:cNvSpPr>
            <a:spLocks noGrp="1" noChangeArrowheads="1"/>
          </p:cNvSpPr>
          <p:nvPr>
            <p:ph type="body" idx="1"/>
          </p:nvPr>
        </p:nvSpPr>
        <p:spPr>
          <a:xfrm>
            <a:off x="228600" y="762000"/>
            <a:ext cx="8915400" cy="6096000"/>
          </a:xfrm>
        </p:spPr>
        <p:txBody>
          <a:bodyPr/>
          <a:lstStyle/>
          <a:p>
            <a:pPr>
              <a:lnSpc>
                <a:spcPct val="80000"/>
              </a:lnSpc>
            </a:pPr>
            <a:r>
              <a:rPr lang="en-US" sz="2800" dirty="0"/>
              <a:t>This pattern of oscillation is called a </a:t>
            </a:r>
            <a:r>
              <a:rPr lang="en-US" sz="2800" b="1" i="1" dirty="0">
                <a:solidFill>
                  <a:schemeClr val="accent1"/>
                </a:solidFill>
              </a:rPr>
              <a:t>standing wave</a:t>
            </a:r>
            <a:r>
              <a:rPr lang="en-US" sz="2800" dirty="0"/>
              <a:t>.</a:t>
            </a:r>
          </a:p>
          <a:p>
            <a:pPr lvl="1">
              <a:lnSpc>
                <a:spcPct val="80000"/>
              </a:lnSpc>
            </a:pPr>
            <a:endParaRPr lang="en-US" sz="2400" dirty="0" smtClean="0">
              <a:solidFill>
                <a:srgbClr val="E2FFC4"/>
              </a:solidFill>
            </a:endParaRPr>
          </a:p>
          <a:p>
            <a:pPr lvl="1">
              <a:lnSpc>
                <a:spcPct val="80000"/>
              </a:lnSpc>
            </a:pPr>
            <a:r>
              <a:rPr lang="en-US" sz="2400" dirty="0" smtClean="0">
                <a:solidFill>
                  <a:srgbClr val="E2FFC4"/>
                </a:solidFill>
              </a:rPr>
              <a:t>The </a:t>
            </a:r>
            <a:r>
              <a:rPr lang="en-US" sz="2400" dirty="0">
                <a:solidFill>
                  <a:srgbClr val="E2FFC4"/>
                </a:solidFill>
              </a:rPr>
              <a:t>waves traveling in opposite directions interfere in a way that produces a standing or fixed pattern.</a:t>
            </a:r>
          </a:p>
          <a:p>
            <a:pPr lvl="1">
              <a:lnSpc>
                <a:spcPct val="80000"/>
              </a:lnSpc>
            </a:pPr>
            <a:endParaRPr lang="en-US" sz="2400" dirty="0" smtClean="0">
              <a:solidFill>
                <a:srgbClr val="E2FFC4"/>
              </a:solidFill>
            </a:endParaRPr>
          </a:p>
          <a:p>
            <a:pPr lvl="1">
              <a:lnSpc>
                <a:spcPct val="80000"/>
              </a:lnSpc>
            </a:pPr>
            <a:r>
              <a:rPr lang="en-US" sz="2400" dirty="0" smtClean="0">
                <a:solidFill>
                  <a:srgbClr val="E2FFC4"/>
                </a:solidFill>
              </a:rPr>
              <a:t>The </a:t>
            </a:r>
            <a:r>
              <a:rPr lang="en-US" sz="2400" dirty="0">
                <a:solidFill>
                  <a:srgbClr val="E2FFC4"/>
                </a:solidFill>
              </a:rPr>
              <a:t>distance between adjacent nodes or adjacent antinodes is half the wavelength of the original waves.</a:t>
            </a:r>
          </a:p>
          <a:p>
            <a:pPr lvl="1">
              <a:lnSpc>
                <a:spcPct val="80000"/>
              </a:lnSpc>
            </a:pPr>
            <a:endParaRPr lang="en-US" sz="2400" dirty="0" smtClean="0">
              <a:solidFill>
                <a:srgbClr val="E2FFC4"/>
              </a:solidFill>
            </a:endParaRPr>
          </a:p>
          <a:p>
            <a:pPr lvl="1">
              <a:lnSpc>
                <a:spcPct val="80000"/>
              </a:lnSpc>
            </a:pPr>
            <a:r>
              <a:rPr lang="en-US" sz="2400" dirty="0" smtClean="0">
                <a:solidFill>
                  <a:srgbClr val="E2FFC4"/>
                </a:solidFill>
              </a:rPr>
              <a:t>At </a:t>
            </a:r>
            <a:r>
              <a:rPr lang="en-US" sz="2400" dirty="0">
                <a:solidFill>
                  <a:srgbClr val="E2FFC4"/>
                </a:solidFill>
              </a:rPr>
              <a:t>the nodes, it is </a:t>
            </a:r>
          </a:p>
          <a:p>
            <a:pPr lvl="1">
              <a:lnSpc>
                <a:spcPct val="80000"/>
              </a:lnSpc>
              <a:spcBef>
                <a:spcPct val="0"/>
              </a:spcBef>
              <a:buFont typeface="Wingdings" pitchFamily="79" charset="2"/>
              <a:buNone/>
            </a:pPr>
            <a:r>
              <a:rPr lang="en-US" sz="2400" dirty="0">
                <a:solidFill>
                  <a:srgbClr val="E2FFC4"/>
                </a:solidFill>
              </a:rPr>
              <a:t>	not moving at all.</a:t>
            </a:r>
          </a:p>
          <a:p>
            <a:pPr lvl="1">
              <a:lnSpc>
                <a:spcPct val="80000"/>
              </a:lnSpc>
            </a:pPr>
            <a:r>
              <a:rPr lang="en-US" sz="2400" dirty="0" smtClean="0">
                <a:solidFill>
                  <a:srgbClr val="E2FFC4"/>
                </a:solidFill>
              </a:rPr>
              <a:t/>
            </a:r>
            <a:br>
              <a:rPr lang="en-US" sz="2400" dirty="0" smtClean="0">
                <a:solidFill>
                  <a:srgbClr val="E2FFC4"/>
                </a:solidFill>
              </a:rPr>
            </a:br>
            <a:r>
              <a:rPr lang="en-US" sz="2400" dirty="0" smtClean="0">
                <a:solidFill>
                  <a:srgbClr val="E2FFC4"/>
                </a:solidFill>
              </a:rPr>
              <a:t>At </a:t>
            </a:r>
            <a:r>
              <a:rPr lang="en-US" sz="2400" dirty="0">
                <a:solidFill>
                  <a:srgbClr val="E2FFC4"/>
                </a:solidFill>
              </a:rPr>
              <a:t>points between </a:t>
            </a:r>
          </a:p>
          <a:p>
            <a:pPr lvl="1">
              <a:lnSpc>
                <a:spcPct val="80000"/>
              </a:lnSpc>
              <a:spcBef>
                <a:spcPct val="0"/>
              </a:spcBef>
              <a:buFont typeface="Wingdings" pitchFamily="79" charset="2"/>
              <a:buNone/>
            </a:pPr>
            <a:r>
              <a:rPr lang="en-US" sz="2400" dirty="0">
                <a:solidFill>
                  <a:srgbClr val="E2FFC4"/>
                </a:solidFill>
              </a:rPr>
              <a:t>	the nodes and </a:t>
            </a:r>
          </a:p>
          <a:p>
            <a:pPr lvl="1">
              <a:lnSpc>
                <a:spcPct val="80000"/>
              </a:lnSpc>
              <a:spcBef>
                <a:spcPct val="0"/>
              </a:spcBef>
              <a:buFont typeface="Wingdings" pitchFamily="79" charset="2"/>
              <a:buNone/>
            </a:pPr>
            <a:r>
              <a:rPr lang="en-US" sz="2400" dirty="0">
                <a:solidFill>
                  <a:srgbClr val="E2FFC4"/>
                </a:solidFill>
              </a:rPr>
              <a:t>	antinodes, the </a:t>
            </a:r>
          </a:p>
          <a:p>
            <a:pPr lvl="1">
              <a:lnSpc>
                <a:spcPct val="80000"/>
              </a:lnSpc>
              <a:spcBef>
                <a:spcPct val="0"/>
              </a:spcBef>
              <a:buFont typeface="Wingdings" pitchFamily="79" charset="2"/>
              <a:buNone/>
            </a:pPr>
            <a:r>
              <a:rPr lang="en-US" sz="2400" dirty="0">
                <a:solidFill>
                  <a:srgbClr val="E2FFC4"/>
                </a:solidFill>
              </a:rPr>
              <a:t>	amplitude has </a:t>
            </a:r>
          </a:p>
          <a:p>
            <a:pPr lvl="1">
              <a:lnSpc>
                <a:spcPct val="80000"/>
              </a:lnSpc>
              <a:spcBef>
                <a:spcPct val="0"/>
              </a:spcBef>
              <a:buFont typeface="Wingdings" pitchFamily="79" charset="2"/>
              <a:buNone/>
            </a:pPr>
            <a:r>
              <a:rPr lang="en-US" sz="2400" dirty="0">
                <a:solidFill>
                  <a:srgbClr val="E2FFC4"/>
                </a:solidFill>
              </a:rPr>
              <a:t>	intermediate </a:t>
            </a:r>
          </a:p>
          <a:p>
            <a:pPr lvl="1">
              <a:lnSpc>
                <a:spcPct val="80000"/>
              </a:lnSpc>
              <a:spcBef>
                <a:spcPct val="0"/>
              </a:spcBef>
              <a:buFont typeface="Wingdings" pitchFamily="79" charset="2"/>
              <a:buNone/>
            </a:pPr>
            <a:r>
              <a:rPr lang="en-US" sz="2400" dirty="0">
                <a:solidFill>
                  <a:srgbClr val="E2FFC4"/>
                </a:solidFill>
              </a:rPr>
              <a:t>	values.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3490" name="Rectangle 2"/>
          <p:cNvSpPr>
            <a:spLocks noGrp="1" noChangeArrowheads="1"/>
          </p:cNvSpPr>
          <p:nvPr>
            <p:ph type="title"/>
          </p:nvPr>
        </p:nvSpPr>
        <p:spPr>
          <a:xfrm>
            <a:off x="0" y="228600"/>
            <a:ext cx="9144000" cy="2227263"/>
          </a:xfrm>
        </p:spPr>
        <p:txBody>
          <a:bodyPr/>
          <a:lstStyle/>
          <a:p>
            <a:r>
              <a:rPr lang="en-US" sz="2800" b="1" dirty="0" smtClean="0">
                <a:solidFill>
                  <a:srgbClr val="FF5924"/>
                </a:solidFill>
                <a:latin typeface="Comic Sans MS" pitchFamily="79" charset="0"/>
              </a:rPr>
              <a:t>Quiz</a:t>
            </a:r>
            <a:r>
              <a:rPr lang="en-US" sz="2800" dirty="0" smtClean="0">
                <a:solidFill>
                  <a:srgbClr val="EFFF5D"/>
                </a:solidFill>
                <a:latin typeface="Comic Sans MS" pitchFamily="79" charset="0"/>
              </a:rPr>
              <a:t>: A </a:t>
            </a:r>
            <a:r>
              <a:rPr lang="en-US" sz="2800" dirty="0">
                <a:solidFill>
                  <a:srgbClr val="EFFF5D"/>
                </a:solidFill>
                <a:latin typeface="Comic Sans MS" pitchFamily="79" charset="0"/>
              </a:rPr>
              <a:t>rope has an overall length of 10 m and a total mass of 2 kg.  The rope is stretched with a tension of </a:t>
            </a:r>
            <a:br>
              <a:rPr lang="en-US" sz="2800" dirty="0">
                <a:solidFill>
                  <a:srgbClr val="EFFF5D"/>
                </a:solidFill>
                <a:latin typeface="Comic Sans MS" pitchFamily="79" charset="0"/>
              </a:rPr>
            </a:br>
            <a:r>
              <a:rPr lang="en-US" sz="2800" dirty="0">
                <a:solidFill>
                  <a:srgbClr val="EFFF5D"/>
                </a:solidFill>
                <a:latin typeface="Comic Sans MS" pitchFamily="79" charset="0"/>
              </a:rPr>
              <a:t>50 N.  One end of the rope is fixed, and the other is moved up and down with a frequency of 4 Hz.  </a:t>
            </a:r>
            <a:br>
              <a:rPr lang="en-US" sz="2800" dirty="0">
                <a:solidFill>
                  <a:srgbClr val="EFFF5D"/>
                </a:solidFill>
                <a:latin typeface="Comic Sans MS" pitchFamily="79" charset="0"/>
              </a:rPr>
            </a:br>
            <a:r>
              <a:rPr lang="en-US" sz="2800" dirty="0">
                <a:solidFill>
                  <a:srgbClr val="EFFF5D"/>
                </a:solidFill>
                <a:latin typeface="Comic Sans MS" pitchFamily="79" charset="0"/>
              </a:rPr>
              <a:t>What is the wavelength?</a:t>
            </a:r>
            <a:endParaRPr lang="en-US" dirty="0"/>
          </a:p>
        </p:txBody>
      </p:sp>
      <p:sp>
        <p:nvSpPr>
          <p:cNvPr id="1983491" name="Rectangle 3"/>
          <p:cNvSpPr>
            <a:spLocks noGrp="1" noChangeArrowheads="1"/>
          </p:cNvSpPr>
          <p:nvPr>
            <p:ph type="body" idx="1"/>
          </p:nvPr>
        </p:nvSpPr>
        <p:spPr>
          <a:xfrm>
            <a:off x="76200" y="2819400"/>
            <a:ext cx="8991600" cy="1219200"/>
          </a:xfrm>
        </p:spPr>
        <p:txBody>
          <a:bodyPr/>
          <a:lstStyle/>
          <a:p>
            <a:pPr marL="609600" indent="-609600" algn="ctr">
              <a:buFont typeface="Arial" charset="0"/>
              <a:buNone/>
            </a:pPr>
            <a:r>
              <a:rPr lang="en-US" sz="2400">
                <a:solidFill>
                  <a:schemeClr val="folHlink"/>
                </a:solidFill>
                <a:latin typeface="Comic Sans MS" pitchFamily="79" charset="0"/>
              </a:rPr>
              <a:t>a)</a:t>
            </a:r>
            <a:r>
              <a:rPr lang="en-US" sz="2400">
                <a:latin typeface="Comic Sans MS" pitchFamily="79" charset="0"/>
              </a:rPr>
              <a:t> 0.20 m      </a:t>
            </a:r>
            <a:r>
              <a:rPr lang="en-US" sz="2400">
                <a:solidFill>
                  <a:schemeClr val="folHlink"/>
                </a:solidFill>
                <a:latin typeface="Comic Sans MS" pitchFamily="79" charset="0"/>
              </a:rPr>
              <a:t>b)</a:t>
            </a:r>
            <a:r>
              <a:rPr lang="en-US" sz="2400">
                <a:latin typeface="Comic Sans MS" pitchFamily="79" charset="0"/>
              </a:rPr>
              <a:t> 3.95 m      </a:t>
            </a:r>
            <a:r>
              <a:rPr lang="en-US" sz="2400">
                <a:solidFill>
                  <a:schemeClr val="folHlink"/>
                </a:solidFill>
                <a:latin typeface="Comic Sans MS" pitchFamily="79" charset="0"/>
              </a:rPr>
              <a:t>c)</a:t>
            </a:r>
            <a:r>
              <a:rPr lang="en-US" sz="2400">
                <a:latin typeface="Comic Sans MS" pitchFamily="79" charset="0"/>
              </a:rPr>
              <a:t> 10 m      </a:t>
            </a:r>
            <a:r>
              <a:rPr lang="en-US" sz="2400">
                <a:solidFill>
                  <a:schemeClr val="folHlink"/>
                </a:solidFill>
                <a:latin typeface="Comic Sans MS" pitchFamily="79" charset="0"/>
              </a:rPr>
              <a:t>d)</a:t>
            </a:r>
            <a:r>
              <a:rPr lang="en-US" sz="2400">
                <a:latin typeface="Comic Sans MS" pitchFamily="79" charset="0"/>
              </a:rPr>
              <a:t> 15.8 m      </a:t>
            </a:r>
            <a:r>
              <a:rPr lang="en-US" sz="2400">
                <a:solidFill>
                  <a:schemeClr val="folHlink"/>
                </a:solidFill>
                <a:latin typeface="Comic Sans MS" pitchFamily="79" charset="0"/>
              </a:rPr>
              <a:t>e)</a:t>
            </a:r>
            <a:r>
              <a:rPr lang="en-US" sz="2400">
                <a:latin typeface="Comic Sans MS" pitchFamily="79" charset="0"/>
              </a:rPr>
              <a:t> 25 m/s</a:t>
            </a:r>
          </a:p>
        </p:txBody>
      </p:sp>
      <p:graphicFrame>
        <p:nvGraphicFramePr>
          <p:cNvPr id="1983492" name="Object 4"/>
          <p:cNvGraphicFramePr>
            <a:graphicFrameLocks noChangeAspect="1"/>
          </p:cNvGraphicFramePr>
          <p:nvPr/>
        </p:nvGraphicFramePr>
        <p:xfrm>
          <a:off x="3086100" y="4513263"/>
          <a:ext cx="3808413" cy="1263650"/>
        </p:xfrm>
        <a:graphic>
          <a:graphicData uri="http://schemas.openxmlformats.org/presentationml/2006/ole">
            <mc:AlternateContent xmlns:mc="http://schemas.openxmlformats.org/markup-compatibility/2006">
              <mc:Choice xmlns:v="urn:schemas-microsoft-com:vml" Requires="v">
                <p:oleObj spid="_x0000_s1983634" name="Equation" r:id="rId4" imgW="1663700" imgH="609600" progId="Equation.3">
                  <p:embed/>
                </p:oleObj>
              </mc:Choice>
              <mc:Fallback>
                <p:oleObj name="Equation" r:id="rId4" imgW="1663700" imgH="6096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l="-5142" r="-5142"/>
                      <a:stretch>
                        <a:fillRect/>
                      </a:stretch>
                    </p:blipFill>
                    <p:spPr bwMode="auto">
                      <a:xfrm>
                        <a:off x="3086100" y="4513263"/>
                        <a:ext cx="3808413" cy="1263650"/>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983492"/>
                                        </p:tgtEl>
                                        <p:attrNameLst>
                                          <p:attrName>style.visibility</p:attrName>
                                        </p:attrNameLst>
                                      </p:cBhvr>
                                      <p:to>
                                        <p:strVal val="visible"/>
                                      </p:to>
                                    </p:set>
                                    <p:animEffect transition="in" filter="fade">
                                      <p:cBhvr>
                                        <p:cTn id="7" dur="1000"/>
                                        <p:tgtEl>
                                          <p:spTgt spid="1983492"/>
                                        </p:tgtEl>
                                      </p:cBhvr>
                                    </p:animEffect>
                                    <p:anim calcmode="lin" valueType="num">
                                      <p:cBhvr>
                                        <p:cTn id="8" dur="1000" fill="hold"/>
                                        <p:tgtEl>
                                          <p:spTgt spid="1983492"/>
                                        </p:tgtEl>
                                        <p:attrNameLst>
                                          <p:attrName>ppt_x</p:attrName>
                                        </p:attrNameLst>
                                      </p:cBhvr>
                                      <p:tavLst>
                                        <p:tav tm="0">
                                          <p:val>
                                            <p:strVal val="#ppt_x"/>
                                          </p:val>
                                        </p:tav>
                                        <p:tav tm="100000">
                                          <p:val>
                                            <p:strVal val="#ppt_x"/>
                                          </p:val>
                                        </p:tav>
                                      </p:tavLst>
                                    </p:anim>
                                    <p:anim calcmode="lin" valueType="num">
                                      <p:cBhvr>
                                        <p:cTn id="9" dur="1000" fill="hold"/>
                                        <p:tgtEl>
                                          <p:spTgt spid="19834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3D9117-2A76-4D06-9E13-E6A9917D983E}" type="datetime1">
              <a:rPr lang="en-US"/>
              <a:pPr eaLnBrk="1" hangingPunct="1"/>
              <a:t>4/11/2011</a:t>
            </a:fld>
            <a:endParaRPr lang="en-US"/>
          </a:p>
        </p:txBody>
      </p:sp>
      <p:sp>
        <p:nvSpPr>
          <p:cNvPr id="133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Physics 214 Fall 2010</a:t>
            </a:r>
          </a:p>
        </p:txBody>
      </p:sp>
      <p:sp>
        <p:nvSpPr>
          <p:cNvPr id="133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6A8206D-A70C-4B5E-A286-23D3E924A74F}" type="slidenum">
              <a:rPr lang="en-US"/>
              <a:pPr eaLnBrk="1" hangingPunct="1"/>
              <a:t>2</a:t>
            </a:fld>
            <a:endParaRPr lang="en-US"/>
          </a:p>
        </p:txBody>
      </p:sp>
      <p:pic>
        <p:nvPicPr>
          <p:cNvPr id="13317" name="Picture 2" descr="1S-13_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3581400"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28" name="Picture 4" descr="1S-13_diagra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409621"/>
            <a:ext cx="35814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5"/>
          <p:cNvSpPr>
            <a:spLocks noChangeArrowheads="1"/>
          </p:cNvSpPr>
          <p:nvPr/>
        </p:nvSpPr>
        <p:spPr bwMode="auto">
          <a:xfrm>
            <a:off x="457200" y="2286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800" b="1" dirty="0">
                <a:ea typeface="宋体" pitchFamily="2" charset="-122"/>
              </a:rPr>
              <a:t>1S-13 Slinky on Stand</a:t>
            </a:r>
          </a:p>
        </p:txBody>
      </p:sp>
      <p:sp>
        <p:nvSpPr>
          <p:cNvPr id="13322" name="Text Box 7"/>
          <p:cNvSpPr txBox="1">
            <a:spLocks noChangeArrowheads="1"/>
          </p:cNvSpPr>
          <p:nvPr/>
        </p:nvSpPr>
        <p:spPr bwMode="auto">
          <a:xfrm>
            <a:off x="3124200" y="914400"/>
            <a:ext cx="55626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Creating longitudinal compression waves in a slinky</a:t>
            </a:r>
          </a:p>
        </p:txBody>
      </p:sp>
      <p:sp>
        <p:nvSpPr>
          <p:cNvPr id="154632" name="AutoShape 8"/>
          <p:cNvSpPr>
            <a:spLocks noChangeArrowheads="1"/>
          </p:cNvSpPr>
          <p:nvPr/>
        </p:nvSpPr>
        <p:spPr bwMode="auto">
          <a:xfrm>
            <a:off x="5638800" y="1295400"/>
            <a:ext cx="2971800" cy="1447800"/>
          </a:xfrm>
          <a:prstGeom prst="wedgeEllipseCallout">
            <a:avLst>
              <a:gd name="adj1" fmla="val -105181"/>
              <a:gd name="adj2" fmla="val 27523"/>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What happens when you pull back and release one end of the slinky </a:t>
            </a:r>
            <a:r>
              <a:rPr lang="en-US" altLang="zh-CN" sz="1600" b="1">
                <a:solidFill>
                  <a:srgbClr val="CC0000"/>
                </a:solidFill>
                <a:ea typeface="宋体" pitchFamily="2" charset="-122"/>
              </a:rPr>
              <a:t>? </a:t>
            </a:r>
          </a:p>
        </p:txBody>
      </p:sp>
    </p:spTree>
    <p:extLst>
      <p:ext uri="{BB962C8B-B14F-4D97-AF65-F5344CB8AC3E}">
        <p14:creationId xmlns:p14="http://schemas.microsoft.com/office/powerpoint/2010/main" val="705807819"/>
      </p:ext>
    </p:extLst>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7827" name="Rectangle 3"/>
          <p:cNvSpPr>
            <a:spLocks noGrp="1" noChangeArrowheads="1"/>
          </p:cNvSpPr>
          <p:nvPr>
            <p:ph type="body" idx="1"/>
          </p:nvPr>
        </p:nvSpPr>
        <p:spPr>
          <a:xfrm>
            <a:off x="228600" y="381000"/>
            <a:ext cx="8915400" cy="5562600"/>
          </a:xfrm>
        </p:spPr>
        <p:txBody>
          <a:bodyPr/>
          <a:lstStyle/>
          <a:p>
            <a:pPr marL="0" indent="0">
              <a:lnSpc>
                <a:spcPct val="80000"/>
              </a:lnSpc>
              <a:buNone/>
            </a:pPr>
            <a:r>
              <a:rPr lang="en-US" sz="2800" dirty="0"/>
              <a:t>For a string fixed at both ends, the simplest standing wave, </a:t>
            </a:r>
            <a:endParaRPr lang="en-US" sz="2800" dirty="0" smtClean="0"/>
          </a:p>
          <a:p>
            <a:pPr marL="0" indent="0">
              <a:lnSpc>
                <a:spcPct val="80000"/>
              </a:lnSpc>
              <a:buNone/>
            </a:pPr>
            <a:endParaRPr lang="en-US" sz="2000" dirty="0" smtClean="0"/>
          </a:p>
          <a:p>
            <a:pPr marL="0" indent="0">
              <a:lnSpc>
                <a:spcPct val="80000"/>
              </a:lnSpc>
              <a:buNone/>
            </a:pPr>
            <a:r>
              <a:rPr lang="en-US" sz="2000" dirty="0" smtClean="0"/>
              <a:t>the </a:t>
            </a:r>
            <a:r>
              <a:rPr lang="en-US" sz="2000" b="1" i="1" dirty="0">
                <a:solidFill>
                  <a:srgbClr val="FF5924"/>
                </a:solidFill>
              </a:rPr>
              <a:t>fundamental</a:t>
            </a:r>
            <a:r>
              <a:rPr lang="en-US" sz="2000" dirty="0">
                <a:solidFill>
                  <a:srgbClr val="FF5924"/>
                </a:solidFill>
              </a:rPr>
              <a:t> or </a:t>
            </a:r>
            <a:r>
              <a:rPr lang="en-US" sz="2000" b="1" i="1" dirty="0">
                <a:solidFill>
                  <a:srgbClr val="FF5924"/>
                </a:solidFill>
              </a:rPr>
              <a:t>first harmonic</a:t>
            </a:r>
            <a:r>
              <a:rPr lang="en-US" sz="2000" dirty="0"/>
              <a:t>, </a:t>
            </a:r>
            <a:endParaRPr lang="en-US" sz="2000" dirty="0" smtClean="0"/>
          </a:p>
          <a:p>
            <a:pPr marL="0" indent="0">
              <a:lnSpc>
                <a:spcPct val="80000"/>
              </a:lnSpc>
              <a:buNone/>
            </a:pPr>
            <a:r>
              <a:rPr lang="en-US" sz="2000" dirty="0" smtClean="0"/>
              <a:t>has </a:t>
            </a:r>
            <a:r>
              <a:rPr lang="en-US" sz="2000" dirty="0"/>
              <a:t>nodes at both ends and an </a:t>
            </a:r>
            <a:endParaRPr lang="en-US" sz="2000" dirty="0" smtClean="0"/>
          </a:p>
          <a:p>
            <a:pPr marL="0" indent="0">
              <a:lnSpc>
                <a:spcPct val="80000"/>
              </a:lnSpc>
              <a:buNone/>
            </a:pPr>
            <a:r>
              <a:rPr lang="en-US" sz="2000" dirty="0" smtClean="0"/>
              <a:t>antinode </a:t>
            </a:r>
            <a:r>
              <a:rPr lang="en-US" sz="2000" dirty="0"/>
              <a:t>in the middle</a:t>
            </a:r>
            <a:r>
              <a:rPr lang="en-US" sz="2000" dirty="0" smtClean="0"/>
              <a:t>.</a:t>
            </a:r>
          </a:p>
          <a:p>
            <a:pPr marL="0" indent="0">
              <a:lnSpc>
                <a:spcPct val="80000"/>
              </a:lnSpc>
              <a:buNone/>
            </a:pPr>
            <a:endParaRPr lang="en-US" sz="2000" dirty="0" smtClean="0"/>
          </a:p>
          <a:p>
            <a:pPr marL="0" indent="0">
              <a:lnSpc>
                <a:spcPct val="80000"/>
              </a:lnSpc>
              <a:buNone/>
            </a:pPr>
            <a:endParaRPr lang="en-US" sz="2000" dirty="0" smtClean="0"/>
          </a:p>
          <a:p>
            <a:pPr marL="0" indent="0">
              <a:lnSpc>
                <a:spcPct val="80000"/>
              </a:lnSpc>
              <a:buNone/>
            </a:pPr>
            <a:endParaRPr lang="en-US" sz="2000" dirty="0"/>
          </a:p>
          <a:p>
            <a:pPr marL="0" indent="0">
              <a:lnSpc>
                <a:spcPct val="80000"/>
              </a:lnSpc>
              <a:buNone/>
            </a:pPr>
            <a:r>
              <a:rPr lang="en-US" sz="2000" dirty="0">
                <a:solidFill>
                  <a:srgbClr val="B8FFB7"/>
                </a:solidFill>
                <a:latin typeface="Arial" charset="0"/>
              </a:rPr>
              <a:t>The second harmonic has a node </a:t>
            </a:r>
            <a:endParaRPr lang="en-US" sz="2000" dirty="0" smtClean="0">
              <a:solidFill>
                <a:srgbClr val="B8FFB7"/>
              </a:solidFill>
              <a:latin typeface="Arial" charset="0"/>
            </a:endParaRPr>
          </a:p>
          <a:p>
            <a:pPr marL="0" indent="0">
              <a:lnSpc>
                <a:spcPct val="80000"/>
              </a:lnSpc>
              <a:buNone/>
            </a:pPr>
            <a:r>
              <a:rPr lang="en-US" sz="2000" dirty="0" smtClean="0">
                <a:solidFill>
                  <a:srgbClr val="B8FFB7"/>
                </a:solidFill>
                <a:latin typeface="Arial" charset="0"/>
              </a:rPr>
              <a:t>at </a:t>
            </a:r>
            <a:r>
              <a:rPr lang="en-US" sz="2000" dirty="0">
                <a:solidFill>
                  <a:srgbClr val="B8FFB7"/>
                </a:solidFill>
                <a:latin typeface="Arial" charset="0"/>
              </a:rPr>
              <a:t>the midpoint of the string, and </a:t>
            </a:r>
            <a:endParaRPr lang="en-US" sz="2000" dirty="0" smtClean="0">
              <a:solidFill>
                <a:srgbClr val="B8FFB7"/>
              </a:solidFill>
              <a:latin typeface="Arial" charset="0"/>
            </a:endParaRPr>
          </a:p>
          <a:p>
            <a:pPr marL="0" indent="0">
              <a:lnSpc>
                <a:spcPct val="80000"/>
              </a:lnSpc>
              <a:buNone/>
            </a:pPr>
            <a:r>
              <a:rPr lang="en-US" sz="2000" dirty="0" smtClean="0">
                <a:solidFill>
                  <a:srgbClr val="B8FFB7"/>
                </a:solidFill>
                <a:latin typeface="Arial" charset="0"/>
              </a:rPr>
              <a:t>a </a:t>
            </a:r>
            <a:r>
              <a:rPr lang="en-US" sz="2000" dirty="0">
                <a:solidFill>
                  <a:srgbClr val="B8FFB7"/>
                </a:solidFill>
                <a:latin typeface="Arial" charset="0"/>
              </a:rPr>
              <a:t>wavelength equal to </a:t>
            </a:r>
            <a:r>
              <a:rPr lang="en-US" sz="2400" i="1" dirty="0">
                <a:solidFill>
                  <a:srgbClr val="B8FFB7"/>
                </a:solidFill>
              </a:rPr>
              <a:t>L</a:t>
            </a:r>
            <a:r>
              <a:rPr lang="en-US" sz="2000" dirty="0" smtClean="0">
                <a:solidFill>
                  <a:srgbClr val="B8FFB7"/>
                </a:solidFill>
                <a:latin typeface="Arial" charset="0"/>
              </a:rPr>
              <a:t>.</a:t>
            </a:r>
          </a:p>
          <a:p>
            <a:pPr marL="0" indent="0">
              <a:lnSpc>
                <a:spcPct val="80000"/>
              </a:lnSpc>
              <a:buNone/>
            </a:pPr>
            <a:endParaRPr lang="en-US" sz="2000" dirty="0" smtClean="0">
              <a:solidFill>
                <a:srgbClr val="B8FFB7"/>
              </a:solidFill>
              <a:latin typeface="Arial" charset="0"/>
            </a:endParaRPr>
          </a:p>
          <a:p>
            <a:pPr marL="0" indent="0">
              <a:lnSpc>
                <a:spcPct val="80000"/>
              </a:lnSpc>
              <a:buNone/>
            </a:pPr>
            <a:endParaRPr lang="en-US" sz="2000" dirty="0" smtClean="0">
              <a:solidFill>
                <a:srgbClr val="B8FFB7"/>
              </a:solidFill>
              <a:latin typeface="Arial" charset="0"/>
            </a:endParaRPr>
          </a:p>
          <a:p>
            <a:pPr marL="0" indent="0">
              <a:lnSpc>
                <a:spcPct val="80000"/>
              </a:lnSpc>
              <a:buNone/>
            </a:pPr>
            <a:endParaRPr lang="en-US" sz="2000" dirty="0">
              <a:solidFill>
                <a:srgbClr val="B8FFB7"/>
              </a:solidFill>
              <a:latin typeface="Arial" charset="0"/>
            </a:endParaRPr>
          </a:p>
          <a:p>
            <a:pPr marL="0" indent="0">
              <a:lnSpc>
                <a:spcPct val="80000"/>
              </a:lnSpc>
              <a:buNone/>
            </a:pPr>
            <a:r>
              <a:rPr lang="en-US" sz="2000" dirty="0">
                <a:solidFill>
                  <a:srgbClr val="B8FFB7"/>
                </a:solidFill>
                <a:latin typeface="Arial" charset="0"/>
              </a:rPr>
              <a:t>The third harmonic has four nodes </a:t>
            </a:r>
            <a:endParaRPr lang="en-US" sz="2000" dirty="0" smtClean="0">
              <a:solidFill>
                <a:srgbClr val="B8FFB7"/>
              </a:solidFill>
              <a:latin typeface="Arial" charset="0"/>
            </a:endParaRPr>
          </a:p>
          <a:p>
            <a:pPr marL="0" indent="0">
              <a:lnSpc>
                <a:spcPct val="80000"/>
              </a:lnSpc>
              <a:buNone/>
            </a:pPr>
            <a:r>
              <a:rPr lang="en-US" sz="2000" dirty="0" smtClean="0">
                <a:solidFill>
                  <a:srgbClr val="B8FFB7"/>
                </a:solidFill>
                <a:latin typeface="Arial" charset="0"/>
              </a:rPr>
              <a:t>(</a:t>
            </a:r>
            <a:r>
              <a:rPr lang="en-US" sz="2000" dirty="0">
                <a:solidFill>
                  <a:srgbClr val="B8FFB7"/>
                </a:solidFill>
                <a:latin typeface="Arial" charset="0"/>
              </a:rPr>
              <a:t>counting the ones at the ends) and </a:t>
            </a:r>
            <a:endParaRPr lang="en-US" sz="2000" dirty="0" smtClean="0">
              <a:solidFill>
                <a:srgbClr val="B8FFB7"/>
              </a:solidFill>
              <a:latin typeface="Arial" charset="0"/>
            </a:endParaRPr>
          </a:p>
          <a:p>
            <a:pPr marL="0" indent="0">
              <a:lnSpc>
                <a:spcPct val="80000"/>
              </a:lnSpc>
              <a:buNone/>
            </a:pPr>
            <a:r>
              <a:rPr lang="en-US" sz="2000" dirty="0" smtClean="0">
                <a:solidFill>
                  <a:srgbClr val="B8FFB7"/>
                </a:solidFill>
                <a:latin typeface="Arial" charset="0"/>
              </a:rPr>
              <a:t>three </a:t>
            </a:r>
            <a:r>
              <a:rPr lang="en-US" sz="2000" dirty="0">
                <a:solidFill>
                  <a:srgbClr val="B8FFB7"/>
                </a:solidFill>
                <a:latin typeface="Arial" charset="0"/>
              </a:rPr>
              <a:t>antinodes, and a wavelength </a:t>
            </a:r>
            <a:endParaRPr lang="en-US" sz="2000" dirty="0" smtClean="0">
              <a:solidFill>
                <a:srgbClr val="B8FFB7"/>
              </a:solidFill>
              <a:latin typeface="Arial" charset="0"/>
            </a:endParaRPr>
          </a:p>
          <a:p>
            <a:pPr marL="0" indent="0">
              <a:lnSpc>
                <a:spcPct val="80000"/>
              </a:lnSpc>
              <a:buNone/>
            </a:pPr>
            <a:r>
              <a:rPr lang="en-US" sz="2000" dirty="0" smtClean="0">
                <a:solidFill>
                  <a:srgbClr val="B8FFB7"/>
                </a:solidFill>
                <a:latin typeface="Arial" charset="0"/>
              </a:rPr>
              <a:t>equal </a:t>
            </a:r>
            <a:r>
              <a:rPr lang="en-US" sz="2000" dirty="0">
                <a:solidFill>
                  <a:srgbClr val="B8FFB7"/>
                </a:solidFill>
                <a:latin typeface="Arial" charset="0"/>
              </a:rPr>
              <a:t>to two-thirds </a:t>
            </a:r>
            <a:r>
              <a:rPr lang="en-US" sz="2400" i="1" dirty="0">
                <a:solidFill>
                  <a:srgbClr val="B8FFB7"/>
                </a:solidFill>
              </a:rPr>
              <a:t>L</a:t>
            </a:r>
            <a:r>
              <a:rPr lang="en-US" sz="2000" dirty="0">
                <a:solidFill>
                  <a:srgbClr val="B8FFB7"/>
                </a:solidFill>
                <a:latin typeface="Arial" charset="0"/>
              </a:rPr>
              <a:t>.</a:t>
            </a:r>
          </a:p>
          <a:p>
            <a:pPr marL="0" indent="0">
              <a:lnSpc>
                <a:spcPct val="80000"/>
              </a:lnSpc>
              <a:buNone/>
            </a:pPr>
            <a:endParaRPr lang="en-US" sz="2000" dirty="0">
              <a:solidFill>
                <a:srgbClr val="B8FFB7"/>
              </a:solidFill>
              <a:latin typeface="Arial" charset="0"/>
            </a:endParaRPr>
          </a:p>
          <a:p>
            <a:pPr marL="0" indent="0">
              <a:lnSpc>
                <a:spcPct val="80000"/>
              </a:lnSpc>
              <a:buNone/>
            </a:pPr>
            <a:endParaRPr lang="en-US" sz="2000" dirty="0"/>
          </a:p>
        </p:txBody>
      </p:sp>
      <p:pic>
        <p:nvPicPr>
          <p:cNvPr id="1997829" name="Picture 5" descr="15_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790" y="990600"/>
            <a:ext cx="4277768"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97830" name="Object 6"/>
          <p:cNvGraphicFramePr>
            <a:graphicFrameLocks noChangeAspect="1"/>
          </p:cNvGraphicFramePr>
          <p:nvPr>
            <p:extLst>
              <p:ext uri="{D42A27DB-BD31-4B8C-83A1-F6EECF244321}">
                <p14:modId xmlns:p14="http://schemas.microsoft.com/office/powerpoint/2010/main" val="4084441060"/>
              </p:ext>
            </p:extLst>
          </p:nvPr>
        </p:nvGraphicFramePr>
        <p:xfrm>
          <a:off x="3048000" y="2209800"/>
          <a:ext cx="1570172" cy="615703"/>
        </p:xfrm>
        <a:graphic>
          <a:graphicData uri="http://schemas.openxmlformats.org/presentationml/2006/ole">
            <mc:AlternateContent xmlns:mc="http://schemas.openxmlformats.org/markup-compatibility/2006">
              <mc:Choice xmlns:v="urn:schemas-microsoft-com:vml" Requires="v">
                <p:oleObj spid="_x0000_s1998192" name="Equation" r:id="rId5" imgW="749300" imgH="368300" progId="Equation.3">
                  <p:embed/>
                </p:oleObj>
              </mc:Choice>
              <mc:Fallback>
                <p:oleObj name="Equation" r:id="rId5" imgW="749300" imgH="3683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l="-12631" r="-12631"/>
                      <a:stretch>
                        <a:fillRect/>
                      </a:stretch>
                    </p:blipFill>
                    <p:spPr bwMode="auto">
                      <a:xfrm>
                        <a:off x="3048000" y="2209800"/>
                        <a:ext cx="1570172" cy="615703"/>
                      </a:xfrm>
                      <a:prstGeom prst="rect">
                        <a:avLst/>
                      </a:prstGeom>
                      <a:solidFill>
                        <a:srgbClr val="EFFF5D"/>
                      </a:solidFill>
                      <a:ln>
                        <a:noFill/>
                      </a:ln>
                      <a:effectLs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926944894"/>
              </p:ext>
            </p:extLst>
          </p:nvPr>
        </p:nvGraphicFramePr>
        <p:xfrm>
          <a:off x="3100388" y="4246563"/>
          <a:ext cx="1463675" cy="658812"/>
        </p:xfrm>
        <a:graphic>
          <a:graphicData uri="http://schemas.openxmlformats.org/presentationml/2006/ole">
            <mc:AlternateContent xmlns:mc="http://schemas.openxmlformats.org/markup-compatibility/2006">
              <mc:Choice xmlns:v="urn:schemas-microsoft-com:vml" Requires="v">
                <p:oleObj spid="_x0000_s1998193" name="Equation" r:id="rId7" imgW="698400" imgH="393480" progId="Equation.3">
                  <p:embed/>
                </p:oleObj>
              </mc:Choice>
              <mc:Fallback>
                <p:oleObj name="Equation" r:id="rId7" imgW="698400" imgH="393480" progId="Equation.3">
                  <p:embed/>
                  <p:pic>
                    <p:nvPicPr>
                      <p:cNvPr id="0" name="Object 6"/>
                      <p:cNvPicPr>
                        <a:picLocks noChangeAspect="1" noChangeArrowheads="1"/>
                      </p:cNvPicPr>
                      <p:nvPr/>
                    </p:nvPicPr>
                    <p:blipFill>
                      <a:blip r:embed="rId8"/>
                      <a:srcRect l="-12631" r="-12631"/>
                      <a:stretch>
                        <a:fillRect/>
                      </a:stretch>
                    </p:blipFill>
                    <p:spPr bwMode="auto">
                      <a:xfrm>
                        <a:off x="3100388" y="4246563"/>
                        <a:ext cx="1463675" cy="658812"/>
                      </a:xfrm>
                      <a:prstGeom prst="rect">
                        <a:avLst/>
                      </a:prstGeom>
                      <a:solidFill>
                        <a:srgbClr val="EFFF5D"/>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521023016"/>
              </p:ext>
            </p:extLst>
          </p:nvPr>
        </p:nvGraphicFramePr>
        <p:xfrm>
          <a:off x="2971800" y="6069651"/>
          <a:ext cx="1740035" cy="559749"/>
        </p:xfrm>
        <a:graphic>
          <a:graphicData uri="http://schemas.openxmlformats.org/presentationml/2006/ole">
            <mc:AlternateContent xmlns:mc="http://schemas.openxmlformats.org/markup-compatibility/2006">
              <mc:Choice xmlns:v="urn:schemas-microsoft-com:vml" Requires="v">
                <p:oleObj spid="_x0000_s1998194" name="Equation" r:id="rId9" imgW="1041120" imgH="419040" progId="Equation.3">
                  <p:embed/>
                </p:oleObj>
              </mc:Choice>
              <mc:Fallback>
                <p:oleObj name="Equation" r:id="rId9" imgW="1041120" imgH="419040" progId="Equation.3">
                  <p:embed/>
                  <p:pic>
                    <p:nvPicPr>
                      <p:cNvPr id="0" name="Object 2"/>
                      <p:cNvPicPr>
                        <a:picLocks noChangeAspect="1" noChangeArrowheads="1"/>
                      </p:cNvPicPr>
                      <p:nvPr/>
                    </p:nvPicPr>
                    <p:blipFill>
                      <a:blip r:embed="rId10"/>
                      <a:srcRect l="-12631" r="-12631"/>
                      <a:stretch>
                        <a:fillRect/>
                      </a:stretch>
                    </p:blipFill>
                    <p:spPr bwMode="auto">
                      <a:xfrm>
                        <a:off x="2971800" y="6069651"/>
                        <a:ext cx="1740035" cy="559749"/>
                      </a:xfrm>
                      <a:prstGeom prst="rect">
                        <a:avLst/>
                      </a:prstGeom>
                      <a:solidFill>
                        <a:srgbClr val="EFFF5D"/>
                      </a:solid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44AA58-0F10-48FC-A6BD-0070D8C0A3DC}" type="datetime1">
              <a:rPr lang="en-US"/>
              <a:pPr eaLnBrk="1" hangingPunct="1"/>
              <a:t>4/11/2011</a:t>
            </a:fld>
            <a:endParaRPr lang="en-US"/>
          </a:p>
        </p:txBody>
      </p:sp>
      <p:sp>
        <p:nvSpPr>
          <p:cNvPr id="1741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Physics 214 Fall 2010</a:t>
            </a:r>
          </a:p>
        </p:txBody>
      </p:sp>
      <p:sp>
        <p:nvSpPr>
          <p:cNvPr id="174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201A44-58C4-45B7-9694-FCD9616CADC0}" type="slidenum">
              <a:rPr lang="en-US"/>
              <a:pPr eaLnBrk="1" hangingPunct="1"/>
              <a:t>21</a:t>
            </a:fld>
            <a:endParaRPr lang="en-US"/>
          </a:p>
        </p:txBody>
      </p:sp>
      <p:sp>
        <p:nvSpPr>
          <p:cNvPr id="159747" name="Rectangle 3"/>
          <p:cNvSpPr>
            <a:spLocks noGrp="1" noChangeArrowheads="1"/>
          </p:cNvSpPr>
          <p:nvPr>
            <p:ph type="body" idx="1"/>
          </p:nvPr>
        </p:nvSpPr>
        <p:spPr>
          <a:xfrm>
            <a:off x="304800" y="5334000"/>
            <a:ext cx="8305800" cy="990600"/>
          </a:xfrm>
        </p:spPr>
        <p:txBody>
          <a:bodyPr/>
          <a:lstStyle/>
          <a:p>
            <a:pPr marL="0" indent="0" eaLnBrk="1" hangingPunct="1">
              <a:lnSpc>
                <a:spcPct val="80000"/>
              </a:lnSpc>
            </a:pPr>
            <a:r>
              <a:rPr lang="en-US" altLang="zh-CN" sz="1600" smtClean="0">
                <a:ea typeface="宋体" pitchFamily="2" charset="-122"/>
              </a:rPr>
              <a:t>CHANGING TENSION OF  THE STRING AFFECTS THE SPEED OF WAVE PROPAGATION AND CHANGES THE FUNDAMENTAL FREQUENCY</a:t>
            </a:r>
          </a:p>
          <a:p>
            <a:pPr marL="0" indent="0" eaLnBrk="1" hangingPunct="1">
              <a:lnSpc>
                <a:spcPct val="80000"/>
              </a:lnSpc>
            </a:pPr>
            <a:r>
              <a:rPr lang="en-US" altLang="zh-CN" sz="1600" smtClean="0">
                <a:ea typeface="宋体" pitchFamily="2" charset="-122"/>
              </a:rPr>
              <a:t>THE BRIDGE ACTS AS A FRET THAT EFFECTIVELY CHANGES THE LENGTH OF THE WIRE AND THE FUNDAMENTAL FREQUENCY </a:t>
            </a:r>
          </a:p>
        </p:txBody>
      </p:sp>
      <p:pic>
        <p:nvPicPr>
          <p:cNvPr id="17414" name="Picture 4" descr="4B-10_siz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0"/>
            <a:ext cx="35814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9" name="AutoShape 5"/>
          <p:cNvSpPr>
            <a:spLocks noChangeArrowheads="1"/>
          </p:cNvSpPr>
          <p:nvPr/>
        </p:nvSpPr>
        <p:spPr bwMode="auto">
          <a:xfrm>
            <a:off x="838200" y="1143000"/>
            <a:ext cx="3048000" cy="1066800"/>
          </a:xfrm>
          <a:prstGeom prst="wedgeEllipseCallout">
            <a:avLst>
              <a:gd name="adj1" fmla="val 15000"/>
              <a:gd name="adj2" fmla="val 69194"/>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400" b="1">
                <a:solidFill>
                  <a:srgbClr val="669900"/>
                </a:solidFill>
                <a:ea typeface="宋体" pitchFamily="2" charset="-122"/>
              </a:rPr>
              <a:t>What is the purpose of tightening or loosening the string </a:t>
            </a:r>
            <a:r>
              <a:rPr lang="en-US" altLang="zh-CN" sz="1400" b="1">
                <a:solidFill>
                  <a:srgbClr val="CC0000"/>
                </a:solidFill>
                <a:ea typeface="宋体" pitchFamily="2" charset="-122"/>
              </a:rPr>
              <a:t>?</a:t>
            </a:r>
            <a:r>
              <a:rPr lang="en-US" altLang="zh-CN" sz="1400" b="1">
                <a:solidFill>
                  <a:srgbClr val="669900"/>
                </a:solidFill>
                <a:ea typeface="宋体" pitchFamily="2" charset="-122"/>
              </a:rPr>
              <a:t> What role do the frets play </a:t>
            </a:r>
            <a:r>
              <a:rPr lang="en-US" altLang="zh-CN" sz="1400" b="1">
                <a:solidFill>
                  <a:srgbClr val="CC0000"/>
                </a:solidFill>
                <a:ea typeface="宋体" pitchFamily="2" charset="-122"/>
              </a:rPr>
              <a:t>? </a:t>
            </a:r>
          </a:p>
        </p:txBody>
      </p:sp>
      <p:pic>
        <p:nvPicPr>
          <p:cNvPr id="159750" name="Picture 6" descr="4B-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124200"/>
            <a:ext cx="35052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1" name="Picture 7" descr="4B-10_p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143000"/>
            <a:ext cx="16144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2" name="Text Box 8"/>
          <p:cNvSpPr txBox="1">
            <a:spLocks noChangeArrowheads="1"/>
          </p:cNvSpPr>
          <p:nvPr/>
        </p:nvSpPr>
        <p:spPr bwMode="auto">
          <a:xfrm>
            <a:off x="4648200" y="2057400"/>
            <a:ext cx="1595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zh-CN" sz="1600" b="1">
                <a:solidFill>
                  <a:srgbClr val="CC0000"/>
                </a:solidFill>
                <a:ea typeface="宋体" pitchFamily="2" charset="-122"/>
              </a:rPr>
              <a:t>Chinese Zither</a:t>
            </a:r>
          </a:p>
        </p:txBody>
      </p:sp>
      <p:sp>
        <p:nvSpPr>
          <p:cNvPr id="159753" name="Text Box 9"/>
          <p:cNvSpPr txBox="1">
            <a:spLocks noChangeArrowheads="1"/>
          </p:cNvSpPr>
          <p:nvPr/>
        </p:nvSpPr>
        <p:spPr bwMode="auto">
          <a:xfrm>
            <a:off x="1447800" y="4495800"/>
            <a:ext cx="2524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600" b="1">
                <a:solidFill>
                  <a:srgbClr val="CC0000"/>
                </a:solidFill>
                <a:ea typeface="宋体" pitchFamily="2" charset="-122"/>
              </a:rPr>
              <a:t>Real Musical Instrument</a:t>
            </a:r>
          </a:p>
        </p:txBody>
      </p:sp>
      <p:sp>
        <p:nvSpPr>
          <p:cNvPr id="17420" name="Rectangle 10"/>
          <p:cNvSpPr>
            <a:spLocks noChangeArrowheads="1"/>
          </p:cNvSpPr>
          <p:nvPr/>
        </p:nvSpPr>
        <p:spPr bwMode="auto">
          <a:xfrm>
            <a:off x="457200" y="2286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3200" b="1">
                <a:solidFill>
                  <a:srgbClr val="3333FF"/>
                </a:solidFill>
                <a:ea typeface="宋体" pitchFamily="2" charset="-122"/>
              </a:rPr>
              <a:t>4B-10 MONOCHORD</a:t>
            </a:r>
          </a:p>
        </p:txBody>
      </p:sp>
    </p:spTree>
    <p:extLst>
      <p:ext uri="{BB962C8B-B14F-4D97-AF65-F5344CB8AC3E}">
        <p14:creationId xmlns:p14="http://schemas.microsoft.com/office/powerpoint/2010/main" val="823082834"/>
      </p:ext>
    </p:extLst>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0114" name="Rectangle 2"/>
          <p:cNvSpPr>
            <a:spLocks noGrp="1" noChangeArrowheads="1"/>
          </p:cNvSpPr>
          <p:nvPr>
            <p:ph type="title"/>
          </p:nvPr>
        </p:nvSpPr>
        <p:spPr>
          <a:xfrm>
            <a:off x="533400" y="444500"/>
            <a:ext cx="8001000" cy="1800225"/>
          </a:xfrm>
        </p:spPr>
        <p:txBody>
          <a:bodyPr/>
          <a:lstStyle/>
          <a:p>
            <a:r>
              <a:rPr lang="en-US" sz="2800">
                <a:solidFill>
                  <a:srgbClr val="EFFF5D"/>
                </a:solidFill>
                <a:latin typeface="Comic Sans MS" pitchFamily="79" charset="0"/>
              </a:rPr>
              <a:t>A guitar string has a mass of 4 g, a length of 74 cm, and a tension of 400 N.  These values produce a wave speed of 274 m/s.  </a:t>
            </a:r>
            <a:br>
              <a:rPr lang="en-US" sz="2800">
                <a:solidFill>
                  <a:srgbClr val="EFFF5D"/>
                </a:solidFill>
                <a:latin typeface="Comic Sans MS" pitchFamily="79" charset="0"/>
              </a:rPr>
            </a:br>
            <a:r>
              <a:rPr lang="en-US" sz="2800">
                <a:solidFill>
                  <a:srgbClr val="EFFF5D"/>
                </a:solidFill>
                <a:latin typeface="Comic Sans MS" pitchFamily="79" charset="0"/>
              </a:rPr>
              <a:t>What is its fundamental frequency?</a:t>
            </a:r>
            <a:endParaRPr lang="en-US"/>
          </a:p>
        </p:txBody>
      </p:sp>
      <p:sp>
        <p:nvSpPr>
          <p:cNvPr id="2010115" name="Rectangle 3"/>
          <p:cNvSpPr>
            <a:spLocks noGrp="1" noChangeArrowheads="1"/>
          </p:cNvSpPr>
          <p:nvPr>
            <p:ph type="body" idx="1"/>
          </p:nvPr>
        </p:nvSpPr>
        <p:spPr>
          <a:xfrm>
            <a:off x="1066800" y="2743200"/>
            <a:ext cx="2667000" cy="2971800"/>
          </a:xfrm>
        </p:spPr>
        <p:txBody>
          <a:bodyPr/>
          <a:lstStyle/>
          <a:p>
            <a:pPr marL="609600" indent="-609600">
              <a:buFont typeface="Arial" charset="0"/>
              <a:buAutoNum type="alphaLcParenR"/>
            </a:pPr>
            <a:r>
              <a:rPr lang="en-US" sz="2400">
                <a:latin typeface="Comic Sans MS" pitchFamily="79" charset="0"/>
              </a:rPr>
              <a:t>1.85 Hz</a:t>
            </a:r>
          </a:p>
          <a:p>
            <a:pPr marL="609600" indent="-609600">
              <a:buFont typeface="Arial" charset="0"/>
              <a:buAutoNum type="alphaLcParenR"/>
            </a:pPr>
            <a:r>
              <a:rPr lang="en-US" sz="2400">
                <a:latin typeface="Comic Sans MS" pitchFamily="79" charset="0"/>
              </a:rPr>
              <a:t>3.70 Hz</a:t>
            </a:r>
          </a:p>
          <a:p>
            <a:pPr marL="609600" indent="-609600">
              <a:buFont typeface="Arial" charset="0"/>
              <a:buAutoNum type="alphaLcParenR"/>
            </a:pPr>
            <a:r>
              <a:rPr lang="en-US" sz="2400">
                <a:latin typeface="Comic Sans MS" pitchFamily="79" charset="0"/>
              </a:rPr>
              <a:t>185 Hz</a:t>
            </a:r>
          </a:p>
          <a:p>
            <a:pPr marL="609600" indent="-609600">
              <a:buFont typeface="Arial" charset="0"/>
              <a:buAutoNum type="alphaLcParenR"/>
            </a:pPr>
            <a:r>
              <a:rPr lang="en-US" sz="2400">
                <a:latin typeface="Comic Sans MS" pitchFamily="79" charset="0"/>
              </a:rPr>
              <a:t>274 Hz</a:t>
            </a:r>
          </a:p>
          <a:p>
            <a:pPr marL="609600" indent="-609600">
              <a:buFont typeface="Arial" charset="0"/>
              <a:buAutoNum type="alphaLcParenR"/>
            </a:pPr>
            <a:r>
              <a:rPr lang="en-US" sz="2400">
                <a:latin typeface="Comic Sans MS" pitchFamily="79" charset="0"/>
              </a:rPr>
              <a:t>370 Hz</a:t>
            </a:r>
          </a:p>
        </p:txBody>
      </p:sp>
      <p:graphicFrame>
        <p:nvGraphicFramePr>
          <p:cNvPr id="2010116" name="Object 4"/>
          <p:cNvGraphicFramePr>
            <a:graphicFrameLocks noChangeAspect="1"/>
          </p:cNvGraphicFramePr>
          <p:nvPr/>
        </p:nvGraphicFramePr>
        <p:xfrm>
          <a:off x="4724400" y="2590800"/>
          <a:ext cx="2906713" cy="3473450"/>
        </p:xfrm>
        <a:graphic>
          <a:graphicData uri="http://schemas.openxmlformats.org/presentationml/2006/ole">
            <mc:AlternateContent xmlns:mc="http://schemas.openxmlformats.org/markup-compatibility/2006">
              <mc:Choice xmlns:v="urn:schemas-microsoft-com:vml" Requires="v">
                <p:oleObj spid="_x0000_s2010258" name="Equation" r:id="rId4" imgW="1270000" imgH="1676400" progId="Equation.3">
                  <p:embed/>
                </p:oleObj>
              </mc:Choice>
              <mc:Fallback>
                <p:oleObj name="Equation" r:id="rId4" imgW="1270000" imgH="16764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l="-5142" r="-5142"/>
                      <a:stretch>
                        <a:fillRect/>
                      </a:stretch>
                    </p:blipFill>
                    <p:spPr bwMode="auto">
                      <a:xfrm>
                        <a:off x="4724400" y="2590800"/>
                        <a:ext cx="2906713" cy="3473450"/>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010116"/>
                                        </p:tgtEl>
                                        <p:attrNameLst>
                                          <p:attrName>style.visibility</p:attrName>
                                        </p:attrNameLst>
                                      </p:cBhvr>
                                      <p:to>
                                        <p:strVal val="visible"/>
                                      </p:to>
                                    </p:set>
                                    <p:animEffect transition="in" filter="fade">
                                      <p:cBhvr>
                                        <p:cTn id="7" dur="1000"/>
                                        <p:tgtEl>
                                          <p:spTgt spid="2010116"/>
                                        </p:tgtEl>
                                      </p:cBhvr>
                                    </p:animEffect>
                                    <p:anim calcmode="lin" valueType="num">
                                      <p:cBhvr>
                                        <p:cTn id="8" dur="1000" fill="hold"/>
                                        <p:tgtEl>
                                          <p:spTgt spid="2010116"/>
                                        </p:tgtEl>
                                        <p:attrNameLst>
                                          <p:attrName>ppt_x</p:attrName>
                                        </p:attrNameLst>
                                      </p:cBhvr>
                                      <p:tavLst>
                                        <p:tav tm="0">
                                          <p:val>
                                            <p:strVal val="#ppt_x"/>
                                          </p:val>
                                        </p:tav>
                                        <p:tav tm="100000">
                                          <p:val>
                                            <p:strVal val="#ppt_x"/>
                                          </p:val>
                                        </p:tav>
                                      </p:tavLst>
                                    </p:anim>
                                    <p:anim calcmode="lin" valueType="num">
                                      <p:cBhvr>
                                        <p:cTn id="9" dur="1000" fill="hold"/>
                                        <p:tgtEl>
                                          <p:spTgt spid="20101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2882" name="Rectangle 2"/>
          <p:cNvSpPr>
            <a:spLocks noGrp="1" noChangeArrowheads="1"/>
          </p:cNvSpPr>
          <p:nvPr>
            <p:ph type="title"/>
          </p:nvPr>
        </p:nvSpPr>
        <p:spPr>
          <a:xfrm>
            <a:off x="533400" y="231775"/>
            <a:ext cx="8001000" cy="2227263"/>
          </a:xfrm>
        </p:spPr>
        <p:txBody>
          <a:bodyPr/>
          <a:lstStyle/>
          <a:p>
            <a:r>
              <a:rPr lang="en-US" sz="2800">
                <a:solidFill>
                  <a:srgbClr val="EFFF5D"/>
                </a:solidFill>
                <a:latin typeface="Comic Sans MS" pitchFamily="79" charset="0"/>
              </a:rPr>
              <a:t>A guitar string has a mass of 4 g, a length of 74 cm, and a tension of 400 N.  These values produce a wave speed of 274 m/s.  </a:t>
            </a:r>
            <a:br>
              <a:rPr lang="en-US" sz="2800">
                <a:solidFill>
                  <a:srgbClr val="EFFF5D"/>
                </a:solidFill>
                <a:latin typeface="Comic Sans MS" pitchFamily="79" charset="0"/>
              </a:rPr>
            </a:br>
            <a:r>
              <a:rPr lang="en-US" sz="2800">
                <a:solidFill>
                  <a:srgbClr val="EFFF5D"/>
                </a:solidFill>
                <a:latin typeface="Comic Sans MS" pitchFamily="79" charset="0"/>
              </a:rPr>
              <a:t>What is the frequency of the second harmonic?</a:t>
            </a:r>
            <a:endParaRPr lang="en-US"/>
          </a:p>
        </p:txBody>
      </p:sp>
      <p:sp>
        <p:nvSpPr>
          <p:cNvPr id="2042883" name="Rectangle 3"/>
          <p:cNvSpPr>
            <a:spLocks noGrp="1" noChangeArrowheads="1"/>
          </p:cNvSpPr>
          <p:nvPr>
            <p:ph type="body" idx="1"/>
          </p:nvPr>
        </p:nvSpPr>
        <p:spPr>
          <a:xfrm>
            <a:off x="1066800" y="2743200"/>
            <a:ext cx="2667000" cy="2971800"/>
          </a:xfrm>
        </p:spPr>
        <p:txBody>
          <a:bodyPr/>
          <a:lstStyle/>
          <a:p>
            <a:pPr marL="609600" indent="-609600">
              <a:buFont typeface="Arial" charset="0"/>
              <a:buAutoNum type="alphaLcParenR"/>
            </a:pPr>
            <a:r>
              <a:rPr lang="en-US" sz="2400">
                <a:latin typeface="Comic Sans MS" pitchFamily="79" charset="0"/>
              </a:rPr>
              <a:t>92.5 Hz</a:t>
            </a:r>
          </a:p>
          <a:p>
            <a:pPr marL="609600" indent="-609600">
              <a:buFont typeface="Arial" charset="0"/>
              <a:buAutoNum type="alphaLcParenR"/>
            </a:pPr>
            <a:r>
              <a:rPr lang="en-US" sz="2400">
                <a:latin typeface="Comic Sans MS" pitchFamily="79" charset="0"/>
              </a:rPr>
              <a:t>123 Hz</a:t>
            </a:r>
          </a:p>
          <a:p>
            <a:pPr marL="609600" indent="-609600">
              <a:buFont typeface="Arial" charset="0"/>
              <a:buAutoNum type="alphaLcParenR"/>
            </a:pPr>
            <a:r>
              <a:rPr lang="en-US" sz="2400">
                <a:latin typeface="Comic Sans MS" pitchFamily="79" charset="0"/>
              </a:rPr>
              <a:t>185 Hz</a:t>
            </a:r>
          </a:p>
          <a:p>
            <a:pPr marL="609600" indent="-609600">
              <a:buFont typeface="Arial" charset="0"/>
              <a:buAutoNum type="alphaLcParenR"/>
            </a:pPr>
            <a:r>
              <a:rPr lang="en-US" sz="2400">
                <a:latin typeface="Comic Sans MS" pitchFamily="79" charset="0"/>
              </a:rPr>
              <a:t>370 Hz</a:t>
            </a:r>
          </a:p>
          <a:p>
            <a:pPr marL="609600" indent="-609600">
              <a:buFont typeface="Arial" charset="0"/>
              <a:buAutoNum type="alphaLcParenR"/>
            </a:pPr>
            <a:r>
              <a:rPr lang="en-US" sz="2400">
                <a:latin typeface="Comic Sans MS" pitchFamily="79" charset="0"/>
              </a:rPr>
              <a:t>740 Hz</a:t>
            </a:r>
          </a:p>
        </p:txBody>
      </p:sp>
      <p:graphicFrame>
        <p:nvGraphicFramePr>
          <p:cNvPr id="2042884" name="Object 4"/>
          <p:cNvGraphicFramePr>
            <a:graphicFrameLocks noChangeAspect="1"/>
          </p:cNvGraphicFramePr>
          <p:nvPr/>
        </p:nvGraphicFramePr>
        <p:xfrm>
          <a:off x="4710113" y="2590800"/>
          <a:ext cx="2935287" cy="3473450"/>
        </p:xfrm>
        <a:graphic>
          <a:graphicData uri="http://schemas.openxmlformats.org/presentationml/2006/ole">
            <mc:AlternateContent xmlns:mc="http://schemas.openxmlformats.org/markup-compatibility/2006">
              <mc:Choice xmlns:v="urn:schemas-microsoft-com:vml" Requires="v">
                <p:oleObj spid="_x0000_s2043026" name="Equation" r:id="rId4" imgW="1282700" imgH="1676400" progId="Equation.3">
                  <p:embed/>
                </p:oleObj>
              </mc:Choice>
              <mc:Fallback>
                <p:oleObj name="Equation" r:id="rId4" imgW="1282700" imgH="16764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l="-5142" r="-5142"/>
                      <a:stretch>
                        <a:fillRect/>
                      </a:stretch>
                    </p:blipFill>
                    <p:spPr bwMode="auto">
                      <a:xfrm>
                        <a:off x="4710113" y="2590800"/>
                        <a:ext cx="2935287" cy="3473450"/>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042884"/>
                                        </p:tgtEl>
                                        <p:attrNameLst>
                                          <p:attrName>style.visibility</p:attrName>
                                        </p:attrNameLst>
                                      </p:cBhvr>
                                      <p:to>
                                        <p:strVal val="visible"/>
                                      </p:to>
                                    </p:set>
                                    <p:animEffect transition="in" filter="fade">
                                      <p:cBhvr>
                                        <p:cTn id="7" dur="1000"/>
                                        <p:tgtEl>
                                          <p:spTgt spid="2042884"/>
                                        </p:tgtEl>
                                      </p:cBhvr>
                                    </p:animEffect>
                                    <p:anim calcmode="lin" valueType="num">
                                      <p:cBhvr>
                                        <p:cTn id="8" dur="1000" fill="hold"/>
                                        <p:tgtEl>
                                          <p:spTgt spid="2042884"/>
                                        </p:tgtEl>
                                        <p:attrNameLst>
                                          <p:attrName>ppt_x</p:attrName>
                                        </p:attrNameLst>
                                      </p:cBhvr>
                                      <p:tavLst>
                                        <p:tav tm="0">
                                          <p:val>
                                            <p:strVal val="#ppt_x"/>
                                          </p:val>
                                        </p:tav>
                                        <p:tav tm="100000">
                                          <p:val>
                                            <p:strVal val="#ppt_x"/>
                                          </p:val>
                                        </p:tav>
                                      </p:tavLst>
                                    </p:anim>
                                    <p:anim calcmode="lin" valueType="num">
                                      <p:cBhvr>
                                        <p:cTn id="9" dur="1000" fill="hold"/>
                                        <p:tgtEl>
                                          <p:spTgt spid="20428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4210" name="Rectangle 2"/>
          <p:cNvSpPr>
            <a:spLocks noGrp="1" noChangeArrowheads="1"/>
          </p:cNvSpPr>
          <p:nvPr>
            <p:ph type="body" idx="1"/>
          </p:nvPr>
        </p:nvSpPr>
        <p:spPr>
          <a:xfrm>
            <a:off x="228600" y="762000"/>
            <a:ext cx="8915400" cy="5257800"/>
          </a:xfrm>
        </p:spPr>
        <p:txBody>
          <a:bodyPr/>
          <a:lstStyle/>
          <a:p>
            <a:pPr>
              <a:lnSpc>
                <a:spcPct val="80000"/>
              </a:lnSpc>
              <a:spcBef>
                <a:spcPct val="30000"/>
              </a:spcBef>
            </a:pPr>
            <a:r>
              <a:rPr lang="en-US" sz="2400" dirty="0"/>
              <a:t>A </a:t>
            </a:r>
            <a:r>
              <a:rPr lang="en-US" sz="2400" b="1" i="1" dirty="0">
                <a:solidFill>
                  <a:schemeClr val="accent1"/>
                </a:solidFill>
              </a:rPr>
              <a:t>sound wave</a:t>
            </a:r>
            <a:r>
              <a:rPr lang="en-US" sz="2400" dirty="0"/>
              <a:t> consists of pressure variations in air.</a:t>
            </a:r>
          </a:p>
          <a:p>
            <a:pPr lvl="1">
              <a:lnSpc>
                <a:spcPct val="80000"/>
              </a:lnSpc>
              <a:spcBef>
                <a:spcPct val="55000"/>
              </a:spcBef>
            </a:pPr>
            <a:r>
              <a:rPr lang="en-US" sz="2000" dirty="0">
                <a:solidFill>
                  <a:srgbClr val="E2FFC4"/>
                </a:solidFill>
              </a:rPr>
              <a:t>The diaphragm of a speaker oscillates back and forth, producing regions of higher pressure and lower pressure.</a:t>
            </a:r>
          </a:p>
          <a:p>
            <a:pPr lvl="1">
              <a:lnSpc>
                <a:spcPct val="80000"/>
              </a:lnSpc>
              <a:spcBef>
                <a:spcPct val="55000"/>
              </a:spcBef>
            </a:pPr>
            <a:r>
              <a:rPr lang="en-US" sz="2000" dirty="0">
                <a:solidFill>
                  <a:srgbClr val="E2FFC4"/>
                </a:solidFill>
              </a:rPr>
              <a:t>These regions propagate through the air as variations in air pressure and density, forming a </a:t>
            </a:r>
            <a:r>
              <a:rPr lang="en-US" sz="2000" b="1" i="1" dirty="0">
                <a:solidFill>
                  <a:srgbClr val="FF5924"/>
                </a:solidFill>
              </a:rPr>
              <a:t>longitudinal</a:t>
            </a:r>
            <a:r>
              <a:rPr lang="en-US" sz="2000" dirty="0">
                <a:solidFill>
                  <a:srgbClr val="FF5924"/>
                </a:solidFill>
              </a:rPr>
              <a:t> </a:t>
            </a:r>
            <a:r>
              <a:rPr lang="en-US" sz="2000" dirty="0">
                <a:solidFill>
                  <a:srgbClr val="E2FFC4"/>
                </a:solidFill>
              </a:rPr>
              <a:t>sound wave.</a:t>
            </a:r>
          </a:p>
        </p:txBody>
      </p:sp>
      <p:pic>
        <p:nvPicPr>
          <p:cNvPr id="2014213" name="Picture 5" descr="15_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14" y="3048000"/>
            <a:ext cx="4038600" cy="267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Grp="1" noChangeArrowheads="1"/>
          </p:cNvSpPr>
          <p:nvPr>
            <p:ph type="title"/>
          </p:nvPr>
        </p:nvSpPr>
        <p:spPr>
          <a:xfrm>
            <a:off x="685800" y="0"/>
            <a:ext cx="7772400" cy="762000"/>
          </a:xfrm>
        </p:spPr>
        <p:txBody>
          <a:bodyPr/>
          <a:lstStyle/>
          <a:p>
            <a:r>
              <a:rPr lang="en-US" dirty="0"/>
              <a:t>Sound Waves</a:t>
            </a:r>
          </a:p>
        </p:txBody>
      </p:sp>
      <p:sp>
        <p:nvSpPr>
          <p:cNvPr id="2" name="Rectangle 1"/>
          <p:cNvSpPr/>
          <p:nvPr/>
        </p:nvSpPr>
        <p:spPr>
          <a:xfrm>
            <a:off x="4343400" y="2982790"/>
            <a:ext cx="4572000" cy="2554545"/>
          </a:xfrm>
          <a:prstGeom prst="rect">
            <a:avLst/>
          </a:prstGeom>
        </p:spPr>
        <p:txBody>
          <a:bodyPr>
            <a:spAutoFit/>
          </a:bodyPr>
          <a:lstStyle/>
          <a:p>
            <a:pPr lvl="1">
              <a:lnSpc>
                <a:spcPct val="80000"/>
              </a:lnSpc>
              <a:spcBef>
                <a:spcPct val="40000"/>
              </a:spcBef>
            </a:pPr>
            <a:r>
              <a:rPr lang="en-US" sz="2500" dirty="0">
                <a:solidFill>
                  <a:srgbClr val="E2FFC4"/>
                </a:solidFill>
              </a:rPr>
              <a:t>In room temperature air, sound </a:t>
            </a:r>
            <a:r>
              <a:rPr lang="en-US" sz="2500" dirty="0" smtClean="0">
                <a:solidFill>
                  <a:srgbClr val="E2FFC4"/>
                </a:solidFill>
              </a:rPr>
              <a:t>waves </a:t>
            </a:r>
            <a:r>
              <a:rPr lang="en-US" sz="2500" dirty="0">
                <a:solidFill>
                  <a:srgbClr val="E2FFC4"/>
                </a:solidFill>
              </a:rPr>
              <a:t>travel  with a speed of </a:t>
            </a:r>
            <a:r>
              <a:rPr lang="en-US" sz="2500" dirty="0" smtClean="0">
                <a:solidFill>
                  <a:srgbClr val="E2FFC4"/>
                </a:solidFill>
              </a:rPr>
              <a:t>340 </a:t>
            </a:r>
            <a:r>
              <a:rPr lang="en-US" sz="2500" dirty="0">
                <a:solidFill>
                  <a:srgbClr val="E2FFC4"/>
                </a:solidFill>
              </a:rPr>
              <a:t>m/s or 750 MPH.</a:t>
            </a:r>
          </a:p>
          <a:p>
            <a:pPr lvl="1">
              <a:lnSpc>
                <a:spcPct val="80000"/>
              </a:lnSpc>
              <a:spcBef>
                <a:spcPct val="40000"/>
              </a:spcBef>
            </a:pPr>
            <a:endParaRPr lang="en-US" sz="2500" dirty="0" smtClean="0">
              <a:solidFill>
                <a:srgbClr val="E2FFC4"/>
              </a:solidFill>
            </a:endParaRPr>
          </a:p>
          <a:p>
            <a:pPr lvl="1">
              <a:lnSpc>
                <a:spcPct val="80000"/>
              </a:lnSpc>
              <a:spcBef>
                <a:spcPct val="40000"/>
              </a:spcBef>
            </a:pPr>
            <a:r>
              <a:rPr lang="en-US" sz="2500" dirty="0" smtClean="0">
                <a:solidFill>
                  <a:srgbClr val="E2FFC4"/>
                </a:solidFill>
              </a:rPr>
              <a:t>Sound </a:t>
            </a:r>
            <a:r>
              <a:rPr lang="en-US" sz="2500" dirty="0">
                <a:solidFill>
                  <a:srgbClr val="E2FFC4"/>
                </a:solidFill>
              </a:rPr>
              <a:t>waves can also travel </a:t>
            </a:r>
            <a:r>
              <a:rPr lang="en-US" sz="2500" dirty="0" smtClean="0">
                <a:solidFill>
                  <a:srgbClr val="E2FFC4"/>
                </a:solidFill>
              </a:rPr>
              <a:t>through </a:t>
            </a:r>
            <a:r>
              <a:rPr lang="en-US" sz="2500" dirty="0">
                <a:solidFill>
                  <a:srgbClr val="E2FFC4"/>
                </a:solidFill>
              </a:rPr>
              <a:t>liquids and solids, often </a:t>
            </a:r>
            <a:r>
              <a:rPr lang="en-US" sz="2500" dirty="0" smtClean="0">
                <a:solidFill>
                  <a:srgbClr val="E2FFC4"/>
                </a:solidFill>
              </a:rPr>
              <a:t>with </a:t>
            </a:r>
            <a:r>
              <a:rPr lang="en-US" sz="2500" dirty="0">
                <a:solidFill>
                  <a:srgbClr val="E2FFC4"/>
                </a:solidFill>
              </a:rPr>
              <a:t>higher speeds.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0355" name="Rectangle 3"/>
          <p:cNvSpPr>
            <a:spLocks noGrp="1" noChangeArrowheads="1"/>
          </p:cNvSpPr>
          <p:nvPr>
            <p:ph type="body" idx="1"/>
          </p:nvPr>
        </p:nvSpPr>
        <p:spPr>
          <a:xfrm>
            <a:off x="228600" y="304800"/>
            <a:ext cx="8915400" cy="5867400"/>
          </a:xfrm>
        </p:spPr>
        <p:txBody>
          <a:bodyPr/>
          <a:lstStyle/>
          <a:p>
            <a:pPr>
              <a:lnSpc>
                <a:spcPct val="80000"/>
              </a:lnSpc>
              <a:spcBef>
                <a:spcPct val="30000"/>
              </a:spcBef>
            </a:pPr>
            <a:r>
              <a:rPr lang="en-US" sz="2400" dirty="0"/>
              <a:t>Interference phenomena such as standing waves can be observed in sound waves.</a:t>
            </a:r>
          </a:p>
          <a:p>
            <a:pPr lvl="1">
              <a:lnSpc>
                <a:spcPct val="80000"/>
              </a:lnSpc>
              <a:spcBef>
                <a:spcPct val="30000"/>
              </a:spcBef>
            </a:pPr>
            <a:endParaRPr lang="en-US" sz="2000" dirty="0" smtClean="0"/>
          </a:p>
          <a:p>
            <a:pPr lvl="1">
              <a:lnSpc>
                <a:spcPct val="80000"/>
              </a:lnSpc>
              <a:spcBef>
                <a:spcPct val="30000"/>
              </a:spcBef>
            </a:pPr>
            <a:r>
              <a:rPr lang="en-US" sz="2000" dirty="0" smtClean="0"/>
              <a:t>Many </a:t>
            </a:r>
            <a:r>
              <a:rPr lang="en-US" sz="2000" dirty="0"/>
              <a:t>musical instruments produce standing waves in a tube or pipe.</a:t>
            </a:r>
          </a:p>
          <a:p>
            <a:pPr lvl="1">
              <a:lnSpc>
                <a:spcPct val="80000"/>
              </a:lnSpc>
              <a:spcBef>
                <a:spcPct val="30000"/>
              </a:spcBef>
            </a:pPr>
            <a:endParaRPr lang="en-US" sz="2000" dirty="0" smtClean="0"/>
          </a:p>
          <a:p>
            <a:pPr lvl="1">
              <a:lnSpc>
                <a:spcPct val="80000"/>
              </a:lnSpc>
              <a:spcBef>
                <a:spcPct val="30000"/>
              </a:spcBef>
            </a:pPr>
            <a:r>
              <a:rPr lang="en-US" sz="2000" dirty="0" smtClean="0"/>
              <a:t>If </a:t>
            </a:r>
            <a:r>
              <a:rPr lang="en-US" sz="2000" dirty="0"/>
              <a:t>the tube is closed at one end, such as a bottle, there is a </a:t>
            </a:r>
            <a:r>
              <a:rPr lang="en-US" sz="2000" b="1" i="1" dirty="0"/>
              <a:t>displacement node</a:t>
            </a:r>
            <a:r>
              <a:rPr lang="en-US" sz="2000" dirty="0"/>
              <a:t> at the closed end.</a:t>
            </a:r>
          </a:p>
          <a:p>
            <a:pPr lvl="1">
              <a:lnSpc>
                <a:spcPct val="80000"/>
              </a:lnSpc>
              <a:spcBef>
                <a:spcPct val="30000"/>
              </a:spcBef>
            </a:pPr>
            <a:endParaRPr lang="en-US" sz="2000" dirty="0" smtClean="0"/>
          </a:p>
          <a:p>
            <a:pPr lvl="1">
              <a:lnSpc>
                <a:spcPct val="80000"/>
              </a:lnSpc>
              <a:spcBef>
                <a:spcPct val="30000"/>
              </a:spcBef>
            </a:pPr>
            <a:r>
              <a:rPr lang="en-US" sz="2000" dirty="0" smtClean="0"/>
              <a:t>At </a:t>
            </a:r>
            <a:r>
              <a:rPr lang="en-US" sz="2000" dirty="0"/>
              <a:t>the open end, there is a displacement antinode.</a:t>
            </a:r>
          </a:p>
          <a:p>
            <a:pPr>
              <a:lnSpc>
                <a:spcPct val="80000"/>
              </a:lnSpc>
              <a:spcBef>
                <a:spcPct val="40000"/>
              </a:spcBef>
            </a:pPr>
            <a:endParaRPr lang="en-US" sz="2400" dirty="0" smtClean="0"/>
          </a:p>
          <a:p>
            <a:pPr>
              <a:lnSpc>
                <a:spcPct val="80000"/>
              </a:lnSpc>
              <a:spcBef>
                <a:spcPct val="40000"/>
              </a:spcBef>
            </a:pPr>
            <a:r>
              <a:rPr lang="en-US" sz="2400" dirty="0" smtClean="0"/>
              <a:t>The </a:t>
            </a:r>
            <a:r>
              <a:rPr lang="en-US" sz="2400" dirty="0"/>
              <a:t>frequency of the standing </a:t>
            </a:r>
            <a:r>
              <a:rPr lang="en-US" sz="2400" dirty="0" smtClean="0"/>
              <a:t> wave </a:t>
            </a:r>
            <a:r>
              <a:rPr lang="en-US" sz="2400" dirty="0"/>
              <a:t>can be found from the </a:t>
            </a:r>
          </a:p>
          <a:p>
            <a:pPr>
              <a:lnSpc>
                <a:spcPct val="80000"/>
              </a:lnSpc>
              <a:spcBef>
                <a:spcPct val="0"/>
              </a:spcBef>
              <a:buFont typeface="Wingdings" pitchFamily="79" charset="2"/>
              <a:buNone/>
            </a:pPr>
            <a:r>
              <a:rPr lang="en-US" sz="2400" dirty="0"/>
              <a:t>	speed of sound in air and the </a:t>
            </a:r>
            <a:r>
              <a:rPr lang="en-US" sz="2400" dirty="0" smtClean="0"/>
              <a:t>wavelength</a:t>
            </a:r>
            <a:r>
              <a:rPr lang="en-US" sz="2400" dirty="0"/>
              <a:t>:</a:t>
            </a:r>
          </a:p>
          <a:p>
            <a:pPr>
              <a:lnSpc>
                <a:spcPct val="80000"/>
              </a:lnSpc>
              <a:spcBef>
                <a:spcPct val="0"/>
              </a:spcBef>
              <a:buFont typeface="Wingdings" pitchFamily="79" charset="2"/>
              <a:buNone/>
            </a:pPr>
            <a:endParaRPr lang="en-US" sz="2400" dirty="0"/>
          </a:p>
          <a:p>
            <a:pPr>
              <a:lnSpc>
                <a:spcPct val="80000"/>
              </a:lnSpc>
              <a:spcBef>
                <a:spcPct val="0"/>
              </a:spcBef>
              <a:buFont typeface="Wingdings" pitchFamily="79" charset="2"/>
              <a:buNone/>
            </a:pPr>
            <a:endParaRPr lang="en-US" sz="2400" dirty="0"/>
          </a:p>
          <a:p>
            <a:pPr>
              <a:lnSpc>
                <a:spcPct val="80000"/>
              </a:lnSpc>
              <a:spcBef>
                <a:spcPct val="0"/>
              </a:spcBef>
              <a:buFont typeface="Wingdings" pitchFamily="79" charset="2"/>
              <a:buNone/>
            </a:pPr>
            <a:endParaRPr lang="en-US" sz="2400" dirty="0"/>
          </a:p>
          <a:p>
            <a:pPr>
              <a:lnSpc>
                <a:spcPct val="80000"/>
              </a:lnSpc>
              <a:spcBef>
                <a:spcPct val="0"/>
              </a:spcBef>
              <a:buFont typeface="Wingdings" pitchFamily="79" charset="2"/>
              <a:buNone/>
            </a:pPr>
            <a:endParaRPr lang="en-US" sz="2400" dirty="0"/>
          </a:p>
          <a:p>
            <a:pPr>
              <a:lnSpc>
                <a:spcPct val="80000"/>
              </a:lnSpc>
              <a:spcBef>
                <a:spcPct val="0"/>
              </a:spcBef>
              <a:buFont typeface="Wingdings" pitchFamily="79" charset="2"/>
              <a:buNone/>
            </a:pPr>
            <a:r>
              <a:rPr lang="en-US" sz="2400" dirty="0"/>
              <a:t>	where the wavelength is </a:t>
            </a:r>
            <a:r>
              <a:rPr lang="en-US" sz="2400" dirty="0" smtClean="0"/>
              <a:t>determined </a:t>
            </a:r>
            <a:r>
              <a:rPr lang="en-US" sz="2400" dirty="0"/>
              <a:t>by the length of </a:t>
            </a:r>
            <a:r>
              <a:rPr lang="en-US" sz="2400" dirty="0" smtClean="0"/>
              <a:t> the </a:t>
            </a:r>
            <a:r>
              <a:rPr lang="en-US" sz="2400" dirty="0"/>
              <a:t>tube.</a:t>
            </a:r>
          </a:p>
        </p:txBody>
      </p:sp>
      <p:graphicFrame>
        <p:nvGraphicFramePr>
          <p:cNvPr id="2020358" name="Object 6"/>
          <p:cNvGraphicFramePr>
            <a:graphicFrameLocks noChangeAspect="1"/>
          </p:cNvGraphicFramePr>
          <p:nvPr>
            <p:extLst>
              <p:ext uri="{D42A27DB-BD31-4B8C-83A1-F6EECF244321}">
                <p14:modId xmlns:p14="http://schemas.microsoft.com/office/powerpoint/2010/main" val="2922267681"/>
              </p:ext>
            </p:extLst>
          </p:nvPr>
        </p:nvGraphicFramePr>
        <p:xfrm>
          <a:off x="3200400" y="4495800"/>
          <a:ext cx="2787650" cy="758825"/>
        </p:xfrm>
        <a:graphic>
          <a:graphicData uri="http://schemas.openxmlformats.org/presentationml/2006/ole">
            <mc:AlternateContent xmlns:mc="http://schemas.openxmlformats.org/markup-compatibility/2006">
              <mc:Choice xmlns:v="urn:schemas-microsoft-com:vml" Requires="v">
                <p:oleObj spid="_x0000_s2020500" name="Equation" r:id="rId4" imgW="1079500" imgH="368300" progId="Equation.3">
                  <p:embed/>
                </p:oleObj>
              </mc:Choice>
              <mc:Fallback>
                <p:oleObj name="Equation" r:id="rId4" imgW="1079500" imgH="3683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l="-12631" r="-12631"/>
                      <a:stretch>
                        <a:fillRect/>
                      </a:stretch>
                    </p:blipFill>
                    <p:spPr bwMode="auto">
                      <a:xfrm>
                        <a:off x="3200400" y="4495800"/>
                        <a:ext cx="2787650" cy="758825"/>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4450" name="Rectangle 2"/>
          <p:cNvSpPr>
            <a:spLocks noGrp="1" noChangeArrowheads="1"/>
          </p:cNvSpPr>
          <p:nvPr>
            <p:ph type="body" idx="1"/>
          </p:nvPr>
        </p:nvSpPr>
        <p:spPr>
          <a:xfrm>
            <a:off x="228600" y="381000"/>
            <a:ext cx="8915400" cy="5562600"/>
          </a:xfrm>
        </p:spPr>
        <p:txBody>
          <a:bodyPr/>
          <a:lstStyle/>
          <a:p>
            <a:pPr>
              <a:lnSpc>
                <a:spcPct val="80000"/>
              </a:lnSpc>
            </a:pPr>
            <a:r>
              <a:rPr lang="en-US" sz="2800"/>
              <a:t>The standing-wave patterns for the first three harmonics for a tube open at one end and closed at the other are represented as follows:</a:t>
            </a:r>
          </a:p>
        </p:txBody>
      </p:sp>
      <p:sp>
        <p:nvSpPr>
          <p:cNvPr id="2024451" name="Text Box 3"/>
          <p:cNvSpPr txBox="1">
            <a:spLocks noChangeArrowheads="1"/>
          </p:cNvSpPr>
          <p:nvPr/>
        </p:nvSpPr>
        <p:spPr bwMode="auto">
          <a:xfrm>
            <a:off x="228600" y="1698625"/>
            <a:ext cx="4419600" cy="467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40000"/>
              </a:spcBef>
              <a:buClr>
                <a:srgbClr val="00FFFF"/>
              </a:buClr>
              <a:buSzPct val="70000"/>
              <a:buFont typeface="Wingdings" pitchFamily="79" charset="2"/>
              <a:buChar char="§"/>
            </a:pPr>
            <a:r>
              <a:rPr lang="en-US" dirty="0">
                <a:solidFill>
                  <a:srgbClr val="FED8DE"/>
                </a:solidFill>
                <a:latin typeface="Arial" charset="0"/>
              </a:rPr>
              <a:t>The first harmonic or fundamental has a wavelength four times longer than the length of the tube.</a:t>
            </a:r>
          </a:p>
          <a:p>
            <a:pPr>
              <a:lnSpc>
                <a:spcPct val="80000"/>
              </a:lnSpc>
              <a:spcBef>
                <a:spcPct val="40000"/>
              </a:spcBef>
              <a:buClr>
                <a:srgbClr val="00FFFF"/>
              </a:buClr>
              <a:buSzPct val="70000"/>
              <a:buFont typeface="Wingdings" pitchFamily="79" charset="2"/>
              <a:buChar char="§"/>
            </a:pPr>
            <a:endParaRPr lang="en-US" dirty="0" smtClean="0">
              <a:solidFill>
                <a:srgbClr val="FED8DE"/>
              </a:solidFill>
              <a:latin typeface="Arial" charset="0"/>
            </a:endParaRPr>
          </a:p>
          <a:p>
            <a:pPr>
              <a:lnSpc>
                <a:spcPct val="80000"/>
              </a:lnSpc>
              <a:spcBef>
                <a:spcPct val="40000"/>
              </a:spcBef>
              <a:buClr>
                <a:srgbClr val="00FFFF"/>
              </a:buClr>
              <a:buSzPct val="70000"/>
              <a:buFont typeface="Wingdings" pitchFamily="79" charset="2"/>
              <a:buChar char="§"/>
            </a:pPr>
            <a:r>
              <a:rPr lang="en-US" dirty="0" smtClean="0">
                <a:solidFill>
                  <a:srgbClr val="FED8DE"/>
                </a:solidFill>
                <a:latin typeface="Arial" charset="0"/>
              </a:rPr>
              <a:t>The </a:t>
            </a:r>
            <a:r>
              <a:rPr lang="en-US" dirty="0">
                <a:solidFill>
                  <a:srgbClr val="FED8DE"/>
                </a:solidFill>
                <a:latin typeface="Arial" charset="0"/>
              </a:rPr>
              <a:t>wavelength of the second harmonic is equal to four-thirds of the length of the tube.</a:t>
            </a:r>
          </a:p>
          <a:p>
            <a:pPr>
              <a:lnSpc>
                <a:spcPct val="80000"/>
              </a:lnSpc>
              <a:spcBef>
                <a:spcPct val="40000"/>
              </a:spcBef>
              <a:buClr>
                <a:srgbClr val="00FFFF"/>
              </a:buClr>
              <a:buSzPct val="70000"/>
              <a:buFont typeface="Wingdings" pitchFamily="79" charset="2"/>
              <a:buChar char="§"/>
            </a:pPr>
            <a:endParaRPr lang="en-US" dirty="0" smtClean="0">
              <a:solidFill>
                <a:srgbClr val="FED8DE"/>
              </a:solidFill>
              <a:latin typeface="Arial" charset="0"/>
            </a:endParaRPr>
          </a:p>
          <a:p>
            <a:pPr>
              <a:lnSpc>
                <a:spcPct val="80000"/>
              </a:lnSpc>
              <a:spcBef>
                <a:spcPct val="40000"/>
              </a:spcBef>
              <a:buClr>
                <a:srgbClr val="00FFFF"/>
              </a:buClr>
              <a:buSzPct val="70000"/>
              <a:buFont typeface="Wingdings" pitchFamily="79" charset="2"/>
              <a:buChar char="§"/>
            </a:pPr>
            <a:r>
              <a:rPr lang="en-US" dirty="0" smtClean="0">
                <a:solidFill>
                  <a:srgbClr val="FED8DE"/>
                </a:solidFill>
                <a:latin typeface="Arial" charset="0"/>
              </a:rPr>
              <a:t>The </a:t>
            </a:r>
            <a:r>
              <a:rPr lang="en-US" dirty="0">
                <a:solidFill>
                  <a:srgbClr val="FED8DE"/>
                </a:solidFill>
                <a:latin typeface="Arial" charset="0"/>
              </a:rPr>
              <a:t>wavelength of the third harmonic is equal to four-fifths of the length of the tube.</a:t>
            </a:r>
          </a:p>
          <a:p>
            <a:pPr>
              <a:lnSpc>
                <a:spcPct val="80000"/>
              </a:lnSpc>
              <a:spcBef>
                <a:spcPct val="40000"/>
              </a:spcBef>
              <a:buClr>
                <a:srgbClr val="00FFFF"/>
              </a:buClr>
              <a:buSzPct val="70000"/>
              <a:buFont typeface="Wingdings" pitchFamily="79" charset="2"/>
              <a:buChar char="§"/>
            </a:pPr>
            <a:r>
              <a:rPr lang="en-US" i="1" dirty="0">
                <a:solidFill>
                  <a:srgbClr val="FED8DE"/>
                </a:solidFill>
                <a:latin typeface="Arial" charset="0"/>
              </a:rPr>
              <a:t>etc.</a:t>
            </a:r>
          </a:p>
        </p:txBody>
      </p:sp>
      <p:pic>
        <p:nvPicPr>
          <p:cNvPr id="2024454" name="Picture 6" descr="15_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524000"/>
            <a:ext cx="4492625"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024455" name="Object 7"/>
          <p:cNvGraphicFramePr>
            <a:graphicFrameLocks noChangeAspect="1"/>
          </p:cNvGraphicFramePr>
          <p:nvPr>
            <p:extLst>
              <p:ext uri="{D42A27DB-BD31-4B8C-83A1-F6EECF244321}">
                <p14:modId xmlns:p14="http://schemas.microsoft.com/office/powerpoint/2010/main" val="3297242124"/>
              </p:ext>
            </p:extLst>
          </p:nvPr>
        </p:nvGraphicFramePr>
        <p:xfrm>
          <a:off x="1600200" y="6096000"/>
          <a:ext cx="2787650" cy="758825"/>
        </p:xfrm>
        <a:graphic>
          <a:graphicData uri="http://schemas.openxmlformats.org/presentationml/2006/ole">
            <mc:AlternateContent xmlns:mc="http://schemas.openxmlformats.org/markup-compatibility/2006">
              <mc:Choice xmlns:v="urn:schemas-microsoft-com:vml" Requires="v">
                <p:oleObj spid="_x0000_s2024597" name="Equation" r:id="rId5" imgW="1079500" imgH="368300" progId="Equation.3">
                  <p:embed/>
                </p:oleObj>
              </mc:Choice>
              <mc:Fallback>
                <p:oleObj name="Equation" r:id="rId5" imgW="1079500" imgH="3683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l="-12631" r="-12631"/>
                      <a:stretch>
                        <a:fillRect/>
                      </a:stretch>
                    </p:blipFill>
                    <p:spPr bwMode="auto">
                      <a:xfrm>
                        <a:off x="1600200" y="6096000"/>
                        <a:ext cx="2787650" cy="758825"/>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5BABA81-4E19-4AAF-811C-D692F2531978}" type="datetime1">
              <a:rPr lang="en-US"/>
              <a:pPr eaLnBrk="1" hangingPunct="1"/>
              <a:t>4/11/2011</a:t>
            </a:fld>
            <a:endParaRPr lang="en-US"/>
          </a:p>
        </p:txBody>
      </p:sp>
      <p:sp>
        <p:nvSpPr>
          <p:cNvPr id="163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Physics 214 Fall 2010</a:t>
            </a:r>
          </a:p>
        </p:txBody>
      </p:sp>
      <p:sp>
        <p:nvSpPr>
          <p:cNvPr id="163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75B975-46D6-4C85-88A8-2B5CA0DC5733}" type="slidenum">
              <a:rPr lang="en-US"/>
              <a:pPr eaLnBrk="1" hangingPunct="1"/>
              <a:t>27</a:t>
            </a:fld>
            <a:endParaRPr lang="en-US"/>
          </a:p>
        </p:txBody>
      </p:sp>
      <p:pic>
        <p:nvPicPr>
          <p:cNvPr id="16389" name="Picture 2" descr="4B-13_sized"/>
          <p:cNvPicPr>
            <a:picLocks noChangeAspect="1" noChangeArrowheads="1"/>
          </p:cNvPicPr>
          <p:nvPr/>
        </p:nvPicPr>
        <p:blipFill>
          <a:blip r:embed="rId3">
            <a:extLst>
              <a:ext uri="{28A0092B-C50C-407E-A947-70E740481C1C}">
                <a14:useLocalDpi xmlns:a14="http://schemas.microsoft.com/office/drawing/2010/main" val="0"/>
              </a:ext>
            </a:extLst>
          </a:blip>
          <a:srcRect b="11363"/>
          <a:stretch>
            <a:fillRect/>
          </a:stretch>
        </p:blipFill>
        <p:spPr bwMode="auto">
          <a:xfrm>
            <a:off x="228600" y="1524000"/>
            <a:ext cx="21875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5334000" y="1447800"/>
            <a:ext cx="925513" cy="2057400"/>
            <a:chOff x="3552" y="912"/>
            <a:chExt cx="583" cy="1296"/>
          </a:xfrm>
        </p:grpSpPr>
        <p:pic>
          <p:nvPicPr>
            <p:cNvPr id="16423" name="Picture 4" descr="4B-13_di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 y="1152"/>
              <a:ext cx="374"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4" name="Picture 5" descr="4B-13_di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2" y="912"/>
              <a:ext cx="343"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91" name="Rectangle 6"/>
          <p:cNvSpPr>
            <a:spLocks noChangeArrowheads="1"/>
          </p:cNvSpPr>
          <p:nvPr/>
        </p:nvSpPr>
        <p:spPr bwMode="auto">
          <a:xfrm>
            <a:off x="457200" y="2286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3200" b="1">
                <a:solidFill>
                  <a:srgbClr val="3333FF"/>
                </a:solidFill>
                <a:ea typeface="宋体" pitchFamily="2" charset="-122"/>
              </a:rPr>
              <a:t>4B-13 Hoot Tubes (Resonance in Pipes)</a:t>
            </a:r>
          </a:p>
        </p:txBody>
      </p:sp>
      <p:sp>
        <p:nvSpPr>
          <p:cNvPr id="157703" name="Rectangle 7"/>
          <p:cNvSpPr>
            <a:spLocks noChangeArrowheads="1"/>
          </p:cNvSpPr>
          <p:nvPr/>
        </p:nvSpPr>
        <p:spPr bwMode="auto">
          <a:xfrm>
            <a:off x="1143000" y="4572000"/>
            <a:ext cx="7543800" cy="1676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altLang="zh-CN" sz="2000">
                <a:solidFill>
                  <a:srgbClr val="FF3300"/>
                </a:solidFill>
                <a:ea typeface="宋体" pitchFamily="2" charset="-122"/>
              </a:rPr>
              <a:t>THE HOT AIR FROM THE HEATED GRID GENERATES A DISTURBANCE THAT CAN BE THOUGHT OF AS “NOISE.”</a:t>
            </a:r>
          </a:p>
          <a:p>
            <a:pPr>
              <a:spcBef>
                <a:spcPct val="20000"/>
              </a:spcBef>
            </a:pPr>
            <a:r>
              <a:rPr lang="en-US" altLang="zh-CN" sz="2000">
                <a:solidFill>
                  <a:srgbClr val="FF3300"/>
                </a:solidFill>
                <a:ea typeface="宋体" pitchFamily="2" charset="-122"/>
              </a:rPr>
              <a:t>THE RESONANT FREQUENCY OF THE PARTICULAR TUBE DETERMINES WHICH COMPONENTS OF THIS NOISE ARE AMPLIFIED. </a:t>
            </a:r>
          </a:p>
        </p:txBody>
      </p:sp>
      <p:sp>
        <p:nvSpPr>
          <p:cNvPr id="16393" name="Text Box 8"/>
          <p:cNvSpPr txBox="1">
            <a:spLocks noChangeArrowheads="1"/>
          </p:cNvSpPr>
          <p:nvPr/>
        </p:nvSpPr>
        <p:spPr bwMode="auto">
          <a:xfrm>
            <a:off x="3048000" y="914400"/>
            <a:ext cx="56388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Creating acoustic resonances in glass tubes with hot air</a:t>
            </a:r>
          </a:p>
        </p:txBody>
      </p:sp>
      <p:sp>
        <p:nvSpPr>
          <p:cNvPr id="157705" name="AutoShape 9"/>
          <p:cNvSpPr>
            <a:spLocks noChangeArrowheads="1"/>
          </p:cNvSpPr>
          <p:nvPr/>
        </p:nvSpPr>
        <p:spPr bwMode="auto">
          <a:xfrm>
            <a:off x="1981200" y="1295400"/>
            <a:ext cx="2971800" cy="1600200"/>
          </a:xfrm>
          <a:prstGeom prst="wedgeEllipseCallout">
            <a:avLst>
              <a:gd name="adj1" fmla="val -57319"/>
              <a:gd name="adj2" fmla="val 21926"/>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If the same heated grid is used, why do the different tubes give off different sounds </a:t>
            </a:r>
            <a:r>
              <a:rPr lang="en-US" altLang="zh-CN" sz="1600" b="1">
                <a:solidFill>
                  <a:srgbClr val="CC0000"/>
                </a:solidFill>
                <a:ea typeface="宋体" pitchFamily="2" charset="-122"/>
              </a:rPr>
              <a:t>? </a:t>
            </a:r>
          </a:p>
        </p:txBody>
      </p:sp>
      <p:grpSp>
        <p:nvGrpSpPr>
          <p:cNvPr id="3" name="Group 10"/>
          <p:cNvGrpSpPr>
            <a:grpSpLocks/>
          </p:cNvGrpSpPr>
          <p:nvPr/>
        </p:nvGrpSpPr>
        <p:grpSpPr bwMode="auto">
          <a:xfrm>
            <a:off x="6934200" y="1447800"/>
            <a:ext cx="1828800" cy="2133600"/>
            <a:chOff x="3840" y="960"/>
            <a:chExt cx="1536" cy="1885"/>
          </a:xfrm>
        </p:grpSpPr>
        <p:pic>
          <p:nvPicPr>
            <p:cNvPr id="16409" name="Picture 11" descr="4B-13_diagram"/>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176" y="2400"/>
              <a:ext cx="1200"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0" name="AutoShape 12"/>
            <p:cNvSpPr>
              <a:spLocks noChangeArrowheads="1"/>
            </p:cNvSpPr>
            <p:nvPr/>
          </p:nvSpPr>
          <p:spPr bwMode="auto">
            <a:xfrm>
              <a:off x="4080" y="960"/>
              <a:ext cx="816" cy="528"/>
            </a:xfrm>
            <a:prstGeom prst="wedgeEllipseCallout">
              <a:avLst>
                <a:gd name="adj1" fmla="val -53921"/>
                <a:gd name="adj2" fmla="val 53218"/>
              </a:avLst>
            </a:prstGeom>
            <a:solidFill>
              <a:schemeClr val="accent1"/>
            </a:solidFill>
            <a:ln w="9525">
              <a:solidFill>
                <a:schemeClr val="tx1"/>
              </a:solidFill>
              <a:miter lim="800000"/>
              <a:headEnd/>
              <a:tailEnd/>
            </a:ln>
          </p:spPr>
          <p:txBody>
            <a:bodyPr/>
            <a:lstStyle/>
            <a:p>
              <a:pPr algn="ctr"/>
              <a:endParaRPr lang="en-US"/>
            </a:p>
          </p:txBody>
        </p:sp>
        <p:sp>
          <p:nvSpPr>
            <p:cNvPr id="16411" name="AutoShape 13"/>
            <p:cNvSpPr>
              <a:spLocks noChangeArrowheads="1"/>
            </p:cNvSpPr>
            <p:nvPr/>
          </p:nvSpPr>
          <p:spPr bwMode="auto">
            <a:xfrm rot="1921051">
              <a:off x="4368" y="1824"/>
              <a:ext cx="765" cy="462"/>
            </a:xfrm>
            <a:prstGeom prst="curvedDownArrow">
              <a:avLst>
                <a:gd name="adj1" fmla="val 30464"/>
                <a:gd name="adj2" fmla="val 66234"/>
                <a:gd name="adj3" fmla="val 32912"/>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6412" name="Picture 14" descr="4B-13_diagram"/>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840" y="1488"/>
              <a:ext cx="445"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413" name="Group 15"/>
            <p:cNvGrpSpPr>
              <a:grpSpLocks/>
            </p:cNvGrpSpPr>
            <p:nvPr/>
          </p:nvGrpSpPr>
          <p:grpSpPr bwMode="auto">
            <a:xfrm>
              <a:off x="4464" y="1152"/>
              <a:ext cx="240" cy="240"/>
              <a:chOff x="1968" y="2304"/>
              <a:chExt cx="240" cy="240"/>
            </a:xfrm>
          </p:grpSpPr>
          <p:sp>
            <p:nvSpPr>
              <p:cNvPr id="16418" name="Oval 16"/>
              <p:cNvSpPr>
                <a:spLocks noChangeArrowheads="1"/>
              </p:cNvSpPr>
              <p:nvPr/>
            </p:nvSpPr>
            <p:spPr bwMode="auto">
              <a:xfrm>
                <a:off x="1968" y="2454"/>
                <a:ext cx="80" cy="9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19" name="Oval 17"/>
              <p:cNvSpPr>
                <a:spLocks noChangeArrowheads="1"/>
              </p:cNvSpPr>
              <p:nvPr/>
            </p:nvSpPr>
            <p:spPr bwMode="auto">
              <a:xfrm>
                <a:off x="2128" y="2454"/>
                <a:ext cx="80" cy="9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20" name="Rectangle 18"/>
              <p:cNvSpPr>
                <a:spLocks noChangeArrowheads="1"/>
              </p:cNvSpPr>
              <p:nvPr/>
            </p:nvSpPr>
            <p:spPr bwMode="auto">
              <a:xfrm>
                <a:off x="2021" y="2304"/>
                <a:ext cx="27" cy="18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421" name="Rectangle 19"/>
              <p:cNvSpPr>
                <a:spLocks noChangeArrowheads="1"/>
              </p:cNvSpPr>
              <p:nvPr/>
            </p:nvSpPr>
            <p:spPr bwMode="auto">
              <a:xfrm>
                <a:off x="2181" y="2304"/>
                <a:ext cx="27" cy="18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422" name="Rectangle 20"/>
              <p:cNvSpPr>
                <a:spLocks noChangeArrowheads="1"/>
              </p:cNvSpPr>
              <p:nvPr/>
            </p:nvSpPr>
            <p:spPr bwMode="auto">
              <a:xfrm>
                <a:off x="2021" y="2304"/>
                <a:ext cx="187" cy="3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6414" name="Group 21"/>
            <p:cNvGrpSpPr>
              <a:grpSpLocks/>
            </p:cNvGrpSpPr>
            <p:nvPr/>
          </p:nvGrpSpPr>
          <p:grpSpPr bwMode="auto">
            <a:xfrm>
              <a:off x="4272" y="1008"/>
              <a:ext cx="144" cy="234"/>
              <a:chOff x="2400" y="2448"/>
              <a:chExt cx="144" cy="234"/>
            </a:xfrm>
          </p:grpSpPr>
          <p:sp>
            <p:nvSpPr>
              <p:cNvPr id="16415" name="Rectangle 22"/>
              <p:cNvSpPr>
                <a:spLocks noChangeArrowheads="1"/>
              </p:cNvSpPr>
              <p:nvPr/>
            </p:nvSpPr>
            <p:spPr bwMode="auto">
              <a:xfrm>
                <a:off x="2448" y="2448"/>
                <a:ext cx="27" cy="18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416" name="Oval 23"/>
              <p:cNvSpPr>
                <a:spLocks noChangeArrowheads="1"/>
              </p:cNvSpPr>
              <p:nvPr/>
            </p:nvSpPr>
            <p:spPr bwMode="auto">
              <a:xfrm>
                <a:off x="2400" y="2592"/>
                <a:ext cx="80" cy="9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17" name="Rectangle 24"/>
              <p:cNvSpPr>
                <a:spLocks noChangeArrowheads="1"/>
              </p:cNvSpPr>
              <p:nvPr/>
            </p:nvSpPr>
            <p:spPr bwMode="auto">
              <a:xfrm>
                <a:off x="2448" y="2448"/>
                <a:ext cx="96" cy="4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sp>
        <p:nvSpPr>
          <p:cNvPr id="157721" name="AutoShape 25"/>
          <p:cNvSpPr>
            <a:spLocks noChangeArrowheads="1"/>
          </p:cNvSpPr>
          <p:nvPr/>
        </p:nvSpPr>
        <p:spPr bwMode="auto">
          <a:xfrm>
            <a:off x="2057400" y="3276600"/>
            <a:ext cx="2590800" cy="1143000"/>
          </a:xfrm>
          <a:prstGeom prst="wedgeEllipseCallout">
            <a:avLst>
              <a:gd name="adj1" fmla="val -55454"/>
              <a:gd name="adj2" fmla="val -109306"/>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Why does horizontal tube not emit sound </a:t>
            </a:r>
            <a:r>
              <a:rPr lang="en-US" altLang="zh-CN" sz="1600" b="1">
                <a:solidFill>
                  <a:srgbClr val="CC0000"/>
                </a:solidFill>
                <a:ea typeface="宋体" pitchFamily="2" charset="-122"/>
              </a:rPr>
              <a:t>? </a:t>
            </a:r>
          </a:p>
        </p:txBody>
      </p:sp>
      <p:sp>
        <p:nvSpPr>
          <p:cNvPr id="157722" name="Text Box 26"/>
          <p:cNvSpPr txBox="1">
            <a:spLocks noChangeArrowheads="1"/>
          </p:cNvSpPr>
          <p:nvPr/>
        </p:nvSpPr>
        <p:spPr bwMode="auto">
          <a:xfrm>
            <a:off x="5181600" y="3505200"/>
            <a:ext cx="3505200" cy="1016000"/>
          </a:xfrm>
          <a:prstGeom prst="rect">
            <a:avLst/>
          </a:prstGeom>
          <a:solidFill>
            <a:srgbClr val="FFC1C1"/>
          </a:solidFill>
          <a:ln w="9525">
            <a:solidFill>
              <a:srgbClr val="FFC1C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a:latin typeface="Times New Roman" pitchFamily="18" charset="0"/>
                <a:ea typeface="宋体" pitchFamily="2" charset="-122"/>
              </a:rPr>
              <a:t>1</a:t>
            </a:r>
            <a:r>
              <a:rPr lang="en-US" sz="2000" b="1" baseline="30000" dirty="0">
                <a:latin typeface="Times New Roman" pitchFamily="18" charset="0"/>
                <a:ea typeface="宋体" pitchFamily="2" charset="-122"/>
              </a:rPr>
              <a:t>st</a:t>
            </a:r>
            <a:r>
              <a:rPr lang="en-US" sz="2000" b="1" dirty="0">
                <a:latin typeface="Times New Roman" pitchFamily="18" charset="0"/>
                <a:ea typeface="宋体" pitchFamily="2" charset="-122"/>
              </a:rPr>
              <a:t> Harmonic:  </a:t>
            </a:r>
            <a:r>
              <a:rPr lang="el-GR" sz="2000" b="1" i="1" dirty="0">
                <a:solidFill>
                  <a:srgbClr val="FF3300"/>
                </a:solidFill>
                <a:ea typeface="宋体" pitchFamily="2" charset="-122"/>
                <a:cs typeface="Times New Roman" pitchFamily="18" charset="0"/>
              </a:rPr>
              <a:t>λ</a:t>
            </a:r>
            <a:r>
              <a:rPr lang="en-US" sz="2000" b="1" i="1" dirty="0">
                <a:solidFill>
                  <a:srgbClr val="FF3300"/>
                </a:solidFill>
                <a:ea typeface="宋体" pitchFamily="2" charset="-122"/>
                <a:cs typeface="Times New Roman" pitchFamily="18" charset="0"/>
              </a:rPr>
              <a:t> = </a:t>
            </a:r>
            <a:r>
              <a:rPr lang="en-US" sz="2000" b="1" i="1" dirty="0" smtClean="0">
                <a:solidFill>
                  <a:srgbClr val="FF3300"/>
                </a:solidFill>
                <a:ea typeface="宋体" pitchFamily="2" charset="-122"/>
                <a:cs typeface="Times New Roman" pitchFamily="18" charset="0"/>
              </a:rPr>
              <a:t>4L</a:t>
            </a:r>
            <a:r>
              <a:rPr lang="en-US" sz="2000" b="1" i="1" dirty="0" smtClean="0">
                <a:ea typeface="宋体" pitchFamily="2" charset="-122"/>
                <a:cs typeface="Times New Roman" pitchFamily="18" charset="0"/>
              </a:rPr>
              <a:t> </a:t>
            </a:r>
            <a:r>
              <a:rPr lang="en-US" sz="2000" b="1" i="1" dirty="0">
                <a:ea typeface="宋体" pitchFamily="2" charset="-122"/>
                <a:cs typeface="Times New Roman" pitchFamily="18" charset="0"/>
              </a:rPr>
              <a:t>,</a:t>
            </a:r>
            <a:r>
              <a:rPr lang="en-US" sz="2000" b="1" i="1" dirty="0">
                <a:solidFill>
                  <a:srgbClr val="FF3300"/>
                </a:solidFill>
                <a:ea typeface="宋体" pitchFamily="2" charset="-122"/>
                <a:cs typeface="Times New Roman" pitchFamily="18" charset="0"/>
              </a:rPr>
              <a:t> f = v/</a:t>
            </a:r>
            <a:r>
              <a:rPr lang="el-GR" sz="2000" b="1" i="1" dirty="0">
                <a:solidFill>
                  <a:srgbClr val="FF3300"/>
                </a:solidFill>
                <a:ea typeface="宋体" pitchFamily="2" charset="-122"/>
                <a:cs typeface="Times New Roman" pitchFamily="18" charset="0"/>
              </a:rPr>
              <a:t>λ</a:t>
            </a:r>
            <a:endParaRPr lang="en-US" sz="2000" b="1" i="1" dirty="0">
              <a:solidFill>
                <a:srgbClr val="FF3300"/>
              </a:solidFill>
              <a:ea typeface="宋体" pitchFamily="2" charset="-122"/>
              <a:cs typeface="Times New Roman" pitchFamily="18" charset="0"/>
            </a:endParaRPr>
          </a:p>
          <a:p>
            <a:pPr eaLnBrk="1" hangingPunct="1"/>
            <a:r>
              <a:rPr lang="en-US" sz="2000" b="1" dirty="0">
                <a:ea typeface="宋体" pitchFamily="2" charset="-122"/>
                <a:cs typeface="Times New Roman" pitchFamily="18" charset="0"/>
              </a:rPr>
              <a:t>Length of tube determines resonant frequency</a:t>
            </a:r>
            <a:endParaRPr lang="el-GR" sz="2000" b="1" dirty="0">
              <a:ea typeface="宋体" pitchFamily="2" charset="-122"/>
              <a:cs typeface="Times New Roman" pitchFamily="18" charset="0"/>
            </a:endParaRPr>
          </a:p>
        </p:txBody>
      </p:sp>
      <p:grpSp>
        <p:nvGrpSpPr>
          <p:cNvPr id="6" name="Group 27"/>
          <p:cNvGrpSpPr>
            <a:grpSpLocks/>
          </p:cNvGrpSpPr>
          <p:nvPr/>
        </p:nvGrpSpPr>
        <p:grpSpPr bwMode="auto">
          <a:xfrm>
            <a:off x="4953000" y="1600200"/>
            <a:ext cx="1828800" cy="1524000"/>
            <a:chOff x="3312" y="1008"/>
            <a:chExt cx="1152" cy="960"/>
          </a:xfrm>
        </p:grpSpPr>
        <p:grpSp>
          <p:nvGrpSpPr>
            <p:cNvPr id="16399" name="Group 28"/>
            <p:cNvGrpSpPr>
              <a:grpSpLocks/>
            </p:cNvGrpSpPr>
            <p:nvPr/>
          </p:nvGrpSpPr>
          <p:grpSpPr bwMode="auto">
            <a:xfrm>
              <a:off x="3504" y="1200"/>
              <a:ext cx="96" cy="768"/>
              <a:chOff x="3456" y="1200"/>
              <a:chExt cx="96" cy="768"/>
            </a:xfrm>
          </p:grpSpPr>
          <p:sp>
            <p:nvSpPr>
              <p:cNvPr id="16406" name="Line 29"/>
              <p:cNvSpPr>
                <a:spLocks noChangeShapeType="1"/>
              </p:cNvSpPr>
              <p:nvPr/>
            </p:nvSpPr>
            <p:spPr bwMode="auto">
              <a:xfrm>
                <a:off x="3504" y="1200"/>
                <a:ext cx="0" cy="7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7" name="Line 30"/>
              <p:cNvSpPr>
                <a:spLocks noChangeShapeType="1"/>
              </p:cNvSpPr>
              <p:nvPr/>
            </p:nvSpPr>
            <p:spPr bwMode="auto">
              <a:xfrm>
                <a:off x="3456"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8" name="Line 31"/>
              <p:cNvSpPr>
                <a:spLocks noChangeShapeType="1"/>
              </p:cNvSpPr>
              <p:nvPr/>
            </p:nvSpPr>
            <p:spPr bwMode="auto">
              <a:xfrm>
                <a:off x="3456" y="196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400" name="Group 32"/>
            <p:cNvGrpSpPr>
              <a:grpSpLocks/>
            </p:cNvGrpSpPr>
            <p:nvPr/>
          </p:nvGrpSpPr>
          <p:grpSpPr bwMode="auto">
            <a:xfrm>
              <a:off x="4080" y="1008"/>
              <a:ext cx="96" cy="960"/>
              <a:chOff x="3456" y="1200"/>
              <a:chExt cx="96" cy="768"/>
            </a:xfrm>
          </p:grpSpPr>
          <p:sp>
            <p:nvSpPr>
              <p:cNvPr id="16403" name="Line 33"/>
              <p:cNvSpPr>
                <a:spLocks noChangeShapeType="1"/>
              </p:cNvSpPr>
              <p:nvPr/>
            </p:nvSpPr>
            <p:spPr bwMode="auto">
              <a:xfrm>
                <a:off x="3504" y="1200"/>
                <a:ext cx="0" cy="7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4" name="Line 34"/>
              <p:cNvSpPr>
                <a:spLocks noChangeShapeType="1"/>
              </p:cNvSpPr>
              <p:nvPr/>
            </p:nvSpPr>
            <p:spPr bwMode="auto">
              <a:xfrm>
                <a:off x="3456" y="120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5" name="Line 35"/>
              <p:cNvSpPr>
                <a:spLocks noChangeShapeType="1"/>
              </p:cNvSpPr>
              <p:nvPr/>
            </p:nvSpPr>
            <p:spPr bwMode="auto">
              <a:xfrm>
                <a:off x="3456" y="196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401" name="Text Box 36"/>
            <p:cNvSpPr txBox="1">
              <a:spLocks noChangeArrowheads="1"/>
            </p:cNvSpPr>
            <p:nvPr/>
          </p:nvSpPr>
          <p:spPr bwMode="auto">
            <a:xfrm>
              <a:off x="3312" y="1344"/>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L</a:t>
              </a:r>
            </a:p>
          </p:txBody>
        </p:sp>
        <p:sp>
          <p:nvSpPr>
            <p:cNvPr id="16402" name="Text Box 37"/>
            <p:cNvSpPr txBox="1">
              <a:spLocks noChangeArrowheads="1"/>
            </p:cNvSpPr>
            <p:nvPr/>
          </p:nvSpPr>
          <p:spPr bwMode="auto">
            <a:xfrm>
              <a:off x="4128" y="1248"/>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L’</a:t>
              </a:r>
            </a:p>
          </p:txBody>
        </p:sp>
      </p:grpSp>
    </p:spTree>
    <p:extLst>
      <p:ext uri="{BB962C8B-B14F-4D97-AF65-F5344CB8AC3E}">
        <p14:creationId xmlns:p14="http://schemas.microsoft.com/office/powerpoint/2010/main" val="3397235711"/>
      </p:ext>
    </p:extLst>
  </p:cSld>
  <p:clrMapOvr>
    <a:masterClrMapping/>
  </p:clrMapOvr>
  <p:transition spd="med">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543085A-C7A1-49CE-830F-AC104769DB8C}" type="datetime1">
              <a:rPr lang="en-US"/>
              <a:pPr eaLnBrk="1" hangingPunct="1"/>
              <a:t>4/11/2011</a:t>
            </a:fld>
            <a:endParaRPr lang="en-US"/>
          </a:p>
        </p:txBody>
      </p:sp>
      <p:sp>
        <p:nvSpPr>
          <p:cNvPr id="184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Physics 214 Fall 2010</a:t>
            </a:r>
          </a:p>
        </p:txBody>
      </p:sp>
      <p:sp>
        <p:nvSpPr>
          <p:cNvPr id="184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86D4DC-2F8A-423C-A1D9-1AE16614C021}" type="slidenum">
              <a:rPr lang="en-US"/>
              <a:pPr eaLnBrk="1" hangingPunct="1"/>
              <a:t>28</a:t>
            </a:fld>
            <a:endParaRPr lang="en-US"/>
          </a:p>
        </p:txBody>
      </p:sp>
      <p:pic>
        <p:nvPicPr>
          <p:cNvPr id="18437" name="Picture 2" descr="4B-14_siz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3048000"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3" name="Picture 3" descr="4B-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295400"/>
            <a:ext cx="15811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4" name="AutoShape 4"/>
          <p:cNvSpPr>
            <a:spLocks noChangeArrowheads="1"/>
          </p:cNvSpPr>
          <p:nvPr/>
        </p:nvSpPr>
        <p:spPr bwMode="auto">
          <a:xfrm>
            <a:off x="3733800" y="1295400"/>
            <a:ext cx="2743200" cy="2362200"/>
          </a:xfrm>
          <a:prstGeom prst="wedgeEllipseCallout">
            <a:avLst>
              <a:gd name="adj1" fmla="val -79458"/>
              <a:gd name="adj2" fmla="val 25472"/>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Why do different tubes give off different sounds</a:t>
            </a:r>
            <a:r>
              <a:rPr lang="en-US" altLang="zh-CN" sz="1600" b="1">
                <a:solidFill>
                  <a:schemeClr val="bg1"/>
                </a:solidFill>
                <a:ea typeface="宋体" pitchFamily="2" charset="-122"/>
              </a:rPr>
              <a:t>  </a:t>
            </a:r>
            <a:r>
              <a:rPr lang="en-US" altLang="zh-CN" sz="1600" b="1">
                <a:solidFill>
                  <a:srgbClr val="CC0000"/>
                </a:solidFill>
                <a:ea typeface="宋体" pitchFamily="2" charset="-122"/>
              </a:rPr>
              <a:t>? </a:t>
            </a:r>
            <a:r>
              <a:rPr lang="en-US" altLang="zh-CN" sz="1600" b="1">
                <a:solidFill>
                  <a:srgbClr val="669900"/>
                </a:solidFill>
                <a:ea typeface="宋体" pitchFamily="2" charset="-122"/>
              </a:rPr>
              <a:t>How can we increase the pitch emitted from any one whirly tube </a:t>
            </a:r>
            <a:r>
              <a:rPr lang="en-US" altLang="zh-CN" sz="1600" b="1">
                <a:solidFill>
                  <a:srgbClr val="CC0000"/>
                </a:solidFill>
                <a:ea typeface="宋体" pitchFamily="2" charset="-122"/>
              </a:rPr>
              <a:t>?</a:t>
            </a:r>
          </a:p>
        </p:txBody>
      </p:sp>
      <p:sp>
        <p:nvSpPr>
          <p:cNvPr id="18440" name="Rectangle 5"/>
          <p:cNvSpPr>
            <a:spLocks noChangeArrowheads="1"/>
          </p:cNvSpPr>
          <p:nvPr/>
        </p:nvSpPr>
        <p:spPr bwMode="auto">
          <a:xfrm>
            <a:off x="457200" y="2286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3200" b="1">
                <a:solidFill>
                  <a:srgbClr val="3333FF"/>
                </a:solidFill>
                <a:ea typeface="宋体" pitchFamily="2" charset="-122"/>
              </a:rPr>
              <a:t>4B-14 Whirly Tubes</a:t>
            </a:r>
          </a:p>
        </p:txBody>
      </p:sp>
      <p:sp>
        <p:nvSpPr>
          <p:cNvPr id="158726" name="Rectangle 6"/>
          <p:cNvSpPr>
            <a:spLocks noChangeArrowheads="1"/>
          </p:cNvSpPr>
          <p:nvPr/>
        </p:nvSpPr>
        <p:spPr bwMode="auto">
          <a:xfrm>
            <a:off x="228600" y="4191000"/>
            <a:ext cx="8534400" cy="1905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altLang="zh-CN" sz="2400">
                <a:solidFill>
                  <a:srgbClr val="FF3300"/>
                </a:solidFill>
                <a:ea typeface="宋体" pitchFamily="2" charset="-122"/>
              </a:rPr>
              <a:t>AIR FLOWS UP THE TUBE DUE TO THE “CENTRIFUGAL” EFFECT FROM ROTATION. THE SOUND RESULTS FROM THE AIR PASSING OVER THE CORRUGATIONS IN THE TUBE. FASTER WHIRLING RESULTS IN HIGHER FREQUENCY OF SOUND (HIGHER PITCH).   </a:t>
            </a:r>
          </a:p>
        </p:txBody>
      </p:sp>
      <p:sp>
        <p:nvSpPr>
          <p:cNvPr id="18442" name="Text Box 7"/>
          <p:cNvSpPr txBox="1">
            <a:spLocks noChangeArrowheads="1"/>
          </p:cNvSpPr>
          <p:nvPr/>
        </p:nvSpPr>
        <p:spPr bwMode="auto">
          <a:xfrm>
            <a:off x="3124200" y="914400"/>
            <a:ext cx="55626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Forcing air thru a tube to create acoustic resonances </a:t>
            </a:r>
          </a:p>
        </p:txBody>
      </p:sp>
    </p:spTree>
    <p:extLst>
      <p:ext uri="{BB962C8B-B14F-4D97-AF65-F5344CB8AC3E}">
        <p14:creationId xmlns:p14="http://schemas.microsoft.com/office/powerpoint/2010/main" val="1494959844"/>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8724"/>
                                        </p:tgtEl>
                                        <p:attrNameLst>
                                          <p:attrName>style.visibility</p:attrName>
                                        </p:attrNameLst>
                                      </p:cBhvr>
                                      <p:to>
                                        <p:strVal val="visible"/>
                                      </p:to>
                                    </p:set>
                                    <p:anim calcmode="lin" valueType="num">
                                      <p:cBhvr additive="base">
                                        <p:cTn id="7" dur="500" fill="hold"/>
                                        <p:tgtEl>
                                          <p:spTgt spid="158724"/>
                                        </p:tgtEl>
                                        <p:attrNameLst>
                                          <p:attrName>ppt_x</p:attrName>
                                        </p:attrNameLst>
                                      </p:cBhvr>
                                      <p:tavLst>
                                        <p:tav tm="0">
                                          <p:val>
                                            <p:strVal val="#ppt_x"/>
                                          </p:val>
                                        </p:tav>
                                        <p:tav tm="100000">
                                          <p:val>
                                            <p:strVal val="#ppt_x"/>
                                          </p:val>
                                        </p:tav>
                                      </p:tavLst>
                                    </p:anim>
                                    <p:anim calcmode="lin" valueType="num">
                                      <p:cBhvr additive="base">
                                        <p:cTn id="8" dur="500" fill="hold"/>
                                        <p:tgtEl>
                                          <p:spTgt spid="1587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8723"/>
                                        </p:tgtEl>
                                        <p:attrNameLst>
                                          <p:attrName>style.visibility</p:attrName>
                                        </p:attrNameLst>
                                      </p:cBhvr>
                                      <p:to>
                                        <p:strVal val="visible"/>
                                      </p:to>
                                    </p:set>
                                    <p:anim calcmode="lin" valueType="num">
                                      <p:cBhvr additive="base">
                                        <p:cTn id="11" dur="500" fill="hold"/>
                                        <p:tgtEl>
                                          <p:spTgt spid="158723"/>
                                        </p:tgtEl>
                                        <p:attrNameLst>
                                          <p:attrName>ppt_x</p:attrName>
                                        </p:attrNameLst>
                                      </p:cBhvr>
                                      <p:tavLst>
                                        <p:tav tm="0">
                                          <p:val>
                                            <p:strVal val="#ppt_x"/>
                                          </p:val>
                                        </p:tav>
                                        <p:tav tm="100000">
                                          <p:val>
                                            <p:strVal val="#ppt_x"/>
                                          </p:val>
                                        </p:tav>
                                      </p:tavLst>
                                    </p:anim>
                                    <p:anim calcmode="lin" valueType="num">
                                      <p:cBhvr additive="base">
                                        <p:cTn id="12" dur="500" fill="hold"/>
                                        <p:tgtEl>
                                          <p:spTgt spid="15872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8726">
                                            <p:bg/>
                                          </p:spTgt>
                                        </p:tgtEl>
                                        <p:attrNameLst>
                                          <p:attrName>style.visibility</p:attrName>
                                        </p:attrNameLst>
                                      </p:cBhvr>
                                      <p:to>
                                        <p:strVal val="visible"/>
                                      </p:to>
                                    </p:set>
                                    <p:anim calcmode="lin" valueType="num">
                                      <p:cBhvr additive="base">
                                        <p:cTn id="17" dur="500" fill="hold"/>
                                        <p:tgtEl>
                                          <p:spTgt spid="158726">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158726">
                                            <p:bg/>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8726">
                                            <p:txEl>
                                              <p:pRg st="0" end="0"/>
                                            </p:txEl>
                                          </p:spTgt>
                                        </p:tgtEl>
                                        <p:attrNameLst>
                                          <p:attrName>style.visibility</p:attrName>
                                        </p:attrNameLst>
                                      </p:cBhvr>
                                      <p:to>
                                        <p:strVal val="visible"/>
                                      </p:to>
                                    </p:set>
                                    <p:anim calcmode="lin" valueType="num">
                                      <p:cBhvr additive="base">
                                        <p:cTn id="23" dur="500" fill="hold"/>
                                        <p:tgtEl>
                                          <p:spTgt spid="15872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87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4" grpId="0" animBg="1"/>
      <p:bldP spid="158726"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01BCC1-82BA-4C69-B9D4-5D762F07823D}" type="datetime1">
              <a:rPr lang="en-US"/>
              <a:pPr eaLnBrk="1" hangingPunct="1"/>
              <a:t>4/11/2011</a:t>
            </a:fld>
            <a:endParaRPr lang="en-US"/>
          </a:p>
        </p:txBody>
      </p:sp>
      <p:sp>
        <p:nvSpPr>
          <p:cNvPr id="215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Physics 214 Fall 2010</a:t>
            </a:r>
          </a:p>
        </p:txBody>
      </p:sp>
      <p:sp>
        <p:nvSpPr>
          <p:cNvPr id="215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02CA5A-5041-4DE7-8D09-A2E3FFB2ABD4}" type="slidenum">
              <a:rPr lang="en-US"/>
              <a:pPr eaLnBrk="1" hangingPunct="1"/>
              <a:t>29</a:t>
            </a:fld>
            <a:endParaRPr lang="en-US"/>
          </a:p>
        </p:txBody>
      </p:sp>
      <p:pic>
        <p:nvPicPr>
          <p:cNvPr id="21509" name="Picture 2" descr="4A-03_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23780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5" name="AutoShape 3"/>
          <p:cNvSpPr>
            <a:spLocks noChangeArrowheads="1"/>
          </p:cNvSpPr>
          <p:nvPr/>
        </p:nvSpPr>
        <p:spPr bwMode="auto">
          <a:xfrm>
            <a:off x="3657600" y="1371600"/>
            <a:ext cx="2743200" cy="1752600"/>
          </a:xfrm>
          <a:prstGeom prst="wedgeEllipseCallout">
            <a:avLst>
              <a:gd name="adj1" fmla="val -81366"/>
              <a:gd name="adj2" fmla="val -3894"/>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2000" b="1" dirty="0">
                <a:solidFill>
                  <a:srgbClr val="027E22"/>
                </a:solidFill>
                <a:ea typeface="宋体" pitchFamily="2" charset="-122"/>
              </a:rPr>
              <a:t>Where does the sound go when the bell jar is evacuated </a:t>
            </a:r>
            <a:r>
              <a:rPr lang="en-US" altLang="zh-CN" sz="2000" b="1" dirty="0">
                <a:solidFill>
                  <a:srgbClr val="CC0000"/>
                </a:solidFill>
                <a:ea typeface="宋体" pitchFamily="2" charset="-122"/>
              </a:rPr>
              <a:t>?</a:t>
            </a:r>
            <a:r>
              <a:rPr lang="en-US" altLang="zh-CN" sz="2000" b="1" dirty="0">
                <a:solidFill>
                  <a:schemeClr val="bg1"/>
                </a:solidFill>
                <a:ea typeface="宋体" pitchFamily="2" charset="-122"/>
              </a:rPr>
              <a:t> </a:t>
            </a:r>
          </a:p>
        </p:txBody>
      </p:sp>
      <p:sp>
        <p:nvSpPr>
          <p:cNvPr id="21511" name="Rectangle 4"/>
          <p:cNvSpPr>
            <a:spLocks noChangeArrowheads="1"/>
          </p:cNvSpPr>
          <p:nvPr/>
        </p:nvSpPr>
        <p:spPr bwMode="auto">
          <a:xfrm>
            <a:off x="457200" y="2286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3200" b="1">
                <a:solidFill>
                  <a:srgbClr val="3333FF"/>
                </a:solidFill>
                <a:ea typeface="宋体" pitchFamily="2" charset="-122"/>
              </a:rPr>
              <a:t>4A-03 </a:t>
            </a:r>
            <a:r>
              <a:rPr lang="en-US" sz="3200" b="1">
                <a:solidFill>
                  <a:srgbClr val="3333FF"/>
                </a:solidFill>
              </a:rPr>
              <a:t>Sound Production in Bell Jar</a:t>
            </a:r>
            <a:endParaRPr lang="en-US" altLang="zh-CN" sz="3200" b="1">
              <a:solidFill>
                <a:srgbClr val="3333FF"/>
              </a:solidFill>
              <a:ea typeface="宋体" pitchFamily="2" charset="-122"/>
            </a:endParaRPr>
          </a:p>
        </p:txBody>
      </p:sp>
      <p:sp>
        <p:nvSpPr>
          <p:cNvPr id="146437" name="Rectangle 5"/>
          <p:cNvSpPr>
            <a:spLocks noChangeArrowheads="1"/>
          </p:cNvSpPr>
          <p:nvPr/>
        </p:nvSpPr>
        <p:spPr bwMode="auto">
          <a:xfrm>
            <a:off x="838200" y="5105400"/>
            <a:ext cx="7772400" cy="990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altLang="zh-CN" sz="2000">
                <a:solidFill>
                  <a:srgbClr val="FF3300"/>
                </a:solidFill>
                <a:ea typeface="宋体" pitchFamily="2" charset="-122"/>
              </a:rPr>
              <a:t>AIR MOLECULES PROVIDE THE MEDIUM THROUGH WHICH ACOUSTIC WAVES PROPAGATE.  WHEN THAT MEDIUM IS NOT PRESENT, SOUND CANNOT PROPAGATE.</a:t>
            </a:r>
            <a:endParaRPr lang="en-US" sz="2000">
              <a:solidFill>
                <a:srgbClr val="FF3300"/>
              </a:solidFill>
              <a:ea typeface="宋体" pitchFamily="2" charset="-122"/>
            </a:endParaRPr>
          </a:p>
        </p:txBody>
      </p:sp>
      <p:sp>
        <p:nvSpPr>
          <p:cNvPr id="21513" name="Text Box 6"/>
          <p:cNvSpPr txBox="1">
            <a:spLocks noChangeArrowheads="1"/>
          </p:cNvSpPr>
          <p:nvPr/>
        </p:nvSpPr>
        <p:spPr bwMode="auto">
          <a:xfrm>
            <a:off x="1524000" y="914400"/>
            <a:ext cx="71628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Investigating the medium through which sound waves propagate</a:t>
            </a:r>
          </a:p>
        </p:txBody>
      </p:sp>
      <p:sp>
        <p:nvSpPr>
          <p:cNvPr id="146439" name="AutoShape 7"/>
          <p:cNvSpPr>
            <a:spLocks noChangeArrowheads="1"/>
          </p:cNvSpPr>
          <p:nvPr/>
        </p:nvSpPr>
        <p:spPr bwMode="auto">
          <a:xfrm>
            <a:off x="3505200" y="3200400"/>
            <a:ext cx="3962400" cy="1905000"/>
          </a:xfrm>
          <a:prstGeom prst="wedgeEllipseCallout">
            <a:avLst>
              <a:gd name="adj1" fmla="val -64023"/>
              <a:gd name="adj2" fmla="val -91583"/>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2000" b="1" dirty="0">
                <a:solidFill>
                  <a:srgbClr val="027E22"/>
                </a:solidFill>
                <a:ea typeface="宋体" pitchFamily="2" charset="-122"/>
              </a:rPr>
              <a:t>We know waves carry energy and can do work, so what happens to the energy emitted by the tone generator </a:t>
            </a:r>
            <a:r>
              <a:rPr lang="en-US" altLang="zh-CN" sz="2000" b="1" dirty="0">
                <a:solidFill>
                  <a:srgbClr val="CC0000"/>
                </a:solidFill>
                <a:ea typeface="宋体" pitchFamily="2" charset="-122"/>
              </a:rPr>
              <a:t>?</a:t>
            </a:r>
            <a:r>
              <a:rPr lang="en-US" altLang="zh-CN" sz="2000" b="1" dirty="0">
                <a:solidFill>
                  <a:schemeClr val="bg1"/>
                </a:solidFill>
                <a:ea typeface="宋体" pitchFamily="2" charset="-122"/>
              </a:rPr>
              <a:t> </a:t>
            </a:r>
          </a:p>
        </p:txBody>
      </p:sp>
    </p:spTree>
    <p:extLst>
      <p:ext uri="{BB962C8B-B14F-4D97-AF65-F5344CB8AC3E}">
        <p14:creationId xmlns:p14="http://schemas.microsoft.com/office/powerpoint/2010/main" val="3179618189"/>
      </p:ext>
    </p:extLst>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8914" name="Rectangle 2"/>
          <p:cNvSpPr>
            <a:spLocks noGrp="1" noChangeArrowheads="1"/>
          </p:cNvSpPr>
          <p:nvPr>
            <p:ph type="body" idx="1"/>
          </p:nvPr>
        </p:nvSpPr>
        <p:spPr>
          <a:xfrm>
            <a:off x="228600" y="762000"/>
            <a:ext cx="8915400" cy="3733800"/>
          </a:xfrm>
        </p:spPr>
        <p:txBody>
          <a:bodyPr/>
          <a:lstStyle/>
          <a:p>
            <a:pPr>
              <a:lnSpc>
                <a:spcPct val="80000"/>
              </a:lnSpc>
              <a:spcBef>
                <a:spcPct val="30000"/>
              </a:spcBef>
            </a:pPr>
            <a:r>
              <a:rPr lang="en-US" sz="2400" dirty="0"/>
              <a:t>Moving one end of the Slinky back and forth created a local compression where the rings of the spring are closer together than in the rest of the Slinky.</a:t>
            </a:r>
          </a:p>
          <a:p>
            <a:r>
              <a:rPr lang="en-US" altLang="zh-CN" sz="2000" dirty="0" smtClean="0">
                <a:solidFill>
                  <a:srgbClr val="FF3300"/>
                </a:solidFill>
                <a:ea typeface="宋体" pitchFamily="2" charset="-122"/>
              </a:rPr>
              <a:t>The slinky tries to return to equilibrium. But inertia cause the links to pass beyond. This create a compression. Then the links comes back to the </a:t>
            </a:r>
            <a:r>
              <a:rPr lang="en-US" altLang="zh-CN" sz="2000" dirty="0">
                <a:solidFill>
                  <a:srgbClr val="FF3300"/>
                </a:solidFill>
                <a:ea typeface="宋体" pitchFamily="2" charset="-122"/>
              </a:rPr>
              <a:t>equilibrium </a:t>
            </a:r>
            <a:r>
              <a:rPr lang="en-US" altLang="zh-CN" sz="2000" dirty="0" smtClean="0">
                <a:solidFill>
                  <a:srgbClr val="FF3300"/>
                </a:solidFill>
                <a:ea typeface="宋体" pitchFamily="2" charset="-122"/>
              </a:rPr>
              <a:t> point due to the restoration force, i.e. the elastic force. </a:t>
            </a:r>
            <a:endParaRPr lang="en-US" altLang="zh-CN" sz="2000" dirty="0">
              <a:solidFill>
                <a:srgbClr val="FF3300"/>
              </a:solidFill>
              <a:ea typeface="宋体" pitchFamily="2" charset="-122"/>
            </a:endParaRPr>
          </a:p>
          <a:p>
            <a:pPr>
              <a:lnSpc>
                <a:spcPct val="80000"/>
              </a:lnSpc>
              <a:spcBef>
                <a:spcPct val="30000"/>
              </a:spcBef>
            </a:pPr>
            <a:endParaRPr lang="en-US" sz="2400" dirty="0" smtClean="0"/>
          </a:p>
          <a:p>
            <a:pPr>
              <a:lnSpc>
                <a:spcPct val="80000"/>
              </a:lnSpc>
              <a:spcBef>
                <a:spcPct val="30000"/>
              </a:spcBef>
            </a:pPr>
            <a:r>
              <a:rPr lang="en-US" sz="2400" dirty="0" smtClean="0"/>
              <a:t>The </a:t>
            </a:r>
            <a:r>
              <a:rPr lang="en-US" sz="2400" dirty="0"/>
              <a:t>speed of the pulse may depend on factors such as tension in the Slinky and the mass of the Slinky.</a:t>
            </a:r>
          </a:p>
        </p:txBody>
      </p:sp>
      <p:pic>
        <p:nvPicPr>
          <p:cNvPr id="1958915" name="Picture 3" descr="15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238625"/>
            <a:ext cx="65532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674" name="Rectangle 2"/>
          <p:cNvSpPr>
            <a:spLocks noGrp="1" noChangeArrowheads="1"/>
          </p:cNvSpPr>
          <p:nvPr>
            <p:ph type="title"/>
          </p:nvPr>
        </p:nvSpPr>
        <p:spPr>
          <a:xfrm>
            <a:off x="0" y="381000"/>
            <a:ext cx="9144000" cy="579438"/>
          </a:xfrm>
        </p:spPr>
        <p:txBody>
          <a:bodyPr/>
          <a:lstStyle/>
          <a:p>
            <a:r>
              <a:rPr lang="en-US" sz="3200"/>
              <a:t>The Doppler Effect</a:t>
            </a:r>
            <a:endParaRPr lang="en-US"/>
          </a:p>
        </p:txBody>
      </p:sp>
      <p:sp>
        <p:nvSpPr>
          <p:cNvPr id="1180675" name="Rectangle 3"/>
          <p:cNvSpPr>
            <a:spLocks noGrp="1" noChangeArrowheads="1"/>
          </p:cNvSpPr>
          <p:nvPr>
            <p:ph type="body" idx="1"/>
          </p:nvPr>
        </p:nvSpPr>
        <p:spPr>
          <a:xfrm>
            <a:off x="152400" y="1219200"/>
            <a:ext cx="8991600" cy="3810000"/>
          </a:xfrm>
        </p:spPr>
        <p:txBody>
          <a:bodyPr/>
          <a:lstStyle/>
          <a:p>
            <a:r>
              <a:rPr lang="en-US"/>
              <a:t>A moving source of sound, such as a car horn, seems to change pitch depending on its motion relative to the listener.</a:t>
            </a:r>
          </a:p>
        </p:txBody>
      </p:sp>
      <p:pic>
        <p:nvPicPr>
          <p:cNvPr id="1180679" name="Picture 7" descr="epb15_0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835275"/>
            <a:ext cx="5495925"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0680" name="Text Box 8"/>
          <p:cNvSpPr txBox="1">
            <a:spLocks noChangeArrowheads="1"/>
          </p:cNvSpPr>
          <p:nvPr/>
        </p:nvSpPr>
        <p:spPr bwMode="auto">
          <a:xfrm>
            <a:off x="304800" y="3352800"/>
            <a:ext cx="3276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folHlink"/>
              </a:buClr>
              <a:buFont typeface="Wingdings" pitchFamily="79" charset="2"/>
              <a:buChar char="§"/>
            </a:pPr>
            <a:r>
              <a:rPr lang="en-US">
                <a:latin typeface="Arial" charset="0"/>
              </a:rPr>
              <a:t>As a car passes a stationary observer, the horn’s pitch changes from a higher pitch to a lower pitch.</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0594" name="Rectangle 2"/>
          <p:cNvSpPr>
            <a:spLocks noGrp="1" noChangeArrowheads="1"/>
          </p:cNvSpPr>
          <p:nvPr>
            <p:ph type="title"/>
          </p:nvPr>
        </p:nvSpPr>
        <p:spPr>
          <a:xfrm>
            <a:off x="0" y="381000"/>
            <a:ext cx="9144000" cy="579438"/>
          </a:xfrm>
        </p:spPr>
        <p:txBody>
          <a:bodyPr/>
          <a:lstStyle/>
          <a:p>
            <a:r>
              <a:rPr lang="en-US" sz="3200" dirty="0"/>
              <a:t>The Doppler Effect</a:t>
            </a:r>
            <a:endParaRPr lang="en-US" dirty="0"/>
          </a:p>
        </p:txBody>
      </p:sp>
      <p:sp>
        <p:nvSpPr>
          <p:cNvPr id="2030595" name="Rectangle 3"/>
          <p:cNvSpPr>
            <a:spLocks noGrp="1" noChangeArrowheads="1"/>
          </p:cNvSpPr>
          <p:nvPr>
            <p:ph type="body" idx="1"/>
          </p:nvPr>
        </p:nvSpPr>
        <p:spPr>
          <a:xfrm>
            <a:off x="152400" y="990600"/>
            <a:ext cx="8991600" cy="3810000"/>
          </a:xfrm>
        </p:spPr>
        <p:txBody>
          <a:bodyPr/>
          <a:lstStyle/>
          <a:p>
            <a:r>
              <a:rPr lang="en-US" dirty="0"/>
              <a:t>Comparing the </a:t>
            </a:r>
            <a:r>
              <a:rPr lang="en-US" dirty="0" err="1"/>
              <a:t>wavefronts</a:t>
            </a:r>
            <a:r>
              <a:rPr lang="en-US" dirty="0"/>
              <a:t> for a stationary car horn and for a moving car horn illustrates why the pitch changes.</a:t>
            </a:r>
          </a:p>
        </p:txBody>
      </p:sp>
      <p:pic>
        <p:nvPicPr>
          <p:cNvPr id="2030597" name="Picture 5" descr="epb15_0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754313"/>
            <a:ext cx="5419725" cy="399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30598" name="Text Box 6"/>
          <p:cNvSpPr txBox="1">
            <a:spLocks noChangeArrowheads="1"/>
          </p:cNvSpPr>
          <p:nvPr/>
        </p:nvSpPr>
        <p:spPr bwMode="auto">
          <a:xfrm>
            <a:off x="228600" y="2667000"/>
            <a:ext cx="3429000" cy="408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folHlink"/>
              </a:buClr>
              <a:buFont typeface="Wingdings" pitchFamily="79" charset="2"/>
              <a:buChar char="§"/>
            </a:pPr>
            <a:r>
              <a:rPr lang="en-US" dirty="0">
                <a:latin typeface="Arial" charset="0"/>
              </a:rPr>
              <a:t>When the car is approaching the observer, the </a:t>
            </a:r>
            <a:r>
              <a:rPr lang="en-US" dirty="0" err="1">
                <a:latin typeface="Arial" charset="0"/>
              </a:rPr>
              <a:t>wavefronts</a:t>
            </a:r>
            <a:r>
              <a:rPr lang="en-US" dirty="0">
                <a:latin typeface="Arial" charset="0"/>
              </a:rPr>
              <a:t> reaching the observer are closer together</a:t>
            </a:r>
            <a:r>
              <a:rPr lang="en-US" dirty="0" smtClean="0">
                <a:latin typeface="Arial" charset="0"/>
              </a:rPr>
              <a:t>.</a:t>
            </a:r>
          </a:p>
          <a:p>
            <a:pPr>
              <a:lnSpc>
                <a:spcPct val="80000"/>
              </a:lnSpc>
              <a:spcBef>
                <a:spcPct val="20000"/>
              </a:spcBef>
              <a:buClr>
                <a:schemeClr val="folHlink"/>
              </a:buClr>
              <a:buFont typeface="Wingdings" pitchFamily="79" charset="2"/>
              <a:buChar char="§"/>
            </a:pPr>
            <a:endParaRPr lang="en-US" dirty="0">
              <a:latin typeface="Arial" charset="0"/>
            </a:endParaRPr>
          </a:p>
          <a:p>
            <a:pPr>
              <a:lnSpc>
                <a:spcPct val="80000"/>
              </a:lnSpc>
              <a:spcBef>
                <a:spcPct val="20000"/>
              </a:spcBef>
              <a:buClr>
                <a:schemeClr val="folHlink"/>
              </a:buClr>
              <a:buFont typeface="Wingdings" pitchFamily="79" charset="2"/>
              <a:buChar char="§"/>
            </a:pPr>
            <a:r>
              <a:rPr lang="en-US" dirty="0">
                <a:latin typeface="Arial" charset="0"/>
              </a:rPr>
              <a:t>When the car is moving away from the observer, the </a:t>
            </a:r>
            <a:r>
              <a:rPr lang="en-US" dirty="0" err="1">
                <a:latin typeface="Arial" charset="0"/>
              </a:rPr>
              <a:t>wavefronts</a:t>
            </a:r>
            <a:r>
              <a:rPr lang="en-US" dirty="0">
                <a:latin typeface="Arial" charset="0"/>
              </a:rPr>
              <a:t> reaching the observer are farther apart.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429000"/>
            <a:ext cx="8305800" cy="830997"/>
          </a:xfrm>
          <a:prstGeom prst="rect">
            <a:avLst/>
          </a:prstGeom>
        </p:spPr>
        <p:txBody>
          <a:bodyPr wrap="square">
            <a:spAutoFit/>
          </a:bodyPr>
          <a:lstStyle/>
          <a:p>
            <a:r>
              <a:rPr lang="en-US" dirty="0">
                <a:hlinkClick r:id="rId2"/>
              </a:rPr>
              <a:t>http://</a:t>
            </a:r>
            <a:r>
              <a:rPr lang="en-US" dirty="0" smtClean="0">
                <a:hlinkClick r:id="rId2"/>
              </a:rPr>
              <a:t>www.physics.purdue.edu/class/applets/phe/dopplereff.htm</a:t>
            </a:r>
            <a:endParaRPr lang="en-US" dirty="0"/>
          </a:p>
          <a:p>
            <a:endParaRPr lang="en-US" dirty="0"/>
          </a:p>
        </p:txBody>
      </p:sp>
      <p:sp>
        <p:nvSpPr>
          <p:cNvPr id="5" name="Rectangle 2"/>
          <p:cNvSpPr>
            <a:spLocks noGrp="1" noChangeArrowheads="1"/>
          </p:cNvSpPr>
          <p:nvPr>
            <p:ph type="title"/>
          </p:nvPr>
        </p:nvSpPr>
        <p:spPr>
          <a:xfrm>
            <a:off x="0" y="381000"/>
            <a:ext cx="9144000" cy="579438"/>
          </a:xfrm>
        </p:spPr>
        <p:txBody>
          <a:bodyPr/>
          <a:lstStyle/>
          <a:p>
            <a:r>
              <a:rPr lang="en-US" sz="3200" dirty="0"/>
              <a:t>The Doppler Effect</a:t>
            </a:r>
            <a:endParaRPr lang="en-US" dirty="0"/>
          </a:p>
        </p:txBody>
      </p:sp>
    </p:spTree>
    <p:extLst>
      <p:ext uri="{BB962C8B-B14F-4D97-AF65-F5344CB8AC3E}">
        <p14:creationId xmlns:p14="http://schemas.microsoft.com/office/powerpoint/2010/main" val="3150170460"/>
      </p:ext>
    </p:extLst>
  </p:cSld>
  <p:clrMapOvr>
    <a:masterClrMapping/>
  </p:clrMapOvr>
  <p:transition spd="med">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4F7522E-0F6D-4F19-8F27-A59E29319A33}" type="datetime1">
              <a:rPr lang="en-US"/>
              <a:pPr eaLnBrk="1" hangingPunct="1"/>
              <a:t>4/11/2011</a:t>
            </a:fld>
            <a:endParaRPr lang="en-US"/>
          </a:p>
        </p:txBody>
      </p:sp>
      <p:sp>
        <p:nvSpPr>
          <p:cNvPr id="2355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Physics 214 Fall 2010</a:t>
            </a:r>
          </a:p>
        </p:txBody>
      </p:sp>
      <p:sp>
        <p:nvSpPr>
          <p:cNvPr id="235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AF7A59-1715-423E-B3AE-D730DBF67C9F}" type="slidenum">
              <a:rPr lang="en-US"/>
              <a:pPr eaLnBrk="1" hangingPunct="1"/>
              <a:t>33</a:t>
            </a:fld>
            <a:endParaRPr lang="en-US"/>
          </a:p>
        </p:txBody>
      </p:sp>
      <p:pic>
        <p:nvPicPr>
          <p:cNvPr id="23557" name="Picture 2" descr="4C-01_siz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95400"/>
            <a:ext cx="333375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1" name="AutoShape 3"/>
          <p:cNvSpPr>
            <a:spLocks noChangeArrowheads="1"/>
          </p:cNvSpPr>
          <p:nvPr/>
        </p:nvSpPr>
        <p:spPr bwMode="auto">
          <a:xfrm>
            <a:off x="1600200" y="2971800"/>
            <a:ext cx="3505200" cy="2057400"/>
          </a:xfrm>
          <a:prstGeom prst="wedgeEllipseCallout">
            <a:avLst>
              <a:gd name="adj1" fmla="val -24273"/>
              <a:gd name="adj2" fmla="val -57097"/>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At what point in circular movement does sound change  </a:t>
            </a:r>
            <a:r>
              <a:rPr lang="en-US" altLang="zh-CN" sz="1600" b="1">
                <a:solidFill>
                  <a:srgbClr val="CC0000"/>
                </a:solidFill>
                <a:ea typeface="宋体" pitchFamily="2" charset="-122"/>
              </a:rPr>
              <a:t>?</a:t>
            </a:r>
            <a:r>
              <a:rPr lang="en-US" altLang="zh-CN" sz="1600" b="1">
                <a:solidFill>
                  <a:srgbClr val="669900"/>
                </a:solidFill>
                <a:ea typeface="宋体" pitchFamily="2" charset="-122"/>
              </a:rPr>
              <a:t>  What is relative motion between source and listener at these points  </a:t>
            </a:r>
            <a:r>
              <a:rPr lang="en-US" altLang="zh-CN" sz="1600" b="1">
                <a:solidFill>
                  <a:srgbClr val="CC0000"/>
                </a:solidFill>
                <a:ea typeface="宋体" pitchFamily="2" charset="-122"/>
              </a:rPr>
              <a:t>?</a:t>
            </a:r>
            <a:r>
              <a:rPr lang="en-US" altLang="zh-CN" sz="1600" b="1">
                <a:solidFill>
                  <a:srgbClr val="669900"/>
                </a:solidFill>
                <a:ea typeface="宋体" pitchFamily="2" charset="-122"/>
              </a:rPr>
              <a:t> </a:t>
            </a:r>
          </a:p>
        </p:txBody>
      </p:sp>
      <p:sp>
        <p:nvSpPr>
          <p:cNvPr id="23559" name="Oval 4"/>
          <p:cNvSpPr>
            <a:spLocks noChangeArrowheads="1"/>
          </p:cNvSpPr>
          <p:nvPr/>
        </p:nvSpPr>
        <p:spPr bwMode="auto">
          <a:xfrm>
            <a:off x="4953000" y="2971800"/>
            <a:ext cx="2514600" cy="3810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23560" name="Rectangle 5"/>
          <p:cNvSpPr>
            <a:spLocks noChangeArrowheads="1"/>
          </p:cNvSpPr>
          <p:nvPr/>
        </p:nvSpPr>
        <p:spPr bwMode="auto">
          <a:xfrm>
            <a:off x="457200" y="2286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3200" b="1">
                <a:solidFill>
                  <a:srgbClr val="3333FF"/>
                </a:solidFill>
                <a:ea typeface="宋体" pitchFamily="2" charset="-122"/>
              </a:rPr>
              <a:t>4C-01 Doppler Effect</a:t>
            </a:r>
          </a:p>
        </p:txBody>
      </p:sp>
      <p:sp>
        <p:nvSpPr>
          <p:cNvPr id="150534" name="Rectangle 6"/>
          <p:cNvSpPr>
            <a:spLocks noChangeArrowheads="1"/>
          </p:cNvSpPr>
          <p:nvPr/>
        </p:nvSpPr>
        <p:spPr bwMode="auto">
          <a:xfrm>
            <a:off x="838200" y="5029200"/>
            <a:ext cx="7772400" cy="1219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altLang="zh-CN" sz="2200" b="1">
                <a:solidFill>
                  <a:srgbClr val="FF3300"/>
                </a:solidFill>
                <a:ea typeface="宋体" pitchFamily="2" charset="-122"/>
              </a:rPr>
              <a:t>WHEN THE SOURCE MOVES TOWARD (AWAY FROM) LISTENER, THE FREQUENCY OF SOUND, OR PITCH, INCREASES (DECREASES).</a:t>
            </a:r>
            <a:r>
              <a:rPr lang="en-US" altLang="zh-CN" sz="2400" b="1">
                <a:solidFill>
                  <a:srgbClr val="FF3300"/>
                </a:solidFill>
                <a:ea typeface="宋体" pitchFamily="2" charset="-122"/>
              </a:rPr>
              <a:t>  </a:t>
            </a:r>
            <a:endParaRPr lang="en-US" sz="2400" b="1">
              <a:solidFill>
                <a:srgbClr val="FF3300"/>
              </a:solidFill>
              <a:ea typeface="宋体" pitchFamily="2" charset="-122"/>
            </a:endParaRPr>
          </a:p>
        </p:txBody>
      </p:sp>
      <p:sp>
        <p:nvSpPr>
          <p:cNvPr id="23562" name="Text Box 7"/>
          <p:cNvSpPr txBox="1">
            <a:spLocks noChangeArrowheads="1"/>
          </p:cNvSpPr>
          <p:nvPr/>
        </p:nvSpPr>
        <p:spPr bwMode="auto">
          <a:xfrm>
            <a:off x="2667000" y="914400"/>
            <a:ext cx="60198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Investigating change in sound due to the Doppler effect</a:t>
            </a:r>
          </a:p>
        </p:txBody>
      </p:sp>
      <p:pic>
        <p:nvPicPr>
          <p:cNvPr id="150536" name="Picture 8" descr="u10l3d3"/>
          <p:cNvPicPr>
            <a:picLocks noChangeAspect="1" noChangeArrowheads="1"/>
          </p:cNvPicPr>
          <p:nvPr/>
        </p:nvPicPr>
        <p:blipFill>
          <a:blip r:embed="rId3">
            <a:extLst>
              <a:ext uri="{28A0092B-C50C-407E-A947-70E740481C1C}">
                <a14:useLocalDpi xmlns:a14="http://schemas.microsoft.com/office/drawing/2010/main" val="0"/>
              </a:ext>
            </a:extLst>
          </a:blip>
          <a:srcRect l="4256"/>
          <a:stretch>
            <a:fillRect/>
          </a:stretch>
        </p:blipFill>
        <p:spPr bwMode="auto">
          <a:xfrm>
            <a:off x="5181600" y="1828800"/>
            <a:ext cx="342900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16838"/>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0531"/>
                                        </p:tgtEl>
                                        <p:attrNameLst>
                                          <p:attrName>style.visibility</p:attrName>
                                        </p:attrNameLst>
                                      </p:cBhvr>
                                      <p:to>
                                        <p:strVal val="visible"/>
                                      </p:to>
                                    </p:set>
                                    <p:anim calcmode="lin" valueType="num">
                                      <p:cBhvr additive="base">
                                        <p:cTn id="7" dur="500" fill="hold"/>
                                        <p:tgtEl>
                                          <p:spTgt spid="150531"/>
                                        </p:tgtEl>
                                        <p:attrNameLst>
                                          <p:attrName>ppt_x</p:attrName>
                                        </p:attrNameLst>
                                      </p:cBhvr>
                                      <p:tavLst>
                                        <p:tav tm="0">
                                          <p:val>
                                            <p:strVal val="#ppt_x"/>
                                          </p:val>
                                        </p:tav>
                                        <p:tav tm="100000">
                                          <p:val>
                                            <p:strVal val="#ppt_x"/>
                                          </p:val>
                                        </p:tav>
                                      </p:tavLst>
                                    </p:anim>
                                    <p:anim calcmode="lin" valueType="num">
                                      <p:cBhvr additive="base">
                                        <p:cTn id="8" dur="500" fill="hold"/>
                                        <p:tgtEl>
                                          <p:spTgt spid="15053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0536"/>
                                        </p:tgtEl>
                                        <p:attrNameLst>
                                          <p:attrName>style.visibility</p:attrName>
                                        </p:attrNameLst>
                                      </p:cBhvr>
                                      <p:to>
                                        <p:strVal val="visible"/>
                                      </p:to>
                                    </p:set>
                                    <p:anim calcmode="lin" valueType="num">
                                      <p:cBhvr additive="base">
                                        <p:cTn id="13" dur="500" fill="hold"/>
                                        <p:tgtEl>
                                          <p:spTgt spid="150536"/>
                                        </p:tgtEl>
                                        <p:attrNameLst>
                                          <p:attrName>ppt_x</p:attrName>
                                        </p:attrNameLst>
                                      </p:cBhvr>
                                      <p:tavLst>
                                        <p:tav tm="0">
                                          <p:val>
                                            <p:strVal val="#ppt_x"/>
                                          </p:val>
                                        </p:tav>
                                        <p:tav tm="100000">
                                          <p:val>
                                            <p:strVal val="#ppt_x"/>
                                          </p:val>
                                        </p:tav>
                                      </p:tavLst>
                                    </p:anim>
                                    <p:anim calcmode="lin" valueType="num">
                                      <p:cBhvr additive="base">
                                        <p:cTn id="14" dur="500" fill="hold"/>
                                        <p:tgtEl>
                                          <p:spTgt spid="15053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0534">
                                            <p:bg/>
                                          </p:spTgt>
                                        </p:tgtEl>
                                        <p:attrNameLst>
                                          <p:attrName>style.visibility</p:attrName>
                                        </p:attrNameLst>
                                      </p:cBhvr>
                                      <p:to>
                                        <p:strVal val="visible"/>
                                      </p:to>
                                    </p:set>
                                    <p:anim calcmode="lin" valueType="num">
                                      <p:cBhvr additive="base">
                                        <p:cTn id="19" dur="500" fill="hold"/>
                                        <p:tgtEl>
                                          <p:spTgt spid="150534">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150534">
                                            <p:bg/>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0534">
                                            <p:txEl>
                                              <p:pRg st="0" end="0"/>
                                            </p:txEl>
                                          </p:spTgt>
                                        </p:tgtEl>
                                        <p:attrNameLst>
                                          <p:attrName>style.visibility</p:attrName>
                                        </p:attrNameLst>
                                      </p:cBhvr>
                                      <p:to>
                                        <p:strVal val="visible"/>
                                      </p:to>
                                    </p:set>
                                    <p:anim calcmode="lin" valueType="num">
                                      <p:cBhvr additive="base">
                                        <p:cTn id="25" dur="500" fill="hold"/>
                                        <p:tgtEl>
                                          <p:spTgt spid="15053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053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animBg="1"/>
      <p:bldP spid="150534"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p:cNvSpPr>
            <a:spLocks noGrp="1" noChangeArrowheads="1"/>
          </p:cNvSpPr>
          <p:nvPr>
            <p:ph type="title"/>
          </p:nvPr>
        </p:nvSpPr>
        <p:spPr>
          <a:xfrm>
            <a:off x="685800" y="800100"/>
            <a:ext cx="7772400" cy="762000"/>
          </a:xfrm>
        </p:spPr>
        <p:txBody>
          <a:bodyPr/>
          <a:lstStyle/>
          <a:p>
            <a:r>
              <a:rPr lang="en-US"/>
              <a:t>Electromagnetic Waves</a:t>
            </a:r>
          </a:p>
        </p:txBody>
      </p:sp>
      <p:sp>
        <p:nvSpPr>
          <p:cNvPr id="852995" name="Rectangle 3"/>
          <p:cNvSpPr>
            <a:spLocks noGrp="1" noChangeArrowheads="1"/>
          </p:cNvSpPr>
          <p:nvPr>
            <p:ph type="body" idx="1"/>
          </p:nvPr>
        </p:nvSpPr>
        <p:spPr/>
        <p:txBody>
          <a:bodyPr/>
          <a:lstStyle/>
          <a:p>
            <a:pPr>
              <a:lnSpc>
                <a:spcPct val="80000"/>
              </a:lnSpc>
            </a:pPr>
            <a:r>
              <a:rPr lang="en-US" sz="2800"/>
              <a:t>An </a:t>
            </a:r>
            <a:r>
              <a:rPr lang="en-US" sz="2800" b="1" i="1">
                <a:solidFill>
                  <a:schemeClr val="accent1"/>
                </a:solidFill>
              </a:rPr>
              <a:t>electromagnetic wave</a:t>
            </a:r>
            <a:r>
              <a:rPr lang="en-US" sz="2800"/>
              <a:t> consists of </a:t>
            </a:r>
            <a:r>
              <a:rPr lang="en-US" sz="2800">
                <a:solidFill>
                  <a:srgbClr val="FFBF8A"/>
                </a:solidFill>
              </a:rPr>
              <a:t>time-varying electric and magnetic fields</a:t>
            </a:r>
            <a:r>
              <a:rPr lang="en-US" sz="2800"/>
              <a:t>, in directions </a:t>
            </a:r>
            <a:r>
              <a:rPr lang="en-US" sz="2800">
                <a:solidFill>
                  <a:srgbClr val="FFBF8A"/>
                </a:solidFill>
              </a:rPr>
              <a:t>perpendicular to each other</a:t>
            </a:r>
            <a:r>
              <a:rPr lang="en-US" sz="2800"/>
              <a:t> as well as to the </a:t>
            </a:r>
            <a:r>
              <a:rPr lang="en-US" sz="2800">
                <a:solidFill>
                  <a:srgbClr val="FFBF8A"/>
                </a:solidFill>
              </a:rPr>
              <a:t>direction the wave is traveling</a:t>
            </a:r>
            <a:r>
              <a:rPr lang="en-US" sz="2800"/>
              <a:t>.</a:t>
            </a:r>
          </a:p>
        </p:txBody>
      </p:sp>
      <p:pic>
        <p:nvPicPr>
          <p:cNvPr id="853001" name="Picture 9" descr="16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744913"/>
            <a:ext cx="8856663"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1057831"/>
      </p:ext>
    </p:extLst>
  </p:cSld>
  <p:clrMapOvr>
    <a:masterClrMapping/>
  </p:clrMapOvr>
  <p:transition spd="med">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7586" name="Rectangle 2"/>
          <p:cNvSpPr>
            <a:spLocks noGrp="1" noChangeArrowheads="1"/>
          </p:cNvSpPr>
          <p:nvPr>
            <p:ph type="body" idx="1"/>
          </p:nvPr>
        </p:nvSpPr>
        <p:spPr>
          <a:xfrm>
            <a:off x="685800" y="457200"/>
            <a:ext cx="7772400" cy="4114800"/>
          </a:xfrm>
        </p:spPr>
        <p:txBody>
          <a:bodyPr/>
          <a:lstStyle/>
          <a:p>
            <a:pPr>
              <a:lnSpc>
                <a:spcPct val="80000"/>
              </a:lnSpc>
            </a:pPr>
            <a:r>
              <a:rPr lang="en-US" sz="2800">
                <a:solidFill>
                  <a:srgbClr val="D5FFF9"/>
                </a:solidFill>
              </a:rPr>
              <a:t>The electric and the magnetic fields can be produced by charged particles.</a:t>
            </a:r>
          </a:p>
          <a:p>
            <a:pPr lvl="1">
              <a:lnSpc>
                <a:spcPct val="80000"/>
              </a:lnSpc>
            </a:pPr>
            <a:r>
              <a:rPr lang="en-US" sz="2400">
                <a:solidFill>
                  <a:srgbClr val="D5FFF9"/>
                </a:solidFill>
              </a:rPr>
              <a:t>An electric field surrounds any charged particle.</a:t>
            </a:r>
          </a:p>
          <a:p>
            <a:pPr lvl="1">
              <a:lnSpc>
                <a:spcPct val="80000"/>
              </a:lnSpc>
            </a:pPr>
            <a:r>
              <a:rPr lang="en-US" sz="2400">
                <a:solidFill>
                  <a:srgbClr val="D5FFF9"/>
                </a:solidFill>
              </a:rPr>
              <a:t>A magnetic field surrounds moving charged particles.</a:t>
            </a:r>
          </a:p>
        </p:txBody>
      </p:sp>
      <p:pic>
        <p:nvPicPr>
          <p:cNvPr id="1987588" name="Picture 4" descr="16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046288"/>
            <a:ext cx="5124450" cy="481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87589" name="Text Box 5"/>
          <p:cNvSpPr txBox="1">
            <a:spLocks noChangeArrowheads="1"/>
          </p:cNvSpPr>
          <p:nvPr/>
        </p:nvSpPr>
        <p:spPr bwMode="auto">
          <a:xfrm>
            <a:off x="304800" y="2514600"/>
            <a:ext cx="35052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folHlink"/>
              </a:buClr>
              <a:buFont typeface="Wingdings" pitchFamily="2" charset="2"/>
              <a:buChar char="§"/>
            </a:pPr>
            <a:r>
              <a:rPr lang="en-US">
                <a:solidFill>
                  <a:srgbClr val="D5FFF9"/>
                </a:solidFill>
                <a:latin typeface="Arial" charset="0"/>
              </a:rPr>
              <a:t>A rapidly alternating electric current in a wire generates magnetic fields whose direction and magnitude change with time.</a:t>
            </a:r>
          </a:p>
          <a:p>
            <a:pPr>
              <a:buClr>
                <a:schemeClr val="folHlink"/>
              </a:buClr>
              <a:buFont typeface="Wingdings" pitchFamily="2" charset="2"/>
              <a:buChar char="§"/>
            </a:pPr>
            <a:r>
              <a:rPr lang="en-US">
                <a:solidFill>
                  <a:srgbClr val="D5FFF9"/>
                </a:solidFill>
                <a:latin typeface="Arial" charset="0"/>
              </a:rPr>
              <a:t>This changing magnetic field in turn produces a changing electric field.</a:t>
            </a:r>
          </a:p>
        </p:txBody>
      </p:sp>
    </p:spTree>
    <p:extLst>
      <p:ext uri="{BB962C8B-B14F-4D97-AF65-F5344CB8AC3E}">
        <p14:creationId xmlns:p14="http://schemas.microsoft.com/office/powerpoint/2010/main" val="453375301"/>
      </p:ext>
    </p:extLst>
  </p:cSld>
  <p:clrMapOvr>
    <a:masterClrMapping/>
  </p:clrMapOvr>
  <p:transition spd="med">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5539" name="Rectangle 3"/>
          <p:cNvSpPr>
            <a:spLocks noGrp="1" noChangeArrowheads="1"/>
          </p:cNvSpPr>
          <p:nvPr>
            <p:ph type="body" idx="1"/>
          </p:nvPr>
        </p:nvSpPr>
        <p:spPr>
          <a:xfrm>
            <a:off x="685800" y="457200"/>
            <a:ext cx="7772400" cy="4114800"/>
          </a:xfrm>
        </p:spPr>
        <p:txBody>
          <a:bodyPr/>
          <a:lstStyle/>
          <a:p>
            <a:pPr>
              <a:lnSpc>
                <a:spcPct val="80000"/>
              </a:lnSpc>
            </a:pPr>
            <a:r>
              <a:rPr lang="en-US" sz="2800">
                <a:solidFill>
                  <a:srgbClr val="D5FFF9"/>
                </a:solidFill>
              </a:rPr>
              <a:t>Likewise, a changing electric field produces a magnetic field.</a:t>
            </a:r>
          </a:p>
          <a:p>
            <a:pPr>
              <a:lnSpc>
                <a:spcPct val="80000"/>
              </a:lnSpc>
            </a:pPr>
            <a:r>
              <a:rPr lang="en-US" sz="2800">
                <a:solidFill>
                  <a:srgbClr val="D5FFF9"/>
                </a:solidFill>
              </a:rPr>
              <a:t>Maxwell realized a wave involving these fields could propagate through space:</a:t>
            </a:r>
          </a:p>
          <a:p>
            <a:pPr lvl="1">
              <a:lnSpc>
                <a:spcPct val="80000"/>
              </a:lnSpc>
            </a:pPr>
            <a:r>
              <a:rPr lang="en-US" sz="2400">
                <a:solidFill>
                  <a:srgbClr val="D5FFF9"/>
                </a:solidFill>
              </a:rPr>
              <a:t>A changing magnetic field produces a changing electric field, which produces a changing magnetic field, etc...</a:t>
            </a:r>
          </a:p>
          <a:p>
            <a:pPr lvl="1">
              <a:lnSpc>
                <a:spcPct val="80000"/>
              </a:lnSpc>
            </a:pPr>
            <a:r>
              <a:rPr lang="en-US" sz="2400">
                <a:solidFill>
                  <a:srgbClr val="D5FFF9"/>
                </a:solidFill>
              </a:rPr>
              <a:t>Thus a </a:t>
            </a:r>
            <a:r>
              <a:rPr lang="en-US" sz="2400" b="1" i="1">
                <a:solidFill>
                  <a:schemeClr val="accent1"/>
                </a:solidFill>
              </a:rPr>
              <a:t>transverse</a:t>
            </a:r>
            <a:r>
              <a:rPr lang="en-US" sz="2400">
                <a:solidFill>
                  <a:srgbClr val="D5FFF9"/>
                </a:solidFill>
              </a:rPr>
              <a:t> wave of associated changing electric and magnetic fields is produced.</a:t>
            </a:r>
          </a:p>
        </p:txBody>
      </p:sp>
      <p:pic>
        <p:nvPicPr>
          <p:cNvPr id="1985541" name="Picture 5" descr="16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744913"/>
            <a:ext cx="8856663"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92599"/>
      </p:ext>
    </p:extLst>
  </p:cSld>
  <p:clrMapOvr>
    <a:masterClrMapping/>
  </p:clrMapOvr>
  <p:transition spd="med">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9634" name="Rectangle 2"/>
          <p:cNvSpPr>
            <a:spLocks noGrp="1" noChangeArrowheads="1"/>
          </p:cNvSpPr>
          <p:nvPr>
            <p:ph type="body" idx="1"/>
          </p:nvPr>
        </p:nvSpPr>
        <p:spPr>
          <a:xfrm>
            <a:off x="228600" y="304800"/>
            <a:ext cx="8534400" cy="4114800"/>
          </a:xfrm>
        </p:spPr>
        <p:txBody>
          <a:bodyPr/>
          <a:lstStyle/>
          <a:p>
            <a:pPr>
              <a:lnSpc>
                <a:spcPct val="80000"/>
              </a:lnSpc>
            </a:pPr>
            <a:r>
              <a:rPr lang="en-US" sz="2800">
                <a:solidFill>
                  <a:srgbClr val="D5FFF9"/>
                </a:solidFill>
              </a:rPr>
              <a:t>Maxwell predicted the speed of electromagnetic waves in a vacuum using the Coulomb constant </a:t>
            </a:r>
            <a:r>
              <a:rPr lang="en-US" sz="2800" i="1">
                <a:solidFill>
                  <a:srgbClr val="FFBF8A"/>
                </a:solidFill>
              </a:rPr>
              <a:t>k</a:t>
            </a:r>
            <a:r>
              <a:rPr lang="en-US" sz="2800">
                <a:solidFill>
                  <a:srgbClr val="D5FFF9"/>
                </a:solidFill>
              </a:rPr>
              <a:t> in Coulomb’s law and the magnetic force constant </a:t>
            </a:r>
            <a:r>
              <a:rPr lang="en-US" sz="2800" i="1">
                <a:solidFill>
                  <a:srgbClr val="FFBF8A"/>
                </a:solidFill>
              </a:rPr>
              <a:t>k</a:t>
            </a:r>
            <a:r>
              <a:rPr lang="en-US" sz="2800" i="1">
                <a:solidFill>
                  <a:srgbClr val="FFBF8A"/>
                </a:solidFill>
                <a:latin typeface="Symbol" pitchFamily="18" charset="2"/>
                <a:sym typeface="Symbol" pitchFamily="18" charset="2"/>
              </a:rPr>
              <a:t></a:t>
            </a:r>
            <a:r>
              <a:rPr lang="en-US" sz="2800">
                <a:solidFill>
                  <a:srgbClr val="D5FFF9"/>
                </a:solidFill>
              </a:rPr>
              <a:t> in Ampere’s law:</a:t>
            </a:r>
          </a:p>
          <a:p>
            <a:pPr>
              <a:lnSpc>
                <a:spcPct val="80000"/>
              </a:lnSpc>
            </a:pPr>
            <a:endParaRPr lang="en-US" sz="2800">
              <a:solidFill>
                <a:srgbClr val="D5FFF9"/>
              </a:solidFill>
            </a:endParaRPr>
          </a:p>
          <a:p>
            <a:pPr>
              <a:lnSpc>
                <a:spcPct val="80000"/>
              </a:lnSpc>
            </a:pPr>
            <a:endParaRPr lang="en-US" sz="2800">
              <a:solidFill>
                <a:srgbClr val="D5FFF9"/>
              </a:solidFill>
            </a:endParaRPr>
          </a:p>
          <a:p>
            <a:pPr>
              <a:lnSpc>
                <a:spcPct val="80000"/>
              </a:lnSpc>
            </a:pPr>
            <a:r>
              <a:rPr lang="en-US" sz="2800">
                <a:solidFill>
                  <a:srgbClr val="D5FFF9"/>
                </a:solidFill>
              </a:rPr>
              <a:t>This was equal to the known value for the speed of light!</a:t>
            </a:r>
          </a:p>
        </p:txBody>
      </p:sp>
      <p:pic>
        <p:nvPicPr>
          <p:cNvPr id="1989636" name="Picture 4" descr="16_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241800"/>
            <a:ext cx="8856663"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89637" name="Object 5"/>
          <p:cNvGraphicFramePr>
            <a:graphicFrameLocks noChangeAspect="1"/>
          </p:cNvGraphicFramePr>
          <p:nvPr/>
        </p:nvGraphicFramePr>
        <p:xfrm>
          <a:off x="4419600" y="1676400"/>
          <a:ext cx="3475038" cy="538163"/>
        </p:xfrm>
        <a:graphic>
          <a:graphicData uri="http://schemas.openxmlformats.org/presentationml/2006/ole">
            <mc:AlternateContent xmlns:mc="http://schemas.openxmlformats.org/markup-compatibility/2006">
              <mc:Choice xmlns:v="urn:schemas-microsoft-com:vml" Requires="v">
                <p:oleObj spid="_x0000_s2052378" name="Equation" r:id="rId5" imgW="1473200" imgH="228600" progId="Equation.3">
                  <p:embed/>
                </p:oleObj>
              </mc:Choice>
              <mc:Fallback>
                <p:oleObj name="Equation" r:id="rId5" imgW="14732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1676400"/>
                        <a:ext cx="3475038" cy="538163"/>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89638" name="Object 6"/>
          <p:cNvGraphicFramePr>
            <a:graphicFrameLocks noChangeAspect="1"/>
          </p:cNvGraphicFramePr>
          <p:nvPr/>
        </p:nvGraphicFramePr>
        <p:xfrm>
          <a:off x="5105400" y="3200400"/>
          <a:ext cx="2247900" cy="479425"/>
        </p:xfrm>
        <a:graphic>
          <a:graphicData uri="http://schemas.openxmlformats.org/presentationml/2006/ole">
            <mc:AlternateContent xmlns:mc="http://schemas.openxmlformats.org/markup-compatibility/2006">
              <mc:Choice xmlns:v="urn:schemas-microsoft-com:vml" Requires="v">
                <p:oleObj spid="_x0000_s2052379" name="Equation" r:id="rId7" imgW="952500" imgH="203200" progId="Equation.3">
                  <p:embed/>
                </p:oleObj>
              </mc:Choice>
              <mc:Fallback>
                <p:oleObj name="Equation" r:id="rId7" imgW="952500" imgH="203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3200400"/>
                        <a:ext cx="2247900" cy="479425"/>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89639" name="Text Box 7"/>
          <p:cNvSpPr txBox="1">
            <a:spLocks noChangeArrowheads="1"/>
          </p:cNvSpPr>
          <p:nvPr/>
        </p:nvSpPr>
        <p:spPr bwMode="auto">
          <a:xfrm>
            <a:off x="457200" y="3810000"/>
            <a:ext cx="8059738" cy="4572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atin typeface="Arial Black" pitchFamily="34" charset="0"/>
              </a:rPr>
              <a:t>Fizeau’s wheel for measuring the speed of light</a:t>
            </a:r>
          </a:p>
        </p:txBody>
      </p:sp>
    </p:spTree>
    <p:extLst>
      <p:ext uri="{BB962C8B-B14F-4D97-AF65-F5344CB8AC3E}">
        <p14:creationId xmlns:p14="http://schemas.microsoft.com/office/powerpoint/2010/main" val="949248679"/>
      </p:ext>
    </p:extLst>
  </p:cSld>
  <p:clrMapOvr>
    <a:masterClrMapping/>
  </p:clrMapOvr>
  <p:transition spd="med">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674" name="Rectangle 2"/>
          <p:cNvSpPr>
            <a:spLocks noGrp="1" noChangeArrowheads="1"/>
          </p:cNvSpPr>
          <p:nvPr>
            <p:ph type="title"/>
          </p:nvPr>
        </p:nvSpPr>
        <p:spPr>
          <a:xfrm>
            <a:off x="0" y="406400"/>
            <a:ext cx="9144000" cy="1554163"/>
          </a:xfrm>
        </p:spPr>
        <p:txBody>
          <a:bodyPr/>
          <a:lstStyle/>
          <a:p>
            <a:r>
              <a:rPr lang="en-US" sz="3200"/>
              <a:t>There is a wide spectrum of frequencies and wavelengths of electromagnetic waves.</a:t>
            </a:r>
            <a:endParaRPr lang="en-US"/>
          </a:p>
        </p:txBody>
      </p:sp>
      <p:sp>
        <p:nvSpPr>
          <p:cNvPr id="1180675" name="Rectangle 3"/>
          <p:cNvSpPr>
            <a:spLocks noGrp="1" noChangeArrowheads="1"/>
          </p:cNvSpPr>
          <p:nvPr>
            <p:ph type="body" idx="1"/>
          </p:nvPr>
        </p:nvSpPr>
        <p:spPr>
          <a:xfrm>
            <a:off x="-91394" y="1905000"/>
            <a:ext cx="8915400" cy="1143000"/>
          </a:xfrm>
        </p:spPr>
        <p:txBody>
          <a:bodyPr/>
          <a:lstStyle/>
          <a:p>
            <a:pPr lvl="1"/>
            <a:r>
              <a:rPr lang="en-US" dirty="0">
                <a:solidFill>
                  <a:srgbClr val="D5FFF9"/>
                </a:solidFill>
              </a:rPr>
              <a:t>Different types of electromagnetic waves have different wavelengths and frequencies.</a:t>
            </a:r>
          </a:p>
        </p:txBody>
      </p:sp>
      <p:pic>
        <p:nvPicPr>
          <p:cNvPr id="1180679" name="Picture 7" descr="16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492500"/>
            <a:ext cx="8856663" cy="330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bwMode="auto">
          <a:xfrm>
            <a:off x="-287337" y="2921000"/>
            <a:ext cx="9296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lnSpc>
                <a:spcPct val="90000"/>
              </a:lnSpc>
              <a:spcBef>
                <a:spcPct val="20000"/>
              </a:spcBef>
              <a:spcAft>
                <a:spcPct val="0"/>
              </a:spcAft>
              <a:buClr>
                <a:schemeClr val="folHlink"/>
              </a:buClr>
              <a:buSzPct val="85000"/>
              <a:buFont typeface="Wingdings" pitchFamily="79" charset="2"/>
              <a:buChar char="v"/>
              <a:defRPr sz="3200">
                <a:solidFill>
                  <a:schemeClr val="tx1"/>
                </a:solidFill>
                <a:latin typeface="+mn-lt"/>
                <a:ea typeface="+mn-ea"/>
                <a:cs typeface="+mn-cs"/>
              </a:defRPr>
            </a:lvl1pPr>
            <a:lvl2pPr marL="742950" indent="-285750" algn="l" rtl="0" fontAlgn="base">
              <a:lnSpc>
                <a:spcPct val="90000"/>
              </a:lnSpc>
              <a:spcBef>
                <a:spcPct val="20000"/>
              </a:spcBef>
              <a:spcAft>
                <a:spcPct val="0"/>
              </a:spcAft>
              <a:buClr>
                <a:schemeClr val="tx2"/>
              </a:buClr>
              <a:buSzPct val="70000"/>
              <a:buFont typeface="Wingdings" pitchFamily="79" charset="2"/>
              <a:buChar char="l"/>
              <a:defRPr sz="2800">
                <a:solidFill>
                  <a:schemeClr val="tx1"/>
                </a:solidFill>
                <a:latin typeface="+mn-lt"/>
              </a:defRPr>
            </a:lvl2pPr>
            <a:lvl3pPr marL="1143000" indent="-228600" algn="l" rtl="0" fontAlgn="base">
              <a:lnSpc>
                <a:spcPct val="90000"/>
              </a:lnSpc>
              <a:spcBef>
                <a:spcPct val="20000"/>
              </a:spcBef>
              <a:spcAft>
                <a:spcPct val="0"/>
              </a:spcAft>
              <a:buClr>
                <a:schemeClr val="hlink"/>
              </a:buClr>
              <a:buSzPct val="65000"/>
              <a:buFont typeface="Wingdings" pitchFamily="79" charset="2"/>
              <a:buChar char="l"/>
              <a:defRPr sz="2400">
                <a:solidFill>
                  <a:schemeClr val="tx1"/>
                </a:solidFill>
                <a:latin typeface="+mn-lt"/>
              </a:defRPr>
            </a:lvl3pPr>
            <a:lvl4pPr marL="1600200" indent="-228600" algn="l" rtl="0" fontAlgn="base">
              <a:lnSpc>
                <a:spcPct val="90000"/>
              </a:lnSpc>
              <a:spcBef>
                <a:spcPct val="20000"/>
              </a:spcBef>
              <a:spcAft>
                <a:spcPct val="0"/>
              </a:spcAft>
              <a:buClr>
                <a:schemeClr val="accent1"/>
              </a:buClr>
              <a:buSzPct val="60000"/>
              <a:buFont typeface="Wingdings" pitchFamily="79" charset="2"/>
              <a:buChar char="l"/>
              <a:defRPr sz="2000">
                <a:solidFill>
                  <a:schemeClr val="tx1"/>
                </a:solidFill>
                <a:latin typeface="+mn-lt"/>
              </a:defRPr>
            </a:lvl4pPr>
            <a:lvl5pPr marL="20574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5pPr>
            <a:lvl6pPr marL="25146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6pPr>
            <a:lvl7pPr marL="29718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7pPr>
            <a:lvl8pPr marL="34290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8pPr>
            <a:lvl9pPr marL="38862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9pPr>
          </a:lstStyle>
          <a:p>
            <a:pPr lvl="1">
              <a:lnSpc>
                <a:spcPct val="80000"/>
              </a:lnSpc>
            </a:pPr>
            <a:r>
              <a:rPr lang="en-US" dirty="0" smtClean="0">
                <a:solidFill>
                  <a:srgbClr val="D5FFF9"/>
                </a:solidFill>
              </a:rPr>
              <a:t>Together they form the </a:t>
            </a:r>
            <a:r>
              <a:rPr lang="en-US" b="1" i="1" dirty="0" smtClean="0">
                <a:solidFill>
                  <a:schemeClr val="accent1"/>
                </a:solidFill>
              </a:rPr>
              <a:t>electromagnetic spectrum</a:t>
            </a:r>
            <a:r>
              <a:rPr lang="en-US" dirty="0" smtClean="0">
                <a:solidFill>
                  <a:srgbClr val="D5FFF9"/>
                </a:solidFill>
              </a:rPr>
              <a:t>.</a:t>
            </a:r>
            <a:endParaRPr lang="en-US" dirty="0">
              <a:solidFill>
                <a:srgbClr val="D5FFF9"/>
              </a:solidFill>
            </a:endParaRPr>
          </a:p>
        </p:txBody>
      </p:sp>
    </p:spTree>
    <p:extLst>
      <p:ext uri="{BB962C8B-B14F-4D97-AF65-F5344CB8AC3E}">
        <p14:creationId xmlns:p14="http://schemas.microsoft.com/office/powerpoint/2010/main" val="4128912671"/>
      </p:ext>
    </p:extLst>
  </p:cSld>
  <p:clrMapOvr>
    <a:masterClrMapping/>
  </p:clrMapOvr>
  <p:transition spd="med">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3730" name="Rectangle 2"/>
          <p:cNvSpPr>
            <a:spLocks noGrp="1" noChangeArrowheads="1"/>
          </p:cNvSpPr>
          <p:nvPr>
            <p:ph type="title"/>
          </p:nvPr>
        </p:nvSpPr>
        <p:spPr>
          <a:xfrm>
            <a:off x="0" y="406400"/>
            <a:ext cx="9144000" cy="1554163"/>
          </a:xfrm>
        </p:spPr>
        <p:txBody>
          <a:bodyPr/>
          <a:lstStyle/>
          <a:p>
            <a:r>
              <a:rPr lang="en-US" sz="3200"/>
              <a:t>There is a wide spectrum of frequencies and wavelengths of electromagnetic waves.</a:t>
            </a:r>
            <a:endParaRPr lang="en-US"/>
          </a:p>
        </p:txBody>
      </p:sp>
      <p:sp>
        <p:nvSpPr>
          <p:cNvPr id="1993731" name="Rectangle 3"/>
          <p:cNvSpPr>
            <a:spLocks noGrp="1" noChangeArrowheads="1"/>
          </p:cNvSpPr>
          <p:nvPr>
            <p:ph type="body" idx="1"/>
          </p:nvPr>
        </p:nvSpPr>
        <p:spPr>
          <a:xfrm>
            <a:off x="0" y="2362200"/>
            <a:ext cx="9144000" cy="1143000"/>
          </a:xfrm>
        </p:spPr>
        <p:txBody>
          <a:bodyPr/>
          <a:lstStyle/>
          <a:p>
            <a:pPr lvl="1">
              <a:lnSpc>
                <a:spcPct val="80000"/>
              </a:lnSpc>
            </a:pPr>
            <a:r>
              <a:rPr lang="en-US">
                <a:solidFill>
                  <a:srgbClr val="D5FFF9"/>
                </a:solidFill>
              </a:rPr>
              <a:t>Since they all travel at the speed of light </a:t>
            </a:r>
            <a:r>
              <a:rPr lang="en-US">
                <a:solidFill>
                  <a:schemeClr val="hlink"/>
                </a:solidFill>
                <a:latin typeface="Times New Roman" pitchFamily="18" charset="0"/>
              </a:rPr>
              <a:t>c</a:t>
            </a:r>
            <a:r>
              <a:rPr lang="en-US">
                <a:solidFill>
                  <a:srgbClr val="D5FFF9"/>
                </a:solidFill>
              </a:rPr>
              <a:t> in a vacuum, their frequencies and wavelengths are related by:</a:t>
            </a:r>
            <a:r>
              <a:rPr lang="en-US"/>
              <a:t> 	</a:t>
            </a:r>
            <a:r>
              <a:rPr lang="en-US" i="1">
                <a:solidFill>
                  <a:schemeClr val="hlink"/>
                </a:solidFill>
                <a:latin typeface="Times New Roman" pitchFamily="18" charset="0"/>
              </a:rPr>
              <a:t>v = c = f</a:t>
            </a:r>
            <a:r>
              <a:rPr lang="en-US" i="1">
                <a:solidFill>
                  <a:schemeClr val="hlink"/>
                </a:solidFill>
              </a:rPr>
              <a:t> </a:t>
            </a:r>
            <a:r>
              <a:rPr lang="en-US" i="1">
                <a:solidFill>
                  <a:schemeClr val="hlink"/>
                </a:solidFill>
                <a:sym typeface="Symbol" pitchFamily="18" charset="2"/>
              </a:rPr>
              <a:t></a:t>
            </a:r>
          </a:p>
        </p:txBody>
      </p:sp>
      <p:pic>
        <p:nvPicPr>
          <p:cNvPr id="1993732" name="Picture 4" descr="16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492500"/>
            <a:ext cx="8856663" cy="330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415103"/>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993731">
                                            <p:txEl>
                                              <p:pRg st="0" end="0"/>
                                            </p:txEl>
                                          </p:spTgt>
                                        </p:tgtEl>
                                        <p:attrNameLst>
                                          <p:attrName>style.visibility</p:attrName>
                                        </p:attrNameLst>
                                      </p:cBhvr>
                                      <p:to>
                                        <p:strVal val="visible"/>
                                      </p:to>
                                    </p:set>
                                    <p:anim calcmode="lin" valueType="num">
                                      <p:cBhvr additive="base">
                                        <p:cTn id="7" dur="500" fill="hold"/>
                                        <p:tgtEl>
                                          <p:spTgt spid="19937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93731">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373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0962" name="Rectangle 2"/>
          <p:cNvSpPr>
            <a:spLocks noGrp="1" noChangeArrowheads="1"/>
          </p:cNvSpPr>
          <p:nvPr>
            <p:ph type="body" idx="1"/>
          </p:nvPr>
        </p:nvSpPr>
        <p:spPr>
          <a:xfrm>
            <a:off x="228600" y="381000"/>
            <a:ext cx="8915400" cy="3733800"/>
          </a:xfrm>
        </p:spPr>
        <p:txBody>
          <a:bodyPr/>
          <a:lstStyle/>
          <a:p>
            <a:pPr>
              <a:lnSpc>
                <a:spcPct val="80000"/>
              </a:lnSpc>
              <a:spcBef>
                <a:spcPct val="30000"/>
              </a:spcBef>
            </a:pPr>
            <a:r>
              <a:rPr lang="en-US" sz="2400" dirty="0"/>
              <a:t>Energy is transferred through the Slinky as the pulse travels.</a:t>
            </a:r>
          </a:p>
          <a:p>
            <a:pPr lvl="1">
              <a:lnSpc>
                <a:spcPct val="80000"/>
              </a:lnSpc>
              <a:spcBef>
                <a:spcPct val="30000"/>
              </a:spcBef>
            </a:pPr>
            <a:r>
              <a:rPr lang="en-US" sz="2000" dirty="0">
                <a:solidFill>
                  <a:srgbClr val="FFE0D5"/>
                </a:solidFill>
              </a:rPr>
              <a:t>The work done in moving one end of the Slinky increases both the potential energy of the spring and the kinetic energy of individual loops.</a:t>
            </a:r>
          </a:p>
          <a:p>
            <a:pPr lvl="1">
              <a:lnSpc>
                <a:spcPct val="80000"/>
              </a:lnSpc>
              <a:spcBef>
                <a:spcPct val="30000"/>
              </a:spcBef>
            </a:pPr>
            <a:endParaRPr lang="en-US" sz="2000" dirty="0" smtClean="0">
              <a:solidFill>
                <a:srgbClr val="FFE0D5"/>
              </a:solidFill>
            </a:endParaRPr>
          </a:p>
          <a:p>
            <a:pPr lvl="1">
              <a:lnSpc>
                <a:spcPct val="80000"/>
              </a:lnSpc>
              <a:spcBef>
                <a:spcPct val="30000"/>
              </a:spcBef>
            </a:pPr>
            <a:r>
              <a:rPr lang="en-US" sz="2000" dirty="0" smtClean="0">
                <a:solidFill>
                  <a:srgbClr val="FFE0D5"/>
                </a:solidFill>
              </a:rPr>
              <a:t>This </a:t>
            </a:r>
            <a:r>
              <a:rPr lang="en-US" sz="2000" dirty="0">
                <a:solidFill>
                  <a:srgbClr val="FFE0D5"/>
                </a:solidFill>
              </a:rPr>
              <a:t>region of higher energy then moves along the Slinky and reaches the opposite end.</a:t>
            </a:r>
          </a:p>
          <a:p>
            <a:pPr lvl="1">
              <a:lnSpc>
                <a:spcPct val="80000"/>
              </a:lnSpc>
              <a:spcBef>
                <a:spcPct val="30000"/>
              </a:spcBef>
            </a:pPr>
            <a:endParaRPr lang="en-US" sz="2000" dirty="0" smtClean="0">
              <a:solidFill>
                <a:srgbClr val="FFE0D5"/>
              </a:solidFill>
            </a:endParaRPr>
          </a:p>
          <a:p>
            <a:pPr lvl="1">
              <a:lnSpc>
                <a:spcPct val="80000"/>
              </a:lnSpc>
              <a:spcBef>
                <a:spcPct val="30000"/>
              </a:spcBef>
            </a:pPr>
            <a:r>
              <a:rPr lang="en-US" sz="2000" dirty="0" smtClean="0">
                <a:solidFill>
                  <a:srgbClr val="FFE0D5"/>
                </a:solidFill>
              </a:rPr>
              <a:t>There</a:t>
            </a:r>
            <a:r>
              <a:rPr lang="en-US" sz="2000" dirty="0">
                <a:solidFill>
                  <a:srgbClr val="FFE0D5"/>
                </a:solidFill>
              </a:rPr>
              <a:t>, the energy could be used to ring a bell or perform other types of work.</a:t>
            </a:r>
          </a:p>
          <a:p>
            <a:pPr>
              <a:lnSpc>
                <a:spcPct val="80000"/>
              </a:lnSpc>
              <a:spcBef>
                <a:spcPct val="30000"/>
              </a:spcBef>
            </a:pPr>
            <a:r>
              <a:rPr lang="en-US" sz="2400" dirty="0"/>
              <a:t>Energy carried by water waves does substantial work over time in eroding and shaping a shoreline.</a:t>
            </a:r>
          </a:p>
        </p:txBody>
      </p:sp>
      <p:pic>
        <p:nvPicPr>
          <p:cNvPr id="1960963" name="Picture 3" descr="15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238625"/>
            <a:ext cx="65532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9810" name="Rectangle 2"/>
          <p:cNvSpPr>
            <a:spLocks noGrp="1" noChangeArrowheads="1"/>
          </p:cNvSpPr>
          <p:nvPr>
            <p:ph type="title"/>
          </p:nvPr>
        </p:nvSpPr>
        <p:spPr>
          <a:xfrm>
            <a:off x="0" y="803275"/>
            <a:ext cx="9144000" cy="1066800"/>
          </a:xfrm>
          <a:noFill/>
        </p:spPr>
        <p:txBody>
          <a:bodyPr/>
          <a:lstStyle/>
          <a:p>
            <a:r>
              <a:rPr lang="en-US" sz="3200">
                <a:solidFill>
                  <a:srgbClr val="EFFF5D"/>
                </a:solidFill>
                <a:latin typeface="Comic Sans MS" pitchFamily="66" charset="0"/>
              </a:rPr>
              <a:t>What is the frequency of radio waves with a wavelength of 10 m?</a:t>
            </a:r>
            <a:endParaRPr lang="en-US"/>
          </a:p>
        </p:txBody>
      </p:sp>
      <p:sp>
        <p:nvSpPr>
          <p:cNvPr id="1399815" name="Text Box 7"/>
          <p:cNvSpPr txBox="1">
            <a:spLocks noChangeArrowheads="1"/>
          </p:cNvSpPr>
          <p:nvPr/>
        </p:nvSpPr>
        <p:spPr bwMode="auto">
          <a:xfrm>
            <a:off x="838200" y="4876800"/>
            <a:ext cx="7010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Symbol" pitchFamily="18" charset="2"/>
              <a:buNone/>
            </a:pPr>
            <a:r>
              <a:rPr lang="en-US" i="1" dirty="0">
                <a:sym typeface="Symbol" pitchFamily="18" charset="2"/>
              </a:rPr>
              <a:t></a:t>
            </a:r>
            <a:r>
              <a:rPr lang="en-US" i="1" dirty="0"/>
              <a:t> </a:t>
            </a:r>
            <a:r>
              <a:rPr lang="en-US" dirty="0">
                <a:latin typeface="Arial" charset="0"/>
                <a:sym typeface="Symbol" pitchFamily="18" charset="2"/>
              </a:rPr>
              <a:t>= 10 m		 	</a:t>
            </a:r>
            <a:r>
              <a:rPr lang="en-US" i="1" dirty="0"/>
              <a:t>f</a:t>
            </a:r>
            <a:r>
              <a:rPr lang="en-US" dirty="0">
                <a:latin typeface="Arial" charset="0"/>
              </a:rPr>
              <a:t> = </a:t>
            </a:r>
            <a:r>
              <a:rPr lang="en-US" i="1" dirty="0"/>
              <a:t>v </a:t>
            </a:r>
            <a:r>
              <a:rPr lang="en-US" dirty="0">
                <a:latin typeface="Arial" charset="0"/>
                <a:sym typeface="Symbol" pitchFamily="18" charset="2"/>
              </a:rPr>
              <a:t>/</a:t>
            </a:r>
            <a:r>
              <a:rPr lang="en-US" i="1" dirty="0"/>
              <a:t> </a:t>
            </a:r>
            <a:r>
              <a:rPr lang="en-US" i="1" dirty="0">
                <a:sym typeface="Symbol" pitchFamily="18" charset="2"/>
              </a:rPr>
              <a:t></a:t>
            </a:r>
            <a:r>
              <a:rPr lang="en-US" i="1" baseline="-25000" dirty="0"/>
              <a:t> </a:t>
            </a:r>
            <a:endParaRPr lang="en-US" dirty="0">
              <a:latin typeface="Arial" charset="0"/>
              <a:sym typeface="Symbol" pitchFamily="18" charset="2"/>
            </a:endParaRPr>
          </a:p>
          <a:p>
            <a:pPr>
              <a:buFont typeface="Symbol" pitchFamily="18" charset="2"/>
              <a:buNone/>
            </a:pPr>
            <a:r>
              <a:rPr lang="en-US" i="1" dirty="0"/>
              <a:t>v </a:t>
            </a:r>
            <a:r>
              <a:rPr lang="en-US" dirty="0">
                <a:latin typeface="Arial" charset="0"/>
                <a:sym typeface="Symbol" pitchFamily="18" charset="2"/>
              </a:rPr>
              <a:t>= </a:t>
            </a:r>
            <a:r>
              <a:rPr lang="en-US" i="1" dirty="0"/>
              <a:t>c</a:t>
            </a:r>
            <a:r>
              <a:rPr lang="en-US" dirty="0">
                <a:latin typeface="Arial" charset="0"/>
                <a:sym typeface="Symbol" pitchFamily="18" charset="2"/>
              </a:rPr>
              <a:t> = 3 x 10</a:t>
            </a:r>
            <a:r>
              <a:rPr lang="en-US" baseline="30000" dirty="0">
                <a:latin typeface="Arial" charset="0"/>
                <a:sym typeface="Symbol" pitchFamily="18" charset="2"/>
              </a:rPr>
              <a:t>8</a:t>
            </a:r>
            <a:r>
              <a:rPr lang="en-US" dirty="0">
                <a:latin typeface="Arial" charset="0"/>
                <a:sym typeface="Symbol" pitchFamily="18" charset="2"/>
              </a:rPr>
              <a:t> m/s		= (3 x 10</a:t>
            </a:r>
            <a:r>
              <a:rPr lang="en-US" baseline="30000" dirty="0">
                <a:latin typeface="Arial" charset="0"/>
                <a:sym typeface="Symbol" pitchFamily="18" charset="2"/>
              </a:rPr>
              <a:t>8</a:t>
            </a:r>
            <a:r>
              <a:rPr lang="en-US" dirty="0">
                <a:latin typeface="Arial" charset="0"/>
                <a:sym typeface="Symbol" pitchFamily="18" charset="2"/>
              </a:rPr>
              <a:t> m/s) / 10 m</a:t>
            </a:r>
          </a:p>
          <a:p>
            <a:pPr>
              <a:buFont typeface="Symbol" pitchFamily="18" charset="2"/>
              <a:buNone/>
            </a:pPr>
            <a:r>
              <a:rPr lang="en-US" i="1" dirty="0"/>
              <a:t>v </a:t>
            </a:r>
            <a:r>
              <a:rPr lang="en-US" dirty="0">
                <a:latin typeface="Arial" charset="0"/>
                <a:sym typeface="Symbol" pitchFamily="18" charset="2"/>
              </a:rPr>
              <a:t>= </a:t>
            </a:r>
            <a:r>
              <a:rPr lang="en-US" i="1" dirty="0"/>
              <a:t>f </a:t>
            </a:r>
            <a:r>
              <a:rPr lang="en-US" i="1" dirty="0">
                <a:sym typeface="Symbol" pitchFamily="18" charset="2"/>
              </a:rPr>
              <a:t>				</a:t>
            </a:r>
            <a:r>
              <a:rPr lang="en-US" dirty="0">
                <a:latin typeface="Arial" charset="0"/>
                <a:sym typeface="Symbol" pitchFamily="18" charset="2"/>
              </a:rPr>
              <a:t>= </a:t>
            </a:r>
            <a:r>
              <a:rPr lang="en-US" dirty="0">
                <a:solidFill>
                  <a:srgbClr val="FA4F9F"/>
                </a:solidFill>
                <a:latin typeface="Arial" charset="0"/>
                <a:sym typeface="Symbol" pitchFamily="18" charset="2"/>
              </a:rPr>
              <a:t>3 x 10</a:t>
            </a:r>
            <a:r>
              <a:rPr lang="en-US" baseline="30000" dirty="0">
                <a:solidFill>
                  <a:srgbClr val="FA4F9F"/>
                </a:solidFill>
                <a:latin typeface="Arial" charset="0"/>
                <a:sym typeface="Symbol" pitchFamily="18" charset="2"/>
              </a:rPr>
              <a:t>7</a:t>
            </a:r>
            <a:r>
              <a:rPr lang="en-US" dirty="0">
                <a:solidFill>
                  <a:srgbClr val="FA4F9F"/>
                </a:solidFill>
                <a:latin typeface="Arial" charset="0"/>
                <a:sym typeface="Symbol" pitchFamily="18" charset="2"/>
              </a:rPr>
              <a:t> Hz</a:t>
            </a:r>
            <a:endParaRPr lang="en-US" dirty="0">
              <a:latin typeface="Arial" charset="0"/>
              <a:sym typeface="Symbol" pitchFamily="18" charset="2"/>
            </a:endParaRPr>
          </a:p>
        </p:txBody>
      </p:sp>
      <p:sp>
        <p:nvSpPr>
          <p:cNvPr id="2" name="TextBox 1"/>
          <p:cNvSpPr txBox="1"/>
          <p:nvPr/>
        </p:nvSpPr>
        <p:spPr>
          <a:xfrm>
            <a:off x="457200" y="2209800"/>
            <a:ext cx="7620000" cy="2308324"/>
          </a:xfrm>
          <a:prstGeom prst="rect">
            <a:avLst/>
          </a:prstGeom>
          <a:noFill/>
        </p:spPr>
        <p:txBody>
          <a:bodyPr wrap="square" rtlCol="0">
            <a:spAutoFit/>
          </a:bodyPr>
          <a:lstStyle/>
          <a:p>
            <a:pPr marL="457200" indent="-457200">
              <a:buFont typeface="Symbol" pitchFamily="18" charset="2"/>
              <a:buAutoNum type="alphaUcPeriod"/>
            </a:pPr>
            <a:r>
              <a:rPr lang="en-US" dirty="0">
                <a:latin typeface="Arial" charset="0"/>
                <a:sym typeface="Symbol" pitchFamily="18" charset="2"/>
              </a:rPr>
              <a:t>1</a:t>
            </a:r>
            <a:r>
              <a:rPr lang="en-US" dirty="0" smtClean="0">
                <a:latin typeface="Arial" charset="0"/>
                <a:sym typeface="Symbol" pitchFamily="18" charset="2"/>
              </a:rPr>
              <a:t> x 10</a:t>
            </a:r>
            <a:r>
              <a:rPr lang="en-US" baseline="30000" dirty="0" smtClean="0">
                <a:latin typeface="Arial" charset="0"/>
                <a:sym typeface="Symbol" pitchFamily="18" charset="2"/>
              </a:rPr>
              <a:t>7</a:t>
            </a:r>
            <a:r>
              <a:rPr lang="en-US" dirty="0" smtClean="0">
                <a:latin typeface="Arial" charset="0"/>
                <a:sym typeface="Symbol" pitchFamily="18" charset="2"/>
              </a:rPr>
              <a:t> Hz</a:t>
            </a:r>
          </a:p>
          <a:p>
            <a:pPr marL="457200" indent="-457200">
              <a:buFont typeface="Symbol" pitchFamily="18" charset="2"/>
              <a:buAutoNum type="alphaUcPeriod"/>
            </a:pPr>
            <a:r>
              <a:rPr lang="en-US" dirty="0" smtClean="0">
                <a:latin typeface="Arial" charset="0"/>
                <a:sym typeface="Symbol" pitchFamily="18" charset="2"/>
              </a:rPr>
              <a:t>3 </a:t>
            </a:r>
            <a:r>
              <a:rPr lang="en-US" dirty="0">
                <a:latin typeface="Arial" charset="0"/>
                <a:sym typeface="Symbol" pitchFamily="18" charset="2"/>
              </a:rPr>
              <a:t>x 10</a:t>
            </a:r>
            <a:r>
              <a:rPr lang="en-US" baseline="30000" dirty="0">
                <a:latin typeface="Arial" charset="0"/>
                <a:sym typeface="Symbol" pitchFamily="18" charset="2"/>
              </a:rPr>
              <a:t>7</a:t>
            </a:r>
            <a:r>
              <a:rPr lang="en-US" dirty="0">
                <a:latin typeface="Arial" charset="0"/>
                <a:sym typeface="Symbol" pitchFamily="18" charset="2"/>
              </a:rPr>
              <a:t> Hz</a:t>
            </a:r>
          </a:p>
          <a:p>
            <a:pPr marL="457200" indent="-457200">
              <a:buFont typeface="Symbol" pitchFamily="18" charset="2"/>
              <a:buAutoNum type="alphaUcPeriod"/>
            </a:pPr>
            <a:r>
              <a:rPr lang="en-US" dirty="0">
                <a:latin typeface="Arial" charset="0"/>
                <a:sym typeface="Symbol" pitchFamily="18" charset="2"/>
              </a:rPr>
              <a:t>2</a:t>
            </a:r>
            <a:r>
              <a:rPr lang="en-US" dirty="0" smtClean="0">
                <a:latin typeface="Arial" charset="0"/>
                <a:sym typeface="Symbol" pitchFamily="18" charset="2"/>
              </a:rPr>
              <a:t> </a:t>
            </a:r>
            <a:r>
              <a:rPr lang="en-US" dirty="0">
                <a:latin typeface="Arial" charset="0"/>
                <a:sym typeface="Symbol" pitchFamily="18" charset="2"/>
              </a:rPr>
              <a:t>x 10</a:t>
            </a:r>
            <a:r>
              <a:rPr lang="en-US" baseline="30000" dirty="0">
                <a:latin typeface="Arial" charset="0"/>
                <a:sym typeface="Symbol" pitchFamily="18" charset="2"/>
              </a:rPr>
              <a:t>7</a:t>
            </a:r>
            <a:r>
              <a:rPr lang="en-US" dirty="0">
                <a:latin typeface="Arial" charset="0"/>
                <a:sym typeface="Symbol" pitchFamily="18" charset="2"/>
              </a:rPr>
              <a:t> Hz</a:t>
            </a:r>
          </a:p>
          <a:p>
            <a:pPr marL="457200" indent="-457200">
              <a:buFont typeface="Symbol" pitchFamily="18" charset="2"/>
              <a:buAutoNum type="alphaUcPeriod"/>
            </a:pPr>
            <a:r>
              <a:rPr lang="en-US" dirty="0">
                <a:latin typeface="Arial" charset="0"/>
                <a:sym typeface="Symbol" pitchFamily="18" charset="2"/>
              </a:rPr>
              <a:t>5</a:t>
            </a:r>
            <a:r>
              <a:rPr lang="en-US" dirty="0" smtClean="0">
                <a:latin typeface="Arial" charset="0"/>
                <a:sym typeface="Symbol" pitchFamily="18" charset="2"/>
              </a:rPr>
              <a:t> </a:t>
            </a:r>
            <a:r>
              <a:rPr lang="en-US" dirty="0">
                <a:latin typeface="Arial" charset="0"/>
                <a:sym typeface="Symbol" pitchFamily="18" charset="2"/>
              </a:rPr>
              <a:t>x 10</a:t>
            </a:r>
            <a:r>
              <a:rPr lang="en-US" baseline="30000" dirty="0">
                <a:latin typeface="Arial" charset="0"/>
                <a:sym typeface="Symbol" pitchFamily="18" charset="2"/>
              </a:rPr>
              <a:t>7</a:t>
            </a:r>
            <a:r>
              <a:rPr lang="en-US" dirty="0">
                <a:latin typeface="Arial" charset="0"/>
                <a:sym typeface="Symbol" pitchFamily="18" charset="2"/>
              </a:rPr>
              <a:t> Hz</a:t>
            </a:r>
          </a:p>
          <a:p>
            <a:pPr marL="457200" indent="-457200">
              <a:buFont typeface="Symbol" pitchFamily="18" charset="2"/>
              <a:buAutoNum type="alphaUcPeriod"/>
            </a:pPr>
            <a:r>
              <a:rPr lang="en-US" dirty="0">
                <a:latin typeface="Arial" charset="0"/>
                <a:sym typeface="Symbol" pitchFamily="18" charset="2"/>
              </a:rPr>
              <a:t>7</a:t>
            </a:r>
            <a:r>
              <a:rPr lang="en-US" dirty="0" smtClean="0">
                <a:latin typeface="Arial" charset="0"/>
                <a:sym typeface="Symbol" pitchFamily="18" charset="2"/>
              </a:rPr>
              <a:t> </a:t>
            </a:r>
            <a:r>
              <a:rPr lang="en-US" dirty="0">
                <a:latin typeface="Arial" charset="0"/>
                <a:sym typeface="Symbol" pitchFamily="18" charset="2"/>
              </a:rPr>
              <a:t>x 10</a:t>
            </a:r>
            <a:r>
              <a:rPr lang="en-US" baseline="30000" dirty="0">
                <a:latin typeface="Arial" charset="0"/>
                <a:sym typeface="Symbol" pitchFamily="18" charset="2"/>
              </a:rPr>
              <a:t>7</a:t>
            </a:r>
            <a:r>
              <a:rPr lang="en-US" dirty="0">
                <a:latin typeface="Arial" charset="0"/>
                <a:sym typeface="Symbol" pitchFamily="18" charset="2"/>
              </a:rPr>
              <a:t> Hz</a:t>
            </a:r>
          </a:p>
          <a:p>
            <a:pPr marL="457200" indent="-457200">
              <a:buFont typeface="Symbol" pitchFamily="18" charset="2"/>
              <a:buAutoNum type="alphaUcPeriod"/>
            </a:pPr>
            <a:endParaRPr lang="en-US" dirty="0">
              <a:latin typeface="Arial" charset="0"/>
              <a:sym typeface="Symbol" pitchFamily="18" charset="2"/>
            </a:endParaRPr>
          </a:p>
        </p:txBody>
      </p:sp>
    </p:spTree>
    <p:extLst>
      <p:ext uri="{BB962C8B-B14F-4D97-AF65-F5344CB8AC3E}">
        <p14:creationId xmlns:p14="http://schemas.microsoft.com/office/powerpoint/2010/main" val="3976947644"/>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399815"/>
                                        </p:tgtEl>
                                        <p:attrNameLst>
                                          <p:attrName>style.visibility</p:attrName>
                                        </p:attrNameLst>
                                      </p:cBhvr>
                                      <p:to>
                                        <p:strVal val="visible"/>
                                      </p:to>
                                    </p:set>
                                    <p:anim from="(-#ppt_w/2)" to="(#ppt_x)" calcmode="lin" valueType="num">
                                      <p:cBhvr>
                                        <p:cTn id="7" dur="600" fill="hold">
                                          <p:stCondLst>
                                            <p:cond delay="0"/>
                                          </p:stCondLst>
                                        </p:cTn>
                                        <p:tgtEl>
                                          <p:spTgt spid="1399815"/>
                                        </p:tgtEl>
                                        <p:attrNameLst>
                                          <p:attrName>ppt_x</p:attrName>
                                        </p:attrNameLst>
                                      </p:cBhvr>
                                    </p:anim>
                                    <p:anim from="0" to="-1.0" calcmode="lin" valueType="num">
                                      <p:cBhvr>
                                        <p:cTn id="8" dur="200" decel="50000" autoRev="1" fill="hold">
                                          <p:stCondLst>
                                            <p:cond delay="600"/>
                                          </p:stCondLst>
                                        </p:cTn>
                                        <p:tgtEl>
                                          <p:spTgt spid="1399815"/>
                                        </p:tgtEl>
                                        <p:attrNameLst>
                                          <p:attrName>xshear</p:attrName>
                                        </p:attrNameLst>
                                      </p:cBhvr>
                                    </p:anim>
                                    <p:animScale>
                                      <p:cBhvr>
                                        <p:cTn id="9" dur="200" decel="100000" autoRev="1" fill="hold">
                                          <p:stCondLst>
                                            <p:cond delay="600"/>
                                          </p:stCondLst>
                                        </p:cTn>
                                        <p:tgtEl>
                                          <p:spTgt spid="1399815"/>
                                        </p:tgtEl>
                                      </p:cBhvr>
                                      <p:from x="100000" y="100000"/>
                                      <p:to x="80000" y="100000"/>
                                    </p:animScale>
                                    <p:anim by="(#ppt_h/3+#ppt_w*0.1)" calcmode="lin" valueType="num">
                                      <p:cBhvr additive="sum">
                                        <p:cTn id="10" dur="200" decel="100000" autoRev="1" fill="hold">
                                          <p:stCondLst>
                                            <p:cond delay="600"/>
                                          </p:stCondLst>
                                        </p:cTn>
                                        <p:tgtEl>
                                          <p:spTgt spid="139981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98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1922" name="Rectangle 2"/>
          <p:cNvSpPr>
            <a:spLocks noGrp="1" noChangeArrowheads="1"/>
          </p:cNvSpPr>
          <p:nvPr>
            <p:ph type="body" idx="1"/>
          </p:nvPr>
        </p:nvSpPr>
        <p:spPr>
          <a:xfrm>
            <a:off x="0" y="304800"/>
            <a:ext cx="9144000" cy="3276600"/>
          </a:xfrm>
        </p:spPr>
        <p:txBody>
          <a:bodyPr/>
          <a:lstStyle/>
          <a:p>
            <a:pPr lvl="1"/>
            <a:r>
              <a:rPr lang="en-US">
                <a:solidFill>
                  <a:srgbClr val="D5FFF9"/>
                </a:solidFill>
              </a:rPr>
              <a:t>Waves in different parts of the electromagnetic spectrum differ not only in wavelength and frequency but also in how they are generated and what materials they will travel through.</a:t>
            </a:r>
          </a:p>
          <a:p>
            <a:pPr lvl="2"/>
            <a:r>
              <a:rPr lang="en-US">
                <a:solidFill>
                  <a:srgbClr val="F5D9C5"/>
                </a:solidFill>
              </a:rPr>
              <a:t>Radio waves are generated by accelerated charges in an oscillating electrical circuit.</a:t>
            </a:r>
          </a:p>
          <a:p>
            <a:pPr lvl="2"/>
            <a:r>
              <a:rPr lang="en-US">
                <a:solidFill>
                  <a:srgbClr val="F5D9C5"/>
                </a:solidFill>
              </a:rPr>
              <a:t>X rays come from energy transitions of atomic electrons.</a:t>
            </a:r>
          </a:p>
          <a:p>
            <a:pPr lvl="2"/>
            <a:r>
              <a:rPr lang="en-US">
                <a:solidFill>
                  <a:srgbClr val="F5D9C5"/>
                </a:solidFill>
              </a:rPr>
              <a:t>Gamma rays originate inside an atomic nucleus.</a:t>
            </a:r>
          </a:p>
        </p:txBody>
      </p:sp>
      <p:pic>
        <p:nvPicPr>
          <p:cNvPr id="2001923" name="Picture 3" descr="16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492500"/>
            <a:ext cx="8856663" cy="330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636634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01922">
                                            <p:txEl>
                                              <p:pRg st="0" end="0"/>
                                            </p:txEl>
                                          </p:spTgt>
                                        </p:tgtEl>
                                        <p:attrNameLst>
                                          <p:attrName>style.visibility</p:attrName>
                                        </p:attrNameLst>
                                      </p:cBhvr>
                                      <p:to>
                                        <p:strVal val="visible"/>
                                      </p:to>
                                    </p:set>
                                    <p:animEffect transition="in" filter="dissolve">
                                      <p:cBhvr>
                                        <p:cTn id="7" dur="500"/>
                                        <p:tgtEl>
                                          <p:spTgt spid="20019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01922">
                                            <p:txEl>
                                              <p:pRg st="1" end="1"/>
                                            </p:txEl>
                                          </p:spTgt>
                                        </p:tgtEl>
                                        <p:attrNameLst>
                                          <p:attrName>style.visibility</p:attrName>
                                        </p:attrNameLst>
                                      </p:cBhvr>
                                      <p:to>
                                        <p:strVal val="visible"/>
                                      </p:to>
                                    </p:set>
                                    <p:animEffect transition="in" filter="dissolve">
                                      <p:cBhvr>
                                        <p:cTn id="12" dur="500"/>
                                        <p:tgtEl>
                                          <p:spTgt spid="2001922">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01922">
                                            <p:txEl>
                                              <p:pRg st="2" end="2"/>
                                            </p:txEl>
                                          </p:spTgt>
                                        </p:tgtEl>
                                        <p:attrNameLst>
                                          <p:attrName>style.visibility</p:attrName>
                                        </p:attrNameLst>
                                      </p:cBhvr>
                                      <p:to>
                                        <p:strVal val="visible"/>
                                      </p:to>
                                    </p:set>
                                    <p:animEffect transition="in" filter="dissolve">
                                      <p:cBhvr>
                                        <p:cTn id="15" dur="500"/>
                                        <p:tgtEl>
                                          <p:spTgt spid="2001922">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01922">
                                            <p:txEl>
                                              <p:pRg st="3" end="3"/>
                                            </p:txEl>
                                          </p:spTgt>
                                        </p:tgtEl>
                                        <p:attrNameLst>
                                          <p:attrName>style.visibility</p:attrName>
                                        </p:attrNameLst>
                                      </p:cBhvr>
                                      <p:to>
                                        <p:strVal val="visible"/>
                                      </p:to>
                                    </p:set>
                                    <p:animEffect transition="in" filter="dissolve">
                                      <p:cBhvr>
                                        <p:cTn id="18" dur="500"/>
                                        <p:tgtEl>
                                          <p:spTgt spid="20019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1922"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3970" name="Rectangle 2"/>
          <p:cNvSpPr>
            <a:spLocks noGrp="1" noChangeArrowheads="1"/>
          </p:cNvSpPr>
          <p:nvPr>
            <p:ph type="body" idx="1"/>
          </p:nvPr>
        </p:nvSpPr>
        <p:spPr>
          <a:xfrm>
            <a:off x="0" y="304800"/>
            <a:ext cx="9144000" cy="3276600"/>
          </a:xfrm>
        </p:spPr>
        <p:txBody>
          <a:bodyPr/>
          <a:lstStyle/>
          <a:p>
            <a:pPr lvl="1"/>
            <a:r>
              <a:rPr lang="en-US" dirty="0">
                <a:solidFill>
                  <a:srgbClr val="D5FFF9"/>
                </a:solidFill>
              </a:rPr>
              <a:t>Waves in different parts of the electromagnetic spectrum differ not only in wavelength and frequency but also in how they are generated and what materials they will travel through.</a:t>
            </a:r>
          </a:p>
          <a:p>
            <a:pPr lvl="2"/>
            <a:r>
              <a:rPr lang="en-US" dirty="0">
                <a:solidFill>
                  <a:srgbClr val="F5D9C5"/>
                </a:solidFill>
              </a:rPr>
              <a:t>Infrared light is radiated by all warm bodies.</a:t>
            </a:r>
          </a:p>
          <a:p>
            <a:pPr lvl="2"/>
            <a:endParaRPr lang="en-US" dirty="0" smtClean="0">
              <a:solidFill>
                <a:srgbClr val="F5D9C5"/>
              </a:solidFill>
            </a:endParaRPr>
          </a:p>
          <a:p>
            <a:pPr lvl="2"/>
            <a:r>
              <a:rPr lang="en-US" dirty="0" smtClean="0">
                <a:solidFill>
                  <a:srgbClr val="F5D9C5"/>
                </a:solidFill>
              </a:rPr>
              <a:t>Oscillating </a:t>
            </a:r>
            <a:r>
              <a:rPr lang="en-US" dirty="0">
                <a:solidFill>
                  <a:srgbClr val="F5D9C5"/>
                </a:solidFill>
              </a:rPr>
              <a:t>atoms within the molecules of the warm body serve as the antennas.</a:t>
            </a:r>
          </a:p>
        </p:txBody>
      </p:sp>
      <p:pic>
        <p:nvPicPr>
          <p:cNvPr id="2003971" name="Picture 3" descr="16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492500"/>
            <a:ext cx="8856663" cy="330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26258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03970">
                                            <p:txEl>
                                              <p:pRg st="1" end="1"/>
                                            </p:txEl>
                                          </p:spTgt>
                                        </p:tgtEl>
                                        <p:attrNameLst>
                                          <p:attrName>style.visibility</p:attrName>
                                        </p:attrNameLst>
                                      </p:cBhvr>
                                      <p:to>
                                        <p:strVal val="visible"/>
                                      </p:to>
                                    </p:set>
                                    <p:animEffect transition="in" filter="dissolve">
                                      <p:cBhvr>
                                        <p:cTn id="7" dur="500"/>
                                        <p:tgtEl>
                                          <p:spTgt spid="2003970">
                                            <p:txEl>
                                              <p:pRg st="1" end="1"/>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03970">
                                            <p:txEl>
                                              <p:pRg st="3" end="3"/>
                                            </p:txEl>
                                          </p:spTgt>
                                        </p:tgtEl>
                                        <p:attrNameLst>
                                          <p:attrName>style.visibility</p:attrName>
                                        </p:attrNameLst>
                                      </p:cBhvr>
                                      <p:to>
                                        <p:strVal val="visible"/>
                                      </p:to>
                                    </p:set>
                                    <p:animEffect transition="in" filter="dissolve">
                                      <p:cBhvr>
                                        <p:cTn id="10" dur="500"/>
                                        <p:tgtEl>
                                          <p:spTgt spid="20039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3970" grpId="0" build="p" bldLvl="2"/>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7827" name="Rectangle 3"/>
          <p:cNvSpPr>
            <a:spLocks noGrp="1" noChangeArrowheads="1"/>
          </p:cNvSpPr>
          <p:nvPr>
            <p:ph type="body" idx="1"/>
          </p:nvPr>
        </p:nvSpPr>
        <p:spPr>
          <a:xfrm>
            <a:off x="0" y="304800"/>
            <a:ext cx="9144000" cy="3276600"/>
          </a:xfrm>
        </p:spPr>
        <p:txBody>
          <a:bodyPr/>
          <a:lstStyle/>
          <a:p>
            <a:pPr lvl="1"/>
            <a:r>
              <a:rPr lang="en-US">
                <a:solidFill>
                  <a:srgbClr val="D5FFF9"/>
                </a:solidFill>
              </a:rPr>
              <a:t>Waves in different parts of the electromagnetic spectrum differ not only in wavelength and frequency but also in how they are generated and what materials they will travel through.</a:t>
            </a:r>
          </a:p>
          <a:p>
            <a:pPr lvl="2"/>
            <a:r>
              <a:rPr lang="en-US">
                <a:solidFill>
                  <a:srgbClr val="F5D9C5"/>
                </a:solidFill>
              </a:rPr>
              <a:t>X rays will pass through materials that are opaque to visible light.</a:t>
            </a:r>
          </a:p>
          <a:p>
            <a:pPr lvl="2"/>
            <a:r>
              <a:rPr lang="en-US">
                <a:solidFill>
                  <a:srgbClr val="F5D9C5"/>
                </a:solidFill>
              </a:rPr>
              <a:t>Radio waves will pass through walls that light cannot penetrate.</a:t>
            </a:r>
          </a:p>
        </p:txBody>
      </p:sp>
      <p:pic>
        <p:nvPicPr>
          <p:cNvPr id="1997828" name="Picture 4" descr="16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492500"/>
            <a:ext cx="8856663" cy="330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0511292"/>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97827">
                                            <p:txEl>
                                              <p:pRg st="1" end="1"/>
                                            </p:txEl>
                                          </p:spTgt>
                                        </p:tgtEl>
                                        <p:attrNameLst>
                                          <p:attrName>style.visibility</p:attrName>
                                        </p:attrNameLst>
                                      </p:cBhvr>
                                      <p:to>
                                        <p:strVal val="visible"/>
                                      </p:to>
                                    </p:set>
                                    <p:animEffect transition="in" filter="dissolve">
                                      <p:cBhvr>
                                        <p:cTn id="7" dur="500"/>
                                        <p:tgtEl>
                                          <p:spTgt spid="1997827">
                                            <p:txEl>
                                              <p:pRg st="1" end="1"/>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97827">
                                            <p:txEl>
                                              <p:pRg st="2" end="2"/>
                                            </p:txEl>
                                          </p:spTgt>
                                        </p:tgtEl>
                                        <p:attrNameLst>
                                          <p:attrName>style.visibility</p:attrName>
                                        </p:attrNameLst>
                                      </p:cBhvr>
                                      <p:to>
                                        <p:strVal val="visible"/>
                                      </p:to>
                                    </p:set>
                                    <p:animEffect transition="in" filter="dissolve">
                                      <p:cBhvr>
                                        <p:cTn id="10" dur="500"/>
                                        <p:tgtEl>
                                          <p:spTgt spid="19978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782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9874" name="Rectangle 2"/>
          <p:cNvSpPr>
            <a:spLocks noGrp="1" noChangeArrowheads="1"/>
          </p:cNvSpPr>
          <p:nvPr>
            <p:ph type="body" idx="1"/>
          </p:nvPr>
        </p:nvSpPr>
        <p:spPr>
          <a:xfrm>
            <a:off x="0" y="304800"/>
            <a:ext cx="9144000" cy="3276600"/>
          </a:xfrm>
        </p:spPr>
        <p:txBody>
          <a:bodyPr/>
          <a:lstStyle/>
          <a:p>
            <a:pPr lvl="1">
              <a:lnSpc>
                <a:spcPct val="80000"/>
              </a:lnSpc>
            </a:pPr>
            <a:r>
              <a:rPr lang="en-US">
                <a:solidFill>
                  <a:srgbClr val="D5FFF9"/>
                </a:solidFill>
              </a:rPr>
              <a:t>Different wavelengths of visible light are associated with different colors.</a:t>
            </a:r>
          </a:p>
          <a:p>
            <a:pPr lvl="2">
              <a:lnSpc>
                <a:spcPct val="80000"/>
              </a:lnSpc>
            </a:pPr>
            <a:r>
              <a:rPr lang="en-US">
                <a:solidFill>
                  <a:srgbClr val="F5D9C5"/>
                </a:solidFill>
              </a:rPr>
              <a:t>Violet is about 3.8 x 10</a:t>
            </a:r>
            <a:r>
              <a:rPr lang="en-US" baseline="30000">
                <a:solidFill>
                  <a:srgbClr val="F5D9C5"/>
                </a:solidFill>
              </a:rPr>
              <a:t>-7</a:t>
            </a:r>
            <a:r>
              <a:rPr lang="en-US">
                <a:solidFill>
                  <a:srgbClr val="F5D9C5"/>
                </a:solidFill>
              </a:rPr>
              <a:t> m.</a:t>
            </a:r>
          </a:p>
          <a:p>
            <a:pPr lvl="2">
              <a:lnSpc>
                <a:spcPct val="80000"/>
              </a:lnSpc>
            </a:pPr>
            <a:r>
              <a:rPr lang="en-US">
                <a:solidFill>
                  <a:srgbClr val="F5D9C5"/>
                </a:solidFill>
              </a:rPr>
              <a:t>Wavelengths shorter than the violet comprise </a:t>
            </a:r>
            <a:r>
              <a:rPr lang="en-US" b="1" i="1">
                <a:solidFill>
                  <a:schemeClr val="accent1"/>
                </a:solidFill>
              </a:rPr>
              <a:t>ultraviolet light.</a:t>
            </a:r>
          </a:p>
          <a:p>
            <a:pPr lvl="2">
              <a:lnSpc>
                <a:spcPct val="80000"/>
              </a:lnSpc>
            </a:pPr>
            <a:r>
              <a:rPr lang="en-US">
                <a:solidFill>
                  <a:srgbClr val="F5D9C5"/>
                </a:solidFill>
              </a:rPr>
              <a:t>Red is about 7.5 x 10</a:t>
            </a:r>
            <a:r>
              <a:rPr lang="en-US" baseline="30000">
                <a:solidFill>
                  <a:srgbClr val="F5D9C5"/>
                </a:solidFill>
              </a:rPr>
              <a:t>-7</a:t>
            </a:r>
            <a:r>
              <a:rPr lang="en-US">
                <a:solidFill>
                  <a:srgbClr val="F5D9C5"/>
                </a:solidFill>
              </a:rPr>
              <a:t> m.</a:t>
            </a:r>
          </a:p>
          <a:p>
            <a:pPr lvl="2">
              <a:lnSpc>
                <a:spcPct val="80000"/>
              </a:lnSpc>
            </a:pPr>
            <a:r>
              <a:rPr lang="en-US">
                <a:solidFill>
                  <a:srgbClr val="F5D9C5"/>
                </a:solidFill>
              </a:rPr>
              <a:t>Wavelengths longer than the red comprise </a:t>
            </a:r>
            <a:r>
              <a:rPr lang="en-US" b="1" i="1">
                <a:solidFill>
                  <a:schemeClr val="accent1"/>
                </a:solidFill>
              </a:rPr>
              <a:t>infrared light.</a:t>
            </a:r>
          </a:p>
          <a:p>
            <a:pPr lvl="2">
              <a:lnSpc>
                <a:spcPct val="80000"/>
              </a:lnSpc>
            </a:pPr>
            <a:r>
              <a:rPr lang="en-US">
                <a:solidFill>
                  <a:srgbClr val="F5D9C5"/>
                </a:solidFill>
              </a:rPr>
              <a:t>In between, the colors are red, orange, yellow, green, blue, indigo, and violet.</a:t>
            </a:r>
          </a:p>
        </p:txBody>
      </p:sp>
      <p:pic>
        <p:nvPicPr>
          <p:cNvPr id="1999875" name="Picture 3" descr="16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492500"/>
            <a:ext cx="8856663" cy="330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2405014"/>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99874">
                                            <p:txEl>
                                              <p:pRg st="0" end="0"/>
                                            </p:txEl>
                                          </p:spTgt>
                                        </p:tgtEl>
                                        <p:attrNameLst>
                                          <p:attrName>style.visibility</p:attrName>
                                        </p:attrNameLst>
                                      </p:cBhvr>
                                      <p:to>
                                        <p:strVal val="visible"/>
                                      </p:to>
                                    </p:set>
                                    <p:animEffect transition="in" filter="dissolve">
                                      <p:cBhvr>
                                        <p:cTn id="7" dur="500"/>
                                        <p:tgtEl>
                                          <p:spTgt spid="19998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99874">
                                            <p:txEl>
                                              <p:pRg st="1" end="1"/>
                                            </p:txEl>
                                          </p:spTgt>
                                        </p:tgtEl>
                                        <p:attrNameLst>
                                          <p:attrName>style.visibility</p:attrName>
                                        </p:attrNameLst>
                                      </p:cBhvr>
                                      <p:to>
                                        <p:strVal val="visible"/>
                                      </p:to>
                                    </p:set>
                                    <p:animEffect transition="in" filter="dissolve">
                                      <p:cBhvr>
                                        <p:cTn id="12" dur="500"/>
                                        <p:tgtEl>
                                          <p:spTgt spid="199987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99874">
                                            <p:txEl>
                                              <p:pRg st="2" end="2"/>
                                            </p:txEl>
                                          </p:spTgt>
                                        </p:tgtEl>
                                        <p:attrNameLst>
                                          <p:attrName>style.visibility</p:attrName>
                                        </p:attrNameLst>
                                      </p:cBhvr>
                                      <p:to>
                                        <p:strVal val="visible"/>
                                      </p:to>
                                    </p:set>
                                    <p:animEffect transition="in" filter="dissolve">
                                      <p:cBhvr>
                                        <p:cTn id="17" dur="500"/>
                                        <p:tgtEl>
                                          <p:spTgt spid="199987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99874">
                                            <p:txEl>
                                              <p:pRg st="3" end="3"/>
                                            </p:txEl>
                                          </p:spTgt>
                                        </p:tgtEl>
                                        <p:attrNameLst>
                                          <p:attrName>style.visibility</p:attrName>
                                        </p:attrNameLst>
                                      </p:cBhvr>
                                      <p:to>
                                        <p:strVal val="visible"/>
                                      </p:to>
                                    </p:set>
                                    <p:animEffect transition="in" filter="dissolve">
                                      <p:cBhvr>
                                        <p:cTn id="22" dur="500"/>
                                        <p:tgtEl>
                                          <p:spTgt spid="199987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99874">
                                            <p:txEl>
                                              <p:pRg st="4" end="4"/>
                                            </p:txEl>
                                          </p:spTgt>
                                        </p:tgtEl>
                                        <p:attrNameLst>
                                          <p:attrName>style.visibility</p:attrName>
                                        </p:attrNameLst>
                                      </p:cBhvr>
                                      <p:to>
                                        <p:strVal val="visible"/>
                                      </p:to>
                                    </p:set>
                                    <p:animEffect transition="in" filter="dissolve">
                                      <p:cBhvr>
                                        <p:cTn id="27" dur="500"/>
                                        <p:tgtEl>
                                          <p:spTgt spid="199987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99874">
                                            <p:txEl>
                                              <p:pRg st="5" end="5"/>
                                            </p:txEl>
                                          </p:spTgt>
                                        </p:tgtEl>
                                        <p:attrNameLst>
                                          <p:attrName>style.visibility</p:attrName>
                                        </p:attrNameLst>
                                      </p:cBhvr>
                                      <p:to>
                                        <p:strVal val="visible"/>
                                      </p:to>
                                    </p:set>
                                    <p:animEffect transition="in" filter="dissolve">
                                      <p:cBhvr>
                                        <p:cTn id="32" dur="500"/>
                                        <p:tgtEl>
                                          <p:spTgt spid="199987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98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1442" name="Rectangle 2"/>
          <p:cNvSpPr>
            <a:spLocks noGrp="1" noChangeArrowheads="1"/>
          </p:cNvSpPr>
          <p:nvPr>
            <p:ph type="title"/>
          </p:nvPr>
        </p:nvSpPr>
        <p:spPr>
          <a:xfrm>
            <a:off x="685800" y="800100"/>
            <a:ext cx="7772400" cy="762000"/>
          </a:xfrm>
        </p:spPr>
        <p:txBody>
          <a:bodyPr/>
          <a:lstStyle/>
          <a:p>
            <a:r>
              <a:rPr lang="en-US"/>
              <a:t>Wavelength and Color</a:t>
            </a:r>
          </a:p>
        </p:txBody>
      </p:sp>
      <p:sp>
        <p:nvSpPr>
          <p:cNvPr id="1981443" name="Rectangle 3"/>
          <p:cNvSpPr>
            <a:spLocks noGrp="1" noChangeArrowheads="1"/>
          </p:cNvSpPr>
          <p:nvPr>
            <p:ph type="body" idx="1"/>
          </p:nvPr>
        </p:nvSpPr>
        <p:spPr/>
        <p:txBody>
          <a:bodyPr/>
          <a:lstStyle/>
          <a:p>
            <a:pPr>
              <a:lnSpc>
                <a:spcPct val="100000"/>
              </a:lnSpc>
              <a:buFont typeface="Wingdings" pitchFamily="2" charset="2"/>
              <a:buChar char="Ø"/>
            </a:pPr>
            <a:r>
              <a:rPr lang="en-US" sz="3600">
                <a:latin typeface="Comic Sans MS" pitchFamily="66" charset="0"/>
              </a:rPr>
              <a:t>How do we perceive				</a:t>
            </a:r>
            <a:r>
              <a:rPr lang="en-US" sz="4000">
                <a:latin typeface="Comic Sans MS" pitchFamily="66" charset="0"/>
              </a:rPr>
              <a:t>?</a:t>
            </a:r>
            <a:r>
              <a:rPr lang="en-US" sz="3600">
                <a:latin typeface="Comic Sans MS" pitchFamily="66" charset="0"/>
              </a:rPr>
              <a:t> </a:t>
            </a:r>
          </a:p>
          <a:p>
            <a:pPr>
              <a:lnSpc>
                <a:spcPct val="100000"/>
              </a:lnSpc>
              <a:buFont typeface="Wingdings" pitchFamily="2" charset="2"/>
              <a:buChar char="Ø"/>
            </a:pPr>
            <a:r>
              <a:rPr lang="en-US" sz="3600">
                <a:latin typeface="Comic Sans MS" pitchFamily="66" charset="0"/>
              </a:rPr>
              <a:t>What causes different objects to have					</a:t>
            </a:r>
          </a:p>
          <a:p>
            <a:pPr>
              <a:lnSpc>
                <a:spcPct val="100000"/>
              </a:lnSpc>
              <a:buFont typeface="Wingdings" pitchFamily="2" charset="2"/>
              <a:buNone/>
            </a:pPr>
            <a:r>
              <a:rPr lang="en-US" sz="3600">
                <a:latin typeface="Comic Sans MS" pitchFamily="66" charset="0"/>
              </a:rPr>
              <a:t>								?</a:t>
            </a:r>
          </a:p>
          <a:p>
            <a:pPr>
              <a:lnSpc>
                <a:spcPct val="100000"/>
              </a:lnSpc>
              <a:buFont typeface="Wingdings" pitchFamily="2" charset="2"/>
              <a:buNone/>
            </a:pPr>
            <a:endParaRPr lang="en-US" sz="3600">
              <a:latin typeface="Comic Sans MS" pitchFamily="66" charset="0"/>
            </a:endParaRPr>
          </a:p>
          <a:p>
            <a:pPr>
              <a:lnSpc>
                <a:spcPct val="100000"/>
              </a:lnSpc>
              <a:buFont typeface="Wingdings" pitchFamily="2" charset="2"/>
              <a:buChar char="Ø"/>
            </a:pPr>
            <a:r>
              <a:rPr lang="en-US" sz="3600">
                <a:latin typeface="Comic Sans MS" pitchFamily="66" charset="0"/>
              </a:rPr>
              <a:t>Why is the sky				?</a:t>
            </a:r>
          </a:p>
        </p:txBody>
      </p:sp>
      <p:sp>
        <p:nvSpPr>
          <p:cNvPr id="1981447" name="WordArt 7"/>
          <p:cNvSpPr>
            <a:spLocks noChangeArrowheads="1" noChangeShapeType="1" noTextEdit="1"/>
          </p:cNvSpPr>
          <p:nvPr/>
        </p:nvSpPr>
        <p:spPr bwMode="auto">
          <a:xfrm>
            <a:off x="5410200" y="1981200"/>
            <a:ext cx="2654300" cy="558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Comic Sans MS"/>
              </a:rPr>
              <a:t>color</a:t>
            </a:r>
          </a:p>
        </p:txBody>
      </p:sp>
      <p:sp>
        <p:nvSpPr>
          <p:cNvPr id="1981448" name="WordArt 8"/>
          <p:cNvSpPr>
            <a:spLocks noChangeArrowheads="1" noChangeShapeType="1" noTextEdit="1"/>
          </p:cNvSpPr>
          <p:nvPr/>
        </p:nvSpPr>
        <p:spPr bwMode="auto">
          <a:xfrm>
            <a:off x="2895600" y="3505200"/>
            <a:ext cx="4191000" cy="9525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different colors</a:t>
            </a:r>
          </a:p>
        </p:txBody>
      </p:sp>
      <p:sp>
        <p:nvSpPr>
          <p:cNvPr id="1981449" name="WordArt 9"/>
          <p:cNvSpPr>
            <a:spLocks noChangeArrowheads="1" noChangeShapeType="1" noTextEdit="1"/>
          </p:cNvSpPr>
          <p:nvPr/>
        </p:nvSpPr>
        <p:spPr bwMode="auto">
          <a:xfrm>
            <a:off x="4419600" y="5181600"/>
            <a:ext cx="2654300" cy="5588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BLUE</a:t>
            </a:r>
          </a:p>
        </p:txBody>
      </p:sp>
    </p:spTree>
    <p:extLst>
      <p:ext uri="{BB962C8B-B14F-4D97-AF65-F5344CB8AC3E}">
        <p14:creationId xmlns:p14="http://schemas.microsoft.com/office/powerpoint/2010/main" val="2748948034"/>
      </p:ext>
    </p:extLst>
  </p:cSld>
  <p:clrMapOvr>
    <a:masterClrMapping/>
  </p:clrMapOvr>
  <p:transition spd="med">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8066" name="Rectangle 2"/>
          <p:cNvSpPr>
            <a:spLocks noGrp="1" noChangeArrowheads="1"/>
          </p:cNvSpPr>
          <p:nvPr>
            <p:ph type="title"/>
          </p:nvPr>
        </p:nvSpPr>
        <p:spPr>
          <a:xfrm>
            <a:off x="0" y="650875"/>
            <a:ext cx="9144000" cy="1066800"/>
          </a:xfrm>
        </p:spPr>
        <p:txBody>
          <a:bodyPr/>
          <a:lstStyle/>
          <a:p>
            <a:r>
              <a:rPr lang="en-US" sz="3200"/>
              <a:t>Newton demonstrated that white light is a mixture of colors.</a:t>
            </a:r>
            <a:endParaRPr lang="en-US"/>
          </a:p>
        </p:txBody>
      </p:sp>
      <p:sp>
        <p:nvSpPr>
          <p:cNvPr id="2008067" name="Rectangle 3"/>
          <p:cNvSpPr>
            <a:spLocks noGrp="1" noChangeArrowheads="1"/>
          </p:cNvSpPr>
          <p:nvPr>
            <p:ph type="body" idx="1"/>
          </p:nvPr>
        </p:nvSpPr>
        <p:spPr>
          <a:xfrm>
            <a:off x="0" y="2057400"/>
            <a:ext cx="9144000" cy="1143000"/>
          </a:xfrm>
        </p:spPr>
        <p:txBody>
          <a:bodyPr/>
          <a:lstStyle/>
          <a:p>
            <a:pPr lvl="1">
              <a:lnSpc>
                <a:spcPct val="80000"/>
              </a:lnSpc>
            </a:pPr>
            <a:r>
              <a:rPr lang="en-US" sz="2400">
                <a:solidFill>
                  <a:srgbClr val="D5FFF9"/>
                </a:solidFill>
              </a:rPr>
              <a:t>He showed that white light from the sun, after being split into different colors by one prism, can be recombined by a second prism to form white light again.</a:t>
            </a:r>
            <a:endParaRPr lang="en-US" sz="2400">
              <a:solidFill>
                <a:schemeClr val="hlink"/>
              </a:solidFill>
            </a:endParaRPr>
          </a:p>
        </p:txBody>
      </p:sp>
      <p:pic>
        <p:nvPicPr>
          <p:cNvPr id="2008069" name="Picture 5" descr="16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44838"/>
            <a:ext cx="8229600" cy="37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516032"/>
      </p:ext>
    </p:extLst>
  </p:cSld>
  <p:clrMapOvr>
    <a:masterClrMapping/>
  </p:clrMapOvr>
  <p:transition spd="med">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0114" name="Rectangle 2"/>
          <p:cNvSpPr>
            <a:spLocks noGrp="1" noChangeArrowheads="1"/>
          </p:cNvSpPr>
          <p:nvPr>
            <p:ph type="title"/>
          </p:nvPr>
        </p:nvSpPr>
        <p:spPr>
          <a:xfrm>
            <a:off x="0" y="381000"/>
            <a:ext cx="9144000" cy="579438"/>
          </a:xfrm>
        </p:spPr>
        <p:txBody>
          <a:bodyPr/>
          <a:lstStyle/>
          <a:p>
            <a:r>
              <a:rPr lang="en-US" sz="3200"/>
              <a:t>How do our eyes distinguish color?</a:t>
            </a:r>
            <a:endParaRPr lang="en-US"/>
          </a:p>
        </p:txBody>
      </p:sp>
      <p:sp>
        <p:nvSpPr>
          <p:cNvPr id="2010115" name="Rectangle 3"/>
          <p:cNvSpPr>
            <a:spLocks noGrp="1" noChangeArrowheads="1"/>
          </p:cNvSpPr>
          <p:nvPr>
            <p:ph type="body" idx="1"/>
          </p:nvPr>
        </p:nvSpPr>
        <p:spPr>
          <a:xfrm>
            <a:off x="0" y="1371600"/>
            <a:ext cx="9144000" cy="1752600"/>
          </a:xfrm>
        </p:spPr>
        <p:txBody>
          <a:bodyPr/>
          <a:lstStyle/>
          <a:p>
            <a:pPr lvl="1">
              <a:lnSpc>
                <a:spcPct val="80000"/>
              </a:lnSpc>
            </a:pPr>
            <a:r>
              <a:rPr lang="en-US" sz="2400">
                <a:solidFill>
                  <a:srgbClr val="D5FFF9"/>
                </a:solidFill>
              </a:rPr>
              <a:t>Light is focused by the cornea and lens onto the retina.</a:t>
            </a:r>
          </a:p>
          <a:p>
            <a:pPr lvl="1">
              <a:lnSpc>
                <a:spcPct val="80000"/>
              </a:lnSpc>
            </a:pPr>
            <a:r>
              <a:rPr lang="en-US" sz="2400">
                <a:solidFill>
                  <a:srgbClr val="D5FFF9"/>
                </a:solidFill>
              </a:rPr>
              <a:t>The retina is made up of light-sensitive cells called rods and cones.</a:t>
            </a:r>
          </a:p>
          <a:p>
            <a:pPr lvl="1">
              <a:lnSpc>
                <a:spcPct val="80000"/>
              </a:lnSpc>
            </a:pPr>
            <a:r>
              <a:rPr lang="en-US" sz="2400">
                <a:solidFill>
                  <a:srgbClr val="D5FFF9"/>
                </a:solidFill>
              </a:rPr>
              <a:t>Three types of cones are sensitive to light in different parts of the spectrum.</a:t>
            </a:r>
          </a:p>
        </p:txBody>
      </p:sp>
      <p:pic>
        <p:nvPicPr>
          <p:cNvPr id="2010117" name="Picture 5" descr="16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213100"/>
            <a:ext cx="7104063" cy="364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385505"/>
      </p:ext>
    </p:extLst>
  </p:cSld>
  <p:clrMapOvr>
    <a:masterClrMapping/>
  </p:clrMapOvr>
  <p:transition spd="med">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2163" name="Rectangle 3"/>
          <p:cNvSpPr>
            <a:spLocks noGrp="1" noChangeArrowheads="1"/>
          </p:cNvSpPr>
          <p:nvPr>
            <p:ph type="body" idx="1"/>
          </p:nvPr>
        </p:nvSpPr>
        <p:spPr>
          <a:xfrm>
            <a:off x="0" y="381000"/>
            <a:ext cx="9144000" cy="3733800"/>
          </a:xfrm>
        </p:spPr>
        <p:txBody>
          <a:bodyPr/>
          <a:lstStyle/>
          <a:p>
            <a:pPr lvl="1">
              <a:lnSpc>
                <a:spcPct val="80000"/>
              </a:lnSpc>
              <a:buClr>
                <a:schemeClr val="folHlink"/>
              </a:buClr>
              <a:buFont typeface="Wingdings" pitchFamily="2" charset="2"/>
              <a:buChar char="Ø"/>
            </a:pPr>
            <a:r>
              <a:rPr lang="en-US" b="1" i="1">
                <a:solidFill>
                  <a:schemeClr val="accent1"/>
                </a:solidFill>
              </a:rPr>
              <a:t>S cones</a:t>
            </a:r>
            <a:r>
              <a:rPr lang="en-US">
                <a:solidFill>
                  <a:srgbClr val="EBFFA4"/>
                </a:solidFill>
              </a:rPr>
              <a:t> are most sensitive to shorter wavelengths.</a:t>
            </a:r>
          </a:p>
          <a:p>
            <a:pPr lvl="1">
              <a:lnSpc>
                <a:spcPct val="80000"/>
              </a:lnSpc>
              <a:buClr>
                <a:schemeClr val="folHlink"/>
              </a:buClr>
              <a:buFont typeface="Wingdings" pitchFamily="2" charset="2"/>
              <a:buChar char="Ø"/>
            </a:pPr>
            <a:r>
              <a:rPr lang="en-US" b="1" i="1">
                <a:solidFill>
                  <a:schemeClr val="accent1"/>
                </a:solidFill>
              </a:rPr>
              <a:t>M cones</a:t>
            </a:r>
            <a:r>
              <a:rPr lang="en-US">
                <a:solidFill>
                  <a:srgbClr val="EBFFA4"/>
                </a:solidFill>
              </a:rPr>
              <a:t> are most sensitive to medium wavelengths.</a:t>
            </a:r>
          </a:p>
          <a:p>
            <a:pPr lvl="1">
              <a:lnSpc>
                <a:spcPct val="80000"/>
              </a:lnSpc>
              <a:buClr>
                <a:schemeClr val="folHlink"/>
              </a:buClr>
              <a:buFont typeface="Wingdings" pitchFamily="2" charset="2"/>
              <a:buChar char="Ø"/>
            </a:pPr>
            <a:r>
              <a:rPr lang="en-US" b="1" i="1">
                <a:solidFill>
                  <a:schemeClr val="accent1"/>
                </a:solidFill>
              </a:rPr>
              <a:t>L cones</a:t>
            </a:r>
            <a:r>
              <a:rPr lang="en-US">
                <a:solidFill>
                  <a:srgbClr val="EBFFA4"/>
                </a:solidFill>
              </a:rPr>
              <a:t> are most sensitive to longer wavelengths.</a:t>
            </a:r>
          </a:p>
          <a:p>
            <a:pPr lvl="1">
              <a:lnSpc>
                <a:spcPct val="80000"/>
              </a:lnSpc>
              <a:buClr>
                <a:schemeClr val="folHlink"/>
              </a:buClr>
              <a:buFont typeface="Wingdings" pitchFamily="2" charset="2"/>
              <a:buChar char="Ø"/>
            </a:pPr>
            <a:r>
              <a:rPr lang="en-US">
                <a:solidFill>
                  <a:srgbClr val="EBFFA4"/>
                </a:solidFill>
              </a:rPr>
              <a:t>The sensitivity ranges overlap, so that light near the middle of the visible spectrum will stimulate all three cone types.</a:t>
            </a:r>
          </a:p>
        </p:txBody>
      </p:sp>
      <p:pic>
        <p:nvPicPr>
          <p:cNvPr id="2012165" name="Picture 5" descr="16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819400"/>
            <a:ext cx="4895850" cy="373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12167" name="Rectangle 7"/>
          <p:cNvSpPr>
            <a:spLocks noChangeArrowheads="1"/>
          </p:cNvSpPr>
          <p:nvPr/>
        </p:nvSpPr>
        <p:spPr bwMode="auto">
          <a:xfrm>
            <a:off x="152400" y="3733800"/>
            <a:ext cx="3810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FFFF00"/>
              </a:buClr>
              <a:buFont typeface="Wingdings" pitchFamily="2" charset="2"/>
              <a:buChar char="§"/>
            </a:pPr>
            <a:r>
              <a:rPr lang="en-US" dirty="0">
                <a:solidFill>
                  <a:srgbClr val="FFB8AD"/>
                </a:solidFill>
                <a:latin typeface="Arial" charset="0"/>
              </a:rPr>
              <a:t>Light of 650 nm wavelength stimulates L cones strongest and S cones weakest; </a:t>
            </a:r>
            <a:endParaRPr lang="en-US" dirty="0" smtClean="0">
              <a:solidFill>
                <a:srgbClr val="FFB8AD"/>
              </a:solidFill>
              <a:latin typeface="Arial" charset="0"/>
            </a:endParaRPr>
          </a:p>
          <a:p>
            <a:pPr>
              <a:buClr>
                <a:srgbClr val="FFFF00"/>
              </a:buClr>
              <a:buFont typeface="Wingdings" pitchFamily="2" charset="2"/>
              <a:buChar char="§"/>
            </a:pPr>
            <a:endParaRPr lang="en-US" dirty="0">
              <a:solidFill>
                <a:srgbClr val="FFB8AD"/>
              </a:solidFill>
              <a:latin typeface="Arial" charset="0"/>
            </a:endParaRPr>
          </a:p>
          <a:p>
            <a:pPr>
              <a:buClr>
                <a:srgbClr val="FFFF00"/>
              </a:buClr>
              <a:buFont typeface="Wingdings" pitchFamily="2" charset="2"/>
              <a:buChar char="§"/>
            </a:pPr>
            <a:r>
              <a:rPr lang="en-US" dirty="0" smtClean="0">
                <a:solidFill>
                  <a:srgbClr val="FFB8AD"/>
                </a:solidFill>
                <a:latin typeface="Arial" charset="0"/>
              </a:rPr>
              <a:t>the </a:t>
            </a:r>
            <a:r>
              <a:rPr lang="en-US" dirty="0">
                <a:solidFill>
                  <a:srgbClr val="FFB8AD"/>
                </a:solidFill>
                <a:latin typeface="Arial" charset="0"/>
              </a:rPr>
              <a:t>brain identifies the color red.</a:t>
            </a:r>
          </a:p>
        </p:txBody>
      </p:sp>
    </p:spTree>
    <p:extLst>
      <p:ext uri="{BB962C8B-B14F-4D97-AF65-F5344CB8AC3E}">
        <p14:creationId xmlns:p14="http://schemas.microsoft.com/office/powerpoint/2010/main" val="1937135444"/>
      </p:ext>
    </p:extLst>
  </p:cSld>
  <p:clrMapOvr>
    <a:masterClrMapping/>
  </p:clrMapOvr>
  <p:transition spd="med">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Rectangle 2"/>
          <p:cNvSpPr>
            <a:spLocks noGrp="1" noChangeArrowheads="1"/>
          </p:cNvSpPr>
          <p:nvPr>
            <p:ph type="title"/>
          </p:nvPr>
        </p:nvSpPr>
        <p:spPr>
          <a:xfrm>
            <a:off x="685800" y="228600"/>
            <a:ext cx="7772400" cy="762000"/>
          </a:xfrm>
        </p:spPr>
        <p:txBody>
          <a:bodyPr/>
          <a:lstStyle/>
          <a:p>
            <a:r>
              <a:rPr lang="en-US" dirty="0"/>
              <a:t>Color Mixing</a:t>
            </a:r>
          </a:p>
        </p:txBody>
      </p:sp>
      <p:sp>
        <p:nvSpPr>
          <p:cNvPr id="1147907" name="Rectangle 3"/>
          <p:cNvSpPr>
            <a:spLocks noGrp="1" noChangeArrowheads="1"/>
          </p:cNvSpPr>
          <p:nvPr>
            <p:ph type="body" idx="1"/>
          </p:nvPr>
        </p:nvSpPr>
        <p:spPr>
          <a:xfrm>
            <a:off x="527957" y="990600"/>
            <a:ext cx="8077200" cy="1676400"/>
          </a:xfrm>
        </p:spPr>
        <p:txBody>
          <a:bodyPr/>
          <a:lstStyle/>
          <a:p>
            <a:pPr>
              <a:lnSpc>
                <a:spcPct val="80000"/>
              </a:lnSpc>
            </a:pPr>
            <a:r>
              <a:rPr lang="en-US" sz="2800" dirty="0"/>
              <a:t>The process of mixing two different wavelengths of light, such as red and green, to produce a response interpreted as another color, such as yellow, is </a:t>
            </a:r>
            <a:r>
              <a:rPr lang="en-US" sz="2800" dirty="0">
                <a:solidFill>
                  <a:schemeClr val="accent1"/>
                </a:solidFill>
              </a:rPr>
              <a:t>additive color mixing</a:t>
            </a:r>
            <a:r>
              <a:rPr lang="en-US" sz="2800" dirty="0"/>
              <a:t>.</a:t>
            </a:r>
          </a:p>
        </p:txBody>
      </p:sp>
      <p:sp>
        <p:nvSpPr>
          <p:cNvPr id="1147910" name="Text Box 6"/>
          <p:cNvSpPr txBox="1">
            <a:spLocks noChangeArrowheads="1"/>
          </p:cNvSpPr>
          <p:nvPr/>
        </p:nvSpPr>
        <p:spPr bwMode="auto">
          <a:xfrm>
            <a:off x="533400" y="2971800"/>
            <a:ext cx="47244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buClr>
                <a:schemeClr val="tx2"/>
              </a:buClr>
              <a:buFont typeface="Wingdings" pitchFamily="2" charset="2"/>
              <a:buChar char="§"/>
            </a:pPr>
            <a:r>
              <a:rPr lang="en-US" sz="2000" dirty="0">
                <a:latin typeface="Arial" charset="0"/>
              </a:rPr>
              <a:t>Combining the three primary colors blue, green, and red in different amounts can produce responses in our brains corresponding to all the colors we are used to identifying</a:t>
            </a:r>
            <a:r>
              <a:rPr lang="en-US" sz="2000" dirty="0" smtClean="0">
                <a:latin typeface="Arial" charset="0"/>
              </a:rPr>
              <a:t>.</a:t>
            </a:r>
          </a:p>
          <a:p>
            <a:pPr lvl="1">
              <a:buClr>
                <a:schemeClr val="tx2"/>
              </a:buClr>
              <a:buFont typeface="Wingdings" pitchFamily="2" charset="2"/>
              <a:buChar char="§"/>
            </a:pPr>
            <a:endParaRPr lang="en-US" sz="2000" dirty="0">
              <a:latin typeface="Arial" charset="0"/>
            </a:endParaRPr>
          </a:p>
          <a:p>
            <a:pPr lvl="1">
              <a:buClr>
                <a:schemeClr val="tx2"/>
              </a:buClr>
              <a:buFont typeface="Wingdings" pitchFamily="2" charset="2"/>
              <a:buChar char="§"/>
            </a:pPr>
            <a:r>
              <a:rPr lang="en-US" sz="2000" dirty="0">
                <a:latin typeface="Arial" charset="0"/>
              </a:rPr>
              <a:t>Red and green make yellow, blue and green make cyan, and blue and red make magenta</a:t>
            </a:r>
            <a:r>
              <a:rPr lang="en-US" sz="2000" dirty="0" smtClean="0">
                <a:latin typeface="Arial" charset="0"/>
              </a:rPr>
              <a:t>.</a:t>
            </a:r>
          </a:p>
          <a:p>
            <a:pPr lvl="1">
              <a:buClr>
                <a:schemeClr val="tx2"/>
              </a:buClr>
              <a:buFont typeface="Wingdings" pitchFamily="2" charset="2"/>
              <a:buChar char="§"/>
            </a:pPr>
            <a:endParaRPr lang="en-US" sz="2000" dirty="0">
              <a:latin typeface="Arial" charset="0"/>
            </a:endParaRPr>
          </a:p>
          <a:p>
            <a:pPr lvl="1">
              <a:buClr>
                <a:schemeClr val="tx2"/>
              </a:buClr>
              <a:buFont typeface="Wingdings" pitchFamily="2" charset="2"/>
              <a:buChar char="§"/>
            </a:pPr>
            <a:r>
              <a:rPr lang="en-US" sz="2000" dirty="0">
                <a:latin typeface="Arial" charset="0"/>
              </a:rPr>
              <a:t>Combining all three colors produces white.</a:t>
            </a:r>
          </a:p>
        </p:txBody>
      </p:sp>
      <p:pic>
        <p:nvPicPr>
          <p:cNvPr id="11479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6100" y="3429000"/>
            <a:ext cx="29845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269810"/>
      </p:ext>
    </p:extLst>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1202" name="Rectangle 2"/>
          <p:cNvSpPr>
            <a:spLocks noGrp="1" noChangeArrowheads="1"/>
          </p:cNvSpPr>
          <p:nvPr>
            <p:ph type="body" idx="1"/>
          </p:nvPr>
        </p:nvSpPr>
        <p:spPr>
          <a:xfrm>
            <a:off x="228600" y="152400"/>
            <a:ext cx="8915400" cy="3733800"/>
          </a:xfrm>
        </p:spPr>
        <p:txBody>
          <a:bodyPr/>
          <a:lstStyle/>
          <a:p>
            <a:pPr>
              <a:lnSpc>
                <a:spcPct val="80000"/>
              </a:lnSpc>
              <a:spcBef>
                <a:spcPct val="30000"/>
              </a:spcBef>
            </a:pPr>
            <a:r>
              <a:rPr lang="en-US" sz="2200" dirty="0"/>
              <a:t>If instead of moving your hand back and forth just once, you continue to produce pulses, you will send a series of longitudinal pulses down the Slinky.</a:t>
            </a:r>
          </a:p>
          <a:p>
            <a:pPr lvl="1">
              <a:lnSpc>
                <a:spcPct val="80000"/>
              </a:lnSpc>
              <a:spcBef>
                <a:spcPct val="30000"/>
              </a:spcBef>
            </a:pPr>
            <a:r>
              <a:rPr lang="en-US" sz="2000" dirty="0"/>
              <a:t>If equal time intervals separate the pulses, you produce a </a:t>
            </a:r>
            <a:r>
              <a:rPr lang="en-US" sz="2000" b="1" i="1" dirty="0">
                <a:solidFill>
                  <a:schemeClr val="accent1"/>
                </a:solidFill>
              </a:rPr>
              <a:t>periodic wave</a:t>
            </a:r>
            <a:r>
              <a:rPr lang="en-US" sz="2000" dirty="0" smtClean="0"/>
              <a:t>.</a:t>
            </a:r>
          </a:p>
          <a:p>
            <a:pPr lvl="1">
              <a:lnSpc>
                <a:spcPct val="80000"/>
              </a:lnSpc>
              <a:spcBef>
                <a:spcPct val="30000"/>
              </a:spcBef>
            </a:pPr>
            <a:endParaRPr lang="en-US" sz="2000" dirty="0"/>
          </a:p>
          <a:p>
            <a:pPr lvl="1">
              <a:lnSpc>
                <a:spcPct val="80000"/>
              </a:lnSpc>
              <a:spcBef>
                <a:spcPct val="30000"/>
              </a:spcBef>
            </a:pPr>
            <a:r>
              <a:rPr lang="en-US" sz="2000" dirty="0"/>
              <a:t>The time between pulses is the </a:t>
            </a:r>
            <a:r>
              <a:rPr lang="en-US" sz="2000" dirty="0">
                <a:solidFill>
                  <a:srgbClr val="FAA368"/>
                </a:solidFill>
              </a:rPr>
              <a:t>period</a:t>
            </a:r>
            <a:r>
              <a:rPr lang="en-US" sz="2000" dirty="0"/>
              <a:t> </a:t>
            </a:r>
            <a:r>
              <a:rPr lang="en-US" sz="2000" i="1" dirty="0">
                <a:solidFill>
                  <a:srgbClr val="FAA368"/>
                </a:solidFill>
                <a:latin typeface="Times New Roman" pitchFamily="79" charset="0"/>
              </a:rPr>
              <a:t>T</a:t>
            </a:r>
            <a:r>
              <a:rPr lang="en-US" sz="2000" dirty="0"/>
              <a:t> of the wave.</a:t>
            </a:r>
          </a:p>
          <a:p>
            <a:pPr lvl="1">
              <a:lnSpc>
                <a:spcPct val="80000"/>
              </a:lnSpc>
              <a:spcBef>
                <a:spcPct val="30000"/>
              </a:spcBef>
            </a:pPr>
            <a:endParaRPr lang="en-US" sz="2000" dirty="0" smtClean="0"/>
          </a:p>
          <a:p>
            <a:pPr lvl="1">
              <a:lnSpc>
                <a:spcPct val="80000"/>
              </a:lnSpc>
              <a:spcBef>
                <a:spcPct val="30000"/>
              </a:spcBef>
            </a:pPr>
            <a:r>
              <a:rPr lang="en-US" sz="2000" dirty="0" smtClean="0"/>
              <a:t>The </a:t>
            </a:r>
            <a:r>
              <a:rPr lang="en-US" sz="2000" dirty="0"/>
              <a:t>number of pulses or cycles per unit of time is the </a:t>
            </a:r>
            <a:r>
              <a:rPr lang="en-US" sz="2000" dirty="0">
                <a:solidFill>
                  <a:srgbClr val="FAA368"/>
                </a:solidFill>
              </a:rPr>
              <a:t>frequency</a:t>
            </a:r>
            <a:r>
              <a:rPr lang="en-US" sz="2000" dirty="0"/>
              <a:t> </a:t>
            </a:r>
            <a:r>
              <a:rPr lang="en-US" sz="2000" i="1" dirty="0">
                <a:solidFill>
                  <a:srgbClr val="FAA368"/>
                </a:solidFill>
                <a:latin typeface="Times New Roman" pitchFamily="79" charset="0"/>
              </a:rPr>
              <a:t>f = 1/T</a:t>
            </a:r>
            <a:r>
              <a:rPr lang="en-US" sz="2000" dirty="0">
                <a:latin typeface="Times New Roman" pitchFamily="79" charset="0"/>
              </a:rPr>
              <a:t>.</a:t>
            </a:r>
          </a:p>
          <a:p>
            <a:pPr lvl="1">
              <a:lnSpc>
                <a:spcPct val="80000"/>
              </a:lnSpc>
              <a:spcBef>
                <a:spcPct val="30000"/>
              </a:spcBef>
            </a:pPr>
            <a:endParaRPr lang="en-US" sz="2000" dirty="0" smtClean="0"/>
          </a:p>
          <a:p>
            <a:pPr lvl="1">
              <a:lnSpc>
                <a:spcPct val="80000"/>
              </a:lnSpc>
              <a:spcBef>
                <a:spcPct val="30000"/>
              </a:spcBef>
            </a:pPr>
            <a:r>
              <a:rPr lang="en-US" sz="2000" dirty="0" smtClean="0"/>
              <a:t>The </a:t>
            </a:r>
            <a:r>
              <a:rPr lang="en-US" sz="2000" dirty="0"/>
              <a:t>distance between the same points on successive pulses is the </a:t>
            </a:r>
            <a:r>
              <a:rPr lang="en-US" sz="2000" dirty="0">
                <a:solidFill>
                  <a:srgbClr val="FAA368"/>
                </a:solidFill>
              </a:rPr>
              <a:t>wavelength </a:t>
            </a:r>
            <a:r>
              <a:rPr lang="en-US" sz="2000" dirty="0">
                <a:solidFill>
                  <a:srgbClr val="FAA368"/>
                </a:solidFill>
                <a:sym typeface="Symbol" pitchFamily="79" charset="2"/>
              </a:rPr>
              <a:t></a:t>
            </a:r>
            <a:r>
              <a:rPr lang="en-US" sz="2000" dirty="0"/>
              <a:t>.</a:t>
            </a:r>
          </a:p>
          <a:p>
            <a:pPr lvl="1">
              <a:lnSpc>
                <a:spcPct val="80000"/>
              </a:lnSpc>
              <a:spcBef>
                <a:spcPct val="30000"/>
              </a:spcBef>
            </a:pPr>
            <a:endParaRPr lang="en-US" sz="2000" dirty="0" smtClean="0"/>
          </a:p>
          <a:p>
            <a:pPr lvl="1">
              <a:lnSpc>
                <a:spcPct val="80000"/>
              </a:lnSpc>
              <a:spcBef>
                <a:spcPct val="30000"/>
              </a:spcBef>
            </a:pPr>
            <a:r>
              <a:rPr lang="en-US" sz="2000" dirty="0" smtClean="0"/>
              <a:t>A </a:t>
            </a:r>
            <a:r>
              <a:rPr lang="en-US" sz="2000" dirty="0"/>
              <a:t>pulse travels a distance of one wavelength in a time of one period.</a:t>
            </a:r>
          </a:p>
          <a:p>
            <a:pPr lvl="1">
              <a:lnSpc>
                <a:spcPct val="80000"/>
              </a:lnSpc>
              <a:spcBef>
                <a:spcPct val="30000"/>
              </a:spcBef>
            </a:pPr>
            <a:endParaRPr lang="en-US" sz="2000" dirty="0" smtClean="0"/>
          </a:p>
          <a:p>
            <a:pPr lvl="1">
              <a:lnSpc>
                <a:spcPct val="80000"/>
              </a:lnSpc>
              <a:spcBef>
                <a:spcPct val="30000"/>
              </a:spcBef>
            </a:pPr>
            <a:r>
              <a:rPr lang="en-US" sz="2000" dirty="0" smtClean="0"/>
              <a:t>The </a:t>
            </a:r>
            <a:r>
              <a:rPr lang="en-US" sz="2000" dirty="0"/>
              <a:t>speed is then the wavelength divided by the period:</a:t>
            </a:r>
          </a:p>
        </p:txBody>
      </p:sp>
      <p:pic>
        <p:nvPicPr>
          <p:cNvPr id="1971204" name="Picture 4" descr="15_0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5437113"/>
            <a:ext cx="3505200" cy="140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71205" name="Object 5"/>
          <p:cNvGraphicFramePr>
            <a:graphicFrameLocks noChangeAspect="1"/>
          </p:cNvGraphicFramePr>
          <p:nvPr>
            <p:extLst>
              <p:ext uri="{D42A27DB-BD31-4B8C-83A1-F6EECF244321}">
                <p14:modId xmlns:p14="http://schemas.microsoft.com/office/powerpoint/2010/main" val="3277007318"/>
              </p:ext>
            </p:extLst>
          </p:nvPr>
        </p:nvGraphicFramePr>
        <p:xfrm>
          <a:off x="5486400" y="5705161"/>
          <a:ext cx="2139950" cy="868362"/>
        </p:xfrm>
        <a:graphic>
          <a:graphicData uri="http://schemas.openxmlformats.org/presentationml/2006/ole">
            <mc:AlternateContent xmlns:mc="http://schemas.openxmlformats.org/markup-compatibility/2006">
              <mc:Choice xmlns:v="urn:schemas-microsoft-com:vml" Requires="v">
                <p:oleObj spid="_x0000_s1971347" name="Equation" r:id="rId5" imgW="723900" imgH="368300" progId="Equation.3">
                  <p:embed/>
                </p:oleObj>
              </mc:Choice>
              <mc:Fallback>
                <p:oleObj name="Equation" r:id="rId5" imgW="723900" imgH="3683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l="-12631" r="-12631"/>
                      <a:stretch>
                        <a:fillRect/>
                      </a:stretch>
                    </p:blipFill>
                    <p:spPr bwMode="auto">
                      <a:xfrm>
                        <a:off x="5486400" y="5705161"/>
                        <a:ext cx="2139950" cy="868362"/>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8002"/>
            <a:ext cx="7772400" cy="553998"/>
          </a:xfrm>
        </p:spPr>
        <p:txBody>
          <a:bodyPr/>
          <a:lstStyle/>
          <a:p>
            <a:r>
              <a:rPr lang="en-US" sz="3000" dirty="0" smtClean="0">
                <a:solidFill>
                  <a:srgbClr val="FFFF00"/>
                </a:solidFill>
                <a:hlinkClick r:id="rId2"/>
              </a:rPr>
              <a:t>7C-01: Color </a:t>
            </a:r>
            <a:r>
              <a:rPr lang="en-US" sz="3000" dirty="0">
                <a:solidFill>
                  <a:srgbClr val="FFFF00"/>
                </a:solidFill>
                <a:hlinkClick r:id="rId2"/>
              </a:rPr>
              <a:t>by Addition</a:t>
            </a:r>
            <a:endParaRPr lang="en-US" sz="3000" dirty="0">
              <a:solidFill>
                <a:srgbClr val="FFFF00"/>
              </a:solidFill>
            </a:endParaRPr>
          </a:p>
        </p:txBody>
      </p:sp>
      <p:pic>
        <p:nvPicPr>
          <p:cNvPr id="2053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06680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7753966"/>
      </p:ext>
    </p:extLst>
  </p:cSld>
  <p:clrMapOvr>
    <a:masterClrMapping/>
  </p:clrMapOvr>
  <p:transition spd="med">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8306" name="Rectangle 2"/>
          <p:cNvSpPr>
            <a:spLocks noGrp="1" noChangeArrowheads="1"/>
          </p:cNvSpPr>
          <p:nvPr>
            <p:ph type="title"/>
          </p:nvPr>
        </p:nvSpPr>
        <p:spPr>
          <a:xfrm>
            <a:off x="685800" y="0"/>
            <a:ext cx="7772400" cy="762000"/>
          </a:xfrm>
        </p:spPr>
        <p:txBody>
          <a:bodyPr/>
          <a:lstStyle/>
          <a:p>
            <a:r>
              <a:rPr lang="en-US"/>
              <a:t>Color Mixing</a:t>
            </a:r>
          </a:p>
        </p:txBody>
      </p:sp>
      <p:sp>
        <p:nvSpPr>
          <p:cNvPr id="2018307" name="Rectangle 3"/>
          <p:cNvSpPr>
            <a:spLocks noGrp="1" noChangeArrowheads="1"/>
          </p:cNvSpPr>
          <p:nvPr>
            <p:ph type="body" idx="1"/>
          </p:nvPr>
        </p:nvSpPr>
        <p:spPr>
          <a:xfrm>
            <a:off x="457200" y="817563"/>
            <a:ext cx="8077200" cy="4495800"/>
          </a:xfrm>
        </p:spPr>
        <p:txBody>
          <a:bodyPr/>
          <a:lstStyle/>
          <a:p>
            <a:r>
              <a:rPr lang="en-US" sz="2800" dirty="0"/>
              <a:t>The pigments used in paints or dyes work by </a:t>
            </a:r>
            <a:r>
              <a:rPr lang="en-US" sz="2800" b="1" i="1" dirty="0">
                <a:solidFill>
                  <a:schemeClr val="accent1"/>
                </a:solidFill>
              </a:rPr>
              <a:t>selective color mixing</a:t>
            </a:r>
            <a:r>
              <a:rPr lang="en-US" sz="2800" dirty="0"/>
              <a:t>.</a:t>
            </a:r>
          </a:p>
          <a:p>
            <a:pPr lvl="1"/>
            <a:r>
              <a:rPr lang="en-US" sz="2400" dirty="0"/>
              <a:t>They absorb some wavelengths of light more than others.</a:t>
            </a:r>
          </a:p>
        </p:txBody>
      </p:sp>
      <p:pic>
        <p:nvPicPr>
          <p:cNvPr id="2018308" name="Picture 4" descr="16_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1426" y="2770117"/>
            <a:ext cx="4452574"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18310" name="Rectangle 6"/>
          <p:cNvSpPr>
            <a:spLocks noChangeArrowheads="1"/>
          </p:cNvSpPr>
          <p:nvPr/>
        </p:nvSpPr>
        <p:spPr bwMode="auto">
          <a:xfrm>
            <a:off x="152400" y="2468562"/>
            <a:ext cx="42672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chemeClr val="tx2"/>
              </a:buClr>
              <a:buFont typeface="Wingdings" pitchFamily="2" charset="2"/>
              <a:buChar char="§"/>
            </a:pPr>
            <a:r>
              <a:rPr lang="en-US" sz="2000" dirty="0">
                <a:latin typeface="Arial" charset="0"/>
              </a:rPr>
              <a:t>When light strikes an object, some of the light undergoes </a:t>
            </a:r>
            <a:r>
              <a:rPr lang="en-US" sz="2000" b="1" i="1" dirty="0">
                <a:solidFill>
                  <a:schemeClr val="accent1"/>
                </a:solidFill>
                <a:latin typeface="Arial" charset="0"/>
              </a:rPr>
              <a:t>specular reflection</a:t>
            </a:r>
            <a:r>
              <a:rPr lang="en-US" sz="2000" dirty="0">
                <a:latin typeface="Arial" charset="0"/>
              </a:rPr>
              <a:t>: all the light is reflected as if by a mirror</a:t>
            </a:r>
            <a:r>
              <a:rPr lang="en-US" sz="2000" dirty="0" smtClean="0">
                <a:latin typeface="Arial" charset="0"/>
              </a:rPr>
              <a:t>.</a:t>
            </a:r>
          </a:p>
          <a:p>
            <a:pPr>
              <a:buClr>
                <a:schemeClr val="tx2"/>
              </a:buClr>
              <a:buFont typeface="Wingdings" pitchFamily="2" charset="2"/>
              <a:buChar char="§"/>
            </a:pPr>
            <a:endParaRPr lang="en-US" sz="2000" dirty="0">
              <a:latin typeface="Arial" charset="0"/>
            </a:endParaRPr>
          </a:p>
          <a:p>
            <a:pPr>
              <a:buClr>
                <a:schemeClr val="tx2"/>
              </a:buClr>
              <a:buFont typeface="Wingdings" pitchFamily="2" charset="2"/>
              <a:buChar char="§"/>
            </a:pPr>
            <a:r>
              <a:rPr lang="en-US" sz="2000" dirty="0">
                <a:latin typeface="Arial" charset="0"/>
              </a:rPr>
              <a:t>The rest of the light undergoes </a:t>
            </a:r>
            <a:r>
              <a:rPr lang="en-US" sz="2000" b="1" i="1" dirty="0">
                <a:solidFill>
                  <a:schemeClr val="accent1"/>
                </a:solidFill>
                <a:latin typeface="Arial" charset="0"/>
              </a:rPr>
              <a:t>diffuse reflection</a:t>
            </a:r>
            <a:r>
              <a:rPr lang="en-US" sz="2000" dirty="0">
                <a:latin typeface="Arial" charset="0"/>
              </a:rPr>
              <a:t>: it is reflected in all directions.</a:t>
            </a:r>
          </a:p>
          <a:p>
            <a:pPr>
              <a:buClr>
                <a:schemeClr val="tx2"/>
              </a:buClr>
              <a:buFont typeface="Wingdings" pitchFamily="2" charset="2"/>
              <a:buChar char="§"/>
            </a:pPr>
            <a:r>
              <a:rPr lang="en-US" sz="2000" dirty="0">
                <a:latin typeface="Arial" charset="0"/>
              </a:rPr>
              <a:t>Some of the light may be selectively absorbed, affecting the color we see.</a:t>
            </a:r>
          </a:p>
          <a:p>
            <a:pPr lvl="1">
              <a:buClr>
                <a:schemeClr val="tx2"/>
              </a:buClr>
              <a:buFont typeface="Wingdings" pitchFamily="2" charset="2"/>
              <a:buChar char="§"/>
            </a:pPr>
            <a:r>
              <a:rPr lang="en-US" sz="2000" dirty="0">
                <a:latin typeface="Arial" charset="0"/>
              </a:rPr>
              <a:t>If red light is absorbed, we see blue-green.</a:t>
            </a:r>
          </a:p>
          <a:p>
            <a:pPr>
              <a:buClr>
                <a:schemeClr val="tx2"/>
              </a:buClr>
              <a:buFont typeface="Wingdings" pitchFamily="2" charset="2"/>
              <a:buChar char="§"/>
            </a:pPr>
            <a:endParaRPr lang="en-US" sz="2000" dirty="0">
              <a:latin typeface="Arial" charset="0"/>
            </a:endParaRPr>
          </a:p>
        </p:txBody>
      </p:sp>
    </p:spTree>
    <p:extLst>
      <p:ext uri="{BB962C8B-B14F-4D97-AF65-F5344CB8AC3E}">
        <p14:creationId xmlns:p14="http://schemas.microsoft.com/office/powerpoint/2010/main" val="1048179129"/>
      </p:ext>
    </p:extLst>
  </p:cSld>
  <p:clrMapOvr>
    <a:masterClrMapping/>
  </p:clrMapOvr>
  <p:transition spd="med">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23" name="Picture 3" descr="epb16_01a"/>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0" y="2329769"/>
            <a:ext cx="3609204" cy="2960461"/>
          </a:xfrm>
          <a:ln/>
        </p:spPr>
      </p:pic>
      <p:sp>
        <p:nvSpPr>
          <p:cNvPr id="2027524" name="Rectangle 4"/>
          <p:cNvSpPr>
            <a:spLocks noChangeArrowheads="1"/>
          </p:cNvSpPr>
          <p:nvPr/>
        </p:nvSpPr>
        <p:spPr bwMode="auto">
          <a:xfrm>
            <a:off x="4038600" y="1694795"/>
            <a:ext cx="46482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chemeClr val="tx2"/>
              </a:buClr>
              <a:buFont typeface="Wingdings" pitchFamily="2" charset="2"/>
              <a:buChar char="§"/>
            </a:pPr>
            <a:r>
              <a:rPr lang="en-US" sz="2000" dirty="0">
                <a:solidFill>
                  <a:srgbClr val="EFFF5D"/>
                </a:solidFill>
                <a:latin typeface="Comic Sans MS" pitchFamily="66" charset="0"/>
              </a:rPr>
              <a:t>The white light coming from the sun is actually a mixture of light of different wavelengths (colors</a:t>
            </a:r>
            <a:r>
              <a:rPr lang="en-US" sz="2000" dirty="0" smtClean="0">
                <a:solidFill>
                  <a:srgbClr val="EFFF5D"/>
                </a:solidFill>
                <a:latin typeface="Comic Sans MS" pitchFamily="66" charset="0"/>
              </a:rPr>
              <a:t>).</a:t>
            </a:r>
          </a:p>
          <a:p>
            <a:pPr>
              <a:buClr>
                <a:schemeClr val="tx2"/>
              </a:buClr>
              <a:buFont typeface="Wingdings" pitchFamily="2" charset="2"/>
              <a:buChar char="§"/>
            </a:pPr>
            <a:endParaRPr lang="en-US" sz="2000" dirty="0">
              <a:solidFill>
                <a:srgbClr val="EFFF5D"/>
              </a:solidFill>
              <a:latin typeface="Comic Sans MS" pitchFamily="66" charset="0"/>
            </a:endParaRPr>
          </a:p>
          <a:p>
            <a:pPr>
              <a:buClr>
                <a:schemeClr val="tx2"/>
              </a:buClr>
              <a:buFont typeface="Wingdings" pitchFamily="2" charset="2"/>
              <a:buChar char="§"/>
            </a:pPr>
            <a:r>
              <a:rPr lang="en-US" sz="2000" dirty="0">
                <a:solidFill>
                  <a:srgbClr val="EFFF5D"/>
                </a:solidFill>
                <a:latin typeface="Comic Sans MS" pitchFamily="66" charset="0"/>
              </a:rPr>
              <a:t>The </a:t>
            </a:r>
            <a:r>
              <a:rPr lang="en-US" sz="2000" dirty="0" smtClean="0">
                <a:solidFill>
                  <a:srgbClr val="EFFF5D"/>
                </a:solidFill>
                <a:latin typeface="Comic Sans MS" pitchFamily="66" charset="0"/>
              </a:rPr>
              <a:t>shorter wavelengths </a:t>
            </a:r>
            <a:r>
              <a:rPr lang="en-US" sz="2000" dirty="0">
                <a:solidFill>
                  <a:srgbClr val="EFFF5D"/>
                </a:solidFill>
                <a:latin typeface="Comic Sans MS" pitchFamily="66" charset="0"/>
              </a:rPr>
              <a:t>of blue light are scattered by gas molecules in the atmosphere more than </a:t>
            </a:r>
            <a:r>
              <a:rPr lang="en-US" sz="2000" dirty="0" smtClean="0">
                <a:solidFill>
                  <a:srgbClr val="EFFF5D"/>
                </a:solidFill>
                <a:latin typeface="Comic Sans MS" pitchFamily="66" charset="0"/>
              </a:rPr>
              <a:t>longer wavelengths </a:t>
            </a:r>
            <a:r>
              <a:rPr lang="en-US" sz="2000" dirty="0">
                <a:solidFill>
                  <a:srgbClr val="EFFF5D"/>
                </a:solidFill>
                <a:latin typeface="Comic Sans MS" pitchFamily="66" charset="0"/>
              </a:rPr>
              <a:t>such as red light</a:t>
            </a:r>
            <a:r>
              <a:rPr lang="en-US" sz="2000" dirty="0" smtClean="0">
                <a:solidFill>
                  <a:srgbClr val="EFFF5D"/>
                </a:solidFill>
                <a:latin typeface="Comic Sans MS" pitchFamily="66" charset="0"/>
              </a:rPr>
              <a:t>.</a:t>
            </a:r>
          </a:p>
          <a:p>
            <a:pPr>
              <a:buClr>
                <a:schemeClr val="tx2"/>
              </a:buClr>
              <a:buFont typeface="Wingdings" pitchFamily="2" charset="2"/>
              <a:buChar char="§"/>
            </a:pPr>
            <a:endParaRPr lang="en-US" sz="2000" dirty="0">
              <a:solidFill>
                <a:srgbClr val="EFFF5D"/>
              </a:solidFill>
              <a:latin typeface="Comic Sans MS" pitchFamily="66" charset="0"/>
            </a:endParaRPr>
          </a:p>
          <a:p>
            <a:pPr>
              <a:buClr>
                <a:schemeClr val="tx2"/>
              </a:buClr>
              <a:buFont typeface="Wingdings" pitchFamily="2" charset="2"/>
              <a:buChar char="§"/>
            </a:pPr>
            <a:r>
              <a:rPr lang="en-US" sz="2000" dirty="0">
                <a:solidFill>
                  <a:srgbClr val="EFFF5D"/>
                </a:solidFill>
                <a:latin typeface="Comic Sans MS" pitchFamily="66" charset="0"/>
              </a:rPr>
              <a:t>The blue light enters our eyes after being scattered multiple times, so appears to come from all parts of the sky.</a:t>
            </a:r>
          </a:p>
          <a:p>
            <a:pPr>
              <a:buClr>
                <a:schemeClr val="tx2"/>
              </a:buClr>
              <a:buFont typeface="Wingdings" pitchFamily="2" charset="2"/>
              <a:buChar char="§"/>
            </a:pPr>
            <a:endParaRPr lang="en-US" sz="2000" dirty="0">
              <a:solidFill>
                <a:srgbClr val="EFFF5D"/>
              </a:solidFill>
              <a:latin typeface="Comic Sans MS" pitchFamily="66" charset="0"/>
            </a:endParaRPr>
          </a:p>
        </p:txBody>
      </p:sp>
      <p:sp>
        <p:nvSpPr>
          <p:cNvPr id="4" name="Rectangle 2"/>
          <p:cNvSpPr>
            <a:spLocks noGrp="1" noChangeArrowheads="1"/>
          </p:cNvSpPr>
          <p:nvPr>
            <p:ph type="title"/>
          </p:nvPr>
        </p:nvSpPr>
        <p:spPr>
          <a:xfrm>
            <a:off x="685800" y="304800"/>
            <a:ext cx="7772400" cy="762000"/>
          </a:xfrm>
        </p:spPr>
        <p:txBody>
          <a:bodyPr/>
          <a:lstStyle/>
          <a:p>
            <a:r>
              <a:rPr lang="en-US" b="1" dirty="0">
                <a:solidFill>
                  <a:srgbClr val="EFFF5D"/>
                </a:solidFill>
                <a:latin typeface="Comic Sans MS" pitchFamily="66" charset="0"/>
              </a:rPr>
              <a:t>Why is the sky blue?</a:t>
            </a:r>
            <a:endParaRPr lang="en-US" dirty="0"/>
          </a:p>
        </p:txBody>
      </p:sp>
    </p:spTree>
    <p:extLst>
      <p:ext uri="{BB962C8B-B14F-4D97-AF65-F5344CB8AC3E}">
        <p14:creationId xmlns:p14="http://schemas.microsoft.com/office/powerpoint/2010/main" val="1571624622"/>
      </p:ext>
    </p:extLst>
  </p:cSld>
  <p:clrMapOvr>
    <a:masterClrMapping/>
  </p:clrMapOvr>
  <p:transition spd="med">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8546" name="Rectangle 2"/>
          <p:cNvSpPr>
            <a:spLocks noGrp="1" noChangeArrowheads="1"/>
          </p:cNvSpPr>
          <p:nvPr>
            <p:ph type="title"/>
          </p:nvPr>
        </p:nvSpPr>
        <p:spPr>
          <a:xfrm>
            <a:off x="1143000" y="533400"/>
            <a:ext cx="7772400" cy="762000"/>
          </a:xfrm>
        </p:spPr>
        <p:txBody>
          <a:bodyPr/>
          <a:lstStyle/>
          <a:p>
            <a:r>
              <a:rPr lang="en-US" b="1" dirty="0">
                <a:solidFill>
                  <a:srgbClr val="EFFF5D"/>
                </a:solidFill>
                <a:latin typeface="Comic Sans MS" pitchFamily="66" charset="0"/>
              </a:rPr>
              <a:t>Why is the sunset </a:t>
            </a:r>
            <a:r>
              <a:rPr lang="en-US" b="1" dirty="0">
                <a:solidFill>
                  <a:srgbClr val="FF0000"/>
                </a:solidFill>
                <a:latin typeface="Comic Sans MS" pitchFamily="66" charset="0"/>
              </a:rPr>
              <a:t>red</a:t>
            </a:r>
            <a:r>
              <a:rPr lang="en-US" b="1" dirty="0">
                <a:solidFill>
                  <a:srgbClr val="EFFF5D"/>
                </a:solidFill>
                <a:latin typeface="Comic Sans MS" pitchFamily="66" charset="0"/>
              </a:rPr>
              <a:t>?</a:t>
            </a:r>
            <a:endParaRPr lang="en-US" dirty="0"/>
          </a:p>
        </p:txBody>
      </p:sp>
      <p:pic>
        <p:nvPicPr>
          <p:cNvPr id="2028550" name="Picture 6" descr="epb16_01b"/>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2133600"/>
            <a:ext cx="3886200" cy="3401821"/>
          </a:xfrm>
          <a:noFill/>
          <a:ln/>
        </p:spPr>
      </p:pic>
      <p:sp>
        <p:nvSpPr>
          <p:cNvPr id="5" name="Rectangle 3"/>
          <p:cNvSpPr>
            <a:spLocks noChangeArrowheads="1"/>
          </p:cNvSpPr>
          <p:nvPr/>
        </p:nvSpPr>
        <p:spPr bwMode="auto">
          <a:xfrm>
            <a:off x="4125686" y="1688842"/>
            <a:ext cx="50292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chemeClr val="tx2"/>
              </a:buClr>
              <a:buFont typeface="Wingdings" pitchFamily="2" charset="2"/>
              <a:buChar char="§"/>
            </a:pPr>
            <a:r>
              <a:rPr lang="en-US" sz="2000" dirty="0">
                <a:solidFill>
                  <a:srgbClr val="EFFF5D"/>
                </a:solidFill>
                <a:latin typeface="Comic Sans MS" pitchFamily="66" charset="0"/>
              </a:rPr>
              <a:t>The shorter wavelengths of blue light are scattered by gas molecules in the atmosphere more than </a:t>
            </a:r>
            <a:r>
              <a:rPr lang="en-US" sz="2000" dirty="0" smtClean="0">
                <a:solidFill>
                  <a:srgbClr val="EFFF5D"/>
                </a:solidFill>
                <a:latin typeface="Comic Sans MS" pitchFamily="66" charset="0"/>
              </a:rPr>
              <a:t>longer wavelengths </a:t>
            </a:r>
            <a:r>
              <a:rPr lang="en-US" sz="2000" dirty="0">
                <a:solidFill>
                  <a:srgbClr val="EFFF5D"/>
                </a:solidFill>
                <a:latin typeface="Comic Sans MS" pitchFamily="66" charset="0"/>
              </a:rPr>
              <a:t>such as red light</a:t>
            </a:r>
            <a:r>
              <a:rPr lang="en-US" sz="2000" dirty="0" smtClean="0">
                <a:solidFill>
                  <a:srgbClr val="EFFF5D"/>
                </a:solidFill>
                <a:latin typeface="Comic Sans MS" pitchFamily="66" charset="0"/>
              </a:rPr>
              <a:t>.</a:t>
            </a:r>
          </a:p>
          <a:p>
            <a:pPr>
              <a:buClr>
                <a:schemeClr val="tx2"/>
              </a:buClr>
              <a:buFont typeface="Wingdings" pitchFamily="2" charset="2"/>
              <a:buChar char="§"/>
            </a:pPr>
            <a:endParaRPr lang="en-US" sz="2000" dirty="0">
              <a:solidFill>
                <a:srgbClr val="EFFF5D"/>
              </a:solidFill>
              <a:latin typeface="Comic Sans MS" pitchFamily="66" charset="0"/>
            </a:endParaRPr>
          </a:p>
          <a:p>
            <a:pPr>
              <a:buClr>
                <a:schemeClr val="tx2"/>
              </a:buClr>
              <a:buFont typeface="Wingdings" pitchFamily="2" charset="2"/>
              <a:buChar char="§"/>
            </a:pPr>
            <a:r>
              <a:rPr lang="en-US" sz="2000" dirty="0">
                <a:solidFill>
                  <a:srgbClr val="EFFF5D"/>
                </a:solidFill>
                <a:latin typeface="Comic Sans MS" pitchFamily="66" charset="0"/>
              </a:rPr>
              <a:t>When the sun is low on the horizon, the </a:t>
            </a:r>
            <a:r>
              <a:rPr lang="en-US" sz="2000" dirty="0" smtClean="0">
                <a:solidFill>
                  <a:srgbClr val="EFFF5D"/>
                </a:solidFill>
                <a:latin typeface="Comic Sans MS" pitchFamily="66" charset="0"/>
              </a:rPr>
              <a:t>light </a:t>
            </a:r>
            <a:r>
              <a:rPr lang="en-US" sz="2000" dirty="0">
                <a:solidFill>
                  <a:srgbClr val="EFFF5D"/>
                </a:solidFill>
                <a:latin typeface="Comic Sans MS" pitchFamily="66" charset="0"/>
              </a:rPr>
              <a:t>must pass through more atmosphere than when the sun is directly above</a:t>
            </a:r>
            <a:r>
              <a:rPr lang="en-US" sz="2000" dirty="0" smtClean="0">
                <a:solidFill>
                  <a:srgbClr val="EFFF5D"/>
                </a:solidFill>
                <a:latin typeface="Comic Sans MS" pitchFamily="66" charset="0"/>
              </a:rPr>
              <a:t>.</a:t>
            </a:r>
          </a:p>
          <a:p>
            <a:pPr>
              <a:buClr>
                <a:schemeClr val="tx2"/>
              </a:buClr>
              <a:buFont typeface="Wingdings" pitchFamily="2" charset="2"/>
              <a:buChar char="§"/>
            </a:pPr>
            <a:endParaRPr lang="en-US" sz="2000" dirty="0">
              <a:solidFill>
                <a:srgbClr val="EFFF5D"/>
              </a:solidFill>
              <a:latin typeface="Comic Sans MS" pitchFamily="66" charset="0"/>
            </a:endParaRPr>
          </a:p>
          <a:p>
            <a:pPr>
              <a:buClr>
                <a:schemeClr val="tx2"/>
              </a:buClr>
              <a:buFont typeface="Wingdings" pitchFamily="2" charset="2"/>
              <a:buChar char="§"/>
            </a:pPr>
            <a:r>
              <a:rPr lang="en-US" sz="2000" dirty="0">
                <a:solidFill>
                  <a:srgbClr val="EFFF5D"/>
                </a:solidFill>
                <a:latin typeface="Comic Sans MS" pitchFamily="66" charset="0"/>
              </a:rPr>
              <a:t>By the time the sun’s light reaches our eyes, the shorter wavelengths such as blue and yellow have been removed by scattering, leaving only orange and red light coming straight from the sun.</a:t>
            </a:r>
          </a:p>
          <a:p>
            <a:pPr>
              <a:buClr>
                <a:schemeClr val="tx2"/>
              </a:buClr>
              <a:buFont typeface="Wingdings" pitchFamily="2" charset="2"/>
              <a:buChar char="§"/>
            </a:pPr>
            <a:endParaRPr lang="en-US" sz="2000" dirty="0">
              <a:solidFill>
                <a:srgbClr val="EFFF5D"/>
              </a:solidFill>
              <a:latin typeface="Comic Sans MS" pitchFamily="66" charset="0"/>
            </a:endParaRPr>
          </a:p>
        </p:txBody>
      </p:sp>
    </p:spTree>
    <p:extLst>
      <p:ext uri="{BB962C8B-B14F-4D97-AF65-F5344CB8AC3E}">
        <p14:creationId xmlns:p14="http://schemas.microsoft.com/office/powerpoint/2010/main" val="2010041682"/>
      </p:ext>
    </p:extLst>
  </p:cSld>
  <p:clrMapOvr>
    <a:masterClrMapping/>
  </p:clrMapOvr>
  <p:transition spd="med">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BF83B0-F759-4937-963A-7141830E7D31}" type="datetime1">
              <a:rPr lang="en-US"/>
              <a:pPr eaLnBrk="1" hangingPunct="1"/>
              <a:t>4/11/2011</a:t>
            </a:fld>
            <a:endParaRPr lang="en-US"/>
          </a:p>
        </p:txBody>
      </p:sp>
      <p:sp>
        <p:nvSpPr>
          <p:cNvPr id="460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Physics 214 Fall 2010</a:t>
            </a:r>
          </a:p>
        </p:txBody>
      </p:sp>
      <p:sp>
        <p:nvSpPr>
          <p:cNvPr id="460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52812F-6E15-4AFC-AC2A-063E91037A7A}" type="slidenum">
              <a:rPr lang="en-US"/>
              <a:pPr eaLnBrk="1" hangingPunct="1"/>
              <a:t>54</a:t>
            </a:fld>
            <a:endParaRPr lang="en-US"/>
          </a:p>
        </p:txBody>
      </p:sp>
      <p:sp>
        <p:nvSpPr>
          <p:cNvPr id="46085" name="Rectangle 2"/>
          <p:cNvSpPr>
            <a:spLocks noGrp="1" noChangeArrowheads="1"/>
          </p:cNvSpPr>
          <p:nvPr>
            <p:ph type="title"/>
          </p:nvPr>
        </p:nvSpPr>
        <p:spPr>
          <a:xfrm>
            <a:off x="914400" y="304800"/>
            <a:ext cx="7772400" cy="677862"/>
          </a:xfrm>
        </p:spPr>
        <p:txBody>
          <a:bodyPr/>
          <a:lstStyle/>
          <a:p>
            <a:pPr eaLnBrk="1" hangingPunct="1"/>
            <a:r>
              <a:rPr lang="en-US" dirty="0" smtClean="0"/>
              <a:t>Thin film interference</a:t>
            </a:r>
          </a:p>
        </p:txBody>
      </p:sp>
      <p:sp>
        <p:nvSpPr>
          <p:cNvPr id="46086" name="Rectangle 3"/>
          <p:cNvSpPr>
            <a:spLocks noGrp="1" noChangeArrowheads="1"/>
          </p:cNvSpPr>
          <p:nvPr>
            <p:ph type="body" idx="1"/>
          </p:nvPr>
        </p:nvSpPr>
        <p:spPr>
          <a:xfrm>
            <a:off x="304800" y="1066800"/>
            <a:ext cx="4921250" cy="4525963"/>
          </a:xfrm>
        </p:spPr>
        <p:txBody>
          <a:bodyPr/>
          <a:lstStyle/>
          <a:p>
            <a:pPr marL="0" indent="0" eaLnBrk="1" hangingPunct="1"/>
            <a:r>
              <a:rPr lang="en-US" sz="2000" dirty="0" smtClean="0">
                <a:solidFill>
                  <a:schemeClr val="hlink"/>
                </a:solidFill>
              </a:rPr>
              <a:t>Thin film interference occurs when light is reflected from the top surface and the underneath surface.</a:t>
            </a:r>
            <a:r>
              <a:rPr lang="en-US" sz="2000" dirty="0" smtClean="0"/>
              <a:t>  </a:t>
            </a:r>
          </a:p>
          <a:p>
            <a:pPr marL="0" indent="0" eaLnBrk="1" hangingPunct="1"/>
            <a:r>
              <a:rPr lang="en-US" sz="2000" dirty="0" smtClean="0"/>
              <a:t>This provides the two beams of coherent light that interfere. </a:t>
            </a:r>
          </a:p>
          <a:p>
            <a:pPr marL="0" indent="0" eaLnBrk="1" hangingPunct="1"/>
            <a:r>
              <a:rPr lang="en-US" sz="2000" dirty="0" smtClean="0">
                <a:solidFill>
                  <a:schemeClr val="hlink"/>
                </a:solidFill>
              </a:rPr>
              <a:t>Since we normally observe this with white light we see colors because the path difference varies depending on the angle of observation</a:t>
            </a:r>
            <a:r>
              <a:rPr lang="en-US" sz="2000" dirty="0" smtClean="0"/>
              <a:t> </a:t>
            </a:r>
          </a:p>
          <a:p>
            <a:pPr marL="0" indent="0" eaLnBrk="1" hangingPunct="1"/>
            <a:r>
              <a:rPr lang="en-US" sz="2000" dirty="0" smtClean="0"/>
              <a:t>So different wavelengths (colors) have constructive and destructive interference at different places on the film. </a:t>
            </a:r>
          </a:p>
        </p:txBody>
      </p:sp>
      <p:pic>
        <p:nvPicPr>
          <p:cNvPr id="46087" name="Picture 4" descr="16_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371600"/>
            <a:ext cx="2881313"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5" descr="16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429000"/>
            <a:ext cx="1676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6" descr="16_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953000"/>
            <a:ext cx="1814513"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586" y="4656944"/>
            <a:ext cx="4322041" cy="1515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637514"/>
      </p:ext>
    </p:extLst>
  </p:cSld>
  <p:clrMapOvr>
    <a:masterClrMapping/>
  </p:clrMapOvr>
  <p:transition spd="med">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039833-E390-4E69-BC8D-8A3A681B573F}" type="datetime1">
              <a:rPr lang="en-US"/>
              <a:pPr eaLnBrk="1" hangingPunct="1"/>
              <a:t>4/11/2011</a:t>
            </a:fld>
            <a:endParaRPr lang="en-US"/>
          </a:p>
        </p:txBody>
      </p:sp>
      <p:sp>
        <p:nvSpPr>
          <p:cNvPr id="522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Physics 214 Fall 2010</a:t>
            </a:r>
          </a:p>
        </p:txBody>
      </p:sp>
      <p:sp>
        <p:nvSpPr>
          <p:cNvPr id="522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2ED399-1235-45B3-BBD5-579E497DA49B}" type="slidenum">
              <a:rPr lang="en-US"/>
              <a:pPr eaLnBrk="1" hangingPunct="1"/>
              <a:t>55</a:t>
            </a:fld>
            <a:endParaRPr lang="en-US"/>
          </a:p>
        </p:txBody>
      </p:sp>
      <p:pic>
        <p:nvPicPr>
          <p:cNvPr id="52229" name="Picture 2" descr="7B-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36449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79" name="AutoShape 3"/>
          <p:cNvSpPr>
            <a:spLocks noChangeArrowheads="1"/>
          </p:cNvSpPr>
          <p:nvPr/>
        </p:nvSpPr>
        <p:spPr bwMode="auto">
          <a:xfrm>
            <a:off x="914400" y="3505200"/>
            <a:ext cx="2667000" cy="1066800"/>
          </a:xfrm>
          <a:prstGeom prst="wedgeEllipseCallout">
            <a:avLst>
              <a:gd name="adj1" fmla="val -24880"/>
              <a:gd name="adj2" fmla="val -116519"/>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027E22"/>
                </a:solidFill>
                <a:ea typeface="宋体" pitchFamily="2" charset="-122"/>
              </a:rPr>
              <a:t>What kind of patterns appear on the screen  </a:t>
            </a:r>
            <a:r>
              <a:rPr lang="en-US" altLang="zh-CN" sz="1600" b="1">
                <a:solidFill>
                  <a:srgbClr val="CC0000"/>
                </a:solidFill>
                <a:ea typeface="宋体" pitchFamily="2" charset="-122"/>
              </a:rPr>
              <a:t>?</a:t>
            </a:r>
            <a:r>
              <a:rPr lang="en-US" altLang="zh-CN" sz="1600" b="1">
                <a:solidFill>
                  <a:srgbClr val="027E22"/>
                </a:solidFill>
                <a:ea typeface="宋体" pitchFamily="2" charset="-122"/>
              </a:rPr>
              <a:t> </a:t>
            </a:r>
          </a:p>
        </p:txBody>
      </p:sp>
      <p:pic>
        <p:nvPicPr>
          <p:cNvPr id="152580" name="Picture 4" descr="raydi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600200"/>
            <a:ext cx="3505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Rectangle 5"/>
          <p:cNvSpPr>
            <a:spLocks noChangeArrowheads="1"/>
          </p:cNvSpPr>
          <p:nvPr/>
        </p:nvSpPr>
        <p:spPr bwMode="auto">
          <a:xfrm>
            <a:off x="457200" y="2286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3200" b="1" dirty="0">
                <a:ea typeface="宋体" pitchFamily="2" charset="-122"/>
              </a:rPr>
              <a:t>7B-11 </a:t>
            </a:r>
            <a:r>
              <a:rPr lang="en-US" sz="3200" b="1" dirty="0"/>
              <a:t>Color in Thin Films</a:t>
            </a:r>
            <a:endParaRPr lang="en-US" altLang="zh-CN" sz="3200" b="1" dirty="0">
              <a:ea typeface="宋体" pitchFamily="2" charset="-122"/>
            </a:endParaRPr>
          </a:p>
        </p:txBody>
      </p:sp>
      <p:sp>
        <p:nvSpPr>
          <p:cNvPr id="152582" name="Rectangle 6"/>
          <p:cNvSpPr>
            <a:spLocks noChangeArrowheads="1"/>
          </p:cNvSpPr>
          <p:nvPr/>
        </p:nvSpPr>
        <p:spPr bwMode="auto">
          <a:xfrm>
            <a:off x="0" y="4648200"/>
            <a:ext cx="9144000" cy="1600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altLang="zh-CN" sz="2000">
                <a:solidFill>
                  <a:srgbClr val="FF3300"/>
                </a:solidFill>
                <a:ea typeface="宋体" pitchFamily="2" charset="-122"/>
              </a:rPr>
              <a:t>LIGHT REFLECTED FROM THE FRONT AND THE BACK OF A THIN SOAP FILM INTERFERES WITH ITSELF.  INTERFERENCE OF MONOCHROMATIC LIGHT PRODUCES BRIGHT AND DARK FRINGES WHILE INTERFERENCE OF WHITE LIGHT PRODUCES COLORED BANDS (DIFFERENT FREQUENCIES OF LIGHT INTERFERE DIFFERENTLY).</a:t>
            </a:r>
          </a:p>
        </p:txBody>
      </p:sp>
      <p:sp>
        <p:nvSpPr>
          <p:cNvPr id="52234" name="Text Box 7"/>
          <p:cNvSpPr txBox="1">
            <a:spLocks noChangeArrowheads="1"/>
          </p:cNvSpPr>
          <p:nvPr/>
        </p:nvSpPr>
        <p:spPr bwMode="auto">
          <a:xfrm>
            <a:off x="4191000" y="990600"/>
            <a:ext cx="44958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Studying thin-film interference effects</a:t>
            </a:r>
          </a:p>
        </p:txBody>
      </p:sp>
      <p:sp>
        <p:nvSpPr>
          <p:cNvPr id="152584" name="AutoShape 8"/>
          <p:cNvSpPr>
            <a:spLocks noChangeArrowheads="1"/>
          </p:cNvSpPr>
          <p:nvPr/>
        </p:nvSpPr>
        <p:spPr bwMode="auto">
          <a:xfrm>
            <a:off x="3886200" y="3352800"/>
            <a:ext cx="3352800" cy="1295400"/>
          </a:xfrm>
          <a:prstGeom prst="wedgeEllipseCallout">
            <a:avLst>
              <a:gd name="adj1" fmla="val -114111"/>
              <a:gd name="adj2" fmla="val -81250"/>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027E22"/>
                </a:solidFill>
                <a:ea typeface="宋体" pitchFamily="2" charset="-122"/>
              </a:rPr>
              <a:t>Why are the effects on white light and monochromatic light different </a:t>
            </a:r>
            <a:r>
              <a:rPr lang="en-US" altLang="zh-CN" sz="1600" b="1">
                <a:solidFill>
                  <a:srgbClr val="CC0000"/>
                </a:solidFill>
                <a:ea typeface="宋体" pitchFamily="2" charset="-122"/>
              </a:rPr>
              <a:t>?</a:t>
            </a:r>
            <a:r>
              <a:rPr lang="en-US" altLang="zh-CN" sz="1600" b="1">
                <a:solidFill>
                  <a:srgbClr val="027E22"/>
                </a:solidFill>
                <a:ea typeface="宋体" pitchFamily="2" charset="-122"/>
              </a:rPr>
              <a:t> </a:t>
            </a:r>
          </a:p>
        </p:txBody>
      </p:sp>
    </p:spTree>
    <p:extLst>
      <p:ext uri="{BB962C8B-B14F-4D97-AF65-F5344CB8AC3E}">
        <p14:creationId xmlns:p14="http://schemas.microsoft.com/office/powerpoint/2010/main" val="2958871194"/>
      </p:ext>
    </p:extLst>
  </p:cSld>
  <p:clrMapOvr>
    <a:masterClrMapping/>
  </p:clrMapOvr>
  <p:transition spd="med">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DB770D-9D4B-4176-85E8-F3CE50701A97}" type="datetime1">
              <a:rPr lang="en-US"/>
              <a:pPr eaLnBrk="1" hangingPunct="1"/>
              <a:t>4/11/2011</a:t>
            </a:fld>
            <a:endParaRPr lang="en-US"/>
          </a:p>
        </p:txBody>
      </p:sp>
      <p:sp>
        <p:nvSpPr>
          <p:cNvPr id="542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Physics 214 Fall 2010</a:t>
            </a:r>
          </a:p>
        </p:txBody>
      </p:sp>
      <p:sp>
        <p:nvSpPr>
          <p:cNvPr id="542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7E558F7-610D-4B5B-8949-9CF308F97313}" type="slidenum">
              <a:rPr lang="en-US"/>
              <a:pPr eaLnBrk="1" hangingPunct="1"/>
              <a:t>56</a:t>
            </a:fld>
            <a:endParaRPr lang="en-US" dirty="0"/>
          </a:p>
        </p:txBody>
      </p:sp>
      <p:sp>
        <p:nvSpPr>
          <p:cNvPr id="54277" name="Rectangle 2"/>
          <p:cNvSpPr>
            <a:spLocks noGrp="1" noChangeArrowheads="1"/>
          </p:cNvSpPr>
          <p:nvPr>
            <p:ph type="title"/>
          </p:nvPr>
        </p:nvSpPr>
        <p:spPr>
          <a:xfrm>
            <a:off x="457200" y="-76200"/>
            <a:ext cx="8229600" cy="1143000"/>
          </a:xfrm>
        </p:spPr>
        <p:txBody>
          <a:bodyPr/>
          <a:lstStyle/>
          <a:p>
            <a:pPr eaLnBrk="1" hangingPunct="1"/>
            <a:r>
              <a:rPr lang="en-US" dirty="0" smtClean="0"/>
              <a:t>Coatings for lenses</a:t>
            </a:r>
          </a:p>
        </p:txBody>
      </p:sp>
      <p:sp>
        <p:nvSpPr>
          <p:cNvPr id="54278" name="Rectangle 3"/>
          <p:cNvSpPr>
            <a:spLocks noGrp="1" noChangeArrowheads="1"/>
          </p:cNvSpPr>
          <p:nvPr>
            <p:ph type="body" idx="1"/>
          </p:nvPr>
        </p:nvSpPr>
        <p:spPr>
          <a:xfrm>
            <a:off x="0" y="914400"/>
            <a:ext cx="7162800" cy="5334000"/>
          </a:xfrm>
        </p:spPr>
        <p:txBody>
          <a:bodyPr/>
          <a:lstStyle/>
          <a:p>
            <a:pPr marL="0" indent="0" eaLnBrk="1" hangingPunct="1">
              <a:lnSpc>
                <a:spcPct val="90000"/>
              </a:lnSpc>
            </a:pPr>
            <a:r>
              <a:rPr lang="en-US" sz="1800" dirty="0" smtClean="0">
                <a:solidFill>
                  <a:schemeClr val="hlink"/>
                </a:solidFill>
              </a:rPr>
              <a:t>As light passes from one transparent medium to another a few percent of the light will be reflected.</a:t>
            </a:r>
            <a:r>
              <a:rPr lang="en-US" sz="1800" dirty="0" smtClean="0"/>
              <a:t> </a:t>
            </a:r>
          </a:p>
          <a:p>
            <a:pPr marL="0" indent="0" eaLnBrk="1" hangingPunct="1">
              <a:lnSpc>
                <a:spcPct val="90000"/>
              </a:lnSpc>
            </a:pPr>
            <a:endParaRPr lang="en-US" sz="1800" dirty="0" smtClean="0"/>
          </a:p>
          <a:p>
            <a:pPr marL="0" indent="0" eaLnBrk="1" hangingPunct="1">
              <a:lnSpc>
                <a:spcPct val="90000"/>
              </a:lnSpc>
            </a:pPr>
            <a:r>
              <a:rPr lang="en-US" sz="1800" dirty="0" smtClean="0"/>
              <a:t>This is a particular problem in optical systems like lenses where there may be many glass elements. </a:t>
            </a:r>
          </a:p>
          <a:p>
            <a:pPr marL="0" indent="0" eaLnBrk="1" hangingPunct="1">
              <a:lnSpc>
                <a:spcPct val="90000"/>
              </a:lnSpc>
            </a:pPr>
            <a:endParaRPr lang="en-US" sz="1800" dirty="0" smtClean="0">
              <a:solidFill>
                <a:schemeClr val="hlink"/>
              </a:solidFill>
            </a:endParaRPr>
          </a:p>
          <a:p>
            <a:pPr marL="0" indent="0" eaLnBrk="1" hangingPunct="1">
              <a:lnSpc>
                <a:spcPct val="90000"/>
              </a:lnSpc>
            </a:pPr>
            <a:r>
              <a:rPr lang="en-US" sz="1800" dirty="0" smtClean="0">
                <a:solidFill>
                  <a:schemeClr val="hlink"/>
                </a:solidFill>
              </a:rPr>
              <a:t>For example if 96% of the light is transmitted at a surface after 8 surfaces only 72% of the light remains and the other 28% will be scattered everywhere.</a:t>
            </a:r>
            <a:r>
              <a:rPr lang="en-US" sz="1800" dirty="0" smtClean="0"/>
              <a:t> </a:t>
            </a:r>
          </a:p>
          <a:p>
            <a:pPr marL="0" indent="0" eaLnBrk="1" hangingPunct="1">
              <a:lnSpc>
                <a:spcPct val="90000"/>
              </a:lnSpc>
            </a:pPr>
            <a:endParaRPr lang="en-US" sz="1800" dirty="0" smtClean="0"/>
          </a:p>
          <a:p>
            <a:pPr marL="0" indent="0" eaLnBrk="1" hangingPunct="1">
              <a:lnSpc>
                <a:spcPct val="90000"/>
              </a:lnSpc>
            </a:pPr>
            <a:r>
              <a:rPr lang="en-US" sz="1800" dirty="0" smtClean="0"/>
              <a:t>Thin coatings are put on glass surfaces so that for particular wavelengths the light reflected from the top surface is exactly cancelled by the light from the bottom surface. </a:t>
            </a:r>
          </a:p>
          <a:p>
            <a:pPr marL="0" indent="0" eaLnBrk="1" hangingPunct="1">
              <a:lnSpc>
                <a:spcPct val="90000"/>
              </a:lnSpc>
            </a:pPr>
            <a:endParaRPr lang="en-US" sz="1800" dirty="0" smtClean="0">
              <a:solidFill>
                <a:schemeClr val="hlink"/>
              </a:solidFill>
            </a:endParaRPr>
          </a:p>
          <a:p>
            <a:pPr marL="0" indent="0" eaLnBrk="1" hangingPunct="1">
              <a:lnSpc>
                <a:spcPct val="90000"/>
              </a:lnSpc>
            </a:pPr>
            <a:r>
              <a:rPr lang="en-US" sz="1800" dirty="0" smtClean="0">
                <a:solidFill>
                  <a:schemeClr val="hlink"/>
                </a:solidFill>
              </a:rPr>
              <a:t>This is only true for a single wavelength and to reduce the reflections for a range of wavelengths requires multiple thin film layers very often just </a:t>
            </a:r>
            <a:r>
              <a:rPr lang="el-GR" sz="1800" dirty="0" smtClean="0">
                <a:solidFill>
                  <a:schemeClr val="hlink"/>
                </a:solidFill>
                <a:cs typeface="Arial" charset="0"/>
              </a:rPr>
              <a:t>λ</a:t>
            </a:r>
            <a:r>
              <a:rPr lang="en-US" sz="1800" dirty="0" smtClean="0">
                <a:solidFill>
                  <a:schemeClr val="hlink"/>
                </a:solidFill>
                <a:cs typeface="Arial" charset="0"/>
              </a:rPr>
              <a:t>/4 thick.</a:t>
            </a:r>
            <a:r>
              <a:rPr lang="en-US" sz="1800" dirty="0" smtClean="0">
                <a:cs typeface="Arial" charset="0"/>
              </a:rPr>
              <a:t> </a:t>
            </a:r>
          </a:p>
          <a:p>
            <a:pPr marL="0" indent="0" eaLnBrk="1" hangingPunct="1">
              <a:lnSpc>
                <a:spcPct val="90000"/>
              </a:lnSpc>
            </a:pPr>
            <a:endParaRPr lang="en-US" sz="1800" dirty="0" smtClean="0">
              <a:cs typeface="Arial" charset="0"/>
            </a:endParaRPr>
          </a:p>
          <a:p>
            <a:pPr marL="0" indent="0" eaLnBrk="1" hangingPunct="1">
              <a:lnSpc>
                <a:spcPct val="90000"/>
              </a:lnSpc>
            </a:pPr>
            <a:r>
              <a:rPr lang="en-US" sz="1800" dirty="0" smtClean="0">
                <a:cs typeface="Arial" charset="0"/>
              </a:rPr>
              <a:t>This is why camera lenses usually have a blue green color. Often binocular lenses are ruby red.</a:t>
            </a:r>
            <a:endParaRPr lang="el-GR" sz="1800" dirty="0" smtClean="0">
              <a:cs typeface="Arial" charset="0"/>
            </a:endParaRPr>
          </a:p>
        </p:txBody>
      </p:sp>
      <p:pic>
        <p:nvPicPr>
          <p:cNvPr id="54279" name="Picture 4" descr="retrofocuill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762000"/>
            <a:ext cx="23622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1273790"/>
      </p:ext>
    </p:extLst>
  </p:cSld>
  <p:clrMapOvr>
    <a:masterClrMapping/>
  </p:clrMapOvr>
  <p:transition spd="med">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E97BCC7-1506-47C2-9571-FA5EC2090FAF}" type="datetime1">
              <a:rPr lang="en-US"/>
              <a:pPr eaLnBrk="1" hangingPunct="1"/>
              <a:t>4/11/2011</a:t>
            </a:fld>
            <a:endParaRPr lang="en-US"/>
          </a:p>
        </p:txBody>
      </p:sp>
      <p:sp>
        <p:nvSpPr>
          <p:cNvPr id="471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Physics 214 Fall 2010</a:t>
            </a:r>
          </a:p>
        </p:txBody>
      </p:sp>
      <p:sp>
        <p:nvSpPr>
          <p:cNvPr id="471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03554E2-59ED-4FE3-9C04-32F50B72A9E4}" type="slidenum">
              <a:rPr lang="en-US"/>
              <a:pPr eaLnBrk="1" hangingPunct="1"/>
              <a:t>57</a:t>
            </a:fld>
            <a:endParaRPr lang="en-US"/>
          </a:p>
        </p:txBody>
      </p:sp>
      <p:sp>
        <p:nvSpPr>
          <p:cNvPr id="47109" name="Rectangle 2"/>
          <p:cNvSpPr>
            <a:spLocks noGrp="1" noChangeArrowheads="1"/>
          </p:cNvSpPr>
          <p:nvPr>
            <p:ph type="title"/>
          </p:nvPr>
        </p:nvSpPr>
        <p:spPr>
          <a:xfrm>
            <a:off x="762000" y="228600"/>
            <a:ext cx="7772400" cy="601662"/>
          </a:xfrm>
        </p:spPr>
        <p:txBody>
          <a:bodyPr/>
          <a:lstStyle/>
          <a:p>
            <a:pPr eaLnBrk="1" hangingPunct="1"/>
            <a:r>
              <a:rPr lang="en-US" dirty="0" smtClean="0"/>
              <a:t>Diffraction</a:t>
            </a:r>
          </a:p>
        </p:txBody>
      </p:sp>
      <p:sp>
        <p:nvSpPr>
          <p:cNvPr id="47110" name="Rectangle 3"/>
          <p:cNvSpPr>
            <a:spLocks noGrp="1" noChangeArrowheads="1"/>
          </p:cNvSpPr>
          <p:nvPr>
            <p:ph type="body" idx="1"/>
          </p:nvPr>
        </p:nvSpPr>
        <p:spPr>
          <a:xfrm>
            <a:off x="381000" y="1066800"/>
            <a:ext cx="4800600" cy="4267200"/>
          </a:xfrm>
        </p:spPr>
        <p:txBody>
          <a:bodyPr/>
          <a:lstStyle/>
          <a:p>
            <a:pPr marL="0" indent="0" eaLnBrk="1" hangingPunct="1">
              <a:lnSpc>
                <a:spcPct val="90000"/>
              </a:lnSpc>
            </a:pPr>
            <a:r>
              <a:rPr lang="en-US" sz="2000" dirty="0" smtClean="0">
                <a:solidFill>
                  <a:schemeClr val="hlink"/>
                </a:solidFill>
              </a:rPr>
              <a:t>Interference occurs even for a single aperture and this is called diffraction.</a:t>
            </a:r>
            <a:r>
              <a:rPr lang="en-US" sz="2000" dirty="0" smtClean="0"/>
              <a:t> The pattern shown is from a square aperture and the pattern can be thought of as light from different parts of the aperture interfering</a:t>
            </a:r>
            <a:r>
              <a:rPr lang="en-US" sz="2000" dirty="0" smtClean="0">
                <a:solidFill>
                  <a:srgbClr val="3333FF"/>
                </a:solidFill>
              </a:rPr>
              <a:t>.</a:t>
            </a:r>
            <a:r>
              <a:rPr lang="en-US" sz="2000" dirty="0" smtClean="0"/>
              <a:t> </a:t>
            </a:r>
          </a:p>
          <a:p>
            <a:pPr marL="0" indent="0" eaLnBrk="1" hangingPunct="1">
              <a:lnSpc>
                <a:spcPct val="90000"/>
              </a:lnSpc>
            </a:pPr>
            <a:r>
              <a:rPr lang="en-US" sz="2000" dirty="0" smtClean="0">
                <a:solidFill>
                  <a:schemeClr val="hlink"/>
                </a:solidFill>
              </a:rPr>
              <a:t>As the aperture is made smaller the pattern actually expands.</a:t>
            </a:r>
            <a:r>
              <a:rPr lang="en-US" sz="2000" dirty="0" smtClean="0"/>
              <a:t> </a:t>
            </a:r>
          </a:p>
          <a:p>
            <a:pPr marL="0" indent="0" eaLnBrk="1" hangingPunct="1">
              <a:lnSpc>
                <a:spcPct val="90000"/>
              </a:lnSpc>
            </a:pPr>
            <a:r>
              <a:rPr lang="en-US" sz="2000" dirty="0" smtClean="0"/>
              <a:t>This effect can limit our ability to see detail in small objects or to resolve two stars nearby to one another.</a:t>
            </a:r>
          </a:p>
        </p:txBody>
      </p:sp>
      <p:pic>
        <p:nvPicPr>
          <p:cNvPr id="47111" name="Picture 4" descr="16_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600200"/>
            <a:ext cx="312420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5" descr="16_p342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343400"/>
            <a:ext cx="16541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Text Box 6"/>
          <p:cNvSpPr txBox="1">
            <a:spLocks noChangeArrowheads="1"/>
          </p:cNvSpPr>
          <p:nvPr/>
        </p:nvSpPr>
        <p:spPr bwMode="auto">
          <a:xfrm>
            <a:off x="4754562" y="3750439"/>
            <a:ext cx="443547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a:solidFill>
                  <a:schemeClr val="hlink"/>
                </a:solidFill>
              </a:rPr>
              <a:t>The</a:t>
            </a:r>
            <a:r>
              <a:rPr lang="en-US" sz="2000" dirty="0">
                <a:solidFill>
                  <a:schemeClr val="hlink"/>
                </a:solidFill>
              </a:rPr>
              <a:t> </a:t>
            </a:r>
            <a:r>
              <a:rPr lang="en-US" sz="2000" b="1" dirty="0">
                <a:solidFill>
                  <a:schemeClr val="hlink"/>
                </a:solidFill>
              </a:rPr>
              <a:t>position of the first dark fringe is given by </a:t>
            </a:r>
            <a:r>
              <a:rPr lang="en-US" sz="2000" b="1" dirty="0" smtClean="0">
                <a:solidFill>
                  <a:schemeClr val="hlink"/>
                </a:solidFill>
              </a:rPr>
              <a:t> y </a:t>
            </a:r>
            <a:r>
              <a:rPr lang="en-US" sz="2000" b="1" dirty="0">
                <a:solidFill>
                  <a:schemeClr val="hlink"/>
                </a:solidFill>
              </a:rPr>
              <a:t>= </a:t>
            </a:r>
            <a:r>
              <a:rPr lang="el-GR" sz="2000" b="1" dirty="0">
                <a:solidFill>
                  <a:schemeClr val="hlink"/>
                </a:solidFill>
                <a:cs typeface="Arial" charset="0"/>
              </a:rPr>
              <a:t>λ</a:t>
            </a:r>
            <a:r>
              <a:rPr lang="en-US" sz="2000" b="1" dirty="0">
                <a:solidFill>
                  <a:schemeClr val="hlink"/>
                </a:solidFill>
                <a:cs typeface="Arial" charset="0"/>
              </a:rPr>
              <a:t>x/w. This means the central bright fringe has </a:t>
            </a:r>
            <a:r>
              <a:rPr lang="en-US" sz="2000" b="1" dirty="0" smtClean="0">
                <a:solidFill>
                  <a:schemeClr val="hlink"/>
                </a:solidFill>
                <a:cs typeface="Arial" charset="0"/>
              </a:rPr>
              <a:t>a width </a:t>
            </a:r>
            <a:r>
              <a:rPr lang="en-US" sz="2000" b="1" dirty="0">
                <a:solidFill>
                  <a:schemeClr val="hlink"/>
                </a:solidFill>
                <a:cs typeface="Arial" charset="0"/>
              </a:rPr>
              <a:t>~ 2y and increases as w gets </a:t>
            </a:r>
            <a:r>
              <a:rPr lang="en-US" sz="2000" b="1" dirty="0" smtClean="0">
                <a:solidFill>
                  <a:schemeClr val="hlink"/>
                </a:solidFill>
                <a:cs typeface="Arial" charset="0"/>
              </a:rPr>
              <a:t>smaller</a:t>
            </a:r>
          </a:p>
          <a:p>
            <a:pPr eaLnBrk="1" hangingPunct="1"/>
            <a:endParaRPr lang="en-US" sz="2000" b="1" dirty="0">
              <a:solidFill>
                <a:schemeClr val="hlink"/>
              </a:solidFill>
              <a:cs typeface="Arial" charset="0"/>
            </a:endParaRPr>
          </a:p>
          <a:p>
            <a:pPr eaLnBrk="1" hangingPunct="1"/>
            <a:r>
              <a:rPr lang="en-US" sz="2000" b="1" dirty="0" smtClean="0">
                <a:solidFill>
                  <a:schemeClr val="hlink"/>
                </a:solidFill>
                <a:cs typeface="Arial" charset="0"/>
              </a:rPr>
              <a:t>That’s why the telescope with bigger aperture see clearer. </a:t>
            </a:r>
          </a:p>
          <a:p>
            <a:pPr eaLnBrk="1" hangingPunct="1"/>
            <a:endParaRPr lang="el-GR" sz="2000" b="1" dirty="0">
              <a:solidFill>
                <a:schemeClr val="hlink"/>
              </a:solidFill>
              <a:cs typeface="Arial" charset="0"/>
            </a:endParaRPr>
          </a:p>
        </p:txBody>
      </p:sp>
    </p:spTree>
    <p:extLst>
      <p:ext uri="{BB962C8B-B14F-4D97-AF65-F5344CB8AC3E}">
        <p14:creationId xmlns:p14="http://schemas.microsoft.com/office/powerpoint/2010/main" val="3426984120"/>
      </p:ext>
    </p:extLst>
  </p:cSld>
  <p:clrMapOvr>
    <a:masterClrMapping/>
  </p:clrMapOvr>
  <p:transition spd="med">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457200" y="6858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lnSpc>
                <a:spcPct val="90000"/>
              </a:lnSpc>
              <a:spcBef>
                <a:spcPct val="20000"/>
              </a:spcBef>
              <a:spcAft>
                <a:spcPct val="0"/>
              </a:spcAft>
              <a:buClr>
                <a:schemeClr val="folHlink"/>
              </a:buClr>
              <a:buSzPct val="85000"/>
              <a:buFont typeface="Wingdings" pitchFamily="79" charset="2"/>
              <a:buChar char="v"/>
              <a:defRPr sz="3200">
                <a:solidFill>
                  <a:schemeClr val="tx1"/>
                </a:solidFill>
                <a:latin typeface="+mn-lt"/>
                <a:ea typeface="+mn-ea"/>
                <a:cs typeface="+mn-cs"/>
              </a:defRPr>
            </a:lvl1pPr>
            <a:lvl2pPr marL="742950" indent="-285750" algn="l" rtl="0" fontAlgn="base">
              <a:lnSpc>
                <a:spcPct val="90000"/>
              </a:lnSpc>
              <a:spcBef>
                <a:spcPct val="20000"/>
              </a:spcBef>
              <a:spcAft>
                <a:spcPct val="0"/>
              </a:spcAft>
              <a:buClr>
                <a:schemeClr val="tx2"/>
              </a:buClr>
              <a:buSzPct val="70000"/>
              <a:buFont typeface="Wingdings" pitchFamily="79" charset="2"/>
              <a:buChar char="l"/>
              <a:defRPr sz="2800">
                <a:solidFill>
                  <a:schemeClr val="tx1"/>
                </a:solidFill>
                <a:latin typeface="+mn-lt"/>
              </a:defRPr>
            </a:lvl2pPr>
            <a:lvl3pPr marL="1143000" indent="-228600" algn="l" rtl="0" fontAlgn="base">
              <a:lnSpc>
                <a:spcPct val="90000"/>
              </a:lnSpc>
              <a:spcBef>
                <a:spcPct val="20000"/>
              </a:spcBef>
              <a:spcAft>
                <a:spcPct val="0"/>
              </a:spcAft>
              <a:buClr>
                <a:schemeClr val="hlink"/>
              </a:buClr>
              <a:buSzPct val="65000"/>
              <a:buFont typeface="Wingdings" pitchFamily="79" charset="2"/>
              <a:buChar char="l"/>
              <a:defRPr sz="2400">
                <a:solidFill>
                  <a:schemeClr val="tx1"/>
                </a:solidFill>
                <a:latin typeface="+mn-lt"/>
              </a:defRPr>
            </a:lvl3pPr>
            <a:lvl4pPr marL="1600200" indent="-228600" algn="l" rtl="0" fontAlgn="base">
              <a:lnSpc>
                <a:spcPct val="90000"/>
              </a:lnSpc>
              <a:spcBef>
                <a:spcPct val="20000"/>
              </a:spcBef>
              <a:spcAft>
                <a:spcPct val="0"/>
              </a:spcAft>
              <a:buClr>
                <a:schemeClr val="accent1"/>
              </a:buClr>
              <a:buSzPct val="60000"/>
              <a:buFont typeface="Wingdings" pitchFamily="79" charset="2"/>
              <a:buChar char="l"/>
              <a:defRPr sz="2000">
                <a:solidFill>
                  <a:schemeClr val="tx1"/>
                </a:solidFill>
                <a:latin typeface="+mn-lt"/>
              </a:defRPr>
            </a:lvl4pPr>
            <a:lvl5pPr marL="20574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5pPr>
            <a:lvl6pPr marL="25146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6pPr>
            <a:lvl7pPr marL="29718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7pPr>
            <a:lvl8pPr marL="34290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8pPr>
            <a:lvl9pPr marL="3886200" indent="-228600" algn="l" rtl="0" fontAlgn="base">
              <a:lnSpc>
                <a:spcPct val="90000"/>
              </a:lnSpc>
              <a:spcBef>
                <a:spcPct val="20000"/>
              </a:spcBef>
              <a:spcAft>
                <a:spcPct val="0"/>
              </a:spcAft>
              <a:buClr>
                <a:schemeClr val="accent2"/>
              </a:buClr>
              <a:buSzPct val="60000"/>
              <a:buFont typeface="Wingdings" pitchFamily="79" charset="2"/>
              <a:buChar char="l"/>
              <a:defRPr sz="2000">
                <a:solidFill>
                  <a:schemeClr val="tx1"/>
                </a:solidFill>
                <a:latin typeface="+mn-lt"/>
              </a:defRPr>
            </a:lvl9pPr>
          </a:lstStyle>
          <a:p>
            <a:pPr marL="0" indent="0">
              <a:buNone/>
            </a:pPr>
            <a:r>
              <a:rPr lang="en-US" sz="2500" dirty="0" smtClean="0">
                <a:solidFill>
                  <a:srgbClr val="FFFF00"/>
                </a:solidFill>
              </a:rPr>
              <a:t>Is it possible for an electromagnetic wave to travel through a vacuum?  </a:t>
            </a:r>
          </a:p>
          <a:p>
            <a:pPr marL="0" indent="0"/>
            <a:endParaRPr lang="en-US" sz="2500" dirty="0"/>
          </a:p>
          <a:p>
            <a:pPr marL="0" indent="0"/>
            <a:r>
              <a:rPr lang="en-US" sz="2500" dirty="0" smtClean="0"/>
              <a:t>A. Yes. </a:t>
            </a:r>
          </a:p>
          <a:p>
            <a:pPr marL="0" indent="0"/>
            <a:r>
              <a:rPr lang="en-US" sz="2500" dirty="0" smtClean="0"/>
              <a:t>B. No.</a:t>
            </a:r>
          </a:p>
          <a:p>
            <a:pPr marL="0" indent="0"/>
            <a:endParaRPr lang="en-US" sz="2500" dirty="0" smtClean="0"/>
          </a:p>
          <a:p>
            <a:pPr marL="0" indent="0"/>
            <a:endParaRPr lang="en-US" sz="2500" dirty="0"/>
          </a:p>
          <a:p>
            <a:pPr marL="0" indent="0">
              <a:buNone/>
            </a:pPr>
            <a:r>
              <a:rPr lang="en-US" sz="2800" dirty="0">
                <a:solidFill>
                  <a:srgbClr val="FFFF00"/>
                </a:solidFill>
              </a:rPr>
              <a:t>Waves are traveling in an eastward direction on a lake.  Is the water in the lake necessarily moving in that direction?  </a:t>
            </a:r>
            <a:endParaRPr lang="en-US" sz="2800" dirty="0" smtClean="0">
              <a:solidFill>
                <a:srgbClr val="FFFF00"/>
              </a:solidFill>
            </a:endParaRPr>
          </a:p>
          <a:p>
            <a:pPr marL="514350" indent="-514350">
              <a:buAutoNum type="alphaUcPeriod"/>
            </a:pPr>
            <a:r>
              <a:rPr lang="en-US" sz="2800" dirty="0" smtClean="0"/>
              <a:t>Yes. </a:t>
            </a:r>
          </a:p>
          <a:p>
            <a:pPr marL="514350" indent="-514350">
              <a:buAutoNum type="alphaUcPeriod"/>
            </a:pPr>
            <a:r>
              <a:rPr lang="en-US" sz="2800" dirty="0" smtClean="0"/>
              <a:t>No. </a:t>
            </a:r>
            <a:endParaRPr lang="en-US" sz="2800" dirty="0"/>
          </a:p>
          <a:p>
            <a:pPr marL="0" indent="0">
              <a:buNone/>
            </a:pPr>
            <a:endParaRPr lang="en-US" sz="2500" dirty="0"/>
          </a:p>
        </p:txBody>
      </p:sp>
    </p:spTree>
    <p:extLst>
      <p:ext uri="{BB962C8B-B14F-4D97-AF65-F5344CB8AC3E}">
        <p14:creationId xmlns:p14="http://schemas.microsoft.com/office/powerpoint/2010/main" val="865904734"/>
      </p:ext>
    </p:extLst>
  </p:cSld>
  <p:clrMapOvr>
    <a:masterClrMapping/>
  </p:clrMapOvr>
  <p:transition spd="med">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0242" y="304800"/>
            <a:ext cx="8605157" cy="8032968"/>
          </a:xfrm>
          <a:prstGeom prst="rect">
            <a:avLst/>
          </a:prstGeom>
        </p:spPr>
        <p:txBody>
          <a:bodyPr wrap="square">
            <a:spAutoFit/>
          </a:bodyPr>
          <a:lstStyle/>
          <a:p>
            <a:pPr eaLnBrk="1" hangingPunct="1">
              <a:spcBef>
                <a:spcPct val="50000"/>
              </a:spcBef>
            </a:pPr>
            <a:r>
              <a:rPr lang="en-US" b="1" dirty="0">
                <a:solidFill>
                  <a:srgbClr val="FFFF00"/>
                </a:solidFill>
              </a:rPr>
              <a:t>A wave can be propagated on a blanket by holding adjacent corners in your hands and moving the end of the blanket up and down.  Is this wave transverse or longitudinal?  </a:t>
            </a:r>
            <a:endParaRPr lang="en-US" b="1" dirty="0" smtClean="0">
              <a:solidFill>
                <a:srgbClr val="FFFF00"/>
              </a:solidFill>
            </a:endParaRPr>
          </a:p>
          <a:p>
            <a:pPr marL="457200" indent="-457200" eaLnBrk="1" hangingPunct="1">
              <a:spcBef>
                <a:spcPct val="50000"/>
              </a:spcBef>
              <a:buAutoNum type="alphaUcPeriod"/>
            </a:pPr>
            <a:r>
              <a:rPr lang="en-US" b="1" dirty="0" smtClean="0"/>
              <a:t>Longitudinal </a:t>
            </a:r>
          </a:p>
          <a:p>
            <a:pPr marL="457200" indent="-457200" eaLnBrk="1" hangingPunct="1">
              <a:spcBef>
                <a:spcPct val="50000"/>
              </a:spcBef>
              <a:buAutoNum type="alphaUcPeriod"/>
            </a:pPr>
            <a:r>
              <a:rPr lang="en-US" b="1" dirty="0" err="1" smtClean="0"/>
              <a:t>Tranverse</a:t>
            </a:r>
            <a:r>
              <a:rPr lang="en-US" b="1" dirty="0" smtClean="0"/>
              <a:t>. </a:t>
            </a:r>
          </a:p>
          <a:p>
            <a:pPr marL="457200" indent="-457200" eaLnBrk="1" hangingPunct="1">
              <a:spcBef>
                <a:spcPct val="50000"/>
              </a:spcBef>
              <a:buAutoNum type="alphaUcPeriod"/>
            </a:pPr>
            <a:endParaRPr lang="en-US" b="1" dirty="0"/>
          </a:p>
          <a:p>
            <a:pPr>
              <a:spcBef>
                <a:spcPct val="50000"/>
              </a:spcBef>
            </a:pPr>
            <a:r>
              <a:rPr lang="en-US" b="1" dirty="0">
                <a:solidFill>
                  <a:srgbClr val="FFFF00"/>
                </a:solidFill>
              </a:rPr>
              <a:t>Suppose that we increase the tension in a rope, keeping the frequency of oscillation of the end of the rope the same.  What effect does this have on the wavelength of the wave produced?  </a:t>
            </a:r>
            <a:endParaRPr lang="en-US" b="1" dirty="0" smtClean="0">
              <a:solidFill>
                <a:srgbClr val="FFFF00"/>
              </a:solidFill>
            </a:endParaRPr>
          </a:p>
          <a:p>
            <a:pPr>
              <a:spcBef>
                <a:spcPct val="50000"/>
              </a:spcBef>
            </a:pPr>
            <a:endParaRPr lang="en-US" b="1" dirty="0"/>
          </a:p>
          <a:p>
            <a:pPr marL="457200" indent="-457200">
              <a:spcBef>
                <a:spcPct val="50000"/>
              </a:spcBef>
              <a:buAutoNum type="alphaUcPeriod"/>
            </a:pPr>
            <a:r>
              <a:rPr lang="en-US" b="1" dirty="0" smtClean="0"/>
              <a:t>an </a:t>
            </a:r>
            <a:r>
              <a:rPr lang="en-US" b="1" dirty="0"/>
              <a:t>increase in velocity </a:t>
            </a:r>
            <a:endParaRPr lang="en-US" b="1" dirty="0" smtClean="0"/>
          </a:p>
          <a:p>
            <a:pPr marL="457200" indent="-457200">
              <a:spcBef>
                <a:spcPct val="50000"/>
              </a:spcBef>
              <a:buAutoNum type="alphaUcPeriod"/>
            </a:pPr>
            <a:r>
              <a:rPr lang="en-US" b="1" dirty="0" smtClean="0"/>
              <a:t>an increase in frequency. </a:t>
            </a:r>
          </a:p>
          <a:p>
            <a:pPr marL="457200" indent="-457200">
              <a:spcBef>
                <a:spcPct val="50000"/>
              </a:spcBef>
              <a:buAutoNum type="alphaUcPeriod"/>
            </a:pPr>
            <a:r>
              <a:rPr lang="en-US" b="1" dirty="0"/>
              <a:t>a</a:t>
            </a:r>
            <a:r>
              <a:rPr lang="en-US" b="1" dirty="0" smtClean="0"/>
              <a:t> decrease  in wavelength.</a:t>
            </a:r>
          </a:p>
          <a:p>
            <a:pPr>
              <a:spcBef>
                <a:spcPct val="50000"/>
              </a:spcBef>
            </a:pPr>
            <a:endParaRPr lang="en-US" b="1" dirty="0"/>
          </a:p>
          <a:p>
            <a:pPr>
              <a:spcBef>
                <a:spcPct val="50000"/>
              </a:spcBef>
            </a:pPr>
            <a:endParaRPr lang="en-US" b="1" dirty="0"/>
          </a:p>
          <a:p>
            <a:pPr eaLnBrk="1" hangingPunct="1">
              <a:spcBef>
                <a:spcPct val="50000"/>
              </a:spcBef>
            </a:pPr>
            <a:endParaRPr lang="en-US" b="1" dirty="0"/>
          </a:p>
        </p:txBody>
      </p:sp>
    </p:spTree>
    <p:extLst>
      <p:ext uri="{BB962C8B-B14F-4D97-AF65-F5344CB8AC3E}">
        <p14:creationId xmlns:p14="http://schemas.microsoft.com/office/powerpoint/2010/main" val="685051517"/>
      </p:ext>
    </p:extLst>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7106" name="Rectangle 2"/>
          <p:cNvSpPr>
            <a:spLocks noGrp="1" noChangeArrowheads="1"/>
          </p:cNvSpPr>
          <p:nvPr>
            <p:ph type="body" idx="1"/>
          </p:nvPr>
        </p:nvSpPr>
        <p:spPr>
          <a:xfrm>
            <a:off x="685800" y="533400"/>
            <a:ext cx="7772400" cy="5562600"/>
          </a:xfrm>
        </p:spPr>
        <p:txBody>
          <a:bodyPr/>
          <a:lstStyle/>
          <a:p>
            <a:pPr>
              <a:lnSpc>
                <a:spcPct val="80000"/>
              </a:lnSpc>
            </a:pPr>
            <a:r>
              <a:rPr lang="en-US" sz="2800"/>
              <a:t>The pulse we have been discussing is a </a:t>
            </a:r>
            <a:r>
              <a:rPr lang="en-US" sz="2800" b="1" i="1">
                <a:solidFill>
                  <a:srgbClr val="FFBF8A"/>
                </a:solidFill>
              </a:rPr>
              <a:t>longitudinal wave</a:t>
            </a:r>
            <a:r>
              <a:rPr lang="en-US" sz="2800"/>
              <a:t>: the displacement or disturbance in the medium is </a:t>
            </a:r>
            <a:r>
              <a:rPr lang="en-US" sz="2800">
                <a:solidFill>
                  <a:srgbClr val="FFBF8A"/>
                </a:solidFill>
              </a:rPr>
              <a:t>parallel</a:t>
            </a:r>
            <a:r>
              <a:rPr lang="en-US" sz="2800"/>
              <a:t> to the direction of travel of the wave or pulse.</a:t>
            </a:r>
          </a:p>
          <a:p>
            <a:pPr>
              <a:lnSpc>
                <a:spcPct val="80000"/>
              </a:lnSpc>
              <a:spcBef>
                <a:spcPct val="50000"/>
              </a:spcBef>
            </a:pPr>
            <a:r>
              <a:rPr lang="en-US" sz="2800"/>
              <a:t>Sound waves are </a:t>
            </a:r>
          </a:p>
          <a:p>
            <a:pPr>
              <a:lnSpc>
                <a:spcPct val="80000"/>
              </a:lnSpc>
              <a:spcBef>
                <a:spcPct val="0"/>
              </a:spcBef>
              <a:buFont typeface="Wingdings" pitchFamily="79" charset="2"/>
              <a:buNone/>
            </a:pPr>
            <a:r>
              <a:rPr lang="en-US" sz="2800"/>
              <a:t>	longitudinal.</a:t>
            </a:r>
          </a:p>
        </p:txBody>
      </p:sp>
      <p:pic>
        <p:nvPicPr>
          <p:cNvPr id="1967107" name="Picture 3" descr="15_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9591" y="1981200"/>
            <a:ext cx="2751137" cy="2776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descr="15_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6" y="4987544"/>
            <a:ext cx="9144000" cy="1820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81000"/>
            <a:ext cx="8305800" cy="5632311"/>
          </a:xfrm>
          <a:prstGeom prst="rect">
            <a:avLst/>
          </a:prstGeom>
        </p:spPr>
        <p:txBody>
          <a:bodyPr wrap="square">
            <a:spAutoFit/>
          </a:bodyPr>
          <a:lstStyle/>
          <a:p>
            <a:pPr eaLnBrk="1" hangingPunct="1">
              <a:spcBef>
                <a:spcPct val="50000"/>
              </a:spcBef>
            </a:pPr>
            <a:r>
              <a:rPr lang="en-US" b="1" dirty="0">
                <a:solidFill>
                  <a:srgbClr val="FFFF00"/>
                </a:solidFill>
              </a:rPr>
              <a:t>A band playing on a flat-bed truck is approaching you rapidly near the end of a parade.  Will you hear the same pitch for the various instruments as someone down the street who has already been passed by the truck?  </a:t>
            </a:r>
            <a:endParaRPr lang="en-US" b="1" dirty="0" smtClean="0">
              <a:solidFill>
                <a:srgbClr val="FFFF00"/>
              </a:solidFill>
            </a:endParaRPr>
          </a:p>
          <a:p>
            <a:pPr>
              <a:spcBef>
                <a:spcPct val="50000"/>
              </a:spcBef>
            </a:pPr>
            <a:r>
              <a:rPr lang="en-US" b="1" dirty="0" smtClean="0"/>
              <a:t>A. </a:t>
            </a:r>
            <a:r>
              <a:rPr lang="en-US" b="1" dirty="0"/>
              <a:t>The pitch increases as the band approaches and decreases as it is going away</a:t>
            </a:r>
          </a:p>
          <a:p>
            <a:pPr>
              <a:spcBef>
                <a:spcPct val="50000"/>
              </a:spcBef>
            </a:pPr>
            <a:r>
              <a:rPr lang="en-US" b="1" dirty="0" smtClean="0"/>
              <a:t>B. </a:t>
            </a:r>
            <a:r>
              <a:rPr lang="en-US" b="1" dirty="0"/>
              <a:t>The pitch </a:t>
            </a:r>
            <a:r>
              <a:rPr lang="en-US" b="1" dirty="0" smtClean="0"/>
              <a:t>decreases as </a:t>
            </a:r>
            <a:r>
              <a:rPr lang="en-US" b="1" dirty="0"/>
              <a:t>the band approaches and </a:t>
            </a:r>
            <a:r>
              <a:rPr lang="en-US" b="1" dirty="0" smtClean="0"/>
              <a:t>increases as </a:t>
            </a:r>
            <a:r>
              <a:rPr lang="en-US" b="1" dirty="0"/>
              <a:t>it is going </a:t>
            </a:r>
            <a:r>
              <a:rPr lang="en-US" b="1" dirty="0" smtClean="0"/>
              <a:t>away</a:t>
            </a:r>
          </a:p>
          <a:p>
            <a:pPr>
              <a:spcBef>
                <a:spcPct val="50000"/>
              </a:spcBef>
            </a:pPr>
            <a:r>
              <a:rPr lang="en-US" b="1" dirty="0" smtClean="0"/>
              <a:t>C. The pitch remain unchanged. </a:t>
            </a:r>
            <a:endParaRPr lang="en-US" b="1" dirty="0"/>
          </a:p>
          <a:p>
            <a:pPr>
              <a:spcBef>
                <a:spcPct val="50000"/>
              </a:spcBef>
            </a:pPr>
            <a:endParaRPr lang="en-US" b="1" dirty="0"/>
          </a:p>
          <a:p>
            <a:pPr eaLnBrk="1" hangingPunct="1">
              <a:spcBef>
                <a:spcPct val="50000"/>
              </a:spcBef>
            </a:pPr>
            <a:endParaRPr lang="en-US" b="1" dirty="0" smtClean="0"/>
          </a:p>
          <a:p>
            <a:pPr eaLnBrk="1" hangingPunct="1">
              <a:spcBef>
                <a:spcPct val="50000"/>
              </a:spcBef>
            </a:pPr>
            <a:endParaRPr lang="en-US" b="1" dirty="0"/>
          </a:p>
        </p:txBody>
      </p:sp>
    </p:spTree>
    <p:extLst>
      <p:ext uri="{BB962C8B-B14F-4D97-AF65-F5344CB8AC3E}">
        <p14:creationId xmlns:p14="http://schemas.microsoft.com/office/powerpoint/2010/main" val="772050811"/>
      </p:ext>
    </p:extLst>
  </p:cSld>
  <p:clrMapOvr>
    <a:masterClrMapping/>
  </p:clrMapOvr>
  <p:transition spd="med">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5778" name="Rectangle 2"/>
          <p:cNvSpPr>
            <a:spLocks noGrp="1" noChangeArrowheads="1"/>
          </p:cNvSpPr>
          <p:nvPr>
            <p:ph type="title"/>
          </p:nvPr>
        </p:nvSpPr>
        <p:spPr>
          <a:xfrm>
            <a:off x="0" y="803275"/>
            <a:ext cx="9144000" cy="1066800"/>
          </a:xfrm>
          <a:noFill/>
        </p:spPr>
        <p:txBody>
          <a:bodyPr/>
          <a:lstStyle/>
          <a:p>
            <a:r>
              <a:rPr lang="en-US" sz="3200" b="1" dirty="0" smtClean="0">
                <a:solidFill>
                  <a:srgbClr val="FF0000"/>
                </a:solidFill>
                <a:latin typeface="Comic Sans MS" pitchFamily="66" charset="0"/>
              </a:rPr>
              <a:t>Quiz</a:t>
            </a:r>
            <a:r>
              <a:rPr lang="en-US" sz="3200" dirty="0" smtClean="0">
                <a:solidFill>
                  <a:srgbClr val="EFFF5D"/>
                </a:solidFill>
                <a:latin typeface="Comic Sans MS" pitchFamily="66" charset="0"/>
              </a:rPr>
              <a:t>: What </a:t>
            </a:r>
            <a:r>
              <a:rPr lang="en-US" sz="3200" dirty="0">
                <a:solidFill>
                  <a:srgbClr val="EFFF5D"/>
                </a:solidFill>
                <a:latin typeface="Comic Sans MS" pitchFamily="66" charset="0"/>
              </a:rPr>
              <a:t>is the frequency of light waves with a wavelength of 6 x 10</a:t>
            </a:r>
            <a:r>
              <a:rPr lang="en-US" sz="3200" baseline="30000" dirty="0">
                <a:solidFill>
                  <a:srgbClr val="EFFF5D"/>
                </a:solidFill>
                <a:latin typeface="Comic Sans MS" pitchFamily="66" charset="0"/>
              </a:rPr>
              <a:t>-7</a:t>
            </a:r>
            <a:r>
              <a:rPr lang="en-US" sz="3200" dirty="0">
                <a:solidFill>
                  <a:srgbClr val="EFFF5D"/>
                </a:solidFill>
                <a:latin typeface="Comic Sans MS" pitchFamily="66" charset="0"/>
              </a:rPr>
              <a:t> m?</a:t>
            </a:r>
            <a:endParaRPr lang="en-US" dirty="0"/>
          </a:p>
        </p:txBody>
      </p:sp>
      <p:sp>
        <p:nvSpPr>
          <p:cNvPr id="1995779" name="Text Box 3"/>
          <p:cNvSpPr txBox="1">
            <a:spLocks noChangeArrowheads="1"/>
          </p:cNvSpPr>
          <p:nvPr/>
        </p:nvSpPr>
        <p:spPr bwMode="auto">
          <a:xfrm>
            <a:off x="609600" y="4953000"/>
            <a:ext cx="7696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Symbol" pitchFamily="18" charset="2"/>
              <a:buNone/>
            </a:pPr>
            <a:r>
              <a:rPr lang="en-US" i="1" dirty="0">
                <a:sym typeface="Symbol" pitchFamily="18" charset="2"/>
              </a:rPr>
              <a:t></a:t>
            </a:r>
            <a:r>
              <a:rPr lang="en-US" i="1" dirty="0"/>
              <a:t> </a:t>
            </a:r>
            <a:r>
              <a:rPr lang="en-US" dirty="0">
                <a:latin typeface="Arial" charset="0"/>
                <a:sym typeface="Symbol" pitchFamily="18" charset="2"/>
              </a:rPr>
              <a:t>= 6 x 10</a:t>
            </a:r>
            <a:r>
              <a:rPr lang="en-US" baseline="30000" dirty="0">
                <a:latin typeface="Arial" charset="0"/>
                <a:sym typeface="Symbol" pitchFamily="18" charset="2"/>
              </a:rPr>
              <a:t>-7</a:t>
            </a:r>
            <a:r>
              <a:rPr lang="en-US" dirty="0">
                <a:latin typeface="Arial" charset="0"/>
                <a:sym typeface="Symbol" pitchFamily="18" charset="2"/>
              </a:rPr>
              <a:t> m		</a:t>
            </a:r>
            <a:r>
              <a:rPr lang="en-US" i="1" dirty="0"/>
              <a:t>f</a:t>
            </a:r>
            <a:r>
              <a:rPr lang="en-US" dirty="0">
                <a:latin typeface="Arial" charset="0"/>
              </a:rPr>
              <a:t> = </a:t>
            </a:r>
            <a:r>
              <a:rPr lang="en-US" i="1" dirty="0"/>
              <a:t>v </a:t>
            </a:r>
            <a:r>
              <a:rPr lang="en-US" dirty="0">
                <a:latin typeface="Arial" charset="0"/>
                <a:sym typeface="Symbol" pitchFamily="18" charset="2"/>
              </a:rPr>
              <a:t>/</a:t>
            </a:r>
            <a:r>
              <a:rPr lang="en-US" i="1" dirty="0"/>
              <a:t> </a:t>
            </a:r>
            <a:r>
              <a:rPr lang="en-US" i="1" dirty="0">
                <a:sym typeface="Symbol" pitchFamily="18" charset="2"/>
              </a:rPr>
              <a:t></a:t>
            </a:r>
            <a:r>
              <a:rPr lang="en-US" i="1" baseline="-25000" dirty="0"/>
              <a:t> </a:t>
            </a:r>
            <a:endParaRPr lang="en-US" dirty="0">
              <a:latin typeface="Arial" charset="0"/>
              <a:sym typeface="Symbol" pitchFamily="18" charset="2"/>
            </a:endParaRPr>
          </a:p>
          <a:p>
            <a:pPr>
              <a:buFont typeface="Symbol" pitchFamily="18" charset="2"/>
              <a:buNone/>
            </a:pPr>
            <a:r>
              <a:rPr lang="en-US" i="1" dirty="0"/>
              <a:t>v </a:t>
            </a:r>
            <a:r>
              <a:rPr lang="en-US" dirty="0">
                <a:latin typeface="Arial" charset="0"/>
                <a:sym typeface="Symbol" pitchFamily="18" charset="2"/>
              </a:rPr>
              <a:t>= </a:t>
            </a:r>
            <a:r>
              <a:rPr lang="en-US" i="1" dirty="0"/>
              <a:t>c</a:t>
            </a:r>
            <a:r>
              <a:rPr lang="en-US" dirty="0">
                <a:latin typeface="Arial" charset="0"/>
                <a:sym typeface="Symbol" pitchFamily="18" charset="2"/>
              </a:rPr>
              <a:t> = 3 x 10</a:t>
            </a:r>
            <a:r>
              <a:rPr lang="en-US" baseline="30000" dirty="0">
                <a:latin typeface="Arial" charset="0"/>
                <a:sym typeface="Symbol" pitchFamily="18" charset="2"/>
              </a:rPr>
              <a:t>8</a:t>
            </a:r>
            <a:r>
              <a:rPr lang="en-US" dirty="0">
                <a:latin typeface="Arial" charset="0"/>
                <a:sym typeface="Symbol" pitchFamily="18" charset="2"/>
              </a:rPr>
              <a:t> m/s		= (3 x 10</a:t>
            </a:r>
            <a:r>
              <a:rPr lang="en-US" baseline="30000" dirty="0">
                <a:latin typeface="Arial" charset="0"/>
                <a:sym typeface="Symbol" pitchFamily="18" charset="2"/>
              </a:rPr>
              <a:t>8</a:t>
            </a:r>
            <a:r>
              <a:rPr lang="en-US" dirty="0">
                <a:latin typeface="Arial" charset="0"/>
                <a:sym typeface="Symbol" pitchFamily="18" charset="2"/>
              </a:rPr>
              <a:t> m/s) / 6 x 10</a:t>
            </a:r>
            <a:r>
              <a:rPr lang="en-US" baseline="30000" dirty="0">
                <a:latin typeface="Arial" charset="0"/>
                <a:sym typeface="Symbol" pitchFamily="18" charset="2"/>
              </a:rPr>
              <a:t>-7</a:t>
            </a:r>
            <a:r>
              <a:rPr lang="en-US" dirty="0">
                <a:latin typeface="Arial" charset="0"/>
                <a:sym typeface="Symbol" pitchFamily="18" charset="2"/>
              </a:rPr>
              <a:t> m</a:t>
            </a:r>
          </a:p>
          <a:p>
            <a:pPr>
              <a:buFont typeface="Symbol" pitchFamily="18" charset="2"/>
              <a:buNone/>
            </a:pPr>
            <a:r>
              <a:rPr lang="en-US" i="1" dirty="0"/>
              <a:t>v </a:t>
            </a:r>
            <a:r>
              <a:rPr lang="en-US" dirty="0">
                <a:latin typeface="Arial" charset="0"/>
                <a:sym typeface="Symbol" pitchFamily="18" charset="2"/>
              </a:rPr>
              <a:t>= </a:t>
            </a:r>
            <a:r>
              <a:rPr lang="en-US" i="1" dirty="0"/>
              <a:t>f </a:t>
            </a:r>
            <a:r>
              <a:rPr lang="en-US" i="1" dirty="0">
                <a:sym typeface="Symbol" pitchFamily="18" charset="2"/>
              </a:rPr>
              <a:t>				</a:t>
            </a:r>
            <a:r>
              <a:rPr lang="en-US" dirty="0">
                <a:latin typeface="Arial" charset="0"/>
                <a:sym typeface="Symbol" pitchFamily="18" charset="2"/>
              </a:rPr>
              <a:t>= </a:t>
            </a:r>
            <a:r>
              <a:rPr lang="en-US" dirty="0">
                <a:solidFill>
                  <a:srgbClr val="FA4F9F"/>
                </a:solidFill>
                <a:latin typeface="Arial" charset="0"/>
                <a:sym typeface="Symbol" pitchFamily="18" charset="2"/>
              </a:rPr>
              <a:t>5 x 10</a:t>
            </a:r>
            <a:r>
              <a:rPr lang="en-US" baseline="30000" dirty="0">
                <a:solidFill>
                  <a:srgbClr val="FA4F9F"/>
                </a:solidFill>
                <a:latin typeface="Arial" charset="0"/>
                <a:sym typeface="Symbol" pitchFamily="18" charset="2"/>
              </a:rPr>
              <a:t>14</a:t>
            </a:r>
            <a:r>
              <a:rPr lang="en-US" dirty="0">
                <a:solidFill>
                  <a:srgbClr val="FA4F9F"/>
                </a:solidFill>
                <a:latin typeface="Arial" charset="0"/>
                <a:sym typeface="Symbol" pitchFamily="18" charset="2"/>
              </a:rPr>
              <a:t> Hz</a:t>
            </a:r>
          </a:p>
        </p:txBody>
      </p:sp>
      <p:sp>
        <p:nvSpPr>
          <p:cNvPr id="5" name="TextBox 4"/>
          <p:cNvSpPr txBox="1"/>
          <p:nvPr/>
        </p:nvSpPr>
        <p:spPr>
          <a:xfrm>
            <a:off x="457200" y="2209800"/>
            <a:ext cx="7620000" cy="2308324"/>
          </a:xfrm>
          <a:prstGeom prst="rect">
            <a:avLst/>
          </a:prstGeom>
          <a:noFill/>
        </p:spPr>
        <p:txBody>
          <a:bodyPr wrap="square" rtlCol="0">
            <a:spAutoFit/>
          </a:bodyPr>
          <a:lstStyle/>
          <a:p>
            <a:pPr marL="457200" indent="-457200">
              <a:buFont typeface="Symbol" pitchFamily="18" charset="2"/>
              <a:buAutoNum type="alphaUcPeriod"/>
            </a:pPr>
            <a:r>
              <a:rPr lang="en-US" dirty="0">
                <a:latin typeface="Arial" charset="0"/>
                <a:sym typeface="Symbol" pitchFamily="18" charset="2"/>
              </a:rPr>
              <a:t>1</a:t>
            </a:r>
            <a:r>
              <a:rPr lang="en-US" dirty="0" smtClean="0">
                <a:latin typeface="Arial" charset="0"/>
                <a:sym typeface="Symbol" pitchFamily="18" charset="2"/>
              </a:rPr>
              <a:t> x 10</a:t>
            </a:r>
            <a:r>
              <a:rPr lang="en-US" baseline="30000" dirty="0" smtClean="0">
                <a:latin typeface="Arial" charset="0"/>
                <a:sym typeface="Symbol" pitchFamily="18" charset="2"/>
              </a:rPr>
              <a:t>14</a:t>
            </a:r>
            <a:r>
              <a:rPr lang="en-US" dirty="0" smtClean="0">
                <a:latin typeface="Arial" charset="0"/>
                <a:sym typeface="Symbol" pitchFamily="18" charset="2"/>
              </a:rPr>
              <a:t> Hz</a:t>
            </a:r>
          </a:p>
          <a:p>
            <a:pPr marL="457200" indent="-457200">
              <a:buFont typeface="Symbol" pitchFamily="18" charset="2"/>
              <a:buAutoNum type="alphaUcPeriod"/>
            </a:pPr>
            <a:r>
              <a:rPr lang="en-US" dirty="0" smtClean="0">
                <a:latin typeface="Arial" charset="0"/>
                <a:sym typeface="Symbol" pitchFamily="18" charset="2"/>
              </a:rPr>
              <a:t>3 </a:t>
            </a:r>
            <a:r>
              <a:rPr lang="en-US" dirty="0">
                <a:latin typeface="Arial" charset="0"/>
                <a:sym typeface="Symbol" pitchFamily="18" charset="2"/>
              </a:rPr>
              <a:t>x </a:t>
            </a:r>
            <a:r>
              <a:rPr lang="en-US" dirty="0" smtClean="0">
                <a:latin typeface="Arial" charset="0"/>
                <a:sym typeface="Symbol" pitchFamily="18" charset="2"/>
              </a:rPr>
              <a:t>10</a:t>
            </a:r>
            <a:r>
              <a:rPr lang="en-US" baseline="30000" dirty="0" smtClean="0">
                <a:latin typeface="Arial" charset="0"/>
                <a:sym typeface="Symbol" pitchFamily="18" charset="2"/>
              </a:rPr>
              <a:t>15</a:t>
            </a:r>
            <a:r>
              <a:rPr lang="en-US" dirty="0" smtClean="0">
                <a:latin typeface="Arial" charset="0"/>
                <a:sym typeface="Symbol" pitchFamily="18" charset="2"/>
              </a:rPr>
              <a:t> </a:t>
            </a:r>
            <a:r>
              <a:rPr lang="en-US" dirty="0">
                <a:latin typeface="Arial" charset="0"/>
                <a:sym typeface="Symbol" pitchFamily="18" charset="2"/>
              </a:rPr>
              <a:t>Hz</a:t>
            </a:r>
          </a:p>
          <a:p>
            <a:pPr marL="457200" indent="-457200">
              <a:buFont typeface="Symbol" pitchFamily="18" charset="2"/>
              <a:buAutoNum type="alphaUcPeriod"/>
            </a:pPr>
            <a:r>
              <a:rPr lang="en-US" dirty="0">
                <a:latin typeface="Arial" charset="0"/>
                <a:sym typeface="Symbol" pitchFamily="18" charset="2"/>
              </a:rPr>
              <a:t>2</a:t>
            </a:r>
            <a:r>
              <a:rPr lang="en-US" dirty="0" smtClean="0">
                <a:latin typeface="Arial" charset="0"/>
                <a:sym typeface="Symbol" pitchFamily="18" charset="2"/>
              </a:rPr>
              <a:t> </a:t>
            </a:r>
            <a:r>
              <a:rPr lang="en-US" dirty="0">
                <a:latin typeface="Arial" charset="0"/>
                <a:sym typeface="Symbol" pitchFamily="18" charset="2"/>
              </a:rPr>
              <a:t>x </a:t>
            </a:r>
            <a:r>
              <a:rPr lang="en-US" dirty="0" smtClean="0">
                <a:latin typeface="Arial" charset="0"/>
                <a:sym typeface="Symbol" pitchFamily="18" charset="2"/>
              </a:rPr>
              <a:t>10</a:t>
            </a:r>
            <a:r>
              <a:rPr lang="en-US" baseline="30000" dirty="0" smtClean="0">
                <a:latin typeface="Arial" charset="0"/>
                <a:sym typeface="Symbol" pitchFamily="18" charset="2"/>
              </a:rPr>
              <a:t>12</a:t>
            </a:r>
            <a:r>
              <a:rPr lang="en-US" dirty="0" smtClean="0">
                <a:latin typeface="Arial" charset="0"/>
                <a:sym typeface="Symbol" pitchFamily="18" charset="2"/>
              </a:rPr>
              <a:t> </a:t>
            </a:r>
            <a:r>
              <a:rPr lang="en-US" dirty="0">
                <a:latin typeface="Arial" charset="0"/>
                <a:sym typeface="Symbol" pitchFamily="18" charset="2"/>
              </a:rPr>
              <a:t>Hz</a:t>
            </a:r>
          </a:p>
          <a:p>
            <a:pPr marL="457200" indent="-457200">
              <a:buFont typeface="Symbol" pitchFamily="18" charset="2"/>
              <a:buAutoNum type="alphaUcPeriod"/>
            </a:pPr>
            <a:r>
              <a:rPr lang="en-US" dirty="0">
                <a:latin typeface="Arial" charset="0"/>
                <a:sym typeface="Symbol" pitchFamily="18" charset="2"/>
              </a:rPr>
              <a:t>5</a:t>
            </a:r>
            <a:r>
              <a:rPr lang="en-US" dirty="0" smtClean="0">
                <a:latin typeface="Arial" charset="0"/>
                <a:sym typeface="Symbol" pitchFamily="18" charset="2"/>
              </a:rPr>
              <a:t> </a:t>
            </a:r>
            <a:r>
              <a:rPr lang="en-US" dirty="0">
                <a:latin typeface="Arial" charset="0"/>
                <a:sym typeface="Symbol" pitchFamily="18" charset="2"/>
              </a:rPr>
              <a:t>x </a:t>
            </a:r>
            <a:r>
              <a:rPr lang="en-US" dirty="0" smtClean="0">
                <a:latin typeface="Arial" charset="0"/>
                <a:sym typeface="Symbol" pitchFamily="18" charset="2"/>
              </a:rPr>
              <a:t>10</a:t>
            </a:r>
            <a:r>
              <a:rPr lang="en-US" baseline="30000" dirty="0" smtClean="0">
                <a:latin typeface="Arial" charset="0"/>
                <a:sym typeface="Symbol" pitchFamily="18" charset="2"/>
              </a:rPr>
              <a:t>14</a:t>
            </a:r>
            <a:r>
              <a:rPr lang="en-US" dirty="0" smtClean="0">
                <a:latin typeface="Arial" charset="0"/>
                <a:sym typeface="Symbol" pitchFamily="18" charset="2"/>
              </a:rPr>
              <a:t> </a:t>
            </a:r>
            <a:r>
              <a:rPr lang="en-US" dirty="0">
                <a:latin typeface="Arial" charset="0"/>
                <a:sym typeface="Symbol" pitchFamily="18" charset="2"/>
              </a:rPr>
              <a:t>Hz</a:t>
            </a:r>
          </a:p>
          <a:p>
            <a:pPr marL="457200" indent="-457200">
              <a:buFont typeface="Symbol" pitchFamily="18" charset="2"/>
              <a:buAutoNum type="alphaUcPeriod"/>
            </a:pPr>
            <a:r>
              <a:rPr lang="en-US" dirty="0">
                <a:latin typeface="Arial" charset="0"/>
                <a:sym typeface="Symbol" pitchFamily="18" charset="2"/>
              </a:rPr>
              <a:t>7</a:t>
            </a:r>
            <a:r>
              <a:rPr lang="en-US" dirty="0" smtClean="0">
                <a:latin typeface="Arial" charset="0"/>
                <a:sym typeface="Symbol" pitchFamily="18" charset="2"/>
              </a:rPr>
              <a:t> </a:t>
            </a:r>
            <a:r>
              <a:rPr lang="en-US" dirty="0">
                <a:latin typeface="Arial" charset="0"/>
                <a:sym typeface="Symbol" pitchFamily="18" charset="2"/>
              </a:rPr>
              <a:t>x 10</a:t>
            </a:r>
            <a:r>
              <a:rPr lang="en-US" baseline="30000" dirty="0">
                <a:latin typeface="Arial" charset="0"/>
                <a:sym typeface="Symbol" pitchFamily="18" charset="2"/>
              </a:rPr>
              <a:t>7</a:t>
            </a:r>
            <a:r>
              <a:rPr lang="en-US" dirty="0">
                <a:latin typeface="Arial" charset="0"/>
                <a:sym typeface="Symbol" pitchFamily="18" charset="2"/>
              </a:rPr>
              <a:t> Hz</a:t>
            </a:r>
          </a:p>
          <a:p>
            <a:pPr marL="457200" indent="-457200">
              <a:buFont typeface="Symbol" pitchFamily="18" charset="2"/>
              <a:buAutoNum type="alphaUcPeriod"/>
            </a:pPr>
            <a:endParaRPr lang="en-US" dirty="0">
              <a:latin typeface="Arial" charset="0"/>
              <a:sym typeface="Symbol" pitchFamily="18" charset="2"/>
            </a:endParaRPr>
          </a:p>
        </p:txBody>
      </p:sp>
    </p:spTree>
    <p:extLst>
      <p:ext uri="{BB962C8B-B14F-4D97-AF65-F5344CB8AC3E}">
        <p14:creationId xmlns:p14="http://schemas.microsoft.com/office/powerpoint/2010/main" val="2131223231"/>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995779"/>
                                        </p:tgtEl>
                                        <p:attrNameLst>
                                          <p:attrName>style.visibility</p:attrName>
                                        </p:attrNameLst>
                                      </p:cBhvr>
                                      <p:to>
                                        <p:strVal val="visible"/>
                                      </p:to>
                                    </p:set>
                                    <p:anim from="(-#ppt_w/2)" to="(#ppt_x)" calcmode="lin" valueType="num">
                                      <p:cBhvr>
                                        <p:cTn id="7" dur="600" fill="hold">
                                          <p:stCondLst>
                                            <p:cond delay="0"/>
                                          </p:stCondLst>
                                        </p:cTn>
                                        <p:tgtEl>
                                          <p:spTgt spid="1995779"/>
                                        </p:tgtEl>
                                        <p:attrNameLst>
                                          <p:attrName>ppt_x</p:attrName>
                                        </p:attrNameLst>
                                      </p:cBhvr>
                                    </p:anim>
                                    <p:anim from="0" to="-1.0" calcmode="lin" valueType="num">
                                      <p:cBhvr>
                                        <p:cTn id="8" dur="200" decel="50000" autoRev="1" fill="hold">
                                          <p:stCondLst>
                                            <p:cond delay="600"/>
                                          </p:stCondLst>
                                        </p:cTn>
                                        <p:tgtEl>
                                          <p:spTgt spid="1995779"/>
                                        </p:tgtEl>
                                        <p:attrNameLst>
                                          <p:attrName>xshear</p:attrName>
                                        </p:attrNameLst>
                                      </p:cBhvr>
                                    </p:anim>
                                    <p:animScale>
                                      <p:cBhvr>
                                        <p:cTn id="9" dur="200" decel="100000" autoRev="1" fill="hold">
                                          <p:stCondLst>
                                            <p:cond delay="600"/>
                                          </p:stCondLst>
                                        </p:cTn>
                                        <p:tgtEl>
                                          <p:spTgt spid="1995779"/>
                                        </p:tgtEl>
                                      </p:cBhvr>
                                      <p:from x="100000" y="100000"/>
                                      <p:to x="80000" y="100000"/>
                                    </p:animScale>
                                    <p:anim by="(#ppt_h/3+#ppt_w*0.1)" calcmode="lin" valueType="num">
                                      <p:cBhvr additive="sum">
                                        <p:cTn id="10" dur="200" decel="100000" autoRev="1" fill="hold">
                                          <p:stCondLst>
                                            <p:cond delay="600"/>
                                          </p:stCondLst>
                                        </p:cTn>
                                        <p:tgtEl>
                                          <p:spTgt spid="199577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57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250" name="Rectangle 2"/>
          <p:cNvSpPr>
            <a:spLocks noGrp="1" noChangeArrowheads="1"/>
          </p:cNvSpPr>
          <p:nvPr>
            <p:ph type="title"/>
          </p:nvPr>
        </p:nvSpPr>
        <p:spPr>
          <a:xfrm>
            <a:off x="0" y="560388"/>
            <a:ext cx="9144000" cy="1554162"/>
          </a:xfrm>
          <a:noFill/>
        </p:spPr>
        <p:txBody>
          <a:bodyPr/>
          <a:lstStyle/>
          <a:p>
            <a:r>
              <a:rPr lang="en-US" sz="3200">
                <a:solidFill>
                  <a:srgbClr val="EFFF5D"/>
                </a:solidFill>
                <a:latin typeface="Comic Sans MS" pitchFamily="79" charset="0"/>
              </a:rPr>
              <a:t>A longitudinal wave traveling on a Slinky has a period of 0.25 s and a wavelength of 30 cm.  What is the speed of the wave?</a:t>
            </a:r>
            <a:endParaRPr lang="en-US"/>
          </a:p>
        </p:txBody>
      </p:sp>
      <p:sp>
        <p:nvSpPr>
          <p:cNvPr id="1973251" name="Rectangle 3"/>
          <p:cNvSpPr>
            <a:spLocks noGrp="1" noChangeArrowheads="1"/>
          </p:cNvSpPr>
          <p:nvPr>
            <p:ph type="body" idx="1"/>
          </p:nvPr>
        </p:nvSpPr>
        <p:spPr>
          <a:xfrm>
            <a:off x="381000" y="2514600"/>
            <a:ext cx="2590800" cy="1752600"/>
          </a:xfrm>
        </p:spPr>
        <p:txBody>
          <a:bodyPr/>
          <a:lstStyle/>
          <a:p>
            <a:pPr marL="609600" indent="-609600">
              <a:lnSpc>
                <a:spcPct val="80000"/>
              </a:lnSpc>
              <a:buFont typeface="Arial" charset="0"/>
              <a:buAutoNum type="alphaLcParenR"/>
            </a:pPr>
            <a:r>
              <a:rPr lang="en-US" sz="2000">
                <a:latin typeface="Comic Sans MS" pitchFamily="79" charset="0"/>
              </a:rPr>
              <a:t>0.25 cm/s</a:t>
            </a:r>
          </a:p>
          <a:p>
            <a:pPr marL="609600" indent="-609600">
              <a:lnSpc>
                <a:spcPct val="80000"/>
              </a:lnSpc>
              <a:buFont typeface="Arial" charset="0"/>
              <a:buAutoNum type="alphaLcParenR"/>
            </a:pPr>
            <a:r>
              <a:rPr lang="en-US" sz="2000">
                <a:latin typeface="Comic Sans MS" pitchFamily="79" charset="0"/>
              </a:rPr>
              <a:t>0.30 cm/s</a:t>
            </a:r>
          </a:p>
          <a:p>
            <a:pPr marL="609600" indent="-609600">
              <a:lnSpc>
                <a:spcPct val="80000"/>
              </a:lnSpc>
              <a:buFont typeface="Arial" charset="0"/>
              <a:buAutoNum type="alphaLcParenR"/>
            </a:pPr>
            <a:r>
              <a:rPr lang="en-US" sz="2000">
                <a:latin typeface="Comic Sans MS" pitchFamily="79" charset="0"/>
              </a:rPr>
              <a:t>1 cm/s</a:t>
            </a:r>
          </a:p>
          <a:p>
            <a:pPr marL="609600" indent="-609600">
              <a:lnSpc>
                <a:spcPct val="80000"/>
              </a:lnSpc>
              <a:buFont typeface="Arial" charset="0"/>
              <a:buAutoNum type="alphaLcParenR"/>
            </a:pPr>
            <a:r>
              <a:rPr lang="en-US" sz="2000">
                <a:latin typeface="Comic Sans MS" pitchFamily="79" charset="0"/>
              </a:rPr>
              <a:t>7.5 cm/s</a:t>
            </a:r>
          </a:p>
          <a:p>
            <a:pPr marL="609600" indent="-609600">
              <a:lnSpc>
                <a:spcPct val="80000"/>
              </a:lnSpc>
              <a:buFont typeface="Arial" charset="0"/>
              <a:buAutoNum type="alphaLcParenR"/>
            </a:pPr>
            <a:r>
              <a:rPr lang="en-US" sz="2000">
                <a:latin typeface="Comic Sans MS" pitchFamily="79" charset="0"/>
              </a:rPr>
              <a:t>120 cm/s</a:t>
            </a:r>
          </a:p>
        </p:txBody>
      </p:sp>
      <p:pic>
        <p:nvPicPr>
          <p:cNvPr id="1973252" name="Picture 4" descr="15_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232275"/>
            <a:ext cx="6553200" cy="262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73253" name="Object 5"/>
          <p:cNvGraphicFramePr>
            <a:graphicFrameLocks noChangeAspect="1"/>
          </p:cNvGraphicFramePr>
          <p:nvPr/>
        </p:nvGraphicFramePr>
        <p:xfrm>
          <a:off x="5035550" y="2762250"/>
          <a:ext cx="2835275" cy="1219200"/>
        </p:xfrm>
        <a:graphic>
          <a:graphicData uri="http://schemas.openxmlformats.org/presentationml/2006/ole">
            <mc:AlternateContent xmlns:mc="http://schemas.openxmlformats.org/markup-compatibility/2006">
              <mc:Choice xmlns:v="urn:schemas-microsoft-com:vml" Requires="v">
                <p:oleObj spid="_x0000_s1973395" name="Equation" r:id="rId5" imgW="1155700" imgH="622300" progId="Equation.3">
                  <p:embed/>
                </p:oleObj>
              </mc:Choice>
              <mc:Fallback>
                <p:oleObj name="Equation" r:id="rId5" imgW="1155700" imgH="6223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l="-12631" r="-12631"/>
                      <a:stretch>
                        <a:fillRect/>
                      </a:stretch>
                    </p:blipFill>
                    <p:spPr bwMode="auto">
                      <a:xfrm>
                        <a:off x="5035550" y="2762250"/>
                        <a:ext cx="2835275" cy="1219200"/>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3253"/>
                                        </p:tgtEl>
                                        <p:attrNameLst>
                                          <p:attrName>style.visibility</p:attrName>
                                        </p:attrNameLst>
                                      </p:cBhvr>
                                      <p:to>
                                        <p:strVal val="visible"/>
                                      </p:to>
                                    </p:set>
                                    <p:animEffect transition="in" filter="fade">
                                      <p:cBhvr>
                                        <p:cTn id="7" dur="500"/>
                                        <p:tgtEl>
                                          <p:spTgt spid="197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1858" name="Rectangle 2"/>
          <p:cNvSpPr>
            <a:spLocks noGrp="1" noChangeArrowheads="1"/>
          </p:cNvSpPr>
          <p:nvPr>
            <p:ph type="title"/>
          </p:nvPr>
        </p:nvSpPr>
        <p:spPr>
          <a:xfrm>
            <a:off x="0" y="560388"/>
            <a:ext cx="9144000" cy="1554162"/>
          </a:xfrm>
          <a:noFill/>
        </p:spPr>
        <p:txBody>
          <a:bodyPr/>
          <a:lstStyle/>
          <a:p>
            <a:r>
              <a:rPr lang="en-US" sz="3200">
                <a:solidFill>
                  <a:srgbClr val="EFFF5D"/>
                </a:solidFill>
                <a:latin typeface="Comic Sans MS" pitchFamily="79" charset="0"/>
              </a:rPr>
              <a:t>A longitudinal wave traveling on a Slinky has a period of 0.25 s and a wavelength of 30 cm.  What is the frequency of the wave?</a:t>
            </a:r>
            <a:endParaRPr lang="en-US"/>
          </a:p>
        </p:txBody>
      </p:sp>
      <p:sp>
        <p:nvSpPr>
          <p:cNvPr id="1401859" name="Rectangle 3"/>
          <p:cNvSpPr>
            <a:spLocks noGrp="1" noChangeArrowheads="1"/>
          </p:cNvSpPr>
          <p:nvPr>
            <p:ph type="body" idx="1"/>
          </p:nvPr>
        </p:nvSpPr>
        <p:spPr>
          <a:xfrm>
            <a:off x="381000" y="2514600"/>
            <a:ext cx="2590800" cy="1752600"/>
          </a:xfrm>
        </p:spPr>
        <p:txBody>
          <a:bodyPr/>
          <a:lstStyle/>
          <a:p>
            <a:pPr marL="609600" indent="-609600">
              <a:lnSpc>
                <a:spcPct val="80000"/>
              </a:lnSpc>
              <a:buFont typeface="Arial" charset="0"/>
              <a:buAutoNum type="alphaLcParenR"/>
            </a:pPr>
            <a:r>
              <a:rPr lang="en-US" sz="2000">
                <a:latin typeface="Comic Sans MS" pitchFamily="79" charset="0"/>
              </a:rPr>
              <a:t>0.25 Hz</a:t>
            </a:r>
          </a:p>
          <a:p>
            <a:pPr marL="609600" indent="-609600">
              <a:lnSpc>
                <a:spcPct val="80000"/>
              </a:lnSpc>
              <a:buFont typeface="Arial" charset="0"/>
              <a:buAutoNum type="alphaLcParenR"/>
            </a:pPr>
            <a:r>
              <a:rPr lang="en-US" sz="2000">
                <a:latin typeface="Comic Sans MS" pitchFamily="79" charset="0"/>
              </a:rPr>
              <a:t>0.30 Hz</a:t>
            </a:r>
          </a:p>
          <a:p>
            <a:pPr marL="609600" indent="-609600">
              <a:lnSpc>
                <a:spcPct val="80000"/>
              </a:lnSpc>
              <a:buFont typeface="Arial" charset="0"/>
              <a:buAutoNum type="alphaLcParenR"/>
            </a:pPr>
            <a:r>
              <a:rPr lang="en-US" sz="2000">
                <a:latin typeface="Comic Sans MS" pitchFamily="79" charset="0"/>
              </a:rPr>
              <a:t>0.83 Hz</a:t>
            </a:r>
          </a:p>
          <a:p>
            <a:pPr marL="609600" indent="-609600">
              <a:lnSpc>
                <a:spcPct val="80000"/>
              </a:lnSpc>
              <a:buFont typeface="Arial" charset="0"/>
              <a:buAutoNum type="alphaLcParenR"/>
            </a:pPr>
            <a:r>
              <a:rPr lang="en-US" sz="2000">
                <a:latin typeface="Comic Sans MS" pitchFamily="79" charset="0"/>
              </a:rPr>
              <a:t>1.2 Hz</a:t>
            </a:r>
          </a:p>
          <a:p>
            <a:pPr marL="609600" indent="-609600">
              <a:lnSpc>
                <a:spcPct val="80000"/>
              </a:lnSpc>
              <a:buFont typeface="Arial" charset="0"/>
              <a:buAutoNum type="alphaLcParenR"/>
            </a:pPr>
            <a:r>
              <a:rPr lang="en-US" sz="2000">
                <a:latin typeface="Comic Sans MS" pitchFamily="79" charset="0"/>
              </a:rPr>
              <a:t>4 Hz</a:t>
            </a:r>
          </a:p>
        </p:txBody>
      </p:sp>
      <p:pic>
        <p:nvPicPr>
          <p:cNvPr id="1401863" name="Picture 7" descr="15_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232275"/>
            <a:ext cx="6553200" cy="262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01864" name="Object 8"/>
          <p:cNvGraphicFramePr>
            <a:graphicFrameLocks noChangeAspect="1"/>
          </p:cNvGraphicFramePr>
          <p:nvPr/>
        </p:nvGraphicFramePr>
        <p:xfrm>
          <a:off x="4724400" y="2798763"/>
          <a:ext cx="3459163" cy="1144587"/>
        </p:xfrm>
        <a:graphic>
          <a:graphicData uri="http://schemas.openxmlformats.org/presentationml/2006/ole">
            <mc:AlternateContent xmlns:mc="http://schemas.openxmlformats.org/markup-compatibility/2006">
              <mc:Choice xmlns:v="urn:schemas-microsoft-com:vml" Requires="v">
                <p:oleObj spid="_x0000_s1402006" name="Equation" r:id="rId5" imgW="1409700" imgH="584200" progId="Equation.3">
                  <p:embed/>
                </p:oleObj>
              </mc:Choice>
              <mc:Fallback>
                <p:oleObj name="Equation" r:id="rId5" imgW="1409700" imgH="5842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l="-12631" r="-12631"/>
                      <a:stretch>
                        <a:fillRect/>
                      </a:stretch>
                    </p:blipFill>
                    <p:spPr bwMode="auto">
                      <a:xfrm>
                        <a:off x="4724400" y="2798763"/>
                        <a:ext cx="3459163" cy="1144587"/>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401864"/>
                                        </p:tgtEl>
                                        <p:attrNameLst>
                                          <p:attrName>style.visibility</p:attrName>
                                        </p:attrNameLst>
                                      </p:cBhvr>
                                      <p:to>
                                        <p:strVal val="visible"/>
                                      </p:to>
                                    </p:set>
                                    <p:animEffect transition="in" filter="wheel(4)">
                                      <p:cBhvr>
                                        <p:cTn id="7" dur="2000"/>
                                        <p:tgtEl>
                                          <p:spTgt spid="1401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114" name="Rectangle 2"/>
          <p:cNvSpPr>
            <a:spLocks noGrp="1" noChangeArrowheads="1"/>
          </p:cNvSpPr>
          <p:nvPr>
            <p:ph type="title"/>
          </p:nvPr>
        </p:nvSpPr>
        <p:spPr>
          <a:xfrm>
            <a:off x="0" y="533400"/>
            <a:ext cx="9144000" cy="1311275"/>
          </a:xfrm>
        </p:spPr>
        <p:txBody>
          <a:bodyPr/>
          <a:lstStyle/>
          <a:p>
            <a:r>
              <a:rPr lang="en-US" sz="4000">
                <a:solidFill>
                  <a:srgbClr val="EFFF5D"/>
                </a:solidFill>
                <a:latin typeface="Comic Sans MS" pitchFamily="79" charset="0"/>
              </a:rPr>
              <a:t>A wave on a rope is shown below.  What is the wavelength of this wave?</a:t>
            </a:r>
            <a:endParaRPr lang="en-US"/>
          </a:p>
        </p:txBody>
      </p:sp>
      <p:sp>
        <p:nvSpPr>
          <p:cNvPr id="1242115" name="Rectangle 3"/>
          <p:cNvSpPr>
            <a:spLocks noGrp="1" noChangeArrowheads="1"/>
          </p:cNvSpPr>
          <p:nvPr>
            <p:ph type="body" idx="1"/>
          </p:nvPr>
        </p:nvSpPr>
        <p:spPr>
          <a:xfrm>
            <a:off x="0" y="4038600"/>
            <a:ext cx="9144000" cy="1219200"/>
          </a:xfrm>
        </p:spPr>
        <p:txBody>
          <a:bodyPr/>
          <a:lstStyle/>
          <a:p>
            <a:pPr marL="609600" indent="-609600" algn="ctr">
              <a:buFont typeface="Arial" charset="0"/>
              <a:buNone/>
            </a:pPr>
            <a:r>
              <a:rPr lang="en-US" sz="2400">
                <a:solidFill>
                  <a:schemeClr val="folHlink"/>
                </a:solidFill>
                <a:latin typeface="Comic Sans MS" pitchFamily="79" charset="0"/>
              </a:rPr>
              <a:t>a)</a:t>
            </a:r>
            <a:r>
              <a:rPr lang="en-US" sz="2400">
                <a:latin typeface="Comic Sans MS" pitchFamily="79" charset="0"/>
              </a:rPr>
              <a:t>  1/6 m        </a:t>
            </a:r>
            <a:r>
              <a:rPr lang="en-US" sz="2400">
                <a:solidFill>
                  <a:schemeClr val="folHlink"/>
                </a:solidFill>
                <a:latin typeface="Comic Sans MS" pitchFamily="79" charset="0"/>
              </a:rPr>
              <a:t>b)</a:t>
            </a:r>
            <a:r>
              <a:rPr lang="en-US" sz="2400">
                <a:latin typeface="Comic Sans MS" pitchFamily="79" charset="0"/>
              </a:rPr>
              <a:t>  1 m        </a:t>
            </a:r>
            <a:r>
              <a:rPr lang="en-US" sz="2400">
                <a:solidFill>
                  <a:schemeClr val="folHlink"/>
                </a:solidFill>
                <a:latin typeface="Comic Sans MS" pitchFamily="79" charset="0"/>
              </a:rPr>
              <a:t>c)</a:t>
            </a:r>
            <a:r>
              <a:rPr lang="en-US" sz="2400">
                <a:latin typeface="Comic Sans MS" pitchFamily="79" charset="0"/>
              </a:rPr>
              <a:t>  2 m        </a:t>
            </a:r>
            <a:r>
              <a:rPr lang="en-US" sz="2400">
                <a:solidFill>
                  <a:schemeClr val="folHlink"/>
                </a:solidFill>
                <a:latin typeface="Comic Sans MS" pitchFamily="79" charset="0"/>
              </a:rPr>
              <a:t>d)</a:t>
            </a:r>
            <a:r>
              <a:rPr lang="en-US" sz="2400">
                <a:latin typeface="Comic Sans MS" pitchFamily="79" charset="0"/>
              </a:rPr>
              <a:t>  3 m        </a:t>
            </a:r>
            <a:r>
              <a:rPr lang="en-US" sz="2400">
                <a:solidFill>
                  <a:schemeClr val="folHlink"/>
                </a:solidFill>
                <a:latin typeface="Comic Sans MS" pitchFamily="79" charset="0"/>
              </a:rPr>
              <a:t>e)</a:t>
            </a:r>
            <a:r>
              <a:rPr lang="en-US" sz="2400">
                <a:latin typeface="Comic Sans MS" pitchFamily="79" charset="0"/>
              </a:rPr>
              <a:t>  6 m</a:t>
            </a:r>
          </a:p>
        </p:txBody>
      </p:sp>
      <p:sp>
        <p:nvSpPr>
          <p:cNvPr id="1242116" name="Text Box 4"/>
          <p:cNvSpPr txBox="1">
            <a:spLocks noChangeArrowheads="1"/>
          </p:cNvSpPr>
          <p:nvPr/>
        </p:nvSpPr>
        <p:spPr bwMode="auto">
          <a:xfrm>
            <a:off x="152400" y="5334000"/>
            <a:ext cx="8991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dirty="0">
                <a:latin typeface="Arial" charset="0"/>
              </a:rPr>
              <a:t>In 6 m, the wave goes through 2 complete cycles.  </a:t>
            </a:r>
          </a:p>
          <a:p>
            <a:pPr algn="ctr"/>
            <a:r>
              <a:rPr lang="en-US" dirty="0">
                <a:latin typeface="Arial" charset="0"/>
              </a:rPr>
              <a:t>The wavelength (length of one complete cycle) is (6 m)/2 = 3 m.</a:t>
            </a:r>
          </a:p>
        </p:txBody>
      </p:sp>
      <p:pic>
        <p:nvPicPr>
          <p:cNvPr id="1242120" name="Picture 8" descr="15_p32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3" y="2133600"/>
            <a:ext cx="9009062"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42116"/>
                                        </p:tgtEl>
                                        <p:attrNameLst>
                                          <p:attrName>style.visibility</p:attrName>
                                        </p:attrNameLst>
                                      </p:cBhvr>
                                      <p:to>
                                        <p:strVal val="visible"/>
                                      </p:to>
                                    </p:set>
                                    <p:animEffect transition="in" filter="randombar(horizontal)">
                                      <p:cBhvr>
                                        <p:cTn id="7" dur="500"/>
                                        <p:tgtEl>
                                          <p:spTgt spid="1242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2116" grpId="0"/>
    </p:bldLst>
  </p:timing>
</p:sld>
</file>

<file path=ppt/theme/theme1.xml><?xml version="1.0" encoding="utf-8"?>
<a:theme xmlns:a="http://schemas.openxmlformats.org/drawingml/2006/main" name="arny">
  <a:themeElements>
    <a:clrScheme name="arny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arny">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7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79" charset="0"/>
          </a:defRPr>
        </a:defPPr>
      </a:lstStyle>
    </a:lnDef>
  </a:objectDefaults>
  <a:extraClrSchemeLst>
    <a:extraClrScheme>
      <a:clrScheme name="arny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arny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arny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rny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arny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arny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HD:Applications:Microsoft Office 2004:Templates:My Templates:arny.pot</Template>
  <TotalTime>28280</TotalTime>
  <Words>3858</Words>
  <Application>Microsoft Office PowerPoint</Application>
  <PresentationFormat>On-screen Show (4:3)</PresentationFormat>
  <Paragraphs>469</Paragraphs>
  <Slides>61</Slides>
  <Notes>47</Notes>
  <HiddenSlides>0</HiddenSlides>
  <MMClips>3</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arny</vt:lpstr>
      <vt:lpstr>Equation</vt:lpstr>
      <vt:lpstr>PowerPoint Presentation</vt:lpstr>
      <vt:lpstr>PowerPoint Presentation</vt:lpstr>
      <vt:lpstr>PowerPoint Presentation</vt:lpstr>
      <vt:lpstr>PowerPoint Presentation</vt:lpstr>
      <vt:lpstr>PowerPoint Presentation</vt:lpstr>
      <vt:lpstr>PowerPoint Presentation</vt:lpstr>
      <vt:lpstr>A longitudinal wave traveling on a Slinky has a period of 0.25 s and a wavelength of 30 cm.  What is the speed of the wave?</vt:lpstr>
      <vt:lpstr>A longitudinal wave traveling on a Slinky has a period of 0.25 s and a wavelength of 30 cm.  What is the frequency of the wave?</vt:lpstr>
      <vt:lpstr>A wave on a rope is shown below.  What is the wavelength of this wave?</vt:lpstr>
      <vt:lpstr>If the frequency of the wave is 2 Hz, what is the wave speed?</vt:lpstr>
      <vt:lpstr>PowerPoint Presentation</vt:lpstr>
      <vt:lpstr>A rope has an overall length of 10 m and a total mass of 2 kg.  The rope is stretched with a tension of 50 N.  One end of the rope is fixed, and the other is moved up and down with a frequency of 4 Hz.   What is the speed of waves on this rope?</vt:lpstr>
      <vt:lpstr>PowerPoint Presentation</vt:lpstr>
      <vt:lpstr>Examples of wave superposition </vt:lpstr>
      <vt:lpstr>PowerPoint Presentation</vt:lpstr>
      <vt:lpstr>PowerPoint Presentation</vt:lpstr>
      <vt:lpstr>PowerPoint Presentation</vt:lpstr>
      <vt:lpstr>PowerPoint Presentation</vt:lpstr>
      <vt:lpstr>Quiz: A rope has an overall length of 10 m and a total mass of 2 kg.  The rope is stretched with a tension of  50 N.  One end of the rope is fixed, and the other is moved up and down with a frequency of 4 Hz.   What is the wavelength?</vt:lpstr>
      <vt:lpstr>PowerPoint Presentation</vt:lpstr>
      <vt:lpstr>PowerPoint Presentation</vt:lpstr>
      <vt:lpstr>A guitar string has a mass of 4 g, a length of 74 cm, and a tension of 400 N.  These values produce a wave speed of 274 m/s.   What is its fundamental frequency?</vt:lpstr>
      <vt:lpstr>A guitar string has a mass of 4 g, a length of 74 cm, and a tension of 400 N.  These values produce a wave speed of 274 m/s.   What is the frequency of the second harmonic?</vt:lpstr>
      <vt:lpstr>Sound Waves</vt:lpstr>
      <vt:lpstr>PowerPoint Presentation</vt:lpstr>
      <vt:lpstr>PowerPoint Presentation</vt:lpstr>
      <vt:lpstr>PowerPoint Presentation</vt:lpstr>
      <vt:lpstr>PowerPoint Presentation</vt:lpstr>
      <vt:lpstr>PowerPoint Presentation</vt:lpstr>
      <vt:lpstr>The Doppler Effect</vt:lpstr>
      <vt:lpstr>The Doppler Effect</vt:lpstr>
      <vt:lpstr>The Doppler Effect</vt:lpstr>
      <vt:lpstr>PowerPoint Presentation</vt:lpstr>
      <vt:lpstr>Electromagnetic Waves</vt:lpstr>
      <vt:lpstr>PowerPoint Presentation</vt:lpstr>
      <vt:lpstr>PowerPoint Presentation</vt:lpstr>
      <vt:lpstr>PowerPoint Presentation</vt:lpstr>
      <vt:lpstr>There is a wide spectrum of frequencies and wavelengths of electromagnetic waves.</vt:lpstr>
      <vt:lpstr>There is a wide spectrum of frequencies and wavelengths of electromagnetic waves.</vt:lpstr>
      <vt:lpstr>What is the frequency of radio waves with a wavelength of 10 m?</vt:lpstr>
      <vt:lpstr>PowerPoint Presentation</vt:lpstr>
      <vt:lpstr>PowerPoint Presentation</vt:lpstr>
      <vt:lpstr>PowerPoint Presentation</vt:lpstr>
      <vt:lpstr>PowerPoint Presentation</vt:lpstr>
      <vt:lpstr>Wavelength and Color</vt:lpstr>
      <vt:lpstr>Newton demonstrated that white light is a mixture of colors.</vt:lpstr>
      <vt:lpstr>How do our eyes distinguish color?</vt:lpstr>
      <vt:lpstr>PowerPoint Presentation</vt:lpstr>
      <vt:lpstr>Color Mixing</vt:lpstr>
      <vt:lpstr>7C-01: Color by Addition</vt:lpstr>
      <vt:lpstr>Color Mixing</vt:lpstr>
      <vt:lpstr>Why is the sky blue?</vt:lpstr>
      <vt:lpstr>Why is the sunset red?</vt:lpstr>
      <vt:lpstr>Thin film interference</vt:lpstr>
      <vt:lpstr>PowerPoint Presentation</vt:lpstr>
      <vt:lpstr>Coatings for lenses</vt:lpstr>
      <vt:lpstr>Diffraction</vt:lpstr>
      <vt:lpstr>PowerPoint Presentation</vt:lpstr>
      <vt:lpstr>PowerPoint Presentation</vt:lpstr>
      <vt:lpstr>PowerPoint Presentation</vt:lpstr>
      <vt:lpstr>Quiz: What is the frequency of light waves with a wavelength of 6 x 10-7 m?</vt:lpstr>
    </vt:vector>
  </TitlesOfParts>
  <Company>ISU</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Chapter 15 Thermodynamics</dc:title>
  <dc:subject>Cutnell</dc:subject>
  <dc:creator>Kara Keeter</dc:creator>
  <cp:keywords>Cutnell, PowerPoint, Presentation</cp:keywords>
  <cp:lastModifiedBy>wxie</cp:lastModifiedBy>
  <cp:revision>189</cp:revision>
  <cp:lastPrinted>2006-03-07T20:21:09Z</cp:lastPrinted>
  <dcterms:created xsi:type="dcterms:W3CDTF">2006-01-07T22:20:33Z</dcterms:created>
  <dcterms:modified xsi:type="dcterms:W3CDTF">2011-04-11T14:08:46Z</dcterms:modified>
  <cp:category>Presentations</cp:category>
</cp:coreProperties>
</file>