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34"/>
  </p:notesMasterIdLst>
  <p:handoutMasterIdLst>
    <p:handoutMasterId r:id="rId35"/>
  </p:handoutMasterIdLst>
  <p:sldIdLst>
    <p:sldId id="1065" r:id="rId2"/>
    <p:sldId id="1064" r:id="rId3"/>
    <p:sldId id="1062" r:id="rId4"/>
    <p:sldId id="741" r:id="rId5"/>
    <p:sldId id="1047" r:id="rId6"/>
    <p:sldId id="975" r:id="rId7"/>
    <p:sldId id="1066" r:id="rId8"/>
    <p:sldId id="990" r:id="rId9"/>
    <p:sldId id="991" r:id="rId10"/>
    <p:sldId id="1067" r:id="rId11"/>
    <p:sldId id="993" r:id="rId12"/>
    <p:sldId id="994" r:id="rId13"/>
    <p:sldId id="996" r:id="rId14"/>
    <p:sldId id="997" r:id="rId15"/>
    <p:sldId id="999" r:id="rId16"/>
    <p:sldId id="1002" r:id="rId17"/>
    <p:sldId id="1003" r:id="rId18"/>
    <p:sldId id="1004" r:id="rId19"/>
    <p:sldId id="1005" r:id="rId20"/>
    <p:sldId id="1009" r:id="rId21"/>
    <p:sldId id="1057" r:id="rId22"/>
    <p:sldId id="1010" r:id="rId23"/>
    <p:sldId id="1015" r:id="rId24"/>
    <p:sldId id="1016" r:id="rId25"/>
    <p:sldId id="1055" r:id="rId26"/>
    <p:sldId id="1059" r:id="rId27"/>
    <p:sldId id="1060" r:id="rId28"/>
    <p:sldId id="1056" r:id="rId29"/>
    <p:sldId id="1051" r:id="rId30"/>
    <p:sldId id="1052" r:id="rId31"/>
    <p:sldId id="1053" r:id="rId32"/>
    <p:sldId id="998" r:id="rId33"/>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79" charset="0"/>
        <a:ea typeface="+mn-ea"/>
        <a:cs typeface="+mn-cs"/>
      </a:defRPr>
    </a:lvl1pPr>
    <a:lvl2pPr marL="457200" algn="l" rtl="0" fontAlgn="base">
      <a:spcBef>
        <a:spcPct val="0"/>
      </a:spcBef>
      <a:spcAft>
        <a:spcPct val="0"/>
      </a:spcAft>
      <a:defRPr sz="2400" kern="1200">
        <a:solidFill>
          <a:schemeClr val="tx1"/>
        </a:solidFill>
        <a:latin typeface="Times New Roman" pitchFamily="79" charset="0"/>
        <a:ea typeface="+mn-ea"/>
        <a:cs typeface="+mn-cs"/>
      </a:defRPr>
    </a:lvl2pPr>
    <a:lvl3pPr marL="914400" algn="l" rtl="0" fontAlgn="base">
      <a:spcBef>
        <a:spcPct val="0"/>
      </a:spcBef>
      <a:spcAft>
        <a:spcPct val="0"/>
      </a:spcAft>
      <a:defRPr sz="2400" kern="1200">
        <a:solidFill>
          <a:schemeClr val="tx1"/>
        </a:solidFill>
        <a:latin typeface="Times New Roman" pitchFamily="79" charset="0"/>
        <a:ea typeface="+mn-ea"/>
        <a:cs typeface="+mn-cs"/>
      </a:defRPr>
    </a:lvl3pPr>
    <a:lvl4pPr marL="1371600" algn="l" rtl="0" fontAlgn="base">
      <a:spcBef>
        <a:spcPct val="0"/>
      </a:spcBef>
      <a:spcAft>
        <a:spcPct val="0"/>
      </a:spcAft>
      <a:defRPr sz="2400" kern="1200">
        <a:solidFill>
          <a:schemeClr val="tx1"/>
        </a:solidFill>
        <a:latin typeface="Times New Roman" pitchFamily="79" charset="0"/>
        <a:ea typeface="+mn-ea"/>
        <a:cs typeface="+mn-cs"/>
      </a:defRPr>
    </a:lvl4pPr>
    <a:lvl5pPr marL="1828800" algn="l" rtl="0" fontAlgn="base">
      <a:spcBef>
        <a:spcPct val="0"/>
      </a:spcBef>
      <a:spcAft>
        <a:spcPct val="0"/>
      </a:spcAft>
      <a:defRPr sz="2400" kern="1200">
        <a:solidFill>
          <a:schemeClr val="tx1"/>
        </a:solidFill>
        <a:latin typeface="Times New Roman" pitchFamily="79" charset="0"/>
        <a:ea typeface="+mn-ea"/>
        <a:cs typeface="+mn-cs"/>
      </a:defRPr>
    </a:lvl5pPr>
    <a:lvl6pPr marL="2286000" algn="l" defTabSz="914400" rtl="0" eaLnBrk="1" latinLnBrk="0" hangingPunct="1">
      <a:defRPr sz="2400" kern="1200">
        <a:solidFill>
          <a:schemeClr val="tx1"/>
        </a:solidFill>
        <a:latin typeface="Times New Roman" pitchFamily="79" charset="0"/>
        <a:ea typeface="+mn-ea"/>
        <a:cs typeface="+mn-cs"/>
      </a:defRPr>
    </a:lvl6pPr>
    <a:lvl7pPr marL="2743200" algn="l" defTabSz="914400" rtl="0" eaLnBrk="1" latinLnBrk="0" hangingPunct="1">
      <a:defRPr sz="2400" kern="1200">
        <a:solidFill>
          <a:schemeClr val="tx1"/>
        </a:solidFill>
        <a:latin typeface="Times New Roman" pitchFamily="79" charset="0"/>
        <a:ea typeface="+mn-ea"/>
        <a:cs typeface="+mn-cs"/>
      </a:defRPr>
    </a:lvl7pPr>
    <a:lvl8pPr marL="3200400" algn="l" defTabSz="914400" rtl="0" eaLnBrk="1" latinLnBrk="0" hangingPunct="1">
      <a:defRPr sz="2400" kern="1200">
        <a:solidFill>
          <a:schemeClr val="tx1"/>
        </a:solidFill>
        <a:latin typeface="Times New Roman" pitchFamily="79" charset="0"/>
        <a:ea typeface="+mn-ea"/>
        <a:cs typeface="+mn-cs"/>
      </a:defRPr>
    </a:lvl8pPr>
    <a:lvl9pPr marL="3657600" algn="l" defTabSz="914400" rtl="0" eaLnBrk="1" latinLnBrk="0" hangingPunct="1">
      <a:defRPr sz="2400" kern="1200">
        <a:solidFill>
          <a:schemeClr val="tx1"/>
        </a:solidFill>
        <a:latin typeface="Times New Roman" pitchFamily="79"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5924"/>
    <a:srgbClr val="FF0080"/>
    <a:srgbClr val="B8FFB7"/>
    <a:srgbClr val="9CFAFF"/>
    <a:srgbClr val="000000"/>
    <a:srgbClr val="FED8DE"/>
    <a:srgbClr val="E2FFC4"/>
    <a:srgbClr val="CC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501" autoAdjust="0"/>
    <p:restoredTop sz="87200" autoAdjust="0"/>
  </p:normalViewPr>
  <p:slideViewPr>
    <p:cSldViewPr>
      <p:cViewPr varScale="1">
        <p:scale>
          <a:sx n="100" d="100"/>
          <a:sy n="100" d="100"/>
        </p:scale>
        <p:origin x="2040"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3512"/>
    </p:cViewPr>
  </p:sorterViewPr>
  <p:notesViewPr>
    <p:cSldViewPr>
      <p:cViewPr varScale="1">
        <p:scale>
          <a:sx n="92" d="100"/>
          <a:sy n="92" d="100"/>
        </p:scale>
        <p:origin x="-2176" y="-10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image" Target="../media/image1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363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t" anchorCtr="0" compatLnSpc="1">
            <a:prstTxWarp prst="textNoShape">
              <a:avLst/>
            </a:prstTxWarp>
          </a:bodyPr>
          <a:lstStyle>
            <a:lvl1pPr>
              <a:defRPr sz="1200"/>
            </a:lvl1pPr>
          </a:lstStyle>
          <a:p>
            <a:endParaRPr lang="en-US"/>
          </a:p>
        </p:txBody>
      </p:sp>
      <p:sp>
        <p:nvSpPr>
          <p:cNvPr id="453635"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t" anchorCtr="0" compatLnSpc="1">
            <a:prstTxWarp prst="textNoShape">
              <a:avLst/>
            </a:prstTxWarp>
          </a:bodyPr>
          <a:lstStyle>
            <a:lvl1pPr algn="r">
              <a:defRPr sz="1200"/>
            </a:lvl1pPr>
          </a:lstStyle>
          <a:p>
            <a:endParaRPr lang="en-US"/>
          </a:p>
        </p:txBody>
      </p:sp>
      <p:sp>
        <p:nvSpPr>
          <p:cNvPr id="453636"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b" anchorCtr="0" compatLnSpc="1">
            <a:prstTxWarp prst="textNoShape">
              <a:avLst/>
            </a:prstTxWarp>
          </a:bodyPr>
          <a:lstStyle>
            <a:lvl1pPr>
              <a:defRPr sz="1200"/>
            </a:lvl1pPr>
          </a:lstStyle>
          <a:p>
            <a:endParaRPr lang="en-US"/>
          </a:p>
        </p:txBody>
      </p:sp>
      <p:sp>
        <p:nvSpPr>
          <p:cNvPr id="453637"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b" anchorCtr="0" compatLnSpc="1">
            <a:prstTxWarp prst="textNoShape">
              <a:avLst/>
            </a:prstTxWarp>
          </a:bodyPr>
          <a:lstStyle>
            <a:lvl1pPr algn="r">
              <a:defRPr sz="1200"/>
            </a:lvl1pPr>
          </a:lstStyle>
          <a:p>
            <a:fld id="{D8473F2A-56E4-415E-81CA-01462C3E9E67}" type="slidenum">
              <a:rPr lang="en-US"/>
              <a:pPr/>
              <a:t>‹#›</a:t>
            </a:fld>
            <a:endParaRPr lang="en-US"/>
          </a:p>
        </p:txBody>
      </p:sp>
    </p:spTree>
    <p:extLst>
      <p:ext uri="{BB962C8B-B14F-4D97-AF65-F5344CB8AC3E}">
        <p14:creationId xmlns:p14="http://schemas.microsoft.com/office/powerpoint/2010/main" val="13594149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4099"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41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02"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4103"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6430F5BA-4C46-408D-A886-53060CC5392B}" type="slidenum">
              <a:rPr lang="en-US"/>
              <a:pPr/>
              <a:t>‹#›</a:t>
            </a:fld>
            <a:endParaRPr lang="en-US"/>
          </a:p>
        </p:txBody>
      </p:sp>
    </p:spTree>
    <p:extLst>
      <p:ext uri="{BB962C8B-B14F-4D97-AF65-F5344CB8AC3E}">
        <p14:creationId xmlns:p14="http://schemas.microsoft.com/office/powerpoint/2010/main" val="142060859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79" charset="0"/>
        <a:ea typeface="+mn-ea"/>
        <a:cs typeface="+mn-cs"/>
      </a:defRPr>
    </a:lvl1pPr>
    <a:lvl2pPr marL="457200" algn="l" rtl="0" fontAlgn="base">
      <a:spcBef>
        <a:spcPct val="30000"/>
      </a:spcBef>
      <a:spcAft>
        <a:spcPct val="0"/>
      </a:spcAft>
      <a:defRPr sz="1200" kern="1200">
        <a:solidFill>
          <a:schemeClr val="tx1"/>
        </a:solidFill>
        <a:latin typeface="Times New Roman" pitchFamily="79" charset="0"/>
        <a:ea typeface="+mn-ea"/>
        <a:cs typeface="+mn-cs"/>
      </a:defRPr>
    </a:lvl2pPr>
    <a:lvl3pPr marL="914400" algn="l" rtl="0" fontAlgn="base">
      <a:spcBef>
        <a:spcPct val="30000"/>
      </a:spcBef>
      <a:spcAft>
        <a:spcPct val="0"/>
      </a:spcAft>
      <a:defRPr sz="1200" kern="1200">
        <a:solidFill>
          <a:schemeClr val="tx1"/>
        </a:solidFill>
        <a:latin typeface="Times New Roman" pitchFamily="79" charset="0"/>
        <a:ea typeface="+mn-ea"/>
        <a:cs typeface="+mn-cs"/>
      </a:defRPr>
    </a:lvl3pPr>
    <a:lvl4pPr marL="1371600" algn="l" rtl="0" fontAlgn="base">
      <a:spcBef>
        <a:spcPct val="30000"/>
      </a:spcBef>
      <a:spcAft>
        <a:spcPct val="0"/>
      </a:spcAft>
      <a:defRPr sz="1200" kern="1200">
        <a:solidFill>
          <a:schemeClr val="tx1"/>
        </a:solidFill>
        <a:latin typeface="Times New Roman" pitchFamily="79" charset="0"/>
        <a:ea typeface="+mn-ea"/>
        <a:cs typeface="+mn-cs"/>
      </a:defRPr>
    </a:lvl4pPr>
    <a:lvl5pPr marL="1828800" algn="l" rtl="0" fontAlgn="base">
      <a:spcBef>
        <a:spcPct val="30000"/>
      </a:spcBef>
      <a:spcAft>
        <a:spcPct val="0"/>
      </a:spcAft>
      <a:defRPr sz="1200" kern="1200">
        <a:solidFill>
          <a:schemeClr val="tx1"/>
        </a:solidFill>
        <a:latin typeface="Times New Roman" pitchFamily="79"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en.wikipedia.org/wiki/Near-Earth_object" TargetMode="External"/><Relationship Id="rId2" Type="http://schemas.openxmlformats.org/officeDocument/2006/relationships/slide" Target="../slides/slide7.xml"/><Relationship Id="rId1" Type="http://schemas.openxmlformats.org/officeDocument/2006/relationships/notesMaster" Target="../notesMasters/notesMaster1.xml"/><Relationship Id="rId5" Type="http://schemas.openxmlformats.org/officeDocument/2006/relationships/hyperlink" Target="https://en.wikipedia.org/wiki/Kiloton" TargetMode="External"/><Relationship Id="rId4" Type="http://schemas.openxmlformats.org/officeDocument/2006/relationships/hyperlink" Target="https://en.wikipedia.org/wiki/Chelyabinsk_meteor#cite_note-NASAassess-5"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011221E-4DAA-49ED-84AE-B51A5904B2A2}" type="slidenum">
              <a:rPr lang="en-US"/>
              <a:pPr/>
              <a:t>1</a:t>
            </a:fld>
            <a:endParaRPr lang="en-US"/>
          </a:p>
        </p:txBody>
      </p:sp>
      <p:sp>
        <p:nvSpPr>
          <p:cNvPr id="2015234" name="Rectangle 2"/>
          <p:cNvSpPr>
            <a:spLocks noGrp="1" noRot="1" noChangeAspect="1" noChangeArrowheads="1" noTextEdit="1"/>
          </p:cNvSpPr>
          <p:nvPr>
            <p:ph type="sldImg"/>
          </p:nvPr>
        </p:nvSpPr>
        <p:spPr>
          <a:ln/>
        </p:spPr>
      </p:sp>
      <p:sp>
        <p:nvSpPr>
          <p:cNvPr id="2015235" name="Rectangle 3"/>
          <p:cNvSpPr>
            <a:spLocks noGrp="1" noChangeArrowheads="1"/>
          </p:cNvSpPr>
          <p:nvPr>
            <p:ph type="body" idx="1"/>
          </p:nvPr>
        </p:nvSpPr>
        <p:spPr/>
        <p:txBody>
          <a:bodyPr/>
          <a:lstStyle/>
          <a:p>
            <a:r>
              <a:rPr lang="en-US" dirty="0"/>
              <a:t>Compare</a:t>
            </a:r>
            <a:r>
              <a:rPr lang="en-US" baseline="0" dirty="0"/>
              <a:t> the sound wave with the slinky. The front of the speaker push the air as I push the slinky. A longitudinal wave forms. </a:t>
            </a:r>
            <a:endParaRPr lang="en-US" dirty="0"/>
          </a:p>
        </p:txBody>
      </p:sp>
    </p:spTree>
    <p:extLst>
      <p:ext uri="{BB962C8B-B14F-4D97-AF65-F5344CB8AC3E}">
        <p14:creationId xmlns:p14="http://schemas.microsoft.com/office/powerpoint/2010/main" val="29838202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eaLnBrk="0" hangingPunct="0">
              <a:defRPr>
                <a:solidFill>
                  <a:schemeClr val="tx1"/>
                </a:solidFill>
                <a:latin typeface="Arial" charset="0"/>
              </a:defRPr>
            </a:lvl1pPr>
            <a:lvl2pPr marL="729057" indent="-280406" defTabSz="914437" eaLnBrk="0" hangingPunct="0">
              <a:defRPr>
                <a:solidFill>
                  <a:schemeClr val="tx1"/>
                </a:solidFill>
                <a:latin typeface="Arial" charset="0"/>
              </a:defRPr>
            </a:lvl2pPr>
            <a:lvl3pPr marL="1121626" indent="-224325" defTabSz="914437" eaLnBrk="0" hangingPunct="0">
              <a:defRPr>
                <a:solidFill>
                  <a:schemeClr val="tx1"/>
                </a:solidFill>
                <a:latin typeface="Arial" charset="0"/>
              </a:defRPr>
            </a:lvl3pPr>
            <a:lvl4pPr marL="1570276" indent="-224325" defTabSz="914437" eaLnBrk="0" hangingPunct="0">
              <a:defRPr>
                <a:solidFill>
                  <a:schemeClr val="tx1"/>
                </a:solidFill>
                <a:latin typeface="Arial" charset="0"/>
              </a:defRPr>
            </a:lvl4pPr>
            <a:lvl5pPr marL="2018927" indent="-224325" defTabSz="914437" eaLnBrk="0" hangingPunct="0">
              <a:defRPr>
                <a:solidFill>
                  <a:schemeClr val="tx1"/>
                </a:solidFill>
                <a:latin typeface="Arial" charset="0"/>
              </a:defRPr>
            </a:lvl5pPr>
            <a:lvl6pPr marL="2467577" indent="-224325" defTabSz="914437" eaLnBrk="0" fontAlgn="base" hangingPunct="0">
              <a:spcBef>
                <a:spcPct val="0"/>
              </a:spcBef>
              <a:spcAft>
                <a:spcPct val="0"/>
              </a:spcAft>
              <a:defRPr>
                <a:solidFill>
                  <a:schemeClr val="tx1"/>
                </a:solidFill>
                <a:latin typeface="Arial" charset="0"/>
              </a:defRPr>
            </a:lvl6pPr>
            <a:lvl7pPr marL="2916227" indent="-224325" defTabSz="914437" eaLnBrk="0" fontAlgn="base" hangingPunct="0">
              <a:spcBef>
                <a:spcPct val="0"/>
              </a:spcBef>
              <a:spcAft>
                <a:spcPct val="0"/>
              </a:spcAft>
              <a:defRPr>
                <a:solidFill>
                  <a:schemeClr val="tx1"/>
                </a:solidFill>
                <a:latin typeface="Arial" charset="0"/>
              </a:defRPr>
            </a:lvl7pPr>
            <a:lvl8pPr marL="3364878" indent="-224325" defTabSz="914437" eaLnBrk="0" fontAlgn="base" hangingPunct="0">
              <a:spcBef>
                <a:spcPct val="0"/>
              </a:spcBef>
              <a:spcAft>
                <a:spcPct val="0"/>
              </a:spcAft>
              <a:defRPr>
                <a:solidFill>
                  <a:schemeClr val="tx1"/>
                </a:solidFill>
                <a:latin typeface="Arial" charset="0"/>
              </a:defRPr>
            </a:lvl8pPr>
            <a:lvl9pPr marL="3813528" indent="-224325" defTabSz="914437" eaLnBrk="0" fontAlgn="base" hangingPunct="0">
              <a:spcBef>
                <a:spcPct val="0"/>
              </a:spcBef>
              <a:spcAft>
                <a:spcPct val="0"/>
              </a:spcAft>
              <a:defRPr>
                <a:solidFill>
                  <a:schemeClr val="tx1"/>
                </a:solidFill>
                <a:latin typeface="Arial" charset="0"/>
              </a:defRPr>
            </a:lvl9pPr>
          </a:lstStyle>
          <a:p>
            <a:pPr eaLnBrk="1" hangingPunct="1"/>
            <a:fld id="{D0FA4135-D256-4DA8-8E76-44826B70E2B1}" type="slidenum">
              <a:rPr lang="en-US"/>
              <a:pPr eaLnBrk="1" hangingPunct="1"/>
              <a:t>10</a:t>
            </a:fld>
            <a:endParaRPr lang="en-US"/>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10 points for all</a:t>
            </a:r>
            <a:r>
              <a:rPr lang="en-US" baseline="0" dirty="0"/>
              <a:t> students</a:t>
            </a:r>
            <a:endParaRPr lang="en-US" dirty="0"/>
          </a:p>
        </p:txBody>
      </p:sp>
    </p:spTree>
    <p:extLst>
      <p:ext uri="{BB962C8B-B14F-4D97-AF65-F5344CB8AC3E}">
        <p14:creationId xmlns:p14="http://schemas.microsoft.com/office/powerpoint/2010/main" val="23971334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5B54D9-6A5F-448D-BC53-942510FB76EC}" type="slidenum">
              <a:rPr lang="en-US"/>
              <a:pPr/>
              <a:t>11</a:t>
            </a:fld>
            <a:endParaRPr lang="en-US"/>
          </a:p>
        </p:txBody>
      </p:sp>
      <p:sp>
        <p:nvSpPr>
          <p:cNvPr id="1990658" name="Rectangle 2"/>
          <p:cNvSpPr>
            <a:spLocks noGrp="1" noRot="1" noChangeAspect="1" noChangeArrowheads="1" noTextEdit="1"/>
          </p:cNvSpPr>
          <p:nvPr>
            <p:ph type="sldImg"/>
          </p:nvPr>
        </p:nvSpPr>
        <p:spPr>
          <a:ln/>
        </p:spPr>
      </p:sp>
      <p:sp>
        <p:nvSpPr>
          <p:cNvPr id="19906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CB56D57-A36A-4AAA-B848-69F47CA31296}" type="slidenum">
              <a:rPr lang="en-US"/>
              <a:pPr/>
              <a:t>12</a:t>
            </a:fld>
            <a:endParaRPr lang="en-US"/>
          </a:p>
        </p:txBody>
      </p:sp>
      <p:sp>
        <p:nvSpPr>
          <p:cNvPr id="1181698" name="Rectangle 2"/>
          <p:cNvSpPr>
            <a:spLocks noGrp="1" noRot="1" noChangeAspect="1" noChangeArrowheads="1" noTextEdit="1"/>
          </p:cNvSpPr>
          <p:nvPr>
            <p:ph type="sldImg"/>
          </p:nvPr>
        </p:nvSpPr>
        <p:spPr>
          <a:ln/>
        </p:spPr>
      </p:sp>
      <p:sp>
        <p:nvSpPr>
          <p:cNvPr id="11816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D775004-5811-485D-9A4F-C8AB5F667524}" type="slidenum">
              <a:rPr lang="en-US"/>
              <a:pPr/>
              <a:t>13</a:t>
            </a:fld>
            <a:endParaRPr lang="en-US"/>
          </a:p>
        </p:txBody>
      </p:sp>
      <p:sp>
        <p:nvSpPr>
          <p:cNvPr id="1994754" name="Rectangle 2"/>
          <p:cNvSpPr>
            <a:spLocks noGrp="1" noRot="1" noChangeAspect="1" noChangeArrowheads="1" noTextEdit="1"/>
          </p:cNvSpPr>
          <p:nvPr>
            <p:ph type="sldImg"/>
          </p:nvPr>
        </p:nvSpPr>
        <p:spPr>
          <a:ln/>
        </p:spPr>
      </p:sp>
      <p:sp>
        <p:nvSpPr>
          <p:cNvPr id="19947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0C76D4E-75BE-4298-B7AB-9525D87A87BD}" type="slidenum">
              <a:rPr lang="en-US"/>
              <a:pPr/>
              <a:t>14</a:t>
            </a:fld>
            <a:endParaRPr lang="en-US"/>
          </a:p>
        </p:txBody>
      </p:sp>
      <p:sp>
        <p:nvSpPr>
          <p:cNvPr id="1400834" name="Rectangle 2"/>
          <p:cNvSpPr>
            <a:spLocks noGrp="1" noRot="1" noChangeAspect="1" noChangeArrowheads="1" noTextEdit="1"/>
          </p:cNvSpPr>
          <p:nvPr>
            <p:ph type="sldImg"/>
          </p:nvPr>
        </p:nvSpPr>
        <p:spPr>
          <a:ln/>
        </p:spPr>
      </p:sp>
      <p:sp>
        <p:nvSpPr>
          <p:cNvPr id="14008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21BBF3B-FB09-4E72-951A-0C17FA44E047}" type="slidenum">
              <a:rPr lang="en-US"/>
              <a:pPr/>
              <a:t>15</a:t>
            </a:fld>
            <a:endParaRPr lang="en-US"/>
          </a:p>
        </p:txBody>
      </p:sp>
      <p:sp>
        <p:nvSpPr>
          <p:cNvPr id="2002946" name="Rectangle 2"/>
          <p:cNvSpPr>
            <a:spLocks noGrp="1" noRot="1" noChangeAspect="1" noChangeArrowheads="1" noTextEdit="1"/>
          </p:cNvSpPr>
          <p:nvPr>
            <p:ph type="sldImg"/>
          </p:nvPr>
        </p:nvSpPr>
        <p:spPr>
          <a:ln/>
        </p:spPr>
      </p:sp>
      <p:sp>
        <p:nvSpPr>
          <p:cNvPr id="20029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AF5B432-F2D1-4F36-947B-32A55BE11264}" type="slidenum">
              <a:rPr lang="en-US"/>
              <a:pPr/>
              <a:t>16</a:t>
            </a:fld>
            <a:endParaRPr lang="en-US"/>
          </a:p>
        </p:txBody>
      </p:sp>
      <p:sp>
        <p:nvSpPr>
          <p:cNvPr id="2000898" name="Rectangle 2"/>
          <p:cNvSpPr>
            <a:spLocks noGrp="1" noRot="1" noChangeAspect="1" noChangeArrowheads="1" noTextEdit="1"/>
          </p:cNvSpPr>
          <p:nvPr>
            <p:ph type="sldImg"/>
          </p:nvPr>
        </p:nvSpPr>
        <p:spPr>
          <a:ln/>
        </p:spPr>
      </p:sp>
      <p:sp>
        <p:nvSpPr>
          <p:cNvPr id="20008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FA8498-DE82-4F5E-956E-2DC263AE8FBA}" type="slidenum">
              <a:rPr lang="en-US"/>
              <a:pPr/>
              <a:t>17</a:t>
            </a:fld>
            <a:endParaRPr lang="en-US"/>
          </a:p>
        </p:txBody>
      </p:sp>
      <p:sp>
        <p:nvSpPr>
          <p:cNvPr id="1982466" name="Rectangle 2"/>
          <p:cNvSpPr>
            <a:spLocks noGrp="1" noRot="1" noChangeAspect="1" noChangeArrowheads="1" noTextEdit="1"/>
          </p:cNvSpPr>
          <p:nvPr>
            <p:ph type="sldImg"/>
          </p:nvPr>
        </p:nvSpPr>
        <p:spPr>
          <a:ln/>
        </p:spPr>
      </p:sp>
      <p:sp>
        <p:nvSpPr>
          <p:cNvPr id="19824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BBA49C3-039A-4822-9A19-0241FBB13C99}" type="slidenum">
              <a:rPr lang="en-US"/>
              <a:pPr/>
              <a:t>18</a:t>
            </a:fld>
            <a:endParaRPr lang="en-US"/>
          </a:p>
        </p:txBody>
      </p:sp>
      <p:sp>
        <p:nvSpPr>
          <p:cNvPr id="2009090" name="Rectangle 2"/>
          <p:cNvSpPr>
            <a:spLocks noGrp="1" noRot="1" noChangeAspect="1" noChangeArrowheads="1" noTextEdit="1"/>
          </p:cNvSpPr>
          <p:nvPr>
            <p:ph type="sldImg"/>
          </p:nvPr>
        </p:nvSpPr>
        <p:spPr>
          <a:ln/>
        </p:spPr>
      </p:sp>
      <p:sp>
        <p:nvSpPr>
          <p:cNvPr id="20090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1B6F8F4-F3B6-4C40-9481-050D50330544}" type="slidenum">
              <a:rPr lang="en-US"/>
              <a:pPr/>
              <a:t>19</a:t>
            </a:fld>
            <a:endParaRPr lang="en-US"/>
          </a:p>
        </p:txBody>
      </p:sp>
      <p:sp>
        <p:nvSpPr>
          <p:cNvPr id="2011138" name="Rectangle 2"/>
          <p:cNvSpPr>
            <a:spLocks noGrp="1" noRot="1" noChangeAspect="1" noChangeArrowheads="1" noTextEdit="1"/>
          </p:cNvSpPr>
          <p:nvPr>
            <p:ph type="sldImg"/>
          </p:nvPr>
        </p:nvSpPr>
        <p:spPr>
          <a:ln/>
        </p:spPr>
      </p:sp>
      <p:sp>
        <p:nvSpPr>
          <p:cNvPr id="20111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eaLnBrk="0" hangingPunct="0">
              <a:defRPr>
                <a:solidFill>
                  <a:schemeClr val="tx1"/>
                </a:solidFill>
                <a:latin typeface="Arial" charset="0"/>
              </a:defRPr>
            </a:lvl1pPr>
            <a:lvl2pPr marL="729057" indent="-280406" defTabSz="914437" eaLnBrk="0" hangingPunct="0">
              <a:defRPr>
                <a:solidFill>
                  <a:schemeClr val="tx1"/>
                </a:solidFill>
                <a:latin typeface="Arial" charset="0"/>
              </a:defRPr>
            </a:lvl2pPr>
            <a:lvl3pPr marL="1121626" indent="-224325" defTabSz="914437" eaLnBrk="0" hangingPunct="0">
              <a:defRPr>
                <a:solidFill>
                  <a:schemeClr val="tx1"/>
                </a:solidFill>
                <a:latin typeface="Arial" charset="0"/>
              </a:defRPr>
            </a:lvl3pPr>
            <a:lvl4pPr marL="1570276" indent="-224325" defTabSz="914437" eaLnBrk="0" hangingPunct="0">
              <a:defRPr>
                <a:solidFill>
                  <a:schemeClr val="tx1"/>
                </a:solidFill>
                <a:latin typeface="Arial" charset="0"/>
              </a:defRPr>
            </a:lvl4pPr>
            <a:lvl5pPr marL="2018927" indent="-224325" defTabSz="914437" eaLnBrk="0" hangingPunct="0">
              <a:defRPr>
                <a:solidFill>
                  <a:schemeClr val="tx1"/>
                </a:solidFill>
                <a:latin typeface="Arial" charset="0"/>
              </a:defRPr>
            </a:lvl5pPr>
            <a:lvl6pPr marL="2467577" indent="-224325" defTabSz="914437" eaLnBrk="0" fontAlgn="base" hangingPunct="0">
              <a:spcBef>
                <a:spcPct val="0"/>
              </a:spcBef>
              <a:spcAft>
                <a:spcPct val="0"/>
              </a:spcAft>
              <a:defRPr>
                <a:solidFill>
                  <a:schemeClr val="tx1"/>
                </a:solidFill>
                <a:latin typeface="Arial" charset="0"/>
              </a:defRPr>
            </a:lvl6pPr>
            <a:lvl7pPr marL="2916227" indent="-224325" defTabSz="914437" eaLnBrk="0" fontAlgn="base" hangingPunct="0">
              <a:spcBef>
                <a:spcPct val="0"/>
              </a:spcBef>
              <a:spcAft>
                <a:spcPct val="0"/>
              </a:spcAft>
              <a:defRPr>
                <a:solidFill>
                  <a:schemeClr val="tx1"/>
                </a:solidFill>
                <a:latin typeface="Arial" charset="0"/>
              </a:defRPr>
            </a:lvl7pPr>
            <a:lvl8pPr marL="3364878" indent="-224325" defTabSz="914437" eaLnBrk="0" fontAlgn="base" hangingPunct="0">
              <a:spcBef>
                <a:spcPct val="0"/>
              </a:spcBef>
              <a:spcAft>
                <a:spcPct val="0"/>
              </a:spcAft>
              <a:defRPr>
                <a:solidFill>
                  <a:schemeClr val="tx1"/>
                </a:solidFill>
                <a:latin typeface="Arial" charset="0"/>
              </a:defRPr>
            </a:lvl8pPr>
            <a:lvl9pPr marL="3813528" indent="-224325" defTabSz="914437" eaLnBrk="0" fontAlgn="base" hangingPunct="0">
              <a:spcBef>
                <a:spcPct val="0"/>
              </a:spcBef>
              <a:spcAft>
                <a:spcPct val="0"/>
              </a:spcAft>
              <a:defRPr>
                <a:solidFill>
                  <a:schemeClr val="tx1"/>
                </a:solidFill>
                <a:latin typeface="Arial" charset="0"/>
              </a:defRPr>
            </a:lvl9pPr>
          </a:lstStyle>
          <a:p>
            <a:pPr eaLnBrk="1" hangingPunct="1"/>
            <a:fld id="{D0FA4135-D256-4DA8-8E76-44826B70E2B1}" type="slidenum">
              <a:rPr lang="en-US"/>
              <a:pPr eaLnBrk="1" hangingPunct="1"/>
              <a:t>2</a:t>
            </a:fld>
            <a:endParaRPr lang="en-US"/>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740509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A07A90C-0EA7-4ECA-923A-949850C0A09C}" type="slidenum">
              <a:rPr lang="en-US"/>
              <a:pPr/>
              <a:t>20</a:t>
            </a:fld>
            <a:endParaRPr lang="en-US"/>
          </a:p>
        </p:txBody>
      </p:sp>
      <p:sp>
        <p:nvSpPr>
          <p:cNvPr id="1148930" name="Rectangle 2"/>
          <p:cNvSpPr>
            <a:spLocks noGrp="1" noRot="1" noChangeAspect="1" noChangeArrowheads="1" noTextEdit="1"/>
          </p:cNvSpPr>
          <p:nvPr>
            <p:ph type="sldImg"/>
          </p:nvPr>
        </p:nvSpPr>
        <p:spPr>
          <a:ln/>
        </p:spPr>
      </p:sp>
      <p:sp>
        <p:nvSpPr>
          <p:cNvPr id="11489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Show</a:t>
            </a:r>
            <a:r>
              <a:rPr lang="en-US" baseline="0" dirty="0"/>
              <a:t> it using the flashlight and the filter. </a:t>
            </a:r>
            <a:endParaRPr lang="en-US" dirty="0"/>
          </a:p>
        </p:txBody>
      </p:sp>
      <p:sp>
        <p:nvSpPr>
          <p:cNvPr id="4" name="Slide Number Placeholder 3"/>
          <p:cNvSpPr>
            <a:spLocks noGrp="1"/>
          </p:cNvSpPr>
          <p:nvPr>
            <p:ph type="sldNum" sz="quarter" idx="10"/>
          </p:nvPr>
        </p:nvSpPr>
        <p:spPr/>
        <p:txBody>
          <a:bodyPr/>
          <a:lstStyle/>
          <a:p>
            <a:fld id="{6430F5BA-4C46-408D-A886-53060CC5392B}" type="slidenum">
              <a:rPr lang="en-US" smtClean="0"/>
              <a:pPr/>
              <a:t>21</a:t>
            </a:fld>
            <a:endParaRPr lang="en-US"/>
          </a:p>
        </p:txBody>
      </p:sp>
    </p:spTree>
    <p:extLst>
      <p:ext uri="{BB962C8B-B14F-4D97-AF65-F5344CB8AC3E}">
        <p14:creationId xmlns:p14="http://schemas.microsoft.com/office/powerpoint/2010/main" val="7872248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34819AD-8200-4F2F-B682-515A1A1A64C5}" type="slidenum">
              <a:rPr lang="en-US"/>
              <a:pPr/>
              <a:t>22</a:t>
            </a:fld>
            <a:endParaRPr lang="en-US"/>
          </a:p>
        </p:txBody>
      </p:sp>
      <p:sp>
        <p:nvSpPr>
          <p:cNvPr id="2019330" name="Rectangle 2"/>
          <p:cNvSpPr>
            <a:spLocks noGrp="1" noRot="1" noChangeAspect="1" noChangeArrowheads="1" noTextEdit="1"/>
          </p:cNvSpPr>
          <p:nvPr>
            <p:ph type="sldImg"/>
          </p:nvPr>
        </p:nvSpPr>
        <p:spPr>
          <a:ln/>
        </p:spPr>
      </p:sp>
      <p:sp>
        <p:nvSpPr>
          <p:cNvPr id="20193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308EF39-7323-4F77-BCDB-F50D28C28E89}" type="slidenum">
              <a:rPr lang="en-US"/>
              <a:pPr/>
              <a:t>23</a:t>
            </a:fld>
            <a:endParaRPr lang="en-US"/>
          </a:p>
        </p:txBody>
      </p:sp>
      <p:sp>
        <p:nvSpPr>
          <p:cNvPr id="2068482" name="Rectangle 2"/>
          <p:cNvSpPr>
            <a:spLocks noGrp="1" noRot="1" noChangeAspect="1" noChangeArrowheads="1" noTextEdit="1"/>
          </p:cNvSpPr>
          <p:nvPr>
            <p:ph type="sldImg"/>
          </p:nvPr>
        </p:nvSpPr>
        <p:spPr>
          <a:ln/>
        </p:spPr>
      </p:sp>
      <p:sp>
        <p:nvSpPr>
          <p:cNvPr id="20684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989A31-6E0B-40FE-B614-2AE912F8B215}" type="slidenum">
              <a:rPr lang="en-US"/>
              <a:pPr/>
              <a:t>24</a:t>
            </a:fld>
            <a:endParaRPr lang="en-US"/>
          </a:p>
        </p:txBody>
      </p:sp>
      <p:sp>
        <p:nvSpPr>
          <p:cNvPr id="2069506" name="Rectangle 2"/>
          <p:cNvSpPr>
            <a:spLocks noGrp="1" noRot="1" noChangeAspect="1" noChangeArrowheads="1" noTextEdit="1"/>
          </p:cNvSpPr>
          <p:nvPr>
            <p:ph type="sldImg"/>
          </p:nvPr>
        </p:nvSpPr>
        <p:spPr>
          <a:ln/>
        </p:spPr>
      </p:sp>
      <p:sp>
        <p:nvSpPr>
          <p:cNvPr id="20695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a:t>
            </a:r>
            <a:r>
              <a:rPr lang="en-US" baseline="0" dirty="0"/>
              <a:t> the next slide, use the same setup for single slit diffraction. </a:t>
            </a:r>
            <a:endParaRPr lang="en-US" dirty="0"/>
          </a:p>
        </p:txBody>
      </p:sp>
      <p:sp>
        <p:nvSpPr>
          <p:cNvPr id="4" name="Slide Number Placeholder 3"/>
          <p:cNvSpPr>
            <a:spLocks noGrp="1"/>
          </p:cNvSpPr>
          <p:nvPr>
            <p:ph type="sldNum" sz="quarter" idx="10"/>
          </p:nvPr>
        </p:nvSpPr>
        <p:spPr/>
        <p:txBody>
          <a:bodyPr/>
          <a:lstStyle/>
          <a:p>
            <a:fld id="{6430F5BA-4C46-408D-A886-53060CC5392B}" type="slidenum">
              <a:rPr lang="en-US" smtClean="0"/>
              <a:pPr/>
              <a:t>26</a:t>
            </a:fld>
            <a:endParaRPr lang="en-US"/>
          </a:p>
        </p:txBody>
      </p:sp>
    </p:spTree>
    <p:extLst>
      <p:ext uri="{BB962C8B-B14F-4D97-AF65-F5344CB8AC3E}">
        <p14:creationId xmlns:p14="http://schemas.microsoft.com/office/powerpoint/2010/main" val="11063455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dirty="0"/>
              <a:t>Water moves up and down.</a:t>
            </a:r>
          </a:p>
          <a:p>
            <a:endParaRPr lang="en-US" dirty="0"/>
          </a:p>
        </p:txBody>
      </p:sp>
      <p:sp>
        <p:nvSpPr>
          <p:cNvPr id="4" name="Slide Number Placeholder 3"/>
          <p:cNvSpPr>
            <a:spLocks noGrp="1"/>
          </p:cNvSpPr>
          <p:nvPr>
            <p:ph type="sldNum" sz="quarter" idx="10"/>
          </p:nvPr>
        </p:nvSpPr>
        <p:spPr/>
        <p:txBody>
          <a:bodyPr/>
          <a:lstStyle/>
          <a:p>
            <a:fld id="{6430F5BA-4C46-408D-A886-53060CC5392B}" type="slidenum">
              <a:rPr lang="en-US" smtClean="0"/>
              <a:pPr/>
              <a:t>29</a:t>
            </a:fld>
            <a:endParaRPr lang="en-US"/>
          </a:p>
        </p:txBody>
      </p:sp>
    </p:spTree>
    <p:extLst>
      <p:ext uri="{BB962C8B-B14F-4D97-AF65-F5344CB8AC3E}">
        <p14:creationId xmlns:p14="http://schemas.microsoft.com/office/powerpoint/2010/main" val="16928089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E767BF-AC67-489B-B896-4E24A930D777}" type="slidenum">
              <a:rPr lang="en-US"/>
              <a:pPr/>
              <a:t>32</a:t>
            </a:fld>
            <a:endParaRPr lang="en-US"/>
          </a:p>
        </p:txBody>
      </p:sp>
      <p:sp>
        <p:nvSpPr>
          <p:cNvPr id="1996802" name="Rectangle 2"/>
          <p:cNvSpPr>
            <a:spLocks noGrp="1" noRot="1" noChangeAspect="1" noChangeArrowheads="1" noTextEdit="1"/>
          </p:cNvSpPr>
          <p:nvPr>
            <p:ph type="sldImg"/>
          </p:nvPr>
        </p:nvSpPr>
        <p:spPr>
          <a:ln/>
        </p:spPr>
      </p:sp>
      <p:sp>
        <p:nvSpPr>
          <p:cNvPr id="199680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74B184-F87A-4A7D-A493-9EE2B1E31CF4}" type="slidenum">
              <a:rPr lang="en-US"/>
              <a:pPr/>
              <a:t>3</a:t>
            </a:fld>
            <a:endParaRPr lang="en-US"/>
          </a:p>
        </p:txBody>
      </p:sp>
      <p:sp>
        <p:nvSpPr>
          <p:cNvPr id="1998850" name="Rectangle 2"/>
          <p:cNvSpPr>
            <a:spLocks noGrp="1" noRot="1" noChangeAspect="1" noChangeArrowheads="1" noTextEdit="1"/>
          </p:cNvSpPr>
          <p:nvPr>
            <p:ph type="sldImg"/>
          </p:nvPr>
        </p:nvSpPr>
        <p:spPr>
          <a:ln/>
        </p:spPr>
      </p:sp>
      <p:sp>
        <p:nvSpPr>
          <p:cNvPr id="1998851" name="Rectangle 3"/>
          <p:cNvSpPr>
            <a:spLocks noGrp="1" noChangeArrowheads="1"/>
          </p:cNvSpPr>
          <p:nvPr>
            <p:ph type="body" idx="1"/>
          </p:nvPr>
        </p:nvSpPr>
        <p:spPr/>
        <p:txBody>
          <a:bodyPr/>
          <a:lstStyle/>
          <a:p>
            <a:r>
              <a:rPr lang="en-US" dirty="0"/>
              <a:t>Mention</a:t>
            </a:r>
            <a:r>
              <a:rPr lang="en-US" baseline="0" dirty="0"/>
              <a:t> keeping the string tension fixed so that the wave speed is constant. Then change the frequency will change the wave length, e.g. The lower frequency produce a larger wave length. </a:t>
            </a:r>
            <a:endParaRPr lang="en-US" dirty="0"/>
          </a:p>
        </p:txBody>
      </p:sp>
    </p:spTree>
    <p:extLst>
      <p:ext uri="{BB962C8B-B14F-4D97-AF65-F5344CB8AC3E}">
        <p14:creationId xmlns:p14="http://schemas.microsoft.com/office/powerpoint/2010/main" val="2105839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1B9A501-E7B5-4A80-AEB1-9271E8AC7E6C}" type="slidenum">
              <a:rPr lang="en-US"/>
              <a:pPr/>
              <a:t>4</a:t>
            </a:fld>
            <a:endParaRPr lang="en-US"/>
          </a:p>
        </p:txBody>
      </p:sp>
      <p:sp>
        <p:nvSpPr>
          <p:cNvPr id="1181698" name="Rectangle 2"/>
          <p:cNvSpPr>
            <a:spLocks noGrp="1" noRot="1" noChangeAspect="1" noChangeArrowheads="1" noTextEdit="1"/>
          </p:cNvSpPr>
          <p:nvPr>
            <p:ph type="sldImg"/>
          </p:nvPr>
        </p:nvSpPr>
        <p:spPr>
          <a:ln/>
        </p:spPr>
      </p:sp>
      <p:sp>
        <p:nvSpPr>
          <p:cNvPr id="11816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loud tone generator is attached to a long cord and whirled in a near-horizontal circle</a:t>
            </a:r>
          </a:p>
        </p:txBody>
      </p:sp>
      <p:sp>
        <p:nvSpPr>
          <p:cNvPr id="4" name="Slide Number Placeholder 3"/>
          <p:cNvSpPr>
            <a:spLocks noGrp="1"/>
          </p:cNvSpPr>
          <p:nvPr>
            <p:ph type="sldNum" sz="quarter" idx="10"/>
          </p:nvPr>
        </p:nvSpPr>
        <p:spPr/>
        <p:txBody>
          <a:bodyPr/>
          <a:lstStyle/>
          <a:p>
            <a:fld id="{6430F5BA-4C46-408D-A886-53060CC5392B}" type="slidenum">
              <a:rPr lang="en-US" smtClean="0"/>
              <a:pPr/>
              <a:t>5</a:t>
            </a:fld>
            <a:endParaRPr lang="en-US"/>
          </a:p>
        </p:txBody>
      </p:sp>
    </p:spTree>
    <p:extLst>
      <p:ext uri="{BB962C8B-B14F-4D97-AF65-F5344CB8AC3E}">
        <p14:creationId xmlns:p14="http://schemas.microsoft.com/office/powerpoint/2010/main" val="30077577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CEA7A98-44E2-4547-80A0-49486DACBED5}" type="slidenum">
              <a:rPr lang="en-US"/>
              <a:pPr/>
              <a:t>6</a:t>
            </a:fld>
            <a:endParaRPr lang="en-US"/>
          </a:p>
        </p:txBody>
      </p:sp>
      <p:sp>
        <p:nvSpPr>
          <p:cNvPr id="2031618" name="Rectangle 2"/>
          <p:cNvSpPr>
            <a:spLocks noGrp="1" noRot="1" noChangeAspect="1" noChangeArrowheads="1" noTextEdit="1"/>
          </p:cNvSpPr>
          <p:nvPr>
            <p:ph type="sldImg"/>
          </p:nvPr>
        </p:nvSpPr>
        <p:spPr>
          <a:ln/>
        </p:spPr>
      </p:sp>
      <p:sp>
        <p:nvSpPr>
          <p:cNvPr id="20316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rgbClr val="FF0000"/>
                </a:solidFill>
                <a:effectLst/>
                <a:latin typeface="Times New Roman" pitchFamily="79" charset="0"/>
                <a:ea typeface="+mn-ea"/>
                <a:cs typeface="+mn-cs"/>
              </a:rPr>
              <a:t>20 m (66 </a:t>
            </a:r>
            <a:r>
              <a:rPr lang="en-US" sz="1200" b="0" i="0" kern="1200" dirty="0" err="1">
                <a:solidFill>
                  <a:srgbClr val="FF0000"/>
                </a:solidFill>
                <a:effectLst/>
                <a:latin typeface="Times New Roman" pitchFamily="79" charset="0"/>
                <a:ea typeface="+mn-ea"/>
                <a:cs typeface="+mn-cs"/>
              </a:rPr>
              <a:t>ft</a:t>
            </a:r>
            <a:r>
              <a:rPr lang="en-US" sz="1200" b="0" i="0" kern="1200" dirty="0">
                <a:solidFill>
                  <a:srgbClr val="FF0000"/>
                </a:solidFill>
                <a:effectLst/>
                <a:latin typeface="Times New Roman" pitchFamily="79" charset="0"/>
                <a:ea typeface="+mn-ea"/>
                <a:cs typeface="+mn-cs"/>
              </a:rPr>
              <a:t>) </a:t>
            </a:r>
            <a:r>
              <a:rPr lang="en-US" sz="1200" b="0" i="0" u="none" strike="noStrike" kern="1200" dirty="0">
                <a:solidFill>
                  <a:srgbClr val="FF0000"/>
                </a:solidFill>
                <a:effectLst/>
                <a:latin typeface="Times New Roman" pitchFamily="79" charset="0"/>
                <a:ea typeface="+mn-ea"/>
                <a:cs typeface="+mn-cs"/>
                <a:hlinkClick r:id="rId3" tooltip="Near-Earth object"/>
              </a:rPr>
              <a:t>near-Earth asteroid</a:t>
            </a:r>
            <a:r>
              <a:rPr lang="en-US" sz="1200" b="0" i="0" kern="1200" dirty="0">
                <a:solidFill>
                  <a:srgbClr val="FF0000"/>
                </a:solidFill>
                <a:effectLst/>
                <a:latin typeface="Times New Roman" pitchFamily="79" charset="0"/>
                <a:ea typeface="+mn-ea"/>
                <a:cs typeface="+mn-cs"/>
              </a:rPr>
              <a:t> with a speed of 19.16 ± 0.15 </a:t>
            </a:r>
            <a:r>
              <a:rPr lang="en-US" sz="1200" b="0" i="0" kern="1200" dirty="0" err="1">
                <a:solidFill>
                  <a:srgbClr val="FF0000"/>
                </a:solidFill>
                <a:effectLst/>
                <a:latin typeface="Times New Roman" pitchFamily="79" charset="0"/>
                <a:ea typeface="+mn-ea"/>
                <a:cs typeface="+mn-cs"/>
              </a:rPr>
              <a:t>kilometres</a:t>
            </a:r>
            <a:r>
              <a:rPr lang="en-US" sz="1200" b="0" i="0" kern="1200" dirty="0">
                <a:solidFill>
                  <a:srgbClr val="FF0000"/>
                </a:solidFill>
                <a:effectLst/>
                <a:latin typeface="Times New Roman" pitchFamily="79" charset="0"/>
                <a:ea typeface="+mn-ea"/>
                <a:cs typeface="+mn-cs"/>
              </a:rPr>
              <a:t> per second (60,000</a:t>
            </a:r>
            <a:r>
              <a:rPr lang="en-US" sz="1200" b="0" i="0" u="none" strike="noStrike" kern="1200" baseline="30000" dirty="0">
                <a:solidFill>
                  <a:srgbClr val="FF0000"/>
                </a:solidFill>
                <a:effectLst/>
                <a:latin typeface="Times New Roman" pitchFamily="79" charset="0"/>
                <a:ea typeface="+mn-ea"/>
                <a:cs typeface="+mn-cs"/>
                <a:hlinkClick r:id="rId4"/>
              </a:rPr>
              <a:t>[5]</a:t>
            </a:r>
            <a:r>
              <a:rPr lang="en-US" sz="1200" b="0" i="0" kern="1200" dirty="0">
                <a:solidFill>
                  <a:srgbClr val="FF0000"/>
                </a:solidFill>
                <a:effectLst/>
                <a:latin typeface="Times New Roman" pitchFamily="79" charset="0"/>
                <a:ea typeface="+mn-ea"/>
                <a:cs typeface="+mn-cs"/>
              </a:rPr>
              <a:t>–69,000 km/h or 40,000</a:t>
            </a:r>
            <a:r>
              <a:rPr lang="en-US" sz="1200" b="0" i="0" u="none" strike="noStrike" kern="1200" baseline="30000" dirty="0">
                <a:solidFill>
                  <a:srgbClr val="FF0000"/>
                </a:solidFill>
                <a:effectLst/>
                <a:latin typeface="Times New Roman" pitchFamily="79" charset="0"/>
                <a:ea typeface="+mn-ea"/>
                <a:cs typeface="+mn-cs"/>
                <a:hlinkClick r:id="rId4"/>
              </a:rPr>
              <a:t>[5]</a:t>
            </a:r>
            <a:r>
              <a:rPr lang="en-US" sz="1200" b="0" i="0" kern="1200" dirty="0">
                <a:solidFill>
                  <a:srgbClr val="FF0000"/>
                </a:solidFill>
                <a:effectLst/>
                <a:latin typeface="Times New Roman" pitchFamily="79" charset="0"/>
                <a:ea typeface="+mn-ea"/>
                <a:cs typeface="+mn-cs"/>
              </a:rPr>
              <a:t>–42,900 mph). 400–500 </a:t>
            </a:r>
            <a:r>
              <a:rPr lang="en-US" sz="1200" b="0" i="0" u="none" strike="noStrike" kern="1200" dirty="0">
                <a:solidFill>
                  <a:srgbClr val="FF0000"/>
                </a:solidFill>
                <a:effectLst/>
                <a:latin typeface="Times New Roman" pitchFamily="79" charset="0"/>
                <a:ea typeface="+mn-ea"/>
                <a:cs typeface="+mn-cs"/>
                <a:hlinkClick r:id="rId5" tooltip="Kiloton"/>
              </a:rPr>
              <a:t>kilotons of TNT</a:t>
            </a:r>
            <a:endParaRPr lang="en-US" dirty="0">
              <a:solidFill>
                <a:srgbClr val="FF0000"/>
              </a:solidFill>
            </a:endParaRPr>
          </a:p>
        </p:txBody>
      </p:sp>
      <p:sp>
        <p:nvSpPr>
          <p:cNvPr id="4" name="Slide Number Placeholder 3"/>
          <p:cNvSpPr>
            <a:spLocks noGrp="1"/>
          </p:cNvSpPr>
          <p:nvPr>
            <p:ph type="sldNum" sz="quarter" idx="10"/>
          </p:nvPr>
        </p:nvSpPr>
        <p:spPr/>
        <p:txBody>
          <a:bodyPr/>
          <a:lstStyle/>
          <a:p>
            <a:fld id="{6430F5BA-4C46-408D-A886-53060CC5392B}" type="slidenum">
              <a:rPr lang="en-US" smtClean="0"/>
              <a:pPr/>
              <a:t>7</a:t>
            </a:fld>
            <a:endParaRPr lang="en-US"/>
          </a:p>
        </p:txBody>
      </p:sp>
    </p:spTree>
    <p:extLst>
      <p:ext uri="{BB962C8B-B14F-4D97-AF65-F5344CB8AC3E}">
        <p14:creationId xmlns:p14="http://schemas.microsoft.com/office/powerpoint/2010/main" val="18890764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296151-E747-4474-8B6C-920B7E58B14D}" type="slidenum">
              <a:rPr lang="en-US"/>
              <a:pPr/>
              <a:t>8</a:t>
            </a:fld>
            <a:endParaRPr lang="en-US"/>
          </a:p>
        </p:txBody>
      </p:sp>
      <p:sp>
        <p:nvSpPr>
          <p:cNvPr id="854018" name="Rectangle 2"/>
          <p:cNvSpPr>
            <a:spLocks noGrp="1" noRot="1" noChangeAspect="1" noChangeArrowheads="1" noTextEdit="1"/>
          </p:cNvSpPr>
          <p:nvPr>
            <p:ph type="sldImg"/>
          </p:nvPr>
        </p:nvSpPr>
        <p:spPr>
          <a:ln/>
        </p:spPr>
      </p:sp>
      <p:sp>
        <p:nvSpPr>
          <p:cNvPr id="8540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0FB8487-F9C6-43C9-B350-5E215AF38A5B}" type="slidenum">
              <a:rPr lang="en-US"/>
              <a:pPr/>
              <a:t>9</a:t>
            </a:fld>
            <a:endParaRPr lang="en-US"/>
          </a:p>
        </p:txBody>
      </p:sp>
      <p:sp>
        <p:nvSpPr>
          <p:cNvPr id="1988610" name="Rectangle 2"/>
          <p:cNvSpPr>
            <a:spLocks noGrp="1" noRot="1" noChangeAspect="1" noChangeArrowheads="1" noTextEdit="1"/>
          </p:cNvSpPr>
          <p:nvPr>
            <p:ph type="sldImg"/>
          </p:nvPr>
        </p:nvSpPr>
        <p:spPr>
          <a:ln/>
        </p:spPr>
      </p:sp>
      <p:sp>
        <p:nvSpPr>
          <p:cNvPr id="1988611" name="Rectangle 3"/>
          <p:cNvSpPr>
            <a:spLocks noGrp="1" noChangeArrowheads="1"/>
          </p:cNvSpPr>
          <p:nvPr>
            <p:ph type="body" idx="1"/>
          </p:nvPr>
        </p:nvSpPr>
        <p:spPr/>
        <p:txBody>
          <a:bodyPr/>
          <a:lstStyle/>
          <a:p>
            <a:r>
              <a:rPr lang="en-US" dirty="0"/>
              <a:t>A constant</a:t>
            </a:r>
            <a:r>
              <a:rPr lang="en-US" baseline="0" dirty="0"/>
              <a:t> current produce a static magnetic field. A changing current produce a changing magnetic field. </a:t>
            </a: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6146" name="Group 2"/>
          <p:cNvGrpSpPr>
            <a:grpSpLocks/>
          </p:cNvGrpSpPr>
          <p:nvPr/>
        </p:nvGrpSpPr>
        <p:grpSpPr bwMode="auto">
          <a:xfrm>
            <a:off x="0" y="-14288"/>
            <a:ext cx="9155113" cy="6884988"/>
            <a:chOff x="0" y="-9"/>
            <a:chExt cx="5767" cy="4337"/>
          </a:xfrm>
        </p:grpSpPr>
        <p:sp>
          <p:nvSpPr>
            <p:cNvPr id="6147" name="Freeform 3"/>
            <p:cNvSpPr>
              <a:spLocks/>
            </p:cNvSpPr>
            <p:nvPr/>
          </p:nvSpPr>
          <p:spPr bwMode="hidden">
            <a:xfrm>
              <a:off x="1632" y="-5"/>
              <a:ext cx="1737" cy="4333"/>
            </a:xfrm>
            <a:custGeom>
              <a:avLst/>
              <a:gdLst>
                <a:gd name="T0" fmla="*/ 494 w 1737"/>
                <a:gd name="T1" fmla="*/ 4309 h 4320"/>
                <a:gd name="T2" fmla="*/ 1737 w 1737"/>
                <a:gd name="T3" fmla="*/ 4320 h 4320"/>
                <a:gd name="T4" fmla="*/ 524 w 1737"/>
                <a:gd name="T5" fmla="*/ 0 h 4320"/>
                <a:gd name="T6" fmla="*/ 0 w 1737"/>
                <a:gd name="T7" fmla="*/ 7 h 4320"/>
                <a:gd name="T8" fmla="*/ 494 w 1737"/>
                <a:gd name="T9" fmla="*/ 4309 h 4320"/>
              </a:gdLst>
              <a:ahLst/>
              <a:cxnLst>
                <a:cxn ang="0">
                  <a:pos x="T0" y="T1"/>
                </a:cxn>
                <a:cxn ang="0">
                  <a:pos x="T2" y="T3"/>
                </a:cxn>
                <a:cxn ang="0">
                  <a:pos x="T4" y="T5"/>
                </a:cxn>
                <a:cxn ang="0">
                  <a:pos x="T6" y="T7"/>
                </a:cxn>
                <a:cxn ang="0">
                  <a:pos x="T8" y="T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48" name="Freeform 4"/>
            <p:cNvSpPr>
              <a:spLocks/>
            </p:cNvSpPr>
            <p:nvPr/>
          </p:nvSpPr>
          <p:spPr bwMode="hidden">
            <a:xfrm>
              <a:off x="0" y="-7"/>
              <a:ext cx="1737" cy="4329"/>
            </a:xfrm>
            <a:custGeom>
              <a:avLst/>
              <a:gdLst>
                <a:gd name="T0" fmla="*/ 494 w 1737"/>
                <a:gd name="T1" fmla="*/ 4309 h 4320"/>
                <a:gd name="T2" fmla="*/ 1737 w 1737"/>
                <a:gd name="T3" fmla="*/ 4320 h 4320"/>
                <a:gd name="T4" fmla="*/ 524 w 1737"/>
                <a:gd name="T5" fmla="*/ 0 h 4320"/>
                <a:gd name="T6" fmla="*/ 0 w 1737"/>
                <a:gd name="T7" fmla="*/ 7 h 4320"/>
                <a:gd name="T8" fmla="*/ 494 w 1737"/>
                <a:gd name="T9" fmla="*/ 4309 h 4320"/>
              </a:gdLst>
              <a:ahLst/>
              <a:cxnLst>
                <a:cxn ang="0">
                  <a:pos x="T0" y="T1"/>
                </a:cxn>
                <a:cxn ang="0">
                  <a:pos x="T2" y="T3"/>
                </a:cxn>
                <a:cxn ang="0">
                  <a:pos x="T4" y="T5"/>
                </a:cxn>
                <a:cxn ang="0">
                  <a:pos x="T6" y="T7"/>
                </a:cxn>
                <a:cxn ang="0">
                  <a:pos x="T8" y="T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49" name="Freeform 5"/>
            <p:cNvSpPr>
              <a:spLocks/>
            </p:cNvSpPr>
            <p:nvPr/>
          </p:nvSpPr>
          <p:spPr bwMode="hidden">
            <a:xfrm>
              <a:off x="3744" y="-4"/>
              <a:ext cx="1739" cy="4330"/>
            </a:xfrm>
            <a:custGeom>
              <a:avLst/>
              <a:gdLst>
                <a:gd name="T0" fmla="*/ 494 w 1739"/>
                <a:gd name="T1" fmla="*/ 4415 h 4420"/>
                <a:gd name="T2" fmla="*/ 1739 w 1739"/>
                <a:gd name="T3" fmla="*/ 4420 h 4420"/>
                <a:gd name="T4" fmla="*/ 524 w 1739"/>
                <a:gd name="T5" fmla="*/ 0 h 4420"/>
                <a:gd name="T6" fmla="*/ 0 w 1739"/>
                <a:gd name="T7" fmla="*/ 7 h 4420"/>
                <a:gd name="T8" fmla="*/ 494 w 1739"/>
                <a:gd name="T9" fmla="*/ 4415 h 4420"/>
              </a:gdLst>
              <a:ahLst/>
              <a:cxnLst>
                <a:cxn ang="0">
                  <a:pos x="T0" y="T1"/>
                </a:cxn>
                <a:cxn ang="0">
                  <a:pos x="T2" y="T3"/>
                </a:cxn>
                <a:cxn ang="0">
                  <a:pos x="T4" y="T5"/>
                </a:cxn>
                <a:cxn ang="0">
                  <a:pos x="T6" y="T7"/>
                </a:cxn>
                <a:cxn ang="0">
                  <a:pos x="T8" y="T9"/>
                </a:cxn>
              </a:cxnLst>
              <a:rect l="0" t="0" r="r" b="b"/>
              <a:pathLst>
                <a:path w="1739" h="4420">
                  <a:moveTo>
                    <a:pt x="494" y="4415"/>
                  </a:moveTo>
                  <a:lnTo>
                    <a:pt x="1739" y="4420"/>
                  </a:lnTo>
                  <a:lnTo>
                    <a:pt x="524" y="0"/>
                  </a:lnTo>
                  <a:lnTo>
                    <a:pt x="0" y="7"/>
                  </a:lnTo>
                  <a:lnTo>
                    <a:pt x="494" y="4415"/>
                  </a:lnTo>
                  <a:close/>
                </a:path>
              </a:pathLst>
            </a:custGeom>
            <a:gradFill rotWithShape="0">
              <a:gsLst>
                <a:gs pos="0">
                  <a:schemeClr val="bg1"/>
                </a:gs>
                <a:gs pos="100000">
                  <a:schemeClr val="bg2"/>
                </a:gs>
              </a:gsLst>
              <a:lin ang="189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0" name="Freeform 6"/>
            <p:cNvSpPr>
              <a:spLocks/>
            </p:cNvSpPr>
            <p:nvPr/>
          </p:nvSpPr>
          <p:spPr bwMode="hidden">
            <a:xfrm>
              <a:off x="1920" y="-9"/>
              <a:ext cx="2080" cy="4324"/>
            </a:xfrm>
            <a:custGeom>
              <a:avLst/>
              <a:gdLst>
                <a:gd name="T0" fmla="*/ 0 w 2080"/>
                <a:gd name="T1" fmla="*/ 7 h 4338"/>
                <a:gd name="T2" fmla="*/ 1870 w 2080"/>
                <a:gd name="T3" fmla="*/ 4338 h 4338"/>
                <a:gd name="T4" fmla="*/ 2080 w 2080"/>
                <a:gd name="T5" fmla="*/ 4338 h 4338"/>
                <a:gd name="T6" fmla="*/ 1033 w 2080"/>
                <a:gd name="T7" fmla="*/ 0 h 4338"/>
                <a:gd name="T8" fmla="*/ 0 w 2080"/>
                <a:gd name="T9" fmla="*/ 7 h 4338"/>
              </a:gdLst>
              <a:ahLst/>
              <a:cxnLst>
                <a:cxn ang="0">
                  <a:pos x="T0" y="T1"/>
                </a:cxn>
                <a:cxn ang="0">
                  <a:pos x="T2" y="T3"/>
                </a:cxn>
                <a:cxn ang="0">
                  <a:pos x="T4" y="T5"/>
                </a:cxn>
                <a:cxn ang="0">
                  <a:pos x="T6" y="T7"/>
                </a:cxn>
                <a:cxn ang="0">
                  <a:pos x="T8" y="T9"/>
                </a:cxn>
              </a:cxnLst>
              <a:rect l="0" t="0" r="r" b="b"/>
              <a:pathLst>
                <a:path w="2080" h="4338">
                  <a:moveTo>
                    <a:pt x="0" y="7"/>
                  </a:moveTo>
                  <a:lnTo>
                    <a:pt x="1870" y="4338"/>
                  </a:lnTo>
                  <a:lnTo>
                    <a:pt x="2080" y="4338"/>
                  </a:lnTo>
                  <a:lnTo>
                    <a:pt x="1033" y="0"/>
                  </a:lnTo>
                  <a:lnTo>
                    <a:pt x="0" y="7"/>
                  </a:lnTo>
                  <a:close/>
                </a:path>
              </a:pathLst>
            </a:custGeom>
            <a:gradFill rotWithShape="0">
              <a:gsLst>
                <a:gs pos="0">
                  <a:schemeClr val="bg2"/>
                </a:gs>
                <a:gs pos="100000">
                  <a:schemeClr val="bg1"/>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1" name="Freeform 7"/>
            <p:cNvSpPr>
              <a:spLocks/>
            </p:cNvSpPr>
            <p:nvPr/>
          </p:nvSpPr>
          <p:spPr bwMode="hidden">
            <a:xfrm>
              <a:off x="117" y="97"/>
              <a:ext cx="3504" cy="1536"/>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2" name="Freeform 8"/>
            <p:cNvSpPr>
              <a:spLocks/>
            </p:cNvSpPr>
            <p:nvPr/>
          </p:nvSpPr>
          <p:spPr bwMode="hidden">
            <a:xfrm rot="2702961" flipH="1">
              <a:off x="810" y="766"/>
              <a:ext cx="2544" cy="1008"/>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3" name="Freeform 9"/>
            <p:cNvSpPr>
              <a:spLocks/>
            </p:cNvSpPr>
            <p:nvPr/>
          </p:nvSpPr>
          <p:spPr bwMode="hidden">
            <a:xfrm>
              <a:off x="83" y="49"/>
              <a:ext cx="3504" cy="1536"/>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4" name="Freeform 10"/>
            <p:cNvSpPr>
              <a:spLocks/>
            </p:cNvSpPr>
            <p:nvPr/>
          </p:nvSpPr>
          <p:spPr bwMode="hidden">
            <a:xfrm rot="-2895842">
              <a:off x="-984" y="1041"/>
              <a:ext cx="3504" cy="1536"/>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5" name="Freeform 11"/>
            <p:cNvSpPr>
              <a:spLocks/>
            </p:cNvSpPr>
            <p:nvPr/>
          </p:nvSpPr>
          <p:spPr bwMode="hidden">
            <a:xfrm rot="-2305141">
              <a:off x="1331" y="913"/>
              <a:ext cx="3594" cy="1735"/>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6" name="Freeform 12"/>
            <p:cNvSpPr>
              <a:spLocks/>
            </p:cNvSpPr>
            <p:nvPr/>
          </p:nvSpPr>
          <p:spPr bwMode="hidden">
            <a:xfrm rot="2084418" flipH="1">
              <a:off x="1859" y="865"/>
              <a:ext cx="3504" cy="1536"/>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7" name="Freeform 13"/>
            <p:cNvSpPr>
              <a:spLocks/>
            </p:cNvSpPr>
            <p:nvPr/>
          </p:nvSpPr>
          <p:spPr bwMode="hidden">
            <a:xfrm>
              <a:off x="4250" y="-7"/>
              <a:ext cx="1089" cy="2285"/>
            </a:xfrm>
            <a:custGeom>
              <a:avLst/>
              <a:gdLst>
                <a:gd name="T0" fmla="*/ 0 w 1089"/>
                <a:gd name="T1" fmla="*/ 2265 h 2285"/>
                <a:gd name="T2" fmla="*/ 1030 w 1089"/>
                <a:gd name="T3" fmla="*/ 0 h 2285"/>
                <a:gd name="T4" fmla="*/ 1089 w 1089"/>
                <a:gd name="T5" fmla="*/ 0 h 2285"/>
                <a:gd name="T6" fmla="*/ 37 w 1089"/>
                <a:gd name="T7" fmla="*/ 2285 h 2285"/>
                <a:gd name="T8" fmla="*/ 0 w 1089"/>
                <a:gd name="T9" fmla="*/ 2265 h 2285"/>
              </a:gdLst>
              <a:ahLst/>
              <a:cxnLst>
                <a:cxn ang="0">
                  <a:pos x="T0" y="T1"/>
                </a:cxn>
                <a:cxn ang="0">
                  <a:pos x="T2" y="T3"/>
                </a:cxn>
                <a:cxn ang="0">
                  <a:pos x="T4" y="T5"/>
                </a:cxn>
                <a:cxn ang="0">
                  <a:pos x="T6" y="T7"/>
                </a:cxn>
                <a:cxn ang="0">
                  <a:pos x="T8" y="T9"/>
                </a:cxn>
              </a:cxnLst>
              <a:rect l="0" t="0" r="r" b="b"/>
              <a:pathLst>
                <a:path w="1089" h="2285">
                  <a:moveTo>
                    <a:pt x="0" y="2265"/>
                  </a:moveTo>
                  <a:cubicBezTo>
                    <a:pt x="438" y="996"/>
                    <a:pt x="865" y="377"/>
                    <a:pt x="1030" y="0"/>
                  </a:cubicBezTo>
                  <a:cubicBezTo>
                    <a:pt x="1030" y="0"/>
                    <a:pt x="1059" y="0"/>
                    <a:pt x="1089" y="0"/>
                  </a:cubicBezTo>
                  <a:cubicBezTo>
                    <a:pt x="565" y="834"/>
                    <a:pt x="181" y="1853"/>
                    <a:pt x="37" y="2285"/>
                  </a:cubicBezTo>
                  <a:cubicBezTo>
                    <a:pt x="37" y="2285"/>
                    <a:pt x="0" y="2265"/>
                    <a:pt x="0" y="2265"/>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8" name="Rectangle 14"/>
            <p:cNvSpPr>
              <a:spLocks noChangeArrowheads="1"/>
            </p:cNvSpPr>
            <p:nvPr/>
          </p:nvSpPr>
          <p:spPr bwMode="invGray">
            <a:xfrm>
              <a:off x="0" y="2441"/>
              <a:ext cx="5760" cy="432"/>
            </a:xfrm>
            <a:prstGeom prst="rect">
              <a:avLst/>
            </a:prstGeom>
            <a:gradFill rotWithShape="0">
              <a:gsLst>
                <a:gs pos="0">
                  <a:schemeClr val="bg2"/>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9" name="Freeform 15"/>
            <p:cNvSpPr>
              <a:spLocks/>
            </p:cNvSpPr>
            <p:nvPr/>
          </p:nvSpPr>
          <p:spPr bwMode="invGray">
            <a:xfrm>
              <a:off x="1632" y="2487"/>
              <a:ext cx="1737" cy="382"/>
            </a:xfrm>
            <a:custGeom>
              <a:avLst/>
              <a:gdLst>
                <a:gd name="T0" fmla="*/ 494 w 1737"/>
                <a:gd name="T1" fmla="*/ 4309 h 4320"/>
                <a:gd name="T2" fmla="*/ 1737 w 1737"/>
                <a:gd name="T3" fmla="*/ 4320 h 4320"/>
                <a:gd name="T4" fmla="*/ 524 w 1737"/>
                <a:gd name="T5" fmla="*/ 0 h 4320"/>
                <a:gd name="T6" fmla="*/ 0 w 1737"/>
                <a:gd name="T7" fmla="*/ 7 h 4320"/>
                <a:gd name="T8" fmla="*/ 494 w 1737"/>
                <a:gd name="T9" fmla="*/ 4309 h 4320"/>
              </a:gdLst>
              <a:ahLst/>
              <a:cxnLst>
                <a:cxn ang="0">
                  <a:pos x="T0" y="T1"/>
                </a:cxn>
                <a:cxn ang="0">
                  <a:pos x="T2" y="T3"/>
                </a:cxn>
                <a:cxn ang="0">
                  <a:pos x="T4" y="T5"/>
                </a:cxn>
                <a:cxn ang="0">
                  <a:pos x="T6" y="T7"/>
                </a:cxn>
                <a:cxn ang="0">
                  <a:pos x="T8" y="T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60" name="Freeform 16"/>
            <p:cNvSpPr>
              <a:spLocks/>
            </p:cNvSpPr>
            <p:nvPr/>
          </p:nvSpPr>
          <p:spPr bwMode="invGray">
            <a:xfrm>
              <a:off x="0" y="2487"/>
              <a:ext cx="1737" cy="381"/>
            </a:xfrm>
            <a:custGeom>
              <a:avLst/>
              <a:gdLst>
                <a:gd name="T0" fmla="*/ 494 w 1737"/>
                <a:gd name="T1" fmla="*/ 4309 h 4320"/>
                <a:gd name="T2" fmla="*/ 1737 w 1737"/>
                <a:gd name="T3" fmla="*/ 4320 h 4320"/>
                <a:gd name="T4" fmla="*/ 524 w 1737"/>
                <a:gd name="T5" fmla="*/ 0 h 4320"/>
                <a:gd name="T6" fmla="*/ 0 w 1737"/>
                <a:gd name="T7" fmla="*/ 7 h 4320"/>
                <a:gd name="T8" fmla="*/ 494 w 1737"/>
                <a:gd name="T9" fmla="*/ 4309 h 4320"/>
              </a:gdLst>
              <a:ahLst/>
              <a:cxnLst>
                <a:cxn ang="0">
                  <a:pos x="T0" y="T1"/>
                </a:cxn>
                <a:cxn ang="0">
                  <a:pos x="T2" y="T3"/>
                </a:cxn>
                <a:cxn ang="0">
                  <a:pos x="T4" y="T5"/>
                </a:cxn>
                <a:cxn ang="0">
                  <a:pos x="T6" y="T7"/>
                </a:cxn>
                <a:cxn ang="0">
                  <a:pos x="T8" y="T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61" name="Freeform 17"/>
            <p:cNvSpPr>
              <a:spLocks/>
            </p:cNvSpPr>
            <p:nvPr/>
          </p:nvSpPr>
          <p:spPr bwMode="invGray">
            <a:xfrm>
              <a:off x="3744" y="2487"/>
              <a:ext cx="1739" cy="382"/>
            </a:xfrm>
            <a:custGeom>
              <a:avLst/>
              <a:gdLst>
                <a:gd name="T0" fmla="*/ 494 w 1739"/>
                <a:gd name="T1" fmla="*/ 4415 h 4420"/>
                <a:gd name="T2" fmla="*/ 1739 w 1739"/>
                <a:gd name="T3" fmla="*/ 4420 h 4420"/>
                <a:gd name="T4" fmla="*/ 524 w 1739"/>
                <a:gd name="T5" fmla="*/ 0 h 4420"/>
                <a:gd name="T6" fmla="*/ 0 w 1739"/>
                <a:gd name="T7" fmla="*/ 7 h 4420"/>
                <a:gd name="T8" fmla="*/ 494 w 1739"/>
                <a:gd name="T9" fmla="*/ 4415 h 4420"/>
              </a:gdLst>
              <a:ahLst/>
              <a:cxnLst>
                <a:cxn ang="0">
                  <a:pos x="T0" y="T1"/>
                </a:cxn>
                <a:cxn ang="0">
                  <a:pos x="T2" y="T3"/>
                </a:cxn>
                <a:cxn ang="0">
                  <a:pos x="T4" y="T5"/>
                </a:cxn>
                <a:cxn ang="0">
                  <a:pos x="T6" y="T7"/>
                </a:cxn>
                <a:cxn ang="0">
                  <a:pos x="T8" y="T9"/>
                </a:cxn>
              </a:cxnLst>
              <a:rect l="0" t="0" r="r" b="b"/>
              <a:pathLst>
                <a:path w="1739" h="4420">
                  <a:moveTo>
                    <a:pt x="494" y="4415"/>
                  </a:moveTo>
                  <a:lnTo>
                    <a:pt x="1739" y="4420"/>
                  </a:lnTo>
                  <a:lnTo>
                    <a:pt x="524" y="0"/>
                  </a:lnTo>
                  <a:lnTo>
                    <a:pt x="0" y="7"/>
                  </a:lnTo>
                  <a:lnTo>
                    <a:pt x="494" y="4415"/>
                  </a:lnTo>
                  <a:close/>
                </a:path>
              </a:pathLst>
            </a:custGeom>
            <a:gradFill rotWithShape="0">
              <a:gsLst>
                <a:gs pos="0">
                  <a:schemeClr val="bg1"/>
                </a:gs>
                <a:gs pos="100000">
                  <a:schemeClr val="bg2"/>
                </a:gs>
              </a:gsLst>
              <a:lin ang="189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62" name="Freeform 18"/>
            <p:cNvSpPr>
              <a:spLocks/>
            </p:cNvSpPr>
            <p:nvPr/>
          </p:nvSpPr>
          <p:spPr bwMode="invGray">
            <a:xfrm>
              <a:off x="1920" y="2487"/>
              <a:ext cx="2080" cy="381"/>
            </a:xfrm>
            <a:custGeom>
              <a:avLst/>
              <a:gdLst>
                <a:gd name="T0" fmla="*/ 0 w 2080"/>
                <a:gd name="T1" fmla="*/ 7 h 4338"/>
                <a:gd name="T2" fmla="*/ 1870 w 2080"/>
                <a:gd name="T3" fmla="*/ 4338 h 4338"/>
                <a:gd name="T4" fmla="*/ 2080 w 2080"/>
                <a:gd name="T5" fmla="*/ 4338 h 4338"/>
                <a:gd name="T6" fmla="*/ 1033 w 2080"/>
                <a:gd name="T7" fmla="*/ 0 h 4338"/>
                <a:gd name="T8" fmla="*/ 0 w 2080"/>
                <a:gd name="T9" fmla="*/ 7 h 4338"/>
              </a:gdLst>
              <a:ahLst/>
              <a:cxnLst>
                <a:cxn ang="0">
                  <a:pos x="T0" y="T1"/>
                </a:cxn>
                <a:cxn ang="0">
                  <a:pos x="T2" y="T3"/>
                </a:cxn>
                <a:cxn ang="0">
                  <a:pos x="T4" y="T5"/>
                </a:cxn>
                <a:cxn ang="0">
                  <a:pos x="T6" y="T7"/>
                </a:cxn>
                <a:cxn ang="0">
                  <a:pos x="T8" y="T9"/>
                </a:cxn>
              </a:cxnLst>
              <a:rect l="0" t="0" r="r" b="b"/>
              <a:pathLst>
                <a:path w="2080" h="4338">
                  <a:moveTo>
                    <a:pt x="0" y="7"/>
                  </a:moveTo>
                  <a:lnTo>
                    <a:pt x="1870" y="4338"/>
                  </a:lnTo>
                  <a:lnTo>
                    <a:pt x="2080" y="4338"/>
                  </a:lnTo>
                  <a:lnTo>
                    <a:pt x="1033" y="0"/>
                  </a:lnTo>
                  <a:lnTo>
                    <a:pt x="0" y="7"/>
                  </a:lnTo>
                  <a:close/>
                </a:path>
              </a:pathLst>
            </a:custGeom>
            <a:gradFill rotWithShape="0">
              <a:gsLst>
                <a:gs pos="0">
                  <a:schemeClr val="bg2"/>
                </a:gs>
                <a:gs pos="100000">
                  <a:schemeClr val="bg1"/>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63" name="Rectangle 19"/>
            <p:cNvSpPr>
              <a:spLocks noChangeArrowheads="1"/>
            </p:cNvSpPr>
            <p:nvPr/>
          </p:nvSpPr>
          <p:spPr bwMode="invGray">
            <a:xfrm>
              <a:off x="7" y="2456"/>
              <a:ext cx="5760" cy="432"/>
            </a:xfrm>
            <a:prstGeom prst="rect">
              <a:avLst/>
            </a:prstGeom>
            <a:solidFill>
              <a:schemeClr val="bg2">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64" name="Freeform 20"/>
            <p:cNvSpPr>
              <a:spLocks/>
            </p:cNvSpPr>
            <p:nvPr/>
          </p:nvSpPr>
          <p:spPr bwMode="invGray">
            <a:xfrm>
              <a:off x="2583" y="2449"/>
              <a:ext cx="1036" cy="420"/>
            </a:xfrm>
            <a:custGeom>
              <a:avLst/>
              <a:gdLst>
                <a:gd name="T0" fmla="*/ 1027 w 1036"/>
                <a:gd name="T1" fmla="*/ 0 h 420"/>
                <a:gd name="T2" fmla="*/ 0 w 1036"/>
                <a:gd name="T3" fmla="*/ 417 h 420"/>
                <a:gd name="T4" fmla="*/ 24 w 1036"/>
                <a:gd name="T5" fmla="*/ 420 h 420"/>
                <a:gd name="T6" fmla="*/ 1036 w 1036"/>
                <a:gd name="T7" fmla="*/ 16 h 420"/>
                <a:gd name="T8" fmla="*/ 1027 w 1036"/>
                <a:gd name="T9" fmla="*/ 0 h 420"/>
              </a:gdLst>
              <a:ahLst/>
              <a:cxnLst>
                <a:cxn ang="0">
                  <a:pos x="T0" y="T1"/>
                </a:cxn>
                <a:cxn ang="0">
                  <a:pos x="T2" y="T3"/>
                </a:cxn>
                <a:cxn ang="0">
                  <a:pos x="T4" y="T5"/>
                </a:cxn>
                <a:cxn ang="0">
                  <a:pos x="T6" y="T7"/>
                </a:cxn>
                <a:cxn ang="0">
                  <a:pos x="T8" y="T9"/>
                </a:cxn>
              </a:cxnLst>
              <a:rect l="0" t="0" r="r" b="b"/>
              <a:pathLst>
                <a:path w="1036" h="420">
                  <a:moveTo>
                    <a:pt x="1027" y="0"/>
                  </a:moveTo>
                  <a:cubicBezTo>
                    <a:pt x="508" y="159"/>
                    <a:pt x="167" y="347"/>
                    <a:pt x="0" y="417"/>
                  </a:cubicBezTo>
                  <a:cubicBezTo>
                    <a:pt x="0" y="417"/>
                    <a:pt x="12" y="418"/>
                    <a:pt x="24" y="420"/>
                  </a:cubicBezTo>
                  <a:cubicBezTo>
                    <a:pt x="237" y="321"/>
                    <a:pt x="708" y="105"/>
                    <a:pt x="1036" y="16"/>
                  </a:cubicBezTo>
                  <a:cubicBezTo>
                    <a:pt x="1036" y="16"/>
                    <a:pt x="1027" y="0"/>
                    <a:pt x="1027" y="0"/>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65" name="Freeform 21"/>
            <p:cNvSpPr>
              <a:spLocks/>
            </p:cNvSpPr>
            <p:nvPr/>
          </p:nvSpPr>
          <p:spPr bwMode="invGray">
            <a:xfrm rot="18897039" flipH="1">
              <a:off x="1486" y="2417"/>
              <a:ext cx="1060" cy="480"/>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66" name="Freeform 22"/>
            <p:cNvSpPr>
              <a:spLocks/>
            </p:cNvSpPr>
            <p:nvPr/>
          </p:nvSpPr>
          <p:spPr bwMode="invGray">
            <a:xfrm rot="18897039" flipH="1">
              <a:off x="766" y="2417"/>
              <a:ext cx="1060" cy="480"/>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67" name="Freeform 23"/>
            <p:cNvSpPr>
              <a:spLocks/>
            </p:cNvSpPr>
            <p:nvPr/>
          </p:nvSpPr>
          <p:spPr bwMode="invGray">
            <a:xfrm rot="18897039" flipH="1">
              <a:off x="31" y="2385"/>
              <a:ext cx="1034" cy="487"/>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68" name="Freeform 24"/>
            <p:cNvSpPr>
              <a:spLocks/>
            </p:cNvSpPr>
            <p:nvPr/>
          </p:nvSpPr>
          <p:spPr bwMode="invGray">
            <a:xfrm flipH="1" flipV="1">
              <a:off x="576" y="2441"/>
              <a:ext cx="3552" cy="432"/>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69" name="Freeform 25"/>
            <p:cNvSpPr>
              <a:spLocks/>
            </p:cNvSpPr>
            <p:nvPr/>
          </p:nvSpPr>
          <p:spPr bwMode="invGray">
            <a:xfrm flipH="1" flipV="1">
              <a:off x="240" y="2441"/>
              <a:ext cx="1536" cy="432"/>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70" name="Freeform 26"/>
            <p:cNvSpPr>
              <a:spLocks/>
            </p:cNvSpPr>
            <p:nvPr/>
          </p:nvSpPr>
          <p:spPr bwMode="invGray">
            <a:xfrm flipH="1" flipV="1">
              <a:off x="3036" y="2489"/>
              <a:ext cx="1332" cy="383"/>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71" name="Freeform 27"/>
            <p:cNvSpPr>
              <a:spLocks/>
            </p:cNvSpPr>
            <p:nvPr/>
          </p:nvSpPr>
          <p:spPr bwMode="invGray">
            <a:xfrm flipH="1" flipV="1">
              <a:off x="3984" y="2441"/>
              <a:ext cx="1536" cy="432"/>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72" name="Freeform 28"/>
            <p:cNvSpPr>
              <a:spLocks/>
            </p:cNvSpPr>
            <p:nvPr/>
          </p:nvSpPr>
          <p:spPr bwMode="invGray">
            <a:xfrm flipH="1" flipV="1">
              <a:off x="3456" y="2441"/>
              <a:ext cx="2304" cy="432"/>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73" name="Rectangle 29"/>
            <p:cNvSpPr>
              <a:spLocks noChangeArrowheads="1"/>
            </p:cNvSpPr>
            <p:nvPr/>
          </p:nvSpPr>
          <p:spPr bwMode="invGray">
            <a:xfrm>
              <a:off x="0" y="2462"/>
              <a:ext cx="5760" cy="14"/>
            </a:xfrm>
            <a:prstGeom prst="rect">
              <a:avLst/>
            </a:prstGeom>
            <a:gradFill rotWithShape="0">
              <a:gsLst>
                <a:gs pos="0">
                  <a:schemeClr val="bg2"/>
                </a:gs>
                <a:gs pos="50000">
                  <a:schemeClr val="accent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74" name="Rectangle 30"/>
            <p:cNvSpPr>
              <a:spLocks noChangeArrowheads="1"/>
            </p:cNvSpPr>
            <p:nvPr/>
          </p:nvSpPr>
          <p:spPr bwMode="hidden">
            <a:xfrm>
              <a:off x="0" y="2880"/>
              <a:ext cx="5760" cy="576"/>
            </a:xfrm>
            <a:prstGeom prst="rect">
              <a:avLst/>
            </a:prstGeom>
            <a:gradFill rotWithShape="0">
              <a:gsLst>
                <a:gs pos="0">
                  <a:schemeClr val="bg2"/>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75" name="Rectangle 31"/>
            <p:cNvSpPr>
              <a:spLocks noChangeArrowheads="1"/>
            </p:cNvSpPr>
            <p:nvPr/>
          </p:nvSpPr>
          <p:spPr bwMode="hidden">
            <a:xfrm>
              <a:off x="0" y="3408"/>
              <a:ext cx="5760" cy="91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6176" name="Picture 32" descr="BTZBUL1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6" y="1650"/>
              <a:ext cx="204" cy="204"/>
            </a:xfrm>
            <a:prstGeom prst="rect">
              <a:avLst/>
            </a:prstGeom>
            <a:noFill/>
            <a:extLst>
              <a:ext uri="{909E8E84-426E-40DD-AFC4-6F175D3DCCD1}">
                <a14:hiddenFill xmlns:a14="http://schemas.microsoft.com/office/drawing/2010/main">
                  <a:solidFill>
                    <a:srgbClr val="FFFFFF"/>
                  </a:solidFill>
                </a14:hiddenFill>
              </a:ext>
            </a:extLst>
          </p:spPr>
        </p:pic>
      </p:grpSp>
      <p:sp>
        <p:nvSpPr>
          <p:cNvPr id="6177" name="Rectangle 33"/>
          <p:cNvSpPr>
            <a:spLocks noGrp="1" noChangeArrowheads="1"/>
          </p:cNvSpPr>
          <p:nvPr>
            <p:ph type="ctrTitle"/>
          </p:nvPr>
        </p:nvSpPr>
        <p:spPr>
          <a:xfrm>
            <a:off x="1676400" y="1905000"/>
            <a:ext cx="7239000" cy="1905000"/>
          </a:xfrm>
        </p:spPr>
        <p:txBody>
          <a:bodyPr/>
          <a:lstStyle>
            <a:lvl1pPr algn="l">
              <a:defRPr/>
            </a:lvl1pPr>
          </a:lstStyle>
          <a:p>
            <a:pPr lvl="0"/>
            <a:r>
              <a:rPr lang="en-US" noProof="0"/>
              <a:t>Click to edit Master title style</a:t>
            </a:r>
          </a:p>
        </p:txBody>
      </p:sp>
      <p:sp>
        <p:nvSpPr>
          <p:cNvPr id="6178" name="Rectangle 34"/>
          <p:cNvSpPr>
            <a:spLocks noGrp="1" noChangeArrowheads="1"/>
          </p:cNvSpPr>
          <p:nvPr>
            <p:ph type="subTitle" idx="1"/>
          </p:nvPr>
        </p:nvSpPr>
        <p:spPr>
          <a:xfrm>
            <a:off x="1676400" y="4572000"/>
            <a:ext cx="6400800" cy="1679575"/>
          </a:xfrm>
        </p:spPr>
        <p:txBody>
          <a:bodyPr anchor="ctr"/>
          <a:lstStyle>
            <a:lvl1pPr marL="0" indent="0" algn="ctr">
              <a:buFont typeface="Wingdings" pitchFamily="79" charset="2"/>
              <a:buNone/>
              <a:defRPr/>
            </a:lvl1pPr>
          </a:lstStyle>
          <a:p>
            <a:pPr lvl="0"/>
            <a:r>
              <a:rPr lang="en-US" noProof="0"/>
              <a:t>Click to edit Master subtitle style</a:t>
            </a:r>
          </a:p>
        </p:txBody>
      </p:sp>
      <p:sp>
        <p:nvSpPr>
          <p:cNvPr id="6179" name="Rectangle 35"/>
          <p:cNvSpPr>
            <a:spLocks noGrp="1" noChangeArrowheads="1"/>
          </p:cNvSpPr>
          <p:nvPr>
            <p:ph type="dt" sz="half" idx="2"/>
          </p:nvPr>
        </p:nvSpPr>
        <p:spPr>
          <a:xfrm>
            <a:off x="685800" y="6324600"/>
            <a:ext cx="1905000" cy="457200"/>
          </a:xfrm>
        </p:spPr>
        <p:txBody>
          <a:bodyPr/>
          <a:lstStyle>
            <a:lvl1pPr>
              <a:defRPr>
                <a:solidFill>
                  <a:schemeClr val="tx1"/>
                </a:solidFill>
              </a:defRPr>
            </a:lvl1pPr>
          </a:lstStyle>
          <a:p>
            <a:endParaRPr lang="en-US"/>
          </a:p>
        </p:txBody>
      </p:sp>
      <p:sp>
        <p:nvSpPr>
          <p:cNvPr id="6180" name="Rectangle 36"/>
          <p:cNvSpPr>
            <a:spLocks noGrp="1" noChangeArrowheads="1"/>
          </p:cNvSpPr>
          <p:nvPr>
            <p:ph type="ftr" sz="quarter" idx="3"/>
          </p:nvPr>
        </p:nvSpPr>
        <p:spPr>
          <a:xfrm>
            <a:off x="3124200" y="6096000"/>
            <a:ext cx="2895600" cy="457200"/>
          </a:xfrm>
        </p:spPr>
        <p:txBody>
          <a:bodyPr/>
          <a:lstStyle>
            <a:lvl1pPr>
              <a:defRPr/>
            </a:lvl1pPr>
          </a:lstStyle>
          <a:p>
            <a:endParaRPr lang="en-US"/>
          </a:p>
        </p:txBody>
      </p:sp>
      <p:sp>
        <p:nvSpPr>
          <p:cNvPr id="6181" name="Rectangle 37"/>
          <p:cNvSpPr>
            <a:spLocks noGrp="1" noChangeArrowheads="1"/>
          </p:cNvSpPr>
          <p:nvPr>
            <p:ph type="sldNum" sz="quarter" idx="4"/>
          </p:nvPr>
        </p:nvSpPr>
        <p:spPr>
          <a:xfrm>
            <a:off x="6553200" y="6324600"/>
            <a:ext cx="1905000" cy="457200"/>
          </a:xfrm>
        </p:spPr>
        <p:txBody>
          <a:bodyPr/>
          <a:lstStyle>
            <a:lvl1pPr>
              <a:defRPr>
                <a:solidFill>
                  <a:schemeClr val="tx1"/>
                </a:solidFill>
              </a:defRPr>
            </a:lvl1pPr>
          </a:lstStyle>
          <a:p>
            <a:fld id="{CDF7C03E-C37C-41F8-A6B8-01E8A5D1EF93}" type="slidenum">
              <a:rPr lang="en-US"/>
              <a:pPr/>
              <a:t>‹#›</a:t>
            </a:fld>
            <a:endParaRPr lang="en-US"/>
          </a:p>
        </p:txBody>
      </p:sp>
    </p:spTree>
  </p:cSld>
  <p:clrMapOvr>
    <a:masterClrMapping/>
  </p:clrMapOvr>
  <p:transition spd="med">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0F07DFA-C872-4408-80E1-6410F5E657D5}" type="slidenum">
              <a:rPr lang="en-US"/>
              <a:pPr/>
              <a:t>‹#›</a:t>
            </a:fld>
            <a:endParaRPr lang="en-US"/>
          </a:p>
        </p:txBody>
      </p:sp>
    </p:spTree>
    <p:extLst>
      <p:ext uri="{BB962C8B-B14F-4D97-AF65-F5344CB8AC3E}">
        <p14:creationId xmlns:p14="http://schemas.microsoft.com/office/powerpoint/2010/main" val="42945551"/>
      </p:ext>
    </p:extLst>
  </p:cSld>
  <p:clrMapOvr>
    <a:masterClrMapping/>
  </p:clrMapOvr>
  <p:transition spd="med">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465138"/>
            <a:ext cx="1943100" cy="56308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465138"/>
            <a:ext cx="5676900" cy="56308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DC9708A-3DB4-430F-B700-8BB80E62E8A5}" type="slidenum">
              <a:rPr lang="en-US"/>
              <a:pPr/>
              <a:t>‹#›</a:t>
            </a:fld>
            <a:endParaRPr lang="en-US"/>
          </a:p>
        </p:txBody>
      </p:sp>
    </p:spTree>
    <p:extLst>
      <p:ext uri="{BB962C8B-B14F-4D97-AF65-F5344CB8AC3E}">
        <p14:creationId xmlns:p14="http://schemas.microsoft.com/office/powerpoint/2010/main" val="1349427510"/>
      </p:ext>
    </p:extLst>
  </p:cSld>
  <p:clrMapOvr>
    <a:masterClrMapping/>
  </p:clrMapOvr>
  <p:transition spd="med">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CECDD16-1EF2-44DE-981F-7F0AAAE779D5}" type="slidenum">
              <a:rPr lang="en-US"/>
              <a:pPr/>
              <a:t>‹#›</a:t>
            </a:fld>
            <a:endParaRPr lang="en-US"/>
          </a:p>
        </p:txBody>
      </p:sp>
    </p:spTree>
    <p:extLst>
      <p:ext uri="{BB962C8B-B14F-4D97-AF65-F5344CB8AC3E}">
        <p14:creationId xmlns:p14="http://schemas.microsoft.com/office/powerpoint/2010/main" val="4278319352"/>
      </p:ext>
    </p:extLst>
  </p:cSld>
  <p:clrMapOvr>
    <a:masterClrMapping/>
  </p:clrMapOvr>
  <p:transition spd="med">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A689019-EC1E-4CF3-935D-7A90D8757D08}" type="slidenum">
              <a:rPr lang="en-US"/>
              <a:pPr/>
              <a:t>‹#›</a:t>
            </a:fld>
            <a:endParaRPr lang="en-US"/>
          </a:p>
        </p:txBody>
      </p:sp>
    </p:spTree>
    <p:extLst>
      <p:ext uri="{BB962C8B-B14F-4D97-AF65-F5344CB8AC3E}">
        <p14:creationId xmlns:p14="http://schemas.microsoft.com/office/powerpoint/2010/main" val="114745859"/>
      </p:ext>
    </p:extLst>
  </p:cSld>
  <p:clrMapOvr>
    <a:masterClrMapping/>
  </p:clrMapOvr>
  <p:transition spd="med">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BD77BC2-B347-4982-BB32-8A5A1A22BB4A}" type="slidenum">
              <a:rPr lang="en-US"/>
              <a:pPr/>
              <a:t>‹#›</a:t>
            </a:fld>
            <a:endParaRPr lang="en-US"/>
          </a:p>
        </p:txBody>
      </p:sp>
    </p:spTree>
    <p:extLst>
      <p:ext uri="{BB962C8B-B14F-4D97-AF65-F5344CB8AC3E}">
        <p14:creationId xmlns:p14="http://schemas.microsoft.com/office/powerpoint/2010/main" val="2931005800"/>
      </p:ext>
    </p:extLst>
  </p:cSld>
  <p:clrMapOvr>
    <a:masterClrMapping/>
  </p:clrMapOvr>
  <p:transition spd="med">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D62B8DCA-69C5-4F55-B99E-C97C681DD0E7}" type="slidenum">
              <a:rPr lang="en-US"/>
              <a:pPr/>
              <a:t>‹#›</a:t>
            </a:fld>
            <a:endParaRPr lang="en-US"/>
          </a:p>
        </p:txBody>
      </p:sp>
    </p:spTree>
    <p:extLst>
      <p:ext uri="{BB962C8B-B14F-4D97-AF65-F5344CB8AC3E}">
        <p14:creationId xmlns:p14="http://schemas.microsoft.com/office/powerpoint/2010/main" val="1938366527"/>
      </p:ext>
    </p:extLst>
  </p:cSld>
  <p:clrMapOvr>
    <a:masterClrMapping/>
  </p:clrMapOvr>
  <p:transition spd="med">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48051711-3ECA-4CE8-8DB7-05354EF61C51}" type="slidenum">
              <a:rPr lang="en-US"/>
              <a:pPr/>
              <a:t>‹#›</a:t>
            </a:fld>
            <a:endParaRPr lang="en-US"/>
          </a:p>
        </p:txBody>
      </p:sp>
    </p:spTree>
    <p:extLst>
      <p:ext uri="{BB962C8B-B14F-4D97-AF65-F5344CB8AC3E}">
        <p14:creationId xmlns:p14="http://schemas.microsoft.com/office/powerpoint/2010/main" val="634607947"/>
      </p:ext>
    </p:extLst>
  </p:cSld>
  <p:clrMapOvr>
    <a:masterClrMapping/>
  </p:clrMapOvr>
  <p:transition spd="med">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E44F787A-DAFB-4877-BB57-C20E5A379431}" type="slidenum">
              <a:rPr lang="en-US"/>
              <a:pPr/>
              <a:t>‹#›</a:t>
            </a:fld>
            <a:endParaRPr lang="en-US"/>
          </a:p>
        </p:txBody>
      </p:sp>
    </p:spTree>
    <p:extLst>
      <p:ext uri="{BB962C8B-B14F-4D97-AF65-F5344CB8AC3E}">
        <p14:creationId xmlns:p14="http://schemas.microsoft.com/office/powerpoint/2010/main" val="643474563"/>
      </p:ext>
    </p:extLst>
  </p:cSld>
  <p:clrMapOvr>
    <a:masterClrMapping/>
  </p:clrMapOvr>
  <p:transition spd="med">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2511ED0-6AF1-412D-A9CC-D82B39C514D6}" type="slidenum">
              <a:rPr lang="en-US"/>
              <a:pPr/>
              <a:t>‹#›</a:t>
            </a:fld>
            <a:endParaRPr lang="en-US"/>
          </a:p>
        </p:txBody>
      </p:sp>
    </p:spTree>
    <p:extLst>
      <p:ext uri="{BB962C8B-B14F-4D97-AF65-F5344CB8AC3E}">
        <p14:creationId xmlns:p14="http://schemas.microsoft.com/office/powerpoint/2010/main" val="2021747166"/>
      </p:ext>
    </p:extLst>
  </p:cSld>
  <p:clrMapOvr>
    <a:masterClrMapping/>
  </p:clrMapOvr>
  <p:transition spd="med">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9917B84-B3BB-41C1-BAAF-FF9F5D3D2D77}" type="slidenum">
              <a:rPr lang="en-US"/>
              <a:pPr/>
              <a:t>‹#›</a:t>
            </a:fld>
            <a:endParaRPr lang="en-US"/>
          </a:p>
        </p:txBody>
      </p:sp>
    </p:spTree>
    <p:extLst>
      <p:ext uri="{BB962C8B-B14F-4D97-AF65-F5344CB8AC3E}">
        <p14:creationId xmlns:p14="http://schemas.microsoft.com/office/powerpoint/2010/main" val="3384229290"/>
      </p:ext>
    </p:extLst>
  </p:cSld>
  <p:clrMapOvr>
    <a:masterClrMapping/>
  </p:clrMapOvr>
  <p:transition spd="med">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122" name="Group 2"/>
          <p:cNvGrpSpPr>
            <a:grpSpLocks/>
          </p:cNvGrpSpPr>
          <p:nvPr/>
        </p:nvGrpSpPr>
        <p:grpSpPr bwMode="auto">
          <a:xfrm>
            <a:off x="0" y="0"/>
            <a:ext cx="9144000" cy="7405688"/>
            <a:chOff x="0" y="-9"/>
            <a:chExt cx="5760" cy="4665"/>
          </a:xfrm>
        </p:grpSpPr>
        <p:sp>
          <p:nvSpPr>
            <p:cNvPr id="5123" name="Freeform 3"/>
            <p:cNvSpPr>
              <a:spLocks/>
            </p:cNvSpPr>
            <p:nvPr/>
          </p:nvSpPr>
          <p:spPr bwMode="hidden">
            <a:xfrm>
              <a:off x="1632" y="-5"/>
              <a:ext cx="1737" cy="4333"/>
            </a:xfrm>
            <a:custGeom>
              <a:avLst/>
              <a:gdLst>
                <a:gd name="T0" fmla="*/ 494 w 1737"/>
                <a:gd name="T1" fmla="*/ 4309 h 4320"/>
                <a:gd name="T2" fmla="*/ 1737 w 1737"/>
                <a:gd name="T3" fmla="*/ 4320 h 4320"/>
                <a:gd name="T4" fmla="*/ 524 w 1737"/>
                <a:gd name="T5" fmla="*/ 0 h 4320"/>
                <a:gd name="T6" fmla="*/ 0 w 1737"/>
                <a:gd name="T7" fmla="*/ 7 h 4320"/>
                <a:gd name="T8" fmla="*/ 494 w 1737"/>
                <a:gd name="T9" fmla="*/ 4309 h 4320"/>
              </a:gdLst>
              <a:ahLst/>
              <a:cxnLst>
                <a:cxn ang="0">
                  <a:pos x="T0" y="T1"/>
                </a:cxn>
                <a:cxn ang="0">
                  <a:pos x="T2" y="T3"/>
                </a:cxn>
                <a:cxn ang="0">
                  <a:pos x="T4" y="T5"/>
                </a:cxn>
                <a:cxn ang="0">
                  <a:pos x="T6" y="T7"/>
                </a:cxn>
                <a:cxn ang="0">
                  <a:pos x="T8" y="T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4" name="Freeform 4"/>
            <p:cNvSpPr>
              <a:spLocks/>
            </p:cNvSpPr>
            <p:nvPr/>
          </p:nvSpPr>
          <p:spPr bwMode="hidden">
            <a:xfrm>
              <a:off x="0" y="-7"/>
              <a:ext cx="1737" cy="4329"/>
            </a:xfrm>
            <a:custGeom>
              <a:avLst/>
              <a:gdLst>
                <a:gd name="T0" fmla="*/ 494 w 1737"/>
                <a:gd name="T1" fmla="*/ 4309 h 4320"/>
                <a:gd name="T2" fmla="*/ 1737 w 1737"/>
                <a:gd name="T3" fmla="*/ 4320 h 4320"/>
                <a:gd name="T4" fmla="*/ 524 w 1737"/>
                <a:gd name="T5" fmla="*/ 0 h 4320"/>
                <a:gd name="T6" fmla="*/ 0 w 1737"/>
                <a:gd name="T7" fmla="*/ 7 h 4320"/>
                <a:gd name="T8" fmla="*/ 494 w 1737"/>
                <a:gd name="T9" fmla="*/ 4309 h 4320"/>
              </a:gdLst>
              <a:ahLst/>
              <a:cxnLst>
                <a:cxn ang="0">
                  <a:pos x="T0" y="T1"/>
                </a:cxn>
                <a:cxn ang="0">
                  <a:pos x="T2" y="T3"/>
                </a:cxn>
                <a:cxn ang="0">
                  <a:pos x="T4" y="T5"/>
                </a:cxn>
                <a:cxn ang="0">
                  <a:pos x="T6" y="T7"/>
                </a:cxn>
                <a:cxn ang="0">
                  <a:pos x="T8" y="T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5" name="Freeform 5"/>
            <p:cNvSpPr>
              <a:spLocks/>
            </p:cNvSpPr>
            <p:nvPr/>
          </p:nvSpPr>
          <p:spPr bwMode="hidden">
            <a:xfrm>
              <a:off x="3744" y="-4"/>
              <a:ext cx="1739" cy="4330"/>
            </a:xfrm>
            <a:custGeom>
              <a:avLst/>
              <a:gdLst>
                <a:gd name="T0" fmla="*/ 494 w 1739"/>
                <a:gd name="T1" fmla="*/ 4415 h 4420"/>
                <a:gd name="T2" fmla="*/ 1739 w 1739"/>
                <a:gd name="T3" fmla="*/ 4420 h 4420"/>
                <a:gd name="T4" fmla="*/ 524 w 1739"/>
                <a:gd name="T5" fmla="*/ 0 h 4420"/>
                <a:gd name="T6" fmla="*/ 0 w 1739"/>
                <a:gd name="T7" fmla="*/ 7 h 4420"/>
                <a:gd name="T8" fmla="*/ 494 w 1739"/>
                <a:gd name="T9" fmla="*/ 4415 h 4420"/>
              </a:gdLst>
              <a:ahLst/>
              <a:cxnLst>
                <a:cxn ang="0">
                  <a:pos x="T0" y="T1"/>
                </a:cxn>
                <a:cxn ang="0">
                  <a:pos x="T2" y="T3"/>
                </a:cxn>
                <a:cxn ang="0">
                  <a:pos x="T4" y="T5"/>
                </a:cxn>
                <a:cxn ang="0">
                  <a:pos x="T6" y="T7"/>
                </a:cxn>
                <a:cxn ang="0">
                  <a:pos x="T8" y="T9"/>
                </a:cxn>
              </a:cxnLst>
              <a:rect l="0" t="0" r="r" b="b"/>
              <a:pathLst>
                <a:path w="1739" h="4420">
                  <a:moveTo>
                    <a:pt x="494" y="4415"/>
                  </a:moveTo>
                  <a:lnTo>
                    <a:pt x="1739" y="4420"/>
                  </a:lnTo>
                  <a:lnTo>
                    <a:pt x="524" y="0"/>
                  </a:lnTo>
                  <a:lnTo>
                    <a:pt x="0" y="7"/>
                  </a:lnTo>
                  <a:lnTo>
                    <a:pt x="494" y="4415"/>
                  </a:lnTo>
                  <a:close/>
                </a:path>
              </a:pathLst>
            </a:custGeom>
            <a:gradFill rotWithShape="0">
              <a:gsLst>
                <a:gs pos="0">
                  <a:schemeClr val="bg1"/>
                </a:gs>
                <a:gs pos="100000">
                  <a:schemeClr val="bg2"/>
                </a:gs>
              </a:gsLst>
              <a:lin ang="189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6" name="Freeform 6"/>
            <p:cNvSpPr>
              <a:spLocks/>
            </p:cNvSpPr>
            <p:nvPr/>
          </p:nvSpPr>
          <p:spPr bwMode="hidden">
            <a:xfrm>
              <a:off x="1920" y="-9"/>
              <a:ext cx="2080" cy="4324"/>
            </a:xfrm>
            <a:custGeom>
              <a:avLst/>
              <a:gdLst>
                <a:gd name="T0" fmla="*/ 0 w 2080"/>
                <a:gd name="T1" fmla="*/ 7 h 4338"/>
                <a:gd name="T2" fmla="*/ 1870 w 2080"/>
                <a:gd name="T3" fmla="*/ 4338 h 4338"/>
                <a:gd name="T4" fmla="*/ 2080 w 2080"/>
                <a:gd name="T5" fmla="*/ 4338 h 4338"/>
                <a:gd name="T6" fmla="*/ 1033 w 2080"/>
                <a:gd name="T7" fmla="*/ 0 h 4338"/>
                <a:gd name="T8" fmla="*/ 0 w 2080"/>
                <a:gd name="T9" fmla="*/ 7 h 4338"/>
              </a:gdLst>
              <a:ahLst/>
              <a:cxnLst>
                <a:cxn ang="0">
                  <a:pos x="T0" y="T1"/>
                </a:cxn>
                <a:cxn ang="0">
                  <a:pos x="T2" y="T3"/>
                </a:cxn>
                <a:cxn ang="0">
                  <a:pos x="T4" y="T5"/>
                </a:cxn>
                <a:cxn ang="0">
                  <a:pos x="T6" y="T7"/>
                </a:cxn>
                <a:cxn ang="0">
                  <a:pos x="T8" y="T9"/>
                </a:cxn>
              </a:cxnLst>
              <a:rect l="0" t="0" r="r" b="b"/>
              <a:pathLst>
                <a:path w="2080" h="4338">
                  <a:moveTo>
                    <a:pt x="0" y="7"/>
                  </a:moveTo>
                  <a:lnTo>
                    <a:pt x="1870" y="4338"/>
                  </a:lnTo>
                  <a:lnTo>
                    <a:pt x="2080" y="4338"/>
                  </a:lnTo>
                  <a:lnTo>
                    <a:pt x="1033" y="0"/>
                  </a:lnTo>
                  <a:lnTo>
                    <a:pt x="0" y="7"/>
                  </a:lnTo>
                  <a:close/>
                </a:path>
              </a:pathLst>
            </a:custGeom>
            <a:gradFill rotWithShape="0">
              <a:gsLst>
                <a:gs pos="0">
                  <a:schemeClr val="bg2"/>
                </a:gs>
                <a:gs pos="100000">
                  <a:schemeClr val="bg1"/>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7" name="Freeform 7"/>
            <p:cNvSpPr>
              <a:spLocks/>
            </p:cNvSpPr>
            <p:nvPr/>
          </p:nvSpPr>
          <p:spPr bwMode="hidden">
            <a:xfrm>
              <a:off x="117" y="97"/>
              <a:ext cx="3504" cy="1536"/>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8" name="Freeform 8"/>
            <p:cNvSpPr>
              <a:spLocks/>
            </p:cNvSpPr>
            <p:nvPr/>
          </p:nvSpPr>
          <p:spPr bwMode="hidden">
            <a:xfrm rot="2702961" flipH="1">
              <a:off x="810" y="766"/>
              <a:ext cx="2544" cy="1008"/>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9" name="Freeform 9"/>
            <p:cNvSpPr>
              <a:spLocks/>
            </p:cNvSpPr>
            <p:nvPr/>
          </p:nvSpPr>
          <p:spPr bwMode="hidden">
            <a:xfrm>
              <a:off x="83" y="49"/>
              <a:ext cx="3504" cy="1536"/>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30" name="Freeform 10"/>
            <p:cNvSpPr>
              <a:spLocks/>
            </p:cNvSpPr>
            <p:nvPr userDrawn="1"/>
          </p:nvSpPr>
          <p:spPr bwMode="hidden">
            <a:xfrm rot="-2895842">
              <a:off x="-984" y="1041"/>
              <a:ext cx="3504" cy="1536"/>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31" name="Freeform 11"/>
            <p:cNvSpPr>
              <a:spLocks/>
            </p:cNvSpPr>
            <p:nvPr/>
          </p:nvSpPr>
          <p:spPr bwMode="hidden">
            <a:xfrm rot="-2305141">
              <a:off x="1331" y="913"/>
              <a:ext cx="3594" cy="1735"/>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32" name="Freeform 12"/>
            <p:cNvSpPr>
              <a:spLocks/>
            </p:cNvSpPr>
            <p:nvPr/>
          </p:nvSpPr>
          <p:spPr bwMode="hidden">
            <a:xfrm rot="2084418" flipH="1">
              <a:off x="1859" y="865"/>
              <a:ext cx="3504" cy="1536"/>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33" name="Freeform 13"/>
            <p:cNvSpPr>
              <a:spLocks/>
            </p:cNvSpPr>
            <p:nvPr/>
          </p:nvSpPr>
          <p:spPr bwMode="hidden">
            <a:xfrm>
              <a:off x="4250" y="-7"/>
              <a:ext cx="1089" cy="2285"/>
            </a:xfrm>
            <a:custGeom>
              <a:avLst/>
              <a:gdLst>
                <a:gd name="T0" fmla="*/ 0 w 1089"/>
                <a:gd name="T1" fmla="*/ 2265 h 2285"/>
                <a:gd name="T2" fmla="*/ 1030 w 1089"/>
                <a:gd name="T3" fmla="*/ 0 h 2285"/>
                <a:gd name="T4" fmla="*/ 1089 w 1089"/>
                <a:gd name="T5" fmla="*/ 0 h 2285"/>
                <a:gd name="T6" fmla="*/ 37 w 1089"/>
                <a:gd name="T7" fmla="*/ 2285 h 2285"/>
                <a:gd name="T8" fmla="*/ 0 w 1089"/>
                <a:gd name="T9" fmla="*/ 2265 h 2285"/>
              </a:gdLst>
              <a:ahLst/>
              <a:cxnLst>
                <a:cxn ang="0">
                  <a:pos x="T0" y="T1"/>
                </a:cxn>
                <a:cxn ang="0">
                  <a:pos x="T2" y="T3"/>
                </a:cxn>
                <a:cxn ang="0">
                  <a:pos x="T4" y="T5"/>
                </a:cxn>
                <a:cxn ang="0">
                  <a:pos x="T6" y="T7"/>
                </a:cxn>
                <a:cxn ang="0">
                  <a:pos x="T8" y="T9"/>
                </a:cxn>
              </a:cxnLst>
              <a:rect l="0" t="0" r="r" b="b"/>
              <a:pathLst>
                <a:path w="1089" h="2285">
                  <a:moveTo>
                    <a:pt x="0" y="2265"/>
                  </a:moveTo>
                  <a:cubicBezTo>
                    <a:pt x="438" y="996"/>
                    <a:pt x="865" y="377"/>
                    <a:pt x="1030" y="0"/>
                  </a:cubicBezTo>
                  <a:cubicBezTo>
                    <a:pt x="1030" y="0"/>
                    <a:pt x="1059" y="0"/>
                    <a:pt x="1089" y="0"/>
                  </a:cubicBezTo>
                  <a:cubicBezTo>
                    <a:pt x="565" y="834"/>
                    <a:pt x="181" y="1853"/>
                    <a:pt x="37" y="2285"/>
                  </a:cubicBezTo>
                  <a:cubicBezTo>
                    <a:pt x="37" y="2285"/>
                    <a:pt x="0" y="2265"/>
                    <a:pt x="0" y="2265"/>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34" name="Rectangle 14"/>
            <p:cNvSpPr>
              <a:spLocks noChangeArrowheads="1"/>
            </p:cNvSpPr>
            <p:nvPr/>
          </p:nvSpPr>
          <p:spPr bwMode="hidden">
            <a:xfrm>
              <a:off x="0" y="3910"/>
              <a:ext cx="5760" cy="432"/>
            </a:xfrm>
            <a:prstGeom prst="rect">
              <a:avLst/>
            </a:prstGeom>
            <a:gradFill rotWithShape="0">
              <a:gsLst>
                <a:gs pos="0">
                  <a:schemeClr val="bg2"/>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35" name="Freeform 15"/>
            <p:cNvSpPr>
              <a:spLocks/>
            </p:cNvSpPr>
            <p:nvPr/>
          </p:nvSpPr>
          <p:spPr bwMode="hidden">
            <a:xfrm>
              <a:off x="1632" y="3956"/>
              <a:ext cx="1737" cy="382"/>
            </a:xfrm>
            <a:custGeom>
              <a:avLst/>
              <a:gdLst>
                <a:gd name="T0" fmla="*/ 494 w 1737"/>
                <a:gd name="T1" fmla="*/ 4309 h 4320"/>
                <a:gd name="T2" fmla="*/ 1737 w 1737"/>
                <a:gd name="T3" fmla="*/ 4320 h 4320"/>
                <a:gd name="T4" fmla="*/ 524 w 1737"/>
                <a:gd name="T5" fmla="*/ 0 h 4320"/>
                <a:gd name="T6" fmla="*/ 0 w 1737"/>
                <a:gd name="T7" fmla="*/ 7 h 4320"/>
                <a:gd name="T8" fmla="*/ 494 w 1737"/>
                <a:gd name="T9" fmla="*/ 4309 h 4320"/>
              </a:gdLst>
              <a:ahLst/>
              <a:cxnLst>
                <a:cxn ang="0">
                  <a:pos x="T0" y="T1"/>
                </a:cxn>
                <a:cxn ang="0">
                  <a:pos x="T2" y="T3"/>
                </a:cxn>
                <a:cxn ang="0">
                  <a:pos x="T4" y="T5"/>
                </a:cxn>
                <a:cxn ang="0">
                  <a:pos x="T6" y="T7"/>
                </a:cxn>
                <a:cxn ang="0">
                  <a:pos x="T8" y="T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36" name="Freeform 16"/>
            <p:cNvSpPr>
              <a:spLocks/>
            </p:cNvSpPr>
            <p:nvPr/>
          </p:nvSpPr>
          <p:spPr bwMode="hidden">
            <a:xfrm>
              <a:off x="0" y="3956"/>
              <a:ext cx="1737" cy="381"/>
            </a:xfrm>
            <a:custGeom>
              <a:avLst/>
              <a:gdLst>
                <a:gd name="T0" fmla="*/ 494 w 1737"/>
                <a:gd name="T1" fmla="*/ 4309 h 4320"/>
                <a:gd name="T2" fmla="*/ 1737 w 1737"/>
                <a:gd name="T3" fmla="*/ 4320 h 4320"/>
                <a:gd name="T4" fmla="*/ 524 w 1737"/>
                <a:gd name="T5" fmla="*/ 0 h 4320"/>
                <a:gd name="T6" fmla="*/ 0 w 1737"/>
                <a:gd name="T7" fmla="*/ 7 h 4320"/>
                <a:gd name="T8" fmla="*/ 494 w 1737"/>
                <a:gd name="T9" fmla="*/ 4309 h 4320"/>
              </a:gdLst>
              <a:ahLst/>
              <a:cxnLst>
                <a:cxn ang="0">
                  <a:pos x="T0" y="T1"/>
                </a:cxn>
                <a:cxn ang="0">
                  <a:pos x="T2" y="T3"/>
                </a:cxn>
                <a:cxn ang="0">
                  <a:pos x="T4" y="T5"/>
                </a:cxn>
                <a:cxn ang="0">
                  <a:pos x="T6" y="T7"/>
                </a:cxn>
                <a:cxn ang="0">
                  <a:pos x="T8" y="T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37" name="Freeform 17"/>
            <p:cNvSpPr>
              <a:spLocks/>
            </p:cNvSpPr>
            <p:nvPr/>
          </p:nvSpPr>
          <p:spPr bwMode="hidden">
            <a:xfrm>
              <a:off x="3744" y="3956"/>
              <a:ext cx="1739" cy="382"/>
            </a:xfrm>
            <a:custGeom>
              <a:avLst/>
              <a:gdLst>
                <a:gd name="T0" fmla="*/ 494 w 1739"/>
                <a:gd name="T1" fmla="*/ 4415 h 4420"/>
                <a:gd name="T2" fmla="*/ 1739 w 1739"/>
                <a:gd name="T3" fmla="*/ 4420 h 4420"/>
                <a:gd name="T4" fmla="*/ 524 w 1739"/>
                <a:gd name="T5" fmla="*/ 0 h 4420"/>
                <a:gd name="T6" fmla="*/ 0 w 1739"/>
                <a:gd name="T7" fmla="*/ 7 h 4420"/>
                <a:gd name="T8" fmla="*/ 494 w 1739"/>
                <a:gd name="T9" fmla="*/ 4415 h 4420"/>
              </a:gdLst>
              <a:ahLst/>
              <a:cxnLst>
                <a:cxn ang="0">
                  <a:pos x="T0" y="T1"/>
                </a:cxn>
                <a:cxn ang="0">
                  <a:pos x="T2" y="T3"/>
                </a:cxn>
                <a:cxn ang="0">
                  <a:pos x="T4" y="T5"/>
                </a:cxn>
                <a:cxn ang="0">
                  <a:pos x="T6" y="T7"/>
                </a:cxn>
                <a:cxn ang="0">
                  <a:pos x="T8" y="T9"/>
                </a:cxn>
              </a:cxnLst>
              <a:rect l="0" t="0" r="r" b="b"/>
              <a:pathLst>
                <a:path w="1739" h="4420">
                  <a:moveTo>
                    <a:pt x="494" y="4415"/>
                  </a:moveTo>
                  <a:lnTo>
                    <a:pt x="1739" y="4420"/>
                  </a:lnTo>
                  <a:lnTo>
                    <a:pt x="524" y="0"/>
                  </a:lnTo>
                  <a:lnTo>
                    <a:pt x="0" y="7"/>
                  </a:lnTo>
                  <a:lnTo>
                    <a:pt x="494" y="4415"/>
                  </a:lnTo>
                  <a:close/>
                </a:path>
              </a:pathLst>
            </a:custGeom>
            <a:gradFill rotWithShape="0">
              <a:gsLst>
                <a:gs pos="0">
                  <a:schemeClr val="bg1"/>
                </a:gs>
                <a:gs pos="100000">
                  <a:schemeClr val="bg2"/>
                </a:gs>
              </a:gsLst>
              <a:lin ang="189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38" name="Freeform 18"/>
            <p:cNvSpPr>
              <a:spLocks/>
            </p:cNvSpPr>
            <p:nvPr/>
          </p:nvSpPr>
          <p:spPr bwMode="hidden">
            <a:xfrm>
              <a:off x="1920" y="3956"/>
              <a:ext cx="2080" cy="381"/>
            </a:xfrm>
            <a:custGeom>
              <a:avLst/>
              <a:gdLst>
                <a:gd name="T0" fmla="*/ 0 w 2080"/>
                <a:gd name="T1" fmla="*/ 7 h 4338"/>
                <a:gd name="T2" fmla="*/ 1870 w 2080"/>
                <a:gd name="T3" fmla="*/ 4338 h 4338"/>
                <a:gd name="T4" fmla="*/ 2080 w 2080"/>
                <a:gd name="T5" fmla="*/ 4338 h 4338"/>
                <a:gd name="T6" fmla="*/ 1033 w 2080"/>
                <a:gd name="T7" fmla="*/ 0 h 4338"/>
                <a:gd name="T8" fmla="*/ 0 w 2080"/>
                <a:gd name="T9" fmla="*/ 7 h 4338"/>
              </a:gdLst>
              <a:ahLst/>
              <a:cxnLst>
                <a:cxn ang="0">
                  <a:pos x="T0" y="T1"/>
                </a:cxn>
                <a:cxn ang="0">
                  <a:pos x="T2" y="T3"/>
                </a:cxn>
                <a:cxn ang="0">
                  <a:pos x="T4" y="T5"/>
                </a:cxn>
                <a:cxn ang="0">
                  <a:pos x="T6" y="T7"/>
                </a:cxn>
                <a:cxn ang="0">
                  <a:pos x="T8" y="T9"/>
                </a:cxn>
              </a:cxnLst>
              <a:rect l="0" t="0" r="r" b="b"/>
              <a:pathLst>
                <a:path w="2080" h="4338">
                  <a:moveTo>
                    <a:pt x="0" y="7"/>
                  </a:moveTo>
                  <a:lnTo>
                    <a:pt x="1870" y="4338"/>
                  </a:lnTo>
                  <a:lnTo>
                    <a:pt x="2080" y="4338"/>
                  </a:lnTo>
                  <a:lnTo>
                    <a:pt x="1033" y="0"/>
                  </a:lnTo>
                  <a:lnTo>
                    <a:pt x="0" y="7"/>
                  </a:lnTo>
                  <a:close/>
                </a:path>
              </a:pathLst>
            </a:custGeom>
            <a:gradFill rotWithShape="0">
              <a:gsLst>
                <a:gs pos="0">
                  <a:schemeClr val="bg2"/>
                </a:gs>
                <a:gs pos="100000">
                  <a:schemeClr val="bg1"/>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39" name="Rectangle 19"/>
            <p:cNvSpPr>
              <a:spLocks noChangeArrowheads="1"/>
            </p:cNvSpPr>
            <p:nvPr/>
          </p:nvSpPr>
          <p:spPr bwMode="hidden">
            <a:xfrm>
              <a:off x="0" y="3905"/>
              <a:ext cx="5760" cy="432"/>
            </a:xfrm>
            <a:prstGeom prst="rect">
              <a:avLst/>
            </a:prstGeom>
            <a:solidFill>
              <a:schemeClr val="bg2">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40" name="Freeform 20"/>
            <p:cNvSpPr>
              <a:spLocks/>
            </p:cNvSpPr>
            <p:nvPr/>
          </p:nvSpPr>
          <p:spPr bwMode="hidden">
            <a:xfrm>
              <a:off x="2583" y="3918"/>
              <a:ext cx="1036" cy="420"/>
            </a:xfrm>
            <a:custGeom>
              <a:avLst/>
              <a:gdLst>
                <a:gd name="T0" fmla="*/ 1027 w 1036"/>
                <a:gd name="T1" fmla="*/ 0 h 420"/>
                <a:gd name="T2" fmla="*/ 0 w 1036"/>
                <a:gd name="T3" fmla="*/ 417 h 420"/>
                <a:gd name="T4" fmla="*/ 24 w 1036"/>
                <a:gd name="T5" fmla="*/ 420 h 420"/>
                <a:gd name="T6" fmla="*/ 1036 w 1036"/>
                <a:gd name="T7" fmla="*/ 16 h 420"/>
                <a:gd name="T8" fmla="*/ 1027 w 1036"/>
                <a:gd name="T9" fmla="*/ 0 h 420"/>
              </a:gdLst>
              <a:ahLst/>
              <a:cxnLst>
                <a:cxn ang="0">
                  <a:pos x="T0" y="T1"/>
                </a:cxn>
                <a:cxn ang="0">
                  <a:pos x="T2" y="T3"/>
                </a:cxn>
                <a:cxn ang="0">
                  <a:pos x="T4" y="T5"/>
                </a:cxn>
                <a:cxn ang="0">
                  <a:pos x="T6" y="T7"/>
                </a:cxn>
                <a:cxn ang="0">
                  <a:pos x="T8" y="T9"/>
                </a:cxn>
              </a:cxnLst>
              <a:rect l="0" t="0" r="r" b="b"/>
              <a:pathLst>
                <a:path w="1036" h="420">
                  <a:moveTo>
                    <a:pt x="1027" y="0"/>
                  </a:moveTo>
                  <a:cubicBezTo>
                    <a:pt x="508" y="159"/>
                    <a:pt x="167" y="347"/>
                    <a:pt x="0" y="417"/>
                  </a:cubicBezTo>
                  <a:cubicBezTo>
                    <a:pt x="0" y="417"/>
                    <a:pt x="12" y="418"/>
                    <a:pt x="24" y="420"/>
                  </a:cubicBezTo>
                  <a:cubicBezTo>
                    <a:pt x="237" y="321"/>
                    <a:pt x="708" y="105"/>
                    <a:pt x="1036" y="16"/>
                  </a:cubicBezTo>
                  <a:cubicBezTo>
                    <a:pt x="1036" y="16"/>
                    <a:pt x="1027" y="0"/>
                    <a:pt x="1027" y="0"/>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41" name="Freeform 21"/>
            <p:cNvSpPr>
              <a:spLocks/>
            </p:cNvSpPr>
            <p:nvPr/>
          </p:nvSpPr>
          <p:spPr bwMode="hidden">
            <a:xfrm rot="18897039" flipH="1">
              <a:off x="1486" y="3886"/>
              <a:ext cx="1060" cy="480"/>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42" name="Freeform 22"/>
            <p:cNvSpPr>
              <a:spLocks/>
            </p:cNvSpPr>
            <p:nvPr/>
          </p:nvSpPr>
          <p:spPr bwMode="hidden">
            <a:xfrm rot="18897039" flipH="1">
              <a:off x="766" y="3886"/>
              <a:ext cx="1060" cy="480"/>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43" name="Freeform 23"/>
            <p:cNvSpPr>
              <a:spLocks/>
            </p:cNvSpPr>
            <p:nvPr/>
          </p:nvSpPr>
          <p:spPr bwMode="hidden">
            <a:xfrm rot="18897039" flipH="1">
              <a:off x="31" y="3854"/>
              <a:ext cx="1034" cy="487"/>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44" name="Freeform 24"/>
            <p:cNvSpPr>
              <a:spLocks/>
            </p:cNvSpPr>
            <p:nvPr/>
          </p:nvSpPr>
          <p:spPr bwMode="hidden">
            <a:xfrm flipH="1" flipV="1">
              <a:off x="576" y="3910"/>
              <a:ext cx="3552" cy="432"/>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45" name="Freeform 25"/>
            <p:cNvSpPr>
              <a:spLocks/>
            </p:cNvSpPr>
            <p:nvPr/>
          </p:nvSpPr>
          <p:spPr bwMode="hidden">
            <a:xfrm flipH="1" flipV="1">
              <a:off x="240" y="3910"/>
              <a:ext cx="1536" cy="432"/>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46" name="Freeform 26"/>
            <p:cNvSpPr>
              <a:spLocks/>
            </p:cNvSpPr>
            <p:nvPr/>
          </p:nvSpPr>
          <p:spPr bwMode="hidden">
            <a:xfrm flipH="1" flipV="1">
              <a:off x="3036" y="3958"/>
              <a:ext cx="1332" cy="383"/>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47" name="Freeform 27"/>
            <p:cNvSpPr>
              <a:spLocks/>
            </p:cNvSpPr>
            <p:nvPr/>
          </p:nvSpPr>
          <p:spPr bwMode="hidden">
            <a:xfrm flipH="1" flipV="1">
              <a:off x="3984" y="3910"/>
              <a:ext cx="1536" cy="432"/>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48" name="Freeform 28"/>
            <p:cNvSpPr>
              <a:spLocks/>
            </p:cNvSpPr>
            <p:nvPr/>
          </p:nvSpPr>
          <p:spPr bwMode="hidden">
            <a:xfrm flipH="1" flipV="1">
              <a:off x="3456" y="3910"/>
              <a:ext cx="2304" cy="432"/>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49" name="Rectangle 29"/>
            <p:cNvSpPr>
              <a:spLocks noChangeArrowheads="1"/>
            </p:cNvSpPr>
            <p:nvPr/>
          </p:nvSpPr>
          <p:spPr bwMode="hidden">
            <a:xfrm>
              <a:off x="0" y="3931"/>
              <a:ext cx="5760" cy="14"/>
            </a:xfrm>
            <a:prstGeom prst="rect">
              <a:avLst/>
            </a:prstGeom>
            <a:gradFill rotWithShape="0">
              <a:gsLst>
                <a:gs pos="0">
                  <a:schemeClr val="bg2"/>
                </a:gs>
                <a:gs pos="50000">
                  <a:schemeClr val="accent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5150" name="Rectangle 30"/>
          <p:cNvSpPr>
            <a:spLocks noGrp="1" noChangeArrowheads="1"/>
          </p:cNvSpPr>
          <p:nvPr>
            <p:ph type="title"/>
          </p:nvPr>
        </p:nvSpPr>
        <p:spPr bwMode="auto">
          <a:xfrm>
            <a:off x="685800" y="465138"/>
            <a:ext cx="77724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r>
              <a:rPr lang="en-US"/>
              <a:t>Click to edit Master title style</a:t>
            </a:r>
          </a:p>
        </p:txBody>
      </p:sp>
      <p:sp>
        <p:nvSpPr>
          <p:cNvPr id="5151" name="Rectangle 31"/>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152" name="Rectangle 32"/>
          <p:cNvSpPr>
            <a:spLocks noGrp="1" noChangeArrowheads="1"/>
          </p:cNvSpPr>
          <p:nvPr>
            <p:ph type="dt" sz="half" idx="2"/>
          </p:nvPr>
        </p:nvSpPr>
        <p:spPr bwMode="auto">
          <a:xfrm>
            <a:off x="712788" y="6313488"/>
            <a:ext cx="20304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400">
                <a:solidFill>
                  <a:schemeClr val="tx2"/>
                </a:solidFill>
                <a:latin typeface="+mn-lt"/>
              </a:defRPr>
            </a:lvl1pPr>
          </a:lstStyle>
          <a:p>
            <a:endParaRPr lang="en-US"/>
          </a:p>
        </p:txBody>
      </p:sp>
      <p:sp>
        <p:nvSpPr>
          <p:cNvPr id="5153" name="Rectangle 33"/>
          <p:cNvSpPr>
            <a:spLocks noGrp="1" noChangeArrowheads="1"/>
          </p:cNvSpPr>
          <p:nvPr>
            <p:ph type="ftr" sz="quarter" idx="3"/>
          </p:nvPr>
        </p:nvSpPr>
        <p:spPr bwMode="auto">
          <a:xfrm>
            <a:off x="2819400" y="6096000"/>
            <a:ext cx="3962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400">
                <a:latin typeface="+mn-lt"/>
              </a:defRPr>
            </a:lvl1pPr>
          </a:lstStyle>
          <a:p>
            <a:endParaRPr lang="en-US"/>
          </a:p>
        </p:txBody>
      </p:sp>
      <p:sp>
        <p:nvSpPr>
          <p:cNvPr id="5154" name="Rectangle 34"/>
          <p:cNvSpPr>
            <a:spLocks noGrp="1" noChangeArrowheads="1"/>
          </p:cNvSpPr>
          <p:nvPr>
            <p:ph type="sldNum" sz="quarter" idx="4"/>
          </p:nvPr>
        </p:nvSpPr>
        <p:spPr bwMode="auto">
          <a:xfrm>
            <a:off x="6934200" y="6313488"/>
            <a:ext cx="15509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400">
                <a:solidFill>
                  <a:schemeClr val="tx2"/>
                </a:solidFill>
                <a:latin typeface="+mn-lt"/>
              </a:defRPr>
            </a:lvl1pPr>
          </a:lstStyle>
          <a:p>
            <a:fld id="{F16DFC45-688B-4F87-BC4D-03D6B9ED2CA9}"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ransition spd="med">
    <p:dissolve/>
  </p:transition>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Black" pitchFamily="79" charset="0"/>
        </a:defRPr>
      </a:lvl2pPr>
      <a:lvl3pPr algn="ctr" rtl="0" fontAlgn="base">
        <a:spcBef>
          <a:spcPct val="0"/>
        </a:spcBef>
        <a:spcAft>
          <a:spcPct val="0"/>
        </a:spcAft>
        <a:defRPr sz="4400">
          <a:solidFill>
            <a:schemeClr val="tx2"/>
          </a:solidFill>
          <a:latin typeface="Arial Black" pitchFamily="79" charset="0"/>
        </a:defRPr>
      </a:lvl3pPr>
      <a:lvl4pPr algn="ctr" rtl="0" fontAlgn="base">
        <a:spcBef>
          <a:spcPct val="0"/>
        </a:spcBef>
        <a:spcAft>
          <a:spcPct val="0"/>
        </a:spcAft>
        <a:defRPr sz="4400">
          <a:solidFill>
            <a:schemeClr val="tx2"/>
          </a:solidFill>
          <a:latin typeface="Arial Black" pitchFamily="79" charset="0"/>
        </a:defRPr>
      </a:lvl4pPr>
      <a:lvl5pPr algn="ctr" rtl="0" fontAlgn="base">
        <a:spcBef>
          <a:spcPct val="0"/>
        </a:spcBef>
        <a:spcAft>
          <a:spcPct val="0"/>
        </a:spcAft>
        <a:defRPr sz="4400">
          <a:solidFill>
            <a:schemeClr val="tx2"/>
          </a:solidFill>
          <a:latin typeface="Arial Black" pitchFamily="79" charset="0"/>
        </a:defRPr>
      </a:lvl5pPr>
      <a:lvl6pPr marL="457200" algn="ctr" rtl="0" fontAlgn="base">
        <a:spcBef>
          <a:spcPct val="0"/>
        </a:spcBef>
        <a:spcAft>
          <a:spcPct val="0"/>
        </a:spcAft>
        <a:defRPr sz="4400">
          <a:solidFill>
            <a:schemeClr val="tx2"/>
          </a:solidFill>
          <a:latin typeface="Arial Black" pitchFamily="79" charset="0"/>
        </a:defRPr>
      </a:lvl6pPr>
      <a:lvl7pPr marL="914400" algn="ctr" rtl="0" fontAlgn="base">
        <a:spcBef>
          <a:spcPct val="0"/>
        </a:spcBef>
        <a:spcAft>
          <a:spcPct val="0"/>
        </a:spcAft>
        <a:defRPr sz="4400">
          <a:solidFill>
            <a:schemeClr val="tx2"/>
          </a:solidFill>
          <a:latin typeface="Arial Black" pitchFamily="79" charset="0"/>
        </a:defRPr>
      </a:lvl7pPr>
      <a:lvl8pPr marL="1371600" algn="ctr" rtl="0" fontAlgn="base">
        <a:spcBef>
          <a:spcPct val="0"/>
        </a:spcBef>
        <a:spcAft>
          <a:spcPct val="0"/>
        </a:spcAft>
        <a:defRPr sz="4400">
          <a:solidFill>
            <a:schemeClr val="tx2"/>
          </a:solidFill>
          <a:latin typeface="Arial Black" pitchFamily="79" charset="0"/>
        </a:defRPr>
      </a:lvl8pPr>
      <a:lvl9pPr marL="1828800" algn="ctr" rtl="0" fontAlgn="base">
        <a:spcBef>
          <a:spcPct val="0"/>
        </a:spcBef>
        <a:spcAft>
          <a:spcPct val="0"/>
        </a:spcAft>
        <a:defRPr sz="4400">
          <a:solidFill>
            <a:schemeClr val="tx2"/>
          </a:solidFill>
          <a:latin typeface="Arial Black" pitchFamily="79" charset="0"/>
        </a:defRPr>
      </a:lvl9pPr>
    </p:titleStyle>
    <p:bodyStyle>
      <a:lvl1pPr marL="342900" indent="-342900" algn="l" rtl="0" fontAlgn="base">
        <a:lnSpc>
          <a:spcPct val="90000"/>
        </a:lnSpc>
        <a:spcBef>
          <a:spcPct val="20000"/>
        </a:spcBef>
        <a:spcAft>
          <a:spcPct val="0"/>
        </a:spcAft>
        <a:buClr>
          <a:schemeClr val="folHlink"/>
        </a:buClr>
        <a:buSzPct val="85000"/>
        <a:buFont typeface="Wingdings" pitchFamily="79" charset="2"/>
        <a:buChar char="v"/>
        <a:defRPr sz="3200">
          <a:solidFill>
            <a:schemeClr val="tx1"/>
          </a:solidFill>
          <a:latin typeface="+mn-lt"/>
          <a:ea typeface="+mn-ea"/>
          <a:cs typeface="+mn-cs"/>
        </a:defRPr>
      </a:lvl1pPr>
      <a:lvl2pPr marL="742950" indent="-285750" algn="l" rtl="0" fontAlgn="base">
        <a:lnSpc>
          <a:spcPct val="90000"/>
        </a:lnSpc>
        <a:spcBef>
          <a:spcPct val="20000"/>
        </a:spcBef>
        <a:spcAft>
          <a:spcPct val="0"/>
        </a:spcAft>
        <a:buClr>
          <a:schemeClr val="tx2"/>
        </a:buClr>
        <a:buSzPct val="70000"/>
        <a:buFont typeface="Wingdings" pitchFamily="79" charset="2"/>
        <a:buChar char="l"/>
        <a:defRPr sz="2800">
          <a:solidFill>
            <a:schemeClr val="tx1"/>
          </a:solidFill>
          <a:latin typeface="+mn-lt"/>
        </a:defRPr>
      </a:lvl2pPr>
      <a:lvl3pPr marL="1143000" indent="-228600" algn="l" rtl="0" fontAlgn="base">
        <a:lnSpc>
          <a:spcPct val="90000"/>
        </a:lnSpc>
        <a:spcBef>
          <a:spcPct val="20000"/>
        </a:spcBef>
        <a:spcAft>
          <a:spcPct val="0"/>
        </a:spcAft>
        <a:buClr>
          <a:schemeClr val="hlink"/>
        </a:buClr>
        <a:buSzPct val="65000"/>
        <a:buFont typeface="Wingdings" pitchFamily="79" charset="2"/>
        <a:buChar char="l"/>
        <a:defRPr sz="2400">
          <a:solidFill>
            <a:schemeClr val="tx1"/>
          </a:solidFill>
          <a:latin typeface="+mn-lt"/>
        </a:defRPr>
      </a:lvl3pPr>
      <a:lvl4pPr marL="1600200" indent="-228600" algn="l" rtl="0" fontAlgn="base">
        <a:lnSpc>
          <a:spcPct val="90000"/>
        </a:lnSpc>
        <a:spcBef>
          <a:spcPct val="20000"/>
        </a:spcBef>
        <a:spcAft>
          <a:spcPct val="0"/>
        </a:spcAft>
        <a:buClr>
          <a:schemeClr val="accent1"/>
        </a:buClr>
        <a:buSzPct val="60000"/>
        <a:buFont typeface="Wingdings" pitchFamily="79" charset="2"/>
        <a:buChar char="l"/>
        <a:defRPr sz="2000">
          <a:solidFill>
            <a:schemeClr val="tx1"/>
          </a:solidFill>
          <a:latin typeface="+mn-lt"/>
        </a:defRPr>
      </a:lvl4pPr>
      <a:lvl5pPr marL="2057400" indent="-228600" algn="l" rtl="0" fontAlgn="base">
        <a:lnSpc>
          <a:spcPct val="90000"/>
        </a:lnSpc>
        <a:spcBef>
          <a:spcPct val="20000"/>
        </a:spcBef>
        <a:spcAft>
          <a:spcPct val="0"/>
        </a:spcAft>
        <a:buClr>
          <a:schemeClr val="accent2"/>
        </a:buClr>
        <a:buSzPct val="60000"/>
        <a:buFont typeface="Wingdings" pitchFamily="79" charset="2"/>
        <a:buChar char="l"/>
        <a:defRPr sz="2000">
          <a:solidFill>
            <a:schemeClr val="tx1"/>
          </a:solidFill>
          <a:latin typeface="+mn-lt"/>
        </a:defRPr>
      </a:lvl5pPr>
      <a:lvl6pPr marL="2514600" indent="-228600" algn="l" rtl="0" fontAlgn="base">
        <a:lnSpc>
          <a:spcPct val="90000"/>
        </a:lnSpc>
        <a:spcBef>
          <a:spcPct val="20000"/>
        </a:spcBef>
        <a:spcAft>
          <a:spcPct val="0"/>
        </a:spcAft>
        <a:buClr>
          <a:schemeClr val="accent2"/>
        </a:buClr>
        <a:buSzPct val="60000"/>
        <a:buFont typeface="Wingdings" pitchFamily="79" charset="2"/>
        <a:buChar char="l"/>
        <a:defRPr sz="2000">
          <a:solidFill>
            <a:schemeClr val="tx1"/>
          </a:solidFill>
          <a:latin typeface="+mn-lt"/>
        </a:defRPr>
      </a:lvl6pPr>
      <a:lvl7pPr marL="2971800" indent="-228600" algn="l" rtl="0" fontAlgn="base">
        <a:lnSpc>
          <a:spcPct val="90000"/>
        </a:lnSpc>
        <a:spcBef>
          <a:spcPct val="20000"/>
        </a:spcBef>
        <a:spcAft>
          <a:spcPct val="0"/>
        </a:spcAft>
        <a:buClr>
          <a:schemeClr val="accent2"/>
        </a:buClr>
        <a:buSzPct val="60000"/>
        <a:buFont typeface="Wingdings" pitchFamily="79" charset="2"/>
        <a:buChar char="l"/>
        <a:defRPr sz="2000">
          <a:solidFill>
            <a:schemeClr val="tx1"/>
          </a:solidFill>
          <a:latin typeface="+mn-lt"/>
        </a:defRPr>
      </a:lvl7pPr>
      <a:lvl8pPr marL="3429000" indent="-228600" algn="l" rtl="0" fontAlgn="base">
        <a:lnSpc>
          <a:spcPct val="90000"/>
        </a:lnSpc>
        <a:spcBef>
          <a:spcPct val="20000"/>
        </a:spcBef>
        <a:spcAft>
          <a:spcPct val="0"/>
        </a:spcAft>
        <a:buClr>
          <a:schemeClr val="accent2"/>
        </a:buClr>
        <a:buSzPct val="60000"/>
        <a:buFont typeface="Wingdings" pitchFamily="79" charset="2"/>
        <a:buChar char="l"/>
        <a:defRPr sz="2000">
          <a:solidFill>
            <a:schemeClr val="tx1"/>
          </a:solidFill>
          <a:latin typeface="+mn-lt"/>
        </a:defRPr>
      </a:lvl8pPr>
      <a:lvl9pPr marL="3886200" indent="-228600" algn="l" rtl="0" fontAlgn="base">
        <a:lnSpc>
          <a:spcPct val="90000"/>
        </a:lnSpc>
        <a:spcBef>
          <a:spcPct val="20000"/>
        </a:spcBef>
        <a:spcAft>
          <a:spcPct val="0"/>
        </a:spcAft>
        <a:buClr>
          <a:schemeClr val="accent2"/>
        </a:buClr>
        <a:buSzPct val="60000"/>
        <a:buFont typeface="Wingdings" pitchFamily="79" charset="2"/>
        <a:buChar char="l"/>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6.wmf"/><Relationship Id="rId3" Type="http://schemas.openxmlformats.org/officeDocument/2006/relationships/notesSlide" Target="../notesSlides/notesSlide11.xml"/><Relationship Id="rId7"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5.wmf"/><Relationship Id="rId5" Type="http://schemas.openxmlformats.org/officeDocument/2006/relationships/oleObject" Target="../embeddings/oleObject4.bin"/><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physics.purdue.edu/demos/display_page.php?item=7C-01"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jpeg"/></Relationships>
</file>

<file path=ppt/slides/_rels/slide2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6.wmf"/><Relationship Id="rId3" Type="http://schemas.openxmlformats.org/officeDocument/2006/relationships/notesSlide" Target="../notesSlides/notesSlide3.xml"/><Relationship Id="rId7"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5.wmf"/><Relationship Id="rId5" Type="http://schemas.openxmlformats.org/officeDocument/2006/relationships/oleObject" Target="../embeddings/oleObject1.bin"/><Relationship Id="rId10" Type="http://schemas.openxmlformats.org/officeDocument/2006/relationships/image" Target="../media/image7.wmf"/><Relationship Id="rId4" Type="http://schemas.openxmlformats.org/officeDocument/2006/relationships/image" Target="../media/image8.jpeg"/><Relationship Id="rId9" Type="http://schemas.openxmlformats.org/officeDocument/2006/relationships/oleObject" Target="../embeddings/oleObject3.bin"/></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www.youtube.com/watch?v=6lb1P3CKC_w"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www.physics.purdue.edu/class/applets/phe/dopplereff.htm"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EZHDUFucc-g"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www.youtube.com/watch?v=tq02C_3FvFo"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4210" name="Rectangle 2"/>
          <p:cNvSpPr>
            <a:spLocks noGrp="1" noChangeArrowheads="1"/>
          </p:cNvSpPr>
          <p:nvPr>
            <p:ph type="body" idx="1"/>
          </p:nvPr>
        </p:nvSpPr>
        <p:spPr>
          <a:xfrm>
            <a:off x="228600" y="762000"/>
            <a:ext cx="8915400" cy="5257800"/>
          </a:xfrm>
        </p:spPr>
        <p:txBody>
          <a:bodyPr/>
          <a:lstStyle/>
          <a:p>
            <a:pPr>
              <a:lnSpc>
                <a:spcPct val="80000"/>
              </a:lnSpc>
              <a:spcBef>
                <a:spcPct val="30000"/>
              </a:spcBef>
            </a:pPr>
            <a:r>
              <a:rPr lang="en-US" sz="2400" dirty="0"/>
              <a:t>A </a:t>
            </a:r>
            <a:r>
              <a:rPr lang="en-US" sz="2400" b="1" i="1" dirty="0">
                <a:solidFill>
                  <a:schemeClr val="accent1"/>
                </a:solidFill>
              </a:rPr>
              <a:t>sound wave</a:t>
            </a:r>
            <a:r>
              <a:rPr lang="en-US" sz="2400" dirty="0"/>
              <a:t> consists of pressure variations in air.</a:t>
            </a:r>
          </a:p>
          <a:p>
            <a:pPr lvl="1">
              <a:lnSpc>
                <a:spcPct val="80000"/>
              </a:lnSpc>
              <a:spcBef>
                <a:spcPct val="55000"/>
              </a:spcBef>
            </a:pPr>
            <a:r>
              <a:rPr lang="en-US" sz="2000" dirty="0">
                <a:solidFill>
                  <a:srgbClr val="E2FFC4"/>
                </a:solidFill>
              </a:rPr>
              <a:t>The diaphragm of a speaker oscillates back and forth, producing regions of higher pressure and lower pressure.</a:t>
            </a:r>
          </a:p>
          <a:p>
            <a:pPr lvl="1">
              <a:lnSpc>
                <a:spcPct val="80000"/>
              </a:lnSpc>
              <a:spcBef>
                <a:spcPct val="55000"/>
              </a:spcBef>
            </a:pPr>
            <a:r>
              <a:rPr lang="en-US" sz="2000" dirty="0">
                <a:solidFill>
                  <a:srgbClr val="E2FFC4"/>
                </a:solidFill>
              </a:rPr>
              <a:t>These regions propagate through the air as variations in air pressure and density, forming a </a:t>
            </a:r>
            <a:r>
              <a:rPr lang="en-US" sz="2000" b="1" i="1" dirty="0">
                <a:solidFill>
                  <a:srgbClr val="FF5924"/>
                </a:solidFill>
              </a:rPr>
              <a:t>longitudinal</a:t>
            </a:r>
            <a:r>
              <a:rPr lang="en-US" sz="2000" dirty="0">
                <a:solidFill>
                  <a:srgbClr val="FF5924"/>
                </a:solidFill>
              </a:rPr>
              <a:t> </a:t>
            </a:r>
            <a:r>
              <a:rPr lang="en-US" sz="2000" dirty="0">
                <a:solidFill>
                  <a:srgbClr val="E2FFC4"/>
                </a:solidFill>
              </a:rPr>
              <a:t>sound wave.</a:t>
            </a:r>
          </a:p>
        </p:txBody>
      </p:sp>
      <p:pic>
        <p:nvPicPr>
          <p:cNvPr id="2014213" name="Picture 5" descr="15_1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938" y="4724400"/>
            <a:ext cx="2894662" cy="1913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2"/>
          <p:cNvSpPr>
            <a:spLocks noGrp="1" noChangeArrowheads="1"/>
          </p:cNvSpPr>
          <p:nvPr>
            <p:ph type="title"/>
          </p:nvPr>
        </p:nvSpPr>
        <p:spPr>
          <a:xfrm>
            <a:off x="685800" y="0"/>
            <a:ext cx="7772400" cy="762000"/>
          </a:xfrm>
        </p:spPr>
        <p:txBody>
          <a:bodyPr/>
          <a:lstStyle/>
          <a:p>
            <a:r>
              <a:rPr lang="en-US" dirty="0"/>
              <a:t>Sound Waves</a:t>
            </a:r>
          </a:p>
        </p:txBody>
      </p:sp>
      <p:sp>
        <p:nvSpPr>
          <p:cNvPr id="2" name="Rectangle 1"/>
          <p:cNvSpPr/>
          <p:nvPr/>
        </p:nvSpPr>
        <p:spPr>
          <a:xfrm>
            <a:off x="4364421" y="2562376"/>
            <a:ext cx="4572000" cy="2092881"/>
          </a:xfrm>
          <a:prstGeom prst="rect">
            <a:avLst/>
          </a:prstGeom>
        </p:spPr>
        <p:txBody>
          <a:bodyPr>
            <a:spAutoFit/>
          </a:bodyPr>
          <a:lstStyle/>
          <a:p>
            <a:pPr lvl="1">
              <a:lnSpc>
                <a:spcPct val="80000"/>
              </a:lnSpc>
              <a:spcBef>
                <a:spcPct val="40000"/>
              </a:spcBef>
            </a:pPr>
            <a:r>
              <a:rPr lang="en-US" sz="2500" dirty="0">
                <a:solidFill>
                  <a:srgbClr val="E2FFC4"/>
                </a:solidFill>
              </a:rPr>
              <a:t>In room temperature air, sound waves travel  with a speed of 340 m/s or 750 MPH.</a:t>
            </a:r>
          </a:p>
          <a:p>
            <a:pPr lvl="1">
              <a:lnSpc>
                <a:spcPct val="80000"/>
              </a:lnSpc>
              <a:spcBef>
                <a:spcPct val="40000"/>
              </a:spcBef>
            </a:pPr>
            <a:r>
              <a:rPr lang="en-US" sz="2500" dirty="0">
                <a:solidFill>
                  <a:srgbClr val="E2FFC4"/>
                </a:solidFill>
              </a:rPr>
              <a:t>Sound waves can also travel through liquids and solids, often with higher speeds.</a:t>
            </a:r>
          </a:p>
        </p:txBody>
      </p:sp>
      <p:pic>
        <p:nvPicPr>
          <p:cNvPr id="6" name="Picture 4" descr="15_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3119487"/>
            <a:ext cx="4626588" cy="3205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97340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16" fill="hold" nodeType="clickEffect">
                                  <p:stCondLst>
                                    <p:cond delay="0"/>
                                  </p:stCondLst>
                                  <p:childTnLst>
                                    <p:animEffect transition="out" filter="circle(in)">
                                      <p:cBhvr>
                                        <p:cTn id="6" dur="2000"/>
                                        <p:tgtEl>
                                          <p:spTgt spid="6"/>
                                        </p:tgtEl>
                                      </p:cBhvr>
                                    </p:animEffect>
                                    <p:set>
                                      <p:cBhvr>
                                        <p:cTn id="7" dur="1" fill="hold">
                                          <p:stCondLst>
                                            <p:cond delay="1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B01BCC1-82BA-4C69-B9D4-5D762F07823D}" type="datetime1">
              <a:rPr lang="en-US"/>
              <a:pPr eaLnBrk="1" hangingPunct="1"/>
              <a:t>4/16/2020</a:t>
            </a:fld>
            <a:endParaRPr lang="en-US"/>
          </a:p>
        </p:txBody>
      </p:sp>
      <p:sp>
        <p:nvSpPr>
          <p:cNvPr id="2150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Physics 214 Fall 2010</a:t>
            </a:r>
          </a:p>
        </p:txBody>
      </p:sp>
      <p:sp>
        <p:nvSpPr>
          <p:cNvPr id="2150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E02CA5A-5041-4DE7-8D09-A2E3FFB2ABD4}" type="slidenum">
              <a:rPr lang="en-US"/>
              <a:pPr eaLnBrk="1" hangingPunct="1"/>
              <a:t>10</a:t>
            </a:fld>
            <a:endParaRPr lang="en-US"/>
          </a:p>
        </p:txBody>
      </p:sp>
      <p:pic>
        <p:nvPicPr>
          <p:cNvPr id="21509" name="Picture 2" descr="4A-03_siz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600200"/>
            <a:ext cx="2378075"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1" name="Rectangle 4"/>
          <p:cNvSpPr>
            <a:spLocks noChangeArrowheads="1"/>
          </p:cNvSpPr>
          <p:nvPr/>
        </p:nvSpPr>
        <p:spPr bwMode="auto">
          <a:xfrm>
            <a:off x="457200" y="228600"/>
            <a:ext cx="8229600" cy="639763"/>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altLang="zh-CN" sz="3200" b="1" dirty="0">
                <a:solidFill>
                  <a:srgbClr val="3333FF"/>
                </a:solidFill>
                <a:ea typeface="宋体" pitchFamily="2" charset="-122"/>
              </a:rPr>
              <a:t>4A-03 </a:t>
            </a:r>
            <a:r>
              <a:rPr lang="en-US" sz="3200" b="1" dirty="0">
                <a:solidFill>
                  <a:srgbClr val="3333FF"/>
                </a:solidFill>
              </a:rPr>
              <a:t>Sound Production in Bell Jar</a:t>
            </a:r>
            <a:endParaRPr lang="en-US" altLang="zh-CN" sz="3200" b="1" dirty="0">
              <a:solidFill>
                <a:srgbClr val="3333FF"/>
              </a:solidFill>
              <a:ea typeface="宋体" pitchFamily="2" charset="-122"/>
            </a:endParaRPr>
          </a:p>
        </p:txBody>
      </p:sp>
      <p:sp>
        <p:nvSpPr>
          <p:cNvPr id="21513" name="Text Box 6"/>
          <p:cNvSpPr txBox="1">
            <a:spLocks noChangeArrowheads="1"/>
          </p:cNvSpPr>
          <p:nvPr/>
        </p:nvSpPr>
        <p:spPr bwMode="auto">
          <a:xfrm>
            <a:off x="1524000" y="914400"/>
            <a:ext cx="7162800" cy="336550"/>
          </a:xfrm>
          <a:prstGeom prst="rect">
            <a:avLst/>
          </a:prstGeom>
          <a:solidFill>
            <a:srgbClr val="FFFF99"/>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600" b="1">
                <a:solidFill>
                  <a:srgbClr val="669900"/>
                </a:solidFill>
                <a:ea typeface="宋体" pitchFamily="2" charset="-122"/>
              </a:rPr>
              <a:t>Investigating the medium through which sound waves propagate</a:t>
            </a:r>
          </a:p>
        </p:txBody>
      </p:sp>
      <p:sp>
        <p:nvSpPr>
          <p:cNvPr id="2" name="TextBox 1"/>
          <p:cNvSpPr txBox="1"/>
          <p:nvPr/>
        </p:nvSpPr>
        <p:spPr>
          <a:xfrm>
            <a:off x="4038600" y="2133600"/>
            <a:ext cx="4191000" cy="1938992"/>
          </a:xfrm>
          <a:prstGeom prst="rect">
            <a:avLst/>
          </a:prstGeom>
          <a:noFill/>
        </p:spPr>
        <p:txBody>
          <a:bodyPr wrap="square" rtlCol="0">
            <a:spAutoFit/>
          </a:bodyPr>
          <a:lstStyle/>
          <a:p>
            <a:pPr algn="ctr"/>
            <a:r>
              <a:rPr lang="en-US" b="1" dirty="0">
                <a:solidFill>
                  <a:srgbClr val="FF0000"/>
                </a:solidFill>
              </a:rPr>
              <a:t>Quiz</a:t>
            </a:r>
            <a:r>
              <a:rPr lang="en-US" dirty="0"/>
              <a:t>: </a:t>
            </a:r>
          </a:p>
          <a:p>
            <a:r>
              <a:rPr lang="en-US" dirty="0"/>
              <a:t>Can Light travel in vacuum? </a:t>
            </a:r>
          </a:p>
          <a:p>
            <a:endParaRPr lang="en-US" dirty="0"/>
          </a:p>
          <a:p>
            <a:r>
              <a:rPr lang="en-US" dirty="0"/>
              <a:t>A: yes</a:t>
            </a:r>
          </a:p>
          <a:p>
            <a:r>
              <a:rPr lang="en-US" dirty="0"/>
              <a:t>B: No </a:t>
            </a:r>
          </a:p>
        </p:txBody>
      </p:sp>
    </p:spTree>
    <p:extLst>
      <p:ext uri="{BB962C8B-B14F-4D97-AF65-F5344CB8AC3E}">
        <p14:creationId xmlns:p14="http://schemas.microsoft.com/office/powerpoint/2010/main" val="210524982"/>
      </p:ext>
    </p:extLst>
  </p:cSld>
  <p:clrMapOvr>
    <a:masterClrMapping/>
  </p:clrMapOvr>
  <p:transition spd="med">
    <p:dissolv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9634" name="Rectangle 2"/>
          <p:cNvSpPr>
            <a:spLocks noGrp="1" noChangeArrowheads="1"/>
          </p:cNvSpPr>
          <p:nvPr>
            <p:ph type="body" idx="1"/>
          </p:nvPr>
        </p:nvSpPr>
        <p:spPr>
          <a:xfrm>
            <a:off x="228600" y="304800"/>
            <a:ext cx="8534400" cy="4114800"/>
          </a:xfrm>
        </p:spPr>
        <p:txBody>
          <a:bodyPr/>
          <a:lstStyle/>
          <a:p>
            <a:pPr>
              <a:lnSpc>
                <a:spcPct val="80000"/>
              </a:lnSpc>
            </a:pPr>
            <a:r>
              <a:rPr lang="en-US" sz="2800">
                <a:solidFill>
                  <a:srgbClr val="D5FFF9"/>
                </a:solidFill>
              </a:rPr>
              <a:t>Maxwell predicted the speed of electromagnetic waves in a vacuum using the Coulomb constant </a:t>
            </a:r>
            <a:r>
              <a:rPr lang="en-US" sz="2800" i="1">
                <a:solidFill>
                  <a:srgbClr val="FFBF8A"/>
                </a:solidFill>
              </a:rPr>
              <a:t>k</a:t>
            </a:r>
            <a:r>
              <a:rPr lang="en-US" sz="2800">
                <a:solidFill>
                  <a:srgbClr val="D5FFF9"/>
                </a:solidFill>
              </a:rPr>
              <a:t> in Coulomb’s law and the magnetic force constant </a:t>
            </a:r>
            <a:r>
              <a:rPr lang="en-US" sz="2800" i="1">
                <a:solidFill>
                  <a:srgbClr val="FFBF8A"/>
                </a:solidFill>
              </a:rPr>
              <a:t>k</a:t>
            </a:r>
            <a:r>
              <a:rPr lang="en-US" sz="2800" i="1">
                <a:solidFill>
                  <a:srgbClr val="FFBF8A"/>
                </a:solidFill>
                <a:latin typeface="Symbol" pitchFamily="18" charset="2"/>
                <a:sym typeface="Symbol" pitchFamily="18" charset="2"/>
              </a:rPr>
              <a:t></a:t>
            </a:r>
            <a:r>
              <a:rPr lang="en-US" sz="2800">
                <a:solidFill>
                  <a:srgbClr val="D5FFF9"/>
                </a:solidFill>
              </a:rPr>
              <a:t> in Ampere’s law:</a:t>
            </a:r>
          </a:p>
          <a:p>
            <a:pPr>
              <a:lnSpc>
                <a:spcPct val="80000"/>
              </a:lnSpc>
            </a:pPr>
            <a:endParaRPr lang="en-US" sz="2800">
              <a:solidFill>
                <a:srgbClr val="D5FFF9"/>
              </a:solidFill>
            </a:endParaRPr>
          </a:p>
          <a:p>
            <a:pPr>
              <a:lnSpc>
                <a:spcPct val="80000"/>
              </a:lnSpc>
            </a:pPr>
            <a:endParaRPr lang="en-US" sz="2800">
              <a:solidFill>
                <a:srgbClr val="D5FFF9"/>
              </a:solidFill>
            </a:endParaRPr>
          </a:p>
          <a:p>
            <a:pPr>
              <a:lnSpc>
                <a:spcPct val="80000"/>
              </a:lnSpc>
            </a:pPr>
            <a:r>
              <a:rPr lang="en-US" sz="2800">
                <a:solidFill>
                  <a:srgbClr val="D5FFF9"/>
                </a:solidFill>
              </a:rPr>
              <a:t>This was equal to the known value for the speed of light!</a:t>
            </a:r>
          </a:p>
        </p:txBody>
      </p:sp>
      <p:pic>
        <p:nvPicPr>
          <p:cNvPr id="1989636" name="Picture 4" descr="16_0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4241800"/>
            <a:ext cx="8856663" cy="2571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989637" name="Object 5"/>
          <p:cNvGraphicFramePr>
            <a:graphicFrameLocks noChangeAspect="1"/>
          </p:cNvGraphicFramePr>
          <p:nvPr/>
        </p:nvGraphicFramePr>
        <p:xfrm>
          <a:off x="4419600" y="1676400"/>
          <a:ext cx="3475038" cy="538163"/>
        </p:xfrm>
        <a:graphic>
          <a:graphicData uri="http://schemas.openxmlformats.org/presentationml/2006/ole">
            <mc:AlternateContent xmlns:mc="http://schemas.openxmlformats.org/markup-compatibility/2006">
              <mc:Choice xmlns:v="urn:schemas-microsoft-com:vml" Requires="v">
                <p:oleObj spid="_x0000_s2052548" name="Equation" r:id="rId5" imgW="1473200" imgH="228600" progId="Equation.3">
                  <p:embed/>
                </p:oleObj>
              </mc:Choice>
              <mc:Fallback>
                <p:oleObj name="Equation" r:id="rId5" imgW="1473200" imgH="2286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19600" y="1676400"/>
                        <a:ext cx="3475038" cy="538163"/>
                      </a:xfrm>
                      <a:prstGeom prst="rect">
                        <a:avLst/>
                      </a:prstGeom>
                      <a:solidFill>
                        <a:srgbClr val="EFFF5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89638" name="Object 6"/>
          <p:cNvGraphicFramePr>
            <a:graphicFrameLocks noChangeAspect="1"/>
          </p:cNvGraphicFramePr>
          <p:nvPr/>
        </p:nvGraphicFramePr>
        <p:xfrm>
          <a:off x="5105400" y="3200400"/>
          <a:ext cx="2247900" cy="479425"/>
        </p:xfrm>
        <a:graphic>
          <a:graphicData uri="http://schemas.openxmlformats.org/presentationml/2006/ole">
            <mc:AlternateContent xmlns:mc="http://schemas.openxmlformats.org/markup-compatibility/2006">
              <mc:Choice xmlns:v="urn:schemas-microsoft-com:vml" Requires="v">
                <p:oleObj spid="_x0000_s2052549" name="Equation" r:id="rId7" imgW="952500" imgH="203200" progId="Equation.3">
                  <p:embed/>
                </p:oleObj>
              </mc:Choice>
              <mc:Fallback>
                <p:oleObj name="Equation" r:id="rId7" imgW="952500" imgH="2032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05400" y="3200400"/>
                        <a:ext cx="2247900" cy="479425"/>
                      </a:xfrm>
                      <a:prstGeom prst="rect">
                        <a:avLst/>
                      </a:prstGeom>
                      <a:solidFill>
                        <a:srgbClr val="EFFF5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989639" name="Text Box 7"/>
          <p:cNvSpPr txBox="1">
            <a:spLocks noChangeArrowheads="1"/>
          </p:cNvSpPr>
          <p:nvPr/>
        </p:nvSpPr>
        <p:spPr bwMode="auto">
          <a:xfrm>
            <a:off x="457200" y="3810000"/>
            <a:ext cx="8059738" cy="457200"/>
          </a:xfrm>
          <a:prstGeom prst="rect">
            <a:avLst/>
          </a:prstGeom>
          <a:noFill/>
          <a:ln>
            <a:noFill/>
          </a:ln>
          <a:effectLst>
            <a:outerShdw dist="35921" dir="2700000" algn="ctr" rotWithShape="0">
              <a:schemeClr val="tx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atin typeface="Arial Black" pitchFamily="34" charset="0"/>
              </a:rPr>
              <a:t>Fizeau’s wheel for measuring the speed of light</a:t>
            </a:r>
          </a:p>
        </p:txBody>
      </p:sp>
    </p:spTree>
    <p:extLst>
      <p:ext uri="{BB962C8B-B14F-4D97-AF65-F5344CB8AC3E}">
        <p14:creationId xmlns:p14="http://schemas.microsoft.com/office/powerpoint/2010/main" val="949248679"/>
      </p:ext>
    </p:extLst>
  </p:cSld>
  <p:clrMapOvr>
    <a:masterClrMapping/>
  </p:clrMapOvr>
  <p:transition spd="med">
    <p:dissolv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0674" name="Rectangle 2"/>
          <p:cNvSpPr>
            <a:spLocks noGrp="1" noChangeArrowheads="1"/>
          </p:cNvSpPr>
          <p:nvPr>
            <p:ph type="title"/>
          </p:nvPr>
        </p:nvSpPr>
        <p:spPr>
          <a:xfrm>
            <a:off x="0" y="406400"/>
            <a:ext cx="9144000" cy="1554163"/>
          </a:xfrm>
        </p:spPr>
        <p:txBody>
          <a:bodyPr/>
          <a:lstStyle/>
          <a:p>
            <a:r>
              <a:rPr lang="en-US" sz="3200"/>
              <a:t>There is a wide spectrum of frequencies and wavelengths of electromagnetic waves.</a:t>
            </a:r>
            <a:endParaRPr lang="en-US"/>
          </a:p>
        </p:txBody>
      </p:sp>
      <p:sp>
        <p:nvSpPr>
          <p:cNvPr id="1180675" name="Rectangle 3"/>
          <p:cNvSpPr>
            <a:spLocks noGrp="1" noChangeArrowheads="1"/>
          </p:cNvSpPr>
          <p:nvPr>
            <p:ph type="body" idx="1"/>
          </p:nvPr>
        </p:nvSpPr>
        <p:spPr>
          <a:xfrm>
            <a:off x="-91394" y="1905000"/>
            <a:ext cx="8915400" cy="1143000"/>
          </a:xfrm>
        </p:spPr>
        <p:txBody>
          <a:bodyPr/>
          <a:lstStyle/>
          <a:p>
            <a:pPr lvl="1"/>
            <a:r>
              <a:rPr lang="en-US" dirty="0">
                <a:solidFill>
                  <a:srgbClr val="D5FFF9"/>
                </a:solidFill>
              </a:rPr>
              <a:t>Different types of electromagnetic waves have different wavelengths and frequencies.</a:t>
            </a:r>
          </a:p>
        </p:txBody>
      </p:sp>
      <p:pic>
        <p:nvPicPr>
          <p:cNvPr id="1180679" name="Picture 7" descr="16_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3492500"/>
            <a:ext cx="8856663" cy="330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3"/>
          <p:cNvSpPr txBox="1">
            <a:spLocks noChangeArrowheads="1"/>
          </p:cNvSpPr>
          <p:nvPr/>
        </p:nvSpPr>
        <p:spPr bwMode="auto">
          <a:xfrm>
            <a:off x="-287337" y="2921000"/>
            <a:ext cx="9296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lnSpc>
                <a:spcPct val="90000"/>
              </a:lnSpc>
              <a:spcBef>
                <a:spcPct val="20000"/>
              </a:spcBef>
              <a:spcAft>
                <a:spcPct val="0"/>
              </a:spcAft>
              <a:buClr>
                <a:schemeClr val="folHlink"/>
              </a:buClr>
              <a:buSzPct val="85000"/>
              <a:buFont typeface="Wingdings" pitchFamily="79" charset="2"/>
              <a:buChar char="v"/>
              <a:defRPr sz="3200">
                <a:solidFill>
                  <a:schemeClr val="tx1"/>
                </a:solidFill>
                <a:latin typeface="+mn-lt"/>
                <a:ea typeface="+mn-ea"/>
                <a:cs typeface="+mn-cs"/>
              </a:defRPr>
            </a:lvl1pPr>
            <a:lvl2pPr marL="742950" indent="-285750" algn="l" rtl="0" fontAlgn="base">
              <a:lnSpc>
                <a:spcPct val="90000"/>
              </a:lnSpc>
              <a:spcBef>
                <a:spcPct val="20000"/>
              </a:spcBef>
              <a:spcAft>
                <a:spcPct val="0"/>
              </a:spcAft>
              <a:buClr>
                <a:schemeClr val="tx2"/>
              </a:buClr>
              <a:buSzPct val="70000"/>
              <a:buFont typeface="Wingdings" pitchFamily="79" charset="2"/>
              <a:buChar char="l"/>
              <a:defRPr sz="2800">
                <a:solidFill>
                  <a:schemeClr val="tx1"/>
                </a:solidFill>
                <a:latin typeface="+mn-lt"/>
              </a:defRPr>
            </a:lvl2pPr>
            <a:lvl3pPr marL="1143000" indent="-228600" algn="l" rtl="0" fontAlgn="base">
              <a:lnSpc>
                <a:spcPct val="90000"/>
              </a:lnSpc>
              <a:spcBef>
                <a:spcPct val="20000"/>
              </a:spcBef>
              <a:spcAft>
                <a:spcPct val="0"/>
              </a:spcAft>
              <a:buClr>
                <a:schemeClr val="hlink"/>
              </a:buClr>
              <a:buSzPct val="65000"/>
              <a:buFont typeface="Wingdings" pitchFamily="79" charset="2"/>
              <a:buChar char="l"/>
              <a:defRPr sz="2400">
                <a:solidFill>
                  <a:schemeClr val="tx1"/>
                </a:solidFill>
                <a:latin typeface="+mn-lt"/>
              </a:defRPr>
            </a:lvl3pPr>
            <a:lvl4pPr marL="1600200" indent="-228600" algn="l" rtl="0" fontAlgn="base">
              <a:lnSpc>
                <a:spcPct val="90000"/>
              </a:lnSpc>
              <a:spcBef>
                <a:spcPct val="20000"/>
              </a:spcBef>
              <a:spcAft>
                <a:spcPct val="0"/>
              </a:spcAft>
              <a:buClr>
                <a:schemeClr val="accent1"/>
              </a:buClr>
              <a:buSzPct val="60000"/>
              <a:buFont typeface="Wingdings" pitchFamily="79" charset="2"/>
              <a:buChar char="l"/>
              <a:defRPr sz="2000">
                <a:solidFill>
                  <a:schemeClr val="tx1"/>
                </a:solidFill>
                <a:latin typeface="+mn-lt"/>
              </a:defRPr>
            </a:lvl4pPr>
            <a:lvl5pPr marL="2057400" indent="-228600" algn="l" rtl="0" fontAlgn="base">
              <a:lnSpc>
                <a:spcPct val="90000"/>
              </a:lnSpc>
              <a:spcBef>
                <a:spcPct val="20000"/>
              </a:spcBef>
              <a:spcAft>
                <a:spcPct val="0"/>
              </a:spcAft>
              <a:buClr>
                <a:schemeClr val="accent2"/>
              </a:buClr>
              <a:buSzPct val="60000"/>
              <a:buFont typeface="Wingdings" pitchFamily="79" charset="2"/>
              <a:buChar char="l"/>
              <a:defRPr sz="2000">
                <a:solidFill>
                  <a:schemeClr val="tx1"/>
                </a:solidFill>
                <a:latin typeface="+mn-lt"/>
              </a:defRPr>
            </a:lvl5pPr>
            <a:lvl6pPr marL="2514600" indent="-228600" algn="l" rtl="0" fontAlgn="base">
              <a:lnSpc>
                <a:spcPct val="90000"/>
              </a:lnSpc>
              <a:spcBef>
                <a:spcPct val="20000"/>
              </a:spcBef>
              <a:spcAft>
                <a:spcPct val="0"/>
              </a:spcAft>
              <a:buClr>
                <a:schemeClr val="accent2"/>
              </a:buClr>
              <a:buSzPct val="60000"/>
              <a:buFont typeface="Wingdings" pitchFamily="79" charset="2"/>
              <a:buChar char="l"/>
              <a:defRPr sz="2000">
                <a:solidFill>
                  <a:schemeClr val="tx1"/>
                </a:solidFill>
                <a:latin typeface="+mn-lt"/>
              </a:defRPr>
            </a:lvl6pPr>
            <a:lvl7pPr marL="2971800" indent="-228600" algn="l" rtl="0" fontAlgn="base">
              <a:lnSpc>
                <a:spcPct val="90000"/>
              </a:lnSpc>
              <a:spcBef>
                <a:spcPct val="20000"/>
              </a:spcBef>
              <a:spcAft>
                <a:spcPct val="0"/>
              </a:spcAft>
              <a:buClr>
                <a:schemeClr val="accent2"/>
              </a:buClr>
              <a:buSzPct val="60000"/>
              <a:buFont typeface="Wingdings" pitchFamily="79" charset="2"/>
              <a:buChar char="l"/>
              <a:defRPr sz="2000">
                <a:solidFill>
                  <a:schemeClr val="tx1"/>
                </a:solidFill>
                <a:latin typeface="+mn-lt"/>
              </a:defRPr>
            </a:lvl7pPr>
            <a:lvl8pPr marL="3429000" indent="-228600" algn="l" rtl="0" fontAlgn="base">
              <a:lnSpc>
                <a:spcPct val="90000"/>
              </a:lnSpc>
              <a:spcBef>
                <a:spcPct val="20000"/>
              </a:spcBef>
              <a:spcAft>
                <a:spcPct val="0"/>
              </a:spcAft>
              <a:buClr>
                <a:schemeClr val="accent2"/>
              </a:buClr>
              <a:buSzPct val="60000"/>
              <a:buFont typeface="Wingdings" pitchFamily="79" charset="2"/>
              <a:buChar char="l"/>
              <a:defRPr sz="2000">
                <a:solidFill>
                  <a:schemeClr val="tx1"/>
                </a:solidFill>
                <a:latin typeface="+mn-lt"/>
              </a:defRPr>
            </a:lvl8pPr>
            <a:lvl9pPr marL="3886200" indent="-228600" algn="l" rtl="0" fontAlgn="base">
              <a:lnSpc>
                <a:spcPct val="90000"/>
              </a:lnSpc>
              <a:spcBef>
                <a:spcPct val="20000"/>
              </a:spcBef>
              <a:spcAft>
                <a:spcPct val="0"/>
              </a:spcAft>
              <a:buClr>
                <a:schemeClr val="accent2"/>
              </a:buClr>
              <a:buSzPct val="60000"/>
              <a:buFont typeface="Wingdings" pitchFamily="79" charset="2"/>
              <a:buChar char="l"/>
              <a:defRPr sz="2000">
                <a:solidFill>
                  <a:schemeClr val="tx1"/>
                </a:solidFill>
                <a:latin typeface="+mn-lt"/>
              </a:defRPr>
            </a:lvl9pPr>
          </a:lstStyle>
          <a:p>
            <a:pPr lvl="1">
              <a:lnSpc>
                <a:spcPct val="80000"/>
              </a:lnSpc>
            </a:pPr>
            <a:r>
              <a:rPr lang="en-US" dirty="0">
                <a:solidFill>
                  <a:srgbClr val="D5FFF9"/>
                </a:solidFill>
              </a:rPr>
              <a:t>Together they form the </a:t>
            </a:r>
            <a:r>
              <a:rPr lang="en-US" b="1" i="1" dirty="0">
                <a:solidFill>
                  <a:schemeClr val="accent1"/>
                </a:solidFill>
              </a:rPr>
              <a:t>electromagnetic spectrum</a:t>
            </a:r>
            <a:r>
              <a:rPr lang="en-US" dirty="0">
                <a:solidFill>
                  <a:srgbClr val="D5FFF9"/>
                </a:solidFill>
              </a:rPr>
              <a:t>.</a:t>
            </a:r>
          </a:p>
        </p:txBody>
      </p:sp>
    </p:spTree>
    <p:extLst>
      <p:ext uri="{BB962C8B-B14F-4D97-AF65-F5344CB8AC3E}">
        <p14:creationId xmlns:p14="http://schemas.microsoft.com/office/powerpoint/2010/main" val="4128912671"/>
      </p:ext>
    </p:extLst>
  </p:cSld>
  <p:clrMapOvr>
    <a:masterClrMapping/>
  </p:clrMapOvr>
  <p:transition spd="med">
    <p:dissolv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3730" name="Rectangle 2"/>
          <p:cNvSpPr>
            <a:spLocks noGrp="1" noChangeArrowheads="1"/>
          </p:cNvSpPr>
          <p:nvPr>
            <p:ph type="title"/>
          </p:nvPr>
        </p:nvSpPr>
        <p:spPr>
          <a:xfrm>
            <a:off x="0" y="406400"/>
            <a:ext cx="9144000" cy="1554163"/>
          </a:xfrm>
        </p:spPr>
        <p:txBody>
          <a:bodyPr/>
          <a:lstStyle/>
          <a:p>
            <a:r>
              <a:rPr lang="en-US" sz="3200"/>
              <a:t>There is a wide spectrum of frequencies and wavelengths of electromagnetic waves.</a:t>
            </a:r>
            <a:endParaRPr lang="en-US"/>
          </a:p>
        </p:txBody>
      </p:sp>
      <p:sp>
        <p:nvSpPr>
          <p:cNvPr id="1993731" name="Rectangle 3"/>
          <p:cNvSpPr>
            <a:spLocks noGrp="1" noChangeArrowheads="1"/>
          </p:cNvSpPr>
          <p:nvPr>
            <p:ph type="body" idx="1"/>
          </p:nvPr>
        </p:nvSpPr>
        <p:spPr>
          <a:xfrm>
            <a:off x="0" y="2362200"/>
            <a:ext cx="9144000" cy="1143000"/>
          </a:xfrm>
        </p:spPr>
        <p:txBody>
          <a:bodyPr/>
          <a:lstStyle/>
          <a:p>
            <a:pPr lvl="1">
              <a:lnSpc>
                <a:spcPct val="80000"/>
              </a:lnSpc>
            </a:pPr>
            <a:r>
              <a:rPr lang="en-US">
                <a:solidFill>
                  <a:srgbClr val="D5FFF9"/>
                </a:solidFill>
              </a:rPr>
              <a:t>Since they all travel at the speed of light </a:t>
            </a:r>
            <a:r>
              <a:rPr lang="en-US">
                <a:solidFill>
                  <a:schemeClr val="hlink"/>
                </a:solidFill>
                <a:latin typeface="Times New Roman" pitchFamily="18" charset="0"/>
              </a:rPr>
              <a:t>c</a:t>
            </a:r>
            <a:r>
              <a:rPr lang="en-US">
                <a:solidFill>
                  <a:srgbClr val="D5FFF9"/>
                </a:solidFill>
              </a:rPr>
              <a:t> in a vacuum, their frequencies and wavelengths are related by:</a:t>
            </a:r>
            <a:r>
              <a:rPr lang="en-US"/>
              <a:t> 	</a:t>
            </a:r>
            <a:r>
              <a:rPr lang="en-US" i="1">
                <a:solidFill>
                  <a:schemeClr val="hlink"/>
                </a:solidFill>
                <a:latin typeface="Times New Roman" pitchFamily="18" charset="0"/>
              </a:rPr>
              <a:t>v = c = f</a:t>
            </a:r>
            <a:r>
              <a:rPr lang="en-US" i="1">
                <a:solidFill>
                  <a:schemeClr val="hlink"/>
                </a:solidFill>
              </a:rPr>
              <a:t> </a:t>
            </a:r>
            <a:r>
              <a:rPr lang="en-US" i="1">
                <a:solidFill>
                  <a:schemeClr val="hlink"/>
                </a:solidFill>
                <a:sym typeface="Symbol" pitchFamily="18" charset="2"/>
              </a:rPr>
              <a:t></a:t>
            </a:r>
          </a:p>
        </p:txBody>
      </p:sp>
      <p:pic>
        <p:nvPicPr>
          <p:cNvPr id="1993732" name="Picture 4" descr="16_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3492500"/>
            <a:ext cx="8856663" cy="330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03415103"/>
      </p:ext>
    </p:extLst>
  </p:cSld>
  <p:clrMapOvr>
    <a:masterClrMapping/>
  </p:clrMapOvr>
  <p:transition spd="med">
    <p:dissolv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9810" name="Rectangle 2"/>
          <p:cNvSpPr>
            <a:spLocks noGrp="1" noChangeArrowheads="1"/>
          </p:cNvSpPr>
          <p:nvPr>
            <p:ph type="title"/>
          </p:nvPr>
        </p:nvSpPr>
        <p:spPr>
          <a:xfrm>
            <a:off x="0" y="803275"/>
            <a:ext cx="9144000" cy="1066800"/>
          </a:xfrm>
          <a:noFill/>
        </p:spPr>
        <p:txBody>
          <a:bodyPr/>
          <a:lstStyle/>
          <a:p>
            <a:r>
              <a:rPr lang="en-US" sz="3200" dirty="0">
                <a:solidFill>
                  <a:srgbClr val="EFFF5D"/>
                </a:solidFill>
                <a:latin typeface="Comic Sans MS" pitchFamily="66" charset="0"/>
              </a:rPr>
              <a:t>What is the frequency of radio waves with a wavelength of 10 m in </a:t>
            </a:r>
            <a:r>
              <a:rPr lang="en-US" sz="3200" dirty="0" err="1">
                <a:solidFill>
                  <a:srgbClr val="EFFF5D"/>
                </a:solidFill>
                <a:latin typeface="Comic Sans MS" pitchFamily="66" charset="0"/>
              </a:rPr>
              <a:t>vaccum</a:t>
            </a:r>
            <a:r>
              <a:rPr lang="en-US" sz="3200" dirty="0">
                <a:solidFill>
                  <a:srgbClr val="EFFF5D"/>
                </a:solidFill>
                <a:latin typeface="Comic Sans MS" pitchFamily="66" charset="0"/>
              </a:rPr>
              <a:t>?</a:t>
            </a:r>
            <a:endParaRPr lang="en-US" dirty="0"/>
          </a:p>
        </p:txBody>
      </p:sp>
      <p:sp>
        <p:nvSpPr>
          <p:cNvPr id="1399815" name="Text Box 7"/>
          <p:cNvSpPr txBox="1">
            <a:spLocks noChangeArrowheads="1"/>
          </p:cNvSpPr>
          <p:nvPr/>
        </p:nvSpPr>
        <p:spPr bwMode="auto">
          <a:xfrm>
            <a:off x="838200" y="4876800"/>
            <a:ext cx="70104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 typeface="Symbol" pitchFamily="18" charset="2"/>
              <a:buNone/>
            </a:pPr>
            <a:r>
              <a:rPr lang="en-US" i="1" dirty="0">
                <a:sym typeface="Symbol" pitchFamily="18" charset="2"/>
              </a:rPr>
              <a:t></a:t>
            </a:r>
            <a:r>
              <a:rPr lang="en-US" i="1" dirty="0"/>
              <a:t> </a:t>
            </a:r>
            <a:r>
              <a:rPr lang="en-US" dirty="0">
                <a:latin typeface="Arial" charset="0"/>
                <a:sym typeface="Symbol" pitchFamily="18" charset="2"/>
              </a:rPr>
              <a:t>= 10 m		 	</a:t>
            </a:r>
            <a:r>
              <a:rPr lang="en-US" i="1" dirty="0"/>
              <a:t>f</a:t>
            </a:r>
            <a:r>
              <a:rPr lang="en-US" dirty="0">
                <a:latin typeface="Arial" charset="0"/>
              </a:rPr>
              <a:t> = </a:t>
            </a:r>
            <a:r>
              <a:rPr lang="en-US" i="1" dirty="0"/>
              <a:t>v </a:t>
            </a:r>
            <a:r>
              <a:rPr lang="en-US" dirty="0">
                <a:latin typeface="Arial" charset="0"/>
                <a:sym typeface="Symbol" pitchFamily="18" charset="2"/>
              </a:rPr>
              <a:t>/</a:t>
            </a:r>
            <a:r>
              <a:rPr lang="en-US" i="1" dirty="0"/>
              <a:t> </a:t>
            </a:r>
            <a:r>
              <a:rPr lang="en-US" i="1" dirty="0">
                <a:sym typeface="Symbol" pitchFamily="18" charset="2"/>
              </a:rPr>
              <a:t></a:t>
            </a:r>
            <a:r>
              <a:rPr lang="en-US" i="1" baseline="-25000" dirty="0"/>
              <a:t> </a:t>
            </a:r>
            <a:endParaRPr lang="en-US" dirty="0">
              <a:latin typeface="Arial" charset="0"/>
              <a:sym typeface="Symbol" pitchFamily="18" charset="2"/>
            </a:endParaRPr>
          </a:p>
          <a:p>
            <a:pPr>
              <a:buFont typeface="Symbol" pitchFamily="18" charset="2"/>
              <a:buNone/>
            </a:pPr>
            <a:r>
              <a:rPr lang="en-US" i="1" dirty="0"/>
              <a:t>v </a:t>
            </a:r>
            <a:r>
              <a:rPr lang="en-US" dirty="0">
                <a:latin typeface="Arial" charset="0"/>
                <a:sym typeface="Symbol" pitchFamily="18" charset="2"/>
              </a:rPr>
              <a:t>= </a:t>
            </a:r>
            <a:r>
              <a:rPr lang="en-US" i="1" dirty="0"/>
              <a:t>c</a:t>
            </a:r>
            <a:r>
              <a:rPr lang="en-US" dirty="0">
                <a:latin typeface="Arial" charset="0"/>
                <a:sym typeface="Symbol" pitchFamily="18" charset="2"/>
              </a:rPr>
              <a:t> = 3 x 10</a:t>
            </a:r>
            <a:r>
              <a:rPr lang="en-US" baseline="30000" dirty="0">
                <a:latin typeface="Arial" charset="0"/>
                <a:sym typeface="Symbol" pitchFamily="18" charset="2"/>
              </a:rPr>
              <a:t>8</a:t>
            </a:r>
            <a:r>
              <a:rPr lang="en-US" dirty="0">
                <a:latin typeface="Arial" charset="0"/>
                <a:sym typeface="Symbol" pitchFamily="18" charset="2"/>
              </a:rPr>
              <a:t> m/s		= (3 x 10</a:t>
            </a:r>
            <a:r>
              <a:rPr lang="en-US" baseline="30000" dirty="0">
                <a:latin typeface="Arial" charset="0"/>
                <a:sym typeface="Symbol" pitchFamily="18" charset="2"/>
              </a:rPr>
              <a:t>8</a:t>
            </a:r>
            <a:r>
              <a:rPr lang="en-US" dirty="0">
                <a:latin typeface="Arial" charset="0"/>
                <a:sym typeface="Symbol" pitchFamily="18" charset="2"/>
              </a:rPr>
              <a:t> m/s) / 10 m</a:t>
            </a:r>
          </a:p>
          <a:p>
            <a:pPr>
              <a:buFont typeface="Symbol" pitchFamily="18" charset="2"/>
              <a:buNone/>
            </a:pPr>
            <a:r>
              <a:rPr lang="en-US" i="1" dirty="0"/>
              <a:t>v </a:t>
            </a:r>
            <a:r>
              <a:rPr lang="en-US" dirty="0">
                <a:latin typeface="Arial" charset="0"/>
                <a:sym typeface="Symbol" pitchFamily="18" charset="2"/>
              </a:rPr>
              <a:t>= </a:t>
            </a:r>
            <a:r>
              <a:rPr lang="en-US" i="1" dirty="0"/>
              <a:t>f </a:t>
            </a:r>
            <a:r>
              <a:rPr lang="en-US" i="1" dirty="0">
                <a:sym typeface="Symbol" pitchFamily="18" charset="2"/>
              </a:rPr>
              <a:t>				</a:t>
            </a:r>
            <a:r>
              <a:rPr lang="en-US" dirty="0">
                <a:latin typeface="Arial" charset="0"/>
                <a:sym typeface="Symbol" pitchFamily="18" charset="2"/>
              </a:rPr>
              <a:t>= </a:t>
            </a:r>
            <a:r>
              <a:rPr lang="en-US" dirty="0">
                <a:solidFill>
                  <a:srgbClr val="FA4F9F"/>
                </a:solidFill>
                <a:latin typeface="Arial" charset="0"/>
                <a:sym typeface="Symbol" pitchFamily="18" charset="2"/>
              </a:rPr>
              <a:t>3 x 10</a:t>
            </a:r>
            <a:r>
              <a:rPr lang="en-US" baseline="30000" dirty="0">
                <a:solidFill>
                  <a:srgbClr val="FA4F9F"/>
                </a:solidFill>
                <a:latin typeface="Arial" charset="0"/>
                <a:sym typeface="Symbol" pitchFamily="18" charset="2"/>
              </a:rPr>
              <a:t>7</a:t>
            </a:r>
            <a:r>
              <a:rPr lang="en-US" dirty="0">
                <a:solidFill>
                  <a:srgbClr val="FA4F9F"/>
                </a:solidFill>
                <a:latin typeface="Arial" charset="0"/>
                <a:sym typeface="Symbol" pitchFamily="18" charset="2"/>
              </a:rPr>
              <a:t> Hz</a:t>
            </a:r>
            <a:endParaRPr lang="en-US" dirty="0">
              <a:latin typeface="Arial" charset="0"/>
              <a:sym typeface="Symbol" pitchFamily="18" charset="2"/>
            </a:endParaRPr>
          </a:p>
        </p:txBody>
      </p:sp>
      <p:sp>
        <p:nvSpPr>
          <p:cNvPr id="2" name="TextBox 1"/>
          <p:cNvSpPr txBox="1"/>
          <p:nvPr/>
        </p:nvSpPr>
        <p:spPr>
          <a:xfrm>
            <a:off x="457200" y="2209800"/>
            <a:ext cx="7620000" cy="2308324"/>
          </a:xfrm>
          <a:prstGeom prst="rect">
            <a:avLst/>
          </a:prstGeom>
          <a:noFill/>
        </p:spPr>
        <p:txBody>
          <a:bodyPr wrap="square" rtlCol="0">
            <a:spAutoFit/>
          </a:bodyPr>
          <a:lstStyle/>
          <a:p>
            <a:pPr marL="457200" indent="-457200">
              <a:buFont typeface="Symbol" pitchFamily="18" charset="2"/>
              <a:buAutoNum type="alphaUcPeriod"/>
            </a:pPr>
            <a:r>
              <a:rPr lang="en-US" dirty="0">
                <a:latin typeface="Arial" charset="0"/>
                <a:sym typeface="Symbol" pitchFamily="18" charset="2"/>
              </a:rPr>
              <a:t>1 x 10</a:t>
            </a:r>
            <a:r>
              <a:rPr lang="en-US" baseline="30000" dirty="0">
                <a:latin typeface="Arial" charset="0"/>
                <a:sym typeface="Symbol" pitchFamily="18" charset="2"/>
              </a:rPr>
              <a:t>7</a:t>
            </a:r>
            <a:r>
              <a:rPr lang="en-US" dirty="0">
                <a:latin typeface="Arial" charset="0"/>
                <a:sym typeface="Symbol" pitchFamily="18" charset="2"/>
              </a:rPr>
              <a:t> Hz</a:t>
            </a:r>
          </a:p>
          <a:p>
            <a:pPr marL="457200" indent="-457200">
              <a:buFont typeface="Symbol" pitchFamily="18" charset="2"/>
              <a:buAutoNum type="alphaUcPeriod"/>
            </a:pPr>
            <a:r>
              <a:rPr lang="en-US" dirty="0">
                <a:latin typeface="Arial" charset="0"/>
                <a:sym typeface="Symbol" pitchFamily="18" charset="2"/>
              </a:rPr>
              <a:t>3 x 10</a:t>
            </a:r>
            <a:r>
              <a:rPr lang="en-US" baseline="30000" dirty="0">
                <a:latin typeface="Arial" charset="0"/>
                <a:sym typeface="Symbol" pitchFamily="18" charset="2"/>
              </a:rPr>
              <a:t>7</a:t>
            </a:r>
            <a:r>
              <a:rPr lang="en-US" dirty="0">
                <a:latin typeface="Arial" charset="0"/>
                <a:sym typeface="Symbol" pitchFamily="18" charset="2"/>
              </a:rPr>
              <a:t> Hz</a:t>
            </a:r>
          </a:p>
          <a:p>
            <a:pPr marL="457200" indent="-457200">
              <a:buFont typeface="Symbol" pitchFamily="18" charset="2"/>
              <a:buAutoNum type="alphaUcPeriod"/>
            </a:pPr>
            <a:r>
              <a:rPr lang="en-US" dirty="0">
                <a:latin typeface="Arial" charset="0"/>
                <a:sym typeface="Symbol" pitchFamily="18" charset="2"/>
              </a:rPr>
              <a:t>2 x 10</a:t>
            </a:r>
            <a:r>
              <a:rPr lang="en-US" baseline="30000" dirty="0">
                <a:latin typeface="Arial" charset="0"/>
                <a:sym typeface="Symbol" pitchFamily="18" charset="2"/>
              </a:rPr>
              <a:t>7</a:t>
            </a:r>
            <a:r>
              <a:rPr lang="en-US" dirty="0">
                <a:latin typeface="Arial" charset="0"/>
                <a:sym typeface="Symbol" pitchFamily="18" charset="2"/>
              </a:rPr>
              <a:t> Hz</a:t>
            </a:r>
          </a:p>
          <a:p>
            <a:pPr marL="457200" indent="-457200">
              <a:buFont typeface="Symbol" pitchFamily="18" charset="2"/>
              <a:buAutoNum type="alphaUcPeriod"/>
            </a:pPr>
            <a:r>
              <a:rPr lang="en-US" dirty="0">
                <a:latin typeface="Arial" charset="0"/>
                <a:sym typeface="Symbol" pitchFamily="18" charset="2"/>
              </a:rPr>
              <a:t>5 x 10</a:t>
            </a:r>
            <a:r>
              <a:rPr lang="en-US" baseline="30000" dirty="0">
                <a:latin typeface="Arial" charset="0"/>
                <a:sym typeface="Symbol" pitchFamily="18" charset="2"/>
              </a:rPr>
              <a:t>7</a:t>
            </a:r>
            <a:r>
              <a:rPr lang="en-US" dirty="0">
                <a:latin typeface="Arial" charset="0"/>
                <a:sym typeface="Symbol" pitchFamily="18" charset="2"/>
              </a:rPr>
              <a:t> Hz</a:t>
            </a:r>
          </a:p>
          <a:p>
            <a:pPr marL="457200" indent="-457200">
              <a:buFont typeface="Symbol" pitchFamily="18" charset="2"/>
              <a:buAutoNum type="alphaUcPeriod"/>
            </a:pPr>
            <a:r>
              <a:rPr lang="en-US" dirty="0">
                <a:latin typeface="Arial" charset="0"/>
                <a:sym typeface="Symbol" pitchFamily="18" charset="2"/>
              </a:rPr>
              <a:t>7 x 10</a:t>
            </a:r>
            <a:r>
              <a:rPr lang="en-US" baseline="30000" dirty="0">
                <a:latin typeface="Arial" charset="0"/>
                <a:sym typeface="Symbol" pitchFamily="18" charset="2"/>
              </a:rPr>
              <a:t>7</a:t>
            </a:r>
            <a:r>
              <a:rPr lang="en-US" dirty="0">
                <a:latin typeface="Arial" charset="0"/>
                <a:sym typeface="Symbol" pitchFamily="18" charset="2"/>
              </a:rPr>
              <a:t> Hz</a:t>
            </a:r>
          </a:p>
          <a:p>
            <a:pPr marL="457200" indent="-457200">
              <a:buFont typeface="Symbol" pitchFamily="18" charset="2"/>
              <a:buAutoNum type="alphaUcPeriod"/>
            </a:pPr>
            <a:endParaRPr lang="en-US" dirty="0">
              <a:latin typeface="Arial" charset="0"/>
              <a:sym typeface="Symbol" pitchFamily="18" charset="2"/>
            </a:endParaRPr>
          </a:p>
        </p:txBody>
      </p:sp>
    </p:spTree>
    <p:extLst>
      <p:ext uri="{BB962C8B-B14F-4D97-AF65-F5344CB8AC3E}">
        <p14:creationId xmlns:p14="http://schemas.microsoft.com/office/powerpoint/2010/main" val="3976947644"/>
      </p:ext>
    </p:extLst>
  </p:cSld>
  <p:clrMapOvr>
    <a:masterClrMapping/>
  </p:clrMapOvr>
  <p:transition spd="med">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1399815"/>
                                        </p:tgtEl>
                                        <p:attrNameLst>
                                          <p:attrName>style.visibility</p:attrName>
                                        </p:attrNameLst>
                                      </p:cBhvr>
                                      <p:to>
                                        <p:strVal val="visible"/>
                                      </p:to>
                                    </p:set>
                                    <p:anim from="(-#ppt_w/2)" to="(#ppt_x)" calcmode="lin" valueType="num">
                                      <p:cBhvr>
                                        <p:cTn id="7" dur="600" fill="hold">
                                          <p:stCondLst>
                                            <p:cond delay="0"/>
                                          </p:stCondLst>
                                        </p:cTn>
                                        <p:tgtEl>
                                          <p:spTgt spid="1399815"/>
                                        </p:tgtEl>
                                        <p:attrNameLst>
                                          <p:attrName>ppt_x</p:attrName>
                                        </p:attrNameLst>
                                      </p:cBhvr>
                                    </p:anim>
                                    <p:anim from="0" to="-1.0" calcmode="lin" valueType="num">
                                      <p:cBhvr>
                                        <p:cTn id="8" dur="200" decel="50000" autoRev="1" fill="hold">
                                          <p:stCondLst>
                                            <p:cond delay="600"/>
                                          </p:stCondLst>
                                        </p:cTn>
                                        <p:tgtEl>
                                          <p:spTgt spid="1399815"/>
                                        </p:tgtEl>
                                        <p:attrNameLst>
                                          <p:attrName>xshear</p:attrName>
                                        </p:attrNameLst>
                                      </p:cBhvr>
                                    </p:anim>
                                    <p:animScale>
                                      <p:cBhvr>
                                        <p:cTn id="9" dur="200" decel="100000" autoRev="1" fill="hold">
                                          <p:stCondLst>
                                            <p:cond delay="600"/>
                                          </p:stCondLst>
                                        </p:cTn>
                                        <p:tgtEl>
                                          <p:spTgt spid="1399815"/>
                                        </p:tgtEl>
                                      </p:cBhvr>
                                      <p:from x="100000" y="100000"/>
                                      <p:to x="80000" y="100000"/>
                                    </p:animScale>
                                    <p:anim by="(#ppt_h/3+#ppt_w*0.1)" calcmode="lin" valueType="num">
                                      <p:cBhvr additive="sum">
                                        <p:cTn id="10" dur="200" decel="100000" autoRev="1" fill="hold">
                                          <p:stCondLst>
                                            <p:cond delay="600"/>
                                          </p:stCondLst>
                                        </p:cTn>
                                        <p:tgtEl>
                                          <p:spTgt spid="1399815"/>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981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1922" name="Rectangle 2"/>
          <p:cNvSpPr>
            <a:spLocks noGrp="1" noChangeArrowheads="1"/>
          </p:cNvSpPr>
          <p:nvPr>
            <p:ph type="body" idx="1"/>
          </p:nvPr>
        </p:nvSpPr>
        <p:spPr>
          <a:xfrm>
            <a:off x="-304800" y="304800"/>
            <a:ext cx="9448800" cy="3276600"/>
          </a:xfrm>
        </p:spPr>
        <p:txBody>
          <a:bodyPr/>
          <a:lstStyle/>
          <a:p>
            <a:pPr lvl="2"/>
            <a:r>
              <a:rPr lang="en-US" dirty="0">
                <a:solidFill>
                  <a:srgbClr val="F5D9C5"/>
                </a:solidFill>
              </a:rPr>
              <a:t>Radio waves can be generated by accelerated charges in an oscillating electrical circuit.</a:t>
            </a:r>
          </a:p>
          <a:p>
            <a:pPr lvl="2"/>
            <a:r>
              <a:rPr lang="en-US" dirty="0">
                <a:solidFill>
                  <a:srgbClr val="F5D9C5"/>
                </a:solidFill>
              </a:rPr>
              <a:t>X rays can come from energy transitions of atomic electrons.</a:t>
            </a:r>
          </a:p>
          <a:p>
            <a:pPr lvl="2"/>
            <a:r>
              <a:rPr lang="en-US" dirty="0">
                <a:solidFill>
                  <a:srgbClr val="F5D9C5"/>
                </a:solidFill>
              </a:rPr>
              <a:t>Gamma rays originate inside an atomic nucleus.</a:t>
            </a:r>
          </a:p>
          <a:p>
            <a:pPr lvl="2"/>
            <a:r>
              <a:rPr lang="en-US" dirty="0">
                <a:solidFill>
                  <a:srgbClr val="F5D9C5"/>
                </a:solidFill>
              </a:rPr>
              <a:t>Infrared light is radiated by all warm bodies.</a:t>
            </a:r>
          </a:p>
          <a:p>
            <a:pPr lvl="3"/>
            <a:r>
              <a:rPr lang="en-US" dirty="0">
                <a:solidFill>
                  <a:srgbClr val="F5D9C5"/>
                </a:solidFill>
              </a:rPr>
              <a:t>Oscillating atoms within the molecules of the warm body serve as the antennas.</a:t>
            </a:r>
          </a:p>
          <a:p>
            <a:pPr lvl="2"/>
            <a:endParaRPr lang="en-US" dirty="0">
              <a:solidFill>
                <a:srgbClr val="F5D9C5"/>
              </a:solidFill>
            </a:endParaRPr>
          </a:p>
        </p:txBody>
      </p:sp>
      <p:pic>
        <p:nvPicPr>
          <p:cNvPr id="2001923" name="Picture 3" descr="16_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3492500"/>
            <a:ext cx="8856663" cy="330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56366349"/>
      </p:ext>
    </p:extLst>
  </p:cSld>
  <p:clrMapOvr>
    <a:masterClrMapping/>
  </p:clrMapOvr>
  <p:transition spd="med">
    <p:dissolv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9874" name="Rectangle 2"/>
          <p:cNvSpPr>
            <a:spLocks noGrp="1" noChangeArrowheads="1"/>
          </p:cNvSpPr>
          <p:nvPr>
            <p:ph type="body" idx="1"/>
          </p:nvPr>
        </p:nvSpPr>
        <p:spPr>
          <a:xfrm>
            <a:off x="0" y="304800"/>
            <a:ext cx="9144000" cy="3276600"/>
          </a:xfrm>
        </p:spPr>
        <p:txBody>
          <a:bodyPr/>
          <a:lstStyle/>
          <a:p>
            <a:pPr lvl="1">
              <a:lnSpc>
                <a:spcPct val="80000"/>
              </a:lnSpc>
            </a:pPr>
            <a:r>
              <a:rPr lang="en-US">
                <a:solidFill>
                  <a:srgbClr val="D5FFF9"/>
                </a:solidFill>
              </a:rPr>
              <a:t>Different wavelengths of visible light are associated with different colors.</a:t>
            </a:r>
          </a:p>
          <a:p>
            <a:pPr lvl="2">
              <a:lnSpc>
                <a:spcPct val="80000"/>
              </a:lnSpc>
            </a:pPr>
            <a:r>
              <a:rPr lang="en-US">
                <a:solidFill>
                  <a:srgbClr val="F5D9C5"/>
                </a:solidFill>
              </a:rPr>
              <a:t>Violet is about 3.8 x 10</a:t>
            </a:r>
            <a:r>
              <a:rPr lang="en-US" baseline="30000">
                <a:solidFill>
                  <a:srgbClr val="F5D9C5"/>
                </a:solidFill>
              </a:rPr>
              <a:t>-7</a:t>
            </a:r>
            <a:r>
              <a:rPr lang="en-US">
                <a:solidFill>
                  <a:srgbClr val="F5D9C5"/>
                </a:solidFill>
              </a:rPr>
              <a:t> m.</a:t>
            </a:r>
          </a:p>
          <a:p>
            <a:pPr lvl="2">
              <a:lnSpc>
                <a:spcPct val="80000"/>
              </a:lnSpc>
            </a:pPr>
            <a:r>
              <a:rPr lang="en-US">
                <a:solidFill>
                  <a:srgbClr val="F5D9C5"/>
                </a:solidFill>
              </a:rPr>
              <a:t>Wavelengths shorter than the violet comprise </a:t>
            </a:r>
            <a:r>
              <a:rPr lang="en-US" b="1" i="1">
                <a:solidFill>
                  <a:schemeClr val="accent1"/>
                </a:solidFill>
              </a:rPr>
              <a:t>ultraviolet light.</a:t>
            </a:r>
          </a:p>
          <a:p>
            <a:pPr lvl="2">
              <a:lnSpc>
                <a:spcPct val="80000"/>
              </a:lnSpc>
            </a:pPr>
            <a:r>
              <a:rPr lang="en-US">
                <a:solidFill>
                  <a:srgbClr val="F5D9C5"/>
                </a:solidFill>
              </a:rPr>
              <a:t>Red is about 7.5 x 10</a:t>
            </a:r>
            <a:r>
              <a:rPr lang="en-US" baseline="30000">
                <a:solidFill>
                  <a:srgbClr val="F5D9C5"/>
                </a:solidFill>
              </a:rPr>
              <a:t>-7</a:t>
            </a:r>
            <a:r>
              <a:rPr lang="en-US">
                <a:solidFill>
                  <a:srgbClr val="F5D9C5"/>
                </a:solidFill>
              </a:rPr>
              <a:t> m.</a:t>
            </a:r>
          </a:p>
          <a:p>
            <a:pPr lvl="2">
              <a:lnSpc>
                <a:spcPct val="80000"/>
              </a:lnSpc>
            </a:pPr>
            <a:r>
              <a:rPr lang="en-US">
                <a:solidFill>
                  <a:srgbClr val="F5D9C5"/>
                </a:solidFill>
              </a:rPr>
              <a:t>Wavelengths longer than the red comprise </a:t>
            </a:r>
            <a:r>
              <a:rPr lang="en-US" b="1" i="1">
                <a:solidFill>
                  <a:schemeClr val="accent1"/>
                </a:solidFill>
              </a:rPr>
              <a:t>infrared light.</a:t>
            </a:r>
          </a:p>
          <a:p>
            <a:pPr lvl="2">
              <a:lnSpc>
                <a:spcPct val="80000"/>
              </a:lnSpc>
            </a:pPr>
            <a:r>
              <a:rPr lang="en-US">
                <a:solidFill>
                  <a:srgbClr val="F5D9C5"/>
                </a:solidFill>
              </a:rPr>
              <a:t>In between, the colors are red, orange, yellow, green, blue, indigo, and violet.</a:t>
            </a:r>
          </a:p>
        </p:txBody>
      </p:sp>
      <p:pic>
        <p:nvPicPr>
          <p:cNvPr id="1999875" name="Picture 3" descr="16_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3492500"/>
            <a:ext cx="8856663" cy="330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12405014"/>
      </p:ext>
    </p:extLst>
  </p:cSld>
  <p:clrMapOvr>
    <a:masterClrMapping/>
  </p:clrMapOvr>
  <p:transition spd="med">
    <p:dissolv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1442" name="Rectangle 2"/>
          <p:cNvSpPr>
            <a:spLocks noGrp="1" noChangeArrowheads="1"/>
          </p:cNvSpPr>
          <p:nvPr>
            <p:ph type="title"/>
          </p:nvPr>
        </p:nvSpPr>
        <p:spPr>
          <a:xfrm>
            <a:off x="685800" y="800100"/>
            <a:ext cx="7772400" cy="762000"/>
          </a:xfrm>
        </p:spPr>
        <p:txBody>
          <a:bodyPr/>
          <a:lstStyle/>
          <a:p>
            <a:r>
              <a:rPr lang="en-US"/>
              <a:t>Wavelength and Color</a:t>
            </a:r>
          </a:p>
        </p:txBody>
      </p:sp>
      <p:sp>
        <p:nvSpPr>
          <p:cNvPr id="1981443" name="Rectangle 3"/>
          <p:cNvSpPr>
            <a:spLocks noGrp="1" noChangeArrowheads="1"/>
          </p:cNvSpPr>
          <p:nvPr>
            <p:ph type="body" idx="1"/>
          </p:nvPr>
        </p:nvSpPr>
        <p:spPr/>
        <p:txBody>
          <a:bodyPr/>
          <a:lstStyle/>
          <a:p>
            <a:pPr>
              <a:lnSpc>
                <a:spcPct val="100000"/>
              </a:lnSpc>
              <a:buFont typeface="Wingdings" pitchFamily="2" charset="2"/>
              <a:buChar char="Ø"/>
            </a:pPr>
            <a:r>
              <a:rPr lang="en-US" sz="3600">
                <a:latin typeface="Comic Sans MS" pitchFamily="66" charset="0"/>
              </a:rPr>
              <a:t>How do we perceive				</a:t>
            </a:r>
            <a:r>
              <a:rPr lang="en-US" sz="4000">
                <a:latin typeface="Comic Sans MS" pitchFamily="66" charset="0"/>
              </a:rPr>
              <a:t>?</a:t>
            </a:r>
            <a:r>
              <a:rPr lang="en-US" sz="3600">
                <a:latin typeface="Comic Sans MS" pitchFamily="66" charset="0"/>
              </a:rPr>
              <a:t> </a:t>
            </a:r>
          </a:p>
          <a:p>
            <a:pPr>
              <a:lnSpc>
                <a:spcPct val="100000"/>
              </a:lnSpc>
              <a:buFont typeface="Wingdings" pitchFamily="2" charset="2"/>
              <a:buChar char="Ø"/>
            </a:pPr>
            <a:r>
              <a:rPr lang="en-US" sz="3600">
                <a:latin typeface="Comic Sans MS" pitchFamily="66" charset="0"/>
              </a:rPr>
              <a:t>What causes different objects to have					</a:t>
            </a:r>
          </a:p>
          <a:p>
            <a:pPr>
              <a:lnSpc>
                <a:spcPct val="100000"/>
              </a:lnSpc>
              <a:buFont typeface="Wingdings" pitchFamily="2" charset="2"/>
              <a:buNone/>
            </a:pPr>
            <a:r>
              <a:rPr lang="en-US" sz="3600">
                <a:latin typeface="Comic Sans MS" pitchFamily="66" charset="0"/>
              </a:rPr>
              <a:t>								?</a:t>
            </a:r>
          </a:p>
          <a:p>
            <a:pPr>
              <a:lnSpc>
                <a:spcPct val="100000"/>
              </a:lnSpc>
              <a:buFont typeface="Wingdings" pitchFamily="2" charset="2"/>
              <a:buNone/>
            </a:pPr>
            <a:endParaRPr lang="en-US" sz="3600">
              <a:latin typeface="Comic Sans MS" pitchFamily="66" charset="0"/>
            </a:endParaRPr>
          </a:p>
          <a:p>
            <a:pPr>
              <a:lnSpc>
                <a:spcPct val="100000"/>
              </a:lnSpc>
              <a:buFont typeface="Wingdings" pitchFamily="2" charset="2"/>
              <a:buChar char="Ø"/>
            </a:pPr>
            <a:r>
              <a:rPr lang="en-US" sz="3600">
                <a:latin typeface="Comic Sans MS" pitchFamily="66" charset="0"/>
              </a:rPr>
              <a:t>Why is the sky				?</a:t>
            </a:r>
          </a:p>
        </p:txBody>
      </p:sp>
      <p:sp>
        <p:nvSpPr>
          <p:cNvPr id="1981447" name="WordArt 7"/>
          <p:cNvSpPr>
            <a:spLocks noChangeArrowheads="1" noChangeShapeType="1" noTextEdit="1"/>
          </p:cNvSpPr>
          <p:nvPr/>
        </p:nvSpPr>
        <p:spPr bwMode="auto">
          <a:xfrm>
            <a:off x="5410200" y="1981200"/>
            <a:ext cx="2654300" cy="5588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gradFill rotWithShape="0">
                  <a:gsLst>
                    <a:gs pos="0">
                      <a:srgbClr val="FFFF00"/>
                    </a:gs>
                    <a:gs pos="100000">
                      <a:srgbClr val="FF9933"/>
                    </a:gs>
                  </a:gsLst>
                  <a:path path="rect">
                    <a:fillToRect l="50000" t="50000" r="50000" b="50000"/>
                  </a:path>
                </a:gradFill>
                <a:effectLst>
                  <a:outerShdw dist="35921" dir="2700000" algn="ctr" rotWithShape="0">
                    <a:srgbClr val="C0C0C0"/>
                  </a:outerShdw>
                </a:effectLst>
                <a:latin typeface="Comic Sans MS"/>
              </a:rPr>
              <a:t>color</a:t>
            </a:r>
          </a:p>
        </p:txBody>
      </p:sp>
      <p:sp>
        <p:nvSpPr>
          <p:cNvPr id="1981448" name="WordArt 8"/>
          <p:cNvSpPr>
            <a:spLocks noChangeArrowheads="1" noChangeShapeType="1" noTextEdit="1"/>
          </p:cNvSpPr>
          <p:nvPr/>
        </p:nvSpPr>
        <p:spPr bwMode="auto">
          <a:xfrm>
            <a:off x="2895600" y="3505200"/>
            <a:ext cx="4191000" cy="952500"/>
          </a:xfrm>
          <a:prstGeom prst="rect">
            <a:avLst/>
          </a:prstGeom>
        </p:spPr>
        <p:txBody>
          <a:bodyPr wrap="none" fromWordArt="1">
            <a:prstTxWarp prst="textPlain">
              <a:avLst>
                <a:gd name="adj" fmla="val 50000"/>
              </a:avLst>
            </a:prstTxWarp>
          </a:bodyPr>
          <a:lstStyle/>
          <a:p>
            <a:pPr algn="ctr"/>
            <a:r>
              <a:rPr lang="en-US" sz="3600"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outerShdw>
                </a:effectLst>
                <a:latin typeface="Arial Black"/>
              </a:rPr>
              <a:t>different colors</a:t>
            </a:r>
          </a:p>
        </p:txBody>
      </p:sp>
      <p:sp>
        <p:nvSpPr>
          <p:cNvPr id="1981449" name="WordArt 9"/>
          <p:cNvSpPr>
            <a:spLocks noChangeArrowheads="1" noChangeShapeType="1" noTextEdit="1"/>
          </p:cNvSpPr>
          <p:nvPr/>
        </p:nvSpPr>
        <p:spPr bwMode="auto">
          <a:xfrm>
            <a:off x="4419600" y="5181600"/>
            <a:ext cx="2654300" cy="55880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a:rPr>
              <a:t>BLUE</a:t>
            </a:r>
          </a:p>
        </p:txBody>
      </p:sp>
    </p:spTree>
    <p:extLst>
      <p:ext uri="{BB962C8B-B14F-4D97-AF65-F5344CB8AC3E}">
        <p14:creationId xmlns:p14="http://schemas.microsoft.com/office/powerpoint/2010/main" val="2748948034"/>
      </p:ext>
    </p:extLst>
  </p:cSld>
  <p:clrMapOvr>
    <a:masterClrMapping/>
  </p:clrMapOvr>
  <p:transition spd="med">
    <p:dissolv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8066" name="Rectangle 2"/>
          <p:cNvSpPr>
            <a:spLocks noGrp="1" noChangeArrowheads="1"/>
          </p:cNvSpPr>
          <p:nvPr>
            <p:ph type="title"/>
          </p:nvPr>
        </p:nvSpPr>
        <p:spPr>
          <a:xfrm>
            <a:off x="0" y="650875"/>
            <a:ext cx="9144000" cy="1066800"/>
          </a:xfrm>
        </p:spPr>
        <p:txBody>
          <a:bodyPr/>
          <a:lstStyle/>
          <a:p>
            <a:r>
              <a:rPr lang="en-US" sz="3200"/>
              <a:t>Newton demonstrated that white light is a mixture of colors.</a:t>
            </a:r>
            <a:endParaRPr lang="en-US"/>
          </a:p>
        </p:txBody>
      </p:sp>
      <p:sp>
        <p:nvSpPr>
          <p:cNvPr id="2008067" name="Rectangle 3"/>
          <p:cNvSpPr>
            <a:spLocks noGrp="1" noChangeArrowheads="1"/>
          </p:cNvSpPr>
          <p:nvPr>
            <p:ph type="body" idx="1"/>
          </p:nvPr>
        </p:nvSpPr>
        <p:spPr>
          <a:xfrm>
            <a:off x="0" y="2057400"/>
            <a:ext cx="9144000" cy="1143000"/>
          </a:xfrm>
        </p:spPr>
        <p:txBody>
          <a:bodyPr/>
          <a:lstStyle/>
          <a:p>
            <a:pPr lvl="1">
              <a:lnSpc>
                <a:spcPct val="80000"/>
              </a:lnSpc>
            </a:pPr>
            <a:r>
              <a:rPr lang="en-US" sz="2400">
                <a:solidFill>
                  <a:srgbClr val="D5FFF9"/>
                </a:solidFill>
              </a:rPr>
              <a:t>He showed that white light from the sun, after being split into different colors by one prism, can be recombined by a second prism to form white light again.</a:t>
            </a:r>
            <a:endParaRPr lang="en-US" sz="2400">
              <a:solidFill>
                <a:schemeClr val="hlink"/>
              </a:solidFill>
            </a:endParaRPr>
          </a:p>
        </p:txBody>
      </p:sp>
      <p:pic>
        <p:nvPicPr>
          <p:cNvPr id="2008069" name="Picture 5" descr="16_0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144838"/>
            <a:ext cx="8229600" cy="3713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86516032"/>
      </p:ext>
    </p:extLst>
  </p:cSld>
  <p:clrMapOvr>
    <a:masterClrMapping/>
  </p:clrMapOvr>
  <p:transition spd="med">
    <p:dissolv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0114" name="Rectangle 2"/>
          <p:cNvSpPr>
            <a:spLocks noGrp="1" noChangeArrowheads="1"/>
          </p:cNvSpPr>
          <p:nvPr>
            <p:ph type="title"/>
          </p:nvPr>
        </p:nvSpPr>
        <p:spPr>
          <a:xfrm>
            <a:off x="0" y="381000"/>
            <a:ext cx="9144000" cy="579438"/>
          </a:xfrm>
        </p:spPr>
        <p:txBody>
          <a:bodyPr/>
          <a:lstStyle/>
          <a:p>
            <a:r>
              <a:rPr lang="en-US" sz="3200"/>
              <a:t>How do our eyes distinguish color?</a:t>
            </a:r>
            <a:endParaRPr lang="en-US"/>
          </a:p>
        </p:txBody>
      </p:sp>
      <p:sp>
        <p:nvSpPr>
          <p:cNvPr id="2010115" name="Rectangle 3"/>
          <p:cNvSpPr>
            <a:spLocks noGrp="1" noChangeArrowheads="1"/>
          </p:cNvSpPr>
          <p:nvPr>
            <p:ph type="body" idx="1"/>
          </p:nvPr>
        </p:nvSpPr>
        <p:spPr>
          <a:xfrm>
            <a:off x="0" y="1371600"/>
            <a:ext cx="9144000" cy="1752600"/>
          </a:xfrm>
        </p:spPr>
        <p:txBody>
          <a:bodyPr/>
          <a:lstStyle/>
          <a:p>
            <a:pPr lvl="1">
              <a:lnSpc>
                <a:spcPct val="80000"/>
              </a:lnSpc>
            </a:pPr>
            <a:r>
              <a:rPr lang="en-US" sz="2400" dirty="0">
                <a:solidFill>
                  <a:srgbClr val="D5FFF9"/>
                </a:solidFill>
              </a:rPr>
              <a:t>Light is focused by the cornea and lens onto the retina.</a:t>
            </a:r>
          </a:p>
          <a:p>
            <a:pPr lvl="1">
              <a:lnSpc>
                <a:spcPct val="80000"/>
              </a:lnSpc>
            </a:pPr>
            <a:r>
              <a:rPr lang="en-US" sz="2400" dirty="0">
                <a:solidFill>
                  <a:srgbClr val="D5FFF9"/>
                </a:solidFill>
              </a:rPr>
              <a:t>The retina is made up of light-sensitive cells called rods and cones.</a:t>
            </a:r>
          </a:p>
          <a:p>
            <a:pPr lvl="1">
              <a:lnSpc>
                <a:spcPct val="80000"/>
              </a:lnSpc>
            </a:pPr>
            <a:r>
              <a:rPr lang="en-US" sz="2400" dirty="0">
                <a:solidFill>
                  <a:srgbClr val="D5FFF9"/>
                </a:solidFill>
              </a:rPr>
              <a:t>Three types of cones are sensitive to light in different parts of the spectrum, i.e. different colors. </a:t>
            </a:r>
          </a:p>
        </p:txBody>
      </p:sp>
      <p:pic>
        <p:nvPicPr>
          <p:cNvPr id="2010117" name="Picture 5" descr="16_0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3213100"/>
            <a:ext cx="7104063" cy="364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03385505"/>
      </p:ext>
    </p:extLst>
  </p:cSld>
  <p:clrMapOvr>
    <a:masterClrMapping/>
  </p:clrMapOvr>
  <p:transition spd="med">
    <p:dissolve/>
  </p:transition>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150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B01BCC1-82BA-4C69-B9D4-5D762F07823D}" type="datetime1">
              <a:rPr lang="en-US"/>
              <a:pPr eaLnBrk="1" hangingPunct="1"/>
              <a:t>4/16/2020</a:t>
            </a:fld>
            <a:endParaRPr lang="en-US"/>
          </a:p>
        </p:txBody>
      </p:sp>
      <p:sp>
        <p:nvSpPr>
          <p:cNvPr id="2150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Physics 214 Fall 2010</a:t>
            </a:r>
          </a:p>
        </p:txBody>
      </p:sp>
      <p:sp>
        <p:nvSpPr>
          <p:cNvPr id="2150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E02CA5A-5041-4DE7-8D09-A2E3FFB2ABD4}" type="slidenum">
              <a:rPr lang="en-US"/>
              <a:pPr eaLnBrk="1" hangingPunct="1"/>
              <a:t>2</a:t>
            </a:fld>
            <a:endParaRPr lang="en-US"/>
          </a:p>
        </p:txBody>
      </p:sp>
      <p:pic>
        <p:nvPicPr>
          <p:cNvPr id="21509" name="Picture 2" descr="4A-03_siz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600200"/>
            <a:ext cx="2378075"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1" name="Rectangle 4"/>
          <p:cNvSpPr>
            <a:spLocks noChangeArrowheads="1"/>
          </p:cNvSpPr>
          <p:nvPr/>
        </p:nvSpPr>
        <p:spPr bwMode="auto">
          <a:xfrm>
            <a:off x="457200" y="228600"/>
            <a:ext cx="8229600" cy="639763"/>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altLang="zh-CN" sz="3200" b="1">
                <a:solidFill>
                  <a:srgbClr val="3333FF"/>
                </a:solidFill>
                <a:ea typeface="宋体" pitchFamily="2" charset="-122"/>
              </a:rPr>
              <a:t>4A-03 </a:t>
            </a:r>
            <a:r>
              <a:rPr lang="en-US" sz="3200" b="1">
                <a:solidFill>
                  <a:srgbClr val="3333FF"/>
                </a:solidFill>
              </a:rPr>
              <a:t>Sound Production in Bell Jar</a:t>
            </a:r>
            <a:endParaRPr lang="en-US" altLang="zh-CN" sz="3200" b="1">
              <a:solidFill>
                <a:srgbClr val="3333FF"/>
              </a:solidFill>
              <a:ea typeface="宋体" pitchFamily="2" charset="-122"/>
            </a:endParaRPr>
          </a:p>
        </p:txBody>
      </p:sp>
      <p:sp>
        <p:nvSpPr>
          <p:cNvPr id="21513" name="Text Box 6"/>
          <p:cNvSpPr txBox="1">
            <a:spLocks noChangeArrowheads="1"/>
          </p:cNvSpPr>
          <p:nvPr/>
        </p:nvSpPr>
        <p:spPr bwMode="auto">
          <a:xfrm>
            <a:off x="1524000" y="914400"/>
            <a:ext cx="7162800" cy="336550"/>
          </a:xfrm>
          <a:prstGeom prst="rect">
            <a:avLst/>
          </a:prstGeom>
          <a:solidFill>
            <a:srgbClr val="FFFF99"/>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600" b="1">
                <a:solidFill>
                  <a:srgbClr val="669900"/>
                </a:solidFill>
                <a:ea typeface="宋体" pitchFamily="2" charset="-122"/>
              </a:rPr>
              <a:t>Investigating the medium through which sound waves propagate</a:t>
            </a:r>
          </a:p>
        </p:txBody>
      </p:sp>
      <p:sp>
        <p:nvSpPr>
          <p:cNvPr id="2" name="TextBox 1"/>
          <p:cNvSpPr txBox="1"/>
          <p:nvPr/>
        </p:nvSpPr>
        <p:spPr>
          <a:xfrm>
            <a:off x="4038600" y="2133600"/>
            <a:ext cx="4191000" cy="1938992"/>
          </a:xfrm>
          <a:prstGeom prst="rect">
            <a:avLst/>
          </a:prstGeom>
          <a:noFill/>
        </p:spPr>
        <p:txBody>
          <a:bodyPr wrap="square" rtlCol="0">
            <a:spAutoFit/>
          </a:bodyPr>
          <a:lstStyle/>
          <a:p>
            <a:pPr algn="ctr"/>
            <a:r>
              <a:rPr lang="en-US" b="1" dirty="0">
                <a:solidFill>
                  <a:srgbClr val="FF0000"/>
                </a:solidFill>
              </a:rPr>
              <a:t>Quiz</a:t>
            </a:r>
            <a:r>
              <a:rPr lang="en-US" dirty="0"/>
              <a:t>: </a:t>
            </a:r>
          </a:p>
          <a:p>
            <a:r>
              <a:rPr lang="en-US" dirty="0"/>
              <a:t>Can sound travel in vacuum? </a:t>
            </a:r>
          </a:p>
          <a:p>
            <a:endParaRPr lang="en-US" dirty="0"/>
          </a:p>
          <a:p>
            <a:r>
              <a:rPr lang="en-US" dirty="0"/>
              <a:t>A: yes</a:t>
            </a:r>
          </a:p>
          <a:p>
            <a:r>
              <a:rPr lang="en-US" dirty="0"/>
              <a:t>B: No </a:t>
            </a:r>
          </a:p>
        </p:txBody>
      </p:sp>
    </p:spTree>
    <p:extLst>
      <p:ext uri="{BB962C8B-B14F-4D97-AF65-F5344CB8AC3E}">
        <p14:creationId xmlns:p14="http://schemas.microsoft.com/office/powerpoint/2010/main" val="620762486"/>
      </p:ext>
    </p:extLst>
  </p:cSld>
  <p:clrMapOvr>
    <a:masterClrMapping/>
  </p:clrMapOvr>
  <p:transition spd="med">
    <p:dissolv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7906" name="Rectangle 2"/>
          <p:cNvSpPr>
            <a:spLocks noGrp="1" noChangeArrowheads="1"/>
          </p:cNvSpPr>
          <p:nvPr>
            <p:ph type="title"/>
          </p:nvPr>
        </p:nvSpPr>
        <p:spPr>
          <a:xfrm>
            <a:off x="685800" y="228600"/>
            <a:ext cx="7772400" cy="762000"/>
          </a:xfrm>
        </p:spPr>
        <p:txBody>
          <a:bodyPr/>
          <a:lstStyle/>
          <a:p>
            <a:r>
              <a:rPr lang="en-US" dirty="0"/>
              <a:t>Color Mixing</a:t>
            </a:r>
          </a:p>
        </p:txBody>
      </p:sp>
      <p:sp>
        <p:nvSpPr>
          <p:cNvPr id="1147907" name="Rectangle 3"/>
          <p:cNvSpPr>
            <a:spLocks noGrp="1" noChangeArrowheads="1"/>
          </p:cNvSpPr>
          <p:nvPr>
            <p:ph type="body" idx="1"/>
          </p:nvPr>
        </p:nvSpPr>
        <p:spPr>
          <a:xfrm>
            <a:off x="527957" y="990600"/>
            <a:ext cx="8077200" cy="1676400"/>
          </a:xfrm>
        </p:spPr>
        <p:txBody>
          <a:bodyPr/>
          <a:lstStyle/>
          <a:p>
            <a:pPr>
              <a:lnSpc>
                <a:spcPct val="80000"/>
              </a:lnSpc>
            </a:pPr>
            <a:r>
              <a:rPr lang="en-US" sz="2800" dirty="0"/>
              <a:t>The process of mixing two different wavelengths of light, such as red and green, to produce a response interpreted as another color, such as yellow, is </a:t>
            </a:r>
            <a:r>
              <a:rPr lang="en-US" sz="2800" dirty="0">
                <a:solidFill>
                  <a:schemeClr val="accent1"/>
                </a:solidFill>
              </a:rPr>
              <a:t>additive color mixing</a:t>
            </a:r>
            <a:r>
              <a:rPr lang="en-US" sz="2800" dirty="0"/>
              <a:t>.</a:t>
            </a:r>
          </a:p>
        </p:txBody>
      </p:sp>
      <p:sp>
        <p:nvSpPr>
          <p:cNvPr id="1147910" name="Text Box 6"/>
          <p:cNvSpPr txBox="1">
            <a:spLocks noChangeArrowheads="1"/>
          </p:cNvSpPr>
          <p:nvPr/>
        </p:nvSpPr>
        <p:spPr bwMode="auto">
          <a:xfrm>
            <a:off x="533400" y="2971800"/>
            <a:ext cx="4724400"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lvl="1">
              <a:buClr>
                <a:schemeClr val="tx2"/>
              </a:buClr>
              <a:buFont typeface="Wingdings" pitchFamily="2" charset="2"/>
              <a:buChar char="§"/>
            </a:pPr>
            <a:r>
              <a:rPr lang="en-US" sz="2000" dirty="0">
                <a:latin typeface="Arial" charset="0"/>
              </a:rPr>
              <a:t>Combining the three primary colors blue, green, and red in different amounts can produce responses in our brains corresponding to all the colors we are used to identifying.</a:t>
            </a:r>
          </a:p>
          <a:p>
            <a:pPr lvl="1">
              <a:buClr>
                <a:schemeClr val="tx2"/>
              </a:buClr>
              <a:buFont typeface="Wingdings" pitchFamily="2" charset="2"/>
              <a:buChar char="§"/>
            </a:pPr>
            <a:endParaRPr lang="en-US" sz="2000" dirty="0">
              <a:latin typeface="Arial" charset="0"/>
            </a:endParaRPr>
          </a:p>
          <a:p>
            <a:pPr lvl="1">
              <a:buClr>
                <a:schemeClr val="tx2"/>
              </a:buClr>
              <a:buFont typeface="Wingdings" pitchFamily="2" charset="2"/>
              <a:buChar char="§"/>
            </a:pPr>
            <a:r>
              <a:rPr lang="en-US" sz="2000" dirty="0">
                <a:latin typeface="Arial" charset="0"/>
              </a:rPr>
              <a:t>Red and green make yellow, blue and green make cyan, and blue and red make magenta.</a:t>
            </a:r>
          </a:p>
          <a:p>
            <a:pPr lvl="1">
              <a:buClr>
                <a:schemeClr val="tx2"/>
              </a:buClr>
              <a:buFont typeface="Wingdings" pitchFamily="2" charset="2"/>
              <a:buChar char="§"/>
            </a:pPr>
            <a:endParaRPr lang="en-US" sz="2000" dirty="0">
              <a:latin typeface="Arial" charset="0"/>
            </a:endParaRPr>
          </a:p>
          <a:p>
            <a:pPr lvl="1">
              <a:buClr>
                <a:schemeClr val="tx2"/>
              </a:buClr>
              <a:buFont typeface="Wingdings" pitchFamily="2" charset="2"/>
              <a:buChar char="§"/>
            </a:pPr>
            <a:r>
              <a:rPr lang="en-US" sz="2000" dirty="0">
                <a:latin typeface="Arial" charset="0"/>
              </a:rPr>
              <a:t>Combining all three colors produces white.</a:t>
            </a:r>
          </a:p>
        </p:txBody>
      </p:sp>
      <p:pic>
        <p:nvPicPr>
          <p:cNvPr id="114791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26100" y="3429000"/>
            <a:ext cx="2984500"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23269810"/>
      </p:ext>
    </p:extLst>
  </p:cSld>
  <p:clrMapOvr>
    <a:masterClrMapping/>
  </p:clrMapOvr>
  <p:transition spd="med">
    <p:dissolve/>
  </p:transition>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08002"/>
            <a:ext cx="7772400" cy="553998"/>
          </a:xfrm>
        </p:spPr>
        <p:txBody>
          <a:bodyPr/>
          <a:lstStyle/>
          <a:p>
            <a:r>
              <a:rPr lang="en-US" sz="3000" dirty="0">
                <a:solidFill>
                  <a:srgbClr val="FFFF00"/>
                </a:solidFill>
                <a:hlinkClick r:id="rId3"/>
              </a:rPr>
              <a:t>7C-01: Color by Addition</a:t>
            </a:r>
            <a:endParaRPr lang="en-US" sz="3000" dirty="0">
              <a:solidFill>
                <a:srgbClr val="FFFF00"/>
              </a:solidFill>
            </a:endParaRPr>
          </a:p>
        </p:txBody>
      </p:sp>
      <p:pic>
        <p:nvPicPr>
          <p:cNvPr id="2053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723" y="1981200"/>
            <a:ext cx="4775200"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14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34000" y="1981200"/>
            <a:ext cx="3656216"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47753966"/>
      </p:ext>
    </p:extLst>
  </p:cSld>
  <p:clrMapOvr>
    <a:masterClrMapping/>
  </p:clrMapOvr>
  <p:transition spd="med">
    <p:dissolv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8306" name="Rectangle 2"/>
          <p:cNvSpPr>
            <a:spLocks noGrp="1" noChangeArrowheads="1"/>
          </p:cNvSpPr>
          <p:nvPr>
            <p:ph type="title"/>
          </p:nvPr>
        </p:nvSpPr>
        <p:spPr>
          <a:xfrm>
            <a:off x="685800" y="0"/>
            <a:ext cx="7772400" cy="762000"/>
          </a:xfrm>
        </p:spPr>
        <p:txBody>
          <a:bodyPr/>
          <a:lstStyle/>
          <a:p>
            <a:r>
              <a:rPr lang="en-US"/>
              <a:t>Color Mixing</a:t>
            </a:r>
          </a:p>
        </p:txBody>
      </p:sp>
      <p:sp>
        <p:nvSpPr>
          <p:cNvPr id="2018307" name="Rectangle 3"/>
          <p:cNvSpPr>
            <a:spLocks noGrp="1" noChangeArrowheads="1"/>
          </p:cNvSpPr>
          <p:nvPr>
            <p:ph type="body" idx="1"/>
          </p:nvPr>
        </p:nvSpPr>
        <p:spPr>
          <a:xfrm>
            <a:off x="457200" y="817563"/>
            <a:ext cx="8077200" cy="4495800"/>
          </a:xfrm>
        </p:spPr>
        <p:txBody>
          <a:bodyPr/>
          <a:lstStyle/>
          <a:p>
            <a:r>
              <a:rPr lang="en-US" sz="2800" dirty="0"/>
              <a:t>The pigments used in paints or dyes work by </a:t>
            </a:r>
            <a:r>
              <a:rPr lang="en-US" sz="2800" b="1" i="1" dirty="0">
                <a:solidFill>
                  <a:schemeClr val="accent1"/>
                </a:solidFill>
              </a:rPr>
              <a:t>selective color mixing</a:t>
            </a:r>
            <a:r>
              <a:rPr lang="en-US" sz="2800" dirty="0"/>
              <a:t>.</a:t>
            </a:r>
          </a:p>
          <a:p>
            <a:pPr lvl="1"/>
            <a:r>
              <a:rPr lang="en-US" sz="2400" dirty="0"/>
              <a:t>They absorb some wavelengths of light more than others.</a:t>
            </a:r>
          </a:p>
        </p:txBody>
      </p:sp>
      <p:pic>
        <p:nvPicPr>
          <p:cNvPr id="2018308" name="Picture 4" descr="16_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91426" y="2770117"/>
            <a:ext cx="4452574" cy="247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18310" name="Rectangle 6"/>
          <p:cNvSpPr>
            <a:spLocks noChangeArrowheads="1"/>
          </p:cNvSpPr>
          <p:nvPr/>
        </p:nvSpPr>
        <p:spPr bwMode="auto">
          <a:xfrm>
            <a:off x="152400" y="2468562"/>
            <a:ext cx="4267200"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buClr>
                <a:schemeClr val="tx2"/>
              </a:buClr>
              <a:buFont typeface="Wingdings" pitchFamily="2" charset="2"/>
              <a:buChar char="§"/>
            </a:pPr>
            <a:r>
              <a:rPr lang="en-US" sz="2000" dirty="0">
                <a:latin typeface="Arial" charset="0"/>
              </a:rPr>
              <a:t>When light strikes an object, some of the light undergoes </a:t>
            </a:r>
            <a:r>
              <a:rPr lang="en-US" sz="2000" b="1" i="1" dirty="0">
                <a:solidFill>
                  <a:schemeClr val="accent1"/>
                </a:solidFill>
                <a:latin typeface="Arial" charset="0"/>
              </a:rPr>
              <a:t>specular reflection</a:t>
            </a:r>
            <a:r>
              <a:rPr lang="en-US" sz="2000" dirty="0">
                <a:latin typeface="Arial" charset="0"/>
              </a:rPr>
              <a:t>: all the light is reflected as if by a mirror.</a:t>
            </a:r>
          </a:p>
          <a:p>
            <a:pPr>
              <a:buClr>
                <a:schemeClr val="tx2"/>
              </a:buClr>
              <a:buFont typeface="Wingdings" pitchFamily="2" charset="2"/>
              <a:buChar char="§"/>
            </a:pPr>
            <a:endParaRPr lang="en-US" sz="2000" dirty="0">
              <a:latin typeface="Arial" charset="0"/>
            </a:endParaRPr>
          </a:p>
          <a:p>
            <a:pPr>
              <a:buClr>
                <a:schemeClr val="tx2"/>
              </a:buClr>
              <a:buFont typeface="Wingdings" pitchFamily="2" charset="2"/>
              <a:buChar char="§"/>
            </a:pPr>
            <a:r>
              <a:rPr lang="en-US" sz="2000" dirty="0">
                <a:latin typeface="Arial" charset="0"/>
              </a:rPr>
              <a:t>The rest of the light undergoes </a:t>
            </a:r>
            <a:r>
              <a:rPr lang="en-US" sz="2000" b="1" i="1" dirty="0">
                <a:solidFill>
                  <a:schemeClr val="accent1"/>
                </a:solidFill>
                <a:latin typeface="Arial" charset="0"/>
              </a:rPr>
              <a:t>diffuse reflection</a:t>
            </a:r>
            <a:r>
              <a:rPr lang="en-US" sz="2000" dirty="0">
                <a:latin typeface="Arial" charset="0"/>
              </a:rPr>
              <a:t>: it is reflected in all directions.</a:t>
            </a:r>
          </a:p>
          <a:p>
            <a:pPr>
              <a:buClr>
                <a:schemeClr val="tx2"/>
              </a:buClr>
              <a:buFont typeface="Wingdings" pitchFamily="2" charset="2"/>
              <a:buChar char="§"/>
            </a:pPr>
            <a:r>
              <a:rPr lang="en-US" sz="2000" dirty="0">
                <a:latin typeface="Arial" charset="0"/>
              </a:rPr>
              <a:t>Some of the light may be selectively absorbed, affecting the color we see.</a:t>
            </a:r>
          </a:p>
          <a:p>
            <a:pPr lvl="1">
              <a:buClr>
                <a:schemeClr val="tx2"/>
              </a:buClr>
              <a:buFont typeface="Wingdings" pitchFamily="2" charset="2"/>
              <a:buChar char="§"/>
            </a:pPr>
            <a:r>
              <a:rPr lang="en-US" sz="2000" dirty="0">
                <a:latin typeface="Arial" charset="0"/>
              </a:rPr>
              <a:t>If red light is absorbed, we see blue-green.</a:t>
            </a:r>
          </a:p>
          <a:p>
            <a:pPr>
              <a:buClr>
                <a:schemeClr val="tx2"/>
              </a:buClr>
              <a:buFont typeface="Wingdings" pitchFamily="2" charset="2"/>
              <a:buChar char="§"/>
            </a:pPr>
            <a:endParaRPr lang="en-US" sz="2000" dirty="0">
              <a:latin typeface="Arial" charset="0"/>
            </a:endParaRPr>
          </a:p>
        </p:txBody>
      </p:sp>
    </p:spTree>
    <p:extLst>
      <p:ext uri="{BB962C8B-B14F-4D97-AF65-F5344CB8AC3E}">
        <p14:creationId xmlns:p14="http://schemas.microsoft.com/office/powerpoint/2010/main" val="1048179129"/>
      </p:ext>
    </p:extLst>
  </p:cSld>
  <p:clrMapOvr>
    <a:masterClrMapping/>
  </p:clrMapOvr>
  <p:transition spd="med">
    <p:dissolv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27523" name="Picture 3" descr="epb16_01a"/>
          <p:cNvPicPr>
            <a:picLocks noGrp="1" noChangeAspect="1" noChangeArrowheads="1"/>
          </p:cNvPicPr>
          <p:nvPr>
            <p:ph type="body" idx="1"/>
          </p:nvPr>
        </p:nvPicPr>
        <p:blipFill>
          <a:blip r:embed="rId3" cstate="print">
            <a:extLst>
              <a:ext uri="{28A0092B-C50C-407E-A947-70E740481C1C}">
                <a14:useLocalDpi xmlns:a14="http://schemas.microsoft.com/office/drawing/2010/main" val="0"/>
              </a:ext>
            </a:extLst>
          </a:blip>
          <a:srcRect/>
          <a:stretch>
            <a:fillRect/>
          </a:stretch>
        </p:blipFill>
        <p:spPr>
          <a:xfrm>
            <a:off x="0" y="2329769"/>
            <a:ext cx="3609204" cy="2960461"/>
          </a:xfrm>
          <a:ln/>
        </p:spPr>
      </p:pic>
      <p:sp>
        <p:nvSpPr>
          <p:cNvPr id="2027524" name="Rectangle 4"/>
          <p:cNvSpPr>
            <a:spLocks noChangeArrowheads="1"/>
          </p:cNvSpPr>
          <p:nvPr/>
        </p:nvSpPr>
        <p:spPr bwMode="auto">
          <a:xfrm>
            <a:off x="4038600" y="1694795"/>
            <a:ext cx="4648200"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buClr>
                <a:schemeClr val="tx2"/>
              </a:buClr>
              <a:buFont typeface="Wingdings" pitchFamily="2" charset="2"/>
              <a:buChar char="§"/>
            </a:pPr>
            <a:r>
              <a:rPr lang="en-US" sz="2000" dirty="0">
                <a:solidFill>
                  <a:srgbClr val="EFFF5D"/>
                </a:solidFill>
                <a:latin typeface="Comic Sans MS" pitchFamily="66" charset="0"/>
              </a:rPr>
              <a:t>The white light coming from the sun is actually a mixture of light of different wavelengths (colors).</a:t>
            </a:r>
          </a:p>
          <a:p>
            <a:pPr>
              <a:buClr>
                <a:schemeClr val="tx2"/>
              </a:buClr>
              <a:buFont typeface="Wingdings" pitchFamily="2" charset="2"/>
              <a:buChar char="§"/>
            </a:pPr>
            <a:endParaRPr lang="en-US" sz="2000" dirty="0">
              <a:solidFill>
                <a:srgbClr val="EFFF5D"/>
              </a:solidFill>
              <a:latin typeface="Comic Sans MS" pitchFamily="66" charset="0"/>
            </a:endParaRPr>
          </a:p>
          <a:p>
            <a:pPr>
              <a:buClr>
                <a:schemeClr val="tx2"/>
              </a:buClr>
              <a:buFont typeface="Wingdings" pitchFamily="2" charset="2"/>
              <a:buChar char="§"/>
            </a:pPr>
            <a:r>
              <a:rPr lang="en-US" sz="2000" dirty="0">
                <a:solidFill>
                  <a:srgbClr val="EFFF5D"/>
                </a:solidFill>
                <a:latin typeface="Comic Sans MS" pitchFamily="66" charset="0"/>
              </a:rPr>
              <a:t>The shorter wavelengths of blue light are scattered by gas molecules in the atmosphere more than longer wavelengths such as red light.</a:t>
            </a:r>
          </a:p>
          <a:p>
            <a:pPr>
              <a:buClr>
                <a:schemeClr val="tx2"/>
              </a:buClr>
              <a:buFont typeface="Wingdings" pitchFamily="2" charset="2"/>
              <a:buChar char="§"/>
            </a:pPr>
            <a:endParaRPr lang="en-US" sz="2000" dirty="0">
              <a:solidFill>
                <a:srgbClr val="EFFF5D"/>
              </a:solidFill>
              <a:latin typeface="Comic Sans MS" pitchFamily="66" charset="0"/>
            </a:endParaRPr>
          </a:p>
          <a:p>
            <a:pPr>
              <a:buClr>
                <a:schemeClr val="tx2"/>
              </a:buClr>
              <a:buFont typeface="Wingdings" pitchFamily="2" charset="2"/>
              <a:buChar char="§"/>
            </a:pPr>
            <a:r>
              <a:rPr lang="en-US" sz="2000" dirty="0">
                <a:solidFill>
                  <a:srgbClr val="EFFF5D"/>
                </a:solidFill>
                <a:latin typeface="Comic Sans MS" pitchFamily="66" charset="0"/>
              </a:rPr>
              <a:t>The blue light enters our eyes after being scattered multiple times, so appears to come from all parts of the sky.</a:t>
            </a:r>
          </a:p>
          <a:p>
            <a:pPr>
              <a:buClr>
                <a:schemeClr val="tx2"/>
              </a:buClr>
              <a:buFont typeface="Wingdings" pitchFamily="2" charset="2"/>
              <a:buChar char="§"/>
            </a:pPr>
            <a:endParaRPr lang="en-US" sz="2000" dirty="0">
              <a:solidFill>
                <a:srgbClr val="EFFF5D"/>
              </a:solidFill>
              <a:latin typeface="Comic Sans MS" pitchFamily="66" charset="0"/>
            </a:endParaRPr>
          </a:p>
        </p:txBody>
      </p:sp>
      <p:sp>
        <p:nvSpPr>
          <p:cNvPr id="4" name="Rectangle 2"/>
          <p:cNvSpPr>
            <a:spLocks noGrp="1" noChangeArrowheads="1"/>
          </p:cNvSpPr>
          <p:nvPr>
            <p:ph type="title"/>
          </p:nvPr>
        </p:nvSpPr>
        <p:spPr>
          <a:xfrm>
            <a:off x="685800" y="304800"/>
            <a:ext cx="7772400" cy="762000"/>
          </a:xfrm>
        </p:spPr>
        <p:txBody>
          <a:bodyPr/>
          <a:lstStyle/>
          <a:p>
            <a:r>
              <a:rPr lang="en-US" b="1" dirty="0">
                <a:solidFill>
                  <a:srgbClr val="EFFF5D"/>
                </a:solidFill>
                <a:latin typeface="Comic Sans MS" pitchFamily="66" charset="0"/>
              </a:rPr>
              <a:t>Why is the sky blue?</a:t>
            </a:r>
            <a:endParaRPr lang="en-US" dirty="0"/>
          </a:p>
        </p:txBody>
      </p:sp>
    </p:spTree>
    <p:extLst>
      <p:ext uri="{BB962C8B-B14F-4D97-AF65-F5344CB8AC3E}">
        <p14:creationId xmlns:p14="http://schemas.microsoft.com/office/powerpoint/2010/main" val="1571624622"/>
      </p:ext>
    </p:extLst>
  </p:cSld>
  <p:clrMapOvr>
    <a:masterClrMapping/>
  </p:clrMapOvr>
  <p:transition spd="med">
    <p:dissolv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8546" name="Rectangle 2"/>
          <p:cNvSpPr>
            <a:spLocks noGrp="1" noChangeArrowheads="1"/>
          </p:cNvSpPr>
          <p:nvPr>
            <p:ph type="title"/>
          </p:nvPr>
        </p:nvSpPr>
        <p:spPr>
          <a:xfrm>
            <a:off x="1143000" y="533400"/>
            <a:ext cx="7772400" cy="762000"/>
          </a:xfrm>
        </p:spPr>
        <p:txBody>
          <a:bodyPr/>
          <a:lstStyle/>
          <a:p>
            <a:r>
              <a:rPr lang="en-US" b="1" dirty="0">
                <a:solidFill>
                  <a:srgbClr val="EFFF5D"/>
                </a:solidFill>
                <a:latin typeface="Comic Sans MS" pitchFamily="66" charset="0"/>
              </a:rPr>
              <a:t>Why is the sunset </a:t>
            </a:r>
            <a:r>
              <a:rPr lang="en-US" b="1" dirty="0">
                <a:solidFill>
                  <a:srgbClr val="FF0000"/>
                </a:solidFill>
                <a:latin typeface="Comic Sans MS" pitchFamily="66" charset="0"/>
              </a:rPr>
              <a:t>red</a:t>
            </a:r>
            <a:r>
              <a:rPr lang="en-US" b="1" dirty="0">
                <a:solidFill>
                  <a:srgbClr val="EFFF5D"/>
                </a:solidFill>
                <a:latin typeface="Comic Sans MS" pitchFamily="66" charset="0"/>
              </a:rPr>
              <a:t>?</a:t>
            </a:r>
            <a:endParaRPr lang="en-US" dirty="0"/>
          </a:p>
        </p:txBody>
      </p:sp>
      <p:pic>
        <p:nvPicPr>
          <p:cNvPr id="2028550" name="Picture 6" descr="epb16_01b"/>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0" y="2133600"/>
            <a:ext cx="3886200" cy="3401821"/>
          </a:xfrm>
          <a:noFill/>
          <a:ln/>
        </p:spPr>
      </p:pic>
      <p:sp>
        <p:nvSpPr>
          <p:cNvPr id="5" name="Rectangle 3"/>
          <p:cNvSpPr>
            <a:spLocks noChangeArrowheads="1"/>
          </p:cNvSpPr>
          <p:nvPr/>
        </p:nvSpPr>
        <p:spPr bwMode="auto">
          <a:xfrm>
            <a:off x="4125686" y="1688842"/>
            <a:ext cx="5029200"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buClr>
                <a:schemeClr val="tx2"/>
              </a:buClr>
              <a:buFont typeface="Wingdings" pitchFamily="2" charset="2"/>
              <a:buChar char="§"/>
            </a:pPr>
            <a:r>
              <a:rPr lang="en-US" sz="2000" dirty="0">
                <a:solidFill>
                  <a:srgbClr val="EFFF5D"/>
                </a:solidFill>
                <a:latin typeface="Comic Sans MS" pitchFamily="66" charset="0"/>
              </a:rPr>
              <a:t>The shorter wavelengths of blue light are scattered by gas molecules in the atmosphere more than longer wavelengths such as red light.</a:t>
            </a:r>
          </a:p>
          <a:p>
            <a:pPr>
              <a:buClr>
                <a:schemeClr val="tx2"/>
              </a:buClr>
              <a:buFont typeface="Wingdings" pitchFamily="2" charset="2"/>
              <a:buChar char="§"/>
            </a:pPr>
            <a:endParaRPr lang="en-US" sz="2000" dirty="0">
              <a:solidFill>
                <a:srgbClr val="EFFF5D"/>
              </a:solidFill>
              <a:latin typeface="Comic Sans MS" pitchFamily="66" charset="0"/>
            </a:endParaRPr>
          </a:p>
          <a:p>
            <a:pPr>
              <a:buClr>
                <a:schemeClr val="tx2"/>
              </a:buClr>
              <a:buFont typeface="Wingdings" pitchFamily="2" charset="2"/>
              <a:buChar char="§"/>
            </a:pPr>
            <a:r>
              <a:rPr lang="en-US" sz="2000" dirty="0">
                <a:solidFill>
                  <a:srgbClr val="EFFF5D"/>
                </a:solidFill>
                <a:latin typeface="Comic Sans MS" pitchFamily="66" charset="0"/>
              </a:rPr>
              <a:t>When the sun is low on the horizon, the light must pass through more atmosphere than when the sun is directly above.</a:t>
            </a:r>
          </a:p>
          <a:p>
            <a:pPr>
              <a:buClr>
                <a:schemeClr val="tx2"/>
              </a:buClr>
              <a:buFont typeface="Wingdings" pitchFamily="2" charset="2"/>
              <a:buChar char="§"/>
            </a:pPr>
            <a:endParaRPr lang="en-US" sz="2000" dirty="0">
              <a:solidFill>
                <a:srgbClr val="EFFF5D"/>
              </a:solidFill>
              <a:latin typeface="Comic Sans MS" pitchFamily="66" charset="0"/>
            </a:endParaRPr>
          </a:p>
          <a:p>
            <a:pPr>
              <a:buClr>
                <a:schemeClr val="tx2"/>
              </a:buClr>
              <a:buFont typeface="Wingdings" pitchFamily="2" charset="2"/>
              <a:buChar char="§"/>
            </a:pPr>
            <a:r>
              <a:rPr lang="en-US" sz="2000" dirty="0">
                <a:solidFill>
                  <a:srgbClr val="EFFF5D"/>
                </a:solidFill>
                <a:latin typeface="Comic Sans MS" pitchFamily="66" charset="0"/>
              </a:rPr>
              <a:t>By the time the sun’s light reaches our eyes, the shorter wavelengths such as blue and yellow have been removed by scattering, leaving only orange and red light coming straight from the sun.</a:t>
            </a:r>
          </a:p>
          <a:p>
            <a:pPr>
              <a:buClr>
                <a:schemeClr val="tx2"/>
              </a:buClr>
              <a:buFont typeface="Wingdings" pitchFamily="2" charset="2"/>
              <a:buChar char="§"/>
            </a:pPr>
            <a:endParaRPr lang="en-US" sz="2000" dirty="0">
              <a:solidFill>
                <a:srgbClr val="EFFF5D"/>
              </a:solidFill>
              <a:latin typeface="Comic Sans MS" pitchFamily="66" charset="0"/>
            </a:endParaRPr>
          </a:p>
        </p:txBody>
      </p:sp>
    </p:spTree>
    <p:extLst>
      <p:ext uri="{BB962C8B-B14F-4D97-AF65-F5344CB8AC3E}">
        <p14:creationId xmlns:p14="http://schemas.microsoft.com/office/powerpoint/2010/main" val="2010041682"/>
      </p:ext>
    </p:extLst>
  </p:cSld>
  <p:clrMapOvr>
    <a:masterClrMapping/>
  </p:clrMapOvr>
  <p:transition spd="med">
    <p:dissolv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2BF83B0-F759-4937-963A-7141830E7D31}" type="datetime1">
              <a:rPr lang="en-US"/>
              <a:pPr eaLnBrk="1" hangingPunct="1"/>
              <a:t>4/16/2020</a:t>
            </a:fld>
            <a:endParaRPr lang="en-US"/>
          </a:p>
        </p:txBody>
      </p:sp>
      <p:sp>
        <p:nvSpPr>
          <p:cNvPr id="4608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t>Physics 214 Fall 2010</a:t>
            </a:r>
          </a:p>
        </p:txBody>
      </p:sp>
      <p:sp>
        <p:nvSpPr>
          <p:cNvPr id="4608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F52812F-6E15-4AFC-AC2A-063E91037A7A}" type="slidenum">
              <a:rPr lang="en-US"/>
              <a:pPr eaLnBrk="1" hangingPunct="1"/>
              <a:t>25</a:t>
            </a:fld>
            <a:endParaRPr lang="en-US"/>
          </a:p>
        </p:txBody>
      </p:sp>
      <p:sp>
        <p:nvSpPr>
          <p:cNvPr id="46085" name="Rectangle 2"/>
          <p:cNvSpPr>
            <a:spLocks noGrp="1" noChangeArrowheads="1"/>
          </p:cNvSpPr>
          <p:nvPr>
            <p:ph type="title"/>
          </p:nvPr>
        </p:nvSpPr>
        <p:spPr>
          <a:xfrm>
            <a:off x="914400" y="304800"/>
            <a:ext cx="7772400" cy="677862"/>
          </a:xfrm>
        </p:spPr>
        <p:txBody>
          <a:bodyPr/>
          <a:lstStyle/>
          <a:p>
            <a:pPr eaLnBrk="1" hangingPunct="1"/>
            <a:r>
              <a:rPr lang="en-US" dirty="0"/>
              <a:t>Thin film interference</a:t>
            </a:r>
          </a:p>
        </p:txBody>
      </p:sp>
      <p:sp>
        <p:nvSpPr>
          <p:cNvPr id="46086" name="Rectangle 3"/>
          <p:cNvSpPr>
            <a:spLocks noGrp="1" noChangeArrowheads="1"/>
          </p:cNvSpPr>
          <p:nvPr>
            <p:ph type="body" idx="1"/>
          </p:nvPr>
        </p:nvSpPr>
        <p:spPr>
          <a:xfrm>
            <a:off x="304800" y="1066800"/>
            <a:ext cx="4921250" cy="4525963"/>
          </a:xfrm>
        </p:spPr>
        <p:txBody>
          <a:bodyPr/>
          <a:lstStyle/>
          <a:p>
            <a:pPr marL="0" indent="0" eaLnBrk="1" hangingPunct="1"/>
            <a:r>
              <a:rPr lang="en-US" sz="2000" dirty="0">
                <a:solidFill>
                  <a:schemeClr val="hlink"/>
                </a:solidFill>
              </a:rPr>
              <a:t>Thin film interference occurs when light is reflected from the top surface and the underneath surface.</a:t>
            </a:r>
            <a:r>
              <a:rPr lang="en-US" sz="2000" dirty="0"/>
              <a:t>  </a:t>
            </a:r>
          </a:p>
          <a:p>
            <a:pPr marL="0" indent="0" eaLnBrk="1" hangingPunct="1"/>
            <a:r>
              <a:rPr lang="en-US" sz="2000" dirty="0"/>
              <a:t>This provides the two beams of coherent light that interfere. </a:t>
            </a:r>
          </a:p>
          <a:p>
            <a:pPr marL="0" indent="0" eaLnBrk="1" hangingPunct="1"/>
            <a:r>
              <a:rPr lang="en-US" sz="2000" dirty="0">
                <a:solidFill>
                  <a:schemeClr val="hlink"/>
                </a:solidFill>
              </a:rPr>
              <a:t>Since we normally observe this with white light we see colors because the path difference varies depending on the angle of observation</a:t>
            </a:r>
            <a:r>
              <a:rPr lang="en-US" sz="2000" dirty="0"/>
              <a:t> </a:t>
            </a:r>
          </a:p>
          <a:p>
            <a:pPr marL="0" indent="0" eaLnBrk="1" hangingPunct="1"/>
            <a:r>
              <a:rPr lang="en-US" sz="2000" dirty="0"/>
              <a:t>So different wavelengths (colors) have constructive and destructive interference at different places on the film. </a:t>
            </a:r>
          </a:p>
        </p:txBody>
      </p:sp>
      <p:pic>
        <p:nvPicPr>
          <p:cNvPr id="46087" name="Picture 4" descr="16_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1371600"/>
            <a:ext cx="2881313" cy="206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8" name="Picture 5" descr="16_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3429000"/>
            <a:ext cx="1676400"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9" name="Picture 6" descr="16_c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1200" y="4953000"/>
            <a:ext cx="1814513" cy="135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4586" y="4656944"/>
            <a:ext cx="4322041" cy="1515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4637514"/>
      </p:ext>
    </p:extLst>
  </p:cSld>
  <p:clrMapOvr>
    <a:masterClrMapping/>
  </p:clrMapOvr>
  <p:transition spd="med">
    <p:dissolv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E039833-E390-4E69-BC8D-8A3A681B573F}" type="datetime1">
              <a:rPr lang="en-US"/>
              <a:pPr eaLnBrk="1" hangingPunct="1"/>
              <a:t>4/16/2020</a:t>
            </a:fld>
            <a:endParaRPr lang="en-US"/>
          </a:p>
        </p:txBody>
      </p:sp>
      <p:sp>
        <p:nvSpPr>
          <p:cNvPr id="5222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Physics 214 Fall 2010</a:t>
            </a:r>
          </a:p>
        </p:txBody>
      </p:sp>
      <p:sp>
        <p:nvSpPr>
          <p:cNvPr id="5222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52ED399-1235-45B3-BBD5-579E497DA49B}" type="slidenum">
              <a:rPr lang="en-US"/>
              <a:pPr eaLnBrk="1" hangingPunct="1"/>
              <a:t>26</a:t>
            </a:fld>
            <a:endParaRPr lang="en-US"/>
          </a:p>
        </p:txBody>
      </p:sp>
      <p:pic>
        <p:nvPicPr>
          <p:cNvPr id="52229" name="Picture 2" descr="7B-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219200"/>
            <a:ext cx="3644900" cy="257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2579" name="AutoShape 3"/>
          <p:cNvSpPr>
            <a:spLocks noChangeArrowheads="1"/>
          </p:cNvSpPr>
          <p:nvPr/>
        </p:nvSpPr>
        <p:spPr bwMode="auto">
          <a:xfrm>
            <a:off x="914400" y="3505200"/>
            <a:ext cx="2667000" cy="1066800"/>
          </a:xfrm>
          <a:prstGeom prst="wedgeEllipseCallout">
            <a:avLst>
              <a:gd name="adj1" fmla="val -24880"/>
              <a:gd name="adj2" fmla="val -116519"/>
            </a:avLst>
          </a:prstGeom>
          <a:solidFill>
            <a:srgbClr val="FFFF66"/>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lstStyle/>
          <a:p>
            <a:pPr algn="ctr"/>
            <a:r>
              <a:rPr lang="en-US" altLang="zh-CN" sz="1600" b="1">
                <a:solidFill>
                  <a:srgbClr val="027E22"/>
                </a:solidFill>
                <a:ea typeface="宋体" pitchFamily="2" charset="-122"/>
              </a:rPr>
              <a:t>What kind of patterns appear on the screen  </a:t>
            </a:r>
            <a:r>
              <a:rPr lang="en-US" altLang="zh-CN" sz="1600" b="1">
                <a:solidFill>
                  <a:srgbClr val="CC0000"/>
                </a:solidFill>
                <a:ea typeface="宋体" pitchFamily="2" charset="-122"/>
              </a:rPr>
              <a:t>?</a:t>
            </a:r>
            <a:r>
              <a:rPr lang="en-US" altLang="zh-CN" sz="1600" b="1">
                <a:solidFill>
                  <a:srgbClr val="027E22"/>
                </a:solidFill>
                <a:ea typeface="宋体" pitchFamily="2" charset="-122"/>
              </a:rPr>
              <a:t> </a:t>
            </a:r>
          </a:p>
        </p:txBody>
      </p:sp>
      <p:pic>
        <p:nvPicPr>
          <p:cNvPr id="152580" name="Picture 4" descr="raydia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1600200"/>
            <a:ext cx="35052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32" name="Rectangle 5"/>
          <p:cNvSpPr>
            <a:spLocks noChangeArrowheads="1"/>
          </p:cNvSpPr>
          <p:nvPr/>
        </p:nvSpPr>
        <p:spPr bwMode="auto">
          <a:xfrm>
            <a:off x="457200" y="228600"/>
            <a:ext cx="8229600" cy="639763"/>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altLang="zh-CN" sz="3200" b="1" dirty="0">
                <a:ea typeface="宋体" pitchFamily="2" charset="-122"/>
              </a:rPr>
              <a:t>7B-11 </a:t>
            </a:r>
            <a:r>
              <a:rPr lang="en-US" sz="3200" b="1" dirty="0"/>
              <a:t>Color in Thin Films</a:t>
            </a:r>
            <a:endParaRPr lang="en-US" altLang="zh-CN" sz="3200" b="1" dirty="0">
              <a:ea typeface="宋体" pitchFamily="2" charset="-122"/>
            </a:endParaRPr>
          </a:p>
        </p:txBody>
      </p:sp>
      <p:sp>
        <p:nvSpPr>
          <p:cNvPr id="152582" name="Rectangle 6"/>
          <p:cNvSpPr>
            <a:spLocks noChangeArrowheads="1"/>
          </p:cNvSpPr>
          <p:nvPr/>
        </p:nvSpPr>
        <p:spPr bwMode="auto">
          <a:xfrm>
            <a:off x="0" y="4648200"/>
            <a:ext cx="9144000" cy="16002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pPr>
            <a:r>
              <a:rPr lang="en-US" altLang="zh-CN" sz="2000">
                <a:solidFill>
                  <a:srgbClr val="FF3300"/>
                </a:solidFill>
                <a:ea typeface="宋体" pitchFamily="2" charset="-122"/>
              </a:rPr>
              <a:t>LIGHT REFLECTED FROM THE FRONT AND THE BACK OF A THIN SOAP FILM INTERFERES WITH ITSELF.  INTERFERENCE OF MONOCHROMATIC LIGHT PRODUCES BRIGHT AND DARK FRINGES WHILE INTERFERENCE OF WHITE LIGHT PRODUCES COLORED BANDS (DIFFERENT FREQUENCIES OF LIGHT INTERFERE DIFFERENTLY).</a:t>
            </a:r>
          </a:p>
        </p:txBody>
      </p:sp>
      <p:sp>
        <p:nvSpPr>
          <p:cNvPr id="52234" name="Text Box 7"/>
          <p:cNvSpPr txBox="1">
            <a:spLocks noChangeArrowheads="1"/>
          </p:cNvSpPr>
          <p:nvPr/>
        </p:nvSpPr>
        <p:spPr bwMode="auto">
          <a:xfrm>
            <a:off x="4191000" y="990600"/>
            <a:ext cx="4495800" cy="336550"/>
          </a:xfrm>
          <a:prstGeom prst="rect">
            <a:avLst/>
          </a:prstGeom>
          <a:solidFill>
            <a:srgbClr val="FFFF99"/>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600" b="1">
                <a:solidFill>
                  <a:srgbClr val="669900"/>
                </a:solidFill>
                <a:ea typeface="宋体" pitchFamily="2" charset="-122"/>
              </a:rPr>
              <a:t>Studying thin-film interference effects</a:t>
            </a:r>
          </a:p>
        </p:txBody>
      </p:sp>
      <p:sp>
        <p:nvSpPr>
          <p:cNvPr id="152584" name="AutoShape 8"/>
          <p:cNvSpPr>
            <a:spLocks noChangeArrowheads="1"/>
          </p:cNvSpPr>
          <p:nvPr/>
        </p:nvSpPr>
        <p:spPr bwMode="auto">
          <a:xfrm>
            <a:off x="3886200" y="3352800"/>
            <a:ext cx="3352800" cy="1295400"/>
          </a:xfrm>
          <a:prstGeom prst="wedgeEllipseCallout">
            <a:avLst>
              <a:gd name="adj1" fmla="val -114111"/>
              <a:gd name="adj2" fmla="val -81250"/>
            </a:avLst>
          </a:prstGeom>
          <a:solidFill>
            <a:srgbClr val="FFFF66"/>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lstStyle/>
          <a:p>
            <a:pPr algn="ctr"/>
            <a:r>
              <a:rPr lang="en-US" altLang="zh-CN" sz="1600" b="1">
                <a:solidFill>
                  <a:srgbClr val="027E22"/>
                </a:solidFill>
                <a:ea typeface="宋体" pitchFamily="2" charset="-122"/>
              </a:rPr>
              <a:t>Why are the effects on white light and monochromatic light different </a:t>
            </a:r>
            <a:r>
              <a:rPr lang="en-US" altLang="zh-CN" sz="1600" b="1">
                <a:solidFill>
                  <a:srgbClr val="CC0000"/>
                </a:solidFill>
                <a:ea typeface="宋体" pitchFamily="2" charset="-122"/>
              </a:rPr>
              <a:t>?</a:t>
            </a:r>
            <a:r>
              <a:rPr lang="en-US" altLang="zh-CN" sz="1600" b="1">
                <a:solidFill>
                  <a:srgbClr val="027E22"/>
                </a:solidFill>
                <a:ea typeface="宋体" pitchFamily="2" charset="-122"/>
              </a:rPr>
              <a:t> </a:t>
            </a:r>
          </a:p>
        </p:txBody>
      </p:sp>
    </p:spTree>
    <p:extLst>
      <p:ext uri="{BB962C8B-B14F-4D97-AF65-F5344CB8AC3E}">
        <p14:creationId xmlns:p14="http://schemas.microsoft.com/office/powerpoint/2010/main" val="2958871194"/>
      </p:ext>
    </p:extLst>
  </p:cSld>
  <p:clrMapOvr>
    <a:masterClrMapping/>
  </p:clrMapOvr>
  <p:transition spd="med">
    <p:dissolv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8DB770D-9D4B-4176-85E8-F3CE50701A97}" type="datetime1">
              <a:rPr lang="en-US"/>
              <a:pPr eaLnBrk="1" hangingPunct="1"/>
              <a:t>4/16/2020</a:t>
            </a:fld>
            <a:endParaRPr lang="en-US"/>
          </a:p>
        </p:txBody>
      </p:sp>
      <p:sp>
        <p:nvSpPr>
          <p:cNvPr id="5427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Physics 214 Fall 2010</a:t>
            </a:r>
          </a:p>
        </p:txBody>
      </p:sp>
      <p:sp>
        <p:nvSpPr>
          <p:cNvPr id="5427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7E558F7-610D-4B5B-8949-9CF308F97313}" type="slidenum">
              <a:rPr lang="en-US"/>
              <a:pPr eaLnBrk="1" hangingPunct="1"/>
              <a:t>27</a:t>
            </a:fld>
            <a:endParaRPr lang="en-US" dirty="0"/>
          </a:p>
        </p:txBody>
      </p:sp>
      <p:sp>
        <p:nvSpPr>
          <p:cNvPr id="54277" name="Rectangle 2"/>
          <p:cNvSpPr>
            <a:spLocks noGrp="1" noChangeArrowheads="1"/>
          </p:cNvSpPr>
          <p:nvPr>
            <p:ph type="title"/>
          </p:nvPr>
        </p:nvSpPr>
        <p:spPr>
          <a:xfrm>
            <a:off x="457200" y="-76200"/>
            <a:ext cx="8229600" cy="1143000"/>
          </a:xfrm>
        </p:spPr>
        <p:txBody>
          <a:bodyPr/>
          <a:lstStyle/>
          <a:p>
            <a:pPr eaLnBrk="1" hangingPunct="1"/>
            <a:r>
              <a:rPr lang="en-US" dirty="0"/>
              <a:t>Coatings for lenses</a:t>
            </a:r>
          </a:p>
        </p:txBody>
      </p:sp>
      <p:sp>
        <p:nvSpPr>
          <p:cNvPr id="54278" name="Rectangle 3"/>
          <p:cNvSpPr>
            <a:spLocks noGrp="1" noChangeArrowheads="1"/>
          </p:cNvSpPr>
          <p:nvPr>
            <p:ph type="body" idx="1"/>
          </p:nvPr>
        </p:nvSpPr>
        <p:spPr>
          <a:xfrm>
            <a:off x="0" y="914400"/>
            <a:ext cx="7162800" cy="5334000"/>
          </a:xfrm>
        </p:spPr>
        <p:txBody>
          <a:bodyPr/>
          <a:lstStyle/>
          <a:p>
            <a:pPr marL="0" indent="0" eaLnBrk="1" hangingPunct="1">
              <a:lnSpc>
                <a:spcPct val="90000"/>
              </a:lnSpc>
            </a:pPr>
            <a:r>
              <a:rPr lang="en-US" sz="1800" dirty="0">
                <a:solidFill>
                  <a:schemeClr val="hlink"/>
                </a:solidFill>
              </a:rPr>
              <a:t>As light passes from one transparent medium to another a few percent of the light will be reflected.</a:t>
            </a:r>
            <a:r>
              <a:rPr lang="en-US" sz="1800" dirty="0"/>
              <a:t> </a:t>
            </a:r>
          </a:p>
          <a:p>
            <a:pPr marL="0" indent="0" eaLnBrk="1" hangingPunct="1">
              <a:lnSpc>
                <a:spcPct val="90000"/>
              </a:lnSpc>
            </a:pPr>
            <a:endParaRPr lang="en-US" sz="1800" dirty="0"/>
          </a:p>
          <a:p>
            <a:pPr marL="0" indent="0" eaLnBrk="1" hangingPunct="1">
              <a:lnSpc>
                <a:spcPct val="90000"/>
              </a:lnSpc>
            </a:pPr>
            <a:r>
              <a:rPr lang="en-US" sz="1800" dirty="0"/>
              <a:t>This is a particular problem in optical systems like lenses where there may be many glass elements. </a:t>
            </a:r>
          </a:p>
          <a:p>
            <a:pPr marL="0" indent="0" eaLnBrk="1" hangingPunct="1">
              <a:lnSpc>
                <a:spcPct val="90000"/>
              </a:lnSpc>
            </a:pPr>
            <a:endParaRPr lang="en-US" sz="1800" dirty="0">
              <a:solidFill>
                <a:schemeClr val="hlink"/>
              </a:solidFill>
            </a:endParaRPr>
          </a:p>
          <a:p>
            <a:pPr marL="0" indent="0" eaLnBrk="1" hangingPunct="1">
              <a:lnSpc>
                <a:spcPct val="90000"/>
              </a:lnSpc>
            </a:pPr>
            <a:r>
              <a:rPr lang="en-US" sz="1800" dirty="0">
                <a:solidFill>
                  <a:schemeClr val="hlink"/>
                </a:solidFill>
              </a:rPr>
              <a:t>For example if 96% of the light is transmitted at a surface after 8 surfaces only 72% of the light remains and the other 28% will be scattered everywhere.</a:t>
            </a:r>
            <a:r>
              <a:rPr lang="en-US" sz="1800" dirty="0"/>
              <a:t> </a:t>
            </a:r>
          </a:p>
          <a:p>
            <a:pPr marL="0" indent="0" eaLnBrk="1" hangingPunct="1">
              <a:lnSpc>
                <a:spcPct val="90000"/>
              </a:lnSpc>
            </a:pPr>
            <a:endParaRPr lang="en-US" sz="1800" dirty="0"/>
          </a:p>
          <a:p>
            <a:pPr marL="0" indent="0" eaLnBrk="1" hangingPunct="1">
              <a:lnSpc>
                <a:spcPct val="90000"/>
              </a:lnSpc>
            </a:pPr>
            <a:r>
              <a:rPr lang="en-US" sz="1800" dirty="0"/>
              <a:t>Thin coatings are put on glass surfaces so that for particular wavelengths the light reflected from the top surface is exactly cancelled by the light from the bottom surface. </a:t>
            </a:r>
          </a:p>
          <a:p>
            <a:pPr marL="0" indent="0" eaLnBrk="1" hangingPunct="1">
              <a:lnSpc>
                <a:spcPct val="90000"/>
              </a:lnSpc>
            </a:pPr>
            <a:endParaRPr lang="en-US" sz="1800" dirty="0">
              <a:solidFill>
                <a:schemeClr val="hlink"/>
              </a:solidFill>
            </a:endParaRPr>
          </a:p>
          <a:p>
            <a:pPr marL="0" indent="0" eaLnBrk="1" hangingPunct="1">
              <a:lnSpc>
                <a:spcPct val="90000"/>
              </a:lnSpc>
            </a:pPr>
            <a:r>
              <a:rPr lang="en-US" sz="1800" dirty="0">
                <a:solidFill>
                  <a:schemeClr val="hlink"/>
                </a:solidFill>
              </a:rPr>
              <a:t>This is only true for a single wavelength and to reduce the reflections for a range of wavelengths requires multiple thin film layers very often just </a:t>
            </a:r>
            <a:r>
              <a:rPr lang="el-GR" sz="1800" dirty="0">
                <a:solidFill>
                  <a:schemeClr val="hlink"/>
                </a:solidFill>
                <a:cs typeface="Arial" charset="0"/>
              </a:rPr>
              <a:t>λ</a:t>
            </a:r>
            <a:r>
              <a:rPr lang="en-US" sz="1800" dirty="0">
                <a:solidFill>
                  <a:schemeClr val="hlink"/>
                </a:solidFill>
                <a:cs typeface="Arial" charset="0"/>
              </a:rPr>
              <a:t>/4 thick.</a:t>
            </a:r>
            <a:r>
              <a:rPr lang="en-US" sz="1800" dirty="0">
                <a:cs typeface="Arial" charset="0"/>
              </a:rPr>
              <a:t> </a:t>
            </a:r>
          </a:p>
          <a:p>
            <a:pPr marL="0" indent="0" eaLnBrk="1" hangingPunct="1">
              <a:lnSpc>
                <a:spcPct val="90000"/>
              </a:lnSpc>
            </a:pPr>
            <a:endParaRPr lang="en-US" sz="1800" dirty="0">
              <a:cs typeface="Arial" charset="0"/>
            </a:endParaRPr>
          </a:p>
        </p:txBody>
      </p:sp>
      <p:pic>
        <p:nvPicPr>
          <p:cNvPr id="54279" name="Picture 4" descr="retrofocuill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1800" y="762000"/>
            <a:ext cx="2362200" cy="124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51273790"/>
      </p:ext>
    </p:extLst>
  </p:cSld>
  <p:clrMapOvr>
    <a:masterClrMapping/>
  </p:clrMapOvr>
  <p:transition spd="med">
    <p:dissolv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E97BCC7-1506-47C2-9571-FA5EC2090FAF}" type="datetime1">
              <a:rPr lang="en-US"/>
              <a:pPr eaLnBrk="1" hangingPunct="1"/>
              <a:t>4/16/2020</a:t>
            </a:fld>
            <a:endParaRPr lang="en-US"/>
          </a:p>
        </p:txBody>
      </p:sp>
      <p:sp>
        <p:nvSpPr>
          <p:cNvPr id="4710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Physics 214 Fall 2010</a:t>
            </a:r>
          </a:p>
        </p:txBody>
      </p:sp>
      <p:sp>
        <p:nvSpPr>
          <p:cNvPr id="4710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03554E2-59ED-4FE3-9C04-32F50B72A9E4}" type="slidenum">
              <a:rPr lang="en-US"/>
              <a:pPr eaLnBrk="1" hangingPunct="1"/>
              <a:t>28</a:t>
            </a:fld>
            <a:endParaRPr lang="en-US"/>
          </a:p>
        </p:txBody>
      </p:sp>
      <p:sp>
        <p:nvSpPr>
          <p:cNvPr id="47109" name="Rectangle 2"/>
          <p:cNvSpPr>
            <a:spLocks noGrp="1" noChangeArrowheads="1"/>
          </p:cNvSpPr>
          <p:nvPr>
            <p:ph type="title"/>
          </p:nvPr>
        </p:nvSpPr>
        <p:spPr>
          <a:xfrm>
            <a:off x="762000" y="228600"/>
            <a:ext cx="7772400" cy="601662"/>
          </a:xfrm>
        </p:spPr>
        <p:txBody>
          <a:bodyPr/>
          <a:lstStyle/>
          <a:p>
            <a:pPr eaLnBrk="1" hangingPunct="1"/>
            <a:r>
              <a:rPr lang="en-US" dirty="0"/>
              <a:t>Diffraction</a:t>
            </a:r>
          </a:p>
        </p:txBody>
      </p:sp>
      <p:sp>
        <p:nvSpPr>
          <p:cNvPr id="47110" name="Rectangle 3"/>
          <p:cNvSpPr>
            <a:spLocks noGrp="1" noChangeArrowheads="1"/>
          </p:cNvSpPr>
          <p:nvPr>
            <p:ph type="body" idx="1"/>
          </p:nvPr>
        </p:nvSpPr>
        <p:spPr>
          <a:xfrm>
            <a:off x="381000" y="1066800"/>
            <a:ext cx="4800600" cy="4267200"/>
          </a:xfrm>
        </p:spPr>
        <p:txBody>
          <a:bodyPr/>
          <a:lstStyle/>
          <a:p>
            <a:pPr marL="0" indent="0" eaLnBrk="1" hangingPunct="1">
              <a:lnSpc>
                <a:spcPct val="90000"/>
              </a:lnSpc>
            </a:pPr>
            <a:r>
              <a:rPr lang="en-US" sz="2000" dirty="0">
                <a:solidFill>
                  <a:schemeClr val="hlink"/>
                </a:solidFill>
              </a:rPr>
              <a:t>Interference occurs even for a single aperture and this is called diffraction.</a:t>
            </a:r>
            <a:r>
              <a:rPr lang="en-US" sz="2000" dirty="0"/>
              <a:t> The pattern shown is from a square aperture and the pattern can be thought of as light from different parts of the aperture interfering</a:t>
            </a:r>
            <a:r>
              <a:rPr lang="en-US" sz="2000" dirty="0">
                <a:solidFill>
                  <a:srgbClr val="3333FF"/>
                </a:solidFill>
              </a:rPr>
              <a:t>.</a:t>
            </a:r>
            <a:r>
              <a:rPr lang="en-US" sz="2000" dirty="0"/>
              <a:t> </a:t>
            </a:r>
          </a:p>
          <a:p>
            <a:pPr marL="0" indent="0" eaLnBrk="1" hangingPunct="1">
              <a:lnSpc>
                <a:spcPct val="90000"/>
              </a:lnSpc>
            </a:pPr>
            <a:r>
              <a:rPr lang="en-US" sz="2000" dirty="0">
                <a:solidFill>
                  <a:schemeClr val="hlink"/>
                </a:solidFill>
              </a:rPr>
              <a:t>As the aperture is made smaller the pattern actually expands.</a:t>
            </a:r>
            <a:r>
              <a:rPr lang="en-US" sz="2000" dirty="0"/>
              <a:t> </a:t>
            </a:r>
          </a:p>
          <a:p>
            <a:pPr marL="0" indent="0" eaLnBrk="1" hangingPunct="1">
              <a:lnSpc>
                <a:spcPct val="90000"/>
              </a:lnSpc>
            </a:pPr>
            <a:r>
              <a:rPr lang="en-US" sz="2000" dirty="0"/>
              <a:t>This effect can limit our ability to see detail in small objects or to resolve two stars nearby to one another.</a:t>
            </a:r>
          </a:p>
        </p:txBody>
      </p:sp>
      <p:pic>
        <p:nvPicPr>
          <p:cNvPr id="47111" name="Picture 4" descr="16_1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1600200"/>
            <a:ext cx="3124200" cy="204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2" name="Picture 5" descr="16_p342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4343400"/>
            <a:ext cx="1654175"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3" name="Text Box 6"/>
          <p:cNvSpPr txBox="1">
            <a:spLocks noChangeArrowheads="1"/>
          </p:cNvSpPr>
          <p:nvPr/>
        </p:nvSpPr>
        <p:spPr bwMode="auto">
          <a:xfrm>
            <a:off x="4754562" y="3750439"/>
            <a:ext cx="4435475"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b="1" dirty="0">
                <a:solidFill>
                  <a:schemeClr val="hlink"/>
                </a:solidFill>
              </a:rPr>
              <a:t>The</a:t>
            </a:r>
            <a:r>
              <a:rPr lang="en-US" sz="2000" dirty="0">
                <a:solidFill>
                  <a:schemeClr val="hlink"/>
                </a:solidFill>
              </a:rPr>
              <a:t> </a:t>
            </a:r>
            <a:r>
              <a:rPr lang="en-US" sz="2000" b="1" dirty="0">
                <a:solidFill>
                  <a:schemeClr val="hlink"/>
                </a:solidFill>
              </a:rPr>
              <a:t>position of the first dark fringe is given by  y = </a:t>
            </a:r>
            <a:r>
              <a:rPr lang="el-GR" sz="2000" b="1" dirty="0">
                <a:solidFill>
                  <a:schemeClr val="hlink"/>
                </a:solidFill>
                <a:cs typeface="Arial" charset="0"/>
              </a:rPr>
              <a:t>λ</a:t>
            </a:r>
            <a:r>
              <a:rPr lang="en-US" sz="2000" b="1" dirty="0">
                <a:solidFill>
                  <a:schemeClr val="hlink"/>
                </a:solidFill>
                <a:cs typeface="Arial" charset="0"/>
              </a:rPr>
              <a:t>x/w. This means the central bright fringe has a width ~ 2y and increases as w gets smaller</a:t>
            </a:r>
          </a:p>
          <a:p>
            <a:pPr eaLnBrk="1" hangingPunct="1"/>
            <a:endParaRPr lang="en-US" sz="2000" b="1" dirty="0">
              <a:solidFill>
                <a:schemeClr val="hlink"/>
              </a:solidFill>
              <a:cs typeface="Arial" charset="0"/>
            </a:endParaRPr>
          </a:p>
          <a:p>
            <a:pPr eaLnBrk="1" hangingPunct="1"/>
            <a:r>
              <a:rPr lang="en-US" sz="2000" b="1" dirty="0">
                <a:solidFill>
                  <a:schemeClr val="hlink"/>
                </a:solidFill>
                <a:cs typeface="Arial" charset="0"/>
              </a:rPr>
              <a:t>That’s why the telescope with bigger aperture see clearer. </a:t>
            </a:r>
          </a:p>
          <a:p>
            <a:pPr eaLnBrk="1" hangingPunct="1"/>
            <a:endParaRPr lang="el-GR" sz="2000" b="1" dirty="0">
              <a:solidFill>
                <a:schemeClr val="hlink"/>
              </a:solidFill>
              <a:cs typeface="Arial" charset="0"/>
            </a:endParaRPr>
          </a:p>
        </p:txBody>
      </p:sp>
    </p:spTree>
    <p:extLst>
      <p:ext uri="{BB962C8B-B14F-4D97-AF65-F5344CB8AC3E}">
        <p14:creationId xmlns:p14="http://schemas.microsoft.com/office/powerpoint/2010/main" val="3426984120"/>
      </p:ext>
    </p:extLst>
  </p:cSld>
  <p:clrMapOvr>
    <a:masterClrMapping/>
  </p:clrMapOvr>
  <p:transition spd="med">
    <p:dissolv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txBox="1">
            <a:spLocks noChangeArrowheads="1"/>
          </p:cNvSpPr>
          <p:nvPr/>
        </p:nvSpPr>
        <p:spPr bwMode="auto">
          <a:xfrm>
            <a:off x="457200" y="685800"/>
            <a:ext cx="82296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lnSpc>
                <a:spcPct val="90000"/>
              </a:lnSpc>
              <a:spcBef>
                <a:spcPct val="20000"/>
              </a:spcBef>
              <a:spcAft>
                <a:spcPct val="0"/>
              </a:spcAft>
              <a:buClr>
                <a:schemeClr val="folHlink"/>
              </a:buClr>
              <a:buSzPct val="85000"/>
              <a:buFont typeface="Wingdings" pitchFamily="79" charset="2"/>
              <a:buChar char="v"/>
              <a:defRPr sz="3200">
                <a:solidFill>
                  <a:schemeClr val="tx1"/>
                </a:solidFill>
                <a:latin typeface="+mn-lt"/>
                <a:ea typeface="+mn-ea"/>
                <a:cs typeface="+mn-cs"/>
              </a:defRPr>
            </a:lvl1pPr>
            <a:lvl2pPr marL="742950" indent="-285750" algn="l" rtl="0" fontAlgn="base">
              <a:lnSpc>
                <a:spcPct val="90000"/>
              </a:lnSpc>
              <a:spcBef>
                <a:spcPct val="20000"/>
              </a:spcBef>
              <a:spcAft>
                <a:spcPct val="0"/>
              </a:spcAft>
              <a:buClr>
                <a:schemeClr val="tx2"/>
              </a:buClr>
              <a:buSzPct val="70000"/>
              <a:buFont typeface="Wingdings" pitchFamily="79" charset="2"/>
              <a:buChar char="l"/>
              <a:defRPr sz="2800">
                <a:solidFill>
                  <a:schemeClr val="tx1"/>
                </a:solidFill>
                <a:latin typeface="+mn-lt"/>
              </a:defRPr>
            </a:lvl2pPr>
            <a:lvl3pPr marL="1143000" indent="-228600" algn="l" rtl="0" fontAlgn="base">
              <a:lnSpc>
                <a:spcPct val="90000"/>
              </a:lnSpc>
              <a:spcBef>
                <a:spcPct val="20000"/>
              </a:spcBef>
              <a:spcAft>
                <a:spcPct val="0"/>
              </a:spcAft>
              <a:buClr>
                <a:schemeClr val="hlink"/>
              </a:buClr>
              <a:buSzPct val="65000"/>
              <a:buFont typeface="Wingdings" pitchFamily="79" charset="2"/>
              <a:buChar char="l"/>
              <a:defRPr sz="2400">
                <a:solidFill>
                  <a:schemeClr val="tx1"/>
                </a:solidFill>
                <a:latin typeface="+mn-lt"/>
              </a:defRPr>
            </a:lvl3pPr>
            <a:lvl4pPr marL="1600200" indent="-228600" algn="l" rtl="0" fontAlgn="base">
              <a:lnSpc>
                <a:spcPct val="90000"/>
              </a:lnSpc>
              <a:spcBef>
                <a:spcPct val="20000"/>
              </a:spcBef>
              <a:spcAft>
                <a:spcPct val="0"/>
              </a:spcAft>
              <a:buClr>
                <a:schemeClr val="accent1"/>
              </a:buClr>
              <a:buSzPct val="60000"/>
              <a:buFont typeface="Wingdings" pitchFamily="79" charset="2"/>
              <a:buChar char="l"/>
              <a:defRPr sz="2000">
                <a:solidFill>
                  <a:schemeClr val="tx1"/>
                </a:solidFill>
                <a:latin typeface="+mn-lt"/>
              </a:defRPr>
            </a:lvl4pPr>
            <a:lvl5pPr marL="2057400" indent="-228600" algn="l" rtl="0" fontAlgn="base">
              <a:lnSpc>
                <a:spcPct val="90000"/>
              </a:lnSpc>
              <a:spcBef>
                <a:spcPct val="20000"/>
              </a:spcBef>
              <a:spcAft>
                <a:spcPct val="0"/>
              </a:spcAft>
              <a:buClr>
                <a:schemeClr val="accent2"/>
              </a:buClr>
              <a:buSzPct val="60000"/>
              <a:buFont typeface="Wingdings" pitchFamily="79" charset="2"/>
              <a:buChar char="l"/>
              <a:defRPr sz="2000">
                <a:solidFill>
                  <a:schemeClr val="tx1"/>
                </a:solidFill>
                <a:latin typeface="+mn-lt"/>
              </a:defRPr>
            </a:lvl5pPr>
            <a:lvl6pPr marL="2514600" indent="-228600" algn="l" rtl="0" fontAlgn="base">
              <a:lnSpc>
                <a:spcPct val="90000"/>
              </a:lnSpc>
              <a:spcBef>
                <a:spcPct val="20000"/>
              </a:spcBef>
              <a:spcAft>
                <a:spcPct val="0"/>
              </a:spcAft>
              <a:buClr>
                <a:schemeClr val="accent2"/>
              </a:buClr>
              <a:buSzPct val="60000"/>
              <a:buFont typeface="Wingdings" pitchFamily="79" charset="2"/>
              <a:buChar char="l"/>
              <a:defRPr sz="2000">
                <a:solidFill>
                  <a:schemeClr val="tx1"/>
                </a:solidFill>
                <a:latin typeface="+mn-lt"/>
              </a:defRPr>
            </a:lvl6pPr>
            <a:lvl7pPr marL="2971800" indent="-228600" algn="l" rtl="0" fontAlgn="base">
              <a:lnSpc>
                <a:spcPct val="90000"/>
              </a:lnSpc>
              <a:spcBef>
                <a:spcPct val="20000"/>
              </a:spcBef>
              <a:spcAft>
                <a:spcPct val="0"/>
              </a:spcAft>
              <a:buClr>
                <a:schemeClr val="accent2"/>
              </a:buClr>
              <a:buSzPct val="60000"/>
              <a:buFont typeface="Wingdings" pitchFamily="79" charset="2"/>
              <a:buChar char="l"/>
              <a:defRPr sz="2000">
                <a:solidFill>
                  <a:schemeClr val="tx1"/>
                </a:solidFill>
                <a:latin typeface="+mn-lt"/>
              </a:defRPr>
            </a:lvl7pPr>
            <a:lvl8pPr marL="3429000" indent="-228600" algn="l" rtl="0" fontAlgn="base">
              <a:lnSpc>
                <a:spcPct val="90000"/>
              </a:lnSpc>
              <a:spcBef>
                <a:spcPct val="20000"/>
              </a:spcBef>
              <a:spcAft>
                <a:spcPct val="0"/>
              </a:spcAft>
              <a:buClr>
                <a:schemeClr val="accent2"/>
              </a:buClr>
              <a:buSzPct val="60000"/>
              <a:buFont typeface="Wingdings" pitchFamily="79" charset="2"/>
              <a:buChar char="l"/>
              <a:defRPr sz="2000">
                <a:solidFill>
                  <a:schemeClr val="tx1"/>
                </a:solidFill>
                <a:latin typeface="+mn-lt"/>
              </a:defRPr>
            </a:lvl8pPr>
            <a:lvl9pPr marL="3886200" indent="-228600" algn="l" rtl="0" fontAlgn="base">
              <a:lnSpc>
                <a:spcPct val="90000"/>
              </a:lnSpc>
              <a:spcBef>
                <a:spcPct val="20000"/>
              </a:spcBef>
              <a:spcAft>
                <a:spcPct val="0"/>
              </a:spcAft>
              <a:buClr>
                <a:schemeClr val="accent2"/>
              </a:buClr>
              <a:buSzPct val="60000"/>
              <a:buFont typeface="Wingdings" pitchFamily="79" charset="2"/>
              <a:buChar char="l"/>
              <a:defRPr sz="2000">
                <a:solidFill>
                  <a:schemeClr val="tx1"/>
                </a:solidFill>
                <a:latin typeface="+mn-lt"/>
              </a:defRPr>
            </a:lvl9pPr>
          </a:lstStyle>
          <a:p>
            <a:pPr marL="0" indent="0">
              <a:buNone/>
            </a:pPr>
            <a:r>
              <a:rPr lang="en-US" sz="2500" dirty="0">
                <a:solidFill>
                  <a:srgbClr val="FFFF00"/>
                </a:solidFill>
              </a:rPr>
              <a:t>Is it possible for an electromagnetic wave to travel through a vacuum?  </a:t>
            </a:r>
          </a:p>
          <a:p>
            <a:pPr marL="0" indent="0"/>
            <a:endParaRPr lang="en-US" sz="2500" dirty="0"/>
          </a:p>
          <a:p>
            <a:pPr marL="0" indent="0"/>
            <a:r>
              <a:rPr lang="en-US" sz="2500" dirty="0"/>
              <a:t>A. Yes. </a:t>
            </a:r>
          </a:p>
          <a:p>
            <a:pPr marL="0" indent="0"/>
            <a:r>
              <a:rPr lang="en-US" sz="2500" dirty="0"/>
              <a:t>B. No.</a:t>
            </a:r>
          </a:p>
          <a:p>
            <a:pPr marL="0" indent="0"/>
            <a:endParaRPr lang="en-US" sz="2500" dirty="0"/>
          </a:p>
          <a:p>
            <a:pPr marL="0" indent="0"/>
            <a:endParaRPr lang="en-US" sz="2500" dirty="0"/>
          </a:p>
          <a:p>
            <a:pPr marL="0" indent="0">
              <a:buNone/>
            </a:pPr>
            <a:r>
              <a:rPr lang="en-US" sz="2800" dirty="0">
                <a:solidFill>
                  <a:srgbClr val="FFFF00"/>
                </a:solidFill>
              </a:rPr>
              <a:t>Waves are traveling in an eastward direction on a lake.  Is the water in the lake necessarily moving in that direction?  </a:t>
            </a:r>
          </a:p>
          <a:p>
            <a:pPr marL="514350" indent="-514350">
              <a:buAutoNum type="alphaUcPeriod"/>
            </a:pPr>
            <a:r>
              <a:rPr lang="en-US" sz="2800" dirty="0"/>
              <a:t>Yes. </a:t>
            </a:r>
          </a:p>
          <a:p>
            <a:pPr marL="514350" indent="-514350">
              <a:buAutoNum type="alphaUcPeriod"/>
            </a:pPr>
            <a:r>
              <a:rPr lang="en-US" sz="2800" dirty="0"/>
              <a:t>No. </a:t>
            </a:r>
          </a:p>
          <a:p>
            <a:pPr marL="0" indent="0">
              <a:buNone/>
            </a:pPr>
            <a:endParaRPr lang="en-US" sz="2500" dirty="0"/>
          </a:p>
        </p:txBody>
      </p:sp>
    </p:spTree>
    <p:extLst>
      <p:ext uri="{BB962C8B-B14F-4D97-AF65-F5344CB8AC3E}">
        <p14:creationId xmlns:p14="http://schemas.microsoft.com/office/powerpoint/2010/main" val="865904734"/>
      </p:ext>
    </p:extLst>
  </p:cSld>
  <p:clrMapOvr>
    <a:masterClrMapping/>
  </p:clrMapOvr>
  <p:transition spd="med">
    <p:dissolv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7827" name="Rectangle 3"/>
          <p:cNvSpPr>
            <a:spLocks noGrp="1" noChangeArrowheads="1"/>
          </p:cNvSpPr>
          <p:nvPr>
            <p:ph type="body" idx="1"/>
          </p:nvPr>
        </p:nvSpPr>
        <p:spPr>
          <a:xfrm>
            <a:off x="228600" y="381000"/>
            <a:ext cx="8915400" cy="5562600"/>
          </a:xfrm>
        </p:spPr>
        <p:txBody>
          <a:bodyPr/>
          <a:lstStyle/>
          <a:p>
            <a:pPr marL="0" indent="0">
              <a:lnSpc>
                <a:spcPct val="80000"/>
              </a:lnSpc>
              <a:buNone/>
            </a:pPr>
            <a:r>
              <a:rPr lang="en-US" sz="2800" dirty="0"/>
              <a:t>For a string fixed at both ends, the simplest standing wave, </a:t>
            </a:r>
          </a:p>
          <a:p>
            <a:pPr marL="0" indent="0">
              <a:lnSpc>
                <a:spcPct val="80000"/>
              </a:lnSpc>
              <a:buNone/>
            </a:pPr>
            <a:endParaRPr lang="en-US" sz="2000" dirty="0"/>
          </a:p>
          <a:p>
            <a:pPr marL="0" indent="0">
              <a:lnSpc>
                <a:spcPct val="80000"/>
              </a:lnSpc>
              <a:buNone/>
            </a:pPr>
            <a:r>
              <a:rPr lang="en-US" sz="2000" dirty="0"/>
              <a:t>the </a:t>
            </a:r>
            <a:r>
              <a:rPr lang="en-US" sz="2000" b="1" i="1" dirty="0">
                <a:solidFill>
                  <a:srgbClr val="FF5924"/>
                </a:solidFill>
              </a:rPr>
              <a:t>fundamental</a:t>
            </a:r>
            <a:r>
              <a:rPr lang="en-US" sz="2000" dirty="0">
                <a:solidFill>
                  <a:srgbClr val="FF5924"/>
                </a:solidFill>
              </a:rPr>
              <a:t> or </a:t>
            </a:r>
            <a:r>
              <a:rPr lang="en-US" sz="2000" b="1" i="1" dirty="0">
                <a:solidFill>
                  <a:srgbClr val="FF5924"/>
                </a:solidFill>
              </a:rPr>
              <a:t>first harmonic</a:t>
            </a:r>
            <a:r>
              <a:rPr lang="en-US" sz="2000" dirty="0"/>
              <a:t>, </a:t>
            </a:r>
          </a:p>
          <a:p>
            <a:pPr marL="0" indent="0">
              <a:lnSpc>
                <a:spcPct val="80000"/>
              </a:lnSpc>
              <a:buNone/>
            </a:pPr>
            <a:r>
              <a:rPr lang="en-US" sz="2000" dirty="0"/>
              <a:t>has nodes at both ends and an </a:t>
            </a:r>
          </a:p>
          <a:p>
            <a:pPr marL="0" indent="0">
              <a:lnSpc>
                <a:spcPct val="80000"/>
              </a:lnSpc>
              <a:buNone/>
            </a:pPr>
            <a:r>
              <a:rPr lang="en-US" sz="2000" dirty="0"/>
              <a:t>antinode in the middle.</a:t>
            </a:r>
          </a:p>
          <a:p>
            <a:pPr marL="0" indent="0">
              <a:lnSpc>
                <a:spcPct val="80000"/>
              </a:lnSpc>
              <a:buNone/>
            </a:pPr>
            <a:endParaRPr lang="en-US" sz="2000" dirty="0"/>
          </a:p>
          <a:p>
            <a:pPr marL="0" indent="0">
              <a:lnSpc>
                <a:spcPct val="80000"/>
              </a:lnSpc>
              <a:buNone/>
            </a:pPr>
            <a:endParaRPr lang="en-US" sz="2000" dirty="0"/>
          </a:p>
          <a:p>
            <a:pPr marL="0" indent="0">
              <a:lnSpc>
                <a:spcPct val="80000"/>
              </a:lnSpc>
              <a:buNone/>
            </a:pPr>
            <a:endParaRPr lang="en-US" sz="2000" dirty="0"/>
          </a:p>
          <a:p>
            <a:pPr marL="0" indent="0">
              <a:lnSpc>
                <a:spcPct val="80000"/>
              </a:lnSpc>
              <a:buNone/>
            </a:pPr>
            <a:r>
              <a:rPr lang="en-US" sz="2000" dirty="0">
                <a:solidFill>
                  <a:srgbClr val="B8FFB7"/>
                </a:solidFill>
                <a:latin typeface="Arial" charset="0"/>
              </a:rPr>
              <a:t>The second harmonic has a node </a:t>
            </a:r>
          </a:p>
          <a:p>
            <a:pPr marL="0" indent="0">
              <a:lnSpc>
                <a:spcPct val="80000"/>
              </a:lnSpc>
              <a:buNone/>
            </a:pPr>
            <a:r>
              <a:rPr lang="en-US" sz="2000" dirty="0">
                <a:solidFill>
                  <a:srgbClr val="B8FFB7"/>
                </a:solidFill>
                <a:latin typeface="Arial" charset="0"/>
              </a:rPr>
              <a:t>at the midpoint of the string, and </a:t>
            </a:r>
          </a:p>
          <a:p>
            <a:pPr marL="0" indent="0">
              <a:lnSpc>
                <a:spcPct val="80000"/>
              </a:lnSpc>
              <a:buNone/>
            </a:pPr>
            <a:r>
              <a:rPr lang="en-US" sz="2000" dirty="0">
                <a:solidFill>
                  <a:srgbClr val="B8FFB7"/>
                </a:solidFill>
                <a:latin typeface="Arial" charset="0"/>
              </a:rPr>
              <a:t>a wavelength equal to </a:t>
            </a:r>
            <a:r>
              <a:rPr lang="en-US" sz="2400" i="1" dirty="0">
                <a:solidFill>
                  <a:srgbClr val="B8FFB7"/>
                </a:solidFill>
              </a:rPr>
              <a:t>L</a:t>
            </a:r>
            <a:r>
              <a:rPr lang="en-US" sz="2000" dirty="0">
                <a:solidFill>
                  <a:srgbClr val="B8FFB7"/>
                </a:solidFill>
                <a:latin typeface="Arial" charset="0"/>
              </a:rPr>
              <a:t>.</a:t>
            </a:r>
          </a:p>
          <a:p>
            <a:pPr marL="0" indent="0">
              <a:lnSpc>
                <a:spcPct val="80000"/>
              </a:lnSpc>
              <a:buNone/>
            </a:pPr>
            <a:endParaRPr lang="en-US" sz="2000" dirty="0">
              <a:solidFill>
                <a:srgbClr val="B8FFB7"/>
              </a:solidFill>
              <a:latin typeface="Arial" charset="0"/>
            </a:endParaRPr>
          </a:p>
          <a:p>
            <a:pPr marL="0" indent="0">
              <a:lnSpc>
                <a:spcPct val="80000"/>
              </a:lnSpc>
              <a:buNone/>
            </a:pPr>
            <a:endParaRPr lang="en-US" sz="2000" dirty="0">
              <a:solidFill>
                <a:srgbClr val="B8FFB7"/>
              </a:solidFill>
              <a:latin typeface="Arial" charset="0"/>
            </a:endParaRPr>
          </a:p>
          <a:p>
            <a:pPr marL="0" indent="0">
              <a:lnSpc>
                <a:spcPct val="80000"/>
              </a:lnSpc>
              <a:buNone/>
            </a:pPr>
            <a:endParaRPr lang="en-US" sz="2000" dirty="0">
              <a:solidFill>
                <a:srgbClr val="B8FFB7"/>
              </a:solidFill>
              <a:latin typeface="Arial" charset="0"/>
            </a:endParaRPr>
          </a:p>
          <a:p>
            <a:pPr marL="0" indent="0">
              <a:lnSpc>
                <a:spcPct val="80000"/>
              </a:lnSpc>
              <a:buNone/>
            </a:pPr>
            <a:r>
              <a:rPr lang="en-US" sz="2000" dirty="0">
                <a:solidFill>
                  <a:srgbClr val="B8FFB7"/>
                </a:solidFill>
                <a:latin typeface="Arial" charset="0"/>
              </a:rPr>
              <a:t>The third harmonic has four nodes </a:t>
            </a:r>
          </a:p>
          <a:p>
            <a:pPr marL="0" indent="0">
              <a:lnSpc>
                <a:spcPct val="80000"/>
              </a:lnSpc>
              <a:buNone/>
            </a:pPr>
            <a:r>
              <a:rPr lang="en-US" sz="2000" dirty="0">
                <a:solidFill>
                  <a:srgbClr val="B8FFB7"/>
                </a:solidFill>
                <a:latin typeface="Arial" charset="0"/>
              </a:rPr>
              <a:t>(counting the ones at the ends) and </a:t>
            </a:r>
          </a:p>
          <a:p>
            <a:pPr marL="0" indent="0">
              <a:lnSpc>
                <a:spcPct val="80000"/>
              </a:lnSpc>
              <a:buNone/>
            </a:pPr>
            <a:r>
              <a:rPr lang="en-US" sz="2000" dirty="0">
                <a:solidFill>
                  <a:srgbClr val="B8FFB7"/>
                </a:solidFill>
                <a:latin typeface="Arial" charset="0"/>
              </a:rPr>
              <a:t>three antinodes, and a wavelength </a:t>
            </a:r>
          </a:p>
          <a:p>
            <a:pPr marL="0" indent="0">
              <a:lnSpc>
                <a:spcPct val="80000"/>
              </a:lnSpc>
              <a:buNone/>
            </a:pPr>
            <a:r>
              <a:rPr lang="en-US" sz="2000" dirty="0">
                <a:solidFill>
                  <a:srgbClr val="B8FFB7"/>
                </a:solidFill>
                <a:latin typeface="Arial" charset="0"/>
              </a:rPr>
              <a:t>equal to two-thirds </a:t>
            </a:r>
            <a:r>
              <a:rPr lang="en-US" sz="2400" i="1" dirty="0">
                <a:solidFill>
                  <a:srgbClr val="B8FFB7"/>
                </a:solidFill>
              </a:rPr>
              <a:t>L</a:t>
            </a:r>
            <a:r>
              <a:rPr lang="en-US" sz="2000" dirty="0">
                <a:solidFill>
                  <a:srgbClr val="B8FFB7"/>
                </a:solidFill>
                <a:latin typeface="Arial" charset="0"/>
              </a:rPr>
              <a:t>.</a:t>
            </a:r>
          </a:p>
          <a:p>
            <a:pPr marL="0" indent="0">
              <a:lnSpc>
                <a:spcPct val="80000"/>
              </a:lnSpc>
              <a:buNone/>
            </a:pPr>
            <a:endParaRPr lang="en-US" sz="2000" dirty="0">
              <a:solidFill>
                <a:srgbClr val="B8FFB7"/>
              </a:solidFill>
              <a:latin typeface="Arial" charset="0"/>
            </a:endParaRPr>
          </a:p>
          <a:p>
            <a:pPr marL="0" indent="0">
              <a:lnSpc>
                <a:spcPct val="80000"/>
              </a:lnSpc>
              <a:buNone/>
            </a:pPr>
            <a:endParaRPr lang="en-US" sz="2000" dirty="0"/>
          </a:p>
        </p:txBody>
      </p:sp>
      <p:pic>
        <p:nvPicPr>
          <p:cNvPr id="1997829" name="Picture 5" descr="15_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0790" y="990600"/>
            <a:ext cx="4277768" cy="563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997830" name="Object 6"/>
          <p:cNvGraphicFramePr>
            <a:graphicFrameLocks noChangeAspect="1"/>
          </p:cNvGraphicFramePr>
          <p:nvPr/>
        </p:nvGraphicFramePr>
        <p:xfrm>
          <a:off x="3048000" y="2209800"/>
          <a:ext cx="1570172" cy="615703"/>
        </p:xfrm>
        <a:graphic>
          <a:graphicData uri="http://schemas.openxmlformats.org/presentationml/2006/ole">
            <mc:AlternateContent xmlns:mc="http://schemas.openxmlformats.org/markup-compatibility/2006">
              <mc:Choice xmlns:v="urn:schemas-microsoft-com:vml" Requires="v">
                <p:oleObj spid="_x0000_s2053203" name="Equation" r:id="rId5" imgW="749300" imgH="368300" progId="Equation.3">
                  <p:embed/>
                </p:oleObj>
              </mc:Choice>
              <mc:Fallback>
                <p:oleObj name="Equation" r:id="rId5" imgW="749300" imgH="368300" progId="Equation.3">
                  <p:embed/>
                  <p:pic>
                    <p:nvPicPr>
                      <p:cNvPr id="1997830" name="Object 6"/>
                      <p:cNvPicPr>
                        <a:picLocks noChangeAspect="1" noChangeArrowheads="1"/>
                      </p:cNvPicPr>
                      <p:nvPr/>
                    </p:nvPicPr>
                    <p:blipFill>
                      <a:blip r:embed="rId6">
                        <a:extLst>
                          <a:ext uri="{28A0092B-C50C-407E-A947-70E740481C1C}">
                            <a14:useLocalDpi xmlns:a14="http://schemas.microsoft.com/office/drawing/2010/main" val="0"/>
                          </a:ext>
                        </a:extLst>
                      </a:blip>
                      <a:srcRect l="-12631" r="-12631"/>
                      <a:stretch>
                        <a:fillRect/>
                      </a:stretch>
                    </p:blipFill>
                    <p:spPr bwMode="auto">
                      <a:xfrm>
                        <a:off x="3048000" y="2209800"/>
                        <a:ext cx="1570172" cy="615703"/>
                      </a:xfrm>
                      <a:prstGeom prst="rect">
                        <a:avLst/>
                      </a:prstGeom>
                      <a:solidFill>
                        <a:srgbClr val="EFFF5D"/>
                      </a:solidFill>
                      <a:ln>
                        <a:noFill/>
                      </a:ln>
                      <a:effectLst/>
                    </p:spPr>
                  </p:pic>
                </p:oleObj>
              </mc:Fallback>
            </mc:AlternateContent>
          </a:graphicData>
        </a:graphic>
      </p:graphicFrame>
      <p:graphicFrame>
        <p:nvGraphicFramePr>
          <p:cNvPr id="3" name="Object 2"/>
          <p:cNvGraphicFramePr>
            <a:graphicFrameLocks noChangeAspect="1"/>
          </p:cNvGraphicFramePr>
          <p:nvPr/>
        </p:nvGraphicFramePr>
        <p:xfrm>
          <a:off x="3100388" y="4246563"/>
          <a:ext cx="1463675" cy="658812"/>
        </p:xfrm>
        <a:graphic>
          <a:graphicData uri="http://schemas.openxmlformats.org/presentationml/2006/ole">
            <mc:AlternateContent xmlns:mc="http://schemas.openxmlformats.org/markup-compatibility/2006">
              <mc:Choice xmlns:v="urn:schemas-microsoft-com:vml" Requires="v">
                <p:oleObj spid="_x0000_s2053204" name="Equation" r:id="rId7" imgW="698400" imgH="393480" progId="Equation.3">
                  <p:embed/>
                </p:oleObj>
              </mc:Choice>
              <mc:Fallback>
                <p:oleObj name="Equation" r:id="rId7" imgW="698400" imgH="393480" progId="Equation.3">
                  <p:embed/>
                  <p:pic>
                    <p:nvPicPr>
                      <p:cNvPr id="3" name="Object 2"/>
                      <p:cNvPicPr>
                        <a:picLocks noChangeAspect="1" noChangeArrowheads="1"/>
                      </p:cNvPicPr>
                      <p:nvPr/>
                    </p:nvPicPr>
                    <p:blipFill>
                      <a:blip r:embed="rId8"/>
                      <a:srcRect l="-12631" r="-12631"/>
                      <a:stretch>
                        <a:fillRect/>
                      </a:stretch>
                    </p:blipFill>
                    <p:spPr bwMode="auto">
                      <a:xfrm>
                        <a:off x="3100388" y="4246563"/>
                        <a:ext cx="1463675" cy="658812"/>
                      </a:xfrm>
                      <a:prstGeom prst="rect">
                        <a:avLst/>
                      </a:prstGeom>
                      <a:solidFill>
                        <a:srgbClr val="EFFF5D"/>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 name="Object 3"/>
          <p:cNvGraphicFramePr>
            <a:graphicFrameLocks noChangeAspect="1"/>
          </p:cNvGraphicFramePr>
          <p:nvPr/>
        </p:nvGraphicFramePr>
        <p:xfrm>
          <a:off x="2971800" y="6069651"/>
          <a:ext cx="1740035" cy="559749"/>
        </p:xfrm>
        <a:graphic>
          <a:graphicData uri="http://schemas.openxmlformats.org/presentationml/2006/ole">
            <mc:AlternateContent xmlns:mc="http://schemas.openxmlformats.org/markup-compatibility/2006">
              <mc:Choice xmlns:v="urn:schemas-microsoft-com:vml" Requires="v">
                <p:oleObj spid="_x0000_s2053205" name="Equation" r:id="rId9" imgW="1041120" imgH="419040" progId="Equation.3">
                  <p:embed/>
                </p:oleObj>
              </mc:Choice>
              <mc:Fallback>
                <p:oleObj name="Equation" r:id="rId9" imgW="1041120" imgH="419040" progId="Equation.3">
                  <p:embed/>
                  <p:pic>
                    <p:nvPicPr>
                      <p:cNvPr id="4" name="Object 3"/>
                      <p:cNvPicPr>
                        <a:picLocks noChangeAspect="1" noChangeArrowheads="1"/>
                      </p:cNvPicPr>
                      <p:nvPr/>
                    </p:nvPicPr>
                    <p:blipFill>
                      <a:blip r:embed="rId10"/>
                      <a:srcRect l="-12631" r="-12631"/>
                      <a:stretch>
                        <a:fillRect/>
                      </a:stretch>
                    </p:blipFill>
                    <p:spPr bwMode="auto">
                      <a:xfrm>
                        <a:off x="2971800" y="6069651"/>
                        <a:ext cx="1740035" cy="559749"/>
                      </a:xfrm>
                      <a:prstGeom prst="rect">
                        <a:avLst/>
                      </a:prstGeom>
                      <a:solidFill>
                        <a:srgbClr val="EFFF5D"/>
                      </a:solidFill>
                      <a:ln>
                        <a:noFill/>
                      </a:ln>
                    </p:spPr>
                  </p:pic>
                </p:oleObj>
              </mc:Fallback>
            </mc:AlternateContent>
          </a:graphicData>
        </a:graphic>
      </p:graphicFrame>
    </p:spTree>
    <p:extLst>
      <p:ext uri="{BB962C8B-B14F-4D97-AF65-F5344CB8AC3E}">
        <p14:creationId xmlns:p14="http://schemas.microsoft.com/office/powerpoint/2010/main" val="11521869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10242" y="304800"/>
            <a:ext cx="8605157" cy="8032968"/>
          </a:xfrm>
          <a:prstGeom prst="rect">
            <a:avLst/>
          </a:prstGeom>
        </p:spPr>
        <p:txBody>
          <a:bodyPr wrap="square">
            <a:spAutoFit/>
          </a:bodyPr>
          <a:lstStyle/>
          <a:p>
            <a:pPr eaLnBrk="1" hangingPunct="1">
              <a:spcBef>
                <a:spcPct val="50000"/>
              </a:spcBef>
            </a:pPr>
            <a:r>
              <a:rPr lang="en-US" b="1" dirty="0">
                <a:solidFill>
                  <a:srgbClr val="FFFF00"/>
                </a:solidFill>
              </a:rPr>
              <a:t>A wave can be propagated on a blanket by holding adjacent corners in your hands and moving the end of the blanket up and down.  Is this wave transverse or longitudinal?  </a:t>
            </a:r>
          </a:p>
          <a:p>
            <a:pPr marL="457200" indent="-457200" eaLnBrk="1" hangingPunct="1">
              <a:spcBef>
                <a:spcPct val="50000"/>
              </a:spcBef>
              <a:buAutoNum type="alphaUcPeriod"/>
            </a:pPr>
            <a:r>
              <a:rPr lang="en-US" b="1" dirty="0"/>
              <a:t>Longitudinal </a:t>
            </a:r>
          </a:p>
          <a:p>
            <a:pPr marL="457200" indent="-457200" eaLnBrk="1" hangingPunct="1">
              <a:spcBef>
                <a:spcPct val="50000"/>
              </a:spcBef>
              <a:buAutoNum type="alphaUcPeriod"/>
            </a:pPr>
            <a:r>
              <a:rPr lang="en-US" b="1" dirty="0" err="1"/>
              <a:t>Tranverse</a:t>
            </a:r>
            <a:r>
              <a:rPr lang="en-US" b="1" dirty="0"/>
              <a:t>. </a:t>
            </a:r>
          </a:p>
          <a:p>
            <a:pPr marL="457200" indent="-457200" eaLnBrk="1" hangingPunct="1">
              <a:spcBef>
                <a:spcPct val="50000"/>
              </a:spcBef>
              <a:buAutoNum type="alphaUcPeriod"/>
            </a:pPr>
            <a:endParaRPr lang="en-US" b="1" dirty="0"/>
          </a:p>
          <a:p>
            <a:pPr>
              <a:spcBef>
                <a:spcPct val="50000"/>
              </a:spcBef>
            </a:pPr>
            <a:r>
              <a:rPr lang="en-US" b="1" dirty="0">
                <a:solidFill>
                  <a:srgbClr val="FFFF00"/>
                </a:solidFill>
              </a:rPr>
              <a:t>Suppose that we increase the tension in a rope, keeping the frequency of oscillation of the end of the rope the same.  What effect does this have on the wavelength of the wave produced?  </a:t>
            </a:r>
          </a:p>
          <a:p>
            <a:pPr>
              <a:spcBef>
                <a:spcPct val="50000"/>
              </a:spcBef>
            </a:pPr>
            <a:endParaRPr lang="en-US" b="1" dirty="0"/>
          </a:p>
          <a:p>
            <a:pPr marL="457200" indent="-457200">
              <a:spcBef>
                <a:spcPct val="50000"/>
              </a:spcBef>
              <a:buAutoNum type="alphaUcPeriod"/>
            </a:pPr>
            <a:r>
              <a:rPr lang="en-US" b="1" dirty="0"/>
              <a:t>an increase in velocity </a:t>
            </a:r>
          </a:p>
          <a:p>
            <a:pPr marL="457200" indent="-457200">
              <a:spcBef>
                <a:spcPct val="50000"/>
              </a:spcBef>
              <a:buAutoNum type="alphaUcPeriod"/>
            </a:pPr>
            <a:r>
              <a:rPr lang="en-US" b="1" dirty="0"/>
              <a:t>an increase in frequency. </a:t>
            </a:r>
          </a:p>
          <a:p>
            <a:pPr marL="457200" indent="-457200">
              <a:spcBef>
                <a:spcPct val="50000"/>
              </a:spcBef>
              <a:buAutoNum type="alphaUcPeriod"/>
            </a:pPr>
            <a:r>
              <a:rPr lang="en-US" b="1" dirty="0"/>
              <a:t>a decrease  in wavelength.</a:t>
            </a:r>
          </a:p>
          <a:p>
            <a:pPr>
              <a:spcBef>
                <a:spcPct val="50000"/>
              </a:spcBef>
            </a:pPr>
            <a:endParaRPr lang="en-US" b="1" dirty="0"/>
          </a:p>
          <a:p>
            <a:pPr>
              <a:spcBef>
                <a:spcPct val="50000"/>
              </a:spcBef>
            </a:pPr>
            <a:endParaRPr lang="en-US" b="1" dirty="0"/>
          </a:p>
          <a:p>
            <a:pPr eaLnBrk="1" hangingPunct="1">
              <a:spcBef>
                <a:spcPct val="50000"/>
              </a:spcBef>
            </a:pPr>
            <a:endParaRPr lang="en-US" b="1" dirty="0"/>
          </a:p>
        </p:txBody>
      </p:sp>
    </p:spTree>
    <p:extLst>
      <p:ext uri="{BB962C8B-B14F-4D97-AF65-F5344CB8AC3E}">
        <p14:creationId xmlns:p14="http://schemas.microsoft.com/office/powerpoint/2010/main" val="685051517"/>
      </p:ext>
    </p:extLst>
  </p:cSld>
  <p:clrMapOvr>
    <a:masterClrMapping/>
  </p:clrMapOvr>
  <p:transition spd="med">
    <p:dissolv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381000"/>
            <a:ext cx="8305800" cy="5632311"/>
          </a:xfrm>
          <a:prstGeom prst="rect">
            <a:avLst/>
          </a:prstGeom>
        </p:spPr>
        <p:txBody>
          <a:bodyPr wrap="square">
            <a:spAutoFit/>
          </a:bodyPr>
          <a:lstStyle/>
          <a:p>
            <a:pPr eaLnBrk="1" hangingPunct="1">
              <a:spcBef>
                <a:spcPct val="50000"/>
              </a:spcBef>
            </a:pPr>
            <a:r>
              <a:rPr lang="en-US" b="1" dirty="0">
                <a:solidFill>
                  <a:srgbClr val="FFFF00"/>
                </a:solidFill>
              </a:rPr>
              <a:t>A band playing on a flat-bed truck is approaching you rapidly near the end of a parade.  Will you hear the same pitch for the various instruments as someone down the street who has already been passed by the truck?  </a:t>
            </a:r>
          </a:p>
          <a:p>
            <a:pPr>
              <a:spcBef>
                <a:spcPct val="50000"/>
              </a:spcBef>
            </a:pPr>
            <a:r>
              <a:rPr lang="en-US" b="1" dirty="0"/>
              <a:t>A. The pitch increases as the band approaches and decreases as it is going away</a:t>
            </a:r>
          </a:p>
          <a:p>
            <a:pPr>
              <a:spcBef>
                <a:spcPct val="50000"/>
              </a:spcBef>
            </a:pPr>
            <a:r>
              <a:rPr lang="en-US" b="1" dirty="0"/>
              <a:t>B. The pitch decreases as the band approaches and increases as it is going away</a:t>
            </a:r>
          </a:p>
          <a:p>
            <a:pPr>
              <a:spcBef>
                <a:spcPct val="50000"/>
              </a:spcBef>
            </a:pPr>
            <a:r>
              <a:rPr lang="en-US" b="1" dirty="0"/>
              <a:t>C. The pitch remain unchanged. </a:t>
            </a:r>
          </a:p>
          <a:p>
            <a:pPr>
              <a:spcBef>
                <a:spcPct val="50000"/>
              </a:spcBef>
            </a:pPr>
            <a:endParaRPr lang="en-US" b="1" dirty="0"/>
          </a:p>
          <a:p>
            <a:pPr eaLnBrk="1" hangingPunct="1">
              <a:spcBef>
                <a:spcPct val="50000"/>
              </a:spcBef>
            </a:pPr>
            <a:endParaRPr lang="en-US" b="1" dirty="0"/>
          </a:p>
          <a:p>
            <a:pPr eaLnBrk="1" hangingPunct="1">
              <a:spcBef>
                <a:spcPct val="50000"/>
              </a:spcBef>
            </a:pPr>
            <a:endParaRPr lang="en-US" b="1" dirty="0"/>
          </a:p>
        </p:txBody>
      </p:sp>
    </p:spTree>
    <p:extLst>
      <p:ext uri="{BB962C8B-B14F-4D97-AF65-F5344CB8AC3E}">
        <p14:creationId xmlns:p14="http://schemas.microsoft.com/office/powerpoint/2010/main" val="772050811"/>
      </p:ext>
    </p:extLst>
  </p:cSld>
  <p:clrMapOvr>
    <a:masterClrMapping/>
  </p:clrMapOvr>
  <p:transition spd="med">
    <p:dissolv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5778" name="Rectangle 2"/>
          <p:cNvSpPr>
            <a:spLocks noGrp="1" noChangeArrowheads="1"/>
          </p:cNvSpPr>
          <p:nvPr>
            <p:ph type="title"/>
          </p:nvPr>
        </p:nvSpPr>
        <p:spPr>
          <a:xfrm>
            <a:off x="0" y="803275"/>
            <a:ext cx="9144000" cy="1066800"/>
          </a:xfrm>
          <a:noFill/>
        </p:spPr>
        <p:txBody>
          <a:bodyPr/>
          <a:lstStyle/>
          <a:p>
            <a:r>
              <a:rPr lang="en-US" sz="3200" b="1" dirty="0">
                <a:solidFill>
                  <a:srgbClr val="FF0000"/>
                </a:solidFill>
                <a:latin typeface="Comic Sans MS" pitchFamily="66" charset="0"/>
              </a:rPr>
              <a:t>Quiz</a:t>
            </a:r>
            <a:r>
              <a:rPr lang="en-US" sz="3200" dirty="0">
                <a:solidFill>
                  <a:srgbClr val="EFFF5D"/>
                </a:solidFill>
                <a:latin typeface="Comic Sans MS" pitchFamily="66" charset="0"/>
              </a:rPr>
              <a:t>: What is the frequency of light waves with a wavelength of 6 x 10</a:t>
            </a:r>
            <a:r>
              <a:rPr lang="en-US" sz="3200" baseline="30000" dirty="0">
                <a:solidFill>
                  <a:srgbClr val="EFFF5D"/>
                </a:solidFill>
                <a:latin typeface="Comic Sans MS" pitchFamily="66" charset="0"/>
              </a:rPr>
              <a:t>-7</a:t>
            </a:r>
            <a:r>
              <a:rPr lang="en-US" sz="3200" dirty="0">
                <a:solidFill>
                  <a:srgbClr val="EFFF5D"/>
                </a:solidFill>
                <a:latin typeface="Comic Sans MS" pitchFamily="66" charset="0"/>
              </a:rPr>
              <a:t> m?</a:t>
            </a:r>
            <a:endParaRPr lang="en-US" dirty="0"/>
          </a:p>
        </p:txBody>
      </p:sp>
      <p:sp>
        <p:nvSpPr>
          <p:cNvPr id="1995779" name="Text Box 3"/>
          <p:cNvSpPr txBox="1">
            <a:spLocks noChangeArrowheads="1"/>
          </p:cNvSpPr>
          <p:nvPr/>
        </p:nvSpPr>
        <p:spPr bwMode="auto">
          <a:xfrm>
            <a:off x="609600" y="4953000"/>
            <a:ext cx="76962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 typeface="Symbol" pitchFamily="18" charset="2"/>
              <a:buNone/>
            </a:pPr>
            <a:r>
              <a:rPr lang="en-US" i="1" dirty="0">
                <a:sym typeface="Symbol" pitchFamily="18" charset="2"/>
              </a:rPr>
              <a:t></a:t>
            </a:r>
            <a:r>
              <a:rPr lang="en-US" i="1" dirty="0"/>
              <a:t> </a:t>
            </a:r>
            <a:r>
              <a:rPr lang="en-US" dirty="0">
                <a:latin typeface="Arial" charset="0"/>
                <a:sym typeface="Symbol" pitchFamily="18" charset="2"/>
              </a:rPr>
              <a:t>= 6 x 10</a:t>
            </a:r>
            <a:r>
              <a:rPr lang="en-US" baseline="30000" dirty="0">
                <a:latin typeface="Arial" charset="0"/>
                <a:sym typeface="Symbol" pitchFamily="18" charset="2"/>
              </a:rPr>
              <a:t>-7</a:t>
            </a:r>
            <a:r>
              <a:rPr lang="en-US" dirty="0">
                <a:latin typeface="Arial" charset="0"/>
                <a:sym typeface="Symbol" pitchFamily="18" charset="2"/>
              </a:rPr>
              <a:t> m		</a:t>
            </a:r>
            <a:r>
              <a:rPr lang="en-US" i="1" dirty="0"/>
              <a:t>f</a:t>
            </a:r>
            <a:r>
              <a:rPr lang="en-US" dirty="0">
                <a:latin typeface="Arial" charset="0"/>
              </a:rPr>
              <a:t> = </a:t>
            </a:r>
            <a:r>
              <a:rPr lang="en-US" i="1" dirty="0"/>
              <a:t>v </a:t>
            </a:r>
            <a:r>
              <a:rPr lang="en-US" dirty="0">
                <a:latin typeface="Arial" charset="0"/>
                <a:sym typeface="Symbol" pitchFamily="18" charset="2"/>
              </a:rPr>
              <a:t>/</a:t>
            </a:r>
            <a:r>
              <a:rPr lang="en-US" i="1" dirty="0"/>
              <a:t> </a:t>
            </a:r>
            <a:r>
              <a:rPr lang="en-US" i="1" dirty="0">
                <a:sym typeface="Symbol" pitchFamily="18" charset="2"/>
              </a:rPr>
              <a:t></a:t>
            </a:r>
            <a:r>
              <a:rPr lang="en-US" i="1" baseline="-25000" dirty="0"/>
              <a:t> </a:t>
            </a:r>
            <a:endParaRPr lang="en-US" dirty="0">
              <a:latin typeface="Arial" charset="0"/>
              <a:sym typeface="Symbol" pitchFamily="18" charset="2"/>
            </a:endParaRPr>
          </a:p>
          <a:p>
            <a:pPr>
              <a:buFont typeface="Symbol" pitchFamily="18" charset="2"/>
              <a:buNone/>
            </a:pPr>
            <a:r>
              <a:rPr lang="en-US" i="1" dirty="0"/>
              <a:t>v </a:t>
            </a:r>
            <a:r>
              <a:rPr lang="en-US" dirty="0">
                <a:latin typeface="Arial" charset="0"/>
                <a:sym typeface="Symbol" pitchFamily="18" charset="2"/>
              </a:rPr>
              <a:t>= </a:t>
            </a:r>
            <a:r>
              <a:rPr lang="en-US" i="1" dirty="0"/>
              <a:t>c</a:t>
            </a:r>
            <a:r>
              <a:rPr lang="en-US" dirty="0">
                <a:latin typeface="Arial" charset="0"/>
                <a:sym typeface="Symbol" pitchFamily="18" charset="2"/>
              </a:rPr>
              <a:t> = 3 x 10</a:t>
            </a:r>
            <a:r>
              <a:rPr lang="en-US" baseline="30000" dirty="0">
                <a:latin typeface="Arial" charset="0"/>
                <a:sym typeface="Symbol" pitchFamily="18" charset="2"/>
              </a:rPr>
              <a:t>8</a:t>
            </a:r>
            <a:r>
              <a:rPr lang="en-US" dirty="0">
                <a:latin typeface="Arial" charset="0"/>
                <a:sym typeface="Symbol" pitchFamily="18" charset="2"/>
              </a:rPr>
              <a:t> m/s		= (3 x 10</a:t>
            </a:r>
            <a:r>
              <a:rPr lang="en-US" baseline="30000" dirty="0">
                <a:latin typeface="Arial" charset="0"/>
                <a:sym typeface="Symbol" pitchFamily="18" charset="2"/>
              </a:rPr>
              <a:t>8</a:t>
            </a:r>
            <a:r>
              <a:rPr lang="en-US" dirty="0">
                <a:latin typeface="Arial" charset="0"/>
                <a:sym typeface="Symbol" pitchFamily="18" charset="2"/>
              </a:rPr>
              <a:t> m/s) / 6 x 10</a:t>
            </a:r>
            <a:r>
              <a:rPr lang="en-US" baseline="30000" dirty="0">
                <a:latin typeface="Arial" charset="0"/>
                <a:sym typeface="Symbol" pitchFamily="18" charset="2"/>
              </a:rPr>
              <a:t>-7</a:t>
            </a:r>
            <a:r>
              <a:rPr lang="en-US" dirty="0">
                <a:latin typeface="Arial" charset="0"/>
                <a:sym typeface="Symbol" pitchFamily="18" charset="2"/>
              </a:rPr>
              <a:t> m</a:t>
            </a:r>
          </a:p>
          <a:p>
            <a:pPr>
              <a:buFont typeface="Symbol" pitchFamily="18" charset="2"/>
              <a:buNone/>
            </a:pPr>
            <a:r>
              <a:rPr lang="en-US" i="1" dirty="0"/>
              <a:t>v </a:t>
            </a:r>
            <a:r>
              <a:rPr lang="en-US" dirty="0">
                <a:latin typeface="Arial" charset="0"/>
                <a:sym typeface="Symbol" pitchFamily="18" charset="2"/>
              </a:rPr>
              <a:t>= </a:t>
            </a:r>
            <a:r>
              <a:rPr lang="en-US" i="1" dirty="0"/>
              <a:t>f </a:t>
            </a:r>
            <a:r>
              <a:rPr lang="en-US" i="1" dirty="0">
                <a:sym typeface="Symbol" pitchFamily="18" charset="2"/>
              </a:rPr>
              <a:t>				</a:t>
            </a:r>
            <a:r>
              <a:rPr lang="en-US" dirty="0">
                <a:latin typeface="Arial" charset="0"/>
                <a:sym typeface="Symbol" pitchFamily="18" charset="2"/>
              </a:rPr>
              <a:t>= </a:t>
            </a:r>
            <a:r>
              <a:rPr lang="en-US" dirty="0">
                <a:solidFill>
                  <a:srgbClr val="FA4F9F"/>
                </a:solidFill>
                <a:latin typeface="Arial" charset="0"/>
                <a:sym typeface="Symbol" pitchFamily="18" charset="2"/>
              </a:rPr>
              <a:t>5 x 10</a:t>
            </a:r>
            <a:r>
              <a:rPr lang="en-US" baseline="30000" dirty="0">
                <a:solidFill>
                  <a:srgbClr val="FA4F9F"/>
                </a:solidFill>
                <a:latin typeface="Arial" charset="0"/>
                <a:sym typeface="Symbol" pitchFamily="18" charset="2"/>
              </a:rPr>
              <a:t>14</a:t>
            </a:r>
            <a:r>
              <a:rPr lang="en-US" dirty="0">
                <a:solidFill>
                  <a:srgbClr val="FA4F9F"/>
                </a:solidFill>
                <a:latin typeface="Arial" charset="0"/>
                <a:sym typeface="Symbol" pitchFamily="18" charset="2"/>
              </a:rPr>
              <a:t> Hz</a:t>
            </a:r>
          </a:p>
        </p:txBody>
      </p:sp>
      <p:sp>
        <p:nvSpPr>
          <p:cNvPr id="5" name="TextBox 4"/>
          <p:cNvSpPr txBox="1"/>
          <p:nvPr/>
        </p:nvSpPr>
        <p:spPr>
          <a:xfrm>
            <a:off x="457200" y="2209800"/>
            <a:ext cx="7620000" cy="2308324"/>
          </a:xfrm>
          <a:prstGeom prst="rect">
            <a:avLst/>
          </a:prstGeom>
          <a:noFill/>
        </p:spPr>
        <p:txBody>
          <a:bodyPr wrap="square" rtlCol="0">
            <a:spAutoFit/>
          </a:bodyPr>
          <a:lstStyle/>
          <a:p>
            <a:pPr marL="457200" indent="-457200">
              <a:buFont typeface="Symbol" pitchFamily="18" charset="2"/>
              <a:buAutoNum type="alphaUcPeriod"/>
            </a:pPr>
            <a:r>
              <a:rPr lang="en-US" dirty="0">
                <a:latin typeface="Arial" charset="0"/>
                <a:sym typeface="Symbol" pitchFamily="18" charset="2"/>
              </a:rPr>
              <a:t>1 x 10</a:t>
            </a:r>
            <a:r>
              <a:rPr lang="en-US" baseline="30000" dirty="0">
                <a:latin typeface="Arial" charset="0"/>
                <a:sym typeface="Symbol" pitchFamily="18" charset="2"/>
              </a:rPr>
              <a:t>14</a:t>
            </a:r>
            <a:r>
              <a:rPr lang="en-US" dirty="0">
                <a:latin typeface="Arial" charset="0"/>
                <a:sym typeface="Symbol" pitchFamily="18" charset="2"/>
              </a:rPr>
              <a:t> Hz</a:t>
            </a:r>
          </a:p>
          <a:p>
            <a:pPr marL="457200" indent="-457200">
              <a:buFont typeface="Symbol" pitchFamily="18" charset="2"/>
              <a:buAutoNum type="alphaUcPeriod"/>
            </a:pPr>
            <a:r>
              <a:rPr lang="en-US" dirty="0">
                <a:latin typeface="Arial" charset="0"/>
                <a:sym typeface="Symbol" pitchFamily="18" charset="2"/>
              </a:rPr>
              <a:t>3 x 10</a:t>
            </a:r>
            <a:r>
              <a:rPr lang="en-US" baseline="30000" dirty="0">
                <a:latin typeface="Arial" charset="0"/>
                <a:sym typeface="Symbol" pitchFamily="18" charset="2"/>
              </a:rPr>
              <a:t>15</a:t>
            </a:r>
            <a:r>
              <a:rPr lang="en-US" dirty="0">
                <a:latin typeface="Arial" charset="0"/>
                <a:sym typeface="Symbol" pitchFamily="18" charset="2"/>
              </a:rPr>
              <a:t> Hz</a:t>
            </a:r>
          </a:p>
          <a:p>
            <a:pPr marL="457200" indent="-457200">
              <a:buFont typeface="Symbol" pitchFamily="18" charset="2"/>
              <a:buAutoNum type="alphaUcPeriod"/>
            </a:pPr>
            <a:r>
              <a:rPr lang="en-US" dirty="0">
                <a:latin typeface="Arial" charset="0"/>
                <a:sym typeface="Symbol" pitchFamily="18" charset="2"/>
              </a:rPr>
              <a:t>2 x 10</a:t>
            </a:r>
            <a:r>
              <a:rPr lang="en-US" baseline="30000" dirty="0">
                <a:latin typeface="Arial" charset="0"/>
                <a:sym typeface="Symbol" pitchFamily="18" charset="2"/>
              </a:rPr>
              <a:t>12</a:t>
            </a:r>
            <a:r>
              <a:rPr lang="en-US" dirty="0">
                <a:latin typeface="Arial" charset="0"/>
                <a:sym typeface="Symbol" pitchFamily="18" charset="2"/>
              </a:rPr>
              <a:t> Hz</a:t>
            </a:r>
          </a:p>
          <a:p>
            <a:pPr marL="457200" indent="-457200">
              <a:buFont typeface="Symbol" pitchFamily="18" charset="2"/>
              <a:buAutoNum type="alphaUcPeriod"/>
            </a:pPr>
            <a:r>
              <a:rPr lang="en-US" dirty="0">
                <a:latin typeface="Arial" charset="0"/>
                <a:sym typeface="Symbol" pitchFamily="18" charset="2"/>
              </a:rPr>
              <a:t>5 x 10</a:t>
            </a:r>
            <a:r>
              <a:rPr lang="en-US" baseline="30000" dirty="0">
                <a:latin typeface="Arial" charset="0"/>
                <a:sym typeface="Symbol" pitchFamily="18" charset="2"/>
              </a:rPr>
              <a:t>14</a:t>
            </a:r>
            <a:r>
              <a:rPr lang="en-US" dirty="0">
                <a:latin typeface="Arial" charset="0"/>
                <a:sym typeface="Symbol" pitchFamily="18" charset="2"/>
              </a:rPr>
              <a:t> Hz</a:t>
            </a:r>
          </a:p>
          <a:p>
            <a:pPr marL="457200" indent="-457200">
              <a:buFont typeface="Symbol" pitchFamily="18" charset="2"/>
              <a:buAutoNum type="alphaUcPeriod"/>
            </a:pPr>
            <a:r>
              <a:rPr lang="en-US" dirty="0">
                <a:latin typeface="Arial" charset="0"/>
                <a:sym typeface="Symbol" pitchFamily="18" charset="2"/>
              </a:rPr>
              <a:t>7 x 10</a:t>
            </a:r>
            <a:r>
              <a:rPr lang="en-US" baseline="30000" dirty="0">
                <a:latin typeface="Arial" charset="0"/>
                <a:sym typeface="Symbol" pitchFamily="18" charset="2"/>
              </a:rPr>
              <a:t>7</a:t>
            </a:r>
            <a:r>
              <a:rPr lang="en-US" dirty="0">
                <a:latin typeface="Arial" charset="0"/>
                <a:sym typeface="Symbol" pitchFamily="18" charset="2"/>
              </a:rPr>
              <a:t> Hz</a:t>
            </a:r>
          </a:p>
          <a:p>
            <a:pPr marL="457200" indent="-457200">
              <a:buFont typeface="Symbol" pitchFamily="18" charset="2"/>
              <a:buAutoNum type="alphaUcPeriod"/>
            </a:pPr>
            <a:endParaRPr lang="en-US" dirty="0">
              <a:latin typeface="Arial" charset="0"/>
              <a:sym typeface="Symbol" pitchFamily="18" charset="2"/>
            </a:endParaRPr>
          </a:p>
        </p:txBody>
      </p:sp>
    </p:spTree>
    <p:extLst>
      <p:ext uri="{BB962C8B-B14F-4D97-AF65-F5344CB8AC3E}">
        <p14:creationId xmlns:p14="http://schemas.microsoft.com/office/powerpoint/2010/main" val="2131223231"/>
      </p:ext>
    </p:extLst>
  </p:cSld>
  <p:clrMapOvr>
    <a:masterClrMapping/>
  </p:clrMapOvr>
  <p:transition spd="med">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1995779"/>
                                        </p:tgtEl>
                                        <p:attrNameLst>
                                          <p:attrName>style.visibility</p:attrName>
                                        </p:attrNameLst>
                                      </p:cBhvr>
                                      <p:to>
                                        <p:strVal val="visible"/>
                                      </p:to>
                                    </p:set>
                                    <p:anim from="(-#ppt_w/2)" to="(#ppt_x)" calcmode="lin" valueType="num">
                                      <p:cBhvr>
                                        <p:cTn id="7" dur="600" fill="hold">
                                          <p:stCondLst>
                                            <p:cond delay="0"/>
                                          </p:stCondLst>
                                        </p:cTn>
                                        <p:tgtEl>
                                          <p:spTgt spid="1995779"/>
                                        </p:tgtEl>
                                        <p:attrNameLst>
                                          <p:attrName>ppt_x</p:attrName>
                                        </p:attrNameLst>
                                      </p:cBhvr>
                                    </p:anim>
                                    <p:anim from="0" to="-1.0" calcmode="lin" valueType="num">
                                      <p:cBhvr>
                                        <p:cTn id="8" dur="200" decel="50000" autoRev="1" fill="hold">
                                          <p:stCondLst>
                                            <p:cond delay="600"/>
                                          </p:stCondLst>
                                        </p:cTn>
                                        <p:tgtEl>
                                          <p:spTgt spid="1995779"/>
                                        </p:tgtEl>
                                        <p:attrNameLst>
                                          <p:attrName>xshear</p:attrName>
                                        </p:attrNameLst>
                                      </p:cBhvr>
                                    </p:anim>
                                    <p:animScale>
                                      <p:cBhvr>
                                        <p:cTn id="9" dur="200" decel="100000" autoRev="1" fill="hold">
                                          <p:stCondLst>
                                            <p:cond delay="600"/>
                                          </p:stCondLst>
                                        </p:cTn>
                                        <p:tgtEl>
                                          <p:spTgt spid="1995779"/>
                                        </p:tgtEl>
                                      </p:cBhvr>
                                      <p:from x="100000" y="100000"/>
                                      <p:to x="80000" y="100000"/>
                                    </p:animScale>
                                    <p:anim by="(#ppt_h/3+#ppt_w*0.1)" calcmode="lin" valueType="num">
                                      <p:cBhvr additive="sum">
                                        <p:cTn id="10" dur="200" decel="100000" autoRev="1" fill="hold">
                                          <p:stCondLst>
                                            <p:cond delay="600"/>
                                          </p:stCondLst>
                                        </p:cTn>
                                        <p:tgtEl>
                                          <p:spTgt spid="1995779"/>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9577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0674" name="Rectangle 2"/>
          <p:cNvSpPr>
            <a:spLocks noGrp="1" noChangeArrowheads="1"/>
          </p:cNvSpPr>
          <p:nvPr>
            <p:ph type="title"/>
          </p:nvPr>
        </p:nvSpPr>
        <p:spPr>
          <a:xfrm>
            <a:off x="0" y="381000"/>
            <a:ext cx="9144000" cy="579438"/>
          </a:xfrm>
        </p:spPr>
        <p:txBody>
          <a:bodyPr/>
          <a:lstStyle/>
          <a:p>
            <a:r>
              <a:rPr lang="en-US" sz="3200"/>
              <a:t>The Doppler Effect</a:t>
            </a:r>
            <a:endParaRPr lang="en-US"/>
          </a:p>
        </p:txBody>
      </p:sp>
      <p:sp>
        <p:nvSpPr>
          <p:cNvPr id="1180675" name="Rectangle 3"/>
          <p:cNvSpPr>
            <a:spLocks noGrp="1" noChangeArrowheads="1"/>
          </p:cNvSpPr>
          <p:nvPr>
            <p:ph type="body" idx="1"/>
          </p:nvPr>
        </p:nvSpPr>
        <p:spPr>
          <a:xfrm>
            <a:off x="152400" y="1219200"/>
            <a:ext cx="8991600" cy="3810000"/>
          </a:xfrm>
        </p:spPr>
        <p:txBody>
          <a:bodyPr/>
          <a:lstStyle/>
          <a:p>
            <a:r>
              <a:rPr lang="en-US"/>
              <a:t>A moving source of sound, such as a car horn, seems to change pitch depending on its motion relative to the listener.</a:t>
            </a:r>
          </a:p>
        </p:txBody>
      </p:sp>
      <p:pic>
        <p:nvPicPr>
          <p:cNvPr id="1180679" name="Picture 7" descr="epb15_01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5800" y="2926979"/>
            <a:ext cx="4343400" cy="2602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80680" name="Text Box 8"/>
          <p:cNvSpPr txBox="1">
            <a:spLocks noChangeArrowheads="1"/>
          </p:cNvSpPr>
          <p:nvPr/>
        </p:nvSpPr>
        <p:spPr bwMode="auto">
          <a:xfrm>
            <a:off x="304800" y="2971800"/>
            <a:ext cx="3276600"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Clr>
                <a:schemeClr val="folHlink"/>
              </a:buClr>
              <a:buFont typeface="Wingdings" pitchFamily="79" charset="2"/>
              <a:buChar char="§"/>
            </a:pPr>
            <a:r>
              <a:rPr lang="en-US" dirty="0">
                <a:latin typeface="Arial" charset="0"/>
              </a:rPr>
              <a:t>As a car passes a stationary observer, the horn’s pitch changes from a higher pitch to a lower pitch.</a:t>
            </a:r>
          </a:p>
        </p:txBody>
      </p:sp>
      <p:sp>
        <p:nvSpPr>
          <p:cNvPr id="2" name="Rectangle 1"/>
          <p:cNvSpPr/>
          <p:nvPr/>
        </p:nvSpPr>
        <p:spPr>
          <a:xfrm>
            <a:off x="152400" y="5529004"/>
            <a:ext cx="4572000" cy="830997"/>
          </a:xfrm>
          <a:prstGeom prst="rect">
            <a:avLst/>
          </a:prstGeom>
        </p:spPr>
        <p:txBody>
          <a:bodyPr>
            <a:spAutoFit/>
          </a:bodyPr>
          <a:lstStyle/>
          <a:p>
            <a:r>
              <a:rPr lang="en-US" dirty="0">
                <a:hlinkClick r:id="rId4"/>
              </a:rPr>
              <a:t>https://www.youtube.com/watch?v=6lb1P3CKC_w</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4F7522E-0F6D-4F19-8F27-A59E29319A33}" type="datetime1">
              <a:rPr lang="en-US"/>
              <a:pPr eaLnBrk="1" hangingPunct="1"/>
              <a:t>4/16/2020</a:t>
            </a:fld>
            <a:endParaRPr lang="en-US"/>
          </a:p>
        </p:txBody>
      </p:sp>
      <p:sp>
        <p:nvSpPr>
          <p:cNvPr id="2355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Physics 214 Fall 2010</a:t>
            </a:r>
          </a:p>
        </p:txBody>
      </p:sp>
      <p:sp>
        <p:nvSpPr>
          <p:cNvPr id="2355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EAF7A59-1715-423E-B3AE-D730DBF67C9F}" type="slidenum">
              <a:rPr lang="en-US"/>
              <a:pPr eaLnBrk="1" hangingPunct="1"/>
              <a:t>5</a:t>
            </a:fld>
            <a:endParaRPr lang="en-US"/>
          </a:p>
        </p:txBody>
      </p:sp>
      <p:pic>
        <p:nvPicPr>
          <p:cNvPr id="23557" name="Picture 2" descr="4C-01_siz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295400"/>
            <a:ext cx="3333750" cy="235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0531" name="AutoShape 3"/>
          <p:cNvSpPr>
            <a:spLocks noChangeArrowheads="1"/>
          </p:cNvSpPr>
          <p:nvPr/>
        </p:nvSpPr>
        <p:spPr bwMode="auto">
          <a:xfrm>
            <a:off x="1600200" y="2971800"/>
            <a:ext cx="3505200" cy="2057400"/>
          </a:xfrm>
          <a:prstGeom prst="wedgeEllipseCallout">
            <a:avLst>
              <a:gd name="adj1" fmla="val -24273"/>
              <a:gd name="adj2" fmla="val -57097"/>
            </a:avLst>
          </a:prstGeom>
          <a:solidFill>
            <a:srgbClr val="FFFF66"/>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lstStyle/>
          <a:p>
            <a:pPr algn="ctr"/>
            <a:r>
              <a:rPr lang="en-US" altLang="zh-CN" sz="1600" b="1">
                <a:solidFill>
                  <a:srgbClr val="669900"/>
                </a:solidFill>
                <a:ea typeface="宋体" pitchFamily="2" charset="-122"/>
              </a:rPr>
              <a:t>At what point in circular movement does sound change  </a:t>
            </a:r>
            <a:r>
              <a:rPr lang="en-US" altLang="zh-CN" sz="1600" b="1">
                <a:solidFill>
                  <a:srgbClr val="CC0000"/>
                </a:solidFill>
                <a:ea typeface="宋体" pitchFamily="2" charset="-122"/>
              </a:rPr>
              <a:t>?</a:t>
            </a:r>
            <a:r>
              <a:rPr lang="en-US" altLang="zh-CN" sz="1600" b="1">
                <a:solidFill>
                  <a:srgbClr val="669900"/>
                </a:solidFill>
                <a:ea typeface="宋体" pitchFamily="2" charset="-122"/>
              </a:rPr>
              <a:t>  What is relative motion between source and listener at these points  </a:t>
            </a:r>
            <a:r>
              <a:rPr lang="en-US" altLang="zh-CN" sz="1600" b="1">
                <a:solidFill>
                  <a:srgbClr val="CC0000"/>
                </a:solidFill>
                <a:ea typeface="宋体" pitchFamily="2" charset="-122"/>
              </a:rPr>
              <a:t>?</a:t>
            </a:r>
            <a:r>
              <a:rPr lang="en-US" altLang="zh-CN" sz="1600" b="1">
                <a:solidFill>
                  <a:srgbClr val="669900"/>
                </a:solidFill>
                <a:ea typeface="宋体" pitchFamily="2" charset="-122"/>
              </a:rPr>
              <a:t> </a:t>
            </a:r>
          </a:p>
        </p:txBody>
      </p:sp>
      <p:sp>
        <p:nvSpPr>
          <p:cNvPr id="23559" name="Oval 4"/>
          <p:cNvSpPr>
            <a:spLocks noChangeArrowheads="1"/>
          </p:cNvSpPr>
          <p:nvPr/>
        </p:nvSpPr>
        <p:spPr bwMode="auto">
          <a:xfrm>
            <a:off x="4953000" y="2971800"/>
            <a:ext cx="2514600" cy="38100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en-US"/>
          </a:p>
        </p:txBody>
      </p:sp>
      <p:sp>
        <p:nvSpPr>
          <p:cNvPr id="23560" name="Rectangle 5"/>
          <p:cNvSpPr>
            <a:spLocks noChangeArrowheads="1"/>
          </p:cNvSpPr>
          <p:nvPr/>
        </p:nvSpPr>
        <p:spPr bwMode="auto">
          <a:xfrm>
            <a:off x="457200" y="228600"/>
            <a:ext cx="8229600" cy="639763"/>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altLang="zh-CN" sz="3200" b="1" dirty="0">
                <a:ea typeface="宋体" pitchFamily="2" charset="-122"/>
              </a:rPr>
              <a:t>4C-01 Doppler Effect</a:t>
            </a:r>
          </a:p>
        </p:txBody>
      </p:sp>
      <p:sp>
        <p:nvSpPr>
          <p:cNvPr id="150534" name="Rectangle 6"/>
          <p:cNvSpPr>
            <a:spLocks noChangeArrowheads="1"/>
          </p:cNvSpPr>
          <p:nvPr/>
        </p:nvSpPr>
        <p:spPr bwMode="auto">
          <a:xfrm>
            <a:off x="838200" y="5029200"/>
            <a:ext cx="7772400" cy="12192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pPr>
            <a:r>
              <a:rPr lang="en-US" altLang="zh-CN" sz="2200" b="1">
                <a:solidFill>
                  <a:srgbClr val="FF3300"/>
                </a:solidFill>
                <a:ea typeface="宋体" pitchFamily="2" charset="-122"/>
              </a:rPr>
              <a:t>WHEN THE SOURCE MOVES TOWARD (AWAY FROM) LISTENER, THE FREQUENCY OF SOUND, OR PITCH, INCREASES (DECREASES).</a:t>
            </a:r>
            <a:r>
              <a:rPr lang="en-US" altLang="zh-CN" sz="2400" b="1">
                <a:solidFill>
                  <a:srgbClr val="FF3300"/>
                </a:solidFill>
                <a:ea typeface="宋体" pitchFamily="2" charset="-122"/>
              </a:rPr>
              <a:t>  </a:t>
            </a:r>
            <a:endParaRPr lang="en-US" sz="2400" b="1">
              <a:solidFill>
                <a:srgbClr val="FF3300"/>
              </a:solidFill>
              <a:ea typeface="宋体" pitchFamily="2" charset="-122"/>
            </a:endParaRPr>
          </a:p>
        </p:txBody>
      </p:sp>
      <p:sp>
        <p:nvSpPr>
          <p:cNvPr id="23562" name="Text Box 7"/>
          <p:cNvSpPr txBox="1">
            <a:spLocks noChangeArrowheads="1"/>
          </p:cNvSpPr>
          <p:nvPr/>
        </p:nvSpPr>
        <p:spPr bwMode="auto">
          <a:xfrm>
            <a:off x="2667000" y="914400"/>
            <a:ext cx="6019800" cy="336550"/>
          </a:xfrm>
          <a:prstGeom prst="rect">
            <a:avLst/>
          </a:prstGeom>
          <a:solidFill>
            <a:srgbClr val="FFFF99"/>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600" b="1">
                <a:solidFill>
                  <a:srgbClr val="669900"/>
                </a:solidFill>
                <a:ea typeface="宋体" pitchFamily="2" charset="-122"/>
              </a:rPr>
              <a:t>Investigating change in sound due to the Doppler effect</a:t>
            </a:r>
          </a:p>
        </p:txBody>
      </p:sp>
      <p:pic>
        <p:nvPicPr>
          <p:cNvPr id="150536" name="Picture 8" descr="u10l3d3"/>
          <p:cNvPicPr>
            <a:picLocks noChangeAspect="1" noChangeArrowheads="1"/>
          </p:cNvPicPr>
          <p:nvPr/>
        </p:nvPicPr>
        <p:blipFill>
          <a:blip r:embed="rId4">
            <a:extLst>
              <a:ext uri="{28A0092B-C50C-407E-A947-70E740481C1C}">
                <a14:useLocalDpi xmlns:a14="http://schemas.microsoft.com/office/drawing/2010/main" val="0"/>
              </a:ext>
            </a:extLst>
          </a:blip>
          <a:srcRect l="4256"/>
          <a:stretch>
            <a:fillRect/>
          </a:stretch>
        </p:blipFill>
        <p:spPr bwMode="auto">
          <a:xfrm>
            <a:off x="5181600" y="1828800"/>
            <a:ext cx="3429000" cy="286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1716838"/>
      </p:ext>
    </p:extLst>
  </p:cSld>
  <p:clrMapOvr>
    <a:masterClrMapping/>
  </p:clrMapOvr>
  <p:transition spd="med">
    <p:dissolv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0594" name="Rectangle 2"/>
          <p:cNvSpPr>
            <a:spLocks noGrp="1" noChangeArrowheads="1"/>
          </p:cNvSpPr>
          <p:nvPr>
            <p:ph type="title"/>
          </p:nvPr>
        </p:nvSpPr>
        <p:spPr>
          <a:xfrm>
            <a:off x="0" y="76200"/>
            <a:ext cx="9144000" cy="579438"/>
          </a:xfrm>
        </p:spPr>
        <p:txBody>
          <a:bodyPr/>
          <a:lstStyle/>
          <a:p>
            <a:r>
              <a:rPr lang="en-US" sz="3200" dirty="0"/>
              <a:t>The Doppler Effect</a:t>
            </a:r>
            <a:endParaRPr lang="en-US" dirty="0"/>
          </a:p>
        </p:txBody>
      </p:sp>
      <p:sp>
        <p:nvSpPr>
          <p:cNvPr id="2030595" name="Rectangle 3"/>
          <p:cNvSpPr>
            <a:spLocks noGrp="1" noChangeArrowheads="1"/>
          </p:cNvSpPr>
          <p:nvPr>
            <p:ph type="body" idx="1"/>
          </p:nvPr>
        </p:nvSpPr>
        <p:spPr>
          <a:xfrm>
            <a:off x="152400" y="685800"/>
            <a:ext cx="8991600" cy="3810000"/>
          </a:xfrm>
        </p:spPr>
        <p:txBody>
          <a:bodyPr/>
          <a:lstStyle/>
          <a:p>
            <a:r>
              <a:rPr lang="en-US" dirty="0"/>
              <a:t>Comparing the </a:t>
            </a:r>
            <a:r>
              <a:rPr lang="en-US" dirty="0" err="1"/>
              <a:t>wavefronts</a:t>
            </a:r>
            <a:r>
              <a:rPr lang="en-US" dirty="0"/>
              <a:t> for a stationary car horn and for a moving car horn illustrates why the pitch changes.</a:t>
            </a:r>
          </a:p>
        </p:txBody>
      </p:sp>
      <p:pic>
        <p:nvPicPr>
          <p:cNvPr id="2030597" name="Picture 5" descr="epb15_01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2362200"/>
            <a:ext cx="5419725" cy="3998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30598" name="Text Box 6"/>
          <p:cNvSpPr txBox="1">
            <a:spLocks noChangeArrowheads="1"/>
          </p:cNvSpPr>
          <p:nvPr/>
        </p:nvSpPr>
        <p:spPr bwMode="auto">
          <a:xfrm>
            <a:off x="228600" y="2209800"/>
            <a:ext cx="3124200" cy="40811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80000"/>
              </a:lnSpc>
              <a:spcBef>
                <a:spcPct val="20000"/>
              </a:spcBef>
              <a:buClr>
                <a:schemeClr val="folHlink"/>
              </a:buClr>
              <a:buFont typeface="Wingdings" pitchFamily="79" charset="2"/>
              <a:buChar char="§"/>
            </a:pPr>
            <a:r>
              <a:rPr lang="en-US" dirty="0">
                <a:latin typeface="Arial" charset="0"/>
              </a:rPr>
              <a:t>When the car is approaching the observer, the </a:t>
            </a:r>
            <a:r>
              <a:rPr lang="en-US" dirty="0" err="1">
                <a:latin typeface="Arial" charset="0"/>
              </a:rPr>
              <a:t>wavefronts</a:t>
            </a:r>
            <a:r>
              <a:rPr lang="en-US" dirty="0">
                <a:latin typeface="Arial" charset="0"/>
              </a:rPr>
              <a:t> reaching the observer are closer together.</a:t>
            </a:r>
          </a:p>
          <a:p>
            <a:pPr>
              <a:lnSpc>
                <a:spcPct val="80000"/>
              </a:lnSpc>
              <a:spcBef>
                <a:spcPct val="20000"/>
              </a:spcBef>
              <a:buClr>
                <a:schemeClr val="folHlink"/>
              </a:buClr>
              <a:buFont typeface="Wingdings" pitchFamily="79" charset="2"/>
              <a:buChar char="§"/>
            </a:pPr>
            <a:endParaRPr lang="en-US" dirty="0">
              <a:latin typeface="Arial" charset="0"/>
            </a:endParaRPr>
          </a:p>
          <a:p>
            <a:pPr>
              <a:lnSpc>
                <a:spcPct val="80000"/>
              </a:lnSpc>
              <a:spcBef>
                <a:spcPct val="20000"/>
              </a:spcBef>
              <a:buClr>
                <a:schemeClr val="folHlink"/>
              </a:buClr>
              <a:buFont typeface="Wingdings" pitchFamily="79" charset="2"/>
              <a:buChar char="§"/>
            </a:pPr>
            <a:r>
              <a:rPr lang="en-US" dirty="0">
                <a:latin typeface="Arial" charset="0"/>
              </a:rPr>
              <a:t>When the car is moving away from the observer, the </a:t>
            </a:r>
            <a:r>
              <a:rPr lang="en-US" dirty="0" err="1">
                <a:latin typeface="Arial" charset="0"/>
              </a:rPr>
              <a:t>wavefronts</a:t>
            </a:r>
            <a:r>
              <a:rPr lang="en-US" dirty="0">
                <a:latin typeface="Arial" charset="0"/>
              </a:rPr>
              <a:t> reaching the observer are farther apart.</a:t>
            </a:r>
          </a:p>
        </p:txBody>
      </p:sp>
      <p:sp>
        <p:nvSpPr>
          <p:cNvPr id="6" name="Rectangle 5"/>
          <p:cNvSpPr/>
          <p:nvPr/>
        </p:nvSpPr>
        <p:spPr>
          <a:xfrm>
            <a:off x="609600" y="6331803"/>
            <a:ext cx="8305800" cy="830997"/>
          </a:xfrm>
          <a:prstGeom prst="rect">
            <a:avLst/>
          </a:prstGeom>
        </p:spPr>
        <p:txBody>
          <a:bodyPr wrap="square">
            <a:spAutoFit/>
          </a:bodyPr>
          <a:lstStyle/>
          <a:p>
            <a:r>
              <a:rPr lang="en-US" dirty="0">
                <a:hlinkClick r:id="rId4"/>
              </a:rPr>
              <a:t>http://www.physics.purdue.edu/class/applets/phe/dopplereff.htm</a:t>
            </a:r>
            <a:endParaRPr lang="en-US" dirty="0"/>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96380"/>
            <a:ext cx="7772400" cy="769441"/>
          </a:xfrm>
        </p:spPr>
        <p:txBody>
          <a:bodyPr/>
          <a:lstStyle/>
          <a:p>
            <a:r>
              <a:rPr lang="en-US" dirty="0"/>
              <a:t>Shock wave </a:t>
            </a:r>
          </a:p>
        </p:txBody>
      </p:sp>
      <p:sp>
        <p:nvSpPr>
          <p:cNvPr id="3" name="Content Placeholder 2"/>
          <p:cNvSpPr>
            <a:spLocks noGrp="1"/>
          </p:cNvSpPr>
          <p:nvPr>
            <p:ph idx="1"/>
          </p:nvPr>
        </p:nvSpPr>
        <p:spPr/>
        <p:txBody>
          <a:bodyPr/>
          <a:lstStyle/>
          <a:p>
            <a:r>
              <a:rPr lang="en-US" dirty="0"/>
              <a:t>When object move fast than the speed of sound, it produce shockwave</a:t>
            </a:r>
          </a:p>
          <a:p>
            <a:r>
              <a:rPr lang="en-US" dirty="0"/>
              <a:t>from explosion</a:t>
            </a:r>
          </a:p>
          <a:p>
            <a:pPr lvl="1"/>
            <a:r>
              <a:rPr lang="en-US" dirty="0">
                <a:hlinkClick r:id="rId3"/>
              </a:rPr>
              <a:t>https://www.youtube.com/watch?v=EZHDUFucc-g</a:t>
            </a:r>
            <a:endParaRPr lang="en-US" dirty="0"/>
          </a:p>
          <a:p>
            <a:pPr lvl="1"/>
            <a:r>
              <a:rPr lang="en-US" dirty="0"/>
              <a:t>From Chelyabinsk meteor 2013</a:t>
            </a:r>
          </a:p>
          <a:p>
            <a:pPr lvl="1"/>
            <a:r>
              <a:rPr lang="en-US" dirty="0">
                <a:hlinkClick r:id="rId4"/>
              </a:rPr>
              <a:t>https://www.youtube.com/watch?v=tq02C_3FvFo</a:t>
            </a:r>
            <a:endParaRPr lang="en-US" dirty="0"/>
          </a:p>
        </p:txBody>
      </p:sp>
    </p:spTree>
    <p:extLst>
      <p:ext uri="{BB962C8B-B14F-4D97-AF65-F5344CB8AC3E}">
        <p14:creationId xmlns:p14="http://schemas.microsoft.com/office/powerpoint/2010/main" val="2550413185"/>
      </p:ext>
    </p:extLst>
  </p:cSld>
  <p:clrMapOvr>
    <a:masterClrMapping/>
  </p:clrMapOvr>
  <p:transition spd="med">
    <p:dissolv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2994" name="Rectangle 2"/>
          <p:cNvSpPr>
            <a:spLocks noGrp="1" noChangeArrowheads="1"/>
          </p:cNvSpPr>
          <p:nvPr>
            <p:ph type="title"/>
          </p:nvPr>
        </p:nvSpPr>
        <p:spPr>
          <a:xfrm>
            <a:off x="685800" y="800100"/>
            <a:ext cx="7772400" cy="762000"/>
          </a:xfrm>
        </p:spPr>
        <p:txBody>
          <a:bodyPr/>
          <a:lstStyle/>
          <a:p>
            <a:r>
              <a:rPr lang="en-US"/>
              <a:t>Electromagnetic Waves</a:t>
            </a:r>
          </a:p>
        </p:txBody>
      </p:sp>
      <p:sp>
        <p:nvSpPr>
          <p:cNvPr id="852995" name="Rectangle 3"/>
          <p:cNvSpPr>
            <a:spLocks noGrp="1" noChangeArrowheads="1"/>
          </p:cNvSpPr>
          <p:nvPr>
            <p:ph type="body" idx="1"/>
          </p:nvPr>
        </p:nvSpPr>
        <p:spPr/>
        <p:txBody>
          <a:bodyPr/>
          <a:lstStyle/>
          <a:p>
            <a:pPr>
              <a:lnSpc>
                <a:spcPct val="80000"/>
              </a:lnSpc>
            </a:pPr>
            <a:r>
              <a:rPr lang="en-US" sz="2800"/>
              <a:t>An </a:t>
            </a:r>
            <a:r>
              <a:rPr lang="en-US" sz="2800" b="1" i="1">
                <a:solidFill>
                  <a:schemeClr val="accent1"/>
                </a:solidFill>
              </a:rPr>
              <a:t>electromagnetic wave</a:t>
            </a:r>
            <a:r>
              <a:rPr lang="en-US" sz="2800"/>
              <a:t> consists of </a:t>
            </a:r>
            <a:r>
              <a:rPr lang="en-US" sz="2800">
                <a:solidFill>
                  <a:srgbClr val="FFBF8A"/>
                </a:solidFill>
              </a:rPr>
              <a:t>time-varying electric and magnetic fields</a:t>
            </a:r>
            <a:r>
              <a:rPr lang="en-US" sz="2800"/>
              <a:t>, in directions </a:t>
            </a:r>
            <a:r>
              <a:rPr lang="en-US" sz="2800">
                <a:solidFill>
                  <a:srgbClr val="FFBF8A"/>
                </a:solidFill>
              </a:rPr>
              <a:t>perpendicular to each other</a:t>
            </a:r>
            <a:r>
              <a:rPr lang="en-US" sz="2800"/>
              <a:t> as well as to the </a:t>
            </a:r>
            <a:r>
              <a:rPr lang="en-US" sz="2800">
                <a:solidFill>
                  <a:srgbClr val="FFBF8A"/>
                </a:solidFill>
              </a:rPr>
              <a:t>direction the wave is traveling</a:t>
            </a:r>
            <a:r>
              <a:rPr lang="en-US" sz="2800"/>
              <a:t>.</a:t>
            </a:r>
          </a:p>
        </p:txBody>
      </p:sp>
      <p:pic>
        <p:nvPicPr>
          <p:cNvPr id="853001" name="Picture 9" descr="16_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3744913"/>
            <a:ext cx="8856663" cy="3113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01057831"/>
      </p:ext>
    </p:extLst>
  </p:cSld>
  <p:clrMapOvr>
    <a:masterClrMapping/>
  </p:clrMapOvr>
  <p:transition spd="med">
    <p:dissolv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7586" name="Rectangle 2"/>
          <p:cNvSpPr>
            <a:spLocks noGrp="1" noChangeArrowheads="1"/>
          </p:cNvSpPr>
          <p:nvPr>
            <p:ph type="body" idx="1"/>
          </p:nvPr>
        </p:nvSpPr>
        <p:spPr>
          <a:xfrm>
            <a:off x="-1" y="457200"/>
            <a:ext cx="8964641" cy="4114800"/>
          </a:xfrm>
        </p:spPr>
        <p:txBody>
          <a:bodyPr/>
          <a:lstStyle/>
          <a:p>
            <a:pPr>
              <a:lnSpc>
                <a:spcPct val="80000"/>
              </a:lnSpc>
            </a:pPr>
            <a:r>
              <a:rPr lang="en-US" sz="2200" dirty="0">
                <a:solidFill>
                  <a:srgbClr val="D5FFF9"/>
                </a:solidFill>
              </a:rPr>
              <a:t>The electric and the magnetic fields can be produced by charged particles.</a:t>
            </a:r>
          </a:p>
          <a:p>
            <a:pPr lvl="1">
              <a:lnSpc>
                <a:spcPct val="80000"/>
              </a:lnSpc>
            </a:pPr>
            <a:r>
              <a:rPr lang="en-US" sz="2200" dirty="0">
                <a:solidFill>
                  <a:srgbClr val="D5FFF9"/>
                </a:solidFill>
              </a:rPr>
              <a:t>An electric field surrounds any charged particle.</a:t>
            </a:r>
          </a:p>
          <a:p>
            <a:pPr lvl="1">
              <a:lnSpc>
                <a:spcPct val="80000"/>
              </a:lnSpc>
            </a:pPr>
            <a:r>
              <a:rPr lang="en-US" sz="2200" dirty="0">
                <a:solidFill>
                  <a:srgbClr val="D5FFF9"/>
                </a:solidFill>
              </a:rPr>
              <a:t>A magnetic field surrounds moving charged particles.</a:t>
            </a:r>
          </a:p>
        </p:txBody>
      </p:sp>
      <p:pic>
        <p:nvPicPr>
          <p:cNvPr id="1987588" name="Picture 4" descr="16_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88162" y="2209800"/>
            <a:ext cx="3976479"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87589" name="Text Box 5"/>
          <p:cNvSpPr txBox="1">
            <a:spLocks noChangeArrowheads="1"/>
          </p:cNvSpPr>
          <p:nvPr/>
        </p:nvSpPr>
        <p:spPr bwMode="auto">
          <a:xfrm>
            <a:off x="0" y="1911489"/>
            <a:ext cx="4988162" cy="507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buClr>
                <a:schemeClr val="folHlink"/>
              </a:buClr>
              <a:buFont typeface="Wingdings" pitchFamily="2" charset="2"/>
              <a:buChar char="§"/>
            </a:pPr>
            <a:r>
              <a:rPr lang="en-US" sz="2200" dirty="0">
                <a:solidFill>
                  <a:srgbClr val="D5FFF9"/>
                </a:solidFill>
                <a:latin typeface="Arial" charset="0"/>
              </a:rPr>
              <a:t>A rapidly alternating electric current in a wire generates magnetic fields whose direction and magnitude change with time.</a:t>
            </a:r>
          </a:p>
          <a:p>
            <a:pPr>
              <a:buClr>
                <a:schemeClr val="folHlink"/>
              </a:buClr>
              <a:buFont typeface="Wingdings" pitchFamily="2" charset="2"/>
              <a:buChar char="§"/>
            </a:pPr>
            <a:endParaRPr lang="en-US" dirty="0">
              <a:solidFill>
                <a:srgbClr val="D5FFF9"/>
              </a:solidFill>
              <a:latin typeface="Arial" charset="0"/>
            </a:endParaRPr>
          </a:p>
          <a:p>
            <a:pPr>
              <a:buClr>
                <a:schemeClr val="folHlink"/>
              </a:buClr>
              <a:buFont typeface="Wingdings" pitchFamily="2" charset="2"/>
              <a:buChar char="§"/>
            </a:pPr>
            <a:r>
              <a:rPr lang="en-US" sz="2200" dirty="0">
                <a:solidFill>
                  <a:srgbClr val="D5FFF9"/>
                </a:solidFill>
                <a:latin typeface="Arial" charset="0"/>
              </a:rPr>
              <a:t>This changing magnetic field in turn produces a changing electric field.</a:t>
            </a:r>
          </a:p>
          <a:p>
            <a:pPr>
              <a:buClr>
                <a:schemeClr val="folHlink"/>
              </a:buClr>
              <a:buFont typeface="Wingdings" pitchFamily="2" charset="2"/>
              <a:buChar char="§"/>
            </a:pPr>
            <a:endParaRPr lang="en-US" dirty="0">
              <a:solidFill>
                <a:srgbClr val="D5FFF9"/>
              </a:solidFill>
              <a:latin typeface="Arial" charset="0"/>
            </a:endParaRPr>
          </a:p>
          <a:p>
            <a:pPr>
              <a:buClr>
                <a:schemeClr val="folHlink"/>
              </a:buClr>
              <a:buFont typeface="Wingdings" pitchFamily="2" charset="2"/>
              <a:buChar char="§"/>
            </a:pPr>
            <a:r>
              <a:rPr lang="en-US" sz="2200" dirty="0">
                <a:solidFill>
                  <a:srgbClr val="D5FFF9"/>
                </a:solidFill>
              </a:rPr>
              <a:t>Likewise, a changing electric field produces a magnetic field, </a:t>
            </a:r>
            <a:r>
              <a:rPr lang="en-US" sz="2200" dirty="0" err="1">
                <a:solidFill>
                  <a:srgbClr val="D5FFF9"/>
                </a:solidFill>
              </a:rPr>
              <a:t>etc</a:t>
            </a:r>
            <a:r>
              <a:rPr lang="en-US" sz="2200" dirty="0">
                <a:solidFill>
                  <a:srgbClr val="D5FFF9"/>
                </a:solidFill>
              </a:rPr>
              <a:t> </a:t>
            </a:r>
          </a:p>
          <a:p>
            <a:pPr>
              <a:buClr>
                <a:schemeClr val="folHlink"/>
              </a:buClr>
              <a:buFont typeface="Wingdings" pitchFamily="2" charset="2"/>
              <a:buChar char="§"/>
            </a:pPr>
            <a:endParaRPr lang="en-US" dirty="0">
              <a:solidFill>
                <a:srgbClr val="D5FFF9"/>
              </a:solidFill>
              <a:latin typeface="Arial" charset="0"/>
            </a:endParaRPr>
          </a:p>
          <a:p>
            <a:pPr>
              <a:buClr>
                <a:schemeClr val="folHlink"/>
              </a:buClr>
              <a:buFont typeface="Wingdings" pitchFamily="2" charset="2"/>
              <a:buChar char="§"/>
            </a:pPr>
            <a:r>
              <a:rPr lang="en-US" sz="2200" dirty="0">
                <a:solidFill>
                  <a:srgbClr val="D5FFF9"/>
                </a:solidFill>
              </a:rPr>
              <a:t>Thus a </a:t>
            </a:r>
            <a:r>
              <a:rPr lang="en-US" sz="2200" b="1" i="1" dirty="0">
                <a:solidFill>
                  <a:schemeClr val="accent1"/>
                </a:solidFill>
              </a:rPr>
              <a:t>transverse</a:t>
            </a:r>
            <a:r>
              <a:rPr lang="en-US" sz="2200" dirty="0">
                <a:solidFill>
                  <a:srgbClr val="D5FFF9"/>
                </a:solidFill>
              </a:rPr>
              <a:t> wave of associated changing electric and magnetic fields is produced</a:t>
            </a:r>
            <a:endParaRPr lang="en-US" sz="2200" dirty="0">
              <a:solidFill>
                <a:srgbClr val="D5FFF9"/>
              </a:solidFill>
              <a:latin typeface="Arial" charset="0"/>
            </a:endParaRPr>
          </a:p>
        </p:txBody>
      </p:sp>
    </p:spTree>
    <p:extLst>
      <p:ext uri="{BB962C8B-B14F-4D97-AF65-F5344CB8AC3E}">
        <p14:creationId xmlns:p14="http://schemas.microsoft.com/office/powerpoint/2010/main" val="453375301"/>
      </p:ext>
    </p:extLst>
  </p:cSld>
  <p:clrMapOvr>
    <a:masterClrMapping/>
  </p:clrMapOvr>
  <p:transition spd="med">
    <p:dissolve/>
  </p:transition>
</p:sld>
</file>

<file path=ppt/theme/theme1.xml><?xml version="1.0" encoding="utf-8"?>
<a:theme xmlns:a="http://schemas.openxmlformats.org/drawingml/2006/main" name="arny">
  <a:themeElements>
    <a:clrScheme name="arny 1">
      <a:dk1>
        <a:srgbClr val="000044"/>
      </a:dk1>
      <a:lt1>
        <a:srgbClr val="FFFFFF"/>
      </a:lt1>
      <a:dk2>
        <a:srgbClr val="000066"/>
      </a:dk2>
      <a:lt2>
        <a:srgbClr val="FFCC00"/>
      </a:lt2>
      <a:accent1>
        <a:srgbClr val="9CE157"/>
      </a:accent1>
      <a:accent2>
        <a:srgbClr val="2663A0"/>
      </a:accent2>
      <a:accent3>
        <a:srgbClr val="AAAAB8"/>
      </a:accent3>
      <a:accent4>
        <a:srgbClr val="DADADA"/>
      </a:accent4>
      <a:accent5>
        <a:srgbClr val="CBEEB4"/>
      </a:accent5>
      <a:accent6>
        <a:srgbClr val="215991"/>
      </a:accent6>
      <a:hlink>
        <a:srgbClr val="F98D43"/>
      </a:hlink>
      <a:folHlink>
        <a:srgbClr val="CC3300"/>
      </a:folHlink>
    </a:clrScheme>
    <a:fontScheme name="arny">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79"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79" charset="0"/>
          </a:defRPr>
        </a:defPPr>
      </a:lstStyle>
    </a:lnDef>
  </a:objectDefaults>
  <a:extraClrSchemeLst>
    <a:extraClrScheme>
      <a:clrScheme name="arny 1">
        <a:dk1>
          <a:srgbClr val="000044"/>
        </a:dk1>
        <a:lt1>
          <a:srgbClr val="FFFFFF"/>
        </a:lt1>
        <a:dk2>
          <a:srgbClr val="000066"/>
        </a:dk2>
        <a:lt2>
          <a:srgbClr val="FFCC00"/>
        </a:lt2>
        <a:accent1>
          <a:srgbClr val="9CE157"/>
        </a:accent1>
        <a:accent2>
          <a:srgbClr val="2663A0"/>
        </a:accent2>
        <a:accent3>
          <a:srgbClr val="AAAAB8"/>
        </a:accent3>
        <a:accent4>
          <a:srgbClr val="DADADA"/>
        </a:accent4>
        <a:accent5>
          <a:srgbClr val="CBEEB4"/>
        </a:accent5>
        <a:accent6>
          <a:srgbClr val="215991"/>
        </a:accent6>
        <a:hlink>
          <a:srgbClr val="F98D43"/>
        </a:hlink>
        <a:folHlink>
          <a:srgbClr val="CC3300"/>
        </a:folHlink>
      </a:clrScheme>
      <a:clrMap bg1="dk2" tx1="lt1" bg2="dk1" tx2="lt2" accent1="accent1" accent2="accent2" accent3="accent3" accent4="accent4" accent5="accent5" accent6="accent6" hlink="hlink" folHlink="folHlink"/>
    </a:extraClrScheme>
    <a:extraClrScheme>
      <a:clrScheme name="arny 2">
        <a:dk1>
          <a:srgbClr val="000066"/>
        </a:dk1>
        <a:lt1>
          <a:srgbClr val="9CC2E8"/>
        </a:lt1>
        <a:dk2>
          <a:srgbClr val="4D4D4D"/>
        </a:dk2>
        <a:lt2>
          <a:srgbClr val="7DAFE1"/>
        </a:lt2>
        <a:accent1>
          <a:srgbClr val="26D2E4"/>
        </a:accent1>
        <a:accent2>
          <a:srgbClr val="D0E2F4"/>
        </a:accent2>
        <a:accent3>
          <a:srgbClr val="CBDDF2"/>
        </a:accent3>
        <a:accent4>
          <a:srgbClr val="000056"/>
        </a:accent4>
        <a:accent5>
          <a:srgbClr val="ACE5EF"/>
        </a:accent5>
        <a:accent6>
          <a:srgbClr val="BCCDDD"/>
        </a:accent6>
        <a:hlink>
          <a:srgbClr val="003366"/>
        </a:hlink>
        <a:folHlink>
          <a:srgbClr val="666699"/>
        </a:folHlink>
      </a:clrScheme>
      <a:clrMap bg1="lt1" tx1="dk1" bg2="lt2" tx2="dk2" accent1="accent1" accent2="accent2" accent3="accent3" accent4="accent4" accent5="accent5" accent6="accent6" hlink="hlink" folHlink="folHlink"/>
    </a:extraClrScheme>
    <a:extraClrScheme>
      <a:clrScheme name="arny 3">
        <a:dk1>
          <a:srgbClr val="000000"/>
        </a:dk1>
        <a:lt1>
          <a:srgbClr val="EAEAEA"/>
        </a:lt1>
        <a:dk2>
          <a:srgbClr val="333333"/>
        </a:dk2>
        <a:lt2>
          <a:srgbClr val="DDDDDD"/>
        </a:lt2>
        <a:accent1>
          <a:srgbClr val="C0C0C0"/>
        </a:accent1>
        <a:accent2>
          <a:srgbClr val="FFFFFF"/>
        </a:accent2>
        <a:accent3>
          <a:srgbClr val="F3F3F3"/>
        </a:accent3>
        <a:accent4>
          <a:srgbClr val="000000"/>
        </a:accent4>
        <a:accent5>
          <a:srgbClr val="DCDCDC"/>
        </a:accent5>
        <a:accent6>
          <a:srgbClr val="E7E7E7"/>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arny 4">
        <a:dk1>
          <a:srgbClr val="002E2D"/>
        </a:dk1>
        <a:lt1>
          <a:srgbClr val="FFFFFF"/>
        </a:lt1>
        <a:dk2>
          <a:srgbClr val="005250"/>
        </a:dk2>
        <a:lt2>
          <a:srgbClr val="FFCC00"/>
        </a:lt2>
        <a:accent1>
          <a:srgbClr val="9CE157"/>
        </a:accent1>
        <a:accent2>
          <a:srgbClr val="00817E"/>
        </a:accent2>
        <a:accent3>
          <a:srgbClr val="AAB3B3"/>
        </a:accent3>
        <a:accent4>
          <a:srgbClr val="DADADA"/>
        </a:accent4>
        <a:accent5>
          <a:srgbClr val="CBEEB4"/>
        </a:accent5>
        <a:accent6>
          <a:srgbClr val="007472"/>
        </a:accent6>
        <a:hlink>
          <a:srgbClr val="FFFF99"/>
        </a:hlink>
        <a:folHlink>
          <a:srgbClr val="CCCC00"/>
        </a:folHlink>
      </a:clrScheme>
      <a:clrMap bg1="dk2" tx1="lt1" bg2="dk1" tx2="lt2" accent1="accent1" accent2="accent2" accent3="accent3" accent4="accent4" accent5="accent5" accent6="accent6" hlink="hlink" folHlink="folHlink"/>
    </a:extraClrScheme>
    <a:extraClrScheme>
      <a:clrScheme name="arny 5">
        <a:dk1>
          <a:srgbClr val="291A4C"/>
        </a:dk1>
        <a:lt1>
          <a:srgbClr val="FFFFFF"/>
        </a:lt1>
        <a:dk2>
          <a:srgbClr val="3B256B"/>
        </a:dk2>
        <a:lt2>
          <a:srgbClr val="FFCC00"/>
        </a:lt2>
        <a:accent1>
          <a:srgbClr val="6EBFCA"/>
        </a:accent1>
        <a:accent2>
          <a:srgbClr val="56369C"/>
        </a:accent2>
        <a:accent3>
          <a:srgbClr val="AFACBA"/>
        </a:accent3>
        <a:accent4>
          <a:srgbClr val="DADADA"/>
        </a:accent4>
        <a:accent5>
          <a:srgbClr val="BADCE1"/>
        </a:accent5>
        <a:accent6>
          <a:srgbClr val="4D308D"/>
        </a:accent6>
        <a:hlink>
          <a:srgbClr val="CCCCFF"/>
        </a:hlink>
        <a:folHlink>
          <a:srgbClr val="666699"/>
        </a:folHlink>
      </a:clrScheme>
      <a:clrMap bg1="dk2" tx1="lt1" bg2="dk1" tx2="lt2" accent1="accent1" accent2="accent2" accent3="accent3" accent4="accent4" accent5="accent5" accent6="accent6" hlink="hlink" folHlink="folHlink"/>
    </a:extraClrScheme>
    <a:extraClrScheme>
      <a:clrScheme name="arny 6">
        <a:dk1>
          <a:srgbClr val="511D30"/>
        </a:dk1>
        <a:lt1>
          <a:srgbClr val="FFFFFF"/>
        </a:lt1>
        <a:dk2>
          <a:srgbClr val="6D2740"/>
        </a:dk2>
        <a:lt2>
          <a:srgbClr val="FDD409"/>
        </a:lt2>
        <a:accent1>
          <a:srgbClr val="FDB83B"/>
        </a:accent1>
        <a:accent2>
          <a:srgbClr val="9D395D"/>
        </a:accent2>
        <a:accent3>
          <a:srgbClr val="BAACAF"/>
        </a:accent3>
        <a:accent4>
          <a:srgbClr val="DADADA"/>
        </a:accent4>
        <a:accent5>
          <a:srgbClr val="FED8AF"/>
        </a:accent5>
        <a:accent6>
          <a:srgbClr val="8E3353"/>
        </a:accent6>
        <a:hlink>
          <a:srgbClr val="FF99CC"/>
        </a:hlink>
        <a:folHlink>
          <a:srgbClr val="D60093"/>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HD:Applications:Microsoft Office 2004:Templates:My Templates:arny.pot</Template>
  <TotalTime>28552</TotalTime>
  <Words>2172</Words>
  <Application>Microsoft Office PowerPoint</Application>
  <PresentationFormat>On-screen Show (4:3)</PresentationFormat>
  <Paragraphs>260</Paragraphs>
  <Slides>32</Slides>
  <Notes>27</Notes>
  <HiddenSlides>2</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32</vt:i4>
      </vt:variant>
    </vt:vector>
  </HeadingPairs>
  <TitlesOfParts>
    <vt:vector size="41" baseType="lpstr">
      <vt:lpstr>Arial</vt:lpstr>
      <vt:lpstr>Arial Black</vt:lpstr>
      <vt:lpstr>Comic Sans MS</vt:lpstr>
      <vt:lpstr>Impact</vt:lpstr>
      <vt:lpstr>Symbol</vt:lpstr>
      <vt:lpstr>Times New Roman</vt:lpstr>
      <vt:lpstr>Wingdings</vt:lpstr>
      <vt:lpstr>arny</vt:lpstr>
      <vt:lpstr>Equation</vt:lpstr>
      <vt:lpstr>Sound Waves</vt:lpstr>
      <vt:lpstr>PowerPoint Presentation</vt:lpstr>
      <vt:lpstr>PowerPoint Presentation</vt:lpstr>
      <vt:lpstr>The Doppler Effect</vt:lpstr>
      <vt:lpstr>PowerPoint Presentation</vt:lpstr>
      <vt:lpstr>The Doppler Effect</vt:lpstr>
      <vt:lpstr>Shock wave </vt:lpstr>
      <vt:lpstr>Electromagnetic Waves</vt:lpstr>
      <vt:lpstr>PowerPoint Presentation</vt:lpstr>
      <vt:lpstr>PowerPoint Presentation</vt:lpstr>
      <vt:lpstr>PowerPoint Presentation</vt:lpstr>
      <vt:lpstr>There is a wide spectrum of frequencies and wavelengths of electromagnetic waves.</vt:lpstr>
      <vt:lpstr>There is a wide spectrum of frequencies and wavelengths of electromagnetic waves.</vt:lpstr>
      <vt:lpstr>What is the frequency of radio waves with a wavelength of 10 m in vaccum?</vt:lpstr>
      <vt:lpstr>PowerPoint Presentation</vt:lpstr>
      <vt:lpstr>PowerPoint Presentation</vt:lpstr>
      <vt:lpstr>Wavelength and Color</vt:lpstr>
      <vt:lpstr>Newton demonstrated that white light is a mixture of colors.</vt:lpstr>
      <vt:lpstr>How do our eyes distinguish color?</vt:lpstr>
      <vt:lpstr>Color Mixing</vt:lpstr>
      <vt:lpstr>7C-01: Color by Addition</vt:lpstr>
      <vt:lpstr>Color Mixing</vt:lpstr>
      <vt:lpstr>Why is the sky blue?</vt:lpstr>
      <vt:lpstr>Why is the sunset red?</vt:lpstr>
      <vt:lpstr>Thin film interference</vt:lpstr>
      <vt:lpstr>PowerPoint Presentation</vt:lpstr>
      <vt:lpstr>Coatings for lenses</vt:lpstr>
      <vt:lpstr>Diffraction</vt:lpstr>
      <vt:lpstr>PowerPoint Presentation</vt:lpstr>
      <vt:lpstr>PowerPoint Presentation</vt:lpstr>
      <vt:lpstr>PowerPoint Presentation</vt:lpstr>
      <vt:lpstr>Quiz: What is the frequency of light waves with a wavelength of 6 x 10-7 m?</vt:lpstr>
    </vt:vector>
  </TitlesOfParts>
  <Company>ISU</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  -  Chapter 15 Thermodynamics</dc:title>
  <dc:subject>Cutnell</dc:subject>
  <dc:creator>Kara Keeter</dc:creator>
  <cp:keywords>Cutnell, PowerPoint, Presentation</cp:keywords>
  <cp:lastModifiedBy>David King</cp:lastModifiedBy>
  <cp:revision>252</cp:revision>
  <cp:lastPrinted>2006-03-07T20:21:09Z</cp:lastPrinted>
  <dcterms:created xsi:type="dcterms:W3CDTF">2006-01-07T22:20:33Z</dcterms:created>
  <dcterms:modified xsi:type="dcterms:W3CDTF">2020-04-16T21:45:04Z</dcterms:modified>
  <cp:category>Presentations</cp:category>
</cp:coreProperties>
</file>