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media1.gif" ContentType="vide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1051" r:id="rId2"/>
    <p:sldId id="959" r:id="rId3"/>
    <p:sldId id="963" r:id="rId4"/>
    <p:sldId id="1042" r:id="rId5"/>
    <p:sldId id="967" r:id="rId6"/>
    <p:sldId id="981" r:id="rId7"/>
    <p:sldId id="969" r:id="rId8"/>
    <p:sldId id="972" r:id="rId9"/>
    <p:sldId id="974" r:id="rId10"/>
    <p:sldId id="1041" r:id="rId11"/>
    <p:sldId id="1043" r:id="rId12"/>
    <p:sldId id="1050" r:id="rId13"/>
    <p:sldId id="1040" r:id="rId14"/>
    <p:sldId id="1045" r:id="rId15"/>
    <p:sldId id="741" r:id="rId16"/>
    <p:sldId id="975" r:id="rId17"/>
    <p:sldId id="1047"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79" charset="0"/>
        <a:ea typeface="+mn-ea"/>
        <a:cs typeface="+mn-cs"/>
      </a:defRPr>
    </a:lvl1pPr>
    <a:lvl2pPr marL="457200" algn="l" rtl="0" fontAlgn="base">
      <a:spcBef>
        <a:spcPct val="0"/>
      </a:spcBef>
      <a:spcAft>
        <a:spcPct val="0"/>
      </a:spcAft>
      <a:defRPr sz="2400" kern="1200">
        <a:solidFill>
          <a:schemeClr val="tx1"/>
        </a:solidFill>
        <a:latin typeface="Times New Roman" pitchFamily="79" charset="0"/>
        <a:ea typeface="+mn-ea"/>
        <a:cs typeface="+mn-cs"/>
      </a:defRPr>
    </a:lvl2pPr>
    <a:lvl3pPr marL="914400" algn="l" rtl="0" fontAlgn="base">
      <a:spcBef>
        <a:spcPct val="0"/>
      </a:spcBef>
      <a:spcAft>
        <a:spcPct val="0"/>
      </a:spcAft>
      <a:defRPr sz="2400" kern="1200">
        <a:solidFill>
          <a:schemeClr val="tx1"/>
        </a:solidFill>
        <a:latin typeface="Times New Roman" pitchFamily="79" charset="0"/>
        <a:ea typeface="+mn-ea"/>
        <a:cs typeface="+mn-cs"/>
      </a:defRPr>
    </a:lvl3pPr>
    <a:lvl4pPr marL="1371600" algn="l" rtl="0" fontAlgn="base">
      <a:spcBef>
        <a:spcPct val="0"/>
      </a:spcBef>
      <a:spcAft>
        <a:spcPct val="0"/>
      </a:spcAft>
      <a:defRPr sz="2400" kern="1200">
        <a:solidFill>
          <a:schemeClr val="tx1"/>
        </a:solidFill>
        <a:latin typeface="Times New Roman" pitchFamily="79" charset="0"/>
        <a:ea typeface="+mn-ea"/>
        <a:cs typeface="+mn-cs"/>
      </a:defRPr>
    </a:lvl4pPr>
    <a:lvl5pPr marL="1828800" algn="l" rtl="0" fontAlgn="base">
      <a:spcBef>
        <a:spcPct val="0"/>
      </a:spcBef>
      <a:spcAft>
        <a:spcPct val="0"/>
      </a:spcAft>
      <a:defRPr sz="2400" kern="1200">
        <a:solidFill>
          <a:schemeClr val="tx1"/>
        </a:solidFill>
        <a:latin typeface="Times New Roman" pitchFamily="79" charset="0"/>
        <a:ea typeface="+mn-ea"/>
        <a:cs typeface="+mn-cs"/>
      </a:defRPr>
    </a:lvl5pPr>
    <a:lvl6pPr marL="2286000" algn="l" defTabSz="914400" rtl="0" eaLnBrk="1" latinLnBrk="0" hangingPunct="1">
      <a:defRPr sz="2400" kern="1200">
        <a:solidFill>
          <a:schemeClr val="tx1"/>
        </a:solidFill>
        <a:latin typeface="Times New Roman" pitchFamily="79" charset="0"/>
        <a:ea typeface="+mn-ea"/>
        <a:cs typeface="+mn-cs"/>
      </a:defRPr>
    </a:lvl6pPr>
    <a:lvl7pPr marL="2743200" algn="l" defTabSz="914400" rtl="0" eaLnBrk="1" latinLnBrk="0" hangingPunct="1">
      <a:defRPr sz="2400" kern="1200">
        <a:solidFill>
          <a:schemeClr val="tx1"/>
        </a:solidFill>
        <a:latin typeface="Times New Roman" pitchFamily="79" charset="0"/>
        <a:ea typeface="+mn-ea"/>
        <a:cs typeface="+mn-cs"/>
      </a:defRPr>
    </a:lvl7pPr>
    <a:lvl8pPr marL="3200400" algn="l" defTabSz="914400" rtl="0" eaLnBrk="1" latinLnBrk="0" hangingPunct="1">
      <a:defRPr sz="2400" kern="1200">
        <a:solidFill>
          <a:schemeClr val="tx1"/>
        </a:solidFill>
        <a:latin typeface="Times New Roman" pitchFamily="79" charset="0"/>
        <a:ea typeface="+mn-ea"/>
        <a:cs typeface="+mn-cs"/>
      </a:defRPr>
    </a:lvl8pPr>
    <a:lvl9pPr marL="3657600" algn="l" defTabSz="914400" rtl="0" eaLnBrk="1" latinLnBrk="0" hangingPunct="1">
      <a:defRPr sz="2400" kern="1200">
        <a:solidFill>
          <a:schemeClr val="tx1"/>
        </a:solidFill>
        <a:latin typeface="Times New Roman" pitchFamily="7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924"/>
    <a:srgbClr val="FF0080"/>
    <a:srgbClr val="B8FFB7"/>
    <a:srgbClr val="9CFAFF"/>
    <a:srgbClr val="000000"/>
    <a:srgbClr val="FED8DE"/>
    <a:srgbClr val="E2FFC4"/>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91" autoAdjust="0"/>
    <p:restoredTop sz="87207" autoAdjust="0"/>
  </p:normalViewPr>
  <p:slideViewPr>
    <p:cSldViewPr>
      <p:cViewPr varScale="1">
        <p:scale>
          <a:sx n="75" d="100"/>
          <a:sy n="75" d="100"/>
        </p:scale>
        <p:origin x="870" y="54"/>
      </p:cViewPr>
      <p:guideLst>
        <p:guide orient="horz" pos="2160"/>
        <p:guide pos="2880"/>
      </p:guideLst>
    </p:cSldViewPr>
  </p:slideViewPr>
  <p:outlineViewPr>
    <p:cViewPr>
      <p:scale>
        <a:sx n="33" d="100"/>
        <a:sy n="33" d="100"/>
      </p:scale>
      <p:origin x="0" y="-126432"/>
    </p:cViewPr>
  </p:outlineViewPr>
  <p:notesTextViewPr>
    <p:cViewPr>
      <p:scale>
        <a:sx n="100" d="100"/>
        <a:sy n="100" d="100"/>
      </p:scale>
      <p:origin x="0" y="0"/>
    </p:cViewPr>
  </p:notesTextViewPr>
  <p:sorterViewPr>
    <p:cViewPr>
      <p:scale>
        <a:sx n="75" d="100"/>
        <a:sy n="75" d="100"/>
      </p:scale>
      <p:origin x="0" y="-756"/>
    </p:cViewPr>
  </p:sorterViewPr>
  <p:notesViewPr>
    <p:cSldViewPr>
      <p:cViewPr varScale="1">
        <p:scale>
          <a:sx n="92" d="100"/>
          <a:sy n="92" d="100"/>
        </p:scale>
        <p:origin x="-217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a:lvl1pPr>
          </a:lstStyle>
          <a:p>
            <a:endParaRPr lang="en-US"/>
          </a:p>
        </p:txBody>
      </p:sp>
      <p:sp>
        <p:nvSpPr>
          <p:cNvPr id="45363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a:lvl1pPr>
          </a:lstStyle>
          <a:p>
            <a:endParaRPr lang="en-US"/>
          </a:p>
        </p:txBody>
      </p:sp>
      <p:sp>
        <p:nvSpPr>
          <p:cNvPr id="45363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a:lvl1pPr>
          </a:lstStyle>
          <a:p>
            <a:endParaRPr lang="en-US"/>
          </a:p>
        </p:txBody>
      </p:sp>
      <p:sp>
        <p:nvSpPr>
          <p:cNvPr id="45363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fld id="{D8473F2A-56E4-415E-81CA-01462C3E9E67}" type="slidenum">
              <a:rPr lang="en-US"/>
              <a:pPr/>
              <a:t>‹#›</a:t>
            </a:fld>
            <a:endParaRPr lang="en-US"/>
          </a:p>
        </p:txBody>
      </p:sp>
    </p:spTree>
    <p:extLst>
      <p:ext uri="{BB962C8B-B14F-4D97-AF65-F5344CB8AC3E}">
        <p14:creationId xmlns:p14="http://schemas.microsoft.com/office/powerpoint/2010/main" val="1359414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430F5BA-4C46-408D-A886-53060CC5392B}" type="slidenum">
              <a:rPr lang="en-US"/>
              <a:pPr/>
              <a:t>‹#›</a:t>
            </a:fld>
            <a:endParaRPr lang="en-US"/>
          </a:p>
        </p:txBody>
      </p:sp>
    </p:spTree>
    <p:extLst>
      <p:ext uri="{BB962C8B-B14F-4D97-AF65-F5344CB8AC3E}">
        <p14:creationId xmlns:p14="http://schemas.microsoft.com/office/powerpoint/2010/main" val="14206085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79" charset="0"/>
        <a:ea typeface="+mn-ea"/>
        <a:cs typeface="+mn-cs"/>
      </a:defRPr>
    </a:lvl1pPr>
    <a:lvl2pPr marL="457200" algn="l" rtl="0" fontAlgn="base">
      <a:spcBef>
        <a:spcPct val="30000"/>
      </a:spcBef>
      <a:spcAft>
        <a:spcPct val="0"/>
      </a:spcAft>
      <a:defRPr sz="1200" kern="1200">
        <a:solidFill>
          <a:schemeClr val="tx1"/>
        </a:solidFill>
        <a:latin typeface="Times New Roman" pitchFamily="79" charset="0"/>
        <a:ea typeface="+mn-ea"/>
        <a:cs typeface="+mn-cs"/>
      </a:defRPr>
    </a:lvl2pPr>
    <a:lvl3pPr marL="914400" algn="l" rtl="0" fontAlgn="base">
      <a:spcBef>
        <a:spcPct val="30000"/>
      </a:spcBef>
      <a:spcAft>
        <a:spcPct val="0"/>
      </a:spcAft>
      <a:defRPr sz="1200" kern="1200">
        <a:solidFill>
          <a:schemeClr val="tx1"/>
        </a:solidFill>
        <a:latin typeface="Times New Roman" pitchFamily="79" charset="0"/>
        <a:ea typeface="+mn-ea"/>
        <a:cs typeface="+mn-cs"/>
      </a:defRPr>
    </a:lvl3pPr>
    <a:lvl4pPr marL="1371600" algn="l" rtl="0" fontAlgn="base">
      <a:spcBef>
        <a:spcPct val="30000"/>
      </a:spcBef>
      <a:spcAft>
        <a:spcPct val="0"/>
      </a:spcAft>
      <a:defRPr sz="1200" kern="1200">
        <a:solidFill>
          <a:schemeClr val="tx1"/>
        </a:solidFill>
        <a:latin typeface="Times New Roman" pitchFamily="79" charset="0"/>
        <a:ea typeface="+mn-ea"/>
        <a:cs typeface="+mn-cs"/>
      </a:defRPr>
    </a:lvl4pPr>
    <a:lvl5pPr marL="1828800" algn="l" rtl="0" fontAlgn="base">
      <a:spcBef>
        <a:spcPct val="30000"/>
      </a:spcBef>
      <a:spcAft>
        <a:spcPct val="0"/>
      </a:spcAft>
      <a:defRPr sz="1200" kern="1200">
        <a:solidFill>
          <a:schemeClr val="tx1"/>
        </a:solidFill>
        <a:latin typeface="Times New Roman" pitchFamily="79"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3DB61-54AA-4074-9749-C9CB0008BEBF}" type="slidenum">
              <a:rPr lang="en-US"/>
              <a:pPr/>
              <a:t>1</a:t>
            </a:fld>
            <a:endParaRPr lang="en-US"/>
          </a:p>
        </p:txBody>
      </p:sp>
      <p:sp>
        <p:nvSpPr>
          <p:cNvPr id="1972226" name="Rectangle 2"/>
          <p:cNvSpPr>
            <a:spLocks noGrp="1" noRot="1" noChangeAspect="1" noChangeArrowheads="1" noTextEdit="1"/>
          </p:cNvSpPr>
          <p:nvPr>
            <p:ph type="sldImg"/>
          </p:nvPr>
        </p:nvSpPr>
        <p:spPr>
          <a:ln/>
        </p:spPr>
      </p:sp>
      <p:sp>
        <p:nvSpPr>
          <p:cNvPr id="197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8415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grid simulate the closed</a:t>
            </a:r>
            <a:r>
              <a:rPr lang="en-US" baseline="0" dirty="0"/>
              <a:t> end of the tube.</a:t>
            </a:r>
            <a:endParaRPr lang="en-US" dirty="0"/>
          </a:p>
          <a:p>
            <a:r>
              <a:rPr lang="en-US" dirty="0"/>
              <a:t>A high pitch sound corresponds to a high frequency sound wave and a low pitch sound corresponds to a low frequency sound wave</a:t>
            </a:r>
          </a:p>
          <a:p>
            <a:endParaRPr lang="en-US" dirty="0"/>
          </a:p>
          <a:p>
            <a:r>
              <a:rPr lang="en-US" dirty="0"/>
              <a:t>rotate the tube to a horizontal position.</a:t>
            </a:r>
            <a:r>
              <a:rPr lang="en-US" baseline="0" dirty="0"/>
              <a:t> Or vertical position</a:t>
            </a:r>
            <a:endParaRPr lang="en-US" dirty="0"/>
          </a:p>
          <a:p>
            <a:endParaRPr lang="en-US" dirty="0"/>
          </a:p>
          <a:p>
            <a:r>
              <a:rPr lang="en-US" dirty="0"/>
              <a:t>The details of the mechanism producing the sound here are quite complicated. Just tell the students that the turbulence set up in the hot air passing through the grid generates a disturbance that can be thought of as “noise.”</a:t>
            </a:r>
          </a:p>
        </p:txBody>
      </p:sp>
      <p:sp>
        <p:nvSpPr>
          <p:cNvPr id="4" name="Slide Number Placeholder 3"/>
          <p:cNvSpPr>
            <a:spLocks noGrp="1"/>
          </p:cNvSpPr>
          <p:nvPr>
            <p:ph type="sldNum" sz="quarter" idx="10"/>
          </p:nvPr>
        </p:nvSpPr>
        <p:spPr/>
        <p:txBody>
          <a:bodyPr/>
          <a:lstStyle/>
          <a:p>
            <a:fld id="{6430F5BA-4C46-408D-A886-53060CC5392B}" type="slidenum">
              <a:rPr lang="en-US" smtClean="0"/>
              <a:pPr/>
              <a:t>10</a:t>
            </a:fld>
            <a:endParaRPr lang="en-US"/>
          </a:p>
        </p:txBody>
      </p:sp>
    </p:spTree>
    <p:extLst>
      <p:ext uri="{BB962C8B-B14F-4D97-AF65-F5344CB8AC3E}">
        <p14:creationId xmlns:p14="http://schemas.microsoft.com/office/powerpoint/2010/main" val="421265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corrugation are a succession</a:t>
            </a:r>
            <a:r>
              <a:rPr lang="en-US" baseline="0" dirty="0"/>
              <a:t> of circles. </a:t>
            </a:r>
          </a:p>
          <a:p>
            <a:endParaRPr lang="en-US" baseline="0" dirty="0"/>
          </a:p>
          <a:p>
            <a:r>
              <a:rPr lang="en-US" dirty="0"/>
              <a:t>A flexible corrugated tube is held at one end and whirled rapidly</a:t>
            </a:r>
          </a:p>
        </p:txBody>
      </p:sp>
      <p:sp>
        <p:nvSpPr>
          <p:cNvPr id="4" name="Slide Number Placeholder 3"/>
          <p:cNvSpPr>
            <a:spLocks noGrp="1"/>
          </p:cNvSpPr>
          <p:nvPr>
            <p:ph type="sldNum" sz="quarter" idx="10"/>
          </p:nvPr>
        </p:nvSpPr>
        <p:spPr/>
        <p:txBody>
          <a:bodyPr/>
          <a:lstStyle/>
          <a:p>
            <a:fld id="{6430F5BA-4C46-408D-A886-53060CC5392B}" type="slidenum">
              <a:rPr lang="en-US" smtClean="0"/>
              <a:pPr/>
              <a:t>11</a:t>
            </a:fld>
            <a:endParaRPr lang="en-US"/>
          </a:p>
        </p:txBody>
      </p:sp>
    </p:spTree>
    <p:extLst>
      <p:ext uri="{BB962C8B-B14F-4D97-AF65-F5344CB8AC3E}">
        <p14:creationId xmlns:p14="http://schemas.microsoft.com/office/powerpoint/2010/main" val="2775548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Standing wave exist</a:t>
            </a:r>
            <a:r>
              <a:rPr lang="en-US" baseline="0" dirty="0"/>
              <a:t> also somewhere else like the metal bars</a:t>
            </a:r>
            <a:endParaRPr lang="en-US" dirty="0"/>
          </a:p>
        </p:txBody>
      </p:sp>
      <p:sp>
        <p:nvSpPr>
          <p:cNvPr id="4" name="Slide Number Placeholder 3"/>
          <p:cNvSpPr>
            <a:spLocks noGrp="1"/>
          </p:cNvSpPr>
          <p:nvPr>
            <p:ph type="sldNum" sz="quarter" idx="10"/>
          </p:nvPr>
        </p:nvSpPr>
        <p:spPr/>
        <p:txBody>
          <a:bodyPr/>
          <a:lstStyle/>
          <a:p>
            <a:fld id="{6430F5BA-4C46-408D-A886-53060CC5392B}" type="slidenum">
              <a:rPr lang="en-US" smtClean="0"/>
              <a:pPr/>
              <a:t>12</a:t>
            </a:fld>
            <a:endParaRPr lang="en-US"/>
          </a:p>
        </p:txBody>
      </p:sp>
    </p:spTree>
    <p:extLst>
      <p:ext uri="{BB962C8B-B14F-4D97-AF65-F5344CB8AC3E}">
        <p14:creationId xmlns:p14="http://schemas.microsoft.com/office/powerpoint/2010/main" val="1551528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t>
            </a:r>
            <a:r>
              <a:rPr lang="en-US" dirty="0" err="1"/>
              <a:t>pasacal</a:t>
            </a:r>
            <a:r>
              <a:rPr lang="en-US" baseline="0" dirty="0" err="1"/>
              <a:t>’s</a:t>
            </a:r>
            <a:r>
              <a:rPr lang="en-US" baseline="0" dirty="0"/>
              <a:t> law that the pressure are the same in </a:t>
            </a:r>
            <a:r>
              <a:rPr lang="en-US" baseline="0"/>
              <a:t>all directions. </a:t>
            </a:r>
            <a:endParaRPr lang="en-US"/>
          </a:p>
        </p:txBody>
      </p:sp>
      <p:sp>
        <p:nvSpPr>
          <p:cNvPr id="4" name="Slide Number Placeholder 3"/>
          <p:cNvSpPr>
            <a:spLocks noGrp="1"/>
          </p:cNvSpPr>
          <p:nvPr>
            <p:ph type="sldNum" sz="quarter" idx="10"/>
          </p:nvPr>
        </p:nvSpPr>
        <p:spPr/>
        <p:txBody>
          <a:bodyPr/>
          <a:lstStyle/>
          <a:p>
            <a:fld id="{6430F5BA-4C46-408D-A886-53060CC5392B}" type="slidenum">
              <a:rPr lang="en-US" smtClean="0"/>
              <a:pPr/>
              <a:t>13</a:t>
            </a:fld>
            <a:endParaRPr lang="en-US"/>
          </a:p>
        </p:txBody>
      </p:sp>
    </p:spTree>
    <p:extLst>
      <p:ext uri="{BB962C8B-B14F-4D97-AF65-F5344CB8AC3E}">
        <p14:creationId xmlns:p14="http://schemas.microsoft.com/office/powerpoint/2010/main" val="224235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D0FA4135-D256-4DA8-8E76-44826B70E2B1}" type="slidenum">
              <a:rPr lang="en-US"/>
              <a:pPr eaLnBrk="1" hangingPunct="1"/>
              <a:t>14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9A501-E7B5-4A80-AEB1-9271E8AC7E6C}" type="slidenum">
              <a:rPr lang="en-US"/>
              <a:pPr/>
              <a:t>15</a:t>
            </a:fld>
            <a:endParaRPr lang="en-US"/>
          </a:p>
        </p:txBody>
      </p:sp>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A7A98-44E2-4547-80A0-49486DACBED5}" type="slidenum">
              <a:rPr lang="en-US"/>
              <a:pPr/>
              <a:t>16</a:t>
            </a:fld>
            <a:endParaRPr lang="en-US"/>
          </a:p>
        </p:txBody>
      </p:sp>
      <p:sp>
        <p:nvSpPr>
          <p:cNvPr id="2031618" name="Rectangle 2"/>
          <p:cNvSpPr>
            <a:spLocks noGrp="1" noRot="1" noChangeAspect="1" noChangeArrowheads="1" noTextEdit="1"/>
          </p:cNvSpPr>
          <p:nvPr>
            <p:ph type="sldImg"/>
          </p:nvPr>
        </p:nvSpPr>
        <p:spPr>
          <a:ln/>
        </p:spPr>
      </p:sp>
      <p:sp>
        <p:nvSpPr>
          <p:cNvPr id="203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loud tone generator is attached to a long cord and whirled in a near-horizontal circle</a:t>
            </a:r>
          </a:p>
        </p:txBody>
      </p:sp>
      <p:sp>
        <p:nvSpPr>
          <p:cNvPr id="4" name="Slide Number Placeholder 3"/>
          <p:cNvSpPr>
            <a:spLocks noGrp="1"/>
          </p:cNvSpPr>
          <p:nvPr>
            <p:ph type="sldNum" sz="quarter" idx="10"/>
          </p:nvPr>
        </p:nvSpPr>
        <p:spPr/>
        <p:txBody>
          <a:bodyPr/>
          <a:lstStyle/>
          <a:p>
            <a:fld id="{6430F5BA-4C46-408D-A886-53060CC5392B}" type="slidenum">
              <a:rPr lang="en-US" smtClean="0"/>
              <a:pPr/>
              <a:t>17</a:t>
            </a:fld>
            <a:endParaRPr lang="en-US"/>
          </a:p>
        </p:txBody>
      </p:sp>
    </p:spTree>
    <p:extLst>
      <p:ext uri="{BB962C8B-B14F-4D97-AF65-F5344CB8AC3E}">
        <p14:creationId xmlns:p14="http://schemas.microsoft.com/office/powerpoint/2010/main" val="300775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274538-8E71-409D-9B66-6369AEEA9133}" type="slidenum">
              <a:rPr lang="en-US"/>
              <a:pPr/>
              <a:t>2</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4B184-F87A-4A7D-A493-9EE2B1E31CF4}" type="slidenum">
              <a:rPr lang="en-US"/>
              <a:pPr/>
              <a:t>3</a:t>
            </a:fld>
            <a:endParaRPr lang="en-US"/>
          </a:p>
        </p:txBody>
      </p:sp>
      <p:sp>
        <p:nvSpPr>
          <p:cNvPr id="1998850" name="Rectangle 2"/>
          <p:cNvSpPr>
            <a:spLocks noGrp="1" noRot="1" noChangeAspect="1" noChangeArrowheads="1" noTextEdit="1"/>
          </p:cNvSpPr>
          <p:nvPr>
            <p:ph type="sldImg"/>
          </p:nvPr>
        </p:nvSpPr>
        <p:spPr>
          <a:ln/>
        </p:spPr>
      </p:sp>
      <p:sp>
        <p:nvSpPr>
          <p:cNvPr id="1998851" name="Rectangle 3"/>
          <p:cNvSpPr>
            <a:spLocks noGrp="1" noChangeArrowheads="1"/>
          </p:cNvSpPr>
          <p:nvPr>
            <p:ph type="body" idx="1"/>
          </p:nvPr>
        </p:nvSpPr>
        <p:spPr/>
        <p:txBody>
          <a:bodyPr/>
          <a:lstStyle/>
          <a:p>
            <a:r>
              <a:rPr lang="en-US" dirty="0"/>
              <a:t>Mention</a:t>
            </a:r>
            <a:r>
              <a:rPr lang="en-US" baseline="0" dirty="0"/>
              <a:t> keeping the string tension fixed so that the wave speed is constant. Then change the frequency will change the wave length, e.g. The lower frequency produce a larger wave length.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wire also passes over a small wooden bridge that can be moved back and forth</a:t>
            </a:r>
          </a:p>
          <a:p>
            <a:r>
              <a:rPr lang="en-US" dirty="0"/>
              <a:t>tightening or loosening the string</a:t>
            </a:r>
          </a:p>
          <a:p>
            <a:r>
              <a:rPr lang="en-US" dirty="0"/>
              <a:t>A high pitch sound corresponds to a high frequency sound wave and a low pitch sound corresponds to a low frequency sound wave</a:t>
            </a:r>
          </a:p>
        </p:txBody>
      </p:sp>
      <p:sp>
        <p:nvSpPr>
          <p:cNvPr id="4" name="Slide Number Placeholder 3"/>
          <p:cNvSpPr>
            <a:spLocks noGrp="1"/>
          </p:cNvSpPr>
          <p:nvPr>
            <p:ph type="sldNum" sz="quarter" idx="10"/>
          </p:nvPr>
        </p:nvSpPr>
        <p:spPr/>
        <p:txBody>
          <a:bodyPr/>
          <a:lstStyle/>
          <a:p>
            <a:fld id="{6430F5BA-4C46-408D-A886-53060CC5392B}" type="slidenum">
              <a:rPr lang="en-US" smtClean="0"/>
              <a:pPr/>
              <a:t>4</a:t>
            </a:fld>
            <a:endParaRPr lang="en-US"/>
          </a:p>
        </p:txBody>
      </p:sp>
    </p:spTree>
    <p:extLst>
      <p:ext uri="{BB962C8B-B14F-4D97-AF65-F5344CB8AC3E}">
        <p14:creationId xmlns:p14="http://schemas.microsoft.com/office/powerpoint/2010/main" val="383479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AB1B1-EDBE-4649-9453-F69373F60C50}" type="slidenum">
              <a:rPr lang="en-US"/>
              <a:pPr/>
              <a:t>5</a:t>
            </a:fld>
            <a:endParaRPr lang="en-US"/>
          </a:p>
        </p:txBody>
      </p:sp>
      <p:sp>
        <p:nvSpPr>
          <p:cNvPr id="2011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11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46EF6-5225-436B-9A62-746C23FCFB92}" type="slidenum">
              <a:rPr lang="en-US"/>
              <a:pPr/>
              <a:t>6</a:t>
            </a:fld>
            <a:endParaRPr lang="en-US"/>
          </a:p>
        </p:txBody>
      </p:sp>
      <p:sp>
        <p:nvSpPr>
          <p:cNvPr id="2043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3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1221E-4DAA-49ED-84AE-B51A5904B2A2}" type="slidenum">
              <a:rPr lang="en-US"/>
              <a:pPr/>
              <a:t>7</a:t>
            </a:fld>
            <a:endParaRPr lang="en-US"/>
          </a:p>
        </p:txBody>
      </p:sp>
      <p:sp>
        <p:nvSpPr>
          <p:cNvPr id="2015234" name="Rectangle 2"/>
          <p:cNvSpPr>
            <a:spLocks noGrp="1" noRot="1" noChangeAspect="1" noChangeArrowheads="1" noTextEdit="1"/>
          </p:cNvSpPr>
          <p:nvPr>
            <p:ph type="sldImg"/>
          </p:nvPr>
        </p:nvSpPr>
        <p:spPr>
          <a:ln/>
        </p:spPr>
      </p:sp>
      <p:sp>
        <p:nvSpPr>
          <p:cNvPr id="2015235" name="Rectangle 3"/>
          <p:cNvSpPr>
            <a:spLocks noGrp="1" noChangeArrowheads="1"/>
          </p:cNvSpPr>
          <p:nvPr>
            <p:ph type="body" idx="1"/>
          </p:nvPr>
        </p:nvSpPr>
        <p:spPr/>
        <p:txBody>
          <a:bodyPr/>
          <a:lstStyle/>
          <a:p>
            <a:r>
              <a:rPr lang="en-US" dirty="0"/>
              <a:t>Compare</a:t>
            </a:r>
            <a:r>
              <a:rPr lang="en-US" baseline="0" dirty="0"/>
              <a:t> the sound wave with the slinky. The front of the speaker push the air as I push the slinky. A longitudinal wave forms.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CF29E-5F3A-46C0-9049-2FE0DFC09CAF}" type="slidenum">
              <a:rPr lang="en-US"/>
              <a:pPr/>
              <a:t>8</a:t>
            </a:fld>
            <a:endParaRPr lang="en-US"/>
          </a:p>
        </p:txBody>
      </p:sp>
      <p:sp>
        <p:nvSpPr>
          <p:cNvPr id="2021378" name="Rectangle 2"/>
          <p:cNvSpPr>
            <a:spLocks noGrp="1" noRot="1" noChangeAspect="1" noChangeArrowheads="1" noTextEdit="1"/>
          </p:cNvSpPr>
          <p:nvPr>
            <p:ph type="sldImg"/>
          </p:nvPr>
        </p:nvSpPr>
        <p:spPr>
          <a:ln/>
        </p:spPr>
      </p:sp>
      <p:sp>
        <p:nvSpPr>
          <p:cNvPr id="202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BBE2D-3E01-48A4-824C-7B97C30C8E2E}" type="slidenum">
              <a:rPr lang="en-US"/>
              <a:pPr/>
              <a:t>9</a:t>
            </a:fld>
            <a:endParaRPr lang="en-US"/>
          </a:p>
        </p:txBody>
      </p:sp>
      <p:sp>
        <p:nvSpPr>
          <p:cNvPr id="2025474" name="Rectangle 2"/>
          <p:cNvSpPr>
            <a:spLocks noGrp="1" noRot="1" noChangeAspect="1" noChangeArrowheads="1" noTextEdit="1"/>
          </p:cNvSpPr>
          <p:nvPr>
            <p:ph type="sldImg"/>
          </p:nvPr>
        </p:nvSpPr>
        <p:spPr>
          <a:ln/>
        </p:spPr>
      </p:sp>
      <p:sp>
        <p:nvSpPr>
          <p:cNvPr id="20254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4288"/>
            <a:ext cx="9155113" cy="6884988"/>
            <a:chOff x="0" y="-9"/>
            <a:chExt cx="5767" cy="4337"/>
          </a:xfrm>
        </p:grpSpPr>
        <p:sp>
          <p:nvSpPr>
            <p:cNvPr id="6147"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Freeform 10"/>
            <p:cNvSpPr>
              <a:spLocks/>
            </p:cNvSpPr>
            <p:nvPr/>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Freeform 15"/>
            <p:cNvSpPr>
              <a:spLocks/>
            </p:cNvSpPr>
            <p:nvPr/>
          </p:nvSpPr>
          <p:spPr bwMode="invGray">
            <a:xfrm>
              <a:off x="1632" y="2487"/>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Freeform 16"/>
            <p:cNvSpPr>
              <a:spLocks/>
            </p:cNvSpPr>
            <p:nvPr/>
          </p:nvSpPr>
          <p:spPr bwMode="invGray">
            <a:xfrm>
              <a:off x="0" y="2487"/>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Freeform 17"/>
            <p:cNvSpPr>
              <a:spLocks/>
            </p:cNvSpPr>
            <p:nvPr/>
          </p:nvSpPr>
          <p:spPr bwMode="invGray">
            <a:xfrm>
              <a:off x="3744" y="2487"/>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Freeform 18"/>
            <p:cNvSpPr>
              <a:spLocks/>
            </p:cNvSpPr>
            <p:nvPr/>
          </p:nvSpPr>
          <p:spPr bwMode="invGray">
            <a:xfrm>
              <a:off x="1920" y="2487"/>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p:nvSpPr>
          <p:spPr bwMode="invGray">
            <a:xfrm>
              <a:off x="7" y="2456"/>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Freeform 20"/>
            <p:cNvSpPr>
              <a:spLocks/>
            </p:cNvSpPr>
            <p:nvPr/>
          </p:nvSpPr>
          <p:spPr bwMode="invGray">
            <a:xfrm>
              <a:off x="2583" y="2449"/>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Freeform 21"/>
            <p:cNvSpPr>
              <a:spLocks/>
            </p:cNvSpPr>
            <p:nvPr/>
          </p:nvSpPr>
          <p:spPr bwMode="invGray">
            <a:xfrm rot="18897039" flipH="1">
              <a:off x="148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Freeform 22"/>
            <p:cNvSpPr>
              <a:spLocks/>
            </p:cNvSpPr>
            <p:nvPr/>
          </p:nvSpPr>
          <p:spPr bwMode="invGray">
            <a:xfrm rot="18897039" flipH="1">
              <a:off x="76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Freeform 23"/>
            <p:cNvSpPr>
              <a:spLocks/>
            </p:cNvSpPr>
            <p:nvPr/>
          </p:nvSpPr>
          <p:spPr bwMode="invGray">
            <a:xfrm rot="18897039" flipH="1">
              <a:off x="31" y="2385"/>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Freeform 24"/>
            <p:cNvSpPr>
              <a:spLocks/>
            </p:cNvSpPr>
            <p:nvPr/>
          </p:nvSpPr>
          <p:spPr bwMode="invGray">
            <a:xfrm flipH="1" flipV="1">
              <a:off x="576" y="2441"/>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Freeform 25"/>
            <p:cNvSpPr>
              <a:spLocks/>
            </p:cNvSpPr>
            <p:nvPr/>
          </p:nvSpPr>
          <p:spPr bwMode="invGray">
            <a:xfrm flipH="1" flipV="1">
              <a:off x="240"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Freeform 26"/>
            <p:cNvSpPr>
              <a:spLocks/>
            </p:cNvSpPr>
            <p:nvPr/>
          </p:nvSpPr>
          <p:spPr bwMode="invGray">
            <a:xfrm flipH="1" flipV="1">
              <a:off x="3036" y="2489"/>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Freeform 27"/>
            <p:cNvSpPr>
              <a:spLocks/>
            </p:cNvSpPr>
            <p:nvPr/>
          </p:nvSpPr>
          <p:spPr bwMode="invGray">
            <a:xfrm flipH="1" flipV="1">
              <a:off x="3984"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Freeform 28"/>
            <p:cNvSpPr>
              <a:spLocks/>
            </p:cNvSpPr>
            <p:nvPr/>
          </p:nvSpPr>
          <p:spPr bwMode="invGray">
            <a:xfrm flipH="1" flipV="1">
              <a:off x="3456" y="2441"/>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Rectangle 31"/>
            <p:cNvSpPr>
              <a:spLocks noChangeArrowheads="1"/>
            </p:cNvSpPr>
            <p:nvPr/>
          </p:nvSpPr>
          <p:spPr bwMode="hidden">
            <a:xfrm>
              <a:off x="0" y="3408"/>
              <a:ext cx="5760" cy="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76" name="Picture 32" descr="BTZBUL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extLst>
              <a:ext uri="{909E8E84-426E-40DD-AFC4-6F175D3DCCD1}">
                <a14:hiddenFill xmlns:a14="http://schemas.microsoft.com/office/drawing/2010/main">
                  <a:solidFill>
                    <a:srgbClr val="FFFFFF"/>
                  </a:solidFill>
                </a14:hiddenFill>
              </a:ext>
            </a:extLst>
          </p:spPr>
        </p:pic>
      </p:grpSp>
      <p:sp>
        <p:nvSpPr>
          <p:cNvPr id="6177" name="Rectangle 33"/>
          <p:cNvSpPr>
            <a:spLocks noGrp="1" noChangeArrowheads="1"/>
          </p:cNvSpPr>
          <p:nvPr>
            <p:ph type="ctrTitle"/>
          </p:nvPr>
        </p:nvSpPr>
        <p:spPr>
          <a:xfrm>
            <a:off x="1676400" y="1905000"/>
            <a:ext cx="7239000" cy="1905000"/>
          </a:xfrm>
        </p:spPr>
        <p:txBody>
          <a:bodyPr/>
          <a:lstStyle>
            <a:lvl1pPr algn="l">
              <a:defRPr/>
            </a:lvl1pPr>
          </a:lstStyle>
          <a:p>
            <a:pPr lvl="0"/>
            <a:r>
              <a:rPr lang="en-US" noProof="0"/>
              <a:t>Click to edit Master title style</a:t>
            </a:r>
          </a:p>
        </p:txBody>
      </p:sp>
      <p:sp>
        <p:nvSpPr>
          <p:cNvPr id="6178" name="Rectangle 34"/>
          <p:cNvSpPr>
            <a:spLocks noGrp="1" noChangeArrowheads="1"/>
          </p:cNvSpPr>
          <p:nvPr>
            <p:ph type="subTitle" idx="1"/>
          </p:nvPr>
        </p:nvSpPr>
        <p:spPr>
          <a:xfrm>
            <a:off x="1676400" y="4572000"/>
            <a:ext cx="6400800" cy="1679575"/>
          </a:xfrm>
        </p:spPr>
        <p:txBody>
          <a:bodyPr anchor="ctr"/>
          <a:lstStyle>
            <a:lvl1pPr marL="0" indent="0" algn="ctr">
              <a:buFont typeface="Wingdings" pitchFamily="79" charset="2"/>
              <a:buNone/>
              <a:defRPr/>
            </a:lvl1pPr>
          </a:lstStyle>
          <a:p>
            <a:pPr lvl="0"/>
            <a:r>
              <a:rPr lang="en-US" noProof="0"/>
              <a:t>Click to edit Master subtitle style</a:t>
            </a:r>
          </a:p>
        </p:txBody>
      </p:sp>
      <p:sp>
        <p:nvSpPr>
          <p:cNvPr id="6179" name="Rectangle 35"/>
          <p:cNvSpPr>
            <a:spLocks noGrp="1" noChangeArrowheads="1"/>
          </p:cNvSpPr>
          <p:nvPr>
            <p:ph type="dt" sz="half" idx="2"/>
          </p:nvPr>
        </p:nvSpPr>
        <p:spPr>
          <a:xfrm>
            <a:off x="685800" y="6324600"/>
            <a:ext cx="1905000" cy="457200"/>
          </a:xfrm>
        </p:spPr>
        <p:txBody>
          <a:bodyPr/>
          <a:lstStyle>
            <a:lvl1pPr>
              <a:defRPr>
                <a:solidFill>
                  <a:schemeClr val="tx1"/>
                </a:solidFill>
              </a:defRPr>
            </a:lvl1pPr>
          </a:lstStyle>
          <a:p>
            <a:endParaRPr lang="en-US"/>
          </a:p>
        </p:txBody>
      </p:sp>
      <p:sp>
        <p:nvSpPr>
          <p:cNvPr id="6180" name="Rectangle 36"/>
          <p:cNvSpPr>
            <a:spLocks noGrp="1" noChangeArrowheads="1"/>
          </p:cNvSpPr>
          <p:nvPr>
            <p:ph type="ftr" sz="quarter" idx="3"/>
          </p:nvPr>
        </p:nvSpPr>
        <p:spPr>
          <a:xfrm>
            <a:off x="3124200" y="6096000"/>
            <a:ext cx="2895600" cy="457200"/>
          </a:xfrm>
        </p:spPr>
        <p:txBody>
          <a:bodyPr/>
          <a:lstStyle>
            <a:lvl1pPr>
              <a:defRPr/>
            </a:lvl1pPr>
          </a:lstStyle>
          <a:p>
            <a:endParaRPr lang="en-US"/>
          </a:p>
        </p:txBody>
      </p:sp>
      <p:sp>
        <p:nvSpPr>
          <p:cNvPr id="6181" name="Rectangle 37"/>
          <p:cNvSpPr>
            <a:spLocks noGrp="1" noChangeArrowheads="1"/>
          </p:cNvSpPr>
          <p:nvPr>
            <p:ph type="sldNum" sz="quarter" idx="4"/>
          </p:nvPr>
        </p:nvSpPr>
        <p:spPr>
          <a:xfrm>
            <a:off x="6553200" y="6324600"/>
            <a:ext cx="1905000" cy="457200"/>
          </a:xfrm>
        </p:spPr>
        <p:txBody>
          <a:bodyPr/>
          <a:lstStyle>
            <a:lvl1pPr>
              <a:defRPr>
                <a:solidFill>
                  <a:schemeClr val="tx1"/>
                </a:solidFill>
              </a:defRPr>
            </a:lvl1pPr>
          </a:lstStyle>
          <a:p>
            <a:fld id="{CDF7C03E-C37C-41F8-A6B8-01E8A5D1EF93}" type="slidenum">
              <a:rPr lang="en-US"/>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F07DFA-C872-4408-80E1-6410F5E657D5}" type="slidenum">
              <a:rPr lang="en-US"/>
              <a:pPr/>
              <a:t>‹#›</a:t>
            </a:fld>
            <a:endParaRPr lang="en-US"/>
          </a:p>
        </p:txBody>
      </p:sp>
    </p:spTree>
    <p:extLst>
      <p:ext uri="{BB962C8B-B14F-4D97-AF65-F5344CB8AC3E}">
        <p14:creationId xmlns:p14="http://schemas.microsoft.com/office/powerpoint/2010/main" val="42945551"/>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C9708A-3DB4-430F-B700-8BB80E62E8A5}" type="slidenum">
              <a:rPr lang="en-US"/>
              <a:pPr/>
              <a:t>‹#›</a:t>
            </a:fld>
            <a:endParaRPr lang="en-US"/>
          </a:p>
        </p:txBody>
      </p:sp>
    </p:spTree>
    <p:extLst>
      <p:ext uri="{BB962C8B-B14F-4D97-AF65-F5344CB8AC3E}">
        <p14:creationId xmlns:p14="http://schemas.microsoft.com/office/powerpoint/2010/main" val="1349427510"/>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ECDD16-1EF2-44DE-981F-7F0AAAE779D5}" type="slidenum">
              <a:rPr lang="en-US"/>
              <a:pPr/>
              <a:t>‹#›</a:t>
            </a:fld>
            <a:endParaRPr lang="en-US"/>
          </a:p>
        </p:txBody>
      </p:sp>
    </p:spTree>
    <p:extLst>
      <p:ext uri="{BB962C8B-B14F-4D97-AF65-F5344CB8AC3E}">
        <p14:creationId xmlns:p14="http://schemas.microsoft.com/office/powerpoint/2010/main" val="4278319352"/>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689019-EC1E-4CF3-935D-7A90D8757D08}" type="slidenum">
              <a:rPr lang="en-US"/>
              <a:pPr/>
              <a:t>‹#›</a:t>
            </a:fld>
            <a:endParaRPr lang="en-US"/>
          </a:p>
        </p:txBody>
      </p:sp>
    </p:spTree>
    <p:extLst>
      <p:ext uri="{BB962C8B-B14F-4D97-AF65-F5344CB8AC3E}">
        <p14:creationId xmlns:p14="http://schemas.microsoft.com/office/powerpoint/2010/main" val="114745859"/>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D77BC2-B347-4982-BB32-8A5A1A22BB4A}" type="slidenum">
              <a:rPr lang="en-US"/>
              <a:pPr/>
              <a:t>‹#›</a:t>
            </a:fld>
            <a:endParaRPr lang="en-US"/>
          </a:p>
        </p:txBody>
      </p:sp>
    </p:spTree>
    <p:extLst>
      <p:ext uri="{BB962C8B-B14F-4D97-AF65-F5344CB8AC3E}">
        <p14:creationId xmlns:p14="http://schemas.microsoft.com/office/powerpoint/2010/main" val="2931005800"/>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62B8DCA-69C5-4F55-B99E-C97C681DD0E7}" type="slidenum">
              <a:rPr lang="en-US"/>
              <a:pPr/>
              <a:t>‹#›</a:t>
            </a:fld>
            <a:endParaRPr lang="en-US"/>
          </a:p>
        </p:txBody>
      </p:sp>
    </p:spTree>
    <p:extLst>
      <p:ext uri="{BB962C8B-B14F-4D97-AF65-F5344CB8AC3E}">
        <p14:creationId xmlns:p14="http://schemas.microsoft.com/office/powerpoint/2010/main" val="1938366527"/>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051711-3ECA-4CE8-8DB7-05354EF61C51}" type="slidenum">
              <a:rPr lang="en-US"/>
              <a:pPr/>
              <a:t>‹#›</a:t>
            </a:fld>
            <a:endParaRPr lang="en-US"/>
          </a:p>
        </p:txBody>
      </p:sp>
    </p:spTree>
    <p:extLst>
      <p:ext uri="{BB962C8B-B14F-4D97-AF65-F5344CB8AC3E}">
        <p14:creationId xmlns:p14="http://schemas.microsoft.com/office/powerpoint/2010/main" val="634607947"/>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44F787A-DAFB-4877-BB57-C20E5A379431}" type="slidenum">
              <a:rPr lang="en-US"/>
              <a:pPr/>
              <a:t>‹#›</a:t>
            </a:fld>
            <a:endParaRPr lang="en-US"/>
          </a:p>
        </p:txBody>
      </p:sp>
    </p:spTree>
    <p:extLst>
      <p:ext uri="{BB962C8B-B14F-4D97-AF65-F5344CB8AC3E}">
        <p14:creationId xmlns:p14="http://schemas.microsoft.com/office/powerpoint/2010/main" val="643474563"/>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511ED0-6AF1-412D-A9CC-D82B39C514D6}" type="slidenum">
              <a:rPr lang="en-US"/>
              <a:pPr/>
              <a:t>‹#›</a:t>
            </a:fld>
            <a:endParaRPr lang="en-US"/>
          </a:p>
        </p:txBody>
      </p:sp>
    </p:spTree>
    <p:extLst>
      <p:ext uri="{BB962C8B-B14F-4D97-AF65-F5344CB8AC3E}">
        <p14:creationId xmlns:p14="http://schemas.microsoft.com/office/powerpoint/2010/main" val="2021747166"/>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917B84-B3BB-41C1-BAAF-FF9F5D3D2D77}" type="slidenum">
              <a:rPr lang="en-US"/>
              <a:pPr/>
              <a:t>‹#›</a:t>
            </a:fld>
            <a:endParaRPr lang="en-US"/>
          </a:p>
        </p:txBody>
      </p:sp>
    </p:spTree>
    <p:extLst>
      <p:ext uri="{BB962C8B-B14F-4D97-AF65-F5344CB8AC3E}">
        <p14:creationId xmlns:p14="http://schemas.microsoft.com/office/powerpoint/2010/main" val="3384229290"/>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7405688"/>
            <a:chOff x="0" y="-9"/>
            <a:chExt cx="5760" cy="4665"/>
          </a:xfrm>
        </p:grpSpPr>
        <p:sp>
          <p:nvSpPr>
            <p:cNvPr id="5123"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Freeform 10"/>
            <p:cNvSpPr>
              <a:spLocks/>
            </p:cNvSpPr>
            <p:nvPr userDrawn="1"/>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Freeform 15"/>
            <p:cNvSpPr>
              <a:spLocks/>
            </p:cNvSpPr>
            <p:nvPr/>
          </p:nvSpPr>
          <p:spPr bwMode="hidden">
            <a:xfrm>
              <a:off x="1632" y="3956"/>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Freeform 16"/>
            <p:cNvSpPr>
              <a:spLocks/>
            </p:cNvSpPr>
            <p:nvPr/>
          </p:nvSpPr>
          <p:spPr bwMode="hidden">
            <a:xfrm>
              <a:off x="0" y="3956"/>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Freeform 17"/>
            <p:cNvSpPr>
              <a:spLocks/>
            </p:cNvSpPr>
            <p:nvPr/>
          </p:nvSpPr>
          <p:spPr bwMode="hidden">
            <a:xfrm>
              <a:off x="3744" y="3956"/>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Freeform 18"/>
            <p:cNvSpPr>
              <a:spLocks/>
            </p:cNvSpPr>
            <p:nvPr/>
          </p:nvSpPr>
          <p:spPr bwMode="hidden">
            <a:xfrm>
              <a:off x="1920" y="3956"/>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Rectangle 19"/>
            <p:cNvSpPr>
              <a:spLocks noChangeArrowheads="1"/>
            </p:cNvSpPr>
            <p:nvPr/>
          </p:nvSpPr>
          <p:spPr bwMode="hidden">
            <a:xfrm>
              <a:off x="0" y="3905"/>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Freeform 20"/>
            <p:cNvSpPr>
              <a:spLocks/>
            </p:cNvSpPr>
            <p:nvPr/>
          </p:nvSpPr>
          <p:spPr bwMode="hidden">
            <a:xfrm>
              <a:off x="2583" y="3918"/>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Freeform 21"/>
            <p:cNvSpPr>
              <a:spLocks/>
            </p:cNvSpPr>
            <p:nvPr/>
          </p:nvSpPr>
          <p:spPr bwMode="hidden">
            <a:xfrm rot="18897039" flipH="1">
              <a:off x="148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2" name="Freeform 22"/>
            <p:cNvSpPr>
              <a:spLocks/>
            </p:cNvSpPr>
            <p:nvPr/>
          </p:nvSpPr>
          <p:spPr bwMode="hidden">
            <a:xfrm rot="18897039" flipH="1">
              <a:off x="76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3" name="Freeform 23"/>
            <p:cNvSpPr>
              <a:spLocks/>
            </p:cNvSpPr>
            <p:nvPr/>
          </p:nvSpPr>
          <p:spPr bwMode="hidden">
            <a:xfrm rot="18897039" flipH="1">
              <a:off x="31" y="3854"/>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Freeform 24"/>
            <p:cNvSpPr>
              <a:spLocks/>
            </p:cNvSpPr>
            <p:nvPr/>
          </p:nvSpPr>
          <p:spPr bwMode="hidden">
            <a:xfrm flipH="1" flipV="1">
              <a:off x="576" y="3910"/>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Freeform 25"/>
            <p:cNvSpPr>
              <a:spLocks/>
            </p:cNvSpPr>
            <p:nvPr/>
          </p:nvSpPr>
          <p:spPr bwMode="hidden">
            <a:xfrm flipH="1" flipV="1">
              <a:off x="240"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Freeform 26"/>
            <p:cNvSpPr>
              <a:spLocks/>
            </p:cNvSpPr>
            <p:nvPr/>
          </p:nvSpPr>
          <p:spPr bwMode="hidden">
            <a:xfrm flipH="1" flipV="1">
              <a:off x="3036" y="3958"/>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7" name="Freeform 27"/>
            <p:cNvSpPr>
              <a:spLocks/>
            </p:cNvSpPr>
            <p:nvPr/>
          </p:nvSpPr>
          <p:spPr bwMode="hidden">
            <a:xfrm flipH="1" flipV="1">
              <a:off x="3984"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8" name="Freeform 28"/>
            <p:cNvSpPr>
              <a:spLocks/>
            </p:cNvSpPr>
            <p:nvPr/>
          </p:nvSpPr>
          <p:spPr bwMode="hidden">
            <a:xfrm flipH="1" flipV="1">
              <a:off x="3456" y="3910"/>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50" name="Rectangle 30"/>
          <p:cNvSpPr>
            <a:spLocks noGrp="1" noChangeArrowheads="1"/>
          </p:cNvSpPr>
          <p:nvPr>
            <p:ph type="title"/>
          </p:nvPr>
        </p:nvSpPr>
        <p:spPr bwMode="auto">
          <a:xfrm>
            <a:off x="685800" y="465138"/>
            <a:ext cx="7772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5151" name="Rectangle 3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52" name="Rectangle 32"/>
          <p:cNvSpPr>
            <a:spLocks noGrp="1" noChangeArrowheads="1"/>
          </p:cNvSpPr>
          <p:nvPr>
            <p:ph type="dt" sz="half" idx="2"/>
          </p:nvPr>
        </p:nvSpPr>
        <p:spPr bwMode="auto">
          <a:xfrm>
            <a:off x="712788" y="6313488"/>
            <a:ext cx="203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endParaRPr lang="en-US"/>
          </a:p>
        </p:txBody>
      </p:sp>
      <p:sp>
        <p:nvSpPr>
          <p:cNvPr id="5153" name="Rectangle 33"/>
          <p:cNvSpPr>
            <a:spLocks noGrp="1" noChangeArrowheads="1"/>
          </p:cNvSpPr>
          <p:nvPr>
            <p:ph type="ftr" sz="quarter" idx="3"/>
          </p:nvPr>
        </p:nvSpPr>
        <p:spPr bwMode="auto">
          <a:xfrm>
            <a:off x="2819400" y="6096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5154" name="Rectangle 34"/>
          <p:cNvSpPr>
            <a:spLocks noGrp="1" noChangeArrowheads="1"/>
          </p:cNvSpPr>
          <p:nvPr>
            <p:ph type="sldNum" sz="quarter" idx="4"/>
          </p:nvPr>
        </p:nvSpPr>
        <p:spPr bwMode="auto">
          <a:xfrm>
            <a:off x="6934200" y="6313488"/>
            <a:ext cx="1550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fld id="{F16DFC45-688B-4F87-BC4D-03D6B9ED2CA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dissolv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itchFamily="79" charset="0"/>
        </a:defRPr>
      </a:lvl2pPr>
      <a:lvl3pPr algn="ctr" rtl="0" fontAlgn="base">
        <a:spcBef>
          <a:spcPct val="0"/>
        </a:spcBef>
        <a:spcAft>
          <a:spcPct val="0"/>
        </a:spcAft>
        <a:defRPr sz="4400">
          <a:solidFill>
            <a:schemeClr val="tx2"/>
          </a:solidFill>
          <a:latin typeface="Arial Black" pitchFamily="79" charset="0"/>
        </a:defRPr>
      </a:lvl3pPr>
      <a:lvl4pPr algn="ctr" rtl="0" fontAlgn="base">
        <a:spcBef>
          <a:spcPct val="0"/>
        </a:spcBef>
        <a:spcAft>
          <a:spcPct val="0"/>
        </a:spcAft>
        <a:defRPr sz="4400">
          <a:solidFill>
            <a:schemeClr val="tx2"/>
          </a:solidFill>
          <a:latin typeface="Arial Black" pitchFamily="79" charset="0"/>
        </a:defRPr>
      </a:lvl4pPr>
      <a:lvl5pPr algn="ctr" rtl="0" fontAlgn="base">
        <a:spcBef>
          <a:spcPct val="0"/>
        </a:spcBef>
        <a:spcAft>
          <a:spcPct val="0"/>
        </a:spcAft>
        <a:defRPr sz="4400">
          <a:solidFill>
            <a:schemeClr val="tx2"/>
          </a:solidFill>
          <a:latin typeface="Arial Black" pitchFamily="79" charset="0"/>
        </a:defRPr>
      </a:lvl5pPr>
      <a:lvl6pPr marL="457200" algn="ctr" rtl="0" fontAlgn="base">
        <a:spcBef>
          <a:spcPct val="0"/>
        </a:spcBef>
        <a:spcAft>
          <a:spcPct val="0"/>
        </a:spcAft>
        <a:defRPr sz="4400">
          <a:solidFill>
            <a:schemeClr val="tx2"/>
          </a:solidFill>
          <a:latin typeface="Arial Black" pitchFamily="79" charset="0"/>
        </a:defRPr>
      </a:lvl6pPr>
      <a:lvl7pPr marL="914400" algn="ctr" rtl="0" fontAlgn="base">
        <a:spcBef>
          <a:spcPct val="0"/>
        </a:spcBef>
        <a:spcAft>
          <a:spcPct val="0"/>
        </a:spcAft>
        <a:defRPr sz="4400">
          <a:solidFill>
            <a:schemeClr val="tx2"/>
          </a:solidFill>
          <a:latin typeface="Arial Black" pitchFamily="79" charset="0"/>
        </a:defRPr>
      </a:lvl7pPr>
      <a:lvl8pPr marL="1371600" algn="ctr" rtl="0" fontAlgn="base">
        <a:spcBef>
          <a:spcPct val="0"/>
        </a:spcBef>
        <a:spcAft>
          <a:spcPct val="0"/>
        </a:spcAft>
        <a:defRPr sz="4400">
          <a:solidFill>
            <a:schemeClr val="tx2"/>
          </a:solidFill>
          <a:latin typeface="Arial Black" pitchFamily="79" charset="0"/>
        </a:defRPr>
      </a:lvl8pPr>
      <a:lvl9pPr marL="1828800" algn="ctr" rtl="0" fontAlgn="base">
        <a:spcBef>
          <a:spcPct val="0"/>
        </a:spcBef>
        <a:spcAft>
          <a:spcPct val="0"/>
        </a:spcAft>
        <a:defRPr sz="4400">
          <a:solidFill>
            <a:schemeClr val="tx2"/>
          </a:solidFill>
          <a:latin typeface="Arial Black" pitchFamily="79" charset="0"/>
        </a:defRPr>
      </a:lvl9pPr>
    </p:titleStyle>
    <p:bodyStyle>
      <a:lvl1pPr marL="342900" indent="-342900" algn="l" rtl="0" fontAlgn="base">
        <a:lnSpc>
          <a:spcPct val="90000"/>
        </a:lnSpc>
        <a:spcBef>
          <a:spcPct val="20000"/>
        </a:spcBef>
        <a:spcAft>
          <a:spcPct val="0"/>
        </a:spcAft>
        <a:buClr>
          <a:schemeClr val="folHlink"/>
        </a:buClr>
        <a:buSzPct val="85000"/>
        <a:buFont typeface="Wingdings" pitchFamily="79" charset="2"/>
        <a:buChar char="v"/>
        <a:defRPr sz="3200">
          <a:solidFill>
            <a:schemeClr val="tx1"/>
          </a:solidFill>
          <a:latin typeface="+mn-lt"/>
          <a:ea typeface="+mn-ea"/>
          <a:cs typeface="+mn-cs"/>
        </a:defRPr>
      </a:lvl1pPr>
      <a:lvl2pPr marL="742950" indent="-285750" algn="l" rtl="0" fontAlgn="base">
        <a:lnSpc>
          <a:spcPct val="90000"/>
        </a:lnSpc>
        <a:spcBef>
          <a:spcPct val="20000"/>
        </a:spcBef>
        <a:spcAft>
          <a:spcPct val="0"/>
        </a:spcAft>
        <a:buClr>
          <a:schemeClr val="tx2"/>
        </a:buClr>
        <a:buSzPct val="70000"/>
        <a:buFont typeface="Wingdings" pitchFamily="79" charset="2"/>
        <a:buChar char="l"/>
        <a:defRPr sz="2800">
          <a:solidFill>
            <a:schemeClr val="tx1"/>
          </a:solidFill>
          <a:latin typeface="+mn-lt"/>
        </a:defRPr>
      </a:lvl2pPr>
      <a:lvl3pPr marL="1143000" indent="-228600" algn="l" rtl="0" fontAlgn="base">
        <a:lnSpc>
          <a:spcPct val="90000"/>
        </a:lnSpc>
        <a:spcBef>
          <a:spcPct val="20000"/>
        </a:spcBef>
        <a:spcAft>
          <a:spcPct val="0"/>
        </a:spcAft>
        <a:buClr>
          <a:schemeClr val="hlink"/>
        </a:buClr>
        <a:buSzPct val="65000"/>
        <a:buFont typeface="Wingdings" pitchFamily="79" charset="2"/>
        <a:buChar char="l"/>
        <a:defRPr sz="2400">
          <a:solidFill>
            <a:schemeClr val="tx1"/>
          </a:solidFill>
          <a:latin typeface="+mn-lt"/>
        </a:defRPr>
      </a:lvl3pPr>
      <a:lvl4pPr marL="1600200" indent="-228600" algn="l" rtl="0" fontAlgn="base">
        <a:lnSpc>
          <a:spcPct val="90000"/>
        </a:lnSpc>
        <a:spcBef>
          <a:spcPct val="20000"/>
        </a:spcBef>
        <a:spcAft>
          <a:spcPct val="0"/>
        </a:spcAft>
        <a:buClr>
          <a:schemeClr val="accent1"/>
        </a:buClr>
        <a:buSzPct val="60000"/>
        <a:buFont typeface="Wingdings" pitchFamily="79" charset="2"/>
        <a:buChar char="l"/>
        <a:defRPr sz="2000">
          <a:solidFill>
            <a:schemeClr val="tx1"/>
          </a:solidFill>
          <a:latin typeface="+mn-lt"/>
        </a:defRPr>
      </a:lvl4pPr>
      <a:lvl5pPr marL="20574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VsQ_m6281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7.jpeg"/><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1.jpeg"/><Relationship Id="rId7"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body" idx="1"/>
          </p:nvPr>
        </p:nvSpPr>
        <p:spPr>
          <a:xfrm>
            <a:off x="228600" y="152400"/>
            <a:ext cx="8915400" cy="3733800"/>
          </a:xfrm>
        </p:spPr>
        <p:txBody>
          <a:bodyPr/>
          <a:lstStyle/>
          <a:p>
            <a:pPr>
              <a:lnSpc>
                <a:spcPct val="80000"/>
              </a:lnSpc>
              <a:spcBef>
                <a:spcPct val="30000"/>
              </a:spcBef>
            </a:pPr>
            <a:r>
              <a:rPr lang="en-US" sz="2200" dirty="0"/>
              <a:t>If instead of moving your hand back and forth just once, you continue to produce pulses, you will send a series of longitudinal pulses down the Slinky.</a:t>
            </a:r>
          </a:p>
          <a:p>
            <a:pPr lvl="1">
              <a:lnSpc>
                <a:spcPct val="80000"/>
              </a:lnSpc>
              <a:spcBef>
                <a:spcPct val="30000"/>
              </a:spcBef>
            </a:pPr>
            <a:r>
              <a:rPr lang="en-US" sz="2000" dirty="0"/>
              <a:t>If equal time intervals separate the pulses, you produce a </a:t>
            </a:r>
            <a:r>
              <a:rPr lang="en-US" sz="2000" b="1" i="1" dirty="0">
                <a:solidFill>
                  <a:schemeClr val="accent1"/>
                </a:solidFill>
              </a:rPr>
              <a:t>periodic wave</a:t>
            </a:r>
            <a:r>
              <a:rPr lang="en-US" sz="2000" dirty="0"/>
              <a:t>.</a:t>
            </a:r>
          </a:p>
          <a:p>
            <a:pPr lvl="1">
              <a:lnSpc>
                <a:spcPct val="80000"/>
              </a:lnSpc>
              <a:spcBef>
                <a:spcPct val="30000"/>
              </a:spcBef>
            </a:pPr>
            <a:endParaRPr lang="en-US" sz="2000" dirty="0"/>
          </a:p>
          <a:p>
            <a:pPr lvl="1">
              <a:lnSpc>
                <a:spcPct val="80000"/>
              </a:lnSpc>
              <a:spcBef>
                <a:spcPct val="30000"/>
              </a:spcBef>
            </a:pPr>
            <a:r>
              <a:rPr lang="en-US" sz="2000" dirty="0"/>
              <a:t>The time between pulses is the </a:t>
            </a:r>
            <a:r>
              <a:rPr lang="en-US" sz="2000" dirty="0">
                <a:solidFill>
                  <a:srgbClr val="FAA368"/>
                </a:solidFill>
              </a:rPr>
              <a:t>period</a:t>
            </a:r>
            <a:r>
              <a:rPr lang="en-US" sz="2000" dirty="0"/>
              <a:t> </a:t>
            </a:r>
            <a:r>
              <a:rPr lang="en-US" sz="2000" i="1" dirty="0">
                <a:solidFill>
                  <a:srgbClr val="FAA368"/>
                </a:solidFill>
                <a:latin typeface="Times New Roman" pitchFamily="79" charset="0"/>
              </a:rPr>
              <a:t>T</a:t>
            </a:r>
            <a:r>
              <a:rPr lang="en-US" sz="2000" dirty="0"/>
              <a:t> of the wave.</a:t>
            </a:r>
          </a:p>
          <a:p>
            <a:pPr lvl="1">
              <a:lnSpc>
                <a:spcPct val="80000"/>
              </a:lnSpc>
              <a:spcBef>
                <a:spcPct val="30000"/>
              </a:spcBef>
            </a:pPr>
            <a:endParaRPr lang="en-US" sz="2000" dirty="0"/>
          </a:p>
          <a:p>
            <a:pPr lvl="1">
              <a:lnSpc>
                <a:spcPct val="80000"/>
              </a:lnSpc>
              <a:spcBef>
                <a:spcPct val="30000"/>
              </a:spcBef>
            </a:pPr>
            <a:r>
              <a:rPr lang="en-US" sz="2000" dirty="0"/>
              <a:t>The number of pulses or cycles per unit of time is the </a:t>
            </a:r>
            <a:r>
              <a:rPr lang="en-US" sz="2000" dirty="0">
                <a:solidFill>
                  <a:srgbClr val="FAA368"/>
                </a:solidFill>
              </a:rPr>
              <a:t>frequency</a:t>
            </a:r>
            <a:r>
              <a:rPr lang="en-US" sz="2000" dirty="0"/>
              <a:t> </a:t>
            </a:r>
            <a:r>
              <a:rPr lang="en-US" sz="2000" i="1" dirty="0">
                <a:solidFill>
                  <a:srgbClr val="FAA368"/>
                </a:solidFill>
                <a:latin typeface="Times New Roman" pitchFamily="79" charset="0"/>
              </a:rPr>
              <a:t>f = 1/T</a:t>
            </a:r>
            <a:r>
              <a:rPr lang="en-US" sz="2000" dirty="0">
                <a:latin typeface="Times New Roman" pitchFamily="79" charset="0"/>
              </a:rPr>
              <a:t>.</a:t>
            </a:r>
          </a:p>
          <a:p>
            <a:pPr lvl="1">
              <a:lnSpc>
                <a:spcPct val="80000"/>
              </a:lnSpc>
              <a:spcBef>
                <a:spcPct val="30000"/>
              </a:spcBef>
            </a:pPr>
            <a:endParaRPr lang="en-US" sz="2000" dirty="0"/>
          </a:p>
          <a:p>
            <a:pPr lvl="1">
              <a:lnSpc>
                <a:spcPct val="80000"/>
              </a:lnSpc>
              <a:spcBef>
                <a:spcPct val="30000"/>
              </a:spcBef>
            </a:pPr>
            <a:r>
              <a:rPr lang="en-US" sz="2000" dirty="0"/>
              <a:t>The distance between the same points on successive pulses is the </a:t>
            </a:r>
            <a:r>
              <a:rPr lang="en-US" sz="2000" dirty="0">
                <a:solidFill>
                  <a:srgbClr val="FAA368"/>
                </a:solidFill>
              </a:rPr>
              <a:t>wavelength </a:t>
            </a:r>
            <a:r>
              <a:rPr lang="en-US" sz="2000" dirty="0">
                <a:solidFill>
                  <a:srgbClr val="FAA368"/>
                </a:solidFill>
                <a:sym typeface="Symbol" pitchFamily="79" charset="2"/>
              </a:rPr>
              <a:t></a:t>
            </a:r>
            <a:r>
              <a:rPr lang="en-US" sz="2000" dirty="0"/>
              <a:t>.</a:t>
            </a:r>
          </a:p>
          <a:p>
            <a:pPr lvl="1">
              <a:lnSpc>
                <a:spcPct val="80000"/>
              </a:lnSpc>
              <a:spcBef>
                <a:spcPct val="30000"/>
              </a:spcBef>
            </a:pPr>
            <a:endParaRPr lang="en-US" sz="2000" dirty="0"/>
          </a:p>
          <a:p>
            <a:pPr lvl="1">
              <a:lnSpc>
                <a:spcPct val="80000"/>
              </a:lnSpc>
              <a:spcBef>
                <a:spcPct val="30000"/>
              </a:spcBef>
            </a:pPr>
            <a:r>
              <a:rPr lang="en-US" sz="2000" dirty="0"/>
              <a:t>A pulse travels a distance of one wavelength in a time of one period.</a:t>
            </a:r>
          </a:p>
          <a:p>
            <a:pPr lvl="1">
              <a:lnSpc>
                <a:spcPct val="80000"/>
              </a:lnSpc>
              <a:spcBef>
                <a:spcPct val="30000"/>
              </a:spcBef>
            </a:pPr>
            <a:endParaRPr lang="en-US" sz="2000" dirty="0"/>
          </a:p>
          <a:p>
            <a:pPr lvl="1">
              <a:lnSpc>
                <a:spcPct val="80000"/>
              </a:lnSpc>
              <a:spcBef>
                <a:spcPct val="30000"/>
              </a:spcBef>
            </a:pPr>
            <a:r>
              <a:rPr lang="en-US" sz="2000" dirty="0"/>
              <a:t>The speed is then the wavelength divided by the period:</a:t>
            </a:r>
          </a:p>
        </p:txBody>
      </p:sp>
      <p:pic>
        <p:nvPicPr>
          <p:cNvPr id="1971204" name="Picture 4" descr="15_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5437113"/>
            <a:ext cx="3505200" cy="140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71205" name="Object 5"/>
          <p:cNvGraphicFramePr>
            <a:graphicFrameLocks noChangeAspect="1"/>
          </p:cNvGraphicFramePr>
          <p:nvPr/>
        </p:nvGraphicFramePr>
        <p:xfrm>
          <a:off x="5486400" y="5705161"/>
          <a:ext cx="2139950" cy="868362"/>
        </p:xfrm>
        <a:graphic>
          <a:graphicData uri="http://schemas.openxmlformats.org/presentationml/2006/ole">
            <mc:AlternateContent xmlns:mc="http://schemas.openxmlformats.org/markup-compatibility/2006">
              <mc:Choice xmlns:v="urn:schemas-microsoft-com:vml" Requires="v">
                <p:oleObj name="Equation" r:id="rId4" imgW="723900" imgH="368300" progId="Equation.3">
                  <p:embed/>
                </p:oleObj>
              </mc:Choice>
              <mc:Fallback>
                <p:oleObj name="Equation" r:id="rId4" imgW="723900" imgH="368300" progId="Equation.3">
                  <p:embed/>
                  <p:pic>
                    <p:nvPicPr>
                      <p:cNvPr id="1971205" name="Object 5"/>
                      <p:cNvPicPr>
                        <a:picLocks noChangeAspect="1" noChangeArrowheads="1"/>
                      </p:cNvPicPr>
                      <p:nvPr/>
                    </p:nvPicPr>
                    <p:blipFill>
                      <a:blip r:embed="rId5">
                        <a:extLst>
                          <a:ext uri="{28A0092B-C50C-407E-A947-70E740481C1C}">
                            <a14:useLocalDpi xmlns:a14="http://schemas.microsoft.com/office/drawing/2010/main" val="0"/>
                          </a:ext>
                        </a:extLst>
                      </a:blip>
                      <a:srcRect l="-12631" r="-12631"/>
                      <a:stretch>
                        <a:fillRect/>
                      </a:stretch>
                    </p:blipFill>
                    <p:spPr bwMode="auto">
                      <a:xfrm>
                        <a:off x="5486400" y="5705161"/>
                        <a:ext cx="2139950" cy="868362"/>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64233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BABA81-4E19-4AAF-811C-D692F2531978}" type="datetime1">
              <a:rPr lang="en-US"/>
              <a:pPr eaLnBrk="1" hangingPunct="1"/>
              <a:t>4/15/2021</a:t>
            </a:fld>
            <a:endParaRPr lang="en-US"/>
          </a:p>
        </p:txBody>
      </p:sp>
      <p:sp>
        <p:nvSpPr>
          <p:cNvPr id="16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75B975-46D6-4C85-88A8-2B5CA0DC5733}" type="slidenum">
              <a:rPr lang="en-US"/>
              <a:pPr eaLnBrk="1" hangingPunct="1"/>
              <a:t>10</a:t>
            </a:fld>
            <a:endParaRPr lang="en-US"/>
          </a:p>
        </p:txBody>
      </p:sp>
      <p:pic>
        <p:nvPicPr>
          <p:cNvPr id="16389" name="Picture 2" descr="4B-13_sized"/>
          <p:cNvPicPr>
            <a:picLocks noChangeAspect="1" noChangeArrowheads="1"/>
          </p:cNvPicPr>
          <p:nvPr/>
        </p:nvPicPr>
        <p:blipFill>
          <a:blip r:embed="rId3">
            <a:extLst>
              <a:ext uri="{28A0092B-C50C-407E-A947-70E740481C1C}">
                <a14:useLocalDpi xmlns:a14="http://schemas.microsoft.com/office/drawing/2010/main" val="0"/>
              </a:ext>
            </a:extLst>
          </a:blip>
          <a:srcRect b="11363"/>
          <a:stretch>
            <a:fillRect/>
          </a:stretch>
        </p:blipFill>
        <p:spPr bwMode="auto">
          <a:xfrm>
            <a:off x="228600" y="1524000"/>
            <a:ext cx="21875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5334000" y="1447800"/>
            <a:ext cx="925513" cy="2057400"/>
            <a:chOff x="3552" y="912"/>
            <a:chExt cx="583" cy="1296"/>
          </a:xfrm>
        </p:grpSpPr>
        <p:pic>
          <p:nvPicPr>
            <p:cNvPr id="16423" name="Picture 4" descr="4B-13_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1152"/>
              <a:ext cx="37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4" name="Picture 5" descr="4B-13_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912"/>
              <a:ext cx="343"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1" name="Rectangle 6"/>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a:solidFill>
                  <a:srgbClr val="3333FF"/>
                </a:solidFill>
                <a:ea typeface="宋体" pitchFamily="2" charset="-122"/>
              </a:rPr>
              <a:t>4B-13 Hoot Tubes (Resonance in Pipes)</a:t>
            </a:r>
          </a:p>
        </p:txBody>
      </p:sp>
      <p:sp>
        <p:nvSpPr>
          <p:cNvPr id="157703" name="Rectangle 7"/>
          <p:cNvSpPr>
            <a:spLocks noChangeArrowheads="1"/>
          </p:cNvSpPr>
          <p:nvPr/>
        </p:nvSpPr>
        <p:spPr bwMode="auto">
          <a:xfrm>
            <a:off x="1143000" y="4572000"/>
            <a:ext cx="7543800" cy="1676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000">
                <a:solidFill>
                  <a:srgbClr val="FF3300"/>
                </a:solidFill>
                <a:ea typeface="宋体" pitchFamily="2" charset="-122"/>
              </a:rPr>
              <a:t>THE HOT AIR FROM THE HEATED GRID GENERATES A DISTURBANCE THAT CAN BE THOUGHT OF AS “NOISE.”</a:t>
            </a:r>
          </a:p>
          <a:p>
            <a:pPr>
              <a:spcBef>
                <a:spcPct val="20000"/>
              </a:spcBef>
            </a:pPr>
            <a:r>
              <a:rPr lang="en-US" altLang="zh-CN" sz="2000">
                <a:solidFill>
                  <a:srgbClr val="FF3300"/>
                </a:solidFill>
                <a:ea typeface="宋体" pitchFamily="2" charset="-122"/>
              </a:rPr>
              <a:t>THE RESONANT FREQUENCY OF THE PARTICULAR TUBE DETERMINES WHICH COMPONENTS OF THIS NOISE ARE AMPLIFIED. </a:t>
            </a:r>
          </a:p>
        </p:txBody>
      </p:sp>
      <p:sp>
        <p:nvSpPr>
          <p:cNvPr id="16393" name="Text Box 8"/>
          <p:cNvSpPr txBox="1">
            <a:spLocks noChangeArrowheads="1"/>
          </p:cNvSpPr>
          <p:nvPr/>
        </p:nvSpPr>
        <p:spPr bwMode="auto">
          <a:xfrm>
            <a:off x="3048000" y="914400"/>
            <a:ext cx="5638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Creating acoustic resonances in glass tubes with hot air</a:t>
            </a:r>
          </a:p>
        </p:txBody>
      </p:sp>
      <p:sp>
        <p:nvSpPr>
          <p:cNvPr id="157705" name="AutoShape 9"/>
          <p:cNvSpPr>
            <a:spLocks noChangeArrowheads="1"/>
          </p:cNvSpPr>
          <p:nvPr/>
        </p:nvSpPr>
        <p:spPr bwMode="auto">
          <a:xfrm>
            <a:off x="1981200" y="1295400"/>
            <a:ext cx="2971800" cy="1600200"/>
          </a:xfrm>
          <a:prstGeom prst="wedgeEllipseCallout">
            <a:avLst>
              <a:gd name="adj1" fmla="val -57319"/>
              <a:gd name="adj2" fmla="val 21926"/>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If the same heated grid is used, why do the different tubes give off different sounds </a:t>
            </a:r>
            <a:r>
              <a:rPr lang="en-US" altLang="zh-CN" sz="1600" b="1">
                <a:solidFill>
                  <a:srgbClr val="CC0000"/>
                </a:solidFill>
                <a:ea typeface="宋体" pitchFamily="2" charset="-122"/>
              </a:rPr>
              <a:t>? </a:t>
            </a:r>
          </a:p>
        </p:txBody>
      </p:sp>
      <p:grpSp>
        <p:nvGrpSpPr>
          <p:cNvPr id="3" name="Group 10"/>
          <p:cNvGrpSpPr>
            <a:grpSpLocks/>
          </p:cNvGrpSpPr>
          <p:nvPr/>
        </p:nvGrpSpPr>
        <p:grpSpPr bwMode="auto">
          <a:xfrm>
            <a:off x="6934200" y="1447800"/>
            <a:ext cx="1828800" cy="2133600"/>
            <a:chOff x="3840" y="960"/>
            <a:chExt cx="1536" cy="1885"/>
          </a:xfrm>
        </p:grpSpPr>
        <p:pic>
          <p:nvPicPr>
            <p:cNvPr id="16409" name="Picture 11" descr="4B-13_diagram"/>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76" y="2400"/>
              <a:ext cx="1200"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AutoShape 12"/>
            <p:cNvSpPr>
              <a:spLocks noChangeArrowheads="1"/>
            </p:cNvSpPr>
            <p:nvPr/>
          </p:nvSpPr>
          <p:spPr bwMode="auto">
            <a:xfrm>
              <a:off x="4080" y="960"/>
              <a:ext cx="816" cy="528"/>
            </a:xfrm>
            <a:prstGeom prst="wedgeEllipseCallout">
              <a:avLst>
                <a:gd name="adj1" fmla="val -53921"/>
                <a:gd name="adj2" fmla="val 53218"/>
              </a:avLst>
            </a:prstGeom>
            <a:solidFill>
              <a:schemeClr val="accent1"/>
            </a:solidFill>
            <a:ln w="9525">
              <a:solidFill>
                <a:schemeClr val="tx1"/>
              </a:solidFill>
              <a:miter lim="800000"/>
              <a:headEnd/>
              <a:tailEnd/>
            </a:ln>
          </p:spPr>
          <p:txBody>
            <a:bodyPr/>
            <a:lstStyle/>
            <a:p>
              <a:pPr algn="ctr"/>
              <a:endParaRPr lang="en-US"/>
            </a:p>
          </p:txBody>
        </p:sp>
        <p:sp>
          <p:nvSpPr>
            <p:cNvPr id="16411" name="AutoShape 13"/>
            <p:cNvSpPr>
              <a:spLocks noChangeArrowheads="1"/>
            </p:cNvSpPr>
            <p:nvPr/>
          </p:nvSpPr>
          <p:spPr bwMode="auto">
            <a:xfrm rot="1921051">
              <a:off x="4368" y="1824"/>
              <a:ext cx="765" cy="462"/>
            </a:xfrm>
            <a:prstGeom prst="curvedDownArrow">
              <a:avLst>
                <a:gd name="adj1" fmla="val 30464"/>
                <a:gd name="adj2" fmla="val 66234"/>
                <a:gd name="adj3" fmla="val 32912"/>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6412" name="Picture 14" descr="4B-13_diagram"/>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40" y="1488"/>
              <a:ext cx="445"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13" name="Group 15"/>
            <p:cNvGrpSpPr>
              <a:grpSpLocks/>
            </p:cNvGrpSpPr>
            <p:nvPr/>
          </p:nvGrpSpPr>
          <p:grpSpPr bwMode="auto">
            <a:xfrm>
              <a:off x="4464" y="1152"/>
              <a:ext cx="240" cy="240"/>
              <a:chOff x="1968" y="2304"/>
              <a:chExt cx="240" cy="240"/>
            </a:xfrm>
          </p:grpSpPr>
          <p:sp>
            <p:nvSpPr>
              <p:cNvPr id="16418" name="Oval 16"/>
              <p:cNvSpPr>
                <a:spLocks noChangeArrowheads="1"/>
              </p:cNvSpPr>
              <p:nvPr/>
            </p:nvSpPr>
            <p:spPr bwMode="auto">
              <a:xfrm>
                <a:off x="1968" y="2454"/>
                <a:ext cx="80" cy="9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9" name="Oval 17"/>
              <p:cNvSpPr>
                <a:spLocks noChangeArrowheads="1"/>
              </p:cNvSpPr>
              <p:nvPr/>
            </p:nvSpPr>
            <p:spPr bwMode="auto">
              <a:xfrm>
                <a:off x="2128" y="2454"/>
                <a:ext cx="80" cy="9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20" name="Rectangle 18"/>
              <p:cNvSpPr>
                <a:spLocks noChangeArrowheads="1"/>
              </p:cNvSpPr>
              <p:nvPr/>
            </p:nvSpPr>
            <p:spPr bwMode="auto">
              <a:xfrm>
                <a:off x="2021" y="2304"/>
                <a:ext cx="27" cy="18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21" name="Rectangle 19"/>
              <p:cNvSpPr>
                <a:spLocks noChangeArrowheads="1"/>
              </p:cNvSpPr>
              <p:nvPr/>
            </p:nvSpPr>
            <p:spPr bwMode="auto">
              <a:xfrm>
                <a:off x="2181" y="2304"/>
                <a:ext cx="27" cy="18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22" name="Rectangle 20"/>
              <p:cNvSpPr>
                <a:spLocks noChangeArrowheads="1"/>
              </p:cNvSpPr>
              <p:nvPr/>
            </p:nvSpPr>
            <p:spPr bwMode="auto">
              <a:xfrm>
                <a:off x="2021" y="2304"/>
                <a:ext cx="187"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6414" name="Group 21"/>
            <p:cNvGrpSpPr>
              <a:grpSpLocks/>
            </p:cNvGrpSpPr>
            <p:nvPr/>
          </p:nvGrpSpPr>
          <p:grpSpPr bwMode="auto">
            <a:xfrm>
              <a:off x="4272" y="1008"/>
              <a:ext cx="144" cy="234"/>
              <a:chOff x="2400" y="2448"/>
              <a:chExt cx="144" cy="234"/>
            </a:xfrm>
          </p:grpSpPr>
          <p:sp>
            <p:nvSpPr>
              <p:cNvPr id="16415" name="Rectangle 22"/>
              <p:cNvSpPr>
                <a:spLocks noChangeArrowheads="1"/>
              </p:cNvSpPr>
              <p:nvPr/>
            </p:nvSpPr>
            <p:spPr bwMode="auto">
              <a:xfrm>
                <a:off x="2448" y="2448"/>
                <a:ext cx="27" cy="18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16" name="Oval 23"/>
              <p:cNvSpPr>
                <a:spLocks noChangeArrowheads="1"/>
              </p:cNvSpPr>
              <p:nvPr/>
            </p:nvSpPr>
            <p:spPr bwMode="auto">
              <a:xfrm>
                <a:off x="2400" y="2592"/>
                <a:ext cx="80" cy="9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7" name="Rectangle 24"/>
              <p:cNvSpPr>
                <a:spLocks noChangeArrowheads="1"/>
              </p:cNvSpPr>
              <p:nvPr/>
            </p:nvSpPr>
            <p:spPr bwMode="auto">
              <a:xfrm>
                <a:off x="2448" y="2448"/>
                <a:ext cx="96" cy="4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157721" name="AutoShape 25"/>
          <p:cNvSpPr>
            <a:spLocks noChangeArrowheads="1"/>
          </p:cNvSpPr>
          <p:nvPr/>
        </p:nvSpPr>
        <p:spPr bwMode="auto">
          <a:xfrm>
            <a:off x="2057400" y="3276600"/>
            <a:ext cx="2590800" cy="1143000"/>
          </a:xfrm>
          <a:prstGeom prst="wedgeEllipseCallout">
            <a:avLst>
              <a:gd name="adj1" fmla="val -55454"/>
              <a:gd name="adj2" fmla="val -109306"/>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Why does horizontal tube not emit sound </a:t>
            </a:r>
            <a:r>
              <a:rPr lang="en-US" altLang="zh-CN" sz="1600" b="1">
                <a:solidFill>
                  <a:srgbClr val="CC0000"/>
                </a:solidFill>
                <a:ea typeface="宋体" pitchFamily="2" charset="-122"/>
              </a:rPr>
              <a:t>? </a:t>
            </a:r>
          </a:p>
        </p:txBody>
      </p:sp>
      <p:sp>
        <p:nvSpPr>
          <p:cNvPr id="157722" name="Text Box 26"/>
          <p:cNvSpPr txBox="1">
            <a:spLocks noChangeArrowheads="1"/>
          </p:cNvSpPr>
          <p:nvPr/>
        </p:nvSpPr>
        <p:spPr bwMode="auto">
          <a:xfrm>
            <a:off x="5181600" y="3505200"/>
            <a:ext cx="3505200" cy="1016000"/>
          </a:xfrm>
          <a:prstGeom prst="rect">
            <a:avLst/>
          </a:prstGeom>
          <a:solidFill>
            <a:srgbClr val="FFC1C1"/>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latin typeface="Times New Roman" pitchFamily="18" charset="0"/>
                <a:ea typeface="宋体" pitchFamily="2" charset="-122"/>
              </a:rPr>
              <a:t>1</a:t>
            </a:r>
            <a:r>
              <a:rPr lang="en-US" sz="2000" b="1" baseline="30000" dirty="0">
                <a:latin typeface="Times New Roman" pitchFamily="18" charset="0"/>
                <a:ea typeface="宋体" pitchFamily="2" charset="-122"/>
              </a:rPr>
              <a:t>st</a:t>
            </a:r>
            <a:r>
              <a:rPr lang="en-US" sz="2000" b="1" dirty="0">
                <a:latin typeface="Times New Roman" pitchFamily="18" charset="0"/>
                <a:ea typeface="宋体" pitchFamily="2" charset="-122"/>
              </a:rPr>
              <a:t> Harmonic:  </a:t>
            </a:r>
            <a:r>
              <a:rPr lang="el-GR" sz="2000" b="1" i="1" dirty="0">
                <a:solidFill>
                  <a:srgbClr val="FF3300"/>
                </a:solidFill>
                <a:ea typeface="宋体" pitchFamily="2" charset="-122"/>
                <a:cs typeface="Times New Roman" pitchFamily="18" charset="0"/>
              </a:rPr>
              <a:t>λ</a:t>
            </a:r>
            <a:r>
              <a:rPr lang="en-US" sz="2000" b="1" i="1" dirty="0">
                <a:solidFill>
                  <a:srgbClr val="FF3300"/>
                </a:solidFill>
                <a:ea typeface="宋体" pitchFamily="2" charset="-122"/>
                <a:cs typeface="Times New Roman" pitchFamily="18" charset="0"/>
              </a:rPr>
              <a:t> = 4L</a:t>
            </a:r>
            <a:r>
              <a:rPr lang="en-US" sz="2000" b="1" i="1" dirty="0">
                <a:ea typeface="宋体" pitchFamily="2" charset="-122"/>
                <a:cs typeface="Times New Roman" pitchFamily="18" charset="0"/>
              </a:rPr>
              <a:t> ,</a:t>
            </a:r>
            <a:r>
              <a:rPr lang="en-US" sz="2000" b="1" i="1" dirty="0">
                <a:solidFill>
                  <a:srgbClr val="FF3300"/>
                </a:solidFill>
                <a:ea typeface="宋体" pitchFamily="2" charset="-122"/>
                <a:cs typeface="Times New Roman" pitchFamily="18" charset="0"/>
              </a:rPr>
              <a:t> f = v/</a:t>
            </a:r>
            <a:r>
              <a:rPr lang="el-GR" sz="2000" b="1" i="1" dirty="0">
                <a:solidFill>
                  <a:srgbClr val="FF3300"/>
                </a:solidFill>
                <a:ea typeface="宋体" pitchFamily="2" charset="-122"/>
                <a:cs typeface="Times New Roman" pitchFamily="18" charset="0"/>
              </a:rPr>
              <a:t>λ</a:t>
            </a:r>
            <a:endParaRPr lang="en-US" sz="2000" b="1" i="1" dirty="0">
              <a:solidFill>
                <a:srgbClr val="FF3300"/>
              </a:solidFill>
              <a:ea typeface="宋体" pitchFamily="2" charset="-122"/>
              <a:cs typeface="Times New Roman" pitchFamily="18" charset="0"/>
            </a:endParaRPr>
          </a:p>
          <a:p>
            <a:pPr eaLnBrk="1" hangingPunct="1"/>
            <a:r>
              <a:rPr lang="en-US" sz="2000" b="1" dirty="0">
                <a:ea typeface="宋体" pitchFamily="2" charset="-122"/>
                <a:cs typeface="Times New Roman" pitchFamily="18" charset="0"/>
              </a:rPr>
              <a:t>Length of tube determines resonant frequency</a:t>
            </a:r>
            <a:endParaRPr lang="el-GR" sz="2000" b="1" dirty="0">
              <a:ea typeface="宋体" pitchFamily="2" charset="-122"/>
              <a:cs typeface="Times New Roman" pitchFamily="18" charset="0"/>
            </a:endParaRPr>
          </a:p>
        </p:txBody>
      </p:sp>
      <p:grpSp>
        <p:nvGrpSpPr>
          <p:cNvPr id="6" name="Group 27"/>
          <p:cNvGrpSpPr>
            <a:grpSpLocks/>
          </p:cNvGrpSpPr>
          <p:nvPr/>
        </p:nvGrpSpPr>
        <p:grpSpPr bwMode="auto">
          <a:xfrm>
            <a:off x="4953000" y="1600200"/>
            <a:ext cx="1828800" cy="1524000"/>
            <a:chOff x="3312" y="1008"/>
            <a:chExt cx="1152" cy="960"/>
          </a:xfrm>
        </p:grpSpPr>
        <p:grpSp>
          <p:nvGrpSpPr>
            <p:cNvPr id="16399" name="Group 28"/>
            <p:cNvGrpSpPr>
              <a:grpSpLocks/>
            </p:cNvGrpSpPr>
            <p:nvPr/>
          </p:nvGrpSpPr>
          <p:grpSpPr bwMode="auto">
            <a:xfrm>
              <a:off x="3504" y="1200"/>
              <a:ext cx="96" cy="768"/>
              <a:chOff x="3456" y="1200"/>
              <a:chExt cx="96" cy="768"/>
            </a:xfrm>
          </p:grpSpPr>
          <p:sp>
            <p:nvSpPr>
              <p:cNvPr id="16406" name="Line 29"/>
              <p:cNvSpPr>
                <a:spLocks noChangeShapeType="1"/>
              </p:cNvSpPr>
              <p:nvPr/>
            </p:nvSpPr>
            <p:spPr bwMode="auto">
              <a:xfrm>
                <a:off x="3504" y="1200"/>
                <a:ext cx="0"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7" name="Line 30"/>
              <p:cNvSpPr>
                <a:spLocks noChangeShapeType="1"/>
              </p:cNvSpPr>
              <p:nvPr/>
            </p:nvSpPr>
            <p:spPr bwMode="auto">
              <a:xfrm>
                <a:off x="345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31"/>
              <p:cNvSpPr>
                <a:spLocks noChangeShapeType="1"/>
              </p:cNvSpPr>
              <p:nvPr/>
            </p:nvSpPr>
            <p:spPr bwMode="auto">
              <a:xfrm>
                <a:off x="3456" y="196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00" name="Group 32"/>
            <p:cNvGrpSpPr>
              <a:grpSpLocks/>
            </p:cNvGrpSpPr>
            <p:nvPr/>
          </p:nvGrpSpPr>
          <p:grpSpPr bwMode="auto">
            <a:xfrm>
              <a:off x="4080" y="1008"/>
              <a:ext cx="96" cy="960"/>
              <a:chOff x="3456" y="1200"/>
              <a:chExt cx="96" cy="768"/>
            </a:xfrm>
          </p:grpSpPr>
          <p:sp>
            <p:nvSpPr>
              <p:cNvPr id="16403" name="Line 33"/>
              <p:cNvSpPr>
                <a:spLocks noChangeShapeType="1"/>
              </p:cNvSpPr>
              <p:nvPr/>
            </p:nvSpPr>
            <p:spPr bwMode="auto">
              <a:xfrm>
                <a:off x="3504" y="1200"/>
                <a:ext cx="0"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Line 34"/>
              <p:cNvSpPr>
                <a:spLocks noChangeShapeType="1"/>
              </p:cNvSpPr>
              <p:nvPr/>
            </p:nvSpPr>
            <p:spPr bwMode="auto">
              <a:xfrm>
                <a:off x="345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5" name="Line 35"/>
              <p:cNvSpPr>
                <a:spLocks noChangeShapeType="1"/>
              </p:cNvSpPr>
              <p:nvPr/>
            </p:nvSpPr>
            <p:spPr bwMode="auto">
              <a:xfrm>
                <a:off x="3456" y="196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01" name="Text Box 36"/>
            <p:cNvSpPr txBox="1">
              <a:spLocks noChangeArrowheads="1"/>
            </p:cNvSpPr>
            <p:nvPr/>
          </p:nvSpPr>
          <p:spPr bwMode="auto">
            <a:xfrm>
              <a:off x="3312" y="134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L</a:t>
              </a:r>
            </a:p>
          </p:txBody>
        </p:sp>
        <p:sp>
          <p:nvSpPr>
            <p:cNvPr id="16402" name="Text Box 37"/>
            <p:cNvSpPr txBox="1">
              <a:spLocks noChangeArrowheads="1"/>
            </p:cNvSpPr>
            <p:nvPr/>
          </p:nvSpPr>
          <p:spPr bwMode="auto">
            <a:xfrm>
              <a:off x="4128" y="1248"/>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L’</a:t>
              </a:r>
            </a:p>
          </p:txBody>
        </p:sp>
      </p:grpSp>
    </p:spTree>
    <p:extLst>
      <p:ext uri="{BB962C8B-B14F-4D97-AF65-F5344CB8AC3E}">
        <p14:creationId xmlns:p14="http://schemas.microsoft.com/office/powerpoint/2010/main" val="3397235711"/>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43085A-C7A1-49CE-830F-AC104769DB8C}" type="datetime1">
              <a:rPr lang="en-US"/>
              <a:pPr eaLnBrk="1" hangingPunct="1"/>
              <a:t>4/15/2021</a:t>
            </a:fld>
            <a:endParaRPr lang="en-US"/>
          </a:p>
        </p:txBody>
      </p:sp>
      <p:sp>
        <p:nvSpPr>
          <p:cNvPr id="184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86D4DC-2F8A-423C-A1D9-1AE16614C021}" type="slidenum">
              <a:rPr lang="en-US"/>
              <a:pPr eaLnBrk="1" hangingPunct="1"/>
              <a:t>11</a:t>
            </a:fld>
            <a:endParaRPr lang="en-US"/>
          </a:p>
        </p:txBody>
      </p:sp>
      <p:pic>
        <p:nvPicPr>
          <p:cNvPr id="18437" name="Picture 2" descr="4B-14_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30480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3" name="Picture 3" descr="4B-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295400"/>
            <a:ext cx="15811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4" name="AutoShape 4"/>
          <p:cNvSpPr>
            <a:spLocks noChangeArrowheads="1"/>
          </p:cNvSpPr>
          <p:nvPr/>
        </p:nvSpPr>
        <p:spPr bwMode="auto">
          <a:xfrm>
            <a:off x="3733800" y="1295400"/>
            <a:ext cx="2743200" cy="2362200"/>
          </a:xfrm>
          <a:prstGeom prst="wedgeEllipseCallout">
            <a:avLst>
              <a:gd name="adj1" fmla="val -79458"/>
              <a:gd name="adj2" fmla="val 25472"/>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Why do different tubes give off different sounds</a:t>
            </a:r>
            <a:r>
              <a:rPr lang="en-US" altLang="zh-CN" sz="1600" b="1">
                <a:solidFill>
                  <a:schemeClr val="bg1"/>
                </a:solidFill>
                <a:ea typeface="宋体" pitchFamily="2" charset="-122"/>
              </a:rPr>
              <a:t>  </a:t>
            </a:r>
            <a:r>
              <a:rPr lang="en-US" altLang="zh-CN" sz="1600" b="1">
                <a:solidFill>
                  <a:srgbClr val="CC0000"/>
                </a:solidFill>
                <a:ea typeface="宋体" pitchFamily="2" charset="-122"/>
              </a:rPr>
              <a:t>? </a:t>
            </a:r>
            <a:r>
              <a:rPr lang="en-US" altLang="zh-CN" sz="1600" b="1">
                <a:solidFill>
                  <a:srgbClr val="669900"/>
                </a:solidFill>
                <a:ea typeface="宋体" pitchFamily="2" charset="-122"/>
              </a:rPr>
              <a:t>How can we increase the pitch emitted from any one whirly tube </a:t>
            </a:r>
            <a:r>
              <a:rPr lang="en-US" altLang="zh-CN" sz="1600" b="1">
                <a:solidFill>
                  <a:srgbClr val="CC0000"/>
                </a:solidFill>
                <a:ea typeface="宋体" pitchFamily="2" charset="-122"/>
              </a:rPr>
              <a:t>?</a:t>
            </a:r>
          </a:p>
        </p:txBody>
      </p:sp>
      <p:sp>
        <p:nvSpPr>
          <p:cNvPr id="18440" name="Rectangle 5"/>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a:solidFill>
                  <a:srgbClr val="3333FF"/>
                </a:solidFill>
                <a:ea typeface="宋体" pitchFamily="2" charset="-122"/>
              </a:rPr>
              <a:t>4B-14 Whirly Tubes</a:t>
            </a:r>
          </a:p>
        </p:txBody>
      </p:sp>
      <p:sp>
        <p:nvSpPr>
          <p:cNvPr id="158726" name="Rectangle 6"/>
          <p:cNvSpPr>
            <a:spLocks noChangeArrowheads="1"/>
          </p:cNvSpPr>
          <p:nvPr/>
        </p:nvSpPr>
        <p:spPr bwMode="auto">
          <a:xfrm>
            <a:off x="228600" y="4191000"/>
            <a:ext cx="8534400" cy="1905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400" dirty="0">
                <a:solidFill>
                  <a:schemeClr val="bg1">
                    <a:lumMod val="60000"/>
                    <a:lumOff val="40000"/>
                  </a:schemeClr>
                </a:solidFill>
                <a:ea typeface="宋体" pitchFamily="2" charset="-122"/>
              </a:rPr>
              <a:t>AIR FLOWS UP THE TUBE DUE TO THE “CENTRIFUGAL” EFFECT FROM ROTATION. THE SOUND RESULTS FROM THE AIR PASSING OVER THE CORRUGATIONS IN THE TUBE. FASTER WHIRLING RESULTS IN HIGHER FREQUENCY OF SOUND (HIGHER PITCH).   </a:t>
            </a:r>
          </a:p>
        </p:txBody>
      </p:sp>
      <p:sp>
        <p:nvSpPr>
          <p:cNvPr id="18442" name="Text Box 7"/>
          <p:cNvSpPr txBox="1">
            <a:spLocks noChangeArrowheads="1"/>
          </p:cNvSpPr>
          <p:nvPr/>
        </p:nvSpPr>
        <p:spPr bwMode="auto">
          <a:xfrm>
            <a:off x="3124200" y="914400"/>
            <a:ext cx="55626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Forcing air thru a tube to create acoustic resonances </a:t>
            </a:r>
          </a:p>
        </p:txBody>
      </p:sp>
    </p:spTree>
    <p:extLst>
      <p:ext uri="{BB962C8B-B14F-4D97-AF65-F5344CB8AC3E}">
        <p14:creationId xmlns:p14="http://schemas.microsoft.com/office/powerpoint/2010/main" val="149495984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4"/>
                                        </p:tgtEl>
                                        <p:attrNameLst>
                                          <p:attrName>style.visibility</p:attrName>
                                        </p:attrNameLst>
                                      </p:cBhvr>
                                      <p:to>
                                        <p:strVal val="visible"/>
                                      </p:to>
                                    </p:set>
                                    <p:anim calcmode="lin" valueType="num">
                                      <p:cBhvr additive="base">
                                        <p:cTn id="7" dur="500" fill="hold"/>
                                        <p:tgtEl>
                                          <p:spTgt spid="158724"/>
                                        </p:tgtEl>
                                        <p:attrNameLst>
                                          <p:attrName>ppt_x</p:attrName>
                                        </p:attrNameLst>
                                      </p:cBhvr>
                                      <p:tavLst>
                                        <p:tav tm="0">
                                          <p:val>
                                            <p:strVal val="#ppt_x"/>
                                          </p:val>
                                        </p:tav>
                                        <p:tav tm="100000">
                                          <p:val>
                                            <p:strVal val="#ppt_x"/>
                                          </p:val>
                                        </p:tav>
                                      </p:tavLst>
                                    </p:anim>
                                    <p:anim calcmode="lin" valueType="num">
                                      <p:cBhvr additive="base">
                                        <p:cTn id="8" dur="500" fill="hold"/>
                                        <p:tgtEl>
                                          <p:spTgt spid="1587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8723"/>
                                        </p:tgtEl>
                                        <p:attrNameLst>
                                          <p:attrName>style.visibility</p:attrName>
                                        </p:attrNameLst>
                                      </p:cBhvr>
                                      <p:to>
                                        <p:strVal val="visible"/>
                                      </p:to>
                                    </p:set>
                                    <p:anim calcmode="lin" valueType="num">
                                      <p:cBhvr additive="base">
                                        <p:cTn id="11" dur="500" fill="hold"/>
                                        <p:tgtEl>
                                          <p:spTgt spid="158723"/>
                                        </p:tgtEl>
                                        <p:attrNameLst>
                                          <p:attrName>ppt_x</p:attrName>
                                        </p:attrNameLst>
                                      </p:cBhvr>
                                      <p:tavLst>
                                        <p:tav tm="0">
                                          <p:val>
                                            <p:strVal val="#ppt_x"/>
                                          </p:val>
                                        </p:tav>
                                        <p:tav tm="100000">
                                          <p:val>
                                            <p:strVal val="#ppt_x"/>
                                          </p:val>
                                        </p:tav>
                                      </p:tavLst>
                                    </p:anim>
                                    <p:anim calcmode="lin" valueType="num">
                                      <p:cBhvr additive="base">
                                        <p:cTn id="12" dur="500" fill="hold"/>
                                        <p:tgtEl>
                                          <p:spTgt spid="15872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8726">
                                            <p:bg/>
                                          </p:spTgt>
                                        </p:tgtEl>
                                        <p:attrNameLst>
                                          <p:attrName>style.visibility</p:attrName>
                                        </p:attrNameLst>
                                      </p:cBhvr>
                                      <p:to>
                                        <p:strVal val="visible"/>
                                      </p:to>
                                    </p:set>
                                    <p:anim calcmode="lin" valueType="num">
                                      <p:cBhvr additive="base">
                                        <p:cTn id="17" dur="500" fill="hold"/>
                                        <p:tgtEl>
                                          <p:spTgt spid="15872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58726">
                                            <p:bg/>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8726">
                                            <p:txEl>
                                              <p:pRg st="0" end="0"/>
                                            </p:txEl>
                                          </p:spTgt>
                                        </p:tgtEl>
                                        <p:attrNameLst>
                                          <p:attrName>style.visibility</p:attrName>
                                        </p:attrNameLst>
                                      </p:cBhvr>
                                      <p:to>
                                        <p:strVal val="visible"/>
                                      </p:to>
                                    </p:set>
                                    <p:anim calcmode="lin" valueType="num">
                                      <p:cBhvr additive="base">
                                        <p:cTn id="23" dur="500" fill="hold"/>
                                        <p:tgtEl>
                                          <p:spTgt spid="15872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87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p:bldP spid="15872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9272"/>
            <a:ext cx="7772400" cy="2123658"/>
          </a:xfrm>
        </p:spPr>
        <p:txBody>
          <a:bodyPr/>
          <a:lstStyle/>
          <a:p>
            <a:r>
              <a:rPr lang="en-US" dirty="0"/>
              <a:t>Demos: 1S-42 Standing Waves (Metal Bar)</a:t>
            </a:r>
            <a:br>
              <a:rPr lang="en-US" dirty="0"/>
            </a:br>
            <a:endParaRPr lang="en-US" dirty="0"/>
          </a:p>
        </p:txBody>
      </p:sp>
      <p:sp>
        <p:nvSpPr>
          <p:cNvPr id="4" name="TextBox 3"/>
          <p:cNvSpPr txBox="1"/>
          <p:nvPr/>
        </p:nvSpPr>
        <p:spPr>
          <a:xfrm>
            <a:off x="1066800" y="2743200"/>
            <a:ext cx="7010400" cy="461665"/>
          </a:xfrm>
          <a:prstGeom prst="rect">
            <a:avLst/>
          </a:prstGeom>
          <a:noFill/>
        </p:spPr>
        <p:txBody>
          <a:bodyPr wrap="square" rtlCol="0">
            <a:spAutoFit/>
          </a:bodyPr>
          <a:lstStyle/>
          <a:p>
            <a:r>
              <a:rPr lang="en-US" dirty="0"/>
              <a:t>A metal bar can produce interesting sound.</a:t>
            </a:r>
          </a:p>
        </p:txBody>
      </p:sp>
      <p:sp>
        <p:nvSpPr>
          <p:cNvPr id="5" name="TextBox 4">
            <a:extLst>
              <a:ext uri="{FF2B5EF4-FFF2-40B4-BE49-F238E27FC236}">
                <a16:creationId xmlns:a16="http://schemas.microsoft.com/office/drawing/2014/main" id="{9F5C7D21-F78F-47B8-A577-FDD916A7F72B}"/>
              </a:ext>
            </a:extLst>
          </p:cNvPr>
          <p:cNvSpPr txBox="1"/>
          <p:nvPr/>
        </p:nvSpPr>
        <p:spPr>
          <a:xfrm>
            <a:off x="990600" y="4602371"/>
            <a:ext cx="6629400" cy="830997"/>
          </a:xfrm>
          <a:prstGeom prst="rect">
            <a:avLst/>
          </a:prstGeom>
          <a:noFill/>
        </p:spPr>
        <p:txBody>
          <a:bodyPr wrap="square">
            <a:spAutoFit/>
          </a:bodyPr>
          <a:lstStyle/>
          <a:p>
            <a:r>
              <a:rPr lang="en-US" dirty="0">
                <a:hlinkClick r:id="rId3"/>
              </a:rPr>
              <a:t>https://www.youtube.com/watch?v=hVsQ_m6281g</a:t>
            </a:r>
            <a:endParaRPr lang="en-US" dirty="0"/>
          </a:p>
          <a:p>
            <a:endParaRPr lang="en-US" dirty="0"/>
          </a:p>
        </p:txBody>
      </p:sp>
      <p:sp>
        <p:nvSpPr>
          <p:cNvPr id="6" name="TextBox 5">
            <a:extLst>
              <a:ext uri="{FF2B5EF4-FFF2-40B4-BE49-F238E27FC236}">
                <a16:creationId xmlns:a16="http://schemas.microsoft.com/office/drawing/2014/main" id="{595EB6F9-CF5F-4F13-8D53-75A50B557C5A}"/>
              </a:ext>
            </a:extLst>
          </p:cNvPr>
          <p:cNvSpPr txBox="1"/>
          <p:nvPr/>
        </p:nvSpPr>
        <p:spPr>
          <a:xfrm>
            <a:off x="990600" y="4038600"/>
            <a:ext cx="6553200" cy="461665"/>
          </a:xfrm>
          <a:prstGeom prst="rect">
            <a:avLst/>
          </a:prstGeom>
          <a:noFill/>
        </p:spPr>
        <p:txBody>
          <a:bodyPr wrap="square" rtlCol="0">
            <a:spAutoFit/>
          </a:bodyPr>
          <a:lstStyle/>
          <a:p>
            <a:r>
              <a:rPr lang="en-US" dirty="0"/>
              <a:t>Ancient Chinese fountain bowel</a:t>
            </a:r>
          </a:p>
        </p:txBody>
      </p:sp>
    </p:spTree>
    <p:extLst>
      <p:ext uri="{BB962C8B-B14F-4D97-AF65-F5344CB8AC3E}">
        <p14:creationId xmlns:p14="http://schemas.microsoft.com/office/powerpoint/2010/main" val="425628830"/>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EDD844-ABAD-4E93-A665-EAC98A0800AE}" type="datetime1">
              <a:rPr lang="en-US"/>
              <a:pPr eaLnBrk="1" hangingPunct="1"/>
              <a:t>4/15/2021</a:t>
            </a:fld>
            <a:endParaRPr lang="en-US"/>
          </a:p>
        </p:txBody>
      </p:sp>
      <p:sp>
        <p:nvSpPr>
          <p:cNvPr id="153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30485A-9A9F-4342-A7C7-9D77D3F171F7}" type="slidenum">
              <a:rPr lang="en-US"/>
              <a:pPr eaLnBrk="1" hangingPunct="1"/>
              <a:t>13</a:t>
            </a:fld>
            <a:endParaRPr lang="en-US"/>
          </a:p>
        </p:txBody>
      </p:sp>
      <p:pic>
        <p:nvPicPr>
          <p:cNvPr id="15365" name="Picture 2" descr="4B-01_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3333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3"/>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a:ea typeface="宋体" pitchFamily="2" charset="-122"/>
              </a:rPr>
              <a:t>4B-01 Standing Waves in a Gas</a:t>
            </a:r>
          </a:p>
        </p:txBody>
      </p:sp>
      <p:sp>
        <p:nvSpPr>
          <p:cNvPr id="15368" name="Text Box 5"/>
          <p:cNvSpPr txBox="1">
            <a:spLocks noChangeArrowheads="1"/>
          </p:cNvSpPr>
          <p:nvPr/>
        </p:nvSpPr>
        <p:spPr bwMode="auto">
          <a:xfrm>
            <a:off x="3657600" y="914400"/>
            <a:ext cx="50292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Effects of acoustic standing wave on air pressure</a:t>
            </a:r>
          </a:p>
        </p:txBody>
      </p:sp>
      <p:sp>
        <p:nvSpPr>
          <p:cNvPr id="156678" name="Text Box 6"/>
          <p:cNvSpPr txBox="1">
            <a:spLocks noChangeArrowheads="1"/>
          </p:cNvSpPr>
          <p:nvPr/>
        </p:nvSpPr>
        <p:spPr bwMode="auto">
          <a:xfrm>
            <a:off x="4191000" y="3581400"/>
            <a:ext cx="4419600" cy="711200"/>
          </a:xfrm>
          <a:prstGeom prst="rect">
            <a:avLst/>
          </a:prstGeom>
          <a:solidFill>
            <a:srgbClr val="FFC1C1"/>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latin typeface="Times New Roman" pitchFamily="18" charset="0"/>
                <a:ea typeface="宋体" pitchFamily="2" charset="-122"/>
              </a:rPr>
              <a:t>The wave pattern indicates a pressure non-uniformity within the tube.</a:t>
            </a:r>
          </a:p>
        </p:txBody>
      </p:sp>
      <p:sp>
        <p:nvSpPr>
          <p:cNvPr id="156679" name="AutoShape 7"/>
          <p:cNvSpPr>
            <a:spLocks noChangeArrowheads="1"/>
          </p:cNvSpPr>
          <p:nvPr/>
        </p:nvSpPr>
        <p:spPr bwMode="auto">
          <a:xfrm>
            <a:off x="838200" y="838200"/>
            <a:ext cx="2743200" cy="1524000"/>
          </a:xfrm>
          <a:prstGeom prst="wedgeEllipseCallout">
            <a:avLst>
              <a:gd name="adj1" fmla="val -28412"/>
              <a:gd name="adj2" fmla="val 68958"/>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What happens when an acoustic standing wave is introduced in the tube  </a:t>
            </a:r>
            <a:r>
              <a:rPr lang="en-US" altLang="zh-CN" sz="1600" b="1">
                <a:solidFill>
                  <a:srgbClr val="CC0000"/>
                </a:solidFill>
                <a:ea typeface="宋体" pitchFamily="2" charset="-122"/>
              </a:rPr>
              <a:t>? </a:t>
            </a:r>
          </a:p>
        </p:txBody>
      </p:sp>
      <p:grpSp>
        <p:nvGrpSpPr>
          <p:cNvPr id="2" name="Group 8"/>
          <p:cNvGrpSpPr>
            <a:grpSpLocks/>
          </p:cNvGrpSpPr>
          <p:nvPr/>
        </p:nvGrpSpPr>
        <p:grpSpPr bwMode="auto">
          <a:xfrm>
            <a:off x="4038600" y="2514600"/>
            <a:ext cx="4648200" cy="609600"/>
            <a:chOff x="2544" y="1584"/>
            <a:chExt cx="2928" cy="384"/>
          </a:xfrm>
        </p:grpSpPr>
        <p:grpSp>
          <p:nvGrpSpPr>
            <p:cNvPr id="15376" name="Group 9"/>
            <p:cNvGrpSpPr>
              <a:grpSpLocks/>
            </p:cNvGrpSpPr>
            <p:nvPr/>
          </p:nvGrpSpPr>
          <p:grpSpPr bwMode="auto">
            <a:xfrm>
              <a:off x="2640" y="1584"/>
              <a:ext cx="2736" cy="384"/>
              <a:chOff x="2640" y="1728"/>
              <a:chExt cx="2736" cy="384"/>
            </a:xfrm>
          </p:grpSpPr>
          <p:sp>
            <p:nvSpPr>
              <p:cNvPr id="15379" name="Line 10"/>
              <p:cNvSpPr>
                <a:spLocks noChangeShapeType="1"/>
              </p:cNvSpPr>
              <p:nvPr/>
            </p:nvSpPr>
            <p:spPr bwMode="auto">
              <a:xfrm>
                <a:off x="2736"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11"/>
              <p:cNvSpPr>
                <a:spLocks noChangeShapeType="1"/>
              </p:cNvSpPr>
              <p:nvPr/>
            </p:nvSpPr>
            <p:spPr bwMode="auto">
              <a:xfrm>
                <a:off x="2784"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12"/>
              <p:cNvSpPr>
                <a:spLocks noChangeShapeType="1"/>
              </p:cNvSpPr>
              <p:nvPr/>
            </p:nvSpPr>
            <p:spPr bwMode="auto">
              <a:xfrm>
                <a:off x="2880"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13"/>
              <p:cNvSpPr>
                <a:spLocks noChangeShapeType="1"/>
              </p:cNvSpPr>
              <p:nvPr/>
            </p:nvSpPr>
            <p:spPr bwMode="auto">
              <a:xfrm>
                <a:off x="3024"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14"/>
              <p:cNvSpPr>
                <a:spLocks noChangeShapeType="1"/>
              </p:cNvSpPr>
              <p:nvPr/>
            </p:nvSpPr>
            <p:spPr bwMode="auto">
              <a:xfrm>
                <a:off x="3264"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15"/>
              <p:cNvSpPr>
                <a:spLocks noChangeShapeType="1"/>
              </p:cNvSpPr>
              <p:nvPr/>
            </p:nvSpPr>
            <p:spPr bwMode="auto">
              <a:xfrm>
                <a:off x="340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5" name="Line 16"/>
              <p:cNvSpPr>
                <a:spLocks noChangeShapeType="1"/>
              </p:cNvSpPr>
              <p:nvPr/>
            </p:nvSpPr>
            <p:spPr bwMode="auto">
              <a:xfrm>
                <a:off x="3504"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17"/>
              <p:cNvSpPr>
                <a:spLocks noChangeShapeType="1"/>
              </p:cNvSpPr>
              <p:nvPr/>
            </p:nvSpPr>
            <p:spPr bwMode="auto">
              <a:xfrm>
                <a:off x="3552"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18"/>
              <p:cNvSpPr>
                <a:spLocks noChangeShapeType="1"/>
              </p:cNvSpPr>
              <p:nvPr/>
            </p:nvSpPr>
            <p:spPr bwMode="auto">
              <a:xfrm>
                <a:off x="3600"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19"/>
              <p:cNvSpPr>
                <a:spLocks noChangeShapeType="1"/>
              </p:cNvSpPr>
              <p:nvPr/>
            </p:nvSpPr>
            <p:spPr bwMode="auto">
              <a:xfrm>
                <a:off x="364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20"/>
              <p:cNvSpPr>
                <a:spLocks noChangeShapeType="1"/>
              </p:cNvSpPr>
              <p:nvPr/>
            </p:nvSpPr>
            <p:spPr bwMode="auto">
              <a:xfrm>
                <a:off x="3744"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21"/>
              <p:cNvSpPr>
                <a:spLocks noChangeShapeType="1"/>
              </p:cNvSpPr>
              <p:nvPr/>
            </p:nvSpPr>
            <p:spPr bwMode="auto">
              <a:xfrm>
                <a:off x="388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22"/>
              <p:cNvSpPr>
                <a:spLocks noChangeShapeType="1"/>
              </p:cNvSpPr>
              <p:nvPr/>
            </p:nvSpPr>
            <p:spPr bwMode="auto">
              <a:xfrm>
                <a:off x="412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23"/>
              <p:cNvSpPr>
                <a:spLocks noChangeShapeType="1"/>
              </p:cNvSpPr>
              <p:nvPr/>
            </p:nvSpPr>
            <p:spPr bwMode="auto">
              <a:xfrm>
                <a:off x="4272"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24"/>
              <p:cNvSpPr>
                <a:spLocks noChangeShapeType="1"/>
              </p:cNvSpPr>
              <p:nvPr/>
            </p:nvSpPr>
            <p:spPr bwMode="auto">
              <a:xfrm>
                <a:off x="436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25"/>
              <p:cNvSpPr>
                <a:spLocks noChangeShapeType="1"/>
              </p:cNvSpPr>
              <p:nvPr/>
            </p:nvSpPr>
            <p:spPr bwMode="auto">
              <a:xfrm>
                <a:off x="4416"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26"/>
              <p:cNvSpPr>
                <a:spLocks noChangeShapeType="1"/>
              </p:cNvSpPr>
              <p:nvPr/>
            </p:nvSpPr>
            <p:spPr bwMode="auto">
              <a:xfrm>
                <a:off x="4464"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6" name="Line 27"/>
              <p:cNvSpPr>
                <a:spLocks noChangeShapeType="1"/>
              </p:cNvSpPr>
              <p:nvPr/>
            </p:nvSpPr>
            <p:spPr bwMode="auto">
              <a:xfrm>
                <a:off x="4512"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7" name="Line 28"/>
              <p:cNvSpPr>
                <a:spLocks noChangeShapeType="1"/>
              </p:cNvSpPr>
              <p:nvPr/>
            </p:nvSpPr>
            <p:spPr bwMode="auto">
              <a:xfrm>
                <a:off x="460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8" name="Line 29"/>
              <p:cNvSpPr>
                <a:spLocks noChangeShapeType="1"/>
              </p:cNvSpPr>
              <p:nvPr/>
            </p:nvSpPr>
            <p:spPr bwMode="auto">
              <a:xfrm>
                <a:off x="4752"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9" name="Line 30"/>
              <p:cNvSpPr>
                <a:spLocks noChangeShapeType="1"/>
              </p:cNvSpPr>
              <p:nvPr/>
            </p:nvSpPr>
            <p:spPr bwMode="auto">
              <a:xfrm>
                <a:off x="4992"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0" name="Line 31"/>
              <p:cNvSpPr>
                <a:spLocks noChangeShapeType="1"/>
              </p:cNvSpPr>
              <p:nvPr/>
            </p:nvSpPr>
            <p:spPr bwMode="auto">
              <a:xfrm>
                <a:off x="5136"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1" name="Line 32"/>
              <p:cNvSpPr>
                <a:spLocks noChangeShapeType="1"/>
              </p:cNvSpPr>
              <p:nvPr/>
            </p:nvSpPr>
            <p:spPr bwMode="auto">
              <a:xfrm>
                <a:off x="5232"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2" name="Line 33"/>
              <p:cNvSpPr>
                <a:spLocks noChangeShapeType="1"/>
              </p:cNvSpPr>
              <p:nvPr/>
            </p:nvSpPr>
            <p:spPr bwMode="auto">
              <a:xfrm>
                <a:off x="5280"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3" name="Line 34"/>
              <p:cNvSpPr>
                <a:spLocks noChangeShapeType="1"/>
              </p:cNvSpPr>
              <p:nvPr/>
            </p:nvSpPr>
            <p:spPr bwMode="auto">
              <a:xfrm>
                <a:off x="268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4" name="Line 35"/>
              <p:cNvSpPr>
                <a:spLocks noChangeShapeType="1"/>
              </p:cNvSpPr>
              <p:nvPr/>
            </p:nvSpPr>
            <p:spPr bwMode="auto">
              <a:xfrm>
                <a:off x="2640"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5" name="Line 36"/>
              <p:cNvSpPr>
                <a:spLocks noChangeShapeType="1"/>
              </p:cNvSpPr>
              <p:nvPr/>
            </p:nvSpPr>
            <p:spPr bwMode="auto">
              <a:xfrm>
                <a:off x="532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6" name="Line 37"/>
              <p:cNvSpPr>
                <a:spLocks noChangeShapeType="1"/>
              </p:cNvSpPr>
              <p:nvPr/>
            </p:nvSpPr>
            <p:spPr bwMode="auto">
              <a:xfrm>
                <a:off x="5376"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77" name="Line 38"/>
            <p:cNvSpPr>
              <a:spLocks noChangeShapeType="1"/>
            </p:cNvSpPr>
            <p:nvPr/>
          </p:nvSpPr>
          <p:spPr bwMode="auto">
            <a:xfrm>
              <a:off x="2544" y="1968"/>
              <a:ext cx="29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39"/>
            <p:cNvSpPr>
              <a:spLocks noChangeShapeType="1"/>
            </p:cNvSpPr>
            <p:nvPr/>
          </p:nvSpPr>
          <p:spPr bwMode="auto">
            <a:xfrm>
              <a:off x="2544" y="1584"/>
              <a:ext cx="29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40"/>
          <p:cNvGrpSpPr>
            <a:grpSpLocks/>
          </p:cNvGrpSpPr>
          <p:nvPr/>
        </p:nvGrpSpPr>
        <p:grpSpPr bwMode="auto">
          <a:xfrm>
            <a:off x="4191000" y="1676400"/>
            <a:ext cx="4267200" cy="762000"/>
            <a:chOff x="2640" y="1056"/>
            <a:chExt cx="2688" cy="480"/>
          </a:xfrm>
        </p:grpSpPr>
        <p:sp>
          <p:nvSpPr>
            <p:cNvPr id="15373" name="Freeform 41"/>
            <p:cNvSpPr>
              <a:spLocks/>
            </p:cNvSpPr>
            <p:nvPr/>
          </p:nvSpPr>
          <p:spPr bwMode="auto">
            <a:xfrm>
              <a:off x="2688" y="1152"/>
              <a:ext cx="2592" cy="384"/>
            </a:xfrm>
            <a:custGeom>
              <a:avLst/>
              <a:gdLst>
                <a:gd name="T0" fmla="*/ 0 w 2592"/>
                <a:gd name="T1" fmla="*/ 0 h 384"/>
                <a:gd name="T2" fmla="*/ 480 w 2592"/>
                <a:gd name="T3" fmla="*/ 384 h 384"/>
                <a:gd name="T4" fmla="*/ 864 w 2592"/>
                <a:gd name="T5" fmla="*/ 0 h 384"/>
                <a:gd name="T6" fmla="*/ 1344 w 2592"/>
                <a:gd name="T7" fmla="*/ 384 h 384"/>
                <a:gd name="T8" fmla="*/ 1776 w 2592"/>
                <a:gd name="T9" fmla="*/ 0 h 384"/>
                <a:gd name="T10" fmla="*/ 2208 w 2592"/>
                <a:gd name="T11" fmla="*/ 384 h 384"/>
                <a:gd name="T12" fmla="*/ 2592 w 2592"/>
                <a:gd name="T13" fmla="*/ 0 h 384"/>
                <a:gd name="T14" fmla="*/ 0 60000 65536"/>
                <a:gd name="T15" fmla="*/ 0 60000 65536"/>
                <a:gd name="T16" fmla="*/ 0 60000 65536"/>
                <a:gd name="T17" fmla="*/ 0 60000 65536"/>
                <a:gd name="T18" fmla="*/ 0 60000 65536"/>
                <a:gd name="T19" fmla="*/ 0 60000 65536"/>
                <a:gd name="T20" fmla="*/ 0 60000 65536"/>
                <a:gd name="T21" fmla="*/ 0 w 2592"/>
                <a:gd name="T22" fmla="*/ 0 h 384"/>
                <a:gd name="T23" fmla="*/ 2592 w 2592"/>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2" h="384">
                  <a:moveTo>
                    <a:pt x="0" y="0"/>
                  </a:moveTo>
                  <a:cubicBezTo>
                    <a:pt x="168" y="192"/>
                    <a:pt x="336" y="384"/>
                    <a:pt x="480" y="384"/>
                  </a:cubicBezTo>
                  <a:cubicBezTo>
                    <a:pt x="624" y="384"/>
                    <a:pt x="720" y="0"/>
                    <a:pt x="864" y="0"/>
                  </a:cubicBezTo>
                  <a:cubicBezTo>
                    <a:pt x="1008" y="0"/>
                    <a:pt x="1192" y="384"/>
                    <a:pt x="1344" y="384"/>
                  </a:cubicBezTo>
                  <a:cubicBezTo>
                    <a:pt x="1496" y="384"/>
                    <a:pt x="1632" y="0"/>
                    <a:pt x="1776" y="0"/>
                  </a:cubicBezTo>
                  <a:cubicBezTo>
                    <a:pt x="1920" y="0"/>
                    <a:pt x="2072" y="384"/>
                    <a:pt x="2208" y="384"/>
                  </a:cubicBezTo>
                  <a:cubicBezTo>
                    <a:pt x="2344" y="384"/>
                    <a:pt x="2468" y="192"/>
                    <a:pt x="2592" y="0"/>
                  </a:cubicBezTo>
                </a:path>
              </a:pathLst>
            </a:custGeom>
            <a:noFill/>
            <a:ln w="476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4" name="Rectangle 42"/>
            <p:cNvSpPr>
              <a:spLocks noChangeArrowheads="1"/>
            </p:cNvSpPr>
            <p:nvPr/>
          </p:nvSpPr>
          <p:spPr bwMode="auto">
            <a:xfrm>
              <a:off x="2640" y="1104"/>
              <a:ext cx="144" cy="19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5375" name="Rectangle 43"/>
            <p:cNvSpPr>
              <a:spLocks noChangeArrowheads="1"/>
            </p:cNvSpPr>
            <p:nvPr/>
          </p:nvSpPr>
          <p:spPr bwMode="auto">
            <a:xfrm>
              <a:off x="5232" y="1056"/>
              <a:ext cx="96" cy="192"/>
            </a:xfrm>
            <a:prstGeom prst="rect">
              <a:avLst/>
            </a:prstGeom>
            <a:solidFill>
              <a:schemeClr val="bg1"/>
            </a:solidFill>
            <a:ln w="9525">
              <a:solidFill>
                <a:schemeClr val="bg1"/>
              </a:solidFill>
              <a:miter lim="800000"/>
              <a:headEnd/>
              <a:tailEnd/>
            </a:ln>
          </p:spPr>
          <p:txBody>
            <a:bodyPr wrap="none" anchor="ctr"/>
            <a:lstStyle/>
            <a:p>
              <a:endParaRPr lang="en-US"/>
            </a:p>
          </p:txBody>
        </p:sp>
      </p:grpSp>
    </p:spTree>
    <p:extLst>
      <p:ext uri="{BB962C8B-B14F-4D97-AF65-F5344CB8AC3E}">
        <p14:creationId xmlns:p14="http://schemas.microsoft.com/office/powerpoint/2010/main" val="3106246621"/>
      </p:ext>
    </p:extLst>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01BCC1-82BA-4C69-B9D4-5D762F07823D}" type="datetime1">
              <a:rPr lang="en-US"/>
              <a:pPr eaLnBrk="1" hangingPunct="1"/>
              <a:t>4/15/2021</a:t>
            </a:fld>
            <a:endParaRPr lang="en-US"/>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02CA5A-5041-4DE7-8D09-A2E3FFB2ABD4}" type="slidenum">
              <a:rPr lang="en-US"/>
              <a:pPr eaLnBrk="1" hangingPunct="1"/>
              <a:t>14</a:t>
            </a:fld>
            <a:endParaRPr lang="en-US"/>
          </a:p>
        </p:txBody>
      </p:sp>
      <p:pic>
        <p:nvPicPr>
          <p:cNvPr id="21509" name="Picture 2" descr="4A-03_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23780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4"/>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a:solidFill>
                  <a:srgbClr val="3333FF"/>
                </a:solidFill>
                <a:ea typeface="宋体" pitchFamily="2" charset="-122"/>
              </a:rPr>
              <a:t>4A-03 </a:t>
            </a:r>
            <a:r>
              <a:rPr lang="en-US" sz="3200" b="1">
                <a:solidFill>
                  <a:srgbClr val="3333FF"/>
                </a:solidFill>
              </a:rPr>
              <a:t>Sound Production in Bell Jar</a:t>
            </a:r>
            <a:endParaRPr lang="en-US" altLang="zh-CN" sz="3200" b="1">
              <a:solidFill>
                <a:srgbClr val="3333FF"/>
              </a:solidFill>
              <a:ea typeface="宋体" pitchFamily="2" charset="-122"/>
            </a:endParaRPr>
          </a:p>
        </p:txBody>
      </p:sp>
      <p:sp>
        <p:nvSpPr>
          <p:cNvPr id="21513" name="Text Box 6"/>
          <p:cNvSpPr txBox="1">
            <a:spLocks noChangeArrowheads="1"/>
          </p:cNvSpPr>
          <p:nvPr/>
        </p:nvSpPr>
        <p:spPr bwMode="auto">
          <a:xfrm>
            <a:off x="1524000" y="914400"/>
            <a:ext cx="7162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Investigating the medium through which sound waves propagate</a:t>
            </a:r>
          </a:p>
        </p:txBody>
      </p:sp>
      <p:sp>
        <p:nvSpPr>
          <p:cNvPr id="2" name="TextBox 1"/>
          <p:cNvSpPr txBox="1"/>
          <p:nvPr/>
        </p:nvSpPr>
        <p:spPr>
          <a:xfrm>
            <a:off x="4038600" y="2133600"/>
            <a:ext cx="4191000" cy="1938992"/>
          </a:xfrm>
          <a:prstGeom prst="rect">
            <a:avLst/>
          </a:prstGeom>
          <a:noFill/>
        </p:spPr>
        <p:txBody>
          <a:bodyPr wrap="square" rtlCol="0">
            <a:spAutoFit/>
          </a:bodyPr>
          <a:lstStyle/>
          <a:p>
            <a:pPr algn="ctr"/>
            <a:r>
              <a:rPr lang="en-US" b="1" dirty="0">
                <a:solidFill>
                  <a:srgbClr val="FF0000"/>
                </a:solidFill>
              </a:rPr>
              <a:t>Quiz</a:t>
            </a:r>
            <a:r>
              <a:rPr lang="en-US" dirty="0"/>
              <a:t>: </a:t>
            </a:r>
          </a:p>
          <a:p>
            <a:r>
              <a:rPr lang="en-US" dirty="0"/>
              <a:t>Can sound travel in vacuum? </a:t>
            </a:r>
          </a:p>
          <a:p>
            <a:endParaRPr lang="en-US" dirty="0"/>
          </a:p>
          <a:p>
            <a:r>
              <a:rPr lang="en-US" dirty="0"/>
              <a:t>A: yes</a:t>
            </a:r>
          </a:p>
          <a:p>
            <a:r>
              <a:rPr lang="en-US" dirty="0"/>
              <a:t>B: No </a:t>
            </a:r>
          </a:p>
        </p:txBody>
      </p:sp>
    </p:spTree>
    <p:extLst>
      <p:ext uri="{BB962C8B-B14F-4D97-AF65-F5344CB8AC3E}">
        <p14:creationId xmlns:p14="http://schemas.microsoft.com/office/powerpoint/2010/main" val="3179618189"/>
      </p:ext>
    </p:extLst>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a:xfrm>
            <a:off x="0" y="381000"/>
            <a:ext cx="9144000" cy="579438"/>
          </a:xfrm>
        </p:spPr>
        <p:txBody>
          <a:bodyPr/>
          <a:lstStyle/>
          <a:p>
            <a:r>
              <a:rPr lang="en-US" sz="3200"/>
              <a:t>The Doppler Effect</a:t>
            </a:r>
            <a:endParaRPr lang="en-US"/>
          </a:p>
        </p:txBody>
      </p:sp>
      <p:sp>
        <p:nvSpPr>
          <p:cNvPr id="1180675" name="Rectangle 3"/>
          <p:cNvSpPr>
            <a:spLocks noGrp="1" noChangeArrowheads="1"/>
          </p:cNvSpPr>
          <p:nvPr>
            <p:ph type="body" idx="1"/>
          </p:nvPr>
        </p:nvSpPr>
        <p:spPr>
          <a:xfrm>
            <a:off x="152400" y="1219200"/>
            <a:ext cx="8991600" cy="3810000"/>
          </a:xfrm>
        </p:spPr>
        <p:txBody>
          <a:bodyPr/>
          <a:lstStyle/>
          <a:p>
            <a:r>
              <a:rPr lang="en-US"/>
              <a:t>A moving source of sound, such as a car horn, seems to change pitch depending on its motion relative to the listener.</a:t>
            </a:r>
          </a:p>
        </p:txBody>
      </p:sp>
      <p:pic>
        <p:nvPicPr>
          <p:cNvPr id="1180679" name="Picture 7" descr="epb15_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35275"/>
            <a:ext cx="5495925"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0680" name="Text Box 8"/>
          <p:cNvSpPr txBox="1">
            <a:spLocks noChangeArrowheads="1"/>
          </p:cNvSpPr>
          <p:nvPr/>
        </p:nvSpPr>
        <p:spPr bwMode="auto">
          <a:xfrm>
            <a:off x="304800" y="3352800"/>
            <a:ext cx="3276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
            </a:pPr>
            <a:r>
              <a:rPr lang="en-US">
                <a:latin typeface="Arial" charset="0"/>
              </a:rPr>
              <a:t>As a car passes a stationary observer, the horn’s pitch changes from a higher pitch to a lower pitch.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title"/>
          </p:nvPr>
        </p:nvSpPr>
        <p:spPr>
          <a:xfrm>
            <a:off x="0" y="76200"/>
            <a:ext cx="9144000" cy="579438"/>
          </a:xfrm>
        </p:spPr>
        <p:txBody>
          <a:bodyPr/>
          <a:lstStyle/>
          <a:p>
            <a:r>
              <a:rPr lang="en-US" sz="3200" dirty="0"/>
              <a:t>The Doppler Effect</a:t>
            </a:r>
            <a:endParaRPr lang="en-US" dirty="0"/>
          </a:p>
        </p:txBody>
      </p:sp>
      <p:sp>
        <p:nvSpPr>
          <p:cNvPr id="2030595" name="Rectangle 3"/>
          <p:cNvSpPr>
            <a:spLocks noGrp="1" noChangeArrowheads="1"/>
          </p:cNvSpPr>
          <p:nvPr>
            <p:ph type="body" idx="1"/>
          </p:nvPr>
        </p:nvSpPr>
        <p:spPr>
          <a:xfrm>
            <a:off x="152400" y="685800"/>
            <a:ext cx="8991600" cy="3810000"/>
          </a:xfrm>
        </p:spPr>
        <p:txBody>
          <a:bodyPr/>
          <a:lstStyle/>
          <a:p>
            <a:r>
              <a:rPr lang="en-US" dirty="0"/>
              <a:t>Comparing the </a:t>
            </a:r>
            <a:r>
              <a:rPr lang="en-US" dirty="0" err="1"/>
              <a:t>wavefronts</a:t>
            </a:r>
            <a:r>
              <a:rPr lang="en-US" dirty="0"/>
              <a:t> for a stationary car horn and for a moving car horn illustrates why the pitch changes.</a:t>
            </a:r>
          </a:p>
        </p:txBody>
      </p:sp>
      <p:pic>
        <p:nvPicPr>
          <p:cNvPr id="2030597" name="Picture 5" descr="epb15_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5419725" cy="399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0598" name="Text Box 6"/>
          <p:cNvSpPr txBox="1">
            <a:spLocks noChangeArrowheads="1"/>
          </p:cNvSpPr>
          <p:nvPr/>
        </p:nvSpPr>
        <p:spPr bwMode="auto">
          <a:xfrm>
            <a:off x="228600" y="2209800"/>
            <a:ext cx="312420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20000"/>
              </a:spcBef>
              <a:buClr>
                <a:schemeClr val="folHlink"/>
              </a:buClr>
              <a:buFont typeface="Wingdings" pitchFamily="79" charset="2"/>
              <a:buChar char="§"/>
            </a:pPr>
            <a:r>
              <a:rPr lang="en-US" dirty="0">
                <a:latin typeface="Arial" charset="0"/>
              </a:rPr>
              <a:t>When the car is approaching the observer, the </a:t>
            </a:r>
            <a:r>
              <a:rPr lang="en-US" dirty="0" err="1">
                <a:latin typeface="Arial" charset="0"/>
              </a:rPr>
              <a:t>wavefronts</a:t>
            </a:r>
            <a:r>
              <a:rPr lang="en-US" dirty="0">
                <a:latin typeface="Arial" charset="0"/>
              </a:rPr>
              <a:t> reaching the observer are closer together.</a:t>
            </a:r>
          </a:p>
          <a:p>
            <a:pPr>
              <a:lnSpc>
                <a:spcPct val="80000"/>
              </a:lnSpc>
              <a:spcBef>
                <a:spcPct val="20000"/>
              </a:spcBef>
              <a:buClr>
                <a:schemeClr val="folHlink"/>
              </a:buClr>
              <a:buFont typeface="Wingdings" pitchFamily="79" charset="2"/>
              <a:buChar char="§"/>
            </a:pPr>
            <a:endParaRPr lang="en-US" dirty="0">
              <a:latin typeface="Arial" charset="0"/>
            </a:endParaRPr>
          </a:p>
          <a:p>
            <a:pPr>
              <a:lnSpc>
                <a:spcPct val="80000"/>
              </a:lnSpc>
              <a:spcBef>
                <a:spcPct val="20000"/>
              </a:spcBef>
              <a:buClr>
                <a:schemeClr val="folHlink"/>
              </a:buClr>
              <a:buFont typeface="Wingdings" pitchFamily="79" charset="2"/>
              <a:buChar char="§"/>
            </a:pPr>
            <a:r>
              <a:rPr lang="en-US" dirty="0">
                <a:latin typeface="Arial" charset="0"/>
              </a:rPr>
              <a:t>When the car is moving away from the observer, the </a:t>
            </a:r>
            <a:r>
              <a:rPr lang="en-US" dirty="0" err="1">
                <a:latin typeface="Arial" charset="0"/>
              </a:rPr>
              <a:t>wavefronts</a:t>
            </a:r>
            <a:r>
              <a:rPr lang="en-US" dirty="0">
                <a:latin typeface="Arial" charset="0"/>
              </a:rPr>
              <a:t> reaching the observer are farther apart.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F7522E-0F6D-4F19-8F27-A59E29319A33}" type="datetime1">
              <a:rPr lang="en-US"/>
              <a:pPr eaLnBrk="1" hangingPunct="1"/>
              <a:t>4/15/2021</a:t>
            </a:fld>
            <a:endParaRPr lang="en-US"/>
          </a:p>
        </p:txBody>
      </p:sp>
      <p:sp>
        <p:nvSpPr>
          <p:cNvPr id="235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AF7A59-1715-423E-B3AE-D730DBF67C9F}" type="slidenum">
              <a:rPr lang="en-US"/>
              <a:pPr eaLnBrk="1" hangingPunct="1"/>
              <a:t>17</a:t>
            </a:fld>
            <a:endParaRPr lang="en-US"/>
          </a:p>
        </p:txBody>
      </p:sp>
      <p:pic>
        <p:nvPicPr>
          <p:cNvPr id="23557" name="Picture 2" descr="4C-01_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33337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AutoShape 3"/>
          <p:cNvSpPr>
            <a:spLocks noChangeArrowheads="1"/>
          </p:cNvSpPr>
          <p:nvPr/>
        </p:nvSpPr>
        <p:spPr bwMode="auto">
          <a:xfrm>
            <a:off x="1600200" y="2971800"/>
            <a:ext cx="3505200" cy="2057400"/>
          </a:xfrm>
          <a:prstGeom prst="wedgeEllipseCallout">
            <a:avLst>
              <a:gd name="adj1" fmla="val -24273"/>
              <a:gd name="adj2" fmla="val -57097"/>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At what point in circular movement does sound change  </a:t>
            </a:r>
            <a:r>
              <a:rPr lang="en-US" altLang="zh-CN" sz="1600" b="1">
                <a:solidFill>
                  <a:srgbClr val="CC0000"/>
                </a:solidFill>
                <a:ea typeface="宋体" pitchFamily="2" charset="-122"/>
              </a:rPr>
              <a:t>?</a:t>
            </a:r>
            <a:r>
              <a:rPr lang="en-US" altLang="zh-CN" sz="1600" b="1">
                <a:solidFill>
                  <a:srgbClr val="669900"/>
                </a:solidFill>
                <a:ea typeface="宋体" pitchFamily="2" charset="-122"/>
              </a:rPr>
              <a:t>  What is relative motion between source and listener at these points  </a:t>
            </a:r>
            <a:r>
              <a:rPr lang="en-US" altLang="zh-CN" sz="1600" b="1">
                <a:solidFill>
                  <a:srgbClr val="CC0000"/>
                </a:solidFill>
                <a:ea typeface="宋体" pitchFamily="2" charset="-122"/>
              </a:rPr>
              <a:t>?</a:t>
            </a:r>
            <a:r>
              <a:rPr lang="en-US" altLang="zh-CN" sz="1600" b="1">
                <a:solidFill>
                  <a:srgbClr val="669900"/>
                </a:solidFill>
                <a:ea typeface="宋体" pitchFamily="2" charset="-122"/>
              </a:rPr>
              <a:t> </a:t>
            </a:r>
          </a:p>
        </p:txBody>
      </p:sp>
      <p:sp>
        <p:nvSpPr>
          <p:cNvPr id="23559" name="Oval 4"/>
          <p:cNvSpPr>
            <a:spLocks noChangeArrowheads="1"/>
          </p:cNvSpPr>
          <p:nvPr/>
        </p:nvSpPr>
        <p:spPr bwMode="auto">
          <a:xfrm>
            <a:off x="4953000" y="2971800"/>
            <a:ext cx="2514600" cy="381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3560" name="Rectangle 5"/>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a:solidFill>
                  <a:srgbClr val="3333FF"/>
                </a:solidFill>
                <a:ea typeface="宋体" pitchFamily="2" charset="-122"/>
              </a:rPr>
              <a:t>4C-01 Doppler Effect</a:t>
            </a:r>
          </a:p>
        </p:txBody>
      </p:sp>
      <p:sp>
        <p:nvSpPr>
          <p:cNvPr id="150534" name="Rectangle 6"/>
          <p:cNvSpPr>
            <a:spLocks noChangeArrowheads="1"/>
          </p:cNvSpPr>
          <p:nvPr/>
        </p:nvSpPr>
        <p:spPr bwMode="auto">
          <a:xfrm>
            <a:off x="838200" y="5029200"/>
            <a:ext cx="7772400" cy="1219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200" b="1">
                <a:solidFill>
                  <a:srgbClr val="FF3300"/>
                </a:solidFill>
                <a:ea typeface="宋体" pitchFamily="2" charset="-122"/>
              </a:rPr>
              <a:t>WHEN THE SOURCE MOVES TOWARD (AWAY FROM) LISTENER, THE FREQUENCY OF SOUND, OR PITCH, INCREASES (DECREASES).</a:t>
            </a:r>
            <a:r>
              <a:rPr lang="en-US" altLang="zh-CN" sz="2400" b="1">
                <a:solidFill>
                  <a:srgbClr val="FF3300"/>
                </a:solidFill>
                <a:ea typeface="宋体" pitchFamily="2" charset="-122"/>
              </a:rPr>
              <a:t>  </a:t>
            </a:r>
            <a:endParaRPr lang="en-US" sz="2400" b="1">
              <a:solidFill>
                <a:srgbClr val="FF3300"/>
              </a:solidFill>
              <a:ea typeface="宋体" pitchFamily="2" charset="-122"/>
            </a:endParaRPr>
          </a:p>
        </p:txBody>
      </p:sp>
      <p:sp>
        <p:nvSpPr>
          <p:cNvPr id="23562" name="Text Box 7"/>
          <p:cNvSpPr txBox="1">
            <a:spLocks noChangeArrowheads="1"/>
          </p:cNvSpPr>
          <p:nvPr/>
        </p:nvSpPr>
        <p:spPr bwMode="auto">
          <a:xfrm>
            <a:off x="2667000" y="914400"/>
            <a:ext cx="6019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Investigating change in sound due to the Doppler effect</a:t>
            </a:r>
          </a:p>
        </p:txBody>
      </p:sp>
      <p:pic>
        <p:nvPicPr>
          <p:cNvPr id="150536" name="Picture 8" descr="u10l3d3"/>
          <p:cNvPicPr>
            <a:picLocks noChangeAspect="1" noChangeArrowheads="1"/>
          </p:cNvPicPr>
          <p:nvPr/>
        </p:nvPicPr>
        <p:blipFill>
          <a:blip r:embed="rId4">
            <a:extLst>
              <a:ext uri="{28A0092B-C50C-407E-A947-70E740481C1C}">
                <a14:useLocalDpi xmlns:a14="http://schemas.microsoft.com/office/drawing/2010/main" val="0"/>
              </a:ext>
            </a:extLst>
          </a:blip>
          <a:srcRect l="4256"/>
          <a:stretch>
            <a:fillRect/>
          </a:stretch>
        </p:blipFill>
        <p:spPr bwMode="auto">
          <a:xfrm>
            <a:off x="5181600" y="1828800"/>
            <a:ext cx="34290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16838"/>
      </p:ext>
    </p:extLst>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9639" name="Picture 7" descr="15_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9957" y="4870920"/>
            <a:ext cx="3858637" cy="181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9635" name="Rectangle 3"/>
          <p:cNvSpPr>
            <a:spLocks noGrp="1" noChangeArrowheads="1"/>
          </p:cNvSpPr>
          <p:nvPr>
            <p:ph type="body" idx="1"/>
          </p:nvPr>
        </p:nvSpPr>
        <p:spPr>
          <a:xfrm>
            <a:off x="76200" y="304800"/>
            <a:ext cx="8915400" cy="6096000"/>
          </a:xfrm>
        </p:spPr>
        <p:txBody>
          <a:bodyPr/>
          <a:lstStyle/>
          <a:p>
            <a:pPr>
              <a:lnSpc>
                <a:spcPct val="80000"/>
              </a:lnSpc>
            </a:pPr>
            <a:r>
              <a:rPr lang="en-US" sz="2400" dirty="0"/>
              <a:t>When two waves are traveling in </a:t>
            </a:r>
            <a:r>
              <a:rPr lang="en-US" sz="2400" b="1" i="1" dirty="0"/>
              <a:t>opposite directions</a:t>
            </a:r>
            <a:r>
              <a:rPr lang="en-US" sz="2400" dirty="0"/>
              <a:t>, such as when a wave is reflected back on itself, the principle of superposition can be applied at different points on the string.</a:t>
            </a:r>
          </a:p>
          <a:p>
            <a:pPr lvl="1">
              <a:lnSpc>
                <a:spcPct val="80000"/>
              </a:lnSpc>
              <a:spcAft>
                <a:spcPct val="20000"/>
              </a:spcAft>
            </a:pPr>
            <a:r>
              <a:rPr lang="en-US" sz="2000" dirty="0">
                <a:solidFill>
                  <a:srgbClr val="FFE0D5"/>
                </a:solidFill>
              </a:rPr>
              <a:t>At point A, the two waves cancel each other at all times.</a:t>
            </a:r>
          </a:p>
          <a:p>
            <a:pPr lvl="1">
              <a:lnSpc>
                <a:spcPct val="80000"/>
              </a:lnSpc>
              <a:spcAft>
                <a:spcPct val="20000"/>
              </a:spcAft>
            </a:pPr>
            <a:r>
              <a:rPr lang="en-US" sz="2000" dirty="0">
                <a:solidFill>
                  <a:srgbClr val="FFE0D5"/>
                </a:solidFill>
              </a:rPr>
              <a:t>At this point, the string will not oscillate at all; this is called a </a:t>
            </a:r>
            <a:r>
              <a:rPr lang="en-US" sz="2000" b="1" i="1" dirty="0">
                <a:solidFill>
                  <a:schemeClr val="accent1"/>
                </a:solidFill>
              </a:rPr>
              <a:t>node</a:t>
            </a:r>
            <a:r>
              <a:rPr lang="en-US" sz="2000" dirty="0">
                <a:solidFill>
                  <a:srgbClr val="FFE0D5"/>
                </a:solidFill>
              </a:rPr>
              <a:t>.</a:t>
            </a:r>
          </a:p>
        </p:txBody>
      </p:sp>
      <p:pic>
        <p:nvPicPr>
          <p:cNvPr id="1989637" name="Picture 5" descr="15_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9563" y="2133600"/>
            <a:ext cx="3962400" cy="237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9638" name="Text Box 6"/>
          <p:cNvSpPr txBox="1">
            <a:spLocks noChangeArrowheads="1"/>
          </p:cNvSpPr>
          <p:nvPr/>
        </p:nvSpPr>
        <p:spPr bwMode="auto">
          <a:xfrm>
            <a:off x="157843" y="2057400"/>
            <a:ext cx="3429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CCFF66"/>
              </a:buClr>
              <a:buSzPct val="70000"/>
              <a:buFont typeface="Wingdings" pitchFamily="79" charset="2"/>
              <a:buChar char="l"/>
            </a:pPr>
            <a:r>
              <a:rPr lang="en-US" sz="2000" dirty="0">
                <a:solidFill>
                  <a:srgbClr val="FFE0D5"/>
                </a:solidFill>
                <a:latin typeface="Arial" charset="0"/>
              </a:rPr>
              <a:t>At point B, both waves will be in phase at all times.</a:t>
            </a:r>
          </a:p>
          <a:p>
            <a:pPr>
              <a:lnSpc>
                <a:spcPct val="80000"/>
              </a:lnSpc>
              <a:spcBef>
                <a:spcPct val="20000"/>
              </a:spcBef>
              <a:buClr>
                <a:srgbClr val="CCFF66"/>
              </a:buClr>
              <a:buSzPct val="70000"/>
              <a:buFont typeface="Wingdings" pitchFamily="79" charset="2"/>
              <a:buChar char="l"/>
            </a:pPr>
            <a:endParaRPr lang="en-US" sz="2000" dirty="0">
              <a:solidFill>
                <a:srgbClr val="FFE0D5"/>
              </a:solidFill>
              <a:latin typeface="Arial" charset="0"/>
            </a:endParaRPr>
          </a:p>
          <a:p>
            <a:pPr>
              <a:lnSpc>
                <a:spcPct val="80000"/>
              </a:lnSpc>
              <a:spcBef>
                <a:spcPct val="20000"/>
              </a:spcBef>
              <a:buClr>
                <a:srgbClr val="CCFF66"/>
              </a:buClr>
              <a:buSzPct val="70000"/>
              <a:buFont typeface="Wingdings" pitchFamily="79" charset="2"/>
              <a:buChar char="l"/>
            </a:pPr>
            <a:r>
              <a:rPr lang="en-US" sz="2000" dirty="0">
                <a:solidFill>
                  <a:srgbClr val="FFE0D5"/>
                </a:solidFill>
                <a:latin typeface="Arial" charset="0"/>
              </a:rPr>
              <a:t>The two waves always add, producing a displacement twice that of each wave by itself.</a:t>
            </a:r>
          </a:p>
          <a:p>
            <a:pPr>
              <a:lnSpc>
                <a:spcPct val="80000"/>
              </a:lnSpc>
              <a:spcBef>
                <a:spcPct val="20000"/>
              </a:spcBef>
              <a:buClr>
                <a:srgbClr val="CCFF66"/>
              </a:buClr>
              <a:buSzPct val="70000"/>
              <a:buFont typeface="Wingdings" pitchFamily="79" charset="2"/>
              <a:buChar char="l"/>
            </a:pPr>
            <a:endParaRPr lang="en-US" sz="2000" dirty="0">
              <a:solidFill>
                <a:srgbClr val="FFE0D5"/>
              </a:solidFill>
              <a:latin typeface="Arial" charset="0"/>
            </a:endParaRPr>
          </a:p>
          <a:p>
            <a:pPr>
              <a:lnSpc>
                <a:spcPct val="80000"/>
              </a:lnSpc>
              <a:spcBef>
                <a:spcPct val="20000"/>
              </a:spcBef>
              <a:buClr>
                <a:srgbClr val="CCFF66"/>
              </a:buClr>
              <a:buSzPct val="70000"/>
              <a:buFont typeface="Wingdings" pitchFamily="79" charset="2"/>
              <a:buChar char="l"/>
            </a:pPr>
            <a:r>
              <a:rPr lang="en-US" sz="2000" dirty="0">
                <a:solidFill>
                  <a:srgbClr val="FFE0D5"/>
                </a:solidFill>
                <a:latin typeface="Arial" charset="0"/>
              </a:rPr>
              <a:t>This is called an </a:t>
            </a:r>
            <a:r>
              <a:rPr lang="en-US" sz="2000" b="1" i="1" dirty="0">
                <a:solidFill>
                  <a:schemeClr val="accent1"/>
                </a:solidFill>
                <a:latin typeface="Arial" charset="0"/>
              </a:rPr>
              <a:t>antinode</a:t>
            </a:r>
            <a:r>
              <a:rPr lang="en-US" sz="2000" dirty="0">
                <a:solidFill>
                  <a:srgbClr val="FFE0D5"/>
                </a:solidFill>
                <a:latin typeface="Arial" charset="0"/>
              </a:rPr>
              <a:t>.</a:t>
            </a:r>
            <a:endParaRPr lang="en-US" dirty="0">
              <a:latin typeface="Arial" charset="0"/>
              <a:sym typeface="Symbol" pitchFamily="79" charset="2"/>
            </a:endParaRPr>
          </a:p>
        </p:txBody>
      </p:sp>
      <p:pic>
        <p:nvPicPr>
          <p:cNvPr id="2" name="standing_wav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95942" y="4633480"/>
            <a:ext cx="2318657" cy="231865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827" name="Rectangle 3"/>
          <p:cNvSpPr>
            <a:spLocks noGrp="1" noChangeArrowheads="1"/>
          </p:cNvSpPr>
          <p:nvPr>
            <p:ph type="body" idx="1"/>
          </p:nvPr>
        </p:nvSpPr>
        <p:spPr>
          <a:xfrm>
            <a:off x="228600" y="381000"/>
            <a:ext cx="8915400" cy="5562600"/>
          </a:xfrm>
        </p:spPr>
        <p:txBody>
          <a:bodyPr/>
          <a:lstStyle/>
          <a:p>
            <a:pPr marL="0" indent="0">
              <a:lnSpc>
                <a:spcPct val="80000"/>
              </a:lnSpc>
              <a:buNone/>
            </a:pPr>
            <a:r>
              <a:rPr lang="en-US" sz="2800" dirty="0"/>
              <a:t>For a string fixed at both ends, the simplest standing wave, </a:t>
            </a:r>
          </a:p>
          <a:p>
            <a:pPr marL="0" indent="0">
              <a:lnSpc>
                <a:spcPct val="80000"/>
              </a:lnSpc>
              <a:buNone/>
            </a:pPr>
            <a:endParaRPr lang="en-US" sz="2000" dirty="0"/>
          </a:p>
          <a:p>
            <a:pPr marL="0" indent="0">
              <a:lnSpc>
                <a:spcPct val="80000"/>
              </a:lnSpc>
              <a:buNone/>
            </a:pPr>
            <a:r>
              <a:rPr lang="en-US" sz="2000" dirty="0"/>
              <a:t>the </a:t>
            </a:r>
            <a:r>
              <a:rPr lang="en-US" sz="2000" b="1" i="1" dirty="0">
                <a:solidFill>
                  <a:srgbClr val="FF5924"/>
                </a:solidFill>
              </a:rPr>
              <a:t>fundamental</a:t>
            </a:r>
            <a:r>
              <a:rPr lang="en-US" sz="2000" dirty="0">
                <a:solidFill>
                  <a:srgbClr val="FF5924"/>
                </a:solidFill>
              </a:rPr>
              <a:t> or </a:t>
            </a:r>
            <a:r>
              <a:rPr lang="en-US" sz="2000" b="1" i="1" dirty="0">
                <a:solidFill>
                  <a:srgbClr val="FF5924"/>
                </a:solidFill>
              </a:rPr>
              <a:t>first harmonic</a:t>
            </a:r>
            <a:r>
              <a:rPr lang="en-US" sz="2000" dirty="0"/>
              <a:t>, </a:t>
            </a:r>
          </a:p>
          <a:p>
            <a:pPr marL="0" indent="0">
              <a:lnSpc>
                <a:spcPct val="80000"/>
              </a:lnSpc>
              <a:buNone/>
            </a:pPr>
            <a:r>
              <a:rPr lang="en-US" sz="2000" dirty="0"/>
              <a:t>has nodes at both ends and an </a:t>
            </a:r>
          </a:p>
          <a:p>
            <a:pPr marL="0" indent="0">
              <a:lnSpc>
                <a:spcPct val="80000"/>
              </a:lnSpc>
              <a:buNone/>
            </a:pPr>
            <a:r>
              <a:rPr lang="en-US" sz="2000" dirty="0"/>
              <a:t>antinode in the middle.</a:t>
            </a:r>
          </a:p>
          <a:p>
            <a:pPr marL="0" indent="0">
              <a:lnSpc>
                <a:spcPct val="80000"/>
              </a:lnSpc>
              <a:buNone/>
            </a:pPr>
            <a:endParaRPr lang="en-US" sz="2000" dirty="0"/>
          </a:p>
          <a:p>
            <a:pPr marL="0" indent="0">
              <a:lnSpc>
                <a:spcPct val="80000"/>
              </a:lnSpc>
              <a:buNone/>
            </a:pPr>
            <a:endParaRPr lang="en-US" sz="2000" dirty="0"/>
          </a:p>
          <a:p>
            <a:pPr marL="0" indent="0">
              <a:lnSpc>
                <a:spcPct val="80000"/>
              </a:lnSpc>
              <a:buNone/>
            </a:pPr>
            <a:endParaRPr lang="en-US" sz="2000" dirty="0"/>
          </a:p>
          <a:p>
            <a:pPr marL="0" indent="0">
              <a:lnSpc>
                <a:spcPct val="80000"/>
              </a:lnSpc>
              <a:buNone/>
            </a:pPr>
            <a:r>
              <a:rPr lang="en-US" sz="2000" dirty="0">
                <a:solidFill>
                  <a:srgbClr val="B8FFB7"/>
                </a:solidFill>
                <a:latin typeface="Arial" charset="0"/>
              </a:rPr>
              <a:t>The second harmonic has a node </a:t>
            </a:r>
          </a:p>
          <a:p>
            <a:pPr marL="0" indent="0">
              <a:lnSpc>
                <a:spcPct val="80000"/>
              </a:lnSpc>
              <a:buNone/>
            </a:pPr>
            <a:r>
              <a:rPr lang="en-US" sz="2000" dirty="0">
                <a:solidFill>
                  <a:srgbClr val="B8FFB7"/>
                </a:solidFill>
                <a:latin typeface="Arial" charset="0"/>
              </a:rPr>
              <a:t>at the midpoint of the string, and </a:t>
            </a:r>
          </a:p>
          <a:p>
            <a:pPr marL="0" indent="0">
              <a:lnSpc>
                <a:spcPct val="80000"/>
              </a:lnSpc>
              <a:buNone/>
            </a:pPr>
            <a:r>
              <a:rPr lang="en-US" sz="2000" dirty="0">
                <a:solidFill>
                  <a:srgbClr val="B8FFB7"/>
                </a:solidFill>
                <a:latin typeface="Arial" charset="0"/>
              </a:rPr>
              <a:t>a wavelength equal to </a:t>
            </a:r>
            <a:r>
              <a:rPr lang="en-US" sz="2400" i="1" dirty="0">
                <a:solidFill>
                  <a:srgbClr val="B8FFB7"/>
                </a:solidFill>
              </a:rPr>
              <a:t>L</a:t>
            </a:r>
            <a:r>
              <a:rPr lang="en-US" sz="2000" dirty="0">
                <a:solidFill>
                  <a:srgbClr val="B8FFB7"/>
                </a:solidFill>
                <a:latin typeface="Arial" charset="0"/>
              </a:rPr>
              <a:t>.</a:t>
            </a:r>
          </a:p>
          <a:p>
            <a:pPr marL="0" indent="0">
              <a:lnSpc>
                <a:spcPct val="80000"/>
              </a:lnSpc>
              <a:buNone/>
            </a:pPr>
            <a:endParaRPr lang="en-US" sz="2000" dirty="0">
              <a:solidFill>
                <a:srgbClr val="B8FFB7"/>
              </a:solidFill>
              <a:latin typeface="Arial" charset="0"/>
            </a:endParaRPr>
          </a:p>
          <a:p>
            <a:pPr marL="0" indent="0">
              <a:lnSpc>
                <a:spcPct val="80000"/>
              </a:lnSpc>
              <a:buNone/>
            </a:pPr>
            <a:endParaRPr lang="en-US" sz="2000" dirty="0">
              <a:solidFill>
                <a:srgbClr val="B8FFB7"/>
              </a:solidFill>
              <a:latin typeface="Arial" charset="0"/>
            </a:endParaRPr>
          </a:p>
          <a:p>
            <a:pPr marL="0" indent="0">
              <a:lnSpc>
                <a:spcPct val="80000"/>
              </a:lnSpc>
              <a:buNone/>
            </a:pPr>
            <a:endParaRPr lang="en-US" sz="2000" dirty="0">
              <a:solidFill>
                <a:srgbClr val="B8FFB7"/>
              </a:solidFill>
              <a:latin typeface="Arial" charset="0"/>
            </a:endParaRPr>
          </a:p>
          <a:p>
            <a:pPr marL="0" indent="0">
              <a:lnSpc>
                <a:spcPct val="80000"/>
              </a:lnSpc>
              <a:buNone/>
            </a:pPr>
            <a:r>
              <a:rPr lang="en-US" sz="2000" dirty="0">
                <a:solidFill>
                  <a:srgbClr val="B8FFB7"/>
                </a:solidFill>
                <a:latin typeface="Arial" charset="0"/>
              </a:rPr>
              <a:t>The third harmonic has four nodes </a:t>
            </a:r>
          </a:p>
          <a:p>
            <a:pPr marL="0" indent="0">
              <a:lnSpc>
                <a:spcPct val="80000"/>
              </a:lnSpc>
              <a:buNone/>
            </a:pPr>
            <a:r>
              <a:rPr lang="en-US" sz="2000" dirty="0">
                <a:solidFill>
                  <a:srgbClr val="B8FFB7"/>
                </a:solidFill>
                <a:latin typeface="Arial" charset="0"/>
              </a:rPr>
              <a:t>(counting the ones at the ends) and </a:t>
            </a:r>
          </a:p>
          <a:p>
            <a:pPr marL="0" indent="0">
              <a:lnSpc>
                <a:spcPct val="80000"/>
              </a:lnSpc>
              <a:buNone/>
            </a:pPr>
            <a:r>
              <a:rPr lang="en-US" sz="2000" dirty="0">
                <a:solidFill>
                  <a:srgbClr val="B8FFB7"/>
                </a:solidFill>
                <a:latin typeface="Arial" charset="0"/>
              </a:rPr>
              <a:t>three antinodes, and a wavelength </a:t>
            </a:r>
          </a:p>
          <a:p>
            <a:pPr marL="0" indent="0">
              <a:lnSpc>
                <a:spcPct val="80000"/>
              </a:lnSpc>
              <a:buNone/>
            </a:pPr>
            <a:r>
              <a:rPr lang="en-US" sz="2000" dirty="0">
                <a:solidFill>
                  <a:srgbClr val="B8FFB7"/>
                </a:solidFill>
                <a:latin typeface="Arial" charset="0"/>
              </a:rPr>
              <a:t>equal to two-thirds </a:t>
            </a:r>
            <a:r>
              <a:rPr lang="en-US" sz="2400" i="1" dirty="0">
                <a:solidFill>
                  <a:srgbClr val="B8FFB7"/>
                </a:solidFill>
              </a:rPr>
              <a:t>L</a:t>
            </a:r>
            <a:r>
              <a:rPr lang="en-US" sz="2000" dirty="0">
                <a:solidFill>
                  <a:srgbClr val="B8FFB7"/>
                </a:solidFill>
                <a:latin typeface="Arial" charset="0"/>
              </a:rPr>
              <a:t>.</a:t>
            </a:r>
          </a:p>
          <a:p>
            <a:pPr marL="0" indent="0">
              <a:lnSpc>
                <a:spcPct val="80000"/>
              </a:lnSpc>
              <a:buNone/>
            </a:pPr>
            <a:endParaRPr lang="en-US" sz="2000" dirty="0">
              <a:solidFill>
                <a:srgbClr val="B8FFB7"/>
              </a:solidFill>
              <a:latin typeface="Arial" charset="0"/>
            </a:endParaRPr>
          </a:p>
          <a:p>
            <a:pPr marL="0" indent="0">
              <a:lnSpc>
                <a:spcPct val="80000"/>
              </a:lnSpc>
              <a:buNone/>
            </a:pPr>
            <a:endParaRPr lang="en-US" sz="2000" dirty="0"/>
          </a:p>
        </p:txBody>
      </p:sp>
      <p:pic>
        <p:nvPicPr>
          <p:cNvPr id="1997829" name="Picture 5" descr="15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790" y="990600"/>
            <a:ext cx="427776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97830" name="Object 6"/>
          <p:cNvGraphicFramePr>
            <a:graphicFrameLocks noChangeAspect="1"/>
          </p:cNvGraphicFramePr>
          <p:nvPr>
            <p:extLst>
              <p:ext uri="{D42A27DB-BD31-4B8C-83A1-F6EECF244321}">
                <p14:modId xmlns:p14="http://schemas.microsoft.com/office/powerpoint/2010/main" val="4084441060"/>
              </p:ext>
            </p:extLst>
          </p:nvPr>
        </p:nvGraphicFramePr>
        <p:xfrm>
          <a:off x="3048000" y="2209800"/>
          <a:ext cx="1570172" cy="615703"/>
        </p:xfrm>
        <a:graphic>
          <a:graphicData uri="http://schemas.openxmlformats.org/presentationml/2006/ole">
            <mc:AlternateContent xmlns:mc="http://schemas.openxmlformats.org/markup-compatibility/2006">
              <mc:Choice xmlns:v="urn:schemas-microsoft-com:vml" Requires="v">
                <p:oleObj name="Equation" r:id="rId4" imgW="749300" imgH="368300" progId="Equation.3">
                  <p:embed/>
                </p:oleObj>
              </mc:Choice>
              <mc:Fallback>
                <p:oleObj name="Equation" r:id="rId4" imgW="749300" imgH="3683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12631" r="-12631"/>
                      <a:stretch>
                        <a:fillRect/>
                      </a:stretch>
                    </p:blipFill>
                    <p:spPr bwMode="auto">
                      <a:xfrm>
                        <a:off x="3048000" y="2209800"/>
                        <a:ext cx="1570172" cy="615703"/>
                      </a:xfrm>
                      <a:prstGeom prst="rect">
                        <a:avLst/>
                      </a:prstGeom>
                      <a:solidFill>
                        <a:srgbClr val="EFFF5D"/>
                      </a:solidFill>
                      <a:ln>
                        <a:noFill/>
                      </a:ln>
                      <a:effec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926944894"/>
              </p:ext>
            </p:extLst>
          </p:nvPr>
        </p:nvGraphicFramePr>
        <p:xfrm>
          <a:off x="3100388" y="4246563"/>
          <a:ext cx="1463675" cy="658812"/>
        </p:xfrm>
        <a:graphic>
          <a:graphicData uri="http://schemas.openxmlformats.org/presentationml/2006/ole">
            <mc:AlternateContent xmlns:mc="http://schemas.openxmlformats.org/markup-compatibility/2006">
              <mc:Choice xmlns:v="urn:schemas-microsoft-com:vml" Requires="v">
                <p:oleObj name="Equation" r:id="rId6" imgW="698400" imgH="393480" progId="Equation.3">
                  <p:embed/>
                </p:oleObj>
              </mc:Choice>
              <mc:Fallback>
                <p:oleObj name="Equation" r:id="rId6" imgW="698400" imgH="393480" progId="Equation.3">
                  <p:embed/>
                  <p:pic>
                    <p:nvPicPr>
                      <p:cNvPr id="0" name="Object 6"/>
                      <p:cNvPicPr>
                        <a:picLocks noChangeAspect="1" noChangeArrowheads="1"/>
                      </p:cNvPicPr>
                      <p:nvPr/>
                    </p:nvPicPr>
                    <p:blipFill>
                      <a:blip r:embed="rId7"/>
                      <a:srcRect l="-12631" r="-12631"/>
                      <a:stretch>
                        <a:fillRect/>
                      </a:stretch>
                    </p:blipFill>
                    <p:spPr bwMode="auto">
                      <a:xfrm>
                        <a:off x="3100388" y="4246563"/>
                        <a:ext cx="1463675" cy="658812"/>
                      </a:xfrm>
                      <a:prstGeom prst="rect">
                        <a:avLst/>
                      </a:prstGeom>
                      <a:solidFill>
                        <a:srgbClr val="EFFF5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21023016"/>
              </p:ext>
            </p:extLst>
          </p:nvPr>
        </p:nvGraphicFramePr>
        <p:xfrm>
          <a:off x="2971800" y="6069651"/>
          <a:ext cx="1740035" cy="559749"/>
        </p:xfrm>
        <a:graphic>
          <a:graphicData uri="http://schemas.openxmlformats.org/presentationml/2006/ole">
            <mc:AlternateContent xmlns:mc="http://schemas.openxmlformats.org/markup-compatibility/2006">
              <mc:Choice xmlns:v="urn:schemas-microsoft-com:vml" Requires="v">
                <p:oleObj name="Equation" r:id="rId8" imgW="1041120" imgH="419040" progId="Equation.3">
                  <p:embed/>
                </p:oleObj>
              </mc:Choice>
              <mc:Fallback>
                <p:oleObj name="Equation" r:id="rId8" imgW="1041120" imgH="419040" progId="Equation.3">
                  <p:embed/>
                  <p:pic>
                    <p:nvPicPr>
                      <p:cNvPr id="0" name="Object 2"/>
                      <p:cNvPicPr>
                        <a:picLocks noChangeAspect="1" noChangeArrowheads="1"/>
                      </p:cNvPicPr>
                      <p:nvPr/>
                    </p:nvPicPr>
                    <p:blipFill>
                      <a:blip r:embed="rId9"/>
                      <a:srcRect l="-12631" r="-12631"/>
                      <a:stretch>
                        <a:fillRect/>
                      </a:stretch>
                    </p:blipFill>
                    <p:spPr bwMode="auto">
                      <a:xfrm>
                        <a:off x="2971800" y="6069651"/>
                        <a:ext cx="1740035" cy="559749"/>
                      </a:xfrm>
                      <a:prstGeom prst="rect">
                        <a:avLst/>
                      </a:prstGeom>
                      <a:solidFill>
                        <a:srgbClr val="EFFF5D"/>
                      </a:solidFill>
                      <a:ln>
                        <a:noFill/>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44AA58-0F10-48FC-A6BD-0070D8C0A3DC}" type="datetime1">
              <a:rPr lang="en-US"/>
              <a:pPr eaLnBrk="1" hangingPunct="1"/>
              <a:t>4/15/2021</a:t>
            </a:fld>
            <a:endParaRPr lang="en-US"/>
          </a:p>
        </p:txBody>
      </p:sp>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201A44-58C4-45B7-9694-FCD9616CADC0}" type="slidenum">
              <a:rPr lang="en-US"/>
              <a:pPr eaLnBrk="1" hangingPunct="1"/>
              <a:t>4</a:t>
            </a:fld>
            <a:endParaRPr lang="en-US"/>
          </a:p>
        </p:txBody>
      </p:sp>
      <p:sp>
        <p:nvSpPr>
          <p:cNvPr id="159747" name="Rectangle 3"/>
          <p:cNvSpPr>
            <a:spLocks noGrp="1" noChangeArrowheads="1"/>
          </p:cNvSpPr>
          <p:nvPr>
            <p:ph type="body" idx="1"/>
          </p:nvPr>
        </p:nvSpPr>
        <p:spPr>
          <a:xfrm>
            <a:off x="304800" y="5334000"/>
            <a:ext cx="8305800" cy="990600"/>
          </a:xfrm>
        </p:spPr>
        <p:txBody>
          <a:bodyPr/>
          <a:lstStyle/>
          <a:p>
            <a:pPr marL="0" indent="0" eaLnBrk="1" hangingPunct="1">
              <a:lnSpc>
                <a:spcPct val="80000"/>
              </a:lnSpc>
            </a:pPr>
            <a:r>
              <a:rPr lang="en-US" altLang="zh-CN" sz="1600">
                <a:ea typeface="宋体" pitchFamily="2" charset="-122"/>
              </a:rPr>
              <a:t>CHANGING TENSION OF  THE STRING AFFECTS THE SPEED OF WAVE PROPAGATION AND CHANGES THE FUNDAMENTAL FREQUENCY</a:t>
            </a:r>
          </a:p>
          <a:p>
            <a:pPr marL="0" indent="0" eaLnBrk="1" hangingPunct="1">
              <a:lnSpc>
                <a:spcPct val="80000"/>
              </a:lnSpc>
            </a:pPr>
            <a:r>
              <a:rPr lang="en-US" altLang="zh-CN" sz="1600">
                <a:ea typeface="宋体" pitchFamily="2" charset="-122"/>
              </a:rPr>
              <a:t>THE BRIDGE ACTS AS A FRET THAT EFFECTIVELY CHANGES THE LENGTH OF THE WIRE AND THE FUNDAMENTAL FREQUENCY </a:t>
            </a:r>
          </a:p>
        </p:txBody>
      </p:sp>
      <p:pic>
        <p:nvPicPr>
          <p:cNvPr id="17414" name="Picture 4" descr="4B-10_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91740"/>
            <a:ext cx="35814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9" name="AutoShape 5"/>
          <p:cNvSpPr>
            <a:spLocks noChangeArrowheads="1"/>
          </p:cNvSpPr>
          <p:nvPr/>
        </p:nvSpPr>
        <p:spPr bwMode="auto">
          <a:xfrm>
            <a:off x="1104900" y="924940"/>
            <a:ext cx="3048000" cy="1066800"/>
          </a:xfrm>
          <a:prstGeom prst="wedgeEllipseCallout">
            <a:avLst>
              <a:gd name="adj1" fmla="val 15000"/>
              <a:gd name="adj2" fmla="val 69194"/>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400" b="1" dirty="0">
                <a:solidFill>
                  <a:srgbClr val="669900"/>
                </a:solidFill>
                <a:ea typeface="宋体" pitchFamily="2" charset="-122"/>
              </a:rPr>
              <a:t>What is the purpose of tightening or loosening the string </a:t>
            </a:r>
            <a:r>
              <a:rPr lang="en-US" altLang="zh-CN" sz="1400" b="1" dirty="0">
                <a:solidFill>
                  <a:srgbClr val="CC0000"/>
                </a:solidFill>
                <a:ea typeface="宋体" pitchFamily="2" charset="-122"/>
              </a:rPr>
              <a:t>?</a:t>
            </a:r>
            <a:r>
              <a:rPr lang="en-US" altLang="zh-CN" sz="1400" b="1" dirty="0">
                <a:solidFill>
                  <a:srgbClr val="669900"/>
                </a:solidFill>
                <a:ea typeface="宋体" pitchFamily="2" charset="-122"/>
              </a:rPr>
              <a:t> What role do the frets play </a:t>
            </a:r>
            <a:r>
              <a:rPr lang="en-US" altLang="zh-CN" sz="1400" b="1" dirty="0">
                <a:solidFill>
                  <a:srgbClr val="CC0000"/>
                </a:solidFill>
                <a:ea typeface="宋体" pitchFamily="2" charset="-122"/>
              </a:rPr>
              <a:t>? </a:t>
            </a:r>
          </a:p>
        </p:txBody>
      </p:sp>
      <p:pic>
        <p:nvPicPr>
          <p:cNvPr id="159750" name="Picture 6" descr="4B-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124200"/>
            <a:ext cx="3505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Text Box 8"/>
          <p:cNvSpPr txBox="1">
            <a:spLocks noChangeArrowheads="1"/>
          </p:cNvSpPr>
          <p:nvPr/>
        </p:nvSpPr>
        <p:spPr bwMode="auto">
          <a:xfrm>
            <a:off x="4876800" y="4152900"/>
            <a:ext cx="159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zh-CN" sz="1600" b="1" dirty="0">
                <a:solidFill>
                  <a:srgbClr val="CC0000"/>
                </a:solidFill>
                <a:ea typeface="宋体" pitchFamily="2" charset="-122"/>
              </a:rPr>
              <a:t>Chinese Zither</a:t>
            </a:r>
          </a:p>
        </p:txBody>
      </p:sp>
      <p:sp>
        <p:nvSpPr>
          <p:cNvPr id="159753" name="Text Box 9"/>
          <p:cNvSpPr txBox="1">
            <a:spLocks noChangeArrowheads="1"/>
          </p:cNvSpPr>
          <p:nvPr/>
        </p:nvSpPr>
        <p:spPr bwMode="auto">
          <a:xfrm>
            <a:off x="1614920" y="3276600"/>
            <a:ext cx="2524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600" b="1" dirty="0">
                <a:solidFill>
                  <a:srgbClr val="CC0000"/>
                </a:solidFill>
                <a:ea typeface="宋体" pitchFamily="2" charset="-122"/>
              </a:rPr>
              <a:t>Real Musical Instrument</a:t>
            </a:r>
          </a:p>
        </p:txBody>
      </p:sp>
      <p:sp>
        <p:nvSpPr>
          <p:cNvPr id="17420" name="Rectangle 10"/>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dirty="0">
                <a:ea typeface="宋体" pitchFamily="2" charset="-122"/>
              </a:rPr>
              <a:t>4B-10 MONOCHORD</a:t>
            </a:r>
          </a:p>
        </p:txBody>
      </p:sp>
      <p:pic>
        <p:nvPicPr>
          <p:cNvPr id="13" name="Picture 3" descr="15_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1143000"/>
            <a:ext cx="2667000" cy="169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620599403"/>
              </p:ext>
            </p:extLst>
          </p:nvPr>
        </p:nvGraphicFramePr>
        <p:xfrm>
          <a:off x="74122" y="4144962"/>
          <a:ext cx="1400695" cy="1135980"/>
        </p:xfrm>
        <a:graphic>
          <a:graphicData uri="http://schemas.openxmlformats.org/presentationml/2006/ole">
            <mc:AlternateContent xmlns:mc="http://schemas.openxmlformats.org/markup-compatibility/2006">
              <mc:Choice xmlns:v="urn:schemas-microsoft-com:vml" Requires="v">
                <p:oleObj name="Equation" r:id="rId6" imgW="825500" imgH="838200" progId="Equation.3">
                  <p:embed/>
                </p:oleObj>
              </mc:Choice>
              <mc:Fallback>
                <p:oleObj name="Equation" r:id="rId6" imgW="825500" imgH="8382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l="-12631" r="-12631"/>
                      <a:stretch>
                        <a:fillRect/>
                      </a:stretch>
                    </p:blipFill>
                    <p:spPr bwMode="auto">
                      <a:xfrm>
                        <a:off x="74122" y="4144962"/>
                        <a:ext cx="1400695" cy="1135980"/>
                      </a:xfrm>
                      <a:prstGeom prst="rect">
                        <a:avLst/>
                      </a:prstGeom>
                      <a:solidFill>
                        <a:srgbClr val="EFFF5D"/>
                      </a:solidFill>
                      <a:ln>
                        <a:noFill/>
                      </a:ln>
                      <a:effec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07190979"/>
              </p:ext>
            </p:extLst>
          </p:nvPr>
        </p:nvGraphicFramePr>
        <p:xfrm>
          <a:off x="1885867" y="4260850"/>
          <a:ext cx="2152733" cy="844550"/>
        </p:xfrm>
        <a:graphic>
          <a:graphicData uri="http://schemas.openxmlformats.org/presentationml/2006/ole">
            <mc:AlternateContent xmlns:mc="http://schemas.openxmlformats.org/markup-compatibility/2006">
              <mc:Choice xmlns:v="urn:schemas-microsoft-com:vml" Requires="v">
                <p:oleObj name="Equation" r:id="rId8" imgW="749300" imgH="368300" progId="Equation.3">
                  <p:embed/>
                </p:oleObj>
              </mc:Choice>
              <mc:Fallback>
                <p:oleObj name="Equation" r:id="rId8" imgW="749300" imgH="3683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l="-12631" r="-12631"/>
                      <a:stretch>
                        <a:fillRect/>
                      </a:stretch>
                    </p:blipFill>
                    <p:spPr bwMode="auto">
                      <a:xfrm>
                        <a:off x="1885867" y="4260850"/>
                        <a:ext cx="2152733" cy="844550"/>
                      </a:xfrm>
                      <a:prstGeom prst="rect">
                        <a:avLst/>
                      </a:prstGeom>
                      <a:solidFill>
                        <a:srgbClr val="EFFF5D"/>
                      </a:solidFill>
                      <a:ln>
                        <a:noFill/>
                      </a:ln>
                    </p:spPr>
                  </p:pic>
                </p:oleObj>
              </mc:Fallback>
            </mc:AlternateContent>
          </a:graphicData>
        </a:graphic>
      </p:graphicFrame>
    </p:spTree>
    <p:extLst>
      <p:ext uri="{BB962C8B-B14F-4D97-AF65-F5344CB8AC3E}">
        <p14:creationId xmlns:p14="http://schemas.microsoft.com/office/powerpoint/2010/main" val="823082834"/>
      </p:ext>
    </p:extLst>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4" name="Rectangle 2"/>
          <p:cNvSpPr>
            <a:spLocks noGrp="1" noChangeArrowheads="1"/>
          </p:cNvSpPr>
          <p:nvPr>
            <p:ph type="title"/>
          </p:nvPr>
        </p:nvSpPr>
        <p:spPr>
          <a:xfrm>
            <a:off x="533400" y="444500"/>
            <a:ext cx="8001000" cy="1800225"/>
          </a:xfrm>
        </p:spPr>
        <p:txBody>
          <a:bodyPr/>
          <a:lstStyle/>
          <a:p>
            <a:r>
              <a:rPr lang="en-US" sz="2800">
                <a:solidFill>
                  <a:srgbClr val="EFFF5D"/>
                </a:solidFill>
                <a:latin typeface="Comic Sans MS" pitchFamily="79" charset="0"/>
              </a:rPr>
              <a:t>A guitar string has a mass of 4 g, a length of 74 cm, and a tension of 400 N.  These values produce a wave speed of 274 m/s.  </a:t>
            </a:r>
            <a:br>
              <a:rPr lang="en-US" sz="2800">
                <a:solidFill>
                  <a:srgbClr val="EFFF5D"/>
                </a:solidFill>
                <a:latin typeface="Comic Sans MS" pitchFamily="79" charset="0"/>
              </a:rPr>
            </a:br>
            <a:r>
              <a:rPr lang="en-US" sz="2800">
                <a:solidFill>
                  <a:srgbClr val="EFFF5D"/>
                </a:solidFill>
                <a:latin typeface="Comic Sans MS" pitchFamily="79" charset="0"/>
              </a:rPr>
              <a:t>What is its fundamental frequency?</a:t>
            </a:r>
            <a:endParaRPr lang="en-US"/>
          </a:p>
        </p:txBody>
      </p:sp>
      <p:sp>
        <p:nvSpPr>
          <p:cNvPr id="2010115" name="Rectangle 3"/>
          <p:cNvSpPr>
            <a:spLocks noGrp="1" noChangeArrowheads="1"/>
          </p:cNvSpPr>
          <p:nvPr>
            <p:ph type="body" idx="1"/>
          </p:nvPr>
        </p:nvSpPr>
        <p:spPr>
          <a:xfrm>
            <a:off x="1066800" y="2743200"/>
            <a:ext cx="2667000" cy="2971800"/>
          </a:xfrm>
        </p:spPr>
        <p:txBody>
          <a:bodyPr/>
          <a:lstStyle/>
          <a:p>
            <a:pPr marL="609600" indent="-609600">
              <a:buFont typeface="Arial" charset="0"/>
              <a:buAutoNum type="alphaLcParenR"/>
            </a:pPr>
            <a:r>
              <a:rPr lang="en-US" sz="2400">
                <a:latin typeface="Comic Sans MS" pitchFamily="79" charset="0"/>
              </a:rPr>
              <a:t>1.85 Hz</a:t>
            </a:r>
          </a:p>
          <a:p>
            <a:pPr marL="609600" indent="-609600">
              <a:buFont typeface="Arial" charset="0"/>
              <a:buAutoNum type="alphaLcParenR"/>
            </a:pPr>
            <a:r>
              <a:rPr lang="en-US" sz="2400">
                <a:latin typeface="Comic Sans MS" pitchFamily="79" charset="0"/>
              </a:rPr>
              <a:t>3.70 Hz</a:t>
            </a:r>
          </a:p>
          <a:p>
            <a:pPr marL="609600" indent="-609600">
              <a:buFont typeface="Arial" charset="0"/>
              <a:buAutoNum type="alphaLcParenR"/>
            </a:pPr>
            <a:r>
              <a:rPr lang="en-US" sz="2400">
                <a:latin typeface="Comic Sans MS" pitchFamily="79" charset="0"/>
              </a:rPr>
              <a:t>185 Hz</a:t>
            </a:r>
          </a:p>
          <a:p>
            <a:pPr marL="609600" indent="-609600">
              <a:buFont typeface="Arial" charset="0"/>
              <a:buAutoNum type="alphaLcParenR"/>
            </a:pPr>
            <a:r>
              <a:rPr lang="en-US" sz="2400">
                <a:latin typeface="Comic Sans MS" pitchFamily="79" charset="0"/>
              </a:rPr>
              <a:t>274 Hz</a:t>
            </a:r>
          </a:p>
          <a:p>
            <a:pPr marL="609600" indent="-609600">
              <a:buFont typeface="Arial" charset="0"/>
              <a:buAutoNum type="alphaLcParenR"/>
            </a:pPr>
            <a:r>
              <a:rPr lang="en-US" sz="2400">
                <a:latin typeface="Comic Sans MS" pitchFamily="79" charset="0"/>
              </a:rPr>
              <a:t>370 Hz</a:t>
            </a:r>
          </a:p>
        </p:txBody>
      </p:sp>
      <p:graphicFrame>
        <p:nvGraphicFramePr>
          <p:cNvPr id="2010116" name="Object 4"/>
          <p:cNvGraphicFramePr>
            <a:graphicFrameLocks noChangeAspect="1"/>
          </p:cNvGraphicFramePr>
          <p:nvPr/>
        </p:nvGraphicFramePr>
        <p:xfrm>
          <a:off x="4724400" y="2590800"/>
          <a:ext cx="2906713" cy="3473450"/>
        </p:xfrm>
        <a:graphic>
          <a:graphicData uri="http://schemas.openxmlformats.org/presentationml/2006/ole">
            <mc:AlternateContent xmlns:mc="http://schemas.openxmlformats.org/markup-compatibility/2006">
              <mc:Choice xmlns:v="urn:schemas-microsoft-com:vml" Requires="v">
                <p:oleObj name="Equation" r:id="rId3" imgW="1270000" imgH="1676400" progId="Equation.3">
                  <p:embed/>
                </p:oleObj>
              </mc:Choice>
              <mc:Fallback>
                <p:oleObj name="Equation" r:id="rId3" imgW="1270000" imgH="1676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5142" r="-5142"/>
                      <a:stretch>
                        <a:fillRect/>
                      </a:stretch>
                    </p:blipFill>
                    <p:spPr bwMode="auto">
                      <a:xfrm>
                        <a:off x="4724400" y="2590800"/>
                        <a:ext cx="2906713" cy="34734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10116"/>
                                        </p:tgtEl>
                                        <p:attrNameLst>
                                          <p:attrName>style.visibility</p:attrName>
                                        </p:attrNameLst>
                                      </p:cBhvr>
                                      <p:to>
                                        <p:strVal val="visible"/>
                                      </p:to>
                                    </p:set>
                                    <p:animEffect transition="in" filter="fade">
                                      <p:cBhvr>
                                        <p:cTn id="7" dur="1000"/>
                                        <p:tgtEl>
                                          <p:spTgt spid="2010116"/>
                                        </p:tgtEl>
                                      </p:cBhvr>
                                    </p:animEffect>
                                    <p:anim calcmode="lin" valueType="num">
                                      <p:cBhvr>
                                        <p:cTn id="8" dur="1000" fill="hold"/>
                                        <p:tgtEl>
                                          <p:spTgt spid="2010116"/>
                                        </p:tgtEl>
                                        <p:attrNameLst>
                                          <p:attrName>ppt_x</p:attrName>
                                        </p:attrNameLst>
                                      </p:cBhvr>
                                      <p:tavLst>
                                        <p:tav tm="0">
                                          <p:val>
                                            <p:strVal val="#ppt_x"/>
                                          </p:val>
                                        </p:tav>
                                        <p:tav tm="100000">
                                          <p:val>
                                            <p:strVal val="#ppt_x"/>
                                          </p:val>
                                        </p:tav>
                                      </p:tavLst>
                                    </p:anim>
                                    <p:anim calcmode="lin" valueType="num">
                                      <p:cBhvr>
                                        <p:cTn id="9" dur="1000" fill="hold"/>
                                        <p:tgtEl>
                                          <p:spTgt spid="2010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882" name="Rectangle 2"/>
          <p:cNvSpPr>
            <a:spLocks noGrp="1" noChangeArrowheads="1"/>
          </p:cNvSpPr>
          <p:nvPr>
            <p:ph type="title"/>
          </p:nvPr>
        </p:nvSpPr>
        <p:spPr>
          <a:xfrm>
            <a:off x="533400" y="222022"/>
            <a:ext cx="8229600" cy="2246769"/>
          </a:xfrm>
        </p:spPr>
        <p:txBody>
          <a:bodyPr/>
          <a:lstStyle/>
          <a:p>
            <a:r>
              <a:rPr lang="en-US" sz="2800" b="1" dirty="0">
                <a:solidFill>
                  <a:srgbClr val="FF0000"/>
                </a:solidFill>
                <a:latin typeface="Comic Sans MS" pitchFamily="79" charset="0"/>
              </a:rPr>
              <a:t>Quiz</a:t>
            </a:r>
            <a:r>
              <a:rPr lang="en-US" sz="2800" dirty="0">
                <a:solidFill>
                  <a:srgbClr val="EFFF5D"/>
                </a:solidFill>
                <a:latin typeface="Comic Sans MS" pitchFamily="79" charset="0"/>
              </a:rPr>
              <a:t>: A guitar string has a mass of 4 g, a length of 74 cm, and a tension of 400 N.  These values produce a wave speed of 274 m/s.  What is the frequency of the second harmonic?</a:t>
            </a:r>
            <a:endParaRPr lang="en-US" dirty="0"/>
          </a:p>
        </p:txBody>
      </p:sp>
      <p:sp>
        <p:nvSpPr>
          <p:cNvPr id="2042883" name="Rectangle 3"/>
          <p:cNvSpPr>
            <a:spLocks noGrp="1" noChangeArrowheads="1"/>
          </p:cNvSpPr>
          <p:nvPr>
            <p:ph type="body" idx="1"/>
          </p:nvPr>
        </p:nvSpPr>
        <p:spPr>
          <a:xfrm>
            <a:off x="1066800" y="2743200"/>
            <a:ext cx="2667000" cy="2971800"/>
          </a:xfrm>
        </p:spPr>
        <p:txBody>
          <a:bodyPr/>
          <a:lstStyle/>
          <a:p>
            <a:pPr marL="609600" indent="-609600">
              <a:buFont typeface="Arial" charset="0"/>
              <a:buAutoNum type="alphaLcParenR"/>
            </a:pPr>
            <a:r>
              <a:rPr lang="en-US" sz="2400">
                <a:latin typeface="Comic Sans MS" pitchFamily="79" charset="0"/>
              </a:rPr>
              <a:t>92.5 Hz</a:t>
            </a:r>
          </a:p>
          <a:p>
            <a:pPr marL="609600" indent="-609600">
              <a:buFont typeface="Arial" charset="0"/>
              <a:buAutoNum type="alphaLcParenR"/>
            </a:pPr>
            <a:r>
              <a:rPr lang="en-US" sz="2400">
                <a:latin typeface="Comic Sans MS" pitchFamily="79" charset="0"/>
              </a:rPr>
              <a:t>123 Hz</a:t>
            </a:r>
          </a:p>
          <a:p>
            <a:pPr marL="609600" indent="-609600">
              <a:buFont typeface="Arial" charset="0"/>
              <a:buAutoNum type="alphaLcParenR"/>
            </a:pPr>
            <a:r>
              <a:rPr lang="en-US" sz="2400">
                <a:latin typeface="Comic Sans MS" pitchFamily="79" charset="0"/>
              </a:rPr>
              <a:t>185 Hz</a:t>
            </a:r>
          </a:p>
          <a:p>
            <a:pPr marL="609600" indent="-609600">
              <a:buFont typeface="Arial" charset="0"/>
              <a:buAutoNum type="alphaLcParenR"/>
            </a:pPr>
            <a:r>
              <a:rPr lang="en-US" sz="2400">
                <a:latin typeface="Comic Sans MS" pitchFamily="79" charset="0"/>
              </a:rPr>
              <a:t>370 Hz</a:t>
            </a:r>
          </a:p>
          <a:p>
            <a:pPr marL="609600" indent="-609600">
              <a:buFont typeface="Arial" charset="0"/>
              <a:buAutoNum type="alphaLcParenR"/>
            </a:pPr>
            <a:r>
              <a:rPr lang="en-US" sz="2400">
                <a:latin typeface="Comic Sans MS" pitchFamily="79" charset="0"/>
              </a:rPr>
              <a:t>740 Hz</a:t>
            </a:r>
          </a:p>
        </p:txBody>
      </p:sp>
      <p:graphicFrame>
        <p:nvGraphicFramePr>
          <p:cNvPr id="2042884" name="Object 4"/>
          <p:cNvGraphicFramePr>
            <a:graphicFrameLocks noChangeAspect="1"/>
          </p:cNvGraphicFramePr>
          <p:nvPr/>
        </p:nvGraphicFramePr>
        <p:xfrm>
          <a:off x="4710113" y="2590800"/>
          <a:ext cx="2935287" cy="3473450"/>
        </p:xfrm>
        <a:graphic>
          <a:graphicData uri="http://schemas.openxmlformats.org/presentationml/2006/ole">
            <mc:AlternateContent xmlns:mc="http://schemas.openxmlformats.org/markup-compatibility/2006">
              <mc:Choice xmlns:v="urn:schemas-microsoft-com:vml" Requires="v">
                <p:oleObj name="Equation" r:id="rId3" imgW="1282700" imgH="1676400" progId="Equation.3">
                  <p:embed/>
                </p:oleObj>
              </mc:Choice>
              <mc:Fallback>
                <p:oleObj name="Equation" r:id="rId3" imgW="1282700" imgH="1676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5142" r="-5142"/>
                      <a:stretch>
                        <a:fillRect/>
                      </a:stretch>
                    </p:blipFill>
                    <p:spPr bwMode="auto">
                      <a:xfrm>
                        <a:off x="4710113" y="2590800"/>
                        <a:ext cx="2935287" cy="34734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2884"/>
                                        </p:tgtEl>
                                        <p:attrNameLst>
                                          <p:attrName>style.visibility</p:attrName>
                                        </p:attrNameLst>
                                      </p:cBhvr>
                                      <p:to>
                                        <p:strVal val="visible"/>
                                      </p:to>
                                    </p:set>
                                    <p:animEffect transition="in" filter="fade">
                                      <p:cBhvr>
                                        <p:cTn id="7" dur="1000"/>
                                        <p:tgtEl>
                                          <p:spTgt spid="2042884"/>
                                        </p:tgtEl>
                                      </p:cBhvr>
                                    </p:animEffect>
                                    <p:anim calcmode="lin" valueType="num">
                                      <p:cBhvr>
                                        <p:cTn id="8" dur="1000" fill="hold"/>
                                        <p:tgtEl>
                                          <p:spTgt spid="2042884"/>
                                        </p:tgtEl>
                                        <p:attrNameLst>
                                          <p:attrName>ppt_x</p:attrName>
                                        </p:attrNameLst>
                                      </p:cBhvr>
                                      <p:tavLst>
                                        <p:tav tm="0">
                                          <p:val>
                                            <p:strVal val="#ppt_x"/>
                                          </p:val>
                                        </p:tav>
                                        <p:tav tm="100000">
                                          <p:val>
                                            <p:strVal val="#ppt_x"/>
                                          </p:val>
                                        </p:tav>
                                      </p:tavLst>
                                    </p:anim>
                                    <p:anim calcmode="lin" valueType="num">
                                      <p:cBhvr>
                                        <p:cTn id="9" dur="1000" fill="hold"/>
                                        <p:tgtEl>
                                          <p:spTgt spid="20428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4210" name="Rectangle 2"/>
          <p:cNvSpPr>
            <a:spLocks noGrp="1" noChangeArrowheads="1"/>
          </p:cNvSpPr>
          <p:nvPr>
            <p:ph type="body" idx="1"/>
          </p:nvPr>
        </p:nvSpPr>
        <p:spPr>
          <a:xfrm>
            <a:off x="228600" y="762000"/>
            <a:ext cx="8915400" cy="5257800"/>
          </a:xfrm>
        </p:spPr>
        <p:txBody>
          <a:bodyPr/>
          <a:lstStyle/>
          <a:p>
            <a:pPr>
              <a:lnSpc>
                <a:spcPct val="80000"/>
              </a:lnSpc>
              <a:spcBef>
                <a:spcPct val="30000"/>
              </a:spcBef>
            </a:pPr>
            <a:r>
              <a:rPr lang="en-US" sz="2400" dirty="0"/>
              <a:t>A </a:t>
            </a:r>
            <a:r>
              <a:rPr lang="en-US" sz="2400" b="1" i="1" dirty="0">
                <a:solidFill>
                  <a:schemeClr val="accent1"/>
                </a:solidFill>
              </a:rPr>
              <a:t>sound wave</a:t>
            </a:r>
            <a:r>
              <a:rPr lang="en-US" sz="2400" dirty="0"/>
              <a:t> consists of pressure variations in air.</a:t>
            </a:r>
          </a:p>
          <a:p>
            <a:pPr lvl="1">
              <a:lnSpc>
                <a:spcPct val="80000"/>
              </a:lnSpc>
              <a:spcBef>
                <a:spcPct val="55000"/>
              </a:spcBef>
            </a:pPr>
            <a:r>
              <a:rPr lang="en-US" sz="2000" dirty="0">
                <a:solidFill>
                  <a:srgbClr val="E2FFC4"/>
                </a:solidFill>
              </a:rPr>
              <a:t>The diaphragm of a speaker oscillates back and forth, producing regions of higher pressure and lower pressure.</a:t>
            </a:r>
          </a:p>
          <a:p>
            <a:pPr lvl="1">
              <a:lnSpc>
                <a:spcPct val="80000"/>
              </a:lnSpc>
              <a:spcBef>
                <a:spcPct val="55000"/>
              </a:spcBef>
            </a:pPr>
            <a:r>
              <a:rPr lang="en-US" sz="2000" dirty="0">
                <a:solidFill>
                  <a:srgbClr val="E2FFC4"/>
                </a:solidFill>
              </a:rPr>
              <a:t>These regions propagate through the air as variations in air pressure and density, forming a </a:t>
            </a:r>
            <a:r>
              <a:rPr lang="en-US" sz="2000" b="1" i="1" dirty="0">
                <a:solidFill>
                  <a:srgbClr val="FF5924"/>
                </a:solidFill>
              </a:rPr>
              <a:t>longitudinal</a:t>
            </a:r>
            <a:r>
              <a:rPr lang="en-US" sz="2000" dirty="0">
                <a:solidFill>
                  <a:srgbClr val="FF5924"/>
                </a:solidFill>
              </a:rPr>
              <a:t> </a:t>
            </a:r>
            <a:r>
              <a:rPr lang="en-US" sz="2000" dirty="0">
                <a:solidFill>
                  <a:srgbClr val="E2FFC4"/>
                </a:solidFill>
              </a:rPr>
              <a:t>sound wave.</a:t>
            </a:r>
          </a:p>
        </p:txBody>
      </p:sp>
      <p:pic>
        <p:nvPicPr>
          <p:cNvPr id="2014213" name="Picture 5" descr="15_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938" y="4724400"/>
            <a:ext cx="2894662" cy="191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Grp="1" noChangeArrowheads="1"/>
          </p:cNvSpPr>
          <p:nvPr>
            <p:ph type="title"/>
          </p:nvPr>
        </p:nvSpPr>
        <p:spPr>
          <a:xfrm>
            <a:off x="685800" y="0"/>
            <a:ext cx="7772400" cy="762000"/>
          </a:xfrm>
        </p:spPr>
        <p:txBody>
          <a:bodyPr/>
          <a:lstStyle/>
          <a:p>
            <a:r>
              <a:rPr lang="en-US" dirty="0"/>
              <a:t>Sound Waves</a:t>
            </a:r>
          </a:p>
        </p:txBody>
      </p:sp>
      <p:sp>
        <p:nvSpPr>
          <p:cNvPr id="2" name="Rectangle 1"/>
          <p:cNvSpPr/>
          <p:nvPr/>
        </p:nvSpPr>
        <p:spPr>
          <a:xfrm>
            <a:off x="4364421" y="2562376"/>
            <a:ext cx="4572000" cy="2092881"/>
          </a:xfrm>
          <a:prstGeom prst="rect">
            <a:avLst/>
          </a:prstGeom>
        </p:spPr>
        <p:txBody>
          <a:bodyPr>
            <a:spAutoFit/>
          </a:bodyPr>
          <a:lstStyle/>
          <a:p>
            <a:pPr lvl="1">
              <a:lnSpc>
                <a:spcPct val="80000"/>
              </a:lnSpc>
              <a:spcBef>
                <a:spcPct val="40000"/>
              </a:spcBef>
            </a:pPr>
            <a:r>
              <a:rPr lang="en-US" sz="2500" dirty="0">
                <a:solidFill>
                  <a:srgbClr val="E2FFC4"/>
                </a:solidFill>
              </a:rPr>
              <a:t>In room temperature air, sound waves travel  with a speed of 340 m/s or 750 MPH.</a:t>
            </a:r>
          </a:p>
          <a:p>
            <a:pPr lvl="1">
              <a:lnSpc>
                <a:spcPct val="80000"/>
              </a:lnSpc>
              <a:spcBef>
                <a:spcPct val="40000"/>
              </a:spcBef>
            </a:pPr>
            <a:r>
              <a:rPr lang="en-US" sz="2500" dirty="0">
                <a:solidFill>
                  <a:srgbClr val="E2FFC4"/>
                </a:solidFill>
              </a:rPr>
              <a:t>Sound waves can also travel through liquids and solids, often with higher speeds.</a:t>
            </a:r>
          </a:p>
        </p:txBody>
      </p:sp>
      <p:pic>
        <p:nvPicPr>
          <p:cNvPr id="6" name="Picture 4" descr="15_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119487"/>
            <a:ext cx="4626588" cy="32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355" name="Rectangle 3"/>
          <p:cNvSpPr>
            <a:spLocks noGrp="1" noChangeArrowheads="1"/>
          </p:cNvSpPr>
          <p:nvPr>
            <p:ph type="body" idx="1"/>
          </p:nvPr>
        </p:nvSpPr>
        <p:spPr>
          <a:xfrm>
            <a:off x="228600" y="304800"/>
            <a:ext cx="8915400" cy="5867400"/>
          </a:xfrm>
        </p:spPr>
        <p:txBody>
          <a:bodyPr/>
          <a:lstStyle/>
          <a:p>
            <a:pPr>
              <a:lnSpc>
                <a:spcPct val="80000"/>
              </a:lnSpc>
              <a:spcBef>
                <a:spcPct val="30000"/>
              </a:spcBef>
            </a:pPr>
            <a:r>
              <a:rPr lang="en-US" sz="2400" dirty="0"/>
              <a:t>Interference phenomena such as standing waves can be observed in sound waves.</a:t>
            </a:r>
          </a:p>
          <a:p>
            <a:pPr lvl="1">
              <a:lnSpc>
                <a:spcPct val="80000"/>
              </a:lnSpc>
              <a:spcBef>
                <a:spcPct val="30000"/>
              </a:spcBef>
            </a:pPr>
            <a:endParaRPr lang="en-US" sz="2000" dirty="0"/>
          </a:p>
          <a:p>
            <a:pPr lvl="1">
              <a:lnSpc>
                <a:spcPct val="80000"/>
              </a:lnSpc>
              <a:spcBef>
                <a:spcPct val="30000"/>
              </a:spcBef>
            </a:pPr>
            <a:r>
              <a:rPr lang="en-US" sz="2000" dirty="0"/>
              <a:t>Many musical instruments produce                                    Tuba</a:t>
            </a:r>
          </a:p>
          <a:p>
            <a:pPr lvl="1">
              <a:lnSpc>
                <a:spcPct val="80000"/>
              </a:lnSpc>
              <a:spcBef>
                <a:spcPct val="30000"/>
              </a:spcBef>
            </a:pPr>
            <a:endParaRPr lang="en-US" sz="2000" dirty="0"/>
          </a:p>
          <a:p>
            <a:pPr marL="457200" lvl="1" indent="0">
              <a:lnSpc>
                <a:spcPct val="80000"/>
              </a:lnSpc>
              <a:spcBef>
                <a:spcPct val="30000"/>
              </a:spcBef>
              <a:buNone/>
            </a:pPr>
            <a:r>
              <a:rPr lang="en-US" sz="2000" dirty="0"/>
              <a:t>    standing waves in a tube or pipe.</a:t>
            </a:r>
          </a:p>
          <a:p>
            <a:pPr lvl="1">
              <a:lnSpc>
                <a:spcPct val="80000"/>
              </a:lnSpc>
              <a:spcBef>
                <a:spcPct val="30000"/>
              </a:spcBef>
            </a:pPr>
            <a:endParaRPr lang="en-US" sz="2000" dirty="0"/>
          </a:p>
          <a:p>
            <a:pPr lvl="1">
              <a:lnSpc>
                <a:spcPct val="80000"/>
              </a:lnSpc>
              <a:spcBef>
                <a:spcPct val="30000"/>
              </a:spcBef>
            </a:pPr>
            <a:r>
              <a:rPr lang="en-US" sz="2000" dirty="0"/>
              <a:t>If the tube is closed at one end, such as a bottle, </a:t>
            </a:r>
          </a:p>
          <a:p>
            <a:pPr marL="457200" lvl="1" indent="0">
              <a:lnSpc>
                <a:spcPct val="80000"/>
              </a:lnSpc>
              <a:spcBef>
                <a:spcPct val="30000"/>
              </a:spcBef>
              <a:buNone/>
            </a:pPr>
            <a:r>
              <a:rPr lang="en-US" sz="2000" dirty="0"/>
              <a:t>   there is a </a:t>
            </a:r>
            <a:r>
              <a:rPr lang="en-US" sz="2000" b="1" i="1" dirty="0"/>
              <a:t>displacement node</a:t>
            </a:r>
            <a:r>
              <a:rPr lang="en-US" sz="2000" dirty="0"/>
              <a:t> at the closed end.</a:t>
            </a:r>
          </a:p>
          <a:p>
            <a:pPr lvl="1">
              <a:lnSpc>
                <a:spcPct val="80000"/>
              </a:lnSpc>
              <a:spcBef>
                <a:spcPct val="30000"/>
              </a:spcBef>
            </a:pPr>
            <a:endParaRPr lang="en-US" sz="2000" dirty="0"/>
          </a:p>
          <a:p>
            <a:pPr lvl="1">
              <a:lnSpc>
                <a:spcPct val="80000"/>
              </a:lnSpc>
              <a:spcBef>
                <a:spcPct val="30000"/>
              </a:spcBef>
            </a:pPr>
            <a:r>
              <a:rPr lang="en-US" sz="2000" dirty="0"/>
              <a:t>At the open end, there is a displacement antinode.</a:t>
            </a:r>
          </a:p>
          <a:p>
            <a:pPr>
              <a:lnSpc>
                <a:spcPct val="80000"/>
              </a:lnSpc>
              <a:spcBef>
                <a:spcPct val="40000"/>
              </a:spcBef>
            </a:pPr>
            <a:endParaRPr lang="en-US" sz="2400" dirty="0"/>
          </a:p>
          <a:p>
            <a:pPr>
              <a:lnSpc>
                <a:spcPct val="80000"/>
              </a:lnSpc>
              <a:spcBef>
                <a:spcPct val="40000"/>
              </a:spcBef>
            </a:pPr>
            <a:r>
              <a:rPr lang="en-US" sz="2400" dirty="0"/>
              <a:t>The frequency of the standing  wave can be found from the </a:t>
            </a:r>
          </a:p>
          <a:p>
            <a:pPr>
              <a:lnSpc>
                <a:spcPct val="80000"/>
              </a:lnSpc>
              <a:spcBef>
                <a:spcPct val="0"/>
              </a:spcBef>
              <a:buFont typeface="Wingdings" pitchFamily="79" charset="2"/>
              <a:buNone/>
            </a:pPr>
            <a:r>
              <a:rPr lang="en-US" sz="2400" dirty="0"/>
              <a:t>	speed of sound in air and the wavelength:</a:t>
            </a:r>
          </a:p>
          <a:p>
            <a:pPr>
              <a:lnSpc>
                <a:spcPct val="80000"/>
              </a:lnSpc>
              <a:spcBef>
                <a:spcPct val="0"/>
              </a:spcBef>
              <a:buFont typeface="Wingdings" pitchFamily="79" charset="2"/>
              <a:buNone/>
            </a:pPr>
            <a:endParaRPr lang="en-US" sz="2400" dirty="0"/>
          </a:p>
          <a:p>
            <a:pPr>
              <a:lnSpc>
                <a:spcPct val="80000"/>
              </a:lnSpc>
              <a:spcBef>
                <a:spcPct val="0"/>
              </a:spcBef>
              <a:buFont typeface="Wingdings" pitchFamily="79" charset="2"/>
              <a:buNone/>
            </a:pPr>
            <a:endParaRPr lang="en-US" sz="2400" dirty="0"/>
          </a:p>
          <a:p>
            <a:pPr>
              <a:lnSpc>
                <a:spcPct val="80000"/>
              </a:lnSpc>
              <a:spcBef>
                <a:spcPct val="0"/>
              </a:spcBef>
              <a:buFont typeface="Wingdings" pitchFamily="79" charset="2"/>
              <a:buNone/>
            </a:pPr>
            <a:endParaRPr lang="en-US" sz="2400" dirty="0"/>
          </a:p>
          <a:p>
            <a:pPr>
              <a:lnSpc>
                <a:spcPct val="80000"/>
              </a:lnSpc>
              <a:spcBef>
                <a:spcPct val="0"/>
              </a:spcBef>
              <a:buFont typeface="Wingdings" pitchFamily="79" charset="2"/>
              <a:buNone/>
            </a:pPr>
            <a:endParaRPr lang="en-US" sz="2400" dirty="0"/>
          </a:p>
          <a:p>
            <a:pPr>
              <a:lnSpc>
                <a:spcPct val="80000"/>
              </a:lnSpc>
              <a:spcBef>
                <a:spcPct val="0"/>
              </a:spcBef>
              <a:buFont typeface="Wingdings" pitchFamily="79" charset="2"/>
              <a:buNone/>
            </a:pPr>
            <a:r>
              <a:rPr lang="en-US" sz="2400" dirty="0"/>
              <a:t>	where the wavelength is determined by the length of  the tube.</a:t>
            </a:r>
          </a:p>
        </p:txBody>
      </p:sp>
      <p:graphicFrame>
        <p:nvGraphicFramePr>
          <p:cNvPr id="2020358" name="Object 6"/>
          <p:cNvGraphicFramePr>
            <a:graphicFrameLocks noChangeAspect="1"/>
          </p:cNvGraphicFramePr>
          <p:nvPr>
            <p:extLst>
              <p:ext uri="{D42A27DB-BD31-4B8C-83A1-F6EECF244321}">
                <p14:modId xmlns:p14="http://schemas.microsoft.com/office/powerpoint/2010/main" val="2244525517"/>
              </p:ext>
            </p:extLst>
          </p:nvPr>
        </p:nvGraphicFramePr>
        <p:xfrm>
          <a:off x="3292475" y="5257800"/>
          <a:ext cx="2787650" cy="758825"/>
        </p:xfrm>
        <a:graphic>
          <a:graphicData uri="http://schemas.openxmlformats.org/presentationml/2006/ole">
            <mc:AlternateContent xmlns:mc="http://schemas.openxmlformats.org/markup-compatibility/2006">
              <mc:Choice xmlns:v="urn:schemas-microsoft-com:vml" Requires="v">
                <p:oleObj name="Equation" r:id="rId3" imgW="1079500" imgH="368300" progId="Equation.3">
                  <p:embed/>
                </p:oleObj>
              </mc:Choice>
              <mc:Fallback>
                <p:oleObj name="Equation" r:id="rId3" imgW="1079500" imgH="3683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l="-12631" r="-12631"/>
                      <a:stretch>
                        <a:fillRect/>
                      </a:stretch>
                    </p:blipFill>
                    <p:spPr bwMode="auto">
                      <a:xfrm>
                        <a:off x="3292475" y="5257800"/>
                        <a:ext cx="2787650" cy="75882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20536" name="Picture 1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676400"/>
            <a:ext cx="214312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4450" name="Rectangle 2"/>
          <p:cNvSpPr>
            <a:spLocks noGrp="1" noChangeArrowheads="1"/>
          </p:cNvSpPr>
          <p:nvPr>
            <p:ph type="body" idx="1"/>
          </p:nvPr>
        </p:nvSpPr>
        <p:spPr>
          <a:xfrm>
            <a:off x="228600" y="381000"/>
            <a:ext cx="8915400" cy="5562600"/>
          </a:xfrm>
        </p:spPr>
        <p:txBody>
          <a:bodyPr/>
          <a:lstStyle/>
          <a:p>
            <a:pPr>
              <a:lnSpc>
                <a:spcPct val="80000"/>
              </a:lnSpc>
            </a:pPr>
            <a:r>
              <a:rPr lang="en-US" sz="2800"/>
              <a:t>The standing-wave patterns for the first three harmonics for a tube open at one end and closed at the other are represented as follows:</a:t>
            </a:r>
          </a:p>
        </p:txBody>
      </p:sp>
      <p:sp>
        <p:nvSpPr>
          <p:cNvPr id="2024451" name="Text Box 3"/>
          <p:cNvSpPr txBox="1">
            <a:spLocks noChangeArrowheads="1"/>
          </p:cNvSpPr>
          <p:nvPr/>
        </p:nvSpPr>
        <p:spPr bwMode="auto">
          <a:xfrm>
            <a:off x="228600" y="1698625"/>
            <a:ext cx="4419600" cy="46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40000"/>
              </a:spcBef>
              <a:buClr>
                <a:srgbClr val="00FFFF"/>
              </a:buClr>
              <a:buSzPct val="70000"/>
              <a:buFont typeface="Wingdings" pitchFamily="79" charset="2"/>
              <a:buChar char="§"/>
            </a:pPr>
            <a:r>
              <a:rPr lang="en-US" dirty="0">
                <a:solidFill>
                  <a:srgbClr val="FED8DE"/>
                </a:solidFill>
                <a:latin typeface="Arial" charset="0"/>
              </a:rPr>
              <a:t>The first harmonic or fundamental has a wavelength four times longer than the length of the tube.</a:t>
            </a:r>
          </a:p>
          <a:p>
            <a:pPr>
              <a:lnSpc>
                <a:spcPct val="80000"/>
              </a:lnSpc>
              <a:spcBef>
                <a:spcPct val="40000"/>
              </a:spcBef>
              <a:buClr>
                <a:srgbClr val="00FFFF"/>
              </a:buClr>
              <a:buSzPct val="70000"/>
              <a:buFont typeface="Wingdings" pitchFamily="79" charset="2"/>
              <a:buChar char="§"/>
            </a:pPr>
            <a:endParaRPr lang="en-US" dirty="0">
              <a:solidFill>
                <a:srgbClr val="FED8DE"/>
              </a:solidFill>
              <a:latin typeface="Arial" charset="0"/>
            </a:endParaRPr>
          </a:p>
          <a:p>
            <a:pPr>
              <a:lnSpc>
                <a:spcPct val="80000"/>
              </a:lnSpc>
              <a:spcBef>
                <a:spcPct val="40000"/>
              </a:spcBef>
              <a:buClr>
                <a:srgbClr val="00FFFF"/>
              </a:buClr>
              <a:buSzPct val="70000"/>
              <a:buFont typeface="Wingdings" pitchFamily="79" charset="2"/>
              <a:buChar char="§"/>
            </a:pPr>
            <a:r>
              <a:rPr lang="en-US" dirty="0">
                <a:solidFill>
                  <a:srgbClr val="FED8DE"/>
                </a:solidFill>
                <a:latin typeface="Arial" charset="0"/>
              </a:rPr>
              <a:t>The wavelength of the second harmonic is equal to four-thirds of the length of the tube.</a:t>
            </a:r>
          </a:p>
          <a:p>
            <a:pPr>
              <a:lnSpc>
                <a:spcPct val="80000"/>
              </a:lnSpc>
              <a:spcBef>
                <a:spcPct val="40000"/>
              </a:spcBef>
              <a:buClr>
                <a:srgbClr val="00FFFF"/>
              </a:buClr>
              <a:buSzPct val="70000"/>
              <a:buFont typeface="Wingdings" pitchFamily="79" charset="2"/>
              <a:buChar char="§"/>
            </a:pPr>
            <a:endParaRPr lang="en-US" dirty="0">
              <a:solidFill>
                <a:srgbClr val="FED8DE"/>
              </a:solidFill>
              <a:latin typeface="Arial" charset="0"/>
            </a:endParaRPr>
          </a:p>
          <a:p>
            <a:pPr>
              <a:lnSpc>
                <a:spcPct val="80000"/>
              </a:lnSpc>
              <a:spcBef>
                <a:spcPct val="40000"/>
              </a:spcBef>
              <a:buClr>
                <a:srgbClr val="00FFFF"/>
              </a:buClr>
              <a:buSzPct val="70000"/>
              <a:buFont typeface="Wingdings" pitchFamily="79" charset="2"/>
              <a:buChar char="§"/>
            </a:pPr>
            <a:r>
              <a:rPr lang="en-US" dirty="0">
                <a:solidFill>
                  <a:srgbClr val="FED8DE"/>
                </a:solidFill>
                <a:latin typeface="Arial" charset="0"/>
              </a:rPr>
              <a:t>The wavelength of the third harmonic is equal to four-fifths of the length of the tube.</a:t>
            </a:r>
          </a:p>
          <a:p>
            <a:pPr>
              <a:lnSpc>
                <a:spcPct val="80000"/>
              </a:lnSpc>
              <a:spcBef>
                <a:spcPct val="40000"/>
              </a:spcBef>
              <a:buClr>
                <a:srgbClr val="00FFFF"/>
              </a:buClr>
              <a:buSzPct val="70000"/>
              <a:buFont typeface="Wingdings" pitchFamily="79" charset="2"/>
              <a:buChar char="§"/>
            </a:pPr>
            <a:r>
              <a:rPr lang="en-US" i="1" dirty="0">
                <a:solidFill>
                  <a:srgbClr val="FED8DE"/>
                </a:solidFill>
                <a:latin typeface="Arial" charset="0"/>
              </a:rPr>
              <a:t>etc.</a:t>
            </a:r>
          </a:p>
        </p:txBody>
      </p:sp>
      <p:pic>
        <p:nvPicPr>
          <p:cNvPr id="2024454" name="Picture 6" descr="15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449262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24455" name="Object 7"/>
          <p:cNvGraphicFramePr>
            <a:graphicFrameLocks noChangeAspect="1"/>
          </p:cNvGraphicFramePr>
          <p:nvPr>
            <p:extLst>
              <p:ext uri="{D42A27DB-BD31-4B8C-83A1-F6EECF244321}">
                <p14:modId xmlns:p14="http://schemas.microsoft.com/office/powerpoint/2010/main" val="3297242124"/>
              </p:ext>
            </p:extLst>
          </p:nvPr>
        </p:nvGraphicFramePr>
        <p:xfrm>
          <a:off x="1600200" y="6096000"/>
          <a:ext cx="2787650" cy="758825"/>
        </p:xfrm>
        <a:graphic>
          <a:graphicData uri="http://schemas.openxmlformats.org/presentationml/2006/ole">
            <mc:AlternateContent xmlns:mc="http://schemas.openxmlformats.org/markup-compatibility/2006">
              <mc:Choice xmlns:v="urn:schemas-microsoft-com:vml" Requires="v">
                <p:oleObj name="Equation" r:id="rId4" imgW="1079500" imgH="368300" progId="Equation.3">
                  <p:embed/>
                </p:oleObj>
              </mc:Choice>
              <mc:Fallback>
                <p:oleObj name="Equation" r:id="rId4" imgW="1079500" imgH="3683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12631" r="-12631"/>
                      <a:stretch>
                        <a:fillRect/>
                      </a:stretch>
                    </p:blipFill>
                    <p:spPr bwMode="auto">
                      <a:xfrm>
                        <a:off x="1600200" y="6096000"/>
                        <a:ext cx="2787650" cy="75882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arny">
  <a:themeElements>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arn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7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79" charset="0"/>
          </a:defRPr>
        </a:defPPr>
      </a:lstStyle>
    </a:lnDef>
  </a:objectDefaults>
  <a:extraClrSchemeLst>
    <a:extraClrScheme>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arny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arny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ny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arny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arny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HD:Applications:Microsoft Office 2004:Templates:My Templates:arny.pot</Template>
  <TotalTime>28699</TotalTime>
  <Words>1472</Words>
  <Application>Microsoft Office PowerPoint</Application>
  <PresentationFormat>On-screen Show (4:3)</PresentationFormat>
  <Paragraphs>180</Paragraphs>
  <Slides>17</Slides>
  <Notes>17</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Arial Black</vt:lpstr>
      <vt:lpstr>Comic Sans MS</vt:lpstr>
      <vt:lpstr>Times New Roman</vt:lpstr>
      <vt:lpstr>Wingdings</vt:lpstr>
      <vt:lpstr>arny</vt:lpstr>
      <vt:lpstr>Equation</vt:lpstr>
      <vt:lpstr>PowerPoint Presentation</vt:lpstr>
      <vt:lpstr>PowerPoint Presentation</vt:lpstr>
      <vt:lpstr>PowerPoint Presentation</vt:lpstr>
      <vt:lpstr>PowerPoint Presentation</vt:lpstr>
      <vt:lpstr>A guitar string has a mass of 4 g, a length of 74 cm, and a tension of 400 N.  These values produce a wave speed of 274 m/s.   What is its fundamental frequency?</vt:lpstr>
      <vt:lpstr>Quiz: A guitar string has a mass of 4 g, a length of 74 cm, and a tension of 400 N.  These values produce a wave speed of 274 m/s.  What is the frequency of the second harmonic?</vt:lpstr>
      <vt:lpstr>Sound Waves</vt:lpstr>
      <vt:lpstr>PowerPoint Presentation</vt:lpstr>
      <vt:lpstr>PowerPoint Presentation</vt:lpstr>
      <vt:lpstr>PowerPoint Presentation</vt:lpstr>
      <vt:lpstr>PowerPoint Presentation</vt:lpstr>
      <vt:lpstr>Demos: 1S-42 Standing Waves (Metal Bar) </vt:lpstr>
      <vt:lpstr>PowerPoint Presentation</vt:lpstr>
      <vt:lpstr>PowerPoint Presentation</vt:lpstr>
      <vt:lpstr>The Doppler Effect</vt:lpstr>
      <vt:lpstr>The Doppler Effect</vt:lpstr>
      <vt:lpstr>PowerPoint Presentation</vt:lpstr>
    </vt:vector>
  </TitlesOfParts>
  <Company>ISU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Chapter 15 Thermodynamics</dc:title>
  <dc:subject>Cutnell</dc:subject>
  <dc:creator>Kara Keeter</dc:creator>
  <cp:keywords>Cutnell, PowerPoint, Presentation</cp:keywords>
  <cp:lastModifiedBy>David King</cp:lastModifiedBy>
  <cp:revision>238</cp:revision>
  <cp:lastPrinted>2006-03-07T20:21:09Z</cp:lastPrinted>
  <dcterms:created xsi:type="dcterms:W3CDTF">2006-01-07T22:20:33Z</dcterms:created>
  <dcterms:modified xsi:type="dcterms:W3CDTF">2021-04-16T00:58:16Z</dcterms:modified>
  <cp:category>Presentations</cp:category>
</cp:coreProperties>
</file>