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media1.gif" ContentType="video/unknown"/>
  <Override PartName="/ppt/media/media2.gif" ContentType="video/unknown"/>
  <Override PartName="/ppt/media/media3.gif" ContentType="video/unknown"/>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910" r:id="rId2"/>
    <p:sldId id="1038" r:id="rId3"/>
    <p:sldId id="944" r:id="rId4"/>
    <p:sldId id="945" r:id="rId5"/>
    <p:sldId id="950" r:id="rId6"/>
    <p:sldId id="948" r:id="rId7"/>
    <p:sldId id="951" r:id="rId8"/>
    <p:sldId id="823" r:id="rId9"/>
    <p:sldId id="771" r:id="rId10"/>
    <p:sldId id="955" r:id="rId11"/>
    <p:sldId id="957" r:id="rId12"/>
    <p:sldId id="931" r:id="rId13"/>
    <p:sldId id="958" r:id="rId14"/>
    <p:sldId id="1049" r:id="rId15"/>
    <p:sldId id="959" r:id="rId16"/>
    <p:sldId id="1039" r:id="rId17"/>
    <p:sldId id="960" r:id="rId18"/>
    <p:sldId id="956" r:id="rId1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79" charset="0"/>
        <a:ea typeface="+mn-ea"/>
        <a:cs typeface="+mn-cs"/>
      </a:defRPr>
    </a:lvl1pPr>
    <a:lvl2pPr marL="457200" algn="l" rtl="0" fontAlgn="base">
      <a:spcBef>
        <a:spcPct val="0"/>
      </a:spcBef>
      <a:spcAft>
        <a:spcPct val="0"/>
      </a:spcAft>
      <a:defRPr sz="2400" kern="1200">
        <a:solidFill>
          <a:schemeClr val="tx1"/>
        </a:solidFill>
        <a:latin typeface="Times New Roman" pitchFamily="79" charset="0"/>
        <a:ea typeface="+mn-ea"/>
        <a:cs typeface="+mn-cs"/>
      </a:defRPr>
    </a:lvl2pPr>
    <a:lvl3pPr marL="914400" algn="l" rtl="0" fontAlgn="base">
      <a:spcBef>
        <a:spcPct val="0"/>
      </a:spcBef>
      <a:spcAft>
        <a:spcPct val="0"/>
      </a:spcAft>
      <a:defRPr sz="2400" kern="1200">
        <a:solidFill>
          <a:schemeClr val="tx1"/>
        </a:solidFill>
        <a:latin typeface="Times New Roman" pitchFamily="79" charset="0"/>
        <a:ea typeface="+mn-ea"/>
        <a:cs typeface="+mn-cs"/>
      </a:defRPr>
    </a:lvl3pPr>
    <a:lvl4pPr marL="1371600" algn="l" rtl="0" fontAlgn="base">
      <a:spcBef>
        <a:spcPct val="0"/>
      </a:spcBef>
      <a:spcAft>
        <a:spcPct val="0"/>
      </a:spcAft>
      <a:defRPr sz="2400" kern="1200">
        <a:solidFill>
          <a:schemeClr val="tx1"/>
        </a:solidFill>
        <a:latin typeface="Times New Roman" pitchFamily="79" charset="0"/>
        <a:ea typeface="+mn-ea"/>
        <a:cs typeface="+mn-cs"/>
      </a:defRPr>
    </a:lvl4pPr>
    <a:lvl5pPr marL="1828800" algn="l" rtl="0" fontAlgn="base">
      <a:spcBef>
        <a:spcPct val="0"/>
      </a:spcBef>
      <a:spcAft>
        <a:spcPct val="0"/>
      </a:spcAft>
      <a:defRPr sz="2400" kern="1200">
        <a:solidFill>
          <a:schemeClr val="tx1"/>
        </a:solidFill>
        <a:latin typeface="Times New Roman" pitchFamily="79" charset="0"/>
        <a:ea typeface="+mn-ea"/>
        <a:cs typeface="+mn-cs"/>
      </a:defRPr>
    </a:lvl5pPr>
    <a:lvl6pPr marL="2286000" algn="l" defTabSz="914400" rtl="0" eaLnBrk="1" latinLnBrk="0" hangingPunct="1">
      <a:defRPr sz="2400" kern="1200">
        <a:solidFill>
          <a:schemeClr val="tx1"/>
        </a:solidFill>
        <a:latin typeface="Times New Roman" pitchFamily="79" charset="0"/>
        <a:ea typeface="+mn-ea"/>
        <a:cs typeface="+mn-cs"/>
      </a:defRPr>
    </a:lvl6pPr>
    <a:lvl7pPr marL="2743200" algn="l" defTabSz="914400" rtl="0" eaLnBrk="1" latinLnBrk="0" hangingPunct="1">
      <a:defRPr sz="2400" kern="1200">
        <a:solidFill>
          <a:schemeClr val="tx1"/>
        </a:solidFill>
        <a:latin typeface="Times New Roman" pitchFamily="79" charset="0"/>
        <a:ea typeface="+mn-ea"/>
        <a:cs typeface="+mn-cs"/>
      </a:defRPr>
    </a:lvl7pPr>
    <a:lvl8pPr marL="3200400" algn="l" defTabSz="914400" rtl="0" eaLnBrk="1" latinLnBrk="0" hangingPunct="1">
      <a:defRPr sz="2400" kern="1200">
        <a:solidFill>
          <a:schemeClr val="tx1"/>
        </a:solidFill>
        <a:latin typeface="Times New Roman" pitchFamily="79" charset="0"/>
        <a:ea typeface="+mn-ea"/>
        <a:cs typeface="+mn-cs"/>
      </a:defRPr>
    </a:lvl8pPr>
    <a:lvl9pPr marL="3657600" algn="l" defTabSz="914400" rtl="0" eaLnBrk="1" latinLnBrk="0" hangingPunct="1">
      <a:defRPr sz="2400" kern="1200">
        <a:solidFill>
          <a:schemeClr val="tx1"/>
        </a:solidFill>
        <a:latin typeface="Times New Roman" pitchFamily="7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924"/>
    <a:srgbClr val="FF0080"/>
    <a:srgbClr val="B8FFB7"/>
    <a:srgbClr val="9CFAFF"/>
    <a:srgbClr val="000000"/>
    <a:srgbClr val="FED8DE"/>
    <a:srgbClr val="E2FFC4"/>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92135" autoAdjust="0"/>
  </p:normalViewPr>
  <p:slideViewPr>
    <p:cSldViewPr>
      <p:cViewPr varScale="1">
        <p:scale>
          <a:sx n="77" d="100"/>
          <a:sy n="77" d="100"/>
        </p:scale>
        <p:origin x="6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512"/>
    </p:cViewPr>
  </p:sorterViewPr>
  <p:notesViewPr>
    <p:cSldViewPr>
      <p:cViewPr varScale="1">
        <p:scale>
          <a:sx n="92" d="100"/>
          <a:sy n="92" d="100"/>
        </p:scale>
        <p:origin x="-2176" y="-1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defRPr sz="1300"/>
            </a:lvl1pPr>
          </a:lstStyle>
          <a:p>
            <a:endParaRPr lang="en-US"/>
          </a:p>
        </p:txBody>
      </p:sp>
      <p:sp>
        <p:nvSpPr>
          <p:cNvPr id="453635" name="Rectangle 3"/>
          <p:cNvSpPr>
            <a:spLocks noGrp="1" noChangeArrowheads="1"/>
          </p:cNvSpPr>
          <p:nvPr>
            <p:ph type="dt" sz="quarter" idx="1"/>
          </p:nvPr>
        </p:nvSpPr>
        <p:spPr bwMode="auto">
          <a:xfrm>
            <a:off x="414528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r">
              <a:defRPr sz="1300"/>
            </a:lvl1pPr>
          </a:lstStyle>
          <a:p>
            <a:endParaRPr lang="en-US"/>
          </a:p>
        </p:txBody>
      </p:sp>
      <p:sp>
        <p:nvSpPr>
          <p:cNvPr id="453636" name="Rectangle 4"/>
          <p:cNvSpPr>
            <a:spLocks noGrp="1" noChangeArrowheads="1"/>
          </p:cNvSpPr>
          <p:nvPr>
            <p:ph type="ftr" sz="quarter" idx="2"/>
          </p:nvPr>
        </p:nvSpPr>
        <p:spPr bwMode="auto">
          <a:xfrm>
            <a:off x="0"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defRPr sz="1300"/>
            </a:lvl1pPr>
          </a:lstStyle>
          <a:p>
            <a:endParaRPr lang="en-US"/>
          </a:p>
        </p:txBody>
      </p:sp>
      <p:sp>
        <p:nvSpPr>
          <p:cNvPr id="453637" name="Rectangle 5"/>
          <p:cNvSpPr>
            <a:spLocks noGrp="1" noChangeArrowheads="1"/>
          </p:cNvSpPr>
          <p:nvPr>
            <p:ph type="sldNum" sz="quarter" idx="3"/>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a:defRPr sz="1300"/>
            </a:lvl1pPr>
          </a:lstStyle>
          <a:p>
            <a:fld id="{D8473F2A-56E4-415E-81CA-01462C3E9E67}" type="slidenum">
              <a:rPr lang="en-US"/>
              <a:pPr/>
              <a:t>‹#›</a:t>
            </a:fld>
            <a:endParaRPr lang="en-US"/>
          </a:p>
        </p:txBody>
      </p:sp>
    </p:spTree>
    <p:extLst>
      <p:ext uri="{BB962C8B-B14F-4D97-AF65-F5344CB8AC3E}">
        <p14:creationId xmlns:p14="http://schemas.microsoft.com/office/powerpoint/2010/main" val="1359414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4099" name="Rectangle 3"/>
          <p:cNvSpPr>
            <a:spLocks noGrp="1" noChangeArrowheads="1"/>
          </p:cNvSpPr>
          <p:nvPr>
            <p:ph type="dt" idx="1"/>
          </p:nvPr>
        </p:nvSpPr>
        <p:spPr bwMode="auto">
          <a:xfrm>
            <a:off x="414528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41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75360" y="4560570"/>
            <a:ext cx="536448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4103" name="Rectangle 7"/>
          <p:cNvSpPr>
            <a:spLocks noGrp="1" noChangeArrowheads="1"/>
          </p:cNvSpPr>
          <p:nvPr>
            <p:ph type="sldNum" sz="quarter" idx="5"/>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6430F5BA-4C46-408D-A886-53060CC5392B}" type="slidenum">
              <a:rPr lang="en-US"/>
              <a:pPr/>
              <a:t>‹#›</a:t>
            </a:fld>
            <a:endParaRPr lang="en-US"/>
          </a:p>
        </p:txBody>
      </p:sp>
    </p:spTree>
    <p:extLst>
      <p:ext uri="{BB962C8B-B14F-4D97-AF65-F5344CB8AC3E}">
        <p14:creationId xmlns:p14="http://schemas.microsoft.com/office/powerpoint/2010/main" val="14206085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79" charset="0"/>
        <a:ea typeface="+mn-ea"/>
        <a:cs typeface="+mn-cs"/>
      </a:defRPr>
    </a:lvl1pPr>
    <a:lvl2pPr marL="457200" algn="l" rtl="0" fontAlgn="base">
      <a:spcBef>
        <a:spcPct val="30000"/>
      </a:spcBef>
      <a:spcAft>
        <a:spcPct val="0"/>
      </a:spcAft>
      <a:defRPr sz="1200" kern="1200">
        <a:solidFill>
          <a:schemeClr val="tx1"/>
        </a:solidFill>
        <a:latin typeface="Times New Roman" pitchFamily="79" charset="0"/>
        <a:ea typeface="+mn-ea"/>
        <a:cs typeface="+mn-cs"/>
      </a:defRPr>
    </a:lvl2pPr>
    <a:lvl3pPr marL="914400" algn="l" rtl="0" fontAlgn="base">
      <a:spcBef>
        <a:spcPct val="30000"/>
      </a:spcBef>
      <a:spcAft>
        <a:spcPct val="0"/>
      </a:spcAft>
      <a:defRPr sz="1200" kern="1200">
        <a:solidFill>
          <a:schemeClr val="tx1"/>
        </a:solidFill>
        <a:latin typeface="Times New Roman" pitchFamily="79" charset="0"/>
        <a:ea typeface="+mn-ea"/>
        <a:cs typeface="+mn-cs"/>
      </a:defRPr>
    </a:lvl3pPr>
    <a:lvl4pPr marL="1371600" algn="l" rtl="0" fontAlgn="base">
      <a:spcBef>
        <a:spcPct val="30000"/>
      </a:spcBef>
      <a:spcAft>
        <a:spcPct val="0"/>
      </a:spcAft>
      <a:defRPr sz="1200" kern="1200">
        <a:solidFill>
          <a:schemeClr val="tx1"/>
        </a:solidFill>
        <a:latin typeface="Times New Roman" pitchFamily="79" charset="0"/>
        <a:ea typeface="+mn-ea"/>
        <a:cs typeface="+mn-cs"/>
      </a:defRPr>
    </a:lvl4pPr>
    <a:lvl5pPr marL="1828800" algn="l" rtl="0" fontAlgn="base">
      <a:spcBef>
        <a:spcPct val="30000"/>
      </a:spcBef>
      <a:spcAft>
        <a:spcPct val="0"/>
      </a:spcAft>
      <a:defRPr sz="1200" kern="1200">
        <a:solidFill>
          <a:schemeClr val="tx1"/>
        </a:solidFill>
        <a:latin typeface="Times New Roman" pitchFamily="79"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59598-6A1C-432E-8783-C6DD9A8C8BE9}" type="slidenum">
              <a:rPr lang="en-US"/>
              <a:pPr/>
              <a:t>1</a:t>
            </a:fld>
            <a:endParaRPr lang="en-US"/>
          </a:p>
        </p:txBody>
      </p:sp>
      <p:sp>
        <p:nvSpPr>
          <p:cNvPr id="1888258"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888259"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B0A71-B1E3-4A9E-BD86-4FBD687A11E9}" type="slidenum">
              <a:rPr lang="en-US"/>
              <a:pPr/>
              <a:t>11</a:t>
            </a:fld>
            <a:endParaRPr lang="en-US"/>
          </a:p>
        </p:txBody>
      </p:sp>
      <p:sp>
        <p:nvSpPr>
          <p:cNvPr id="1986562" name="Rectangle 2"/>
          <p:cNvSpPr>
            <a:spLocks noGrp="1" noRot="1" noChangeAspect="1" noChangeArrowheads="1" noTextEdit="1"/>
          </p:cNvSpPr>
          <p:nvPr>
            <p:ph type="sldImg"/>
          </p:nvPr>
        </p:nvSpPr>
        <p:spPr>
          <a:ln/>
        </p:spPr>
      </p:sp>
      <p:sp>
        <p:nvSpPr>
          <p:cNvPr id="198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C0D7AA-2D49-45D2-BC1D-C219B4BC3A82}" type="slidenum">
              <a:rPr lang="en-US"/>
              <a:pPr/>
              <a:t>12</a:t>
            </a:fld>
            <a:endParaRPr lang="en-US"/>
          </a:p>
        </p:txBody>
      </p:sp>
      <p:sp>
        <p:nvSpPr>
          <p:cNvPr id="1931266"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931267"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2413C-F35E-4DDA-9E16-8A67D2BB66B6}" type="slidenum">
              <a:rPr lang="en-US"/>
              <a:pPr/>
              <a:t>13</a:t>
            </a:fld>
            <a:endParaRPr lang="en-US"/>
          </a:p>
        </p:txBody>
      </p:sp>
      <p:sp>
        <p:nvSpPr>
          <p:cNvPr id="1988610" name="Rectangle 2"/>
          <p:cNvSpPr>
            <a:spLocks noGrp="1" noRot="1" noChangeAspect="1" noChangeArrowheads="1" noTextEdit="1"/>
          </p:cNvSpPr>
          <p:nvPr>
            <p:ph type="sldImg"/>
          </p:nvPr>
        </p:nvSpPr>
        <p:spPr>
          <a:ln/>
        </p:spPr>
      </p:sp>
      <p:sp>
        <p:nvSpPr>
          <p:cNvPr id="198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274538-8E71-409D-9B66-6369AEEA9133}" type="slidenum">
              <a:rPr lang="en-US"/>
              <a:pPr/>
              <a:t>15</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059D6-1C47-4722-91EB-6ECC29220BF3}" type="slidenum">
              <a:rPr lang="en-US"/>
              <a:pPr/>
              <a:t>17</a:t>
            </a:fld>
            <a:endParaRPr lang="en-US"/>
          </a:p>
        </p:txBody>
      </p:sp>
      <p:sp>
        <p:nvSpPr>
          <p:cNvPr id="1992706" name="Rectangle 2"/>
          <p:cNvSpPr>
            <a:spLocks noGrp="1" noRot="1" noChangeAspect="1" noChangeArrowheads="1" noTextEdit="1"/>
          </p:cNvSpPr>
          <p:nvPr>
            <p:ph type="sldImg"/>
          </p:nvPr>
        </p:nvSpPr>
        <p:spPr>
          <a:ln/>
        </p:spPr>
      </p:sp>
      <p:sp>
        <p:nvSpPr>
          <p:cNvPr id="199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F50BDA-C5AD-4217-80A3-197BC8B593DD}" type="slidenum">
              <a:rPr lang="en-US"/>
              <a:pPr/>
              <a:t>18</a:t>
            </a:fld>
            <a:endParaRPr lang="en-US"/>
          </a:p>
        </p:txBody>
      </p:sp>
      <p:sp>
        <p:nvSpPr>
          <p:cNvPr id="1984514"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984515"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1CA84-97F1-4A24-9161-5CA521D3F45A}" type="slidenum">
              <a:rPr lang="en-US"/>
              <a:pPr/>
              <a:t>3</a:t>
            </a:fld>
            <a:endParaRPr lang="en-US"/>
          </a:p>
        </p:txBody>
      </p:sp>
      <p:sp>
        <p:nvSpPr>
          <p:cNvPr id="1959938" name="Rectangle 2"/>
          <p:cNvSpPr>
            <a:spLocks noGrp="1" noRot="1" noChangeAspect="1" noChangeArrowheads="1" noTextEdit="1"/>
          </p:cNvSpPr>
          <p:nvPr>
            <p:ph type="sldImg"/>
          </p:nvPr>
        </p:nvSpPr>
        <p:spPr>
          <a:ln/>
        </p:spPr>
      </p:sp>
      <p:sp>
        <p:nvSpPr>
          <p:cNvPr id="1959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BEA306-ACE4-486B-9B01-80B641B94EE8}" type="slidenum">
              <a:rPr lang="en-US"/>
              <a:pPr/>
              <a:t>4</a:t>
            </a:fld>
            <a:endParaRPr lang="en-US"/>
          </a:p>
        </p:txBody>
      </p:sp>
      <p:sp>
        <p:nvSpPr>
          <p:cNvPr id="1961986" name="Rectangle 2"/>
          <p:cNvSpPr>
            <a:spLocks noGrp="1" noRot="1" noChangeAspect="1" noChangeArrowheads="1" noTextEdit="1"/>
          </p:cNvSpPr>
          <p:nvPr>
            <p:ph type="sldImg"/>
          </p:nvPr>
        </p:nvSpPr>
        <p:spPr>
          <a:ln/>
        </p:spPr>
      </p:sp>
      <p:sp>
        <p:nvSpPr>
          <p:cNvPr id="196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33DB61-54AA-4074-9749-C9CB0008BEBF}" type="slidenum">
              <a:rPr lang="en-US"/>
              <a:pPr/>
              <a:t>5</a:t>
            </a:fld>
            <a:endParaRPr lang="en-US"/>
          </a:p>
        </p:txBody>
      </p:sp>
      <p:sp>
        <p:nvSpPr>
          <p:cNvPr id="1972226" name="Rectangle 2"/>
          <p:cNvSpPr>
            <a:spLocks noGrp="1" noRot="1" noChangeAspect="1" noChangeArrowheads="1" noTextEdit="1"/>
          </p:cNvSpPr>
          <p:nvPr>
            <p:ph type="sldImg"/>
          </p:nvPr>
        </p:nvSpPr>
        <p:spPr>
          <a:ln/>
        </p:spPr>
      </p:sp>
      <p:sp>
        <p:nvSpPr>
          <p:cNvPr id="197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28373F-6A0F-4700-B889-2A1C5A49680B}" type="slidenum">
              <a:rPr lang="en-US"/>
              <a:pPr/>
              <a:t>6</a:t>
            </a:fld>
            <a:endParaRPr lang="en-US"/>
          </a:p>
        </p:txBody>
      </p:sp>
      <p:sp>
        <p:nvSpPr>
          <p:cNvPr id="1968130" name="Rectangle 2"/>
          <p:cNvSpPr>
            <a:spLocks noGrp="1" noRot="1" noChangeAspect="1" noChangeArrowheads="1" noTextEdit="1"/>
          </p:cNvSpPr>
          <p:nvPr>
            <p:ph type="sldImg"/>
          </p:nvPr>
        </p:nvSpPr>
        <p:spPr>
          <a:ln/>
        </p:spPr>
      </p:sp>
      <p:sp>
        <p:nvSpPr>
          <p:cNvPr id="196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8A6991-E94C-4844-9930-1EF9B79F9C49}" type="slidenum">
              <a:rPr lang="en-US"/>
              <a:pPr/>
              <a:t>7</a:t>
            </a:fld>
            <a:endParaRPr lang="en-US"/>
          </a:p>
        </p:txBody>
      </p:sp>
      <p:sp>
        <p:nvSpPr>
          <p:cNvPr id="1974274" name="Rectangle 2"/>
          <p:cNvSpPr>
            <a:spLocks noGrp="1" noRot="1" noChangeAspect="1" noChangeArrowheads="1" noTextEdit="1"/>
          </p:cNvSpPr>
          <p:nvPr>
            <p:ph type="sldImg"/>
          </p:nvPr>
        </p:nvSpPr>
        <p:spPr>
          <a:ln/>
        </p:spPr>
      </p:sp>
      <p:sp>
        <p:nvSpPr>
          <p:cNvPr id="197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A8C56-7A53-4A33-B27D-469F7F863304}" type="slidenum">
              <a:rPr lang="en-US"/>
              <a:pPr/>
              <a:t>8</a:t>
            </a:fld>
            <a:endParaRPr lang="en-US"/>
          </a:p>
        </p:txBody>
      </p:sp>
      <p:sp>
        <p:nvSpPr>
          <p:cNvPr id="1402882" name="Rectangle 2"/>
          <p:cNvSpPr>
            <a:spLocks noGrp="1" noRot="1" noChangeAspect="1" noChangeArrowheads="1" noTextEdit="1"/>
          </p:cNvSpPr>
          <p:nvPr>
            <p:ph type="sldImg"/>
          </p:nvPr>
        </p:nvSpPr>
        <p:spPr>
          <a:ln/>
        </p:spPr>
      </p:sp>
      <p:sp>
        <p:nvSpPr>
          <p:cNvPr id="140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66BE5-16D4-4940-9A62-EC167C456E5F}" type="slidenum">
              <a:rPr lang="en-US"/>
              <a:pPr/>
              <a:t>9</a:t>
            </a:fld>
            <a:endParaRPr lang="en-US"/>
          </a:p>
        </p:txBody>
      </p:sp>
      <p:sp>
        <p:nvSpPr>
          <p:cNvPr id="1243138"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43139"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096681-FA0D-4B67-851C-6DF619078FFB}" type="slidenum">
              <a:rPr lang="en-US"/>
              <a:pPr/>
              <a:t>10</a:t>
            </a:fld>
            <a:endParaRPr lang="en-US"/>
          </a:p>
        </p:txBody>
      </p:sp>
      <p:sp>
        <p:nvSpPr>
          <p:cNvPr id="1982466"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982467"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4288"/>
            <a:ext cx="9155113" cy="6884988"/>
            <a:chOff x="0" y="-9"/>
            <a:chExt cx="5767" cy="4337"/>
          </a:xfrm>
        </p:grpSpPr>
        <p:sp>
          <p:nvSpPr>
            <p:cNvPr id="6147"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Freeform 10"/>
            <p:cNvSpPr>
              <a:spLocks/>
            </p:cNvSpPr>
            <p:nvPr/>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Freeform 15"/>
            <p:cNvSpPr>
              <a:spLocks/>
            </p:cNvSpPr>
            <p:nvPr/>
          </p:nvSpPr>
          <p:spPr bwMode="invGray">
            <a:xfrm>
              <a:off x="1632" y="2487"/>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Freeform 16"/>
            <p:cNvSpPr>
              <a:spLocks/>
            </p:cNvSpPr>
            <p:nvPr/>
          </p:nvSpPr>
          <p:spPr bwMode="invGray">
            <a:xfrm>
              <a:off x="0" y="2487"/>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Freeform 17"/>
            <p:cNvSpPr>
              <a:spLocks/>
            </p:cNvSpPr>
            <p:nvPr/>
          </p:nvSpPr>
          <p:spPr bwMode="invGray">
            <a:xfrm>
              <a:off x="3744" y="2487"/>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Freeform 18"/>
            <p:cNvSpPr>
              <a:spLocks/>
            </p:cNvSpPr>
            <p:nvPr/>
          </p:nvSpPr>
          <p:spPr bwMode="invGray">
            <a:xfrm>
              <a:off x="1920" y="2487"/>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9"/>
            <p:cNvSpPr>
              <a:spLocks noChangeArrowheads="1"/>
            </p:cNvSpPr>
            <p:nvPr/>
          </p:nvSpPr>
          <p:spPr bwMode="invGray">
            <a:xfrm>
              <a:off x="7" y="2456"/>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Freeform 20"/>
            <p:cNvSpPr>
              <a:spLocks/>
            </p:cNvSpPr>
            <p:nvPr/>
          </p:nvSpPr>
          <p:spPr bwMode="invGray">
            <a:xfrm>
              <a:off x="2583" y="2449"/>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Freeform 21"/>
            <p:cNvSpPr>
              <a:spLocks/>
            </p:cNvSpPr>
            <p:nvPr/>
          </p:nvSpPr>
          <p:spPr bwMode="invGray">
            <a:xfrm rot="18897039" flipH="1">
              <a:off x="148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Freeform 22"/>
            <p:cNvSpPr>
              <a:spLocks/>
            </p:cNvSpPr>
            <p:nvPr/>
          </p:nvSpPr>
          <p:spPr bwMode="invGray">
            <a:xfrm rot="18897039" flipH="1">
              <a:off x="76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Freeform 23"/>
            <p:cNvSpPr>
              <a:spLocks/>
            </p:cNvSpPr>
            <p:nvPr/>
          </p:nvSpPr>
          <p:spPr bwMode="invGray">
            <a:xfrm rot="18897039" flipH="1">
              <a:off x="31" y="2385"/>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Freeform 24"/>
            <p:cNvSpPr>
              <a:spLocks/>
            </p:cNvSpPr>
            <p:nvPr/>
          </p:nvSpPr>
          <p:spPr bwMode="invGray">
            <a:xfrm flipH="1" flipV="1">
              <a:off x="576" y="2441"/>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Freeform 25"/>
            <p:cNvSpPr>
              <a:spLocks/>
            </p:cNvSpPr>
            <p:nvPr/>
          </p:nvSpPr>
          <p:spPr bwMode="invGray">
            <a:xfrm flipH="1" flipV="1">
              <a:off x="240"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Freeform 26"/>
            <p:cNvSpPr>
              <a:spLocks/>
            </p:cNvSpPr>
            <p:nvPr/>
          </p:nvSpPr>
          <p:spPr bwMode="invGray">
            <a:xfrm flipH="1" flipV="1">
              <a:off x="3036" y="2489"/>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Freeform 27"/>
            <p:cNvSpPr>
              <a:spLocks/>
            </p:cNvSpPr>
            <p:nvPr/>
          </p:nvSpPr>
          <p:spPr bwMode="invGray">
            <a:xfrm flipH="1" flipV="1">
              <a:off x="3984"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Freeform 28"/>
            <p:cNvSpPr>
              <a:spLocks/>
            </p:cNvSpPr>
            <p:nvPr/>
          </p:nvSpPr>
          <p:spPr bwMode="invGray">
            <a:xfrm flipH="1" flipV="1">
              <a:off x="3456" y="2441"/>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Rectangle 31"/>
            <p:cNvSpPr>
              <a:spLocks noChangeArrowheads="1"/>
            </p:cNvSpPr>
            <p:nvPr/>
          </p:nvSpPr>
          <p:spPr bwMode="hidden">
            <a:xfrm>
              <a:off x="0" y="3408"/>
              <a:ext cx="5760" cy="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76" name="Picture 32" descr="BTZBUL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 y="1650"/>
              <a:ext cx="204" cy="204"/>
            </a:xfrm>
            <a:prstGeom prst="rect">
              <a:avLst/>
            </a:prstGeom>
            <a:noFill/>
            <a:extLst>
              <a:ext uri="{909E8E84-426E-40DD-AFC4-6F175D3DCCD1}">
                <a14:hiddenFill xmlns:a14="http://schemas.microsoft.com/office/drawing/2010/main">
                  <a:solidFill>
                    <a:srgbClr val="FFFFFF"/>
                  </a:solidFill>
                </a14:hiddenFill>
              </a:ext>
            </a:extLst>
          </p:spPr>
        </p:pic>
      </p:grpSp>
      <p:sp>
        <p:nvSpPr>
          <p:cNvPr id="6177" name="Rectangle 33"/>
          <p:cNvSpPr>
            <a:spLocks noGrp="1" noChangeArrowheads="1"/>
          </p:cNvSpPr>
          <p:nvPr>
            <p:ph type="ctrTitle"/>
          </p:nvPr>
        </p:nvSpPr>
        <p:spPr>
          <a:xfrm>
            <a:off x="1676400" y="1905000"/>
            <a:ext cx="7239000" cy="1905000"/>
          </a:xfrm>
        </p:spPr>
        <p:txBody>
          <a:bodyPr/>
          <a:lstStyle>
            <a:lvl1pPr algn="l">
              <a:defRPr/>
            </a:lvl1pPr>
          </a:lstStyle>
          <a:p>
            <a:pPr lvl="0"/>
            <a:r>
              <a:rPr lang="en-US" noProof="0" smtClean="0"/>
              <a:t>Click to edit Master title style</a:t>
            </a:r>
          </a:p>
        </p:txBody>
      </p:sp>
      <p:sp>
        <p:nvSpPr>
          <p:cNvPr id="6178" name="Rectangle 34"/>
          <p:cNvSpPr>
            <a:spLocks noGrp="1" noChangeArrowheads="1"/>
          </p:cNvSpPr>
          <p:nvPr>
            <p:ph type="subTitle" idx="1"/>
          </p:nvPr>
        </p:nvSpPr>
        <p:spPr>
          <a:xfrm>
            <a:off x="1676400" y="4572000"/>
            <a:ext cx="6400800" cy="1679575"/>
          </a:xfrm>
        </p:spPr>
        <p:txBody>
          <a:bodyPr anchor="ctr"/>
          <a:lstStyle>
            <a:lvl1pPr marL="0" indent="0" algn="ctr">
              <a:buFont typeface="Wingdings" pitchFamily="79" charset="2"/>
              <a:buNone/>
              <a:defRPr/>
            </a:lvl1pPr>
          </a:lstStyle>
          <a:p>
            <a:pPr lvl="0"/>
            <a:r>
              <a:rPr lang="en-US" noProof="0" smtClean="0"/>
              <a:t>Click to edit Master subtitle style</a:t>
            </a:r>
          </a:p>
        </p:txBody>
      </p:sp>
      <p:sp>
        <p:nvSpPr>
          <p:cNvPr id="6179" name="Rectangle 35"/>
          <p:cNvSpPr>
            <a:spLocks noGrp="1" noChangeArrowheads="1"/>
          </p:cNvSpPr>
          <p:nvPr>
            <p:ph type="dt" sz="half" idx="2"/>
          </p:nvPr>
        </p:nvSpPr>
        <p:spPr>
          <a:xfrm>
            <a:off x="685800" y="6324600"/>
            <a:ext cx="1905000" cy="457200"/>
          </a:xfrm>
        </p:spPr>
        <p:txBody>
          <a:bodyPr/>
          <a:lstStyle>
            <a:lvl1pPr>
              <a:defRPr>
                <a:solidFill>
                  <a:schemeClr val="tx1"/>
                </a:solidFill>
              </a:defRPr>
            </a:lvl1pPr>
          </a:lstStyle>
          <a:p>
            <a:endParaRPr lang="en-US"/>
          </a:p>
        </p:txBody>
      </p:sp>
      <p:sp>
        <p:nvSpPr>
          <p:cNvPr id="6180" name="Rectangle 36"/>
          <p:cNvSpPr>
            <a:spLocks noGrp="1" noChangeArrowheads="1"/>
          </p:cNvSpPr>
          <p:nvPr>
            <p:ph type="ftr" sz="quarter" idx="3"/>
          </p:nvPr>
        </p:nvSpPr>
        <p:spPr>
          <a:xfrm>
            <a:off x="3124200" y="6096000"/>
            <a:ext cx="2895600" cy="457200"/>
          </a:xfrm>
        </p:spPr>
        <p:txBody>
          <a:bodyPr/>
          <a:lstStyle>
            <a:lvl1pPr>
              <a:defRPr/>
            </a:lvl1pPr>
          </a:lstStyle>
          <a:p>
            <a:endParaRPr lang="en-US"/>
          </a:p>
        </p:txBody>
      </p:sp>
      <p:sp>
        <p:nvSpPr>
          <p:cNvPr id="6181" name="Rectangle 37"/>
          <p:cNvSpPr>
            <a:spLocks noGrp="1" noChangeArrowheads="1"/>
          </p:cNvSpPr>
          <p:nvPr>
            <p:ph type="sldNum" sz="quarter" idx="4"/>
          </p:nvPr>
        </p:nvSpPr>
        <p:spPr>
          <a:xfrm>
            <a:off x="6553200" y="6324600"/>
            <a:ext cx="1905000" cy="457200"/>
          </a:xfrm>
        </p:spPr>
        <p:txBody>
          <a:bodyPr/>
          <a:lstStyle>
            <a:lvl1pPr>
              <a:defRPr>
                <a:solidFill>
                  <a:schemeClr val="tx1"/>
                </a:solidFill>
              </a:defRPr>
            </a:lvl1pPr>
          </a:lstStyle>
          <a:p>
            <a:fld id="{CDF7C03E-C37C-41F8-A6B8-01E8A5D1EF93}" type="slidenum">
              <a:rPr lang="en-US"/>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F07DFA-C872-4408-80E1-6410F5E657D5}" type="slidenum">
              <a:rPr lang="en-US"/>
              <a:pPr/>
              <a:t>‹#›</a:t>
            </a:fld>
            <a:endParaRPr lang="en-US"/>
          </a:p>
        </p:txBody>
      </p:sp>
    </p:spTree>
    <p:extLst>
      <p:ext uri="{BB962C8B-B14F-4D97-AF65-F5344CB8AC3E}">
        <p14:creationId xmlns:p14="http://schemas.microsoft.com/office/powerpoint/2010/main" val="42945551"/>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C9708A-3DB4-430F-B700-8BB80E62E8A5}" type="slidenum">
              <a:rPr lang="en-US"/>
              <a:pPr/>
              <a:t>‹#›</a:t>
            </a:fld>
            <a:endParaRPr lang="en-US"/>
          </a:p>
        </p:txBody>
      </p:sp>
    </p:spTree>
    <p:extLst>
      <p:ext uri="{BB962C8B-B14F-4D97-AF65-F5344CB8AC3E}">
        <p14:creationId xmlns:p14="http://schemas.microsoft.com/office/powerpoint/2010/main" val="1349427510"/>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ECDD16-1EF2-44DE-981F-7F0AAAE779D5}" type="slidenum">
              <a:rPr lang="en-US"/>
              <a:pPr/>
              <a:t>‹#›</a:t>
            </a:fld>
            <a:endParaRPr lang="en-US"/>
          </a:p>
        </p:txBody>
      </p:sp>
    </p:spTree>
    <p:extLst>
      <p:ext uri="{BB962C8B-B14F-4D97-AF65-F5344CB8AC3E}">
        <p14:creationId xmlns:p14="http://schemas.microsoft.com/office/powerpoint/2010/main" val="4278319352"/>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689019-EC1E-4CF3-935D-7A90D8757D08}" type="slidenum">
              <a:rPr lang="en-US"/>
              <a:pPr/>
              <a:t>‹#›</a:t>
            </a:fld>
            <a:endParaRPr lang="en-US"/>
          </a:p>
        </p:txBody>
      </p:sp>
    </p:spTree>
    <p:extLst>
      <p:ext uri="{BB962C8B-B14F-4D97-AF65-F5344CB8AC3E}">
        <p14:creationId xmlns:p14="http://schemas.microsoft.com/office/powerpoint/2010/main" val="114745859"/>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D77BC2-B347-4982-BB32-8A5A1A22BB4A}" type="slidenum">
              <a:rPr lang="en-US"/>
              <a:pPr/>
              <a:t>‹#›</a:t>
            </a:fld>
            <a:endParaRPr lang="en-US"/>
          </a:p>
        </p:txBody>
      </p:sp>
    </p:spTree>
    <p:extLst>
      <p:ext uri="{BB962C8B-B14F-4D97-AF65-F5344CB8AC3E}">
        <p14:creationId xmlns:p14="http://schemas.microsoft.com/office/powerpoint/2010/main" val="2931005800"/>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62B8DCA-69C5-4F55-B99E-C97C681DD0E7}" type="slidenum">
              <a:rPr lang="en-US"/>
              <a:pPr/>
              <a:t>‹#›</a:t>
            </a:fld>
            <a:endParaRPr lang="en-US"/>
          </a:p>
        </p:txBody>
      </p:sp>
    </p:spTree>
    <p:extLst>
      <p:ext uri="{BB962C8B-B14F-4D97-AF65-F5344CB8AC3E}">
        <p14:creationId xmlns:p14="http://schemas.microsoft.com/office/powerpoint/2010/main" val="1938366527"/>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8051711-3ECA-4CE8-8DB7-05354EF61C51}" type="slidenum">
              <a:rPr lang="en-US"/>
              <a:pPr/>
              <a:t>‹#›</a:t>
            </a:fld>
            <a:endParaRPr lang="en-US"/>
          </a:p>
        </p:txBody>
      </p:sp>
    </p:spTree>
    <p:extLst>
      <p:ext uri="{BB962C8B-B14F-4D97-AF65-F5344CB8AC3E}">
        <p14:creationId xmlns:p14="http://schemas.microsoft.com/office/powerpoint/2010/main" val="634607947"/>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44F787A-DAFB-4877-BB57-C20E5A379431}" type="slidenum">
              <a:rPr lang="en-US"/>
              <a:pPr/>
              <a:t>‹#›</a:t>
            </a:fld>
            <a:endParaRPr lang="en-US"/>
          </a:p>
        </p:txBody>
      </p:sp>
    </p:spTree>
    <p:extLst>
      <p:ext uri="{BB962C8B-B14F-4D97-AF65-F5344CB8AC3E}">
        <p14:creationId xmlns:p14="http://schemas.microsoft.com/office/powerpoint/2010/main" val="643474563"/>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511ED0-6AF1-412D-A9CC-D82B39C514D6}" type="slidenum">
              <a:rPr lang="en-US"/>
              <a:pPr/>
              <a:t>‹#›</a:t>
            </a:fld>
            <a:endParaRPr lang="en-US"/>
          </a:p>
        </p:txBody>
      </p:sp>
    </p:spTree>
    <p:extLst>
      <p:ext uri="{BB962C8B-B14F-4D97-AF65-F5344CB8AC3E}">
        <p14:creationId xmlns:p14="http://schemas.microsoft.com/office/powerpoint/2010/main" val="2021747166"/>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917B84-B3BB-41C1-BAAF-FF9F5D3D2D77}" type="slidenum">
              <a:rPr lang="en-US"/>
              <a:pPr/>
              <a:t>‹#›</a:t>
            </a:fld>
            <a:endParaRPr lang="en-US"/>
          </a:p>
        </p:txBody>
      </p:sp>
    </p:spTree>
    <p:extLst>
      <p:ext uri="{BB962C8B-B14F-4D97-AF65-F5344CB8AC3E}">
        <p14:creationId xmlns:p14="http://schemas.microsoft.com/office/powerpoint/2010/main" val="3384229290"/>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7405688"/>
            <a:chOff x="0" y="-9"/>
            <a:chExt cx="5760" cy="4665"/>
          </a:xfrm>
        </p:grpSpPr>
        <p:sp>
          <p:nvSpPr>
            <p:cNvPr id="5123"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Freeform 10"/>
            <p:cNvSpPr>
              <a:spLocks/>
            </p:cNvSpPr>
            <p:nvPr userDrawn="1"/>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Freeform 15"/>
            <p:cNvSpPr>
              <a:spLocks/>
            </p:cNvSpPr>
            <p:nvPr/>
          </p:nvSpPr>
          <p:spPr bwMode="hidden">
            <a:xfrm>
              <a:off x="1632" y="3956"/>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Freeform 16"/>
            <p:cNvSpPr>
              <a:spLocks/>
            </p:cNvSpPr>
            <p:nvPr/>
          </p:nvSpPr>
          <p:spPr bwMode="hidden">
            <a:xfrm>
              <a:off x="0" y="3956"/>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Freeform 17"/>
            <p:cNvSpPr>
              <a:spLocks/>
            </p:cNvSpPr>
            <p:nvPr/>
          </p:nvSpPr>
          <p:spPr bwMode="hidden">
            <a:xfrm>
              <a:off x="3744" y="3956"/>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 name="Freeform 18"/>
            <p:cNvSpPr>
              <a:spLocks/>
            </p:cNvSpPr>
            <p:nvPr/>
          </p:nvSpPr>
          <p:spPr bwMode="hidden">
            <a:xfrm>
              <a:off x="1920" y="3956"/>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Rectangle 19"/>
            <p:cNvSpPr>
              <a:spLocks noChangeArrowheads="1"/>
            </p:cNvSpPr>
            <p:nvPr/>
          </p:nvSpPr>
          <p:spPr bwMode="hidden">
            <a:xfrm>
              <a:off x="0" y="3905"/>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Freeform 20"/>
            <p:cNvSpPr>
              <a:spLocks/>
            </p:cNvSpPr>
            <p:nvPr/>
          </p:nvSpPr>
          <p:spPr bwMode="hidden">
            <a:xfrm>
              <a:off x="2583" y="3918"/>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Freeform 21"/>
            <p:cNvSpPr>
              <a:spLocks/>
            </p:cNvSpPr>
            <p:nvPr/>
          </p:nvSpPr>
          <p:spPr bwMode="hidden">
            <a:xfrm rot="18897039" flipH="1">
              <a:off x="148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2" name="Freeform 22"/>
            <p:cNvSpPr>
              <a:spLocks/>
            </p:cNvSpPr>
            <p:nvPr/>
          </p:nvSpPr>
          <p:spPr bwMode="hidden">
            <a:xfrm rot="18897039" flipH="1">
              <a:off x="76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3" name="Freeform 23"/>
            <p:cNvSpPr>
              <a:spLocks/>
            </p:cNvSpPr>
            <p:nvPr/>
          </p:nvSpPr>
          <p:spPr bwMode="hidden">
            <a:xfrm rot="18897039" flipH="1">
              <a:off x="31" y="3854"/>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4" name="Freeform 24"/>
            <p:cNvSpPr>
              <a:spLocks/>
            </p:cNvSpPr>
            <p:nvPr/>
          </p:nvSpPr>
          <p:spPr bwMode="hidden">
            <a:xfrm flipH="1" flipV="1">
              <a:off x="576" y="3910"/>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5" name="Freeform 25"/>
            <p:cNvSpPr>
              <a:spLocks/>
            </p:cNvSpPr>
            <p:nvPr/>
          </p:nvSpPr>
          <p:spPr bwMode="hidden">
            <a:xfrm flipH="1" flipV="1">
              <a:off x="240"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6" name="Freeform 26"/>
            <p:cNvSpPr>
              <a:spLocks/>
            </p:cNvSpPr>
            <p:nvPr/>
          </p:nvSpPr>
          <p:spPr bwMode="hidden">
            <a:xfrm flipH="1" flipV="1">
              <a:off x="3036" y="3958"/>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7" name="Freeform 27"/>
            <p:cNvSpPr>
              <a:spLocks/>
            </p:cNvSpPr>
            <p:nvPr/>
          </p:nvSpPr>
          <p:spPr bwMode="hidden">
            <a:xfrm flipH="1" flipV="1">
              <a:off x="3984"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8" name="Freeform 28"/>
            <p:cNvSpPr>
              <a:spLocks/>
            </p:cNvSpPr>
            <p:nvPr/>
          </p:nvSpPr>
          <p:spPr bwMode="hidden">
            <a:xfrm flipH="1" flipV="1">
              <a:off x="3456" y="3910"/>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50" name="Rectangle 30"/>
          <p:cNvSpPr>
            <a:spLocks noGrp="1" noChangeArrowheads="1"/>
          </p:cNvSpPr>
          <p:nvPr>
            <p:ph type="title"/>
          </p:nvPr>
        </p:nvSpPr>
        <p:spPr bwMode="auto">
          <a:xfrm>
            <a:off x="685800" y="465138"/>
            <a:ext cx="7772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5151" name="Rectangle 3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52" name="Rectangle 32"/>
          <p:cNvSpPr>
            <a:spLocks noGrp="1" noChangeArrowheads="1"/>
          </p:cNvSpPr>
          <p:nvPr>
            <p:ph type="dt" sz="half" idx="2"/>
          </p:nvPr>
        </p:nvSpPr>
        <p:spPr bwMode="auto">
          <a:xfrm>
            <a:off x="712788" y="6313488"/>
            <a:ext cx="203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latin typeface="+mn-lt"/>
              </a:defRPr>
            </a:lvl1pPr>
          </a:lstStyle>
          <a:p>
            <a:endParaRPr lang="en-US"/>
          </a:p>
        </p:txBody>
      </p:sp>
      <p:sp>
        <p:nvSpPr>
          <p:cNvPr id="5153" name="Rectangle 33"/>
          <p:cNvSpPr>
            <a:spLocks noGrp="1" noChangeArrowheads="1"/>
          </p:cNvSpPr>
          <p:nvPr>
            <p:ph type="ftr" sz="quarter" idx="3"/>
          </p:nvPr>
        </p:nvSpPr>
        <p:spPr bwMode="auto">
          <a:xfrm>
            <a:off x="2819400" y="6096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5154" name="Rectangle 34"/>
          <p:cNvSpPr>
            <a:spLocks noGrp="1" noChangeArrowheads="1"/>
          </p:cNvSpPr>
          <p:nvPr>
            <p:ph type="sldNum" sz="quarter" idx="4"/>
          </p:nvPr>
        </p:nvSpPr>
        <p:spPr bwMode="auto">
          <a:xfrm>
            <a:off x="6934200" y="6313488"/>
            <a:ext cx="1550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2"/>
                </a:solidFill>
                <a:latin typeface="+mn-lt"/>
              </a:defRPr>
            </a:lvl1pPr>
          </a:lstStyle>
          <a:p>
            <a:fld id="{F16DFC45-688B-4F87-BC4D-03D6B9ED2CA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dissolv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itchFamily="79" charset="0"/>
        </a:defRPr>
      </a:lvl2pPr>
      <a:lvl3pPr algn="ctr" rtl="0" fontAlgn="base">
        <a:spcBef>
          <a:spcPct val="0"/>
        </a:spcBef>
        <a:spcAft>
          <a:spcPct val="0"/>
        </a:spcAft>
        <a:defRPr sz="4400">
          <a:solidFill>
            <a:schemeClr val="tx2"/>
          </a:solidFill>
          <a:latin typeface="Arial Black" pitchFamily="79" charset="0"/>
        </a:defRPr>
      </a:lvl3pPr>
      <a:lvl4pPr algn="ctr" rtl="0" fontAlgn="base">
        <a:spcBef>
          <a:spcPct val="0"/>
        </a:spcBef>
        <a:spcAft>
          <a:spcPct val="0"/>
        </a:spcAft>
        <a:defRPr sz="4400">
          <a:solidFill>
            <a:schemeClr val="tx2"/>
          </a:solidFill>
          <a:latin typeface="Arial Black" pitchFamily="79" charset="0"/>
        </a:defRPr>
      </a:lvl4pPr>
      <a:lvl5pPr algn="ctr" rtl="0" fontAlgn="base">
        <a:spcBef>
          <a:spcPct val="0"/>
        </a:spcBef>
        <a:spcAft>
          <a:spcPct val="0"/>
        </a:spcAft>
        <a:defRPr sz="4400">
          <a:solidFill>
            <a:schemeClr val="tx2"/>
          </a:solidFill>
          <a:latin typeface="Arial Black" pitchFamily="79" charset="0"/>
        </a:defRPr>
      </a:lvl5pPr>
      <a:lvl6pPr marL="457200" algn="ctr" rtl="0" fontAlgn="base">
        <a:spcBef>
          <a:spcPct val="0"/>
        </a:spcBef>
        <a:spcAft>
          <a:spcPct val="0"/>
        </a:spcAft>
        <a:defRPr sz="4400">
          <a:solidFill>
            <a:schemeClr val="tx2"/>
          </a:solidFill>
          <a:latin typeface="Arial Black" pitchFamily="79" charset="0"/>
        </a:defRPr>
      </a:lvl6pPr>
      <a:lvl7pPr marL="914400" algn="ctr" rtl="0" fontAlgn="base">
        <a:spcBef>
          <a:spcPct val="0"/>
        </a:spcBef>
        <a:spcAft>
          <a:spcPct val="0"/>
        </a:spcAft>
        <a:defRPr sz="4400">
          <a:solidFill>
            <a:schemeClr val="tx2"/>
          </a:solidFill>
          <a:latin typeface="Arial Black" pitchFamily="79" charset="0"/>
        </a:defRPr>
      </a:lvl7pPr>
      <a:lvl8pPr marL="1371600" algn="ctr" rtl="0" fontAlgn="base">
        <a:spcBef>
          <a:spcPct val="0"/>
        </a:spcBef>
        <a:spcAft>
          <a:spcPct val="0"/>
        </a:spcAft>
        <a:defRPr sz="4400">
          <a:solidFill>
            <a:schemeClr val="tx2"/>
          </a:solidFill>
          <a:latin typeface="Arial Black" pitchFamily="79" charset="0"/>
        </a:defRPr>
      </a:lvl8pPr>
      <a:lvl9pPr marL="1828800" algn="ctr" rtl="0" fontAlgn="base">
        <a:spcBef>
          <a:spcPct val="0"/>
        </a:spcBef>
        <a:spcAft>
          <a:spcPct val="0"/>
        </a:spcAft>
        <a:defRPr sz="4400">
          <a:solidFill>
            <a:schemeClr val="tx2"/>
          </a:solidFill>
          <a:latin typeface="Arial Black" pitchFamily="79" charset="0"/>
        </a:defRPr>
      </a:lvl9pPr>
    </p:titleStyle>
    <p:bodyStyle>
      <a:lvl1pPr marL="342900" indent="-342900" algn="l" rtl="0" fontAlgn="base">
        <a:lnSpc>
          <a:spcPct val="90000"/>
        </a:lnSpc>
        <a:spcBef>
          <a:spcPct val="20000"/>
        </a:spcBef>
        <a:spcAft>
          <a:spcPct val="0"/>
        </a:spcAft>
        <a:buClr>
          <a:schemeClr val="folHlink"/>
        </a:buClr>
        <a:buSzPct val="85000"/>
        <a:buFont typeface="Wingdings" pitchFamily="79" charset="2"/>
        <a:buChar char="v"/>
        <a:defRPr sz="3200">
          <a:solidFill>
            <a:schemeClr val="tx1"/>
          </a:solidFill>
          <a:latin typeface="+mn-lt"/>
          <a:ea typeface="+mn-ea"/>
          <a:cs typeface="+mn-cs"/>
        </a:defRPr>
      </a:lvl1pPr>
      <a:lvl2pPr marL="742950" indent="-285750" algn="l" rtl="0" fontAlgn="base">
        <a:lnSpc>
          <a:spcPct val="90000"/>
        </a:lnSpc>
        <a:spcBef>
          <a:spcPct val="20000"/>
        </a:spcBef>
        <a:spcAft>
          <a:spcPct val="0"/>
        </a:spcAft>
        <a:buClr>
          <a:schemeClr val="tx2"/>
        </a:buClr>
        <a:buSzPct val="70000"/>
        <a:buFont typeface="Wingdings" pitchFamily="79" charset="2"/>
        <a:buChar char="l"/>
        <a:defRPr sz="2800">
          <a:solidFill>
            <a:schemeClr val="tx1"/>
          </a:solidFill>
          <a:latin typeface="+mn-lt"/>
        </a:defRPr>
      </a:lvl2pPr>
      <a:lvl3pPr marL="1143000" indent="-228600" algn="l" rtl="0" fontAlgn="base">
        <a:lnSpc>
          <a:spcPct val="90000"/>
        </a:lnSpc>
        <a:spcBef>
          <a:spcPct val="20000"/>
        </a:spcBef>
        <a:spcAft>
          <a:spcPct val="0"/>
        </a:spcAft>
        <a:buClr>
          <a:schemeClr val="hlink"/>
        </a:buClr>
        <a:buSzPct val="65000"/>
        <a:buFont typeface="Wingdings" pitchFamily="79" charset="2"/>
        <a:buChar char="l"/>
        <a:defRPr sz="2400">
          <a:solidFill>
            <a:schemeClr val="tx1"/>
          </a:solidFill>
          <a:latin typeface="+mn-lt"/>
        </a:defRPr>
      </a:lvl3pPr>
      <a:lvl4pPr marL="1600200" indent="-228600" algn="l" rtl="0" fontAlgn="base">
        <a:lnSpc>
          <a:spcPct val="90000"/>
        </a:lnSpc>
        <a:spcBef>
          <a:spcPct val="20000"/>
        </a:spcBef>
        <a:spcAft>
          <a:spcPct val="0"/>
        </a:spcAft>
        <a:buClr>
          <a:schemeClr val="accent1"/>
        </a:buClr>
        <a:buSzPct val="60000"/>
        <a:buFont typeface="Wingdings" pitchFamily="79" charset="2"/>
        <a:buChar char="l"/>
        <a:defRPr sz="2000">
          <a:solidFill>
            <a:schemeClr val="tx1"/>
          </a:solidFill>
          <a:latin typeface="+mn-lt"/>
        </a:defRPr>
      </a:lvl4pPr>
      <a:lvl5pPr marL="20574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5pPr>
      <a:lvl6pPr marL="25146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6pPr>
      <a:lvl7pPr marL="29718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7pPr>
      <a:lvl8pPr marL="34290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8pPr>
      <a:lvl9pPr marL="38862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4.bin"/><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0.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1.w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media" Target="../media/media2.gif"/><Relationship Id="rId7" Type="http://schemas.openxmlformats.org/officeDocument/2006/relationships/image" Target="../media/image24.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23.png"/><Relationship Id="rId5" Type="http://schemas.openxmlformats.org/officeDocument/2006/relationships/slideLayout" Target="../slideLayouts/slideLayout2.xml"/><Relationship Id="rId4" Type="http://schemas.openxmlformats.org/officeDocument/2006/relationships/video" Target="../media/media2.gi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video" Target="../media/media3.gif"/><Relationship Id="rId1" Type="http://schemas.microsoft.com/office/2007/relationships/media" Target="../media/media3.gif"/><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1.w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7235" name="Picture 3" descr="15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514350"/>
            <a:ext cx="48188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87236" name="Text Box 4"/>
          <p:cNvSpPr txBox="1">
            <a:spLocks noChangeArrowheads="1"/>
          </p:cNvSpPr>
          <p:nvPr/>
        </p:nvSpPr>
        <p:spPr bwMode="auto">
          <a:xfrm>
            <a:off x="3048000" y="609600"/>
            <a:ext cx="20244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20000"/>
              </a:spcBef>
              <a:buClr>
                <a:schemeClr val="folHlink"/>
              </a:buClr>
              <a:buSzPct val="85000"/>
              <a:buFont typeface="Wingdings" pitchFamily="79" charset="2"/>
              <a:buNone/>
            </a:pPr>
            <a:r>
              <a:rPr lang="en-US" sz="3000" b="1" dirty="0">
                <a:solidFill>
                  <a:srgbClr val="FF0080"/>
                </a:solidFill>
                <a:effectLst>
                  <a:outerShdw blurRad="38100" dist="38100" dir="2700000" algn="tl">
                    <a:srgbClr val="000000"/>
                  </a:outerShdw>
                </a:effectLst>
                <a:latin typeface="Comic Sans MS" pitchFamily="79" charset="0"/>
              </a:rPr>
              <a:t>Sound</a:t>
            </a:r>
          </a:p>
          <a:p>
            <a:pPr>
              <a:lnSpc>
                <a:spcPct val="90000"/>
              </a:lnSpc>
              <a:spcBef>
                <a:spcPct val="20000"/>
              </a:spcBef>
              <a:buClr>
                <a:schemeClr val="folHlink"/>
              </a:buClr>
              <a:buSzPct val="85000"/>
              <a:buFont typeface="Wingdings" pitchFamily="79" charset="2"/>
              <a:buNone/>
            </a:pPr>
            <a:r>
              <a:rPr lang="en-US" sz="3000" b="1" dirty="0">
                <a:solidFill>
                  <a:srgbClr val="FF0080"/>
                </a:solidFill>
                <a:effectLst>
                  <a:outerShdw blurRad="38100" dist="38100" dir="2700000" algn="tl">
                    <a:srgbClr val="000000"/>
                  </a:outerShdw>
                </a:effectLst>
                <a:latin typeface="Comic Sans MS" pitchFamily="79" charset="0"/>
              </a:rPr>
              <a:t>waves...</a:t>
            </a:r>
            <a:endParaRPr lang="en-US" sz="3000" dirty="0">
              <a:solidFill>
                <a:srgbClr val="FF0080"/>
              </a:solidFill>
              <a:effectLst>
                <a:outerShdw blurRad="38100" dist="38100" dir="2700000" algn="tl">
                  <a:srgbClr val="000000"/>
                </a:outerShdw>
              </a:effectLst>
              <a:latin typeface="Arial" charset="0"/>
            </a:endParaRPr>
          </a:p>
        </p:txBody>
      </p:sp>
      <p:pic>
        <p:nvPicPr>
          <p:cNvPr id="4" name="Picture 6" descr="17_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0962" y="477956"/>
            <a:ext cx="3603038" cy="301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543800" y="609600"/>
            <a:ext cx="1905000" cy="830997"/>
          </a:xfrm>
          <a:prstGeom prst="rect">
            <a:avLst/>
          </a:prstGeom>
        </p:spPr>
        <p:txBody>
          <a:bodyPr wrap="square">
            <a:spAutoFit/>
          </a:bodyPr>
          <a:lstStyle/>
          <a:p>
            <a:pPr>
              <a:lnSpc>
                <a:spcPct val="90000"/>
              </a:lnSpc>
              <a:spcBef>
                <a:spcPct val="20000"/>
              </a:spcBef>
              <a:buClr>
                <a:schemeClr val="folHlink"/>
              </a:buClr>
              <a:buSzPct val="85000"/>
              <a:buFont typeface="Wingdings" pitchFamily="79" charset="2"/>
              <a:buNone/>
            </a:pPr>
            <a:r>
              <a:rPr lang="en-US" b="1" dirty="0" smtClean="0">
                <a:solidFill>
                  <a:srgbClr val="FF0080"/>
                </a:solidFill>
                <a:effectLst>
                  <a:outerShdw blurRad="38100" dist="38100" dir="2700000" algn="tl">
                    <a:srgbClr val="000000"/>
                  </a:outerShdw>
                </a:effectLst>
                <a:latin typeface="Comic Sans MS" pitchFamily="79" charset="0"/>
              </a:rPr>
              <a:t>light</a:t>
            </a:r>
            <a:endParaRPr lang="en-US" b="1" dirty="0">
              <a:solidFill>
                <a:srgbClr val="FF0080"/>
              </a:solidFill>
              <a:effectLst>
                <a:outerShdw blurRad="38100" dist="38100" dir="2700000" algn="tl">
                  <a:srgbClr val="000000"/>
                </a:outerShdw>
              </a:effectLst>
              <a:latin typeface="Comic Sans MS" pitchFamily="79" charset="0"/>
            </a:endParaRPr>
          </a:p>
          <a:p>
            <a:pPr>
              <a:lnSpc>
                <a:spcPct val="90000"/>
              </a:lnSpc>
              <a:spcBef>
                <a:spcPct val="20000"/>
              </a:spcBef>
              <a:buClr>
                <a:schemeClr val="folHlink"/>
              </a:buClr>
              <a:buSzPct val="85000"/>
              <a:buFont typeface="Wingdings" pitchFamily="79" charset="2"/>
              <a:buNone/>
            </a:pPr>
            <a:r>
              <a:rPr lang="en-US" b="1" dirty="0">
                <a:solidFill>
                  <a:srgbClr val="FF0080"/>
                </a:solidFill>
                <a:effectLst>
                  <a:outerShdw blurRad="38100" dist="38100" dir="2700000" algn="tl">
                    <a:srgbClr val="000000"/>
                  </a:outerShdw>
                </a:effectLst>
                <a:latin typeface="Comic Sans MS" pitchFamily="79" charset="0"/>
              </a:rPr>
              <a:t>waves...</a:t>
            </a:r>
            <a:endParaRPr lang="en-US" dirty="0">
              <a:solidFill>
                <a:srgbClr val="FF0080"/>
              </a:solidFill>
              <a:effectLst>
                <a:outerShdw blurRad="38100" dist="38100" dir="2700000" algn="tl">
                  <a:srgbClr val="000000"/>
                </a:outerShdw>
              </a:effectLst>
              <a:latin typeface="Arial" charset="0"/>
            </a:endParaRPr>
          </a:p>
        </p:txBody>
      </p:sp>
      <p:pic>
        <p:nvPicPr>
          <p:cNvPr id="6" name="Picture 6" descr="15_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453" y="3810000"/>
            <a:ext cx="4316119" cy="25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19512" y="3824827"/>
            <a:ext cx="1905000" cy="830997"/>
          </a:xfrm>
          <a:prstGeom prst="rect">
            <a:avLst/>
          </a:prstGeom>
        </p:spPr>
        <p:txBody>
          <a:bodyPr wrap="square">
            <a:spAutoFit/>
          </a:bodyPr>
          <a:lstStyle/>
          <a:p>
            <a:pPr>
              <a:lnSpc>
                <a:spcPct val="90000"/>
              </a:lnSpc>
              <a:spcBef>
                <a:spcPct val="20000"/>
              </a:spcBef>
              <a:buClr>
                <a:schemeClr val="folHlink"/>
              </a:buClr>
              <a:buSzPct val="85000"/>
              <a:buFont typeface="Wingdings" pitchFamily="79" charset="2"/>
              <a:buNone/>
            </a:pPr>
            <a:r>
              <a:rPr lang="en-US" b="1" dirty="0" smtClean="0">
                <a:solidFill>
                  <a:srgbClr val="FF0080"/>
                </a:solidFill>
                <a:effectLst>
                  <a:outerShdw blurRad="38100" dist="38100" dir="2700000" algn="tl">
                    <a:srgbClr val="000000"/>
                  </a:outerShdw>
                </a:effectLst>
                <a:latin typeface="Comic Sans MS" pitchFamily="79" charset="0"/>
              </a:rPr>
              <a:t>water</a:t>
            </a:r>
            <a:endParaRPr lang="en-US" b="1" dirty="0">
              <a:solidFill>
                <a:srgbClr val="FF0080"/>
              </a:solidFill>
              <a:effectLst>
                <a:outerShdw blurRad="38100" dist="38100" dir="2700000" algn="tl">
                  <a:srgbClr val="000000"/>
                </a:outerShdw>
              </a:effectLst>
              <a:latin typeface="Comic Sans MS" pitchFamily="79" charset="0"/>
            </a:endParaRPr>
          </a:p>
          <a:p>
            <a:pPr>
              <a:lnSpc>
                <a:spcPct val="90000"/>
              </a:lnSpc>
              <a:spcBef>
                <a:spcPct val="20000"/>
              </a:spcBef>
              <a:buClr>
                <a:schemeClr val="folHlink"/>
              </a:buClr>
              <a:buSzPct val="85000"/>
              <a:buFont typeface="Wingdings" pitchFamily="79" charset="2"/>
              <a:buNone/>
            </a:pPr>
            <a:r>
              <a:rPr lang="en-US" b="1" dirty="0">
                <a:solidFill>
                  <a:srgbClr val="FF0080"/>
                </a:solidFill>
                <a:effectLst>
                  <a:outerShdw blurRad="38100" dist="38100" dir="2700000" algn="tl">
                    <a:srgbClr val="000000"/>
                  </a:outerShdw>
                </a:effectLst>
                <a:latin typeface="Comic Sans MS" pitchFamily="79" charset="0"/>
              </a:rPr>
              <a:t>waves...</a:t>
            </a:r>
            <a:endParaRPr lang="en-US" dirty="0">
              <a:solidFill>
                <a:srgbClr val="FF0080"/>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1442" name="Rectangle 2"/>
          <p:cNvSpPr>
            <a:spLocks noGrp="1" noChangeArrowheads="1"/>
          </p:cNvSpPr>
          <p:nvPr>
            <p:ph type="title"/>
          </p:nvPr>
        </p:nvSpPr>
        <p:spPr>
          <a:xfrm>
            <a:off x="0" y="533400"/>
            <a:ext cx="9144000" cy="1311275"/>
          </a:xfrm>
        </p:spPr>
        <p:txBody>
          <a:bodyPr/>
          <a:lstStyle/>
          <a:p>
            <a:r>
              <a:rPr lang="en-US" sz="4000">
                <a:solidFill>
                  <a:srgbClr val="EFFF5D"/>
                </a:solidFill>
                <a:latin typeface="Comic Sans MS" pitchFamily="79" charset="0"/>
              </a:rPr>
              <a:t>If the frequency of the wave is 2 Hz, what is the wave speed?</a:t>
            </a:r>
            <a:endParaRPr lang="en-US"/>
          </a:p>
        </p:txBody>
      </p:sp>
      <p:sp>
        <p:nvSpPr>
          <p:cNvPr id="1981443" name="Rectangle 3"/>
          <p:cNvSpPr>
            <a:spLocks noGrp="1" noChangeArrowheads="1"/>
          </p:cNvSpPr>
          <p:nvPr>
            <p:ph type="body" idx="1"/>
          </p:nvPr>
        </p:nvSpPr>
        <p:spPr>
          <a:xfrm>
            <a:off x="0" y="4038600"/>
            <a:ext cx="9144000" cy="1219200"/>
          </a:xfrm>
        </p:spPr>
        <p:txBody>
          <a:bodyPr/>
          <a:lstStyle/>
          <a:p>
            <a:pPr marL="609600" indent="-609600" algn="ctr">
              <a:buFont typeface="Arial" charset="0"/>
              <a:buNone/>
            </a:pPr>
            <a:r>
              <a:rPr lang="en-US" sz="2400">
                <a:solidFill>
                  <a:schemeClr val="folHlink"/>
                </a:solidFill>
                <a:latin typeface="Comic Sans MS" pitchFamily="79" charset="0"/>
              </a:rPr>
              <a:t>a)</a:t>
            </a:r>
            <a:r>
              <a:rPr lang="en-US" sz="2400">
                <a:latin typeface="Comic Sans MS" pitchFamily="79" charset="0"/>
              </a:rPr>
              <a:t> 1/6 m/s     </a:t>
            </a:r>
            <a:r>
              <a:rPr lang="en-US" sz="2400">
                <a:solidFill>
                  <a:schemeClr val="folHlink"/>
                </a:solidFill>
                <a:latin typeface="Comic Sans MS" pitchFamily="79" charset="0"/>
              </a:rPr>
              <a:t>b)</a:t>
            </a:r>
            <a:r>
              <a:rPr lang="en-US" sz="2400">
                <a:latin typeface="Comic Sans MS" pitchFamily="79" charset="0"/>
              </a:rPr>
              <a:t> 2/3 m/s     </a:t>
            </a:r>
            <a:r>
              <a:rPr lang="en-US" sz="2400">
                <a:solidFill>
                  <a:schemeClr val="folHlink"/>
                </a:solidFill>
                <a:latin typeface="Comic Sans MS" pitchFamily="79" charset="0"/>
              </a:rPr>
              <a:t>c)</a:t>
            </a:r>
            <a:r>
              <a:rPr lang="en-US" sz="2400">
                <a:latin typeface="Comic Sans MS" pitchFamily="79" charset="0"/>
              </a:rPr>
              <a:t> 2 m/s     </a:t>
            </a:r>
            <a:r>
              <a:rPr lang="en-US" sz="2400">
                <a:solidFill>
                  <a:schemeClr val="folHlink"/>
                </a:solidFill>
                <a:latin typeface="Comic Sans MS" pitchFamily="79" charset="0"/>
              </a:rPr>
              <a:t>d)</a:t>
            </a:r>
            <a:r>
              <a:rPr lang="en-US" sz="2400">
                <a:latin typeface="Comic Sans MS" pitchFamily="79" charset="0"/>
              </a:rPr>
              <a:t> 3 m/s     </a:t>
            </a:r>
            <a:r>
              <a:rPr lang="en-US" sz="2400">
                <a:solidFill>
                  <a:schemeClr val="folHlink"/>
                </a:solidFill>
                <a:latin typeface="Comic Sans MS" pitchFamily="79" charset="0"/>
              </a:rPr>
              <a:t>e)</a:t>
            </a:r>
            <a:r>
              <a:rPr lang="en-US" sz="2400">
                <a:latin typeface="Comic Sans MS" pitchFamily="79" charset="0"/>
              </a:rPr>
              <a:t> 6 m/s</a:t>
            </a:r>
          </a:p>
        </p:txBody>
      </p:sp>
      <p:pic>
        <p:nvPicPr>
          <p:cNvPr id="1981444" name="Picture 4" descr="15_p32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3" y="2133600"/>
            <a:ext cx="9009062"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81445" name="Object 5"/>
          <p:cNvGraphicFramePr>
            <a:graphicFrameLocks noChangeAspect="1"/>
          </p:cNvGraphicFramePr>
          <p:nvPr/>
        </p:nvGraphicFramePr>
        <p:xfrm>
          <a:off x="2374900" y="5497513"/>
          <a:ext cx="4627563" cy="598487"/>
        </p:xfrm>
        <a:graphic>
          <a:graphicData uri="http://schemas.openxmlformats.org/presentationml/2006/ole">
            <mc:AlternateContent xmlns:mc="http://schemas.openxmlformats.org/markup-compatibility/2006">
              <mc:Choice xmlns:v="urn:schemas-microsoft-com:vml" Requires="v">
                <p:oleObj spid="_x0000_s1981593" name="Equation" r:id="rId5" imgW="1778000" imgH="254000" progId="Equation.3">
                  <p:embed/>
                </p:oleObj>
              </mc:Choice>
              <mc:Fallback>
                <p:oleObj name="Equation" r:id="rId5" imgW="1778000" imgH="2540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l="-5142" r="-5142"/>
                      <a:stretch>
                        <a:fillRect/>
                      </a:stretch>
                    </p:blipFill>
                    <p:spPr bwMode="auto">
                      <a:xfrm>
                        <a:off x="2374900" y="5497513"/>
                        <a:ext cx="4627563" cy="598487"/>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81445"/>
                                        </p:tgtEl>
                                        <p:attrNameLst>
                                          <p:attrName>style.visibility</p:attrName>
                                        </p:attrNameLst>
                                      </p:cBhvr>
                                      <p:to>
                                        <p:strVal val="visible"/>
                                      </p:to>
                                    </p:set>
                                    <p:anim calcmode="lin" valueType="num">
                                      <p:cBhvr additive="base">
                                        <p:cTn id="7" dur="500" fill="hold"/>
                                        <p:tgtEl>
                                          <p:spTgt spid="1981445"/>
                                        </p:tgtEl>
                                        <p:attrNameLst>
                                          <p:attrName>ppt_x</p:attrName>
                                        </p:attrNameLst>
                                      </p:cBhvr>
                                      <p:tavLst>
                                        <p:tav tm="0">
                                          <p:val>
                                            <p:strVal val="#ppt_x"/>
                                          </p:val>
                                        </p:tav>
                                        <p:tav tm="100000">
                                          <p:val>
                                            <p:strVal val="#ppt_x"/>
                                          </p:val>
                                        </p:tav>
                                      </p:tavLst>
                                    </p:anim>
                                    <p:anim calcmode="lin" valueType="num">
                                      <p:cBhvr additive="base">
                                        <p:cTn id="8" dur="500" fill="hold"/>
                                        <p:tgtEl>
                                          <p:spTgt spid="19814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5538" name="Picture 2" descr="15_p317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447800"/>
            <a:ext cx="3514725"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5539" name="Rectangle 3"/>
          <p:cNvSpPr>
            <a:spLocks noGrp="1" noChangeArrowheads="1"/>
          </p:cNvSpPr>
          <p:nvPr>
            <p:ph type="body" idx="1"/>
          </p:nvPr>
        </p:nvSpPr>
        <p:spPr>
          <a:xfrm>
            <a:off x="228600" y="304800"/>
            <a:ext cx="8915400" cy="5257800"/>
          </a:xfrm>
        </p:spPr>
        <p:txBody>
          <a:bodyPr/>
          <a:lstStyle/>
          <a:p>
            <a:pPr>
              <a:lnSpc>
                <a:spcPct val="80000"/>
              </a:lnSpc>
              <a:spcBef>
                <a:spcPct val="30000"/>
              </a:spcBef>
            </a:pPr>
            <a:r>
              <a:rPr lang="en-US" sz="2200" dirty="0"/>
              <a:t>As the raised portion of a pulse approaches a given point on the rope, the tension in the rope acquires an upward component.</a:t>
            </a:r>
          </a:p>
          <a:p>
            <a:pPr lvl="1">
              <a:lnSpc>
                <a:spcPct val="100000"/>
              </a:lnSpc>
              <a:spcBef>
                <a:spcPct val="55000"/>
              </a:spcBef>
            </a:pPr>
            <a:r>
              <a:rPr lang="en-US" sz="2000" dirty="0">
                <a:solidFill>
                  <a:srgbClr val="FFE0D5"/>
                </a:solidFill>
              </a:rPr>
              <a:t>The resulting upward force </a:t>
            </a:r>
          </a:p>
          <a:p>
            <a:pPr lvl="1">
              <a:lnSpc>
                <a:spcPct val="80000"/>
              </a:lnSpc>
              <a:spcBef>
                <a:spcPct val="0"/>
              </a:spcBef>
              <a:buFont typeface="Wingdings" pitchFamily="79" charset="2"/>
              <a:buNone/>
            </a:pPr>
            <a:r>
              <a:rPr lang="en-US" sz="2000" dirty="0">
                <a:solidFill>
                  <a:srgbClr val="FFE0D5"/>
                </a:solidFill>
              </a:rPr>
              <a:t>	causes this next segment </a:t>
            </a:r>
          </a:p>
          <a:p>
            <a:pPr lvl="1">
              <a:lnSpc>
                <a:spcPct val="80000"/>
              </a:lnSpc>
              <a:spcBef>
                <a:spcPct val="0"/>
              </a:spcBef>
              <a:buFont typeface="Wingdings" pitchFamily="79" charset="2"/>
              <a:buNone/>
            </a:pPr>
            <a:r>
              <a:rPr lang="en-US" sz="2000" dirty="0">
                <a:solidFill>
                  <a:srgbClr val="FFE0D5"/>
                </a:solidFill>
              </a:rPr>
              <a:t>	to accelerate upward, and </a:t>
            </a:r>
          </a:p>
          <a:p>
            <a:pPr lvl="1">
              <a:lnSpc>
                <a:spcPct val="80000"/>
              </a:lnSpc>
              <a:spcBef>
                <a:spcPct val="0"/>
              </a:spcBef>
              <a:buFont typeface="Wingdings" pitchFamily="79" charset="2"/>
              <a:buNone/>
            </a:pPr>
            <a:r>
              <a:rPr lang="en-US" sz="2000" dirty="0">
                <a:solidFill>
                  <a:srgbClr val="FFE0D5"/>
                </a:solidFill>
              </a:rPr>
              <a:t>	so on down the rope</a:t>
            </a:r>
            <a:r>
              <a:rPr lang="en-US" sz="2000" dirty="0" smtClean="0">
                <a:solidFill>
                  <a:srgbClr val="FFE0D5"/>
                </a:solidFill>
              </a:rPr>
              <a:t>.</a:t>
            </a:r>
            <a:endParaRPr lang="en-US" sz="2400" dirty="0" smtClean="0"/>
          </a:p>
          <a:p>
            <a:pPr>
              <a:lnSpc>
                <a:spcPct val="80000"/>
              </a:lnSpc>
              <a:spcBef>
                <a:spcPct val="30000"/>
              </a:spcBef>
            </a:pPr>
            <a:r>
              <a:rPr lang="en-US" sz="2200" dirty="0" smtClean="0"/>
              <a:t>The </a:t>
            </a:r>
            <a:r>
              <a:rPr lang="en-US" sz="2200" dirty="0"/>
              <a:t>speed of the pulse </a:t>
            </a:r>
          </a:p>
          <a:p>
            <a:pPr>
              <a:lnSpc>
                <a:spcPct val="80000"/>
              </a:lnSpc>
              <a:spcBef>
                <a:spcPct val="0"/>
              </a:spcBef>
              <a:buFont typeface="Wingdings" pitchFamily="79" charset="2"/>
              <a:buNone/>
            </a:pPr>
            <a:r>
              <a:rPr lang="en-US" sz="2200" dirty="0"/>
              <a:t>	depends on how fast </a:t>
            </a:r>
          </a:p>
          <a:p>
            <a:pPr>
              <a:lnSpc>
                <a:spcPct val="80000"/>
              </a:lnSpc>
              <a:spcBef>
                <a:spcPct val="0"/>
              </a:spcBef>
              <a:buFont typeface="Wingdings" pitchFamily="79" charset="2"/>
              <a:buNone/>
            </a:pPr>
            <a:r>
              <a:rPr lang="en-US" sz="2200" dirty="0"/>
              <a:t>	succeeding </a:t>
            </a:r>
            <a:r>
              <a:rPr lang="en-US" sz="2200" dirty="0" smtClean="0"/>
              <a:t>segments</a:t>
            </a:r>
          </a:p>
          <a:p>
            <a:pPr>
              <a:lnSpc>
                <a:spcPct val="80000"/>
              </a:lnSpc>
              <a:spcBef>
                <a:spcPct val="0"/>
              </a:spcBef>
              <a:buFont typeface="Wingdings" pitchFamily="79" charset="2"/>
              <a:buNone/>
            </a:pPr>
            <a:r>
              <a:rPr lang="en-US" sz="2200" dirty="0"/>
              <a:t> </a:t>
            </a:r>
            <a:r>
              <a:rPr lang="en-US" sz="2200" dirty="0" smtClean="0"/>
              <a:t>   </a:t>
            </a:r>
            <a:r>
              <a:rPr lang="en-US" sz="2200" dirty="0"/>
              <a:t>can be started moving </a:t>
            </a:r>
            <a:endParaRPr lang="en-US" sz="2200" dirty="0" smtClean="0"/>
          </a:p>
          <a:p>
            <a:pPr>
              <a:lnSpc>
                <a:spcPct val="80000"/>
              </a:lnSpc>
              <a:spcBef>
                <a:spcPct val="0"/>
              </a:spcBef>
              <a:buFont typeface="Wingdings" pitchFamily="79" charset="2"/>
              <a:buNone/>
            </a:pPr>
            <a:r>
              <a:rPr lang="en-US" sz="2200" dirty="0"/>
              <a:t> </a:t>
            </a:r>
            <a:r>
              <a:rPr lang="en-US" sz="2200" dirty="0" smtClean="0"/>
              <a:t>  (</a:t>
            </a:r>
            <a:r>
              <a:rPr lang="en-US" sz="2200" dirty="0"/>
              <a:t>accelerated).</a:t>
            </a:r>
          </a:p>
        </p:txBody>
      </p:sp>
      <p:pic>
        <p:nvPicPr>
          <p:cNvPr id="1985540" name="Picture 4" descr="15_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447800"/>
            <a:ext cx="4800600"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5541" name="Text Box 5"/>
          <p:cNvSpPr txBox="1">
            <a:spLocks noChangeArrowheads="1"/>
          </p:cNvSpPr>
          <p:nvPr/>
        </p:nvSpPr>
        <p:spPr bwMode="auto">
          <a:xfrm>
            <a:off x="152400" y="3352800"/>
            <a:ext cx="8991600"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
            </a:pPr>
            <a:endParaRPr lang="en-US" dirty="0" smtClean="0">
              <a:solidFill>
                <a:srgbClr val="B8FFB7"/>
              </a:solidFill>
              <a:latin typeface="Arial" charset="0"/>
            </a:endParaRPr>
          </a:p>
          <a:p>
            <a:pPr>
              <a:buClr>
                <a:schemeClr val="folHlink"/>
              </a:buClr>
              <a:buFont typeface="Wingdings" pitchFamily="79" charset="2"/>
              <a:buChar char="§"/>
            </a:pPr>
            <a:r>
              <a:rPr lang="en-US" sz="2200" dirty="0" smtClean="0">
                <a:solidFill>
                  <a:srgbClr val="B8FFB7"/>
                </a:solidFill>
                <a:latin typeface="Arial" charset="0"/>
              </a:rPr>
              <a:t>By </a:t>
            </a:r>
            <a:r>
              <a:rPr lang="en-US" sz="2200" dirty="0">
                <a:solidFill>
                  <a:srgbClr val="B8FFB7"/>
                </a:solidFill>
                <a:latin typeface="Arial" charset="0"/>
              </a:rPr>
              <a:t>Newton’s second law, this is proportional to the force and inversely proportional to the mass of the segment:</a:t>
            </a:r>
          </a:p>
          <a:p>
            <a:pPr>
              <a:buClr>
                <a:schemeClr val="folHlink"/>
              </a:buClr>
              <a:buFont typeface="Wingdings" pitchFamily="79" charset="2"/>
              <a:buChar char="§"/>
            </a:pPr>
            <a:endParaRPr lang="en-US" sz="2200" dirty="0" smtClean="0">
              <a:solidFill>
                <a:srgbClr val="B8FFB7"/>
              </a:solidFill>
              <a:latin typeface="Arial" charset="0"/>
            </a:endParaRPr>
          </a:p>
          <a:p>
            <a:pPr>
              <a:buClr>
                <a:schemeClr val="folHlink"/>
              </a:buClr>
              <a:buFont typeface="Wingdings" pitchFamily="79" charset="2"/>
              <a:buChar char="§"/>
            </a:pPr>
            <a:r>
              <a:rPr lang="en-US" sz="2200" dirty="0" smtClean="0">
                <a:solidFill>
                  <a:srgbClr val="B8FFB7"/>
                </a:solidFill>
                <a:latin typeface="Arial" charset="0"/>
              </a:rPr>
              <a:t>A </a:t>
            </a:r>
            <a:r>
              <a:rPr lang="en-US" sz="2200" dirty="0">
                <a:solidFill>
                  <a:srgbClr val="B8FFB7"/>
                </a:solidFill>
                <a:latin typeface="Arial" charset="0"/>
              </a:rPr>
              <a:t>larger tension produces a larger acceleration.</a:t>
            </a:r>
          </a:p>
          <a:p>
            <a:pPr>
              <a:buClr>
                <a:schemeClr val="folHlink"/>
              </a:buClr>
              <a:buFont typeface="Wingdings" pitchFamily="79" charset="2"/>
              <a:buChar char="§"/>
            </a:pPr>
            <a:endParaRPr lang="en-US" sz="2200" dirty="0" smtClean="0">
              <a:solidFill>
                <a:srgbClr val="B8FFB7"/>
              </a:solidFill>
              <a:latin typeface="Arial" charset="0"/>
            </a:endParaRPr>
          </a:p>
          <a:p>
            <a:pPr>
              <a:buClr>
                <a:schemeClr val="folHlink"/>
              </a:buClr>
              <a:buFont typeface="Wingdings" pitchFamily="79" charset="2"/>
              <a:buChar char="§"/>
            </a:pPr>
            <a:r>
              <a:rPr lang="en-US" sz="2200" dirty="0" smtClean="0">
                <a:solidFill>
                  <a:srgbClr val="B8FFB7"/>
                </a:solidFill>
                <a:latin typeface="Arial" charset="0"/>
              </a:rPr>
              <a:t>The </a:t>
            </a:r>
            <a:r>
              <a:rPr lang="en-US" sz="2200" dirty="0">
                <a:solidFill>
                  <a:srgbClr val="B8FFB7"/>
                </a:solidFill>
                <a:latin typeface="Arial" charset="0"/>
              </a:rPr>
              <a:t>speed of the pulse will increase with the </a:t>
            </a:r>
          </a:p>
          <a:p>
            <a:pPr>
              <a:buClr>
                <a:schemeClr val="folHlink"/>
              </a:buClr>
              <a:buFont typeface="Wingdings" pitchFamily="79" charset="2"/>
              <a:buNone/>
            </a:pPr>
            <a:r>
              <a:rPr lang="en-US" sz="2200" dirty="0">
                <a:solidFill>
                  <a:srgbClr val="B8FFB7"/>
                </a:solidFill>
                <a:latin typeface="Arial" charset="0"/>
              </a:rPr>
              <a:t>tension and decrease with the mass per unit </a:t>
            </a:r>
          </a:p>
          <a:p>
            <a:pPr>
              <a:buClr>
                <a:schemeClr val="folHlink"/>
              </a:buClr>
              <a:buFont typeface="Wingdings" pitchFamily="79" charset="2"/>
              <a:buNone/>
            </a:pPr>
            <a:r>
              <a:rPr lang="en-US" sz="2200" dirty="0">
                <a:solidFill>
                  <a:srgbClr val="B8FFB7"/>
                </a:solidFill>
                <a:latin typeface="Arial" charset="0"/>
              </a:rPr>
              <a:t>length of the rope</a:t>
            </a:r>
            <a:r>
              <a:rPr lang="en-US" dirty="0">
                <a:solidFill>
                  <a:srgbClr val="B8FFB7"/>
                </a:solidFill>
                <a:latin typeface="Arial" charset="0"/>
              </a:rPr>
              <a:t>:</a:t>
            </a:r>
          </a:p>
        </p:txBody>
      </p:sp>
      <p:graphicFrame>
        <p:nvGraphicFramePr>
          <p:cNvPr id="1985542" name="Object 6"/>
          <p:cNvGraphicFramePr>
            <a:graphicFrameLocks noChangeAspect="1"/>
          </p:cNvGraphicFramePr>
          <p:nvPr/>
        </p:nvGraphicFramePr>
        <p:xfrm>
          <a:off x="6781800" y="5127625"/>
          <a:ext cx="2133600" cy="1730375"/>
        </p:xfrm>
        <a:graphic>
          <a:graphicData uri="http://schemas.openxmlformats.org/presentationml/2006/ole">
            <mc:AlternateContent xmlns:mc="http://schemas.openxmlformats.org/markup-compatibility/2006">
              <mc:Choice xmlns:v="urn:schemas-microsoft-com:vml" Requires="v">
                <p:oleObj spid="_x0000_s1985838" name="Equation" r:id="rId6" imgW="825500" imgH="838200" progId="Equation.3">
                  <p:embed/>
                </p:oleObj>
              </mc:Choice>
              <mc:Fallback>
                <p:oleObj name="Equation" r:id="rId6" imgW="825500" imgH="8382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l="-12631" r="-12631"/>
                      <a:stretch>
                        <a:fillRect/>
                      </a:stretch>
                    </p:blipFill>
                    <p:spPr bwMode="auto">
                      <a:xfrm>
                        <a:off x="6781800" y="5127625"/>
                        <a:ext cx="2133600" cy="173037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5543" name="Object 7"/>
          <p:cNvGraphicFramePr>
            <a:graphicFrameLocks noChangeAspect="1"/>
          </p:cNvGraphicFramePr>
          <p:nvPr/>
        </p:nvGraphicFramePr>
        <p:xfrm>
          <a:off x="7256463" y="4267200"/>
          <a:ext cx="1049337" cy="758825"/>
        </p:xfrm>
        <a:graphic>
          <a:graphicData uri="http://schemas.openxmlformats.org/presentationml/2006/ole">
            <mc:AlternateContent xmlns:mc="http://schemas.openxmlformats.org/markup-compatibility/2006">
              <mc:Choice xmlns:v="urn:schemas-microsoft-com:vml" Requires="v">
                <p:oleObj spid="_x0000_s1985839" name="Equation" r:id="rId8" imgW="406400" imgH="368300" progId="Equation.3">
                  <p:embed/>
                </p:oleObj>
              </mc:Choice>
              <mc:Fallback>
                <p:oleObj name="Equation" r:id="rId8" imgW="406400" imgH="3683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l="-12631" r="-12631"/>
                      <a:stretch>
                        <a:fillRect/>
                      </a:stretch>
                    </p:blipFill>
                    <p:spPr bwMode="auto">
                      <a:xfrm>
                        <a:off x="7256463" y="4267200"/>
                        <a:ext cx="1049337" cy="75882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0242" name="Rectangle 2"/>
          <p:cNvSpPr>
            <a:spLocks noGrp="1" noChangeArrowheads="1"/>
          </p:cNvSpPr>
          <p:nvPr>
            <p:ph type="title"/>
          </p:nvPr>
        </p:nvSpPr>
        <p:spPr>
          <a:xfrm>
            <a:off x="0" y="228600"/>
            <a:ext cx="9144000" cy="2227263"/>
          </a:xfrm>
        </p:spPr>
        <p:txBody>
          <a:bodyPr/>
          <a:lstStyle/>
          <a:p>
            <a:r>
              <a:rPr lang="en-US" sz="2800">
                <a:solidFill>
                  <a:srgbClr val="EFFF5D"/>
                </a:solidFill>
                <a:latin typeface="Comic Sans MS" pitchFamily="79" charset="0"/>
              </a:rPr>
              <a:t>A rope has an overall length of 10 m and a total mass of 2 kg.  The rope is stretched with a tension of 50 N.  One end of the rope is fixed, and the other is moved up and down with a frequency of 4 Hz.  </a:t>
            </a:r>
            <a:br>
              <a:rPr lang="en-US" sz="2800">
                <a:solidFill>
                  <a:srgbClr val="EFFF5D"/>
                </a:solidFill>
                <a:latin typeface="Comic Sans MS" pitchFamily="79" charset="0"/>
              </a:rPr>
            </a:br>
            <a:r>
              <a:rPr lang="en-US" sz="2800">
                <a:solidFill>
                  <a:srgbClr val="EFFF5D"/>
                </a:solidFill>
                <a:latin typeface="Comic Sans MS" pitchFamily="79" charset="0"/>
              </a:rPr>
              <a:t>What is the speed of waves on this rope?</a:t>
            </a:r>
            <a:endParaRPr lang="en-US"/>
          </a:p>
        </p:txBody>
      </p:sp>
      <p:sp>
        <p:nvSpPr>
          <p:cNvPr id="1930243" name="Rectangle 3"/>
          <p:cNvSpPr>
            <a:spLocks noGrp="1" noChangeArrowheads="1"/>
          </p:cNvSpPr>
          <p:nvPr>
            <p:ph type="body" idx="1"/>
          </p:nvPr>
        </p:nvSpPr>
        <p:spPr>
          <a:xfrm>
            <a:off x="76200" y="2819400"/>
            <a:ext cx="8991600" cy="1219200"/>
          </a:xfrm>
        </p:spPr>
        <p:txBody>
          <a:bodyPr/>
          <a:lstStyle/>
          <a:p>
            <a:pPr marL="609600" indent="-609600" algn="ctr">
              <a:buFont typeface="Arial" charset="0"/>
              <a:buNone/>
            </a:pPr>
            <a:r>
              <a:rPr lang="en-US" sz="2400">
                <a:solidFill>
                  <a:schemeClr val="folHlink"/>
                </a:solidFill>
                <a:latin typeface="Comic Sans MS" pitchFamily="79" charset="0"/>
              </a:rPr>
              <a:t>a)</a:t>
            </a:r>
            <a:r>
              <a:rPr lang="en-US" sz="2400">
                <a:latin typeface="Comic Sans MS" pitchFamily="79" charset="0"/>
              </a:rPr>
              <a:t> 5.0 m/s   </a:t>
            </a:r>
            <a:r>
              <a:rPr lang="en-US" sz="2400">
                <a:solidFill>
                  <a:schemeClr val="folHlink"/>
                </a:solidFill>
                <a:latin typeface="Comic Sans MS" pitchFamily="79" charset="0"/>
              </a:rPr>
              <a:t>b)</a:t>
            </a:r>
            <a:r>
              <a:rPr lang="en-US" sz="2400">
                <a:latin typeface="Comic Sans MS" pitchFamily="79" charset="0"/>
              </a:rPr>
              <a:t> 7.07 m/s   </a:t>
            </a:r>
            <a:r>
              <a:rPr lang="en-US" sz="2400">
                <a:solidFill>
                  <a:schemeClr val="folHlink"/>
                </a:solidFill>
                <a:latin typeface="Comic Sans MS" pitchFamily="79" charset="0"/>
              </a:rPr>
              <a:t>c)</a:t>
            </a:r>
            <a:r>
              <a:rPr lang="en-US" sz="2400">
                <a:latin typeface="Comic Sans MS" pitchFamily="79" charset="0"/>
              </a:rPr>
              <a:t> 15.8 m/s   </a:t>
            </a:r>
            <a:r>
              <a:rPr lang="en-US" sz="2400">
                <a:solidFill>
                  <a:schemeClr val="folHlink"/>
                </a:solidFill>
                <a:latin typeface="Comic Sans MS" pitchFamily="79" charset="0"/>
              </a:rPr>
              <a:t>d)</a:t>
            </a:r>
            <a:r>
              <a:rPr lang="en-US" sz="2400">
                <a:latin typeface="Comic Sans MS" pitchFamily="79" charset="0"/>
              </a:rPr>
              <a:t> 50 m/s   </a:t>
            </a:r>
            <a:r>
              <a:rPr lang="en-US" sz="2400">
                <a:solidFill>
                  <a:schemeClr val="folHlink"/>
                </a:solidFill>
                <a:latin typeface="Comic Sans MS" pitchFamily="79" charset="0"/>
              </a:rPr>
              <a:t>e)</a:t>
            </a:r>
            <a:r>
              <a:rPr lang="en-US" sz="2400">
                <a:latin typeface="Comic Sans MS" pitchFamily="79" charset="0"/>
              </a:rPr>
              <a:t> 250 m/s</a:t>
            </a:r>
          </a:p>
        </p:txBody>
      </p:sp>
      <p:graphicFrame>
        <p:nvGraphicFramePr>
          <p:cNvPr id="1930246" name="Object 6"/>
          <p:cNvGraphicFramePr>
            <a:graphicFrameLocks noChangeAspect="1"/>
          </p:cNvGraphicFramePr>
          <p:nvPr/>
        </p:nvGraphicFramePr>
        <p:xfrm>
          <a:off x="1676400" y="4276725"/>
          <a:ext cx="6627813" cy="1736725"/>
        </p:xfrm>
        <a:graphic>
          <a:graphicData uri="http://schemas.openxmlformats.org/presentationml/2006/ole">
            <mc:AlternateContent xmlns:mc="http://schemas.openxmlformats.org/markup-compatibility/2006">
              <mc:Choice xmlns:v="urn:schemas-microsoft-com:vml" Requires="v">
                <p:oleObj spid="_x0000_s1930394" name="Equation" r:id="rId4" imgW="2895600" imgH="838200" progId="Equation.3">
                  <p:embed/>
                </p:oleObj>
              </mc:Choice>
              <mc:Fallback>
                <p:oleObj name="Equation" r:id="rId4" imgW="2895600" imgH="8382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5142" r="-5142"/>
                      <a:stretch>
                        <a:fillRect/>
                      </a:stretch>
                    </p:blipFill>
                    <p:spPr bwMode="auto">
                      <a:xfrm>
                        <a:off x="1676400" y="4276725"/>
                        <a:ext cx="6627813" cy="173672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30246"/>
                                        </p:tgtEl>
                                        <p:attrNameLst>
                                          <p:attrName>style.visibility</p:attrName>
                                        </p:attrNameLst>
                                      </p:cBhvr>
                                      <p:to>
                                        <p:strVal val="visible"/>
                                      </p:to>
                                    </p:set>
                                    <p:animEffect transition="in" filter="fade">
                                      <p:cBhvr>
                                        <p:cTn id="7" dur="1000"/>
                                        <p:tgtEl>
                                          <p:spTgt spid="1930246"/>
                                        </p:tgtEl>
                                      </p:cBhvr>
                                    </p:animEffect>
                                    <p:anim calcmode="lin" valueType="num">
                                      <p:cBhvr>
                                        <p:cTn id="8" dur="1000" fill="hold"/>
                                        <p:tgtEl>
                                          <p:spTgt spid="1930246"/>
                                        </p:tgtEl>
                                        <p:attrNameLst>
                                          <p:attrName>ppt_x</p:attrName>
                                        </p:attrNameLst>
                                      </p:cBhvr>
                                      <p:tavLst>
                                        <p:tav tm="0">
                                          <p:val>
                                            <p:strVal val="#ppt_x"/>
                                          </p:val>
                                        </p:tav>
                                        <p:tav tm="100000">
                                          <p:val>
                                            <p:strVal val="#ppt_x"/>
                                          </p:val>
                                        </p:tav>
                                      </p:tavLst>
                                    </p:anim>
                                    <p:anim calcmode="lin" valueType="num">
                                      <p:cBhvr>
                                        <p:cTn id="9" dur="1000" fill="hold"/>
                                        <p:tgtEl>
                                          <p:spTgt spid="19302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7586" name="Rectangle 2"/>
          <p:cNvSpPr>
            <a:spLocks noGrp="1" noChangeArrowheads="1"/>
          </p:cNvSpPr>
          <p:nvPr>
            <p:ph type="body" idx="1"/>
          </p:nvPr>
        </p:nvSpPr>
        <p:spPr>
          <a:xfrm>
            <a:off x="0" y="1981200"/>
            <a:ext cx="8915400" cy="5029200"/>
          </a:xfrm>
        </p:spPr>
        <p:txBody>
          <a:bodyPr/>
          <a:lstStyle/>
          <a:p>
            <a:pPr>
              <a:lnSpc>
                <a:spcPct val="80000"/>
              </a:lnSpc>
              <a:spcBef>
                <a:spcPct val="30000"/>
              </a:spcBef>
            </a:pPr>
            <a:r>
              <a:rPr lang="en-US" sz="2200" dirty="0"/>
              <a:t>When the two waves are moving the same way at the same time, they are </a:t>
            </a:r>
            <a:r>
              <a:rPr lang="en-US" sz="2200" b="1" i="1" dirty="0"/>
              <a:t>in phase</a:t>
            </a:r>
            <a:r>
              <a:rPr lang="en-US" sz="2200" dirty="0"/>
              <a:t>.</a:t>
            </a:r>
          </a:p>
          <a:p>
            <a:pPr lvl="1">
              <a:lnSpc>
                <a:spcPct val="80000"/>
              </a:lnSpc>
              <a:spcAft>
                <a:spcPct val="20000"/>
              </a:spcAft>
            </a:pPr>
            <a:r>
              <a:rPr lang="en-US" sz="2000" dirty="0">
                <a:solidFill>
                  <a:srgbClr val="FFE0D5"/>
                </a:solidFill>
              </a:rPr>
              <a:t>The resulting combined wave will be larger (have a greater height).</a:t>
            </a:r>
          </a:p>
          <a:p>
            <a:pPr>
              <a:lnSpc>
                <a:spcPct val="80000"/>
              </a:lnSpc>
              <a:spcBef>
                <a:spcPct val="0"/>
              </a:spcBef>
            </a:pPr>
            <a:r>
              <a:rPr lang="en-US" sz="2200" dirty="0"/>
              <a:t>If one wave is moving </a:t>
            </a:r>
          </a:p>
          <a:p>
            <a:pPr>
              <a:lnSpc>
                <a:spcPct val="80000"/>
              </a:lnSpc>
              <a:spcBef>
                <a:spcPct val="0"/>
              </a:spcBef>
              <a:buFont typeface="Wingdings" pitchFamily="79" charset="2"/>
              <a:buNone/>
            </a:pPr>
            <a:r>
              <a:rPr lang="en-US" sz="2200" dirty="0"/>
              <a:t>	upward when the other </a:t>
            </a:r>
          </a:p>
          <a:p>
            <a:pPr>
              <a:lnSpc>
                <a:spcPct val="80000"/>
              </a:lnSpc>
              <a:spcBef>
                <a:spcPct val="0"/>
              </a:spcBef>
              <a:buFont typeface="Wingdings" pitchFamily="79" charset="2"/>
              <a:buNone/>
            </a:pPr>
            <a:r>
              <a:rPr lang="en-US" sz="2200" dirty="0"/>
              <a:t>	wave is moving downward, </a:t>
            </a:r>
          </a:p>
          <a:p>
            <a:pPr>
              <a:lnSpc>
                <a:spcPct val="80000"/>
              </a:lnSpc>
              <a:spcBef>
                <a:spcPct val="0"/>
              </a:spcBef>
              <a:buFont typeface="Wingdings" pitchFamily="79" charset="2"/>
              <a:buNone/>
            </a:pPr>
            <a:r>
              <a:rPr lang="en-US" sz="2200" dirty="0"/>
              <a:t>	the two waves are </a:t>
            </a:r>
          </a:p>
          <a:p>
            <a:pPr>
              <a:lnSpc>
                <a:spcPct val="80000"/>
              </a:lnSpc>
              <a:spcBef>
                <a:spcPct val="0"/>
              </a:spcBef>
              <a:buFont typeface="Wingdings" pitchFamily="79" charset="2"/>
              <a:buNone/>
            </a:pPr>
            <a:r>
              <a:rPr lang="en-US" sz="2200" b="1" i="1" dirty="0"/>
              <a:t>	completely out of </a:t>
            </a:r>
            <a:r>
              <a:rPr lang="en-US" sz="2200" b="1" i="1" dirty="0" smtClean="0"/>
              <a:t>phase</a:t>
            </a:r>
            <a:endParaRPr lang="en-US" sz="2200" dirty="0"/>
          </a:p>
          <a:p>
            <a:pPr lvl="1">
              <a:lnSpc>
                <a:spcPct val="80000"/>
              </a:lnSpc>
            </a:pPr>
            <a:r>
              <a:rPr lang="en-US" sz="2000" dirty="0">
                <a:solidFill>
                  <a:srgbClr val="FFE0D5"/>
                </a:solidFill>
              </a:rPr>
              <a:t>If the two waves have the </a:t>
            </a:r>
          </a:p>
          <a:p>
            <a:pPr lvl="1">
              <a:lnSpc>
                <a:spcPct val="80000"/>
              </a:lnSpc>
              <a:spcBef>
                <a:spcPct val="0"/>
              </a:spcBef>
              <a:buFont typeface="Wingdings" pitchFamily="79" charset="2"/>
              <a:buNone/>
            </a:pPr>
            <a:r>
              <a:rPr lang="en-US" sz="2000" dirty="0">
                <a:solidFill>
                  <a:srgbClr val="FFE0D5"/>
                </a:solidFill>
              </a:rPr>
              <a:t>	same height, the resulting </a:t>
            </a:r>
          </a:p>
          <a:p>
            <a:pPr lvl="1">
              <a:lnSpc>
                <a:spcPct val="80000"/>
              </a:lnSpc>
              <a:spcBef>
                <a:spcPct val="0"/>
              </a:spcBef>
              <a:buFont typeface="Wingdings" pitchFamily="79" charset="2"/>
              <a:buNone/>
            </a:pPr>
            <a:r>
              <a:rPr lang="en-US" sz="2000" dirty="0">
                <a:solidFill>
                  <a:srgbClr val="FFE0D5"/>
                </a:solidFill>
              </a:rPr>
              <a:t>	combined displacement will </a:t>
            </a:r>
          </a:p>
          <a:p>
            <a:pPr lvl="1">
              <a:lnSpc>
                <a:spcPct val="80000"/>
              </a:lnSpc>
              <a:spcBef>
                <a:spcPct val="0"/>
              </a:spcBef>
              <a:buFont typeface="Wingdings" pitchFamily="79" charset="2"/>
              <a:buNone/>
            </a:pPr>
            <a:r>
              <a:rPr lang="en-US" sz="2000" dirty="0">
                <a:solidFill>
                  <a:srgbClr val="FFE0D5"/>
                </a:solidFill>
              </a:rPr>
              <a:t>	be zero.</a:t>
            </a:r>
          </a:p>
          <a:p>
            <a:pPr>
              <a:lnSpc>
                <a:spcPct val="80000"/>
              </a:lnSpc>
            </a:pPr>
            <a:r>
              <a:rPr lang="en-US" sz="2200" dirty="0" smtClean="0">
                <a:sym typeface="Symbol" pitchFamily="79" charset="2"/>
              </a:rPr>
              <a:t>The </a:t>
            </a:r>
            <a:r>
              <a:rPr lang="en-US" sz="2200" dirty="0">
                <a:sym typeface="Symbol" pitchFamily="79" charset="2"/>
              </a:rPr>
              <a:t>result of adding two waves together depends on their </a:t>
            </a:r>
            <a:r>
              <a:rPr lang="en-US" sz="2200" b="1" i="1" dirty="0">
                <a:solidFill>
                  <a:srgbClr val="FFBF8A"/>
                </a:solidFill>
                <a:sym typeface="Symbol" pitchFamily="79" charset="2"/>
              </a:rPr>
              <a:t>phases</a:t>
            </a:r>
            <a:r>
              <a:rPr lang="en-US" sz="2200" dirty="0">
                <a:sym typeface="Symbol" pitchFamily="79" charset="2"/>
              </a:rPr>
              <a:t> as well as on their height or </a:t>
            </a:r>
            <a:r>
              <a:rPr lang="en-US" sz="2200" b="1" i="1" dirty="0">
                <a:solidFill>
                  <a:srgbClr val="FFBF8A"/>
                </a:solidFill>
                <a:sym typeface="Symbol" pitchFamily="79" charset="2"/>
              </a:rPr>
              <a:t>amplitude</a:t>
            </a:r>
            <a:r>
              <a:rPr lang="en-US" sz="2200" dirty="0">
                <a:sym typeface="Symbol" pitchFamily="79" charset="2"/>
              </a:rPr>
              <a:t>.</a:t>
            </a:r>
          </a:p>
          <a:p>
            <a:pPr>
              <a:lnSpc>
                <a:spcPct val="80000"/>
              </a:lnSpc>
            </a:pPr>
            <a:r>
              <a:rPr lang="en-US" sz="2200" dirty="0">
                <a:sym typeface="Symbol" pitchFamily="79" charset="2"/>
              </a:rPr>
              <a:t>When waves are in phase, we have </a:t>
            </a:r>
            <a:r>
              <a:rPr lang="en-US" sz="2200" dirty="0">
                <a:solidFill>
                  <a:srgbClr val="EFFF5D"/>
                </a:solidFill>
                <a:sym typeface="Symbol" pitchFamily="79" charset="2"/>
              </a:rPr>
              <a:t>constructive interference</a:t>
            </a:r>
            <a:r>
              <a:rPr lang="en-US" sz="2200" dirty="0">
                <a:sym typeface="Symbol" pitchFamily="79" charset="2"/>
              </a:rPr>
              <a:t>.</a:t>
            </a:r>
          </a:p>
          <a:p>
            <a:pPr>
              <a:lnSpc>
                <a:spcPct val="80000"/>
              </a:lnSpc>
            </a:pPr>
            <a:r>
              <a:rPr lang="en-US" sz="2200" dirty="0">
                <a:sym typeface="Symbol" pitchFamily="79" charset="2"/>
              </a:rPr>
              <a:t>When waves are out of phase, we have </a:t>
            </a:r>
            <a:r>
              <a:rPr lang="en-US" sz="2200" dirty="0">
                <a:solidFill>
                  <a:srgbClr val="EFFF5D"/>
                </a:solidFill>
                <a:sym typeface="Symbol" pitchFamily="79" charset="2"/>
              </a:rPr>
              <a:t>destructive interference</a:t>
            </a:r>
            <a:r>
              <a:rPr lang="en-US" sz="2200" dirty="0">
                <a:sym typeface="Symbol" pitchFamily="79" charset="2"/>
              </a:rPr>
              <a:t>.</a:t>
            </a:r>
          </a:p>
        </p:txBody>
      </p:sp>
      <p:sp>
        <p:nvSpPr>
          <p:cNvPr id="6" name="Text Box 5"/>
          <p:cNvSpPr txBox="1">
            <a:spLocks noChangeArrowheads="1"/>
          </p:cNvSpPr>
          <p:nvPr/>
        </p:nvSpPr>
        <p:spPr bwMode="auto">
          <a:xfrm>
            <a:off x="381000" y="192087"/>
            <a:ext cx="8534400" cy="1609725"/>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
            </a:pPr>
            <a:r>
              <a:rPr lang="en-US" b="1" i="1" dirty="0">
                <a:solidFill>
                  <a:schemeClr val="accent1"/>
                </a:solidFill>
                <a:latin typeface="Arial" charset="0"/>
              </a:rPr>
              <a:t>Principle of Superposition:</a:t>
            </a:r>
          </a:p>
          <a:p>
            <a:pPr>
              <a:buClr>
                <a:schemeClr val="folHlink"/>
              </a:buClr>
              <a:buFont typeface="Wingdings" pitchFamily="79" charset="2"/>
              <a:buNone/>
            </a:pPr>
            <a:r>
              <a:rPr lang="en-US" dirty="0">
                <a:solidFill>
                  <a:srgbClr val="B8FFB7"/>
                </a:solidFill>
                <a:latin typeface="Arial" charset="0"/>
              </a:rPr>
              <a:t>	</a:t>
            </a:r>
            <a:r>
              <a:rPr lang="en-US" dirty="0">
                <a:latin typeface="Arial" charset="0"/>
              </a:rPr>
              <a:t>When two or more waves combine, the resulting 		disturbance or displacement is equal to the sum of the 	individual disturbances.</a:t>
            </a:r>
          </a:p>
        </p:txBody>
      </p:sp>
      <p:pic>
        <p:nvPicPr>
          <p:cNvPr id="2054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030" y="3124200"/>
            <a:ext cx="499902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53998"/>
          </a:xfrm>
        </p:spPr>
        <p:txBody>
          <a:bodyPr/>
          <a:lstStyle/>
          <a:p>
            <a:r>
              <a:rPr lang="en-US" sz="3000" dirty="0" smtClean="0"/>
              <a:t>Examples of wave superposition </a:t>
            </a:r>
            <a:endParaRPr lang="en-US" sz="3000" dirty="0"/>
          </a:p>
        </p:txBody>
      </p:sp>
      <p:pic>
        <p:nvPicPr>
          <p:cNvPr id="4" name="super2.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04800" y="1676400"/>
            <a:ext cx="4114800" cy="4114800"/>
          </a:xfrm>
          <a:prstGeom prst="rect">
            <a:avLst/>
          </a:prstGeom>
        </p:spPr>
      </p:pic>
      <p:pic>
        <p:nvPicPr>
          <p:cNvPr id="5" name="super4.gif">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876800" y="1676400"/>
            <a:ext cx="4267200" cy="4267200"/>
          </a:xfrm>
          <a:prstGeom prst="rect">
            <a:avLst/>
          </a:prstGeom>
        </p:spPr>
      </p:pic>
    </p:spTree>
    <p:extLst>
      <p:ext uri="{BB962C8B-B14F-4D97-AF65-F5344CB8AC3E}">
        <p14:creationId xmlns:p14="http://schemas.microsoft.com/office/powerpoint/2010/main" val="2235253729"/>
      </p:ext>
    </p:extLst>
  </p:cSld>
  <p:clrMapOvr>
    <a:masterClrMapping/>
  </p:clrMapOvr>
  <p:transition spd="med">
    <p:dissolv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9639" name="Picture 7" descr="15_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9957" y="4870920"/>
            <a:ext cx="3858637" cy="181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9635" name="Rectangle 3"/>
          <p:cNvSpPr>
            <a:spLocks noGrp="1" noChangeArrowheads="1"/>
          </p:cNvSpPr>
          <p:nvPr>
            <p:ph type="body" idx="1"/>
          </p:nvPr>
        </p:nvSpPr>
        <p:spPr>
          <a:xfrm>
            <a:off x="76200" y="304800"/>
            <a:ext cx="8915400" cy="6096000"/>
          </a:xfrm>
        </p:spPr>
        <p:txBody>
          <a:bodyPr/>
          <a:lstStyle/>
          <a:p>
            <a:pPr>
              <a:lnSpc>
                <a:spcPct val="80000"/>
              </a:lnSpc>
            </a:pPr>
            <a:r>
              <a:rPr lang="en-US" sz="2400" dirty="0" smtClean="0"/>
              <a:t>When </a:t>
            </a:r>
            <a:r>
              <a:rPr lang="en-US" sz="2400" dirty="0"/>
              <a:t>two waves are traveling in </a:t>
            </a:r>
            <a:r>
              <a:rPr lang="en-US" sz="2400" b="1" i="1" dirty="0"/>
              <a:t>opposite directions</a:t>
            </a:r>
            <a:r>
              <a:rPr lang="en-US" sz="2400" dirty="0"/>
              <a:t>, such as when a wave is reflected back on itself, the principle of superposition can be applied at different points on the string.</a:t>
            </a:r>
          </a:p>
          <a:p>
            <a:pPr lvl="1">
              <a:lnSpc>
                <a:spcPct val="80000"/>
              </a:lnSpc>
              <a:spcAft>
                <a:spcPct val="20000"/>
              </a:spcAft>
            </a:pPr>
            <a:r>
              <a:rPr lang="en-US" sz="2000" dirty="0">
                <a:solidFill>
                  <a:srgbClr val="FFE0D5"/>
                </a:solidFill>
              </a:rPr>
              <a:t>At point A, the two waves cancel each other at all times.</a:t>
            </a:r>
          </a:p>
          <a:p>
            <a:pPr lvl="1">
              <a:lnSpc>
                <a:spcPct val="80000"/>
              </a:lnSpc>
              <a:spcAft>
                <a:spcPct val="20000"/>
              </a:spcAft>
            </a:pPr>
            <a:r>
              <a:rPr lang="en-US" sz="2000" dirty="0">
                <a:solidFill>
                  <a:srgbClr val="FFE0D5"/>
                </a:solidFill>
              </a:rPr>
              <a:t>At this point, the string will not oscillate at all; this is called a </a:t>
            </a:r>
            <a:r>
              <a:rPr lang="en-US" sz="2000" b="1" i="1" dirty="0">
                <a:solidFill>
                  <a:schemeClr val="accent1"/>
                </a:solidFill>
              </a:rPr>
              <a:t>node</a:t>
            </a:r>
            <a:r>
              <a:rPr lang="en-US" sz="2000" dirty="0">
                <a:solidFill>
                  <a:srgbClr val="FFE0D5"/>
                </a:solidFill>
              </a:rPr>
              <a:t>.</a:t>
            </a:r>
          </a:p>
        </p:txBody>
      </p:sp>
      <p:pic>
        <p:nvPicPr>
          <p:cNvPr id="1989637" name="Picture 5" descr="15_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9563" y="2133600"/>
            <a:ext cx="3962400" cy="237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9638" name="Text Box 6"/>
          <p:cNvSpPr txBox="1">
            <a:spLocks noChangeArrowheads="1"/>
          </p:cNvSpPr>
          <p:nvPr/>
        </p:nvSpPr>
        <p:spPr bwMode="auto">
          <a:xfrm>
            <a:off x="157843" y="2057400"/>
            <a:ext cx="3429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CCFF66"/>
              </a:buClr>
              <a:buSzPct val="70000"/>
              <a:buFont typeface="Wingdings" pitchFamily="79" charset="2"/>
              <a:buChar char="l"/>
            </a:pPr>
            <a:r>
              <a:rPr lang="en-US" sz="2000" dirty="0">
                <a:solidFill>
                  <a:srgbClr val="FFE0D5"/>
                </a:solidFill>
                <a:latin typeface="Arial" charset="0"/>
              </a:rPr>
              <a:t>At point B, both waves will be in phase at all times</a:t>
            </a:r>
            <a:r>
              <a:rPr lang="en-US" sz="2000" dirty="0" smtClean="0">
                <a:solidFill>
                  <a:srgbClr val="FFE0D5"/>
                </a:solidFill>
                <a:latin typeface="Arial" charset="0"/>
              </a:rPr>
              <a:t>.</a:t>
            </a:r>
          </a:p>
          <a:p>
            <a:pPr>
              <a:lnSpc>
                <a:spcPct val="80000"/>
              </a:lnSpc>
              <a:spcBef>
                <a:spcPct val="20000"/>
              </a:spcBef>
              <a:buClr>
                <a:srgbClr val="CCFF66"/>
              </a:buClr>
              <a:buSzPct val="70000"/>
              <a:buFont typeface="Wingdings" pitchFamily="79" charset="2"/>
              <a:buChar char="l"/>
            </a:pPr>
            <a:endParaRPr lang="en-US" sz="2000" dirty="0">
              <a:solidFill>
                <a:srgbClr val="FFE0D5"/>
              </a:solidFill>
              <a:latin typeface="Arial" charset="0"/>
            </a:endParaRPr>
          </a:p>
          <a:p>
            <a:pPr>
              <a:lnSpc>
                <a:spcPct val="80000"/>
              </a:lnSpc>
              <a:spcBef>
                <a:spcPct val="20000"/>
              </a:spcBef>
              <a:buClr>
                <a:srgbClr val="CCFF66"/>
              </a:buClr>
              <a:buSzPct val="70000"/>
              <a:buFont typeface="Wingdings" pitchFamily="79" charset="2"/>
              <a:buChar char="l"/>
            </a:pPr>
            <a:r>
              <a:rPr lang="en-US" sz="2000" dirty="0">
                <a:solidFill>
                  <a:srgbClr val="FFE0D5"/>
                </a:solidFill>
                <a:latin typeface="Arial" charset="0"/>
              </a:rPr>
              <a:t>The two waves always add, producing a displacement twice that of each wave by itself</a:t>
            </a:r>
            <a:r>
              <a:rPr lang="en-US" sz="2000" dirty="0" smtClean="0">
                <a:solidFill>
                  <a:srgbClr val="FFE0D5"/>
                </a:solidFill>
                <a:latin typeface="Arial" charset="0"/>
              </a:rPr>
              <a:t>.</a:t>
            </a:r>
          </a:p>
          <a:p>
            <a:pPr>
              <a:lnSpc>
                <a:spcPct val="80000"/>
              </a:lnSpc>
              <a:spcBef>
                <a:spcPct val="20000"/>
              </a:spcBef>
              <a:buClr>
                <a:srgbClr val="CCFF66"/>
              </a:buClr>
              <a:buSzPct val="70000"/>
              <a:buFont typeface="Wingdings" pitchFamily="79" charset="2"/>
              <a:buChar char="l"/>
            </a:pPr>
            <a:endParaRPr lang="en-US" sz="2000" dirty="0">
              <a:solidFill>
                <a:srgbClr val="FFE0D5"/>
              </a:solidFill>
              <a:latin typeface="Arial" charset="0"/>
            </a:endParaRPr>
          </a:p>
          <a:p>
            <a:pPr>
              <a:lnSpc>
                <a:spcPct val="80000"/>
              </a:lnSpc>
              <a:spcBef>
                <a:spcPct val="20000"/>
              </a:spcBef>
              <a:buClr>
                <a:srgbClr val="CCFF66"/>
              </a:buClr>
              <a:buSzPct val="70000"/>
              <a:buFont typeface="Wingdings" pitchFamily="79" charset="2"/>
              <a:buChar char="l"/>
            </a:pPr>
            <a:r>
              <a:rPr lang="en-US" sz="2000" dirty="0">
                <a:solidFill>
                  <a:srgbClr val="FFE0D5"/>
                </a:solidFill>
                <a:latin typeface="Arial" charset="0"/>
              </a:rPr>
              <a:t>This is called an </a:t>
            </a:r>
            <a:r>
              <a:rPr lang="en-US" sz="2000" b="1" i="1" dirty="0">
                <a:solidFill>
                  <a:schemeClr val="accent1"/>
                </a:solidFill>
                <a:latin typeface="Arial" charset="0"/>
              </a:rPr>
              <a:t>antinode</a:t>
            </a:r>
            <a:r>
              <a:rPr lang="en-US" sz="2000" dirty="0">
                <a:solidFill>
                  <a:srgbClr val="FFE0D5"/>
                </a:solidFill>
                <a:latin typeface="Arial" charset="0"/>
              </a:rPr>
              <a:t>.</a:t>
            </a:r>
            <a:endParaRPr lang="en-US" dirty="0">
              <a:latin typeface="Arial" charset="0"/>
              <a:sym typeface="Symbol" pitchFamily="79" charset="2"/>
            </a:endParaRPr>
          </a:p>
        </p:txBody>
      </p:sp>
      <p:pic>
        <p:nvPicPr>
          <p:cNvPr id="2" name="standing_wav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95942" y="4633480"/>
            <a:ext cx="2318657" cy="231865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3AF98B-66E0-403C-825D-5581B746A440}" type="datetime1">
              <a:rPr lang="en-US"/>
              <a:pPr eaLnBrk="1" hangingPunct="1"/>
              <a:t>4/5/2019</a:t>
            </a:fld>
            <a:endParaRPr lang="en-US"/>
          </a:p>
        </p:txBody>
      </p:sp>
      <p:sp>
        <p:nvSpPr>
          <p:cNvPr id="143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214 Fall 2010</a:t>
            </a:r>
          </a:p>
        </p:txBody>
      </p:sp>
      <p:sp>
        <p:nvSpPr>
          <p:cNvPr id="14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B1B773-601F-4A78-91C2-B371F4DFF63A}" type="slidenum">
              <a:rPr lang="en-US"/>
              <a:pPr eaLnBrk="1" hangingPunct="1"/>
              <a:t>16</a:t>
            </a:fld>
            <a:endParaRPr lang="en-US"/>
          </a:p>
        </p:txBody>
      </p:sp>
      <p:pic>
        <p:nvPicPr>
          <p:cNvPr id="14341" name="Picture 2" descr="1S-41_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26098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Picture 3" descr="1S-41_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1371600"/>
            <a:ext cx="42291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4"/>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dirty="0">
                <a:ea typeface="宋体" pitchFamily="2" charset="-122"/>
              </a:rPr>
              <a:t>1S-41 Standing Waves in Rope</a:t>
            </a:r>
          </a:p>
        </p:txBody>
      </p:sp>
      <p:sp>
        <p:nvSpPr>
          <p:cNvPr id="155653" name="Rectangle 5"/>
          <p:cNvSpPr>
            <a:spLocks noChangeArrowheads="1"/>
          </p:cNvSpPr>
          <p:nvPr/>
        </p:nvSpPr>
        <p:spPr bwMode="auto">
          <a:xfrm>
            <a:off x="0" y="4343400"/>
            <a:ext cx="9144000" cy="1905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000">
                <a:solidFill>
                  <a:srgbClr val="FF3300"/>
                </a:solidFill>
                <a:ea typeface="宋体" pitchFamily="2" charset="-122"/>
              </a:rPr>
              <a:t>BY ADJUSTING THE SPEED OF THE JIGSAW OR THE TENSION IN THE CORD, DIFFERENT STANDING WAVE PATTERNS CAN BE GENERATED BETWEEN THE FIXED ENDS.  THOUGH THE WAVELENGTH OF THE STANDING WAVE IS FIXED BY THE LENGTH BETWEEN THE FIXED POINTS, THE FREQUENCY DEPENDS ON THE TENSION IN THE CABLE.  YOU TUNE A GUITAR BY CHANGING THIS TENSION. </a:t>
            </a:r>
          </a:p>
        </p:txBody>
      </p:sp>
      <p:sp>
        <p:nvSpPr>
          <p:cNvPr id="14345" name="Text Box 6"/>
          <p:cNvSpPr txBox="1">
            <a:spLocks noChangeArrowheads="1"/>
          </p:cNvSpPr>
          <p:nvPr/>
        </p:nvSpPr>
        <p:spPr bwMode="auto">
          <a:xfrm>
            <a:off x="3505200" y="914400"/>
            <a:ext cx="51816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Creating transverse standing waves on heavy cable</a:t>
            </a:r>
          </a:p>
        </p:txBody>
      </p:sp>
      <p:sp>
        <p:nvSpPr>
          <p:cNvPr id="155655" name="AutoShape 7"/>
          <p:cNvSpPr>
            <a:spLocks noChangeArrowheads="1"/>
          </p:cNvSpPr>
          <p:nvPr/>
        </p:nvSpPr>
        <p:spPr bwMode="auto">
          <a:xfrm>
            <a:off x="2362200" y="1447800"/>
            <a:ext cx="2590800" cy="1447800"/>
          </a:xfrm>
          <a:prstGeom prst="wedgeEllipseCallout">
            <a:avLst>
              <a:gd name="adj1" fmla="val -58028"/>
              <a:gd name="adj2" fmla="val 86185"/>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How might we create different wave patterns on the cable </a:t>
            </a:r>
            <a:r>
              <a:rPr lang="en-US" altLang="zh-CN" sz="1600" b="1">
                <a:solidFill>
                  <a:srgbClr val="CC0000"/>
                </a:solidFill>
                <a:ea typeface="宋体" pitchFamily="2" charset="-122"/>
              </a:rPr>
              <a:t>? </a:t>
            </a:r>
          </a:p>
        </p:txBody>
      </p:sp>
      <p:sp>
        <p:nvSpPr>
          <p:cNvPr id="155656" name="AutoShape 8"/>
          <p:cNvSpPr>
            <a:spLocks noChangeArrowheads="1"/>
          </p:cNvSpPr>
          <p:nvPr/>
        </p:nvSpPr>
        <p:spPr bwMode="auto">
          <a:xfrm>
            <a:off x="2438400" y="3124200"/>
            <a:ext cx="2362200" cy="1143000"/>
          </a:xfrm>
          <a:prstGeom prst="wedgeEllipseCallout">
            <a:avLst>
              <a:gd name="adj1" fmla="val -61088"/>
              <a:gd name="adj2" fmla="val -10833"/>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How is this related to tuning a guitar </a:t>
            </a:r>
            <a:r>
              <a:rPr lang="en-US" altLang="zh-CN" sz="1600" b="1">
                <a:solidFill>
                  <a:srgbClr val="CC0000"/>
                </a:solidFill>
                <a:ea typeface="宋体" pitchFamily="2" charset="-122"/>
              </a:rPr>
              <a:t>? </a:t>
            </a:r>
          </a:p>
        </p:txBody>
      </p:sp>
    </p:spTree>
    <p:extLst>
      <p:ext uri="{BB962C8B-B14F-4D97-AF65-F5344CB8AC3E}">
        <p14:creationId xmlns:p14="http://schemas.microsoft.com/office/powerpoint/2010/main" val="2001737274"/>
      </p:ext>
    </p:extLst>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1682" name="Picture 2" descr="15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505200"/>
            <a:ext cx="5495925"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1683" name="Rectangle 3"/>
          <p:cNvSpPr>
            <a:spLocks noGrp="1" noChangeArrowheads="1"/>
          </p:cNvSpPr>
          <p:nvPr>
            <p:ph type="body" idx="1"/>
          </p:nvPr>
        </p:nvSpPr>
        <p:spPr>
          <a:xfrm>
            <a:off x="228600" y="762000"/>
            <a:ext cx="8915400" cy="6096000"/>
          </a:xfrm>
        </p:spPr>
        <p:txBody>
          <a:bodyPr/>
          <a:lstStyle/>
          <a:p>
            <a:pPr>
              <a:lnSpc>
                <a:spcPct val="80000"/>
              </a:lnSpc>
            </a:pPr>
            <a:r>
              <a:rPr lang="en-US" sz="2800" dirty="0"/>
              <a:t>This pattern of oscillation is called a </a:t>
            </a:r>
            <a:r>
              <a:rPr lang="en-US" sz="2800" b="1" i="1" dirty="0">
                <a:solidFill>
                  <a:schemeClr val="accent1"/>
                </a:solidFill>
              </a:rPr>
              <a:t>standing wave</a:t>
            </a:r>
            <a:r>
              <a:rPr lang="en-US" sz="2800" dirty="0"/>
              <a:t>.</a:t>
            </a:r>
          </a:p>
          <a:p>
            <a:pPr lvl="1">
              <a:lnSpc>
                <a:spcPct val="80000"/>
              </a:lnSpc>
            </a:pPr>
            <a:endParaRPr lang="en-US" sz="2400" dirty="0" smtClean="0">
              <a:solidFill>
                <a:srgbClr val="E2FFC4"/>
              </a:solidFill>
            </a:endParaRPr>
          </a:p>
          <a:p>
            <a:pPr lvl="1">
              <a:lnSpc>
                <a:spcPct val="80000"/>
              </a:lnSpc>
            </a:pPr>
            <a:r>
              <a:rPr lang="en-US" sz="2400" dirty="0" smtClean="0">
                <a:solidFill>
                  <a:srgbClr val="E2FFC4"/>
                </a:solidFill>
              </a:rPr>
              <a:t>The </a:t>
            </a:r>
            <a:r>
              <a:rPr lang="en-US" sz="2400" dirty="0">
                <a:solidFill>
                  <a:srgbClr val="E2FFC4"/>
                </a:solidFill>
              </a:rPr>
              <a:t>waves traveling in opposite directions interfere in a way that produces a standing or fixed pattern.</a:t>
            </a:r>
          </a:p>
          <a:p>
            <a:pPr lvl="1">
              <a:lnSpc>
                <a:spcPct val="80000"/>
              </a:lnSpc>
            </a:pPr>
            <a:endParaRPr lang="en-US" sz="2400" dirty="0" smtClean="0">
              <a:solidFill>
                <a:srgbClr val="E2FFC4"/>
              </a:solidFill>
            </a:endParaRPr>
          </a:p>
          <a:p>
            <a:pPr lvl="1">
              <a:lnSpc>
                <a:spcPct val="80000"/>
              </a:lnSpc>
            </a:pPr>
            <a:r>
              <a:rPr lang="en-US" sz="2400" dirty="0" smtClean="0">
                <a:solidFill>
                  <a:srgbClr val="E2FFC4"/>
                </a:solidFill>
              </a:rPr>
              <a:t>The </a:t>
            </a:r>
            <a:r>
              <a:rPr lang="en-US" sz="2400" dirty="0">
                <a:solidFill>
                  <a:srgbClr val="E2FFC4"/>
                </a:solidFill>
              </a:rPr>
              <a:t>distance between adjacent nodes or adjacent antinodes is half the wavelength of the original waves.</a:t>
            </a:r>
          </a:p>
          <a:p>
            <a:pPr lvl="1">
              <a:lnSpc>
                <a:spcPct val="80000"/>
              </a:lnSpc>
            </a:pPr>
            <a:endParaRPr lang="en-US" sz="2400" dirty="0" smtClean="0">
              <a:solidFill>
                <a:srgbClr val="E2FFC4"/>
              </a:solidFill>
            </a:endParaRPr>
          </a:p>
          <a:p>
            <a:pPr lvl="1">
              <a:lnSpc>
                <a:spcPct val="80000"/>
              </a:lnSpc>
            </a:pPr>
            <a:r>
              <a:rPr lang="en-US" sz="2400" dirty="0" smtClean="0">
                <a:solidFill>
                  <a:srgbClr val="E2FFC4"/>
                </a:solidFill>
              </a:rPr>
              <a:t>At </a:t>
            </a:r>
            <a:r>
              <a:rPr lang="en-US" sz="2400" dirty="0">
                <a:solidFill>
                  <a:srgbClr val="E2FFC4"/>
                </a:solidFill>
              </a:rPr>
              <a:t>the nodes, it is </a:t>
            </a:r>
          </a:p>
          <a:p>
            <a:pPr lvl="1">
              <a:lnSpc>
                <a:spcPct val="80000"/>
              </a:lnSpc>
              <a:spcBef>
                <a:spcPct val="0"/>
              </a:spcBef>
              <a:buFont typeface="Wingdings" pitchFamily="79" charset="2"/>
              <a:buNone/>
            </a:pPr>
            <a:r>
              <a:rPr lang="en-US" sz="2400" dirty="0">
                <a:solidFill>
                  <a:srgbClr val="E2FFC4"/>
                </a:solidFill>
              </a:rPr>
              <a:t>	not moving at all.</a:t>
            </a:r>
          </a:p>
          <a:p>
            <a:pPr lvl="1">
              <a:lnSpc>
                <a:spcPct val="80000"/>
              </a:lnSpc>
            </a:pPr>
            <a:r>
              <a:rPr lang="en-US" sz="2400" dirty="0" smtClean="0">
                <a:solidFill>
                  <a:srgbClr val="E2FFC4"/>
                </a:solidFill>
              </a:rPr>
              <a:t/>
            </a:r>
            <a:br>
              <a:rPr lang="en-US" sz="2400" dirty="0" smtClean="0">
                <a:solidFill>
                  <a:srgbClr val="E2FFC4"/>
                </a:solidFill>
              </a:rPr>
            </a:br>
            <a:r>
              <a:rPr lang="en-US" sz="2400" dirty="0" smtClean="0">
                <a:solidFill>
                  <a:srgbClr val="E2FFC4"/>
                </a:solidFill>
              </a:rPr>
              <a:t>At </a:t>
            </a:r>
            <a:r>
              <a:rPr lang="en-US" sz="2400" dirty="0">
                <a:solidFill>
                  <a:srgbClr val="E2FFC4"/>
                </a:solidFill>
              </a:rPr>
              <a:t>points between </a:t>
            </a:r>
          </a:p>
          <a:p>
            <a:pPr lvl="1">
              <a:lnSpc>
                <a:spcPct val="80000"/>
              </a:lnSpc>
              <a:spcBef>
                <a:spcPct val="0"/>
              </a:spcBef>
              <a:buFont typeface="Wingdings" pitchFamily="79" charset="2"/>
              <a:buNone/>
            </a:pPr>
            <a:r>
              <a:rPr lang="en-US" sz="2400" dirty="0">
                <a:solidFill>
                  <a:srgbClr val="E2FFC4"/>
                </a:solidFill>
              </a:rPr>
              <a:t>	the nodes and </a:t>
            </a:r>
          </a:p>
          <a:p>
            <a:pPr lvl="1">
              <a:lnSpc>
                <a:spcPct val="80000"/>
              </a:lnSpc>
              <a:spcBef>
                <a:spcPct val="0"/>
              </a:spcBef>
              <a:buFont typeface="Wingdings" pitchFamily="79" charset="2"/>
              <a:buNone/>
            </a:pPr>
            <a:r>
              <a:rPr lang="en-US" sz="2400" dirty="0">
                <a:solidFill>
                  <a:srgbClr val="E2FFC4"/>
                </a:solidFill>
              </a:rPr>
              <a:t>	antinodes, the </a:t>
            </a:r>
          </a:p>
          <a:p>
            <a:pPr lvl="1">
              <a:lnSpc>
                <a:spcPct val="80000"/>
              </a:lnSpc>
              <a:spcBef>
                <a:spcPct val="0"/>
              </a:spcBef>
              <a:buFont typeface="Wingdings" pitchFamily="79" charset="2"/>
              <a:buNone/>
            </a:pPr>
            <a:r>
              <a:rPr lang="en-US" sz="2400" dirty="0">
                <a:solidFill>
                  <a:srgbClr val="E2FFC4"/>
                </a:solidFill>
              </a:rPr>
              <a:t>	amplitude has </a:t>
            </a:r>
          </a:p>
          <a:p>
            <a:pPr lvl="1">
              <a:lnSpc>
                <a:spcPct val="80000"/>
              </a:lnSpc>
              <a:spcBef>
                <a:spcPct val="0"/>
              </a:spcBef>
              <a:buFont typeface="Wingdings" pitchFamily="79" charset="2"/>
              <a:buNone/>
            </a:pPr>
            <a:r>
              <a:rPr lang="en-US" sz="2400" dirty="0">
                <a:solidFill>
                  <a:srgbClr val="E2FFC4"/>
                </a:solidFill>
              </a:rPr>
              <a:t>	intermediate </a:t>
            </a:r>
          </a:p>
          <a:p>
            <a:pPr lvl="1">
              <a:lnSpc>
                <a:spcPct val="80000"/>
              </a:lnSpc>
              <a:spcBef>
                <a:spcPct val="0"/>
              </a:spcBef>
              <a:buFont typeface="Wingdings" pitchFamily="79" charset="2"/>
              <a:buNone/>
            </a:pPr>
            <a:r>
              <a:rPr lang="en-US" sz="2400" dirty="0">
                <a:solidFill>
                  <a:srgbClr val="E2FFC4"/>
                </a:solidFill>
              </a:rPr>
              <a:t>	values.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3490" name="Rectangle 2"/>
          <p:cNvSpPr>
            <a:spLocks noGrp="1" noChangeArrowheads="1"/>
          </p:cNvSpPr>
          <p:nvPr>
            <p:ph type="title"/>
          </p:nvPr>
        </p:nvSpPr>
        <p:spPr>
          <a:xfrm>
            <a:off x="0" y="228600"/>
            <a:ext cx="9144000" cy="2227263"/>
          </a:xfrm>
        </p:spPr>
        <p:txBody>
          <a:bodyPr/>
          <a:lstStyle/>
          <a:p>
            <a:r>
              <a:rPr lang="en-US" sz="2800" b="1" dirty="0" smtClean="0">
                <a:solidFill>
                  <a:srgbClr val="FF5924"/>
                </a:solidFill>
                <a:latin typeface="Comic Sans MS" pitchFamily="79" charset="0"/>
              </a:rPr>
              <a:t>Quiz</a:t>
            </a:r>
            <a:r>
              <a:rPr lang="en-US" sz="2800" dirty="0" smtClean="0">
                <a:solidFill>
                  <a:srgbClr val="EFFF5D"/>
                </a:solidFill>
                <a:latin typeface="Comic Sans MS" pitchFamily="79" charset="0"/>
              </a:rPr>
              <a:t>: A </a:t>
            </a:r>
            <a:r>
              <a:rPr lang="en-US" sz="2800" dirty="0">
                <a:solidFill>
                  <a:srgbClr val="EFFF5D"/>
                </a:solidFill>
                <a:latin typeface="Comic Sans MS" pitchFamily="79" charset="0"/>
              </a:rPr>
              <a:t>rope has an overall length of 10 m and a total mass of 2 kg.  The rope is stretched with a tension of </a:t>
            </a:r>
            <a:br>
              <a:rPr lang="en-US" sz="2800" dirty="0">
                <a:solidFill>
                  <a:srgbClr val="EFFF5D"/>
                </a:solidFill>
                <a:latin typeface="Comic Sans MS" pitchFamily="79" charset="0"/>
              </a:rPr>
            </a:br>
            <a:r>
              <a:rPr lang="en-US" sz="2800" dirty="0">
                <a:solidFill>
                  <a:srgbClr val="EFFF5D"/>
                </a:solidFill>
                <a:latin typeface="Comic Sans MS" pitchFamily="79" charset="0"/>
              </a:rPr>
              <a:t>50 N.  One end of the rope is fixed, and the other is moved up and down with a frequency of 4 Hz.  </a:t>
            </a:r>
            <a:br>
              <a:rPr lang="en-US" sz="2800" dirty="0">
                <a:solidFill>
                  <a:srgbClr val="EFFF5D"/>
                </a:solidFill>
                <a:latin typeface="Comic Sans MS" pitchFamily="79" charset="0"/>
              </a:rPr>
            </a:br>
            <a:r>
              <a:rPr lang="en-US" sz="2800" dirty="0">
                <a:solidFill>
                  <a:srgbClr val="EFFF5D"/>
                </a:solidFill>
                <a:latin typeface="Comic Sans MS" pitchFamily="79" charset="0"/>
              </a:rPr>
              <a:t>What is the wavelength?</a:t>
            </a:r>
            <a:endParaRPr lang="en-US" dirty="0"/>
          </a:p>
        </p:txBody>
      </p:sp>
      <p:sp>
        <p:nvSpPr>
          <p:cNvPr id="1983491" name="Rectangle 3"/>
          <p:cNvSpPr>
            <a:spLocks noGrp="1" noChangeArrowheads="1"/>
          </p:cNvSpPr>
          <p:nvPr>
            <p:ph type="body" idx="1"/>
          </p:nvPr>
        </p:nvSpPr>
        <p:spPr>
          <a:xfrm>
            <a:off x="76200" y="2819400"/>
            <a:ext cx="8991600" cy="1219200"/>
          </a:xfrm>
        </p:spPr>
        <p:txBody>
          <a:bodyPr/>
          <a:lstStyle/>
          <a:p>
            <a:pPr marL="609600" indent="-609600" algn="ctr">
              <a:buFont typeface="Arial" charset="0"/>
              <a:buNone/>
            </a:pPr>
            <a:r>
              <a:rPr lang="en-US" sz="2400">
                <a:solidFill>
                  <a:schemeClr val="folHlink"/>
                </a:solidFill>
                <a:latin typeface="Comic Sans MS" pitchFamily="79" charset="0"/>
              </a:rPr>
              <a:t>a)</a:t>
            </a:r>
            <a:r>
              <a:rPr lang="en-US" sz="2400">
                <a:latin typeface="Comic Sans MS" pitchFamily="79" charset="0"/>
              </a:rPr>
              <a:t> 0.20 m      </a:t>
            </a:r>
            <a:r>
              <a:rPr lang="en-US" sz="2400">
                <a:solidFill>
                  <a:schemeClr val="folHlink"/>
                </a:solidFill>
                <a:latin typeface="Comic Sans MS" pitchFamily="79" charset="0"/>
              </a:rPr>
              <a:t>b)</a:t>
            </a:r>
            <a:r>
              <a:rPr lang="en-US" sz="2400">
                <a:latin typeface="Comic Sans MS" pitchFamily="79" charset="0"/>
              </a:rPr>
              <a:t> 3.95 m      </a:t>
            </a:r>
            <a:r>
              <a:rPr lang="en-US" sz="2400">
                <a:solidFill>
                  <a:schemeClr val="folHlink"/>
                </a:solidFill>
                <a:latin typeface="Comic Sans MS" pitchFamily="79" charset="0"/>
              </a:rPr>
              <a:t>c)</a:t>
            </a:r>
            <a:r>
              <a:rPr lang="en-US" sz="2400">
                <a:latin typeface="Comic Sans MS" pitchFamily="79" charset="0"/>
              </a:rPr>
              <a:t> 10 m      </a:t>
            </a:r>
            <a:r>
              <a:rPr lang="en-US" sz="2400">
                <a:solidFill>
                  <a:schemeClr val="folHlink"/>
                </a:solidFill>
                <a:latin typeface="Comic Sans MS" pitchFamily="79" charset="0"/>
              </a:rPr>
              <a:t>d)</a:t>
            </a:r>
            <a:r>
              <a:rPr lang="en-US" sz="2400">
                <a:latin typeface="Comic Sans MS" pitchFamily="79" charset="0"/>
              </a:rPr>
              <a:t> 15.8 m      </a:t>
            </a:r>
            <a:r>
              <a:rPr lang="en-US" sz="2400">
                <a:solidFill>
                  <a:schemeClr val="folHlink"/>
                </a:solidFill>
                <a:latin typeface="Comic Sans MS" pitchFamily="79" charset="0"/>
              </a:rPr>
              <a:t>e)</a:t>
            </a:r>
            <a:r>
              <a:rPr lang="en-US" sz="2400">
                <a:latin typeface="Comic Sans MS" pitchFamily="79" charset="0"/>
              </a:rPr>
              <a:t> 25 m/s</a:t>
            </a:r>
          </a:p>
        </p:txBody>
      </p:sp>
      <p:graphicFrame>
        <p:nvGraphicFramePr>
          <p:cNvPr id="1983492" name="Object 4"/>
          <p:cNvGraphicFramePr>
            <a:graphicFrameLocks noChangeAspect="1"/>
          </p:cNvGraphicFramePr>
          <p:nvPr>
            <p:extLst>
              <p:ext uri="{D42A27DB-BD31-4B8C-83A1-F6EECF244321}">
                <p14:modId xmlns:p14="http://schemas.microsoft.com/office/powerpoint/2010/main" val="2210032685"/>
              </p:ext>
            </p:extLst>
          </p:nvPr>
        </p:nvGraphicFramePr>
        <p:xfrm>
          <a:off x="3124200" y="4495800"/>
          <a:ext cx="3808413" cy="1263650"/>
        </p:xfrm>
        <a:graphic>
          <a:graphicData uri="http://schemas.openxmlformats.org/presentationml/2006/ole">
            <mc:AlternateContent xmlns:mc="http://schemas.openxmlformats.org/markup-compatibility/2006">
              <mc:Choice xmlns:v="urn:schemas-microsoft-com:vml" Requires="v">
                <p:oleObj spid="_x0000_s1983639" name="Equation" r:id="rId4" imgW="1663700" imgH="609600" progId="Equation.3">
                  <p:embed/>
                </p:oleObj>
              </mc:Choice>
              <mc:Fallback>
                <p:oleObj name="Equation" r:id="rId4" imgW="1663700" imgH="609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5142" r="-5142"/>
                      <a:stretch>
                        <a:fillRect/>
                      </a:stretch>
                    </p:blipFill>
                    <p:spPr bwMode="auto">
                      <a:xfrm>
                        <a:off x="3124200" y="4495800"/>
                        <a:ext cx="3808413" cy="12636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83492"/>
                                        </p:tgtEl>
                                        <p:attrNameLst>
                                          <p:attrName>style.visibility</p:attrName>
                                        </p:attrNameLst>
                                      </p:cBhvr>
                                      <p:to>
                                        <p:strVal val="visible"/>
                                      </p:to>
                                    </p:set>
                                    <p:animEffect transition="in" filter="fade">
                                      <p:cBhvr>
                                        <p:cTn id="7" dur="1000"/>
                                        <p:tgtEl>
                                          <p:spTgt spid="1983492"/>
                                        </p:tgtEl>
                                      </p:cBhvr>
                                    </p:animEffect>
                                    <p:anim calcmode="lin" valueType="num">
                                      <p:cBhvr>
                                        <p:cTn id="8" dur="1000" fill="hold"/>
                                        <p:tgtEl>
                                          <p:spTgt spid="1983492"/>
                                        </p:tgtEl>
                                        <p:attrNameLst>
                                          <p:attrName>ppt_x</p:attrName>
                                        </p:attrNameLst>
                                      </p:cBhvr>
                                      <p:tavLst>
                                        <p:tav tm="0">
                                          <p:val>
                                            <p:strVal val="#ppt_x"/>
                                          </p:val>
                                        </p:tav>
                                        <p:tav tm="100000">
                                          <p:val>
                                            <p:strVal val="#ppt_x"/>
                                          </p:val>
                                        </p:tav>
                                      </p:tavLst>
                                    </p:anim>
                                    <p:anim calcmode="lin" valueType="num">
                                      <p:cBhvr>
                                        <p:cTn id="9" dur="1000" fill="hold"/>
                                        <p:tgtEl>
                                          <p:spTgt spid="19834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3D9117-2A76-4D06-9E13-E6A9917D983E}" type="datetime1">
              <a:rPr lang="en-US"/>
              <a:pPr eaLnBrk="1" hangingPunct="1"/>
              <a:t>4/5/2019</a:t>
            </a:fld>
            <a:endParaRPr lang="en-US"/>
          </a:p>
        </p:txBody>
      </p:sp>
      <p:sp>
        <p:nvSpPr>
          <p:cNvPr id="133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214 Fall 2010</a:t>
            </a:r>
          </a:p>
        </p:txBody>
      </p:sp>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A8206D-A70C-4B5E-A286-23D3E924A74F}" type="slidenum">
              <a:rPr lang="en-US"/>
              <a:pPr eaLnBrk="1" hangingPunct="1"/>
              <a:t>2</a:t>
            </a:fld>
            <a:endParaRPr lang="en-US"/>
          </a:p>
        </p:txBody>
      </p:sp>
      <p:pic>
        <p:nvPicPr>
          <p:cNvPr id="13317" name="Picture 2" descr="1S-13_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35814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8" name="Picture 4" descr="1S-13_diagra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09621"/>
            <a:ext cx="35814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5"/>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dirty="0">
                <a:ea typeface="宋体" pitchFamily="2" charset="-122"/>
              </a:rPr>
              <a:t>1S-13 Slinky on Stand</a:t>
            </a:r>
          </a:p>
        </p:txBody>
      </p:sp>
      <p:sp>
        <p:nvSpPr>
          <p:cNvPr id="13322" name="Text Box 7"/>
          <p:cNvSpPr txBox="1">
            <a:spLocks noChangeArrowheads="1"/>
          </p:cNvSpPr>
          <p:nvPr/>
        </p:nvSpPr>
        <p:spPr bwMode="auto">
          <a:xfrm>
            <a:off x="3124200" y="914400"/>
            <a:ext cx="55626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Creating longitudinal compression waves in a slinky</a:t>
            </a:r>
          </a:p>
        </p:txBody>
      </p:sp>
      <p:sp>
        <p:nvSpPr>
          <p:cNvPr id="154632" name="AutoShape 8"/>
          <p:cNvSpPr>
            <a:spLocks noChangeArrowheads="1"/>
          </p:cNvSpPr>
          <p:nvPr/>
        </p:nvSpPr>
        <p:spPr bwMode="auto">
          <a:xfrm>
            <a:off x="5638800" y="1295400"/>
            <a:ext cx="2971800" cy="1447800"/>
          </a:xfrm>
          <a:prstGeom prst="wedgeEllipseCallout">
            <a:avLst>
              <a:gd name="adj1" fmla="val -105181"/>
              <a:gd name="adj2" fmla="val 27523"/>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What happens when you pull back and release one end of the slinky </a:t>
            </a:r>
            <a:r>
              <a:rPr lang="en-US" altLang="zh-CN" sz="1600" b="1">
                <a:solidFill>
                  <a:srgbClr val="CC0000"/>
                </a:solidFill>
                <a:ea typeface="宋体" pitchFamily="2" charset="-122"/>
              </a:rPr>
              <a:t>? </a:t>
            </a:r>
          </a:p>
        </p:txBody>
      </p:sp>
    </p:spTree>
    <p:extLst>
      <p:ext uri="{BB962C8B-B14F-4D97-AF65-F5344CB8AC3E}">
        <p14:creationId xmlns:p14="http://schemas.microsoft.com/office/powerpoint/2010/main" val="705807819"/>
      </p:ext>
    </p:extLst>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2"/>
          <p:cNvSpPr>
            <a:spLocks noGrp="1" noChangeArrowheads="1"/>
          </p:cNvSpPr>
          <p:nvPr>
            <p:ph type="body" idx="1"/>
          </p:nvPr>
        </p:nvSpPr>
        <p:spPr>
          <a:xfrm>
            <a:off x="228600" y="762000"/>
            <a:ext cx="8915400" cy="3733800"/>
          </a:xfrm>
        </p:spPr>
        <p:txBody>
          <a:bodyPr/>
          <a:lstStyle/>
          <a:p>
            <a:pPr>
              <a:lnSpc>
                <a:spcPct val="80000"/>
              </a:lnSpc>
              <a:spcBef>
                <a:spcPct val="30000"/>
              </a:spcBef>
            </a:pPr>
            <a:r>
              <a:rPr lang="en-US" sz="2400" dirty="0"/>
              <a:t>Moving one end of the Slinky back and forth created a local compression where the rings of the spring are closer together than in the rest of the Slinky.</a:t>
            </a:r>
          </a:p>
          <a:p>
            <a:r>
              <a:rPr lang="en-US" altLang="zh-CN" sz="2000" dirty="0" smtClean="0">
                <a:solidFill>
                  <a:srgbClr val="FF3300"/>
                </a:solidFill>
                <a:ea typeface="宋体" pitchFamily="2" charset="-122"/>
              </a:rPr>
              <a:t>The slinky tries to return to equilibrium. But inertia cause the links to pass beyond. This create a compression. Then the links comes back to the </a:t>
            </a:r>
            <a:r>
              <a:rPr lang="en-US" altLang="zh-CN" sz="2000" dirty="0">
                <a:solidFill>
                  <a:srgbClr val="FF3300"/>
                </a:solidFill>
                <a:ea typeface="宋体" pitchFamily="2" charset="-122"/>
              </a:rPr>
              <a:t>equilibrium </a:t>
            </a:r>
            <a:r>
              <a:rPr lang="en-US" altLang="zh-CN" sz="2000" dirty="0" smtClean="0">
                <a:solidFill>
                  <a:srgbClr val="FF3300"/>
                </a:solidFill>
                <a:ea typeface="宋体" pitchFamily="2" charset="-122"/>
              </a:rPr>
              <a:t> point due to the restoration force, i.e. the elastic force. </a:t>
            </a:r>
            <a:endParaRPr lang="en-US" altLang="zh-CN" sz="2000" dirty="0">
              <a:solidFill>
                <a:srgbClr val="FF3300"/>
              </a:solidFill>
              <a:ea typeface="宋体" pitchFamily="2" charset="-122"/>
            </a:endParaRPr>
          </a:p>
          <a:p>
            <a:pPr>
              <a:lnSpc>
                <a:spcPct val="80000"/>
              </a:lnSpc>
              <a:spcBef>
                <a:spcPct val="30000"/>
              </a:spcBef>
            </a:pPr>
            <a:endParaRPr lang="en-US" sz="2400" dirty="0" smtClean="0"/>
          </a:p>
          <a:p>
            <a:pPr>
              <a:lnSpc>
                <a:spcPct val="80000"/>
              </a:lnSpc>
              <a:spcBef>
                <a:spcPct val="30000"/>
              </a:spcBef>
            </a:pPr>
            <a:r>
              <a:rPr lang="en-US" sz="2400" dirty="0" smtClean="0"/>
              <a:t>The </a:t>
            </a:r>
            <a:r>
              <a:rPr lang="en-US" sz="2400" dirty="0"/>
              <a:t>speed of the pulse may depend on factors such as tension in the Slinky and the mass of the Slinky.</a:t>
            </a:r>
          </a:p>
        </p:txBody>
      </p:sp>
      <p:pic>
        <p:nvPicPr>
          <p:cNvPr id="1958915" name="Picture 3" descr="15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238625"/>
            <a:ext cx="65532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2" name="Rectangle 2"/>
          <p:cNvSpPr>
            <a:spLocks noGrp="1" noChangeArrowheads="1"/>
          </p:cNvSpPr>
          <p:nvPr>
            <p:ph type="body" idx="1"/>
          </p:nvPr>
        </p:nvSpPr>
        <p:spPr>
          <a:xfrm>
            <a:off x="228600" y="381000"/>
            <a:ext cx="8915400" cy="3733800"/>
          </a:xfrm>
        </p:spPr>
        <p:txBody>
          <a:bodyPr/>
          <a:lstStyle/>
          <a:p>
            <a:pPr>
              <a:lnSpc>
                <a:spcPct val="80000"/>
              </a:lnSpc>
              <a:spcBef>
                <a:spcPct val="30000"/>
              </a:spcBef>
            </a:pPr>
            <a:r>
              <a:rPr lang="en-US" sz="2400" dirty="0"/>
              <a:t>Energy is transferred through the Slinky as the pulse travels.</a:t>
            </a:r>
          </a:p>
          <a:p>
            <a:pPr lvl="1">
              <a:lnSpc>
                <a:spcPct val="80000"/>
              </a:lnSpc>
              <a:spcBef>
                <a:spcPct val="30000"/>
              </a:spcBef>
            </a:pPr>
            <a:r>
              <a:rPr lang="en-US" sz="2000" dirty="0">
                <a:solidFill>
                  <a:srgbClr val="FFE0D5"/>
                </a:solidFill>
              </a:rPr>
              <a:t>The work done in moving one end of the Slinky increases both the potential energy of the spring and the kinetic energy of individual loops.</a:t>
            </a:r>
          </a:p>
          <a:p>
            <a:pPr lvl="1">
              <a:lnSpc>
                <a:spcPct val="80000"/>
              </a:lnSpc>
              <a:spcBef>
                <a:spcPct val="30000"/>
              </a:spcBef>
            </a:pPr>
            <a:endParaRPr lang="en-US" sz="2000" dirty="0" smtClean="0">
              <a:solidFill>
                <a:srgbClr val="FFE0D5"/>
              </a:solidFill>
            </a:endParaRPr>
          </a:p>
          <a:p>
            <a:pPr lvl="1">
              <a:lnSpc>
                <a:spcPct val="80000"/>
              </a:lnSpc>
              <a:spcBef>
                <a:spcPct val="30000"/>
              </a:spcBef>
            </a:pPr>
            <a:r>
              <a:rPr lang="en-US" sz="2000" dirty="0" smtClean="0">
                <a:solidFill>
                  <a:srgbClr val="FFE0D5"/>
                </a:solidFill>
              </a:rPr>
              <a:t>This </a:t>
            </a:r>
            <a:r>
              <a:rPr lang="en-US" sz="2000" dirty="0">
                <a:solidFill>
                  <a:srgbClr val="FFE0D5"/>
                </a:solidFill>
              </a:rPr>
              <a:t>region of higher energy then moves along the Slinky and reaches the opposite end.</a:t>
            </a:r>
          </a:p>
          <a:p>
            <a:pPr lvl="1">
              <a:lnSpc>
                <a:spcPct val="80000"/>
              </a:lnSpc>
              <a:spcBef>
                <a:spcPct val="30000"/>
              </a:spcBef>
            </a:pPr>
            <a:endParaRPr lang="en-US" sz="2000" dirty="0" smtClean="0">
              <a:solidFill>
                <a:srgbClr val="FFE0D5"/>
              </a:solidFill>
            </a:endParaRPr>
          </a:p>
          <a:p>
            <a:pPr lvl="1">
              <a:lnSpc>
                <a:spcPct val="80000"/>
              </a:lnSpc>
              <a:spcBef>
                <a:spcPct val="30000"/>
              </a:spcBef>
            </a:pPr>
            <a:r>
              <a:rPr lang="en-US" sz="2000" dirty="0" smtClean="0">
                <a:solidFill>
                  <a:srgbClr val="FFE0D5"/>
                </a:solidFill>
              </a:rPr>
              <a:t>There</a:t>
            </a:r>
            <a:r>
              <a:rPr lang="en-US" sz="2000" dirty="0">
                <a:solidFill>
                  <a:srgbClr val="FFE0D5"/>
                </a:solidFill>
              </a:rPr>
              <a:t>, the energy could be used to ring a bell or perform other types of work.</a:t>
            </a:r>
          </a:p>
          <a:p>
            <a:pPr>
              <a:lnSpc>
                <a:spcPct val="80000"/>
              </a:lnSpc>
              <a:spcBef>
                <a:spcPct val="30000"/>
              </a:spcBef>
            </a:pPr>
            <a:r>
              <a:rPr lang="en-US" sz="2400" dirty="0"/>
              <a:t>Energy carried by water waves does substantial work over time in eroding and shaping a shoreline.</a:t>
            </a:r>
          </a:p>
        </p:txBody>
      </p:sp>
      <p:pic>
        <p:nvPicPr>
          <p:cNvPr id="1960963" name="Picture 3" descr="15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238625"/>
            <a:ext cx="65532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ChangeArrowheads="1"/>
          </p:cNvSpPr>
          <p:nvPr>
            <p:ph type="body" idx="1"/>
          </p:nvPr>
        </p:nvSpPr>
        <p:spPr>
          <a:xfrm>
            <a:off x="228600" y="152400"/>
            <a:ext cx="8915400" cy="3733800"/>
          </a:xfrm>
        </p:spPr>
        <p:txBody>
          <a:bodyPr/>
          <a:lstStyle/>
          <a:p>
            <a:pPr>
              <a:lnSpc>
                <a:spcPct val="80000"/>
              </a:lnSpc>
              <a:spcBef>
                <a:spcPct val="30000"/>
              </a:spcBef>
            </a:pPr>
            <a:r>
              <a:rPr lang="en-US" sz="2200" dirty="0"/>
              <a:t>If instead of moving your hand back and forth just once, you continue to produce pulses, you will send a series of longitudinal pulses down the Slinky.</a:t>
            </a:r>
          </a:p>
          <a:p>
            <a:pPr lvl="1">
              <a:lnSpc>
                <a:spcPct val="80000"/>
              </a:lnSpc>
              <a:spcBef>
                <a:spcPct val="30000"/>
              </a:spcBef>
            </a:pPr>
            <a:r>
              <a:rPr lang="en-US" sz="2000" dirty="0"/>
              <a:t>If equal time intervals separate the pulses, you produce a </a:t>
            </a:r>
            <a:r>
              <a:rPr lang="en-US" sz="2000" b="1" i="1" dirty="0">
                <a:solidFill>
                  <a:schemeClr val="accent1"/>
                </a:solidFill>
              </a:rPr>
              <a:t>periodic wave</a:t>
            </a:r>
            <a:r>
              <a:rPr lang="en-US" sz="2000" dirty="0" smtClean="0"/>
              <a:t>.</a:t>
            </a:r>
          </a:p>
          <a:p>
            <a:pPr lvl="1">
              <a:lnSpc>
                <a:spcPct val="80000"/>
              </a:lnSpc>
              <a:spcBef>
                <a:spcPct val="30000"/>
              </a:spcBef>
            </a:pPr>
            <a:endParaRPr lang="en-US" sz="2000" dirty="0"/>
          </a:p>
          <a:p>
            <a:pPr lvl="1">
              <a:lnSpc>
                <a:spcPct val="80000"/>
              </a:lnSpc>
              <a:spcBef>
                <a:spcPct val="30000"/>
              </a:spcBef>
            </a:pPr>
            <a:r>
              <a:rPr lang="en-US" sz="2000" dirty="0"/>
              <a:t>The time between pulses is the </a:t>
            </a:r>
            <a:r>
              <a:rPr lang="en-US" sz="2000" dirty="0">
                <a:solidFill>
                  <a:srgbClr val="FAA368"/>
                </a:solidFill>
              </a:rPr>
              <a:t>period</a:t>
            </a:r>
            <a:r>
              <a:rPr lang="en-US" sz="2000" dirty="0"/>
              <a:t> </a:t>
            </a:r>
            <a:r>
              <a:rPr lang="en-US" sz="2000" i="1" dirty="0">
                <a:solidFill>
                  <a:srgbClr val="FAA368"/>
                </a:solidFill>
                <a:latin typeface="Times New Roman" pitchFamily="79" charset="0"/>
              </a:rPr>
              <a:t>T</a:t>
            </a:r>
            <a:r>
              <a:rPr lang="en-US" sz="2000" dirty="0"/>
              <a:t> of the wave.</a:t>
            </a:r>
          </a:p>
          <a:p>
            <a:pPr lvl="1">
              <a:lnSpc>
                <a:spcPct val="80000"/>
              </a:lnSpc>
              <a:spcBef>
                <a:spcPct val="30000"/>
              </a:spcBef>
            </a:pPr>
            <a:endParaRPr lang="en-US" sz="2000" dirty="0" smtClean="0"/>
          </a:p>
          <a:p>
            <a:pPr lvl="1">
              <a:lnSpc>
                <a:spcPct val="80000"/>
              </a:lnSpc>
              <a:spcBef>
                <a:spcPct val="30000"/>
              </a:spcBef>
            </a:pPr>
            <a:r>
              <a:rPr lang="en-US" sz="2000" dirty="0" smtClean="0"/>
              <a:t>The </a:t>
            </a:r>
            <a:r>
              <a:rPr lang="en-US" sz="2000" dirty="0"/>
              <a:t>number of pulses or cycles per unit of time is the </a:t>
            </a:r>
            <a:r>
              <a:rPr lang="en-US" sz="2000" dirty="0">
                <a:solidFill>
                  <a:srgbClr val="FAA368"/>
                </a:solidFill>
              </a:rPr>
              <a:t>frequency</a:t>
            </a:r>
            <a:r>
              <a:rPr lang="en-US" sz="2000" dirty="0"/>
              <a:t> </a:t>
            </a:r>
            <a:r>
              <a:rPr lang="en-US" sz="2000" i="1" dirty="0">
                <a:solidFill>
                  <a:srgbClr val="FAA368"/>
                </a:solidFill>
                <a:latin typeface="Times New Roman" pitchFamily="79" charset="0"/>
              </a:rPr>
              <a:t>f = 1/T</a:t>
            </a:r>
            <a:r>
              <a:rPr lang="en-US" sz="2000" dirty="0">
                <a:latin typeface="Times New Roman" pitchFamily="79" charset="0"/>
              </a:rPr>
              <a:t>.</a:t>
            </a:r>
          </a:p>
          <a:p>
            <a:pPr lvl="1">
              <a:lnSpc>
                <a:spcPct val="80000"/>
              </a:lnSpc>
              <a:spcBef>
                <a:spcPct val="30000"/>
              </a:spcBef>
            </a:pPr>
            <a:endParaRPr lang="en-US" sz="2000" dirty="0" smtClean="0"/>
          </a:p>
          <a:p>
            <a:pPr lvl="1">
              <a:lnSpc>
                <a:spcPct val="80000"/>
              </a:lnSpc>
              <a:spcBef>
                <a:spcPct val="30000"/>
              </a:spcBef>
            </a:pPr>
            <a:r>
              <a:rPr lang="en-US" sz="2000" dirty="0" smtClean="0"/>
              <a:t>The </a:t>
            </a:r>
            <a:r>
              <a:rPr lang="en-US" sz="2000" dirty="0"/>
              <a:t>distance between the same points on successive pulses is the </a:t>
            </a:r>
            <a:r>
              <a:rPr lang="en-US" sz="2000" dirty="0">
                <a:solidFill>
                  <a:srgbClr val="FAA368"/>
                </a:solidFill>
              </a:rPr>
              <a:t>wavelength </a:t>
            </a:r>
            <a:r>
              <a:rPr lang="en-US" sz="2000" dirty="0">
                <a:solidFill>
                  <a:srgbClr val="FAA368"/>
                </a:solidFill>
                <a:sym typeface="Symbol" pitchFamily="79" charset="2"/>
              </a:rPr>
              <a:t></a:t>
            </a:r>
            <a:r>
              <a:rPr lang="en-US" sz="2000" dirty="0"/>
              <a:t>.</a:t>
            </a:r>
          </a:p>
          <a:p>
            <a:pPr lvl="1">
              <a:lnSpc>
                <a:spcPct val="80000"/>
              </a:lnSpc>
              <a:spcBef>
                <a:spcPct val="30000"/>
              </a:spcBef>
            </a:pPr>
            <a:endParaRPr lang="en-US" sz="2000" dirty="0" smtClean="0"/>
          </a:p>
          <a:p>
            <a:pPr lvl="1">
              <a:lnSpc>
                <a:spcPct val="80000"/>
              </a:lnSpc>
              <a:spcBef>
                <a:spcPct val="30000"/>
              </a:spcBef>
            </a:pPr>
            <a:r>
              <a:rPr lang="en-US" sz="2000" dirty="0" smtClean="0"/>
              <a:t>A </a:t>
            </a:r>
            <a:r>
              <a:rPr lang="en-US" sz="2000" dirty="0"/>
              <a:t>pulse travels a distance of one wavelength in a time of one period.</a:t>
            </a:r>
          </a:p>
          <a:p>
            <a:pPr lvl="1">
              <a:lnSpc>
                <a:spcPct val="80000"/>
              </a:lnSpc>
              <a:spcBef>
                <a:spcPct val="30000"/>
              </a:spcBef>
            </a:pPr>
            <a:endParaRPr lang="en-US" sz="2000" dirty="0" smtClean="0"/>
          </a:p>
          <a:p>
            <a:pPr lvl="1">
              <a:lnSpc>
                <a:spcPct val="80000"/>
              </a:lnSpc>
              <a:spcBef>
                <a:spcPct val="30000"/>
              </a:spcBef>
            </a:pPr>
            <a:r>
              <a:rPr lang="en-US" sz="2000" dirty="0" smtClean="0"/>
              <a:t>The </a:t>
            </a:r>
            <a:r>
              <a:rPr lang="en-US" sz="2000" dirty="0"/>
              <a:t>speed is then the wavelength divided by the period:</a:t>
            </a:r>
          </a:p>
        </p:txBody>
      </p:sp>
      <p:pic>
        <p:nvPicPr>
          <p:cNvPr id="1971204" name="Picture 4" descr="15_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5437113"/>
            <a:ext cx="3505200" cy="140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71205" name="Object 5"/>
          <p:cNvGraphicFramePr>
            <a:graphicFrameLocks noChangeAspect="1"/>
          </p:cNvGraphicFramePr>
          <p:nvPr>
            <p:extLst>
              <p:ext uri="{D42A27DB-BD31-4B8C-83A1-F6EECF244321}">
                <p14:modId xmlns:p14="http://schemas.microsoft.com/office/powerpoint/2010/main" val="3277007318"/>
              </p:ext>
            </p:extLst>
          </p:nvPr>
        </p:nvGraphicFramePr>
        <p:xfrm>
          <a:off x="5486400" y="5705161"/>
          <a:ext cx="2139950" cy="868362"/>
        </p:xfrm>
        <a:graphic>
          <a:graphicData uri="http://schemas.openxmlformats.org/presentationml/2006/ole">
            <mc:AlternateContent xmlns:mc="http://schemas.openxmlformats.org/markup-compatibility/2006">
              <mc:Choice xmlns:v="urn:schemas-microsoft-com:vml" Requires="v">
                <p:oleObj spid="_x0000_s1971353" name="Equation" r:id="rId5" imgW="723900" imgH="368300" progId="Equation.3">
                  <p:embed/>
                </p:oleObj>
              </mc:Choice>
              <mc:Fallback>
                <p:oleObj name="Equation" r:id="rId5" imgW="723900" imgH="3683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l="-12631" r="-12631"/>
                      <a:stretch>
                        <a:fillRect/>
                      </a:stretch>
                    </p:blipFill>
                    <p:spPr bwMode="auto">
                      <a:xfrm>
                        <a:off x="5486400" y="5705161"/>
                        <a:ext cx="2139950" cy="868362"/>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106" name="Rectangle 2"/>
          <p:cNvSpPr>
            <a:spLocks noGrp="1" noChangeArrowheads="1"/>
          </p:cNvSpPr>
          <p:nvPr>
            <p:ph type="body" idx="1"/>
          </p:nvPr>
        </p:nvSpPr>
        <p:spPr>
          <a:xfrm>
            <a:off x="685800" y="533400"/>
            <a:ext cx="7772400" cy="5562600"/>
          </a:xfrm>
        </p:spPr>
        <p:txBody>
          <a:bodyPr/>
          <a:lstStyle/>
          <a:p>
            <a:pPr>
              <a:lnSpc>
                <a:spcPct val="80000"/>
              </a:lnSpc>
            </a:pPr>
            <a:r>
              <a:rPr lang="en-US" sz="2800"/>
              <a:t>The pulse we have been discussing is a </a:t>
            </a:r>
            <a:r>
              <a:rPr lang="en-US" sz="2800" b="1" i="1">
                <a:solidFill>
                  <a:srgbClr val="FFBF8A"/>
                </a:solidFill>
              </a:rPr>
              <a:t>longitudinal wave</a:t>
            </a:r>
            <a:r>
              <a:rPr lang="en-US" sz="2800"/>
              <a:t>: the displacement or disturbance in the medium is </a:t>
            </a:r>
            <a:r>
              <a:rPr lang="en-US" sz="2800">
                <a:solidFill>
                  <a:srgbClr val="FFBF8A"/>
                </a:solidFill>
              </a:rPr>
              <a:t>parallel</a:t>
            </a:r>
            <a:r>
              <a:rPr lang="en-US" sz="2800"/>
              <a:t> to the direction of travel of the wave or pulse.</a:t>
            </a:r>
          </a:p>
          <a:p>
            <a:pPr>
              <a:lnSpc>
                <a:spcPct val="80000"/>
              </a:lnSpc>
              <a:spcBef>
                <a:spcPct val="50000"/>
              </a:spcBef>
            </a:pPr>
            <a:r>
              <a:rPr lang="en-US" sz="2800"/>
              <a:t>Sound waves are </a:t>
            </a:r>
          </a:p>
          <a:p>
            <a:pPr>
              <a:lnSpc>
                <a:spcPct val="80000"/>
              </a:lnSpc>
              <a:spcBef>
                <a:spcPct val="0"/>
              </a:spcBef>
              <a:buFont typeface="Wingdings" pitchFamily="79" charset="2"/>
              <a:buNone/>
            </a:pPr>
            <a:r>
              <a:rPr lang="en-US" sz="2800"/>
              <a:t>	longitudinal.</a:t>
            </a:r>
          </a:p>
        </p:txBody>
      </p:sp>
      <p:pic>
        <p:nvPicPr>
          <p:cNvPr id="1967107" name="Picture 3" descr="15_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9591" y="1981200"/>
            <a:ext cx="2751137" cy="277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15_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6" y="4987544"/>
            <a:ext cx="9144000" cy="182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nvPr>
        </p:nvSpPr>
        <p:spPr>
          <a:xfrm>
            <a:off x="0" y="560388"/>
            <a:ext cx="9144000" cy="1554162"/>
          </a:xfrm>
          <a:noFill/>
        </p:spPr>
        <p:txBody>
          <a:bodyPr/>
          <a:lstStyle/>
          <a:p>
            <a:r>
              <a:rPr lang="en-US" sz="3200">
                <a:solidFill>
                  <a:srgbClr val="EFFF5D"/>
                </a:solidFill>
                <a:latin typeface="Comic Sans MS" pitchFamily="79" charset="0"/>
              </a:rPr>
              <a:t>A longitudinal wave traveling on a Slinky has a period of 0.25 s and a wavelength of 30 cm.  What is the speed of the wave?</a:t>
            </a:r>
            <a:endParaRPr lang="en-US"/>
          </a:p>
        </p:txBody>
      </p:sp>
      <p:sp>
        <p:nvSpPr>
          <p:cNvPr id="1973251" name="Rectangle 3"/>
          <p:cNvSpPr>
            <a:spLocks noGrp="1" noChangeArrowheads="1"/>
          </p:cNvSpPr>
          <p:nvPr>
            <p:ph type="body" idx="1"/>
          </p:nvPr>
        </p:nvSpPr>
        <p:spPr>
          <a:xfrm>
            <a:off x="381000" y="2514600"/>
            <a:ext cx="2590800" cy="1752600"/>
          </a:xfrm>
        </p:spPr>
        <p:txBody>
          <a:bodyPr/>
          <a:lstStyle/>
          <a:p>
            <a:pPr marL="609600" indent="-609600">
              <a:lnSpc>
                <a:spcPct val="80000"/>
              </a:lnSpc>
              <a:buFont typeface="Arial" charset="0"/>
              <a:buAutoNum type="alphaLcParenR"/>
            </a:pPr>
            <a:r>
              <a:rPr lang="en-US" sz="2000">
                <a:latin typeface="Comic Sans MS" pitchFamily="79" charset="0"/>
              </a:rPr>
              <a:t>0.25 cm/s</a:t>
            </a:r>
          </a:p>
          <a:p>
            <a:pPr marL="609600" indent="-609600">
              <a:lnSpc>
                <a:spcPct val="80000"/>
              </a:lnSpc>
              <a:buFont typeface="Arial" charset="0"/>
              <a:buAutoNum type="alphaLcParenR"/>
            </a:pPr>
            <a:r>
              <a:rPr lang="en-US" sz="2000">
                <a:latin typeface="Comic Sans MS" pitchFamily="79" charset="0"/>
              </a:rPr>
              <a:t>0.30 cm/s</a:t>
            </a:r>
          </a:p>
          <a:p>
            <a:pPr marL="609600" indent="-609600">
              <a:lnSpc>
                <a:spcPct val="80000"/>
              </a:lnSpc>
              <a:buFont typeface="Arial" charset="0"/>
              <a:buAutoNum type="alphaLcParenR"/>
            </a:pPr>
            <a:r>
              <a:rPr lang="en-US" sz="2000">
                <a:latin typeface="Comic Sans MS" pitchFamily="79" charset="0"/>
              </a:rPr>
              <a:t>1 cm/s</a:t>
            </a:r>
          </a:p>
          <a:p>
            <a:pPr marL="609600" indent="-609600">
              <a:lnSpc>
                <a:spcPct val="80000"/>
              </a:lnSpc>
              <a:buFont typeface="Arial" charset="0"/>
              <a:buAutoNum type="alphaLcParenR"/>
            </a:pPr>
            <a:r>
              <a:rPr lang="en-US" sz="2000">
                <a:latin typeface="Comic Sans MS" pitchFamily="79" charset="0"/>
              </a:rPr>
              <a:t>7.5 cm/s</a:t>
            </a:r>
          </a:p>
          <a:p>
            <a:pPr marL="609600" indent="-609600">
              <a:lnSpc>
                <a:spcPct val="80000"/>
              </a:lnSpc>
              <a:buFont typeface="Arial" charset="0"/>
              <a:buAutoNum type="alphaLcParenR"/>
            </a:pPr>
            <a:r>
              <a:rPr lang="en-US" sz="2000">
                <a:latin typeface="Comic Sans MS" pitchFamily="79" charset="0"/>
              </a:rPr>
              <a:t>120 cm/s</a:t>
            </a:r>
          </a:p>
        </p:txBody>
      </p:sp>
      <p:pic>
        <p:nvPicPr>
          <p:cNvPr id="1973252" name="Picture 4" descr="15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232275"/>
            <a:ext cx="6553200"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73253" name="Object 5"/>
          <p:cNvGraphicFramePr>
            <a:graphicFrameLocks noChangeAspect="1"/>
          </p:cNvGraphicFramePr>
          <p:nvPr/>
        </p:nvGraphicFramePr>
        <p:xfrm>
          <a:off x="5035550" y="2762250"/>
          <a:ext cx="2835275" cy="1219200"/>
        </p:xfrm>
        <a:graphic>
          <a:graphicData uri="http://schemas.openxmlformats.org/presentationml/2006/ole">
            <mc:AlternateContent xmlns:mc="http://schemas.openxmlformats.org/markup-compatibility/2006">
              <mc:Choice xmlns:v="urn:schemas-microsoft-com:vml" Requires="v">
                <p:oleObj spid="_x0000_s1973401" name="Equation" r:id="rId5" imgW="1155700" imgH="622300" progId="Equation.3">
                  <p:embed/>
                </p:oleObj>
              </mc:Choice>
              <mc:Fallback>
                <p:oleObj name="Equation" r:id="rId5" imgW="1155700" imgH="6223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l="-12631" r="-12631"/>
                      <a:stretch>
                        <a:fillRect/>
                      </a:stretch>
                    </p:blipFill>
                    <p:spPr bwMode="auto">
                      <a:xfrm>
                        <a:off x="5035550" y="2762250"/>
                        <a:ext cx="2835275" cy="121920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3253"/>
                                        </p:tgtEl>
                                        <p:attrNameLst>
                                          <p:attrName>style.visibility</p:attrName>
                                        </p:attrNameLst>
                                      </p:cBhvr>
                                      <p:to>
                                        <p:strVal val="visible"/>
                                      </p:to>
                                    </p:set>
                                    <p:animEffect transition="in" filter="fade">
                                      <p:cBhvr>
                                        <p:cTn id="7" dur="500"/>
                                        <p:tgtEl>
                                          <p:spTgt spid="197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58" name="Rectangle 2"/>
          <p:cNvSpPr>
            <a:spLocks noGrp="1" noChangeArrowheads="1"/>
          </p:cNvSpPr>
          <p:nvPr>
            <p:ph type="title"/>
          </p:nvPr>
        </p:nvSpPr>
        <p:spPr>
          <a:xfrm>
            <a:off x="0" y="560388"/>
            <a:ext cx="9144000" cy="1554162"/>
          </a:xfrm>
          <a:noFill/>
        </p:spPr>
        <p:txBody>
          <a:bodyPr/>
          <a:lstStyle/>
          <a:p>
            <a:r>
              <a:rPr lang="en-US" sz="3200">
                <a:solidFill>
                  <a:srgbClr val="EFFF5D"/>
                </a:solidFill>
                <a:latin typeface="Comic Sans MS" pitchFamily="79" charset="0"/>
              </a:rPr>
              <a:t>A longitudinal wave traveling on a Slinky has a period of 0.25 s and a wavelength of 30 cm.  What is the frequency of the wave?</a:t>
            </a:r>
            <a:endParaRPr lang="en-US"/>
          </a:p>
        </p:txBody>
      </p:sp>
      <p:sp>
        <p:nvSpPr>
          <p:cNvPr id="1401859" name="Rectangle 3"/>
          <p:cNvSpPr>
            <a:spLocks noGrp="1" noChangeArrowheads="1"/>
          </p:cNvSpPr>
          <p:nvPr>
            <p:ph type="body" idx="1"/>
          </p:nvPr>
        </p:nvSpPr>
        <p:spPr>
          <a:xfrm>
            <a:off x="381000" y="2514600"/>
            <a:ext cx="2590800" cy="1752600"/>
          </a:xfrm>
        </p:spPr>
        <p:txBody>
          <a:bodyPr/>
          <a:lstStyle/>
          <a:p>
            <a:pPr marL="609600" indent="-609600">
              <a:lnSpc>
                <a:spcPct val="80000"/>
              </a:lnSpc>
              <a:buFont typeface="Arial" charset="0"/>
              <a:buAutoNum type="alphaLcParenR"/>
            </a:pPr>
            <a:r>
              <a:rPr lang="en-US" sz="2000">
                <a:latin typeface="Comic Sans MS" pitchFamily="79" charset="0"/>
              </a:rPr>
              <a:t>0.25 Hz</a:t>
            </a:r>
          </a:p>
          <a:p>
            <a:pPr marL="609600" indent="-609600">
              <a:lnSpc>
                <a:spcPct val="80000"/>
              </a:lnSpc>
              <a:buFont typeface="Arial" charset="0"/>
              <a:buAutoNum type="alphaLcParenR"/>
            </a:pPr>
            <a:r>
              <a:rPr lang="en-US" sz="2000">
                <a:latin typeface="Comic Sans MS" pitchFamily="79" charset="0"/>
              </a:rPr>
              <a:t>0.30 Hz</a:t>
            </a:r>
          </a:p>
          <a:p>
            <a:pPr marL="609600" indent="-609600">
              <a:lnSpc>
                <a:spcPct val="80000"/>
              </a:lnSpc>
              <a:buFont typeface="Arial" charset="0"/>
              <a:buAutoNum type="alphaLcParenR"/>
            </a:pPr>
            <a:r>
              <a:rPr lang="en-US" sz="2000">
                <a:latin typeface="Comic Sans MS" pitchFamily="79" charset="0"/>
              </a:rPr>
              <a:t>0.83 Hz</a:t>
            </a:r>
          </a:p>
          <a:p>
            <a:pPr marL="609600" indent="-609600">
              <a:lnSpc>
                <a:spcPct val="80000"/>
              </a:lnSpc>
              <a:buFont typeface="Arial" charset="0"/>
              <a:buAutoNum type="alphaLcParenR"/>
            </a:pPr>
            <a:r>
              <a:rPr lang="en-US" sz="2000">
                <a:latin typeface="Comic Sans MS" pitchFamily="79" charset="0"/>
              </a:rPr>
              <a:t>1.2 Hz</a:t>
            </a:r>
          </a:p>
          <a:p>
            <a:pPr marL="609600" indent="-609600">
              <a:lnSpc>
                <a:spcPct val="80000"/>
              </a:lnSpc>
              <a:buFont typeface="Arial" charset="0"/>
              <a:buAutoNum type="alphaLcParenR"/>
            </a:pPr>
            <a:r>
              <a:rPr lang="en-US" sz="2000">
                <a:latin typeface="Comic Sans MS" pitchFamily="79" charset="0"/>
              </a:rPr>
              <a:t>4 Hz</a:t>
            </a:r>
          </a:p>
        </p:txBody>
      </p:sp>
      <p:pic>
        <p:nvPicPr>
          <p:cNvPr id="1401863" name="Picture 7" descr="15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232275"/>
            <a:ext cx="6553200"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01864" name="Object 8"/>
          <p:cNvGraphicFramePr>
            <a:graphicFrameLocks noChangeAspect="1"/>
          </p:cNvGraphicFramePr>
          <p:nvPr/>
        </p:nvGraphicFramePr>
        <p:xfrm>
          <a:off x="4724400" y="2798763"/>
          <a:ext cx="3459163" cy="1144587"/>
        </p:xfrm>
        <a:graphic>
          <a:graphicData uri="http://schemas.openxmlformats.org/presentationml/2006/ole">
            <mc:AlternateContent xmlns:mc="http://schemas.openxmlformats.org/markup-compatibility/2006">
              <mc:Choice xmlns:v="urn:schemas-microsoft-com:vml" Requires="v">
                <p:oleObj spid="_x0000_s1402012" name="Equation" r:id="rId5" imgW="1409700" imgH="584200" progId="Equation.3">
                  <p:embed/>
                </p:oleObj>
              </mc:Choice>
              <mc:Fallback>
                <p:oleObj name="Equation" r:id="rId5" imgW="1409700" imgH="584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l="-12631" r="-12631"/>
                      <a:stretch>
                        <a:fillRect/>
                      </a:stretch>
                    </p:blipFill>
                    <p:spPr bwMode="auto">
                      <a:xfrm>
                        <a:off x="4724400" y="2798763"/>
                        <a:ext cx="3459163" cy="1144587"/>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401864"/>
                                        </p:tgtEl>
                                        <p:attrNameLst>
                                          <p:attrName>style.visibility</p:attrName>
                                        </p:attrNameLst>
                                      </p:cBhvr>
                                      <p:to>
                                        <p:strVal val="visible"/>
                                      </p:to>
                                    </p:set>
                                    <p:animEffect transition="in" filter="wheel(4)">
                                      <p:cBhvr>
                                        <p:cTn id="7" dur="2000"/>
                                        <p:tgtEl>
                                          <p:spTgt spid="1401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Grp="1" noChangeArrowheads="1"/>
          </p:cNvSpPr>
          <p:nvPr>
            <p:ph type="title"/>
          </p:nvPr>
        </p:nvSpPr>
        <p:spPr>
          <a:xfrm>
            <a:off x="0" y="533400"/>
            <a:ext cx="9144000" cy="1311275"/>
          </a:xfrm>
        </p:spPr>
        <p:txBody>
          <a:bodyPr/>
          <a:lstStyle/>
          <a:p>
            <a:r>
              <a:rPr lang="en-US" sz="4000">
                <a:solidFill>
                  <a:srgbClr val="EFFF5D"/>
                </a:solidFill>
                <a:latin typeface="Comic Sans MS" pitchFamily="79" charset="0"/>
              </a:rPr>
              <a:t>A wave on a rope is shown below.  What is the wavelength of this wave?</a:t>
            </a:r>
            <a:endParaRPr lang="en-US"/>
          </a:p>
        </p:txBody>
      </p:sp>
      <p:sp>
        <p:nvSpPr>
          <p:cNvPr id="1242115" name="Rectangle 3"/>
          <p:cNvSpPr>
            <a:spLocks noGrp="1" noChangeArrowheads="1"/>
          </p:cNvSpPr>
          <p:nvPr>
            <p:ph type="body" idx="1"/>
          </p:nvPr>
        </p:nvSpPr>
        <p:spPr>
          <a:xfrm>
            <a:off x="0" y="4038600"/>
            <a:ext cx="9144000" cy="1219200"/>
          </a:xfrm>
        </p:spPr>
        <p:txBody>
          <a:bodyPr/>
          <a:lstStyle/>
          <a:p>
            <a:pPr marL="609600" indent="-609600" algn="ctr">
              <a:buFont typeface="Arial" charset="0"/>
              <a:buNone/>
            </a:pPr>
            <a:r>
              <a:rPr lang="en-US" sz="2400">
                <a:solidFill>
                  <a:schemeClr val="folHlink"/>
                </a:solidFill>
                <a:latin typeface="Comic Sans MS" pitchFamily="79" charset="0"/>
              </a:rPr>
              <a:t>a)</a:t>
            </a:r>
            <a:r>
              <a:rPr lang="en-US" sz="2400">
                <a:latin typeface="Comic Sans MS" pitchFamily="79" charset="0"/>
              </a:rPr>
              <a:t>  1/6 m        </a:t>
            </a:r>
            <a:r>
              <a:rPr lang="en-US" sz="2400">
                <a:solidFill>
                  <a:schemeClr val="folHlink"/>
                </a:solidFill>
                <a:latin typeface="Comic Sans MS" pitchFamily="79" charset="0"/>
              </a:rPr>
              <a:t>b)</a:t>
            </a:r>
            <a:r>
              <a:rPr lang="en-US" sz="2400">
                <a:latin typeface="Comic Sans MS" pitchFamily="79" charset="0"/>
              </a:rPr>
              <a:t>  1 m        </a:t>
            </a:r>
            <a:r>
              <a:rPr lang="en-US" sz="2400">
                <a:solidFill>
                  <a:schemeClr val="folHlink"/>
                </a:solidFill>
                <a:latin typeface="Comic Sans MS" pitchFamily="79" charset="0"/>
              </a:rPr>
              <a:t>c)</a:t>
            </a:r>
            <a:r>
              <a:rPr lang="en-US" sz="2400">
                <a:latin typeface="Comic Sans MS" pitchFamily="79" charset="0"/>
              </a:rPr>
              <a:t>  2 m        </a:t>
            </a:r>
            <a:r>
              <a:rPr lang="en-US" sz="2400">
                <a:solidFill>
                  <a:schemeClr val="folHlink"/>
                </a:solidFill>
                <a:latin typeface="Comic Sans MS" pitchFamily="79" charset="0"/>
              </a:rPr>
              <a:t>d)</a:t>
            </a:r>
            <a:r>
              <a:rPr lang="en-US" sz="2400">
                <a:latin typeface="Comic Sans MS" pitchFamily="79" charset="0"/>
              </a:rPr>
              <a:t>  3 m        </a:t>
            </a:r>
            <a:r>
              <a:rPr lang="en-US" sz="2400">
                <a:solidFill>
                  <a:schemeClr val="folHlink"/>
                </a:solidFill>
                <a:latin typeface="Comic Sans MS" pitchFamily="79" charset="0"/>
              </a:rPr>
              <a:t>e)</a:t>
            </a:r>
            <a:r>
              <a:rPr lang="en-US" sz="2400">
                <a:latin typeface="Comic Sans MS" pitchFamily="79" charset="0"/>
              </a:rPr>
              <a:t>  6 m</a:t>
            </a:r>
          </a:p>
        </p:txBody>
      </p:sp>
      <p:sp>
        <p:nvSpPr>
          <p:cNvPr id="1242116" name="Text Box 4"/>
          <p:cNvSpPr txBox="1">
            <a:spLocks noChangeArrowheads="1"/>
          </p:cNvSpPr>
          <p:nvPr/>
        </p:nvSpPr>
        <p:spPr bwMode="auto">
          <a:xfrm>
            <a:off x="152400" y="5334000"/>
            <a:ext cx="899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dirty="0">
                <a:latin typeface="Arial" charset="0"/>
              </a:rPr>
              <a:t>In 6 m, the wave goes through 2 complete cycles.  </a:t>
            </a:r>
          </a:p>
          <a:p>
            <a:pPr algn="ctr"/>
            <a:r>
              <a:rPr lang="en-US" dirty="0">
                <a:latin typeface="Arial" charset="0"/>
              </a:rPr>
              <a:t>The wavelength (length of one complete cycle) is (6 m)/2 = 3 m.</a:t>
            </a:r>
          </a:p>
        </p:txBody>
      </p:sp>
      <p:pic>
        <p:nvPicPr>
          <p:cNvPr id="1242120" name="Picture 8" descr="15_p32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2133600"/>
            <a:ext cx="9009062"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42116"/>
                                        </p:tgtEl>
                                        <p:attrNameLst>
                                          <p:attrName>style.visibility</p:attrName>
                                        </p:attrNameLst>
                                      </p:cBhvr>
                                      <p:to>
                                        <p:strVal val="visible"/>
                                      </p:to>
                                    </p:set>
                                    <p:animEffect transition="in" filter="randombar(horizontal)">
                                      <p:cBhvr>
                                        <p:cTn id="7" dur="500"/>
                                        <p:tgtEl>
                                          <p:spTgt spid="1242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16" grpId="0"/>
    </p:bldLst>
  </p:timing>
</p:sld>
</file>

<file path=ppt/theme/theme1.xml><?xml version="1.0" encoding="utf-8"?>
<a:theme xmlns:a="http://schemas.openxmlformats.org/drawingml/2006/main" name="arny">
  <a:themeElements>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arn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7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79" charset="0"/>
          </a:defRPr>
        </a:defPPr>
      </a:lstStyle>
    </a:lnDef>
  </a:objectDefaults>
  <a:extraClrSchemeLst>
    <a:extraClrScheme>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arny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arny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ny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arny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arny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HD:Applications:Microsoft Office 2004:Templates:My Templates:arny.pot</Template>
  <TotalTime>28299</TotalTime>
  <Words>1062</Words>
  <Application>Microsoft Office PowerPoint</Application>
  <PresentationFormat>On-screen Show (4:3)</PresentationFormat>
  <Paragraphs>140</Paragraphs>
  <Slides>18</Slides>
  <Notes>15</Notes>
  <HiddenSlides>0</HiddenSlides>
  <MMClips>3</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宋体</vt:lpstr>
      <vt:lpstr>Arial</vt:lpstr>
      <vt:lpstr>Arial Black</vt:lpstr>
      <vt:lpstr>Comic Sans MS</vt:lpstr>
      <vt:lpstr>Symbol</vt:lpstr>
      <vt:lpstr>Times New Roman</vt:lpstr>
      <vt:lpstr>Wingdings</vt:lpstr>
      <vt:lpstr>arny</vt:lpstr>
      <vt:lpstr>Equation</vt:lpstr>
      <vt:lpstr>PowerPoint Presentation</vt:lpstr>
      <vt:lpstr>PowerPoint Presentation</vt:lpstr>
      <vt:lpstr>PowerPoint Presentation</vt:lpstr>
      <vt:lpstr>PowerPoint Presentation</vt:lpstr>
      <vt:lpstr>PowerPoint Presentation</vt:lpstr>
      <vt:lpstr>PowerPoint Presentation</vt:lpstr>
      <vt:lpstr>A longitudinal wave traveling on a Slinky has a period of 0.25 s and a wavelength of 30 cm.  What is the speed of the wave?</vt:lpstr>
      <vt:lpstr>A longitudinal wave traveling on a Slinky has a period of 0.25 s and a wavelength of 30 cm.  What is the frequency of the wave?</vt:lpstr>
      <vt:lpstr>A wave on a rope is shown below.  What is the wavelength of this wave?</vt:lpstr>
      <vt:lpstr>If the frequency of the wave is 2 Hz, what is the wave speed?</vt:lpstr>
      <vt:lpstr>PowerPoint Presentation</vt:lpstr>
      <vt:lpstr>A rope has an overall length of 10 m and a total mass of 2 kg.  The rope is stretched with a tension of 50 N.  One end of the rope is fixed, and the other is moved up and down with a frequency of 4 Hz.   What is the speed of waves on this rope?</vt:lpstr>
      <vt:lpstr>PowerPoint Presentation</vt:lpstr>
      <vt:lpstr>Examples of wave superposition </vt:lpstr>
      <vt:lpstr>PowerPoint Presentation</vt:lpstr>
      <vt:lpstr>PowerPoint Presentation</vt:lpstr>
      <vt:lpstr>PowerPoint Presentation</vt:lpstr>
      <vt:lpstr>Quiz: A rope has an overall length of 10 m and a total mass of 2 kg.  The rope is stretched with a tension of  50 N.  One end of the rope is fixed, and the other is moved up and down with a frequency of 4 Hz.   What is the wavelength?</vt:lpstr>
    </vt:vector>
  </TitlesOfParts>
  <Company>ISU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Chapter 15 Thermodynamics</dc:title>
  <dc:subject>Cutnell</dc:subject>
  <dc:creator>Kara Keeter</dc:creator>
  <cp:keywords>Cutnell, PowerPoint, Presentation</cp:keywords>
  <cp:lastModifiedBy>David</cp:lastModifiedBy>
  <cp:revision>193</cp:revision>
  <cp:lastPrinted>2011-04-11T14:09:34Z</cp:lastPrinted>
  <dcterms:created xsi:type="dcterms:W3CDTF">2006-01-07T22:20:33Z</dcterms:created>
  <dcterms:modified xsi:type="dcterms:W3CDTF">2019-04-05T14:36:39Z</dcterms:modified>
  <cp:category>Presentations</cp:category>
</cp:coreProperties>
</file>