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951" r:id="rId2"/>
    <p:sldId id="978" r:id="rId3"/>
    <p:sldId id="962" r:id="rId4"/>
    <p:sldId id="994" r:id="rId5"/>
    <p:sldId id="960" r:id="rId6"/>
    <p:sldId id="1001" r:id="rId7"/>
    <p:sldId id="716" r:id="rId8"/>
    <p:sldId id="964" r:id="rId9"/>
    <p:sldId id="967" r:id="rId10"/>
    <p:sldId id="741" r:id="rId11"/>
    <p:sldId id="985" r:id="rId12"/>
    <p:sldId id="987" r:id="rId13"/>
    <p:sldId id="988" r:id="rId14"/>
    <p:sldId id="993" r:id="rId15"/>
    <p:sldId id="983" r:id="rId16"/>
    <p:sldId id="1002" r:id="rId17"/>
    <p:sldId id="997" r:id="rId18"/>
    <p:sldId id="972" r:id="rId19"/>
    <p:sldId id="969" r:id="rId20"/>
    <p:sldId id="992" r:id="rId21"/>
    <p:sldId id="974" r:id="rId22"/>
    <p:sldId id="991"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2C6"/>
    <a:srgbClr val="FF6EC7"/>
    <a:srgbClr val="A0FF8F"/>
    <a:srgbClr val="EEFF2B"/>
    <a:srgbClr val="DDFF6B"/>
    <a:srgbClr val="C0E1B2"/>
    <a:srgbClr val="FFF18D"/>
    <a:srgbClr val="FFB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2135" autoAdjust="0"/>
  </p:normalViewPr>
  <p:slideViewPr>
    <p:cSldViewPr>
      <p:cViewPr varScale="1">
        <p:scale>
          <a:sx n="79" d="100"/>
          <a:sy n="79" d="100"/>
        </p:scale>
        <p:origin x="702" y="84"/>
      </p:cViewPr>
      <p:guideLst>
        <p:guide orient="horz" pos="2160"/>
        <p:guide pos="2880"/>
      </p:guideLst>
    </p:cSldViewPr>
  </p:slideViewPr>
  <p:outlineViewPr>
    <p:cViewPr>
      <p:scale>
        <a:sx n="33" d="100"/>
        <a:sy n="33" d="100"/>
      </p:scale>
      <p:origin x="66" y="199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0F225DA4-1225-448E-8EFD-CC36999F3B3C}" type="slidenum">
              <a:rPr lang="en-US"/>
              <a:pPr/>
              <a:t>‹#›</a:t>
            </a:fld>
            <a:endParaRPr lang="en-US"/>
          </a:p>
        </p:txBody>
      </p:sp>
    </p:spTree>
    <p:extLst>
      <p:ext uri="{BB962C8B-B14F-4D97-AF65-F5344CB8AC3E}">
        <p14:creationId xmlns:p14="http://schemas.microsoft.com/office/powerpoint/2010/main" val="367772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0737CB-BDCB-436E-A6CC-F72506B2FD30}" type="slidenum">
              <a:rPr lang="en-US"/>
              <a:pPr/>
              <a:t>‹#›</a:t>
            </a:fld>
            <a:endParaRPr lang="en-US"/>
          </a:p>
        </p:txBody>
      </p:sp>
    </p:spTree>
    <p:extLst>
      <p:ext uri="{BB962C8B-B14F-4D97-AF65-F5344CB8AC3E}">
        <p14:creationId xmlns:p14="http://schemas.microsoft.com/office/powerpoint/2010/main" val="2146167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47270-4031-4514-AD9A-FF7C4BBC2D4A}" type="slidenum">
              <a:rPr lang="en-US"/>
              <a:pPr/>
              <a:t>1</a:t>
            </a:fld>
            <a:endParaRPr lang="en-US"/>
          </a:p>
        </p:txBody>
      </p:sp>
      <p:sp>
        <p:nvSpPr>
          <p:cNvPr id="1896450" name="Rectangle 2"/>
          <p:cNvSpPr>
            <a:spLocks noGrp="1" noRot="1" noChangeAspect="1" noChangeArrowheads="1" noTextEdit="1"/>
          </p:cNvSpPr>
          <p:nvPr>
            <p:ph type="sldImg"/>
          </p:nvPr>
        </p:nvSpPr>
        <p:spPr>
          <a:ln/>
        </p:spPr>
      </p:sp>
      <p:sp>
        <p:nvSpPr>
          <p:cNvPr id="189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cumin-pro"/>
              </a:rPr>
              <a:t>The coil, held in the hand is tipped rapidly back and forth</a:t>
            </a:r>
            <a:endParaRPr lang="en-US" dirty="0"/>
          </a:p>
        </p:txBody>
      </p:sp>
      <p:sp>
        <p:nvSpPr>
          <p:cNvPr id="4" name="Slide Number Placeholder 3"/>
          <p:cNvSpPr>
            <a:spLocks noGrp="1"/>
          </p:cNvSpPr>
          <p:nvPr>
            <p:ph type="sldNum" sz="quarter" idx="5"/>
          </p:nvPr>
        </p:nvSpPr>
        <p:spPr/>
        <p:txBody>
          <a:bodyPr/>
          <a:lstStyle/>
          <a:p>
            <a:fld id="{AB0737CB-BDCB-436E-A6CC-F72506B2FD30}" type="slidenum">
              <a:rPr lang="en-US" smtClean="0"/>
              <a:pPr/>
              <a:t>11</a:t>
            </a:fld>
            <a:endParaRPr lang="en-US"/>
          </a:p>
        </p:txBody>
      </p:sp>
    </p:spTree>
    <p:extLst>
      <p:ext uri="{BB962C8B-B14F-4D97-AF65-F5344CB8AC3E}">
        <p14:creationId xmlns:p14="http://schemas.microsoft.com/office/powerpoint/2010/main" val="277355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2200" i="1">
                <a:solidFill>
                  <a:schemeClr val="tx1"/>
                </a:solidFill>
                <a:latin typeface="Times New Roman" pitchFamily="18" charset="0"/>
              </a:defRPr>
            </a:lvl1pPr>
            <a:lvl2pPr marL="685817" indent="-263776" defTabSz="914423">
              <a:defRPr sz="2200" i="1">
                <a:solidFill>
                  <a:schemeClr val="tx1"/>
                </a:solidFill>
                <a:latin typeface="Times New Roman" pitchFamily="18" charset="0"/>
              </a:defRPr>
            </a:lvl2pPr>
            <a:lvl3pPr marL="1055103" indent="-211021" defTabSz="914423">
              <a:defRPr sz="2200" i="1">
                <a:solidFill>
                  <a:schemeClr val="tx1"/>
                </a:solidFill>
                <a:latin typeface="Times New Roman" pitchFamily="18" charset="0"/>
              </a:defRPr>
            </a:lvl3pPr>
            <a:lvl4pPr marL="1477145" indent="-211021" defTabSz="914423">
              <a:defRPr sz="2200" i="1">
                <a:solidFill>
                  <a:schemeClr val="tx1"/>
                </a:solidFill>
                <a:latin typeface="Times New Roman" pitchFamily="18" charset="0"/>
              </a:defRPr>
            </a:lvl4pPr>
            <a:lvl5pPr marL="1899186" indent="-211021" defTabSz="914423">
              <a:defRPr sz="2200" i="1">
                <a:solidFill>
                  <a:schemeClr val="tx1"/>
                </a:solidFill>
                <a:latin typeface="Times New Roman" pitchFamily="18" charset="0"/>
              </a:defRPr>
            </a:lvl5pPr>
            <a:lvl6pPr marL="2321227" indent="-211021" defTabSz="914423" eaLnBrk="0" fontAlgn="base" hangingPunct="0">
              <a:spcBef>
                <a:spcPct val="0"/>
              </a:spcBef>
              <a:spcAft>
                <a:spcPct val="0"/>
              </a:spcAft>
              <a:defRPr sz="2200" i="1">
                <a:solidFill>
                  <a:schemeClr val="tx1"/>
                </a:solidFill>
                <a:latin typeface="Times New Roman" pitchFamily="18" charset="0"/>
              </a:defRPr>
            </a:lvl6pPr>
            <a:lvl7pPr marL="2743269" indent="-211021" defTabSz="914423" eaLnBrk="0" fontAlgn="base" hangingPunct="0">
              <a:spcBef>
                <a:spcPct val="0"/>
              </a:spcBef>
              <a:spcAft>
                <a:spcPct val="0"/>
              </a:spcAft>
              <a:defRPr sz="2200" i="1">
                <a:solidFill>
                  <a:schemeClr val="tx1"/>
                </a:solidFill>
                <a:latin typeface="Times New Roman" pitchFamily="18" charset="0"/>
              </a:defRPr>
            </a:lvl7pPr>
            <a:lvl8pPr marL="3165310" indent="-211021" defTabSz="914423" eaLnBrk="0" fontAlgn="base" hangingPunct="0">
              <a:spcBef>
                <a:spcPct val="0"/>
              </a:spcBef>
              <a:spcAft>
                <a:spcPct val="0"/>
              </a:spcAft>
              <a:defRPr sz="2200" i="1">
                <a:solidFill>
                  <a:schemeClr val="tx1"/>
                </a:solidFill>
                <a:latin typeface="Times New Roman" pitchFamily="18" charset="0"/>
              </a:defRPr>
            </a:lvl8pPr>
            <a:lvl9pPr marL="3587351" indent="-211021" defTabSz="914423" eaLnBrk="0" fontAlgn="base" hangingPunct="0">
              <a:spcBef>
                <a:spcPct val="0"/>
              </a:spcBef>
              <a:spcAft>
                <a:spcPct val="0"/>
              </a:spcAft>
              <a:defRPr sz="2200" i="1">
                <a:solidFill>
                  <a:schemeClr val="tx1"/>
                </a:solidFill>
                <a:latin typeface="Times New Roman" pitchFamily="18" charset="0"/>
              </a:defRPr>
            </a:lvl9pPr>
          </a:lstStyle>
          <a:p>
            <a:fld id="{C779058A-B334-4FE8-88D2-D241000B102B}" type="slidenum">
              <a:rPr lang="ja-JP" altLang="en-US" sz="1200" i="0"/>
              <a:pPr/>
              <a:t>12</a:t>
            </a:fld>
            <a:endParaRPr lang="en-US" altLang="ja-JP" sz="1200" i="0"/>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2200" i="1">
                <a:solidFill>
                  <a:schemeClr val="tx1"/>
                </a:solidFill>
                <a:latin typeface="Times New Roman" pitchFamily="18" charset="0"/>
              </a:defRPr>
            </a:lvl1pPr>
            <a:lvl2pPr marL="685817" indent="-263776" defTabSz="914423">
              <a:defRPr sz="2200" i="1">
                <a:solidFill>
                  <a:schemeClr val="tx1"/>
                </a:solidFill>
                <a:latin typeface="Times New Roman" pitchFamily="18" charset="0"/>
              </a:defRPr>
            </a:lvl2pPr>
            <a:lvl3pPr marL="1055103" indent="-211021" defTabSz="914423">
              <a:defRPr sz="2200" i="1">
                <a:solidFill>
                  <a:schemeClr val="tx1"/>
                </a:solidFill>
                <a:latin typeface="Times New Roman" pitchFamily="18" charset="0"/>
              </a:defRPr>
            </a:lvl3pPr>
            <a:lvl4pPr marL="1477145" indent="-211021" defTabSz="914423">
              <a:defRPr sz="2200" i="1">
                <a:solidFill>
                  <a:schemeClr val="tx1"/>
                </a:solidFill>
                <a:latin typeface="Times New Roman" pitchFamily="18" charset="0"/>
              </a:defRPr>
            </a:lvl4pPr>
            <a:lvl5pPr marL="1899186" indent="-211021" defTabSz="914423">
              <a:defRPr sz="2200" i="1">
                <a:solidFill>
                  <a:schemeClr val="tx1"/>
                </a:solidFill>
                <a:latin typeface="Times New Roman" pitchFamily="18" charset="0"/>
              </a:defRPr>
            </a:lvl5pPr>
            <a:lvl6pPr marL="2321227" indent="-211021" defTabSz="914423" eaLnBrk="0" fontAlgn="base" hangingPunct="0">
              <a:spcBef>
                <a:spcPct val="0"/>
              </a:spcBef>
              <a:spcAft>
                <a:spcPct val="0"/>
              </a:spcAft>
              <a:defRPr sz="2200" i="1">
                <a:solidFill>
                  <a:schemeClr val="tx1"/>
                </a:solidFill>
                <a:latin typeface="Times New Roman" pitchFamily="18" charset="0"/>
              </a:defRPr>
            </a:lvl6pPr>
            <a:lvl7pPr marL="2743269" indent="-211021" defTabSz="914423" eaLnBrk="0" fontAlgn="base" hangingPunct="0">
              <a:spcBef>
                <a:spcPct val="0"/>
              </a:spcBef>
              <a:spcAft>
                <a:spcPct val="0"/>
              </a:spcAft>
              <a:defRPr sz="2200" i="1">
                <a:solidFill>
                  <a:schemeClr val="tx1"/>
                </a:solidFill>
                <a:latin typeface="Times New Roman" pitchFamily="18" charset="0"/>
              </a:defRPr>
            </a:lvl7pPr>
            <a:lvl8pPr marL="3165310" indent="-211021" defTabSz="914423" eaLnBrk="0" fontAlgn="base" hangingPunct="0">
              <a:spcBef>
                <a:spcPct val="0"/>
              </a:spcBef>
              <a:spcAft>
                <a:spcPct val="0"/>
              </a:spcAft>
              <a:defRPr sz="2200" i="1">
                <a:solidFill>
                  <a:schemeClr val="tx1"/>
                </a:solidFill>
                <a:latin typeface="Times New Roman" pitchFamily="18" charset="0"/>
              </a:defRPr>
            </a:lvl8pPr>
            <a:lvl9pPr marL="3587351" indent="-211021" defTabSz="914423" eaLnBrk="0" fontAlgn="base" hangingPunct="0">
              <a:spcBef>
                <a:spcPct val="0"/>
              </a:spcBef>
              <a:spcAft>
                <a:spcPct val="0"/>
              </a:spcAft>
              <a:defRPr sz="2200" i="1">
                <a:solidFill>
                  <a:schemeClr val="tx1"/>
                </a:solidFill>
                <a:latin typeface="Times New Roman" pitchFamily="18" charset="0"/>
              </a:defRPr>
            </a:lvl9pPr>
          </a:lstStyle>
          <a:p>
            <a:fld id="{F99AE28E-5AE9-43F8-B2A6-2259112718AF}" type="slidenum">
              <a:rPr lang="ja-JP" altLang="en-US" sz="1200" i="0"/>
              <a:pPr/>
              <a:t>13</a:t>
            </a:fld>
            <a:endParaRPr lang="en-US" altLang="ja-JP" sz="1200" i="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Now the demonstration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2200" i="1">
                <a:solidFill>
                  <a:schemeClr val="tx1"/>
                </a:solidFill>
                <a:latin typeface="Times New Roman" pitchFamily="18" charset="0"/>
              </a:defRPr>
            </a:lvl1pPr>
            <a:lvl2pPr marL="685817" indent="-263776" defTabSz="914423">
              <a:defRPr sz="2200" i="1">
                <a:solidFill>
                  <a:schemeClr val="tx1"/>
                </a:solidFill>
                <a:latin typeface="Times New Roman" pitchFamily="18" charset="0"/>
              </a:defRPr>
            </a:lvl2pPr>
            <a:lvl3pPr marL="1055103" indent="-211021" defTabSz="914423">
              <a:defRPr sz="2200" i="1">
                <a:solidFill>
                  <a:schemeClr val="tx1"/>
                </a:solidFill>
                <a:latin typeface="Times New Roman" pitchFamily="18" charset="0"/>
              </a:defRPr>
            </a:lvl3pPr>
            <a:lvl4pPr marL="1477145" indent="-211021" defTabSz="914423">
              <a:defRPr sz="2200" i="1">
                <a:solidFill>
                  <a:schemeClr val="tx1"/>
                </a:solidFill>
                <a:latin typeface="Times New Roman" pitchFamily="18" charset="0"/>
              </a:defRPr>
            </a:lvl4pPr>
            <a:lvl5pPr marL="1899186" indent="-211021" defTabSz="914423">
              <a:defRPr sz="2200" i="1">
                <a:solidFill>
                  <a:schemeClr val="tx1"/>
                </a:solidFill>
                <a:latin typeface="Times New Roman" pitchFamily="18" charset="0"/>
              </a:defRPr>
            </a:lvl5pPr>
            <a:lvl6pPr marL="2321227" indent="-211021" defTabSz="914423" eaLnBrk="0" fontAlgn="base" hangingPunct="0">
              <a:spcBef>
                <a:spcPct val="0"/>
              </a:spcBef>
              <a:spcAft>
                <a:spcPct val="0"/>
              </a:spcAft>
              <a:defRPr sz="2200" i="1">
                <a:solidFill>
                  <a:schemeClr val="tx1"/>
                </a:solidFill>
                <a:latin typeface="Times New Roman" pitchFamily="18" charset="0"/>
              </a:defRPr>
            </a:lvl6pPr>
            <a:lvl7pPr marL="2743269" indent="-211021" defTabSz="914423" eaLnBrk="0" fontAlgn="base" hangingPunct="0">
              <a:spcBef>
                <a:spcPct val="0"/>
              </a:spcBef>
              <a:spcAft>
                <a:spcPct val="0"/>
              </a:spcAft>
              <a:defRPr sz="2200" i="1">
                <a:solidFill>
                  <a:schemeClr val="tx1"/>
                </a:solidFill>
                <a:latin typeface="Times New Roman" pitchFamily="18" charset="0"/>
              </a:defRPr>
            </a:lvl7pPr>
            <a:lvl8pPr marL="3165310" indent="-211021" defTabSz="914423" eaLnBrk="0" fontAlgn="base" hangingPunct="0">
              <a:spcBef>
                <a:spcPct val="0"/>
              </a:spcBef>
              <a:spcAft>
                <a:spcPct val="0"/>
              </a:spcAft>
              <a:defRPr sz="2200" i="1">
                <a:solidFill>
                  <a:schemeClr val="tx1"/>
                </a:solidFill>
                <a:latin typeface="Times New Roman" pitchFamily="18" charset="0"/>
              </a:defRPr>
            </a:lvl8pPr>
            <a:lvl9pPr marL="3587351" indent="-211021" defTabSz="914423" eaLnBrk="0" fontAlgn="base" hangingPunct="0">
              <a:spcBef>
                <a:spcPct val="0"/>
              </a:spcBef>
              <a:spcAft>
                <a:spcPct val="0"/>
              </a:spcAft>
              <a:defRPr sz="2200" i="1">
                <a:solidFill>
                  <a:schemeClr val="tx1"/>
                </a:solidFill>
                <a:latin typeface="Times New Roman" pitchFamily="18" charset="0"/>
              </a:defRPr>
            </a:lvl9pPr>
          </a:lstStyle>
          <a:p>
            <a:fld id="{272F5C69-F7A7-4FE1-AD31-2B5438D57F61}" type="slidenum">
              <a:rPr lang="ja-JP" altLang="en-US" sz="1200" i="0"/>
              <a:pPr/>
              <a:t>14</a:t>
            </a:fld>
            <a:endParaRPr lang="en-US" altLang="ja-JP" sz="1200" i="0"/>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Everyone get 10 points for this quiz. Then go to the jumping</a:t>
            </a:r>
            <a:r>
              <a:rPr lang="en-US" baseline="0" dirty="0"/>
              <a:t> ring.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8B946-9C2C-46CB-9767-BA213AB87D06}" type="slidenum">
              <a:rPr lang="en-US"/>
              <a:pPr/>
              <a:t>18</a:t>
            </a:fld>
            <a:endParaRPr lang="en-US"/>
          </a:p>
        </p:txBody>
      </p:sp>
      <p:sp>
        <p:nvSpPr>
          <p:cNvPr id="1939458" name="Rectangle 2"/>
          <p:cNvSpPr>
            <a:spLocks noGrp="1" noRot="1" noChangeAspect="1" noChangeArrowheads="1" noTextEdit="1"/>
          </p:cNvSpPr>
          <p:nvPr>
            <p:ph type="sldImg"/>
          </p:nvPr>
        </p:nvSpPr>
        <p:spPr>
          <a:ln/>
        </p:spPr>
      </p:sp>
      <p:sp>
        <p:nvSpPr>
          <p:cNvPr id="193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209B9-03DC-42AF-A98D-0F3656851FCE}" type="slidenum">
              <a:rPr lang="en-US"/>
              <a:pPr/>
              <a:t>19</a:t>
            </a:fld>
            <a:endParaRPr lang="en-US"/>
          </a:p>
        </p:txBody>
      </p:sp>
      <p:sp>
        <p:nvSpPr>
          <p:cNvPr id="1933314" name="Rectangle 2"/>
          <p:cNvSpPr>
            <a:spLocks noGrp="1" noRot="1" noChangeAspect="1" noChangeArrowheads="1" noTextEdit="1"/>
          </p:cNvSpPr>
          <p:nvPr>
            <p:ph type="sldImg"/>
          </p:nvPr>
        </p:nvSpPr>
        <p:spPr>
          <a:ln/>
        </p:spPr>
      </p:sp>
      <p:sp>
        <p:nvSpPr>
          <p:cNvPr id="193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4F252-EBF9-4C12-97C4-88FD464A0BEF}" type="slidenum">
              <a:rPr lang="en-US"/>
              <a:pPr/>
              <a:t>21</a:t>
            </a:fld>
            <a:endParaRPr lang="en-US"/>
          </a:p>
        </p:txBody>
      </p:sp>
      <p:sp>
        <p:nvSpPr>
          <p:cNvPr id="1943554" name="Rectangle 2"/>
          <p:cNvSpPr>
            <a:spLocks noGrp="1" noRot="1" noChangeAspect="1" noChangeArrowheads="1" noTextEdit="1"/>
          </p:cNvSpPr>
          <p:nvPr>
            <p:ph type="sldImg"/>
          </p:nvPr>
        </p:nvSpPr>
        <p:spPr>
          <a:ln/>
        </p:spPr>
      </p:sp>
      <p:sp>
        <p:nvSpPr>
          <p:cNvPr id="194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i="1">
                <a:solidFill>
                  <a:schemeClr val="tx1"/>
                </a:solidFill>
                <a:latin typeface="Times New Roman" pitchFamily="18" charset="0"/>
              </a:defRPr>
            </a:lvl1pPr>
            <a:lvl2pPr marL="729057" indent="-280406" defTabSz="914437">
              <a:defRPr sz="2400" i="1">
                <a:solidFill>
                  <a:schemeClr val="tx1"/>
                </a:solidFill>
                <a:latin typeface="Times New Roman" pitchFamily="18" charset="0"/>
              </a:defRPr>
            </a:lvl2pPr>
            <a:lvl3pPr marL="1121626" indent="-224325" defTabSz="914437">
              <a:defRPr sz="2400" i="1">
                <a:solidFill>
                  <a:schemeClr val="tx1"/>
                </a:solidFill>
                <a:latin typeface="Times New Roman" pitchFamily="18" charset="0"/>
              </a:defRPr>
            </a:lvl3pPr>
            <a:lvl4pPr marL="1570276" indent="-224325" defTabSz="914437">
              <a:defRPr sz="2400" i="1">
                <a:solidFill>
                  <a:schemeClr val="tx1"/>
                </a:solidFill>
                <a:latin typeface="Times New Roman" pitchFamily="18" charset="0"/>
              </a:defRPr>
            </a:lvl4pPr>
            <a:lvl5pPr marL="2018927" indent="-224325" defTabSz="914437">
              <a:defRPr sz="2400" i="1">
                <a:solidFill>
                  <a:schemeClr val="tx1"/>
                </a:solidFill>
                <a:latin typeface="Times New Roman" pitchFamily="18" charset="0"/>
              </a:defRPr>
            </a:lvl5pPr>
            <a:lvl6pPr marL="2467577" indent="-224325" defTabSz="914437" eaLnBrk="0" fontAlgn="base" hangingPunct="0">
              <a:spcBef>
                <a:spcPct val="0"/>
              </a:spcBef>
              <a:spcAft>
                <a:spcPct val="0"/>
              </a:spcAft>
              <a:defRPr sz="2400" i="1">
                <a:solidFill>
                  <a:schemeClr val="tx1"/>
                </a:solidFill>
                <a:latin typeface="Times New Roman" pitchFamily="18" charset="0"/>
              </a:defRPr>
            </a:lvl6pPr>
            <a:lvl7pPr marL="2916227" indent="-224325" defTabSz="914437" eaLnBrk="0" fontAlgn="base" hangingPunct="0">
              <a:spcBef>
                <a:spcPct val="0"/>
              </a:spcBef>
              <a:spcAft>
                <a:spcPct val="0"/>
              </a:spcAft>
              <a:defRPr sz="2400" i="1">
                <a:solidFill>
                  <a:schemeClr val="tx1"/>
                </a:solidFill>
                <a:latin typeface="Times New Roman" pitchFamily="18" charset="0"/>
              </a:defRPr>
            </a:lvl7pPr>
            <a:lvl8pPr marL="3364878" indent="-224325" defTabSz="914437" eaLnBrk="0" fontAlgn="base" hangingPunct="0">
              <a:spcBef>
                <a:spcPct val="0"/>
              </a:spcBef>
              <a:spcAft>
                <a:spcPct val="0"/>
              </a:spcAft>
              <a:defRPr sz="2400" i="1">
                <a:solidFill>
                  <a:schemeClr val="tx1"/>
                </a:solidFill>
                <a:latin typeface="Times New Roman" pitchFamily="18" charset="0"/>
              </a:defRPr>
            </a:lvl8pPr>
            <a:lvl9pPr marL="3813528" indent="-224325" defTabSz="914437" eaLnBrk="0" fontAlgn="base" hangingPunct="0">
              <a:spcBef>
                <a:spcPct val="0"/>
              </a:spcBef>
              <a:spcAft>
                <a:spcPct val="0"/>
              </a:spcAft>
              <a:defRPr sz="2400" i="1">
                <a:solidFill>
                  <a:schemeClr val="tx1"/>
                </a:solidFill>
                <a:latin typeface="Times New Roman" pitchFamily="18" charset="0"/>
              </a:defRPr>
            </a:lvl9pPr>
          </a:lstStyle>
          <a:p>
            <a:fld id="{5BC89D23-D291-48F2-AF3F-F8A55242413E}" type="slidenum">
              <a:rPr lang="ja-JP" altLang="en-US" sz="1200" i="0"/>
              <a:pPr/>
              <a:t>2</a:t>
            </a:fld>
            <a:endParaRPr lang="en-US" altLang="ja-JP" sz="1200" i="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298C2-D9F1-4241-8B24-365E9F1F706B}" type="slidenum">
              <a:rPr lang="en-US"/>
              <a:pPr/>
              <a:t>3</a:t>
            </a:fld>
            <a:endParaRPr lang="en-US"/>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F3E67-5073-4840-8347-3CB02DF5396F}" type="slidenum">
              <a:rPr lang="en-US"/>
              <a:pPr/>
              <a:t>4</a:t>
            </a:fld>
            <a:endParaRPr lang="en-US"/>
          </a:p>
        </p:txBody>
      </p:sp>
      <p:sp>
        <p:nvSpPr>
          <p:cNvPr id="1859586" name="Rectangle 2"/>
          <p:cNvSpPr>
            <a:spLocks noGrp="1" noRot="1" noChangeAspect="1" noChangeArrowheads="1" noTextEdit="1"/>
          </p:cNvSpPr>
          <p:nvPr>
            <p:ph type="sldImg"/>
          </p:nvPr>
        </p:nvSpPr>
        <p:spPr>
          <a:ln/>
        </p:spPr>
      </p:sp>
      <p:sp>
        <p:nvSpPr>
          <p:cNvPr id="1859587" name="Rectangle 3"/>
          <p:cNvSpPr>
            <a:spLocks noGrp="1" noChangeArrowheads="1"/>
          </p:cNvSpPr>
          <p:nvPr>
            <p:ph type="body" idx="1"/>
          </p:nvPr>
        </p:nvSpPr>
        <p:spPr/>
        <p:txBody>
          <a:bodyPr/>
          <a:lstStyle/>
          <a:p>
            <a:r>
              <a:rPr lang="en-US" dirty="0"/>
              <a:t>Car junkyard. </a:t>
            </a:r>
            <a:r>
              <a:rPr lang="en-US" baseline="0" dirty="0"/>
              <a:t> Wire wrap around an iron rod can increase the field by hundred or thousands of time.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5337A-E4FD-49D1-B567-799E39BAE404}" type="slidenum">
              <a:rPr lang="en-US"/>
              <a:pPr/>
              <a:t>5</a:t>
            </a:fld>
            <a:endParaRPr lang="en-US"/>
          </a:p>
        </p:txBody>
      </p:sp>
      <p:sp>
        <p:nvSpPr>
          <p:cNvPr id="1914882" name="Rectangle 2"/>
          <p:cNvSpPr>
            <a:spLocks noGrp="1" noRot="1" noChangeAspect="1" noChangeArrowheads="1" noTextEdit="1"/>
          </p:cNvSpPr>
          <p:nvPr>
            <p:ph type="sldImg"/>
          </p:nvPr>
        </p:nvSpPr>
        <p:spPr>
          <a:ln/>
        </p:spPr>
      </p:sp>
      <p:sp>
        <p:nvSpPr>
          <p:cNvPr id="191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0E477-2618-4C87-8DCA-BC68985B63A6}" type="slidenum">
              <a:rPr lang="en-US"/>
              <a:pPr/>
              <a:t>7</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r>
              <a:rPr lang="en-US" dirty="0"/>
              <a:t>One can also view the torque</a:t>
            </a:r>
            <a:r>
              <a:rPr lang="en-US" baseline="0" dirty="0"/>
              <a:t> is caused by the interaction of the magnetic field by the coil and the external field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CA552-E452-4ED0-9CC1-DB9D4AEE0797}" type="slidenum">
              <a:rPr lang="en-US"/>
              <a:pPr/>
              <a:t>8</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AF208-0917-4C55-B8BD-6B0A340157A8}" type="slidenum">
              <a:rPr lang="en-US"/>
              <a:pPr/>
              <a:t>9</a:t>
            </a:fld>
            <a:endParaRPr lang="en-US"/>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E41AE-5F62-4C21-A668-43625D2371B6}" type="slidenum">
              <a:rPr lang="en-US"/>
              <a:pPr/>
              <a:t>10</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B32FE5FB-0694-407A-AE53-44C7E495ACCE}"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790ED-DE9E-437F-BE1F-C1EFB1090D55}" type="slidenum">
              <a:rPr lang="en-US"/>
              <a:pPr/>
              <a:t>‹#›</a:t>
            </a:fld>
            <a:endParaRPr lang="en-US"/>
          </a:p>
        </p:txBody>
      </p:sp>
    </p:spTree>
    <p:extLst>
      <p:ext uri="{BB962C8B-B14F-4D97-AF65-F5344CB8AC3E}">
        <p14:creationId xmlns:p14="http://schemas.microsoft.com/office/powerpoint/2010/main" val="250518996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A2204F-7DD5-4B11-A50F-9CB7CA9B6C36}" type="slidenum">
              <a:rPr lang="en-US"/>
              <a:pPr/>
              <a:t>‹#›</a:t>
            </a:fld>
            <a:endParaRPr lang="en-US"/>
          </a:p>
        </p:txBody>
      </p:sp>
    </p:spTree>
    <p:extLst>
      <p:ext uri="{BB962C8B-B14F-4D97-AF65-F5344CB8AC3E}">
        <p14:creationId xmlns:p14="http://schemas.microsoft.com/office/powerpoint/2010/main" val="417566741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9DEFF2-ACFB-436B-A8B3-A2581F0FF840}" type="slidenum">
              <a:rPr lang="en-US"/>
              <a:pPr/>
              <a:t>‹#›</a:t>
            </a:fld>
            <a:endParaRPr lang="en-US"/>
          </a:p>
        </p:txBody>
      </p:sp>
    </p:spTree>
    <p:extLst>
      <p:ext uri="{BB962C8B-B14F-4D97-AF65-F5344CB8AC3E}">
        <p14:creationId xmlns:p14="http://schemas.microsoft.com/office/powerpoint/2010/main" val="511056414"/>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9FF4E6-2725-4FFE-9784-8FECD4A86031}" type="slidenum">
              <a:rPr lang="en-US"/>
              <a:pPr/>
              <a:t>‹#›</a:t>
            </a:fld>
            <a:endParaRPr lang="en-US"/>
          </a:p>
        </p:txBody>
      </p:sp>
    </p:spTree>
    <p:extLst>
      <p:ext uri="{BB962C8B-B14F-4D97-AF65-F5344CB8AC3E}">
        <p14:creationId xmlns:p14="http://schemas.microsoft.com/office/powerpoint/2010/main" val="156574553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CF6D5E-473C-456D-A6FF-F062481932CE}" type="slidenum">
              <a:rPr lang="en-US"/>
              <a:pPr/>
              <a:t>‹#›</a:t>
            </a:fld>
            <a:endParaRPr lang="en-US"/>
          </a:p>
        </p:txBody>
      </p:sp>
    </p:spTree>
    <p:extLst>
      <p:ext uri="{BB962C8B-B14F-4D97-AF65-F5344CB8AC3E}">
        <p14:creationId xmlns:p14="http://schemas.microsoft.com/office/powerpoint/2010/main" val="424408621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828D9F-EE90-405F-B5E9-45432EC19762}" type="slidenum">
              <a:rPr lang="en-US"/>
              <a:pPr/>
              <a:t>‹#›</a:t>
            </a:fld>
            <a:endParaRPr lang="en-US"/>
          </a:p>
        </p:txBody>
      </p:sp>
    </p:spTree>
    <p:extLst>
      <p:ext uri="{BB962C8B-B14F-4D97-AF65-F5344CB8AC3E}">
        <p14:creationId xmlns:p14="http://schemas.microsoft.com/office/powerpoint/2010/main" val="28046098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014E35-2BFA-4CB4-A1DC-EFAEAD528DCE}" type="slidenum">
              <a:rPr lang="en-US"/>
              <a:pPr/>
              <a:t>‹#›</a:t>
            </a:fld>
            <a:endParaRPr lang="en-US"/>
          </a:p>
        </p:txBody>
      </p:sp>
    </p:spTree>
    <p:extLst>
      <p:ext uri="{BB962C8B-B14F-4D97-AF65-F5344CB8AC3E}">
        <p14:creationId xmlns:p14="http://schemas.microsoft.com/office/powerpoint/2010/main" val="233206432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3157AF-96FE-42DA-A1CD-6A1991E98683}" type="slidenum">
              <a:rPr lang="en-US"/>
              <a:pPr/>
              <a:t>‹#›</a:t>
            </a:fld>
            <a:endParaRPr lang="en-US"/>
          </a:p>
        </p:txBody>
      </p:sp>
    </p:spTree>
    <p:extLst>
      <p:ext uri="{BB962C8B-B14F-4D97-AF65-F5344CB8AC3E}">
        <p14:creationId xmlns:p14="http://schemas.microsoft.com/office/powerpoint/2010/main" val="3521347159"/>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976EC8-0F73-4A83-AE7D-CB7B8E469862}" type="slidenum">
              <a:rPr lang="en-US"/>
              <a:pPr/>
              <a:t>‹#›</a:t>
            </a:fld>
            <a:endParaRPr lang="en-US"/>
          </a:p>
        </p:txBody>
      </p:sp>
    </p:spTree>
    <p:extLst>
      <p:ext uri="{BB962C8B-B14F-4D97-AF65-F5344CB8AC3E}">
        <p14:creationId xmlns:p14="http://schemas.microsoft.com/office/powerpoint/2010/main" val="3121948282"/>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1363F7-7E35-4075-918A-EC0B33A33AD8}" type="slidenum">
              <a:rPr lang="en-US"/>
              <a:pPr/>
              <a:t>‹#›</a:t>
            </a:fld>
            <a:endParaRPr lang="en-US"/>
          </a:p>
        </p:txBody>
      </p:sp>
    </p:spTree>
    <p:extLst>
      <p:ext uri="{BB962C8B-B14F-4D97-AF65-F5344CB8AC3E}">
        <p14:creationId xmlns:p14="http://schemas.microsoft.com/office/powerpoint/2010/main" val="154874046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A868F6DE-890C-4EED-92F1-F6B7E86C4B3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dissolv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2"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7.png"/><Relationship Id="rId7"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18.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4.jpeg"/><Relationship Id="rId7"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5.wmf"/><Relationship Id="rId10" Type="http://schemas.openxmlformats.org/officeDocument/2006/relationships/image" Target="../media/image27.png"/><Relationship Id="rId4" Type="http://schemas.openxmlformats.org/officeDocument/2006/relationships/oleObject" Target="../embeddings/oleObject6.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800"/>
              <a:t>For this relationship to be valid, the velocity must be perpendicular to the field.</a:t>
            </a:r>
          </a:p>
          <a:p>
            <a:pPr>
              <a:lnSpc>
                <a:spcPct val="80000"/>
              </a:lnSpc>
              <a:spcBef>
                <a:spcPct val="30000"/>
              </a:spcBef>
            </a:pPr>
            <a:r>
              <a:rPr lang="en-US" sz="2800"/>
              <a:t>This actually defines the </a:t>
            </a:r>
            <a:r>
              <a:rPr lang="en-US" sz="2800" b="1" i="1">
                <a:solidFill>
                  <a:schemeClr val="accent1"/>
                </a:solidFill>
              </a:rPr>
              <a:t>magnetic field</a:t>
            </a:r>
            <a:r>
              <a:rPr lang="en-US" sz="2800"/>
              <a:t> as the force per unit charge and unit of velocity:</a:t>
            </a:r>
          </a:p>
          <a:p>
            <a:pPr>
              <a:lnSpc>
                <a:spcPct val="80000"/>
              </a:lnSpc>
              <a:spcBef>
                <a:spcPct val="30000"/>
              </a:spcBef>
              <a:buFont typeface="Wingdings" pitchFamily="2" charset="2"/>
              <a:buNone/>
            </a:pPr>
            <a:r>
              <a:rPr lang="en-US" sz="2800"/>
              <a:t>			</a:t>
            </a:r>
            <a:r>
              <a:rPr lang="en-US" sz="2400">
                <a:solidFill>
                  <a:srgbClr val="FFBF8A"/>
                </a:solidFill>
              </a:rPr>
              <a:t>units: 1 tesla (T) = 1 N/A</a:t>
            </a:r>
            <a:r>
              <a:rPr lang="en-US" sz="2400">
                <a:solidFill>
                  <a:srgbClr val="FFBF8A"/>
                </a:solidFill>
                <a:sym typeface="Symbol" pitchFamily="79" charset="2"/>
              </a:rPr>
              <a:t>m</a:t>
            </a:r>
            <a:endParaRPr lang="en-US" sz="2400"/>
          </a:p>
        </p:txBody>
      </p:sp>
      <p:pic>
        <p:nvPicPr>
          <p:cNvPr id="1895428" name="Picture 4" descr="1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76575"/>
            <a:ext cx="5495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95429" name="Object 5"/>
          <p:cNvGraphicFramePr>
            <a:graphicFrameLocks noChangeAspect="1"/>
          </p:cNvGraphicFramePr>
          <p:nvPr/>
        </p:nvGraphicFramePr>
        <p:xfrm>
          <a:off x="6561138" y="1981200"/>
          <a:ext cx="1287462" cy="1223963"/>
        </p:xfrm>
        <a:graphic>
          <a:graphicData uri="http://schemas.openxmlformats.org/presentationml/2006/ole">
            <mc:AlternateContent xmlns:mc="http://schemas.openxmlformats.org/markup-compatibility/2006">
              <mc:Choice xmlns:v="urn:schemas-microsoft-com:vml" Requires="v">
                <p:oleObj name="Equation" r:id="rId4" imgW="546100" imgH="406400" progId="Equation.3">
                  <p:embed/>
                </p:oleObj>
              </mc:Choice>
              <mc:Fallback>
                <p:oleObj name="Equation" r:id="rId4" imgW="546100" imgH="40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13846" b="-13846"/>
                      <a:stretch>
                        <a:fillRect/>
                      </a:stretch>
                    </p:blipFill>
                    <p:spPr bwMode="auto">
                      <a:xfrm>
                        <a:off x="6561138" y="1981200"/>
                        <a:ext cx="1287462" cy="12239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5430" name="Text Box 6"/>
          <p:cNvSpPr txBox="1">
            <a:spLocks noChangeArrowheads="1"/>
          </p:cNvSpPr>
          <p:nvPr/>
        </p:nvSpPr>
        <p:spPr bwMode="auto">
          <a:xfrm>
            <a:off x="304800" y="3178175"/>
            <a:ext cx="3276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buClr>
                <a:schemeClr val="folHlink"/>
              </a:buClr>
              <a:buSzPct val="85000"/>
              <a:buFont typeface="Wingdings" pitchFamily="2" charset="2"/>
              <a:buChar char="§"/>
            </a:pPr>
            <a:r>
              <a:rPr lang="en-US" sz="2000">
                <a:latin typeface="Arial" charset="0"/>
              </a:rPr>
              <a:t>If the index finger of the right hand points in the direction of the velocity of the charge, and the middle finger in the direction of the magnetic field, then the thumb indicates the direction of the magnetic force acting on a </a:t>
            </a:r>
            <a:r>
              <a:rPr lang="en-US" sz="2000" b="1" i="1">
                <a:latin typeface="Arial" charset="0"/>
              </a:rPr>
              <a:t>positive</a:t>
            </a:r>
            <a:r>
              <a:rPr lang="en-US" sz="2000">
                <a:latin typeface="Arial" charset="0"/>
              </a:rPr>
              <a:t> charge.</a:t>
            </a:r>
          </a:p>
        </p:txBody>
      </p:sp>
      <p:sp>
        <p:nvSpPr>
          <p:cNvPr id="2" name="Slide Number Placeholder 1"/>
          <p:cNvSpPr>
            <a:spLocks noGrp="1"/>
          </p:cNvSpPr>
          <p:nvPr>
            <p:ph type="sldNum" sz="quarter" idx="12"/>
          </p:nvPr>
        </p:nvSpPr>
        <p:spPr/>
        <p:txBody>
          <a:bodyPr/>
          <a:lstStyle/>
          <a:p>
            <a:fld id="{239DEFF2-ACFB-436B-A8B3-A2581F0FF84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892175"/>
            <a:ext cx="9144000" cy="579438"/>
          </a:xfrm>
        </p:spPr>
        <p:txBody>
          <a:bodyPr/>
          <a:lstStyle/>
          <a:p>
            <a:r>
              <a:rPr lang="en-US" sz="3200"/>
              <a:t>Faraday’s Law</a:t>
            </a:r>
            <a:endParaRPr lang="en-US"/>
          </a:p>
        </p:txBody>
      </p:sp>
      <p:sp>
        <p:nvSpPr>
          <p:cNvPr id="1180675" name="Rectangle 3"/>
          <p:cNvSpPr>
            <a:spLocks noGrp="1" noChangeArrowheads="1"/>
          </p:cNvSpPr>
          <p:nvPr>
            <p:ph type="body" idx="1"/>
          </p:nvPr>
        </p:nvSpPr>
        <p:spPr>
          <a:xfrm>
            <a:off x="228600" y="1828800"/>
            <a:ext cx="8305800" cy="4724400"/>
          </a:xfrm>
        </p:spPr>
        <p:txBody>
          <a:bodyPr/>
          <a:lstStyle/>
          <a:p>
            <a:pPr lvl="1"/>
            <a:r>
              <a:rPr lang="en-US"/>
              <a:t>A voltage (electromotive force) is induced in a circuit when there is a changing magnetic flux passing through the circuit.</a:t>
            </a:r>
          </a:p>
          <a:p>
            <a:pPr lvl="1">
              <a:spcBef>
                <a:spcPct val="40000"/>
              </a:spcBef>
            </a:pPr>
            <a:r>
              <a:rPr lang="en-US"/>
              <a:t>The induced voltage is equal to the rate of change of the magnetic flux:</a:t>
            </a:r>
          </a:p>
          <a:p>
            <a:pPr lvl="1"/>
            <a:endParaRPr lang="en-US"/>
          </a:p>
          <a:p>
            <a:pPr lvl="1"/>
            <a:endParaRPr lang="en-US"/>
          </a:p>
          <a:p>
            <a:pPr lvl="1"/>
            <a:endParaRPr lang="en-US"/>
          </a:p>
          <a:p>
            <a:pPr lvl="1"/>
            <a:r>
              <a:rPr lang="en-US"/>
              <a:t>This process is called </a:t>
            </a:r>
            <a:r>
              <a:rPr lang="en-US" b="1" i="1">
                <a:solidFill>
                  <a:schemeClr val="accent1"/>
                </a:solidFill>
              </a:rPr>
              <a:t>electromagnetic inductance</a:t>
            </a:r>
            <a:r>
              <a:rPr lang="en-US"/>
              <a:t>.</a:t>
            </a:r>
          </a:p>
        </p:txBody>
      </p:sp>
      <p:graphicFrame>
        <p:nvGraphicFramePr>
          <p:cNvPr id="1180679" name="Object 7"/>
          <p:cNvGraphicFramePr>
            <a:graphicFrameLocks noChangeAspect="1"/>
          </p:cNvGraphicFramePr>
          <p:nvPr>
            <p:extLst>
              <p:ext uri="{D42A27DB-BD31-4B8C-83A1-F6EECF244321}">
                <p14:modId xmlns:p14="http://schemas.microsoft.com/office/powerpoint/2010/main" val="1371307154"/>
              </p:ext>
            </p:extLst>
          </p:nvPr>
        </p:nvGraphicFramePr>
        <p:xfrm>
          <a:off x="3875088" y="4237038"/>
          <a:ext cx="1558925" cy="928687"/>
        </p:xfrm>
        <a:graphic>
          <a:graphicData uri="http://schemas.openxmlformats.org/presentationml/2006/ole">
            <mc:AlternateContent xmlns:mc="http://schemas.openxmlformats.org/markup-compatibility/2006">
              <mc:Choice xmlns:v="urn:schemas-microsoft-com:vml" Requires="v">
                <p:oleObj name="Equation" r:id="rId3" imgW="660240" imgH="393480" progId="Equation.3">
                  <p:embed/>
                </p:oleObj>
              </mc:Choice>
              <mc:Fallback>
                <p:oleObj name="Equation" r:id="rId3" imgW="660240" imgH="393480" progId="Equation.3">
                  <p:embed/>
                  <p:pic>
                    <p:nvPicPr>
                      <p:cNvPr id="0" name="Object 7"/>
                      <p:cNvPicPr>
                        <a:picLocks noChangeAspect="1" noChangeArrowheads="1"/>
                      </p:cNvPicPr>
                      <p:nvPr/>
                    </p:nvPicPr>
                    <p:blipFill>
                      <a:blip r:embed="rId4"/>
                      <a:srcRect/>
                      <a:stretch>
                        <a:fillRect/>
                      </a:stretch>
                    </p:blipFill>
                    <p:spPr bwMode="auto">
                      <a:xfrm>
                        <a:off x="3875088" y="4237038"/>
                        <a:ext cx="1558925" cy="9286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9DEFF2-ACFB-436B-A8B3-A2581F0FF84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9850"/>
            <a:ext cx="7772400" cy="1446550"/>
          </a:xfrm>
        </p:spPr>
        <p:txBody>
          <a:bodyPr/>
          <a:lstStyle/>
          <a:p>
            <a:r>
              <a:rPr lang="en-US" b="1" dirty="0"/>
              <a:t>6D-04 Earth Magnetic Field Inductor</a:t>
            </a:r>
          </a:p>
        </p:txBody>
      </p:sp>
      <p:pic>
        <p:nvPicPr>
          <p:cNvPr id="194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5356"/>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
          <p:cNvGrpSpPr>
            <a:grpSpLocks/>
          </p:cNvGrpSpPr>
          <p:nvPr/>
        </p:nvGrpSpPr>
        <p:grpSpPr bwMode="auto">
          <a:xfrm rot="5400000">
            <a:off x="4784725" y="2610571"/>
            <a:ext cx="5381625" cy="2911475"/>
            <a:chOff x="1056" y="1152"/>
            <a:chExt cx="3390" cy="1834"/>
          </a:xfrm>
        </p:grpSpPr>
        <p:sp>
          <p:nvSpPr>
            <p:cNvPr id="5" name="Text Box 9"/>
            <p:cNvSpPr txBox="1">
              <a:spLocks noChangeArrowheads="1"/>
            </p:cNvSpPr>
            <p:nvPr/>
          </p:nvSpPr>
          <p:spPr bwMode="auto">
            <a:xfrm>
              <a:off x="1056" y="27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approaching</a:t>
              </a:r>
            </a:p>
          </p:txBody>
        </p:sp>
        <p:sp>
          <p:nvSpPr>
            <p:cNvPr id="6" name="Text Box 10"/>
            <p:cNvSpPr txBox="1">
              <a:spLocks noChangeArrowheads="1"/>
            </p:cNvSpPr>
            <p:nvPr/>
          </p:nvSpPr>
          <p:spPr bwMode="auto">
            <a:xfrm>
              <a:off x="3312" y="268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moving away</a:t>
              </a:r>
            </a:p>
          </p:txBody>
        </p:sp>
        <p:pic>
          <p:nvPicPr>
            <p:cNvPr id="7" name="Picture 11"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152"/>
              <a:ext cx="319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239DEFF2-ACFB-436B-A8B3-A2581F0FF840}" type="slidenum">
              <a:rPr lang="en-US" smtClean="0"/>
              <a:pPr/>
              <a:t>11</a:t>
            </a:fld>
            <a:endParaRPr lang="en-US"/>
          </a:p>
        </p:txBody>
      </p:sp>
    </p:spTree>
    <p:extLst>
      <p:ext uri="{BB962C8B-B14F-4D97-AF65-F5344CB8AC3E}">
        <p14:creationId xmlns:p14="http://schemas.microsoft.com/office/powerpoint/2010/main" val="1875708314"/>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5" descr="figure-2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381000"/>
            <a:ext cx="2587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9"/>
          <p:cNvSpPr txBox="1">
            <a:spLocks noChangeArrowheads="1"/>
          </p:cNvSpPr>
          <p:nvPr/>
        </p:nvSpPr>
        <p:spPr bwMode="auto">
          <a:xfrm>
            <a:off x="60960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400" b="1" i="0">
                <a:solidFill>
                  <a:srgbClr val="0000CC"/>
                </a:solidFill>
                <a:latin typeface="Arial" pitchFamily="34" charset="0"/>
                <a:ea typeface="ＭＳ Ｐゴシック" pitchFamily="34" charset="-128"/>
              </a:rPr>
              <a:t>N</a:t>
            </a:r>
          </a:p>
        </p:txBody>
      </p:sp>
      <p:sp>
        <p:nvSpPr>
          <p:cNvPr id="6151" name="TextBox 4"/>
          <p:cNvSpPr txBox="1">
            <a:spLocks noChangeArrowheads="1"/>
          </p:cNvSpPr>
          <p:nvPr/>
        </p:nvSpPr>
        <p:spPr bwMode="auto">
          <a:xfrm>
            <a:off x="304800" y="1692275"/>
            <a:ext cx="617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914400" indent="-45720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buFont typeface="Times New Roman" pitchFamily="18" charset="0"/>
              <a:buAutoNum type="arabicPeriod"/>
            </a:pPr>
            <a:endParaRPr lang="en-US" sz="2000" i="0" dirty="0"/>
          </a:p>
          <a:p>
            <a:pPr>
              <a:buFont typeface="Times New Roman" pitchFamily="18" charset="0"/>
              <a:buAutoNum type="arabicPeriod"/>
            </a:pPr>
            <a:r>
              <a:rPr lang="en-US" sz="2000" i="0" dirty="0"/>
              <a:t>determine the sign of ∆</a:t>
            </a:r>
            <a:r>
              <a:rPr lang="el-GR" sz="2000" i="0" dirty="0"/>
              <a:t>Φ</a:t>
            </a:r>
            <a:r>
              <a:rPr lang="en-US" sz="2000" i="0" dirty="0"/>
              <a:t>. Here ∆</a:t>
            </a:r>
            <a:r>
              <a:rPr lang="el-GR" sz="2000" i="0" dirty="0"/>
              <a:t>Φ </a:t>
            </a:r>
            <a:r>
              <a:rPr lang="en-US" sz="2000" i="0" dirty="0"/>
              <a:t>&gt;0</a:t>
            </a:r>
          </a:p>
          <a:p>
            <a:pPr>
              <a:buFont typeface="Times New Roman" pitchFamily="18" charset="0"/>
              <a:buAutoNum type="arabicPeriod"/>
            </a:pPr>
            <a:endParaRPr lang="en-US" sz="2000" i="0" dirty="0"/>
          </a:p>
          <a:p>
            <a:pPr>
              <a:buFont typeface="Times New Roman" pitchFamily="18" charset="0"/>
              <a:buAutoNum type="arabicPeriod"/>
            </a:pPr>
            <a:r>
              <a:rPr lang="en-US" sz="2000" i="0" dirty="0"/>
              <a:t>determine the sign of </a:t>
            </a:r>
            <a:r>
              <a:rPr lang="en-US" altLang="ja-JP" sz="2000" i="0" dirty="0">
                <a:ea typeface="ＭＳ Ｐゴシック" pitchFamily="34" charset="-128"/>
                <a:sym typeface="Symbol" pitchFamily="18" charset="2"/>
              </a:rPr>
              <a:t> </a:t>
            </a:r>
            <a:r>
              <a:rPr lang="en-US" sz="2000" i="0" dirty="0"/>
              <a:t>using faraday’s law. Here </a:t>
            </a:r>
            <a:r>
              <a:rPr lang="en-US" altLang="ja-JP" sz="2000" i="0" dirty="0">
                <a:ea typeface="ＭＳ Ｐゴシック" pitchFamily="34" charset="-128"/>
                <a:sym typeface="Symbol" pitchFamily="18" charset="2"/>
              </a:rPr>
              <a:t> </a:t>
            </a:r>
            <a:r>
              <a:rPr lang="en-US" sz="2000" i="0" dirty="0"/>
              <a:t>&lt;0 </a:t>
            </a:r>
          </a:p>
          <a:p>
            <a:pPr>
              <a:buFont typeface="Times New Roman" pitchFamily="18" charset="0"/>
              <a:buAutoNum type="arabicPeriod"/>
            </a:pPr>
            <a:endParaRPr lang="en-US" sz="2000" i="0" dirty="0"/>
          </a:p>
          <a:p>
            <a:pPr>
              <a:buFont typeface="Times New Roman" pitchFamily="18" charset="0"/>
              <a:buAutoNum type="arabicPeriod"/>
            </a:pPr>
            <a:r>
              <a:rPr lang="en-US" altLang="ja-JP" sz="2000" i="0" dirty="0">
                <a:ea typeface="ＭＳ Ｐゴシック" pitchFamily="34" charset="-128"/>
              </a:rPr>
              <a:t>RHR determines the positive direction for EMF </a:t>
            </a:r>
            <a:r>
              <a:rPr lang="en-US" altLang="ja-JP" sz="2000" i="0" dirty="0">
                <a:ea typeface="ＭＳ Ｐゴシック" pitchFamily="34" charset="-128"/>
                <a:sym typeface="Symbol" pitchFamily="18" charset="2"/>
              </a:rPr>
              <a:t></a:t>
            </a:r>
          </a:p>
          <a:p>
            <a:pPr lvl="1">
              <a:buFont typeface="Arial" pitchFamily="34" charset="0"/>
              <a:buChar char="•"/>
            </a:pPr>
            <a:r>
              <a:rPr lang="en-US" altLang="ja-JP" sz="2000" i="0" dirty="0">
                <a:ea typeface="ＭＳ Ｐゴシック" pitchFamily="34" charset="-128"/>
                <a:sym typeface="Symbol" pitchFamily="18" charset="2"/>
              </a:rPr>
              <a:t>Align you thumb approximately to the field direction. </a:t>
            </a:r>
          </a:p>
          <a:p>
            <a:pPr marL="457200" lvl="1" indent="0"/>
            <a:endParaRPr lang="en-US" altLang="ja-JP" sz="2000" i="0" dirty="0">
              <a:ea typeface="ＭＳ Ｐゴシック" pitchFamily="34" charset="-128"/>
              <a:sym typeface="Symbol" pitchFamily="18" charset="2"/>
            </a:endParaRPr>
          </a:p>
          <a:p>
            <a:pPr lvl="1">
              <a:buFont typeface="Arial" pitchFamily="34" charset="0"/>
              <a:buChar char="•"/>
            </a:pPr>
            <a:r>
              <a:rPr lang="en-US" altLang="ja-JP" sz="2000" i="0" dirty="0">
                <a:ea typeface="ＭＳ Ｐゴシック" pitchFamily="34" charset="-128"/>
                <a:sym typeface="Symbol" pitchFamily="18" charset="2"/>
              </a:rPr>
              <a:t>If &gt;0, current follow the direction of the curled fingers. </a:t>
            </a:r>
          </a:p>
          <a:p>
            <a:pPr lvl="1">
              <a:buFont typeface="Arial" pitchFamily="34" charset="0"/>
              <a:buChar char="•"/>
            </a:pPr>
            <a:r>
              <a:rPr lang="en-US" altLang="ja-JP" sz="2000" i="0" dirty="0">
                <a:ea typeface="ＭＳ Ｐゴシック" pitchFamily="34" charset="-128"/>
                <a:sym typeface="Symbol" pitchFamily="18" charset="2"/>
              </a:rPr>
              <a:t>If &lt;0, current goes to the opposite direction of the curled fingers. </a:t>
            </a:r>
            <a:endParaRPr lang="en-US" altLang="ja-JP" sz="2000" i="0" dirty="0">
              <a:ea typeface="ＭＳ Ｐゴシック" pitchFamily="34" charset="-128"/>
            </a:endParaRPr>
          </a:p>
          <a:p>
            <a:pPr lvl="1">
              <a:buFont typeface="Arial" pitchFamily="34" charset="0"/>
              <a:buChar char="•"/>
            </a:pPr>
            <a:endParaRPr lang="en-US" sz="2000" i="0" dirty="0"/>
          </a:p>
        </p:txBody>
      </p:sp>
      <p:pic>
        <p:nvPicPr>
          <p:cNvPr id="6152" name="Picture 33" descr="figure-28-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724400"/>
            <a:ext cx="21018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124200" y="1219200"/>
          <a:ext cx="304800" cy="381000"/>
        </p:xfrm>
        <a:graphic>
          <a:graphicData uri="http://schemas.openxmlformats.org/presentationml/2006/ole">
            <mc:AlternateContent xmlns:mc="http://schemas.openxmlformats.org/markup-compatibility/2006">
              <mc:Choice xmlns:v="urn:schemas-microsoft-com:vml" Requires="v">
                <p:oleObj name="Equation" r:id="rId7" imgW="126720" imgH="177480" progId="Equation.3">
                  <p:embed/>
                </p:oleObj>
              </mc:Choice>
              <mc:Fallback>
                <p:oleObj name="Equation" r:id="rId7"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2192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8"/>
          <p:cNvGraphicFramePr>
            <a:graphicFrameLocks noChangeAspect="1"/>
          </p:cNvGraphicFramePr>
          <p:nvPr>
            <p:extLst>
              <p:ext uri="{D42A27DB-BD31-4B8C-83A1-F6EECF244321}">
                <p14:modId xmlns:p14="http://schemas.microsoft.com/office/powerpoint/2010/main" val="3339644804"/>
              </p:ext>
            </p:extLst>
          </p:nvPr>
        </p:nvGraphicFramePr>
        <p:xfrm>
          <a:off x="3048000" y="1524000"/>
          <a:ext cx="304800" cy="381000"/>
        </p:xfrm>
        <a:graphic>
          <a:graphicData uri="http://schemas.openxmlformats.org/presentationml/2006/ole">
            <mc:AlternateContent xmlns:mc="http://schemas.openxmlformats.org/markup-compatibility/2006">
              <mc:Choice xmlns:v="urn:schemas-microsoft-com:vml" Requires="v">
                <p:oleObj name="Equation" r:id="rId9" imgW="126720" imgH="177480" progId="Equation.3">
                  <p:embed/>
                </p:oleObj>
              </mc:Choice>
              <mc:Fallback>
                <p:oleObj name="Equation" r:id="rId9" imgW="126720" imgH="177480" progId="Equation.3">
                  <p:embed/>
                  <p:pic>
                    <p:nvPicPr>
                      <p:cNvPr id="0" name=""/>
                      <p:cNvPicPr>
                        <a:picLocks noChangeAspect="1" noChangeArrowheads="1"/>
                      </p:cNvPicPr>
                      <p:nvPr/>
                    </p:nvPicPr>
                    <p:blipFill>
                      <a:blip r:embed="rId10"/>
                      <a:srcRect/>
                      <a:stretch>
                        <a:fillRect/>
                      </a:stretch>
                    </p:blipFill>
                    <p:spPr bwMode="auto">
                      <a:xfrm>
                        <a:off x="3048000" y="15240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Rectangle 2"/>
          <p:cNvSpPr>
            <a:spLocks noGrp="1" noChangeArrowheads="1"/>
          </p:cNvSpPr>
          <p:nvPr>
            <p:ph type="title"/>
          </p:nvPr>
        </p:nvSpPr>
        <p:spPr>
          <a:xfrm>
            <a:off x="-914400" y="122872"/>
            <a:ext cx="8229600" cy="1477328"/>
          </a:xfrm>
        </p:spPr>
        <p:txBody>
          <a:bodyPr/>
          <a:lstStyle/>
          <a:p>
            <a:r>
              <a:rPr lang="en-US" altLang="ja-JP" sz="3000" dirty="0">
                <a:ea typeface="ＭＳ Ｐゴシック" pitchFamily="34" charset="-128"/>
              </a:rPr>
              <a:t>How to use Faraday’s law to determine the induced current direction</a:t>
            </a:r>
          </a:p>
        </p:txBody>
      </p:sp>
      <p:sp>
        <p:nvSpPr>
          <p:cNvPr id="2" name="Slide Number Placeholder 1"/>
          <p:cNvSpPr>
            <a:spLocks noGrp="1"/>
          </p:cNvSpPr>
          <p:nvPr>
            <p:ph type="sldNum" sz="quarter" idx="12"/>
          </p:nvPr>
        </p:nvSpPr>
        <p:spPr/>
        <p:txBody>
          <a:bodyPr/>
          <a:lstStyle/>
          <a:p>
            <a:fld id="{239DEFF2-ACFB-436B-A8B3-A2581F0FF840}" type="slidenum">
              <a:rPr lang="en-US" smtClean="0"/>
              <a:pPr/>
              <a:t>12</a:t>
            </a:fld>
            <a:endParaRPr lang="en-US"/>
          </a:p>
        </p:txBody>
      </p:sp>
    </p:spTree>
    <p:extLst>
      <p:ext uri="{BB962C8B-B14F-4D97-AF65-F5344CB8AC3E}">
        <p14:creationId xmlns:p14="http://schemas.microsoft.com/office/powerpoint/2010/main" val="114165262"/>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126831"/>
            <a:ext cx="7772400" cy="1015663"/>
          </a:xfrm>
        </p:spPr>
        <p:txBody>
          <a:bodyPr/>
          <a:lstStyle/>
          <a:p>
            <a:r>
              <a:rPr lang="en-US" altLang="ja-JP" sz="3000" dirty="0">
                <a:ea typeface="ＭＳ Ｐゴシック" pitchFamily="34" charset="-128"/>
              </a:rPr>
              <a:t>Conducting Loop in a Changing Magnetic Field</a:t>
            </a:r>
          </a:p>
        </p:txBody>
      </p:sp>
      <p:sp>
        <p:nvSpPr>
          <p:cNvPr id="11267" name="Text Box 3"/>
          <p:cNvSpPr txBox="1">
            <a:spLocks noChangeArrowheads="1"/>
          </p:cNvSpPr>
          <p:nvPr/>
        </p:nvSpPr>
        <p:spPr bwMode="auto">
          <a:xfrm>
            <a:off x="1143000" y="9144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34" charset="-128"/>
              </a:rPr>
              <a:t>Induced EMF has a direction such that it </a:t>
            </a:r>
            <a:r>
              <a:rPr lang="en-US" altLang="ja-JP" b="1">
                <a:solidFill>
                  <a:schemeClr val="hlink"/>
                </a:solidFill>
                <a:ea typeface="ＭＳ Ｐゴシック" pitchFamily="34" charset="-128"/>
              </a:rPr>
              <a:t>opposes the change</a:t>
            </a:r>
            <a:r>
              <a:rPr lang="en-US" altLang="ja-JP" b="1" i="0">
                <a:ea typeface="ＭＳ Ｐゴシック" pitchFamily="34" charset="-128"/>
              </a:rPr>
              <a:t> in magnetic flux that produced it.</a:t>
            </a:r>
          </a:p>
        </p:txBody>
      </p:sp>
      <p:sp>
        <p:nvSpPr>
          <p:cNvPr id="11268" name="Freeform 4"/>
          <p:cNvSpPr>
            <a:spLocks/>
          </p:cNvSpPr>
          <p:nvPr/>
        </p:nvSpPr>
        <p:spPr bwMode="auto">
          <a:xfrm>
            <a:off x="1092200" y="4549775"/>
            <a:ext cx="15875" cy="101600"/>
          </a:xfrm>
          <a:custGeom>
            <a:avLst/>
            <a:gdLst>
              <a:gd name="T0" fmla="*/ 2147483647 w 10"/>
              <a:gd name="T1" fmla="*/ 0 h 64"/>
              <a:gd name="T2" fmla="*/ 2147483647 w 10"/>
              <a:gd name="T3" fmla="*/ 2147483647 h 64"/>
              <a:gd name="T4" fmla="*/ 2147483647 w 10"/>
              <a:gd name="T5" fmla="*/ 0 h 64"/>
              <a:gd name="T6" fmla="*/ 0 60000 65536"/>
              <a:gd name="T7" fmla="*/ 0 60000 65536"/>
              <a:gd name="T8" fmla="*/ 0 60000 65536"/>
              <a:gd name="T9" fmla="*/ 0 w 10"/>
              <a:gd name="T10" fmla="*/ 0 h 64"/>
              <a:gd name="T11" fmla="*/ 10 w 10"/>
              <a:gd name="T12" fmla="*/ 64 h 64"/>
            </a:gdLst>
            <a:ahLst/>
            <a:cxnLst>
              <a:cxn ang="T6">
                <a:pos x="T0" y="T1"/>
              </a:cxn>
              <a:cxn ang="T7">
                <a:pos x="T2" y="T3"/>
              </a:cxn>
              <a:cxn ang="T8">
                <a:pos x="T4" y="T5"/>
              </a:cxn>
            </a:cxnLst>
            <a:rect l="T9" t="T10" r="T11" b="T12"/>
            <a:pathLst>
              <a:path w="10" h="64">
                <a:moveTo>
                  <a:pt x="10" y="0"/>
                </a:moveTo>
                <a:cubicBezTo>
                  <a:pt x="0" y="40"/>
                  <a:pt x="3" y="18"/>
                  <a:pt x="3" y="64"/>
                </a:cubicBezTo>
                <a:lnTo>
                  <a:pt x="10"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Text Box 5"/>
          <p:cNvSpPr txBox="1">
            <a:spLocks noChangeArrowheads="1"/>
          </p:cNvSpPr>
          <p:nvPr/>
        </p:nvSpPr>
        <p:spPr bwMode="auto">
          <a:xfrm>
            <a:off x="1219200" y="49530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repels the bar magnet.</a:t>
            </a:r>
          </a:p>
        </p:txBody>
      </p:sp>
      <p:sp>
        <p:nvSpPr>
          <p:cNvPr id="11270" name="Text Box 6"/>
          <p:cNvSpPr txBox="1">
            <a:spLocks noChangeArrowheads="1"/>
          </p:cNvSpPr>
          <p:nvPr/>
        </p:nvSpPr>
        <p:spPr bwMode="auto">
          <a:xfrm>
            <a:off x="5105400" y="48768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attracts the bar magnet.</a:t>
            </a:r>
          </a:p>
        </p:txBody>
      </p:sp>
      <p:sp>
        <p:nvSpPr>
          <p:cNvPr id="11271" name="Text Box 7"/>
          <p:cNvSpPr txBox="1">
            <a:spLocks noChangeArrowheads="1"/>
          </p:cNvSpPr>
          <p:nvPr/>
        </p:nvSpPr>
        <p:spPr bwMode="auto">
          <a:xfrm>
            <a:off x="1219200" y="60198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chemeClr val="hlink"/>
                </a:solidFill>
                <a:ea typeface="ＭＳ Ｐゴシック" pitchFamily="34" charset="-128"/>
              </a:rPr>
              <a:t>Force on ring is repulsive.</a:t>
            </a:r>
          </a:p>
        </p:txBody>
      </p:sp>
      <p:sp>
        <p:nvSpPr>
          <p:cNvPr id="11272" name="Text Box 8"/>
          <p:cNvSpPr txBox="1">
            <a:spLocks noChangeArrowheads="1"/>
          </p:cNvSpPr>
          <p:nvPr/>
        </p:nvSpPr>
        <p:spPr bwMode="auto">
          <a:xfrm>
            <a:off x="5257800" y="5943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chemeClr val="hlink"/>
                </a:solidFill>
                <a:ea typeface="ＭＳ Ｐゴシック" pitchFamily="34" charset="-128"/>
              </a:rPr>
              <a:t>Force on ring is attractive.</a:t>
            </a:r>
          </a:p>
        </p:txBody>
      </p:sp>
      <p:grpSp>
        <p:nvGrpSpPr>
          <p:cNvPr id="11273" name="Group 12"/>
          <p:cNvGrpSpPr>
            <a:grpSpLocks/>
          </p:cNvGrpSpPr>
          <p:nvPr/>
        </p:nvGrpSpPr>
        <p:grpSpPr bwMode="auto">
          <a:xfrm>
            <a:off x="1676400" y="1828800"/>
            <a:ext cx="5381625" cy="2911475"/>
            <a:chOff x="1056" y="1152"/>
            <a:chExt cx="3390" cy="1834"/>
          </a:xfrm>
        </p:grpSpPr>
        <p:sp>
          <p:nvSpPr>
            <p:cNvPr id="11274" name="Text Box 9"/>
            <p:cNvSpPr txBox="1">
              <a:spLocks noChangeArrowheads="1"/>
            </p:cNvSpPr>
            <p:nvPr/>
          </p:nvSpPr>
          <p:spPr bwMode="auto">
            <a:xfrm>
              <a:off x="1056" y="27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approaching</a:t>
              </a:r>
            </a:p>
          </p:txBody>
        </p:sp>
        <p:sp>
          <p:nvSpPr>
            <p:cNvPr id="11275" name="Text Box 10"/>
            <p:cNvSpPr txBox="1">
              <a:spLocks noChangeArrowheads="1"/>
            </p:cNvSpPr>
            <p:nvPr/>
          </p:nvSpPr>
          <p:spPr bwMode="auto">
            <a:xfrm>
              <a:off x="3312" y="268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moving away</a:t>
              </a:r>
            </a:p>
          </p:txBody>
        </p:sp>
        <p:pic>
          <p:nvPicPr>
            <p:cNvPr id="11276" name="Picture 11"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152"/>
              <a:ext cx="319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239DEFF2-ACFB-436B-A8B3-A2581F0FF840}" type="slidenum">
              <a:rPr lang="en-US" smtClean="0"/>
              <a:pPr/>
              <a:t>13</a:t>
            </a:fld>
            <a:endParaRPr lang="en-US"/>
          </a:p>
        </p:txBody>
      </p:sp>
    </p:spTree>
    <p:extLst>
      <p:ext uri="{BB962C8B-B14F-4D97-AF65-F5344CB8AC3E}">
        <p14:creationId xmlns:p14="http://schemas.microsoft.com/office/powerpoint/2010/main" val="1770172224"/>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43000" y="304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a:spcBef>
                <a:spcPct val="50000"/>
              </a:spcBef>
            </a:pPr>
            <a:r>
              <a:rPr lang="en-US" b="1" i="0" dirty="0">
                <a:solidFill>
                  <a:srgbClr val="FF0000"/>
                </a:solidFill>
              </a:rPr>
              <a:t>Quiz</a:t>
            </a:r>
          </a:p>
        </p:txBody>
      </p:sp>
      <p:grpSp>
        <p:nvGrpSpPr>
          <p:cNvPr id="12294" name="Group 200"/>
          <p:cNvGrpSpPr>
            <a:grpSpLocks/>
          </p:cNvGrpSpPr>
          <p:nvPr/>
        </p:nvGrpSpPr>
        <p:grpSpPr bwMode="auto">
          <a:xfrm>
            <a:off x="533400" y="2667000"/>
            <a:ext cx="4330700" cy="3340100"/>
            <a:chOff x="632" y="1574"/>
            <a:chExt cx="2728" cy="2104"/>
          </a:xfrm>
        </p:grpSpPr>
        <p:grpSp>
          <p:nvGrpSpPr>
            <p:cNvPr id="12296" name="Group 32"/>
            <p:cNvGrpSpPr>
              <a:grpSpLocks/>
            </p:cNvGrpSpPr>
            <p:nvPr/>
          </p:nvGrpSpPr>
          <p:grpSpPr bwMode="auto">
            <a:xfrm>
              <a:off x="634" y="3504"/>
              <a:ext cx="192" cy="154"/>
              <a:chOff x="768" y="1238"/>
              <a:chExt cx="192" cy="154"/>
            </a:xfrm>
          </p:grpSpPr>
          <p:sp>
            <p:nvSpPr>
              <p:cNvPr id="12462" name="Line 3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3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7" name="Group 35"/>
            <p:cNvGrpSpPr>
              <a:grpSpLocks/>
            </p:cNvGrpSpPr>
            <p:nvPr/>
          </p:nvGrpSpPr>
          <p:grpSpPr bwMode="auto">
            <a:xfrm>
              <a:off x="692" y="1574"/>
              <a:ext cx="192" cy="154"/>
              <a:chOff x="768" y="1238"/>
              <a:chExt cx="192" cy="154"/>
            </a:xfrm>
          </p:grpSpPr>
          <p:sp>
            <p:nvSpPr>
              <p:cNvPr id="12460" name="Line 3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3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8" name="Group 38"/>
            <p:cNvGrpSpPr>
              <a:grpSpLocks/>
            </p:cNvGrpSpPr>
            <p:nvPr/>
          </p:nvGrpSpPr>
          <p:grpSpPr bwMode="auto">
            <a:xfrm>
              <a:off x="684" y="1862"/>
              <a:ext cx="192" cy="154"/>
              <a:chOff x="768" y="1238"/>
              <a:chExt cx="192" cy="154"/>
            </a:xfrm>
          </p:grpSpPr>
          <p:sp>
            <p:nvSpPr>
              <p:cNvPr id="12458" name="Line 3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4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9" name="Group 41"/>
            <p:cNvGrpSpPr>
              <a:grpSpLocks/>
            </p:cNvGrpSpPr>
            <p:nvPr/>
          </p:nvGrpSpPr>
          <p:grpSpPr bwMode="auto">
            <a:xfrm>
              <a:off x="682" y="2160"/>
              <a:ext cx="192" cy="154"/>
              <a:chOff x="768" y="1238"/>
              <a:chExt cx="192" cy="154"/>
            </a:xfrm>
          </p:grpSpPr>
          <p:sp>
            <p:nvSpPr>
              <p:cNvPr id="12456" name="Line 4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4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0" name="Group 44"/>
            <p:cNvGrpSpPr>
              <a:grpSpLocks/>
            </p:cNvGrpSpPr>
            <p:nvPr/>
          </p:nvGrpSpPr>
          <p:grpSpPr bwMode="auto">
            <a:xfrm>
              <a:off x="672" y="2448"/>
              <a:ext cx="192" cy="154"/>
              <a:chOff x="768" y="1238"/>
              <a:chExt cx="192" cy="154"/>
            </a:xfrm>
          </p:grpSpPr>
          <p:sp>
            <p:nvSpPr>
              <p:cNvPr id="12454" name="Line 4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4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1" name="Group 47"/>
            <p:cNvGrpSpPr>
              <a:grpSpLocks/>
            </p:cNvGrpSpPr>
            <p:nvPr/>
          </p:nvGrpSpPr>
          <p:grpSpPr bwMode="auto">
            <a:xfrm>
              <a:off x="650" y="2784"/>
              <a:ext cx="192" cy="154"/>
              <a:chOff x="768" y="1238"/>
              <a:chExt cx="192" cy="154"/>
            </a:xfrm>
          </p:grpSpPr>
          <p:sp>
            <p:nvSpPr>
              <p:cNvPr id="12452" name="Line 4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4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2" name="Group 50"/>
            <p:cNvGrpSpPr>
              <a:grpSpLocks/>
            </p:cNvGrpSpPr>
            <p:nvPr/>
          </p:nvGrpSpPr>
          <p:grpSpPr bwMode="auto">
            <a:xfrm>
              <a:off x="632" y="3120"/>
              <a:ext cx="192" cy="154"/>
              <a:chOff x="768" y="1238"/>
              <a:chExt cx="192" cy="154"/>
            </a:xfrm>
          </p:grpSpPr>
          <p:sp>
            <p:nvSpPr>
              <p:cNvPr id="12450" name="Line 5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1" name="Line 5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3" name="Group 53"/>
            <p:cNvGrpSpPr>
              <a:grpSpLocks/>
            </p:cNvGrpSpPr>
            <p:nvPr/>
          </p:nvGrpSpPr>
          <p:grpSpPr bwMode="auto">
            <a:xfrm>
              <a:off x="998" y="3514"/>
              <a:ext cx="192" cy="154"/>
              <a:chOff x="768" y="1238"/>
              <a:chExt cx="192" cy="154"/>
            </a:xfrm>
          </p:grpSpPr>
          <p:sp>
            <p:nvSpPr>
              <p:cNvPr id="12448" name="Line 5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9" name="Line 5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4" name="Group 56"/>
            <p:cNvGrpSpPr>
              <a:grpSpLocks/>
            </p:cNvGrpSpPr>
            <p:nvPr/>
          </p:nvGrpSpPr>
          <p:grpSpPr bwMode="auto">
            <a:xfrm>
              <a:off x="1056" y="1584"/>
              <a:ext cx="192" cy="154"/>
              <a:chOff x="768" y="1238"/>
              <a:chExt cx="192" cy="154"/>
            </a:xfrm>
          </p:grpSpPr>
          <p:sp>
            <p:nvSpPr>
              <p:cNvPr id="12446" name="Line 5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5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5" name="Group 59"/>
            <p:cNvGrpSpPr>
              <a:grpSpLocks/>
            </p:cNvGrpSpPr>
            <p:nvPr/>
          </p:nvGrpSpPr>
          <p:grpSpPr bwMode="auto">
            <a:xfrm>
              <a:off x="1048" y="1872"/>
              <a:ext cx="192" cy="154"/>
              <a:chOff x="768" y="1238"/>
              <a:chExt cx="192" cy="154"/>
            </a:xfrm>
          </p:grpSpPr>
          <p:sp>
            <p:nvSpPr>
              <p:cNvPr id="12444" name="Line 6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6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6" name="Group 62"/>
            <p:cNvGrpSpPr>
              <a:grpSpLocks/>
            </p:cNvGrpSpPr>
            <p:nvPr/>
          </p:nvGrpSpPr>
          <p:grpSpPr bwMode="auto">
            <a:xfrm>
              <a:off x="1046" y="2170"/>
              <a:ext cx="192" cy="154"/>
              <a:chOff x="768" y="1238"/>
              <a:chExt cx="192" cy="154"/>
            </a:xfrm>
          </p:grpSpPr>
          <p:sp>
            <p:nvSpPr>
              <p:cNvPr id="12442" name="Line 6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6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65"/>
            <p:cNvGrpSpPr>
              <a:grpSpLocks/>
            </p:cNvGrpSpPr>
            <p:nvPr/>
          </p:nvGrpSpPr>
          <p:grpSpPr bwMode="auto">
            <a:xfrm>
              <a:off x="1036" y="2458"/>
              <a:ext cx="192" cy="154"/>
              <a:chOff x="768" y="1238"/>
              <a:chExt cx="192" cy="154"/>
            </a:xfrm>
          </p:grpSpPr>
          <p:sp>
            <p:nvSpPr>
              <p:cNvPr id="12440" name="Line 6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6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68"/>
            <p:cNvGrpSpPr>
              <a:grpSpLocks/>
            </p:cNvGrpSpPr>
            <p:nvPr/>
          </p:nvGrpSpPr>
          <p:grpSpPr bwMode="auto">
            <a:xfrm>
              <a:off x="1014" y="2794"/>
              <a:ext cx="192" cy="154"/>
              <a:chOff x="768" y="1238"/>
              <a:chExt cx="192" cy="154"/>
            </a:xfrm>
          </p:grpSpPr>
          <p:sp>
            <p:nvSpPr>
              <p:cNvPr id="12438" name="Line 6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7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71"/>
            <p:cNvGrpSpPr>
              <a:grpSpLocks/>
            </p:cNvGrpSpPr>
            <p:nvPr/>
          </p:nvGrpSpPr>
          <p:grpSpPr bwMode="auto">
            <a:xfrm>
              <a:off x="996" y="3130"/>
              <a:ext cx="192" cy="154"/>
              <a:chOff x="768" y="1238"/>
              <a:chExt cx="192" cy="154"/>
            </a:xfrm>
          </p:grpSpPr>
          <p:sp>
            <p:nvSpPr>
              <p:cNvPr id="12436" name="Line 7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7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74"/>
            <p:cNvGrpSpPr>
              <a:grpSpLocks/>
            </p:cNvGrpSpPr>
            <p:nvPr/>
          </p:nvGrpSpPr>
          <p:grpSpPr bwMode="auto">
            <a:xfrm>
              <a:off x="1382" y="3514"/>
              <a:ext cx="192" cy="154"/>
              <a:chOff x="768" y="1238"/>
              <a:chExt cx="192" cy="154"/>
            </a:xfrm>
          </p:grpSpPr>
          <p:sp>
            <p:nvSpPr>
              <p:cNvPr id="12434" name="Line 7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7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77"/>
            <p:cNvGrpSpPr>
              <a:grpSpLocks/>
            </p:cNvGrpSpPr>
            <p:nvPr/>
          </p:nvGrpSpPr>
          <p:grpSpPr bwMode="auto">
            <a:xfrm>
              <a:off x="1440" y="1584"/>
              <a:ext cx="192" cy="154"/>
              <a:chOff x="768" y="1238"/>
              <a:chExt cx="192" cy="154"/>
            </a:xfrm>
          </p:grpSpPr>
          <p:sp>
            <p:nvSpPr>
              <p:cNvPr id="12432" name="Line 7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3" name="Line 7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80"/>
            <p:cNvGrpSpPr>
              <a:grpSpLocks/>
            </p:cNvGrpSpPr>
            <p:nvPr/>
          </p:nvGrpSpPr>
          <p:grpSpPr bwMode="auto">
            <a:xfrm>
              <a:off x="1432" y="1872"/>
              <a:ext cx="192" cy="154"/>
              <a:chOff x="768" y="1238"/>
              <a:chExt cx="192" cy="154"/>
            </a:xfrm>
          </p:grpSpPr>
          <p:sp>
            <p:nvSpPr>
              <p:cNvPr id="12430" name="Line 8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8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83"/>
            <p:cNvGrpSpPr>
              <a:grpSpLocks/>
            </p:cNvGrpSpPr>
            <p:nvPr/>
          </p:nvGrpSpPr>
          <p:grpSpPr bwMode="auto">
            <a:xfrm>
              <a:off x="1430" y="2170"/>
              <a:ext cx="192" cy="154"/>
              <a:chOff x="768" y="1238"/>
              <a:chExt cx="192" cy="154"/>
            </a:xfrm>
          </p:grpSpPr>
          <p:sp>
            <p:nvSpPr>
              <p:cNvPr id="12428" name="Line 8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8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86"/>
            <p:cNvGrpSpPr>
              <a:grpSpLocks/>
            </p:cNvGrpSpPr>
            <p:nvPr/>
          </p:nvGrpSpPr>
          <p:grpSpPr bwMode="auto">
            <a:xfrm>
              <a:off x="1420" y="2458"/>
              <a:ext cx="192" cy="154"/>
              <a:chOff x="768" y="1238"/>
              <a:chExt cx="192" cy="154"/>
            </a:xfrm>
          </p:grpSpPr>
          <p:sp>
            <p:nvSpPr>
              <p:cNvPr id="12426" name="Line 8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8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89"/>
            <p:cNvGrpSpPr>
              <a:grpSpLocks/>
            </p:cNvGrpSpPr>
            <p:nvPr/>
          </p:nvGrpSpPr>
          <p:grpSpPr bwMode="auto">
            <a:xfrm>
              <a:off x="1398" y="2794"/>
              <a:ext cx="192" cy="154"/>
              <a:chOff x="768" y="1238"/>
              <a:chExt cx="192" cy="154"/>
            </a:xfrm>
          </p:grpSpPr>
          <p:sp>
            <p:nvSpPr>
              <p:cNvPr id="12424" name="Line 9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9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92"/>
            <p:cNvGrpSpPr>
              <a:grpSpLocks/>
            </p:cNvGrpSpPr>
            <p:nvPr/>
          </p:nvGrpSpPr>
          <p:grpSpPr bwMode="auto">
            <a:xfrm>
              <a:off x="1380" y="3130"/>
              <a:ext cx="192" cy="154"/>
              <a:chOff x="768" y="1238"/>
              <a:chExt cx="192" cy="154"/>
            </a:xfrm>
          </p:grpSpPr>
          <p:sp>
            <p:nvSpPr>
              <p:cNvPr id="12422" name="Line 9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9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95"/>
            <p:cNvGrpSpPr>
              <a:grpSpLocks/>
            </p:cNvGrpSpPr>
            <p:nvPr/>
          </p:nvGrpSpPr>
          <p:grpSpPr bwMode="auto">
            <a:xfrm>
              <a:off x="1718" y="3514"/>
              <a:ext cx="192" cy="154"/>
              <a:chOff x="768" y="1238"/>
              <a:chExt cx="192" cy="154"/>
            </a:xfrm>
          </p:grpSpPr>
          <p:sp>
            <p:nvSpPr>
              <p:cNvPr id="12420" name="Line 9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9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98"/>
            <p:cNvGrpSpPr>
              <a:grpSpLocks/>
            </p:cNvGrpSpPr>
            <p:nvPr/>
          </p:nvGrpSpPr>
          <p:grpSpPr bwMode="auto">
            <a:xfrm>
              <a:off x="1776" y="1584"/>
              <a:ext cx="192" cy="154"/>
              <a:chOff x="768" y="1238"/>
              <a:chExt cx="192" cy="154"/>
            </a:xfrm>
          </p:grpSpPr>
          <p:sp>
            <p:nvSpPr>
              <p:cNvPr id="12418" name="Line 9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0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101"/>
            <p:cNvGrpSpPr>
              <a:grpSpLocks/>
            </p:cNvGrpSpPr>
            <p:nvPr/>
          </p:nvGrpSpPr>
          <p:grpSpPr bwMode="auto">
            <a:xfrm>
              <a:off x="1768" y="1872"/>
              <a:ext cx="192" cy="154"/>
              <a:chOff x="768" y="1238"/>
              <a:chExt cx="192" cy="154"/>
            </a:xfrm>
          </p:grpSpPr>
          <p:sp>
            <p:nvSpPr>
              <p:cNvPr id="12416" name="Line 10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7" name="Line 10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104"/>
            <p:cNvGrpSpPr>
              <a:grpSpLocks/>
            </p:cNvGrpSpPr>
            <p:nvPr/>
          </p:nvGrpSpPr>
          <p:grpSpPr bwMode="auto">
            <a:xfrm>
              <a:off x="1766" y="2170"/>
              <a:ext cx="192" cy="154"/>
              <a:chOff x="768" y="1238"/>
              <a:chExt cx="192" cy="154"/>
            </a:xfrm>
          </p:grpSpPr>
          <p:sp>
            <p:nvSpPr>
              <p:cNvPr id="12414" name="Line 10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5" name="Line 10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1" name="Group 107"/>
            <p:cNvGrpSpPr>
              <a:grpSpLocks/>
            </p:cNvGrpSpPr>
            <p:nvPr/>
          </p:nvGrpSpPr>
          <p:grpSpPr bwMode="auto">
            <a:xfrm>
              <a:off x="1756" y="2458"/>
              <a:ext cx="192" cy="154"/>
              <a:chOff x="768" y="1238"/>
              <a:chExt cx="192" cy="154"/>
            </a:xfrm>
          </p:grpSpPr>
          <p:sp>
            <p:nvSpPr>
              <p:cNvPr id="12412" name="Line 10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0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2" name="Group 110"/>
            <p:cNvGrpSpPr>
              <a:grpSpLocks/>
            </p:cNvGrpSpPr>
            <p:nvPr/>
          </p:nvGrpSpPr>
          <p:grpSpPr bwMode="auto">
            <a:xfrm>
              <a:off x="1734" y="2794"/>
              <a:ext cx="192" cy="154"/>
              <a:chOff x="768" y="1238"/>
              <a:chExt cx="192" cy="154"/>
            </a:xfrm>
          </p:grpSpPr>
          <p:sp>
            <p:nvSpPr>
              <p:cNvPr id="12410" name="Line 11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1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3" name="Group 113"/>
            <p:cNvGrpSpPr>
              <a:grpSpLocks/>
            </p:cNvGrpSpPr>
            <p:nvPr/>
          </p:nvGrpSpPr>
          <p:grpSpPr bwMode="auto">
            <a:xfrm>
              <a:off x="1716" y="3130"/>
              <a:ext cx="192" cy="154"/>
              <a:chOff x="768" y="1238"/>
              <a:chExt cx="192" cy="154"/>
            </a:xfrm>
          </p:grpSpPr>
          <p:sp>
            <p:nvSpPr>
              <p:cNvPr id="12408" name="Line 11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1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4" name="Group 116"/>
            <p:cNvGrpSpPr>
              <a:grpSpLocks/>
            </p:cNvGrpSpPr>
            <p:nvPr/>
          </p:nvGrpSpPr>
          <p:grpSpPr bwMode="auto">
            <a:xfrm>
              <a:off x="2026" y="3514"/>
              <a:ext cx="192" cy="154"/>
              <a:chOff x="768" y="1238"/>
              <a:chExt cx="192" cy="154"/>
            </a:xfrm>
          </p:grpSpPr>
          <p:sp>
            <p:nvSpPr>
              <p:cNvPr id="12406" name="Line 11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1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5" name="Group 119"/>
            <p:cNvGrpSpPr>
              <a:grpSpLocks/>
            </p:cNvGrpSpPr>
            <p:nvPr/>
          </p:nvGrpSpPr>
          <p:grpSpPr bwMode="auto">
            <a:xfrm>
              <a:off x="2084" y="1584"/>
              <a:ext cx="192" cy="154"/>
              <a:chOff x="768" y="1238"/>
              <a:chExt cx="192" cy="154"/>
            </a:xfrm>
          </p:grpSpPr>
          <p:sp>
            <p:nvSpPr>
              <p:cNvPr id="12404" name="Line 12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2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6" name="Group 122"/>
            <p:cNvGrpSpPr>
              <a:grpSpLocks/>
            </p:cNvGrpSpPr>
            <p:nvPr/>
          </p:nvGrpSpPr>
          <p:grpSpPr bwMode="auto">
            <a:xfrm>
              <a:off x="2076" y="1872"/>
              <a:ext cx="192" cy="154"/>
              <a:chOff x="768" y="1238"/>
              <a:chExt cx="192" cy="154"/>
            </a:xfrm>
          </p:grpSpPr>
          <p:sp>
            <p:nvSpPr>
              <p:cNvPr id="12402" name="Line 12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2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7" name="Group 125"/>
            <p:cNvGrpSpPr>
              <a:grpSpLocks/>
            </p:cNvGrpSpPr>
            <p:nvPr/>
          </p:nvGrpSpPr>
          <p:grpSpPr bwMode="auto">
            <a:xfrm>
              <a:off x="2074" y="2170"/>
              <a:ext cx="192" cy="154"/>
              <a:chOff x="768" y="1238"/>
              <a:chExt cx="192" cy="154"/>
            </a:xfrm>
          </p:grpSpPr>
          <p:sp>
            <p:nvSpPr>
              <p:cNvPr id="12400" name="Line 12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2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8" name="Group 128"/>
            <p:cNvGrpSpPr>
              <a:grpSpLocks/>
            </p:cNvGrpSpPr>
            <p:nvPr/>
          </p:nvGrpSpPr>
          <p:grpSpPr bwMode="auto">
            <a:xfrm>
              <a:off x="2064" y="2458"/>
              <a:ext cx="192" cy="154"/>
              <a:chOff x="768" y="1238"/>
              <a:chExt cx="192" cy="154"/>
            </a:xfrm>
          </p:grpSpPr>
          <p:sp>
            <p:nvSpPr>
              <p:cNvPr id="12398" name="Line 12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 name="Line 13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9" name="Group 131"/>
            <p:cNvGrpSpPr>
              <a:grpSpLocks/>
            </p:cNvGrpSpPr>
            <p:nvPr/>
          </p:nvGrpSpPr>
          <p:grpSpPr bwMode="auto">
            <a:xfrm>
              <a:off x="2042" y="2794"/>
              <a:ext cx="192" cy="154"/>
              <a:chOff x="768" y="1238"/>
              <a:chExt cx="192" cy="154"/>
            </a:xfrm>
          </p:grpSpPr>
          <p:sp>
            <p:nvSpPr>
              <p:cNvPr id="12396" name="Line 13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3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0" name="Group 134"/>
            <p:cNvGrpSpPr>
              <a:grpSpLocks/>
            </p:cNvGrpSpPr>
            <p:nvPr/>
          </p:nvGrpSpPr>
          <p:grpSpPr bwMode="auto">
            <a:xfrm>
              <a:off x="2024" y="3130"/>
              <a:ext cx="192" cy="154"/>
              <a:chOff x="768" y="1238"/>
              <a:chExt cx="192" cy="154"/>
            </a:xfrm>
          </p:grpSpPr>
          <p:sp>
            <p:nvSpPr>
              <p:cNvPr id="12394" name="Line 13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3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1" name="Group 137"/>
            <p:cNvGrpSpPr>
              <a:grpSpLocks/>
            </p:cNvGrpSpPr>
            <p:nvPr/>
          </p:nvGrpSpPr>
          <p:grpSpPr bwMode="auto">
            <a:xfrm>
              <a:off x="2390" y="3524"/>
              <a:ext cx="192" cy="154"/>
              <a:chOff x="768" y="1238"/>
              <a:chExt cx="192" cy="154"/>
            </a:xfrm>
          </p:grpSpPr>
          <p:sp>
            <p:nvSpPr>
              <p:cNvPr id="12392" name="Line 13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3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2" name="Group 140"/>
            <p:cNvGrpSpPr>
              <a:grpSpLocks/>
            </p:cNvGrpSpPr>
            <p:nvPr/>
          </p:nvGrpSpPr>
          <p:grpSpPr bwMode="auto">
            <a:xfrm>
              <a:off x="2448" y="1594"/>
              <a:ext cx="192" cy="154"/>
              <a:chOff x="768" y="1238"/>
              <a:chExt cx="192" cy="154"/>
            </a:xfrm>
          </p:grpSpPr>
          <p:sp>
            <p:nvSpPr>
              <p:cNvPr id="12390" name="Line 14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4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3" name="Group 143"/>
            <p:cNvGrpSpPr>
              <a:grpSpLocks/>
            </p:cNvGrpSpPr>
            <p:nvPr/>
          </p:nvGrpSpPr>
          <p:grpSpPr bwMode="auto">
            <a:xfrm>
              <a:off x="2440" y="1882"/>
              <a:ext cx="192" cy="154"/>
              <a:chOff x="768" y="1238"/>
              <a:chExt cx="192" cy="154"/>
            </a:xfrm>
          </p:grpSpPr>
          <p:sp>
            <p:nvSpPr>
              <p:cNvPr id="12388" name="Line 14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4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4" name="Group 146"/>
            <p:cNvGrpSpPr>
              <a:grpSpLocks/>
            </p:cNvGrpSpPr>
            <p:nvPr/>
          </p:nvGrpSpPr>
          <p:grpSpPr bwMode="auto">
            <a:xfrm>
              <a:off x="2438" y="2180"/>
              <a:ext cx="192" cy="154"/>
              <a:chOff x="768" y="1238"/>
              <a:chExt cx="192" cy="154"/>
            </a:xfrm>
          </p:grpSpPr>
          <p:sp>
            <p:nvSpPr>
              <p:cNvPr id="12386" name="Line 14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4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5" name="Group 149"/>
            <p:cNvGrpSpPr>
              <a:grpSpLocks/>
            </p:cNvGrpSpPr>
            <p:nvPr/>
          </p:nvGrpSpPr>
          <p:grpSpPr bwMode="auto">
            <a:xfrm>
              <a:off x="2428" y="2468"/>
              <a:ext cx="192" cy="154"/>
              <a:chOff x="768" y="1238"/>
              <a:chExt cx="192" cy="154"/>
            </a:xfrm>
          </p:grpSpPr>
          <p:sp>
            <p:nvSpPr>
              <p:cNvPr id="12384" name="Line 15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5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6" name="Group 152"/>
            <p:cNvGrpSpPr>
              <a:grpSpLocks/>
            </p:cNvGrpSpPr>
            <p:nvPr/>
          </p:nvGrpSpPr>
          <p:grpSpPr bwMode="auto">
            <a:xfrm>
              <a:off x="2406" y="2804"/>
              <a:ext cx="192" cy="154"/>
              <a:chOff x="768" y="1238"/>
              <a:chExt cx="192" cy="154"/>
            </a:xfrm>
          </p:grpSpPr>
          <p:sp>
            <p:nvSpPr>
              <p:cNvPr id="12382" name="Line 15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5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7" name="Group 155"/>
            <p:cNvGrpSpPr>
              <a:grpSpLocks/>
            </p:cNvGrpSpPr>
            <p:nvPr/>
          </p:nvGrpSpPr>
          <p:grpSpPr bwMode="auto">
            <a:xfrm>
              <a:off x="2388" y="3140"/>
              <a:ext cx="192" cy="154"/>
              <a:chOff x="768" y="1238"/>
              <a:chExt cx="192" cy="154"/>
            </a:xfrm>
          </p:grpSpPr>
          <p:sp>
            <p:nvSpPr>
              <p:cNvPr id="12380" name="Line 15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15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8" name="Group 158"/>
            <p:cNvGrpSpPr>
              <a:grpSpLocks/>
            </p:cNvGrpSpPr>
            <p:nvPr/>
          </p:nvGrpSpPr>
          <p:grpSpPr bwMode="auto">
            <a:xfrm>
              <a:off x="2774" y="3524"/>
              <a:ext cx="192" cy="154"/>
              <a:chOff x="768" y="1238"/>
              <a:chExt cx="192" cy="154"/>
            </a:xfrm>
          </p:grpSpPr>
          <p:sp>
            <p:nvSpPr>
              <p:cNvPr id="12378" name="Line 15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16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9" name="Group 161"/>
            <p:cNvGrpSpPr>
              <a:grpSpLocks/>
            </p:cNvGrpSpPr>
            <p:nvPr/>
          </p:nvGrpSpPr>
          <p:grpSpPr bwMode="auto">
            <a:xfrm>
              <a:off x="2832" y="1594"/>
              <a:ext cx="192" cy="154"/>
              <a:chOff x="768" y="1238"/>
              <a:chExt cx="192" cy="154"/>
            </a:xfrm>
          </p:grpSpPr>
          <p:sp>
            <p:nvSpPr>
              <p:cNvPr id="12376" name="Line 16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16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0" name="Group 164"/>
            <p:cNvGrpSpPr>
              <a:grpSpLocks/>
            </p:cNvGrpSpPr>
            <p:nvPr/>
          </p:nvGrpSpPr>
          <p:grpSpPr bwMode="auto">
            <a:xfrm>
              <a:off x="2824" y="1882"/>
              <a:ext cx="192" cy="154"/>
              <a:chOff x="768" y="1238"/>
              <a:chExt cx="192" cy="154"/>
            </a:xfrm>
          </p:grpSpPr>
          <p:sp>
            <p:nvSpPr>
              <p:cNvPr id="12374" name="Line 16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6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1" name="Group 167"/>
            <p:cNvGrpSpPr>
              <a:grpSpLocks/>
            </p:cNvGrpSpPr>
            <p:nvPr/>
          </p:nvGrpSpPr>
          <p:grpSpPr bwMode="auto">
            <a:xfrm>
              <a:off x="2822" y="2180"/>
              <a:ext cx="192" cy="154"/>
              <a:chOff x="768" y="1238"/>
              <a:chExt cx="192" cy="154"/>
            </a:xfrm>
          </p:grpSpPr>
          <p:sp>
            <p:nvSpPr>
              <p:cNvPr id="12372" name="Line 16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16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2" name="Group 170"/>
            <p:cNvGrpSpPr>
              <a:grpSpLocks/>
            </p:cNvGrpSpPr>
            <p:nvPr/>
          </p:nvGrpSpPr>
          <p:grpSpPr bwMode="auto">
            <a:xfrm>
              <a:off x="2812" y="2468"/>
              <a:ext cx="192" cy="154"/>
              <a:chOff x="768" y="1238"/>
              <a:chExt cx="192" cy="154"/>
            </a:xfrm>
          </p:grpSpPr>
          <p:sp>
            <p:nvSpPr>
              <p:cNvPr id="12370" name="Line 17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17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3" name="Group 173"/>
            <p:cNvGrpSpPr>
              <a:grpSpLocks/>
            </p:cNvGrpSpPr>
            <p:nvPr/>
          </p:nvGrpSpPr>
          <p:grpSpPr bwMode="auto">
            <a:xfrm>
              <a:off x="2790" y="2804"/>
              <a:ext cx="192" cy="154"/>
              <a:chOff x="768" y="1238"/>
              <a:chExt cx="192" cy="154"/>
            </a:xfrm>
          </p:grpSpPr>
          <p:sp>
            <p:nvSpPr>
              <p:cNvPr id="12368" name="Line 17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7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4" name="Group 176"/>
            <p:cNvGrpSpPr>
              <a:grpSpLocks/>
            </p:cNvGrpSpPr>
            <p:nvPr/>
          </p:nvGrpSpPr>
          <p:grpSpPr bwMode="auto">
            <a:xfrm>
              <a:off x="2772" y="3140"/>
              <a:ext cx="192" cy="154"/>
              <a:chOff x="768" y="1238"/>
              <a:chExt cx="192" cy="154"/>
            </a:xfrm>
          </p:grpSpPr>
          <p:sp>
            <p:nvSpPr>
              <p:cNvPr id="12366" name="Line 17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7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5" name="Group 179"/>
            <p:cNvGrpSpPr>
              <a:grpSpLocks/>
            </p:cNvGrpSpPr>
            <p:nvPr/>
          </p:nvGrpSpPr>
          <p:grpSpPr bwMode="auto">
            <a:xfrm>
              <a:off x="3110" y="3524"/>
              <a:ext cx="192" cy="154"/>
              <a:chOff x="768" y="1238"/>
              <a:chExt cx="192" cy="154"/>
            </a:xfrm>
          </p:grpSpPr>
          <p:sp>
            <p:nvSpPr>
              <p:cNvPr id="12364" name="Line 18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8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6" name="Group 182"/>
            <p:cNvGrpSpPr>
              <a:grpSpLocks/>
            </p:cNvGrpSpPr>
            <p:nvPr/>
          </p:nvGrpSpPr>
          <p:grpSpPr bwMode="auto">
            <a:xfrm>
              <a:off x="3168" y="1594"/>
              <a:ext cx="192" cy="154"/>
              <a:chOff x="768" y="1238"/>
              <a:chExt cx="192" cy="154"/>
            </a:xfrm>
          </p:grpSpPr>
          <p:sp>
            <p:nvSpPr>
              <p:cNvPr id="12362" name="Line 18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8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7" name="Group 185"/>
            <p:cNvGrpSpPr>
              <a:grpSpLocks/>
            </p:cNvGrpSpPr>
            <p:nvPr/>
          </p:nvGrpSpPr>
          <p:grpSpPr bwMode="auto">
            <a:xfrm>
              <a:off x="3160" y="1882"/>
              <a:ext cx="192" cy="154"/>
              <a:chOff x="768" y="1238"/>
              <a:chExt cx="192" cy="154"/>
            </a:xfrm>
          </p:grpSpPr>
          <p:sp>
            <p:nvSpPr>
              <p:cNvPr id="12360" name="Line 18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Line 18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8" name="Group 188"/>
            <p:cNvGrpSpPr>
              <a:grpSpLocks/>
            </p:cNvGrpSpPr>
            <p:nvPr/>
          </p:nvGrpSpPr>
          <p:grpSpPr bwMode="auto">
            <a:xfrm>
              <a:off x="3158" y="2180"/>
              <a:ext cx="192" cy="154"/>
              <a:chOff x="768" y="1238"/>
              <a:chExt cx="192" cy="154"/>
            </a:xfrm>
          </p:grpSpPr>
          <p:sp>
            <p:nvSpPr>
              <p:cNvPr id="12358" name="Line 18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Line 19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9" name="Group 191"/>
            <p:cNvGrpSpPr>
              <a:grpSpLocks/>
            </p:cNvGrpSpPr>
            <p:nvPr/>
          </p:nvGrpSpPr>
          <p:grpSpPr bwMode="auto">
            <a:xfrm>
              <a:off x="3148" y="2468"/>
              <a:ext cx="192" cy="154"/>
              <a:chOff x="768" y="1238"/>
              <a:chExt cx="192" cy="154"/>
            </a:xfrm>
          </p:grpSpPr>
          <p:sp>
            <p:nvSpPr>
              <p:cNvPr id="12356" name="Line 19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Line 19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0" name="Group 194"/>
            <p:cNvGrpSpPr>
              <a:grpSpLocks/>
            </p:cNvGrpSpPr>
            <p:nvPr/>
          </p:nvGrpSpPr>
          <p:grpSpPr bwMode="auto">
            <a:xfrm>
              <a:off x="3126" y="2804"/>
              <a:ext cx="192" cy="154"/>
              <a:chOff x="768" y="1238"/>
              <a:chExt cx="192" cy="154"/>
            </a:xfrm>
          </p:grpSpPr>
          <p:sp>
            <p:nvSpPr>
              <p:cNvPr id="12354" name="Line 19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Line 19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1" name="Group 197"/>
            <p:cNvGrpSpPr>
              <a:grpSpLocks/>
            </p:cNvGrpSpPr>
            <p:nvPr/>
          </p:nvGrpSpPr>
          <p:grpSpPr bwMode="auto">
            <a:xfrm>
              <a:off x="3108" y="3140"/>
              <a:ext cx="192" cy="154"/>
              <a:chOff x="768" y="1238"/>
              <a:chExt cx="192" cy="154"/>
            </a:xfrm>
          </p:grpSpPr>
          <p:sp>
            <p:nvSpPr>
              <p:cNvPr id="12352" name="Line 19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Line 19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292" name="Text Box 202"/>
          <p:cNvSpPr txBox="1">
            <a:spLocks noChangeArrowheads="1"/>
          </p:cNvSpPr>
          <p:nvPr/>
        </p:nvSpPr>
        <p:spPr bwMode="auto">
          <a:xfrm>
            <a:off x="381000" y="91440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i="0" dirty="0"/>
              <a:t>The magnetic field is increasing, what’s the direction of the induced currents in the closed circular loop? </a:t>
            </a:r>
          </a:p>
        </p:txBody>
      </p:sp>
      <p:sp>
        <p:nvSpPr>
          <p:cNvPr id="12293" name="Text Box 204"/>
          <p:cNvSpPr txBox="1">
            <a:spLocks noChangeArrowheads="1"/>
          </p:cNvSpPr>
          <p:nvPr/>
        </p:nvSpPr>
        <p:spPr bwMode="auto">
          <a:xfrm>
            <a:off x="5334000" y="3048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UcPeriod"/>
            </a:pPr>
            <a:r>
              <a:rPr lang="en-US"/>
              <a:t>Clockwise</a:t>
            </a:r>
          </a:p>
          <a:p>
            <a:pPr>
              <a:spcBef>
                <a:spcPct val="50000"/>
              </a:spcBef>
              <a:buFontTx/>
              <a:buAutoNum type="alphaUcPeriod"/>
            </a:pPr>
            <a:r>
              <a:rPr lang="en-US"/>
              <a:t>Counterclockwise</a:t>
            </a:r>
          </a:p>
          <a:p>
            <a:pPr>
              <a:spcBef>
                <a:spcPct val="50000"/>
              </a:spcBef>
              <a:buFontTx/>
              <a:buAutoNum type="alphaUcPeriod"/>
            </a:pPr>
            <a:r>
              <a:rPr lang="en-US"/>
              <a:t>No induced currents. </a:t>
            </a:r>
          </a:p>
        </p:txBody>
      </p:sp>
      <p:sp>
        <p:nvSpPr>
          <p:cNvPr id="2" name="Oval 1"/>
          <p:cNvSpPr/>
          <p:nvPr/>
        </p:nvSpPr>
        <p:spPr bwMode="auto">
          <a:xfrm>
            <a:off x="1193800" y="3048000"/>
            <a:ext cx="2863850" cy="2714625"/>
          </a:xfrm>
          <a:prstGeom prst="ellipse">
            <a:avLst/>
          </a:prstGeom>
          <a:no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fld id="{3D3157AF-96FE-42DA-A1CD-6A1991E98683}" type="slidenum">
              <a:rPr lang="en-US" smtClean="0"/>
              <a:pPr/>
              <a:t>14</a:t>
            </a:fld>
            <a:endParaRPr lang="en-US"/>
          </a:p>
        </p:txBody>
      </p:sp>
    </p:spTree>
    <p:extLst>
      <p:ext uri="{BB962C8B-B14F-4D97-AF65-F5344CB8AC3E}">
        <p14:creationId xmlns:p14="http://schemas.microsoft.com/office/powerpoint/2010/main" val="2591076046"/>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FBC42F-E3DF-490F-990E-F799AA648DD6}" type="slidenum">
              <a:rPr lang="en-US"/>
              <a:pPr eaLnBrk="1" hangingPunct="1"/>
              <a:t>15</a:t>
            </a:fld>
            <a:endParaRPr lang="en-US"/>
          </a:p>
        </p:txBody>
      </p:sp>
      <p:sp>
        <p:nvSpPr>
          <p:cNvPr id="138244" name="AutoShape 4"/>
          <p:cNvSpPr>
            <a:spLocks noChangeArrowheads="1"/>
          </p:cNvSpPr>
          <p:nvPr/>
        </p:nvSpPr>
        <p:spPr bwMode="auto">
          <a:xfrm>
            <a:off x="5638800" y="1295400"/>
            <a:ext cx="2590800" cy="1143000"/>
          </a:xfrm>
          <a:prstGeom prst="wedgeEllipseCallout">
            <a:avLst>
              <a:gd name="adj1" fmla="val -47796"/>
              <a:gd name="adj2" fmla="val 606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Is there any differences in the two rings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pic>
        <p:nvPicPr>
          <p:cNvPr id="23559" name="Picture 5" descr="6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 y="1371600"/>
            <a:ext cx="4000625" cy="489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6"/>
          <p:cNvSpPr>
            <a:spLocks noChangeArrowheads="1"/>
          </p:cNvSpPr>
          <p:nvPr/>
        </p:nvSpPr>
        <p:spPr bwMode="auto">
          <a:xfrm>
            <a:off x="4495800" y="2438400"/>
            <a:ext cx="914400" cy="914400"/>
          </a:xfrm>
          <a:custGeom>
            <a:avLst/>
            <a:gdLst>
              <a:gd name="T0" fmla="*/ 819352565 w 21600"/>
              <a:gd name="T1" fmla="*/ 0 h 21600"/>
              <a:gd name="T2" fmla="*/ 239963619 w 21600"/>
              <a:gd name="T3" fmla="*/ 239963619 h 21600"/>
              <a:gd name="T4" fmla="*/ 0 w 21600"/>
              <a:gd name="T5" fmla="*/ 819352565 h 21600"/>
              <a:gd name="T6" fmla="*/ 239963619 w 21600"/>
              <a:gd name="T7" fmla="*/ 1398741934 h 21600"/>
              <a:gd name="T8" fmla="*/ 819352565 w 21600"/>
              <a:gd name="T9" fmla="*/ 1638705130 h 21600"/>
              <a:gd name="T10" fmla="*/ 1398741934 w 21600"/>
              <a:gd name="T11" fmla="*/ 1398741934 h 21600"/>
              <a:gd name="T12" fmla="*/ 1638705130 w 21600"/>
              <a:gd name="T13" fmla="*/ 819352565 h 21600"/>
              <a:gd name="T14" fmla="*/ 1398741934 w 21600"/>
              <a:gd name="T15" fmla="*/ 239963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lgn="ctr">
            <a:solidFill>
              <a:srgbClr val="CC0000"/>
            </a:solidFill>
            <a:round/>
            <a:headEnd/>
            <a:tailEnd/>
          </a:ln>
        </p:spPr>
        <p:txBody>
          <a:bodyPr wrap="none" anchor="ctr"/>
          <a:lstStyle/>
          <a:p>
            <a:endParaRPr lang="en-US"/>
          </a:p>
        </p:txBody>
      </p:sp>
      <p:sp>
        <p:nvSpPr>
          <p:cNvPr id="23561" name="AutoShape 7"/>
          <p:cNvSpPr>
            <a:spLocks noChangeArrowheads="1"/>
          </p:cNvSpPr>
          <p:nvPr/>
        </p:nvSpPr>
        <p:spPr bwMode="auto">
          <a:xfrm>
            <a:off x="4572000" y="3733800"/>
            <a:ext cx="914400" cy="914400"/>
          </a:xfrm>
          <a:custGeom>
            <a:avLst/>
            <a:gdLst>
              <a:gd name="T0" fmla="*/ 819352565 w 21600"/>
              <a:gd name="T1" fmla="*/ 0 h 21600"/>
              <a:gd name="T2" fmla="*/ 590161844 w 21600"/>
              <a:gd name="T3" fmla="*/ 1379091824 h 21600"/>
              <a:gd name="T4" fmla="*/ 819352565 w 21600"/>
              <a:gd name="T5" fmla="*/ 428947086 h 21600"/>
              <a:gd name="T6" fmla="*/ 1048544471 w 21600"/>
              <a:gd name="T7" fmla="*/ 1379091824 h 21600"/>
              <a:gd name="T8" fmla="*/ 0 60000 65536"/>
              <a:gd name="T9" fmla="*/ 0 60000 65536"/>
              <a:gd name="T10" fmla="*/ 0 60000 65536"/>
              <a:gd name="T11" fmla="*/ 0 60000 65536"/>
              <a:gd name="T12" fmla="*/ 0 w 21600"/>
              <a:gd name="T13" fmla="*/ 0 h 21600"/>
              <a:gd name="T14" fmla="*/ 21600 w 21600"/>
              <a:gd name="T15" fmla="*/ 19896 h 21600"/>
            </a:gdLst>
            <a:ahLst/>
            <a:cxnLst>
              <a:cxn ang="T8">
                <a:pos x="T0" y="T1"/>
              </a:cxn>
              <a:cxn ang="T9">
                <a:pos x="T2" y="T3"/>
              </a:cxn>
              <a:cxn ang="T10">
                <a:pos x="T4" y="T5"/>
              </a:cxn>
              <a:cxn ang="T11">
                <a:pos x="T6" y="T7"/>
              </a:cxn>
            </a:cxnLst>
            <a:rect l="T12" t="T13" r="T14" b="T15"/>
            <a:pathLst>
              <a:path w="21600" h="21600">
                <a:moveTo>
                  <a:pt x="8850" y="15562"/>
                </a:moveTo>
                <a:cubicBezTo>
                  <a:pt x="6916" y="14770"/>
                  <a:pt x="5654" y="12889"/>
                  <a:pt x="5654" y="10800"/>
                </a:cubicBezTo>
                <a:cubicBezTo>
                  <a:pt x="5654" y="7957"/>
                  <a:pt x="7957" y="5654"/>
                  <a:pt x="10800" y="5654"/>
                </a:cubicBezTo>
                <a:cubicBezTo>
                  <a:pt x="13642" y="5654"/>
                  <a:pt x="15946" y="7957"/>
                  <a:pt x="15946" y="10800"/>
                </a:cubicBezTo>
                <a:cubicBezTo>
                  <a:pt x="15946" y="12889"/>
                  <a:pt x="14683" y="14770"/>
                  <a:pt x="12749" y="15562"/>
                </a:cubicBezTo>
                <a:lnTo>
                  <a:pt x="14891" y="20794"/>
                </a:lnTo>
                <a:cubicBezTo>
                  <a:pt x="18949" y="19133"/>
                  <a:pt x="21600" y="15184"/>
                  <a:pt x="21600" y="10800"/>
                </a:cubicBezTo>
                <a:cubicBezTo>
                  <a:pt x="21600" y="4835"/>
                  <a:pt x="16764" y="0"/>
                  <a:pt x="10800" y="0"/>
                </a:cubicBezTo>
                <a:cubicBezTo>
                  <a:pt x="4835" y="0"/>
                  <a:pt x="0" y="4835"/>
                  <a:pt x="0" y="10800"/>
                </a:cubicBezTo>
                <a:cubicBezTo>
                  <a:pt x="-1" y="15184"/>
                  <a:pt x="2650" y="19133"/>
                  <a:pt x="6708" y="20794"/>
                </a:cubicBezTo>
                <a:close/>
              </a:path>
            </a:pathLst>
          </a:cu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38248" name="AutoShape 8"/>
          <p:cNvSpPr>
            <a:spLocks noChangeArrowheads="1"/>
          </p:cNvSpPr>
          <p:nvPr/>
        </p:nvSpPr>
        <p:spPr bwMode="auto">
          <a:xfrm>
            <a:off x="6096000" y="2819400"/>
            <a:ext cx="2057400" cy="1066800"/>
          </a:xfrm>
          <a:prstGeom prst="wedgeEllipseCallout">
            <a:avLst>
              <a:gd name="adj1" fmla="val -56560"/>
              <a:gd name="adj2" fmla="val 2976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one can jump up, the other can’t </a:t>
            </a:r>
            <a:r>
              <a:rPr lang="en-US" altLang="zh-CN" sz="1600" b="1">
                <a:solidFill>
                  <a:srgbClr val="CC0000"/>
                </a:solidFill>
                <a:ea typeface="宋体" pitchFamily="2" charset="-122"/>
              </a:rPr>
              <a:t>?</a:t>
            </a:r>
          </a:p>
        </p:txBody>
      </p:sp>
      <p:sp>
        <p:nvSpPr>
          <p:cNvPr id="23563" name="Rectangle 9"/>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6D-11 Jumping Ring</a:t>
            </a:r>
          </a:p>
        </p:txBody>
      </p:sp>
    </p:spTree>
    <p:extLst>
      <p:ext uri="{BB962C8B-B14F-4D97-AF65-F5344CB8AC3E}">
        <p14:creationId xmlns:p14="http://schemas.microsoft.com/office/powerpoint/2010/main" val="2340126169"/>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0512-EFE8-4764-B8A1-29783BC08750}"/>
              </a:ext>
            </a:extLst>
          </p:cNvPr>
          <p:cNvSpPr>
            <a:spLocks noGrp="1"/>
          </p:cNvSpPr>
          <p:nvPr>
            <p:ph type="title"/>
          </p:nvPr>
        </p:nvSpPr>
        <p:spPr>
          <a:xfrm>
            <a:off x="685800" y="565548"/>
            <a:ext cx="7772400" cy="1231106"/>
          </a:xfrm>
        </p:spPr>
        <p:txBody>
          <a:bodyPr/>
          <a:lstStyle/>
          <a:p>
            <a:r>
              <a:rPr lang="en-US" sz="3000" b="1" i="0" dirty="0">
                <a:solidFill>
                  <a:srgbClr val="FFC000"/>
                </a:solidFill>
                <a:effectLst/>
                <a:latin typeface="acumin-pro-semi-condensed"/>
              </a:rPr>
              <a:t>Demos: 6B-16 Electric Generator Model</a:t>
            </a:r>
            <a:br>
              <a:rPr lang="en-US" b="1" i="0" dirty="0">
                <a:solidFill>
                  <a:srgbClr val="000000"/>
                </a:solidFill>
                <a:effectLst/>
                <a:latin typeface="acumin-pro-semi-condensed"/>
              </a:rPr>
            </a:br>
            <a:endParaRPr lang="en-US" dirty="0"/>
          </a:p>
        </p:txBody>
      </p:sp>
      <p:sp>
        <p:nvSpPr>
          <p:cNvPr id="4" name="Slide Number Placeholder 3">
            <a:extLst>
              <a:ext uri="{FF2B5EF4-FFF2-40B4-BE49-F238E27FC236}">
                <a16:creationId xmlns:a16="http://schemas.microsoft.com/office/drawing/2014/main" id="{68356D3F-14EB-4A7C-A0E9-E0BA65411005}"/>
              </a:ext>
            </a:extLst>
          </p:cNvPr>
          <p:cNvSpPr>
            <a:spLocks noGrp="1"/>
          </p:cNvSpPr>
          <p:nvPr>
            <p:ph type="sldNum" sz="quarter" idx="12"/>
          </p:nvPr>
        </p:nvSpPr>
        <p:spPr/>
        <p:txBody>
          <a:bodyPr/>
          <a:lstStyle/>
          <a:p>
            <a:fld id="{239DEFF2-ACFB-436B-A8B3-A2581F0FF840}" type="slidenum">
              <a:rPr lang="en-US" smtClean="0"/>
              <a:pPr/>
              <a:t>16</a:t>
            </a:fld>
            <a:endParaRPr lang="en-US"/>
          </a:p>
        </p:txBody>
      </p:sp>
      <p:pic>
        <p:nvPicPr>
          <p:cNvPr id="1942530" name="Picture 2">
            <a:extLst>
              <a:ext uri="{FF2B5EF4-FFF2-40B4-BE49-F238E27FC236}">
                <a16:creationId xmlns:a16="http://schemas.microsoft.com/office/drawing/2014/main" id="{6DFAEDC8-ED8B-48FB-B9AF-9B05FB05F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7995"/>
            <a:ext cx="60960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5562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769441"/>
          </a:xfrm>
        </p:spPr>
        <p:txBody>
          <a:bodyPr/>
          <a:lstStyle/>
          <a:p>
            <a:r>
              <a:rPr lang="en-US" dirty="0"/>
              <a:t>A bit more</a:t>
            </a:r>
          </a:p>
        </p:txBody>
      </p:sp>
      <p:sp>
        <p:nvSpPr>
          <p:cNvPr id="3" name="Slide Number Placeholder 2"/>
          <p:cNvSpPr>
            <a:spLocks noGrp="1"/>
          </p:cNvSpPr>
          <p:nvPr>
            <p:ph type="sldNum" sz="quarter" idx="12"/>
          </p:nvPr>
        </p:nvSpPr>
        <p:spPr/>
        <p:txBody>
          <a:bodyPr/>
          <a:lstStyle/>
          <a:p>
            <a:fld id="{239DEFF2-ACFB-436B-A8B3-A2581F0FF840}" type="slidenum">
              <a:rPr lang="en-US" smtClean="0"/>
              <a:pPr/>
              <a:t>17</a:t>
            </a:fld>
            <a:endParaRPr lang="en-US"/>
          </a:p>
        </p:txBody>
      </p:sp>
    </p:spTree>
    <p:extLst>
      <p:ext uri="{BB962C8B-B14F-4D97-AF65-F5344CB8AC3E}">
        <p14:creationId xmlns:p14="http://schemas.microsoft.com/office/powerpoint/2010/main" val="1653004307"/>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Rectangle 2"/>
          <p:cNvSpPr>
            <a:spLocks noGrp="1" noChangeArrowheads="1"/>
          </p:cNvSpPr>
          <p:nvPr>
            <p:ph type="body" idx="1"/>
          </p:nvPr>
        </p:nvSpPr>
        <p:spPr>
          <a:xfrm>
            <a:off x="228600" y="762000"/>
            <a:ext cx="8458200" cy="6096000"/>
          </a:xfrm>
        </p:spPr>
        <p:txBody>
          <a:bodyPr/>
          <a:lstStyle/>
          <a:p>
            <a:pPr lvl="1">
              <a:lnSpc>
                <a:spcPct val="80000"/>
              </a:lnSpc>
            </a:pPr>
            <a:r>
              <a:rPr lang="en-US" dirty="0"/>
              <a:t>The ratio of the number of turns in the primary coil to the voltage on the primary coil is equal to the ratio of the number of turns on the secondary coil to the induced voltage in the secondary coil:</a:t>
            </a:r>
          </a:p>
        </p:txBody>
      </p:sp>
      <p:pic>
        <p:nvPicPr>
          <p:cNvPr id="1938436" name="Picture 4" descr="14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0"/>
            <a:ext cx="48006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38437" name="Object 5"/>
          <p:cNvGraphicFramePr>
            <a:graphicFrameLocks noChangeAspect="1"/>
          </p:cNvGraphicFramePr>
          <p:nvPr>
            <p:extLst>
              <p:ext uri="{D42A27DB-BD31-4B8C-83A1-F6EECF244321}">
                <p14:modId xmlns:p14="http://schemas.microsoft.com/office/powerpoint/2010/main" val="3145260611"/>
              </p:ext>
            </p:extLst>
          </p:nvPr>
        </p:nvGraphicFramePr>
        <p:xfrm>
          <a:off x="1595437" y="3901916"/>
          <a:ext cx="1677988" cy="957262"/>
        </p:xfrm>
        <a:graphic>
          <a:graphicData uri="http://schemas.openxmlformats.org/presentationml/2006/ole">
            <mc:AlternateContent xmlns:mc="http://schemas.openxmlformats.org/markup-compatibility/2006">
              <mc:Choice xmlns:v="urn:schemas-microsoft-com:vml" Requires="v">
                <p:oleObj name="Equation" r:id="rId4" imgW="711200" imgH="406400" progId="Equation.3">
                  <p:embed/>
                </p:oleObj>
              </mc:Choice>
              <mc:Fallback>
                <p:oleObj name="Equation" r:id="rId4" imgW="711200" imgH="40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7" y="3901916"/>
                        <a:ext cx="1677988" cy="95726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8438" name="Object 6"/>
          <p:cNvGraphicFramePr>
            <a:graphicFrameLocks noChangeAspect="1"/>
          </p:cNvGraphicFramePr>
          <p:nvPr/>
        </p:nvGraphicFramePr>
        <p:xfrm>
          <a:off x="1295400" y="5400675"/>
          <a:ext cx="2278063" cy="1076325"/>
        </p:xfrm>
        <a:graphic>
          <a:graphicData uri="http://schemas.openxmlformats.org/presentationml/2006/ole">
            <mc:AlternateContent xmlns:mc="http://schemas.openxmlformats.org/markup-compatibility/2006">
              <mc:Choice xmlns:v="urn:schemas-microsoft-com:vml" Requires="v">
                <p:oleObj name="Equation" r:id="rId6" imgW="965200" imgH="457200" progId="Equation.3">
                  <p:embed/>
                </p:oleObj>
              </mc:Choice>
              <mc:Fallback>
                <p:oleObj name="Equation" r:id="rId6" imgW="965200" imgH="457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400675"/>
                        <a:ext cx="2278063" cy="10763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14400" y="0"/>
            <a:ext cx="6934200" cy="553998"/>
          </a:xfrm>
          <a:prstGeom prst="rect">
            <a:avLst/>
          </a:prstGeom>
          <a:noFill/>
        </p:spPr>
        <p:txBody>
          <a:bodyPr wrap="square" rtlCol="0">
            <a:spAutoFit/>
          </a:bodyPr>
          <a:lstStyle/>
          <a:p>
            <a:pPr algn="ctr"/>
            <a:r>
              <a:rPr lang="en-US" sz="3000" b="1" dirty="0">
                <a:solidFill>
                  <a:schemeClr val="tx2"/>
                </a:solidFill>
              </a:rPr>
              <a:t>Transformer</a:t>
            </a:r>
          </a:p>
        </p:txBody>
      </p:sp>
      <p:sp>
        <p:nvSpPr>
          <p:cNvPr id="3" name="Slide Number Placeholder 2"/>
          <p:cNvSpPr>
            <a:spLocks noGrp="1"/>
          </p:cNvSpPr>
          <p:nvPr>
            <p:ph type="sldNum" sz="quarter" idx="12"/>
          </p:nvPr>
        </p:nvSpPr>
        <p:spPr/>
        <p:txBody>
          <a:bodyPr/>
          <a:lstStyle/>
          <a:p>
            <a:fld id="{239DEFF2-ACFB-436B-A8B3-A2581F0FF840}" type="slidenum">
              <a:rPr lang="en-US" smtClean="0"/>
              <a:pPr/>
              <a:t>18</a:t>
            </a:fld>
            <a:endParaRPr lang="en-US"/>
          </a:p>
        </p:txBody>
      </p:sp>
      <p:graphicFrame>
        <p:nvGraphicFramePr>
          <p:cNvPr id="8" name="Object 7">
            <a:extLst>
              <a:ext uri="{FF2B5EF4-FFF2-40B4-BE49-F238E27FC236}">
                <a16:creationId xmlns:a16="http://schemas.microsoft.com/office/drawing/2014/main" id="{7D8027D5-5454-4EC9-8C47-654C90E98038}"/>
              </a:ext>
            </a:extLst>
          </p:cNvPr>
          <p:cNvGraphicFramePr>
            <a:graphicFrameLocks noChangeAspect="1"/>
          </p:cNvGraphicFramePr>
          <p:nvPr>
            <p:extLst>
              <p:ext uri="{D42A27DB-BD31-4B8C-83A1-F6EECF244321}">
                <p14:modId xmlns:p14="http://schemas.microsoft.com/office/powerpoint/2010/main" val="874372479"/>
              </p:ext>
            </p:extLst>
          </p:nvPr>
        </p:nvGraphicFramePr>
        <p:xfrm>
          <a:off x="315564" y="2616994"/>
          <a:ext cx="1558925" cy="928687"/>
        </p:xfrm>
        <a:graphic>
          <a:graphicData uri="http://schemas.openxmlformats.org/presentationml/2006/ole">
            <mc:AlternateContent xmlns:mc="http://schemas.openxmlformats.org/markup-compatibility/2006">
              <mc:Choice xmlns:v="urn:schemas-microsoft-com:vml" Requires="v">
                <p:oleObj name="Equation" r:id="rId8" imgW="660240" imgH="393480" progId="Equation.3">
                  <p:embed/>
                </p:oleObj>
              </mc:Choice>
              <mc:Fallback>
                <p:oleObj name="Equation" r:id="rId8" imgW="660240" imgH="393480" progId="Equation.3">
                  <p:embed/>
                  <p:pic>
                    <p:nvPicPr>
                      <p:cNvPr id="1180679" name="Object 7"/>
                      <p:cNvPicPr>
                        <a:picLocks noChangeAspect="1" noChangeArrowheads="1"/>
                      </p:cNvPicPr>
                      <p:nvPr/>
                    </p:nvPicPr>
                    <p:blipFill>
                      <a:blip r:embed="rId9"/>
                      <a:srcRect/>
                      <a:stretch>
                        <a:fillRect/>
                      </a:stretch>
                    </p:blipFill>
                    <p:spPr bwMode="auto">
                      <a:xfrm>
                        <a:off x="315564" y="2616994"/>
                        <a:ext cx="1558925" cy="9286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BF546DF-7E63-4E12-9EDD-BC7271B49C94}"/>
                  </a:ext>
                </a:extLst>
              </p:cNvPr>
              <p:cNvSpPr txBox="1"/>
              <p:nvPr/>
            </p:nvSpPr>
            <p:spPr>
              <a:xfrm>
                <a:off x="746745" y="2775145"/>
                <a:ext cx="4572000" cy="498598"/>
              </a:xfrm>
              <a:prstGeom prst="rect">
                <a:avLst/>
              </a:prstGeom>
              <a:noFill/>
            </p:spPr>
            <p:txBody>
              <a:bodyPr wrap="square">
                <a:spAutoFit/>
              </a:bodyPr>
              <a:lstStyle/>
              <a:p>
                <a:pPr algn="ctr">
                  <a:lnSpc>
                    <a:spcPct val="110000"/>
                  </a:lnSpc>
                  <a:spcBef>
                    <a:spcPct val="30000"/>
                  </a:spcBef>
                  <a:buClr>
                    <a:schemeClr val="folHlink"/>
                  </a:buClr>
                  <a:buSzPct val="70000"/>
                  <a:buFont typeface="Wingdings" pitchFamily="2" charset="2"/>
                  <a:buNone/>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a:ea typeface="Cambria Math"/>
                          <a:sym typeface="Symbol" pitchFamily="79" charset="2"/>
                        </a:rPr>
                        <m:t>𝜙</m:t>
                      </m:r>
                      <m:r>
                        <a:rPr lang="en-US" sz="2400" b="0" i="1" smtClean="0">
                          <a:solidFill>
                            <a:schemeClr val="tx2"/>
                          </a:solidFill>
                          <a:latin typeface="Cambria Math"/>
                          <a:ea typeface="Cambria Math"/>
                          <a:sym typeface="Symbol" pitchFamily="79" charset="2"/>
                        </a:rPr>
                        <m:t>=</m:t>
                      </m:r>
                      <m:r>
                        <a:rPr lang="en-US" sz="2400" b="0" i="1" smtClean="0">
                          <a:solidFill>
                            <a:schemeClr val="tx2"/>
                          </a:solidFill>
                          <a:latin typeface="Cambria Math"/>
                          <a:ea typeface="Cambria Math"/>
                          <a:sym typeface="Symbol" pitchFamily="79" charset="2"/>
                        </a:rPr>
                        <m:t>𝑁</m:t>
                      </m:r>
                      <m:r>
                        <a:rPr lang="en-US" sz="2400" b="0" i="1" smtClean="0">
                          <a:solidFill>
                            <a:schemeClr val="tx2"/>
                          </a:solidFill>
                          <a:latin typeface="Cambria Math"/>
                          <a:ea typeface="Cambria Math"/>
                          <a:sym typeface="Symbol" pitchFamily="79" charset="2"/>
                        </a:rPr>
                        <m:t>∙</m:t>
                      </m:r>
                      <m:sSub>
                        <m:sSubPr>
                          <m:ctrlPr>
                            <a:rPr lang="en-US" sz="2400" b="0" i="1" smtClean="0">
                              <a:solidFill>
                                <a:schemeClr val="tx2"/>
                              </a:solidFill>
                              <a:latin typeface="Cambria Math" panose="02040503050406030204" pitchFamily="18" charset="0"/>
                              <a:ea typeface="Cambria Math"/>
                              <a:sym typeface="Symbol" pitchFamily="79" charset="2"/>
                            </a:rPr>
                          </m:ctrlPr>
                        </m:sSubPr>
                        <m:e>
                          <m:r>
                            <a:rPr lang="en-US" sz="2400" b="0" i="1" smtClean="0">
                              <a:solidFill>
                                <a:schemeClr val="tx2"/>
                              </a:solidFill>
                              <a:latin typeface="Cambria Math"/>
                              <a:ea typeface="Cambria Math"/>
                              <a:sym typeface="Symbol" pitchFamily="79" charset="2"/>
                            </a:rPr>
                            <m:t>𝐵</m:t>
                          </m:r>
                        </m:e>
                        <m:sub>
                          <m:r>
                            <a:rPr lang="en-US" sz="2400" b="0" i="1" smtClean="0">
                              <a:solidFill>
                                <a:schemeClr val="tx2"/>
                              </a:solidFill>
                              <a:latin typeface="Cambria Math"/>
                              <a:ea typeface="Cambria Math"/>
                              <a:sym typeface="Symbol" pitchFamily="79" charset="2"/>
                            </a:rPr>
                            <m:t>⊥</m:t>
                          </m:r>
                        </m:sub>
                      </m:sSub>
                      <m:r>
                        <a:rPr lang="en-US" sz="2400" b="0" i="1" smtClean="0">
                          <a:solidFill>
                            <a:schemeClr val="tx2"/>
                          </a:solidFill>
                          <a:latin typeface="Cambria Math"/>
                          <a:ea typeface="Cambria Math"/>
                          <a:sym typeface="Symbol" pitchFamily="79" charset="2"/>
                        </a:rPr>
                        <m:t>∙</m:t>
                      </m:r>
                      <m:r>
                        <a:rPr lang="en-US" sz="2400" b="0" i="1" smtClean="0">
                          <a:solidFill>
                            <a:schemeClr val="tx2"/>
                          </a:solidFill>
                          <a:latin typeface="Cambria Math"/>
                          <a:ea typeface="Cambria Math"/>
                          <a:sym typeface="Symbol" pitchFamily="79" charset="2"/>
                        </a:rPr>
                        <m:t>𝐴</m:t>
                      </m:r>
                    </m:oMath>
                  </m:oMathPara>
                </a14:m>
                <a:endParaRPr lang="en-US" sz="2400" b="0" dirty="0">
                  <a:solidFill>
                    <a:schemeClr val="tx2"/>
                  </a:solidFill>
                  <a:latin typeface="Arial" charset="0"/>
                  <a:ea typeface="Cambria Math"/>
                  <a:sym typeface="Symbol" pitchFamily="79" charset="2"/>
                </a:endParaRPr>
              </a:p>
            </p:txBody>
          </p:sp>
        </mc:Choice>
        <mc:Fallback>
          <p:sp>
            <p:nvSpPr>
              <p:cNvPr id="10" name="TextBox 9">
                <a:extLst>
                  <a:ext uri="{FF2B5EF4-FFF2-40B4-BE49-F238E27FC236}">
                    <a16:creationId xmlns:a16="http://schemas.microsoft.com/office/drawing/2014/main" id="{9BF546DF-7E63-4E12-9EDD-BC7271B49C94}"/>
                  </a:ext>
                </a:extLst>
              </p:cNvPr>
              <p:cNvSpPr txBox="1">
                <a:spLocks noRot="1" noChangeAspect="1" noMove="1" noResize="1" noEditPoints="1" noAdjustHandles="1" noChangeArrowheads="1" noChangeShapeType="1" noTextEdit="1"/>
              </p:cNvSpPr>
              <p:nvPr/>
            </p:nvSpPr>
            <p:spPr>
              <a:xfrm>
                <a:off x="746745" y="2775145"/>
                <a:ext cx="4572000" cy="498598"/>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Grp="1" noChangeArrowheads="1"/>
          </p:cNvSpPr>
          <p:nvPr>
            <p:ph type="title"/>
          </p:nvPr>
        </p:nvSpPr>
        <p:spPr>
          <a:xfrm>
            <a:off x="0" y="193675"/>
            <a:ext cx="9144000" cy="2397125"/>
          </a:xfrm>
        </p:spPr>
        <p:txBody>
          <a:bodyPr/>
          <a:lstStyle/>
          <a:p>
            <a:pPr>
              <a:lnSpc>
                <a:spcPct val="90000"/>
              </a:lnSpc>
            </a:pPr>
            <a:r>
              <a:rPr lang="en-US" sz="2800">
                <a:solidFill>
                  <a:srgbClr val="EFFF5D"/>
                </a:solidFill>
                <a:latin typeface="Comic Sans MS" pitchFamily="66" charset="0"/>
              </a:rPr>
              <a:t>A coil of wire with 50 turns has a uniform magnetic field of 0.4 T passing through the coil perpendicular to its plane.  The coil encloses an area of 0.03 m</a:t>
            </a:r>
            <a:r>
              <a:rPr lang="en-US" sz="2800" baseline="30000">
                <a:solidFill>
                  <a:srgbClr val="EFFF5D"/>
                </a:solidFill>
                <a:latin typeface="Comic Sans MS" pitchFamily="66" charset="0"/>
              </a:rPr>
              <a:t>2</a:t>
            </a:r>
            <a:r>
              <a:rPr lang="en-US" sz="2800">
                <a:solidFill>
                  <a:srgbClr val="EFFF5D"/>
                </a:solidFill>
                <a:latin typeface="Comic Sans MS" pitchFamily="66" charset="0"/>
              </a:rPr>
              <a:t>.  If the flux through the coil is reduced to zero by removing it from the field in a time of 0.25 s, what is the induced voltage in the coil?</a:t>
            </a:r>
            <a:endParaRPr lang="en-US" sz="4000">
              <a:solidFill>
                <a:srgbClr val="EFFF5D"/>
              </a:solidFill>
              <a:latin typeface="Comic Sans MS" pitchFamily="66" charset="0"/>
            </a:endParaRPr>
          </a:p>
        </p:txBody>
      </p:sp>
      <p:sp>
        <p:nvSpPr>
          <p:cNvPr id="1932291" name="Rectangle 3"/>
          <p:cNvSpPr>
            <a:spLocks noGrp="1" noChangeArrowheads="1"/>
          </p:cNvSpPr>
          <p:nvPr>
            <p:ph type="body" idx="1"/>
          </p:nvPr>
        </p:nvSpPr>
        <p:spPr>
          <a:xfrm>
            <a:off x="381000" y="2895600"/>
            <a:ext cx="8229600" cy="990600"/>
          </a:xfrm>
        </p:spPr>
        <p:txBody>
          <a:bodyPr/>
          <a:lstStyle/>
          <a:p>
            <a:pPr marL="609600" indent="-609600">
              <a:lnSpc>
                <a:spcPct val="80000"/>
              </a:lnSpc>
              <a:buFont typeface="Arial" charset="0"/>
              <a:buNone/>
            </a:pPr>
            <a:r>
              <a:rPr lang="en-US" sz="2400">
                <a:solidFill>
                  <a:schemeClr val="folHlink"/>
                </a:solidFill>
                <a:latin typeface="Comic Sans MS" pitchFamily="66" charset="0"/>
              </a:rPr>
              <a:t>a)</a:t>
            </a:r>
            <a:r>
              <a:rPr lang="en-US" sz="2400">
                <a:latin typeface="Comic Sans MS" pitchFamily="66" charset="0"/>
              </a:rPr>
              <a:t> 0.012 V     </a:t>
            </a:r>
            <a:r>
              <a:rPr lang="en-US" sz="2400">
                <a:solidFill>
                  <a:schemeClr val="folHlink"/>
                </a:solidFill>
                <a:latin typeface="Comic Sans MS" pitchFamily="66" charset="0"/>
              </a:rPr>
              <a:t>b)</a:t>
            </a:r>
            <a:r>
              <a:rPr lang="en-US" sz="2400">
                <a:latin typeface="Comic Sans MS" pitchFamily="66" charset="0"/>
              </a:rPr>
              <a:t> 0.12 V     </a:t>
            </a:r>
            <a:r>
              <a:rPr lang="en-US" sz="2400">
                <a:solidFill>
                  <a:schemeClr val="folHlink"/>
                </a:solidFill>
                <a:latin typeface="Comic Sans MS" pitchFamily="66" charset="0"/>
              </a:rPr>
              <a:t>c)</a:t>
            </a:r>
            <a:r>
              <a:rPr lang="en-US" sz="2400">
                <a:latin typeface="Comic Sans MS" pitchFamily="66" charset="0"/>
              </a:rPr>
              <a:t> 0.60 V     </a:t>
            </a:r>
            <a:r>
              <a:rPr lang="en-US" sz="2400">
                <a:solidFill>
                  <a:schemeClr val="folHlink"/>
                </a:solidFill>
                <a:latin typeface="Comic Sans MS" pitchFamily="66" charset="0"/>
              </a:rPr>
              <a:t>d)</a:t>
            </a:r>
            <a:r>
              <a:rPr lang="en-US" sz="2400">
                <a:latin typeface="Comic Sans MS" pitchFamily="66" charset="0"/>
              </a:rPr>
              <a:t> 1.5 V     </a:t>
            </a:r>
            <a:r>
              <a:rPr lang="en-US" sz="2400">
                <a:solidFill>
                  <a:schemeClr val="folHlink"/>
                </a:solidFill>
                <a:latin typeface="Comic Sans MS" pitchFamily="66" charset="0"/>
              </a:rPr>
              <a:t>e)</a:t>
            </a:r>
            <a:r>
              <a:rPr lang="en-US" sz="2400">
                <a:latin typeface="Comic Sans MS" pitchFamily="66" charset="0"/>
              </a:rPr>
              <a:t> 2.4 V</a:t>
            </a:r>
          </a:p>
        </p:txBody>
      </p:sp>
      <p:graphicFrame>
        <p:nvGraphicFramePr>
          <p:cNvPr id="1932293" name="Object 5"/>
          <p:cNvGraphicFramePr>
            <a:graphicFrameLocks noChangeAspect="1"/>
          </p:cNvGraphicFramePr>
          <p:nvPr/>
        </p:nvGraphicFramePr>
        <p:xfrm>
          <a:off x="2590800" y="3962400"/>
          <a:ext cx="3371850" cy="1533525"/>
        </p:xfrm>
        <a:graphic>
          <a:graphicData uri="http://schemas.openxmlformats.org/presentationml/2006/ole">
            <mc:AlternateContent xmlns:mc="http://schemas.openxmlformats.org/markup-compatibility/2006">
              <mc:Choice xmlns:v="urn:schemas-microsoft-com:vml" Requires="v">
                <p:oleObj name="Equation" r:id="rId3" imgW="1917700" imgH="812800" progId="Equation.3">
                  <p:embed/>
                </p:oleObj>
              </mc:Choice>
              <mc:Fallback>
                <p:oleObj name="Equation" r:id="rId3" imgW="1917700" imgH="812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t="-3651" b="-3651"/>
                      <a:stretch>
                        <a:fillRect/>
                      </a:stretch>
                    </p:blipFill>
                    <p:spPr bwMode="auto">
                      <a:xfrm>
                        <a:off x="2590800" y="3962400"/>
                        <a:ext cx="3371850" cy="15335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2294" name="Object 6"/>
          <p:cNvGraphicFramePr>
            <a:graphicFrameLocks noChangeAspect="1"/>
          </p:cNvGraphicFramePr>
          <p:nvPr/>
        </p:nvGraphicFramePr>
        <p:xfrm>
          <a:off x="6302375" y="3962400"/>
          <a:ext cx="2259013" cy="2276475"/>
        </p:xfrm>
        <a:graphic>
          <a:graphicData uri="http://schemas.openxmlformats.org/presentationml/2006/ole">
            <mc:AlternateContent xmlns:mc="http://schemas.openxmlformats.org/markup-compatibility/2006">
              <mc:Choice xmlns:v="urn:schemas-microsoft-com:vml" Requires="v">
                <p:oleObj name="Equation" r:id="rId5" imgW="1282700" imgH="1206500" progId="Equation.3">
                  <p:embed/>
                </p:oleObj>
              </mc:Choice>
              <mc:Fallback>
                <p:oleObj name="Equation" r:id="rId5" imgW="1282700" imgH="1206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t="-3651" b="-3651"/>
                      <a:stretch>
                        <a:fillRect/>
                      </a:stretch>
                    </p:blipFill>
                    <p:spPr bwMode="auto">
                      <a:xfrm>
                        <a:off x="6302375" y="3962400"/>
                        <a:ext cx="2259013" cy="22764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2295" name="Object 7"/>
          <p:cNvGraphicFramePr>
            <a:graphicFrameLocks noChangeAspect="1"/>
          </p:cNvGraphicFramePr>
          <p:nvPr/>
        </p:nvGraphicFramePr>
        <p:xfrm>
          <a:off x="838200" y="3962400"/>
          <a:ext cx="1430338" cy="2109788"/>
        </p:xfrm>
        <a:graphic>
          <a:graphicData uri="http://schemas.openxmlformats.org/presentationml/2006/ole">
            <mc:AlternateContent xmlns:mc="http://schemas.openxmlformats.org/markup-compatibility/2006">
              <mc:Choice xmlns:v="urn:schemas-microsoft-com:vml" Requires="v">
                <p:oleObj name="Equation" r:id="rId7" imgW="812800" imgH="1117600" progId="Equation.3">
                  <p:embed/>
                </p:oleObj>
              </mc:Choice>
              <mc:Fallback>
                <p:oleObj name="Equation" r:id="rId7" imgW="812800" imgH="1117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t="-3651" b="-3651"/>
                      <a:stretch>
                        <a:fillRect/>
                      </a:stretch>
                    </p:blipFill>
                    <p:spPr bwMode="auto">
                      <a:xfrm>
                        <a:off x="838200" y="3962400"/>
                        <a:ext cx="1430338" cy="21097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9DEFF2-ACFB-436B-A8B3-A2581F0FF840}"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32295"/>
                                        </p:tgtEl>
                                        <p:attrNameLst>
                                          <p:attrName>style.visibility</p:attrName>
                                        </p:attrNameLst>
                                      </p:cBhvr>
                                      <p:to>
                                        <p:strVal val="visible"/>
                                      </p:to>
                                    </p:set>
                                    <p:animEffect transition="in" filter="blinds(horizontal)">
                                      <p:cBhvr>
                                        <p:cTn id="7" dur="500"/>
                                        <p:tgtEl>
                                          <p:spTgt spid="193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32293"/>
                                        </p:tgtEl>
                                        <p:attrNameLst>
                                          <p:attrName>style.visibility</p:attrName>
                                        </p:attrNameLst>
                                      </p:cBhvr>
                                      <p:to>
                                        <p:strVal val="visible"/>
                                      </p:to>
                                    </p:set>
                                    <p:animEffect transition="in" filter="blinds(horizontal)">
                                      <p:cBhvr>
                                        <p:cTn id="12" dur="500"/>
                                        <p:tgtEl>
                                          <p:spTgt spid="193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32294"/>
                                        </p:tgtEl>
                                        <p:attrNameLst>
                                          <p:attrName>style.visibility</p:attrName>
                                        </p:attrNameLst>
                                      </p:cBhvr>
                                      <p:to>
                                        <p:strVal val="visible"/>
                                      </p:to>
                                    </p:set>
                                    <p:animEffect transition="in" filter="blinds(horizontal)">
                                      <p:cBhvr>
                                        <p:cTn id="17" dur="500"/>
                                        <p:tgtEl>
                                          <p:spTgt spid="193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733800" y="228600"/>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0" dirty="0"/>
              <a:t>Polar Light</a:t>
            </a:r>
          </a:p>
        </p:txBody>
      </p:sp>
      <p:sp>
        <p:nvSpPr>
          <p:cNvPr id="13315" name="Text Box 6"/>
          <p:cNvSpPr txBox="1">
            <a:spLocks noChangeArrowheads="1"/>
          </p:cNvSpPr>
          <p:nvPr/>
        </p:nvSpPr>
        <p:spPr bwMode="auto">
          <a:xfrm>
            <a:off x="381000" y="60198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t>High energy particles leaked out of the belt and interact with the earth atmosphere.</a:t>
            </a:r>
          </a:p>
        </p:txBody>
      </p:sp>
      <p:pic>
        <p:nvPicPr>
          <p:cNvPr id="133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2" y="1676400"/>
            <a:ext cx="492886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D3157AF-96FE-42DA-A1CD-6A1991E98683}" type="slidenum">
              <a:rPr lang="en-US" smtClean="0"/>
              <a:pPr/>
              <a:t>2</a:t>
            </a:fld>
            <a:endParaRPr lang="en-US"/>
          </a:p>
        </p:txBody>
      </p:sp>
      <p:grpSp>
        <p:nvGrpSpPr>
          <p:cNvPr id="6" name="Group 15">
            <a:extLst>
              <a:ext uri="{FF2B5EF4-FFF2-40B4-BE49-F238E27FC236}">
                <a16:creationId xmlns:a16="http://schemas.microsoft.com/office/drawing/2014/main" id="{1C9BBDEE-0679-45CD-8289-6103B4B70931}"/>
              </a:ext>
            </a:extLst>
          </p:cNvPr>
          <p:cNvGrpSpPr>
            <a:grpSpLocks/>
          </p:cNvGrpSpPr>
          <p:nvPr/>
        </p:nvGrpSpPr>
        <p:grpSpPr bwMode="auto">
          <a:xfrm>
            <a:off x="5337048" y="2838450"/>
            <a:ext cx="3810000" cy="3109913"/>
            <a:chOff x="3168" y="2304"/>
            <a:chExt cx="2400" cy="1959"/>
          </a:xfrm>
        </p:grpSpPr>
        <p:pic>
          <p:nvPicPr>
            <p:cNvPr id="7" name="Picture 8" descr="figure-26-15">
              <a:extLst>
                <a:ext uri="{FF2B5EF4-FFF2-40B4-BE49-F238E27FC236}">
                  <a16:creationId xmlns:a16="http://schemas.microsoft.com/office/drawing/2014/main" id="{17C96311-9A1A-447D-9310-3A26A9B77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304"/>
              <a:ext cx="2301"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a:extLst>
                <a:ext uri="{FF2B5EF4-FFF2-40B4-BE49-F238E27FC236}">
                  <a16:creationId xmlns:a16="http://schemas.microsoft.com/office/drawing/2014/main" id="{30CD830A-6D67-46CD-9AAD-5845443BFCAF}"/>
                </a:ext>
              </a:extLst>
            </p:cNvPr>
            <p:cNvSpPr txBox="1">
              <a:spLocks noChangeArrowheads="1"/>
            </p:cNvSpPr>
            <p:nvPr/>
          </p:nvSpPr>
          <p:spPr bwMode="auto">
            <a:xfrm>
              <a:off x="4128" y="4032"/>
              <a:ext cx="14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a:ea typeface="ＭＳ Ｐゴシック" pitchFamily="34" charset="-128"/>
                </a:rPr>
                <a:t>Van Allen belts</a:t>
              </a:r>
            </a:p>
          </p:txBody>
        </p:sp>
      </p:grpSp>
    </p:spTree>
    <p:extLst>
      <p:ext uri="{BB962C8B-B14F-4D97-AF65-F5344CB8AC3E}">
        <p14:creationId xmlns:p14="http://schemas.microsoft.com/office/powerpoint/2010/main" val="37168739"/>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685800" y="0"/>
            <a:ext cx="7772400" cy="707886"/>
          </a:xfrm>
        </p:spPr>
        <p:txBody>
          <a:bodyPr/>
          <a:lstStyle/>
          <a:p>
            <a:pPr eaLnBrk="1" hangingPunct="1"/>
            <a:endParaRPr lang="en-US" sz="4000" dirty="0"/>
          </a:p>
        </p:txBody>
      </p:sp>
      <p:sp>
        <p:nvSpPr>
          <p:cNvPr id="107523" name="Rectangle 3"/>
          <p:cNvSpPr>
            <a:spLocks noGrp="1" noChangeArrowheads="1"/>
          </p:cNvSpPr>
          <p:nvPr>
            <p:ph type="body" idx="1"/>
          </p:nvPr>
        </p:nvSpPr>
        <p:spPr>
          <a:xfrm>
            <a:off x="228600" y="685800"/>
            <a:ext cx="8686800" cy="3305175"/>
          </a:xfrm>
          <a:solidFill>
            <a:srgbClr val="FFFF00"/>
          </a:solidFill>
        </p:spPr>
        <p:txBody>
          <a:bodyPr/>
          <a:lstStyle/>
          <a:p>
            <a:pPr marL="0" indent="0" eaLnBrk="1" hangingPunct="1">
              <a:buNone/>
            </a:pPr>
            <a:r>
              <a:rPr lang="en-US" sz="2500" dirty="0">
                <a:solidFill>
                  <a:schemeClr val="bg1"/>
                </a:solidFill>
              </a:rPr>
              <a:t>Primary coil of a transformer has 1000 turns of wire and  the second coil has 10 turns of wire. The step-down voltage is 10 volt, what’s the input voltage?  </a:t>
            </a:r>
          </a:p>
        </p:txBody>
      </p:sp>
      <p:sp>
        <p:nvSpPr>
          <p:cNvPr id="107525" name="Text Box 5"/>
          <p:cNvSpPr txBox="1">
            <a:spLocks noChangeArrowheads="1"/>
          </p:cNvSpPr>
          <p:nvPr/>
        </p:nvSpPr>
        <p:spPr bwMode="auto">
          <a:xfrm>
            <a:off x="609600" y="4176244"/>
            <a:ext cx="2743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AutoNum type="alphaUcPeriod"/>
            </a:pPr>
            <a:r>
              <a:rPr lang="en-US" sz="2000" b="1" dirty="0">
                <a:latin typeface="Comic Sans MS" pitchFamily="66" charset="0"/>
              </a:rPr>
              <a:t>100V</a:t>
            </a:r>
          </a:p>
          <a:p>
            <a:pPr marL="457200" indent="-457200" eaLnBrk="1" hangingPunct="1">
              <a:buAutoNum type="alphaUcPeriod"/>
            </a:pPr>
            <a:r>
              <a:rPr lang="en-US" sz="2000" b="1" dirty="0">
                <a:latin typeface="Comic Sans MS" pitchFamily="66" charset="0"/>
              </a:rPr>
              <a:t>1000V </a:t>
            </a:r>
          </a:p>
          <a:p>
            <a:pPr marL="457200" indent="-457200" eaLnBrk="1" hangingPunct="1">
              <a:buAutoNum type="alphaUcPeriod"/>
            </a:pPr>
            <a:r>
              <a:rPr lang="en-US" sz="2000" b="1" dirty="0">
                <a:latin typeface="Comic Sans MS" pitchFamily="66" charset="0"/>
              </a:rPr>
              <a:t>20V</a:t>
            </a:r>
          </a:p>
          <a:p>
            <a:pPr marL="457200" indent="-457200" eaLnBrk="1" hangingPunct="1">
              <a:buAutoNum type="alphaUcPeriod"/>
            </a:pPr>
            <a:r>
              <a:rPr lang="en-US" sz="2000" b="1" dirty="0">
                <a:latin typeface="Comic Sans MS" pitchFamily="66" charset="0"/>
              </a:rPr>
              <a:t>15V</a:t>
            </a:r>
          </a:p>
          <a:p>
            <a:pPr marL="457200" indent="-457200" eaLnBrk="1" hangingPunct="1">
              <a:buAutoNum type="alphaUcPeriod"/>
            </a:pPr>
            <a:r>
              <a:rPr lang="en-US" sz="2000" b="1" dirty="0">
                <a:latin typeface="Comic Sans MS" pitchFamily="66" charset="0"/>
              </a:rPr>
              <a:t>30V</a:t>
            </a:r>
            <a:endParaRPr lang="el-GR" sz="2000" b="1" dirty="0">
              <a:latin typeface="Comic Sans MS" pitchFamily="66" charset="0"/>
            </a:endParaRPr>
          </a:p>
        </p:txBody>
      </p:sp>
      <p:sp>
        <p:nvSpPr>
          <p:cNvPr id="2" name="Slide Number Placeholder 1"/>
          <p:cNvSpPr>
            <a:spLocks noGrp="1"/>
          </p:cNvSpPr>
          <p:nvPr>
            <p:ph type="sldNum" sz="quarter" idx="12"/>
          </p:nvPr>
        </p:nvSpPr>
        <p:spPr/>
        <p:txBody>
          <a:bodyPr/>
          <a:lstStyle/>
          <a:p>
            <a:fld id="{239DEFF2-ACFB-436B-A8B3-A2581F0FF840}" type="slidenum">
              <a:rPr lang="en-US" smtClean="0"/>
              <a:pPr/>
              <a:t>20</a:t>
            </a:fld>
            <a:endParaRPr lang="en-US"/>
          </a:p>
        </p:txBody>
      </p:sp>
    </p:spTree>
    <p:extLst>
      <p:ext uri="{BB962C8B-B14F-4D97-AF65-F5344CB8AC3E}">
        <p14:creationId xmlns:p14="http://schemas.microsoft.com/office/powerpoint/2010/main" val="2151966619"/>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body" idx="1"/>
          </p:nvPr>
        </p:nvSpPr>
        <p:spPr>
          <a:xfrm>
            <a:off x="685800" y="609600"/>
            <a:ext cx="7772400" cy="5867400"/>
          </a:xfrm>
        </p:spPr>
        <p:txBody>
          <a:bodyPr/>
          <a:lstStyle/>
          <a:p>
            <a:pPr>
              <a:lnSpc>
                <a:spcPct val="80000"/>
              </a:lnSpc>
              <a:spcBef>
                <a:spcPct val="30000"/>
              </a:spcBef>
            </a:pPr>
            <a:r>
              <a:rPr lang="en-US" sz="2400" dirty="0"/>
              <a:t>High voltages are desirable for long-distance transmission of electrical power.</a:t>
            </a:r>
          </a:p>
          <a:p>
            <a:pPr lvl="1">
              <a:lnSpc>
                <a:spcPct val="80000"/>
              </a:lnSpc>
              <a:spcBef>
                <a:spcPct val="30000"/>
              </a:spcBef>
            </a:pPr>
            <a:endParaRPr lang="en-US" sz="2000" dirty="0"/>
          </a:p>
          <a:p>
            <a:pPr lvl="1">
              <a:lnSpc>
                <a:spcPct val="80000"/>
              </a:lnSpc>
              <a:spcBef>
                <a:spcPct val="30000"/>
              </a:spcBef>
            </a:pPr>
            <a:r>
              <a:rPr lang="en-US" sz="2000" dirty="0"/>
              <a:t>The higher the voltage, the lower the current needed to transmit a given amount of power.</a:t>
            </a:r>
          </a:p>
          <a:p>
            <a:pPr lvl="1">
              <a:lnSpc>
                <a:spcPct val="80000"/>
              </a:lnSpc>
              <a:spcBef>
                <a:spcPct val="30000"/>
              </a:spcBef>
            </a:pPr>
            <a:endParaRPr lang="en-US" sz="2000" dirty="0"/>
          </a:p>
          <a:p>
            <a:pPr lvl="1">
              <a:lnSpc>
                <a:spcPct val="80000"/>
              </a:lnSpc>
              <a:spcBef>
                <a:spcPct val="30000"/>
              </a:spcBef>
            </a:pPr>
            <a:r>
              <a:rPr lang="en-US" sz="2000" dirty="0"/>
              <a:t>Minimizing the current minimizes the heat lost to resistive heating (</a:t>
            </a:r>
            <a:r>
              <a:rPr lang="en-US" sz="2000" i="1" dirty="0">
                <a:solidFill>
                  <a:srgbClr val="FFF18D"/>
                </a:solidFill>
                <a:latin typeface="Times New Roman" pitchFamily="18" charset="0"/>
              </a:rPr>
              <a:t>P</a:t>
            </a:r>
            <a:r>
              <a:rPr lang="en-US" sz="2000" dirty="0">
                <a:solidFill>
                  <a:srgbClr val="FFF18D"/>
                </a:solidFill>
              </a:rPr>
              <a:t>=</a:t>
            </a:r>
            <a:r>
              <a:rPr lang="en-US" sz="2000" i="1" dirty="0">
                <a:solidFill>
                  <a:srgbClr val="FFF18D"/>
                </a:solidFill>
                <a:latin typeface="Times New Roman" pitchFamily="18" charset="0"/>
              </a:rPr>
              <a:t>I</a:t>
            </a:r>
            <a:r>
              <a:rPr lang="en-US" sz="2000" baseline="30000" dirty="0">
                <a:solidFill>
                  <a:srgbClr val="FFF18D"/>
                </a:solidFill>
              </a:rPr>
              <a:t>2</a:t>
            </a:r>
            <a:r>
              <a:rPr lang="en-US" sz="2000" i="1" dirty="0">
                <a:solidFill>
                  <a:srgbClr val="FFF18D"/>
                </a:solidFill>
                <a:latin typeface="Times New Roman" pitchFamily="18" charset="0"/>
              </a:rPr>
              <a:t>R</a:t>
            </a:r>
            <a:r>
              <a:rPr lang="en-US" sz="2000" dirty="0"/>
              <a:t>).</a:t>
            </a:r>
          </a:p>
          <a:p>
            <a:pPr lvl="1">
              <a:lnSpc>
                <a:spcPct val="80000"/>
              </a:lnSpc>
              <a:spcBef>
                <a:spcPct val="30000"/>
              </a:spcBef>
            </a:pPr>
            <a:endParaRPr lang="en-US" sz="2000" dirty="0"/>
          </a:p>
          <a:p>
            <a:pPr lvl="1">
              <a:lnSpc>
                <a:spcPct val="80000"/>
              </a:lnSpc>
              <a:spcBef>
                <a:spcPct val="30000"/>
              </a:spcBef>
            </a:pPr>
            <a:r>
              <a:rPr lang="en-US" sz="2000" dirty="0"/>
              <a:t>Transmission voltages as high as 230 kV = 230,000 V are not unusual.</a:t>
            </a:r>
          </a:p>
        </p:txBody>
      </p:sp>
      <p:sp>
        <p:nvSpPr>
          <p:cNvPr id="2" name="Slide Number Placeholder 1"/>
          <p:cNvSpPr>
            <a:spLocks noGrp="1"/>
          </p:cNvSpPr>
          <p:nvPr>
            <p:ph type="sldNum" sz="quarter" idx="12"/>
          </p:nvPr>
        </p:nvSpPr>
        <p:spPr/>
        <p:txBody>
          <a:bodyPr/>
          <a:lstStyle/>
          <a:p>
            <a:fld id="{239DEFF2-ACFB-436B-A8B3-A2581F0FF84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685800" y="0"/>
            <a:ext cx="7772400" cy="707886"/>
          </a:xfrm>
        </p:spPr>
        <p:txBody>
          <a:bodyPr/>
          <a:lstStyle/>
          <a:p>
            <a:pPr eaLnBrk="1" hangingPunct="1"/>
            <a:r>
              <a:rPr lang="en-US" sz="4000" dirty="0"/>
              <a:t>Quiz:</a:t>
            </a:r>
          </a:p>
        </p:txBody>
      </p:sp>
      <p:sp>
        <p:nvSpPr>
          <p:cNvPr id="107523" name="Rectangle 3"/>
          <p:cNvSpPr>
            <a:spLocks noGrp="1" noChangeArrowheads="1"/>
          </p:cNvSpPr>
          <p:nvPr>
            <p:ph type="body" idx="1"/>
          </p:nvPr>
        </p:nvSpPr>
        <p:spPr>
          <a:xfrm>
            <a:off x="70658" y="685800"/>
            <a:ext cx="8686800" cy="4343400"/>
          </a:xfrm>
          <a:solidFill>
            <a:srgbClr val="FFFF00"/>
          </a:solidFill>
        </p:spPr>
        <p:txBody>
          <a:bodyPr/>
          <a:lstStyle/>
          <a:p>
            <a:pPr marL="0" indent="0" eaLnBrk="1" hangingPunct="1">
              <a:buNone/>
            </a:pPr>
            <a:r>
              <a:rPr lang="en-US" sz="2500" dirty="0">
                <a:solidFill>
                  <a:schemeClr val="bg1"/>
                </a:solidFill>
              </a:rPr>
              <a:t>Transformer is designed to step down line voltage of 110V to 22V.  Primary coil has 400 turns of wire.</a:t>
            </a:r>
          </a:p>
          <a:p>
            <a:pPr marL="0" indent="0" eaLnBrk="1" hangingPunct="1">
              <a:buNone/>
            </a:pPr>
            <a:r>
              <a:rPr lang="en-US" sz="2500" dirty="0">
                <a:solidFill>
                  <a:schemeClr val="bg1"/>
                </a:solidFill>
              </a:rPr>
              <a:t>How many turns of wire on secondary coil?</a:t>
            </a:r>
          </a:p>
          <a:p>
            <a:pPr marL="0" indent="0" eaLnBrk="1" hangingPunct="1">
              <a:buNone/>
            </a:pPr>
            <a:endParaRPr lang="en-US" sz="2500" dirty="0">
              <a:solidFill>
                <a:schemeClr val="bg1"/>
              </a:solidFill>
            </a:endParaRPr>
          </a:p>
          <a:p>
            <a:pPr marL="0" indent="0" eaLnBrk="1" hangingPunct="1">
              <a:buNone/>
            </a:pPr>
            <a:r>
              <a:rPr lang="en-US" sz="2500" dirty="0">
                <a:solidFill>
                  <a:schemeClr val="bg1"/>
                </a:solidFill>
              </a:rPr>
              <a:t>A). 80 turns </a:t>
            </a:r>
          </a:p>
          <a:p>
            <a:pPr marL="0" indent="0" eaLnBrk="1" hangingPunct="1">
              <a:buNone/>
            </a:pPr>
            <a:r>
              <a:rPr lang="en-US" sz="2500" dirty="0">
                <a:solidFill>
                  <a:schemeClr val="bg1"/>
                </a:solidFill>
              </a:rPr>
              <a:t>B). 160 turns </a:t>
            </a:r>
          </a:p>
          <a:p>
            <a:pPr marL="0" indent="0" eaLnBrk="1" hangingPunct="1">
              <a:buNone/>
            </a:pPr>
            <a:r>
              <a:rPr lang="en-US" sz="2500" dirty="0">
                <a:solidFill>
                  <a:schemeClr val="bg1"/>
                </a:solidFill>
              </a:rPr>
              <a:t>C). 200 turns</a:t>
            </a:r>
          </a:p>
          <a:p>
            <a:pPr marL="0" indent="0" eaLnBrk="1" hangingPunct="1">
              <a:buNone/>
            </a:pPr>
            <a:r>
              <a:rPr lang="en-US" sz="2500" dirty="0">
                <a:solidFill>
                  <a:schemeClr val="bg1"/>
                </a:solidFill>
              </a:rPr>
              <a:t>D). 15 turns. </a:t>
            </a:r>
          </a:p>
          <a:p>
            <a:pPr marL="0" indent="0" eaLnBrk="1" hangingPunct="1">
              <a:buNone/>
            </a:pPr>
            <a:r>
              <a:rPr lang="en-US" sz="2500" dirty="0">
                <a:solidFill>
                  <a:schemeClr val="bg1"/>
                </a:solidFill>
              </a:rPr>
              <a:t>E). 20 turns </a:t>
            </a:r>
          </a:p>
        </p:txBody>
      </p:sp>
      <p:sp>
        <p:nvSpPr>
          <p:cNvPr id="107524" name="Text Box 4"/>
          <p:cNvSpPr txBox="1">
            <a:spLocks noChangeArrowheads="1"/>
          </p:cNvSpPr>
          <p:nvPr/>
        </p:nvSpPr>
        <p:spPr bwMode="auto">
          <a:xfrm>
            <a:off x="299258" y="54102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latin typeface="Comic Sans MS" pitchFamily="66" charset="0"/>
              </a:rPr>
              <a:t>a) </a:t>
            </a:r>
            <a:r>
              <a:rPr lang="el-GR" sz="2000" b="1" dirty="0">
                <a:latin typeface="Comic Sans MS" pitchFamily="66" charset="0"/>
              </a:rPr>
              <a:t>Δ</a:t>
            </a:r>
            <a:r>
              <a:rPr lang="en-US" sz="2000" b="1" dirty="0">
                <a:latin typeface="Comic Sans MS" pitchFamily="66" charset="0"/>
              </a:rPr>
              <a:t>V</a:t>
            </a:r>
            <a:r>
              <a:rPr lang="en-US" sz="2000" b="1" baseline="-25000" dirty="0">
                <a:latin typeface="Comic Sans MS" pitchFamily="66" charset="0"/>
              </a:rPr>
              <a:t>2</a:t>
            </a:r>
            <a:r>
              <a:rPr lang="en-US" sz="2000" b="1" dirty="0">
                <a:latin typeface="Comic Sans MS" pitchFamily="66" charset="0"/>
              </a:rPr>
              <a:t>/ </a:t>
            </a:r>
            <a:r>
              <a:rPr lang="el-GR" sz="2000" b="1" dirty="0">
                <a:latin typeface="Comic Sans MS" pitchFamily="66" charset="0"/>
              </a:rPr>
              <a:t>Δ</a:t>
            </a:r>
            <a:r>
              <a:rPr lang="en-US" sz="2000" b="1" dirty="0">
                <a:latin typeface="Comic Sans MS" pitchFamily="66" charset="0"/>
              </a:rPr>
              <a:t>V</a:t>
            </a:r>
            <a:r>
              <a:rPr lang="en-US" sz="2000" b="1" baseline="-25000" dirty="0">
                <a:latin typeface="Comic Sans MS" pitchFamily="66" charset="0"/>
              </a:rPr>
              <a:t>1</a:t>
            </a:r>
            <a:r>
              <a:rPr lang="en-US" sz="2000" b="1" dirty="0">
                <a:latin typeface="Comic Sans MS" pitchFamily="66" charset="0"/>
              </a:rPr>
              <a:t> = N</a:t>
            </a:r>
            <a:r>
              <a:rPr lang="en-US" sz="2000" b="1" baseline="-25000" dirty="0">
                <a:latin typeface="Comic Sans MS" pitchFamily="66" charset="0"/>
              </a:rPr>
              <a:t>2</a:t>
            </a:r>
            <a:r>
              <a:rPr lang="en-US" sz="2000" b="1" dirty="0">
                <a:latin typeface="Comic Sans MS" pitchFamily="66" charset="0"/>
              </a:rPr>
              <a:t>/N</a:t>
            </a:r>
            <a:r>
              <a:rPr lang="en-US" sz="2000" b="1" baseline="-25000" dirty="0">
                <a:latin typeface="Comic Sans MS" pitchFamily="66" charset="0"/>
              </a:rPr>
              <a:t>1</a:t>
            </a:r>
            <a:r>
              <a:rPr lang="en-US" sz="2000" b="1" dirty="0">
                <a:latin typeface="Comic Sans MS" pitchFamily="66" charset="0"/>
              </a:rPr>
              <a:t>  ,  N</a:t>
            </a:r>
            <a:r>
              <a:rPr lang="en-US" sz="2000" b="1" baseline="-25000" dirty="0">
                <a:latin typeface="Comic Sans MS" pitchFamily="66" charset="0"/>
              </a:rPr>
              <a:t>2</a:t>
            </a:r>
            <a:r>
              <a:rPr lang="en-US" sz="2000" b="1" dirty="0">
                <a:latin typeface="Comic Sans MS" pitchFamily="66" charset="0"/>
              </a:rPr>
              <a:t> = N</a:t>
            </a:r>
            <a:r>
              <a:rPr lang="en-US" sz="2000" b="1" baseline="-25000" dirty="0">
                <a:latin typeface="Comic Sans MS" pitchFamily="66" charset="0"/>
              </a:rPr>
              <a:t>1</a:t>
            </a:r>
            <a:r>
              <a:rPr lang="en-US" sz="2000" b="1" dirty="0">
                <a:latin typeface="Comic Sans MS" pitchFamily="66" charset="0"/>
              </a:rPr>
              <a:t>(</a:t>
            </a:r>
            <a:r>
              <a:rPr lang="el-GR" sz="2000" b="1" dirty="0">
                <a:latin typeface="Comic Sans MS" pitchFamily="66" charset="0"/>
              </a:rPr>
              <a:t>Δ</a:t>
            </a:r>
            <a:r>
              <a:rPr lang="en-US" sz="2000" b="1" dirty="0">
                <a:latin typeface="Comic Sans MS" pitchFamily="66" charset="0"/>
              </a:rPr>
              <a:t>V</a:t>
            </a:r>
            <a:r>
              <a:rPr lang="en-US" sz="2000" b="1" baseline="-25000" dirty="0">
                <a:latin typeface="Comic Sans MS" pitchFamily="66" charset="0"/>
              </a:rPr>
              <a:t>2</a:t>
            </a:r>
            <a:r>
              <a:rPr lang="en-US" sz="2000" b="1" dirty="0">
                <a:latin typeface="Comic Sans MS" pitchFamily="66" charset="0"/>
              </a:rPr>
              <a:t>/ </a:t>
            </a:r>
            <a:r>
              <a:rPr lang="el-GR" sz="2000" b="1" dirty="0">
                <a:latin typeface="Comic Sans MS" pitchFamily="66" charset="0"/>
              </a:rPr>
              <a:t>Δ</a:t>
            </a:r>
            <a:r>
              <a:rPr lang="en-US" sz="2000" b="1" dirty="0">
                <a:latin typeface="Comic Sans MS" pitchFamily="66" charset="0"/>
              </a:rPr>
              <a:t>V</a:t>
            </a:r>
            <a:r>
              <a:rPr lang="en-US" sz="2000" b="1" baseline="-25000" dirty="0">
                <a:latin typeface="Comic Sans MS" pitchFamily="66" charset="0"/>
              </a:rPr>
              <a:t>1</a:t>
            </a:r>
            <a:r>
              <a:rPr lang="en-US" sz="2000" b="1" dirty="0">
                <a:latin typeface="Comic Sans MS" pitchFamily="66" charset="0"/>
              </a:rPr>
              <a:t>) = 400(22/110) = 80 turns</a:t>
            </a:r>
            <a:endParaRPr lang="el-GR" sz="2000" b="1" dirty="0">
              <a:latin typeface="Comic Sans MS" pitchFamily="66" charset="0"/>
            </a:endParaRPr>
          </a:p>
        </p:txBody>
      </p:sp>
      <p:sp>
        <p:nvSpPr>
          <p:cNvPr id="2" name="Slide Number Placeholder 1"/>
          <p:cNvSpPr>
            <a:spLocks noGrp="1"/>
          </p:cNvSpPr>
          <p:nvPr>
            <p:ph type="sldNum" sz="quarter" idx="12"/>
          </p:nvPr>
        </p:nvSpPr>
        <p:spPr/>
        <p:txBody>
          <a:bodyPr/>
          <a:lstStyle/>
          <a:p>
            <a:fld id="{239DEFF2-ACFB-436B-A8B3-A2581F0FF840}" type="slidenum">
              <a:rPr lang="en-US" smtClean="0"/>
              <a:pPr/>
              <a:t>22</a:t>
            </a:fld>
            <a:endParaRPr lang="en-US"/>
          </a:p>
        </p:txBody>
      </p:sp>
    </p:spTree>
    <p:extLst>
      <p:ext uri="{BB962C8B-B14F-4D97-AF65-F5344CB8AC3E}">
        <p14:creationId xmlns:p14="http://schemas.microsoft.com/office/powerpoint/2010/main" val="156656241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Rectangle 2"/>
          <p:cNvSpPr>
            <a:spLocks noGrp="1" noChangeArrowheads="1"/>
          </p:cNvSpPr>
          <p:nvPr>
            <p:ph type="body" idx="1"/>
          </p:nvPr>
        </p:nvSpPr>
        <p:spPr>
          <a:xfrm>
            <a:off x="0" y="381000"/>
            <a:ext cx="8915400" cy="5791200"/>
          </a:xfrm>
        </p:spPr>
        <p:txBody>
          <a:bodyPr/>
          <a:lstStyle/>
          <a:p>
            <a:pPr>
              <a:lnSpc>
                <a:spcPct val="80000"/>
              </a:lnSpc>
              <a:spcBef>
                <a:spcPct val="30000"/>
              </a:spcBef>
            </a:pPr>
            <a:r>
              <a:rPr lang="en-US" sz="2800" dirty="0"/>
              <a:t>The magnetic field produced by a coil of wire will be stronger than one produced by a single loop carrying the same current.</a:t>
            </a:r>
          </a:p>
          <a:p>
            <a:pPr lvl="1">
              <a:lnSpc>
                <a:spcPct val="80000"/>
              </a:lnSpc>
              <a:spcBef>
                <a:spcPct val="30000"/>
              </a:spcBef>
            </a:pPr>
            <a:r>
              <a:rPr lang="en-US" sz="2400" dirty="0">
                <a:solidFill>
                  <a:srgbClr val="FFD0C8"/>
                </a:solidFill>
              </a:rPr>
              <a:t>The magnetic field produced by each loop all add together.</a:t>
            </a:r>
          </a:p>
          <a:p>
            <a:pPr lvl="1">
              <a:lnSpc>
                <a:spcPct val="80000"/>
              </a:lnSpc>
              <a:spcBef>
                <a:spcPct val="30000"/>
              </a:spcBef>
            </a:pPr>
            <a:endParaRPr lang="en-US" sz="2400" dirty="0">
              <a:solidFill>
                <a:srgbClr val="FFD0C8"/>
              </a:solidFill>
            </a:endParaRPr>
          </a:p>
          <a:p>
            <a:pPr lvl="1">
              <a:lnSpc>
                <a:spcPct val="80000"/>
              </a:lnSpc>
              <a:spcBef>
                <a:spcPct val="30000"/>
              </a:spcBef>
            </a:pPr>
            <a:r>
              <a:rPr lang="en-US" sz="2400" dirty="0">
                <a:solidFill>
                  <a:srgbClr val="FFD0C8"/>
                </a:solidFill>
              </a:rPr>
              <a:t>The resulting field </a:t>
            </a:r>
          </a:p>
          <a:p>
            <a:pPr lvl="1">
              <a:lnSpc>
                <a:spcPct val="80000"/>
              </a:lnSpc>
              <a:spcBef>
                <a:spcPct val="0"/>
              </a:spcBef>
              <a:buFont typeface="Wingdings" pitchFamily="2" charset="2"/>
              <a:buNone/>
            </a:pPr>
            <a:r>
              <a:rPr lang="en-US" sz="2400" dirty="0">
                <a:solidFill>
                  <a:srgbClr val="FFD0C8"/>
                </a:solidFill>
              </a:rPr>
              <a:t>	strength </a:t>
            </a:r>
            <a:r>
              <a:rPr lang="en-US" sz="2400" dirty="0">
                <a:solidFill>
                  <a:srgbClr val="FF0000"/>
                </a:solidFill>
              </a:rPr>
              <a:t>is proportional </a:t>
            </a:r>
          </a:p>
          <a:p>
            <a:pPr lvl="1">
              <a:lnSpc>
                <a:spcPct val="80000"/>
              </a:lnSpc>
              <a:spcBef>
                <a:spcPct val="0"/>
              </a:spcBef>
              <a:buFont typeface="Wingdings" pitchFamily="2" charset="2"/>
              <a:buNone/>
            </a:pPr>
            <a:r>
              <a:rPr lang="en-US" sz="2400" dirty="0">
                <a:solidFill>
                  <a:srgbClr val="FF0000"/>
                </a:solidFill>
              </a:rPr>
              <a:t>	to the number of turns </a:t>
            </a:r>
          </a:p>
          <a:p>
            <a:pPr lvl="1">
              <a:lnSpc>
                <a:spcPct val="80000"/>
              </a:lnSpc>
              <a:spcBef>
                <a:spcPct val="0"/>
              </a:spcBef>
              <a:buFont typeface="Wingdings" pitchFamily="2" charset="2"/>
              <a:buNone/>
            </a:pPr>
            <a:r>
              <a:rPr lang="en-US" sz="2400" dirty="0">
                <a:solidFill>
                  <a:srgbClr val="FFD0C8"/>
                </a:solidFill>
              </a:rPr>
              <a:t>	</a:t>
            </a:r>
            <a:r>
              <a:rPr lang="en-US" sz="2400" i="1" dirty="0">
                <a:solidFill>
                  <a:srgbClr val="FFD0C8"/>
                </a:solidFill>
              </a:rPr>
              <a:t>N</a:t>
            </a:r>
            <a:r>
              <a:rPr lang="en-US" sz="2400" dirty="0">
                <a:solidFill>
                  <a:srgbClr val="FFD0C8"/>
                </a:solidFill>
              </a:rPr>
              <a:t> that are wound on </a:t>
            </a:r>
          </a:p>
          <a:p>
            <a:pPr lvl="1">
              <a:lnSpc>
                <a:spcPct val="80000"/>
              </a:lnSpc>
              <a:spcBef>
                <a:spcPct val="0"/>
              </a:spcBef>
              <a:buFont typeface="Wingdings" pitchFamily="2" charset="2"/>
              <a:buNone/>
            </a:pPr>
            <a:r>
              <a:rPr lang="en-US" sz="2400" dirty="0">
                <a:solidFill>
                  <a:srgbClr val="FFD0C8"/>
                </a:solidFill>
              </a:rPr>
              <a:t>	the coil.</a:t>
            </a:r>
          </a:p>
          <a:p>
            <a:pPr lvl="1">
              <a:lnSpc>
                <a:spcPct val="80000"/>
              </a:lnSpc>
              <a:spcBef>
                <a:spcPct val="30000"/>
              </a:spcBef>
            </a:pPr>
            <a:endParaRPr lang="en-US" sz="2400" dirty="0">
              <a:solidFill>
                <a:srgbClr val="FFD0C8"/>
              </a:solidFill>
            </a:endParaRPr>
          </a:p>
          <a:p>
            <a:pPr lvl="1">
              <a:lnSpc>
                <a:spcPct val="80000"/>
              </a:lnSpc>
              <a:spcBef>
                <a:spcPct val="30000"/>
              </a:spcBef>
            </a:pPr>
            <a:r>
              <a:rPr lang="en-US" sz="2400" dirty="0">
                <a:solidFill>
                  <a:srgbClr val="FFD0C8"/>
                </a:solidFill>
              </a:rPr>
              <a:t>The torque on the coil,</a:t>
            </a:r>
          </a:p>
          <a:p>
            <a:pPr lvl="1">
              <a:lnSpc>
                <a:spcPct val="80000"/>
              </a:lnSpc>
              <a:spcBef>
                <a:spcPct val="0"/>
              </a:spcBef>
              <a:buFont typeface="Wingdings" pitchFamily="2" charset="2"/>
              <a:buNone/>
            </a:pPr>
            <a:r>
              <a:rPr lang="en-US" sz="2400" dirty="0">
                <a:solidFill>
                  <a:srgbClr val="FFD0C8"/>
                </a:solidFill>
              </a:rPr>
              <a:t>	when placed in an </a:t>
            </a:r>
          </a:p>
          <a:p>
            <a:pPr lvl="1">
              <a:lnSpc>
                <a:spcPct val="80000"/>
              </a:lnSpc>
              <a:spcBef>
                <a:spcPct val="0"/>
              </a:spcBef>
              <a:buFont typeface="Wingdings" pitchFamily="2" charset="2"/>
              <a:buNone/>
            </a:pPr>
            <a:r>
              <a:rPr lang="en-US" sz="2400" dirty="0">
                <a:solidFill>
                  <a:srgbClr val="FFD0C8"/>
                </a:solidFill>
              </a:rPr>
              <a:t>	external magnetic field, </a:t>
            </a:r>
          </a:p>
          <a:p>
            <a:pPr lvl="1">
              <a:lnSpc>
                <a:spcPct val="80000"/>
              </a:lnSpc>
              <a:spcBef>
                <a:spcPct val="0"/>
              </a:spcBef>
              <a:buFont typeface="Wingdings" pitchFamily="2" charset="2"/>
              <a:buNone/>
            </a:pPr>
            <a:r>
              <a:rPr lang="en-US" sz="2400" dirty="0">
                <a:solidFill>
                  <a:srgbClr val="FFD0C8"/>
                </a:solidFill>
              </a:rPr>
              <a:t>	</a:t>
            </a:r>
            <a:r>
              <a:rPr lang="en-US" sz="2400" dirty="0">
                <a:solidFill>
                  <a:srgbClr val="FF0000"/>
                </a:solidFill>
              </a:rPr>
              <a:t>is also proportional to </a:t>
            </a:r>
          </a:p>
          <a:p>
            <a:pPr lvl="1">
              <a:lnSpc>
                <a:spcPct val="80000"/>
              </a:lnSpc>
              <a:spcBef>
                <a:spcPct val="0"/>
              </a:spcBef>
              <a:buFont typeface="Wingdings" pitchFamily="2" charset="2"/>
              <a:buNone/>
            </a:pPr>
            <a:r>
              <a:rPr lang="en-US" sz="2400" dirty="0">
                <a:solidFill>
                  <a:srgbClr val="FF0000"/>
                </a:solidFill>
              </a:rPr>
              <a:t>	both the current and </a:t>
            </a:r>
          </a:p>
          <a:p>
            <a:pPr lvl="1">
              <a:lnSpc>
                <a:spcPct val="80000"/>
              </a:lnSpc>
              <a:spcBef>
                <a:spcPct val="0"/>
              </a:spcBef>
              <a:buFont typeface="Wingdings" pitchFamily="2" charset="2"/>
              <a:buNone/>
            </a:pPr>
            <a:r>
              <a:rPr lang="en-US" sz="2400" dirty="0">
                <a:solidFill>
                  <a:srgbClr val="FF0000"/>
                </a:solidFill>
              </a:rPr>
              <a:t>	the number of turns </a:t>
            </a:r>
            <a:r>
              <a:rPr lang="en-US" sz="2400" dirty="0">
                <a:solidFill>
                  <a:srgbClr val="FFD0C8"/>
                </a:solidFill>
              </a:rPr>
              <a:t>in </a:t>
            </a:r>
          </a:p>
          <a:p>
            <a:pPr lvl="1">
              <a:lnSpc>
                <a:spcPct val="80000"/>
              </a:lnSpc>
              <a:spcBef>
                <a:spcPct val="0"/>
              </a:spcBef>
              <a:buFont typeface="Wingdings" pitchFamily="2" charset="2"/>
              <a:buNone/>
            </a:pPr>
            <a:r>
              <a:rPr lang="en-US" sz="2400" dirty="0">
                <a:solidFill>
                  <a:srgbClr val="FFD0C8"/>
                </a:solidFill>
              </a:rPr>
              <a:t>	the coil.</a:t>
            </a:r>
          </a:p>
        </p:txBody>
      </p:sp>
      <p:pic>
        <p:nvPicPr>
          <p:cNvPr id="1917955" name="Picture 3" descr="14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0"/>
            <a:ext cx="4584700"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2"/>
          <p:cNvSpPr>
            <a:spLocks noGrp="1" noChangeArrowheads="1"/>
          </p:cNvSpPr>
          <p:nvPr>
            <p:ph type="title"/>
          </p:nvPr>
        </p:nvSpPr>
        <p:spPr>
          <a:xfrm>
            <a:off x="304800" y="228600"/>
            <a:ext cx="4572000" cy="1554163"/>
          </a:xfrm>
        </p:spPr>
        <p:txBody>
          <a:bodyPr/>
          <a:lstStyle/>
          <a:p>
            <a:r>
              <a:rPr lang="en-US" sz="3200" dirty="0">
                <a:solidFill>
                  <a:srgbClr val="EFFF5D"/>
                </a:solidFill>
                <a:latin typeface="Comic Sans MS" pitchFamily="66" charset="0"/>
              </a:rPr>
              <a:t>Can we utilize the similarities between a current-carrying coil of wire and a magnet?</a:t>
            </a:r>
            <a:endParaRPr lang="en-US" sz="4000" dirty="0">
              <a:solidFill>
                <a:srgbClr val="EFFF5D"/>
              </a:solidFill>
              <a:latin typeface="Comic Sans MS" pitchFamily="66" charset="0"/>
            </a:endParaRPr>
          </a:p>
        </p:txBody>
      </p:sp>
      <p:sp>
        <p:nvSpPr>
          <p:cNvPr id="1858564" name="Text Box 4"/>
          <p:cNvSpPr txBox="1">
            <a:spLocks noChangeArrowheads="1"/>
          </p:cNvSpPr>
          <p:nvPr/>
        </p:nvSpPr>
        <p:spPr bwMode="auto">
          <a:xfrm>
            <a:off x="228600" y="2146280"/>
            <a:ext cx="4038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spcBef>
                <a:spcPct val="30000"/>
              </a:spcBef>
              <a:buClr>
                <a:schemeClr val="tx2"/>
              </a:buClr>
              <a:buFontTx/>
              <a:buChar char="•"/>
            </a:pPr>
            <a:r>
              <a:rPr lang="en-US" sz="2000" dirty="0">
                <a:latin typeface="Arial" charset="0"/>
              </a:rPr>
              <a:t>The atom dipoles usually point to random direction. </a:t>
            </a:r>
          </a:p>
          <a:p>
            <a:pPr algn="just">
              <a:lnSpc>
                <a:spcPct val="90000"/>
              </a:lnSpc>
              <a:spcBef>
                <a:spcPct val="30000"/>
              </a:spcBef>
              <a:buClr>
                <a:schemeClr val="tx2"/>
              </a:buClr>
              <a:buFontTx/>
              <a:buChar char="•"/>
            </a:pPr>
            <a:r>
              <a:rPr lang="en-US" sz="2000" dirty="0">
                <a:latin typeface="Arial" charset="0"/>
              </a:rPr>
              <a:t>By winding a coil around a steel needle or nail, the magnetic field produced is enhanced since atom dipoles are aligned to point to the same direction</a:t>
            </a:r>
          </a:p>
          <a:p>
            <a:pPr algn="just">
              <a:lnSpc>
                <a:spcPct val="90000"/>
              </a:lnSpc>
              <a:spcBef>
                <a:spcPct val="30000"/>
              </a:spcBef>
              <a:buClr>
                <a:schemeClr val="tx2"/>
              </a:buClr>
              <a:buFontTx/>
              <a:buChar char="•"/>
            </a:pPr>
            <a:r>
              <a:rPr lang="en-US" sz="2000" dirty="0">
                <a:latin typeface="Arial" charset="0"/>
              </a:rPr>
              <a:t>The nail then behaves like a magnet that is stronger than most natural magnets.</a:t>
            </a:r>
          </a:p>
          <a:p>
            <a:pPr algn="just">
              <a:lnSpc>
                <a:spcPct val="90000"/>
              </a:lnSpc>
              <a:spcBef>
                <a:spcPct val="30000"/>
              </a:spcBef>
              <a:buClr>
                <a:schemeClr val="tx2"/>
              </a:buClr>
              <a:buFontTx/>
              <a:buChar char="•"/>
            </a:pPr>
            <a:r>
              <a:rPr lang="en-US" sz="2000" dirty="0">
                <a:latin typeface="Arial" charset="0"/>
              </a:rPr>
              <a:t>This is an </a:t>
            </a:r>
            <a:r>
              <a:rPr lang="en-US" sz="2000" b="1" i="1" dirty="0">
                <a:solidFill>
                  <a:schemeClr val="accent1"/>
                </a:solidFill>
                <a:latin typeface="Arial" charset="0"/>
              </a:rPr>
              <a:t>electromagnet</a:t>
            </a:r>
            <a:r>
              <a:rPr lang="en-US" sz="2000" dirty="0">
                <a:latin typeface="Arial" charset="0"/>
              </a:rPr>
              <a:t>.</a:t>
            </a:r>
          </a:p>
        </p:txBody>
      </p:sp>
      <p:grpSp>
        <p:nvGrpSpPr>
          <p:cNvPr id="5" name="Group 1090"/>
          <p:cNvGrpSpPr>
            <a:grpSpLocks/>
          </p:cNvGrpSpPr>
          <p:nvPr/>
        </p:nvGrpSpPr>
        <p:grpSpPr bwMode="auto">
          <a:xfrm>
            <a:off x="381000" y="5334000"/>
            <a:ext cx="3124200" cy="1219200"/>
            <a:chOff x="288" y="3312"/>
            <a:chExt cx="1968" cy="768"/>
          </a:xfrm>
        </p:grpSpPr>
        <p:grpSp>
          <p:nvGrpSpPr>
            <p:cNvPr id="6" name="Group 1034"/>
            <p:cNvGrpSpPr>
              <a:grpSpLocks/>
            </p:cNvGrpSpPr>
            <p:nvPr/>
          </p:nvGrpSpPr>
          <p:grpSpPr bwMode="auto">
            <a:xfrm>
              <a:off x="288" y="3312"/>
              <a:ext cx="576" cy="768"/>
              <a:chOff x="3024" y="3360"/>
              <a:chExt cx="576" cy="768"/>
            </a:xfrm>
          </p:grpSpPr>
          <p:sp>
            <p:nvSpPr>
              <p:cNvPr id="28" name="Oval 1035"/>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29" name="Oval 1036"/>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Rectangle 1037"/>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Line 1038"/>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1039"/>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040"/>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1041"/>
            <p:cNvGrpSpPr>
              <a:grpSpLocks/>
            </p:cNvGrpSpPr>
            <p:nvPr/>
          </p:nvGrpSpPr>
          <p:grpSpPr bwMode="auto">
            <a:xfrm>
              <a:off x="1200" y="3312"/>
              <a:ext cx="576" cy="768"/>
              <a:chOff x="3024" y="3360"/>
              <a:chExt cx="576" cy="768"/>
            </a:xfrm>
          </p:grpSpPr>
          <p:sp>
            <p:nvSpPr>
              <p:cNvPr id="22" name="Oval 1042"/>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23" name="Oval 1043"/>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Rectangle 1044"/>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Line 1045"/>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46"/>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47"/>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1048"/>
            <p:cNvGrpSpPr>
              <a:grpSpLocks/>
            </p:cNvGrpSpPr>
            <p:nvPr/>
          </p:nvGrpSpPr>
          <p:grpSpPr bwMode="auto">
            <a:xfrm>
              <a:off x="720" y="3312"/>
              <a:ext cx="576" cy="768"/>
              <a:chOff x="3024" y="3360"/>
              <a:chExt cx="576" cy="768"/>
            </a:xfrm>
          </p:grpSpPr>
          <p:sp>
            <p:nvSpPr>
              <p:cNvPr id="16" name="Oval 1049"/>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7" name="Oval 1050"/>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1051"/>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Line 1052"/>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053"/>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054"/>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1055"/>
            <p:cNvGrpSpPr>
              <a:grpSpLocks/>
            </p:cNvGrpSpPr>
            <p:nvPr/>
          </p:nvGrpSpPr>
          <p:grpSpPr bwMode="auto">
            <a:xfrm>
              <a:off x="1680" y="3312"/>
              <a:ext cx="576" cy="768"/>
              <a:chOff x="3024" y="3360"/>
              <a:chExt cx="576" cy="768"/>
            </a:xfrm>
          </p:grpSpPr>
          <p:sp>
            <p:nvSpPr>
              <p:cNvPr id="10" name="Oval 1056"/>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1" name="Oval 1057"/>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058"/>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Line 1059"/>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060"/>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61"/>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pic>
        <p:nvPicPr>
          <p:cNvPr id="194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109" y="92424"/>
            <a:ext cx="4152900" cy="226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242" y="2433733"/>
            <a:ext cx="3330633" cy="411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4</a:t>
            </a:fld>
            <a:endParaRPr lang="en-US"/>
          </a:p>
        </p:txBody>
      </p:sp>
    </p:spTree>
    <p:extLst>
      <p:ext uri="{BB962C8B-B14F-4D97-AF65-F5344CB8AC3E}">
        <p14:creationId xmlns:p14="http://schemas.microsoft.com/office/powerpoint/2010/main" val="37120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2"/>
          <p:cNvSpPr>
            <a:spLocks noGrp="1" noChangeArrowheads="1"/>
          </p:cNvSpPr>
          <p:nvPr>
            <p:ph type="body" idx="1"/>
          </p:nvPr>
        </p:nvSpPr>
        <p:spPr>
          <a:xfrm>
            <a:off x="0" y="228600"/>
            <a:ext cx="8915400" cy="5105400"/>
          </a:xfrm>
        </p:spPr>
        <p:txBody>
          <a:bodyPr/>
          <a:lstStyle/>
          <a:p>
            <a:pPr>
              <a:lnSpc>
                <a:spcPct val="80000"/>
              </a:lnSpc>
              <a:spcBef>
                <a:spcPct val="30000"/>
              </a:spcBef>
            </a:pPr>
            <a:r>
              <a:rPr lang="en-US" sz="2400" dirty="0"/>
              <a:t>Consider a rectangular loop:</a:t>
            </a:r>
          </a:p>
          <a:p>
            <a:pPr lvl="1">
              <a:lnSpc>
                <a:spcPct val="80000"/>
              </a:lnSpc>
              <a:spcBef>
                <a:spcPct val="30000"/>
              </a:spcBef>
            </a:pPr>
            <a:r>
              <a:rPr lang="en-US" sz="2000" dirty="0">
                <a:solidFill>
                  <a:srgbClr val="C6FFD0"/>
                </a:solidFill>
              </a:rPr>
              <a:t>Each segment of the rectangular loop is a straight wire.</a:t>
            </a:r>
          </a:p>
          <a:p>
            <a:pPr lvl="1">
              <a:lnSpc>
                <a:spcPct val="80000"/>
              </a:lnSpc>
              <a:spcBef>
                <a:spcPct val="30000"/>
              </a:spcBef>
            </a:pPr>
            <a:endParaRPr lang="en-US" sz="2000" dirty="0">
              <a:solidFill>
                <a:srgbClr val="C6FFD0"/>
              </a:solidFill>
            </a:endParaRPr>
          </a:p>
          <a:p>
            <a:pPr lvl="1">
              <a:lnSpc>
                <a:spcPct val="80000"/>
              </a:lnSpc>
              <a:spcBef>
                <a:spcPct val="30000"/>
              </a:spcBef>
            </a:pPr>
            <a:r>
              <a:rPr lang="en-US" sz="2000" dirty="0">
                <a:solidFill>
                  <a:srgbClr val="C6FFD0"/>
                </a:solidFill>
              </a:rPr>
              <a:t>The force on each segment is given by </a:t>
            </a:r>
            <a:r>
              <a:rPr lang="en-US" sz="2000" i="1" dirty="0">
                <a:solidFill>
                  <a:srgbClr val="FFBF8A"/>
                </a:solidFill>
                <a:latin typeface="Times New Roman" pitchFamily="18" charset="0"/>
              </a:rPr>
              <a:t>F=</a:t>
            </a:r>
            <a:r>
              <a:rPr lang="en-US" sz="2000" i="1" dirty="0" err="1">
                <a:solidFill>
                  <a:srgbClr val="FFBF8A"/>
                </a:solidFill>
                <a:latin typeface="Times New Roman" pitchFamily="18" charset="0"/>
              </a:rPr>
              <a:t>IlB</a:t>
            </a:r>
            <a:r>
              <a:rPr lang="en-US" sz="2000" i="1" dirty="0">
                <a:solidFill>
                  <a:srgbClr val="C6FFD0"/>
                </a:solidFill>
                <a:latin typeface="Times New Roman" pitchFamily="18" charset="0"/>
              </a:rPr>
              <a:t>.</a:t>
            </a:r>
          </a:p>
          <a:p>
            <a:pPr lvl="1">
              <a:lnSpc>
                <a:spcPct val="80000"/>
              </a:lnSpc>
              <a:spcBef>
                <a:spcPct val="30000"/>
              </a:spcBef>
            </a:pPr>
            <a:endParaRPr lang="en-US" sz="2000" dirty="0">
              <a:solidFill>
                <a:srgbClr val="C6FFD0"/>
              </a:solidFill>
            </a:endParaRPr>
          </a:p>
          <a:p>
            <a:pPr lvl="1">
              <a:lnSpc>
                <a:spcPct val="80000"/>
              </a:lnSpc>
              <a:spcBef>
                <a:spcPct val="30000"/>
              </a:spcBef>
            </a:pPr>
            <a:r>
              <a:rPr lang="en-US" sz="2000" dirty="0">
                <a:solidFill>
                  <a:srgbClr val="C6FFD0"/>
                </a:solidFill>
              </a:rPr>
              <a:t>Using the right-hand rule, you can verify that the loop will tend to rotate in the direction indicated.</a:t>
            </a:r>
          </a:p>
          <a:p>
            <a:pPr lvl="1">
              <a:lnSpc>
                <a:spcPct val="80000"/>
              </a:lnSpc>
              <a:spcBef>
                <a:spcPct val="30000"/>
              </a:spcBef>
            </a:pPr>
            <a:endParaRPr lang="en-US" sz="2000" dirty="0">
              <a:solidFill>
                <a:srgbClr val="C6FFD0"/>
              </a:solidFill>
            </a:endParaRPr>
          </a:p>
          <a:p>
            <a:pPr lvl="1">
              <a:lnSpc>
                <a:spcPct val="80000"/>
              </a:lnSpc>
              <a:spcBef>
                <a:spcPct val="30000"/>
              </a:spcBef>
            </a:pPr>
            <a:r>
              <a:rPr lang="en-US" sz="2000" dirty="0">
                <a:solidFill>
                  <a:srgbClr val="C6FFD0"/>
                </a:solidFill>
              </a:rPr>
              <a:t>The forces on the two ends of </a:t>
            </a:r>
          </a:p>
          <a:p>
            <a:pPr lvl="1">
              <a:lnSpc>
                <a:spcPct val="80000"/>
              </a:lnSpc>
              <a:spcBef>
                <a:spcPct val="0"/>
              </a:spcBef>
              <a:buFont typeface="Wingdings" pitchFamily="2" charset="2"/>
              <a:buNone/>
            </a:pPr>
            <a:r>
              <a:rPr lang="en-US" sz="2000" dirty="0">
                <a:solidFill>
                  <a:srgbClr val="C6FFD0"/>
                </a:solidFill>
              </a:rPr>
              <a:t>	the loop produce no torque </a:t>
            </a:r>
          </a:p>
          <a:p>
            <a:pPr lvl="1">
              <a:lnSpc>
                <a:spcPct val="80000"/>
              </a:lnSpc>
              <a:spcBef>
                <a:spcPct val="0"/>
              </a:spcBef>
              <a:buFont typeface="Wingdings" pitchFamily="2" charset="2"/>
              <a:buNone/>
            </a:pPr>
            <a:r>
              <a:rPr lang="en-US" sz="2000" dirty="0">
                <a:solidFill>
                  <a:srgbClr val="C6FFD0"/>
                </a:solidFill>
              </a:rPr>
              <a:t>	about center of the loop,  </a:t>
            </a:r>
          </a:p>
          <a:p>
            <a:pPr lvl="1">
              <a:lnSpc>
                <a:spcPct val="80000"/>
              </a:lnSpc>
              <a:spcBef>
                <a:spcPct val="0"/>
              </a:spcBef>
              <a:buFont typeface="Wingdings" pitchFamily="2" charset="2"/>
              <a:buNone/>
            </a:pPr>
            <a:r>
              <a:rPr lang="en-US" sz="2000" dirty="0">
                <a:solidFill>
                  <a:srgbClr val="C6FFD0"/>
                </a:solidFill>
              </a:rPr>
              <a:t>	because their lines of action  </a:t>
            </a:r>
          </a:p>
          <a:p>
            <a:pPr lvl="1">
              <a:lnSpc>
                <a:spcPct val="80000"/>
              </a:lnSpc>
              <a:spcBef>
                <a:spcPct val="0"/>
              </a:spcBef>
              <a:buFont typeface="Wingdings" pitchFamily="2" charset="2"/>
              <a:buNone/>
            </a:pPr>
            <a:r>
              <a:rPr lang="en-US" sz="2000" dirty="0">
                <a:solidFill>
                  <a:srgbClr val="C6FFD0"/>
                </a:solidFill>
              </a:rPr>
              <a:t>	pass through the center of the </a:t>
            </a:r>
          </a:p>
          <a:p>
            <a:pPr lvl="1">
              <a:lnSpc>
                <a:spcPct val="80000"/>
              </a:lnSpc>
              <a:spcBef>
                <a:spcPct val="0"/>
              </a:spcBef>
              <a:buFont typeface="Wingdings" pitchFamily="2" charset="2"/>
              <a:buNone/>
            </a:pPr>
            <a:r>
              <a:rPr lang="en-US" sz="2000" dirty="0">
                <a:solidFill>
                  <a:srgbClr val="C6FFD0"/>
                </a:solidFill>
              </a:rPr>
              <a:t>	loop.</a:t>
            </a:r>
          </a:p>
          <a:p>
            <a:pPr lvl="1">
              <a:lnSpc>
                <a:spcPct val="80000"/>
              </a:lnSpc>
              <a:spcBef>
                <a:spcPct val="30000"/>
              </a:spcBef>
            </a:pPr>
            <a:endParaRPr lang="en-US" sz="2000" dirty="0">
              <a:solidFill>
                <a:srgbClr val="C6FFD0"/>
              </a:solidFill>
            </a:endParaRPr>
          </a:p>
          <a:p>
            <a:pPr lvl="1">
              <a:lnSpc>
                <a:spcPct val="80000"/>
              </a:lnSpc>
              <a:spcBef>
                <a:spcPct val="30000"/>
              </a:spcBef>
            </a:pPr>
            <a:r>
              <a:rPr lang="en-US" sz="2000" dirty="0">
                <a:solidFill>
                  <a:srgbClr val="C6FFD0"/>
                </a:solidFill>
              </a:rPr>
              <a:t>The forces on the other two  </a:t>
            </a:r>
          </a:p>
          <a:p>
            <a:pPr lvl="1">
              <a:lnSpc>
                <a:spcPct val="80000"/>
              </a:lnSpc>
              <a:spcBef>
                <a:spcPct val="0"/>
              </a:spcBef>
              <a:buFont typeface="Wingdings" pitchFamily="2" charset="2"/>
              <a:buNone/>
            </a:pPr>
            <a:r>
              <a:rPr lang="en-US" sz="2000" dirty="0">
                <a:solidFill>
                  <a:srgbClr val="C6FFD0"/>
                </a:solidFill>
              </a:rPr>
              <a:t>	sides combine to produce a  </a:t>
            </a:r>
          </a:p>
          <a:p>
            <a:pPr lvl="1">
              <a:lnSpc>
                <a:spcPct val="80000"/>
              </a:lnSpc>
              <a:spcBef>
                <a:spcPct val="0"/>
              </a:spcBef>
              <a:buFont typeface="Wingdings" pitchFamily="2" charset="2"/>
              <a:buNone/>
            </a:pPr>
            <a:r>
              <a:rPr lang="en-US" sz="2000" dirty="0">
                <a:solidFill>
                  <a:srgbClr val="C6FFD0"/>
                </a:solidFill>
              </a:rPr>
              <a:t>	torque that tends to line up the </a:t>
            </a:r>
          </a:p>
          <a:p>
            <a:pPr lvl="1">
              <a:lnSpc>
                <a:spcPct val="80000"/>
              </a:lnSpc>
              <a:spcBef>
                <a:spcPct val="0"/>
              </a:spcBef>
              <a:buFont typeface="Wingdings" pitchFamily="2" charset="2"/>
              <a:buNone/>
            </a:pPr>
            <a:r>
              <a:rPr lang="en-US" sz="2000" dirty="0">
                <a:solidFill>
                  <a:srgbClr val="C6FFD0"/>
                </a:solidFill>
              </a:rPr>
              <a:t>	plane of the loop perpendicular </a:t>
            </a:r>
          </a:p>
          <a:p>
            <a:pPr lvl="1">
              <a:lnSpc>
                <a:spcPct val="80000"/>
              </a:lnSpc>
              <a:spcBef>
                <a:spcPct val="0"/>
              </a:spcBef>
              <a:buFont typeface="Wingdings" pitchFamily="2" charset="2"/>
              <a:buNone/>
            </a:pPr>
            <a:r>
              <a:rPr lang="en-US" sz="2000" dirty="0">
                <a:solidFill>
                  <a:srgbClr val="C6FFD0"/>
                </a:solidFill>
              </a:rPr>
              <a:t>	to the magnetic field.</a:t>
            </a:r>
          </a:p>
        </p:txBody>
      </p:sp>
      <p:pic>
        <p:nvPicPr>
          <p:cNvPr id="4" name="Picture 4" descr="F29_2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366" y="2590800"/>
            <a:ext cx="268904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epb14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572000"/>
            <a:ext cx="2743200" cy="217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5"/>
            <a:ext cx="7772400" cy="1446550"/>
          </a:xfrm>
        </p:spPr>
        <p:txBody>
          <a:bodyPr/>
          <a:lstStyle/>
          <a:p>
            <a:r>
              <a:rPr lang="en-US" dirty="0"/>
              <a:t>Electric Motor Model (6B-15)</a:t>
            </a:r>
          </a:p>
        </p:txBody>
      </p:sp>
      <p:sp>
        <p:nvSpPr>
          <p:cNvPr id="3" name="Content Placeholder 2"/>
          <p:cNvSpPr>
            <a:spLocks noGrp="1"/>
          </p:cNvSpPr>
          <p:nvPr>
            <p:ph idx="1"/>
          </p:nvPr>
        </p:nvSpPr>
        <p:spPr/>
        <p:txBody>
          <a:bodyPr/>
          <a:lstStyle/>
          <a:p>
            <a:endParaRPr lang="en-US" dirty="0"/>
          </a:p>
        </p:txBody>
      </p:sp>
      <p:pic>
        <p:nvPicPr>
          <p:cNvPr id="5" name="Picture 4" descr="D:\Users\hudsong\Pictures\2012-11-20 Demos\Demos 1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183" y="1828800"/>
            <a:ext cx="5943600" cy="4455795"/>
          </a:xfrm>
          <a:prstGeom prst="rect">
            <a:avLst/>
          </a:prstGeom>
          <a:noFill/>
          <a:ln>
            <a:noFill/>
          </a:ln>
        </p:spPr>
      </p:pic>
      <p:sp>
        <p:nvSpPr>
          <p:cNvPr id="4" name="Slide Number Placeholder 3"/>
          <p:cNvSpPr>
            <a:spLocks noGrp="1"/>
          </p:cNvSpPr>
          <p:nvPr>
            <p:ph type="sldNum" sz="quarter" idx="12"/>
          </p:nvPr>
        </p:nvSpPr>
        <p:spPr/>
        <p:txBody>
          <a:bodyPr/>
          <a:lstStyle/>
          <a:p>
            <a:fld id="{239DEFF2-ACFB-436B-A8B3-A2581F0FF840}" type="slidenum">
              <a:rPr lang="en-US" smtClean="0"/>
              <a:pPr/>
              <a:t>6</a:t>
            </a:fld>
            <a:endParaRPr lang="en-US"/>
          </a:p>
        </p:txBody>
      </p:sp>
    </p:spTree>
    <p:extLst>
      <p:ext uri="{BB962C8B-B14F-4D97-AF65-F5344CB8AC3E}">
        <p14:creationId xmlns:p14="http://schemas.microsoft.com/office/powerpoint/2010/main" val="2122503564"/>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381000" y="3175"/>
            <a:ext cx="8382000" cy="2528888"/>
          </a:xfrm>
        </p:spPr>
        <p:txBody>
          <a:bodyPr/>
          <a:lstStyle/>
          <a:p>
            <a:r>
              <a:rPr lang="en-US" sz="3200">
                <a:solidFill>
                  <a:srgbClr val="EFFF5D"/>
                </a:solidFill>
                <a:latin typeface="Comic Sans MS" pitchFamily="66" charset="0"/>
              </a:rPr>
              <a:t>A current-carrying rectangular loop of wire is placed in an external magnetic field as shown.  In what direction will this loop tend to rotate as a result of the magnetic torque exerted on it?</a:t>
            </a:r>
            <a:endParaRPr lang="en-US" sz="4000">
              <a:solidFill>
                <a:srgbClr val="EFFF5D"/>
              </a:solidFill>
              <a:latin typeface="Comic Sans MS" pitchFamily="66" charset="0"/>
            </a:endParaRPr>
          </a:p>
        </p:txBody>
      </p:sp>
      <p:sp>
        <p:nvSpPr>
          <p:cNvPr id="1129475" name="Rectangle 3"/>
          <p:cNvSpPr>
            <a:spLocks noGrp="1" noChangeArrowheads="1"/>
          </p:cNvSpPr>
          <p:nvPr>
            <p:ph type="body" idx="1"/>
          </p:nvPr>
        </p:nvSpPr>
        <p:spPr>
          <a:xfrm>
            <a:off x="533400" y="2667000"/>
            <a:ext cx="3505200" cy="990600"/>
          </a:xfrm>
        </p:spPr>
        <p:txBody>
          <a:bodyPr/>
          <a:lstStyle/>
          <a:p>
            <a:pPr marL="609600" indent="-609600">
              <a:lnSpc>
                <a:spcPct val="80000"/>
              </a:lnSpc>
              <a:buFont typeface="Arial" charset="0"/>
              <a:buAutoNum type="alphaLcParenR"/>
            </a:pPr>
            <a:r>
              <a:rPr lang="en-US" sz="2000">
                <a:latin typeface="Comic Sans MS" pitchFamily="66" charset="0"/>
              </a:rPr>
              <a:t>Clockwise</a:t>
            </a:r>
          </a:p>
          <a:p>
            <a:pPr marL="609600" indent="-609600">
              <a:lnSpc>
                <a:spcPct val="80000"/>
              </a:lnSpc>
              <a:buFont typeface="Arial" charset="0"/>
              <a:buAutoNum type="alphaLcParenR"/>
            </a:pPr>
            <a:r>
              <a:rPr lang="en-US" sz="2000">
                <a:latin typeface="Comic Sans MS" pitchFamily="66" charset="0"/>
              </a:rPr>
              <a:t>Counterclockwise</a:t>
            </a:r>
          </a:p>
        </p:txBody>
      </p:sp>
      <p:sp>
        <p:nvSpPr>
          <p:cNvPr id="1129476" name="Text Box 4"/>
          <p:cNvSpPr txBox="1">
            <a:spLocks noChangeArrowheads="1"/>
          </p:cNvSpPr>
          <p:nvPr/>
        </p:nvSpPr>
        <p:spPr bwMode="auto">
          <a:xfrm>
            <a:off x="304800" y="4724400"/>
            <a:ext cx="5181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latin typeface="Arial" charset="0"/>
              </a:rPr>
              <a:t>The loop will rotate counterclockwise. </a:t>
            </a:r>
          </a:p>
          <a:p>
            <a:r>
              <a:rPr lang="en-US" sz="2000">
                <a:latin typeface="Arial" charset="0"/>
              </a:rPr>
              <a:t>The forces on the long arms are outward and because they do not share a common line of action, impart a counterclockwise torque on the loop. </a:t>
            </a:r>
          </a:p>
        </p:txBody>
      </p:sp>
      <p:pic>
        <p:nvPicPr>
          <p:cNvPr id="1129480" name="Picture 8" descr="14_p29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810000"/>
            <a:ext cx="3413125"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9495" name="Group 23"/>
          <p:cNvGrpSpPr>
            <a:grpSpLocks/>
          </p:cNvGrpSpPr>
          <p:nvPr/>
        </p:nvGrpSpPr>
        <p:grpSpPr bwMode="auto">
          <a:xfrm>
            <a:off x="2895600" y="2514600"/>
            <a:ext cx="3733800" cy="2209800"/>
            <a:chOff x="1824" y="1584"/>
            <a:chExt cx="2352" cy="1392"/>
          </a:xfrm>
        </p:grpSpPr>
        <p:sp>
          <p:nvSpPr>
            <p:cNvPr id="1129491" name="Rectangle 19"/>
            <p:cNvSpPr>
              <a:spLocks noChangeArrowheads="1"/>
            </p:cNvSpPr>
            <p:nvPr/>
          </p:nvSpPr>
          <p:spPr bwMode="auto">
            <a:xfrm>
              <a:off x="1824" y="2256"/>
              <a:ext cx="8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EFFF5D"/>
                  </a:solidFill>
                </a:rPr>
                <a:t>End view</a:t>
              </a:r>
            </a:p>
          </p:txBody>
        </p:sp>
        <p:sp>
          <p:nvSpPr>
            <p:cNvPr id="1129483" name="Line 11"/>
            <p:cNvSpPr>
              <a:spLocks noChangeShapeType="1"/>
            </p:cNvSpPr>
            <p:nvPr/>
          </p:nvSpPr>
          <p:spPr bwMode="auto">
            <a:xfrm>
              <a:off x="2218" y="1730"/>
              <a:ext cx="280" cy="0"/>
            </a:xfrm>
            <a:prstGeom prst="line">
              <a:avLst/>
            </a:prstGeom>
            <a:noFill/>
            <a:ln w="76200">
              <a:solidFill>
                <a:srgbClr val="FF9900"/>
              </a:solidFill>
              <a:round/>
              <a:headEnd type="stealth" w="med" len="med"/>
              <a:tailEnd/>
            </a:ln>
            <a:effectLst>
              <a:outerShdw dist="63493" dir="18299978" algn="ctr" rotWithShape="0">
                <a:schemeClr val="bg2">
                  <a:alpha val="89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4" name="Line 12"/>
            <p:cNvSpPr>
              <a:spLocks noChangeShapeType="1"/>
            </p:cNvSpPr>
            <p:nvPr/>
          </p:nvSpPr>
          <p:spPr bwMode="auto">
            <a:xfrm>
              <a:off x="3848" y="2976"/>
              <a:ext cx="280" cy="0"/>
            </a:xfrm>
            <a:prstGeom prst="line">
              <a:avLst/>
            </a:prstGeom>
            <a:noFill/>
            <a:ln w="76200">
              <a:solidFill>
                <a:srgbClr val="FF9900"/>
              </a:solidFill>
              <a:round/>
              <a:headEnd/>
              <a:tailEnd type="stealth" w="med" len="med"/>
            </a:ln>
            <a:effectLst>
              <a:outerShdw dist="63493" dir="18299978" algn="ctr" rotWithShape="0">
                <a:schemeClr val="bg2">
                  <a:alpha val="89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5" name="Line 13"/>
            <p:cNvSpPr>
              <a:spLocks noChangeShapeType="1"/>
            </p:cNvSpPr>
            <p:nvPr/>
          </p:nvSpPr>
          <p:spPr bwMode="auto">
            <a:xfrm>
              <a:off x="2498" y="1730"/>
              <a:ext cx="1678" cy="1246"/>
            </a:xfrm>
            <a:prstGeom prst="line">
              <a:avLst/>
            </a:prstGeom>
            <a:noFill/>
            <a:ln w="76200">
              <a:solidFill>
                <a:srgbClr val="FF9900"/>
              </a:solidFill>
              <a:round/>
              <a:headEnd type="stealth" w="med" len="med"/>
              <a:tailEnd/>
            </a:ln>
            <a:effectLst>
              <a:outerShdw dist="63493" dir="18299978" algn="ctr" rotWithShape="0">
                <a:schemeClr val="bg2">
                  <a:alpha val="89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7" name="Line 15"/>
            <p:cNvSpPr>
              <a:spLocks noChangeShapeType="1"/>
            </p:cNvSpPr>
            <p:nvPr/>
          </p:nvSpPr>
          <p:spPr bwMode="auto">
            <a:xfrm flipV="1">
              <a:off x="2708" y="1584"/>
              <a:ext cx="0" cy="1392"/>
            </a:xfrm>
            <a:prstGeom prst="line">
              <a:avLst/>
            </a:prstGeom>
            <a:noFill/>
            <a:ln w="127000">
              <a:solidFill>
                <a:srgbClr val="00FFFF"/>
              </a:solidFill>
              <a:round/>
              <a:headEnd/>
              <a:tailEnd type="triangle" w="med" len="med"/>
            </a:ln>
            <a:effectLst>
              <a:outerShdw dist="50799" dir="19620020" algn="ctr" rotWithShape="0">
                <a:schemeClr val="accent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8" name="Line 16"/>
            <p:cNvSpPr>
              <a:spLocks noChangeShapeType="1"/>
            </p:cNvSpPr>
            <p:nvPr/>
          </p:nvSpPr>
          <p:spPr bwMode="auto">
            <a:xfrm flipV="1">
              <a:off x="3197" y="1584"/>
              <a:ext cx="0" cy="1392"/>
            </a:xfrm>
            <a:prstGeom prst="line">
              <a:avLst/>
            </a:prstGeom>
            <a:noFill/>
            <a:ln w="127000">
              <a:solidFill>
                <a:srgbClr val="00FFFF"/>
              </a:solidFill>
              <a:round/>
              <a:headEnd/>
              <a:tailEnd type="triangle" w="med" len="med"/>
            </a:ln>
            <a:effectLst>
              <a:outerShdw dist="50799" dir="19620020" algn="ctr" rotWithShape="0">
                <a:schemeClr val="accent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9" name="Line 17"/>
            <p:cNvSpPr>
              <a:spLocks noChangeShapeType="1"/>
            </p:cNvSpPr>
            <p:nvPr/>
          </p:nvSpPr>
          <p:spPr bwMode="auto">
            <a:xfrm flipV="1">
              <a:off x="3687" y="1584"/>
              <a:ext cx="0" cy="1392"/>
            </a:xfrm>
            <a:prstGeom prst="line">
              <a:avLst/>
            </a:prstGeom>
            <a:noFill/>
            <a:ln w="127000">
              <a:solidFill>
                <a:srgbClr val="00FFFF"/>
              </a:solidFill>
              <a:round/>
              <a:headEnd/>
              <a:tailEnd type="triangle" w="med" len="med"/>
            </a:ln>
            <a:effectLst>
              <a:outerShdw dist="50799" dir="19620020" algn="ctr" rotWithShape="0">
                <a:schemeClr val="accent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9482" name="Line 10"/>
            <p:cNvSpPr>
              <a:spLocks noChangeShapeType="1"/>
            </p:cNvSpPr>
            <p:nvPr/>
          </p:nvSpPr>
          <p:spPr bwMode="auto">
            <a:xfrm>
              <a:off x="2218" y="1730"/>
              <a:ext cx="1678" cy="1246"/>
            </a:xfrm>
            <a:prstGeom prst="line">
              <a:avLst/>
            </a:prstGeom>
            <a:noFill/>
            <a:ln w="76200">
              <a:solidFill>
                <a:srgbClr val="FF9900"/>
              </a:solidFill>
              <a:round/>
              <a:headEnd/>
              <a:tailEnd type="stealth" w="med" len="med"/>
            </a:ln>
            <a:effectLst>
              <a:outerShdw dist="63493" dir="18299978" algn="ctr" rotWithShape="0">
                <a:schemeClr val="bg2">
                  <a:alpha val="89000"/>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 name="Right Arrow 1"/>
          <p:cNvSpPr/>
          <p:nvPr/>
        </p:nvSpPr>
        <p:spPr bwMode="auto">
          <a:xfrm>
            <a:off x="6658313" y="4400826"/>
            <a:ext cx="1295400" cy="6521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Left Arrow 2"/>
          <p:cNvSpPr/>
          <p:nvPr/>
        </p:nvSpPr>
        <p:spPr bwMode="auto">
          <a:xfrm>
            <a:off x="2696369" y="2514600"/>
            <a:ext cx="824706" cy="37782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Slide Number Placeholder 3"/>
          <p:cNvSpPr>
            <a:spLocks noGrp="1"/>
          </p:cNvSpPr>
          <p:nvPr>
            <p:ph type="sldNum" sz="quarter" idx="12"/>
          </p:nvPr>
        </p:nvSpPr>
        <p:spPr/>
        <p:txBody>
          <a:bodyPr/>
          <a:lstStyle/>
          <a:p>
            <a:fld id="{239DEFF2-ACFB-436B-A8B3-A2581F0FF84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9476"/>
                                        </p:tgtEl>
                                        <p:attrNameLst>
                                          <p:attrName>style.visibility</p:attrName>
                                        </p:attrNameLst>
                                      </p:cBhvr>
                                      <p:to>
                                        <p:strVal val="visible"/>
                                      </p:to>
                                    </p:set>
                                    <p:animEffect transition="in" filter="fade">
                                      <p:cBhvr>
                                        <p:cTn id="7" dur="1000"/>
                                        <p:tgtEl>
                                          <p:spTgt spid="1129476"/>
                                        </p:tgtEl>
                                      </p:cBhvr>
                                    </p:animEffect>
                                    <p:anim calcmode="lin" valueType="num">
                                      <p:cBhvr>
                                        <p:cTn id="8" dur="1000" fill="hold"/>
                                        <p:tgtEl>
                                          <p:spTgt spid="1129476"/>
                                        </p:tgtEl>
                                        <p:attrNameLst>
                                          <p:attrName>ppt_x</p:attrName>
                                        </p:attrNameLst>
                                      </p:cBhvr>
                                      <p:tavLst>
                                        <p:tav tm="0">
                                          <p:val>
                                            <p:strVal val="#ppt_x"/>
                                          </p:val>
                                        </p:tav>
                                        <p:tav tm="100000">
                                          <p:val>
                                            <p:strVal val="#ppt_x"/>
                                          </p:val>
                                        </p:tav>
                                      </p:tavLst>
                                    </p:anim>
                                    <p:anim calcmode="lin" valueType="num">
                                      <p:cBhvr>
                                        <p:cTn id="9" dur="900" decel="100000" fill="hold"/>
                                        <p:tgtEl>
                                          <p:spTgt spid="11294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9476"/>
                                        </p:tgtEl>
                                        <p:attrNameLst>
                                          <p:attrName>ppt_y</p:attrName>
                                        </p:attrNameLst>
                                      </p:cBhvr>
                                      <p:tavLst>
                                        <p:tav tm="0">
                                          <p:val>
                                            <p:strVal val="#ppt_y-.03"/>
                                          </p:val>
                                        </p:tav>
                                        <p:tav tm="100000">
                                          <p:val>
                                            <p:strVal val="#ppt_y"/>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Grp="1" noChangeArrowheads="1"/>
          </p:cNvSpPr>
          <p:nvPr>
            <p:ph type="title"/>
          </p:nvPr>
        </p:nvSpPr>
        <p:spPr>
          <a:xfrm>
            <a:off x="0" y="465138"/>
            <a:ext cx="9144000" cy="1431925"/>
          </a:xfrm>
        </p:spPr>
        <p:txBody>
          <a:bodyPr/>
          <a:lstStyle/>
          <a:p>
            <a:r>
              <a:rPr lang="en-US"/>
              <a:t>Faraday’s Law: Electromagnetic Induction</a:t>
            </a:r>
          </a:p>
        </p:txBody>
      </p:sp>
      <p:sp>
        <p:nvSpPr>
          <p:cNvPr id="1922051" name="Rectangle 3"/>
          <p:cNvSpPr>
            <a:spLocks noGrp="1" noChangeArrowheads="1"/>
          </p:cNvSpPr>
          <p:nvPr>
            <p:ph type="body" idx="1"/>
          </p:nvPr>
        </p:nvSpPr>
        <p:spPr>
          <a:xfrm>
            <a:off x="685800" y="2362200"/>
            <a:ext cx="7772400" cy="3733800"/>
          </a:xfrm>
        </p:spPr>
        <p:txBody>
          <a:bodyPr/>
          <a:lstStyle/>
          <a:p>
            <a:pPr>
              <a:lnSpc>
                <a:spcPct val="80000"/>
              </a:lnSpc>
            </a:pPr>
            <a:r>
              <a:rPr lang="en-US" sz="2400" dirty="0"/>
              <a:t>We have seen that an electric current produces a magnetic field.</a:t>
            </a:r>
          </a:p>
          <a:p>
            <a:pPr>
              <a:lnSpc>
                <a:spcPct val="80000"/>
              </a:lnSpc>
            </a:pPr>
            <a:endParaRPr lang="en-US" sz="2400" dirty="0"/>
          </a:p>
          <a:p>
            <a:pPr lvl="1">
              <a:lnSpc>
                <a:spcPct val="80000"/>
              </a:lnSpc>
              <a:buFont typeface="Wingdings" pitchFamily="2" charset="2"/>
              <a:buChar char="Ø"/>
            </a:pPr>
            <a:r>
              <a:rPr lang="en-US" sz="2400" i="1" dirty="0">
                <a:solidFill>
                  <a:srgbClr val="EEFF2B"/>
                </a:solidFill>
              </a:rPr>
              <a:t>Can magnetic fields produce electric currents?</a:t>
            </a:r>
          </a:p>
          <a:p>
            <a:pPr lvl="1">
              <a:lnSpc>
                <a:spcPct val="80000"/>
              </a:lnSpc>
              <a:buFont typeface="Wingdings" pitchFamily="2" charset="2"/>
              <a:buChar char="Ø"/>
            </a:pPr>
            <a:endParaRPr lang="en-US" sz="2400" dirty="0"/>
          </a:p>
        </p:txBody>
      </p:sp>
      <p:sp>
        <p:nvSpPr>
          <p:cNvPr id="4" name="Text Box 3"/>
          <p:cNvSpPr txBox="1">
            <a:spLocks noChangeArrowheads="1"/>
          </p:cNvSpPr>
          <p:nvPr/>
        </p:nvSpPr>
        <p:spPr bwMode="auto">
          <a:xfrm>
            <a:off x="762000" y="3981676"/>
            <a:ext cx="72390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80000"/>
              </a:lnSpc>
              <a:spcBef>
                <a:spcPct val="30000"/>
              </a:spcBef>
              <a:buClr>
                <a:schemeClr val="folHlink"/>
              </a:buClr>
              <a:buSzPct val="70000"/>
              <a:buFont typeface="Arial" pitchFamily="34" charset="0"/>
              <a:buChar char="•"/>
            </a:pPr>
            <a:r>
              <a:rPr lang="en-US" sz="2800" i="1" dirty="0">
                <a:solidFill>
                  <a:srgbClr val="C0E1B2"/>
                </a:solidFill>
                <a:latin typeface="Arial" charset="0"/>
              </a:rPr>
              <a:t>An electric field is produced when there is a </a:t>
            </a:r>
            <a:r>
              <a:rPr lang="en-US" sz="2800" b="1" i="1" dirty="0">
                <a:solidFill>
                  <a:srgbClr val="C0E1B2"/>
                </a:solidFill>
                <a:latin typeface="Arial" charset="0"/>
              </a:rPr>
              <a:t>changing</a:t>
            </a:r>
            <a:r>
              <a:rPr lang="en-US" sz="2800" i="1" dirty="0">
                <a:solidFill>
                  <a:srgbClr val="C0E1B2"/>
                </a:solidFill>
                <a:latin typeface="Arial" charset="0"/>
              </a:rPr>
              <a:t> magnetic field.</a:t>
            </a:r>
          </a:p>
          <a:p>
            <a:pPr marL="457200" indent="-457200">
              <a:lnSpc>
                <a:spcPct val="80000"/>
              </a:lnSpc>
              <a:spcBef>
                <a:spcPct val="30000"/>
              </a:spcBef>
              <a:buClr>
                <a:schemeClr val="folHlink"/>
              </a:buClr>
              <a:buSzPct val="70000"/>
              <a:buFont typeface="Arial" pitchFamily="34" charset="0"/>
              <a:buChar char="•"/>
            </a:pPr>
            <a:endParaRPr lang="en-US" sz="2800" i="1" dirty="0">
              <a:solidFill>
                <a:srgbClr val="C0E1B2"/>
              </a:solidFill>
              <a:latin typeface="Arial" charset="0"/>
            </a:endParaRPr>
          </a:p>
          <a:p>
            <a:pPr marL="457200" indent="-457200">
              <a:lnSpc>
                <a:spcPct val="80000"/>
              </a:lnSpc>
              <a:spcBef>
                <a:spcPct val="30000"/>
              </a:spcBef>
              <a:buClr>
                <a:schemeClr val="folHlink"/>
              </a:buClr>
              <a:buSzPct val="70000"/>
              <a:buFont typeface="Arial" pitchFamily="34" charset="0"/>
              <a:buChar char="•"/>
            </a:pPr>
            <a:r>
              <a:rPr lang="en-US" sz="2800" i="1" dirty="0">
                <a:solidFill>
                  <a:srgbClr val="C0E1B2"/>
                </a:solidFill>
                <a:latin typeface="Arial" charset="0"/>
              </a:rPr>
              <a:t>In a closed electric circuit, that means current is generated due to the changing magnetic field. </a:t>
            </a:r>
          </a:p>
        </p:txBody>
      </p:sp>
      <p:sp>
        <p:nvSpPr>
          <p:cNvPr id="2" name="Slide Number Placeholder 1"/>
          <p:cNvSpPr>
            <a:spLocks noGrp="1"/>
          </p:cNvSpPr>
          <p:nvPr>
            <p:ph type="sldNum" sz="quarter" idx="12"/>
          </p:nvPr>
        </p:nvSpPr>
        <p:spPr/>
        <p:txBody>
          <a:bodyPr/>
          <a:lstStyle/>
          <a:p>
            <a:fld id="{239DEFF2-ACFB-436B-A8B3-A2581F0FF84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800" b="1" i="1">
                <a:solidFill>
                  <a:schemeClr val="accent1"/>
                </a:solidFill>
              </a:rPr>
              <a:t>Magnetic flux</a:t>
            </a:r>
            <a:r>
              <a:rPr lang="en-US" sz="2800"/>
              <a:t>  </a:t>
            </a:r>
            <a:r>
              <a:rPr lang="en-US" sz="2800">
                <a:solidFill>
                  <a:schemeClr val="tx2"/>
                </a:solidFill>
              </a:rPr>
              <a:t>(</a:t>
            </a:r>
            <a:r>
              <a:rPr lang="en-US" sz="2800">
                <a:solidFill>
                  <a:schemeClr val="tx2"/>
                </a:solidFill>
                <a:sym typeface="Symbol" pitchFamily="79" charset="2"/>
              </a:rPr>
              <a:t>)</a:t>
            </a:r>
            <a:r>
              <a:rPr lang="en-US" sz="2800">
                <a:sym typeface="Symbol" pitchFamily="79" charset="2"/>
              </a:rPr>
              <a:t> </a:t>
            </a:r>
            <a:r>
              <a:rPr lang="en-US" sz="2800"/>
              <a:t>is a measure of how much magnetic field is passing through a loop of wire.</a:t>
            </a:r>
          </a:p>
          <a:p>
            <a:pPr lvl="1">
              <a:lnSpc>
                <a:spcPct val="80000"/>
              </a:lnSpc>
              <a:spcBef>
                <a:spcPct val="30000"/>
              </a:spcBef>
            </a:pPr>
            <a:r>
              <a:rPr lang="en-US" sz="2400">
                <a:solidFill>
                  <a:srgbClr val="C0E1B2"/>
                </a:solidFill>
              </a:rPr>
              <a:t>It is at a maximum when the field lines are perpendicular to the plane of the loop, and it is zero when the field lines are parallel to the plane of the loop.</a:t>
            </a:r>
          </a:p>
        </p:txBody>
      </p:sp>
      <mc:AlternateContent xmlns:mc="http://schemas.openxmlformats.org/markup-compatibility/2006" xmlns:a14="http://schemas.microsoft.com/office/drawing/2010/main">
        <mc:Choice Requires="a14">
          <p:sp>
            <p:nvSpPr>
              <p:cNvPr id="1928195" name="Text Box 3"/>
              <p:cNvSpPr txBox="1">
                <a:spLocks noChangeArrowheads="1"/>
              </p:cNvSpPr>
              <p:nvPr/>
            </p:nvSpPr>
            <p:spPr bwMode="auto">
              <a:xfrm>
                <a:off x="0" y="2514600"/>
                <a:ext cx="3048000" cy="40134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lnSpc>
                    <a:spcPct val="90000"/>
                  </a:lnSpc>
                  <a:spcBef>
                    <a:spcPct val="30000"/>
                  </a:spcBef>
                  <a:buClr>
                    <a:schemeClr val="folHlink"/>
                  </a:buClr>
                  <a:buSzPct val="70000"/>
                  <a:buFont typeface="Wingdings" pitchFamily="2" charset="2"/>
                  <a:buNone/>
                </a:pPr>
                <a:r>
                  <a:rPr lang="en-US" dirty="0">
                    <a:solidFill>
                      <a:srgbClr val="F6FFDC"/>
                    </a:solidFill>
                    <a:latin typeface="Arial" charset="0"/>
                  </a:rPr>
                  <a:t>For a coil of </a:t>
                </a:r>
                <a:r>
                  <a:rPr lang="en-US" i="1" dirty="0">
                    <a:solidFill>
                      <a:srgbClr val="F6FFDC"/>
                    </a:solidFill>
                    <a:latin typeface="Arial" charset="0"/>
                  </a:rPr>
                  <a:t>N</a:t>
                </a:r>
                <a:r>
                  <a:rPr lang="en-US" dirty="0">
                    <a:solidFill>
                      <a:srgbClr val="F6FFDC"/>
                    </a:solidFill>
                    <a:latin typeface="Arial" charset="0"/>
                  </a:rPr>
                  <a:t> loops, the flux through the coil is equal to the flux through one loop, multiplied by the number of loops:</a:t>
                </a:r>
              </a:p>
              <a:p>
                <a:pPr algn="ctr">
                  <a:lnSpc>
                    <a:spcPct val="110000"/>
                  </a:lnSpc>
                  <a:spcBef>
                    <a:spcPct val="30000"/>
                  </a:spcBef>
                  <a:buClr>
                    <a:schemeClr val="folHlink"/>
                  </a:buClr>
                  <a:buSzPct val="70000"/>
                  <a:buFont typeface="Wingdings" pitchFamily="2" charset="2"/>
                  <a:buNone/>
                </a:pPr>
                <a14:m>
                  <m:oMathPara xmlns:m="http://schemas.openxmlformats.org/officeDocument/2006/math">
                    <m:oMathParaPr>
                      <m:jc m:val="centerGroup"/>
                    </m:oMathParaPr>
                    <m:oMath xmlns:m="http://schemas.openxmlformats.org/officeDocument/2006/math">
                      <m:r>
                        <a:rPr lang="en-US" sz="3200" i="1" smtClean="0">
                          <a:solidFill>
                            <a:schemeClr val="tx2"/>
                          </a:solidFill>
                          <a:latin typeface="Cambria Math"/>
                          <a:ea typeface="Cambria Math"/>
                          <a:sym typeface="Symbol" pitchFamily="79" charset="2"/>
                        </a:rPr>
                        <m:t>𝜙</m:t>
                      </m:r>
                      <m:r>
                        <a:rPr lang="en-US" sz="3200" b="0" i="1" smtClean="0">
                          <a:solidFill>
                            <a:schemeClr val="tx2"/>
                          </a:solidFill>
                          <a:latin typeface="Cambria Math"/>
                          <a:ea typeface="Cambria Math"/>
                          <a:sym typeface="Symbol" pitchFamily="79" charset="2"/>
                        </a:rPr>
                        <m:t>=</m:t>
                      </m:r>
                      <m:r>
                        <a:rPr lang="en-US" sz="3200" b="0" i="1" smtClean="0">
                          <a:solidFill>
                            <a:schemeClr val="tx2"/>
                          </a:solidFill>
                          <a:latin typeface="Cambria Math"/>
                          <a:ea typeface="Cambria Math"/>
                          <a:sym typeface="Symbol" pitchFamily="79" charset="2"/>
                        </a:rPr>
                        <m:t>𝑁</m:t>
                      </m:r>
                      <m:r>
                        <a:rPr lang="en-US" sz="3200" b="0" i="1" smtClean="0">
                          <a:solidFill>
                            <a:schemeClr val="tx2"/>
                          </a:solidFill>
                          <a:latin typeface="Cambria Math"/>
                          <a:ea typeface="Cambria Math"/>
                          <a:sym typeface="Symbol" pitchFamily="79" charset="2"/>
                        </a:rPr>
                        <m:t>∙</m:t>
                      </m:r>
                      <m:sSub>
                        <m:sSubPr>
                          <m:ctrlPr>
                            <a:rPr lang="en-US" sz="3200" b="0" i="1" smtClean="0">
                              <a:solidFill>
                                <a:schemeClr val="tx2"/>
                              </a:solidFill>
                              <a:latin typeface="Cambria Math" panose="02040503050406030204" pitchFamily="18" charset="0"/>
                              <a:ea typeface="Cambria Math"/>
                              <a:sym typeface="Symbol" pitchFamily="79" charset="2"/>
                            </a:rPr>
                          </m:ctrlPr>
                        </m:sSubPr>
                        <m:e>
                          <m:r>
                            <a:rPr lang="en-US" sz="3200" b="0" i="1" smtClean="0">
                              <a:solidFill>
                                <a:schemeClr val="tx2"/>
                              </a:solidFill>
                              <a:latin typeface="Cambria Math"/>
                              <a:ea typeface="Cambria Math"/>
                              <a:sym typeface="Symbol" pitchFamily="79" charset="2"/>
                            </a:rPr>
                            <m:t>𝐵</m:t>
                          </m:r>
                        </m:e>
                        <m:sub>
                          <m:r>
                            <a:rPr lang="en-US" sz="3200" b="0" i="1" smtClean="0">
                              <a:solidFill>
                                <a:schemeClr val="tx2"/>
                              </a:solidFill>
                              <a:latin typeface="Cambria Math"/>
                              <a:ea typeface="Cambria Math"/>
                              <a:sym typeface="Symbol" pitchFamily="79" charset="2"/>
                            </a:rPr>
                            <m:t>⊥</m:t>
                          </m:r>
                        </m:sub>
                      </m:sSub>
                      <m:r>
                        <a:rPr lang="en-US" sz="3200" b="0" i="1" smtClean="0">
                          <a:solidFill>
                            <a:schemeClr val="tx2"/>
                          </a:solidFill>
                          <a:latin typeface="Cambria Math"/>
                          <a:ea typeface="Cambria Math"/>
                          <a:sym typeface="Symbol" pitchFamily="79" charset="2"/>
                        </a:rPr>
                        <m:t>∙</m:t>
                      </m:r>
                      <m:r>
                        <a:rPr lang="en-US" sz="3200" b="0" i="1" smtClean="0">
                          <a:solidFill>
                            <a:schemeClr val="tx2"/>
                          </a:solidFill>
                          <a:latin typeface="Cambria Math"/>
                          <a:ea typeface="Cambria Math"/>
                          <a:sym typeface="Symbol" pitchFamily="79" charset="2"/>
                        </a:rPr>
                        <m:t>𝐴</m:t>
                      </m:r>
                    </m:oMath>
                  </m:oMathPara>
                </a14:m>
                <a:endParaRPr lang="en-US" sz="3200" b="0" dirty="0">
                  <a:solidFill>
                    <a:schemeClr val="tx2"/>
                  </a:solidFill>
                  <a:latin typeface="Arial" charset="0"/>
                  <a:ea typeface="Cambria Math"/>
                  <a:sym typeface="Symbol" pitchFamily="79" charset="2"/>
                </a:endParaRPr>
              </a:p>
              <a:p>
                <a:pPr algn="ctr">
                  <a:lnSpc>
                    <a:spcPct val="110000"/>
                  </a:lnSpc>
                  <a:spcBef>
                    <a:spcPct val="30000"/>
                  </a:spcBef>
                  <a:buClr>
                    <a:schemeClr val="folHlink"/>
                  </a:buClr>
                  <a:buSzPct val="70000"/>
                  <a:buFont typeface="Wingdings" pitchFamily="2" charset="2"/>
                  <a:buNone/>
                </a:pPr>
                <a14:m>
                  <m:oMath xmlns:m="http://schemas.openxmlformats.org/officeDocument/2006/math">
                    <m:sSub>
                      <m:sSubPr>
                        <m:ctrlPr>
                          <a:rPr lang="en-US" sz="2500" i="1">
                            <a:solidFill>
                              <a:schemeClr val="tx2"/>
                            </a:solidFill>
                            <a:latin typeface="Cambria Math" panose="02040503050406030204" pitchFamily="18" charset="0"/>
                            <a:ea typeface="Cambria Math"/>
                            <a:sym typeface="Symbol" pitchFamily="79" charset="2"/>
                          </a:rPr>
                        </m:ctrlPr>
                      </m:sSubPr>
                      <m:e>
                        <m:r>
                          <a:rPr lang="en-US" sz="2500" i="1">
                            <a:solidFill>
                              <a:schemeClr val="tx2"/>
                            </a:solidFill>
                            <a:latin typeface="Cambria Math"/>
                            <a:ea typeface="Cambria Math"/>
                            <a:sym typeface="Symbol" pitchFamily="79" charset="2"/>
                          </a:rPr>
                          <m:t>𝐵</m:t>
                        </m:r>
                      </m:e>
                      <m:sub>
                        <m:r>
                          <a:rPr lang="en-US" sz="2500" i="1">
                            <a:solidFill>
                              <a:schemeClr val="tx2"/>
                            </a:solidFill>
                            <a:latin typeface="Cambria Math"/>
                            <a:ea typeface="Cambria Math"/>
                            <a:sym typeface="Symbol" pitchFamily="79" charset="2"/>
                          </a:rPr>
                          <m:t>⊥</m:t>
                        </m:r>
                      </m:sub>
                    </m:sSub>
                  </m:oMath>
                </a14:m>
                <a:r>
                  <a:rPr lang="en-US" sz="2500" dirty="0">
                    <a:solidFill>
                      <a:schemeClr val="tx2"/>
                    </a:solidFill>
                    <a:latin typeface="Arial" charset="0"/>
                    <a:sym typeface="Symbol" pitchFamily="79" charset="2"/>
                  </a:rPr>
                  <a:t> is the field component perpendicular to A. </a:t>
                </a:r>
              </a:p>
            </p:txBody>
          </p:sp>
        </mc:Choice>
        <mc:Fallback xmlns="">
          <p:sp>
            <p:nvSpPr>
              <p:cNvPr id="1928195" name="Text Box 3"/>
              <p:cNvSpPr txBox="1">
                <a:spLocks noRot="1" noChangeAspect="1" noMove="1" noResize="1" noEditPoints="1" noAdjustHandles="1" noChangeArrowheads="1" noChangeShapeType="1" noTextEdit="1"/>
              </p:cNvSpPr>
              <p:nvPr/>
            </p:nvSpPr>
            <p:spPr bwMode="auto">
              <a:xfrm>
                <a:off x="0" y="2514600"/>
                <a:ext cx="3048000" cy="4013406"/>
              </a:xfrm>
              <a:prstGeom prst="rect">
                <a:avLst/>
              </a:prstGeom>
              <a:blipFill rotWithShape="1">
                <a:blip r:embed="rId3"/>
                <a:stretch>
                  <a:fillRect l="-2000" t="-1976" r="-4600" b="-18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928197" name="Picture 5" descr="14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701925"/>
            <a:ext cx="5953125" cy="35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9</a:t>
            </a:fld>
            <a:endParaRPr lang="en-US"/>
          </a:p>
        </p:txBody>
      </p:sp>
    </p:spTree>
  </p:cSld>
  <p:clrMapOvr>
    <a:masterClrMapping/>
  </p:clrMapOvr>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29188</TotalTime>
  <Words>1321</Words>
  <Application>Microsoft Office PowerPoint</Application>
  <PresentationFormat>On-screen Show (4:3)</PresentationFormat>
  <Paragraphs>177</Paragraphs>
  <Slides>22</Slides>
  <Notes>16</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acumin-pro</vt:lpstr>
      <vt:lpstr>acumin-pro-semi-condensed</vt:lpstr>
      <vt:lpstr>Arial</vt:lpstr>
      <vt:lpstr>Arial Black</vt:lpstr>
      <vt:lpstr>Cambria Math</vt:lpstr>
      <vt:lpstr>Comic Sans MS</vt:lpstr>
      <vt:lpstr>Times New Roman</vt:lpstr>
      <vt:lpstr>Wingdings</vt:lpstr>
      <vt:lpstr>arny</vt:lpstr>
      <vt:lpstr>Equation</vt:lpstr>
      <vt:lpstr>PowerPoint Presentation</vt:lpstr>
      <vt:lpstr>PowerPoint Presentation</vt:lpstr>
      <vt:lpstr>PowerPoint Presentation</vt:lpstr>
      <vt:lpstr>Can we utilize the similarities between a current-carrying coil of wire and a magnet?</vt:lpstr>
      <vt:lpstr>PowerPoint Presentation</vt:lpstr>
      <vt:lpstr>Electric Motor Model (6B-15)</vt:lpstr>
      <vt:lpstr>A current-carrying rectangular loop of wire is placed in an external magnetic field as shown.  In what direction will this loop tend to rotate as a result of the magnetic torque exerted on it?</vt:lpstr>
      <vt:lpstr>Faraday’s Law: Electromagnetic Induction</vt:lpstr>
      <vt:lpstr>PowerPoint Presentation</vt:lpstr>
      <vt:lpstr>Faraday’s Law</vt:lpstr>
      <vt:lpstr>6D-04 Earth Magnetic Field Inductor</vt:lpstr>
      <vt:lpstr>How to use Faraday’s law to determine the induced current direction</vt:lpstr>
      <vt:lpstr>Conducting Loop in a Changing Magnetic Field</vt:lpstr>
      <vt:lpstr>PowerPoint Presentation</vt:lpstr>
      <vt:lpstr>PowerPoint Presentation</vt:lpstr>
      <vt:lpstr>Demos: 6B-16 Electric Generator Model </vt:lpstr>
      <vt:lpstr>A bit more</vt:lpstr>
      <vt:lpstr>PowerPoint Presentation</vt:lpstr>
      <vt:lpstr>A coil of wire with 50 turns has a uniform magnetic field of 0.4 T passing through the coil perpendicular to its plane.  The coil encloses an area of 0.03 m2.  If the flux through the coil is reduced to zero by removing it from the field in a time of 0.25 s, what is the induced voltage in the coil?</vt:lpstr>
      <vt:lpstr>PowerPoint Presentation</vt:lpstr>
      <vt:lpstr>PowerPoint Presentation</vt:lpstr>
      <vt:lpstr>Quiz:</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225</cp:revision>
  <cp:lastPrinted>2006-03-07T20:21:09Z</cp:lastPrinted>
  <dcterms:created xsi:type="dcterms:W3CDTF">2006-01-07T22:20:33Z</dcterms:created>
  <dcterms:modified xsi:type="dcterms:W3CDTF">2021-04-11T22:22:23Z</dcterms:modified>
  <cp:category>Presentations</cp:category>
</cp:coreProperties>
</file>