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996" r:id="rId2"/>
    <p:sldId id="997" r:id="rId3"/>
    <p:sldId id="1015" r:id="rId4"/>
    <p:sldId id="950" r:id="rId5"/>
    <p:sldId id="951" r:id="rId6"/>
    <p:sldId id="993" r:id="rId7"/>
    <p:sldId id="995" r:id="rId8"/>
    <p:sldId id="981" r:id="rId9"/>
    <p:sldId id="980" r:id="rId10"/>
    <p:sldId id="939" r:id="rId11"/>
    <p:sldId id="1009" r:id="rId12"/>
    <p:sldId id="957" r:id="rId13"/>
    <p:sldId id="989" r:id="rId14"/>
    <p:sldId id="990" r:id="rId15"/>
    <p:sldId id="977" r:id="rId16"/>
    <p:sldId id="994" r:id="rId17"/>
    <p:sldId id="999" r:id="rId18"/>
    <p:sldId id="1000" r:id="rId19"/>
    <p:sldId id="1001" r:id="rId20"/>
    <p:sldId id="1002" r:id="rId21"/>
    <p:sldId id="1003" r:id="rId22"/>
    <p:sldId id="1004" r:id="rId23"/>
    <p:sldId id="1005" r:id="rId24"/>
    <p:sldId id="1006" r:id="rId25"/>
    <p:sldId id="1007" r:id="rId26"/>
    <p:sldId id="1008"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2C6"/>
    <a:srgbClr val="FF6EC7"/>
    <a:srgbClr val="A0FF8F"/>
    <a:srgbClr val="EEFF2B"/>
    <a:srgbClr val="DDFF6B"/>
    <a:srgbClr val="C0E1B2"/>
    <a:srgbClr val="FFF18D"/>
    <a:srgbClr val="FFB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1260" autoAdjust="0"/>
  </p:normalViewPr>
  <p:slideViewPr>
    <p:cSldViewPr>
      <p:cViewPr varScale="1">
        <p:scale>
          <a:sx n="93" d="100"/>
          <a:sy n="93" d="100"/>
        </p:scale>
        <p:origin x="2124" y="138"/>
      </p:cViewPr>
      <p:guideLst>
        <p:guide orient="horz" pos="2160"/>
        <p:guide pos="2880"/>
      </p:guideLst>
    </p:cSldViewPr>
  </p:slideViewPr>
  <p:outlineViewPr>
    <p:cViewPr>
      <p:scale>
        <a:sx n="33" d="100"/>
        <a:sy n="33" d="100"/>
      </p:scale>
      <p:origin x="66" y="1998"/>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92" d="100"/>
          <a:sy n="92" d="100"/>
        </p:scale>
        <p:origin x="-21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0F225DA4-1225-448E-8EFD-CC36999F3B3C}" type="slidenum">
              <a:rPr lang="en-US"/>
              <a:pPr/>
              <a:t>‹#›</a:t>
            </a:fld>
            <a:endParaRPr lang="en-US"/>
          </a:p>
        </p:txBody>
      </p:sp>
    </p:spTree>
    <p:extLst>
      <p:ext uri="{BB962C8B-B14F-4D97-AF65-F5344CB8AC3E}">
        <p14:creationId xmlns:p14="http://schemas.microsoft.com/office/powerpoint/2010/main" val="3677729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0737CB-BDCB-436E-A6CC-F72506B2FD30}" type="slidenum">
              <a:rPr lang="en-US"/>
              <a:pPr/>
              <a:t>‹#›</a:t>
            </a:fld>
            <a:endParaRPr lang="en-US"/>
          </a:p>
        </p:txBody>
      </p:sp>
    </p:spTree>
    <p:extLst>
      <p:ext uri="{BB962C8B-B14F-4D97-AF65-F5344CB8AC3E}">
        <p14:creationId xmlns:p14="http://schemas.microsoft.com/office/powerpoint/2010/main" val="21461675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i="1">
                <a:solidFill>
                  <a:schemeClr val="tx1"/>
                </a:solidFill>
                <a:latin typeface="Times New Roman" pitchFamily="18" charset="0"/>
              </a:defRPr>
            </a:lvl1pPr>
            <a:lvl2pPr marL="742950" indent="-285750" defTabSz="931863">
              <a:defRPr sz="2400" i="1">
                <a:solidFill>
                  <a:schemeClr val="tx1"/>
                </a:solidFill>
                <a:latin typeface="Times New Roman" pitchFamily="18" charset="0"/>
              </a:defRPr>
            </a:lvl2pPr>
            <a:lvl3pPr marL="1143000" indent="-228600" defTabSz="931863">
              <a:defRPr sz="2400" i="1">
                <a:solidFill>
                  <a:schemeClr val="tx1"/>
                </a:solidFill>
                <a:latin typeface="Times New Roman" pitchFamily="18" charset="0"/>
              </a:defRPr>
            </a:lvl3pPr>
            <a:lvl4pPr marL="1600200" indent="-228600" defTabSz="931863">
              <a:defRPr sz="2400" i="1">
                <a:solidFill>
                  <a:schemeClr val="tx1"/>
                </a:solidFill>
                <a:latin typeface="Times New Roman" pitchFamily="18" charset="0"/>
              </a:defRPr>
            </a:lvl4pPr>
            <a:lvl5pPr marL="2057400" indent="-228600" defTabSz="931863">
              <a:defRPr sz="2400" i="1">
                <a:solidFill>
                  <a:schemeClr val="tx1"/>
                </a:solidFill>
                <a:latin typeface="Times New Roman" pitchFamily="18" charset="0"/>
              </a:defRPr>
            </a:lvl5pPr>
            <a:lvl6pPr marL="2514600" indent="-228600" defTabSz="931863" eaLnBrk="0" fontAlgn="base" hangingPunct="0">
              <a:spcBef>
                <a:spcPct val="0"/>
              </a:spcBef>
              <a:spcAft>
                <a:spcPct val="0"/>
              </a:spcAft>
              <a:defRPr sz="2400" i="1">
                <a:solidFill>
                  <a:schemeClr val="tx1"/>
                </a:solidFill>
                <a:latin typeface="Times New Roman" pitchFamily="18" charset="0"/>
              </a:defRPr>
            </a:lvl6pPr>
            <a:lvl7pPr marL="2971800" indent="-228600" defTabSz="931863" eaLnBrk="0" fontAlgn="base" hangingPunct="0">
              <a:spcBef>
                <a:spcPct val="0"/>
              </a:spcBef>
              <a:spcAft>
                <a:spcPct val="0"/>
              </a:spcAft>
              <a:defRPr sz="2400" i="1">
                <a:solidFill>
                  <a:schemeClr val="tx1"/>
                </a:solidFill>
                <a:latin typeface="Times New Roman" pitchFamily="18" charset="0"/>
              </a:defRPr>
            </a:lvl7pPr>
            <a:lvl8pPr marL="3429000" indent="-228600" defTabSz="931863" eaLnBrk="0" fontAlgn="base" hangingPunct="0">
              <a:spcBef>
                <a:spcPct val="0"/>
              </a:spcBef>
              <a:spcAft>
                <a:spcPct val="0"/>
              </a:spcAft>
              <a:defRPr sz="2400" i="1">
                <a:solidFill>
                  <a:schemeClr val="tx1"/>
                </a:solidFill>
                <a:latin typeface="Times New Roman" pitchFamily="18" charset="0"/>
              </a:defRPr>
            </a:lvl8pPr>
            <a:lvl9pPr marL="3886200" indent="-228600" defTabSz="931863" eaLnBrk="0" fontAlgn="base" hangingPunct="0">
              <a:spcBef>
                <a:spcPct val="0"/>
              </a:spcBef>
              <a:spcAft>
                <a:spcPct val="0"/>
              </a:spcAft>
              <a:defRPr sz="2400" i="1">
                <a:solidFill>
                  <a:schemeClr val="tx1"/>
                </a:solidFill>
                <a:latin typeface="Times New Roman" pitchFamily="18" charset="0"/>
              </a:defRPr>
            </a:lvl9pPr>
          </a:lstStyle>
          <a:p>
            <a:fld id="{8F706027-9AE4-4BE7-B50C-9AC6455F1B6F}" type="slidenum">
              <a:rPr lang="ja-JP" altLang="en-US" sz="1200" i="0" smtClean="0"/>
              <a:pPr/>
              <a:t>1</a:t>
            </a:fld>
            <a:endParaRPr lang="en-US" altLang="ja-JP" sz="1200"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688C8-E5DB-4971-9EEC-6E809950DE46}" type="slidenum">
              <a:rPr lang="en-US"/>
              <a:pPr/>
              <a:t>12</a:t>
            </a:fld>
            <a:endParaRPr lang="en-US"/>
          </a:p>
        </p:txBody>
      </p:sp>
      <p:sp>
        <p:nvSpPr>
          <p:cNvPr id="1908738" name="Rectangle 2"/>
          <p:cNvSpPr>
            <a:spLocks noGrp="1" noRot="1" noChangeAspect="1" noChangeArrowheads="1" noTextEdit="1"/>
          </p:cNvSpPr>
          <p:nvPr>
            <p:ph type="sldImg"/>
          </p:nvPr>
        </p:nvSpPr>
        <p:spPr>
          <a:ln/>
        </p:spPr>
      </p:sp>
      <p:sp>
        <p:nvSpPr>
          <p:cNvPr id="190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i="1">
                <a:solidFill>
                  <a:schemeClr val="tx1"/>
                </a:solidFill>
                <a:latin typeface="Times New Roman" pitchFamily="18" charset="0"/>
              </a:defRPr>
            </a:lvl1pPr>
            <a:lvl2pPr marL="729057" indent="-280406" defTabSz="914437">
              <a:defRPr sz="2400" i="1">
                <a:solidFill>
                  <a:schemeClr val="tx1"/>
                </a:solidFill>
                <a:latin typeface="Times New Roman" pitchFamily="18" charset="0"/>
              </a:defRPr>
            </a:lvl2pPr>
            <a:lvl3pPr marL="1121626" indent="-224325" defTabSz="914437">
              <a:defRPr sz="2400" i="1">
                <a:solidFill>
                  <a:schemeClr val="tx1"/>
                </a:solidFill>
                <a:latin typeface="Times New Roman" pitchFamily="18" charset="0"/>
              </a:defRPr>
            </a:lvl3pPr>
            <a:lvl4pPr marL="1570276" indent="-224325" defTabSz="914437">
              <a:defRPr sz="2400" i="1">
                <a:solidFill>
                  <a:schemeClr val="tx1"/>
                </a:solidFill>
                <a:latin typeface="Times New Roman" pitchFamily="18" charset="0"/>
              </a:defRPr>
            </a:lvl4pPr>
            <a:lvl5pPr marL="2018927" indent="-224325" defTabSz="914437">
              <a:defRPr sz="2400" i="1">
                <a:solidFill>
                  <a:schemeClr val="tx1"/>
                </a:solidFill>
                <a:latin typeface="Times New Roman" pitchFamily="18" charset="0"/>
              </a:defRPr>
            </a:lvl5pPr>
            <a:lvl6pPr marL="2467577" indent="-224325" defTabSz="914437" eaLnBrk="0" fontAlgn="base" hangingPunct="0">
              <a:spcBef>
                <a:spcPct val="0"/>
              </a:spcBef>
              <a:spcAft>
                <a:spcPct val="0"/>
              </a:spcAft>
              <a:defRPr sz="2400" i="1">
                <a:solidFill>
                  <a:schemeClr val="tx1"/>
                </a:solidFill>
                <a:latin typeface="Times New Roman" pitchFamily="18" charset="0"/>
              </a:defRPr>
            </a:lvl6pPr>
            <a:lvl7pPr marL="2916227" indent="-224325" defTabSz="914437" eaLnBrk="0" fontAlgn="base" hangingPunct="0">
              <a:spcBef>
                <a:spcPct val="0"/>
              </a:spcBef>
              <a:spcAft>
                <a:spcPct val="0"/>
              </a:spcAft>
              <a:defRPr sz="2400" i="1">
                <a:solidFill>
                  <a:schemeClr val="tx1"/>
                </a:solidFill>
                <a:latin typeface="Times New Roman" pitchFamily="18" charset="0"/>
              </a:defRPr>
            </a:lvl7pPr>
            <a:lvl8pPr marL="3364878" indent="-224325" defTabSz="914437" eaLnBrk="0" fontAlgn="base" hangingPunct="0">
              <a:spcBef>
                <a:spcPct val="0"/>
              </a:spcBef>
              <a:spcAft>
                <a:spcPct val="0"/>
              </a:spcAft>
              <a:defRPr sz="2400" i="1">
                <a:solidFill>
                  <a:schemeClr val="tx1"/>
                </a:solidFill>
                <a:latin typeface="Times New Roman" pitchFamily="18" charset="0"/>
              </a:defRPr>
            </a:lvl8pPr>
            <a:lvl9pPr marL="3813528" indent="-224325" defTabSz="914437" eaLnBrk="0" fontAlgn="base" hangingPunct="0">
              <a:spcBef>
                <a:spcPct val="0"/>
              </a:spcBef>
              <a:spcAft>
                <a:spcPct val="0"/>
              </a:spcAft>
              <a:defRPr sz="2400" i="1">
                <a:solidFill>
                  <a:schemeClr val="tx1"/>
                </a:solidFill>
                <a:latin typeface="Times New Roman" pitchFamily="18" charset="0"/>
              </a:defRPr>
            </a:lvl9pPr>
          </a:lstStyle>
          <a:p>
            <a:fld id="{E396FB64-46EC-42E4-8DB1-BC49955565C0}" type="slidenum">
              <a:rPr lang="ja-JP" altLang="en-US" sz="1200" i="0"/>
              <a:pPr/>
              <a:t>15</a:t>
            </a:fld>
            <a:endParaRPr lang="en-US" altLang="ja-JP" sz="1200" i="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7D20DB-CA90-49B2-A0EB-035075F4F3FF}" type="slidenum">
              <a:rPr lang="en-US" sz="1200"/>
              <a:pPr eaLnBrk="1" hangingPunct="1"/>
              <a:t>18</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79D52C-725F-4271-BCF4-B4FFB6195D02}" type="slidenum">
              <a:rPr lang="en-US" sz="1200"/>
              <a:pPr eaLnBrk="1" hangingPunct="1"/>
              <a:t>19</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67D75E-AAFD-4752-BDAF-5C87941E6E69}" type="slidenum">
              <a:rPr lang="en-US" sz="1200"/>
              <a:pPr eaLnBrk="1" hangingPunct="1"/>
              <a:t>20</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E658A1F-FB56-450E-8F9B-C077FFF15723}" type="slidenum">
              <a:rPr lang="en-US" sz="1200"/>
              <a:pPr eaLnBrk="1" hangingPunct="1"/>
              <a:t>21</a:t>
            </a:fld>
            <a:endParaRPr 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6285D8-C3F6-441C-A9F4-5B0E578B0CD2}" type="slidenum">
              <a:rPr lang="en-US" sz="1200"/>
              <a:pPr eaLnBrk="1" hangingPunct="1"/>
              <a:t>22</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DD295-DDCB-425B-92D4-8AB4AEA5B892}" type="slidenum">
              <a:rPr lang="en-US" sz="1200"/>
              <a:pPr eaLnBrk="1" hangingPunct="1"/>
              <a:t>23</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042CE9-E70A-4373-9A8D-D48D0AE681CD}" type="slidenum">
              <a:rPr lang="en-US" sz="1200"/>
              <a:pPr eaLnBrk="1" hangingPunct="1"/>
              <a:t>24</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297589-6A71-458B-8CE1-F2EFBC6A401E}" type="slidenum">
              <a:rPr lang="en-US" sz="1200"/>
              <a:pPr eaLnBrk="1" hangingPunct="1"/>
              <a:t>25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ECD4E-B82B-4EB6-A94D-5D7DF678BBC7}" type="slidenum">
              <a:rPr lang="en-US"/>
              <a:pPr/>
              <a:t>2</a:t>
            </a:fld>
            <a:endParaRPr lang="en-US"/>
          </a:p>
        </p:txBody>
      </p:sp>
      <p:sp>
        <p:nvSpPr>
          <p:cNvPr id="1890306" name="Rectangle 2"/>
          <p:cNvSpPr>
            <a:spLocks noGrp="1" noRot="1" noChangeAspect="1" noChangeArrowheads="1" noTextEdit="1"/>
          </p:cNvSpPr>
          <p:nvPr>
            <p:ph type="sldImg"/>
          </p:nvPr>
        </p:nvSpPr>
        <p:spPr>
          <a:ln/>
        </p:spPr>
      </p:sp>
      <p:sp>
        <p:nvSpPr>
          <p:cNvPr id="189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F26509-FD58-4D09-9A7F-FC5B6B0FA382}" type="slidenum">
              <a:rPr lang="en-US" sz="1200"/>
              <a:pPr eaLnBrk="1" hangingPunct="1"/>
              <a:t>26</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FA899-7BBF-4C93-B013-B0F7507EFF9F}" type="slidenum">
              <a:rPr lang="en-US"/>
              <a:pPr/>
              <a:t>3</a:t>
            </a:fld>
            <a:endParaRPr lang="en-US"/>
          </a:p>
        </p:txBody>
      </p:sp>
      <p:sp>
        <p:nvSpPr>
          <p:cNvPr id="1863682" name="Rectangle 2"/>
          <p:cNvSpPr>
            <a:spLocks noGrp="1" noRot="1" noChangeAspect="1" noChangeArrowheads="1" noTextEdit="1"/>
          </p:cNvSpPr>
          <p:nvPr>
            <p:ph type="sldImg"/>
          </p:nvPr>
        </p:nvSpPr>
        <p:spPr>
          <a:ln/>
        </p:spPr>
      </p:sp>
      <p:sp>
        <p:nvSpPr>
          <p:cNvPr id="186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163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50BF7-9DB7-46A6-9279-5AE41DB9167A}" type="slidenum">
              <a:rPr lang="en-US"/>
              <a:pPr/>
              <a:t>4</a:t>
            </a:fld>
            <a:endParaRPr lang="en-US"/>
          </a:p>
        </p:txBody>
      </p:sp>
      <p:sp>
        <p:nvSpPr>
          <p:cNvPr id="1894402" name="Rectangle 2"/>
          <p:cNvSpPr>
            <a:spLocks noGrp="1" noRot="1" noChangeAspect="1" noChangeArrowheads="1" noTextEdit="1"/>
          </p:cNvSpPr>
          <p:nvPr>
            <p:ph type="sldImg"/>
          </p:nvPr>
        </p:nvSpPr>
        <p:spPr>
          <a:ln/>
        </p:spPr>
      </p:sp>
      <p:sp>
        <p:nvSpPr>
          <p:cNvPr id="189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47270-4031-4514-AD9A-FF7C4BBC2D4A}" type="slidenum">
              <a:rPr lang="en-US"/>
              <a:pPr/>
              <a:t>5</a:t>
            </a:fld>
            <a:endParaRPr lang="en-US"/>
          </a:p>
        </p:txBody>
      </p:sp>
      <p:sp>
        <p:nvSpPr>
          <p:cNvPr id="1896450" name="Rectangle 2"/>
          <p:cNvSpPr>
            <a:spLocks noGrp="1" noRot="1" noChangeAspect="1" noChangeArrowheads="1" noTextEdit="1"/>
          </p:cNvSpPr>
          <p:nvPr>
            <p:ph type="sldImg"/>
          </p:nvPr>
        </p:nvSpPr>
        <p:spPr>
          <a:ln/>
        </p:spPr>
      </p:sp>
      <p:sp>
        <p:nvSpPr>
          <p:cNvPr id="189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Discharge tube.</a:t>
            </a:r>
            <a:r>
              <a:rPr lang="en-US" baseline="0" dirty="0"/>
              <a:t> Electron gun. </a:t>
            </a:r>
            <a:r>
              <a:rPr lang="en-US" baseline="0" dirty="0" err="1"/>
              <a:t>Flourescent</a:t>
            </a:r>
            <a:r>
              <a:rPr lang="en-US" baseline="0" dirty="0"/>
              <a:t> screen. Electron graze the screen cause the glow of green color. </a:t>
            </a:r>
            <a:endParaRPr lang="en-US" dirty="0"/>
          </a:p>
        </p:txBody>
      </p:sp>
      <p:sp>
        <p:nvSpPr>
          <p:cNvPr id="4" name="Slide Number Placeholder 3"/>
          <p:cNvSpPr>
            <a:spLocks noGrp="1"/>
          </p:cNvSpPr>
          <p:nvPr>
            <p:ph type="sldNum" sz="quarter" idx="10"/>
          </p:nvPr>
        </p:nvSpPr>
        <p:spPr/>
        <p:txBody>
          <a:bodyPr/>
          <a:lstStyle/>
          <a:p>
            <a:fld id="{AB0737CB-BDCB-436E-A6CC-F72506B2FD30}" type="slidenum">
              <a:rPr lang="en-US" smtClean="0"/>
              <a:pPr/>
              <a:t>8</a:t>
            </a:fld>
            <a:endParaRPr lang="en-US"/>
          </a:p>
        </p:txBody>
      </p:sp>
    </p:spTree>
    <p:extLst>
      <p:ext uri="{BB962C8B-B14F-4D97-AF65-F5344CB8AC3E}">
        <p14:creationId xmlns:p14="http://schemas.microsoft.com/office/powerpoint/2010/main" val="262668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CD643E-7F4A-4694-964F-0806D5F58A78}" type="slidenum">
              <a:rPr lang="en-US"/>
              <a:pPr eaLnBrk="1" hangingPunct="1"/>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Forces along the rails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D23A4-FFFA-484F-8EF6-79F16E5C48F2}" type="slidenum">
              <a:rPr lang="en-US"/>
              <a:pPr/>
              <a:t>10</a:t>
            </a:fld>
            <a:endParaRPr lang="en-US"/>
          </a:p>
        </p:txBody>
      </p:sp>
      <p:sp>
        <p:nvSpPr>
          <p:cNvPr id="1869826" name="Rectangle 2"/>
          <p:cNvSpPr>
            <a:spLocks noGrp="1" noRot="1" noChangeAspect="1" noChangeArrowheads="1" noTextEdit="1"/>
          </p:cNvSpPr>
          <p:nvPr>
            <p:ph type="sldImg"/>
          </p:nvPr>
        </p:nvSpPr>
        <p:spPr>
          <a:ln/>
        </p:spPr>
      </p:sp>
      <p:sp>
        <p:nvSpPr>
          <p:cNvPr id="186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D23A4-FFFA-484F-8EF6-79F16E5C48F2}" type="slidenum">
              <a:rPr lang="en-US"/>
              <a:pPr/>
              <a:t>11</a:t>
            </a:fld>
            <a:endParaRPr lang="en-US"/>
          </a:p>
        </p:txBody>
      </p:sp>
      <p:sp>
        <p:nvSpPr>
          <p:cNvPr id="1869826" name="Rectangle 2"/>
          <p:cNvSpPr>
            <a:spLocks noGrp="1" noRot="1" noChangeAspect="1" noChangeArrowheads="1" noTextEdit="1"/>
          </p:cNvSpPr>
          <p:nvPr>
            <p:ph type="sldImg"/>
          </p:nvPr>
        </p:nvSpPr>
        <p:spPr>
          <a:ln/>
        </p:spPr>
      </p:sp>
      <p:sp>
        <p:nvSpPr>
          <p:cNvPr id="18698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2" charset="2"/>
              <a:buNone/>
              <a:defRPr/>
            </a:lvl1pPr>
          </a:lstStyle>
          <a:p>
            <a:pPr lvl="0"/>
            <a:r>
              <a:rPr lang="en-US" noProof="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B32FE5FB-0694-407A-AE53-44C7E495ACCE}"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4790ED-DE9E-437F-BE1F-C1EFB1090D55}" type="slidenum">
              <a:rPr lang="en-US"/>
              <a:pPr/>
              <a:t>‹#›</a:t>
            </a:fld>
            <a:endParaRPr lang="en-US"/>
          </a:p>
        </p:txBody>
      </p:sp>
    </p:spTree>
    <p:extLst>
      <p:ext uri="{BB962C8B-B14F-4D97-AF65-F5344CB8AC3E}">
        <p14:creationId xmlns:p14="http://schemas.microsoft.com/office/powerpoint/2010/main" val="2505189965"/>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A2204F-7DD5-4B11-A50F-9CB7CA9B6C36}" type="slidenum">
              <a:rPr lang="en-US"/>
              <a:pPr/>
              <a:t>‹#›</a:t>
            </a:fld>
            <a:endParaRPr lang="en-US"/>
          </a:p>
        </p:txBody>
      </p:sp>
    </p:spTree>
    <p:extLst>
      <p:ext uri="{BB962C8B-B14F-4D97-AF65-F5344CB8AC3E}">
        <p14:creationId xmlns:p14="http://schemas.microsoft.com/office/powerpoint/2010/main" val="4175667414"/>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4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9DEFF2-ACFB-436B-A8B3-A2581F0FF840}" type="slidenum">
              <a:rPr lang="en-US"/>
              <a:pPr/>
              <a:t>‹#›</a:t>
            </a:fld>
            <a:endParaRPr lang="en-US"/>
          </a:p>
        </p:txBody>
      </p:sp>
    </p:spTree>
    <p:extLst>
      <p:ext uri="{BB962C8B-B14F-4D97-AF65-F5344CB8AC3E}">
        <p14:creationId xmlns:p14="http://schemas.microsoft.com/office/powerpoint/2010/main" val="511056414"/>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9FF4E6-2725-4FFE-9784-8FECD4A86031}" type="slidenum">
              <a:rPr lang="en-US"/>
              <a:pPr/>
              <a:t>‹#›</a:t>
            </a:fld>
            <a:endParaRPr lang="en-US"/>
          </a:p>
        </p:txBody>
      </p:sp>
    </p:spTree>
    <p:extLst>
      <p:ext uri="{BB962C8B-B14F-4D97-AF65-F5344CB8AC3E}">
        <p14:creationId xmlns:p14="http://schemas.microsoft.com/office/powerpoint/2010/main" val="156574553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CF6D5E-473C-456D-A6FF-F062481932CE}" type="slidenum">
              <a:rPr lang="en-US"/>
              <a:pPr/>
              <a:t>‹#›</a:t>
            </a:fld>
            <a:endParaRPr lang="en-US"/>
          </a:p>
        </p:txBody>
      </p:sp>
    </p:spTree>
    <p:extLst>
      <p:ext uri="{BB962C8B-B14F-4D97-AF65-F5344CB8AC3E}">
        <p14:creationId xmlns:p14="http://schemas.microsoft.com/office/powerpoint/2010/main" val="424408621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828D9F-EE90-405F-B5E9-45432EC19762}" type="slidenum">
              <a:rPr lang="en-US"/>
              <a:pPr/>
              <a:t>‹#›</a:t>
            </a:fld>
            <a:endParaRPr lang="en-US"/>
          </a:p>
        </p:txBody>
      </p:sp>
    </p:spTree>
    <p:extLst>
      <p:ext uri="{BB962C8B-B14F-4D97-AF65-F5344CB8AC3E}">
        <p14:creationId xmlns:p14="http://schemas.microsoft.com/office/powerpoint/2010/main" val="280460980"/>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014E35-2BFA-4CB4-A1DC-EFAEAD528DCE}" type="slidenum">
              <a:rPr lang="en-US"/>
              <a:pPr/>
              <a:t>‹#›</a:t>
            </a:fld>
            <a:endParaRPr lang="en-US"/>
          </a:p>
        </p:txBody>
      </p:sp>
    </p:spTree>
    <p:extLst>
      <p:ext uri="{BB962C8B-B14F-4D97-AF65-F5344CB8AC3E}">
        <p14:creationId xmlns:p14="http://schemas.microsoft.com/office/powerpoint/2010/main" val="2332064329"/>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D3157AF-96FE-42DA-A1CD-6A1991E98683}" type="slidenum">
              <a:rPr lang="en-US"/>
              <a:pPr/>
              <a:t>‹#›</a:t>
            </a:fld>
            <a:endParaRPr lang="en-US"/>
          </a:p>
        </p:txBody>
      </p:sp>
    </p:spTree>
    <p:extLst>
      <p:ext uri="{BB962C8B-B14F-4D97-AF65-F5344CB8AC3E}">
        <p14:creationId xmlns:p14="http://schemas.microsoft.com/office/powerpoint/2010/main" val="3521347159"/>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976EC8-0F73-4A83-AE7D-CB7B8E469862}" type="slidenum">
              <a:rPr lang="en-US"/>
              <a:pPr/>
              <a:t>‹#›</a:t>
            </a:fld>
            <a:endParaRPr lang="en-US"/>
          </a:p>
        </p:txBody>
      </p:sp>
    </p:spTree>
    <p:extLst>
      <p:ext uri="{BB962C8B-B14F-4D97-AF65-F5344CB8AC3E}">
        <p14:creationId xmlns:p14="http://schemas.microsoft.com/office/powerpoint/2010/main" val="3121948282"/>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1363F7-7E35-4075-918A-EC0B33A33AD8}" type="slidenum">
              <a:rPr lang="en-US"/>
              <a:pPr/>
              <a:t>‹#›</a:t>
            </a:fld>
            <a:endParaRPr lang="en-US"/>
          </a:p>
        </p:txBody>
      </p:sp>
    </p:spTree>
    <p:extLst>
      <p:ext uri="{BB962C8B-B14F-4D97-AF65-F5344CB8AC3E}">
        <p14:creationId xmlns:p14="http://schemas.microsoft.com/office/powerpoint/2010/main" val="1548740462"/>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A868F6DE-890C-4EED-92F1-F6B7E86C4B3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79" charset="0"/>
        </a:defRPr>
      </a:lvl2pPr>
      <a:lvl3pPr algn="ctr" rtl="0" fontAlgn="base">
        <a:spcBef>
          <a:spcPct val="0"/>
        </a:spcBef>
        <a:spcAft>
          <a:spcPct val="0"/>
        </a:spcAft>
        <a:defRPr sz="4400">
          <a:solidFill>
            <a:schemeClr val="tx2"/>
          </a:solidFill>
          <a:latin typeface="Arial Black" pitchFamily="79" charset="0"/>
        </a:defRPr>
      </a:lvl3pPr>
      <a:lvl4pPr algn="ctr" rtl="0" fontAlgn="base">
        <a:spcBef>
          <a:spcPct val="0"/>
        </a:spcBef>
        <a:spcAft>
          <a:spcPct val="0"/>
        </a:spcAft>
        <a:defRPr sz="4400">
          <a:solidFill>
            <a:schemeClr val="tx2"/>
          </a:solidFill>
          <a:latin typeface="Arial Black" pitchFamily="79" charset="0"/>
        </a:defRPr>
      </a:lvl4pPr>
      <a:lvl5pPr algn="ctr" rtl="0" fontAlgn="base">
        <a:spcBef>
          <a:spcPct val="0"/>
        </a:spcBef>
        <a:spcAft>
          <a:spcPct val="0"/>
        </a:spcAft>
        <a:defRPr sz="4400">
          <a:solidFill>
            <a:schemeClr val="tx2"/>
          </a:solidFill>
          <a:latin typeface="Arial Black" pitchFamily="79" charset="0"/>
        </a:defRPr>
      </a:lvl5pPr>
      <a:lvl6pPr marL="457200" algn="ctr" rtl="0" fontAlgn="base">
        <a:spcBef>
          <a:spcPct val="0"/>
        </a:spcBef>
        <a:spcAft>
          <a:spcPct val="0"/>
        </a:spcAft>
        <a:defRPr sz="4400">
          <a:solidFill>
            <a:schemeClr val="tx2"/>
          </a:solidFill>
          <a:latin typeface="Arial Black" pitchFamily="79" charset="0"/>
        </a:defRPr>
      </a:lvl6pPr>
      <a:lvl7pPr marL="914400" algn="ctr" rtl="0" fontAlgn="base">
        <a:spcBef>
          <a:spcPct val="0"/>
        </a:spcBef>
        <a:spcAft>
          <a:spcPct val="0"/>
        </a:spcAft>
        <a:defRPr sz="4400">
          <a:solidFill>
            <a:schemeClr val="tx2"/>
          </a:solidFill>
          <a:latin typeface="Arial Black" pitchFamily="79" charset="0"/>
        </a:defRPr>
      </a:lvl7pPr>
      <a:lvl8pPr marL="1371600" algn="ctr" rtl="0" fontAlgn="base">
        <a:spcBef>
          <a:spcPct val="0"/>
        </a:spcBef>
        <a:spcAft>
          <a:spcPct val="0"/>
        </a:spcAft>
        <a:defRPr sz="4400">
          <a:solidFill>
            <a:schemeClr val="tx2"/>
          </a:solidFill>
          <a:latin typeface="Arial Black" pitchFamily="79" charset="0"/>
        </a:defRPr>
      </a:lvl8pPr>
      <a:lvl9pPr marL="1828800" algn="ctr" rtl="0" fontAlgn="base">
        <a:spcBef>
          <a:spcPct val="0"/>
        </a:spcBef>
        <a:spcAft>
          <a:spcPct val="0"/>
        </a:spcAft>
        <a:defRPr sz="4400">
          <a:solidFill>
            <a:schemeClr val="tx2"/>
          </a:solidFill>
          <a:latin typeface="Arial Black" pitchFamily="79"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2"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urendranath.org/Applets/Electricity/MovChgMag/MCM.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glencoe.mcgraw-hill.com/sites/0098458137/student_view0/chapter24/magnetic_field_applet.html"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alstad.com/vector3d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762000" y="152400"/>
            <a:ext cx="7772400" cy="457200"/>
          </a:xfrm>
        </p:spPr>
        <p:txBody>
          <a:bodyPr/>
          <a:lstStyle/>
          <a:p>
            <a:r>
              <a:rPr lang="en-US" altLang="ja-JP">
                <a:ea typeface="ＭＳ Ｐゴシック" pitchFamily="34" charset="-128"/>
              </a:rPr>
              <a:t>Magnetic Monopoles</a:t>
            </a:r>
          </a:p>
        </p:txBody>
      </p:sp>
      <p:sp>
        <p:nvSpPr>
          <p:cNvPr id="332803" name="Rectangle 1027"/>
          <p:cNvSpPr>
            <a:spLocks noGrp="1" noChangeArrowheads="1"/>
          </p:cNvSpPr>
          <p:nvPr>
            <p:ph type="body" sz="half" idx="1"/>
          </p:nvPr>
        </p:nvSpPr>
        <p:spPr bwMode="auto">
          <a:xfrm>
            <a:off x="533400" y="1981200"/>
            <a:ext cx="8382000"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25400" rIns="63500" bIns="25400" numCol="1" anchor="t" anchorCtr="0" compatLnSpc="1">
            <a:prstTxWarp prst="textNoShape">
              <a:avLst/>
            </a:prstTxWarp>
            <a:spAutoFit/>
          </a:bodyPr>
          <a:lstStyle/>
          <a:p>
            <a:pPr>
              <a:spcBef>
                <a:spcPct val="44000"/>
              </a:spcBef>
            </a:pPr>
            <a:r>
              <a:rPr lang="en-US" altLang="ja-JP" sz="1800" b="1">
                <a:ea typeface="ＭＳ Ｐゴシック" pitchFamily="34" charset="-128"/>
              </a:rPr>
              <a:t>How can you isolate this magnetic charge? </a:t>
            </a:r>
            <a:r>
              <a:rPr lang="en-US" altLang="ja-JP" sz="2000">
                <a:ea typeface="ＭＳ Ｐゴシック" pitchFamily="34" charset="-128"/>
              </a:rPr>
              <a:t>Try cutting a bar magnet in half.</a:t>
            </a:r>
          </a:p>
        </p:txBody>
      </p:sp>
      <p:sp>
        <p:nvSpPr>
          <p:cNvPr id="332804" name="Rectangle 1028"/>
          <p:cNvSpPr>
            <a:spLocks noChangeArrowheads="1"/>
          </p:cNvSpPr>
          <p:nvPr/>
        </p:nvSpPr>
        <p:spPr bwMode="auto">
          <a:xfrm>
            <a:off x="228600" y="6532563"/>
            <a:ext cx="868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p>
            <a:pPr marL="342900" indent="-342900">
              <a:lnSpc>
                <a:spcPct val="90000"/>
              </a:lnSpc>
              <a:spcBef>
                <a:spcPct val="45000"/>
              </a:spcBef>
              <a:buFontTx/>
              <a:buChar char="•"/>
            </a:pPr>
            <a:r>
              <a:rPr lang="en-US" altLang="ja-JP" sz="2000" i="0">
                <a:ea typeface="ＭＳ Ｐゴシック" pitchFamily="34" charset="-128"/>
              </a:rPr>
              <a:t>In fact </a:t>
            </a:r>
            <a:r>
              <a:rPr lang="en-US" altLang="ja-JP" sz="2000" b="1">
                <a:ea typeface="ＭＳ Ｐゴシック" pitchFamily="34" charset="-128"/>
              </a:rPr>
              <a:t>no</a:t>
            </a:r>
            <a:r>
              <a:rPr lang="en-US" altLang="ja-JP" sz="2000" i="0">
                <a:ea typeface="ＭＳ Ｐゴシック" pitchFamily="34" charset="-128"/>
              </a:rPr>
              <a:t> attempt has been successful in finding magnetic monopoles in nature.</a:t>
            </a:r>
            <a:r>
              <a:rPr lang="en-US" altLang="ja-JP" sz="2000" b="1" i="0">
                <a:ea typeface="ＭＳ Ｐゴシック" pitchFamily="34" charset="-128"/>
              </a:rPr>
              <a:t>  </a:t>
            </a:r>
          </a:p>
        </p:txBody>
      </p:sp>
      <p:sp>
        <p:nvSpPr>
          <p:cNvPr id="332805" name="Text Box 1029"/>
          <p:cNvSpPr txBox="1">
            <a:spLocks noChangeArrowheads="1"/>
          </p:cNvSpPr>
          <p:nvPr/>
        </p:nvSpPr>
        <p:spPr bwMode="auto">
          <a:xfrm>
            <a:off x="533400" y="7620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44000"/>
              </a:spcBef>
              <a:buClr>
                <a:schemeClr val="tx1"/>
              </a:buClr>
              <a:buFontTx/>
              <a:buChar char="•"/>
            </a:pPr>
            <a:r>
              <a:rPr lang="ja-JP" altLang="en-US" sz="2000" b="1" i="0">
                <a:latin typeface="Arial" pitchFamily="34" charset="0"/>
                <a:ea typeface="ＭＳ Ｐゴシック" pitchFamily="34" charset="-128"/>
              </a:rPr>
              <a:t> </a:t>
            </a:r>
            <a:r>
              <a:rPr lang="en-US" altLang="ja-JP" sz="2000" i="0">
                <a:ea typeface="ＭＳ Ｐゴシック" pitchFamily="34" charset="-128"/>
              </a:rPr>
              <a:t>Does there exist </a:t>
            </a:r>
            <a:r>
              <a:rPr lang="en-US" altLang="ja-JP" sz="2000">
                <a:ea typeface="ＭＳ Ｐゴシック" pitchFamily="34" charset="-128"/>
              </a:rPr>
              <a:t>magnetic charge</a:t>
            </a:r>
            <a:r>
              <a:rPr lang="en-US" altLang="ja-JP" sz="2000" i="0">
                <a:ea typeface="ＭＳ Ｐゴシック" pitchFamily="34" charset="-128"/>
              </a:rPr>
              <a:t>, just like electric charge?  An entity which carried such magnetic charge would be called a </a:t>
            </a:r>
            <a:r>
              <a:rPr lang="en-US" altLang="ja-JP" sz="2000" b="1">
                <a:ea typeface="ＭＳ Ｐゴシック" pitchFamily="34" charset="-128"/>
              </a:rPr>
              <a:t>magnetic monopole</a:t>
            </a:r>
            <a:r>
              <a:rPr lang="en-US" altLang="ja-JP" sz="2000" i="0">
                <a:ea typeface="ＭＳ Ｐゴシック" pitchFamily="34" charset="-128"/>
              </a:rPr>
              <a:t> (having + or - magnetic charge).</a:t>
            </a:r>
          </a:p>
        </p:txBody>
      </p:sp>
      <p:pic>
        <p:nvPicPr>
          <p:cNvPr id="332806" name="Picture 1030" descr="c19_04"/>
          <p:cNvPicPr>
            <a:picLocks noGrp="1" noChangeAspect="1" noChangeArrowheads="1"/>
          </p:cNvPicPr>
          <p:nvPr/>
        </p:nvPicPr>
        <p:blipFill>
          <a:blip r:embed="rId3">
            <a:extLst>
              <a:ext uri="{28A0092B-C50C-407E-A947-70E740481C1C}">
                <a14:useLocalDpi xmlns:a14="http://schemas.microsoft.com/office/drawing/2010/main" val="0"/>
              </a:ext>
            </a:extLst>
          </a:blip>
          <a:srcRect l="15277" t="4716" r="18056" b="57875"/>
          <a:stretch>
            <a:fillRect/>
          </a:stretch>
        </p:blipFill>
        <p:spPr bwMode="auto">
          <a:xfrm>
            <a:off x="533400" y="25908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7" name="Picture 1031" descr="c19_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1504"/>
          <a:stretch>
            <a:fillRect/>
          </a:stretch>
        </p:blipFill>
        <p:spPr bwMode="auto">
          <a:xfrm>
            <a:off x="2971800" y="4114800"/>
            <a:ext cx="5867400" cy="159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8" name="AutoShape 1032"/>
          <p:cNvSpPr>
            <a:spLocks noChangeArrowheads="1"/>
          </p:cNvSpPr>
          <p:nvPr/>
        </p:nvSpPr>
        <p:spPr bwMode="auto">
          <a:xfrm rot="5400000">
            <a:off x="2209800" y="4343400"/>
            <a:ext cx="457200" cy="304800"/>
          </a:xfrm>
          <a:custGeom>
            <a:avLst/>
            <a:gdLst>
              <a:gd name="T0" fmla="*/ 2147483647 w 21600"/>
              <a:gd name="T1" fmla="*/ 0 h 21600"/>
              <a:gd name="T2" fmla="*/ 1858147504 w 21600"/>
              <a:gd name="T3" fmla="*/ 285481108 h 21600"/>
              <a:gd name="T4" fmla="*/ 0 w 21600"/>
              <a:gd name="T5" fmla="*/ 713741322 h 21600"/>
              <a:gd name="T6" fmla="*/ 1858147504 w 21600"/>
              <a:gd name="T7" fmla="*/ 856442309 h 21600"/>
              <a:gd name="T8" fmla="*/ 2147483647 w 21600"/>
              <a:gd name="T9" fmla="*/ 594752864 h 21600"/>
              <a:gd name="T10" fmla="*/ 2147483647 w 21600"/>
              <a:gd name="T11" fmla="*/ 28548110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32809" name="Freeform 1033"/>
          <p:cNvSpPr>
            <a:spLocks/>
          </p:cNvSpPr>
          <p:nvPr/>
        </p:nvSpPr>
        <p:spPr bwMode="auto">
          <a:xfrm>
            <a:off x="5710238" y="3522663"/>
            <a:ext cx="279400" cy="2262187"/>
          </a:xfrm>
          <a:custGeom>
            <a:avLst/>
            <a:gdLst>
              <a:gd name="T0" fmla="*/ 2147483647 w 176"/>
              <a:gd name="T1" fmla="*/ 0 h 1425"/>
              <a:gd name="T2" fmla="*/ 2147483647 w 176"/>
              <a:gd name="T3" fmla="*/ 2147483647 h 1425"/>
              <a:gd name="T4" fmla="*/ 2147483647 w 176"/>
              <a:gd name="T5" fmla="*/ 2147483647 h 1425"/>
              <a:gd name="T6" fmla="*/ 2147483647 w 176"/>
              <a:gd name="T7" fmla="*/ 2147483647 h 1425"/>
              <a:gd name="T8" fmla="*/ 2147483647 w 176"/>
              <a:gd name="T9" fmla="*/ 2147483647 h 1425"/>
              <a:gd name="T10" fmla="*/ 2147483647 w 176"/>
              <a:gd name="T11" fmla="*/ 2147483647 h 1425"/>
              <a:gd name="T12" fmla="*/ 2147483647 w 176"/>
              <a:gd name="T13" fmla="*/ 2147483647 h 1425"/>
              <a:gd name="T14" fmla="*/ 2147483647 w 176"/>
              <a:gd name="T15" fmla="*/ 2147483647 h 1425"/>
              <a:gd name="T16" fmla="*/ 2147483647 w 176"/>
              <a:gd name="T17" fmla="*/ 2147483647 h 1425"/>
              <a:gd name="T18" fmla="*/ 2147483647 w 176"/>
              <a:gd name="T19" fmla="*/ 2147483647 h 1425"/>
              <a:gd name="T20" fmla="*/ 2147483647 w 176"/>
              <a:gd name="T21" fmla="*/ 2147483647 h 1425"/>
              <a:gd name="T22" fmla="*/ 2147483647 w 176"/>
              <a:gd name="T23" fmla="*/ 2147483647 h 1425"/>
              <a:gd name="T24" fmla="*/ 2147483647 w 176"/>
              <a:gd name="T25" fmla="*/ 2147483647 h 1425"/>
              <a:gd name="T26" fmla="*/ 2147483647 w 176"/>
              <a:gd name="T27" fmla="*/ 2147483647 h 1425"/>
              <a:gd name="T28" fmla="*/ 2147483647 w 176"/>
              <a:gd name="T29" fmla="*/ 2147483647 h 1425"/>
              <a:gd name="T30" fmla="*/ 2147483647 w 176"/>
              <a:gd name="T31" fmla="*/ 2147483647 h 1425"/>
              <a:gd name="T32" fmla="*/ 2147483647 w 176"/>
              <a:gd name="T33" fmla="*/ 2147483647 h 1425"/>
              <a:gd name="T34" fmla="*/ 2147483647 w 176"/>
              <a:gd name="T35" fmla="*/ 2147483647 h 1425"/>
              <a:gd name="T36" fmla="*/ 2147483647 w 176"/>
              <a:gd name="T37" fmla="*/ 2147483647 h 1425"/>
              <a:gd name="T38" fmla="*/ 2147483647 w 176"/>
              <a:gd name="T39" fmla="*/ 2147483647 h 1425"/>
              <a:gd name="T40" fmla="*/ 2147483647 w 176"/>
              <a:gd name="T41" fmla="*/ 2147483647 h 14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1425"/>
              <a:gd name="T65" fmla="*/ 176 w 176"/>
              <a:gd name="T66" fmla="*/ 1425 h 14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1425">
                <a:moveTo>
                  <a:pt x="144" y="0"/>
                </a:moveTo>
                <a:cubicBezTo>
                  <a:pt x="114" y="20"/>
                  <a:pt x="83" y="35"/>
                  <a:pt x="53" y="55"/>
                </a:cubicBezTo>
                <a:cubicBezTo>
                  <a:pt x="45" y="67"/>
                  <a:pt x="37" y="79"/>
                  <a:pt x="29" y="91"/>
                </a:cubicBezTo>
                <a:cubicBezTo>
                  <a:pt x="0" y="135"/>
                  <a:pt x="77" y="215"/>
                  <a:pt x="102" y="249"/>
                </a:cubicBezTo>
                <a:cubicBezTo>
                  <a:pt x="104" y="255"/>
                  <a:pt x="105" y="261"/>
                  <a:pt x="108" y="267"/>
                </a:cubicBezTo>
                <a:cubicBezTo>
                  <a:pt x="111" y="273"/>
                  <a:pt x="117" y="278"/>
                  <a:pt x="120" y="285"/>
                </a:cubicBezTo>
                <a:cubicBezTo>
                  <a:pt x="125" y="297"/>
                  <a:pt x="132" y="321"/>
                  <a:pt x="132" y="321"/>
                </a:cubicBezTo>
                <a:cubicBezTo>
                  <a:pt x="125" y="413"/>
                  <a:pt x="134" y="375"/>
                  <a:pt x="114" y="437"/>
                </a:cubicBezTo>
                <a:cubicBezTo>
                  <a:pt x="109" y="451"/>
                  <a:pt x="89" y="473"/>
                  <a:pt x="89" y="473"/>
                </a:cubicBezTo>
                <a:cubicBezTo>
                  <a:pt x="67" y="538"/>
                  <a:pt x="69" y="519"/>
                  <a:pt x="83" y="625"/>
                </a:cubicBezTo>
                <a:cubicBezTo>
                  <a:pt x="85" y="640"/>
                  <a:pt x="107" y="665"/>
                  <a:pt x="114" y="679"/>
                </a:cubicBezTo>
                <a:cubicBezTo>
                  <a:pt x="127" y="705"/>
                  <a:pt x="137" y="730"/>
                  <a:pt x="144" y="758"/>
                </a:cubicBezTo>
                <a:cubicBezTo>
                  <a:pt x="140" y="843"/>
                  <a:pt x="137" y="903"/>
                  <a:pt x="89" y="970"/>
                </a:cubicBezTo>
                <a:cubicBezTo>
                  <a:pt x="82" y="1011"/>
                  <a:pt x="65" y="1059"/>
                  <a:pt x="89" y="1098"/>
                </a:cubicBezTo>
                <a:cubicBezTo>
                  <a:pt x="98" y="1113"/>
                  <a:pt x="110" y="1126"/>
                  <a:pt x="120" y="1140"/>
                </a:cubicBezTo>
                <a:cubicBezTo>
                  <a:pt x="128" y="1152"/>
                  <a:pt x="144" y="1176"/>
                  <a:pt x="144" y="1176"/>
                </a:cubicBezTo>
                <a:cubicBezTo>
                  <a:pt x="164" y="1239"/>
                  <a:pt x="133" y="1149"/>
                  <a:pt x="162" y="1213"/>
                </a:cubicBezTo>
                <a:cubicBezTo>
                  <a:pt x="167" y="1225"/>
                  <a:pt x="174" y="1249"/>
                  <a:pt x="174" y="1249"/>
                </a:cubicBezTo>
                <a:cubicBezTo>
                  <a:pt x="167" y="1335"/>
                  <a:pt x="176" y="1299"/>
                  <a:pt x="156" y="1358"/>
                </a:cubicBezTo>
                <a:cubicBezTo>
                  <a:pt x="156" y="1359"/>
                  <a:pt x="115" y="1400"/>
                  <a:pt x="108" y="1407"/>
                </a:cubicBezTo>
                <a:cubicBezTo>
                  <a:pt x="99" y="1415"/>
                  <a:pt x="77" y="1425"/>
                  <a:pt x="77" y="142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090"/>
          <p:cNvGrpSpPr>
            <a:grpSpLocks/>
          </p:cNvGrpSpPr>
          <p:nvPr/>
        </p:nvGrpSpPr>
        <p:grpSpPr bwMode="auto">
          <a:xfrm>
            <a:off x="5715000" y="2362200"/>
            <a:ext cx="3124200" cy="1219200"/>
            <a:chOff x="288" y="3312"/>
            <a:chExt cx="1968" cy="768"/>
          </a:xfrm>
        </p:grpSpPr>
        <p:grpSp>
          <p:nvGrpSpPr>
            <p:cNvPr id="13353" name="Group 1034"/>
            <p:cNvGrpSpPr>
              <a:grpSpLocks/>
            </p:cNvGrpSpPr>
            <p:nvPr/>
          </p:nvGrpSpPr>
          <p:grpSpPr bwMode="auto">
            <a:xfrm>
              <a:off x="288" y="3312"/>
              <a:ext cx="576" cy="768"/>
              <a:chOff x="3024" y="3360"/>
              <a:chExt cx="576" cy="768"/>
            </a:xfrm>
          </p:grpSpPr>
          <p:sp>
            <p:nvSpPr>
              <p:cNvPr id="13375" name="Oval 1035"/>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6" name="Oval 1036"/>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7" name="Rectangle 1037"/>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8" name="Line 1038"/>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9" name="Line 1039"/>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0" name="Line 1040"/>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4" name="Group 1041"/>
            <p:cNvGrpSpPr>
              <a:grpSpLocks/>
            </p:cNvGrpSpPr>
            <p:nvPr/>
          </p:nvGrpSpPr>
          <p:grpSpPr bwMode="auto">
            <a:xfrm>
              <a:off x="1200" y="3312"/>
              <a:ext cx="576" cy="768"/>
              <a:chOff x="3024" y="3360"/>
              <a:chExt cx="576" cy="768"/>
            </a:xfrm>
          </p:grpSpPr>
          <p:sp>
            <p:nvSpPr>
              <p:cNvPr id="13369" name="Oval 1042"/>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70" name="Oval 1043"/>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71" name="Rectangle 1044"/>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72" name="Line 1045"/>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3" name="Line 1046"/>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1047"/>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5" name="Group 1048"/>
            <p:cNvGrpSpPr>
              <a:grpSpLocks/>
            </p:cNvGrpSpPr>
            <p:nvPr/>
          </p:nvGrpSpPr>
          <p:grpSpPr bwMode="auto">
            <a:xfrm>
              <a:off x="720" y="3312"/>
              <a:ext cx="576" cy="768"/>
              <a:chOff x="3024" y="3360"/>
              <a:chExt cx="576" cy="768"/>
            </a:xfrm>
          </p:grpSpPr>
          <p:sp>
            <p:nvSpPr>
              <p:cNvPr id="13363" name="Oval 1049"/>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64" name="Oval 1050"/>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65" name="Rectangle 1051"/>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6" name="Line 1052"/>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7" name="Line 1053"/>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8" name="Line 1054"/>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56" name="Group 1055"/>
            <p:cNvGrpSpPr>
              <a:grpSpLocks/>
            </p:cNvGrpSpPr>
            <p:nvPr/>
          </p:nvGrpSpPr>
          <p:grpSpPr bwMode="auto">
            <a:xfrm>
              <a:off x="1680" y="3312"/>
              <a:ext cx="576" cy="768"/>
              <a:chOff x="3024" y="3360"/>
              <a:chExt cx="576" cy="768"/>
            </a:xfrm>
          </p:grpSpPr>
          <p:sp>
            <p:nvSpPr>
              <p:cNvPr id="13357" name="Oval 1056"/>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58" name="Oval 1057"/>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9" name="Rectangle 1058"/>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60" name="Line 1059"/>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1" name="Line 1060"/>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Line 1061"/>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1091"/>
          <p:cNvGrpSpPr>
            <a:grpSpLocks/>
          </p:cNvGrpSpPr>
          <p:nvPr/>
        </p:nvGrpSpPr>
        <p:grpSpPr bwMode="auto">
          <a:xfrm>
            <a:off x="2895600" y="5334000"/>
            <a:ext cx="1600200" cy="1219200"/>
            <a:chOff x="2640" y="3312"/>
            <a:chExt cx="1008" cy="768"/>
          </a:xfrm>
        </p:grpSpPr>
        <p:grpSp>
          <p:nvGrpSpPr>
            <p:cNvPr id="13339" name="Group 1062"/>
            <p:cNvGrpSpPr>
              <a:grpSpLocks/>
            </p:cNvGrpSpPr>
            <p:nvPr/>
          </p:nvGrpSpPr>
          <p:grpSpPr bwMode="auto">
            <a:xfrm>
              <a:off x="2640" y="3312"/>
              <a:ext cx="576" cy="768"/>
              <a:chOff x="3024" y="3360"/>
              <a:chExt cx="576" cy="768"/>
            </a:xfrm>
          </p:grpSpPr>
          <p:sp>
            <p:nvSpPr>
              <p:cNvPr id="13347" name="Oval 1063"/>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8" name="Oval 1064"/>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9" name="Rectangle 1065"/>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50" name="Line 1066"/>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1" name="Line 1067"/>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1068"/>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0" name="Group 1069"/>
            <p:cNvGrpSpPr>
              <a:grpSpLocks/>
            </p:cNvGrpSpPr>
            <p:nvPr/>
          </p:nvGrpSpPr>
          <p:grpSpPr bwMode="auto">
            <a:xfrm>
              <a:off x="3072" y="3312"/>
              <a:ext cx="576" cy="768"/>
              <a:chOff x="3024" y="3360"/>
              <a:chExt cx="576" cy="768"/>
            </a:xfrm>
          </p:grpSpPr>
          <p:sp>
            <p:nvSpPr>
              <p:cNvPr id="13341" name="Oval 1070"/>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42" name="Oval 1071"/>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3" name="Rectangle 1072"/>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44" name="Line 1073"/>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5" name="Line 1074"/>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1075"/>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10" name="Group 1092"/>
          <p:cNvGrpSpPr>
            <a:grpSpLocks/>
          </p:cNvGrpSpPr>
          <p:nvPr/>
        </p:nvGrpSpPr>
        <p:grpSpPr bwMode="auto">
          <a:xfrm>
            <a:off x="6400800" y="5257800"/>
            <a:ext cx="1600200" cy="1219200"/>
            <a:chOff x="4368" y="3312"/>
            <a:chExt cx="1008" cy="768"/>
          </a:xfrm>
        </p:grpSpPr>
        <p:grpSp>
          <p:nvGrpSpPr>
            <p:cNvPr id="13325" name="Group 1076"/>
            <p:cNvGrpSpPr>
              <a:grpSpLocks/>
            </p:cNvGrpSpPr>
            <p:nvPr/>
          </p:nvGrpSpPr>
          <p:grpSpPr bwMode="auto">
            <a:xfrm>
              <a:off x="4368" y="3312"/>
              <a:ext cx="576" cy="768"/>
              <a:chOff x="3024" y="3360"/>
              <a:chExt cx="576" cy="768"/>
            </a:xfrm>
          </p:grpSpPr>
          <p:sp>
            <p:nvSpPr>
              <p:cNvPr id="13333" name="Oval 1077"/>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34" name="Oval 1078"/>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Rectangle 1079"/>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6" name="Line 1080"/>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7" name="Line 1081"/>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1082"/>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26" name="Group 1083"/>
            <p:cNvGrpSpPr>
              <a:grpSpLocks/>
            </p:cNvGrpSpPr>
            <p:nvPr/>
          </p:nvGrpSpPr>
          <p:grpSpPr bwMode="auto">
            <a:xfrm>
              <a:off x="4800" y="3312"/>
              <a:ext cx="576" cy="768"/>
              <a:chOff x="3024" y="3360"/>
              <a:chExt cx="576" cy="768"/>
            </a:xfrm>
          </p:grpSpPr>
          <p:sp>
            <p:nvSpPr>
              <p:cNvPr id="13327" name="Oval 1084"/>
              <p:cNvSpPr>
                <a:spLocks noChangeArrowheads="1"/>
              </p:cNvSpPr>
              <p:nvPr/>
            </p:nvSpPr>
            <p:spPr bwMode="auto">
              <a:xfrm>
                <a:off x="3168" y="3600"/>
                <a:ext cx="336" cy="336"/>
              </a:xfrm>
              <a:prstGeom prst="ellipse">
                <a:avLst/>
              </a:prstGeom>
              <a:solidFill>
                <a:srgbClr val="FF9966"/>
              </a:solidFill>
              <a:ln w="9525">
                <a:solidFill>
                  <a:schemeClr val="tx1"/>
                </a:solidFill>
                <a:round/>
                <a:headEnd/>
                <a:tailEnd/>
              </a:ln>
            </p:spPr>
            <p:txBody>
              <a:bodyPr wrap="none" anchor="ctr"/>
              <a:lstStyle/>
              <a:p>
                <a:endParaRPr lang="en-US"/>
              </a:p>
            </p:txBody>
          </p:sp>
          <p:sp>
            <p:nvSpPr>
              <p:cNvPr id="13328" name="Oval 1085"/>
              <p:cNvSpPr>
                <a:spLocks noChangeArrowheads="1"/>
              </p:cNvSpPr>
              <p:nvPr/>
            </p:nvSpPr>
            <p:spPr bwMode="auto">
              <a:xfrm>
                <a:off x="3284" y="3360"/>
                <a:ext cx="96" cy="76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Rectangle 1086"/>
              <p:cNvSpPr>
                <a:spLocks noChangeArrowheads="1"/>
              </p:cNvSpPr>
              <p:nvPr/>
            </p:nvSpPr>
            <p:spPr bwMode="auto">
              <a:xfrm>
                <a:off x="3264" y="3628"/>
                <a:ext cx="48" cy="2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330" name="Line 1087"/>
              <p:cNvSpPr>
                <a:spLocks noChangeShapeType="1"/>
              </p:cNvSpPr>
              <p:nvPr/>
            </p:nvSpPr>
            <p:spPr bwMode="auto">
              <a:xfrm flipH="1">
                <a:off x="3024" y="3764"/>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Line 1088"/>
              <p:cNvSpPr>
                <a:spLocks noChangeShapeType="1"/>
              </p:cNvSpPr>
              <p:nvPr/>
            </p:nvSpPr>
            <p:spPr bwMode="auto">
              <a:xfrm>
                <a:off x="3504" y="377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1089"/>
              <p:cNvSpPr>
                <a:spLocks noChangeShapeType="1"/>
              </p:cNvSpPr>
              <p:nvPr/>
            </p:nvSpPr>
            <p:spPr bwMode="auto">
              <a:xfrm flipH="1">
                <a:off x="3292" y="341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025430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Grp="1" noChangeArrowheads="1"/>
          </p:cNvSpPr>
          <p:nvPr>
            <p:ph type="title"/>
          </p:nvPr>
        </p:nvSpPr>
        <p:spPr>
          <a:xfrm>
            <a:off x="381000" y="265113"/>
            <a:ext cx="8382000" cy="2012950"/>
          </a:xfrm>
        </p:spPr>
        <p:txBody>
          <a:bodyPr/>
          <a:lstStyle/>
          <a:p>
            <a:pPr>
              <a:lnSpc>
                <a:spcPct val="90000"/>
              </a:lnSpc>
            </a:pPr>
            <a:r>
              <a:rPr lang="en-US" sz="2800">
                <a:solidFill>
                  <a:srgbClr val="EFFF5D"/>
                </a:solidFill>
                <a:latin typeface="Comic Sans MS" pitchFamily="66" charset="0"/>
              </a:rPr>
              <a:t>Two long parallel wires carry currents of 5 A and 10 A in opposite directions as shown.  </a:t>
            </a:r>
            <a:br>
              <a:rPr lang="en-US" sz="2800">
                <a:solidFill>
                  <a:srgbClr val="EFFF5D"/>
                </a:solidFill>
                <a:latin typeface="Comic Sans MS" pitchFamily="66" charset="0"/>
              </a:rPr>
            </a:br>
            <a:r>
              <a:rPr lang="en-US" sz="2800">
                <a:solidFill>
                  <a:srgbClr val="EFFF5D"/>
                </a:solidFill>
                <a:latin typeface="Comic Sans MS" pitchFamily="66" charset="0"/>
              </a:rPr>
              <a:t>What is the direction of the magnetic field produced by the 5-A wire at the position of the 10-A wire?</a:t>
            </a:r>
            <a:endParaRPr lang="en-US" sz="4000">
              <a:solidFill>
                <a:srgbClr val="EFFF5D"/>
              </a:solidFill>
              <a:latin typeface="Comic Sans MS" pitchFamily="66" charset="0"/>
            </a:endParaRPr>
          </a:p>
        </p:txBody>
      </p:sp>
      <p:sp>
        <p:nvSpPr>
          <p:cNvPr id="1868803" name="Rectangle 3"/>
          <p:cNvSpPr>
            <a:spLocks noGrp="1" noChangeArrowheads="1"/>
          </p:cNvSpPr>
          <p:nvPr>
            <p:ph type="body" idx="1"/>
          </p:nvPr>
        </p:nvSpPr>
        <p:spPr>
          <a:xfrm>
            <a:off x="533400" y="2438400"/>
            <a:ext cx="4953000" cy="2362200"/>
          </a:xfrm>
        </p:spPr>
        <p:txBody>
          <a:bodyPr/>
          <a:lstStyle/>
          <a:p>
            <a:pPr marL="609600" indent="-609600">
              <a:lnSpc>
                <a:spcPct val="80000"/>
              </a:lnSpc>
              <a:buFont typeface="Arial" charset="0"/>
              <a:buAutoNum type="alphaLcParenR"/>
            </a:pPr>
            <a:r>
              <a:rPr lang="en-US" sz="2000">
                <a:latin typeface="Comic Sans MS" pitchFamily="66" charset="0"/>
              </a:rPr>
              <a:t>Perpendicular to the plane of the page and into the page</a:t>
            </a:r>
          </a:p>
          <a:p>
            <a:pPr marL="609600" indent="-609600">
              <a:lnSpc>
                <a:spcPct val="80000"/>
              </a:lnSpc>
              <a:buFont typeface="Arial" charset="0"/>
              <a:buAutoNum type="alphaLcParenR"/>
            </a:pPr>
            <a:r>
              <a:rPr lang="en-US" sz="2000">
                <a:latin typeface="Comic Sans MS" pitchFamily="66" charset="0"/>
              </a:rPr>
              <a:t>Perpendicular to the plane of the page and out of the page</a:t>
            </a:r>
          </a:p>
          <a:p>
            <a:pPr marL="609600" indent="-609600">
              <a:lnSpc>
                <a:spcPct val="80000"/>
              </a:lnSpc>
              <a:buFont typeface="Arial" charset="0"/>
              <a:buAutoNum type="alphaLcParenR"/>
            </a:pPr>
            <a:r>
              <a:rPr lang="en-US" sz="2000">
                <a:latin typeface="Comic Sans MS" pitchFamily="66" charset="0"/>
              </a:rPr>
              <a:t>Upward</a:t>
            </a:r>
          </a:p>
          <a:p>
            <a:pPr marL="609600" indent="-609600">
              <a:lnSpc>
                <a:spcPct val="80000"/>
              </a:lnSpc>
              <a:buFont typeface="Arial" charset="0"/>
              <a:buAutoNum type="alphaLcParenR"/>
            </a:pPr>
            <a:r>
              <a:rPr lang="en-US" sz="2000">
                <a:latin typeface="Comic Sans MS" pitchFamily="66" charset="0"/>
              </a:rPr>
              <a:t>Downward</a:t>
            </a:r>
          </a:p>
          <a:p>
            <a:pPr marL="609600" indent="-609600">
              <a:lnSpc>
                <a:spcPct val="80000"/>
              </a:lnSpc>
              <a:buFont typeface="Arial" charset="0"/>
              <a:buAutoNum type="alphaLcParenR"/>
            </a:pPr>
            <a:r>
              <a:rPr lang="en-US" sz="2000">
                <a:latin typeface="Comic Sans MS" pitchFamily="66" charset="0"/>
              </a:rPr>
              <a:t>Inward toward the other wire</a:t>
            </a:r>
          </a:p>
          <a:p>
            <a:pPr marL="609600" indent="-609600">
              <a:lnSpc>
                <a:spcPct val="80000"/>
              </a:lnSpc>
              <a:buFont typeface="Arial" charset="0"/>
              <a:buAutoNum type="alphaLcParenR"/>
            </a:pPr>
            <a:r>
              <a:rPr lang="en-US" sz="2000">
                <a:latin typeface="Comic Sans MS" pitchFamily="66" charset="0"/>
              </a:rPr>
              <a:t>Outward away from the other wire</a:t>
            </a:r>
          </a:p>
        </p:txBody>
      </p:sp>
      <p:sp>
        <p:nvSpPr>
          <p:cNvPr id="1868804" name="Text Box 4"/>
          <p:cNvSpPr txBox="1">
            <a:spLocks noChangeArrowheads="1"/>
          </p:cNvSpPr>
          <p:nvPr/>
        </p:nvSpPr>
        <p:spPr bwMode="auto">
          <a:xfrm>
            <a:off x="381000" y="5257800"/>
            <a:ext cx="464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atin typeface="Arial" charset="0"/>
              </a:rPr>
              <a:t>Perpendicular to plane of page and into page</a:t>
            </a:r>
          </a:p>
        </p:txBody>
      </p:sp>
      <p:pic>
        <p:nvPicPr>
          <p:cNvPr id="1868805" name="Picture 5" descr="14_p29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590800"/>
            <a:ext cx="34353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68804"/>
                                        </p:tgtEl>
                                        <p:attrNameLst>
                                          <p:attrName>style.visibility</p:attrName>
                                        </p:attrNameLst>
                                      </p:cBhvr>
                                      <p:to>
                                        <p:strVal val="visible"/>
                                      </p:to>
                                    </p:set>
                                    <p:animEffect transition="in" filter="fade">
                                      <p:cBhvr>
                                        <p:cTn id="7" dur="1000"/>
                                        <p:tgtEl>
                                          <p:spTgt spid="1868804"/>
                                        </p:tgtEl>
                                      </p:cBhvr>
                                    </p:animEffect>
                                    <p:anim calcmode="lin" valueType="num">
                                      <p:cBhvr>
                                        <p:cTn id="8" dur="1000" fill="hold"/>
                                        <p:tgtEl>
                                          <p:spTgt spid="1868804"/>
                                        </p:tgtEl>
                                        <p:attrNameLst>
                                          <p:attrName>ppt_x</p:attrName>
                                        </p:attrNameLst>
                                      </p:cBhvr>
                                      <p:tavLst>
                                        <p:tav tm="0">
                                          <p:val>
                                            <p:strVal val="#ppt_x"/>
                                          </p:val>
                                        </p:tav>
                                        <p:tav tm="100000">
                                          <p:val>
                                            <p:strVal val="#ppt_x"/>
                                          </p:val>
                                        </p:tav>
                                      </p:tavLst>
                                    </p:anim>
                                    <p:anim calcmode="lin" valueType="num">
                                      <p:cBhvr>
                                        <p:cTn id="9" dur="900" decel="100000" fill="hold"/>
                                        <p:tgtEl>
                                          <p:spTgt spid="18688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688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88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Grp="1" noChangeArrowheads="1"/>
          </p:cNvSpPr>
          <p:nvPr>
            <p:ph type="title"/>
          </p:nvPr>
        </p:nvSpPr>
        <p:spPr>
          <a:xfrm>
            <a:off x="381000" y="449824"/>
            <a:ext cx="8382000" cy="1643527"/>
          </a:xfrm>
        </p:spPr>
        <p:txBody>
          <a:bodyPr/>
          <a:lstStyle/>
          <a:p>
            <a:pPr>
              <a:lnSpc>
                <a:spcPct val="90000"/>
              </a:lnSpc>
            </a:pPr>
            <a:r>
              <a:rPr lang="en-US" sz="2800" dirty="0">
                <a:solidFill>
                  <a:srgbClr val="EFFF5D"/>
                </a:solidFill>
                <a:latin typeface="Comic Sans MS" pitchFamily="66" charset="0"/>
              </a:rPr>
              <a:t>Two long parallel wires carry currents of 5 A and 10 A in opposite directions as shown.  </a:t>
            </a:r>
            <a:br>
              <a:rPr lang="en-US" sz="2800" dirty="0">
                <a:solidFill>
                  <a:srgbClr val="EFFF5D"/>
                </a:solidFill>
                <a:latin typeface="Comic Sans MS" pitchFamily="66" charset="0"/>
              </a:rPr>
            </a:br>
            <a:r>
              <a:rPr lang="en-US" sz="2800" dirty="0">
                <a:solidFill>
                  <a:srgbClr val="EFFF5D"/>
                </a:solidFill>
                <a:latin typeface="Comic Sans MS" pitchFamily="66" charset="0"/>
              </a:rPr>
              <a:t>What is the direction of the magnetic force acting on the 10-A wire?</a:t>
            </a:r>
            <a:endParaRPr lang="en-US" sz="4000" dirty="0">
              <a:solidFill>
                <a:srgbClr val="EFFF5D"/>
              </a:solidFill>
              <a:latin typeface="Comic Sans MS" pitchFamily="66" charset="0"/>
            </a:endParaRPr>
          </a:p>
        </p:txBody>
      </p:sp>
      <p:sp>
        <p:nvSpPr>
          <p:cNvPr id="1868803" name="Rectangle 3"/>
          <p:cNvSpPr>
            <a:spLocks noGrp="1" noChangeArrowheads="1"/>
          </p:cNvSpPr>
          <p:nvPr>
            <p:ph type="body" idx="1"/>
          </p:nvPr>
        </p:nvSpPr>
        <p:spPr>
          <a:xfrm>
            <a:off x="533400" y="2438400"/>
            <a:ext cx="4953000" cy="2362200"/>
          </a:xfrm>
        </p:spPr>
        <p:txBody>
          <a:bodyPr/>
          <a:lstStyle/>
          <a:p>
            <a:pPr marL="609600" indent="-609600">
              <a:lnSpc>
                <a:spcPct val="80000"/>
              </a:lnSpc>
              <a:buFont typeface="Arial" charset="0"/>
              <a:buAutoNum type="alphaLcParenR"/>
            </a:pPr>
            <a:r>
              <a:rPr lang="en-US" sz="2000">
                <a:latin typeface="Comic Sans MS" pitchFamily="66" charset="0"/>
              </a:rPr>
              <a:t>Perpendicular to the plane of the page and into the page</a:t>
            </a:r>
          </a:p>
          <a:p>
            <a:pPr marL="609600" indent="-609600">
              <a:lnSpc>
                <a:spcPct val="80000"/>
              </a:lnSpc>
              <a:buFont typeface="Arial" charset="0"/>
              <a:buAutoNum type="alphaLcParenR"/>
            </a:pPr>
            <a:r>
              <a:rPr lang="en-US" sz="2000">
                <a:latin typeface="Comic Sans MS" pitchFamily="66" charset="0"/>
              </a:rPr>
              <a:t>Perpendicular to the plane of the page and out of the page</a:t>
            </a:r>
          </a:p>
          <a:p>
            <a:pPr marL="609600" indent="-609600">
              <a:lnSpc>
                <a:spcPct val="80000"/>
              </a:lnSpc>
              <a:buFont typeface="Arial" charset="0"/>
              <a:buAutoNum type="alphaLcParenR"/>
            </a:pPr>
            <a:r>
              <a:rPr lang="en-US" sz="2000">
                <a:latin typeface="Comic Sans MS" pitchFamily="66" charset="0"/>
              </a:rPr>
              <a:t>Upward</a:t>
            </a:r>
          </a:p>
          <a:p>
            <a:pPr marL="609600" indent="-609600">
              <a:lnSpc>
                <a:spcPct val="80000"/>
              </a:lnSpc>
              <a:buFont typeface="Arial" charset="0"/>
              <a:buAutoNum type="alphaLcParenR"/>
            </a:pPr>
            <a:r>
              <a:rPr lang="en-US" sz="2000">
                <a:latin typeface="Comic Sans MS" pitchFamily="66" charset="0"/>
              </a:rPr>
              <a:t>Downward</a:t>
            </a:r>
          </a:p>
          <a:p>
            <a:pPr marL="609600" indent="-609600">
              <a:lnSpc>
                <a:spcPct val="80000"/>
              </a:lnSpc>
              <a:buFont typeface="Arial" charset="0"/>
              <a:buAutoNum type="alphaLcParenR"/>
            </a:pPr>
            <a:r>
              <a:rPr lang="en-US" sz="2000">
                <a:latin typeface="Comic Sans MS" pitchFamily="66" charset="0"/>
              </a:rPr>
              <a:t>Inward toward the other wire</a:t>
            </a:r>
          </a:p>
          <a:p>
            <a:pPr marL="609600" indent="-609600">
              <a:lnSpc>
                <a:spcPct val="80000"/>
              </a:lnSpc>
              <a:buFont typeface="Arial" charset="0"/>
              <a:buAutoNum type="alphaLcParenR"/>
            </a:pPr>
            <a:r>
              <a:rPr lang="en-US" sz="2000">
                <a:latin typeface="Comic Sans MS" pitchFamily="66" charset="0"/>
              </a:rPr>
              <a:t>Outward away from the other wire</a:t>
            </a:r>
          </a:p>
        </p:txBody>
      </p:sp>
      <p:pic>
        <p:nvPicPr>
          <p:cNvPr id="1868805" name="Picture 5" descr="14_p29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590800"/>
            <a:ext cx="34353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79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4" name="Rectangle 2"/>
          <p:cNvSpPr>
            <a:spLocks noGrp="1" noChangeArrowheads="1"/>
          </p:cNvSpPr>
          <p:nvPr>
            <p:ph type="body" idx="1"/>
          </p:nvPr>
        </p:nvSpPr>
        <p:spPr>
          <a:xfrm>
            <a:off x="228600" y="228600"/>
            <a:ext cx="5334000" cy="6096000"/>
          </a:xfrm>
        </p:spPr>
        <p:txBody>
          <a:bodyPr/>
          <a:lstStyle/>
          <a:p>
            <a:pPr>
              <a:lnSpc>
                <a:spcPct val="80000"/>
              </a:lnSpc>
              <a:spcBef>
                <a:spcPct val="30000"/>
              </a:spcBef>
            </a:pPr>
            <a:endParaRPr lang="en-US" sz="2400" dirty="0"/>
          </a:p>
          <a:p>
            <a:pPr>
              <a:lnSpc>
                <a:spcPct val="80000"/>
              </a:lnSpc>
              <a:spcBef>
                <a:spcPct val="30000"/>
              </a:spcBef>
            </a:pPr>
            <a:r>
              <a:rPr lang="en-US" sz="2400" dirty="0"/>
              <a:t>Because the force is perpendicular to the velocity of the particle, the force does no work on the particle.</a:t>
            </a:r>
          </a:p>
          <a:p>
            <a:pPr lvl="1">
              <a:lnSpc>
                <a:spcPct val="80000"/>
              </a:lnSpc>
              <a:spcBef>
                <a:spcPct val="30000"/>
              </a:spcBef>
            </a:pPr>
            <a:endParaRPr lang="en-US" sz="2000" dirty="0"/>
          </a:p>
          <a:p>
            <a:pPr lvl="1">
              <a:lnSpc>
                <a:spcPct val="80000"/>
              </a:lnSpc>
              <a:spcBef>
                <a:spcPct val="30000"/>
              </a:spcBef>
            </a:pPr>
            <a:r>
              <a:rPr lang="en-US" sz="2000" dirty="0"/>
              <a:t>It cannot increase the particle’s kinetic energy; it only serves to change the direction of the particle’s motion.</a:t>
            </a:r>
          </a:p>
          <a:p>
            <a:pPr lvl="1">
              <a:lnSpc>
                <a:spcPct val="80000"/>
              </a:lnSpc>
              <a:spcBef>
                <a:spcPct val="30000"/>
              </a:spcBef>
            </a:pPr>
            <a:endParaRPr lang="en-US" sz="2000" dirty="0"/>
          </a:p>
          <a:p>
            <a:pPr lvl="1">
              <a:lnSpc>
                <a:spcPct val="80000"/>
              </a:lnSpc>
              <a:spcBef>
                <a:spcPct val="30000"/>
              </a:spcBef>
            </a:pPr>
            <a:r>
              <a:rPr lang="en-US" sz="2000" dirty="0"/>
              <a:t>It provides a centripetal acceleration.</a:t>
            </a:r>
          </a:p>
          <a:p>
            <a:pPr lvl="1">
              <a:lnSpc>
                <a:spcPct val="80000"/>
              </a:lnSpc>
              <a:spcBef>
                <a:spcPct val="30000"/>
              </a:spcBef>
            </a:pPr>
            <a:endParaRPr lang="en-US" sz="2000" dirty="0"/>
          </a:p>
          <a:p>
            <a:pPr lvl="1">
              <a:lnSpc>
                <a:spcPct val="80000"/>
              </a:lnSpc>
              <a:spcBef>
                <a:spcPct val="30000"/>
              </a:spcBef>
            </a:pPr>
            <a:r>
              <a:rPr lang="en-US" sz="2000" dirty="0"/>
              <a:t>If the charge is moving perpendicular to a uniform magnetic field, the particle will follow a circular path.</a:t>
            </a:r>
          </a:p>
        </p:txBody>
      </p:sp>
      <p:pic>
        <p:nvPicPr>
          <p:cNvPr id="19077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762000"/>
            <a:ext cx="3451225"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4572000"/>
            <a:ext cx="4572000" cy="1569660"/>
          </a:xfrm>
          <a:prstGeom prst="rect">
            <a:avLst/>
          </a:prstGeom>
        </p:spPr>
        <p:txBody>
          <a:bodyPr>
            <a:spAutoFit/>
          </a:bodyPr>
          <a:lstStyle/>
          <a:p>
            <a:r>
              <a:rPr lang="en-US" dirty="0">
                <a:hlinkClick r:id="rId4"/>
              </a:rPr>
              <a:t>http://www.surendranath.org/Applets/Electricity/MovChgMag/MCM.html</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36347C-3F6B-4F57-B7E8-800992A0E40B}" type="datetime1">
              <a:rPr lang="en-US"/>
              <a:pPr eaLnBrk="1" hangingPunct="1"/>
              <a:t>4/7/2020</a:t>
            </a:fld>
            <a:endParaRPr lang="en-US"/>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A8288C-EB5C-44BF-8F27-4F7D30B0D2E9}" type="slidenum">
              <a:rPr lang="en-US"/>
              <a:pPr eaLnBrk="1" hangingPunct="1"/>
              <a:t>13</a:t>
            </a:fld>
            <a:endParaRPr lang="en-US"/>
          </a:p>
        </p:txBody>
      </p:sp>
      <p:sp>
        <p:nvSpPr>
          <p:cNvPr id="35845" name="Rectangle 2"/>
          <p:cNvSpPr>
            <a:spLocks noGrp="1" noChangeArrowheads="1"/>
          </p:cNvSpPr>
          <p:nvPr>
            <p:ph type="title"/>
          </p:nvPr>
        </p:nvSpPr>
        <p:spPr>
          <a:xfrm>
            <a:off x="685800" y="160338"/>
            <a:ext cx="7772400" cy="525462"/>
          </a:xfrm>
        </p:spPr>
        <p:txBody>
          <a:bodyPr/>
          <a:lstStyle/>
          <a:p>
            <a:pPr eaLnBrk="1" hangingPunct="1"/>
            <a:r>
              <a:rPr lang="en-US" dirty="0" err="1"/>
              <a:t>Ch</a:t>
            </a:r>
            <a:r>
              <a:rPr lang="en-US" dirty="0"/>
              <a:t> 14 CP 2</a:t>
            </a:r>
          </a:p>
        </p:txBody>
      </p:sp>
      <p:grpSp>
        <p:nvGrpSpPr>
          <p:cNvPr id="7" name="Group 7"/>
          <p:cNvGrpSpPr>
            <a:grpSpLocks/>
          </p:cNvGrpSpPr>
          <p:nvPr/>
        </p:nvGrpSpPr>
        <p:grpSpPr bwMode="auto">
          <a:xfrm>
            <a:off x="5727700" y="3733800"/>
            <a:ext cx="1968500" cy="1866900"/>
            <a:chOff x="3304" y="1248"/>
            <a:chExt cx="1240" cy="1176"/>
          </a:xfrm>
        </p:grpSpPr>
        <p:grpSp>
          <p:nvGrpSpPr>
            <p:cNvPr id="8" name="Group 8"/>
            <p:cNvGrpSpPr>
              <a:grpSpLocks/>
            </p:cNvGrpSpPr>
            <p:nvPr/>
          </p:nvGrpSpPr>
          <p:grpSpPr bwMode="auto">
            <a:xfrm>
              <a:off x="3456" y="1248"/>
              <a:ext cx="912" cy="1176"/>
              <a:chOff x="2304" y="1032"/>
              <a:chExt cx="912" cy="1176"/>
            </a:xfrm>
          </p:grpSpPr>
          <p:sp>
            <p:nvSpPr>
              <p:cNvPr id="14" name="Line 9"/>
              <p:cNvSpPr>
                <a:spLocks noChangeShapeType="1"/>
              </p:cNvSpPr>
              <p:nvPr/>
            </p:nvSpPr>
            <p:spPr bwMode="auto">
              <a:xfrm flipV="1">
                <a:off x="2544" y="1056"/>
                <a:ext cx="0" cy="1056"/>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2304" y="1680"/>
                <a:ext cx="912"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6" name="Group 11"/>
              <p:cNvGrpSpPr>
                <a:grpSpLocks/>
              </p:cNvGrpSpPr>
              <p:nvPr/>
            </p:nvGrpSpPr>
            <p:grpSpPr bwMode="auto">
              <a:xfrm>
                <a:off x="2580" y="1032"/>
                <a:ext cx="540" cy="557"/>
                <a:chOff x="2580" y="1032"/>
                <a:chExt cx="540" cy="557"/>
              </a:xfrm>
            </p:grpSpPr>
            <p:grpSp>
              <p:nvGrpSpPr>
                <p:cNvPr id="28" name="Group 12"/>
                <p:cNvGrpSpPr>
                  <a:grpSpLocks/>
                </p:cNvGrpSpPr>
                <p:nvPr/>
              </p:nvGrpSpPr>
              <p:grpSpPr bwMode="auto">
                <a:xfrm>
                  <a:off x="2640" y="1248"/>
                  <a:ext cx="480" cy="288"/>
                  <a:chOff x="2640" y="1248"/>
                  <a:chExt cx="480" cy="288"/>
                </a:xfrm>
              </p:grpSpPr>
              <p:sp>
                <p:nvSpPr>
                  <p:cNvPr id="33" name="Oval 13"/>
                  <p:cNvSpPr>
                    <a:spLocks noChangeArrowheads="1"/>
                  </p:cNvSpPr>
                  <p:nvPr/>
                </p:nvSpPr>
                <p:spPr bwMode="auto">
                  <a:xfrm>
                    <a:off x="264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Oval 14"/>
                  <p:cNvSpPr>
                    <a:spLocks noChangeArrowheads="1"/>
                  </p:cNvSpPr>
                  <p:nvPr/>
                </p:nvSpPr>
                <p:spPr bwMode="auto">
                  <a:xfrm>
                    <a:off x="278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Oval 15"/>
                  <p:cNvSpPr>
                    <a:spLocks noChangeArrowheads="1"/>
                  </p:cNvSpPr>
                  <p:nvPr/>
                </p:nvSpPr>
                <p:spPr bwMode="auto">
                  <a:xfrm>
                    <a:off x="288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Oval 16"/>
                  <p:cNvSpPr>
                    <a:spLocks noChangeArrowheads="1"/>
                  </p:cNvSpPr>
                  <p:nvPr/>
                </p:nvSpPr>
                <p:spPr bwMode="auto">
                  <a:xfrm>
                    <a:off x="302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9" name="Text Box 17"/>
                <p:cNvSpPr txBox="1">
                  <a:spLocks noChangeArrowheads="1"/>
                </p:cNvSpPr>
                <p:nvPr/>
              </p:nvSpPr>
              <p:spPr bwMode="auto">
                <a:xfrm>
                  <a:off x="258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30" name="Text Box 18"/>
                <p:cNvSpPr txBox="1">
                  <a:spLocks noChangeArrowheads="1"/>
                </p:cNvSpPr>
                <p:nvPr/>
              </p:nvSpPr>
              <p:spPr bwMode="auto">
                <a:xfrm>
                  <a:off x="2730"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31" name="Text Box 19"/>
                <p:cNvSpPr txBox="1">
                  <a:spLocks noChangeArrowheads="1"/>
                </p:cNvSpPr>
                <p:nvPr/>
              </p:nvSpPr>
              <p:spPr bwMode="auto">
                <a:xfrm>
                  <a:off x="282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a:latin typeface="Comic Sans MS" pitchFamily="66" charset="0"/>
                    </a:rPr>
                    <a:t>.</a:t>
                  </a:r>
                </a:p>
              </p:txBody>
            </p:sp>
            <p:sp>
              <p:nvSpPr>
                <p:cNvPr id="32" name="Text Box 20"/>
                <p:cNvSpPr txBox="1">
                  <a:spLocks noChangeArrowheads="1"/>
                </p:cNvSpPr>
                <p:nvPr/>
              </p:nvSpPr>
              <p:spPr bwMode="auto">
                <a:xfrm>
                  <a:off x="2964"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a:latin typeface="Comic Sans MS" pitchFamily="66" charset="0"/>
                    </a:rPr>
                    <a:t>.</a:t>
                  </a:r>
                </a:p>
              </p:txBody>
            </p:sp>
          </p:grpSp>
          <p:grpSp>
            <p:nvGrpSpPr>
              <p:cNvPr id="17" name="Group 21"/>
              <p:cNvGrpSpPr>
                <a:grpSpLocks/>
              </p:cNvGrpSpPr>
              <p:nvPr/>
            </p:nvGrpSpPr>
            <p:grpSpPr bwMode="auto">
              <a:xfrm>
                <a:off x="2544" y="1536"/>
                <a:ext cx="540" cy="557"/>
                <a:chOff x="2580" y="1032"/>
                <a:chExt cx="540" cy="557"/>
              </a:xfrm>
            </p:grpSpPr>
            <p:grpSp>
              <p:nvGrpSpPr>
                <p:cNvPr id="19" name="Group 22"/>
                <p:cNvGrpSpPr>
                  <a:grpSpLocks/>
                </p:cNvGrpSpPr>
                <p:nvPr/>
              </p:nvGrpSpPr>
              <p:grpSpPr bwMode="auto">
                <a:xfrm>
                  <a:off x="2640" y="1248"/>
                  <a:ext cx="480" cy="288"/>
                  <a:chOff x="2640" y="1248"/>
                  <a:chExt cx="480" cy="288"/>
                </a:xfrm>
              </p:grpSpPr>
              <p:sp>
                <p:nvSpPr>
                  <p:cNvPr id="24" name="Oval 23"/>
                  <p:cNvSpPr>
                    <a:spLocks noChangeArrowheads="1"/>
                  </p:cNvSpPr>
                  <p:nvPr/>
                </p:nvSpPr>
                <p:spPr bwMode="auto">
                  <a:xfrm>
                    <a:off x="264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24"/>
                  <p:cNvSpPr>
                    <a:spLocks noChangeArrowheads="1"/>
                  </p:cNvSpPr>
                  <p:nvPr/>
                </p:nvSpPr>
                <p:spPr bwMode="auto">
                  <a:xfrm>
                    <a:off x="278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25"/>
                  <p:cNvSpPr>
                    <a:spLocks noChangeArrowheads="1"/>
                  </p:cNvSpPr>
                  <p:nvPr/>
                </p:nvSpPr>
                <p:spPr bwMode="auto">
                  <a:xfrm>
                    <a:off x="288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26"/>
                  <p:cNvSpPr>
                    <a:spLocks noChangeArrowheads="1"/>
                  </p:cNvSpPr>
                  <p:nvPr/>
                </p:nvSpPr>
                <p:spPr bwMode="auto">
                  <a:xfrm>
                    <a:off x="302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 name="Text Box 27"/>
                <p:cNvSpPr txBox="1">
                  <a:spLocks noChangeArrowheads="1"/>
                </p:cNvSpPr>
                <p:nvPr/>
              </p:nvSpPr>
              <p:spPr bwMode="auto">
                <a:xfrm>
                  <a:off x="258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21" name="Text Box 28"/>
                <p:cNvSpPr txBox="1">
                  <a:spLocks noChangeArrowheads="1"/>
                </p:cNvSpPr>
                <p:nvPr/>
              </p:nvSpPr>
              <p:spPr bwMode="auto">
                <a:xfrm>
                  <a:off x="2730"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22" name="Text Box 29"/>
                <p:cNvSpPr txBox="1">
                  <a:spLocks noChangeArrowheads="1"/>
                </p:cNvSpPr>
                <p:nvPr/>
              </p:nvSpPr>
              <p:spPr bwMode="auto">
                <a:xfrm>
                  <a:off x="282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23" name="Text Box 30"/>
                <p:cNvSpPr txBox="1">
                  <a:spLocks noChangeArrowheads="1"/>
                </p:cNvSpPr>
                <p:nvPr/>
              </p:nvSpPr>
              <p:spPr bwMode="auto">
                <a:xfrm>
                  <a:off x="2964"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grpSp>
          <p:sp>
            <p:nvSpPr>
              <p:cNvPr id="18" name="Freeform 31"/>
              <p:cNvSpPr>
                <a:spLocks/>
              </p:cNvSpPr>
              <p:nvPr/>
            </p:nvSpPr>
            <p:spPr bwMode="auto">
              <a:xfrm>
                <a:off x="2592" y="1680"/>
                <a:ext cx="432" cy="528"/>
              </a:xfrm>
              <a:custGeom>
                <a:avLst/>
                <a:gdLst>
                  <a:gd name="T0" fmla="*/ 170 w 452"/>
                  <a:gd name="T1" fmla="*/ 0 h 618"/>
                  <a:gd name="T2" fmla="*/ 307 w 452"/>
                  <a:gd name="T3" fmla="*/ 35 h 618"/>
                  <a:gd name="T4" fmla="*/ 389 w 452"/>
                  <a:gd name="T5" fmla="*/ 140 h 618"/>
                  <a:gd name="T6" fmla="*/ 411 w 452"/>
                  <a:gd name="T7" fmla="*/ 223 h 618"/>
                  <a:gd name="T8" fmla="*/ 400 w 452"/>
                  <a:gd name="T9" fmla="*/ 315 h 618"/>
                  <a:gd name="T10" fmla="*/ 345 w 452"/>
                  <a:gd name="T11" fmla="*/ 385 h 618"/>
                  <a:gd name="T12" fmla="*/ 252 w 452"/>
                  <a:gd name="T13" fmla="*/ 433 h 618"/>
                  <a:gd name="T14" fmla="*/ 110 w 452"/>
                  <a:gd name="T15" fmla="*/ 447 h 618"/>
                  <a:gd name="T16" fmla="*/ 0 w 452"/>
                  <a:gd name="T17" fmla="*/ 408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2"/>
                  <a:gd name="T28" fmla="*/ 0 h 618"/>
                  <a:gd name="T29" fmla="*/ 452 w 452"/>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2" h="618">
                    <a:moveTo>
                      <a:pt x="186" y="0"/>
                    </a:moveTo>
                    <a:cubicBezTo>
                      <a:pt x="211" y="8"/>
                      <a:pt x="296" y="16"/>
                      <a:pt x="336" y="48"/>
                    </a:cubicBezTo>
                    <a:cubicBezTo>
                      <a:pt x="376" y="80"/>
                      <a:pt x="407" y="149"/>
                      <a:pt x="426" y="192"/>
                    </a:cubicBezTo>
                    <a:cubicBezTo>
                      <a:pt x="445" y="235"/>
                      <a:pt x="448" y="266"/>
                      <a:pt x="450" y="306"/>
                    </a:cubicBezTo>
                    <a:cubicBezTo>
                      <a:pt x="452" y="346"/>
                      <a:pt x="450" y="395"/>
                      <a:pt x="438" y="432"/>
                    </a:cubicBezTo>
                    <a:cubicBezTo>
                      <a:pt x="426" y="469"/>
                      <a:pt x="405" y="501"/>
                      <a:pt x="378" y="528"/>
                    </a:cubicBezTo>
                    <a:cubicBezTo>
                      <a:pt x="351" y="555"/>
                      <a:pt x="319" y="580"/>
                      <a:pt x="276" y="594"/>
                    </a:cubicBezTo>
                    <a:cubicBezTo>
                      <a:pt x="233" y="608"/>
                      <a:pt x="166" y="618"/>
                      <a:pt x="120" y="612"/>
                    </a:cubicBezTo>
                    <a:cubicBezTo>
                      <a:pt x="74" y="606"/>
                      <a:pt x="25" y="569"/>
                      <a:pt x="0" y="558"/>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9" name="Object 32"/>
            <p:cNvGraphicFramePr>
              <a:graphicFrameLocks noChangeAspect="1"/>
            </p:cNvGraphicFramePr>
            <p:nvPr/>
          </p:nvGraphicFramePr>
          <p:xfrm>
            <a:off x="3304" y="1758"/>
            <a:ext cx="296" cy="136"/>
          </p:xfrm>
          <a:graphic>
            <a:graphicData uri="http://schemas.openxmlformats.org/presentationml/2006/ole">
              <mc:AlternateContent xmlns:mc="http://schemas.openxmlformats.org/markup-compatibility/2006">
                <mc:Choice xmlns:v="urn:schemas-microsoft-com:vml" Requires="v">
                  <p:oleObj spid="_x0000_s1944878" name="Equation" r:id="rId3" imgW="469800" imgH="215640" progId="Equation.DSMT4">
                    <p:embed/>
                  </p:oleObj>
                </mc:Choice>
                <mc:Fallback>
                  <p:oleObj name="Equation" r:id="rId3" imgW="469800" imgH="215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 y="1758"/>
                          <a:ext cx="296"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3"/>
            <p:cNvGraphicFramePr>
              <a:graphicFrameLocks noChangeAspect="1"/>
            </p:cNvGraphicFramePr>
            <p:nvPr>
              <p:extLst>
                <p:ext uri="{D42A27DB-BD31-4B8C-83A1-F6EECF244321}">
                  <p14:modId xmlns:p14="http://schemas.microsoft.com/office/powerpoint/2010/main" val="2426277524"/>
                </p:ext>
              </p:extLst>
            </p:nvPr>
          </p:nvGraphicFramePr>
          <p:xfrm>
            <a:off x="4224" y="1312"/>
            <a:ext cx="320" cy="128"/>
          </p:xfrm>
          <a:graphic>
            <a:graphicData uri="http://schemas.openxmlformats.org/presentationml/2006/ole">
              <mc:AlternateContent xmlns:mc="http://schemas.openxmlformats.org/markup-compatibility/2006">
                <mc:Choice xmlns:v="urn:schemas-microsoft-com:vml" Requires="v">
                  <p:oleObj spid="_x0000_s1944879" name="Equation" r:id="rId5" imgW="507960" imgH="203040" progId="Equation.DSMT4">
                    <p:embed/>
                  </p:oleObj>
                </mc:Choice>
                <mc:Fallback>
                  <p:oleObj name="Equation" r:id="rId5" imgW="5079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1312"/>
                          <a:ext cx="320"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4"/>
            <p:cNvGraphicFramePr>
              <a:graphicFrameLocks noChangeAspect="1"/>
            </p:cNvGraphicFramePr>
            <p:nvPr/>
          </p:nvGraphicFramePr>
          <p:xfrm>
            <a:off x="3582" y="1248"/>
            <a:ext cx="80" cy="112"/>
          </p:xfrm>
          <a:graphic>
            <a:graphicData uri="http://schemas.openxmlformats.org/presentationml/2006/ole">
              <mc:AlternateContent xmlns:mc="http://schemas.openxmlformats.org/markup-compatibility/2006">
                <mc:Choice xmlns:v="urn:schemas-microsoft-com:vml" Requires="v">
                  <p:oleObj spid="_x0000_s1944880" name="Equation" r:id="rId7" imgW="126720" imgH="177480" progId="Equation.DSMT4">
                    <p:embed/>
                  </p:oleObj>
                </mc:Choice>
                <mc:Fallback>
                  <p:oleObj name="Equation" r:id="rId7" imgW="1267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 y="1248"/>
                          <a:ext cx="80"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35"/>
            <p:cNvGraphicFramePr>
              <a:graphicFrameLocks noChangeAspect="1"/>
            </p:cNvGraphicFramePr>
            <p:nvPr/>
          </p:nvGraphicFramePr>
          <p:xfrm>
            <a:off x="3600" y="1920"/>
            <a:ext cx="88" cy="112"/>
          </p:xfrm>
          <a:graphic>
            <a:graphicData uri="http://schemas.openxmlformats.org/presentationml/2006/ole">
              <mc:AlternateContent xmlns:mc="http://schemas.openxmlformats.org/markup-compatibility/2006">
                <mc:Choice xmlns:v="urn:schemas-microsoft-com:vml" Requires="v">
                  <p:oleObj spid="_x0000_s1944881" name="Equation" r:id="rId9" imgW="139680" imgH="177480" progId="Equation.DSMT4">
                    <p:embed/>
                  </p:oleObj>
                </mc:Choice>
                <mc:Fallback>
                  <p:oleObj name="Equation" r:id="rId9" imgW="1396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 y="1920"/>
                          <a:ext cx="88"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36"/>
            <p:cNvGraphicFramePr>
              <a:graphicFrameLocks noChangeAspect="1"/>
            </p:cNvGraphicFramePr>
            <p:nvPr/>
          </p:nvGraphicFramePr>
          <p:xfrm>
            <a:off x="4368" y="1824"/>
            <a:ext cx="88" cy="136"/>
          </p:xfrm>
          <a:graphic>
            <a:graphicData uri="http://schemas.openxmlformats.org/presentationml/2006/ole">
              <mc:AlternateContent xmlns:mc="http://schemas.openxmlformats.org/markup-compatibility/2006">
                <mc:Choice xmlns:v="urn:schemas-microsoft-com:vml" Requires="v">
                  <p:oleObj spid="_x0000_s1944882" name="Equation" r:id="rId11" imgW="139680" imgH="215640" progId="Equation.DSMT4">
                    <p:embed/>
                  </p:oleObj>
                </mc:Choice>
                <mc:Fallback>
                  <p:oleObj name="Equation" r:id="rId11" imgW="139680" imgH="215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8" y="1824"/>
                          <a:ext cx="88"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Rectangle 1"/>
          <p:cNvSpPr/>
          <p:nvPr/>
        </p:nvSpPr>
        <p:spPr>
          <a:xfrm>
            <a:off x="1066800" y="797511"/>
            <a:ext cx="5791200" cy="4524315"/>
          </a:xfrm>
          <a:prstGeom prst="rect">
            <a:avLst/>
          </a:prstGeom>
        </p:spPr>
        <p:txBody>
          <a:bodyPr wrap="square">
            <a:spAutoFit/>
          </a:bodyPr>
          <a:lstStyle/>
          <a:p>
            <a:pPr marL="0" indent="0" eaLnBrk="1" hangingPunct="1">
              <a:buNone/>
            </a:pPr>
            <a:r>
              <a:rPr lang="en-US" dirty="0"/>
              <a:t>Small metal ball has charge q = +0.05C and mass, m = 0.025kg.  Ball enters a region of magnetic field B = 0.5 T that is perpendicular to its velocity v = 200m/s. Centripetal acceleration = v</a:t>
            </a:r>
            <a:r>
              <a:rPr lang="en-US" baseline="30000" dirty="0"/>
              <a:t>2</a:t>
            </a:r>
            <a:r>
              <a:rPr lang="en-US" dirty="0"/>
              <a:t>/r.  What is radius of the curve ball will move thru in magnetic field?</a:t>
            </a:r>
          </a:p>
          <a:p>
            <a:pPr marL="0" indent="0" eaLnBrk="1" hangingPunct="1">
              <a:buNone/>
            </a:pPr>
            <a:endParaRPr lang="en-US" dirty="0"/>
          </a:p>
          <a:p>
            <a:pPr marL="514350" indent="-514350" eaLnBrk="1" hangingPunct="1">
              <a:buAutoNum type="alphaUcPeriod"/>
            </a:pPr>
            <a:r>
              <a:rPr lang="en-US" dirty="0"/>
              <a:t>200m </a:t>
            </a:r>
          </a:p>
          <a:p>
            <a:pPr marL="514350" indent="-514350" eaLnBrk="1" hangingPunct="1">
              <a:buAutoNum type="alphaUcPeriod"/>
            </a:pPr>
            <a:r>
              <a:rPr lang="en-US" dirty="0"/>
              <a:t>100m </a:t>
            </a:r>
          </a:p>
          <a:p>
            <a:pPr marL="514350" indent="-514350" eaLnBrk="1" hangingPunct="1">
              <a:buAutoNum type="alphaUcPeriod"/>
            </a:pPr>
            <a:r>
              <a:rPr lang="en-US" dirty="0"/>
              <a:t>250m </a:t>
            </a:r>
          </a:p>
          <a:p>
            <a:pPr marL="514350" indent="-514350" eaLnBrk="1" hangingPunct="1">
              <a:buAutoNum type="alphaUcPeriod"/>
            </a:pPr>
            <a:r>
              <a:rPr lang="en-US" dirty="0"/>
              <a:t>120m </a:t>
            </a:r>
          </a:p>
          <a:p>
            <a:pPr marL="514350" indent="-514350" eaLnBrk="1" hangingPunct="1">
              <a:buAutoNum type="alphaUcPeriod"/>
            </a:pPr>
            <a:r>
              <a:rPr lang="en-US" dirty="0"/>
              <a:t>50m</a:t>
            </a:r>
          </a:p>
        </p:txBody>
      </p:sp>
    </p:spTree>
    <p:extLst>
      <p:ext uri="{BB962C8B-B14F-4D97-AF65-F5344CB8AC3E}">
        <p14:creationId xmlns:p14="http://schemas.microsoft.com/office/powerpoint/2010/main" val="1974456222"/>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2129A7-C45E-4CE1-A377-DE3E6383FA3B}" type="datetime1">
              <a:rPr lang="en-US"/>
              <a:pPr eaLnBrk="1" hangingPunct="1"/>
              <a:t>4/7/2020</a:t>
            </a:fld>
            <a:endParaRPr lang="en-US"/>
          </a:p>
        </p:txBody>
      </p:sp>
      <p:sp>
        <p:nvSpPr>
          <p:cNvPr id="10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10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EBCA81-FADF-41BE-86E6-AE9D07083E6A}" type="slidenum">
              <a:rPr lang="en-US"/>
              <a:pPr eaLnBrk="1" hangingPunct="1"/>
              <a:t>14</a:t>
            </a:fld>
            <a:endParaRPr lang="en-US"/>
          </a:p>
        </p:txBody>
      </p:sp>
      <p:sp>
        <p:nvSpPr>
          <p:cNvPr id="1034" name="Rectangle 2"/>
          <p:cNvSpPr>
            <a:spLocks noGrp="1" noChangeArrowheads="1"/>
          </p:cNvSpPr>
          <p:nvPr>
            <p:ph type="title"/>
          </p:nvPr>
        </p:nvSpPr>
        <p:spPr/>
        <p:txBody>
          <a:bodyPr/>
          <a:lstStyle/>
          <a:p>
            <a:pPr eaLnBrk="1" hangingPunct="1"/>
            <a:r>
              <a:rPr lang="en-US"/>
              <a:t>Ch 14 CP 2 (cont)</a:t>
            </a:r>
          </a:p>
        </p:txBody>
      </p:sp>
      <p:sp>
        <p:nvSpPr>
          <p:cNvPr id="106499" name="Text Box 3"/>
          <p:cNvSpPr txBox="1">
            <a:spLocks noChangeArrowheads="1"/>
          </p:cNvSpPr>
          <p:nvPr/>
        </p:nvSpPr>
        <p:spPr bwMode="auto">
          <a:xfrm>
            <a:off x="2971800" y="1828800"/>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latin typeface="Comic Sans MS" pitchFamily="66" charset="0"/>
              </a:rPr>
              <a:t>a) F = qv</a:t>
            </a:r>
            <a:r>
              <a:rPr lang="en-US" b="1" baseline="-25000" dirty="0">
                <a:latin typeface="Comic Sans MS" pitchFamily="66" charset="0"/>
              </a:rPr>
              <a:t>1</a:t>
            </a:r>
            <a:r>
              <a:rPr lang="en-US" b="1" dirty="0">
                <a:latin typeface="Comic Sans MS" pitchFamily="66" charset="0"/>
              </a:rPr>
              <a:t>B = (0.05)(200)(0.5) = 5N</a:t>
            </a:r>
          </a:p>
        </p:txBody>
      </p:sp>
      <p:sp>
        <p:nvSpPr>
          <p:cNvPr id="106500" name="Text Box 4"/>
          <p:cNvSpPr txBox="1">
            <a:spLocks noChangeArrowheads="1"/>
          </p:cNvSpPr>
          <p:nvPr/>
        </p:nvSpPr>
        <p:spPr bwMode="auto">
          <a:xfrm>
            <a:off x="2971800" y="2590800"/>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latin typeface="Comic Sans MS" pitchFamily="66" charset="0"/>
              </a:rPr>
              <a:t>b) (see diagram) Force in –z direction</a:t>
            </a:r>
          </a:p>
        </p:txBody>
      </p:sp>
      <p:sp>
        <p:nvSpPr>
          <p:cNvPr id="106502" name="Text Box 6"/>
          <p:cNvSpPr txBox="1">
            <a:spLocks noChangeArrowheads="1"/>
          </p:cNvSpPr>
          <p:nvPr/>
        </p:nvSpPr>
        <p:spPr bwMode="auto">
          <a:xfrm>
            <a:off x="2978812" y="3733800"/>
            <a:ext cx="49459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b="1" dirty="0">
                <a:latin typeface="Comic Sans MS" pitchFamily="66" charset="0"/>
              </a:rPr>
              <a:t>c) F = ma = qv</a:t>
            </a:r>
            <a:r>
              <a:rPr lang="en-US" b="1" baseline="-25000" dirty="0">
                <a:latin typeface="Comic Sans MS" pitchFamily="66" charset="0"/>
              </a:rPr>
              <a:t>1</a:t>
            </a:r>
            <a:r>
              <a:rPr lang="en-US" b="1" dirty="0">
                <a:latin typeface="Comic Sans MS" pitchFamily="66" charset="0"/>
              </a:rPr>
              <a:t>B = 5N</a:t>
            </a:r>
          </a:p>
          <a:p>
            <a:pPr eaLnBrk="1" hangingPunct="1">
              <a:spcBef>
                <a:spcPct val="50000"/>
              </a:spcBef>
            </a:pPr>
            <a:r>
              <a:rPr lang="en-US" b="1" dirty="0">
                <a:latin typeface="Comic Sans MS" pitchFamily="66" charset="0"/>
              </a:rPr>
              <a:t>	a = 5N/0.025kg = 200 m/s</a:t>
            </a:r>
            <a:r>
              <a:rPr lang="en-US" b="1" baseline="30000" dirty="0">
                <a:latin typeface="Comic Sans MS" pitchFamily="66" charset="0"/>
              </a:rPr>
              <a:t>2</a:t>
            </a:r>
            <a:endParaRPr lang="en-US" b="1" dirty="0">
              <a:latin typeface="Comic Sans MS" pitchFamily="66" charset="0"/>
            </a:endParaRPr>
          </a:p>
        </p:txBody>
      </p:sp>
      <p:grpSp>
        <p:nvGrpSpPr>
          <p:cNvPr id="2" name="Group 7"/>
          <p:cNvGrpSpPr>
            <a:grpSpLocks/>
          </p:cNvGrpSpPr>
          <p:nvPr/>
        </p:nvGrpSpPr>
        <p:grpSpPr bwMode="auto">
          <a:xfrm>
            <a:off x="228600" y="1219200"/>
            <a:ext cx="1968500" cy="1866900"/>
            <a:chOff x="3304" y="1248"/>
            <a:chExt cx="1240" cy="1176"/>
          </a:xfrm>
        </p:grpSpPr>
        <p:grpSp>
          <p:nvGrpSpPr>
            <p:cNvPr id="1041" name="Group 8"/>
            <p:cNvGrpSpPr>
              <a:grpSpLocks/>
            </p:cNvGrpSpPr>
            <p:nvPr/>
          </p:nvGrpSpPr>
          <p:grpSpPr bwMode="auto">
            <a:xfrm>
              <a:off x="3456" y="1248"/>
              <a:ext cx="912" cy="1176"/>
              <a:chOff x="2304" y="1032"/>
              <a:chExt cx="912" cy="1176"/>
            </a:xfrm>
          </p:grpSpPr>
          <p:sp>
            <p:nvSpPr>
              <p:cNvPr id="1042" name="Line 9"/>
              <p:cNvSpPr>
                <a:spLocks noChangeShapeType="1"/>
              </p:cNvSpPr>
              <p:nvPr/>
            </p:nvSpPr>
            <p:spPr bwMode="auto">
              <a:xfrm flipV="1">
                <a:off x="2544" y="1056"/>
                <a:ext cx="0" cy="1056"/>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43" name="Line 10"/>
              <p:cNvSpPr>
                <a:spLocks noChangeShapeType="1"/>
              </p:cNvSpPr>
              <p:nvPr/>
            </p:nvSpPr>
            <p:spPr bwMode="auto">
              <a:xfrm>
                <a:off x="2304" y="1680"/>
                <a:ext cx="912" cy="0"/>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044" name="Group 11"/>
              <p:cNvGrpSpPr>
                <a:grpSpLocks/>
              </p:cNvGrpSpPr>
              <p:nvPr/>
            </p:nvGrpSpPr>
            <p:grpSpPr bwMode="auto">
              <a:xfrm>
                <a:off x="2580" y="1032"/>
                <a:ext cx="540" cy="557"/>
                <a:chOff x="2580" y="1032"/>
                <a:chExt cx="540" cy="557"/>
              </a:xfrm>
            </p:grpSpPr>
            <p:grpSp>
              <p:nvGrpSpPr>
                <p:cNvPr id="1056" name="Group 12"/>
                <p:cNvGrpSpPr>
                  <a:grpSpLocks/>
                </p:cNvGrpSpPr>
                <p:nvPr/>
              </p:nvGrpSpPr>
              <p:grpSpPr bwMode="auto">
                <a:xfrm>
                  <a:off x="2640" y="1248"/>
                  <a:ext cx="480" cy="288"/>
                  <a:chOff x="2640" y="1248"/>
                  <a:chExt cx="480" cy="288"/>
                </a:xfrm>
              </p:grpSpPr>
              <p:sp>
                <p:nvSpPr>
                  <p:cNvPr id="1061" name="Oval 13"/>
                  <p:cNvSpPr>
                    <a:spLocks noChangeArrowheads="1"/>
                  </p:cNvSpPr>
                  <p:nvPr/>
                </p:nvSpPr>
                <p:spPr bwMode="auto">
                  <a:xfrm>
                    <a:off x="264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 name="Oval 14"/>
                  <p:cNvSpPr>
                    <a:spLocks noChangeArrowheads="1"/>
                  </p:cNvSpPr>
                  <p:nvPr/>
                </p:nvSpPr>
                <p:spPr bwMode="auto">
                  <a:xfrm>
                    <a:off x="278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3" name="Oval 15"/>
                  <p:cNvSpPr>
                    <a:spLocks noChangeArrowheads="1"/>
                  </p:cNvSpPr>
                  <p:nvPr/>
                </p:nvSpPr>
                <p:spPr bwMode="auto">
                  <a:xfrm>
                    <a:off x="288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4" name="Oval 16"/>
                  <p:cNvSpPr>
                    <a:spLocks noChangeArrowheads="1"/>
                  </p:cNvSpPr>
                  <p:nvPr/>
                </p:nvSpPr>
                <p:spPr bwMode="auto">
                  <a:xfrm>
                    <a:off x="302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57" name="Text Box 17"/>
                <p:cNvSpPr txBox="1">
                  <a:spLocks noChangeArrowheads="1"/>
                </p:cNvSpPr>
                <p:nvPr/>
              </p:nvSpPr>
              <p:spPr bwMode="auto">
                <a:xfrm>
                  <a:off x="258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1058" name="Text Box 18"/>
                <p:cNvSpPr txBox="1">
                  <a:spLocks noChangeArrowheads="1"/>
                </p:cNvSpPr>
                <p:nvPr/>
              </p:nvSpPr>
              <p:spPr bwMode="auto">
                <a:xfrm>
                  <a:off x="2730"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1059" name="Text Box 19"/>
                <p:cNvSpPr txBox="1">
                  <a:spLocks noChangeArrowheads="1"/>
                </p:cNvSpPr>
                <p:nvPr/>
              </p:nvSpPr>
              <p:spPr bwMode="auto">
                <a:xfrm>
                  <a:off x="282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1060" name="Text Box 20"/>
                <p:cNvSpPr txBox="1">
                  <a:spLocks noChangeArrowheads="1"/>
                </p:cNvSpPr>
                <p:nvPr/>
              </p:nvSpPr>
              <p:spPr bwMode="auto">
                <a:xfrm>
                  <a:off x="2964"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grpSp>
          <p:grpSp>
            <p:nvGrpSpPr>
              <p:cNvPr id="1045" name="Group 21"/>
              <p:cNvGrpSpPr>
                <a:grpSpLocks/>
              </p:cNvGrpSpPr>
              <p:nvPr/>
            </p:nvGrpSpPr>
            <p:grpSpPr bwMode="auto">
              <a:xfrm>
                <a:off x="2544" y="1536"/>
                <a:ext cx="540" cy="557"/>
                <a:chOff x="2580" y="1032"/>
                <a:chExt cx="540" cy="557"/>
              </a:xfrm>
            </p:grpSpPr>
            <p:grpSp>
              <p:nvGrpSpPr>
                <p:cNvPr id="1047" name="Group 22"/>
                <p:cNvGrpSpPr>
                  <a:grpSpLocks/>
                </p:cNvGrpSpPr>
                <p:nvPr/>
              </p:nvGrpSpPr>
              <p:grpSpPr bwMode="auto">
                <a:xfrm>
                  <a:off x="2640" y="1248"/>
                  <a:ext cx="480" cy="288"/>
                  <a:chOff x="2640" y="1248"/>
                  <a:chExt cx="480" cy="288"/>
                </a:xfrm>
              </p:grpSpPr>
              <p:sp>
                <p:nvSpPr>
                  <p:cNvPr id="1052" name="Oval 23"/>
                  <p:cNvSpPr>
                    <a:spLocks noChangeArrowheads="1"/>
                  </p:cNvSpPr>
                  <p:nvPr/>
                </p:nvSpPr>
                <p:spPr bwMode="auto">
                  <a:xfrm>
                    <a:off x="264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Oval 24"/>
                  <p:cNvSpPr>
                    <a:spLocks noChangeArrowheads="1"/>
                  </p:cNvSpPr>
                  <p:nvPr/>
                </p:nvSpPr>
                <p:spPr bwMode="auto">
                  <a:xfrm>
                    <a:off x="278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Oval 25"/>
                  <p:cNvSpPr>
                    <a:spLocks noChangeArrowheads="1"/>
                  </p:cNvSpPr>
                  <p:nvPr/>
                </p:nvSpPr>
                <p:spPr bwMode="auto">
                  <a:xfrm>
                    <a:off x="2880" y="124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Oval 26"/>
                  <p:cNvSpPr>
                    <a:spLocks noChangeArrowheads="1"/>
                  </p:cNvSpPr>
                  <p:nvPr/>
                </p:nvSpPr>
                <p:spPr bwMode="auto">
                  <a:xfrm>
                    <a:off x="3024" y="144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48" name="Text Box 27"/>
                <p:cNvSpPr txBox="1">
                  <a:spLocks noChangeArrowheads="1"/>
                </p:cNvSpPr>
                <p:nvPr/>
              </p:nvSpPr>
              <p:spPr bwMode="auto">
                <a:xfrm>
                  <a:off x="258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1049" name="Text Box 28"/>
                <p:cNvSpPr txBox="1">
                  <a:spLocks noChangeArrowheads="1"/>
                </p:cNvSpPr>
                <p:nvPr/>
              </p:nvSpPr>
              <p:spPr bwMode="auto">
                <a:xfrm>
                  <a:off x="2730"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1050" name="Text Box 29"/>
                <p:cNvSpPr txBox="1">
                  <a:spLocks noChangeArrowheads="1"/>
                </p:cNvSpPr>
                <p:nvPr/>
              </p:nvSpPr>
              <p:spPr bwMode="auto">
                <a:xfrm>
                  <a:off x="2820" y="1032"/>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sp>
              <p:nvSpPr>
                <p:cNvPr id="1051" name="Text Box 30"/>
                <p:cNvSpPr txBox="1">
                  <a:spLocks noChangeArrowheads="1"/>
                </p:cNvSpPr>
                <p:nvPr/>
              </p:nvSpPr>
              <p:spPr bwMode="auto">
                <a:xfrm>
                  <a:off x="2964" y="1224"/>
                  <a:ext cx="1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Comic Sans MS" pitchFamily="66" charset="0"/>
                    </a:rPr>
                    <a:t>.</a:t>
                  </a:r>
                </a:p>
              </p:txBody>
            </p:sp>
          </p:grpSp>
          <p:sp>
            <p:nvSpPr>
              <p:cNvPr id="1046" name="Freeform 31"/>
              <p:cNvSpPr>
                <a:spLocks/>
              </p:cNvSpPr>
              <p:nvPr/>
            </p:nvSpPr>
            <p:spPr bwMode="auto">
              <a:xfrm>
                <a:off x="2592" y="1680"/>
                <a:ext cx="432" cy="528"/>
              </a:xfrm>
              <a:custGeom>
                <a:avLst/>
                <a:gdLst>
                  <a:gd name="T0" fmla="*/ 170 w 452"/>
                  <a:gd name="T1" fmla="*/ 0 h 618"/>
                  <a:gd name="T2" fmla="*/ 307 w 452"/>
                  <a:gd name="T3" fmla="*/ 35 h 618"/>
                  <a:gd name="T4" fmla="*/ 389 w 452"/>
                  <a:gd name="T5" fmla="*/ 140 h 618"/>
                  <a:gd name="T6" fmla="*/ 411 w 452"/>
                  <a:gd name="T7" fmla="*/ 223 h 618"/>
                  <a:gd name="T8" fmla="*/ 400 w 452"/>
                  <a:gd name="T9" fmla="*/ 315 h 618"/>
                  <a:gd name="T10" fmla="*/ 345 w 452"/>
                  <a:gd name="T11" fmla="*/ 385 h 618"/>
                  <a:gd name="T12" fmla="*/ 252 w 452"/>
                  <a:gd name="T13" fmla="*/ 433 h 618"/>
                  <a:gd name="T14" fmla="*/ 110 w 452"/>
                  <a:gd name="T15" fmla="*/ 447 h 618"/>
                  <a:gd name="T16" fmla="*/ 0 w 452"/>
                  <a:gd name="T17" fmla="*/ 408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2"/>
                  <a:gd name="T28" fmla="*/ 0 h 618"/>
                  <a:gd name="T29" fmla="*/ 452 w 452"/>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2" h="618">
                    <a:moveTo>
                      <a:pt x="186" y="0"/>
                    </a:moveTo>
                    <a:cubicBezTo>
                      <a:pt x="211" y="8"/>
                      <a:pt x="296" y="16"/>
                      <a:pt x="336" y="48"/>
                    </a:cubicBezTo>
                    <a:cubicBezTo>
                      <a:pt x="376" y="80"/>
                      <a:pt x="407" y="149"/>
                      <a:pt x="426" y="192"/>
                    </a:cubicBezTo>
                    <a:cubicBezTo>
                      <a:pt x="445" y="235"/>
                      <a:pt x="448" y="266"/>
                      <a:pt x="450" y="306"/>
                    </a:cubicBezTo>
                    <a:cubicBezTo>
                      <a:pt x="452" y="346"/>
                      <a:pt x="450" y="395"/>
                      <a:pt x="438" y="432"/>
                    </a:cubicBezTo>
                    <a:cubicBezTo>
                      <a:pt x="426" y="469"/>
                      <a:pt x="405" y="501"/>
                      <a:pt x="378" y="528"/>
                    </a:cubicBezTo>
                    <a:cubicBezTo>
                      <a:pt x="351" y="555"/>
                      <a:pt x="319" y="580"/>
                      <a:pt x="276" y="594"/>
                    </a:cubicBezTo>
                    <a:cubicBezTo>
                      <a:pt x="233" y="608"/>
                      <a:pt x="166" y="618"/>
                      <a:pt x="120" y="612"/>
                    </a:cubicBezTo>
                    <a:cubicBezTo>
                      <a:pt x="74" y="606"/>
                      <a:pt x="25" y="569"/>
                      <a:pt x="0" y="558"/>
                    </a:cubicBezTo>
                  </a:path>
                </a:pathLst>
              </a:custGeom>
              <a:noFill/>
              <a:ln w="1905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026" name="Object 32"/>
            <p:cNvGraphicFramePr>
              <a:graphicFrameLocks noChangeAspect="1"/>
            </p:cNvGraphicFramePr>
            <p:nvPr/>
          </p:nvGraphicFramePr>
          <p:xfrm>
            <a:off x="3304" y="1758"/>
            <a:ext cx="296" cy="136"/>
          </p:xfrm>
          <a:graphic>
            <a:graphicData uri="http://schemas.openxmlformats.org/presentationml/2006/ole">
              <mc:AlternateContent xmlns:mc="http://schemas.openxmlformats.org/markup-compatibility/2006">
                <mc:Choice xmlns:v="urn:schemas-microsoft-com:vml" Requires="v">
                  <p:oleObj spid="_x0000_s1943035" name="Equation" r:id="rId3" imgW="469800" imgH="215640" progId="Equation.DSMT4">
                    <p:embed/>
                  </p:oleObj>
                </mc:Choice>
                <mc:Fallback>
                  <p:oleObj name="Equation" r:id="rId3" imgW="469800" imgH="215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 y="1758"/>
                          <a:ext cx="296"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3"/>
            <p:cNvGraphicFramePr>
              <a:graphicFrameLocks noChangeAspect="1"/>
            </p:cNvGraphicFramePr>
            <p:nvPr/>
          </p:nvGraphicFramePr>
          <p:xfrm>
            <a:off x="4224" y="1312"/>
            <a:ext cx="320" cy="128"/>
          </p:xfrm>
          <a:graphic>
            <a:graphicData uri="http://schemas.openxmlformats.org/presentationml/2006/ole">
              <mc:AlternateContent xmlns:mc="http://schemas.openxmlformats.org/markup-compatibility/2006">
                <mc:Choice xmlns:v="urn:schemas-microsoft-com:vml" Requires="v">
                  <p:oleObj spid="_x0000_s1943036" name="Equation" r:id="rId5" imgW="507960" imgH="203040" progId="Equation.DSMT4">
                    <p:embed/>
                  </p:oleObj>
                </mc:Choice>
                <mc:Fallback>
                  <p:oleObj name="Equation" r:id="rId5" imgW="5079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1312"/>
                          <a:ext cx="320"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34"/>
            <p:cNvGraphicFramePr>
              <a:graphicFrameLocks noChangeAspect="1"/>
            </p:cNvGraphicFramePr>
            <p:nvPr/>
          </p:nvGraphicFramePr>
          <p:xfrm>
            <a:off x="3582" y="1248"/>
            <a:ext cx="80" cy="112"/>
          </p:xfrm>
          <a:graphic>
            <a:graphicData uri="http://schemas.openxmlformats.org/presentationml/2006/ole">
              <mc:AlternateContent xmlns:mc="http://schemas.openxmlformats.org/markup-compatibility/2006">
                <mc:Choice xmlns:v="urn:schemas-microsoft-com:vml" Requires="v">
                  <p:oleObj spid="_x0000_s1943037" name="Equation" r:id="rId7" imgW="126720" imgH="177480" progId="Equation.DSMT4">
                    <p:embed/>
                  </p:oleObj>
                </mc:Choice>
                <mc:Fallback>
                  <p:oleObj name="Equation" r:id="rId7" imgW="1267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 y="1248"/>
                          <a:ext cx="80"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35"/>
            <p:cNvGraphicFramePr>
              <a:graphicFrameLocks noChangeAspect="1"/>
            </p:cNvGraphicFramePr>
            <p:nvPr/>
          </p:nvGraphicFramePr>
          <p:xfrm>
            <a:off x="3600" y="1920"/>
            <a:ext cx="88" cy="112"/>
          </p:xfrm>
          <a:graphic>
            <a:graphicData uri="http://schemas.openxmlformats.org/presentationml/2006/ole">
              <mc:AlternateContent xmlns:mc="http://schemas.openxmlformats.org/markup-compatibility/2006">
                <mc:Choice xmlns:v="urn:schemas-microsoft-com:vml" Requires="v">
                  <p:oleObj spid="_x0000_s1943038" name="Equation" r:id="rId9" imgW="139680" imgH="177480" progId="Equation.DSMT4">
                    <p:embed/>
                  </p:oleObj>
                </mc:Choice>
                <mc:Fallback>
                  <p:oleObj name="Equation" r:id="rId9" imgW="1396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 y="1920"/>
                          <a:ext cx="88"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36"/>
            <p:cNvGraphicFramePr>
              <a:graphicFrameLocks noChangeAspect="1"/>
            </p:cNvGraphicFramePr>
            <p:nvPr/>
          </p:nvGraphicFramePr>
          <p:xfrm>
            <a:off x="4368" y="1824"/>
            <a:ext cx="88" cy="136"/>
          </p:xfrm>
          <a:graphic>
            <a:graphicData uri="http://schemas.openxmlformats.org/presentationml/2006/ole">
              <mc:AlternateContent xmlns:mc="http://schemas.openxmlformats.org/markup-compatibility/2006">
                <mc:Choice xmlns:v="urn:schemas-microsoft-com:vml" Requires="v">
                  <p:oleObj spid="_x0000_s1943039" name="Equation" r:id="rId11" imgW="139680" imgH="215640" progId="Equation.DSMT4">
                    <p:embed/>
                  </p:oleObj>
                </mc:Choice>
                <mc:Fallback>
                  <p:oleObj name="Equation" r:id="rId11" imgW="139680" imgH="215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8" y="1824"/>
                          <a:ext cx="88"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6533" name="Text Box 37"/>
          <p:cNvSpPr txBox="1">
            <a:spLocks noChangeArrowheads="1"/>
          </p:cNvSpPr>
          <p:nvPr/>
        </p:nvSpPr>
        <p:spPr bwMode="auto">
          <a:xfrm>
            <a:off x="469900" y="51054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latin typeface="Comic Sans MS" pitchFamily="66" charset="0"/>
              </a:rPr>
              <a:t>d) v</a:t>
            </a:r>
            <a:r>
              <a:rPr lang="en-US" b="1" baseline="30000" dirty="0">
                <a:latin typeface="Comic Sans MS" pitchFamily="66" charset="0"/>
              </a:rPr>
              <a:t>2</a:t>
            </a:r>
            <a:r>
              <a:rPr lang="en-US" b="1" dirty="0">
                <a:latin typeface="Comic Sans MS" pitchFamily="66" charset="0"/>
              </a:rPr>
              <a:t>/r = 200m/s</a:t>
            </a:r>
            <a:r>
              <a:rPr lang="en-US" b="1" baseline="30000" dirty="0">
                <a:latin typeface="Comic Sans MS" pitchFamily="66" charset="0"/>
              </a:rPr>
              <a:t>2</a:t>
            </a:r>
            <a:r>
              <a:rPr lang="en-US" b="1" dirty="0">
                <a:latin typeface="Comic Sans MS" pitchFamily="66" charset="0"/>
              </a:rPr>
              <a:t>  ,  r = v</a:t>
            </a:r>
            <a:r>
              <a:rPr lang="en-US" b="1" baseline="30000" dirty="0">
                <a:latin typeface="Comic Sans MS" pitchFamily="66" charset="0"/>
              </a:rPr>
              <a:t>2</a:t>
            </a:r>
            <a:r>
              <a:rPr lang="en-US" b="1" dirty="0">
                <a:latin typeface="Comic Sans MS" pitchFamily="66" charset="0"/>
              </a:rPr>
              <a:t>/(200m/s</a:t>
            </a:r>
            <a:r>
              <a:rPr lang="en-US" b="1" baseline="30000" dirty="0">
                <a:latin typeface="Comic Sans MS" pitchFamily="66" charset="0"/>
              </a:rPr>
              <a:t>2</a:t>
            </a:r>
            <a:r>
              <a:rPr lang="en-US" b="1" dirty="0">
                <a:latin typeface="Comic Sans MS" pitchFamily="66" charset="0"/>
              </a:rPr>
              <a:t>) = (200m/s)</a:t>
            </a:r>
            <a:r>
              <a:rPr lang="en-US" b="1" baseline="30000" dirty="0">
                <a:latin typeface="Comic Sans MS" pitchFamily="66" charset="0"/>
              </a:rPr>
              <a:t>2</a:t>
            </a:r>
            <a:r>
              <a:rPr lang="en-US" b="1" dirty="0">
                <a:latin typeface="Comic Sans MS" pitchFamily="66" charset="0"/>
              </a:rPr>
              <a:t>/200m/s</a:t>
            </a:r>
            <a:r>
              <a:rPr lang="en-US" b="1" baseline="30000" dirty="0">
                <a:latin typeface="Comic Sans MS" pitchFamily="66" charset="0"/>
              </a:rPr>
              <a:t>2</a:t>
            </a:r>
            <a:r>
              <a:rPr lang="en-US" b="1" dirty="0">
                <a:latin typeface="Comic Sans MS" pitchFamily="66" charset="0"/>
              </a:rPr>
              <a:t> = 200m</a:t>
            </a:r>
          </a:p>
        </p:txBody>
      </p:sp>
    </p:spTree>
    <p:extLst>
      <p:ext uri="{BB962C8B-B14F-4D97-AF65-F5344CB8AC3E}">
        <p14:creationId xmlns:p14="http://schemas.microsoft.com/office/powerpoint/2010/main" val="218575209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ppt_x"/>
                                          </p:val>
                                        </p:tav>
                                        <p:tav tm="100000">
                                          <p:val>
                                            <p:strVal val="#ppt_x"/>
                                          </p:val>
                                        </p:tav>
                                      </p:tavLst>
                                    </p:anim>
                                    <p:anim calcmode="lin" valueType="num">
                                      <p:cBhvr additive="base">
                                        <p:cTn id="8"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500"/>
                                        </p:tgtEl>
                                        <p:attrNameLst>
                                          <p:attrName>style.visibility</p:attrName>
                                        </p:attrNameLst>
                                      </p:cBhvr>
                                      <p:to>
                                        <p:strVal val="visible"/>
                                      </p:to>
                                    </p:set>
                                    <p:anim calcmode="lin" valueType="num">
                                      <p:cBhvr additive="base">
                                        <p:cTn id="13" dur="500" fill="hold"/>
                                        <p:tgtEl>
                                          <p:spTgt spid="106500"/>
                                        </p:tgtEl>
                                        <p:attrNameLst>
                                          <p:attrName>ppt_x</p:attrName>
                                        </p:attrNameLst>
                                      </p:cBhvr>
                                      <p:tavLst>
                                        <p:tav tm="0">
                                          <p:val>
                                            <p:strVal val="#ppt_x"/>
                                          </p:val>
                                        </p:tav>
                                        <p:tav tm="100000">
                                          <p:val>
                                            <p:strVal val="#ppt_x"/>
                                          </p:val>
                                        </p:tav>
                                      </p:tavLst>
                                    </p:anim>
                                    <p:anim calcmode="lin" valueType="num">
                                      <p:cBhvr additive="base">
                                        <p:cTn id="14"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2"/>
                                        </p:tgtEl>
                                        <p:attrNameLst>
                                          <p:attrName>style.visibility</p:attrName>
                                        </p:attrNameLst>
                                      </p:cBhvr>
                                      <p:to>
                                        <p:strVal val="visible"/>
                                      </p:to>
                                    </p:set>
                                    <p:anim calcmode="lin" valueType="num">
                                      <p:cBhvr additive="base">
                                        <p:cTn id="19" dur="500" fill="hold"/>
                                        <p:tgtEl>
                                          <p:spTgt spid="106502"/>
                                        </p:tgtEl>
                                        <p:attrNameLst>
                                          <p:attrName>ppt_x</p:attrName>
                                        </p:attrNameLst>
                                      </p:cBhvr>
                                      <p:tavLst>
                                        <p:tav tm="0">
                                          <p:val>
                                            <p:strVal val="#ppt_x"/>
                                          </p:val>
                                        </p:tav>
                                        <p:tav tm="100000">
                                          <p:val>
                                            <p:strVal val="#ppt_x"/>
                                          </p:val>
                                        </p:tav>
                                      </p:tavLst>
                                    </p:anim>
                                    <p:anim calcmode="lin" valueType="num">
                                      <p:cBhvr additive="base">
                                        <p:cTn id="20" dur="500" fill="hold"/>
                                        <p:tgtEl>
                                          <p:spTgt spid="10650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6533"/>
                                        </p:tgtEl>
                                        <p:attrNameLst>
                                          <p:attrName>style.visibility</p:attrName>
                                        </p:attrNameLst>
                                      </p:cBhvr>
                                      <p:to>
                                        <p:strVal val="visible"/>
                                      </p:to>
                                    </p:set>
                                    <p:anim calcmode="lin" valueType="num">
                                      <p:cBhvr additive="base">
                                        <p:cTn id="25" dur="500" fill="hold"/>
                                        <p:tgtEl>
                                          <p:spTgt spid="106533"/>
                                        </p:tgtEl>
                                        <p:attrNameLst>
                                          <p:attrName>ppt_x</p:attrName>
                                        </p:attrNameLst>
                                      </p:cBhvr>
                                      <p:tavLst>
                                        <p:tav tm="0">
                                          <p:val>
                                            <p:strVal val="#ppt_x"/>
                                          </p:val>
                                        </p:tav>
                                        <p:tav tm="100000">
                                          <p:val>
                                            <p:strVal val="#ppt_x"/>
                                          </p:val>
                                        </p:tav>
                                      </p:tavLst>
                                    </p:anim>
                                    <p:anim calcmode="lin" valueType="num">
                                      <p:cBhvr additive="base">
                                        <p:cTn id="26" dur="500" fill="hold"/>
                                        <p:tgtEl>
                                          <p:spTgt spid="106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106500" grpId="0"/>
      <p:bldP spid="106502" grpId="0"/>
      <p:bldP spid="10653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80201"/>
            <a:ext cx="7772400" cy="553998"/>
          </a:xfrm>
        </p:spPr>
        <p:txBody>
          <a:bodyPr/>
          <a:lstStyle/>
          <a:p>
            <a:r>
              <a:rPr lang="en-US" altLang="ja-JP" sz="3000" dirty="0">
                <a:ea typeface="ＭＳ Ｐゴシック" pitchFamily="34" charset="-128"/>
              </a:rPr>
              <a:t>More complicated situations?</a:t>
            </a:r>
          </a:p>
        </p:txBody>
      </p:sp>
      <p:pic>
        <p:nvPicPr>
          <p:cNvPr id="12291" name="Picture 3" descr="F29_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2449" r="29749" b="32655"/>
          <a:stretch>
            <a:fillRect/>
          </a:stretch>
        </p:blipFill>
        <p:spPr bwMode="auto">
          <a:xfrm>
            <a:off x="649807" y="938134"/>
            <a:ext cx="3128963"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685800" y="4507706"/>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dirty="0">
                <a:ea typeface="ＭＳ Ｐゴシック" pitchFamily="34" charset="-128"/>
              </a:rPr>
              <a:t>helical motion (spiral)</a:t>
            </a:r>
          </a:p>
        </p:txBody>
      </p:sp>
      <p:sp>
        <p:nvSpPr>
          <p:cNvPr id="12293" name="Text Box 5"/>
          <p:cNvSpPr txBox="1">
            <a:spLocks noChangeArrowheads="1"/>
          </p:cNvSpPr>
          <p:nvPr/>
        </p:nvSpPr>
        <p:spPr bwMode="auto">
          <a:xfrm>
            <a:off x="685800" y="16764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99"/>
                </a:solidFill>
                <a:ea typeface="ＭＳ Ｐゴシック" pitchFamily="34" charset="-128"/>
              </a:rPr>
              <a:t>v</a:t>
            </a:r>
            <a:r>
              <a:rPr lang="en-US" altLang="ja-JP" sz="2000" b="1" i="0">
                <a:solidFill>
                  <a:srgbClr val="000099"/>
                </a:solidFill>
                <a:ea typeface="ＭＳ Ｐゴシック" pitchFamily="34" charset="-128"/>
              </a:rPr>
              <a:t> is not perpendicular to </a:t>
            </a:r>
            <a:r>
              <a:rPr lang="en-US" altLang="ja-JP" sz="2000" b="1">
                <a:solidFill>
                  <a:srgbClr val="000099"/>
                </a:solidFill>
                <a:ea typeface="ＭＳ Ｐゴシック" pitchFamily="34" charset="-128"/>
              </a:rPr>
              <a:t>B</a:t>
            </a:r>
          </a:p>
        </p:txBody>
      </p:sp>
      <p:grpSp>
        <p:nvGrpSpPr>
          <p:cNvPr id="2" name="Group 15"/>
          <p:cNvGrpSpPr>
            <a:grpSpLocks/>
          </p:cNvGrpSpPr>
          <p:nvPr/>
        </p:nvGrpSpPr>
        <p:grpSpPr bwMode="auto">
          <a:xfrm>
            <a:off x="5029200" y="3657600"/>
            <a:ext cx="3810000" cy="3109913"/>
            <a:chOff x="3168" y="2304"/>
            <a:chExt cx="2400" cy="1959"/>
          </a:xfrm>
        </p:grpSpPr>
        <p:pic>
          <p:nvPicPr>
            <p:cNvPr id="12299" name="Picture 8" descr="figure-26-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2304"/>
              <a:ext cx="2301" cy="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0"/>
            <p:cNvSpPr txBox="1">
              <a:spLocks noChangeArrowheads="1"/>
            </p:cNvSpPr>
            <p:nvPr/>
          </p:nvSpPr>
          <p:spPr bwMode="auto">
            <a:xfrm>
              <a:off x="4128" y="4032"/>
              <a:ext cx="14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a:ea typeface="ＭＳ Ｐゴシック" pitchFamily="34" charset="-128"/>
                </a:rPr>
                <a:t>Van Allen belts</a:t>
              </a:r>
            </a:p>
          </p:txBody>
        </p:sp>
      </p:grpSp>
      <p:grpSp>
        <p:nvGrpSpPr>
          <p:cNvPr id="12295" name="Group 14"/>
          <p:cNvGrpSpPr>
            <a:grpSpLocks/>
          </p:cNvGrpSpPr>
          <p:nvPr/>
        </p:nvGrpSpPr>
        <p:grpSpPr bwMode="auto">
          <a:xfrm>
            <a:off x="4800600" y="914400"/>
            <a:ext cx="4114800" cy="2774950"/>
            <a:chOff x="3024" y="576"/>
            <a:chExt cx="2592" cy="1748"/>
          </a:xfrm>
        </p:grpSpPr>
        <p:sp>
          <p:nvSpPr>
            <p:cNvPr id="12296" name="Text Box 6"/>
            <p:cNvSpPr txBox="1">
              <a:spLocks noChangeArrowheads="1"/>
            </p:cNvSpPr>
            <p:nvPr/>
          </p:nvSpPr>
          <p:spPr bwMode="auto">
            <a:xfrm>
              <a:off x="3504" y="576"/>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a:solidFill>
                    <a:srgbClr val="000099"/>
                  </a:solidFill>
                  <a:ea typeface="ＭＳ Ｐゴシック" pitchFamily="34" charset="-128"/>
                </a:rPr>
                <a:t>Also non-uniform </a:t>
              </a:r>
              <a:r>
                <a:rPr lang="en-US" altLang="ja-JP" sz="2000" b="1">
                  <a:solidFill>
                    <a:srgbClr val="000099"/>
                  </a:solidFill>
                  <a:ea typeface="ＭＳ Ｐゴシック" pitchFamily="34" charset="-128"/>
                </a:rPr>
                <a:t>B</a:t>
              </a:r>
            </a:p>
          </p:txBody>
        </p:sp>
        <p:pic>
          <p:nvPicPr>
            <p:cNvPr id="12297" name="Picture 7" descr="figure-26-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960"/>
              <a:ext cx="2544"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1"/>
            <p:cNvSpPr txBox="1">
              <a:spLocks noChangeArrowheads="1"/>
            </p:cNvSpPr>
            <p:nvPr/>
          </p:nvSpPr>
          <p:spPr bwMode="auto">
            <a:xfrm>
              <a:off x="4944" y="1920"/>
              <a:ext cx="6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a:solidFill>
                    <a:srgbClr val="000099"/>
                  </a:solidFill>
                  <a:ea typeface="ＭＳ Ｐゴシック" pitchFamily="34" charset="-128"/>
                </a:rPr>
                <a:t>magnetic bottle</a:t>
              </a:r>
            </a:p>
          </p:txBody>
        </p:sp>
      </p:grpSp>
      <p:sp>
        <p:nvSpPr>
          <p:cNvPr id="13" name="Rectangle 12"/>
          <p:cNvSpPr/>
          <p:nvPr/>
        </p:nvSpPr>
        <p:spPr>
          <a:xfrm>
            <a:off x="79948" y="5012722"/>
            <a:ext cx="4953000" cy="1938992"/>
          </a:xfrm>
          <a:prstGeom prst="rect">
            <a:avLst/>
          </a:prstGeom>
        </p:spPr>
        <p:txBody>
          <a:bodyPr wrap="square">
            <a:spAutoFit/>
          </a:bodyPr>
          <a:lstStyle/>
          <a:p>
            <a:r>
              <a:rPr lang="en-US" dirty="0">
                <a:hlinkClick r:id="rId6"/>
              </a:rPr>
              <a:t>http://glencoe.mcgraw-hill.com/sites/0098458137/student_view0/chapter24/magnetic_field_applet.html</a:t>
            </a:r>
            <a:endParaRPr lang="en-US" dirty="0"/>
          </a:p>
          <a:p>
            <a:endParaRPr lang="en-US" dirty="0"/>
          </a:p>
        </p:txBody>
      </p:sp>
    </p:spTree>
    <p:extLst>
      <p:ext uri="{BB962C8B-B14F-4D97-AF65-F5344CB8AC3E}">
        <p14:creationId xmlns:p14="http://schemas.microsoft.com/office/powerpoint/2010/main" val="105090563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1606"/>
            <a:ext cx="7772400" cy="1938992"/>
          </a:xfrm>
        </p:spPr>
        <p:txBody>
          <a:bodyPr/>
          <a:lstStyle/>
          <a:p>
            <a:r>
              <a:rPr lang="en-US" sz="3000" dirty="0">
                <a:solidFill>
                  <a:srgbClr val="FF0000"/>
                </a:solidFill>
              </a:rPr>
              <a:t>Quiz</a:t>
            </a:r>
            <a:r>
              <a:rPr lang="en-US" sz="3000" dirty="0"/>
              <a:t>: A proton moves to the left in a space filled with magnetic field pointing into the page, what’s the direction of the force? </a:t>
            </a:r>
          </a:p>
        </p:txBody>
      </p:sp>
      <p:sp>
        <p:nvSpPr>
          <p:cNvPr id="3" name="Content Placeholder 2"/>
          <p:cNvSpPr>
            <a:spLocks noGrp="1"/>
          </p:cNvSpPr>
          <p:nvPr>
            <p:ph idx="1"/>
          </p:nvPr>
        </p:nvSpPr>
        <p:spPr>
          <a:xfrm>
            <a:off x="685800" y="2362200"/>
            <a:ext cx="7772400" cy="4114800"/>
          </a:xfrm>
        </p:spPr>
        <p:txBody>
          <a:bodyPr/>
          <a:lstStyle/>
          <a:p>
            <a:r>
              <a:rPr lang="en-US" dirty="0"/>
              <a:t>A). Up </a:t>
            </a:r>
          </a:p>
          <a:p>
            <a:r>
              <a:rPr lang="en-US" dirty="0"/>
              <a:t>B). Right </a:t>
            </a:r>
          </a:p>
          <a:p>
            <a:r>
              <a:rPr lang="en-US" dirty="0"/>
              <a:t>C). Left</a:t>
            </a:r>
          </a:p>
          <a:p>
            <a:r>
              <a:rPr lang="en-US" dirty="0"/>
              <a:t>D). down </a:t>
            </a:r>
          </a:p>
          <a:p>
            <a:r>
              <a:rPr lang="en-US" dirty="0"/>
              <a:t>E) out of the page</a:t>
            </a:r>
          </a:p>
          <a:p>
            <a:pPr marL="0" indent="0">
              <a:buNone/>
            </a:pPr>
            <a:endParaRPr lang="en-US" dirty="0"/>
          </a:p>
        </p:txBody>
      </p:sp>
      <p:grpSp>
        <p:nvGrpSpPr>
          <p:cNvPr id="18" name="Group 17"/>
          <p:cNvGrpSpPr/>
          <p:nvPr/>
        </p:nvGrpSpPr>
        <p:grpSpPr>
          <a:xfrm>
            <a:off x="5029200" y="2514600"/>
            <a:ext cx="2514600" cy="1371600"/>
            <a:chOff x="5029200" y="2514600"/>
            <a:chExt cx="2514600" cy="1371600"/>
          </a:xfrm>
        </p:grpSpPr>
        <p:sp>
          <p:nvSpPr>
            <p:cNvPr id="4" name="Oval 3"/>
            <p:cNvSpPr/>
            <p:nvPr/>
          </p:nvSpPr>
          <p:spPr bwMode="auto">
            <a:xfrm>
              <a:off x="6553200" y="29718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7" name="Straight Connector 6"/>
            <p:cNvCxnSpPr/>
            <p:nvPr/>
          </p:nvCxnSpPr>
          <p:spPr bwMode="auto">
            <a:xfrm>
              <a:off x="6553200" y="3202633"/>
              <a:ext cx="457200"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5029200" y="3202633"/>
              <a:ext cx="1295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Multiply 9"/>
            <p:cNvSpPr/>
            <p:nvPr/>
          </p:nvSpPr>
          <p:spPr bwMode="auto">
            <a:xfrm>
              <a:off x="58674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Multiply 10"/>
            <p:cNvSpPr/>
            <p:nvPr/>
          </p:nvSpPr>
          <p:spPr bwMode="auto">
            <a:xfrm>
              <a:off x="65532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Multiply 11"/>
            <p:cNvSpPr/>
            <p:nvPr/>
          </p:nvSpPr>
          <p:spPr bwMode="auto">
            <a:xfrm>
              <a:off x="71628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Multiply 12"/>
            <p:cNvSpPr/>
            <p:nvPr/>
          </p:nvSpPr>
          <p:spPr bwMode="auto">
            <a:xfrm>
              <a:off x="7162800" y="30480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Multiply 13"/>
            <p:cNvSpPr/>
            <p:nvPr/>
          </p:nvSpPr>
          <p:spPr bwMode="auto">
            <a:xfrm>
              <a:off x="71628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Multiply 14"/>
            <p:cNvSpPr/>
            <p:nvPr/>
          </p:nvSpPr>
          <p:spPr bwMode="auto">
            <a:xfrm>
              <a:off x="66294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Multiply 15"/>
            <p:cNvSpPr/>
            <p:nvPr/>
          </p:nvSpPr>
          <p:spPr bwMode="auto">
            <a:xfrm>
              <a:off x="58674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Multiply 16"/>
            <p:cNvSpPr/>
            <p:nvPr/>
          </p:nvSpPr>
          <p:spPr bwMode="auto">
            <a:xfrm>
              <a:off x="5867400" y="31242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19" name="Straight Connector 18"/>
          <p:cNvCxnSpPr/>
          <p:nvPr/>
        </p:nvCxnSpPr>
        <p:spPr bwMode="auto">
          <a:xfrm>
            <a:off x="6781800" y="3048000"/>
            <a:ext cx="15307" cy="299572"/>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5235565"/>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6600"/>
            <a:ext cx="7772400" cy="769441"/>
          </a:xfrm>
        </p:spPr>
        <p:txBody>
          <a:bodyPr/>
          <a:lstStyle/>
          <a:p>
            <a:r>
              <a:rPr lang="en-US" dirty="0"/>
              <a:t>Back Up Slides</a:t>
            </a:r>
          </a:p>
        </p:txBody>
      </p:sp>
    </p:spTree>
    <p:extLst>
      <p:ext uri="{BB962C8B-B14F-4D97-AF65-F5344CB8AC3E}">
        <p14:creationId xmlns:p14="http://schemas.microsoft.com/office/powerpoint/2010/main" val="687607809"/>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Alternating Current and Household Circuits</a:t>
            </a:r>
          </a:p>
        </p:txBody>
      </p:sp>
      <p:sp>
        <p:nvSpPr>
          <p:cNvPr id="39939" name="Rectangle 3"/>
          <p:cNvSpPr>
            <a:spLocks noGrp="1" noChangeArrowheads="1"/>
          </p:cNvSpPr>
          <p:nvPr>
            <p:ph type="body" idx="1"/>
          </p:nvPr>
        </p:nvSpPr>
        <p:spPr/>
        <p:txBody>
          <a:bodyPr/>
          <a:lstStyle/>
          <a:p>
            <a:pPr eaLnBrk="1" hangingPunct="1">
              <a:lnSpc>
                <a:spcPct val="80000"/>
              </a:lnSpc>
            </a:pPr>
            <a:r>
              <a:rPr lang="en-US" sz="2800"/>
              <a:t>The current we draw from a wall outlet is </a:t>
            </a:r>
            <a:r>
              <a:rPr lang="en-US" sz="2800" b="1" i="1"/>
              <a:t>alternating current</a:t>
            </a:r>
            <a:r>
              <a:rPr lang="en-US" sz="2800"/>
              <a:t> (</a:t>
            </a:r>
            <a:r>
              <a:rPr lang="en-US" sz="2800" b="1" i="1"/>
              <a:t>ac</a:t>
            </a:r>
            <a:r>
              <a:rPr lang="en-US" sz="2800"/>
              <a:t>) rather than </a:t>
            </a:r>
            <a:r>
              <a:rPr lang="en-US" sz="2800" b="1" i="1"/>
              <a:t>direct current </a:t>
            </a:r>
            <a:r>
              <a:rPr lang="en-US" sz="2800"/>
              <a:t>(</a:t>
            </a:r>
            <a:r>
              <a:rPr lang="en-US" sz="2800" b="1" i="1"/>
              <a:t>dc</a:t>
            </a:r>
            <a:r>
              <a:rPr lang="en-US" sz="2800"/>
              <a:t>).</a:t>
            </a:r>
          </a:p>
          <a:p>
            <a:pPr lvl="1" eaLnBrk="1" hangingPunct="1">
              <a:lnSpc>
                <a:spcPct val="80000"/>
              </a:lnSpc>
            </a:pPr>
            <a:r>
              <a:rPr lang="en-US" sz="2400" b="1" i="1">
                <a:solidFill>
                  <a:schemeClr val="accent1"/>
                </a:solidFill>
              </a:rPr>
              <a:t>Direct current</a:t>
            </a:r>
            <a:r>
              <a:rPr lang="en-US" sz="2400"/>
              <a:t> implies that the current flows in a single direction from the positive terminal of a battery or power supply to the negative terminal</a:t>
            </a:r>
          </a:p>
          <a:p>
            <a:pPr lvl="1" eaLnBrk="1" hangingPunct="1">
              <a:lnSpc>
                <a:spcPct val="80000"/>
              </a:lnSpc>
            </a:pPr>
            <a:r>
              <a:rPr lang="en-US" sz="2400" b="1" i="1">
                <a:solidFill>
                  <a:schemeClr val="accent1"/>
                </a:solidFill>
              </a:rPr>
              <a:t>Alternating current</a:t>
            </a:r>
            <a:r>
              <a:rPr lang="en-US" sz="2400"/>
              <a:t> continually reverses its direction -- it flows first in one direction, then in the other, then back again.</a:t>
            </a:r>
          </a:p>
          <a:p>
            <a:pPr lvl="1" eaLnBrk="1" hangingPunct="1">
              <a:lnSpc>
                <a:spcPct val="80000"/>
              </a:lnSpc>
            </a:pPr>
            <a:r>
              <a:rPr lang="en-US" sz="2400"/>
              <a:t>In North America the ac goes through 60 cycles each second (</a:t>
            </a:r>
            <a:r>
              <a:rPr lang="en-US" sz="2400">
                <a:solidFill>
                  <a:srgbClr val="FAA368"/>
                </a:solidFill>
              </a:rPr>
              <a:t>60 Hz</a:t>
            </a:r>
            <a:r>
              <a:rPr lang="en-US" sz="2400"/>
              <a:t>).</a:t>
            </a:r>
          </a:p>
        </p:txBody>
      </p:sp>
    </p:spTree>
    <p:extLst>
      <p:ext uri="{BB962C8B-B14F-4D97-AF65-F5344CB8AC3E}">
        <p14:creationId xmlns:p14="http://schemas.microsoft.com/office/powerpoint/2010/main" val="310829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685800" y="381000"/>
            <a:ext cx="7772400" cy="4114800"/>
          </a:xfrm>
        </p:spPr>
        <p:txBody>
          <a:bodyPr/>
          <a:lstStyle/>
          <a:p>
            <a:pPr eaLnBrk="1" hangingPunct="1">
              <a:lnSpc>
                <a:spcPct val="80000"/>
              </a:lnSpc>
            </a:pPr>
            <a:r>
              <a:rPr lang="en-US" sz="2400" dirty="0"/>
              <a:t>The plot of electric current as a function of time for an alternating current is a </a:t>
            </a:r>
            <a:r>
              <a:rPr lang="en-US" sz="2400" b="1" dirty="0">
                <a:solidFill>
                  <a:schemeClr val="accent1"/>
                </a:solidFill>
              </a:rPr>
              <a:t>sinusoidal curve</a:t>
            </a:r>
            <a:r>
              <a:rPr lang="en-US" sz="2400" dirty="0"/>
              <a:t>.</a:t>
            </a:r>
          </a:p>
          <a:p>
            <a:pPr lvl="1" eaLnBrk="1" hangingPunct="1">
              <a:lnSpc>
                <a:spcPct val="80000"/>
              </a:lnSpc>
            </a:pPr>
            <a:endParaRPr lang="en-US" sz="2000" dirty="0">
              <a:solidFill>
                <a:srgbClr val="D1FFBE"/>
              </a:solidFill>
            </a:endParaRPr>
          </a:p>
          <a:p>
            <a:pPr lvl="1" eaLnBrk="1" hangingPunct="1">
              <a:lnSpc>
                <a:spcPct val="80000"/>
              </a:lnSpc>
            </a:pPr>
            <a:r>
              <a:rPr lang="en-US" sz="2000" dirty="0">
                <a:solidFill>
                  <a:srgbClr val="D1FFBE"/>
                </a:solidFill>
              </a:rPr>
              <a:t>The</a:t>
            </a:r>
            <a:r>
              <a:rPr lang="en-US" sz="2000" dirty="0"/>
              <a:t> </a:t>
            </a:r>
            <a:r>
              <a:rPr lang="en-US" sz="2000" dirty="0">
                <a:solidFill>
                  <a:srgbClr val="FFBF8A"/>
                </a:solidFill>
              </a:rPr>
              <a:t>effective current</a:t>
            </a:r>
            <a:r>
              <a:rPr lang="en-US" sz="2000" dirty="0"/>
              <a:t> </a:t>
            </a:r>
            <a:r>
              <a:rPr lang="en-US" sz="2000" dirty="0">
                <a:solidFill>
                  <a:srgbClr val="D1FFBE"/>
                </a:solidFill>
              </a:rPr>
              <a:t>or</a:t>
            </a:r>
            <a:r>
              <a:rPr lang="en-US" sz="2000" dirty="0"/>
              <a:t> </a:t>
            </a:r>
            <a:r>
              <a:rPr lang="en-US" sz="2000" dirty="0" err="1">
                <a:solidFill>
                  <a:srgbClr val="FFBF8A"/>
                </a:solidFill>
              </a:rPr>
              <a:t>rms</a:t>
            </a:r>
            <a:r>
              <a:rPr lang="en-US" sz="2000" dirty="0">
                <a:solidFill>
                  <a:srgbClr val="FFBF8A"/>
                </a:solidFill>
              </a:rPr>
              <a:t> current</a:t>
            </a:r>
            <a:r>
              <a:rPr lang="en-US" sz="2000" dirty="0"/>
              <a:t> </a:t>
            </a:r>
            <a:r>
              <a:rPr lang="en-US" sz="2000" dirty="0">
                <a:solidFill>
                  <a:srgbClr val="D1FFBE"/>
                </a:solidFill>
              </a:rPr>
              <a:t>is obtained by squaring the current, averaging this value over time, and taking the square root of the result.</a:t>
            </a:r>
          </a:p>
          <a:p>
            <a:pPr lvl="1" eaLnBrk="1" hangingPunct="1">
              <a:lnSpc>
                <a:spcPct val="80000"/>
              </a:lnSpc>
            </a:pPr>
            <a:endParaRPr lang="en-US" sz="2000" dirty="0">
              <a:solidFill>
                <a:srgbClr val="D1FFBE"/>
              </a:solidFill>
            </a:endParaRPr>
          </a:p>
          <a:p>
            <a:pPr lvl="1" eaLnBrk="1" hangingPunct="1">
              <a:lnSpc>
                <a:spcPct val="80000"/>
              </a:lnSpc>
            </a:pPr>
            <a:r>
              <a:rPr lang="en-US" sz="2000" dirty="0">
                <a:solidFill>
                  <a:srgbClr val="D1FFBE"/>
                </a:solidFill>
              </a:rPr>
              <a:t>The effective current </a:t>
            </a:r>
            <a:r>
              <a:rPr lang="en-US" sz="2000" i="1" dirty="0" err="1">
                <a:solidFill>
                  <a:srgbClr val="FFBF8A"/>
                </a:solidFill>
                <a:latin typeface="Times New Roman" pitchFamily="18" charset="0"/>
              </a:rPr>
              <a:t>I</a:t>
            </a:r>
            <a:r>
              <a:rPr lang="en-US" sz="2000" baseline="-25000" dirty="0" err="1">
                <a:solidFill>
                  <a:srgbClr val="FFBF8A"/>
                </a:solidFill>
              </a:rPr>
              <a:t>eff</a:t>
            </a:r>
            <a:r>
              <a:rPr lang="en-US" sz="2000" dirty="0">
                <a:solidFill>
                  <a:srgbClr val="D1FFBE"/>
                </a:solidFill>
              </a:rPr>
              <a:t> is 0.707 times the peak current </a:t>
            </a:r>
            <a:r>
              <a:rPr lang="en-US" sz="2000" i="1" dirty="0" err="1">
                <a:solidFill>
                  <a:srgbClr val="FFBF8A"/>
                </a:solidFill>
                <a:latin typeface="Times New Roman" pitchFamily="18" charset="0"/>
              </a:rPr>
              <a:t>I</a:t>
            </a:r>
            <a:r>
              <a:rPr lang="en-US" sz="2000" baseline="-25000" dirty="0" err="1">
                <a:solidFill>
                  <a:srgbClr val="FFBF8A"/>
                </a:solidFill>
              </a:rPr>
              <a:t>peak</a:t>
            </a:r>
            <a:r>
              <a:rPr lang="en-US" sz="2000" dirty="0">
                <a:solidFill>
                  <a:srgbClr val="D1FFBE"/>
                </a:solidFill>
              </a:rPr>
              <a:t>.</a:t>
            </a:r>
            <a:endParaRPr lang="en-US" sz="2000" dirty="0"/>
          </a:p>
        </p:txBody>
      </p:sp>
      <p:pic>
        <p:nvPicPr>
          <p:cNvPr id="40963" name="Picture 9" descr="13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3071813"/>
            <a:ext cx="9009062"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93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body" idx="1"/>
          </p:nvPr>
        </p:nvSpPr>
        <p:spPr>
          <a:xfrm>
            <a:off x="228600" y="762000"/>
            <a:ext cx="8915400" cy="5105400"/>
          </a:xfrm>
        </p:spPr>
        <p:txBody>
          <a:bodyPr/>
          <a:lstStyle/>
          <a:p>
            <a:pPr>
              <a:lnSpc>
                <a:spcPct val="80000"/>
              </a:lnSpc>
              <a:spcBef>
                <a:spcPct val="30000"/>
              </a:spcBef>
            </a:pPr>
            <a:r>
              <a:rPr lang="en-US" sz="2800"/>
              <a:t>The magnetic field produced by the current is perpendicular to the direction of the current.</a:t>
            </a:r>
          </a:p>
          <a:p>
            <a:pPr>
              <a:lnSpc>
                <a:spcPct val="80000"/>
              </a:lnSpc>
              <a:spcBef>
                <a:spcPct val="30000"/>
              </a:spcBef>
            </a:pPr>
            <a:r>
              <a:rPr lang="en-US" sz="2800"/>
              <a:t>The magnetic field lines produced by a straight, current-carrying wire form circles centered on the wire.</a:t>
            </a:r>
          </a:p>
          <a:p>
            <a:pPr lvl="1">
              <a:lnSpc>
                <a:spcPct val="80000"/>
              </a:lnSpc>
              <a:spcBef>
                <a:spcPct val="30000"/>
              </a:spcBef>
            </a:pPr>
            <a:r>
              <a:rPr lang="en-US" sz="2400">
                <a:solidFill>
                  <a:srgbClr val="C6FFD0"/>
                </a:solidFill>
              </a:rPr>
              <a:t>The</a:t>
            </a:r>
            <a:r>
              <a:rPr lang="en-US" sz="2400"/>
              <a:t> </a:t>
            </a:r>
            <a:r>
              <a:rPr lang="en-US" sz="2400" b="1" i="1">
                <a:solidFill>
                  <a:srgbClr val="FFBF8A"/>
                </a:solidFill>
              </a:rPr>
              <a:t>right-hand rule</a:t>
            </a:r>
            <a:r>
              <a:rPr lang="en-US" sz="2400"/>
              <a:t> </a:t>
            </a:r>
            <a:r>
              <a:rPr lang="en-US" sz="2400">
                <a:solidFill>
                  <a:srgbClr val="C6FFD0"/>
                </a:solidFill>
              </a:rPr>
              <a:t>gives the direction of the field lines: with the thumb in the direction of the current, the fingers curl in the direction of </a:t>
            </a:r>
            <a:r>
              <a:rPr lang="en-US" sz="2400" b="1">
                <a:solidFill>
                  <a:srgbClr val="C6FFD0"/>
                </a:solidFill>
              </a:rPr>
              <a:t>the field lines produced by that current.</a:t>
            </a:r>
          </a:p>
          <a:p>
            <a:pPr lvl="1">
              <a:lnSpc>
                <a:spcPct val="80000"/>
              </a:lnSpc>
              <a:spcBef>
                <a:spcPct val="30000"/>
              </a:spcBef>
            </a:pPr>
            <a:r>
              <a:rPr lang="en-US" sz="2400">
                <a:solidFill>
                  <a:srgbClr val="C6FFD0"/>
                </a:solidFill>
              </a:rPr>
              <a:t>The effect gets weaker as </a:t>
            </a:r>
          </a:p>
          <a:p>
            <a:pPr lvl="1">
              <a:lnSpc>
                <a:spcPct val="80000"/>
              </a:lnSpc>
              <a:spcBef>
                <a:spcPct val="0"/>
              </a:spcBef>
              <a:buFont typeface="Wingdings" pitchFamily="2" charset="2"/>
              <a:buNone/>
            </a:pPr>
            <a:r>
              <a:rPr lang="en-US" sz="2400">
                <a:solidFill>
                  <a:srgbClr val="C6FFD0"/>
                </a:solidFill>
              </a:rPr>
              <a:t>	the compass is moved </a:t>
            </a:r>
          </a:p>
          <a:p>
            <a:pPr lvl="1">
              <a:lnSpc>
                <a:spcPct val="80000"/>
              </a:lnSpc>
              <a:spcBef>
                <a:spcPct val="0"/>
              </a:spcBef>
              <a:buFont typeface="Wingdings" pitchFamily="2" charset="2"/>
              <a:buNone/>
            </a:pPr>
            <a:r>
              <a:rPr lang="en-US" sz="2400">
                <a:solidFill>
                  <a:srgbClr val="C6FFD0"/>
                </a:solidFill>
              </a:rPr>
              <a:t>	away from the wire.</a:t>
            </a:r>
            <a:endParaRPr lang="en-US" sz="2400" b="1">
              <a:solidFill>
                <a:srgbClr val="C6FFD0"/>
              </a:solidFill>
            </a:endParaRPr>
          </a:p>
        </p:txBody>
      </p:sp>
      <p:pic>
        <p:nvPicPr>
          <p:cNvPr id="1889285" name="Picture 5" descr="14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656013"/>
            <a:ext cx="44291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1104" y="5410200"/>
            <a:ext cx="4552080" cy="830997"/>
          </a:xfrm>
          <a:prstGeom prst="rect">
            <a:avLst/>
          </a:prstGeom>
        </p:spPr>
        <p:txBody>
          <a:bodyPr wrap="none">
            <a:spAutoFit/>
          </a:bodyPr>
          <a:lstStyle/>
          <a:p>
            <a:r>
              <a:rPr lang="en-US" dirty="0">
                <a:hlinkClick r:id="rId4"/>
              </a:rPr>
              <a:t>http://www.falstad.com/vector3dm/</a:t>
            </a:r>
            <a:endParaRPr lang="en-US" dirty="0"/>
          </a:p>
          <a:p>
            <a:endParaRPr lang="en-US" dirty="0"/>
          </a:p>
        </p:txBody>
      </p:sp>
    </p:spTree>
    <p:extLst>
      <p:ext uri="{BB962C8B-B14F-4D97-AF65-F5344CB8AC3E}">
        <p14:creationId xmlns:p14="http://schemas.microsoft.com/office/powerpoint/2010/main" val="118611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685800" y="381000"/>
            <a:ext cx="7772400" cy="4114800"/>
          </a:xfrm>
        </p:spPr>
        <p:txBody>
          <a:bodyPr/>
          <a:lstStyle/>
          <a:p>
            <a:pPr eaLnBrk="1" hangingPunct="1">
              <a:lnSpc>
                <a:spcPct val="80000"/>
              </a:lnSpc>
            </a:pPr>
            <a:r>
              <a:rPr lang="en-US" sz="2400" dirty="0"/>
              <a:t>If we plot the voltage across an electrical outlet as a function of time, we get another sinusoidal curve.</a:t>
            </a:r>
          </a:p>
          <a:p>
            <a:pPr lvl="1" eaLnBrk="1" hangingPunct="1">
              <a:lnSpc>
                <a:spcPct val="80000"/>
              </a:lnSpc>
            </a:pPr>
            <a:r>
              <a:rPr lang="en-US" sz="2000" dirty="0">
                <a:solidFill>
                  <a:srgbClr val="D1FFBE"/>
                </a:solidFill>
              </a:rPr>
              <a:t>The effective value of this voltage is typically between 110 and 120 volts in North America.</a:t>
            </a:r>
          </a:p>
          <a:p>
            <a:pPr lvl="1" eaLnBrk="1" hangingPunct="1">
              <a:lnSpc>
                <a:spcPct val="80000"/>
              </a:lnSpc>
            </a:pPr>
            <a:endParaRPr lang="en-US" sz="2000" dirty="0">
              <a:solidFill>
                <a:srgbClr val="D1FFBE"/>
              </a:solidFill>
            </a:endParaRPr>
          </a:p>
          <a:p>
            <a:pPr lvl="1" eaLnBrk="1" hangingPunct="1">
              <a:lnSpc>
                <a:spcPct val="80000"/>
              </a:lnSpc>
            </a:pPr>
            <a:r>
              <a:rPr lang="en-US" sz="2000" dirty="0">
                <a:solidFill>
                  <a:srgbClr val="D1FFBE"/>
                </a:solidFill>
              </a:rPr>
              <a:t>The standard household power supplied in this country is 115 volts, 60 hertz ac.</a:t>
            </a:r>
          </a:p>
        </p:txBody>
      </p:sp>
      <p:pic>
        <p:nvPicPr>
          <p:cNvPr id="41987" name="Picture 4" descr="13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3071813"/>
            <a:ext cx="9009062"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53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19088"/>
            <a:ext cx="9144000" cy="1739900"/>
          </a:xfrm>
        </p:spPr>
        <p:txBody>
          <a:bodyPr/>
          <a:lstStyle/>
          <a:p>
            <a:pPr eaLnBrk="1" hangingPunct="1"/>
            <a:r>
              <a:rPr lang="en-US" sz="3600">
                <a:solidFill>
                  <a:srgbClr val="EFFF5D"/>
                </a:solidFill>
                <a:latin typeface="Comic Sans MS" pitchFamily="79" charset="0"/>
              </a:rPr>
              <a:t>A 60-W light bulb is designed to operate on 120 V ac.  What is the effective current drawn by the bulb?</a:t>
            </a:r>
            <a:endParaRPr lang="en-US"/>
          </a:p>
        </p:txBody>
      </p:sp>
      <p:sp>
        <p:nvSpPr>
          <p:cNvPr id="43011" name="Rectangle 3"/>
          <p:cNvSpPr>
            <a:spLocks noGrp="1" noChangeArrowheads="1"/>
          </p:cNvSpPr>
          <p:nvPr>
            <p:ph type="body" idx="1"/>
          </p:nvPr>
        </p:nvSpPr>
        <p:spPr>
          <a:xfrm>
            <a:off x="914400" y="2438400"/>
            <a:ext cx="2743200" cy="2057400"/>
          </a:xfrm>
        </p:spPr>
        <p:txBody>
          <a:bodyPr/>
          <a:lstStyle/>
          <a:p>
            <a:pPr marL="609600" indent="-609600" eaLnBrk="1" hangingPunct="1">
              <a:buFont typeface="Arial" charset="0"/>
              <a:buAutoNum type="alphaLcParenR"/>
            </a:pPr>
            <a:r>
              <a:rPr lang="en-US" sz="2000">
                <a:latin typeface="Comic Sans MS" pitchFamily="79" charset="0"/>
              </a:rPr>
              <a:t>0.2 A</a:t>
            </a:r>
          </a:p>
          <a:p>
            <a:pPr marL="609600" indent="-609600" eaLnBrk="1" hangingPunct="1">
              <a:buFont typeface="Arial" charset="0"/>
              <a:buAutoNum type="alphaLcParenR"/>
            </a:pPr>
            <a:r>
              <a:rPr lang="en-US" sz="2000">
                <a:latin typeface="Comic Sans MS" pitchFamily="79" charset="0"/>
              </a:rPr>
              <a:t>0. 5 A</a:t>
            </a:r>
          </a:p>
          <a:p>
            <a:pPr marL="609600" indent="-609600" eaLnBrk="1" hangingPunct="1">
              <a:buFont typeface="Arial" charset="0"/>
              <a:buAutoNum type="alphaLcParenR"/>
            </a:pPr>
            <a:r>
              <a:rPr lang="en-US" sz="2000">
                <a:latin typeface="Comic Sans MS" pitchFamily="79" charset="0"/>
              </a:rPr>
              <a:t>2.0 A</a:t>
            </a:r>
          </a:p>
          <a:p>
            <a:pPr marL="609600" indent="-609600" eaLnBrk="1" hangingPunct="1">
              <a:buFont typeface="Arial" charset="0"/>
              <a:buAutoNum type="alphaLcParenR"/>
            </a:pPr>
            <a:r>
              <a:rPr lang="en-US" sz="2000">
                <a:latin typeface="Comic Sans MS" pitchFamily="79" charset="0"/>
              </a:rPr>
              <a:t>72 A</a:t>
            </a:r>
          </a:p>
          <a:p>
            <a:pPr marL="609600" indent="-609600" eaLnBrk="1" hangingPunct="1">
              <a:buFont typeface="Arial" charset="0"/>
              <a:buAutoNum type="alphaLcParenR"/>
            </a:pPr>
            <a:r>
              <a:rPr lang="en-US" sz="2000">
                <a:latin typeface="Comic Sans MS" pitchFamily="79" charset="0"/>
              </a:rPr>
              <a:t>7200 A</a:t>
            </a:r>
            <a:endParaRPr lang="en-US" sz="2400">
              <a:latin typeface="Comic Sans MS" pitchFamily="79" charset="0"/>
            </a:endParaRPr>
          </a:p>
        </p:txBody>
      </p:sp>
      <p:graphicFrame>
        <p:nvGraphicFramePr>
          <p:cNvPr id="43012" name="Object 4"/>
          <p:cNvGraphicFramePr>
            <a:graphicFrameLocks noChangeAspect="1"/>
          </p:cNvGraphicFramePr>
          <p:nvPr/>
        </p:nvGraphicFramePr>
        <p:xfrm>
          <a:off x="5405438" y="2438400"/>
          <a:ext cx="1898650" cy="3433763"/>
        </p:xfrm>
        <a:graphic>
          <a:graphicData uri="http://schemas.openxmlformats.org/presentationml/2006/ole">
            <mc:AlternateContent xmlns:mc="http://schemas.openxmlformats.org/markup-compatibility/2006">
              <mc:Choice xmlns:v="urn:schemas-microsoft-com:vml" Requires="v">
                <p:oleObj spid="_x0000_s1945628" name="Equation" r:id="rId4" imgW="1155700" imgH="2082800" progId="Equation.3">
                  <p:embed/>
                </p:oleObj>
              </mc:Choice>
              <mc:Fallback>
                <p:oleObj name="Equation" r:id="rId4" imgW="1155700" imgH="208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438" y="2438400"/>
                        <a:ext cx="1898650" cy="34337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537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randombar(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85800" y="381000"/>
            <a:ext cx="7772400" cy="4114800"/>
          </a:xfrm>
        </p:spPr>
        <p:txBody>
          <a:bodyPr/>
          <a:lstStyle/>
          <a:p>
            <a:pPr eaLnBrk="1" hangingPunct="1">
              <a:lnSpc>
                <a:spcPct val="80000"/>
              </a:lnSpc>
            </a:pPr>
            <a:r>
              <a:rPr lang="en-US" sz="2400"/>
              <a:t>Household circuits are wired in parallel so that different appliances can be added to or removed from the circuit without affecting the voltage available.</a:t>
            </a:r>
          </a:p>
          <a:p>
            <a:pPr lvl="1" eaLnBrk="1" hangingPunct="1">
              <a:lnSpc>
                <a:spcPct val="80000"/>
              </a:lnSpc>
            </a:pPr>
            <a:r>
              <a:rPr lang="en-US" sz="2000">
                <a:solidFill>
                  <a:srgbClr val="D1FFBE"/>
                </a:solidFill>
              </a:rPr>
              <a:t>As you add more appliances, the total current drawn increases, because the total effective resistance of the circuit decreases when resistances are added in parallel.</a:t>
            </a:r>
          </a:p>
          <a:p>
            <a:pPr lvl="1" eaLnBrk="1" hangingPunct="1">
              <a:lnSpc>
                <a:spcPct val="80000"/>
              </a:lnSpc>
            </a:pPr>
            <a:r>
              <a:rPr lang="en-US" sz="2000">
                <a:solidFill>
                  <a:srgbClr val="D1FFBE"/>
                </a:solidFill>
              </a:rPr>
              <a:t>Since too large a current could cause the wires to overheat, a fuse or circuit breaker in series with one leg of the circuit will disrupt the circuit if the current gets too large.</a:t>
            </a:r>
          </a:p>
          <a:p>
            <a:pPr lvl="1" eaLnBrk="1" hangingPunct="1">
              <a:lnSpc>
                <a:spcPct val="80000"/>
              </a:lnSpc>
            </a:pPr>
            <a:r>
              <a:rPr lang="en-US" sz="2000">
                <a:solidFill>
                  <a:srgbClr val="D1FFBE"/>
                </a:solidFill>
              </a:rPr>
              <a:t>Appliances with larger power requirements (stoves, clothes dryers, etc) are usually connected to a separate 220-V line.</a:t>
            </a:r>
          </a:p>
        </p:txBody>
      </p:sp>
      <p:pic>
        <p:nvPicPr>
          <p:cNvPr id="44035" name="Picture 4" descr="13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2213"/>
            <a:ext cx="769620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00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body" idx="1"/>
          </p:nvPr>
        </p:nvSpPr>
        <p:spPr>
          <a:xfrm>
            <a:off x="685800" y="533400"/>
            <a:ext cx="7772400" cy="5562600"/>
          </a:xfrm>
        </p:spPr>
        <p:txBody>
          <a:bodyPr/>
          <a:lstStyle/>
          <a:p>
            <a:pPr eaLnBrk="1" hangingPunct="1">
              <a:lnSpc>
                <a:spcPct val="80000"/>
              </a:lnSpc>
            </a:pPr>
            <a:r>
              <a:rPr lang="en-US" sz="2400"/>
              <a:t>A </a:t>
            </a:r>
            <a:r>
              <a:rPr lang="en-US" sz="2400" b="1" i="1">
                <a:solidFill>
                  <a:schemeClr val="accent1"/>
                </a:solidFill>
              </a:rPr>
              <a:t>voltmeter </a:t>
            </a:r>
            <a:r>
              <a:rPr lang="en-US" sz="2400"/>
              <a:t>measures the voltage difference between two points in a circuit, or across an element in a circuit</a:t>
            </a:r>
          </a:p>
          <a:p>
            <a:pPr lvl="1" eaLnBrk="1" hangingPunct="1">
              <a:lnSpc>
                <a:spcPct val="80000"/>
              </a:lnSpc>
            </a:pPr>
            <a:r>
              <a:rPr lang="en-US" sz="2000">
                <a:solidFill>
                  <a:srgbClr val="FFD4D7"/>
                </a:solidFill>
              </a:rPr>
              <a:t>It is inserted </a:t>
            </a:r>
            <a:r>
              <a:rPr lang="en-US" sz="2000" b="1" i="1">
                <a:solidFill>
                  <a:srgbClr val="FFD4D7"/>
                </a:solidFill>
              </a:rPr>
              <a:t>in parallel</a:t>
            </a:r>
            <a:r>
              <a:rPr lang="en-US" sz="2000">
                <a:solidFill>
                  <a:srgbClr val="FFD4D7"/>
                </a:solidFill>
              </a:rPr>
              <a:t> with the element whose voltage difference is being measured.</a:t>
            </a:r>
          </a:p>
          <a:p>
            <a:pPr lvl="1" eaLnBrk="1" hangingPunct="1">
              <a:lnSpc>
                <a:spcPct val="80000"/>
              </a:lnSpc>
            </a:pPr>
            <a:r>
              <a:rPr lang="en-US" sz="2000">
                <a:solidFill>
                  <a:srgbClr val="FFD4D7"/>
                </a:solidFill>
              </a:rPr>
              <a:t>A voltmeter should have a large resistance, so that it does not divert much current from the component whose voltage is being measured.</a:t>
            </a:r>
          </a:p>
        </p:txBody>
      </p:sp>
      <p:pic>
        <p:nvPicPr>
          <p:cNvPr id="46083" name="Picture 3" descr="13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71800"/>
            <a:ext cx="5953125"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328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503238"/>
            <a:ext cx="9144000" cy="1554162"/>
          </a:xfrm>
        </p:spPr>
        <p:txBody>
          <a:bodyPr/>
          <a:lstStyle/>
          <a:p>
            <a:pPr eaLnBrk="1" hangingPunct="1"/>
            <a:r>
              <a:rPr lang="en-US" sz="3200">
                <a:solidFill>
                  <a:srgbClr val="EFFF5D"/>
                </a:solidFill>
                <a:latin typeface="Comic Sans MS" pitchFamily="79" charset="0"/>
              </a:rPr>
              <a:t>In the circuit shown, the circle with a </a:t>
            </a:r>
            <a:r>
              <a:rPr lang="en-US" sz="3200" i="1">
                <a:solidFill>
                  <a:srgbClr val="EFFF5D"/>
                </a:solidFill>
                <a:latin typeface="Comic Sans MS" pitchFamily="79" charset="0"/>
              </a:rPr>
              <a:t>V</a:t>
            </a:r>
            <a:r>
              <a:rPr lang="en-US" sz="3200">
                <a:solidFill>
                  <a:srgbClr val="EFFF5D"/>
                </a:solidFill>
                <a:latin typeface="Comic Sans MS" pitchFamily="79" charset="0"/>
              </a:rPr>
              <a:t> in it represents a voltmeter.  Which of the following statements is correct?</a:t>
            </a:r>
            <a:endParaRPr lang="en-US" sz="3200" baseline="-25000">
              <a:solidFill>
                <a:srgbClr val="EFFF5D"/>
              </a:solidFill>
              <a:latin typeface="Comic Sans MS" pitchFamily="79" charset="0"/>
            </a:endParaRPr>
          </a:p>
        </p:txBody>
      </p:sp>
      <p:sp>
        <p:nvSpPr>
          <p:cNvPr id="1805315" name="Text Box 3"/>
          <p:cNvSpPr txBox="1">
            <a:spLocks noChangeArrowheads="1"/>
          </p:cNvSpPr>
          <p:nvPr/>
        </p:nvSpPr>
        <p:spPr bwMode="auto">
          <a:xfrm>
            <a:off x="457200" y="5105400"/>
            <a:ext cx="8382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80000"/>
              </a:lnSpc>
            </a:pPr>
            <a:r>
              <a:rPr lang="en-US">
                <a:latin typeface="Arial" charset="0"/>
              </a:rPr>
              <a:t>The correct statement is (a).  A voltmeter is a high-resistance device connected in parallel with whatever circuit element it is desired to measure the voltage across.</a:t>
            </a:r>
          </a:p>
        </p:txBody>
      </p:sp>
      <p:sp>
        <p:nvSpPr>
          <p:cNvPr id="47108" name="Rectangle 4"/>
          <p:cNvSpPr>
            <a:spLocks noChangeArrowheads="1"/>
          </p:cNvSpPr>
          <p:nvPr/>
        </p:nvSpPr>
        <p:spPr bwMode="auto">
          <a:xfrm>
            <a:off x="304800" y="2209800"/>
            <a:ext cx="396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voltmeter is in the correct position for measuring the voltage difference across </a:t>
            </a:r>
            <a:r>
              <a:rPr lang="en-US" sz="2000" i="1">
                <a:latin typeface="Comic Sans MS" pitchFamily="79" charset="0"/>
              </a:rPr>
              <a:t>R</a:t>
            </a:r>
            <a:r>
              <a:rPr lang="en-US" sz="2000">
                <a:latin typeface="Comic Sans MS" pitchFamily="79" charset="0"/>
              </a:rPr>
              <a: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No current will flow through the meter, so it will have no effect.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meter will draw a large current.</a:t>
            </a:r>
          </a:p>
        </p:txBody>
      </p:sp>
      <p:pic>
        <p:nvPicPr>
          <p:cNvPr id="47109" name="Picture 6" descr="13_p27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4830763"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827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05315"/>
                                        </p:tgtEl>
                                        <p:attrNameLst>
                                          <p:attrName>style.visibility</p:attrName>
                                        </p:attrNameLst>
                                      </p:cBhvr>
                                      <p:to>
                                        <p:strVal val="visible"/>
                                      </p:to>
                                    </p:set>
                                    <p:animEffect transition="in" filter="fade">
                                      <p:cBhvr>
                                        <p:cTn id="7" dur="1000"/>
                                        <p:tgtEl>
                                          <p:spTgt spid="1805315"/>
                                        </p:tgtEl>
                                      </p:cBhvr>
                                    </p:animEffect>
                                    <p:anim calcmode="lin" valueType="num">
                                      <p:cBhvr>
                                        <p:cTn id="8" dur="1000" fill="hold"/>
                                        <p:tgtEl>
                                          <p:spTgt spid="1805315"/>
                                        </p:tgtEl>
                                        <p:attrNameLst>
                                          <p:attrName>ppt_x</p:attrName>
                                        </p:attrNameLst>
                                      </p:cBhvr>
                                      <p:tavLst>
                                        <p:tav tm="0">
                                          <p:val>
                                            <p:strVal val="#ppt_x"/>
                                          </p:val>
                                        </p:tav>
                                        <p:tav tm="100000">
                                          <p:val>
                                            <p:strVal val="#ppt_x"/>
                                          </p:val>
                                        </p:tav>
                                      </p:tavLst>
                                    </p:anim>
                                    <p:anim calcmode="lin" valueType="num">
                                      <p:cBhvr>
                                        <p:cTn id="9" dur="900" decel="100000" fill="hold"/>
                                        <p:tgtEl>
                                          <p:spTgt spid="18053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05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3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body" idx="1"/>
          </p:nvPr>
        </p:nvSpPr>
        <p:spPr>
          <a:xfrm>
            <a:off x="685800" y="533400"/>
            <a:ext cx="7772400" cy="5562600"/>
          </a:xfrm>
        </p:spPr>
        <p:txBody>
          <a:bodyPr/>
          <a:lstStyle/>
          <a:p>
            <a:pPr eaLnBrk="1" hangingPunct="1">
              <a:lnSpc>
                <a:spcPct val="80000"/>
              </a:lnSpc>
            </a:pPr>
            <a:r>
              <a:rPr lang="en-US" sz="2400"/>
              <a:t>An </a:t>
            </a:r>
            <a:r>
              <a:rPr lang="en-US" sz="2400" b="1" i="1">
                <a:solidFill>
                  <a:schemeClr val="accent1"/>
                </a:solidFill>
              </a:rPr>
              <a:t>ammeter </a:t>
            </a:r>
            <a:r>
              <a:rPr lang="en-US" sz="2400"/>
              <a:t>measures the electric current flowing through a point in a circuit.</a:t>
            </a:r>
          </a:p>
          <a:p>
            <a:pPr lvl="1" eaLnBrk="1" hangingPunct="1">
              <a:lnSpc>
                <a:spcPct val="80000"/>
              </a:lnSpc>
            </a:pPr>
            <a:r>
              <a:rPr lang="en-US" sz="2000">
                <a:solidFill>
                  <a:srgbClr val="FFD4D7"/>
                </a:solidFill>
              </a:rPr>
              <a:t>It is inserted </a:t>
            </a:r>
            <a:r>
              <a:rPr lang="en-US" sz="2000" b="1" i="1">
                <a:solidFill>
                  <a:srgbClr val="FFD4D7"/>
                </a:solidFill>
              </a:rPr>
              <a:t>in series</a:t>
            </a:r>
            <a:r>
              <a:rPr lang="en-US" sz="2000">
                <a:solidFill>
                  <a:srgbClr val="FFD4D7"/>
                </a:solidFill>
              </a:rPr>
              <a:t> into the circuit whose current is being measured, so that all the current flows </a:t>
            </a:r>
            <a:r>
              <a:rPr lang="en-US" sz="2000" b="1" i="1">
                <a:solidFill>
                  <a:srgbClr val="FFD4D7"/>
                </a:solidFill>
              </a:rPr>
              <a:t>through</a:t>
            </a:r>
            <a:r>
              <a:rPr lang="en-US" sz="2000">
                <a:solidFill>
                  <a:srgbClr val="FFD4D7"/>
                </a:solidFill>
              </a:rPr>
              <a:t> it.</a:t>
            </a:r>
          </a:p>
          <a:p>
            <a:pPr lvl="1" eaLnBrk="1" hangingPunct="1">
              <a:lnSpc>
                <a:spcPct val="80000"/>
              </a:lnSpc>
            </a:pPr>
            <a:r>
              <a:rPr lang="en-US" sz="2000">
                <a:solidFill>
                  <a:srgbClr val="FFD4D7"/>
                </a:solidFill>
              </a:rPr>
              <a:t>An ammeter should have a small resistance, so that its effect on the current is small.</a:t>
            </a:r>
          </a:p>
          <a:p>
            <a:pPr lvl="1" eaLnBrk="1" hangingPunct="1">
              <a:lnSpc>
                <a:spcPct val="80000"/>
              </a:lnSpc>
            </a:pPr>
            <a:r>
              <a:rPr lang="en-US" sz="2000">
                <a:solidFill>
                  <a:srgbClr val="FFD4D7"/>
                </a:solidFill>
              </a:rPr>
              <a:t>If you place an ammeter directly across the terminals of a battery, you could damage the meter and the battery.</a:t>
            </a:r>
          </a:p>
        </p:txBody>
      </p:sp>
      <p:pic>
        <p:nvPicPr>
          <p:cNvPr id="48131" name="Picture 3" descr="13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8775"/>
            <a:ext cx="59436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729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503238"/>
            <a:ext cx="9144000" cy="1554162"/>
          </a:xfrm>
        </p:spPr>
        <p:txBody>
          <a:bodyPr/>
          <a:lstStyle/>
          <a:p>
            <a:pPr eaLnBrk="1" hangingPunct="1"/>
            <a:r>
              <a:rPr lang="en-US" sz="3200">
                <a:solidFill>
                  <a:srgbClr val="EFFF5D"/>
                </a:solidFill>
                <a:latin typeface="Comic Sans MS" pitchFamily="79" charset="0"/>
              </a:rPr>
              <a:t>In the circuit shown, the circle with an </a:t>
            </a:r>
            <a:r>
              <a:rPr lang="en-US" sz="3200" i="1">
                <a:solidFill>
                  <a:srgbClr val="EFFF5D"/>
                </a:solidFill>
                <a:latin typeface="Comic Sans MS" pitchFamily="79" charset="0"/>
              </a:rPr>
              <a:t>A</a:t>
            </a:r>
            <a:r>
              <a:rPr lang="en-US" sz="3200">
                <a:solidFill>
                  <a:srgbClr val="EFFF5D"/>
                </a:solidFill>
                <a:latin typeface="Comic Sans MS" pitchFamily="79" charset="0"/>
              </a:rPr>
              <a:t> in it represents an ammeter.  Which of the following statements is correct?</a:t>
            </a:r>
            <a:endParaRPr lang="en-US" sz="3200" baseline="-25000">
              <a:solidFill>
                <a:srgbClr val="EFFF5D"/>
              </a:solidFill>
              <a:latin typeface="Comic Sans MS" pitchFamily="79" charset="0"/>
            </a:endParaRPr>
          </a:p>
        </p:txBody>
      </p:sp>
      <p:sp>
        <p:nvSpPr>
          <p:cNvPr id="1807363" name="Text Box 3"/>
          <p:cNvSpPr txBox="1">
            <a:spLocks noChangeArrowheads="1"/>
          </p:cNvSpPr>
          <p:nvPr/>
        </p:nvSpPr>
        <p:spPr bwMode="auto">
          <a:xfrm>
            <a:off x="457200" y="5105400"/>
            <a:ext cx="8382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80000"/>
              </a:lnSpc>
            </a:pPr>
            <a:r>
              <a:rPr lang="en-US">
                <a:latin typeface="Arial" charset="0"/>
              </a:rPr>
              <a:t>The answer is (c).  An ammeter is a low-resistance device and is to be placed in series in the circuit, just as a flow-meter is placed in a fluid circuit.</a:t>
            </a:r>
          </a:p>
        </p:txBody>
      </p:sp>
      <p:sp>
        <p:nvSpPr>
          <p:cNvPr id="49156" name="Rectangle 4"/>
          <p:cNvSpPr>
            <a:spLocks noChangeArrowheads="1"/>
          </p:cNvSpPr>
          <p:nvPr/>
        </p:nvSpPr>
        <p:spPr bwMode="auto">
          <a:xfrm>
            <a:off x="304800" y="2209800"/>
            <a:ext cx="3962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meter is in the correct position for measuring the current through </a:t>
            </a:r>
            <a:r>
              <a:rPr lang="en-US" sz="2000" i="1">
                <a:latin typeface="Comic Sans MS" pitchFamily="79" charset="0"/>
              </a:rPr>
              <a:t>R</a:t>
            </a:r>
            <a:r>
              <a:rPr lang="en-US" sz="2000">
                <a:latin typeface="Comic Sans MS" pitchFamily="79" charset="0"/>
              </a:rPr>
              <a: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No current will flow through the meter, so it will have no effect.</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The meter will draw a significant current from the battery.</a:t>
            </a:r>
          </a:p>
        </p:txBody>
      </p:sp>
      <p:pic>
        <p:nvPicPr>
          <p:cNvPr id="49157" name="Picture 6" descr="13_p27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19325"/>
            <a:ext cx="47974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139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07363"/>
                                        </p:tgtEl>
                                        <p:attrNameLst>
                                          <p:attrName>style.visibility</p:attrName>
                                        </p:attrNameLst>
                                      </p:cBhvr>
                                      <p:to>
                                        <p:strVal val="visible"/>
                                      </p:to>
                                    </p:set>
                                    <p:animEffect transition="in" filter="fade">
                                      <p:cBhvr>
                                        <p:cTn id="7" dur="1000"/>
                                        <p:tgtEl>
                                          <p:spTgt spid="1807363"/>
                                        </p:tgtEl>
                                      </p:cBhvr>
                                    </p:animEffect>
                                    <p:anim calcmode="lin" valueType="num">
                                      <p:cBhvr>
                                        <p:cTn id="8" dur="1000" fill="hold"/>
                                        <p:tgtEl>
                                          <p:spTgt spid="1807363"/>
                                        </p:tgtEl>
                                        <p:attrNameLst>
                                          <p:attrName>ppt_x</p:attrName>
                                        </p:attrNameLst>
                                      </p:cBhvr>
                                      <p:tavLst>
                                        <p:tav tm="0">
                                          <p:val>
                                            <p:strVal val="#ppt_x"/>
                                          </p:val>
                                        </p:tav>
                                        <p:tav tm="100000">
                                          <p:val>
                                            <p:strVal val="#ppt_x"/>
                                          </p:val>
                                        </p:tav>
                                      </p:tavLst>
                                    </p:anim>
                                    <p:anim calcmode="lin" valueType="num">
                                      <p:cBhvr>
                                        <p:cTn id="9" dur="900" decel="100000" fill="hold"/>
                                        <p:tgtEl>
                                          <p:spTgt spid="18073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07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73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8" name="Rectangle 2"/>
          <p:cNvSpPr>
            <a:spLocks noGrp="1" noChangeArrowheads="1"/>
          </p:cNvSpPr>
          <p:nvPr>
            <p:ph type="title"/>
          </p:nvPr>
        </p:nvSpPr>
        <p:spPr>
          <a:xfrm>
            <a:off x="381000" y="457200"/>
            <a:ext cx="8382000" cy="1628775"/>
          </a:xfrm>
        </p:spPr>
        <p:txBody>
          <a:bodyPr/>
          <a:lstStyle/>
          <a:p>
            <a:pPr>
              <a:lnSpc>
                <a:spcPct val="90000"/>
              </a:lnSpc>
            </a:pPr>
            <a:r>
              <a:rPr lang="en-US" sz="2800" b="1" dirty="0">
                <a:solidFill>
                  <a:srgbClr val="FF0000"/>
                </a:solidFill>
                <a:latin typeface="Comic Sans MS" pitchFamily="66" charset="0"/>
              </a:rPr>
              <a:t>Quiz</a:t>
            </a:r>
            <a:r>
              <a:rPr lang="en-US" sz="2800" dirty="0">
                <a:solidFill>
                  <a:srgbClr val="EFFF5D"/>
                </a:solidFill>
                <a:latin typeface="Comic Sans MS" pitchFamily="66" charset="0"/>
              </a:rPr>
              <a:t>: Two long parallel wires carry currents of 5 A and 10 A in </a:t>
            </a:r>
            <a:r>
              <a:rPr lang="en-US" sz="2800" b="1" i="1" dirty="0">
                <a:solidFill>
                  <a:srgbClr val="EFFF5D"/>
                </a:solidFill>
                <a:latin typeface="Comic Sans MS" pitchFamily="66" charset="0"/>
              </a:rPr>
              <a:t>opposite</a:t>
            </a:r>
            <a:r>
              <a:rPr lang="en-US" sz="2800" dirty="0">
                <a:solidFill>
                  <a:srgbClr val="EFFF5D"/>
                </a:solidFill>
                <a:latin typeface="Comic Sans MS" pitchFamily="66" charset="0"/>
              </a:rPr>
              <a:t> directions as shown.  </a:t>
            </a:r>
            <a:br>
              <a:rPr lang="en-US" sz="2800" dirty="0">
                <a:solidFill>
                  <a:srgbClr val="EFFF5D"/>
                </a:solidFill>
                <a:latin typeface="Comic Sans MS" pitchFamily="66" charset="0"/>
              </a:rPr>
            </a:br>
            <a:r>
              <a:rPr lang="en-US" sz="2800" dirty="0">
                <a:solidFill>
                  <a:srgbClr val="EFFF5D"/>
                </a:solidFill>
                <a:latin typeface="Comic Sans MS" pitchFamily="66" charset="0"/>
              </a:rPr>
              <a:t>What are the directions of the forces on each wire?</a:t>
            </a:r>
            <a:endParaRPr lang="en-US" sz="4000" dirty="0">
              <a:solidFill>
                <a:srgbClr val="EFFF5D"/>
              </a:solidFill>
              <a:latin typeface="Comic Sans MS" pitchFamily="66" charset="0"/>
            </a:endParaRPr>
          </a:p>
        </p:txBody>
      </p:sp>
      <p:sp>
        <p:nvSpPr>
          <p:cNvPr id="1862659" name="Rectangle 3"/>
          <p:cNvSpPr>
            <a:spLocks noGrp="1" noChangeArrowheads="1"/>
          </p:cNvSpPr>
          <p:nvPr>
            <p:ph type="body" idx="1"/>
          </p:nvPr>
        </p:nvSpPr>
        <p:spPr>
          <a:xfrm>
            <a:off x="533400" y="2209800"/>
            <a:ext cx="4953000" cy="3581400"/>
          </a:xfrm>
        </p:spPr>
        <p:txBody>
          <a:bodyPr/>
          <a:lstStyle/>
          <a:p>
            <a:pPr marL="609600" indent="-609600">
              <a:lnSpc>
                <a:spcPct val="80000"/>
              </a:lnSpc>
              <a:buFont typeface="Arial" charset="0"/>
              <a:buAutoNum type="alphaLcParenR"/>
            </a:pPr>
            <a:r>
              <a:rPr lang="en-US" sz="2000">
                <a:latin typeface="Comic Sans MS" pitchFamily="66" charset="0"/>
              </a:rPr>
              <a:t>The wires exert an attractive force on each other.</a:t>
            </a:r>
          </a:p>
          <a:p>
            <a:pPr marL="609600" indent="-609600">
              <a:lnSpc>
                <a:spcPct val="80000"/>
              </a:lnSpc>
              <a:buFont typeface="Arial" charset="0"/>
              <a:buAutoNum type="alphaLcParenR"/>
            </a:pPr>
            <a:r>
              <a:rPr lang="en-US" sz="2000">
                <a:latin typeface="Comic Sans MS" pitchFamily="66" charset="0"/>
              </a:rPr>
              <a:t>The wires exert a force repelling each other.</a:t>
            </a:r>
          </a:p>
          <a:p>
            <a:pPr marL="609600" indent="-609600">
              <a:lnSpc>
                <a:spcPct val="80000"/>
              </a:lnSpc>
              <a:buFont typeface="Arial" charset="0"/>
              <a:buAutoNum type="alphaLcParenR"/>
            </a:pPr>
            <a:r>
              <a:rPr lang="en-US" sz="2000">
                <a:latin typeface="Comic Sans MS" pitchFamily="66" charset="0"/>
              </a:rPr>
              <a:t>Each wire exerts a force on the other in the direction of the other wire’s current (the red arrows shown).</a:t>
            </a:r>
          </a:p>
          <a:p>
            <a:pPr marL="609600" indent="-609600">
              <a:lnSpc>
                <a:spcPct val="80000"/>
              </a:lnSpc>
              <a:buFont typeface="Arial" charset="0"/>
              <a:buAutoNum type="alphaLcParenR"/>
            </a:pPr>
            <a:r>
              <a:rPr lang="en-US" sz="2000">
                <a:latin typeface="Comic Sans MS" pitchFamily="66" charset="0"/>
              </a:rPr>
              <a:t>Each wire exerts a force on the other in the direction opposite to the other one’s current.</a:t>
            </a:r>
          </a:p>
          <a:p>
            <a:pPr marL="609600" indent="-609600">
              <a:lnSpc>
                <a:spcPct val="80000"/>
              </a:lnSpc>
              <a:buFont typeface="Arial" charset="0"/>
              <a:buAutoNum type="alphaLcParenR"/>
            </a:pPr>
            <a:r>
              <a:rPr lang="en-US" sz="2000">
                <a:latin typeface="Comic Sans MS" pitchFamily="66" charset="0"/>
              </a:rPr>
              <a:t>The wires exert no force on each other.</a:t>
            </a:r>
          </a:p>
        </p:txBody>
      </p:sp>
      <p:sp>
        <p:nvSpPr>
          <p:cNvPr id="1862660" name="Text Box 4"/>
          <p:cNvSpPr txBox="1">
            <a:spLocks noChangeArrowheads="1"/>
          </p:cNvSpPr>
          <p:nvPr/>
        </p:nvSpPr>
        <p:spPr bwMode="auto">
          <a:xfrm>
            <a:off x="838200" y="5827713"/>
            <a:ext cx="419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US">
                <a:latin typeface="Arial" charset="0"/>
              </a:rPr>
              <a:t>The wires repel each other.</a:t>
            </a:r>
          </a:p>
        </p:txBody>
      </p:sp>
      <p:pic>
        <p:nvPicPr>
          <p:cNvPr id="1862661" name="Picture 5" descr="14_p29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590800"/>
            <a:ext cx="34353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9DEFF2-ACFB-436B-A8B3-A2581F0FF840}" type="slidenum">
              <a:rPr lang="en-US" smtClean="0"/>
              <a:pPr/>
              <a:t>3</a:t>
            </a:fld>
            <a:endParaRPr lang="en-US"/>
          </a:p>
        </p:txBody>
      </p:sp>
    </p:spTree>
    <p:extLst>
      <p:ext uri="{BB962C8B-B14F-4D97-AF65-F5344CB8AC3E}">
        <p14:creationId xmlns:p14="http://schemas.microsoft.com/office/powerpoint/2010/main" val="1133669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62660"/>
                                        </p:tgtEl>
                                        <p:attrNameLst>
                                          <p:attrName>style.visibility</p:attrName>
                                        </p:attrNameLst>
                                      </p:cBhvr>
                                      <p:to>
                                        <p:strVal val="visible"/>
                                      </p:to>
                                    </p:set>
                                    <p:animEffect transition="in" filter="fade">
                                      <p:cBhvr>
                                        <p:cTn id="7" dur="1000"/>
                                        <p:tgtEl>
                                          <p:spTgt spid="1862660"/>
                                        </p:tgtEl>
                                      </p:cBhvr>
                                    </p:animEffect>
                                    <p:anim calcmode="lin" valueType="num">
                                      <p:cBhvr>
                                        <p:cTn id="8" dur="1000" fill="hold"/>
                                        <p:tgtEl>
                                          <p:spTgt spid="1862660"/>
                                        </p:tgtEl>
                                        <p:attrNameLst>
                                          <p:attrName>ppt_x</p:attrName>
                                        </p:attrNameLst>
                                      </p:cBhvr>
                                      <p:tavLst>
                                        <p:tav tm="0">
                                          <p:val>
                                            <p:strVal val="#ppt_x"/>
                                          </p:val>
                                        </p:tav>
                                        <p:tav tm="100000">
                                          <p:val>
                                            <p:strVal val="#ppt_x"/>
                                          </p:val>
                                        </p:tav>
                                      </p:tavLst>
                                    </p:anim>
                                    <p:anim calcmode="lin" valueType="num">
                                      <p:cBhvr>
                                        <p:cTn id="9" dur="900" decel="100000" fill="hold"/>
                                        <p:tgtEl>
                                          <p:spTgt spid="186266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626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26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378" name="Rectangle 2"/>
          <p:cNvSpPr>
            <a:spLocks noGrp="1" noChangeArrowheads="1"/>
          </p:cNvSpPr>
          <p:nvPr>
            <p:ph type="body" idx="1"/>
          </p:nvPr>
        </p:nvSpPr>
        <p:spPr>
          <a:xfrm>
            <a:off x="228600" y="762000"/>
            <a:ext cx="8915400" cy="5105400"/>
          </a:xfrm>
        </p:spPr>
        <p:txBody>
          <a:bodyPr/>
          <a:lstStyle/>
          <a:p>
            <a:pPr>
              <a:lnSpc>
                <a:spcPct val="80000"/>
              </a:lnSpc>
              <a:spcBef>
                <a:spcPct val="30000"/>
              </a:spcBef>
            </a:pPr>
            <a:r>
              <a:rPr lang="en-US" sz="2400" b="1" i="1">
                <a:solidFill>
                  <a:schemeClr val="accent1"/>
                </a:solidFill>
              </a:rPr>
              <a:t>Magnetic forces</a:t>
            </a:r>
            <a:r>
              <a:rPr lang="en-US" sz="2400"/>
              <a:t> are exerted by magnets on other magnets, by magnets on current-carrying wires, and by current-carrying wires on each other.</a:t>
            </a:r>
          </a:p>
          <a:p>
            <a:pPr lvl="1">
              <a:lnSpc>
                <a:spcPct val="80000"/>
              </a:lnSpc>
              <a:spcBef>
                <a:spcPct val="30000"/>
              </a:spcBef>
            </a:pPr>
            <a:r>
              <a:rPr lang="en-US" sz="2000">
                <a:solidFill>
                  <a:srgbClr val="FFD0C8"/>
                </a:solidFill>
              </a:rPr>
              <a:t>The force exerted by one wire on the other is attractive </a:t>
            </a:r>
          </a:p>
          <a:p>
            <a:pPr lvl="1">
              <a:lnSpc>
                <a:spcPct val="80000"/>
              </a:lnSpc>
              <a:spcBef>
                <a:spcPct val="0"/>
              </a:spcBef>
              <a:buFont typeface="Wingdings" pitchFamily="2" charset="2"/>
              <a:buNone/>
            </a:pPr>
            <a:r>
              <a:rPr lang="en-US" sz="2000">
                <a:solidFill>
                  <a:srgbClr val="FFD0C8"/>
                </a:solidFill>
              </a:rPr>
              <a:t>	when the currents are flowing in the same direction and </a:t>
            </a:r>
          </a:p>
          <a:p>
            <a:pPr lvl="1">
              <a:lnSpc>
                <a:spcPct val="80000"/>
              </a:lnSpc>
              <a:spcBef>
                <a:spcPct val="0"/>
              </a:spcBef>
              <a:buFont typeface="Wingdings" pitchFamily="2" charset="2"/>
              <a:buNone/>
            </a:pPr>
            <a:r>
              <a:rPr lang="en-US" sz="2000">
                <a:solidFill>
                  <a:srgbClr val="FFD0C8"/>
                </a:solidFill>
              </a:rPr>
              <a:t>	repulsive when the currents are flowing in opposite </a:t>
            </a:r>
          </a:p>
          <a:p>
            <a:pPr lvl="1">
              <a:lnSpc>
                <a:spcPct val="80000"/>
              </a:lnSpc>
              <a:spcBef>
                <a:spcPct val="0"/>
              </a:spcBef>
              <a:buFont typeface="Wingdings" pitchFamily="2" charset="2"/>
              <a:buNone/>
            </a:pPr>
            <a:r>
              <a:rPr lang="en-US" sz="2000">
                <a:solidFill>
                  <a:srgbClr val="FFD0C8"/>
                </a:solidFill>
              </a:rPr>
              <a:t>	directions.</a:t>
            </a:r>
          </a:p>
          <a:p>
            <a:pPr lvl="1">
              <a:lnSpc>
                <a:spcPct val="80000"/>
              </a:lnSpc>
              <a:spcBef>
                <a:spcPct val="30000"/>
              </a:spcBef>
            </a:pPr>
            <a:r>
              <a:rPr lang="en-US" sz="2000">
                <a:solidFill>
                  <a:srgbClr val="FFD0C8"/>
                </a:solidFill>
              </a:rPr>
              <a:t>The magnetic force exerted on a moving charge of an electric current is perpendicular to both the velocity of the charges and to the magnetic field.</a:t>
            </a:r>
          </a:p>
          <a:p>
            <a:pPr lvl="1">
              <a:lnSpc>
                <a:spcPct val="80000"/>
              </a:lnSpc>
              <a:spcBef>
                <a:spcPct val="30000"/>
              </a:spcBef>
            </a:pPr>
            <a:r>
              <a:rPr lang="en-US" sz="2000">
                <a:solidFill>
                  <a:srgbClr val="FFD0C8"/>
                </a:solidFill>
              </a:rPr>
              <a:t>This force is </a:t>
            </a:r>
          </a:p>
          <a:p>
            <a:pPr lvl="1">
              <a:lnSpc>
                <a:spcPct val="80000"/>
              </a:lnSpc>
              <a:spcBef>
                <a:spcPct val="0"/>
              </a:spcBef>
              <a:buFont typeface="Wingdings" pitchFamily="2" charset="2"/>
              <a:buNone/>
            </a:pPr>
            <a:r>
              <a:rPr lang="en-US" sz="2000">
                <a:solidFill>
                  <a:srgbClr val="FFD0C8"/>
                </a:solidFill>
              </a:rPr>
              <a:t>	proportional to the </a:t>
            </a:r>
          </a:p>
          <a:p>
            <a:pPr lvl="1">
              <a:lnSpc>
                <a:spcPct val="80000"/>
              </a:lnSpc>
              <a:spcBef>
                <a:spcPct val="0"/>
              </a:spcBef>
              <a:buFont typeface="Wingdings" pitchFamily="2" charset="2"/>
              <a:buNone/>
            </a:pPr>
            <a:r>
              <a:rPr lang="en-US" sz="2000">
                <a:solidFill>
                  <a:srgbClr val="FFD0C8"/>
                </a:solidFill>
              </a:rPr>
              <a:t>	quantity of the charge </a:t>
            </a:r>
          </a:p>
          <a:p>
            <a:pPr lvl="1">
              <a:lnSpc>
                <a:spcPct val="80000"/>
              </a:lnSpc>
              <a:spcBef>
                <a:spcPct val="0"/>
              </a:spcBef>
              <a:buFont typeface="Wingdings" pitchFamily="2" charset="2"/>
              <a:buNone/>
            </a:pPr>
            <a:r>
              <a:rPr lang="en-US" sz="2000">
                <a:solidFill>
                  <a:srgbClr val="FFD0C8"/>
                </a:solidFill>
              </a:rPr>
              <a:t>	and the velocity of the </a:t>
            </a:r>
          </a:p>
          <a:p>
            <a:pPr lvl="1">
              <a:lnSpc>
                <a:spcPct val="80000"/>
              </a:lnSpc>
              <a:spcBef>
                <a:spcPct val="0"/>
              </a:spcBef>
              <a:buFont typeface="Wingdings" pitchFamily="2" charset="2"/>
              <a:buNone/>
            </a:pPr>
            <a:r>
              <a:rPr lang="en-US" sz="2000">
                <a:solidFill>
                  <a:srgbClr val="FFD0C8"/>
                </a:solidFill>
              </a:rPr>
              <a:t>	moving charge and to </a:t>
            </a:r>
          </a:p>
          <a:p>
            <a:pPr lvl="1">
              <a:lnSpc>
                <a:spcPct val="80000"/>
              </a:lnSpc>
              <a:spcBef>
                <a:spcPct val="0"/>
              </a:spcBef>
              <a:buFont typeface="Wingdings" pitchFamily="2" charset="2"/>
              <a:buNone/>
            </a:pPr>
            <a:r>
              <a:rPr lang="en-US" sz="2000">
                <a:solidFill>
                  <a:srgbClr val="FFD0C8"/>
                </a:solidFill>
              </a:rPr>
              <a:t>	the strength of the </a:t>
            </a:r>
          </a:p>
          <a:p>
            <a:pPr lvl="1">
              <a:lnSpc>
                <a:spcPct val="80000"/>
              </a:lnSpc>
              <a:spcBef>
                <a:spcPct val="0"/>
              </a:spcBef>
              <a:buFont typeface="Wingdings" pitchFamily="2" charset="2"/>
              <a:buNone/>
            </a:pPr>
            <a:r>
              <a:rPr lang="en-US" sz="2000">
                <a:solidFill>
                  <a:srgbClr val="FFD0C8"/>
                </a:solidFill>
              </a:rPr>
              <a:t>	magnetic field:</a:t>
            </a:r>
          </a:p>
        </p:txBody>
      </p:sp>
      <p:pic>
        <p:nvPicPr>
          <p:cNvPr id="1893380" name="Picture 4" descr="14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3" y="3429000"/>
            <a:ext cx="5341937" cy="25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93381" name="Object 5"/>
          <p:cNvGraphicFramePr>
            <a:graphicFrameLocks noChangeAspect="1"/>
          </p:cNvGraphicFramePr>
          <p:nvPr>
            <p:extLst>
              <p:ext uri="{D42A27DB-BD31-4B8C-83A1-F6EECF244321}">
                <p14:modId xmlns:p14="http://schemas.microsoft.com/office/powerpoint/2010/main" val="156219447"/>
              </p:ext>
            </p:extLst>
          </p:nvPr>
        </p:nvGraphicFramePr>
        <p:xfrm>
          <a:off x="977900" y="5427663"/>
          <a:ext cx="1466850" cy="687387"/>
        </p:xfrm>
        <a:graphic>
          <a:graphicData uri="http://schemas.openxmlformats.org/presentationml/2006/ole">
            <mc:AlternateContent xmlns:mc="http://schemas.openxmlformats.org/markup-compatibility/2006">
              <mc:Choice xmlns:v="urn:schemas-microsoft-com:vml" Requires="v">
                <p:oleObj spid="_x0000_s1893667" name="Equation" r:id="rId5" imgW="622080" imgH="228600" progId="Equation.DSMT4">
                  <p:embed/>
                </p:oleObj>
              </mc:Choice>
              <mc:Fallback>
                <p:oleObj name="Equation" r:id="rId5" imgW="622080" imgH="228600" progId="Equation.DSMT4">
                  <p:embed/>
                  <p:pic>
                    <p:nvPicPr>
                      <p:cNvPr id="0" name="Object 5"/>
                      <p:cNvPicPr>
                        <a:picLocks noChangeAspect="1" noChangeArrowheads="1"/>
                      </p:cNvPicPr>
                      <p:nvPr/>
                    </p:nvPicPr>
                    <p:blipFill>
                      <a:blip r:embed="rId6"/>
                      <a:srcRect t="-13846" b="-13846"/>
                      <a:stretch>
                        <a:fillRect/>
                      </a:stretch>
                    </p:blipFill>
                    <p:spPr bwMode="auto">
                      <a:xfrm>
                        <a:off x="977900" y="5427663"/>
                        <a:ext cx="1466850" cy="6873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3382" name="Object 6"/>
          <p:cNvGraphicFramePr>
            <a:graphicFrameLocks noChangeAspect="1"/>
          </p:cNvGraphicFramePr>
          <p:nvPr>
            <p:extLst>
              <p:ext uri="{D42A27DB-BD31-4B8C-83A1-F6EECF244321}">
                <p14:modId xmlns:p14="http://schemas.microsoft.com/office/powerpoint/2010/main" val="876253274"/>
              </p:ext>
            </p:extLst>
          </p:nvPr>
        </p:nvGraphicFramePr>
        <p:xfrm>
          <a:off x="7519988" y="1847850"/>
          <a:ext cx="1319212" cy="688975"/>
        </p:xfrm>
        <a:graphic>
          <a:graphicData uri="http://schemas.openxmlformats.org/presentationml/2006/ole">
            <mc:AlternateContent xmlns:mc="http://schemas.openxmlformats.org/markup-compatibility/2006">
              <mc:Choice xmlns:v="urn:schemas-microsoft-com:vml" Requires="v">
                <p:oleObj spid="_x0000_s1893668" name="Equation" r:id="rId7" imgW="558720" imgH="228600" progId="Equation.DSMT4">
                  <p:embed/>
                </p:oleObj>
              </mc:Choice>
              <mc:Fallback>
                <p:oleObj name="Equation" r:id="rId7" imgW="558720" imgH="228600" progId="Equation.DSMT4">
                  <p:embed/>
                  <p:pic>
                    <p:nvPicPr>
                      <p:cNvPr id="0" name="Object 6"/>
                      <p:cNvPicPr>
                        <a:picLocks noChangeAspect="1" noChangeArrowheads="1"/>
                      </p:cNvPicPr>
                      <p:nvPr/>
                    </p:nvPicPr>
                    <p:blipFill>
                      <a:blip r:embed="rId8"/>
                      <a:srcRect t="-13846" b="-13846"/>
                      <a:stretch>
                        <a:fillRect/>
                      </a:stretch>
                    </p:blipFill>
                    <p:spPr bwMode="auto">
                      <a:xfrm>
                        <a:off x="7519988" y="1847850"/>
                        <a:ext cx="1319212" cy="6889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ChangeArrowheads="1"/>
          </p:cNvSpPr>
          <p:nvPr>
            <p:ph type="body" idx="1"/>
          </p:nvPr>
        </p:nvSpPr>
        <p:spPr>
          <a:xfrm>
            <a:off x="228600" y="762000"/>
            <a:ext cx="8915400" cy="5105400"/>
          </a:xfrm>
        </p:spPr>
        <p:txBody>
          <a:bodyPr/>
          <a:lstStyle/>
          <a:p>
            <a:pPr>
              <a:lnSpc>
                <a:spcPct val="80000"/>
              </a:lnSpc>
              <a:spcBef>
                <a:spcPct val="30000"/>
              </a:spcBef>
            </a:pPr>
            <a:r>
              <a:rPr lang="en-US" sz="2800"/>
              <a:t>For this relationship to be valid, the velocity must be perpendicular to the field.</a:t>
            </a:r>
          </a:p>
          <a:p>
            <a:pPr>
              <a:lnSpc>
                <a:spcPct val="80000"/>
              </a:lnSpc>
              <a:spcBef>
                <a:spcPct val="30000"/>
              </a:spcBef>
            </a:pPr>
            <a:r>
              <a:rPr lang="en-US" sz="2800"/>
              <a:t>This actually defines the </a:t>
            </a:r>
            <a:r>
              <a:rPr lang="en-US" sz="2800" b="1" i="1">
                <a:solidFill>
                  <a:schemeClr val="accent1"/>
                </a:solidFill>
              </a:rPr>
              <a:t>magnetic field</a:t>
            </a:r>
            <a:r>
              <a:rPr lang="en-US" sz="2800"/>
              <a:t> as the force per unit charge and unit of velocity:</a:t>
            </a:r>
          </a:p>
          <a:p>
            <a:pPr>
              <a:lnSpc>
                <a:spcPct val="80000"/>
              </a:lnSpc>
              <a:spcBef>
                <a:spcPct val="30000"/>
              </a:spcBef>
              <a:buFont typeface="Wingdings" pitchFamily="2" charset="2"/>
              <a:buNone/>
            </a:pPr>
            <a:r>
              <a:rPr lang="en-US" sz="2800"/>
              <a:t>			</a:t>
            </a:r>
            <a:r>
              <a:rPr lang="en-US" sz="2400">
                <a:solidFill>
                  <a:srgbClr val="FFBF8A"/>
                </a:solidFill>
              </a:rPr>
              <a:t>units: 1 tesla (T) = 1 N/A</a:t>
            </a:r>
            <a:r>
              <a:rPr lang="en-US" sz="2400">
                <a:solidFill>
                  <a:srgbClr val="FFBF8A"/>
                </a:solidFill>
                <a:sym typeface="Symbol" pitchFamily="79" charset="2"/>
              </a:rPr>
              <a:t>m</a:t>
            </a:r>
            <a:endParaRPr lang="en-US" sz="2400"/>
          </a:p>
        </p:txBody>
      </p:sp>
      <p:pic>
        <p:nvPicPr>
          <p:cNvPr id="1895428" name="Picture 4" descr="14_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76575"/>
            <a:ext cx="54959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95429" name="Object 5"/>
          <p:cNvGraphicFramePr>
            <a:graphicFrameLocks noChangeAspect="1"/>
          </p:cNvGraphicFramePr>
          <p:nvPr/>
        </p:nvGraphicFramePr>
        <p:xfrm>
          <a:off x="6561138" y="1981200"/>
          <a:ext cx="1287462" cy="1223963"/>
        </p:xfrm>
        <a:graphic>
          <a:graphicData uri="http://schemas.openxmlformats.org/presentationml/2006/ole">
            <mc:AlternateContent xmlns:mc="http://schemas.openxmlformats.org/markup-compatibility/2006">
              <mc:Choice xmlns:v="urn:schemas-microsoft-com:vml" Requires="v">
                <p:oleObj spid="_x0000_s1895573" name="Equation" r:id="rId5" imgW="546100" imgH="406400" progId="Equation.3">
                  <p:embed/>
                </p:oleObj>
              </mc:Choice>
              <mc:Fallback>
                <p:oleObj name="Equation" r:id="rId5" imgW="546100" imgH="406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t="-13846" b="-13846"/>
                      <a:stretch>
                        <a:fillRect/>
                      </a:stretch>
                    </p:blipFill>
                    <p:spPr bwMode="auto">
                      <a:xfrm>
                        <a:off x="6561138" y="1981200"/>
                        <a:ext cx="1287462" cy="12239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5430" name="Text Box 6"/>
          <p:cNvSpPr txBox="1">
            <a:spLocks noChangeArrowheads="1"/>
          </p:cNvSpPr>
          <p:nvPr/>
        </p:nvSpPr>
        <p:spPr bwMode="auto">
          <a:xfrm>
            <a:off x="304800" y="3178175"/>
            <a:ext cx="3276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30000"/>
              </a:spcBef>
              <a:buClr>
                <a:schemeClr val="folHlink"/>
              </a:buClr>
              <a:buSzPct val="85000"/>
              <a:buFont typeface="Wingdings" pitchFamily="2" charset="2"/>
              <a:buChar char="§"/>
            </a:pPr>
            <a:r>
              <a:rPr lang="en-US" sz="2000">
                <a:latin typeface="Arial" charset="0"/>
              </a:rPr>
              <a:t>If the index finger of the right hand points in the direction of the velocity of the charge, and the middle finger in the direction of the magnetic field, then the thumb indicates the direction of the magnetic force acting on a </a:t>
            </a:r>
            <a:r>
              <a:rPr lang="en-US" sz="2000" b="1" i="1">
                <a:latin typeface="Arial" charset="0"/>
              </a:rPr>
              <a:t>positive</a:t>
            </a:r>
            <a:r>
              <a:rPr lang="en-US" sz="2000">
                <a:latin typeface="Arial" charset="0"/>
              </a:rPr>
              <a:t> charge.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1606"/>
            <a:ext cx="7772400" cy="1938992"/>
          </a:xfrm>
        </p:spPr>
        <p:txBody>
          <a:bodyPr/>
          <a:lstStyle/>
          <a:p>
            <a:r>
              <a:rPr lang="en-US" sz="3000" dirty="0"/>
              <a:t>An Electron moves to the left in a space filled with magnetic field pointing into the page, what’s the direction of the force? </a:t>
            </a:r>
          </a:p>
        </p:txBody>
      </p:sp>
      <p:sp>
        <p:nvSpPr>
          <p:cNvPr id="3" name="Content Placeholder 2"/>
          <p:cNvSpPr>
            <a:spLocks noGrp="1"/>
          </p:cNvSpPr>
          <p:nvPr>
            <p:ph idx="1"/>
          </p:nvPr>
        </p:nvSpPr>
        <p:spPr>
          <a:xfrm>
            <a:off x="685800" y="2362200"/>
            <a:ext cx="7772400" cy="4114800"/>
          </a:xfrm>
        </p:spPr>
        <p:txBody>
          <a:bodyPr/>
          <a:lstStyle/>
          <a:p>
            <a:r>
              <a:rPr lang="en-US" dirty="0"/>
              <a:t>A). Up </a:t>
            </a:r>
          </a:p>
          <a:p>
            <a:r>
              <a:rPr lang="en-US" dirty="0"/>
              <a:t>B). Right </a:t>
            </a:r>
          </a:p>
          <a:p>
            <a:r>
              <a:rPr lang="en-US" dirty="0"/>
              <a:t>C). Left</a:t>
            </a:r>
          </a:p>
          <a:p>
            <a:r>
              <a:rPr lang="en-US" dirty="0"/>
              <a:t>D). down </a:t>
            </a:r>
          </a:p>
          <a:p>
            <a:r>
              <a:rPr lang="en-US" dirty="0"/>
              <a:t>E) out of the page</a:t>
            </a:r>
          </a:p>
          <a:p>
            <a:pPr marL="0" indent="0">
              <a:buNone/>
            </a:pPr>
            <a:endParaRPr lang="en-US" dirty="0"/>
          </a:p>
        </p:txBody>
      </p:sp>
      <p:grpSp>
        <p:nvGrpSpPr>
          <p:cNvPr id="18" name="Group 17"/>
          <p:cNvGrpSpPr/>
          <p:nvPr/>
        </p:nvGrpSpPr>
        <p:grpSpPr>
          <a:xfrm>
            <a:off x="5029200" y="2514600"/>
            <a:ext cx="2514600" cy="1371600"/>
            <a:chOff x="5029200" y="2514600"/>
            <a:chExt cx="2514600" cy="1371600"/>
          </a:xfrm>
        </p:grpSpPr>
        <p:sp>
          <p:nvSpPr>
            <p:cNvPr id="4" name="Oval 3"/>
            <p:cNvSpPr/>
            <p:nvPr/>
          </p:nvSpPr>
          <p:spPr bwMode="auto">
            <a:xfrm>
              <a:off x="6553200" y="29718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7" name="Straight Connector 6"/>
            <p:cNvCxnSpPr/>
            <p:nvPr/>
          </p:nvCxnSpPr>
          <p:spPr bwMode="auto">
            <a:xfrm>
              <a:off x="6553200" y="3202633"/>
              <a:ext cx="457200"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5029200" y="3202633"/>
              <a:ext cx="1295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Multiply 9"/>
            <p:cNvSpPr/>
            <p:nvPr/>
          </p:nvSpPr>
          <p:spPr bwMode="auto">
            <a:xfrm>
              <a:off x="58674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Multiply 10"/>
            <p:cNvSpPr/>
            <p:nvPr/>
          </p:nvSpPr>
          <p:spPr bwMode="auto">
            <a:xfrm>
              <a:off x="65532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Multiply 11"/>
            <p:cNvSpPr/>
            <p:nvPr/>
          </p:nvSpPr>
          <p:spPr bwMode="auto">
            <a:xfrm>
              <a:off x="71628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Multiply 12"/>
            <p:cNvSpPr/>
            <p:nvPr/>
          </p:nvSpPr>
          <p:spPr bwMode="auto">
            <a:xfrm>
              <a:off x="7162800" y="30480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Multiply 13"/>
            <p:cNvSpPr/>
            <p:nvPr/>
          </p:nvSpPr>
          <p:spPr bwMode="auto">
            <a:xfrm>
              <a:off x="71628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Multiply 14"/>
            <p:cNvSpPr/>
            <p:nvPr/>
          </p:nvSpPr>
          <p:spPr bwMode="auto">
            <a:xfrm>
              <a:off x="66294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Multiply 15"/>
            <p:cNvSpPr/>
            <p:nvPr/>
          </p:nvSpPr>
          <p:spPr bwMode="auto">
            <a:xfrm>
              <a:off x="58674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Multiply 16"/>
            <p:cNvSpPr/>
            <p:nvPr/>
          </p:nvSpPr>
          <p:spPr bwMode="auto">
            <a:xfrm>
              <a:off x="5867400" y="31242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951235529"/>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1606"/>
            <a:ext cx="7772400" cy="1938992"/>
          </a:xfrm>
        </p:spPr>
        <p:txBody>
          <a:bodyPr/>
          <a:lstStyle/>
          <a:p>
            <a:r>
              <a:rPr lang="en-US" sz="3000" dirty="0"/>
              <a:t>An Electron moves to the same direction as the magnetic field points to, i.e.  into the page, what’s the direction of the force? </a:t>
            </a:r>
          </a:p>
        </p:txBody>
      </p:sp>
      <p:sp>
        <p:nvSpPr>
          <p:cNvPr id="3" name="Content Placeholder 2"/>
          <p:cNvSpPr>
            <a:spLocks noGrp="1"/>
          </p:cNvSpPr>
          <p:nvPr>
            <p:ph idx="1"/>
          </p:nvPr>
        </p:nvSpPr>
        <p:spPr>
          <a:xfrm>
            <a:off x="685800" y="2362200"/>
            <a:ext cx="7772400" cy="4114800"/>
          </a:xfrm>
        </p:spPr>
        <p:txBody>
          <a:bodyPr/>
          <a:lstStyle/>
          <a:p>
            <a:r>
              <a:rPr lang="en-US" dirty="0"/>
              <a:t>A). Up </a:t>
            </a:r>
          </a:p>
          <a:p>
            <a:r>
              <a:rPr lang="en-US" dirty="0"/>
              <a:t>B). Right </a:t>
            </a:r>
          </a:p>
          <a:p>
            <a:r>
              <a:rPr lang="en-US" dirty="0"/>
              <a:t>C). Left</a:t>
            </a:r>
          </a:p>
          <a:p>
            <a:r>
              <a:rPr lang="en-US" dirty="0"/>
              <a:t>D). down </a:t>
            </a:r>
          </a:p>
          <a:p>
            <a:r>
              <a:rPr lang="en-US" dirty="0"/>
              <a:t>E). No force on the electron</a:t>
            </a:r>
          </a:p>
        </p:txBody>
      </p:sp>
      <p:grpSp>
        <p:nvGrpSpPr>
          <p:cNvPr id="18" name="Group 17"/>
          <p:cNvGrpSpPr/>
          <p:nvPr/>
        </p:nvGrpSpPr>
        <p:grpSpPr>
          <a:xfrm>
            <a:off x="5867400" y="2514600"/>
            <a:ext cx="1676400" cy="1371600"/>
            <a:chOff x="5867400" y="2514600"/>
            <a:chExt cx="1676400" cy="1371600"/>
          </a:xfrm>
        </p:grpSpPr>
        <p:sp>
          <p:nvSpPr>
            <p:cNvPr id="4" name="Oval 3"/>
            <p:cNvSpPr/>
            <p:nvPr/>
          </p:nvSpPr>
          <p:spPr bwMode="auto">
            <a:xfrm>
              <a:off x="6553200" y="29718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7" name="Straight Connector 6"/>
            <p:cNvCxnSpPr/>
            <p:nvPr/>
          </p:nvCxnSpPr>
          <p:spPr bwMode="auto">
            <a:xfrm>
              <a:off x="6553200" y="3202633"/>
              <a:ext cx="457200" cy="0"/>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Multiply 9"/>
            <p:cNvSpPr/>
            <p:nvPr/>
          </p:nvSpPr>
          <p:spPr bwMode="auto">
            <a:xfrm>
              <a:off x="58674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Multiply 10"/>
            <p:cNvSpPr/>
            <p:nvPr/>
          </p:nvSpPr>
          <p:spPr bwMode="auto">
            <a:xfrm>
              <a:off x="65532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Multiply 11"/>
            <p:cNvSpPr/>
            <p:nvPr/>
          </p:nvSpPr>
          <p:spPr bwMode="auto">
            <a:xfrm>
              <a:off x="7162800" y="25146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Multiply 12"/>
            <p:cNvSpPr/>
            <p:nvPr/>
          </p:nvSpPr>
          <p:spPr bwMode="auto">
            <a:xfrm>
              <a:off x="7162800" y="30480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Multiply 13"/>
            <p:cNvSpPr/>
            <p:nvPr/>
          </p:nvSpPr>
          <p:spPr bwMode="auto">
            <a:xfrm>
              <a:off x="71628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Multiply 14"/>
            <p:cNvSpPr/>
            <p:nvPr/>
          </p:nvSpPr>
          <p:spPr bwMode="auto">
            <a:xfrm>
              <a:off x="66294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Multiply 15"/>
            <p:cNvSpPr/>
            <p:nvPr/>
          </p:nvSpPr>
          <p:spPr bwMode="auto">
            <a:xfrm>
              <a:off x="5867400" y="35814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Multiply 16"/>
            <p:cNvSpPr/>
            <p:nvPr/>
          </p:nvSpPr>
          <p:spPr bwMode="auto">
            <a:xfrm>
              <a:off x="5867400" y="3124200"/>
              <a:ext cx="381000" cy="304800"/>
            </a:xfrm>
            <a:prstGeom prst="mathMultiply">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208037523"/>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8B0CA1-D176-4B67-BC08-E60085F065A8}" type="datetime1">
              <a:rPr lang="en-US"/>
              <a:pPr eaLnBrk="1" hangingPunct="1"/>
              <a:t>4/7/2020</a:t>
            </a:fld>
            <a:endParaRPr lang="en-US"/>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BF82C-03A9-4CF3-B679-CB1421A85DAA}" type="slidenum">
              <a:rPr lang="en-US"/>
              <a:pPr eaLnBrk="1" hangingPunct="1"/>
              <a:t>8</a:t>
            </a:fld>
            <a:endParaRPr lang="en-US"/>
          </a:p>
        </p:txBody>
      </p:sp>
      <p:pic>
        <p:nvPicPr>
          <p:cNvPr id="20485" name="Picture 2" descr="6B-02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AutoShape 3"/>
          <p:cNvSpPr>
            <a:spLocks noChangeArrowheads="1"/>
          </p:cNvSpPr>
          <p:nvPr/>
        </p:nvSpPr>
        <p:spPr bwMode="auto">
          <a:xfrm>
            <a:off x="3276600" y="1371600"/>
            <a:ext cx="2667000" cy="1676400"/>
          </a:xfrm>
          <a:prstGeom prst="wedgeEllipseCallout">
            <a:avLst>
              <a:gd name="adj1" fmla="val -62796"/>
              <a:gd name="adj2" fmla="val 21685"/>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Which orientation of the magnet causes the beam to move upward </a:t>
            </a:r>
            <a:r>
              <a:rPr lang="en-US" altLang="zh-CN" sz="1600" b="1">
                <a:solidFill>
                  <a:srgbClr val="CC0000"/>
                </a:solidFill>
                <a:ea typeface="宋体" pitchFamily="2" charset="-122"/>
              </a:rPr>
              <a:t>?</a:t>
            </a:r>
            <a:r>
              <a:rPr lang="en-US" altLang="zh-CN" sz="1600" b="1">
                <a:solidFill>
                  <a:srgbClr val="669900"/>
                </a:solidFill>
                <a:ea typeface="宋体" pitchFamily="2" charset="-122"/>
              </a:rPr>
              <a:t> Downward </a:t>
            </a:r>
            <a:r>
              <a:rPr lang="en-US" altLang="zh-CN" sz="1600" b="1">
                <a:solidFill>
                  <a:srgbClr val="CC0000"/>
                </a:solidFill>
                <a:ea typeface="宋体" pitchFamily="2" charset="-122"/>
              </a:rPr>
              <a:t>?</a:t>
            </a:r>
            <a:r>
              <a:rPr lang="en-US" altLang="zh-CN" sz="1600" b="1">
                <a:solidFill>
                  <a:schemeClr val="bg1"/>
                </a:solidFill>
                <a:ea typeface="宋体" pitchFamily="2" charset="-122"/>
              </a:rPr>
              <a:t> </a:t>
            </a:r>
          </a:p>
        </p:txBody>
      </p:sp>
      <p:sp>
        <p:nvSpPr>
          <p:cNvPr id="20487" name="Text Box 4"/>
          <p:cNvSpPr txBox="1">
            <a:spLocks noChangeArrowheads="1"/>
          </p:cNvSpPr>
          <p:nvPr/>
        </p:nvSpPr>
        <p:spPr bwMode="auto">
          <a:xfrm>
            <a:off x="6324600" y="2057400"/>
            <a:ext cx="239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600" b="1">
              <a:solidFill>
                <a:srgbClr val="000000"/>
              </a:solidFill>
              <a:ea typeface="宋体" pitchFamily="2" charset="-122"/>
            </a:endParaRPr>
          </a:p>
        </p:txBody>
      </p:sp>
      <p:sp>
        <p:nvSpPr>
          <p:cNvPr id="20488"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ea typeface="宋体" pitchFamily="2" charset="-122"/>
              </a:rPr>
              <a:t>6B-02 Force on a Moving Charge</a:t>
            </a:r>
          </a:p>
        </p:txBody>
      </p:sp>
      <p:sp>
        <p:nvSpPr>
          <p:cNvPr id="131078" name="Rectangle 6"/>
          <p:cNvSpPr>
            <a:spLocks noChangeArrowheads="1"/>
          </p:cNvSpPr>
          <p:nvPr/>
        </p:nvSpPr>
        <p:spPr bwMode="auto">
          <a:xfrm>
            <a:off x="609600" y="4572000"/>
            <a:ext cx="8001000" cy="1600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400">
                <a:solidFill>
                  <a:srgbClr val="FF3300"/>
                </a:solidFill>
                <a:ea typeface="宋体" pitchFamily="2" charset="-122"/>
              </a:rPr>
              <a:t>MAGNETIC FIELD CAUSES THE CHARGED PARTICLES TO DEFLECT.  WE FIND THE DIRECTION OF FORCE WITH THE RIGHT-HAND RULE.  </a:t>
            </a:r>
            <a:r>
              <a:rPr lang="en-US" altLang="zh-CN" sz="2400" i="1">
                <a:solidFill>
                  <a:srgbClr val="FF3300"/>
                </a:solidFill>
                <a:ea typeface="宋体" pitchFamily="2" charset="-122"/>
              </a:rPr>
              <a:t>THIS IS THE FORCE ON POSITIVE CHARGE!</a:t>
            </a:r>
            <a:r>
              <a:rPr lang="en-US" altLang="zh-CN" sz="2400">
                <a:solidFill>
                  <a:srgbClr val="FF3300"/>
                </a:solidFill>
                <a:ea typeface="宋体" pitchFamily="2" charset="-122"/>
              </a:rPr>
              <a:t> </a:t>
            </a:r>
          </a:p>
        </p:txBody>
      </p:sp>
      <p:sp>
        <p:nvSpPr>
          <p:cNvPr id="20490" name="Text Box 7"/>
          <p:cNvSpPr txBox="1">
            <a:spLocks noChangeArrowheads="1"/>
          </p:cNvSpPr>
          <p:nvPr/>
        </p:nvSpPr>
        <p:spPr bwMode="auto">
          <a:xfrm>
            <a:off x="2438400" y="914400"/>
            <a:ext cx="62484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Investigating the behavior of moving charge in magnetic field</a:t>
            </a:r>
          </a:p>
        </p:txBody>
      </p:sp>
      <p:grpSp>
        <p:nvGrpSpPr>
          <p:cNvPr id="2" name="Group 8"/>
          <p:cNvGrpSpPr>
            <a:grpSpLocks/>
          </p:cNvGrpSpPr>
          <p:nvPr/>
        </p:nvGrpSpPr>
        <p:grpSpPr bwMode="auto">
          <a:xfrm>
            <a:off x="5943600" y="1371600"/>
            <a:ext cx="2816558" cy="3382963"/>
            <a:chOff x="1866" y="767"/>
            <a:chExt cx="1822" cy="2131"/>
          </a:xfrm>
        </p:grpSpPr>
        <p:pic>
          <p:nvPicPr>
            <p:cNvPr id="20493" name="Picture 9"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 y="897"/>
              <a:ext cx="1772" cy="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0"/>
            <p:cNvSpPr txBox="1">
              <a:spLocks noChangeArrowheads="1"/>
            </p:cNvSpPr>
            <p:nvPr/>
          </p:nvSpPr>
          <p:spPr bwMode="auto">
            <a:xfrm rot="-1185236">
              <a:off x="1866" y="1807"/>
              <a:ext cx="46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V</a:t>
              </a:r>
              <a:r>
                <a:rPr lang="en-US" b="1" baseline="-25000">
                  <a:cs typeface="Arial" charset="0"/>
                </a:rPr>
                <a:t>┴</a:t>
              </a:r>
            </a:p>
          </p:txBody>
        </p:sp>
        <p:sp>
          <p:nvSpPr>
            <p:cNvPr id="20495" name="Text Box 11"/>
            <p:cNvSpPr txBox="1">
              <a:spLocks noChangeArrowheads="1"/>
            </p:cNvSpPr>
            <p:nvPr/>
          </p:nvSpPr>
          <p:spPr bwMode="auto">
            <a:xfrm rot="2843544">
              <a:off x="3153" y="2363"/>
              <a:ext cx="832" cy="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B-Field</a:t>
              </a:r>
            </a:p>
          </p:txBody>
        </p:sp>
        <p:sp>
          <p:nvSpPr>
            <p:cNvPr id="20496" name="Text Box 12"/>
            <p:cNvSpPr txBox="1">
              <a:spLocks noChangeArrowheads="1"/>
            </p:cNvSpPr>
            <p:nvPr/>
          </p:nvSpPr>
          <p:spPr bwMode="auto">
            <a:xfrm rot="-5400000">
              <a:off x="2545" y="959"/>
              <a:ext cx="621" cy="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Force</a:t>
              </a:r>
            </a:p>
          </p:txBody>
        </p:sp>
      </p:grpSp>
      <p:sp>
        <p:nvSpPr>
          <p:cNvPr id="131085" name="Text Box 13"/>
          <p:cNvSpPr txBox="1">
            <a:spLocks noChangeArrowheads="1"/>
          </p:cNvSpPr>
          <p:nvPr/>
        </p:nvSpPr>
        <p:spPr bwMode="auto">
          <a:xfrm>
            <a:off x="4191000" y="3657600"/>
            <a:ext cx="1752600" cy="466725"/>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400" b="1" i="1">
                <a:solidFill>
                  <a:srgbClr val="CC0000"/>
                </a:solidFill>
                <a:ea typeface="宋体" pitchFamily="2" charset="-122"/>
              </a:rPr>
              <a:t>F</a:t>
            </a:r>
            <a:r>
              <a:rPr lang="en-US" altLang="zh-CN" sz="2400" i="1">
                <a:solidFill>
                  <a:srgbClr val="CC0000"/>
                </a:solidFill>
                <a:ea typeface="宋体" pitchFamily="2" charset="-122"/>
              </a:rPr>
              <a:t> = q (</a:t>
            </a:r>
            <a:r>
              <a:rPr lang="en-US" altLang="zh-CN" sz="2400" b="1" i="1">
                <a:solidFill>
                  <a:srgbClr val="CC0000"/>
                </a:solidFill>
                <a:ea typeface="宋体" pitchFamily="2" charset="-122"/>
              </a:rPr>
              <a:t>v</a:t>
            </a:r>
            <a:r>
              <a:rPr lang="en-US" altLang="zh-CN" sz="2400" i="1" baseline="-25000">
                <a:solidFill>
                  <a:srgbClr val="CC0000"/>
                </a:solidFill>
                <a:ea typeface="宋体" pitchFamily="2" charset="-122"/>
                <a:cs typeface="Arial" charset="0"/>
              </a:rPr>
              <a:t>┴</a:t>
            </a:r>
            <a:r>
              <a:rPr lang="en-US" altLang="zh-CN" sz="2400" i="1">
                <a:solidFill>
                  <a:srgbClr val="CC0000"/>
                </a:solidFill>
                <a:ea typeface="宋体" pitchFamily="2" charset="-122"/>
              </a:rPr>
              <a:t> </a:t>
            </a:r>
            <a:r>
              <a:rPr lang="en-US" altLang="zh-CN" sz="2400" b="1" i="1">
                <a:solidFill>
                  <a:srgbClr val="CC0000"/>
                </a:solidFill>
                <a:ea typeface="宋体" pitchFamily="2" charset="-122"/>
              </a:rPr>
              <a:t>B</a:t>
            </a:r>
            <a:r>
              <a:rPr lang="en-US" altLang="zh-CN" sz="2400" i="1">
                <a:solidFill>
                  <a:srgbClr val="CC0000"/>
                </a:solidFill>
                <a:ea typeface="宋体" pitchFamily="2" charset="-122"/>
              </a:rPr>
              <a:t>)</a:t>
            </a:r>
            <a:endParaRPr lang="en-US" b="1" i="1" baseline="-25000">
              <a:solidFill>
                <a:srgbClr val="CC0000"/>
              </a:solidFill>
            </a:endParaRPr>
          </a:p>
        </p:txBody>
      </p:sp>
    </p:spTree>
    <p:extLst>
      <p:ext uri="{BB962C8B-B14F-4D97-AF65-F5344CB8AC3E}">
        <p14:creationId xmlns:p14="http://schemas.microsoft.com/office/powerpoint/2010/main" val="3636298046"/>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57E755-0C96-4981-8E66-15E691BA485D}" type="datetime1">
              <a:rPr lang="en-US"/>
              <a:pPr eaLnBrk="1" hangingPunct="1"/>
              <a:t>4/7/2020</a:t>
            </a:fld>
            <a:endParaRPr lang="en-US"/>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Physics 214 Fall 2010</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DA01F0-C8E5-4839-96C0-80AAD408053C}" type="slidenum">
              <a:rPr lang="en-US"/>
              <a:pPr eaLnBrk="1" hangingPunct="1"/>
              <a:t>9</a:t>
            </a:fld>
            <a:endParaRPr lang="en-US"/>
          </a:p>
        </p:txBody>
      </p:sp>
      <p:pic>
        <p:nvPicPr>
          <p:cNvPr id="21509" name="Picture 2" descr="6B-06_p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28479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AutoShape 3"/>
          <p:cNvSpPr>
            <a:spLocks noChangeArrowheads="1"/>
          </p:cNvSpPr>
          <p:nvPr/>
        </p:nvSpPr>
        <p:spPr bwMode="auto">
          <a:xfrm>
            <a:off x="2971800" y="1447800"/>
            <a:ext cx="3276600" cy="2438400"/>
          </a:xfrm>
          <a:prstGeom prst="wedgeEllipseCallout">
            <a:avLst>
              <a:gd name="adj1" fmla="val -59106"/>
              <a:gd name="adj2" fmla="val 3639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Based on the direction of the Magnetic Field and the direction that current flows, can you predict in which direction the Force points </a:t>
            </a:r>
            <a:r>
              <a:rPr lang="en-US" altLang="zh-CN" sz="1600" b="1">
                <a:solidFill>
                  <a:srgbClr val="CC0000"/>
                </a:solidFill>
                <a:ea typeface="宋体" pitchFamily="2" charset="-122"/>
              </a:rPr>
              <a:t>?</a:t>
            </a:r>
          </a:p>
        </p:txBody>
      </p:sp>
      <p:sp>
        <p:nvSpPr>
          <p:cNvPr id="21511" name="Rectangle 4"/>
          <p:cNvSpPr>
            <a:spLocks noChangeArrowheads="1"/>
          </p:cNvSpPr>
          <p:nvPr/>
        </p:nvSpPr>
        <p:spPr bwMode="auto">
          <a:xfrm>
            <a:off x="457200" y="228600"/>
            <a:ext cx="8229600" cy="685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dirty="0">
                <a:ea typeface="宋体" pitchFamily="2" charset="-122"/>
              </a:rPr>
              <a:t>6B-06 Magnetic Force on a Current-Carrying Conductor</a:t>
            </a:r>
          </a:p>
        </p:txBody>
      </p:sp>
      <p:sp>
        <p:nvSpPr>
          <p:cNvPr id="132101" name="Rectangle 5"/>
          <p:cNvSpPr>
            <a:spLocks noChangeArrowheads="1"/>
          </p:cNvSpPr>
          <p:nvPr/>
        </p:nvSpPr>
        <p:spPr bwMode="auto">
          <a:xfrm>
            <a:off x="304800" y="4648200"/>
            <a:ext cx="8534400" cy="152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200">
                <a:solidFill>
                  <a:srgbClr val="FF3300"/>
                </a:solidFill>
                <a:ea typeface="宋体" pitchFamily="2" charset="-122"/>
              </a:rPr>
              <a:t>CURRENT FLOWING ALONG THE AXLE IS PERPENDICULAR TO THE MAGNETIC FIELD.  THERE IS A FORCE ON THE AXLE, CAUSING IT TO ROLL.  IF THE CURRENT IS REVERSED, THE AXLE ROLLS IN THE OPPOSITE DIRECTION.</a:t>
            </a:r>
            <a:r>
              <a:rPr lang="en-US" altLang="zh-CN" sz="2200" b="1">
                <a:solidFill>
                  <a:srgbClr val="FF3300"/>
                </a:solidFill>
                <a:ea typeface="宋体" pitchFamily="2" charset="-122"/>
              </a:rPr>
              <a:t> </a:t>
            </a:r>
          </a:p>
        </p:txBody>
      </p:sp>
      <p:sp>
        <p:nvSpPr>
          <p:cNvPr id="21513" name="Text Box 6"/>
          <p:cNvSpPr txBox="1">
            <a:spLocks noChangeArrowheads="1"/>
          </p:cNvSpPr>
          <p:nvPr/>
        </p:nvSpPr>
        <p:spPr bwMode="auto">
          <a:xfrm>
            <a:off x="2514600" y="990600"/>
            <a:ext cx="61722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Finding the direction of Force on Current due to B-field</a:t>
            </a:r>
          </a:p>
        </p:txBody>
      </p:sp>
      <p:grpSp>
        <p:nvGrpSpPr>
          <p:cNvPr id="2" name="Group 7"/>
          <p:cNvGrpSpPr>
            <a:grpSpLocks/>
          </p:cNvGrpSpPr>
          <p:nvPr/>
        </p:nvGrpSpPr>
        <p:grpSpPr bwMode="auto">
          <a:xfrm>
            <a:off x="6248400" y="1981200"/>
            <a:ext cx="2286000" cy="1981200"/>
            <a:chOff x="3936" y="1248"/>
            <a:chExt cx="1440" cy="1248"/>
          </a:xfrm>
        </p:grpSpPr>
        <p:sp>
          <p:nvSpPr>
            <p:cNvPr id="21521" name="AutoShape 8"/>
            <p:cNvSpPr>
              <a:spLocks noChangeArrowheads="1"/>
            </p:cNvSpPr>
            <p:nvPr/>
          </p:nvSpPr>
          <p:spPr bwMode="auto">
            <a:xfrm rot="-5400000">
              <a:off x="4224" y="960"/>
              <a:ext cx="672" cy="1248"/>
            </a:xfrm>
            <a:custGeom>
              <a:avLst/>
              <a:gdLst>
                <a:gd name="T0" fmla="*/ 0 w 21600"/>
                <a:gd name="T1" fmla="*/ 0 h 21600"/>
                <a:gd name="T2" fmla="*/ 0 w 21600"/>
                <a:gd name="T3" fmla="*/ 2 h 21600"/>
                <a:gd name="T4" fmla="*/ 0 w 21600"/>
                <a:gd name="T5" fmla="*/ 1 h 21600"/>
                <a:gd name="T6" fmla="*/ 1 w 21600"/>
                <a:gd name="T7" fmla="*/ 2 h 21600"/>
                <a:gd name="T8" fmla="*/ 0 60000 65536"/>
                <a:gd name="T9" fmla="*/ 0 60000 65536"/>
                <a:gd name="T10" fmla="*/ 0 60000 65536"/>
                <a:gd name="T11" fmla="*/ 0 60000 65536"/>
                <a:gd name="T12" fmla="*/ 0 w 21600"/>
                <a:gd name="T13" fmla="*/ 0 h 21600"/>
                <a:gd name="T14" fmla="*/ 21600 w 21600"/>
                <a:gd name="T15" fmla="*/ 9312 h 21600"/>
              </a:gdLst>
              <a:ahLst/>
              <a:cxnLst>
                <a:cxn ang="T8">
                  <a:pos x="T0" y="T1"/>
                </a:cxn>
                <a:cxn ang="T9">
                  <a:pos x="T2" y="T3"/>
                </a:cxn>
                <a:cxn ang="T10">
                  <a:pos x="T4" y="T5"/>
                </a:cxn>
                <a:cxn ang="T11">
                  <a:pos x="T6" y="T7"/>
                </a:cxn>
              </a:cxnLst>
              <a:rect l="T12" t="T13" r="T14" b="T15"/>
              <a:pathLst>
                <a:path w="21600" h="21600">
                  <a:moveTo>
                    <a:pt x="5110" y="11595"/>
                  </a:moveTo>
                  <a:cubicBezTo>
                    <a:pt x="5073" y="11332"/>
                    <a:pt x="5055" y="11066"/>
                    <a:pt x="5055" y="10800"/>
                  </a:cubicBezTo>
                  <a:cubicBezTo>
                    <a:pt x="5055" y="7627"/>
                    <a:pt x="7627" y="5055"/>
                    <a:pt x="10800" y="5055"/>
                  </a:cubicBezTo>
                  <a:cubicBezTo>
                    <a:pt x="13972" y="5055"/>
                    <a:pt x="16545" y="7627"/>
                    <a:pt x="16545" y="10800"/>
                  </a:cubicBezTo>
                  <a:cubicBezTo>
                    <a:pt x="16545" y="11066"/>
                    <a:pt x="16526" y="11332"/>
                    <a:pt x="16489" y="11595"/>
                  </a:cubicBezTo>
                  <a:lnTo>
                    <a:pt x="21495" y="12296"/>
                  </a:lnTo>
                  <a:cubicBezTo>
                    <a:pt x="21565" y="11800"/>
                    <a:pt x="21600" y="11300"/>
                    <a:pt x="21600" y="10800"/>
                  </a:cubicBezTo>
                  <a:cubicBezTo>
                    <a:pt x="21600" y="4835"/>
                    <a:pt x="16764" y="0"/>
                    <a:pt x="10800" y="0"/>
                  </a:cubicBezTo>
                  <a:cubicBezTo>
                    <a:pt x="4835" y="0"/>
                    <a:pt x="0" y="4835"/>
                    <a:pt x="0" y="10800"/>
                  </a:cubicBezTo>
                  <a:cubicBezTo>
                    <a:pt x="-1" y="11300"/>
                    <a:pt x="34" y="11800"/>
                    <a:pt x="104" y="12296"/>
                  </a:cubicBezTo>
                  <a:close/>
                </a:path>
              </a:pathLst>
            </a:custGeom>
            <a:solidFill>
              <a:srgbClr val="FFCC99"/>
            </a:solidFill>
            <a:ln w="9525">
              <a:solidFill>
                <a:schemeClr val="tx1"/>
              </a:solidFill>
              <a:miter lim="800000"/>
              <a:headEnd/>
              <a:tailEnd/>
            </a:ln>
          </p:spPr>
          <p:txBody>
            <a:bodyPr wrap="none" anchor="ctr"/>
            <a:lstStyle/>
            <a:p>
              <a:endParaRPr lang="en-US"/>
            </a:p>
          </p:txBody>
        </p:sp>
        <p:sp>
          <p:nvSpPr>
            <p:cNvPr id="21522" name="AutoShape 9"/>
            <p:cNvSpPr>
              <a:spLocks noChangeArrowheads="1"/>
            </p:cNvSpPr>
            <p:nvPr/>
          </p:nvSpPr>
          <p:spPr bwMode="auto">
            <a:xfrm rot="-5400000">
              <a:off x="4320" y="1056"/>
              <a:ext cx="672" cy="1248"/>
            </a:xfrm>
            <a:custGeom>
              <a:avLst/>
              <a:gdLst>
                <a:gd name="T0" fmla="*/ 0 w 21600"/>
                <a:gd name="T1" fmla="*/ 0 h 21600"/>
                <a:gd name="T2" fmla="*/ 0 w 21600"/>
                <a:gd name="T3" fmla="*/ 2 h 21600"/>
                <a:gd name="T4" fmla="*/ 0 w 21600"/>
                <a:gd name="T5" fmla="*/ 1 h 21600"/>
                <a:gd name="T6" fmla="*/ 1 w 21600"/>
                <a:gd name="T7" fmla="*/ 2 h 21600"/>
                <a:gd name="T8" fmla="*/ 0 60000 65536"/>
                <a:gd name="T9" fmla="*/ 0 60000 65536"/>
                <a:gd name="T10" fmla="*/ 0 60000 65536"/>
                <a:gd name="T11" fmla="*/ 0 60000 65536"/>
                <a:gd name="T12" fmla="*/ 0 w 21600"/>
                <a:gd name="T13" fmla="*/ 0 h 21600"/>
                <a:gd name="T14" fmla="*/ 21600 w 21600"/>
                <a:gd name="T15" fmla="*/ 9312 h 21600"/>
              </a:gdLst>
              <a:ahLst/>
              <a:cxnLst>
                <a:cxn ang="T8">
                  <a:pos x="T0" y="T1"/>
                </a:cxn>
                <a:cxn ang="T9">
                  <a:pos x="T2" y="T3"/>
                </a:cxn>
                <a:cxn ang="T10">
                  <a:pos x="T4" y="T5"/>
                </a:cxn>
                <a:cxn ang="T11">
                  <a:pos x="T6" y="T7"/>
                </a:cxn>
              </a:cxnLst>
              <a:rect l="T12" t="T13" r="T14" b="T15"/>
              <a:pathLst>
                <a:path w="21600" h="21600">
                  <a:moveTo>
                    <a:pt x="5110" y="11595"/>
                  </a:moveTo>
                  <a:cubicBezTo>
                    <a:pt x="5073" y="11332"/>
                    <a:pt x="5055" y="11066"/>
                    <a:pt x="5055" y="10800"/>
                  </a:cubicBezTo>
                  <a:cubicBezTo>
                    <a:pt x="5055" y="7627"/>
                    <a:pt x="7627" y="5055"/>
                    <a:pt x="10800" y="5055"/>
                  </a:cubicBezTo>
                  <a:cubicBezTo>
                    <a:pt x="13972" y="5055"/>
                    <a:pt x="16545" y="7627"/>
                    <a:pt x="16545" y="10800"/>
                  </a:cubicBezTo>
                  <a:cubicBezTo>
                    <a:pt x="16545" y="11066"/>
                    <a:pt x="16526" y="11332"/>
                    <a:pt x="16489" y="11595"/>
                  </a:cubicBezTo>
                  <a:lnTo>
                    <a:pt x="21495" y="12296"/>
                  </a:lnTo>
                  <a:cubicBezTo>
                    <a:pt x="21565" y="11800"/>
                    <a:pt x="21600" y="11300"/>
                    <a:pt x="21600" y="10800"/>
                  </a:cubicBezTo>
                  <a:cubicBezTo>
                    <a:pt x="21600" y="4835"/>
                    <a:pt x="16764" y="0"/>
                    <a:pt x="10800" y="0"/>
                  </a:cubicBezTo>
                  <a:cubicBezTo>
                    <a:pt x="4835" y="0"/>
                    <a:pt x="0" y="4835"/>
                    <a:pt x="0" y="10800"/>
                  </a:cubicBezTo>
                  <a:cubicBezTo>
                    <a:pt x="-1" y="11300"/>
                    <a:pt x="34" y="11800"/>
                    <a:pt x="104" y="12296"/>
                  </a:cubicBezTo>
                  <a:close/>
                </a:path>
              </a:pathLst>
            </a:custGeom>
            <a:solidFill>
              <a:srgbClr val="FFCC99"/>
            </a:solidFill>
            <a:ln w="9525">
              <a:solidFill>
                <a:schemeClr val="tx1"/>
              </a:solidFill>
              <a:miter lim="800000"/>
              <a:headEnd/>
              <a:tailEnd/>
            </a:ln>
          </p:spPr>
          <p:txBody>
            <a:bodyPr wrap="none" anchor="ctr"/>
            <a:lstStyle/>
            <a:p>
              <a:endParaRPr lang="en-US"/>
            </a:p>
          </p:txBody>
        </p:sp>
        <p:sp>
          <p:nvSpPr>
            <p:cNvPr id="21523" name="Line 10"/>
            <p:cNvSpPr>
              <a:spLocks noChangeShapeType="1"/>
            </p:cNvSpPr>
            <p:nvPr/>
          </p:nvSpPr>
          <p:spPr bwMode="auto">
            <a:xfrm>
              <a:off x="4512" y="1584"/>
              <a:ext cx="672" cy="67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4" name="Line 11"/>
            <p:cNvSpPr>
              <a:spLocks noChangeShapeType="1"/>
            </p:cNvSpPr>
            <p:nvPr/>
          </p:nvSpPr>
          <p:spPr bwMode="auto">
            <a:xfrm>
              <a:off x="4848" y="1536"/>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AutoShape 12"/>
            <p:cNvSpPr>
              <a:spLocks noChangeArrowheads="1"/>
            </p:cNvSpPr>
            <p:nvPr/>
          </p:nvSpPr>
          <p:spPr bwMode="auto">
            <a:xfrm rot="-5400000">
              <a:off x="4416" y="1152"/>
              <a:ext cx="672" cy="1248"/>
            </a:xfrm>
            <a:custGeom>
              <a:avLst/>
              <a:gdLst>
                <a:gd name="T0" fmla="*/ 0 w 21600"/>
                <a:gd name="T1" fmla="*/ 0 h 21600"/>
                <a:gd name="T2" fmla="*/ 0 w 21600"/>
                <a:gd name="T3" fmla="*/ 2 h 21600"/>
                <a:gd name="T4" fmla="*/ 0 w 21600"/>
                <a:gd name="T5" fmla="*/ 1 h 21600"/>
                <a:gd name="T6" fmla="*/ 1 w 21600"/>
                <a:gd name="T7" fmla="*/ 2 h 21600"/>
                <a:gd name="T8" fmla="*/ 0 60000 65536"/>
                <a:gd name="T9" fmla="*/ 0 60000 65536"/>
                <a:gd name="T10" fmla="*/ 0 60000 65536"/>
                <a:gd name="T11" fmla="*/ 0 60000 65536"/>
                <a:gd name="T12" fmla="*/ 0 w 21600"/>
                <a:gd name="T13" fmla="*/ 0 h 21600"/>
                <a:gd name="T14" fmla="*/ 21600 w 21600"/>
                <a:gd name="T15" fmla="*/ 9312 h 21600"/>
              </a:gdLst>
              <a:ahLst/>
              <a:cxnLst>
                <a:cxn ang="T8">
                  <a:pos x="T0" y="T1"/>
                </a:cxn>
                <a:cxn ang="T9">
                  <a:pos x="T2" y="T3"/>
                </a:cxn>
                <a:cxn ang="T10">
                  <a:pos x="T4" y="T5"/>
                </a:cxn>
                <a:cxn ang="T11">
                  <a:pos x="T6" y="T7"/>
                </a:cxn>
              </a:cxnLst>
              <a:rect l="T12" t="T13" r="T14" b="T15"/>
              <a:pathLst>
                <a:path w="21600" h="21600">
                  <a:moveTo>
                    <a:pt x="5110" y="11595"/>
                  </a:moveTo>
                  <a:cubicBezTo>
                    <a:pt x="5073" y="11332"/>
                    <a:pt x="5055" y="11066"/>
                    <a:pt x="5055" y="10800"/>
                  </a:cubicBezTo>
                  <a:cubicBezTo>
                    <a:pt x="5055" y="7627"/>
                    <a:pt x="7627" y="5055"/>
                    <a:pt x="10800" y="5055"/>
                  </a:cubicBezTo>
                  <a:cubicBezTo>
                    <a:pt x="13972" y="5055"/>
                    <a:pt x="16545" y="7627"/>
                    <a:pt x="16545" y="10800"/>
                  </a:cubicBezTo>
                  <a:cubicBezTo>
                    <a:pt x="16545" y="11066"/>
                    <a:pt x="16526" y="11332"/>
                    <a:pt x="16489" y="11595"/>
                  </a:cubicBezTo>
                  <a:lnTo>
                    <a:pt x="21495" y="12296"/>
                  </a:lnTo>
                  <a:cubicBezTo>
                    <a:pt x="21565" y="11800"/>
                    <a:pt x="21600" y="11300"/>
                    <a:pt x="21600" y="10800"/>
                  </a:cubicBezTo>
                  <a:cubicBezTo>
                    <a:pt x="21600" y="4835"/>
                    <a:pt x="16764" y="0"/>
                    <a:pt x="10800" y="0"/>
                  </a:cubicBezTo>
                  <a:cubicBezTo>
                    <a:pt x="4835" y="0"/>
                    <a:pt x="0" y="4835"/>
                    <a:pt x="0" y="10800"/>
                  </a:cubicBezTo>
                  <a:cubicBezTo>
                    <a:pt x="-1" y="11300"/>
                    <a:pt x="34" y="11800"/>
                    <a:pt x="104" y="12296"/>
                  </a:cubicBezTo>
                  <a:close/>
                </a:path>
              </a:pathLst>
            </a:custGeom>
            <a:solidFill>
              <a:srgbClr val="FFCC99"/>
            </a:solidFill>
            <a:ln w="9525">
              <a:solidFill>
                <a:schemeClr val="tx1"/>
              </a:solidFill>
              <a:miter lim="800000"/>
              <a:headEnd/>
              <a:tailEnd/>
            </a:ln>
          </p:spPr>
          <p:txBody>
            <a:bodyPr wrap="none" anchor="ctr"/>
            <a:lstStyle/>
            <a:p>
              <a:endParaRPr lang="en-US"/>
            </a:p>
          </p:txBody>
        </p:sp>
        <p:sp>
          <p:nvSpPr>
            <p:cNvPr id="21526" name="Text Box 13"/>
            <p:cNvSpPr txBox="1">
              <a:spLocks noChangeArrowheads="1"/>
            </p:cNvSpPr>
            <p:nvPr/>
          </p:nvSpPr>
          <p:spPr bwMode="auto">
            <a:xfrm>
              <a:off x="5040" y="220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I</a:t>
              </a:r>
              <a:r>
                <a:rPr lang="en-US" sz="2400" b="1" baseline="-25000">
                  <a:latin typeface="Times New Roman" pitchFamily="18" charset="0"/>
                  <a:cs typeface="Arial" charset="0"/>
                </a:rPr>
                <a:t>┴</a:t>
              </a:r>
            </a:p>
          </p:txBody>
        </p:sp>
        <p:sp>
          <p:nvSpPr>
            <p:cNvPr id="21527" name="Text Box 14"/>
            <p:cNvSpPr txBox="1">
              <a:spLocks noChangeArrowheads="1"/>
            </p:cNvSpPr>
            <p:nvPr/>
          </p:nvSpPr>
          <p:spPr bwMode="auto">
            <a:xfrm>
              <a:off x="4848" y="148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B</a:t>
              </a:r>
              <a:endParaRPr lang="en-US" sz="2400" b="1" baseline="-25000">
                <a:latin typeface="Times New Roman" pitchFamily="18" charset="0"/>
                <a:cs typeface="Arial" charset="0"/>
              </a:endParaRPr>
            </a:p>
          </p:txBody>
        </p:sp>
      </p:grpSp>
      <p:grpSp>
        <p:nvGrpSpPr>
          <p:cNvPr id="3" name="Group 15"/>
          <p:cNvGrpSpPr>
            <a:grpSpLocks/>
          </p:cNvGrpSpPr>
          <p:nvPr/>
        </p:nvGrpSpPr>
        <p:grpSpPr bwMode="auto">
          <a:xfrm>
            <a:off x="7772400" y="2514600"/>
            <a:ext cx="1143000" cy="457200"/>
            <a:chOff x="4896" y="1584"/>
            <a:chExt cx="720" cy="288"/>
          </a:xfrm>
        </p:grpSpPr>
        <p:sp>
          <p:nvSpPr>
            <p:cNvPr id="21519" name="Line 16"/>
            <p:cNvSpPr>
              <a:spLocks noChangeShapeType="1"/>
            </p:cNvSpPr>
            <p:nvPr/>
          </p:nvSpPr>
          <p:spPr bwMode="auto">
            <a:xfrm>
              <a:off x="4896" y="1872"/>
              <a:ext cx="672" cy="0"/>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0" name="Text Box 17"/>
            <p:cNvSpPr txBox="1">
              <a:spLocks noChangeArrowheads="1"/>
            </p:cNvSpPr>
            <p:nvPr/>
          </p:nvSpPr>
          <p:spPr bwMode="auto">
            <a:xfrm>
              <a:off x="5376" y="158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CC0000"/>
                  </a:solidFill>
                  <a:latin typeface="Times New Roman" pitchFamily="18" charset="0"/>
                </a:rPr>
                <a:t>F</a:t>
              </a:r>
            </a:p>
          </p:txBody>
        </p:sp>
      </p:grpSp>
      <p:grpSp>
        <p:nvGrpSpPr>
          <p:cNvPr id="4" name="Group 18"/>
          <p:cNvGrpSpPr>
            <a:grpSpLocks/>
          </p:cNvGrpSpPr>
          <p:nvPr/>
        </p:nvGrpSpPr>
        <p:grpSpPr bwMode="auto">
          <a:xfrm>
            <a:off x="838200" y="4114800"/>
            <a:ext cx="7620000" cy="466725"/>
            <a:chOff x="528" y="2592"/>
            <a:chExt cx="4800" cy="294"/>
          </a:xfrm>
        </p:grpSpPr>
        <p:sp>
          <p:nvSpPr>
            <p:cNvPr id="21517" name="Text Box 19"/>
            <p:cNvSpPr txBox="1">
              <a:spLocks noChangeArrowheads="1"/>
            </p:cNvSpPr>
            <p:nvPr/>
          </p:nvSpPr>
          <p:spPr bwMode="auto">
            <a:xfrm>
              <a:off x="528" y="2592"/>
              <a:ext cx="1056" cy="294"/>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400" b="1" i="1">
                  <a:solidFill>
                    <a:srgbClr val="CC0000"/>
                  </a:solidFill>
                  <a:latin typeface="Times New Roman" pitchFamily="18" charset="0"/>
                  <a:ea typeface="宋体" pitchFamily="2" charset="-122"/>
                </a:rPr>
                <a:t>F/L = I</a:t>
              </a:r>
              <a:r>
                <a:rPr lang="en-US" altLang="zh-CN" sz="2400" b="1" i="1" baseline="-25000">
                  <a:solidFill>
                    <a:srgbClr val="CC0000"/>
                  </a:solidFill>
                  <a:latin typeface="Times New Roman" pitchFamily="18" charset="0"/>
                  <a:ea typeface="宋体" pitchFamily="2" charset="-122"/>
                  <a:cs typeface="Arial" charset="0"/>
                </a:rPr>
                <a:t>┴</a:t>
              </a:r>
              <a:r>
                <a:rPr lang="en-US" altLang="zh-CN" sz="2400" b="1" i="1">
                  <a:solidFill>
                    <a:srgbClr val="CC0000"/>
                  </a:solidFill>
                  <a:latin typeface="Times New Roman" pitchFamily="18" charset="0"/>
                  <a:ea typeface="宋体" pitchFamily="2" charset="-122"/>
                </a:rPr>
                <a:t> B</a:t>
              </a:r>
              <a:endParaRPr lang="en-US" sz="2400" b="1" i="1">
                <a:solidFill>
                  <a:srgbClr val="CC0000"/>
                </a:solidFill>
                <a:latin typeface="Times New Roman" pitchFamily="18" charset="0"/>
                <a:ea typeface="宋体" pitchFamily="2" charset="-122"/>
              </a:endParaRPr>
            </a:p>
          </p:txBody>
        </p:sp>
        <p:sp>
          <p:nvSpPr>
            <p:cNvPr id="21518" name="Text Box 20"/>
            <p:cNvSpPr txBox="1">
              <a:spLocks noChangeArrowheads="1"/>
            </p:cNvSpPr>
            <p:nvPr/>
          </p:nvSpPr>
          <p:spPr bwMode="auto">
            <a:xfrm>
              <a:off x="1824" y="2592"/>
              <a:ext cx="3504" cy="294"/>
            </a:xfrm>
            <a:prstGeom prst="rect">
              <a:avLst/>
            </a:prstGeom>
            <a:solidFill>
              <a:srgbClr val="FFC1C1"/>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2"/>
                  </a:solidFill>
                  <a:latin typeface="Times New Roman" pitchFamily="18" charset="0"/>
                  <a:ea typeface="宋体" pitchFamily="2" charset="-122"/>
                </a:rPr>
                <a:t>Use right-hand rule to find direction of </a:t>
              </a:r>
              <a:r>
                <a:rPr lang="en-US" sz="2400" b="1" i="1" dirty="0">
                  <a:solidFill>
                    <a:schemeClr val="bg2"/>
                  </a:solidFill>
                  <a:latin typeface="Times New Roman" pitchFamily="18" charset="0"/>
                  <a:ea typeface="宋体" pitchFamily="2" charset="-122"/>
                </a:rPr>
                <a:t>F</a:t>
              </a:r>
            </a:p>
          </p:txBody>
        </p:sp>
      </p:grpSp>
    </p:spTree>
    <p:extLst>
      <p:ext uri="{BB962C8B-B14F-4D97-AF65-F5344CB8AC3E}">
        <p14:creationId xmlns:p14="http://schemas.microsoft.com/office/powerpoint/2010/main" val="4134419587"/>
      </p:ext>
    </p:extLst>
  </p:cSld>
  <p:clrMapOvr>
    <a:masterClrMapping/>
  </p:clrMapOvr>
  <p:transition spd="med">
    <p:dissolve/>
  </p:transition>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29140</TotalTime>
  <Words>1814</Words>
  <Application>Microsoft Office PowerPoint</Application>
  <PresentationFormat>On-screen Show (4:3)</PresentationFormat>
  <Paragraphs>208</Paragraphs>
  <Slides>26</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Arial Black</vt:lpstr>
      <vt:lpstr>Comic Sans MS</vt:lpstr>
      <vt:lpstr>Times New Roman</vt:lpstr>
      <vt:lpstr>Wingdings</vt:lpstr>
      <vt:lpstr>arny</vt:lpstr>
      <vt:lpstr>Equation</vt:lpstr>
      <vt:lpstr>Magnetic Monopoles</vt:lpstr>
      <vt:lpstr>PowerPoint Presentation</vt:lpstr>
      <vt:lpstr>Quiz: Two long parallel wires carry currents of 5 A and 10 A in opposite directions as shown.   What are the directions of the forces on each wire?</vt:lpstr>
      <vt:lpstr>PowerPoint Presentation</vt:lpstr>
      <vt:lpstr>PowerPoint Presentation</vt:lpstr>
      <vt:lpstr>An Electron moves to the left in a space filled with magnetic field pointing into the page, what’s the direction of the force? </vt:lpstr>
      <vt:lpstr>An Electron moves to the same direction as the magnetic field points to, i.e.  into the page, what’s the direction of the force? </vt:lpstr>
      <vt:lpstr>PowerPoint Presentation</vt:lpstr>
      <vt:lpstr>PowerPoint Presentation</vt:lpstr>
      <vt:lpstr>Two long parallel wires carry currents of 5 A and 10 A in opposite directions as shown.   What is the direction of the magnetic field produced by the 5-A wire at the position of the 10-A wire?</vt:lpstr>
      <vt:lpstr>Two long parallel wires carry currents of 5 A and 10 A in opposite directions as shown.   What is the direction of the magnetic force acting on the 10-A wire?</vt:lpstr>
      <vt:lpstr>PowerPoint Presentation</vt:lpstr>
      <vt:lpstr>Ch 14 CP 2</vt:lpstr>
      <vt:lpstr>Ch 14 CP 2 (cont)</vt:lpstr>
      <vt:lpstr>More complicated situations?</vt:lpstr>
      <vt:lpstr>Quiz: A proton moves to the left in a space filled with magnetic field pointing into the page, what’s the direction of the force? </vt:lpstr>
      <vt:lpstr>Back Up Slides</vt:lpstr>
      <vt:lpstr>Alternating Current and Household Circuits</vt:lpstr>
      <vt:lpstr>PowerPoint Presentation</vt:lpstr>
      <vt:lpstr>PowerPoint Presentation</vt:lpstr>
      <vt:lpstr>A 60-W light bulb is designed to operate on 120 V ac.  What is the effective current drawn by the bulb?</vt:lpstr>
      <vt:lpstr>PowerPoint Presentation</vt:lpstr>
      <vt:lpstr>PowerPoint Presentation</vt:lpstr>
      <vt:lpstr>In the circuit shown, the circle with a V in it represents a voltmeter.  Which of the following statements is correct?</vt:lpstr>
      <vt:lpstr>PowerPoint Presentation</vt:lpstr>
      <vt:lpstr>In the circuit shown, the circle with an A in it represents an ammeter.  Which of the following statements is correct?</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 King</cp:lastModifiedBy>
  <cp:revision>189</cp:revision>
  <cp:lastPrinted>2006-03-07T20:21:09Z</cp:lastPrinted>
  <dcterms:created xsi:type="dcterms:W3CDTF">2006-01-07T22:20:33Z</dcterms:created>
  <dcterms:modified xsi:type="dcterms:W3CDTF">2020-04-07T15:08:55Z</dcterms:modified>
  <cp:category>Presentations</cp:category>
</cp:coreProperties>
</file>