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987" r:id="rId2"/>
    <p:sldId id="1014" r:id="rId3"/>
    <p:sldId id="1015" r:id="rId4"/>
    <p:sldId id="1016" r:id="rId5"/>
    <p:sldId id="771" r:id="rId6"/>
    <p:sldId id="615" r:id="rId7"/>
    <p:sldId id="941" r:id="rId8"/>
    <p:sldId id="1017" r:id="rId9"/>
    <p:sldId id="979" r:id="rId10"/>
    <p:sldId id="945" r:id="rId11"/>
    <p:sldId id="976" r:id="rId12"/>
    <p:sldId id="947" r:id="rId13"/>
    <p:sldId id="890" r:id="rId14"/>
    <p:sldId id="948" r:id="rId15"/>
    <p:sldId id="1012" r:id="rId16"/>
    <p:sldId id="984" r:id="rId17"/>
    <p:sldId id="949" r:id="rId18"/>
    <p:sldId id="935" r:id="rId19"/>
    <p:sldId id="937" r:id="rId20"/>
    <p:sldId id="950" r:id="rId21"/>
    <p:sldId id="936" r:id="rId22"/>
    <p:sldId id="1007" r:id="rId23"/>
    <p:sldId id="1001" r:id="rId24"/>
    <p:sldId id="1002" r:id="rId25"/>
    <p:sldId id="1003" r:id="rId26"/>
    <p:sldId id="1004" r:id="rId27"/>
    <p:sldId id="1005" r:id="rId28"/>
    <p:sldId id="1008" r:id="rId29"/>
    <p:sldId id="1009" r:id="rId30"/>
    <p:sldId id="1010" r:id="rId31"/>
    <p:sldId id="1011"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2C6"/>
    <a:srgbClr val="FF6EC7"/>
    <a:srgbClr val="A0FF8F"/>
    <a:srgbClr val="EEFF2B"/>
    <a:srgbClr val="DDFF6B"/>
    <a:srgbClr val="C0E1B2"/>
    <a:srgbClr val="FFF18D"/>
    <a:srgbClr val="FFB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2135" autoAdjust="0"/>
  </p:normalViewPr>
  <p:slideViewPr>
    <p:cSldViewPr>
      <p:cViewPr varScale="1">
        <p:scale>
          <a:sx n="79" d="100"/>
          <a:sy n="79" d="100"/>
        </p:scale>
        <p:origin x="702" y="84"/>
      </p:cViewPr>
      <p:guideLst>
        <p:guide orient="horz" pos="2160"/>
        <p:guide pos="2880"/>
      </p:guideLst>
    </p:cSldViewPr>
  </p:slideViewPr>
  <p:outlineViewPr>
    <p:cViewPr>
      <p:scale>
        <a:sx n="33" d="100"/>
        <a:sy n="33" d="100"/>
      </p:scale>
      <p:origin x="66" y="1998"/>
    </p:cViewPr>
    <p:sldLst>
      <p:sld r:id="rId1" collapse="1"/>
    </p:sldLst>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92" d="100"/>
          <a:sy n="92" d="100"/>
        </p:scale>
        <p:origin x="-217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lvl1pPr>
          </a:lstStyle>
          <a:p>
            <a:endParaRPr lang="en-US"/>
          </a:p>
        </p:txBody>
      </p:sp>
      <p:sp>
        <p:nvSpPr>
          <p:cNvPr id="45363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lvl1pPr>
          </a:lstStyle>
          <a:p>
            <a:endParaRPr lang="en-US"/>
          </a:p>
        </p:txBody>
      </p:sp>
      <p:sp>
        <p:nvSpPr>
          <p:cNvPr id="45363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vl1pPr>
          </a:lstStyle>
          <a:p>
            <a:endParaRPr lang="en-US"/>
          </a:p>
        </p:txBody>
      </p:sp>
      <p:sp>
        <p:nvSpPr>
          <p:cNvPr id="45363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fld id="{0F225DA4-1225-448E-8EFD-CC36999F3B3C}" type="slidenum">
              <a:rPr lang="en-US"/>
              <a:pPr/>
              <a:t>‹#›</a:t>
            </a:fld>
            <a:endParaRPr lang="en-US"/>
          </a:p>
        </p:txBody>
      </p:sp>
    </p:spTree>
    <p:extLst>
      <p:ext uri="{BB962C8B-B14F-4D97-AF65-F5344CB8AC3E}">
        <p14:creationId xmlns:p14="http://schemas.microsoft.com/office/powerpoint/2010/main" val="3677729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B0737CB-BDCB-436E-A6CC-F72506B2FD30}" type="slidenum">
              <a:rPr lang="en-US"/>
              <a:pPr/>
              <a:t>‹#›</a:t>
            </a:fld>
            <a:endParaRPr lang="en-US"/>
          </a:p>
        </p:txBody>
      </p:sp>
    </p:spTree>
    <p:extLst>
      <p:ext uri="{BB962C8B-B14F-4D97-AF65-F5344CB8AC3E}">
        <p14:creationId xmlns:p14="http://schemas.microsoft.com/office/powerpoint/2010/main" val="21461675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ABABE2-F3A7-4D9C-88FF-A32A423B5EEF}" type="slidenum">
              <a:rPr lang="en-US" sz="1200"/>
              <a:pPr eaLnBrk="1" hangingPunct="1"/>
              <a:t>1</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i="1">
                <a:solidFill>
                  <a:schemeClr val="tx1"/>
                </a:solidFill>
                <a:latin typeface="Times New Roman" pitchFamily="18" charset="0"/>
              </a:defRPr>
            </a:lvl1pPr>
            <a:lvl2pPr marL="742950" indent="-285750" defTabSz="931863">
              <a:defRPr sz="2400" i="1">
                <a:solidFill>
                  <a:schemeClr val="tx1"/>
                </a:solidFill>
                <a:latin typeface="Times New Roman" pitchFamily="18" charset="0"/>
              </a:defRPr>
            </a:lvl2pPr>
            <a:lvl3pPr marL="1143000" indent="-228600" defTabSz="931863">
              <a:defRPr sz="2400" i="1">
                <a:solidFill>
                  <a:schemeClr val="tx1"/>
                </a:solidFill>
                <a:latin typeface="Times New Roman" pitchFamily="18" charset="0"/>
              </a:defRPr>
            </a:lvl3pPr>
            <a:lvl4pPr marL="1600200" indent="-228600" defTabSz="931863">
              <a:defRPr sz="2400" i="1">
                <a:solidFill>
                  <a:schemeClr val="tx1"/>
                </a:solidFill>
                <a:latin typeface="Times New Roman" pitchFamily="18" charset="0"/>
              </a:defRPr>
            </a:lvl4pPr>
            <a:lvl5pPr marL="2057400" indent="-228600" defTabSz="931863">
              <a:defRPr sz="2400" i="1">
                <a:solidFill>
                  <a:schemeClr val="tx1"/>
                </a:solidFill>
                <a:latin typeface="Times New Roman" pitchFamily="18" charset="0"/>
              </a:defRPr>
            </a:lvl5pPr>
            <a:lvl6pPr marL="2514600" indent="-228600" defTabSz="931863" eaLnBrk="0" fontAlgn="base" hangingPunct="0">
              <a:spcBef>
                <a:spcPct val="0"/>
              </a:spcBef>
              <a:spcAft>
                <a:spcPct val="0"/>
              </a:spcAft>
              <a:defRPr sz="2400" i="1">
                <a:solidFill>
                  <a:schemeClr val="tx1"/>
                </a:solidFill>
                <a:latin typeface="Times New Roman" pitchFamily="18" charset="0"/>
              </a:defRPr>
            </a:lvl6pPr>
            <a:lvl7pPr marL="2971800" indent="-228600" defTabSz="931863" eaLnBrk="0" fontAlgn="base" hangingPunct="0">
              <a:spcBef>
                <a:spcPct val="0"/>
              </a:spcBef>
              <a:spcAft>
                <a:spcPct val="0"/>
              </a:spcAft>
              <a:defRPr sz="2400" i="1">
                <a:solidFill>
                  <a:schemeClr val="tx1"/>
                </a:solidFill>
                <a:latin typeface="Times New Roman" pitchFamily="18" charset="0"/>
              </a:defRPr>
            </a:lvl7pPr>
            <a:lvl8pPr marL="3429000" indent="-228600" defTabSz="931863" eaLnBrk="0" fontAlgn="base" hangingPunct="0">
              <a:spcBef>
                <a:spcPct val="0"/>
              </a:spcBef>
              <a:spcAft>
                <a:spcPct val="0"/>
              </a:spcAft>
              <a:defRPr sz="2400" i="1">
                <a:solidFill>
                  <a:schemeClr val="tx1"/>
                </a:solidFill>
                <a:latin typeface="Times New Roman" pitchFamily="18" charset="0"/>
              </a:defRPr>
            </a:lvl8pPr>
            <a:lvl9pPr marL="3886200" indent="-228600" defTabSz="931863" eaLnBrk="0" fontAlgn="base" hangingPunct="0">
              <a:spcBef>
                <a:spcPct val="0"/>
              </a:spcBef>
              <a:spcAft>
                <a:spcPct val="0"/>
              </a:spcAft>
              <a:defRPr sz="2400" i="1">
                <a:solidFill>
                  <a:schemeClr val="tx1"/>
                </a:solidFill>
                <a:latin typeface="Times New Roman" pitchFamily="18" charset="0"/>
              </a:defRPr>
            </a:lvl9pPr>
          </a:lstStyle>
          <a:p>
            <a:fld id="{8F706027-9AE4-4BE7-B50C-9AC6455F1B6F}" type="slidenum">
              <a:rPr lang="ja-JP" altLang="en-US" sz="1200" i="0" smtClean="0"/>
              <a:pPr/>
              <a:t>11</a:t>
            </a:fld>
            <a:endParaRPr lang="en-US" altLang="ja-JP" sz="1200" i="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69F9E-C344-4FE9-B2DE-0F55E4670EF7}" type="slidenum">
              <a:rPr lang="en-US"/>
              <a:pPr/>
              <a:t>12</a:t>
            </a:fld>
            <a:endParaRPr lang="en-US"/>
          </a:p>
        </p:txBody>
      </p:sp>
      <p:sp>
        <p:nvSpPr>
          <p:cNvPr id="1888258" name="Rectangle 2"/>
          <p:cNvSpPr>
            <a:spLocks noGrp="1" noRot="1" noChangeAspect="1" noChangeArrowheads="1" noTextEdit="1"/>
          </p:cNvSpPr>
          <p:nvPr>
            <p:ph type="sldImg"/>
          </p:nvPr>
        </p:nvSpPr>
        <p:spPr>
          <a:ln/>
        </p:spPr>
      </p:sp>
      <p:sp>
        <p:nvSpPr>
          <p:cNvPr id="1888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7BCA7-DDE4-4E27-83B7-D188E1E21E37}" type="slidenum">
              <a:rPr lang="en-US"/>
              <a:pPr/>
              <a:t>13</a:t>
            </a:fld>
            <a:endParaRPr lang="en-US"/>
          </a:p>
        </p:txBody>
      </p:sp>
      <p:sp>
        <p:nvSpPr>
          <p:cNvPr id="1536002" name="Rectangle 2"/>
          <p:cNvSpPr>
            <a:spLocks noGrp="1" noRot="1" noChangeAspect="1" noChangeArrowheads="1" noTextEdit="1"/>
          </p:cNvSpPr>
          <p:nvPr>
            <p:ph type="sldImg"/>
          </p:nvPr>
        </p:nvSpPr>
        <p:spPr>
          <a:ln/>
        </p:spPr>
      </p:sp>
      <p:sp>
        <p:nvSpPr>
          <p:cNvPr id="153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ECD4E-B82B-4EB6-A94D-5D7DF678BBC7}" type="slidenum">
              <a:rPr lang="en-US"/>
              <a:pPr/>
              <a:t>14</a:t>
            </a:fld>
            <a:endParaRPr lang="en-US"/>
          </a:p>
        </p:txBody>
      </p:sp>
      <p:sp>
        <p:nvSpPr>
          <p:cNvPr id="1890306" name="Rectangle 2"/>
          <p:cNvSpPr>
            <a:spLocks noGrp="1" noRot="1" noChangeAspect="1" noChangeArrowheads="1" noTextEdit="1"/>
          </p:cNvSpPr>
          <p:nvPr>
            <p:ph type="sldImg"/>
          </p:nvPr>
        </p:nvSpPr>
        <p:spPr>
          <a:ln/>
        </p:spPr>
      </p:sp>
      <p:sp>
        <p:nvSpPr>
          <p:cNvPr id="189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E6324B-A68B-4696-9B7C-76EB1CB0DE06}" type="slidenum">
              <a:rPr lang="en-US"/>
              <a:pPr/>
              <a:t>15</a:t>
            </a:fld>
            <a:endParaRPr lang="en-US"/>
          </a:p>
        </p:txBody>
      </p:sp>
      <p:sp>
        <p:nvSpPr>
          <p:cNvPr id="1892354" name="Rectangle 2"/>
          <p:cNvSpPr>
            <a:spLocks noGrp="1" noRot="1" noChangeAspect="1" noChangeArrowheads="1" noTextEdit="1"/>
          </p:cNvSpPr>
          <p:nvPr>
            <p:ph type="sldImg"/>
          </p:nvPr>
        </p:nvSpPr>
        <p:spPr>
          <a:ln/>
        </p:spPr>
      </p:sp>
      <p:sp>
        <p:nvSpPr>
          <p:cNvPr id="1892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E6324B-A68B-4696-9B7C-76EB1CB0DE06}" type="slidenum">
              <a:rPr lang="en-US"/>
              <a:pPr/>
              <a:t>17</a:t>
            </a:fld>
            <a:endParaRPr lang="en-US"/>
          </a:p>
        </p:txBody>
      </p:sp>
      <p:sp>
        <p:nvSpPr>
          <p:cNvPr id="1892354" name="Rectangle 2"/>
          <p:cNvSpPr>
            <a:spLocks noGrp="1" noRot="1" noChangeAspect="1" noChangeArrowheads="1" noTextEdit="1"/>
          </p:cNvSpPr>
          <p:nvPr>
            <p:ph type="sldImg"/>
          </p:nvPr>
        </p:nvSpPr>
        <p:spPr>
          <a:ln/>
        </p:spPr>
      </p:sp>
      <p:sp>
        <p:nvSpPr>
          <p:cNvPr id="1892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46D1C-DF49-4A03-89A5-3B1E13CAE6BF}" type="slidenum">
              <a:rPr lang="en-US"/>
              <a:pPr/>
              <a:t>18</a:t>
            </a:fld>
            <a:endParaRPr lang="en-US"/>
          </a:p>
        </p:txBody>
      </p:sp>
      <p:sp>
        <p:nvSpPr>
          <p:cNvPr id="1861634" name="Rectangle 2"/>
          <p:cNvSpPr>
            <a:spLocks noGrp="1" noRot="1" noChangeAspect="1" noChangeArrowheads="1" noTextEdit="1"/>
          </p:cNvSpPr>
          <p:nvPr>
            <p:ph type="sldImg"/>
          </p:nvPr>
        </p:nvSpPr>
        <p:spPr>
          <a:ln/>
        </p:spPr>
      </p:sp>
      <p:sp>
        <p:nvSpPr>
          <p:cNvPr id="186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3B412-2639-4468-89BE-D3E6D2F30030}" type="slidenum">
              <a:rPr lang="en-US"/>
              <a:pPr/>
              <a:t>19</a:t>
            </a:fld>
            <a:endParaRPr lang="en-US"/>
          </a:p>
        </p:txBody>
      </p:sp>
      <p:sp>
        <p:nvSpPr>
          <p:cNvPr id="1865730" name="Rectangle 2"/>
          <p:cNvSpPr>
            <a:spLocks noGrp="1" noRot="1" noChangeAspect="1" noChangeArrowheads="1" noTextEdit="1"/>
          </p:cNvSpPr>
          <p:nvPr>
            <p:ph type="sldImg"/>
          </p:nvPr>
        </p:nvSpPr>
        <p:spPr>
          <a:ln/>
        </p:spPr>
      </p:sp>
      <p:sp>
        <p:nvSpPr>
          <p:cNvPr id="186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50BF7-9DB7-46A6-9279-5AE41DB9167A}" type="slidenum">
              <a:rPr lang="en-US"/>
              <a:pPr/>
              <a:t>20</a:t>
            </a:fld>
            <a:endParaRPr lang="en-US"/>
          </a:p>
        </p:txBody>
      </p:sp>
      <p:sp>
        <p:nvSpPr>
          <p:cNvPr id="1894402" name="Rectangle 2"/>
          <p:cNvSpPr>
            <a:spLocks noGrp="1" noRot="1" noChangeAspect="1" noChangeArrowheads="1" noTextEdit="1"/>
          </p:cNvSpPr>
          <p:nvPr>
            <p:ph type="sldImg"/>
          </p:nvPr>
        </p:nvSpPr>
        <p:spPr>
          <a:ln/>
        </p:spPr>
      </p:sp>
      <p:sp>
        <p:nvSpPr>
          <p:cNvPr id="189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FA899-7BBF-4C93-B013-B0F7507EFF9F}" type="slidenum">
              <a:rPr lang="en-US"/>
              <a:pPr/>
              <a:t>21</a:t>
            </a:fld>
            <a:endParaRPr lang="en-US"/>
          </a:p>
        </p:txBody>
      </p:sp>
      <p:sp>
        <p:nvSpPr>
          <p:cNvPr id="1863682" name="Rectangle 2"/>
          <p:cNvSpPr>
            <a:spLocks noGrp="1" noRot="1" noChangeAspect="1" noChangeArrowheads="1" noTextEdit="1"/>
          </p:cNvSpPr>
          <p:nvPr>
            <p:ph type="sldImg"/>
          </p:nvPr>
        </p:nvSpPr>
        <p:spPr>
          <a:ln/>
        </p:spPr>
      </p:sp>
      <p:sp>
        <p:nvSpPr>
          <p:cNvPr id="186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B11323-D0E9-4F3C-8AD6-B4F08A685F05}"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7D20DB-CA90-49B2-A0EB-035075F4F3FF}" type="slidenum">
              <a:rPr lang="en-US" sz="1200"/>
              <a:pPr eaLnBrk="1" hangingPunct="1"/>
              <a:t>23</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79D52C-725F-4271-BCF4-B4FFB6195D02}" type="slidenum">
              <a:rPr lang="en-US" sz="1200"/>
              <a:pPr eaLnBrk="1" hangingPunct="1"/>
              <a:t>24</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467D75E-AAFD-4752-BDAF-5C87941E6E69}" type="slidenum">
              <a:rPr lang="en-US" sz="1200"/>
              <a:pPr eaLnBrk="1" hangingPunct="1"/>
              <a:t>25</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658A1F-FB56-450E-8F9B-C077FFF15723}" type="slidenum">
              <a:rPr lang="en-US" sz="1200"/>
              <a:pPr eaLnBrk="1" hangingPunct="1"/>
              <a:t>26</a:t>
            </a:fld>
            <a:endParaRPr lang="en-US" sz="120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6285D8-C3F6-441C-A9F4-5B0E578B0CD2}" type="slidenum">
              <a:rPr lang="en-US" sz="1200"/>
              <a:pPr eaLnBrk="1" hangingPunct="1"/>
              <a:t>27</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DD295-DDCB-425B-92D4-8AB4AEA5B892}" type="slidenum">
              <a:rPr lang="en-US" sz="1200"/>
              <a:pPr eaLnBrk="1" hangingPunct="1"/>
              <a:t>28</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042CE9-E70A-4373-9A8D-D48D0AE681CD}" type="slidenum">
              <a:rPr lang="en-US" sz="1200"/>
              <a:pPr eaLnBrk="1" hangingPunct="1"/>
              <a:t>29</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297589-6A71-458B-8CE1-F2EFBC6A401E}" type="slidenum">
              <a:rPr lang="en-US" sz="1200"/>
              <a:pPr eaLnBrk="1" hangingPunct="1"/>
              <a:t>30</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F26509-FD58-4D09-9A7F-FC5B6B0FA382}" type="slidenum">
              <a:rPr lang="en-US" sz="1200"/>
              <a:pPr eaLnBrk="1" hangingPunct="1"/>
              <a:t>31</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CC801F-E194-4726-939E-556B143EC95B}" type="slidenum">
              <a:rPr lang="en-US" sz="1200"/>
              <a:pPr eaLnBrk="1" hangingPunct="1"/>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8AF618-9D48-48EB-A3C8-AE29AAF5C8B7}" type="slidenum">
              <a:rPr lang="en-US" sz="1200"/>
              <a:pPr eaLnBrk="1" hangingPunct="1"/>
              <a:t>4</a:t>
            </a:fld>
            <a:endParaRPr lang="en-US" sz="120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3644A2-7AEF-49AB-B984-EC53CB3EC7B2}" type="slidenum">
              <a:rPr lang="en-US" sz="1200"/>
              <a:pPr eaLnBrk="1" hangingPunct="1"/>
              <a:t>5</a:t>
            </a:fld>
            <a:endParaRPr lang="en-US" sz="120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E9DB0-7506-4C44-A10D-1665202E3017}" type="slidenum">
              <a:rPr lang="en-US"/>
              <a:pPr/>
              <a:t>6</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F6087-2CC5-48A1-BB0E-7135919B33F2}" type="slidenum">
              <a:rPr lang="en-US"/>
              <a:pPr/>
              <a:t>7</a:t>
            </a:fld>
            <a:endParaRPr lang="en-US"/>
          </a:p>
        </p:txBody>
      </p:sp>
      <p:sp>
        <p:nvSpPr>
          <p:cNvPr id="1875970" name="Rectangle 2"/>
          <p:cNvSpPr>
            <a:spLocks noGrp="1" noRot="1" noChangeAspect="1" noChangeArrowheads="1" noTextEdit="1"/>
          </p:cNvSpPr>
          <p:nvPr>
            <p:ph type="sldImg"/>
          </p:nvPr>
        </p:nvSpPr>
        <p:spPr>
          <a:ln/>
        </p:spPr>
      </p:sp>
      <p:sp>
        <p:nvSpPr>
          <p:cNvPr id="187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ring magnet placed over a dowel rod is set on the pan of a platform balance. The balance is then adjusted. A second ring magnet, identical to the first, is placed over the dowel rod in such a way that the magnets repel each other. The second magnet is thus “floating” above the other. In this case the balance is upset and a weight equal to the weight of the second magnet is required to bring it back to balance. The demonstration shows that the second magnet’s weight is sensed by the balance even though it isn’t actually “touching” the apparatus. </a:t>
            </a:r>
            <a:br>
              <a:rPr lang="en-US" dirty="0"/>
            </a:br>
            <a:endParaRPr lang="en-US" dirty="0"/>
          </a:p>
        </p:txBody>
      </p:sp>
      <p:sp>
        <p:nvSpPr>
          <p:cNvPr id="4" name="Slide Number Placeholder 3"/>
          <p:cNvSpPr>
            <a:spLocks noGrp="1"/>
          </p:cNvSpPr>
          <p:nvPr>
            <p:ph type="sldNum" sz="quarter" idx="10"/>
          </p:nvPr>
        </p:nvSpPr>
        <p:spPr/>
        <p:txBody>
          <a:bodyPr/>
          <a:lstStyle/>
          <a:p>
            <a:fld id="{AB0737CB-BDCB-436E-A6CC-F72506B2FD30}" type="slidenum">
              <a:rPr lang="en-US" smtClean="0"/>
              <a:pPr/>
              <a:t>9</a:t>
            </a:fld>
            <a:endParaRPr lang="en-US"/>
          </a:p>
        </p:txBody>
      </p:sp>
    </p:spTree>
    <p:extLst>
      <p:ext uri="{BB962C8B-B14F-4D97-AF65-F5344CB8AC3E}">
        <p14:creationId xmlns:p14="http://schemas.microsoft.com/office/powerpoint/2010/main" val="189425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8E0066-3B82-428B-8D84-FD527F16C633}" type="slidenum">
              <a:rPr lang="en-US"/>
              <a:pPr/>
              <a:t>10</a:t>
            </a:fld>
            <a:endParaRPr lang="en-US"/>
          </a:p>
        </p:txBody>
      </p:sp>
      <p:sp>
        <p:nvSpPr>
          <p:cNvPr id="1884162" name="Rectangle 2"/>
          <p:cNvSpPr>
            <a:spLocks noGrp="1" noRot="1" noChangeAspect="1" noChangeArrowheads="1" noTextEdit="1"/>
          </p:cNvSpPr>
          <p:nvPr>
            <p:ph type="sldImg"/>
          </p:nvPr>
        </p:nvSpPr>
        <p:spPr>
          <a:ln/>
        </p:spPr>
      </p:sp>
      <p:sp>
        <p:nvSpPr>
          <p:cNvPr id="1884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4288"/>
            <a:ext cx="9155113" cy="6884988"/>
            <a:chOff x="0" y="-9"/>
            <a:chExt cx="5767" cy="4337"/>
          </a:xfrm>
        </p:grpSpPr>
        <p:sp>
          <p:nvSpPr>
            <p:cNvPr id="6147"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Freeform 10"/>
            <p:cNvSpPr>
              <a:spLocks/>
            </p:cNvSpPr>
            <p:nvPr/>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Freeform 15"/>
            <p:cNvSpPr>
              <a:spLocks/>
            </p:cNvSpPr>
            <p:nvPr/>
          </p:nvSpPr>
          <p:spPr bwMode="invGray">
            <a:xfrm>
              <a:off x="1632" y="2487"/>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Freeform 16"/>
            <p:cNvSpPr>
              <a:spLocks/>
            </p:cNvSpPr>
            <p:nvPr/>
          </p:nvSpPr>
          <p:spPr bwMode="invGray">
            <a:xfrm>
              <a:off x="0" y="2487"/>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Freeform 17"/>
            <p:cNvSpPr>
              <a:spLocks/>
            </p:cNvSpPr>
            <p:nvPr/>
          </p:nvSpPr>
          <p:spPr bwMode="invGray">
            <a:xfrm>
              <a:off x="3744" y="2487"/>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Freeform 18"/>
            <p:cNvSpPr>
              <a:spLocks/>
            </p:cNvSpPr>
            <p:nvPr/>
          </p:nvSpPr>
          <p:spPr bwMode="invGray">
            <a:xfrm>
              <a:off x="1920" y="2487"/>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p:nvSpPr>
          <p:spPr bwMode="invGray">
            <a:xfrm>
              <a:off x="7" y="2456"/>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Freeform 20"/>
            <p:cNvSpPr>
              <a:spLocks/>
            </p:cNvSpPr>
            <p:nvPr/>
          </p:nvSpPr>
          <p:spPr bwMode="invGray">
            <a:xfrm>
              <a:off x="2583" y="2449"/>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Freeform 21"/>
            <p:cNvSpPr>
              <a:spLocks/>
            </p:cNvSpPr>
            <p:nvPr/>
          </p:nvSpPr>
          <p:spPr bwMode="invGray">
            <a:xfrm rot="18897039" flipH="1">
              <a:off x="148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Freeform 22"/>
            <p:cNvSpPr>
              <a:spLocks/>
            </p:cNvSpPr>
            <p:nvPr/>
          </p:nvSpPr>
          <p:spPr bwMode="invGray">
            <a:xfrm rot="18897039" flipH="1">
              <a:off x="76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Freeform 23"/>
            <p:cNvSpPr>
              <a:spLocks/>
            </p:cNvSpPr>
            <p:nvPr/>
          </p:nvSpPr>
          <p:spPr bwMode="invGray">
            <a:xfrm rot="18897039" flipH="1">
              <a:off x="31" y="2385"/>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Freeform 24"/>
            <p:cNvSpPr>
              <a:spLocks/>
            </p:cNvSpPr>
            <p:nvPr/>
          </p:nvSpPr>
          <p:spPr bwMode="invGray">
            <a:xfrm flipH="1" flipV="1">
              <a:off x="576" y="2441"/>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Freeform 25"/>
            <p:cNvSpPr>
              <a:spLocks/>
            </p:cNvSpPr>
            <p:nvPr/>
          </p:nvSpPr>
          <p:spPr bwMode="invGray">
            <a:xfrm flipH="1" flipV="1">
              <a:off x="240"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Freeform 26"/>
            <p:cNvSpPr>
              <a:spLocks/>
            </p:cNvSpPr>
            <p:nvPr/>
          </p:nvSpPr>
          <p:spPr bwMode="invGray">
            <a:xfrm flipH="1" flipV="1">
              <a:off x="3036" y="2489"/>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Freeform 27"/>
            <p:cNvSpPr>
              <a:spLocks/>
            </p:cNvSpPr>
            <p:nvPr/>
          </p:nvSpPr>
          <p:spPr bwMode="invGray">
            <a:xfrm flipH="1" flipV="1">
              <a:off x="3984"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Freeform 28"/>
            <p:cNvSpPr>
              <a:spLocks/>
            </p:cNvSpPr>
            <p:nvPr/>
          </p:nvSpPr>
          <p:spPr bwMode="invGray">
            <a:xfrm flipH="1" flipV="1">
              <a:off x="3456" y="2441"/>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31"/>
            <p:cNvSpPr>
              <a:spLocks noChangeArrowheads="1"/>
            </p:cNvSpPr>
            <p:nvPr/>
          </p:nvSpPr>
          <p:spPr bwMode="hidden">
            <a:xfrm>
              <a:off x="0" y="3408"/>
              <a:ext cx="5760" cy="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76" name="Picture 32" descr="BTZBU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extLst>
              <a:ext uri="{909E8E84-426E-40DD-AFC4-6F175D3DCCD1}">
                <a14:hiddenFill xmlns:a14="http://schemas.microsoft.com/office/drawing/2010/main">
                  <a:solidFill>
                    <a:srgbClr val="FFFFFF"/>
                  </a:solidFill>
                </a14:hiddenFill>
              </a:ext>
            </a:extLst>
          </p:spPr>
        </p:pic>
      </p:grpSp>
      <p:sp>
        <p:nvSpPr>
          <p:cNvPr id="6177" name="Rectangle 33"/>
          <p:cNvSpPr>
            <a:spLocks noGrp="1" noChangeArrowheads="1"/>
          </p:cNvSpPr>
          <p:nvPr>
            <p:ph type="ctrTitle"/>
          </p:nvPr>
        </p:nvSpPr>
        <p:spPr>
          <a:xfrm>
            <a:off x="1676400" y="1905000"/>
            <a:ext cx="7239000" cy="1905000"/>
          </a:xfrm>
        </p:spPr>
        <p:txBody>
          <a:bodyPr/>
          <a:lstStyle>
            <a:lvl1pPr algn="l">
              <a:defRPr/>
            </a:lvl1pPr>
          </a:lstStyle>
          <a:p>
            <a:pPr lvl="0"/>
            <a:r>
              <a:rPr lang="en-US" noProof="0"/>
              <a:t>Click to edit Master title style</a:t>
            </a:r>
          </a:p>
        </p:txBody>
      </p:sp>
      <p:sp>
        <p:nvSpPr>
          <p:cNvPr id="6178" name="Rectangle 34"/>
          <p:cNvSpPr>
            <a:spLocks noGrp="1" noChangeArrowheads="1"/>
          </p:cNvSpPr>
          <p:nvPr>
            <p:ph type="subTitle" idx="1"/>
          </p:nvPr>
        </p:nvSpPr>
        <p:spPr>
          <a:xfrm>
            <a:off x="1676400" y="4572000"/>
            <a:ext cx="6400800" cy="1679575"/>
          </a:xfrm>
        </p:spPr>
        <p:txBody>
          <a:bodyPr anchor="ctr"/>
          <a:lstStyle>
            <a:lvl1pPr marL="0" indent="0" algn="ctr">
              <a:buFont typeface="Wingdings" pitchFamily="2" charset="2"/>
              <a:buNone/>
              <a:defRPr/>
            </a:lvl1pPr>
          </a:lstStyle>
          <a:p>
            <a:pPr lvl="0"/>
            <a:r>
              <a:rPr lang="en-US" noProof="0"/>
              <a:t>Click to edit Master subtitle style</a:t>
            </a:r>
          </a:p>
        </p:txBody>
      </p:sp>
      <p:sp>
        <p:nvSpPr>
          <p:cNvPr id="6179" name="Rectangle 35"/>
          <p:cNvSpPr>
            <a:spLocks noGrp="1" noChangeArrowheads="1"/>
          </p:cNvSpPr>
          <p:nvPr>
            <p:ph type="dt" sz="half" idx="2"/>
          </p:nvPr>
        </p:nvSpPr>
        <p:spPr>
          <a:xfrm>
            <a:off x="685800" y="6324600"/>
            <a:ext cx="1905000" cy="457200"/>
          </a:xfrm>
        </p:spPr>
        <p:txBody>
          <a:bodyPr/>
          <a:lstStyle>
            <a:lvl1pPr>
              <a:defRPr>
                <a:solidFill>
                  <a:schemeClr val="tx1"/>
                </a:solidFill>
              </a:defRPr>
            </a:lvl1pPr>
          </a:lstStyle>
          <a:p>
            <a:endParaRPr lang="en-US"/>
          </a:p>
        </p:txBody>
      </p:sp>
      <p:sp>
        <p:nvSpPr>
          <p:cNvPr id="6180" name="Rectangle 36"/>
          <p:cNvSpPr>
            <a:spLocks noGrp="1" noChangeArrowheads="1"/>
          </p:cNvSpPr>
          <p:nvPr>
            <p:ph type="ftr" sz="quarter" idx="3"/>
          </p:nvPr>
        </p:nvSpPr>
        <p:spPr>
          <a:xfrm>
            <a:off x="3124200" y="6096000"/>
            <a:ext cx="2895600" cy="457200"/>
          </a:xfrm>
        </p:spPr>
        <p:txBody>
          <a:bodyPr/>
          <a:lstStyle>
            <a:lvl1pPr>
              <a:defRPr/>
            </a:lvl1pPr>
          </a:lstStyle>
          <a:p>
            <a:endParaRPr lang="en-US"/>
          </a:p>
        </p:txBody>
      </p:sp>
      <p:sp>
        <p:nvSpPr>
          <p:cNvPr id="6181" name="Rectangle 37"/>
          <p:cNvSpPr>
            <a:spLocks noGrp="1" noChangeArrowheads="1"/>
          </p:cNvSpPr>
          <p:nvPr>
            <p:ph type="sldNum" sz="quarter" idx="4"/>
          </p:nvPr>
        </p:nvSpPr>
        <p:spPr>
          <a:xfrm>
            <a:off x="6553200" y="6324600"/>
            <a:ext cx="1905000" cy="457200"/>
          </a:xfrm>
        </p:spPr>
        <p:txBody>
          <a:bodyPr/>
          <a:lstStyle>
            <a:lvl1pPr>
              <a:defRPr>
                <a:solidFill>
                  <a:schemeClr val="tx1"/>
                </a:solidFill>
              </a:defRPr>
            </a:lvl1pPr>
          </a:lstStyle>
          <a:p>
            <a:fld id="{B32FE5FB-0694-407A-AE53-44C7E495ACCE}" type="slidenum">
              <a:rPr lang="en-US"/>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4790ED-DE9E-437F-BE1F-C1EFB1090D55}" type="slidenum">
              <a:rPr lang="en-US"/>
              <a:pPr/>
              <a:t>‹#›</a:t>
            </a:fld>
            <a:endParaRPr lang="en-US"/>
          </a:p>
        </p:txBody>
      </p:sp>
    </p:spTree>
    <p:extLst>
      <p:ext uri="{BB962C8B-B14F-4D97-AF65-F5344CB8AC3E}">
        <p14:creationId xmlns:p14="http://schemas.microsoft.com/office/powerpoint/2010/main" val="2505189965"/>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A2204F-7DD5-4B11-A50F-9CB7CA9B6C36}" type="slidenum">
              <a:rPr lang="en-US"/>
              <a:pPr/>
              <a:t>‹#›</a:t>
            </a:fld>
            <a:endParaRPr lang="en-US"/>
          </a:p>
        </p:txBody>
      </p:sp>
    </p:spTree>
    <p:extLst>
      <p:ext uri="{BB962C8B-B14F-4D97-AF65-F5344CB8AC3E}">
        <p14:creationId xmlns:p14="http://schemas.microsoft.com/office/powerpoint/2010/main" val="4175667414"/>
      </p:ext>
    </p:extLst>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190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9DEFF2-ACFB-436B-A8B3-A2581F0FF840}" type="slidenum">
              <a:rPr lang="en-US"/>
              <a:pPr/>
              <a:t>‹#›</a:t>
            </a:fld>
            <a:endParaRPr lang="en-US"/>
          </a:p>
        </p:txBody>
      </p:sp>
    </p:spTree>
    <p:extLst>
      <p:ext uri="{BB962C8B-B14F-4D97-AF65-F5344CB8AC3E}">
        <p14:creationId xmlns:p14="http://schemas.microsoft.com/office/powerpoint/2010/main" val="511056414"/>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9FF4E6-2725-4FFE-9784-8FECD4A86031}" type="slidenum">
              <a:rPr lang="en-US"/>
              <a:pPr/>
              <a:t>‹#›</a:t>
            </a:fld>
            <a:endParaRPr lang="en-US"/>
          </a:p>
        </p:txBody>
      </p:sp>
    </p:spTree>
    <p:extLst>
      <p:ext uri="{BB962C8B-B14F-4D97-AF65-F5344CB8AC3E}">
        <p14:creationId xmlns:p14="http://schemas.microsoft.com/office/powerpoint/2010/main" val="1565745535"/>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CF6D5E-473C-456D-A6FF-F062481932CE}" type="slidenum">
              <a:rPr lang="en-US"/>
              <a:pPr/>
              <a:t>‹#›</a:t>
            </a:fld>
            <a:endParaRPr lang="en-US"/>
          </a:p>
        </p:txBody>
      </p:sp>
    </p:spTree>
    <p:extLst>
      <p:ext uri="{BB962C8B-B14F-4D97-AF65-F5344CB8AC3E}">
        <p14:creationId xmlns:p14="http://schemas.microsoft.com/office/powerpoint/2010/main" val="4244086212"/>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5828D9F-EE90-405F-B5E9-45432EC19762}" type="slidenum">
              <a:rPr lang="en-US"/>
              <a:pPr/>
              <a:t>‹#›</a:t>
            </a:fld>
            <a:endParaRPr lang="en-US"/>
          </a:p>
        </p:txBody>
      </p:sp>
    </p:spTree>
    <p:extLst>
      <p:ext uri="{BB962C8B-B14F-4D97-AF65-F5344CB8AC3E}">
        <p14:creationId xmlns:p14="http://schemas.microsoft.com/office/powerpoint/2010/main" val="280460980"/>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B014E35-2BFA-4CB4-A1DC-EFAEAD528DCE}" type="slidenum">
              <a:rPr lang="en-US"/>
              <a:pPr/>
              <a:t>‹#›</a:t>
            </a:fld>
            <a:endParaRPr lang="en-US"/>
          </a:p>
        </p:txBody>
      </p:sp>
    </p:spTree>
    <p:extLst>
      <p:ext uri="{BB962C8B-B14F-4D97-AF65-F5344CB8AC3E}">
        <p14:creationId xmlns:p14="http://schemas.microsoft.com/office/powerpoint/2010/main" val="2332064329"/>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D3157AF-96FE-42DA-A1CD-6A1991E98683}" type="slidenum">
              <a:rPr lang="en-US"/>
              <a:pPr/>
              <a:t>‹#›</a:t>
            </a:fld>
            <a:endParaRPr lang="en-US"/>
          </a:p>
        </p:txBody>
      </p:sp>
    </p:spTree>
    <p:extLst>
      <p:ext uri="{BB962C8B-B14F-4D97-AF65-F5344CB8AC3E}">
        <p14:creationId xmlns:p14="http://schemas.microsoft.com/office/powerpoint/2010/main" val="3521347159"/>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976EC8-0F73-4A83-AE7D-CB7B8E469862}" type="slidenum">
              <a:rPr lang="en-US"/>
              <a:pPr/>
              <a:t>‹#›</a:t>
            </a:fld>
            <a:endParaRPr lang="en-US"/>
          </a:p>
        </p:txBody>
      </p:sp>
    </p:spTree>
    <p:extLst>
      <p:ext uri="{BB962C8B-B14F-4D97-AF65-F5344CB8AC3E}">
        <p14:creationId xmlns:p14="http://schemas.microsoft.com/office/powerpoint/2010/main" val="3121948282"/>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1363F7-7E35-4075-918A-EC0B33A33AD8}" type="slidenum">
              <a:rPr lang="en-US"/>
              <a:pPr/>
              <a:t>‹#›</a:t>
            </a:fld>
            <a:endParaRPr lang="en-US"/>
          </a:p>
        </p:txBody>
      </p:sp>
    </p:spTree>
    <p:extLst>
      <p:ext uri="{BB962C8B-B14F-4D97-AF65-F5344CB8AC3E}">
        <p14:creationId xmlns:p14="http://schemas.microsoft.com/office/powerpoint/2010/main" val="1548740462"/>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7405688"/>
            <a:chOff x="0" y="-9"/>
            <a:chExt cx="5760" cy="4665"/>
          </a:xfrm>
        </p:grpSpPr>
        <p:sp>
          <p:nvSpPr>
            <p:cNvPr id="5123"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userDrawn="1"/>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Freeform 15"/>
            <p:cNvSpPr>
              <a:spLocks/>
            </p:cNvSpPr>
            <p:nvPr/>
          </p:nvSpPr>
          <p:spPr bwMode="hidden">
            <a:xfrm>
              <a:off x="1632" y="3956"/>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Freeform 16"/>
            <p:cNvSpPr>
              <a:spLocks/>
            </p:cNvSpPr>
            <p:nvPr/>
          </p:nvSpPr>
          <p:spPr bwMode="hidden">
            <a:xfrm>
              <a:off x="0" y="3956"/>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Freeform 17"/>
            <p:cNvSpPr>
              <a:spLocks/>
            </p:cNvSpPr>
            <p:nvPr/>
          </p:nvSpPr>
          <p:spPr bwMode="hidden">
            <a:xfrm>
              <a:off x="3744" y="3956"/>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Freeform 18"/>
            <p:cNvSpPr>
              <a:spLocks/>
            </p:cNvSpPr>
            <p:nvPr/>
          </p:nvSpPr>
          <p:spPr bwMode="hidden">
            <a:xfrm>
              <a:off x="1920" y="3956"/>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Rectangle 19"/>
            <p:cNvSpPr>
              <a:spLocks noChangeArrowheads="1"/>
            </p:cNvSpPr>
            <p:nvPr/>
          </p:nvSpPr>
          <p:spPr bwMode="hidden">
            <a:xfrm>
              <a:off x="0" y="3905"/>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Freeform 20"/>
            <p:cNvSpPr>
              <a:spLocks/>
            </p:cNvSpPr>
            <p:nvPr/>
          </p:nvSpPr>
          <p:spPr bwMode="hidden">
            <a:xfrm>
              <a:off x="2583" y="3918"/>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Freeform 21"/>
            <p:cNvSpPr>
              <a:spLocks/>
            </p:cNvSpPr>
            <p:nvPr/>
          </p:nvSpPr>
          <p:spPr bwMode="hidden">
            <a:xfrm rot="18897039" flipH="1">
              <a:off x="148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Freeform 22"/>
            <p:cNvSpPr>
              <a:spLocks/>
            </p:cNvSpPr>
            <p:nvPr/>
          </p:nvSpPr>
          <p:spPr bwMode="hidden">
            <a:xfrm rot="18897039" flipH="1">
              <a:off x="76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3" name="Freeform 23"/>
            <p:cNvSpPr>
              <a:spLocks/>
            </p:cNvSpPr>
            <p:nvPr/>
          </p:nvSpPr>
          <p:spPr bwMode="hidden">
            <a:xfrm rot="18897039" flipH="1">
              <a:off x="31" y="3854"/>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Freeform 24"/>
            <p:cNvSpPr>
              <a:spLocks/>
            </p:cNvSpPr>
            <p:nvPr/>
          </p:nvSpPr>
          <p:spPr bwMode="hidden">
            <a:xfrm flipH="1" flipV="1">
              <a:off x="576" y="3910"/>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Freeform 25"/>
            <p:cNvSpPr>
              <a:spLocks/>
            </p:cNvSpPr>
            <p:nvPr/>
          </p:nvSpPr>
          <p:spPr bwMode="hidden">
            <a:xfrm flipH="1" flipV="1">
              <a:off x="240"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Freeform 26"/>
            <p:cNvSpPr>
              <a:spLocks/>
            </p:cNvSpPr>
            <p:nvPr/>
          </p:nvSpPr>
          <p:spPr bwMode="hidden">
            <a:xfrm flipH="1" flipV="1">
              <a:off x="3036" y="3958"/>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7" name="Freeform 27"/>
            <p:cNvSpPr>
              <a:spLocks/>
            </p:cNvSpPr>
            <p:nvPr/>
          </p:nvSpPr>
          <p:spPr bwMode="hidden">
            <a:xfrm flipH="1" flipV="1">
              <a:off x="3984"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8" name="Freeform 28"/>
            <p:cNvSpPr>
              <a:spLocks/>
            </p:cNvSpPr>
            <p:nvPr/>
          </p:nvSpPr>
          <p:spPr bwMode="hidden">
            <a:xfrm flipH="1" flipV="1">
              <a:off x="3456" y="3910"/>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50" name="Rectangle 30"/>
          <p:cNvSpPr>
            <a:spLocks noGrp="1" noChangeArrowheads="1"/>
          </p:cNvSpPr>
          <p:nvPr>
            <p:ph type="title"/>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151" name="Rectangle 3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52" name="Rectangle 32"/>
          <p:cNvSpPr>
            <a:spLocks noGrp="1" noChangeArrowheads="1"/>
          </p:cNvSpPr>
          <p:nvPr>
            <p:ph type="dt" sz="half" idx="2"/>
          </p:nvPr>
        </p:nvSpPr>
        <p:spPr bwMode="auto">
          <a:xfrm>
            <a:off x="712788" y="6313488"/>
            <a:ext cx="203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endParaRPr lang="en-US"/>
          </a:p>
        </p:txBody>
      </p:sp>
      <p:sp>
        <p:nvSpPr>
          <p:cNvPr id="5153" name="Rectangle 33"/>
          <p:cNvSpPr>
            <a:spLocks noGrp="1" noChangeArrowheads="1"/>
          </p:cNvSpPr>
          <p:nvPr>
            <p:ph type="ftr" sz="quarter" idx="3"/>
          </p:nvPr>
        </p:nvSpPr>
        <p:spPr bwMode="auto">
          <a:xfrm>
            <a:off x="2819400" y="6096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5154" name="Rectangle 34"/>
          <p:cNvSpPr>
            <a:spLocks noGrp="1" noChangeArrowheads="1"/>
          </p:cNvSpPr>
          <p:nvPr>
            <p:ph type="sldNum" sz="quarter" idx="4"/>
          </p:nvPr>
        </p:nvSpPr>
        <p:spPr bwMode="auto">
          <a:xfrm>
            <a:off x="6934200" y="6313488"/>
            <a:ext cx="1550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fld id="{A868F6DE-890C-4EED-92F1-F6B7E86C4B3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dissolve/>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itchFamily="79" charset="0"/>
        </a:defRPr>
      </a:lvl2pPr>
      <a:lvl3pPr algn="ctr" rtl="0" fontAlgn="base">
        <a:spcBef>
          <a:spcPct val="0"/>
        </a:spcBef>
        <a:spcAft>
          <a:spcPct val="0"/>
        </a:spcAft>
        <a:defRPr sz="4400">
          <a:solidFill>
            <a:schemeClr val="tx2"/>
          </a:solidFill>
          <a:latin typeface="Arial Black" pitchFamily="79" charset="0"/>
        </a:defRPr>
      </a:lvl3pPr>
      <a:lvl4pPr algn="ctr" rtl="0" fontAlgn="base">
        <a:spcBef>
          <a:spcPct val="0"/>
        </a:spcBef>
        <a:spcAft>
          <a:spcPct val="0"/>
        </a:spcAft>
        <a:defRPr sz="4400">
          <a:solidFill>
            <a:schemeClr val="tx2"/>
          </a:solidFill>
          <a:latin typeface="Arial Black" pitchFamily="79" charset="0"/>
        </a:defRPr>
      </a:lvl4pPr>
      <a:lvl5pPr algn="ctr" rtl="0" fontAlgn="base">
        <a:spcBef>
          <a:spcPct val="0"/>
        </a:spcBef>
        <a:spcAft>
          <a:spcPct val="0"/>
        </a:spcAft>
        <a:defRPr sz="4400">
          <a:solidFill>
            <a:schemeClr val="tx2"/>
          </a:solidFill>
          <a:latin typeface="Arial Black" pitchFamily="79" charset="0"/>
        </a:defRPr>
      </a:lvl5pPr>
      <a:lvl6pPr marL="457200" algn="ctr" rtl="0" fontAlgn="base">
        <a:spcBef>
          <a:spcPct val="0"/>
        </a:spcBef>
        <a:spcAft>
          <a:spcPct val="0"/>
        </a:spcAft>
        <a:defRPr sz="4400">
          <a:solidFill>
            <a:schemeClr val="tx2"/>
          </a:solidFill>
          <a:latin typeface="Arial Black" pitchFamily="79" charset="0"/>
        </a:defRPr>
      </a:lvl6pPr>
      <a:lvl7pPr marL="914400" algn="ctr" rtl="0" fontAlgn="base">
        <a:spcBef>
          <a:spcPct val="0"/>
        </a:spcBef>
        <a:spcAft>
          <a:spcPct val="0"/>
        </a:spcAft>
        <a:defRPr sz="4400">
          <a:solidFill>
            <a:schemeClr val="tx2"/>
          </a:solidFill>
          <a:latin typeface="Arial Black" pitchFamily="79" charset="0"/>
        </a:defRPr>
      </a:lvl7pPr>
      <a:lvl8pPr marL="1371600" algn="ctr" rtl="0" fontAlgn="base">
        <a:spcBef>
          <a:spcPct val="0"/>
        </a:spcBef>
        <a:spcAft>
          <a:spcPct val="0"/>
        </a:spcAft>
        <a:defRPr sz="4400">
          <a:solidFill>
            <a:schemeClr val="tx2"/>
          </a:solidFill>
          <a:latin typeface="Arial Black" pitchFamily="79" charset="0"/>
        </a:defRPr>
      </a:lvl8pPr>
      <a:lvl9pPr marL="1828800" algn="ctr" rtl="0" fontAlgn="base">
        <a:spcBef>
          <a:spcPct val="0"/>
        </a:spcBef>
        <a:spcAft>
          <a:spcPct val="0"/>
        </a:spcAft>
        <a:defRPr sz="4400">
          <a:solidFill>
            <a:schemeClr val="tx2"/>
          </a:solidFill>
          <a:latin typeface="Arial Black" pitchFamily="79" charset="0"/>
        </a:defRPr>
      </a:lvl9pPr>
    </p:titleStyle>
    <p:bodyStyle>
      <a:lvl1pPr marL="342900" indent="-342900" algn="l" rtl="0" fontAlgn="base">
        <a:lnSpc>
          <a:spcPct val="90000"/>
        </a:lnSpc>
        <a:spcBef>
          <a:spcPct val="20000"/>
        </a:spcBef>
        <a:spcAft>
          <a:spcPct val="0"/>
        </a:spcAft>
        <a:buClr>
          <a:schemeClr val="folHlink"/>
        </a:buClr>
        <a:buSzPct val="85000"/>
        <a:buFont typeface="Wingdings" pitchFamily="2" charset="2"/>
        <a:buChar char="v"/>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fontAlgn="base">
        <a:lnSpc>
          <a:spcPct val="90000"/>
        </a:lnSpc>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fontAlgn="base">
        <a:lnSpc>
          <a:spcPct val="90000"/>
        </a:lnSpc>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3.bin"/><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16.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4.bin"/><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17.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6.bin"/><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8.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8.bin"/><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9.wmf"/><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018" name="Rectangle 1026"/>
          <p:cNvSpPr>
            <a:spLocks noGrp="1" noChangeArrowheads="1"/>
          </p:cNvSpPr>
          <p:nvPr>
            <p:ph type="body" idx="1"/>
          </p:nvPr>
        </p:nvSpPr>
        <p:spPr>
          <a:xfrm>
            <a:off x="685800" y="1066800"/>
            <a:ext cx="7772400" cy="4876800"/>
          </a:xfrm>
        </p:spPr>
        <p:txBody>
          <a:bodyPr/>
          <a:lstStyle/>
          <a:p>
            <a:pPr eaLnBrk="1" hangingPunct="1">
              <a:lnSpc>
                <a:spcPct val="80000"/>
              </a:lnSpc>
            </a:pPr>
            <a:r>
              <a:rPr lang="en-US" sz="2000"/>
              <a:t>Since voltage is potential energy per unit charge, multiplying a voltage difference by charge yields energy.</a:t>
            </a:r>
          </a:p>
          <a:p>
            <a:pPr eaLnBrk="1" hangingPunct="1">
              <a:lnSpc>
                <a:spcPct val="80000"/>
              </a:lnSpc>
            </a:pPr>
            <a:r>
              <a:rPr lang="en-US" sz="2000"/>
              <a:t>Since current is the rate of flow of charge, multiplying a voltage difference by current yields power, the rate of energy use.</a:t>
            </a:r>
          </a:p>
          <a:p>
            <a:pPr eaLnBrk="1" hangingPunct="1">
              <a:lnSpc>
                <a:spcPct val="80000"/>
              </a:lnSpc>
            </a:pPr>
            <a:r>
              <a:rPr lang="en-US" sz="2000"/>
              <a:t>The power supplied by a source must equal the power dissipated in the resistances.</a:t>
            </a:r>
            <a:endParaRPr lang="en-US" sz="2000">
              <a:sym typeface="Symbol" pitchFamily="18" charset="2"/>
            </a:endParaRPr>
          </a:p>
        </p:txBody>
      </p:sp>
      <p:pic>
        <p:nvPicPr>
          <p:cNvPr id="34819" name="Picture 1029" descr="13_p27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181350"/>
            <a:ext cx="59436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Rectangle 1031"/>
          <p:cNvSpPr>
            <a:spLocks noChangeArrowheads="1"/>
          </p:cNvSpPr>
          <p:nvPr/>
        </p:nvSpPr>
        <p:spPr bwMode="auto">
          <a:xfrm>
            <a:off x="0" y="381000"/>
            <a:ext cx="914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20000"/>
              </a:spcBef>
              <a:buClr>
                <a:schemeClr val="folHlink"/>
              </a:buClr>
              <a:buSzPct val="85000"/>
              <a:buFont typeface="Wingdings" pitchFamily="2" charset="2"/>
              <a:buNone/>
            </a:pPr>
            <a:r>
              <a:rPr lang="en-US" b="1">
                <a:solidFill>
                  <a:schemeClr val="tx2"/>
                </a:solidFill>
                <a:latin typeface="Arial" charset="0"/>
              </a:rPr>
              <a:t>Energy source </a:t>
            </a:r>
            <a:r>
              <a:rPr lang="en-US" b="1">
                <a:solidFill>
                  <a:schemeClr val="tx2"/>
                </a:solidFill>
                <a:latin typeface="Arial" charset="0"/>
                <a:sym typeface="Symbol" pitchFamily="18" charset="2"/>
              </a:rPr>
              <a:t> potential energy  kinetic energy  heat</a:t>
            </a:r>
            <a:endParaRPr lang="en-US" sz="2800" b="1">
              <a:solidFill>
                <a:schemeClr val="tx2"/>
              </a:solidFill>
            </a:endParaRPr>
          </a:p>
        </p:txBody>
      </p:sp>
      <p:graphicFrame>
        <p:nvGraphicFramePr>
          <p:cNvPr id="1878024" name="Object 1032"/>
          <p:cNvGraphicFramePr>
            <a:graphicFrameLocks noChangeAspect="1"/>
          </p:cNvGraphicFramePr>
          <p:nvPr/>
        </p:nvGraphicFramePr>
        <p:xfrm>
          <a:off x="228600" y="3581400"/>
          <a:ext cx="2630488" cy="1884363"/>
        </p:xfrm>
        <a:graphic>
          <a:graphicData uri="http://schemas.openxmlformats.org/presentationml/2006/ole">
            <mc:AlternateContent xmlns:mc="http://schemas.openxmlformats.org/markup-compatibility/2006">
              <mc:Choice xmlns:v="urn:schemas-microsoft-com:vml" Requires="v">
                <p:oleObj spid="_x0000_s1945614" name="Equation" r:id="rId5" imgW="1600200" imgH="1143000" progId="Equation.DSMT4">
                  <p:embed/>
                </p:oleObj>
              </mc:Choice>
              <mc:Fallback>
                <p:oleObj name="Equation" r:id="rId5" imgW="1600200" imgH="1143000" progId="Equation.DSMT4">
                  <p:embed/>
                  <p:pic>
                    <p:nvPicPr>
                      <p:cNvPr id="1878024" name="Object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581400"/>
                        <a:ext cx="2630488" cy="18843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1A968E2-4333-458F-BD28-320E3E5C18D0}"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Rectangle 2"/>
          <p:cNvSpPr>
            <a:spLocks noGrp="1" noChangeArrowheads="1"/>
          </p:cNvSpPr>
          <p:nvPr>
            <p:ph type="body" idx="1"/>
          </p:nvPr>
        </p:nvSpPr>
        <p:spPr>
          <a:xfrm>
            <a:off x="228600" y="762000"/>
            <a:ext cx="8915400" cy="3733800"/>
          </a:xfrm>
        </p:spPr>
        <p:txBody>
          <a:bodyPr/>
          <a:lstStyle/>
          <a:p>
            <a:pPr>
              <a:lnSpc>
                <a:spcPct val="80000"/>
              </a:lnSpc>
              <a:spcBef>
                <a:spcPct val="30000"/>
              </a:spcBef>
            </a:pPr>
            <a:r>
              <a:rPr lang="en-US" sz="2400" b="1" i="1">
                <a:solidFill>
                  <a:schemeClr val="accent1"/>
                </a:solidFill>
              </a:rPr>
              <a:t>Magnetic field lines</a:t>
            </a:r>
            <a:r>
              <a:rPr lang="en-US" sz="2400"/>
              <a:t> produced by a </a:t>
            </a:r>
            <a:r>
              <a:rPr lang="en-US" sz="2400">
                <a:solidFill>
                  <a:srgbClr val="FFBF8A"/>
                </a:solidFill>
              </a:rPr>
              <a:t>magnetic dipole</a:t>
            </a:r>
            <a:r>
              <a:rPr lang="en-US" sz="2400"/>
              <a:t> form a pattern similar to the electric field lines produced by an </a:t>
            </a:r>
            <a:r>
              <a:rPr lang="en-US" sz="2400">
                <a:solidFill>
                  <a:srgbClr val="FFBF8A"/>
                </a:solidFill>
              </a:rPr>
              <a:t>electric dipole</a:t>
            </a:r>
            <a:r>
              <a:rPr lang="en-US" sz="2400"/>
              <a:t>.</a:t>
            </a:r>
          </a:p>
          <a:p>
            <a:pPr lvl="1">
              <a:lnSpc>
                <a:spcPct val="80000"/>
              </a:lnSpc>
              <a:spcBef>
                <a:spcPct val="30000"/>
              </a:spcBef>
            </a:pPr>
            <a:r>
              <a:rPr lang="en-US" sz="2000">
                <a:solidFill>
                  <a:srgbClr val="C6FFD0"/>
                </a:solidFill>
              </a:rPr>
              <a:t>Electric field lines originate on positive charges and terminate on negative charges.</a:t>
            </a:r>
          </a:p>
          <a:p>
            <a:pPr lvl="1">
              <a:lnSpc>
                <a:spcPct val="80000"/>
              </a:lnSpc>
              <a:spcBef>
                <a:spcPct val="30000"/>
              </a:spcBef>
            </a:pPr>
            <a:r>
              <a:rPr lang="en-US" sz="2000">
                <a:solidFill>
                  <a:srgbClr val="C6FFD0"/>
                </a:solidFill>
              </a:rPr>
              <a:t>Magnetic field lines form continuous loops: they emerge from the north pole and enter through the south pole, pointing from the north pole to the south pole outside the magnet.</a:t>
            </a:r>
          </a:p>
          <a:p>
            <a:pPr lvl="1">
              <a:lnSpc>
                <a:spcPct val="80000"/>
              </a:lnSpc>
              <a:spcBef>
                <a:spcPct val="30000"/>
              </a:spcBef>
            </a:pPr>
            <a:r>
              <a:rPr lang="en-US" sz="2000">
                <a:solidFill>
                  <a:srgbClr val="C6FFD0"/>
                </a:solidFill>
              </a:rPr>
              <a:t>Inside the magnet, they point from the south pole to the north pole.</a:t>
            </a:r>
          </a:p>
        </p:txBody>
      </p:sp>
      <p:pic>
        <p:nvPicPr>
          <p:cNvPr id="1883139" name="Picture 3" descr="14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73450"/>
            <a:ext cx="67818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762000" y="152400"/>
            <a:ext cx="7772400" cy="457200"/>
          </a:xfrm>
        </p:spPr>
        <p:txBody>
          <a:bodyPr/>
          <a:lstStyle/>
          <a:p>
            <a:r>
              <a:rPr lang="en-US" altLang="ja-JP">
                <a:ea typeface="ＭＳ Ｐゴシック" pitchFamily="34" charset="-128"/>
              </a:rPr>
              <a:t>Magnetic Monopoles</a:t>
            </a:r>
          </a:p>
        </p:txBody>
      </p:sp>
      <p:sp>
        <p:nvSpPr>
          <p:cNvPr id="332803" name="Rectangle 1027"/>
          <p:cNvSpPr>
            <a:spLocks noGrp="1" noChangeArrowheads="1"/>
          </p:cNvSpPr>
          <p:nvPr>
            <p:ph type="body" sz="half" idx="1"/>
          </p:nvPr>
        </p:nvSpPr>
        <p:spPr bwMode="auto">
          <a:xfrm>
            <a:off x="533400" y="1981200"/>
            <a:ext cx="8382000"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25400" rIns="63500" bIns="25400" numCol="1" anchor="t" anchorCtr="0" compatLnSpc="1">
            <a:prstTxWarp prst="textNoShape">
              <a:avLst/>
            </a:prstTxWarp>
            <a:spAutoFit/>
          </a:bodyPr>
          <a:lstStyle/>
          <a:p>
            <a:pPr>
              <a:spcBef>
                <a:spcPct val="44000"/>
              </a:spcBef>
            </a:pPr>
            <a:r>
              <a:rPr lang="en-US" altLang="ja-JP" sz="1800" b="1">
                <a:ea typeface="ＭＳ Ｐゴシック" pitchFamily="34" charset="-128"/>
              </a:rPr>
              <a:t>How can you isolate this magnetic charge? </a:t>
            </a:r>
            <a:r>
              <a:rPr lang="en-US" altLang="ja-JP" sz="2000">
                <a:ea typeface="ＭＳ Ｐゴシック" pitchFamily="34" charset="-128"/>
              </a:rPr>
              <a:t>Try cutting a bar magnet in half.</a:t>
            </a:r>
          </a:p>
        </p:txBody>
      </p:sp>
      <p:sp>
        <p:nvSpPr>
          <p:cNvPr id="332804" name="Rectangle 1028"/>
          <p:cNvSpPr>
            <a:spLocks noChangeArrowheads="1"/>
          </p:cNvSpPr>
          <p:nvPr/>
        </p:nvSpPr>
        <p:spPr bwMode="auto">
          <a:xfrm>
            <a:off x="228600" y="6532563"/>
            <a:ext cx="868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25400" rIns="63500" bIns="25400">
            <a:spAutoFit/>
          </a:bodyPr>
          <a:lstStyle/>
          <a:p>
            <a:pPr marL="342900" indent="-342900">
              <a:lnSpc>
                <a:spcPct val="90000"/>
              </a:lnSpc>
              <a:spcBef>
                <a:spcPct val="45000"/>
              </a:spcBef>
              <a:buFontTx/>
              <a:buChar char="•"/>
            </a:pPr>
            <a:r>
              <a:rPr lang="en-US" altLang="ja-JP" sz="2000" i="0">
                <a:ea typeface="ＭＳ Ｐゴシック" pitchFamily="34" charset="-128"/>
              </a:rPr>
              <a:t>In fact </a:t>
            </a:r>
            <a:r>
              <a:rPr lang="en-US" altLang="ja-JP" sz="2000" b="1">
                <a:ea typeface="ＭＳ Ｐゴシック" pitchFamily="34" charset="-128"/>
              </a:rPr>
              <a:t>no</a:t>
            </a:r>
            <a:r>
              <a:rPr lang="en-US" altLang="ja-JP" sz="2000" i="0">
                <a:ea typeface="ＭＳ Ｐゴシック" pitchFamily="34" charset="-128"/>
              </a:rPr>
              <a:t> attempt has been successful in finding magnetic monopoles in nature.</a:t>
            </a:r>
            <a:r>
              <a:rPr lang="en-US" altLang="ja-JP" sz="2000" b="1" i="0">
                <a:ea typeface="ＭＳ Ｐゴシック" pitchFamily="34" charset="-128"/>
              </a:rPr>
              <a:t>  </a:t>
            </a:r>
          </a:p>
        </p:txBody>
      </p:sp>
      <p:sp>
        <p:nvSpPr>
          <p:cNvPr id="332805" name="Text Box 1029"/>
          <p:cNvSpPr txBox="1">
            <a:spLocks noChangeArrowheads="1"/>
          </p:cNvSpPr>
          <p:nvPr/>
        </p:nvSpPr>
        <p:spPr bwMode="auto">
          <a:xfrm>
            <a:off x="533400" y="762000"/>
            <a:ext cx="807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44000"/>
              </a:spcBef>
              <a:buClr>
                <a:schemeClr val="tx1"/>
              </a:buClr>
              <a:buFontTx/>
              <a:buChar char="•"/>
            </a:pPr>
            <a:r>
              <a:rPr lang="ja-JP" altLang="en-US" sz="2000" b="1" i="0">
                <a:latin typeface="Arial" pitchFamily="34" charset="0"/>
                <a:ea typeface="ＭＳ Ｐゴシック" pitchFamily="34" charset="-128"/>
              </a:rPr>
              <a:t> </a:t>
            </a:r>
            <a:r>
              <a:rPr lang="en-US" altLang="ja-JP" sz="2000" i="0">
                <a:ea typeface="ＭＳ Ｐゴシック" pitchFamily="34" charset="-128"/>
              </a:rPr>
              <a:t>Does there exist </a:t>
            </a:r>
            <a:r>
              <a:rPr lang="en-US" altLang="ja-JP" sz="2000">
                <a:ea typeface="ＭＳ Ｐゴシック" pitchFamily="34" charset="-128"/>
              </a:rPr>
              <a:t>magnetic charge</a:t>
            </a:r>
            <a:r>
              <a:rPr lang="en-US" altLang="ja-JP" sz="2000" i="0">
                <a:ea typeface="ＭＳ Ｐゴシック" pitchFamily="34" charset="-128"/>
              </a:rPr>
              <a:t>, just like electric charge?  An entity which carried such magnetic charge would be called a </a:t>
            </a:r>
            <a:r>
              <a:rPr lang="en-US" altLang="ja-JP" sz="2000" b="1">
                <a:ea typeface="ＭＳ Ｐゴシック" pitchFamily="34" charset="-128"/>
              </a:rPr>
              <a:t>magnetic monopole</a:t>
            </a:r>
            <a:r>
              <a:rPr lang="en-US" altLang="ja-JP" sz="2000" i="0">
                <a:ea typeface="ＭＳ Ｐゴシック" pitchFamily="34" charset="-128"/>
              </a:rPr>
              <a:t> (having + or - magnetic charge).</a:t>
            </a:r>
          </a:p>
        </p:txBody>
      </p:sp>
      <p:pic>
        <p:nvPicPr>
          <p:cNvPr id="332806" name="Picture 1030" descr="c19_04"/>
          <p:cNvPicPr>
            <a:picLocks noGrp="1" noChangeAspect="1" noChangeArrowheads="1"/>
          </p:cNvPicPr>
          <p:nvPr/>
        </p:nvPicPr>
        <p:blipFill>
          <a:blip r:embed="rId3">
            <a:extLst>
              <a:ext uri="{28A0092B-C50C-407E-A947-70E740481C1C}">
                <a14:useLocalDpi xmlns:a14="http://schemas.microsoft.com/office/drawing/2010/main" val="0"/>
              </a:ext>
            </a:extLst>
          </a:blip>
          <a:srcRect l="15277" t="4716" r="18056" b="57875"/>
          <a:stretch>
            <a:fillRect/>
          </a:stretch>
        </p:blipFill>
        <p:spPr bwMode="auto">
          <a:xfrm>
            <a:off x="533400" y="2590800"/>
            <a:ext cx="3657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7" name="Picture 1031" descr="c19_0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61504"/>
          <a:stretch>
            <a:fillRect/>
          </a:stretch>
        </p:blipFill>
        <p:spPr bwMode="auto">
          <a:xfrm>
            <a:off x="2971800" y="4114800"/>
            <a:ext cx="5867400" cy="159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8" name="AutoShape 1032"/>
          <p:cNvSpPr>
            <a:spLocks noChangeArrowheads="1"/>
          </p:cNvSpPr>
          <p:nvPr/>
        </p:nvSpPr>
        <p:spPr bwMode="auto">
          <a:xfrm rot="5400000">
            <a:off x="2209800" y="4343400"/>
            <a:ext cx="457200" cy="304800"/>
          </a:xfrm>
          <a:custGeom>
            <a:avLst/>
            <a:gdLst>
              <a:gd name="T0" fmla="*/ 2147483647 w 21600"/>
              <a:gd name="T1" fmla="*/ 0 h 21600"/>
              <a:gd name="T2" fmla="*/ 1858147504 w 21600"/>
              <a:gd name="T3" fmla="*/ 285481108 h 21600"/>
              <a:gd name="T4" fmla="*/ 0 w 21600"/>
              <a:gd name="T5" fmla="*/ 713741322 h 21600"/>
              <a:gd name="T6" fmla="*/ 1858147504 w 21600"/>
              <a:gd name="T7" fmla="*/ 856442309 h 21600"/>
              <a:gd name="T8" fmla="*/ 2147483647 w 21600"/>
              <a:gd name="T9" fmla="*/ 594752864 h 21600"/>
              <a:gd name="T10" fmla="*/ 2147483647 w 21600"/>
              <a:gd name="T11" fmla="*/ 28548110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32809" name="Freeform 1033"/>
          <p:cNvSpPr>
            <a:spLocks/>
          </p:cNvSpPr>
          <p:nvPr/>
        </p:nvSpPr>
        <p:spPr bwMode="auto">
          <a:xfrm>
            <a:off x="5710238" y="3522663"/>
            <a:ext cx="279400" cy="2262187"/>
          </a:xfrm>
          <a:custGeom>
            <a:avLst/>
            <a:gdLst>
              <a:gd name="T0" fmla="*/ 2147483647 w 176"/>
              <a:gd name="T1" fmla="*/ 0 h 1425"/>
              <a:gd name="T2" fmla="*/ 2147483647 w 176"/>
              <a:gd name="T3" fmla="*/ 2147483647 h 1425"/>
              <a:gd name="T4" fmla="*/ 2147483647 w 176"/>
              <a:gd name="T5" fmla="*/ 2147483647 h 1425"/>
              <a:gd name="T6" fmla="*/ 2147483647 w 176"/>
              <a:gd name="T7" fmla="*/ 2147483647 h 1425"/>
              <a:gd name="T8" fmla="*/ 2147483647 w 176"/>
              <a:gd name="T9" fmla="*/ 2147483647 h 1425"/>
              <a:gd name="T10" fmla="*/ 2147483647 w 176"/>
              <a:gd name="T11" fmla="*/ 2147483647 h 1425"/>
              <a:gd name="T12" fmla="*/ 2147483647 w 176"/>
              <a:gd name="T13" fmla="*/ 2147483647 h 1425"/>
              <a:gd name="T14" fmla="*/ 2147483647 w 176"/>
              <a:gd name="T15" fmla="*/ 2147483647 h 1425"/>
              <a:gd name="T16" fmla="*/ 2147483647 w 176"/>
              <a:gd name="T17" fmla="*/ 2147483647 h 1425"/>
              <a:gd name="T18" fmla="*/ 2147483647 w 176"/>
              <a:gd name="T19" fmla="*/ 2147483647 h 1425"/>
              <a:gd name="T20" fmla="*/ 2147483647 w 176"/>
              <a:gd name="T21" fmla="*/ 2147483647 h 1425"/>
              <a:gd name="T22" fmla="*/ 2147483647 w 176"/>
              <a:gd name="T23" fmla="*/ 2147483647 h 1425"/>
              <a:gd name="T24" fmla="*/ 2147483647 w 176"/>
              <a:gd name="T25" fmla="*/ 2147483647 h 1425"/>
              <a:gd name="T26" fmla="*/ 2147483647 w 176"/>
              <a:gd name="T27" fmla="*/ 2147483647 h 1425"/>
              <a:gd name="T28" fmla="*/ 2147483647 w 176"/>
              <a:gd name="T29" fmla="*/ 2147483647 h 1425"/>
              <a:gd name="T30" fmla="*/ 2147483647 w 176"/>
              <a:gd name="T31" fmla="*/ 2147483647 h 1425"/>
              <a:gd name="T32" fmla="*/ 2147483647 w 176"/>
              <a:gd name="T33" fmla="*/ 2147483647 h 1425"/>
              <a:gd name="T34" fmla="*/ 2147483647 w 176"/>
              <a:gd name="T35" fmla="*/ 2147483647 h 1425"/>
              <a:gd name="T36" fmla="*/ 2147483647 w 176"/>
              <a:gd name="T37" fmla="*/ 2147483647 h 1425"/>
              <a:gd name="T38" fmla="*/ 2147483647 w 176"/>
              <a:gd name="T39" fmla="*/ 2147483647 h 1425"/>
              <a:gd name="T40" fmla="*/ 2147483647 w 176"/>
              <a:gd name="T41" fmla="*/ 2147483647 h 14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1425"/>
              <a:gd name="T65" fmla="*/ 176 w 176"/>
              <a:gd name="T66" fmla="*/ 1425 h 14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1425">
                <a:moveTo>
                  <a:pt x="144" y="0"/>
                </a:moveTo>
                <a:cubicBezTo>
                  <a:pt x="114" y="20"/>
                  <a:pt x="83" y="35"/>
                  <a:pt x="53" y="55"/>
                </a:cubicBezTo>
                <a:cubicBezTo>
                  <a:pt x="45" y="67"/>
                  <a:pt x="37" y="79"/>
                  <a:pt x="29" y="91"/>
                </a:cubicBezTo>
                <a:cubicBezTo>
                  <a:pt x="0" y="135"/>
                  <a:pt x="77" y="215"/>
                  <a:pt x="102" y="249"/>
                </a:cubicBezTo>
                <a:cubicBezTo>
                  <a:pt x="104" y="255"/>
                  <a:pt x="105" y="261"/>
                  <a:pt x="108" y="267"/>
                </a:cubicBezTo>
                <a:cubicBezTo>
                  <a:pt x="111" y="273"/>
                  <a:pt x="117" y="278"/>
                  <a:pt x="120" y="285"/>
                </a:cubicBezTo>
                <a:cubicBezTo>
                  <a:pt x="125" y="297"/>
                  <a:pt x="132" y="321"/>
                  <a:pt x="132" y="321"/>
                </a:cubicBezTo>
                <a:cubicBezTo>
                  <a:pt x="125" y="413"/>
                  <a:pt x="134" y="375"/>
                  <a:pt x="114" y="437"/>
                </a:cubicBezTo>
                <a:cubicBezTo>
                  <a:pt x="109" y="451"/>
                  <a:pt x="89" y="473"/>
                  <a:pt x="89" y="473"/>
                </a:cubicBezTo>
                <a:cubicBezTo>
                  <a:pt x="67" y="538"/>
                  <a:pt x="69" y="519"/>
                  <a:pt x="83" y="625"/>
                </a:cubicBezTo>
                <a:cubicBezTo>
                  <a:pt x="85" y="640"/>
                  <a:pt x="107" y="665"/>
                  <a:pt x="114" y="679"/>
                </a:cubicBezTo>
                <a:cubicBezTo>
                  <a:pt x="127" y="705"/>
                  <a:pt x="137" y="730"/>
                  <a:pt x="144" y="758"/>
                </a:cubicBezTo>
                <a:cubicBezTo>
                  <a:pt x="140" y="843"/>
                  <a:pt x="137" y="903"/>
                  <a:pt x="89" y="970"/>
                </a:cubicBezTo>
                <a:cubicBezTo>
                  <a:pt x="82" y="1011"/>
                  <a:pt x="65" y="1059"/>
                  <a:pt x="89" y="1098"/>
                </a:cubicBezTo>
                <a:cubicBezTo>
                  <a:pt x="98" y="1113"/>
                  <a:pt x="110" y="1126"/>
                  <a:pt x="120" y="1140"/>
                </a:cubicBezTo>
                <a:cubicBezTo>
                  <a:pt x="128" y="1152"/>
                  <a:pt x="144" y="1176"/>
                  <a:pt x="144" y="1176"/>
                </a:cubicBezTo>
                <a:cubicBezTo>
                  <a:pt x="164" y="1239"/>
                  <a:pt x="133" y="1149"/>
                  <a:pt x="162" y="1213"/>
                </a:cubicBezTo>
                <a:cubicBezTo>
                  <a:pt x="167" y="1225"/>
                  <a:pt x="174" y="1249"/>
                  <a:pt x="174" y="1249"/>
                </a:cubicBezTo>
                <a:cubicBezTo>
                  <a:pt x="167" y="1335"/>
                  <a:pt x="176" y="1299"/>
                  <a:pt x="156" y="1358"/>
                </a:cubicBezTo>
                <a:cubicBezTo>
                  <a:pt x="156" y="1359"/>
                  <a:pt x="115" y="1400"/>
                  <a:pt x="108" y="1407"/>
                </a:cubicBezTo>
                <a:cubicBezTo>
                  <a:pt x="99" y="1415"/>
                  <a:pt x="77" y="1425"/>
                  <a:pt x="77" y="142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090"/>
          <p:cNvGrpSpPr>
            <a:grpSpLocks/>
          </p:cNvGrpSpPr>
          <p:nvPr/>
        </p:nvGrpSpPr>
        <p:grpSpPr bwMode="auto">
          <a:xfrm>
            <a:off x="5715000" y="2362200"/>
            <a:ext cx="3124200" cy="1219200"/>
            <a:chOff x="288" y="3312"/>
            <a:chExt cx="1968" cy="768"/>
          </a:xfrm>
        </p:grpSpPr>
        <p:grpSp>
          <p:nvGrpSpPr>
            <p:cNvPr id="13353" name="Group 1034"/>
            <p:cNvGrpSpPr>
              <a:grpSpLocks/>
            </p:cNvGrpSpPr>
            <p:nvPr/>
          </p:nvGrpSpPr>
          <p:grpSpPr bwMode="auto">
            <a:xfrm>
              <a:off x="288" y="3312"/>
              <a:ext cx="576" cy="768"/>
              <a:chOff x="3024" y="3360"/>
              <a:chExt cx="576" cy="768"/>
            </a:xfrm>
          </p:grpSpPr>
          <p:sp>
            <p:nvSpPr>
              <p:cNvPr id="13375" name="Oval 1035"/>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76" name="Oval 1036"/>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77" name="Rectangle 1037"/>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78" name="Line 1038"/>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79" name="Line 1039"/>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0" name="Line 1040"/>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54" name="Group 1041"/>
            <p:cNvGrpSpPr>
              <a:grpSpLocks/>
            </p:cNvGrpSpPr>
            <p:nvPr/>
          </p:nvGrpSpPr>
          <p:grpSpPr bwMode="auto">
            <a:xfrm>
              <a:off x="1200" y="3312"/>
              <a:ext cx="576" cy="768"/>
              <a:chOff x="3024" y="3360"/>
              <a:chExt cx="576" cy="768"/>
            </a:xfrm>
          </p:grpSpPr>
          <p:sp>
            <p:nvSpPr>
              <p:cNvPr id="13369" name="Oval 1042"/>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70" name="Oval 1043"/>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71" name="Rectangle 1044"/>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72" name="Line 1045"/>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73" name="Line 1046"/>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4" name="Line 1047"/>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55" name="Group 1048"/>
            <p:cNvGrpSpPr>
              <a:grpSpLocks/>
            </p:cNvGrpSpPr>
            <p:nvPr/>
          </p:nvGrpSpPr>
          <p:grpSpPr bwMode="auto">
            <a:xfrm>
              <a:off x="720" y="3312"/>
              <a:ext cx="576" cy="768"/>
              <a:chOff x="3024" y="3360"/>
              <a:chExt cx="576" cy="768"/>
            </a:xfrm>
          </p:grpSpPr>
          <p:sp>
            <p:nvSpPr>
              <p:cNvPr id="13363" name="Oval 1049"/>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64" name="Oval 1050"/>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65" name="Rectangle 1051"/>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66" name="Line 1052"/>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67" name="Line 1053"/>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8" name="Line 1054"/>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56" name="Group 1055"/>
            <p:cNvGrpSpPr>
              <a:grpSpLocks/>
            </p:cNvGrpSpPr>
            <p:nvPr/>
          </p:nvGrpSpPr>
          <p:grpSpPr bwMode="auto">
            <a:xfrm>
              <a:off x="1680" y="3312"/>
              <a:ext cx="576" cy="768"/>
              <a:chOff x="3024" y="3360"/>
              <a:chExt cx="576" cy="768"/>
            </a:xfrm>
          </p:grpSpPr>
          <p:sp>
            <p:nvSpPr>
              <p:cNvPr id="13357" name="Oval 1056"/>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58" name="Oval 1057"/>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9" name="Rectangle 1058"/>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60" name="Line 1059"/>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61" name="Line 1060"/>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2" name="Line 1061"/>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7" name="Group 1091"/>
          <p:cNvGrpSpPr>
            <a:grpSpLocks/>
          </p:cNvGrpSpPr>
          <p:nvPr/>
        </p:nvGrpSpPr>
        <p:grpSpPr bwMode="auto">
          <a:xfrm>
            <a:off x="2895600" y="5334000"/>
            <a:ext cx="1600200" cy="1219200"/>
            <a:chOff x="2640" y="3312"/>
            <a:chExt cx="1008" cy="768"/>
          </a:xfrm>
        </p:grpSpPr>
        <p:grpSp>
          <p:nvGrpSpPr>
            <p:cNvPr id="13339" name="Group 1062"/>
            <p:cNvGrpSpPr>
              <a:grpSpLocks/>
            </p:cNvGrpSpPr>
            <p:nvPr/>
          </p:nvGrpSpPr>
          <p:grpSpPr bwMode="auto">
            <a:xfrm>
              <a:off x="2640" y="3312"/>
              <a:ext cx="576" cy="768"/>
              <a:chOff x="3024" y="3360"/>
              <a:chExt cx="576" cy="768"/>
            </a:xfrm>
          </p:grpSpPr>
          <p:sp>
            <p:nvSpPr>
              <p:cNvPr id="13347" name="Oval 1063"/>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48" name="Oval 1064"/>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9" name="Rectangle 1065"/>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50" name="Line 1066"/>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1" name="Line 1067"/>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2" name="Line 1068"/>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40" name="Group 1069"/>
            <p:cNvGrpSpPr>
              <a:grpSpLocks/>
            </p:cNvGrpSpPr>
            <p:nvPr/>
          </p:nvGrpSpPr>
          <p:grpSpPr bwMode="auto">
            <a:xfrm>
              <a:off x="3072" y="3312"/>
              <a:ext cx="576" cy="768"/>
              <a:chOff x="3024" y="3360"/>
              <a:chExt cx="576" cy="768"/>
            </a:xfrm>
          </p:grpSpPr>
          <p:sp>
            <p:nvSpPr>
              <p:cNvPr id="13341" name="Oval 1070"/>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42" name="Oval 1071"/>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3" name="Rectangle 1072"/>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44" name="Line 1073"/>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5" name="Line 1074"/>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6" name="Line 1075"/>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0" name="Group 1092"/>
          <p:cNvGrpSpPr>
            <a:grpSpLocks/>
          </p:cNvGrpSpPr>
          <p:nvPr/>
        </p:nvGrpSpPr>
        <p:grpSpPr bwMode="auto">
          <a:xfrm>
            <a:off x="6400800" y="5257800"/>
            <a:ext cx="1600200" cy="1219200"/>
            <a:chOff x="4368" y="3312"/>
            <a:chExt cx="1008" cy="768"/>
          </a:xfrm>
        </p:grpSpPr>
        <p:grpSp>
          <p:nvGrpSpPr>
            <p:cNvPr id="13325" name="Group 1076"/>
            <p:cNvGrpSpPr>
              <a:grpSpLocks/>
            </p:cNvGrpSpPr>
            <p:nvPr/>
          </p:nvGrpSpPr>
          <p:grpSpPr bwMode="auto">
            <a:xfrm>
              <a:off x="4368" y="3312"/>
              <a:ext cx="576" cy="768"/>
              <a:chOff x="3024" y="3360"/>
              <a:chExt cx="576" cy="768"/>
            </a:xfrm>
          </p:grpSpPr>
          <p:sp>
            <p:nvSpPr>
              <p:cNvPr id="13333" name="Oval 1077"/>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34" name="Oval 1078"/>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5" name="Rectangle 1079"/>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36" name="Line 1080"/>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7" name="Line 1081"/>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8" name="Line 1082"/>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26" name="Group 1083"/>
            <p:cNvGrpSpPr>
              <a:grpSpLocks/>
            </p:cNvGrpSpPr>
            <p:nvPr/>
          </p:nvGrpSpPr>
          <p:grpSpPr bwMode="auto">
            <a:xfrm>
              <a:off x="4800" y="3312"/>
              <a:ext cx="576" cy="768"/>
              <a:chOff x="3024" y="3360"/>
              <a:chExt cx="576" cy="768"/>
            </a:xfrm>
          </p:grpSpPr>
          <p:sp>
            <p:nvSpPr>
              <p:cNvPr id="13327" name="Oval 1084"/>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28" name="Oval 1085"/>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9" name="Rectangle 1086"/>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30" name="Line 1087"/>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1" name="Line 1088"/>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 name="Line 1089"/>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2575378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32805"/>
                                        </p:tgtEl>
                                        <p:attrNameLst>
                                          <p:attrName>style.visibility</p:attrName>
                                        </p:attrNameLst>
                                      </p:cBhvr>
                                      <p:to>
                                        <p:strVal val="visible"/>
                                      </p:to>
                                    </p:set>
                                    <p:animEffect transition="in" filter="dissolve">
                                      <p:cBhvr>
                                        <p:cTn id="7" dur="500"/>
                                        <p:tgtEl>
                                          <p:spTgt spid="332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2803">
                                            <p:txEl>
                                              <p:pRg st="0" end="0"/>
                                            </p:txEl>
                                          </p:spTgt>
                                        </p:tgtEl>
                                        <p:attrNameLst>
                                          <p:attrName>style.visibility</p:attrName>
                                        </p:attrNameLst>
                                      </p:cBhvr>
                                      <p:to>
                                        <p:strVal val="visible"/>
                                      </p:to>
                                    </p:set>
                                    <p:anim calcmode="lin" valueType="num">
                                      <p:cBhvr additive="base">
                                        <p:cTn id="12" dur="500" fill="hold"/>
                                        <p:tgtEl>
                                          <p:spTgt spid="3328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280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332806"/>
                                        </p:tgtEl>
                                        <p:attrNameLst>
                                          <p:attrName>style.visibility</p:attrName>
                                        </p:attrNameLst>
                                      </p:cBhvr>
                                      <p:to>
                                        <p:strVal val="visible"/>
                                      </p:to>
                                    </p:set>
                                    <p:anim calcmode="lin" valueType="num">
                                      <p:cBhvr additive="base">
                                        <p:cTn id="17" dur="500" fill="hold"/>
                                        <p:tgtEl>
                                          <p:spTgt spid="332806"/>
                                        </p:tgtEl>
                                        <p:attrNameLst>
                                          <p:attrName>ppt_x</p:attrName>
                                        </p:attrNameLst>
                                      </p:cBhvr>
                                      <p:tavLst>
                                        <p:tav tm="0">
                                          <p:val>
                                            <p:strVal val="#ppt_x"/>
                                          </p:val>
                                        </p:tav>
                                        <p:tav tm="100000">
                                          <p:val>
                                            <p:strVal val="#ppt_x"/>
                                          </p:val>
                                        </p:tav>
                                      </p:tavLst>
                                    </p:anim>
                                    <p:anim calcmode="lin" valueType="num">
                                      <p:cBhvr additive="base">
                                        <p:cTn id="18" dur="500" fill="hold"/>
                                        <p:tgtEl>
                                          <p:spTgt spid="33280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32808"/>
                                        </p:tgtEl>
                                        <p:attrNameLst>
                                          <p:attrName>style.visibility</p:attrName>
                                        </p:attrNameLst>
                                      </p:cBhvr>
                                      <p:to>
                                        <p:strVal val="visible"/>
                                      </p:to>
                                    </p:set>
                                    <p:animEffect transition="in" filter="blinds(horizontal)">
                                      <p:cBhvr>
                                        <p:cTn id="23" dur="500"/>
                                        <p:tgtEl>
                                          <p:spTgt spid="332808"/>
                                        </p:tgtEl>
                                      </p:cBhvr>
                                    </p:animEffect>
                                  </p:childTnLst>
                                </p:cTn>
                              </p:par>
                            </p:childTnLst>
                          </p:cTn>
                        </p:par>
                        <p:par>
                          <p:cTn id="24" fill="hold" nodeType="afterGroup">
                            <p:stCondLst>
                              <p:cond delay="500"/>
                            </p:stCondLst>
                            <p:childTnLst>
                              <p:par>
                                <p:cTn id="25" presetID="3" presetClass="entr" presetSubtype="10" fill="hold" nodeType="afterEffect">
                                  <p:stCondLst>
                                    <p:cond delay="0"/>
                                  </p:stCondLst>
                                  <p:childTnLst>
                                    <p:set>
                                      <p:cBhvr>
                                        <p:cTn id="26" dur="1" fill="hold">
                                          <p:stCondLst>
                                            <p:cond delay="0"/>
                                          </p:stCondLst>
                                        </p:cTn>
                                        <p:tgtEl>
                                          <p:spTgt spid="332807"/>
                                        </p:tgtEl>
                                        <p:attrNameLst>
                                          <p:attrName>style.visibility</p:attrName>
                                        </p:attrNameLst>
                                      </p:cBhvr>
                                      <p:to>
                                        <p:strVal val="visible"/>
                                      </p:to>
                                    </p:set>
                                    <p:animEffect transition="in" filter="blinds(horizontal)">
                                      <p:cBhvr>
                                        <p:cTn id="27" dur="500"/>
                                        <p:tgtEl>
                                          <p:spTgt spid="332807"/>
                                        </p:tgtEl>
                                      </p:cBhvr>
                                    </p:animEffect>
                                  </p:childTnLst>
                                </p:cTn>
                              </p:par>
                            </p:childTnLst>
                          </p:cTn>
                        </p:par>
                        <p:par>
                          <p:cTn id="28" fill="hold" nodeType="withGroup">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332809"/>
                                        </p:tgtEl>
                                        <p:attrNameLst>
                                          <p:attrName>style.visibility</p:attrName>
                                        </p:attrNameLst>
                                      </p:cBhvr>
                                      <p:to>
                                        <p:strVal val="visible"/>
                                      </p:to>
                                    </p:set>
                                    <p:anim calcmode="lin" valueType="num">
                                      <p:cBhvr additive="base">
                                        <p:cTn id="31" dur="500" fill="hold"/>
                                        <p:tgtEl>
                                          <p:spTgt spid="332809"/>
                                        </p:tgtEl>
                                        <p:attrNameLst>
                                          <p:attrName>ppt_x</p:attrName>
                                        </p:attrNameLst>
                                      </p:cBhvr>
                                      <p:tavLst>
                                        <p:tav tm="0">
                                          <p:val>
                                            <p:strVal val="0-#ppt_w/2"/>
                                          </p:val>
                                        </p:tav>
                                        <p:tav tm="100000">
                                          <p:val>
                                            <p:strVal val="#ppt_x"/>
                                          </p:val>
                                        </p:tav>
                                      </p:tavLst>
                                    </p:anim>
                                    <p:anim calcmode="lin" valueType="num">
                                      <p:cBhvr additive="base">
                                        <p:cTn id="32" dur="500" fill="hold"/>
                                        <p:tgtEl>
                                          <p:spTgt spid="332809"/>
                                        </p:tgtEl>
                                        <p:attrNameLst>
                                          <p:attrName>ppt_y</p:attrName>
                                        </p:attrNameLst>
                                      </p:cBhvr>
                                      <p:tavLst>
                                        <p:tav tm="0">
                                          <p:val>
                                            <p:strVal val="#ppt_y"/>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par>
                          <p:cTn id="39" fill="hold" nodeType="withGroup">
                            <p:stCondLst>
                              <p:cond delay="1500"/>
                            </p:stCondLst>
                            <p:childTnLst>
                              <p:par>
                                <p:cTn id="40" presetID="2" presetClass="entr" presetSubtype="4" fill="hold" grpId="0" nodeType="afterEffect">
                                  <p:stCondLst>
                                    <p:cond delay="0"/>
                                  </p:stCondLst>
                                  <p:childTnLst>
                                    <p:set>
                                      <p:cBhvr>
                                        <p:cTn id="41" dur="1" fill="hold">
                                          <p:stCondLst>
                                            <p:cond delay="0"/>
                                          </p:stCondLst>
                                        </p:cTn>
                                        <p:tgtEl>
                                          <p:spTgt spid="332804"/>
                                        </p:tgtEl>
                                        <p:attrNameLst>
                                          <p:attrName>style.visibility</p:attrName>
                                        </p:attrNameLst>
                                      </p:cBhvr>
                                      <p:to>
                                        <p:strVal val="visible"/>
                                      </p:to>
                                    </p:set>
                                    <p:anim calcmode="lin" valueType="num">
                                      <p:cBhvr additive="base">
                                        <p:cTn id="42" dur="500" fill="hold"/>
                                        <p:tgtEl>
                                          <p:spTgt spid="332804"/>
                                        </p:tgtEl>
                                        <p:attrNameLst>
                                          <p:attrName>ppt_x</p:attrName>
                                        </p:attrNameLst>
                                      </p:cBhvr>
                                      <p:tavLst>
                                        <p:tav tm="0">
                                          <p:val>
                                            <p:strVal val="#ppt_x"/>
                                          </p:val>
                                        </p:tav>
                                        <p:tav tm="100000">
                                          <p:val>
                                            <p:strVal val="#ppt_x"/>
                                          </p:val>
                                        </p:tav>
                                      </p:tavLst>
                                    </p:anim>
                                    <p:anim calcmode="lin" valueType="num">
                                      <p:cBhvr additive="base">
                                        <p:cTn id="43" dur="500" fill="hold"/>
                                        <p:tgtEl>
                                          <p:spTgt spid="332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autoUpdateAnimBg="0"/>
      <p:bldP spid="332804" grpId="0" autoUpdateAnimBg="0"/>
      <p:bldP spid="332805" grpId="0" autoUpdateAnimBg="0"/>
      <p:bldP spid="332808" grpId="0" animBg="1"/>
      <p:bldP spid="3328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234" name="Rectangle 2"/>
          <p:cNvSpPr>
            <a:spLocks noGrp="1" noChangeArrowheads="1"/>
          </p:cNvSpPr>
          <p:nvPr>
            <p:ph type="body" idx="1"/>
          </p:nvPr>
        </p:nvSpPr>
        <p:spPr>
          <a:xfrm>
            <a:off x="228600" y="1447800"/>
            <a:ext cx="8915400" cy="838200"/>
          </a:xfrm>
        </p:spPr>
        <p:txBody>
          <a:bodyPr/>
          <a:lstStyle/>
          <a:p>
            <a:pPr>
              <a:lnSpc>
                <a:spcPct val="80000"/>
              </a:lnSpc>
              <a:spcBef>
                <a:spcPct val="30000"/>
              </a:spcBef>
            </a:pPr>
            <a:r>
              <a:rPr lang="en-US" sz="2400"/>
              <a:t>The north (</a:t>
            </a:r>
            <a:r>
              <a:rPr lang="en-US" sz="2400" b="1" i="1"/>
              <a:t>north-seeking</a:t>
            </a:r>
            <a:r>
              <a:rPr lang="en-US" sz="2400"/>
              <a:t>) pole of a compass needle points toward the Earth’s “North Pole.”</a:t>
            </a:r>
            <a:endParaRPr lang="en-US" sz="2400">
              <a:solidFill>
                <a:srgbClr val="C6FFD0"/>
              </a:solidFill>
            </a:endParaRPr>
          </a:p>
        </p:txBody>
      </p:sp>
      <p:sp>
        <p:nvSpPr>
          <p:cNvPr id="1887237" name="Rectangle 5"/>
          <p:cNvSpPr>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a:solidFill>
                  <a:srgbClr val="EFFF5D"/>
                </a:solidFill>
                <a:latin typeface="Comic Sans MS" pitchFamily="66" charset="0"/>
              </a:rPr>
              <a:t>Is the Earth a magnet?</a:t>
            </a:r>
          </a:p>
        </p:txBody>
      </p:sp>
      <p:pic>
        <p:nvPicPr>
          <p:cNvPr id="6" name="Picture 4" descr="c19_0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03" y="2362200"/>
            <a:ext cx="3733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362200"/>
            <a:ext cx="449580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title"/>
          </p:nvPr>
        </p:nvSpPr>
        <p:spPr/>
        <p:txBody>
          <a:bodyPr/>
          <a:lstStyle/>
          <a:p>
            <a:r>
              <a:rPr lang="en-US"/>
              <a:t>Magnetic Effects of Electric Currents</a:t>
            </a:r>
          </a:p>
        </p:txBody>
      </p:sp>
      <p:sp>
        <p:nvSpPr>
          <p:cNvPr id="1534979" name="Rectangle 3"/>
          <p:cNvSpPr>
            <a:spLocks noGrp="1" noChangeArrowheads="1"/>
          </p:cNvSpPr>
          <p:nvPr>
            <p:ph type="body" idx="1"/>
          </p:nvPr>
        </p:nvSpPr>
        <p:spPr/>
        <p:txBody>
          <a:bodyPr/>
          <a:lstStyle/>
          <a:p>
            <a:pPr>
              <a:lnSpc>
                <a:spcPct val="80000"/>
              </a:lnSpc>
            </a:pPr>
            <a:r>
              <a:rPr lang="en-US" sz="2800">
                <a:solidFill>
                  <a:srgbClr val="FF92C6"/>
                </a:solidFill>
              </a:rPr>
              <a:t>Oersted </a:t>
            </a:r>
            <a:r>
              <a:rPr lang="en-US" sz="2800"/>
              <a:t>discovered that a compass needle was deflected by a current-carrying wire.</a:t>
            </a:r>
          </a:p>
          <a:p>
            <a:pPr lvl="1">
              <a:lnSpc>
                <a:spcPct val="80000"/>
              </a:lnSpc>
            </a:pPr>
            <a:r>
              <a:rPr lang="en-US" sz="2400"/>
              <a:t>With the wire oriented along a north-south line, the compass needle deflects away from this line when there is current flowing in the wire.</a:t>
            </a:r>
          </a:p>
        </p:txBody>
      </p:sp>
      <p:pic>
        <p:nvPicPr>
          <p:cNvPr id="1534982" name="Picture 6" descr="14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24288"/>
            <a:ext cx="7772400"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Rectangle 2"/>
          <p:cNvSpPr>
            <a:spLocks noGrp="1" noChangeArrowheads="1"/>
          </p:cNvSpPr>
          <p:nvPr>
            <p:ph type="body" idx="1"/>
          </p:nvPr>
        </p:nvSpPr>
        <p:spPr>
          <a:xfrm>
            <a:off x="228600" y="762000"/>
            <a:ext cx="8915400" cy="5105400"/>
          </a:xfrm>
        </p:spPr>
        <p:txBody>
          <a:bodyPr/>
          <a:lstStyle/>
          <a:p>
            <a:pPr>
              <a:lnSpc>
                <a:spcPct val="80000"/>
              </a:lnSpc>
              <a:spcBef>
                <a:spcPct val="30000"/>
              </a:spcBef>
            </a:pPr>
            <a:r>
              <a:rPr lang="en-US" sz="2800"/>
              <a:t>The magnetic field produced by the current is perpendicular to the direction of the current.</a:t>
            </a:r>
          </a:p>
          <a:p>
            <a:pPr>
              <a:lnSpc>
                <a:spcPct val="80000"/>
              </a:lnSpc>
              <a:spcBef>
                <a:spcPct val="30000"/>
              </a:spcBef>
            </a:pPr>
            <a:r>
              <a:rPr lang="en-US" sz="2800"/>
              <a:t>The magnetic field lines produced by a straight, current-carrying wire form circles centered on the wire.</a:t>
            </a:r>
          </a:p>
          <a:p>
            <a:pPr lvl="1">
              <a:lnSpc>
                <a:spcPct val="80000"/>
              </a:lnSpc>
              <a:spcBef>
                <a:spcPct val="30000"/>
              </a:spcBef>
            </a:pPr>
            <a:r>
              <a:rPr lang="en-US" sz="2400">
                <a:solidFill>
                  <a:srgbClr val="C6FFD0"/>
                </a:solidFill>
              </a:rPr>
              <a:t>The</a:t>
            </a:r>
            <a:r>
              <a:rPr lang="en-US" sz="2400"/>
              <a:t> </a:t>
            </a:r>
            <a:r>
              <a:rPr lang="en-US" sz="2400" b="1" i="1">
                <a:solidFill>
                  <a:srgbClr val="FFBF8A"/>
                </a:solidFill>
              </a:rPr>
              <a:t>right-hand rule</a:t>
            </a:r>
            <a:r>
              <a:rPr lang="en-US" sz="2400"/>
              <a:t> </a:t>
            </a:r>
            <a:r>
              <a:rPr lang="en-US" sz="2400">
                <a:solidFill>
                  <a:srgbClr val="C6FFD0"/>
                </a:solidFill>
              </a:rPr>
              <a:t>gives the direction of the field lines: with the thumb in the direction of the current, the fingers curl in the direction of </a:t>
            </a:r>
            <a:r>
              <a:rPr lang="en-US" sz="2400" b="1">
                <a:solidFill>
                  <a:srgbClr val="C6FFD0"/>
                </a:solidFill>
              </a:rPr>
              <a:t>the field lines produced by that current.</a:t>
            </a:r>
          </a:p>
          <a:p>
            <a:pPr lvl="1">
              <a:lnSpc>
                <a:spcPct val="80000"/>
              </a:lnSpc>
              <a:spcBef>
                <a:spcPct val="30000"/>
              </a:spcBef>
            </a:pPr>
            <a:r>
              <a:rPr lang="en-US" sz="2400">
                <a:solidFill>
                  <a:srgbClr val="C6FFD0"/>
                </a:solidFill>
              </a:rPr>
              <a:t>The effect gets weaker as </a:t>
            </a:r>
          </a:p>
          <a:p>
            <a:pPr lvl="1">
              <a:lnSpc>
                <a:spcPct val="80000"/>
              </a:lnSpc>
              <a:spcBef>
                <a:spcPct val="0"/>
              </a:spcBef>
              <a:buFont typeface="Wingdings" pitchFamily="2" charset="2"/>
              <a:buNone/>
            </a:pPr>
            <a:r>
              <a:rPr lang="en-US" sz="2400">
                <a:solidFill>
                  <a:srgbClr val="C6FFD0"/>
                </a:solidFill>
              </a:rPr>
              <a:t>	the compass is moved </a:t>
            </a:r>
          </a:p>
          <a:p>
            <a:pPr lvl="1">
              <a:lnSpc>
                <a:spcPct val="80000"/>
              </a:lnSpc>
              <a:spcBef>
                <a:spcPct val="0"/>
              </a:spcBef>
              <a:buFont typeface="Wingdings" pitchFamily="2" charset="2"/>
              <a:buNone/>
            </a:pPr>
            <a:r>
              <a:rPr lang="en-US" sz="2400">
                <a:solidFill>
                  <a:srgbClr val="C6FFD0"/>
                </a:solidFill>
              </a:rPr>
              <a:t>	away from the wire.</a:t>
            </a:r>
            <a:endParaRPr lang="en-US" sz="2400" b="1">
              <a:solidFill>
                <a:srgbClr val="C6FFD0"/>
              </a:solidFill>
            </a:endParaRPr>
          </a:p>
        </p:txBody>
      </p:sp>
      <p:pic>
        <p:nvPicPr>
          <p:cNvPr id="1889285" name="Picture 5" descr="14_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656013"/>
            <a:ext cx="44291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330" name="Rectangle 2"/>
          <p:cNvSpPr>
            <a:spLocks noGrp="1" noChangeArrowheads="1"/>
          </p:cNvSpPr>
          <p:nvPr>
            <p:ph type="body" idx="1"/>
          </p:nvPr>
        </p:nvSpPr>
        <p:spPr>
          <a:xfrm>
            <a:off x="228600" y="762000"/>
            <a:ext cx="8686800" cy="1066800"/>
          </a:xfrm>
        </p:spPr>
        <p:txBody>
          <a:bodyPr/>
          <a:lstStyle/>
          <a:p>
            <a:pPr>
              <a:lnSpc>
                <a:spcPct val="80000"/>
              </a:lnSpc>
              <a:spcBef>
                <a:spcPct val="30000"/>
              </a:spcBef>
            </a:pPr>
            <a:r>
              <a:rPr lang="en-US" sz="2600" dirty="0"/>
              <a:t>Two parallel current-carrying wires exert an </a:t>
            </a:r>
            <a:r>
              <a:rPr lang="en-US" sz="2600" b="1" i="1" dirty="0">
                <a:solidFill>
                  <a:srgbClr val="FFBF8A"/>
                </a:solidFill>
              </a:rPr>
              <a:t>attractive</a:t>
            </a:r>
            <a:r>
              <a:rPr lang="en-US" sz="2600" dirty="0"/>
              <a:t> force on each other when the two currents are in the </a:t>
            </a:r>
            <a:r>
              <a:rPr lang="en-US" sz="2600" b="1" i="1" dirty="0">
                <a:solidFill>
                  <a:srgbClr val="FFBF8A"/>
                </a:solidFill>
              </a:rPr>
              <a:t>same</a:t>
            </a:r>
            <a:r>
              <a:rPr lang="en-US" sz="2600" dirty="0"/>
              <a:t> direction, otherwise they repel. </a:t>
            </a:r>
          </a:p>
        </p:txBody>
      </p:sp>
      <p:pic>
        <p:nvPicPr>
          <p:cNvPr id="5" name="Picture 3" descr="14_05"/>
          <p:cNvPicPr>
            <a:picLocks noChangeAspect="1" noChangeArrowheads="1"/>
          </p:cNvPicPr>
          <p:nvPr/>
        </p:nvPicPr>
        <p:blipFill rotWithShape="1">
          <a:blip r:embed="rId3">
            <a:extLst>
              <a:ext uri="{28A0092B-C50C-407E-A947-70E740481C1C}">
                <a14:useLocalDpi xmlns:a14="http://schemas.microsoft.com/office/drawing/2010/main" val="0"/>
              </a:ext>
            </a:extLst>
          </a:blip>
          <a:srcRect r="52837"/>
          <a:stretch/>
        </p:blipFill>
        <p:spPr bwMode="auto">
          <a:xfrm>
            <a:off x="1068705" y="4160520"/>
            <a:ext cx="3198495"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14_0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688"/>
          <a:stretch/>
        </p:blipFill>
        <p:spPr bwMode="auto">
          <a:xfrm>
            <a:off x="1600200" y="1981200"/>
            <a:ext cx="280416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14_0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688"/>
          <a:stretch/>
        </p:blipFill>
        <p:spPr bwMode="auto">
          <a:xfrm>
            <a:off x="4267200" y="1981200"/>
            <a:ext cx="280416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14_05"/>
          <p:cNvPicPr>
            <a:picLocks noChangeAspect="1" noChangeArrowheads="1"/>
          </p:cNvPicPr>
          <p:nvPr/>
        </p:nvPicPr>
        <p:blipFill rotWithShape="1">
          <a:blip r:embed="rId3">
            <a:extLst>
              <a:ext uri="{28A0092B-C50C-407E-A947-70E740481C1C}">
                <a14:useLocalDpi xmlns:a14="http://schemas.microsoft.com/office/drawing/2010/main" val="0"/>
              </a:ext>
            </a:extLst>
          </a:blip>
          <a:srcRect r="52837"/>
          <a:stretch/>
        </p:blipFill>
        <p:spPr bwMode="auto">
          <a:xfrm rot="10800000">
            <a:off x="4160521" y="4160520"/>
            <a:ext cx="3198495"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15</a:t>
            </a:fld>
            <a:endParaRPr lang="en-US"/>
          </a:p>
        </p:txBody>
      </p:sp>
    </p:spTree>
    <p:extLst>
      <p:ext uri="{BB962C8B-B14F-4D97-AF65-F5344CB8AC3E}">
        <p14:creationId xmlns:p14="http://schemas.microsoft.com/office/powerpoint/2010/main" val="3127504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826"/>
            <a:ext cx="7772400" cy="1446550"/>
          </a:xfrm>
        </p:spPr>
        <p:txBody>
          <a:bodyPr/>
          <a:lstStyle/>
          <a:p>
            <a:r>
              <a:rPr lang="en-US" dirty="0"/>
              <a:t>6B-10: magnetic force between two wires</a:t>
            </a:r>
          </a:p>
        </p:txBody>
      </p:sp>
      <p:pic>
        <p:nvPicPr>
          <p:cNvPr id="194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843087"/>
            <a:ext cx="3552825" cy="47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239DEFF2-ACFB-436B-A8B3-A2581F0FF840}" type="slidenum">
              <a:rPr lang="en-US" smtClean="0"/>
              <a:pPr/>
              <a:t>16</a:t>
            </a:fld>
            <a:endParaRPr lang="en-US"/>
          </a:p>
        </p:txBody>
      </p:sp>
    </p:spTree>
    <p:extLst>
      <p:ext uri="{BB962C8B-B14F-4D97-AF65-F5344CB8AC3E}">
        <p14:creationId xmlns:p14="http://schemas.microsoft.com/office/powerpoint/2010/main" val="2073329408"/>
      </p:ext>
    </p:extLst>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330" name="Rectangle 2"/>
          <p:cNvSpPr>
            <a:spLocks noGrp="1" noChangeArrowheads="1"/>
          </p:cNvSpPr>
          <p:nvPr>
            <p:ph type="body" idx="1"/>
          </p:nvPr>
        </p:nvSpPr>
        <p:spPr>
          <a:xfrm>
            <a:off x="228600" y="762000"/>
            <a:ext cx="8686800" cy="5867400"/>
          </a:xfrm>
        </p:spPr>
        <p:txBody>
          <a:bodyPr/>
          <a:lstStyle/>
          <a:p>
            <a:pPr>
              <a:lnSpc>
                <a:spcPct val="80000"/>
              </a:lnSpc>
              <a:spcBef>
                <a:spcPct val="30000"/>
              </a:spcBef>
            </a:pPr>
            <a:r>
              <a:rPr lang="en-US" sz="2600" dirty="0"/>
              <a:t>Two parallel current-carrying wires exert an </a:t>
            </a:r>
            <a:r>
              <a:rPr lang="en-US" sz="2600" b="1" i="1" dirty="0">
                <a:solidFill>
                  <a:srgbClr val="FFBF8A"/>
                </a:solidFill>
              </a:rPr>
              <a:t>attractive</a:t>
            </a:r>
            <a:r>
              <a:rPr lang="en-US" sz="2600" dirty="0"/>
              <a:t> force on each other when the two currents are in the </a:t>
            </a:r>
            <a:r>
              <a:rPr lang="en-US" sz="2600" b="1" i="1" dirty="0">
                <a:solidFill>
                  <a:srgbClr val="FFBF8A"/>
                </a:solidFill>
              </a:rPr>
              <a:t>same</a:t>
            </a:r>
            <a:r>
              <a:rPr lang="en-US" sz="2600" dirty="0"/>
              <a:t> direction, otherwise they repel. </a:t>
            </a:r>
          </a:p>
          <a:p>
            <a:pPr lvl="1">
              <a:lnSpc>
                <a:spcPct val="80000"/>
              </a:lnSpc>
              <a:spcBef>
                <a:spcPct val="30000"/>
              </a:spcBef>
            </a:pPr>
            <a:r>
              <a:rPr lang="en-US" sz="2400" dirty="0">
                <a:solidFill>
                  <a:srgbClr val="C6FFD0"/>
                </a:solidFill>
              </a:rPr>
              <a:t>The force is proportional to the two currents (</a:t>
            </a:r>
            <a:r>
              <a:rPr lang="en-US" sz="2400" i="1" dirty="0">
                <a:solidFill>
                  <a:srgbClr val="C6FFD0"/>
                </a:solidFill>
                <a:latin typeface="Times New Roman" pitchFamily="18" charset="0"/>
              </a:rPr>
              <a:t>I</a:t>
            </a:r>
            <a:r>
              <a:rPr lang="en-US" sz="2400" baseline="-25000" dirty="0">
                <a:solidFill>
                  <a:srgbClr val="C6FFD0"/>
                </a:solidFill>
              </a:rPr>
              <a:t>1</a:t>
            </a:r>
            <a:r>
              <a:rPr lang="en-US" sz="2400" dirty="0">
                <a:solidFill>
                  <a:srgbClr val="C6FFD0"/>
                </a:solidFill>
              </a:rPr>
              <a:t> and </a:t>
            </a:r>
            <a:r>
              <a:rPr lang="en-US" sz="2400" i="1" dirty="0">
                <a:solidFill>
                  <a:srgbClr val="C6FFD0"/>
                </a:solidFill>
                <a:latin typeface="Times New Roman" pitchFamily="18" charset="0"/>
              </a:rPr>
              <a:t>I</a:t>
            </a:r>
            <a:r>
              <a:rPr lang="en-US" sz="2400" baseline="-25000" dirty="0">
                <a:solidFill>
                  <a:srgbClr val="C6FFD0"/>
                </a:solidFill>
              </a:rPr>
              <a:t>2</a:t>
            </a:r>
            <a:r>
              <a:rPr lang="en-US" sz="2400" dirty="0">
                <a:solidFill>
                  <a:srgbClr val="C6FFD0"/>
                </a:solidFill>
              </a:rPr>
              <a:t>) and inversely proportional to the distance </a:t>
            </a:r>
            <a:r>
              <a:rPr lang="en-US" sz="2400" i="1" dirty="0">
                <a:solidFill>
                  <a:srgbClr val="C6FFD0"/>
                </a:solidFill>
                <a:latin typeface="Times New Roman" pitchFamily="18" charset="0"/>
              </a:rPr>
              <a:t>r</a:t>
            </a:r>
            <a:r>
              <a:rPr lang="en-US" sz="2400" dirty="0">
                <a:solidFill>
                  <a:srgbClr val="C6FFD0"/>
                </a:solidFill>
              </a:rPr>
              <a:t> between the two wires:</a:t>
            </a:r>
          </a:p>
          <a:p>
            <a:pPr lvl="1">
              <a:lnSpc>
                <a:spcPct val="80000"/>
              </a:lnSpc>
              <a:spcBef>
                <a:spcPct val="30000"/>
              </a:spcBef>
            </a:pPr>
            <a:endParaRPr lang="en-US" sz="2000" dirty="0">
              <a:solidFill>
                <a:srgbClr val="C6FFD0"/>
              </a:solidFill>
            </a:endParaRPr>
          </a:p>
          <a:p>
            <a:pPr lvl="1">
              <a:lnSpc>
                <a:spcPct val="80000"/>
              </a:lnSpc>
              <a:spcBef>
                <a:spcPct val="30000"/>
              </a:spcBef>
            </a:pPr>
            <a:endParaRPr lang="en-US" sz="2000" dirty="0">
              <a:solidFill>
                <a:srgbClr val="C6FFD0"/>
              </a:solidFill>
            </a:endParaRPr>
          </a:p>
          <a:p>
            <a:pPr lvl="1">
              <a:lnSpc>
                <a:spcPct val="80000"/>
              </a:lnSpc>
              <a:spcBef>
                <a:spcPct val="30000"/>
              </a:spcBef>
              <a:buFont typeface="Wingdings" pitchFamily="2" charset="2"/>
              <a:buNone/>
            </a:pPr>
            <a:r>
              <a:rPr lang="en-US" sz="3200" dirty="0">
                <a:solidFill>
                  <a:srgbClr val="C6FFD0"/>
                </a:solidFill>
              </a:rPr>
              <a:t>   </a:t>
            </a:r>
          </a:p>
          <a:p>
            <a:pPr lvl="1">
              <a:lnSpc>
                <a:spcPct val="80000"/>
              </a:lnSpc>
              <a:spcBef>
                <a:spcPct val="30000"/>
              </a:spcBef>
              <a:buFont typeface="Wingdings" pitchFamily="2" charset="2"/>
              <a:buNone/>
            </a:pPr>
            <a:endParaRPr lang="en-US" sz="2000" dirty="0">
              <a:solidFill>
                <a:srgbClr val="C6FFD0"/>
              </a:solidFill>
            </a:endParaRPr>
          </a:p>
          <a:p>
            <a:pPr lvl="1">
              <a:lnSpc>
                <a:spcPct val="80000"/>
              </a:lnSpc>
              <a:spcBef>
                <a:spcPct val="30000"/>
              </a:spcBef>
              <a:buFont typeface="Wingdings" pitchFamily="2" charset="2"/>
              <a:buNone/>
            </a:pPr>
            <a:r>
              <a:rPr lang="en-US" sz="3200" dirty="0">
                <a:solidFill>
                  <a:srgbClr val="C6FFD0"/>
                </a:solidFill>
              </a:rPr>
              <a:t>    </a:t>
            </a:r>
            <a:endParaRPr lang="en-US" sz="1200" dirty="0">
              <a:solidFill>
                <a:srgbClr val="C6FFD0"/>
              </a:solidFill>
            </a:endParaRPr>
          </a:p>
          <a:p>
            <a:pPr lvl="1">
              <a:lnSpc>
                <a:spcPct val="60000"/>
              </a:lnSpc>
              <a:spcBef>
                <a:spcPct val="30000"/>
              </a:spcBef>
            </a:pPr>
            <a:r>
              <a:rPr lang="en-US" sz="2000" dirty="0">
                <a:solidFill>
                  <a:srgbClr val="C6FFD0"/>
                </a:solidFill>
              </a:rPr>
              <a:t>One ampere (A) is the amount of current </a:t>
            </a:r>
          </a:p>
          <a:p>
            <a:pPr lvl="1">
              <a:lnSpc>
                <a:spcPct val="60000"/>
              </a:lnSpc>
              <a:spcBef>
                <a:spcPct val="30000"/>
              </a:spcBef>
              <a:buFont typeface="Wingdings" pitchFamily="2" charset="2"/>
              <a:buNone/>
            </a:pPr>
            <a:r>
              <a:rPr lang="en-US" sz="2000" dirty="0">
                <a:solidFill>
                  <a:srgbClr val="C6FFD0"/>
                </a:solidFill>
              </a:rPr>
              <a:t>	flowing in each of two parallel wires </a:t>
            </a:r>
          </a:p>
          <a:p>
            <a:pPr lvl="1">
              <a:lnSpc>
                <a:spcPct val="60000"/>
              </a:lnSpc>
              <a:spcBef>
                <a:spcPct val="30000"/>
              </a:spcBef>
              <a:buFont typeface="Wingdings" pitchFamily="2" charset="2"/>
              <a:buNone/>
            </a:pPr>
            <a:r>
              <a:rPr lang="en-US" sz="2000" dirty="0">
                <a:solidFill>
                  <a:srgbClr val="C6FFD0"/>
                </a:solidFill>
              </a:rPr>
              <a:t>	separated by a distance of 1 meter that </a:t>
            </a:r>
          </a:p>
          <a:p>
            <a:pPr lvl="1">
              <a:lnSpc>
                <a:spcPct val="60000"/>
              </a:lnSpc>
              <a:spcBef>
                <a:spcPct val="30000"/>
              </a:spcBef>
              <a:buFont typeface="Wingdings" pitchFamily="2" charset="2"/>
              <a:buNone/>
            </a:pPr>
            <a:r>
              <a:rPr lang="en-US" sz="2000" dirty="0">
                <a:solidFill>
                  <a:srgbClr val="C6FFD0"/>
                </a:solidFill>
              </a:rPr>
              <a:t>	produces a force per unit length on each </a:t>
            </a:r>
          </a:p>
          <a:p>
            <a:pPr lvl="1">
              <a:lnSpc>
                <a:spcPct val="60000"/>
              </a:lnSpc>
              <a:spcBef>
                <a:spcPct val="30000"/>
              </a:spcBef>
              <a:buFont typeface="Wingdings" pitchFamily="2" charset="2"/>
              <a:buNone/>
            </a:pPr>
            <a:r>
              <a:rPr lang="en-US" sz="2000" dirty="0">
                <a:solidFill>
                  <a:srgbClr val="C6FFD0"/>
                </a:solidFill>
              </a:rPr>
              <a:t>	wire of 2 x 10</a:t>
            </a:r>
            <a:r>
              <a:rPr lang="en-US" sz="2000" baseline="30000" dirty="0">
                <a:solidFill>
                  <a:srgbClr val="C6FFD0"/>
                </a:solidFill>
              </a:rPr>
              <a:t>-7</a:t>
            </a:r>
            <a:r>
              <a:rPr lang="en-US" sz="2000" dirty="0">
                <a:solidFill>
                  <a:srgbClr val="C6FFD0"/>
                </a:solidFill>
              </a:rPr>
              <a:t> N/m.</a:t>
            </a:r>
          </a:p>
        </p:txBody>
      </p:sp>
      <p:pic>
        <p:nvPicPr>
          <p:cNvPr id="1891332" name="Picture 4" descr="14_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2590800"/>
            <a:ext cx="283845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91333" name="Object 5"/>
          <p:cNvGraphicFramePr>
            <a:graphicFrameLocks noChangeAspect="1"/>
          </p:cNvGraphicFramePr>
          <p:nvPr>
            <p:extLst>
              <p:ext uri="{D42A27DB-BD31-4B8C-83A1-F6EECF244321}">
                <p14:modId xmlns:p14="http://schemas.microsoft.com/office/powerpoint/2010/main" val="3506477833"/>
              </p:ext>
            </p:extLst>
          </p:nvPr>
        </p:nvGraphicFramePr>
        <p:xfrm>
          <a:off x="1066800" y="2819400"/>
          <a:ext cx="3352800" cy="1903413"/>
        </p:xfrm>
        <a:graphic>
          <a:graphicData uri="http://schemas.openxmlformats.org/presentationml/2006/ole">
            <mc:AlternateContent xmlns:mc="http://schemas.openxmlformats.org/markup-compatibility/2006">
              <mc:Choice xmlns:v="urn:schemas-microsoft-com:vml" Requires="v">
                <p:oleObj spid="_x0000_s1891441" name="Equation" r:id="rId5" imgW="1485900" imgH="660400" progId="Equation.DSMT4">
                  <p:embed/>
                </p:oleObj>
              </mc:Choice>
              <mc:Fallback>
                <p:oleObj name="Equation" r:id="rId5" imgW="1485900" imgH="6604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t="-13846" b="-13846"/>
                      <a:stretch>
                        <a:fillRect/>
                      </a:stretch>
                    </p:blipFill>
                    <p:spPr bwMode="auto">
                      <a:xfrm>
                        <a:off x="1066800" y="2819400"/>
                        <a:ext cx="3352800" cy="190341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239DEFF2-ACFB-436B-A8B3-A2581F0FF840}"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610" name="Rectangle 2"/>
          <p:cNvSpPr>
            <a:spLocks noGrp="1" noChangeArrowheads="1"/>
          </p:cNvSpPr>
          <p:nvPr>
            <p:ph type="title"/>
          </p:nvPr>
        </p:nvSpPr>
        <p:spPr>
          <a:xfrm>
            <a:off x="381000" y="228600"/>
            <a:ext cx="8382000" cy="1628775"/>
          </a:xfrm>
        </p:spPr>
        <p:txBody>
          <a:bodyPr/>
          <a:lstStyle/>
          <a:p>
            <a:pPr>
              <a:lnSpc>
                <a:spcPct val="90000"/>
              </a:lnSpc>
            </a:pPr>
            <a:r>
              <a:rPr lang="en-US" sz="2800" dirty="0">
                <a:solidFill>
                  <a:srgbClr val="EFFF5D"/>
                </a:solidFill>
                <a:latin typeface="Comic Sans MS" pitchFamily="66" charset="0"/>
              </a:rPr>
              <a:t>Two long parallel wires carry currents of 5 A and 10 A in </a:t>
            </a:r>
            <a:r>
              <a:rPr lang="en-US" sz="2800" b="1" i="1" dirty="0">
                <a:solidFill>
                  <a:srgbClr val="EFFF5D"/>
                </a:solidFill>
                <a:latin typeface="Comic Sans MS" pitchFamily="66" charset="0"/>
              </a:rPr>
              <a:t>opposite</a:t>
            </a:r>
            <a:r>
              <a:rPr lang="en-US" sz="2800" dirty="0">
                <a:solidFill>
                  <a:srgbClr val="EFFF5D"/>
                </a:solidFill>
                <a:latin typeface="Comic Sans MS" pitchFamily="66" charset="0"/>
              </a:rPr>
              <a:t> directions as shown.  </a:t>
            </a:r>
            <a:br>
              <a:rPr lang="en-US" sz="2800" dirty="0">
                <a:solidFill>
                  <a:srgbClr val="EFFF5D"/>
                </a:solidFill>
                <a:latin typeface="Comic Sans MS" pitchFamily="66" charset="0"/>
              </a:rPr>
            </a:br>
            <a:r>
              <a:rPr lang="en-US" sz="2800" dirty="0">
                <a:solidFill>
                  <a:srgbClr val="EFFF5D"/>
                </a:solidFill>
                <a:latin typeface="Comic Sans MS" pitchFamily="66" charset="0"/>
              </a:rPr>
              <a:t>What is the magnitude of the force per unit length exerted by one wire on the other?</a:t>
            </a:r>
            <a:endParaRPr lang="en-US" sz="4000" dirty="0">
              <a:solidFill>
                <a:srgbClr val="EFFF5D"/>
              </a:solidFill>
              <a:latin typeface="Comic Sans MS" pitchFamily="66" charset="0"/>
            </a:endParaRPr>
          </a:p>
        </p:txBody>
      </p:sp>
      <p:sp>
        <p:nvSpPr>
          <p:cNvPr id="1860611" name="Rectangle 3"/>
          <p:cNvSpPr>
            <a:spLocks noGrp="1" noChangeArrowheads="1"/>
          </p:cNvSpPr>
          <p:nvPr>
            <p:ph type="body" idx="1"/>
          </p:nvPr>
        </p:nvSpPr>
        <p:spPr>
          <a:xfrm>
            <a:off x="914400" y="2209800"/>
            <a:ext cx="3048000" cy="1905000"/>
          </a:xfrm>
        </p:spPr>
        <p:txBody>
          <a:bodyPr/>
          <a:lstStyle/>
          <a:p>
            <a:pPr marL="609600" indent="-609600">
              <a:lnSpc>
                <a:spcPct val="80000"/>
              </a:lnSpc>
              <a:buFont typeface="Arial" charset="0"/>
              <a:buAutoNum type="alphaLcParenR"/>
            </a:pPr>
            <a:r>
              <a:rPr lang="en-US" sz="2000">
                <a:latin typeface="Comic Sans MS" pitchFamily="66" charset="0"/>
              </a:rPr>
              <a:t>2.0 x 10</a:t>
            </a:r>
            <a:r>
              <a:rPr lang="en-US" sz="2000" baseline="30000">
                <a:latin typeface="Comic Sans MS" pitchFamily="66" charset="0"/>
              </a:rPr>
              <a:t>-6</a:t>
            </a:r>
            <a:r>
              <a:rPr lang="en-US" sz="2000">
                <a:latin typeface="Comic Sans MS" pitchFamily="66" charset="0"/>
              </a:rPr>
              <a:t> N/m </a:t>
            </a:r>
          </a:p>
          <a:p>
            <a:pPr marL="609600" indent="-609600">
              <a:lnSpc>
                <a:spcPct val="80000"/>
              </a:lnSpc>
              <a:buFont typeface="Arial" charset="0"/>
              <a:buAutoNum type="alphaLcParenR"/>
            </a:pPr>
            <a:r>
              <a:rPr lang="en-US" sz="2000">
                <a:latin typeface="Comic Sans MS" pitchFamily="66" charset="0"/>
              </a:rPr>
              <a:t>5.0 x 10</a:t>
            </a:r>
            <a:r>
              <a:rPr lang="en-US" sz="2000" baseline="30000">
                <a:latin typeface="Comic Sans MS" pitchFamily="66" charset="0"/>
              </a:rPr>
              <a:t>-6</a:t>
            </a:r>
            <a:r>
              <a:rPr lang="en-US" sz="2000">
                <a:latin typeface="Comic Sans MS" pitchFamily="66" charset="0"/>
              </a:rPr>
              <a:t> N/m</a:t>
            </a:r>
          </a:p>
          <a:p>
            <a:pPr marL="609600" indent="-609600">
              <a:lnSpc>
                <a:spcPct val="80000"/>
              </a:lnSpc>
              <a:buFont typeface="Arial" charset="0"/>
              <a:buAutoNum type="alphaLcParenR"/>
            </a:pPr>
            <a:r>
              <a:rPr lang="en-US" sz="2000">
                <a:latin typeface="Comic Sans MS" pitchFamily="66" charset="0"/>
              </a:rPr>
              <a:t>2.0 x 10</a:t>
            </a:r>
            <a:r>
              <a:rPr lang="en-US" sz="2000" baseline="30000">
                <a:latin typeface="Comic Sans MS" pitchFamily="66" charset="0"/>
              </a:rPr>
              <a:t>-4</a:t>
            </a:r>
            <a:r>
              <a:rPr lang="en-US" sz="2000">
                <a:latin typeface="Comic Sans MS" pitchFamily="66" charset="0"/>
              </a:rPr>
              <a:t> N/m</a:t>
            </a:r>
          </a:p>
          <a:p>
            <a:pPr marL="609600" indent="-609600">
              <a:lnSpc>
                <a:spcPct val="80000"/>
              </a:lnSpc>
              <a:buFont typeface="Arial" charset="0"/>
              <a:buAutoNum type="alphaLcParenR"/>
            </a:pPr>
            <a:r>
              <a:rPr lang="en-US" sz="2000">
                <a:latin typeface="Comic Sans MS" pitchFamily="66" charset="0"/>
              </a:rPr>
              <a:t>50 N/m</a:t>
            </a:r>
          </a:p>
          <a:p>
            <a:pPr marL="609600" indent="-609600">
              <a:lnSpc>
                <a:spcPct val="80000"/>
              </a:lnSpc>
              <a:buFont typeface="Arial" charset="0"/>
              <a:buAutoNum type="alphaLcParenR"/>
            </a:pPr>
            <a:r>
              <a:rPr lang="en-US" sz="2000">
                <a:latin typeface="Comic Sans MS" pitchFamily="66" charset="0"/>
              </a:rPr>
              <a:t>1000 N/m</a:t>
            </a:r>
          </a:p>
          <a:p>
            <a:pPr marL="609600" indent="-609600">
              <a:lnSpc>
                <a:spcPct val="80000"/>
              </a:lnSpc>
              <a:buFont typeface="Arial" charset="0"/>
              <a:buAutoNum type="alphaLcParenR"/>
            </a:pPr>
            <a:endParaRPr lang="en-US" sz="2000">
              <a:latin typeface="Comic Sans MS" pitchFamily="66" charset="0"/>
            </a:endParaRPr>
          </a:p>
        </p:txBody>
      </p:sp>
      <p:pic>
        <p:nvPicPr>
          <p:cNvPr id="1860614" name="Picture 6" descr="14_p297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2895600"/>
            <a:ext cx="343535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60615" name="Object 7"/>
          <p:cNvGraphicFramePr>
            <a:graphicFrameLocks noChangeAspect="1"/>
          </p:cNvGraphicFramePr>
          <p:nvPr/>
        </p:nvGraphicFramePr>
        <p:xfrm>
          <a:off x="914400" y="3886200"/>
          <a:ext cx="3810000" cy="2386013"/>
        </p:xfrm>
        <a:graphic>
          <a:graphicData uri="http://schemas.openxmlformats.org/presentationml/2006/ole">
            <mc:AlternateContent xmlns:mc="http://schemas.openxmlformats.org/markup-compatibility/2006">
              <mc:Choice xmlns:v="urn:schemas-microsoft-com:vml" Requires="v">
                <p:oleObj spid="_x0000_s1860746" name="Equation" r:id="rId5" imgW="2044700" imgH="1282700" progId="Equation.3">
                  <p:embed/>
                </p:oleObj>
              </mc:Choice>
              <mc:Fallback>
                <p:oleObj name="Equation" r:id="rId5" imgW="2044700" imgH="12827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886200"/>
                        <a:ext cx="3810000" cy="238601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224452128"/>
              </p:ext>
            </p:extLst>
          </p:nvPr>
        </p:nvGraphicFramePr>
        <p:xfrm>
          <a:off x="5928518" y="1752600"/>
          <a:ext cx="2551113" cy="585787"/>
        </p:xfrm>
        <a:graphic>
          <a:graphicData uri="http://schemas.openxmlformats.org/presentationml/2006/ole">
            <mc:AlternateContent xmlns:mc="http://schemas.openxmlformats.org/markup-compatibility/2006">
              <mc:Choice xmlns:v="urn:schemas-microsoft-com:vml" Requires="v">
                <p:oleObj spid="_x0000_s1860747" name="Equation" r:id="rId7" imgW="1130040" imgH="203040" progId="Equation.DSMT4">
                  <p:embed/>
                </p:oleObj>
              </mc:Choice>
              <mc:Fallback>
                <p:oleObj name="Equation" r:id="rId7" imgW="1130040" imgH="203040" progId="Equation.DSMT4">
                  <p:embed/>
                  <p:pic>
                    <p:nvPicPr>
                      <p:cNvPr id="0" name="Object 5"/>
                      <p:cNvPicPr>
                        <a:picLocks noChangeAspect="1" noChangeArrowheads="1"/>
                      </p:cNvPicPr>
                      <p:nvPr/>
                    </p:nvPicPr>
                    <p:blipFill>
                      <a:blip r:embed="rId8"/>
                      <a:srcRect t="-13846" b="-13846"/>
                      <a:stretch>
                        <a:fillRect/>
                      </a:stretch>
                    </p:blipFill>
                    <p:spPr bwMode="auto">
                      <a:xfrm>
                        <a:off x="5928518" y="1752600"/>
                        <a:ext cx="2551113" cy="58578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239DEFF2-ACFB-436B-A8B3-A2581F0FF840}"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60615"/>
                                        </p:tgtEl>
                                        <p:attrNameLst>
                                          <p:attrName>style.visibility</p:attrName>
                                        </p:attrNameLst>
                                      </p:cBhvr>
                                      <p:to>
                                        <p:strVal val="visible"/>
                                      </p:to>
                                    </p:set>
                                    <p:animEffect transition="in" filter="fade">
                                      <p:cBhvr>
                                        <p:cTn id="7" dur="1000"/>
                                        <p:tgtEl>
                                          <p:spTgt spid="1860615"/>
                                        </p:tgtEl>
                                      </p:cBhvr>
                                    </p:animEffect>
                                    <p:anim calcmode="lin" valueType="num">
                                      <p:cBhvr>
                                        <p:cTn id="8" dur="1000" fill="hold"/>
                                        <p:tgtEl>
                                          <p:spTgt spid="1860615"/>
                                        </p:tgtEl>
                                        <p:attrNameLst>
                                          <p:attrName>ppt_x</p:attrName>
                                        </p:attrNameLst>
                                      </p:cBhvr>
                                      <p:tavLst>
                                        <p:tav tm="0">
                                          <p:val>
                                            <p:strVal val="#ppt_x"/>
                                          </p:val>
                                        </p:tav>
                                        <p:tav tm="100000">
                                          <p:val>
                                            <p:strVal val="#ppt_x"/>
                                          </p:val>
                                        </p:tav>
                                      </p:tavLst>
                                    </p:anim>
                                    <p:anim calcmode="lin" valueType="num">
                                      <p:cBhvr>
                                        <p:cTn id="9" dur="1000" fill="hold"/>
                                        <p:tgtEl>
                                          <p:spTgt spid="18606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706" name="Rectangle 2"/>
          <p:cNvSpPr>
            <a:spLocks noGrp="1" noChangeArrowheads="1"/>
          </p:cNvSpPr>
          <p:nvPr>
            <p:ph type="title"/>
          </p:nvPr>
        </p:nvSpPr>
        <p:spPr>
          <a:xfrm>
            <a:off x="381000" y="0"/>
            <a:ext cx="8382000" cy="1628775"/>
          </a:xfrm>
        </p:spPr>
        <p:txBody>
          <a:bodyPr/>
          <a:lstStyle/>
          <a:p>
            <a:pPr>
              <a:lnSpc>
                <a:spcPct val="90000"/>
              </a:lnSpc>
            </a:pPr>
            <a:r>
              <a:rPr lang="en-US" sz="2800" dirty="0">
                <a:solidFill>
                  <a:srgbClr val="EFFF5D"/>
                </a:solidFill>
                <a:latin typeface="Comic Sans MS" pitchFamily="66" charset="0"/>
              </a:rPr>
              <a:t>Two long parallel wires carry currents of 5 A and 10 A in opposite directions as shown.  </a:t>
            </a:r>
            <a:br>
              <a:rPr lang="en-US" sz="2800" dirty="0">
                <a:solidFill>
                  <a:srgbClr val="EFFF5D"/>
                </a:solidFill>
                <a:latin typeface="Comic Sans MS" pitchFamily="66" charset="0"/>
              </a:rPr>
            </a:br>
            <a:r>
              <a:rPr lang="en-US" sz="2800" dirty="0">
                <a:solidFill>
                  <a:srgbClr val="EFFF5D"/>
                </a:solidFill>
                <a:latin typeface="Comic Sans MS" pitchFamily="66" charset="0"/>
              </a:rPr>
              <a:t>What is the total force exerted on a 30-cm length of the 10-A wire?</a:t>
            </a:r>
            <a:endParaRPr lang="en-US" sz="4000" dirty="0">
              <a:solidFill>
                <a:srgbClr val="EFFF5D"/>
              </a:solidFill>
              <a:latin typeface="Comic Sans MS" pitchFamily="66" charset="0"/>
            </a:endParaRPr>
          </a:p>
        </p:txBody>
      </p:sp>
      <p:pic>
        <p:nvPicPr>
          <p:cNvPr id="1864709" name="Picture 5" descr="14_p297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2590800"/>
            <a:ext cx="343535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64710" name="Object 6"/>
          <p:cNvGraphicFramePr>
            <a:graphicFrameLocks noChangeAspect="1"/>
          </p:cNvGraphicFramePr>
          <p:nvPr/>
        </p:nvGraphicFramePr>
        <p:xfrm>
          <a:off x="677863" y="3946525"/>
          <a:ext cx="4281487" cy="2266950"/>
        </p:xfrm>
        <a:graphic>
          <a:graphicData uri="http://schemas.openxmlformats.org/presentationml/2006/ole">
            <mc:AlternateContent xmlns:mc="http://schemas.openxmlformats.org/markup-compatibility/2006">
              <mc:Choice xmlns:v="urn:schemas-microsoft-com:vml" Requires="v">
                <p:oleObj spid="_x0000_s1864840" name="Equation" r:id="rId5" imgW="2298700" imgH="1219200" progId="Equation.3">
                  <p:embed/>
                </p:oleObj>
              </mc:Choice>
              <mc:Fallback>
                <p:oleObj name="Equation" r:id="rId5" imgW="2298700" imgH="1219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863" y="3946525"/>
                        <a:ext cx="4281487" cy="22669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64712" name="Rectangle 8"/>
          <p:cNvSpPr>
            <a:spLocks noGrp="1" noChangeArrowheads="1"/>
          </p:cNvSpPr>
          <p:nvPr>
            <p:ph type="body" idx="1"/>
          </p:nvPr>
        </p:nvSpPr>
        <p:spPr>
          <a:xfrm>
            <a:off x="914400" y="2209800"/>
            <a:ext cx="3048000" cy="1905000"/>
          </a:xfrm>
          <a:noFill/>
          <a:ln/>
        </p:spPr>
        <p:txBody>
          <a:bodyPr/>
          <a:lstStyle/>
          <a:p>
            <a:pPr marL="609600" indent="-609600">
              <a:lnSpc>
                <a:spcPct val="80000"/>
              </a:lnSpc>
              <a:buFont typeface="Arial" charset="0"/>
              <a:buAutoNum type="alphaLcParenR"/>
            </a:pPr>
            <a:r>
              <a:rPr lang="en-US" sz="2000">
                <a:latin typeface="Comic Sans MS" pitchFamily="66" charset="0"/>
              </a:rPr>
              <a:t>2.0 x 10</a:t>
            </a:r>
            <a:r>
              <a:rPr lang="en-US" sz="2000" baseline="30000">
                <a:latin typeface="Comic Sans MS" pitchFamily="66" charset="0"/>
              </a:rPr>
              <a:t>-6</a:t>
            </a:r>
            <a:r>
              <a:rPr lang="en-US" sz="2000">
                <a:latin typeface="Comic Sans MS" pitchFamily="66" charset="0"/>
              </a:rPr>
              <a:t> N </a:t>
            </a:r>
          </a:p>
          <a:p>
            <a:pPr marL="609600" indent="-609600">
              <a:lnSpc>
                <a:spcPct val="80000"/>
              </a:lnSpc>
              <a:buFont typeface="Arial" charset="0"/>
              <a:buAutoNum type="alphaLcParenR"/>
            </a:pPr>
            <a:r>
              <a:rPr lang="en-US" sz="2000">
                <a:latin typeface="Comic Sans MS" pitchFamily="66" charset="0"/>
              </a:rPr>
              <a:t>3.0 x 10</a:t>
            </a:r>
            <a:r>
              <a:rPr lang="en-US" sz="2000" baseline="30000">
                <a:latin typeface="Comic Sans MS" pitchFamily="66" charset="0"/>
              </a:rPr>
              <a:t>-6</a:t>
            </a:r>
            <a:r>
              <a:rPr lang="en-US" sz="2000">
                <a:latin typeface="Comic Sans MS" pitchFamily="66" charset="0"/>
              </a:rPr>
              <a:t> N</a:t>
            </a:r>
          </a:p>
          <a:p>
            <a:pPr marL="609600" indent="-609600">
              <a:lnSpc>
                <a:spcPct val="80000"/>
              </a:lnSpc>
              <a:buFont typeface="Arial" charset="0"/>
              <a:buAutoNum type="alphaLcParenR"/>
            </a:pPr>
            <a:r>
              <a:rPr lang="en-US" sz="2000">
                <a:latin typeface="Comic Sans MS" pitchFamily="66" charset="0"/>
              </a:rPr>
              <a:t>2.0 x 10</a:t>
            </a:r>
            <a:r>
              <a:rPr lang="en-US" sz="2000" baseline="30000">
                <a:latin typeface="Comic Sans MS" pitchFamily="66" charset="0"/>
              </a:rPr>
              <a:t>-5</a:t>
            </a:r>
            <a:r>
              <a:rPr lang="en-US" sz="2000">
                <a:latin typeface="Comic Sans MS" pitchFamily="66" charset="0"/>
              </a:rPr>
              <a:t> N </a:t>
            </a:r>
          </a:p>
          <a:p>
            <a:pPr marL="609600" indent="-609600">
              <a:lnSpc>
                <a:spcPct val="80000"/>
              </a:lnSpc>
              <a:buFont typeface="Arial" charset="0"/>
              <a:buAutoNum type="alphaLcParenR"/>
            </a:pPr>
            <a:r>
              <a:rPr lang="en-US" sz="2000">
                <a:latin typeface="Comic Sans MS" pitchFamily="66" charset="0"/>
              </a:rPr>
              <a:t>6.0 x 10</a:t>
            </a:r>
            <a:r>
              <a:rPr lang="en-US" sz="2000" baseline="30000">
                <a:latin typeface="Comic Sans MS" pitchFamily="66" charset="0"/>
              </a:rPr>
              <a:t>-5</a:t>
            </a:r>
            <a:r>
              <a:rPr lang="en-US" sz="2000">
                <a:latin typeface="Comic Sans MS" pitchFamily="66" charset="0"/>
              </a:rPr>
              <a:t> N</a:t>
            </a:r>
          </a:p>
          <a:p>
            <a:pPr marL="609600" indent="-609600">
              <a:lnSpc>
                <a:spcPct val="80000"/>
              </a:lnSpc>
              <a:buFont typeface="Arial" charset="0"/>
              <a:buAutoNum type="alphaLcParenR"/>
            </a:pPr>
            <a:r>
              <a:rPr lang="en-US" sz="2000">
                <a:latin typeface="Comic Sans MS" pitchFamily="66" charset="0"/>
              </a:rPr>
              <a:t>2.0 x 10</a:t>
            </a:r>
            <a:r>
              <a:rPr lang="en-US" sz="2000" baseline="30000">
                <a:latin typeface="Comic Sans MS" pitchFamily="66" charset="0"/>
              </a:rPr>
              <a:t>-4</a:t>
            </a:r>
            <a:r>
              <a:rPr lang="en-US" sz="2000">
                <a:latin typeface="Comic Sans MS" pitchFamily="66" charset="0"/>
              </a:rPr>
              <a:t> N</a:t>
            </a:r>
          </a:p>
        </p:txBody>
      </p:sp>
      <p:graphicFrame>
        <p:nvGraphicFramePr>
          <p:cNvPr id="2" name="Object 1"/>
          <p:cNvGraphicFramePr>
            <a:graphicFrameLocks noChangeAspect="1"/>
          </p:cNvGraphicFramePr>
          <p:nvPr>
            <p:extLst>
              <p:ext uri="{D42A27DB-BD31-4B8C-83A1-F6EECF244321}">
                <p14:modId xmlns:p14="http://schemas.microsoft.com/office/powerpoint/2010/main" val="2273389087"/>
              </p:ext>
            </p:extLst>
          </p:nvPr>
        </p:nvGraphicFramePr>
        <p:xfrm>
          <a:off x="6172200" y="1624012"/>
          <a:ext cx="2551113" cy="585788"/>
        </p:xfrm>
        <a:graphic>
          <a:graphicData uri="http://schemas.openxmlformats.org/presentationml/2006/ole">
            <mc:AlternateContent xmlns:mc="http://schemas.openxmlformats.org/markup-compatibility/2006">
              <mc:Choice xmlns:v="urn:schemas-microsoft-com:vml" Requires="v">
                <p:oleObj spid="_x0000_s1864841" name="Equation" r:id="rId7" imgW="1130040" imgH="203040" progId="Equation.DSMT4">
                  <p:embed/>
                </p:oleObj>
              </mc:Choice>
              <mc:Fallback>
                <p:oleObj name="Equation" r:id="rId7" imgW="1130040" imgH="20304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t="-13846" b="-13846"/>
                      <a:stretch>
                        <a:fillRect/>
                      </a:stretch>
                    </p:blipFill>
                    <p:spPr bwMode="auto">
                      <a:xfrm>
                        <a:off x="6172200" y="1624012"/>
                        <a:ext cx="2551113" cy="585788"/>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239DEFF2-ACFB-436B-A8B3-A2581F0FF840}"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64710"/>
                                        </p:tgtEl>
                                        <p:attrNameLst>
                                          <p:attrName>style.visibility</p:attrName>
                                        </p:attrNameLst>
                                      </p:cBhvr>
                                      <p:to>
                                        <p:strVal val="visible"/>
                                      </p:to>
                                    </p:set>
                                    <p:animEffect transition="in" filter="fade">
                                      <p:cBhvr>
                                        <p:cTn id="7" dur="1000"/>
                                        <p:tgtEl>
                                          <p:spTgt spid="1864710"/>
                                        </p:tgtEl>
                                      </p:cBhvr>
                                    </p:animEffect>
                                    <p:anim calcmode="lin" valueType="num">
                                      <p:cBhvr>
                                        <p:cTn id="8" dur="1000" fill="hold"/>
                                        <p:tgtEl>
                                          <p:spTgt spid="1864710"/>
                                        </p:tgtEl>
                                        <p:attrNameLst>
                                          <p:attrName>ppt_x</p:attrName>
                                        </p:attrNameLst>
                                      </p:cBhvr>
                                      <p:tavLst>
                                        <p:tav tm="0">
                                          <p:val>
                                            <p:strVal val="#ppt_x"/>
                                          </p:val>
                                        </p:tav>
                                        <p:tav tm="100000">
                                          <p:val>
                                            <p:strVal val="#ppt_x"/>
                                          </p:val>
                                        </p:tav>
                                      </p:tavLst>
                                    </p:anim>
                                    <p:anim calcmode="lin" valueType="num">
                                      <p:cBhvr>
                                        <p:cTn id="9" dur="1000" fill="hold"/>
                                        <p:tgtEl>
                                          <p:spTgt spid="18647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685800" y="533400"/>
            <a:ext cx="7772400" cy="5562600"/>
          </a:xfrm>
        </p:spPr>
        <p:txBody>
          <a:bodyPr/>
          <a:lstStyle/>
          <a:p>
            <a:pPr eaLnBrk="1" hangingPunct="1">
              <a:lnSpc>
                <a:spcPct val="80000"/>
              </a:lnSpc>
            </a:pPr>
            <a:r>
              <a:rPr lang="en-US" sz="2400"/>
              <a:t>The ease with which electric power can be transmitted over considerable distances is one of its main advantages over other forms of energy.</a:t>
            </a:r>
          </a:p>
          <a:p>
            <a:pPr lvl="1" eaLnBrk="1" hangingPunct="1">
              <a:lnSpc>
                <a:spcPct val="80000"/>
              </a:lnSpc>
            </a:pPr>
            <a:r>
              <a:rPr lang="en-US" sz="2000">
                <a:solidFill>
                  <a:srgbClr val="FFD4D7"/>
                </a:solidFill>
              </a:rPr>
              <a:t>The source of the energy might be gravitational potential energy of water, chemical potential energy stored in fossil fuels, or nuclear potential energy stored in uranium.</a:t>
            </a:r>
          </a:p>
          <a:p>
            <a:pPr lvl="1" eaLnBrk="1" hangingPunct="1">
              <a:lnSpc>
                <a:spcPct val="80000"/>
              </a:lnSpc>
            </a:pPr>
            <a:r>
              <a:rPr lang="en-US" sz="2000">
                <a:solidFill>
                  <a:srgbClr val="FFD4D7"/>
                </a:solidFill>
              </a:rPr>
              <a:t>Power plants all use electric generators that convert mechanical kinetic energy produced by turbines to electric energy.</a:t>
            </a:r>
          </a:p>
          <a:p>
            <a:pPr lvl="1" eaLnBrk="1" hangingPunct="1">
              <a:lnSpc>
                <a:spcPct val="80000"/>
              </a:lnSpc>
            </a:pPr>
            <a:r>
              <a:rPr lang="en-US" sz="2000">
                <a:solidFill>
                  <a:srgbClr val="FFD4D7"/>
                </a:solidFill>
              </a:rPr>
              <a:t>These generators are the source of the electromotive force.</a:t>
            </a:r>
          </a:p>
        </p:txBody>
      </p:sp>
      <p:pic>
        <p:nvPicPr>
          <p:cNvPr id="36867" name="Picture 3" descr="13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3406775"/>
            <a:ext cx="9009062"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01A968E2-4333-458F-BD28-320E3E5C18D0}"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378" name="Rectangle 2"/>
          <p:cNvSpPr>
            <a:spLocks noGrp="1" noChangeArrowheads="1"/>
          </p:cNvSpPr>
          <p:nvPr>
            <p:ph type="body" idx="1"/>
          </p:nvPr>
        </p:nvSpPr>
        <p:spPr>
          <a:xfrm>
            <a:off x="228600" y="762000"/>
            <a:ext cx="8915400" cy="5105400"/>
          </a:xfrm>
        </p:spPr>
        <p:txBody>
          <a:bodyPr/>
          <a:lstStyle/>
          <a:p>
            <a:pPr>
              <a:lnSpc>
                <a:spcPct val="80000"/>
              </a:lnSpc>
              <a:spcBef>
                <a:spcPct val="30000"/>
              </a:spcBef>
            </a:pPr>
            <a:r>
              <a:rPr lang="en-US" sz="2400" b="1" i="1">
                <a:solidFill>
                  <a:schemeClr val="accent1"/>
                </a:solidFill>
              </a:rPr>
              <a:t>Magnetic forces</a:t>
            </a:r>
            <a:r>
              <a:rPr lang="en-US" sz="2400"/>
              <a:t> are exerted by magnets on other magnets, by magnets on current-carrying wires, and by current-carrying wires on each other.</a:t>
            </a:r>
          </a:p>
          <a:p>
            <a:pPr lvl="1">
              <a:lnSpc>
                <a:spcPct val="80000"/>
              </a:lnSpc>
              <a:spcBef>
                <a:spcPct val="30000"/>
              </a:spcBef>
            </a:pPr>
            <a:r>
              <a:rPr lang="en-US" sz="2000">
                <a:solidFill>
                  <a:srgbClr val="FFD0C8"/>
                </a:solidFill>
              </a:rPr>
              <a:t>The force exerted by one wire on the other is attractive </a:t>
            </a:r>
          </a:p>
          <a:p>
            <a:pPr lvl="1">
              <a:lnSpc>
                <a:spcPct val="80000"/>
              </a:lnSpc>
              <a:spcBef>
                <a:spcPct val="0"/>
              </a:spcBef>
              <a:buFont typeface="Wingdings" pitchFamily="2" charset="2"/>
              <a:buNone/>
            </a:pPr>
            <a:r>
              <a:rPr lang="en-US" sz="2000">
                <a:solidFill>
                  <a:srgbClr val="FFD0C8"/>
                </a:solidFill>
              </a:rPr>
              <a:t>	when the currents are flowing in the same direction and </a:t>
            </a:r>
          </a:p>
          <a:p>
            <a:pPr lvl="1">
              <a:lnSpc>
                <a:spcPct val="80000"/>
              </a:lnSpc>
              <a:spcBef>
                <a:spcPct val="0"/>
              </a:spcBef>
              <a:buFont typeface="Wingdings" pitchFamily="2" charset="2"/>
              <a:buNone/>
            </a:pPr>
            <a:r>
              <a:rPr lang="en-US" sz="2000">
                <a:solidFill>
                  <a:srgbClr val="FFD0C8"/>
                </a:solidFill>
              </a:rPr>
              <a:t>	repulsive when the currents are flowing in opposite </a:t>
            </a:r>
          </a:p>
          <a:p>
            <a:pPr lvl="1">
              <a:lnSpc>
                <a:spcPct val="80000"/>
              </a:lnSpc>
              <a:spcBef>
                <a:spcPct val="0"/>
              </a:spcBef>
              <a:buFont typeface="Wingdings" pitchFamily="2" charset="2"/>
              <a:buNone/>
            </a:pPr>
            <a:r>
              <a:rPr lang="en-US" sz="2000">
                <a:solidFill>
                  <a:srgbClr val="FFD0C8"/>
                </a:solidFill>
              </a:rPr>
              <a:t>	directions.</a:t>
            </a:r>
          </a:p>
          <a:p>
            <a:pPr lvl="1">
              <a:lnSpc>
                <a:spcPct val="80000"/>
              </a:lnSpc>
              <a:spcBef>
                <a:spcPct val="30000"/>
              </a:spcBef>
            </a:pPr>
            <a:r>
              <a:rPr lang="en-US" sz="2000">
                <a:solidFill>
                  <a:srgbClr val="FFD0C8"/>
                </a:solidFill>
              </a:rPr>
              <a:t>The magnetic force exerted on a moving charge of an electric current is perpendicular to both the velocity of the charges and to the magnetic field.</a:t>
            </a:r>
          </a:p>
          <a:p>
            <a:pPr lvl="1">
              <a:lnSpc>
                <a:spcPct val="80000"/>
              </a:lnSpc>
              <a:spcBef>
                <a:spcPct val="30000"/>
              </a:spcBef>
            </a:pPr>
            <a:r>
              <a:rPr lang="en-US" sz="2000">
                <a:solidFill>
                  <a:srgbClr val="FFD0C8"/>
                </a:solidFill>
              </a:rPr>
              <a:t>This force is </a:t>
            </a:r>
          </a:p>
          <a:p>
            <a:pPr lvl="1">
              <a:lnSpc>
                <a:spcPct val="80000"/>
              </a:lnSpc>
              <a:spcBef>
                <a:spcPct val="0"/>
              </a:spcBef>
              <a:buFont typeface="Wingdings" pitchFamily="2" charset="2"/>
              <a:buNone/>
            </a:pPr>
            <a:r>
              <a:rPr lang="en-US" sz="2000">
                <a:solidFill>
                  <a:srgbClr val="FFD0C8"/>
                </a:solidFill>
              </a:rPr>
              <a:t>	proportional to the </a:t>
            </a:r>
          </a:p>
          <a:p>
            <a:pPr lvl="1">
              <a:lnSpc>
                <a:spcPct val="80000"/>
              </a:lnSpc>
              <a:spcBef>
                <a:spcPct val="0"/>
              </a:spcBef>
              <a:buFont typeface="Wingdings" pitchFamily="2" charset="2"/>
              <a:buNone/>
            </a:pPr>
            <a:r>
              <a:rPr lang="en-US" sz="2000">
                <a:solidFill>
                  <a:srgbClr val="FFD0C8"/>
                </a:solidFill>
              </a:rPr>
              <a:t>	quantity of the charge </a:t>
            </a:r>
          </a:p>
          <a:p>
            <a:pPr lvl="1">
              <a:lnSpc>
                <a:spcPct val="80000"/>
              </a:lnSpc>
              <a:spcBef>
                <a:spcPct val="0"/>
              </a:spcBef>
              <a:buFont typeface="Wingdings" pitchFamily="2" charset="2"/>
              <a:buNone/>
            </a:pPr>
            <a:r>
              <a:rPr lang="en-US" sz="2000">
                <a:solidFill>
                  <a:srgbClr val="FFD0C8"/>
                </a:solidFill>
              </a:rPr>
              <a:t>	and the velocity of the </a:t>
            </a:r>
          </a:p>
          <a:p>
            <a:pPr lvl="1">
              <a:lnSpc>
                <a:spcPct val="80000"/>
              </a:lnSpc>
              <a:spcBef>
                <a:spcPct val="0"/>
              </a:spcBef>
              <a:buFont typeface="Wingdings" pitchFamily="2" charset="2"/>
              <a:buNone/>
            </a:pPr>
            <a:r>
              <a:rPr lang="en-US" sz="2000">
                <a:solidFill>
                  <a:srgbClr val="FFD0C8"/>
                </a:solidFill>
              </a:rPr>
              <a:t>	moving charge and to </a:t>
            </a:r>
          </a:p>
          <a:p>
            <a:pPr lvl="1">
              <a:lnSpc>
                <a:spcPct val="80000"/>
              </a:lnSpc>
              <a:spcBef>
                <a:spcPct val="0"/>
              </a:spcBef>
              <a:buFont typeface="Wingdings" pitchFamily="2" charset="2"/>
              <a:buNone/>
            </a:pPr>
            <a:r>
              <a:rPr lang="en-US" sz="2000">
                <a:solidFill>
                  <a:srgbClr val="FFD0C8"/>
                </a:solidFill>
              </a:rPr>
              <a:t>	the strength of the </a:t>
            </a:r>
          </a:p>
          <a:p>
            <a:pPr lvl="1">
              <a:lnSpc>
                <a:spcPct val="80000"/>
              </a:lnSpc>
              <a:spcBef>
                <a:spcPct val="0"/>
              </a:spcBef>
              <a:buFont typeface="Wingdings" pitchFamily="2" charset="2"/>
              <a:buNone/>
            </a:pPr>
            <a:r>
              <a:rPr lang="en-US" sz="2000">
                <a:solidFill>
                  <a:srgbClr val="FFD0C8"/>
                </a:solidFill>
              </a:rPr>
              <a:t>	magnetic field:</a:t>
            </a:r>
          </a:p>
        </p:txBody>
      </p:sp>
      <p:pic>
        <p:nvPicPr>
          <p:cNvPr id="1893380" name="Picture 4" descr="14_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3" y="3429000"/>
            <a:ext cx="5341937" cy="257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93381" name="Object 5"/>
          <p:cNvGraphicFramePr>
            <a:graphicFrameLocks noChangeAspect="1"/>
          </p:cNvGraphicFramePr>
          <p:nvPr/>
        </p:nvGraphicFramePr>
        <p:xfrm>
          <a:off x="1066800" y="5522913"/>
          <a:ext cx="1287463" cy="496887"/>
        </p:xfrm>
        <a:graphic>
          <a:graphicData uri="http://schemas.openxmlformats.org/presentationml/2006/ole">
            <mc:AlternateContent xmlns:mc="http://schemas.openxmlformats.org/markup-compatibility/2006">
              <mc:Choice xmlns:v="urn:schemas-microsoft-com:vml" Requires="v">
                <p:oleObj spid="_x0000_s1893595" name="Equation" r:id="rId5" imgW="546100" imgH="165100" progId="Equation.3">
                  <p:embed/>
                </p:oleObj>
              </mc:Choice>
              <mc:Fallback>
                <p:oleObj name="Equation" r:id="rId5" imgW="546100" imgH="1651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t="-13846" b="-13846"/>
                      <a:stretch>
                        <a:fillRect/>
                      </a:stretch>
                    </p:blipFill>
                    <p:spPr bwMode="auto">
                      <a:xfrm>
                        <a:off x="1066800" y="5522913"/>
                        <a:ext cx="1287463" cy="49688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3382" name="Object 6"/>
          <p:cNvGraphicFramePr>
            <a:graphicFrameLocks noChangeAspect="1"/>
          </p:cNvGraphicFramePr>
          <p:nvPr/>
        </p:nvGraphicFramePr>
        <p:xfrm>
          <a:off x="7594600" y="1981200"/>
          <a:ext cx="1168400" cy="420688"/>
        </p:xfrm>
        <a:graphic>
          <a:graphicData uri="http://schemas.openxmlformats.org/presentationml/2006/ole">
            <mc:AlternateContent xmlns:mc="http://schemas.openxmlformats.org/markup-compatibility/2006">
              <mc:Choice xmlns:v="urn:schemas-microsoft-com:vml" Requires="v">
                <p:oleObj spid="_x0000_s1893596" name="Equation" r:id="rId7" imgW="495300" imgH="139700" progId="Equation.3">
                  <p:embed/>
                </p:oleObj>
              </mc:Choice>
              <mc:Fallback>
                <p:oleObj name="Equation" r:id="rId7" imgW="495300" imgH="1397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t="-13846" b="-13846"/>
                      <a:stretch>
                        <a:fillRect/>
                      </a:stretch>
                    </p:blipFill>
                    <p:spPr bwMode="auto">
                      <a:xfrm>
                        <a:off x="7594600" y="1981200"/>
                        <a:ext cx="1168400" cy="420688"/>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239DEFF2-ACFB-436B-A8B3-A2581F0FF840}"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2658" name="Rectangle 2"/>
          <p:cNvSpPr>
            <a:spLocks noGrp="1" noChangeArrowheads="1"/>
          </p:cNvSpPr>
          <p:nvPr>
            <p:ph type="title"/>
          </p:nvPr>
        </p:nvSpPr>
        <p:spPr>
          <a:xfrm>
            <a:off x="381000" y="457200"/>
            <a:ext cx="8382000" cy="1628775"/>
          </a:xfrm>
        </p:spPr>
        <p:txBody>
          <a:bodyPr/>
          <a:lstStyle/>
          <a:p>
            <a:pPr>
              <a:lnSpc>
                <a:spcPct val="90000"/>
              </a:lnSpc>
            </a:pPr>
            <a:r>
              <a:rPr lang="en-US" sz="2800" b="1" dirty="0">
                <a:solidFill>
                  <a:srgbClr val="FF0000"/>
                </a:solidFill>
                <a:latin typeface="Comic Sans MS" pitchFamily="66" charset="0"/>
              </a:rPr>
              <a:t>Quiz</a:t>
            </a:r>
            <a:r>
              <a:rPr lang="en-US" sz="2800" dirty="0">
                <a:solidFill>
                  <a:srgbClr val="EFFF5D"/>
                </a:solidFill>
                <a:latin typeface="Comic Sans MS" pitchFamily="66" charset="0"/>
              </a:rPr>
              <a:t>: Two long parallel wires carry currents of 5 A and 10 A in </a:t>
            </a:r>
            <a:r>
              <a:rPr lang="en-US" sz="2800" b="1" i="1" dirty="0">
                <a:solidFill>
                  <a:srgbClr val="EFFF5D"/>
                </a:solidFill>
                <a:latin typeface="Comic Sans MS" pitchFamily="66" charset="0"/>
              </a:rPr>
              <a:t>opposite</a:t>
            </a:r>
            <a:r>
              <a:rPr lang="en-US" sz="2800" dirty="0">
                <a:solidFill>
                  <a:srgbClr val="EFFF5D"/>
                </a:solidFill>
                <a:latin typeface="Comic Sans MS" pitchFamily="66" charset="0"/>
              </a:rPr>
              <a:t> directions as shown.  </a:t>
            </a:r>
            <a:br>
              <a:rPr lang="en-US" sz="2800" dirty="0">
                <a:solidFill>
                  <a:srgbClr val="EFFF5D"/>
                </a:solidFill>
                <a:latin typeface="Comic Sans MS" pitchFamily="66" charset="0"/>
              </a:rPr>
            </a:br>
            <a:r>
              <a:rPr lang="en-US" sz="2800" dirty="0">
                <a:solidFill>
                  <a:srgbClr val="EFFF5D"/>
                </a:solidFill>
                <a:latin typeface="Comic Sans MS" pitchFamily="66" charset="0"/>
              </a:rPr>
              <a:t>What are the directions of the forces on each wire?</a:t>
            </a:r>
            <a:endParaRPr lang="en-US" sz="4000" dirty="0">
              <a:solidFill>
                <a:srgbClr val="EFFF5D"/>
              </a:solidFill>
              <a:latin typeface="Comic Sans MS" pitchFamily="66" charset="0"/>
            </a:endParaRPr>
          </a:p>
        </p:txBody>
      </p:sp>
      <p:sp>
        <p:nvSpPr>
          <p:cNvPr id="1862659" name="Rectangle 3"/>
          <p:cNvSpPr>
            <a:spLocks noGrp="1" noChangeArrowheads="1"/>
          </p:cNvSpPr>
          <p:nvPr>
            <p:ph type="body" idx="1"/>
          </p:nvPr>
        </p:nvSpPr>
        <p:spPr>
          <a:xfrm>
            <a:off x="533400" y="2209800"/>
            <a:ext cx="4953000" cy="3581400"/>
          </a:xfrm>
        </p:spPr>
        <p:txBody>
          <a:bodyPr/>
          <a:lstStyle/>
          <a:p>
            <a:pPr marL="609600" indent="-609600">
              <a:lnSpc>
                <a:spcPct val="80000"/>
              </a:lnSpc>
              <a:buFont typeface="Arial" charset="0"/>
              <a:buAutoNum type="alphaLcParenR"/>
            </a:pPr>
            <a:r>
              <a:rPr lang="en-US" sz="2000">
                <a:latin typeface="Comic Sans MS" pitchFamily="66" charset="0"/>
              </a:rPr>
              <a:t>The wires exert an attractive force on each other.</a:t>
            </a:r>
          </a:p>
          <a:p>
            <a:pPr marL="609600" indent="-609600">
              <a:lnSpc>
                <a:spcPct val="80000"/>
              </a:lnSpc>
              <a:buFont typeface="Arial" charset="0"/>
              <a:buAutoNum type="alphaLcParenR"/>
            </a:pPr>
            <a:r>
              <a:rPr lang="en-US" sz="2000">
                <a:latin typeface="Comic Sans MS" pitchFamily="66" charset="0"/>
              </a:rPr>
              <a:t>The wires exert a force repelling each other.</a:t>
            </a:r>
          </a:p>
          <a:p>
            <a:pPr marL="609600" indent="-609600">
              <a:lnSpc>
                <a:spcPct val="80000"/>
              </a:lnSpc>
              <a:buFont typeface="Arial" charset="0"/>
              <a:buAutoNum type="alphaLcParenR"/>
            </a:pPr>
            <a:r>
              <a:rPr lang="en-US" sz="2000">
                <a:latin typeface="Comic Sans MS" pitchFamily="66" charset="0"/>
              </a:rPr>
              <a:t>Each wire exerts a force on the other in the direction of the other wire’s current (the red arrows shown).</a:t>
            </a:r>
          </a:p>
          <a:p>
            <a:pPr marL="609600" indent="-609600">
              <a:lnSpc>
                <a:spcPct val="80000"/>
              </a:lnSpc>
              <a:buFont typeface="Arial" charset="0"/>
              <a:buAutoNum type="alphaLcParenR"/>
            </a:pPr>
            <a:r>
              <a:rPr lang="en-US" sz="2000">
                <a:latin typeface="Comic Sans MS" pitchFamily="66" charset="0"/>
              </a:rPr>
              <a:t>Each wire exerts a force on the other in the direction opposite to the other one’s current.</a:t>
            </a:r>
          </a:p>
          <a:p>
            <a:pPr marL="609600" indent="-609600">
              <a:lnSpc>
                <a:spcPct val="80000"/>
              </a:lnSpc>
              <a:buFont typeface="Arial" charset="0"/>
              <a:buAutoNum type="alphaLcParenR"/>
            </a:pPr>
            <a:r>
              <a:rPr lang="en-US" sz="2000">
                <a:latin typeface="Comic Sans MS" pitchFamily="66" charset="0"/>
              </a:rPr>
              <a:t>The wires exert no force on each other.</a:t>
            </a:r>
          </a:p>
        </p:txBody>
      </p:sp>
      <p:sp>
        <p:nvSpPr>
          <p:cNvPr id="1862660" name="Text Box 4"/>
          <p:cNvSpPr txBox="1">
            <a:spLocks noChangeArrowheads="1"/>
          </p:cNvSpPr>
          <p:nvPr/>
        </p:nvSpPr>
        <p:spPr bwMode="auto">
          <a:xfrm>
            <a:off x="838200" y="5827713"/>
            <a:ext cx="4191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en-US">
                <a:latin typeface="Arial" charset="0"/>
              </a:rPr>
              <a:t>The wires repel each other.</a:t>
            </a:r>
          </a:p>
        </p:txBody>
      </p:sp>
      <p:pic>
        <p:nvPicPr>
          <p:cNvPr id="1862661" name="Picture 5" descr="14_p29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590800"/>
            <a:ext cx="343535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62660"/>
                                        </p:tgtEl>
                                        <p:attrNameLst>
                                          <p:attrName>style.visibility</p:attrName>
                                        </p:attrNameLst>
                                      </p:cBhvr>
                                      <p:to>
                                        <p:strVal val="visible"/>
                                      </p:to>
                                    </p:set>
                                    <p:animEffect transition="in" filter="fade">
                                      <p:cBhvr>
                                        <p:cTn id="7" dur="1000"/>
                                        <p:tgtEl>
                                          <p:spTgt spid="1862660"/>
                                        </p:tgtEl>
                                      </p:cBhvr>
                                    </p:animEffect>
                                    <p:anim calcmode="lin" valueType="num">
                                      <p:cBhvr>
                                        <p:cTn id="8" dur="1000" fill="hold"/>
                                        <p:tgtEl>
                                          <p:spTgt spid="1862660"/>
                                        </p:tgtEl>
                                        <p:attrNameLst>
                                          <p:attrName>ppt_x</p:attrName>
                                        </p:attrNameLst>
                                      </p:cBhvr>
                                      <p:tavLst>
                                        <p:tav tm="0">
                                          <p:val>
                                            <p:strVal val="#ppt_x"/>
                                          </p:val>
                                        </p:tav>
                                        <p:tav tm="100000">
                                          <p:val>
                                            <p:strVal val="#ppt_x"/>
                                          </p:val>
                                        </p:tav>
                                      </p:tavLst>
                                    </p:anim>
                                    <p:anim calcmode="lin" valueType="num">
                                      <p:cBhvr>
                                        <p:cTn id="9" dur="900" decel="100000" fill="hold"/>
                                        <p:tgtEl>
                                          <p:spTgt spid="186266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626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26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6600"/>
            <a:ext cx="7772400" cy="769441"/>
          </a:xfrm>
        </p:spPr>
        <p:txBody>
          <a:bodyPr/>
          <a:lstStyle/>
          <a:p>
            <a:r>
              <a:rPr lang="en-US" dirty="0"/>
              <a:t>Back Up Slides</a:t>
            </a:r>
          </a:p>
        </p:txBody>
      </p:sp>
      <p:sp>
        <p:nvSpPr>
          <p:cNvPr id="3" name="Slide Number Placeholder 2"/>
          <p:cNvSpPr>
            <a:spLocks noGrp="1"/>
          </p:cNvSpPr>
          <p:nvPr>
            <p:ph type="sldNum" sz="quarter" idx="12"/>
          </p:nvPr>
        </p:nvSpPr>
        <p:spPr/>
        <p:txBody>
          <a:bodyPr/>
          <a:lstStyle/>
          <a:p>
            <a:fld id="{239DEFF2-ACFB-436B-A8B3-A2581F0FF840}" type="slidenum">
              <a:rPr lang="en-US" smtClean="0"/>
              <a:pPr/>
              <a:t>22</a:t>
            </a:fld>
            <a:endParaRPr lang="en-US"/>
          </a:p>
        </p:txBody>
      </p:sp>
    </p:spTree>
    <p:extLst>
      <p:ext uri="{BB962C8B-B14F-4D97-AF65-F5344CB8AC3E}">
        <p14:creationId xmlns:p14="http://schemas.microsoft.com/office/powerpoint/2010/main" val="1887493594"/>
      </p:ext>
    </p:extLst>
  </p:cSld>
  <p:clrMapOvr>
    <a:masterClrMapping/>
  </p:clrMapOvr>
  <p:transition spd="med">
    <p:dissolve/>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t>Alternating Current and Household Circuits</a:t>
            </a:r>
          </a:p>
        </p:txBody>
      </p:sp>
      <p:sp>
        <p:nvSpPr>
          <p:cNvPr id="39939" name="Rectangle 3"/>
          <p:cNvSpPr>
            <a:spLocks noGrp="1" noChangeArrowheads="1"/>
          </p:cNvSpPr>
          <p:nvPr>
            <p:ph type="body" idx="1"/>
          </p:nvPr>
        </p:nvSpPr>
        <p:spPr/>
        <p:txBody>
          <a:bodyPr/>
          <a:lstStyle/>
          <a:p>
            <a:pPr eaLnBrk="1" hangingPunct="1">
              <a:lnSpc>
                <a:spcPct val="80000"/>
              </a:lnSpc>
            </a:pPr>
            <a:r>
              <a:rPr lang="en-US" sz="2800"/>
              <a:t>The current we draw from a wall outlet is </a:t>
            </a:r>
            <a:r>
              <a:rPr lang="en-US" sz="2800" b="1" i="1"/>
              <a:t>alternating current</a:t>
            </a:r>
            <a:r>
              <a:rPr lang="en-US" sz="2800"/>
              <a:t> (</a:t>
            </a:r>
            <a:r>
              <a:rPr lang="en-US" sz="2800" b="1" i="1"/>
              <a:t>ac</a:t>
            </a:r>
            <a:r>
              <a:rPr lang="en-US" sz="2800"/>
              <a:t>) rather than </a:t>
            </a:r>
            <a:r>
              <a:rPr lang="en-US" sz="2800" b="1" i="1"/>
              <a:t>direct current </a:t>
            </a:r>
            <a:r>
              <a:rPr lang="en-US" sz="2800"/>
              <a:t>(</a:t>
            </a:r>
            <a:r>
              <a:rPr lang="en-US" sz="2800" b="1" i="1"/>
              <a:t>dc</a:t>
            </a:r>
            <a:r>
              <a:rPr lang="en-US" sz="2800"/>
              <a:t>).</a:t>
            </a:r>
          </a:p>
          <a:p>
            <a:pPr lvl="1" eaLnBrk="1" hangingPunct="1">
              <a:lnSpc>
                <a:spcPct val="80000"/>
              </a:lnSpc>
            </a:pPr>
            <a:r>
              <a:rPr lang="en-US" sz="2400" b="1" i="1">
                <a:solidFill>
                  <a:schemeClr val="accent1"/>
                </a:solidFill>
              </a:rPr>
              <a:t>Direct current</a:t>
            </a:r>
            <a:r>
              <a:rPr lang="en-US" sz="2400"/>
              <a:t> implies that the current flows in a single direction from the positive terminal of a battery or power supply to the negative terminal</a:t>
            </a:r>
          </a:p>
          <a:p>
            <a:pPr lvl="1" eaLnBrk="1" hangingPunct="1">
              <a:lnSpc>
                <a:spcPct val="80000"/>
              </a:lnSpc>
            </a:pPr>
            <a:r>
              <a:rPr lang="en-US" sz="2400" b="1" i="1">
                <a:solidFill>
                  <a:schemeClr val="accent1"/>
                </a:solidFill>
              </a:rPr>
              <a:t>Alternating current</a:t>
            </a:r>
            <a:r>
              <a:rPr lang="en-US" sz="2400"/>
              <a:t> continually reverses its direction -- it flows first in one direction, then in the other, then back again.</a:t>
            </a:r>
          </a:p>
          <a:p>
            <a:pPr lvl="1" eaLnBrk="1" hangingPunct="1">
              <a:lnSpc>
                <a:spcPct val="80000"/>
              </a:lnSpc>
            </a:pPr>
            <a:r>
              <a:rPr lang="en-US" sz="2400"/>
              <a:t>In North America the ac goes through 60 cycles each second (</a:t>
            </a:r>
            <a:r>
              <a:rPr lang="en-US" sz="2400">
                <a:solidFill>
                  <a:srgbClr val="FAA368"/>
                </a:solidFill>
              </a:rPr>
              <a:t>60 Hz</a:t>
            </a:r>
            <a:r>
              <a:rPr lang="en-US" sz="2400"/>
              <a:t>).</a:t>
            </a:r>
          </a:p>
        </p:txBody>
      </p:sp>
      <p:sp>
        <p:nvSpPr>
          <p:cNvPr id="2" name="Slide Number Placeholder 1"/>
          <p:cNvSpPr>
            <a:spLocks noGrp="1"/>
          </p:cNvSpPr>
          <p:nvPr>
            <p:ph type="sldNum" sz="quarter" idx="12"/>
          </p:nvPr>
        </p:nvSpPr>
        <p:spPr/>
        <p:txBody>
          <a:bodyPr/>
          <a:lstStyle/>
          <a:p>
            <a:fld id="{239DEFF2-ACFB-436B-A8B3-A2581F0FF840}" type="slidenum">
              <a:rPr lang="en-US" smtClean="0"/>
              <a:pPr/>
              <a:t>23</a:t>
            </a:fld>
            <a:endParaRPr lang="en-US"/>
          </a:p>
        </p:txBody>
      </p:sp>
    </p:spTree>
    <p:extLst>
      <p:ext uri="{BB962C8B-B14F-4D97-AF65-F5344CB8AC3E}">
        <p14:creationId xmlns:p14="http://schemas.microsoft.com/office/powerpoint/2010/main" val="2434620666"/>
      </p:ext>
    </p:extLst>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685800" y="381000"/>
            <a:ext cx="7772400" cy="4114800"/>
          </a:xfrm>
        </p:spPr>
        <p:txBody>
          <a:bodyPr/>
          <a:lstStyle/>
          <a:p>
            <a:pPr eaLnBrk="1" hangingPunct="1">
              <a:lnSpc>
                <a:spcPct val="80000"/>
              </a:lnSpc>
            </a:pPr>
            <a:r>
              <a:rPr lang="en-US" sz="2400" dirty="0"/>
              <a:t>The plot of electric current as a function of time for an alternating current is a </a:t>
            </a:r>
            <a:r>
              <a:rPr lang="en-US" sz="2400" b="1" dirty="0">
                <a:solidFill>
                  <a:schemeClr val="accent1"/>
                </a:solidFill>
              </a:rPr>
              <a:t>sinusoidal curve</a:t>
            </a:r>
            <a:r>
              <a:rPr lang="en-US" sz="2400" dirty="0"/>
              <a:t>.</a:t>
            </a:r>
          </a:p>
          <a:p>
            <a:pPr lvl="1" eaLnBrk="1" hangingPunct="1">
              <a:lnSpc>
                <a:spcPct val="80000"/>
              </a:lnSpc>
            </a:pPr>
            <a:endParaRPr lang="en-US" sz="2000" dirty="0">
              <a:solidFill>
                <a:srgbClr val="D1FFBE"/>
              </a:solidFill>
            </a:endParaRPr>
          </a:p>
          <a:p>
            <a:pPr lvl="1" eaLnBrk="1" hangingPunct="1">
              <a:lnSpc>
                <a:spcPct val="80000"/>
              </a:lnSpc>
            </a:pPr>
            <a:r>
              <a:rPr lang="en-US" sz="2000" dirty="0">
                <a:solidFill>
                  <a:srgbClr val="D1FFBE"/>
                </a:solidFill>
              </a:rPr>
              <a:t>The</a:t>
            </a:r>
            <a:r>
              <a:rPr lang="en-US" sz="2000" dirty="0"/>
              <a:t> </a:t>
            </a:r>
            <a:r>
              <a:rPr lang="en-US" sz="2000" dirty="0">
                <a:solidFill>
                  <a:srgbClr val="FFBF8A"/>
                </a:solidFill>
              </a:rPr>
              <a:t>effective current</a:t>
            </a:r>
            <a:r>
              <a:rPr lang="en-US" sz="2000" dirty="0"/>
              <a:t> </a:t>
            </a:r>
            <a:r>
              <a:rPr lang="en-US" sz="2000" dirty="0">
                <a:solidFill>
                  <a:srgbClr val="D1FFBE"/>
                </a:solidFill>
              </a:rPr>
              <a:t>or</a:t>
            </a:r>
            <a:r>
              <a:rPr lang="en-US" sz="2000" dirty="0"/>
              <a:t> </a:t>
            </a:r>
            <a:r>
              <a:rPr lang="en-US" sz="2000" dirty="0" err="1">
                <a:solidFill>
                  <a:srgbClr val="FFBF8A"/>
                </a:solidFill>
              </a:rPr>
              <a:t>rms</a:t>
            </a:r>
            <a:r>
              <a:rPr lang="en-US" sz="2000" dirty="0">
                <a:solidFill>
                  <a:srgbClr val="FFBF8A"/>
                </a:solidFill>
              </a:rPr>
              <a:t> current</a:t>
            </a:r>
            <a:r>
              <a:rPr lang="en-US" sz="2000" dirty="0"/>
              <a:t> </a:t>
            </a:r>
            <a:r>
              <a:rPr lang="en-US" sz="2000" dirty="0">
                <a:solidFill>
                  <a:srgbClr val="D1FFBE"/>
                </a:solidFill>
              </a:rPr>
              <a:t>is obtained by squaring the current, averaging this value over time, and taking the square root of the result.</a:t>
            </a:r>
          </a:p>
          <a:p>
            <a:pPr lvl="1" eaLnBrk="1" hangingPunct="1">
              <a:lnSpc>
                <a:spcPct val="80000"/>
              </a:lnSpc>
            </a:pPr>
            <a:endParaRPr lang="en-US" sz="2000" dirty="0">
              <a:solidFill>
                <a:srgbClr val="D1FFBE"/>
              </a:solidFill>
            </a:endParaRPr>
          </a:p>
          <a:p>
            <a:pPr lvl="1" eaLnBrk="1" hangingPunct="1">
              <a:lnSpc>
                <a:spcPct val="80000"/>
              </a:lnSpc>
            </a:pPr>
            <a:r>
              <a:rPr lang="en-US" sz="2000" dirty="0">
                <a:solidFill>
                  <a:srgbClr val="D1FFBE"/>
                </a:solidFill>
              </a:rPr>
              <a:t>The effective current </a:t>
            </a:r>
            <a:r>
              <a:rPr lang="en-US" sz="2000" i="1" dirty="0" err="1">
                <a:solidFill>
                  <a:srgbClr val="FFBF8A"/>
                </a:solidFill>
                <a:latin typeface="Times New Roman" pitchFamily="18" charset="0"/>
              </a:rPr>
              <a:t>I</a:t>
            </a:r>
            <a:r>
              <a:rPr lang="en-US" sz="2000" baseline="-25000" dirty="0" err="1">
                <a:solidFill>
                  <a:srgbClr val="FFBF8A"/>
                </a:solidFill>
              </a:rPr>
              <a:t>eff</a:t>
            </a:r>
            <a:r>
              <a:rPr lang="en-US" sz="2000" dirty="0">
                <a:solidFill>
                  <a:srgbClr val="D1FFBE"/>
                </a:solidFill>
              </a:rPr>
              <a:t> is 0.707 times the peak current </a:t>
            </a:r>
            <a:r>
              <a:rPr lang="en-US" sz="2000" i="1" dirty="0" err="1">
                <a:solidFill>
                  <a:srgbClr val="FFBF8A"/>
                </a:solidFill>
                <a:latin typeface="Times New Roman" pitchFamily="18" charset="0"/>
              </a:rPr>
              <a:t>I</a:t>
            </a:r>
            <a:r>
              <a:rPr lang="en-US" sz="2000" baseline="-25000" dirty="0" err="1">
                <a:solidFill>
                  <a:srgbClr val="FFBF8A"/>
                </a:solidFill>
              </a:rPr>
              <a:t>peak</a:t>
            </a:r>
            <a:r>
              <a:rPr lang="en-US" sz="2000" dirty="0">
                <a:solidFill>
                  <a:srgbClr val="D1FFBE"/>
                </a:solidFill>
              </a:rPr>
              <a:t>.</a:t>
            </a:r>
            <a:endParaRPr lang="en-US" sz="2000" dirty="0"/>
          </a:p>
        </p:txBody>
      </p:sp>
      <p:pic>
        <p:nvPicPr>
          <p:cNvPr id="40963" name="Picture 9" descr="13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3071813"/>
            <a:ext cx="9009062"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24</a:t>
            </a:fld>
            <a:endParaRPr lang="en-US"/>
          </a:p>
        </p:txBody>
      </p:sp>
    </p:spTree>
    <p:extLst>
      <p:ext uri="{BB962C8B-B14F-4D97-AF65-F5344CB8AC3E}">
        <p14:creationId xmlns:p14="http://schemas.microsoft.com/office/powerpoint/2010/main" val="2793230318"/>
      </p:ext>
    </p:extLst>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685800" y="381000"/>
            <a:ext cx="7772400" cy="4114800"/>
          </a:xfrm>
        </p:spPr>
        <p:txBody>
          <a:bodyPr/>
          <a:lstStyle/>
          <a:p>
            <a:pPr eaLnBrk="1" hangingPunct="1">
              <a:lnSpc>
                <a:spcPct val="80000"/>
              </a:lnSpc>
            </a:pPr>
            <a:r>
              <a:rPr lang="en-US" sz="2400" dirty="0"/>
              <a:t>If we plot the voltage across an electrical outlet as a function of time, we get another sinusoidal curve.</a:t>
            </a:r>
          </a:p>
          <a:p>
            <a:pPr lvl="1" eaLnBrk="1" hangingPunct="1">
              <a:lnSpc>
                <a:spcPct val="80000"/>
              </a:lnSpc>
            </a:pPr>
            <a:r>
              <a:rPr lang="en-US" sz="2000" dirty="0">
                <a:solidFill>
                  <a:srgbClr val="D1FFBE"/>
                </a:solidFill>
              </a:rPr>
              <a:t>The effective value of this voltage is typically between 110 and 120 volts in North America.</a:t>
            </a:r>
          </a:p>
          <a:p>
            <a:pPr lvl="1" eaLnBrk="1" hangingPunct="1">
              <a:lnSpc>
                <a:spcPct val="80000"/>
              </a:lnSpc>
            </a:pPr>
            <a:endParaRPr lang="en-US" sz="2000" dirty="0">
              <a:solidFill>
                <a:srgbClr val="D1FFBE"/>
              </a:solidFill>
            </a:endParaRPr>
          </a:p>
          <a:p>
            <a:pPr lvl="1" eaLnBrk="1" hangingPunct="1">
              <a:lnSpc>
                <a:spcPct val="80000"/>
              </a:lnSpc>
            </a:pPr>
            <a:r>
              <a:rPr lang="en-US" sz="2000" dirty="0">
                <a:solidFill>
                  <a:srgbClr val="D1FFBE"/>
                </a:solidFill>
              </a:rPr>
              <a:t>The standard household power supplied in this country is 115 volts, 60 hertz ac.</a:t>
            </a:r>
          </a:p>
        </p:txBody>
      </p:sp>
      <p:pic>
        <p:nvPicPr>
          <p:cNvPr id="41987" name="Picture 4" descr="13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3071813"/>
            <a:ext cx="9009062"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25</a:t>
            </a:fld>
            <a:endParaRPr lang="en-US"/>
          </a:p>
        </p:txBody>
      </p:sp>
    </p:spTree>
    <p:extLst>
      <p:ext uri="{BB962C8B-B14F-4D97-AF65-F5344CB8AC3E}">
        <p14:creationId xmlns:p14="http://schemas.microsoft.com/office/powerpoint/2010/main" val="4191603474"/>
      </p:ext>
    </p:extLst>
  </p:cSld>
  <p:clrMapOvr>
    <a:masterClrMapping/>
  </p:clrMapOvr>
  <p:transition spd="med">
    <p:dissolv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19088"/>
            <a:ext cx="9144000" cy="1739900"/>
          </a:xfrm>
        </p:spPr>
        <p:txBody>
          <a:bodyPr/>
          <a:lstStyle/>
          <a:p>
            <a:pPr eaLnBrk="1" hangingPunct="1"/>
            <a:r>
              <a:rPr lang="en-US" sz="3600">
                <a:solidFill>
                  <a:srgbClr val="EFFF5D"/>
                </a:solidFill>
                <a:latin typeface="Comic Sans MS" pitchFamily="79" charset="0"/>
              </a:rPr>
              <a:t>A 60-W light bulb is designed to operate on 120 V ac.  What is the effective current drawn by the bulb?</a:t>
            </a:r>
            <a:endParaRPr lang="en-US"/>
          </a:p>
        </p:txBody>
      </p:sp>
      <p:sp>
        <p:nvSpPr>
          <p:cNvPr id="43011" name="Rectangle 3"/>
          <p:cNvSpPr>
            <a:spLocks noGrp="1" noChangeArrowheads="1"/>
          </p:cNvSpPr>
          <p:nvPr>
            <p:ph type="body" idx="1"/>
          </p:nvPr>
        </p:nvSpPr>
        <p:spPr>
          <a:xfrm>
            <a:off x="914400" y="2438400"/>
            <a:ext cx="2743200" cy="2057400"/>
          </a:xfrm>
        </p:spPr>
        <p:txBody>
          <a:bodyPr/>
          <a:lstStyle/>
          <a:p>
            <a:pPr marL="609600" indent="-609600" eaLnBrk="1" hangingPunct="1">
              <a:buFont typeface="Arial" charset="0"/>
              <a:buAutoNum type="alphaLcParenR"/>
            </a:pPr>
            <a:r>
              <a:rPr lang="en-US" sz="2000">
                <a:latin typeface="Comic Sans MS" pitchFamily="79" charset="0"/>
              </a:rPr>
              <a:t>0.2 A</a:t>
            </a:r>
          </a:p>
          <a:p>
            <a:pPr marL="609600" indent="-609600" eaLnBrk="1" hangingPunct="1">
              <a:buFont typeface="Arial" charset="0"/>
              <a:buAutoNum type="alphaLcParenR"/>
            </a:pPr>
            <a:r>
              <a:rPr lang="en-US" sz="2000">
                <a:latin typeface="Comic Sans MS" pitchFamily="79" charset="0"/>
              </a:rPr>
              <a:t>0. 5 A</a:t>
            </a:r>
          </a:p>
          <a:p>
            <a:pPr marL="609600" indent="-609600" eaLnBrk="1" hangingPunct="1">
              <a:buFont typeface="Arial" charset="0"/>
              <a:buAutoNum type="alphaLcParenR"/>
            </a:pPr>
            <a:r>
              <a:rPr lang="en-US" sz="2000">
                <a:latin typeface="Comic Sans MS" pitchFamily="79" charset="0"/>
              </a:rPr>
              <a:t>2.0 A</a:t>
            </a:r>
          </a:p>
          <a:p>
            <a:pPr marL="609600" indent="-609600" eaLnBrk="1" hangingPunct="1">
              <a:buFont typeface="Arial" charset="0"/>
              <a:buAutoNum type="alphaLcParenR"/>
            </a:pPr>
            <a:r>
              <a:rPr lang="en-US" sz="2000">
                <a:latin typeface="Comic Sans MS" pitchFamily="79" charset="0"/>
              </a:rPr>
              <a:t>72 A</a:t>
            </a:r>
          </a:p>
          <a:p>
            <a:pPr marL="609600" indent="-609600" eaLnBrk="1" hangingPunct="1">
              <a:buFont typeface="Arial" charset="0"/>
              <a:buAutoNum type="alphaLcParenR"/>
            </a:pPr>
            <a:r>
              <a:rPr lang="en-US" sz="2000">
                <a:latin typeface="Comic Sans MS" pitchFamily="79" charset="0"/>
              </a:rPr>
              <a:t>7200 A</a:t>
            </a:r>
            <a:endParaRPr lang="en-US" sz="2400">
              <a:latin typeface="Comic Sans MS" pitchFamily="79" charset="0"/>
            </a:endParaRPr>
          </a:p>
        </p:txBody>
      </p:sp>
      <p:graphicFrame>
        <p:nvGraphicFramePr>
          <p:cNvPr id="43012" name="Object 4"/>
          <p:cNvGraphicFramePr>
            <a:graphicFrameLocks noChangeAspect="1"/>
          </p:cNvGraphicFramePr>
          <p:nvPr/>
        </p:nvGraphicFramePr>
        <p:xfrm>
          <a:off x="5405438" y="2438400"/>
          <a:ext cx="1898650" cy="3433763"/>
        </p:xfrm>
        <a:graphic>
          <a:graphicData uri="http://schemas.openxmlformats.org/presentationml/2006/ole">
            <mc:AlternateContent xmlns:mc="http://schemas.openxmlformats.org/markup-compatibility/2006">
              <mc:Choice xmlns:v="urn:schemas-microsoft-com:vml" Requires="v">
                <p:oleObj spid="_x0000_s1944607" name="Equation" r:id="rId4" imgW="1155700" imgH="2082800" progId="Equation.3">
                  <p:embed/>
                </p:oleObj>
              </mc:Choice>
              <mc:Fallback>
                <p:oleObj name="Equation" r:id="rId4" imgW="1155700" imgH="2082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5438" y="2438400"/>
                        <a:ext cx="1898650" cy="34337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239DEFF2-ACFB-436B-A8B3-A2581F0FF840}" type="slidenum">
              <a:rPr lang="en-US" smtClean="0"/>
              <a:pPr/>
              <a:t>26</a:t>
            </a:fld>
            <a:endParaRPr lang="en-US"/>
          </a:p>
        </p:txBody>
      </p:sp>
    </p:spTree>
    <p:extLst>
      <p:ext uri="{BB962C8B-B14F-4D97-AF65-F5344CB8AC3E}">
        <p14:creationId xmlns:p14="http://schemas.microsoft.com/office/powerpoint/2010/main" val="57957364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randombar(horizontal)">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685800" y="381000"/>
            <a:ext cx="7772400" cy="4114800"/>
          </a:xfrm>
        </p:spPr>
        <p:txBody>
          <a:bodyPr/>
          <a:lstStyle/>
          <a:p>
            <a:pPr eaLnBrk="1" hangingPunct="1">
              <a:lnSpc>
                <a:spcPct val="80000"/>
              </a:lnSpc>
            </a:pPr>
            <a:r>
              <a:rPr lang="en-US" sz="2400"/>
              <a:t>Household circuits are wired in parallel so that different appliances can be added to or removed from the circuit without affecting the voltage available.</a:t>
            </a:r>
          </a:p>
          <a:p>
            <a:pPr lvl="1" eaLnBrk="1" hangingPunct="1">
              <a:lnSpc>
                <a:spcPct val="80000"/>
              </a:lnSpc>
            </a:pPr>
            <a:r>
              <a:rPr lang="en-US" sz="2000">
                <a:solidFill>
                  <a:srgbClr val="D1FFBE"/>
                </a:solidFill>
              </a:rPr>
              <a:t>As you add more appliances, the total current drawn increases, because the total effective resistance of the circuit decreases when resistances are added in parallel.</a:t>
            </a:r>
          </a:p>
          <a:p>
            <a:pPr lvl="1" eaLnBrk="1" hangingPunct="1">
              <a:lnSpc>
                <a:spcPct val="80000"/>
              </a:lnSpc>
            </a:pPr>
            <a:r>
              <a:rPr lang="en-US" sz="2000">
                <a:solidFill>
                  <a:srgbClr val="D1FFBE"/>
                </a:solidFill>
              </a:rPr>
              <a:t>Since too large a current could cause the wires to overheat, a fuse or circuit breaker in series with one leg of the circuit will disrupt the circuit if the current gets too large.</a:t>
            </a:r>
          </a:p>
          <a:p>
            <a:pPr lvl="1" eaLnBrk="1" hangingPunct="1">
              <a:lnSpc>
                <a:spcPct val="80000"/>
              </a:lnSpc>
            </a:pPr>
            <a:r>
              <a:rPr lang="en-US" sz="2000">
                <a:solidFill>
                  <a:srgbClr val="D1FFBE"/>
                </a:solidFill>
              </a:rPr>
              <a:t>Appliances with larger power requirements (stoves, clothes dryers, etc) are usually connected to a separate 220-V line.</a:t>
            </a:r>
          </a:p>
        </p:txBody>
      </p:sp>
      <p:pic>
        <p:nvPicPr>
          <p:cNvPr id="44035" name="Picture 4" descr="13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732213"/>
            <a:ext cx="7696200" cy="30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27</a:t>
            </a:fld>
            <a:endParaRPr lang="en-US"/>
          </a:p>
        </p:txBody>
      </p:sp>
    </p:spTree>
    <p:extLst>
      <p:ext uri="{BB962C8B-B14F-4D97-AF65-F5344CB8AC3E}">
        <p14:creationId xmlns:p14="http://schemas.microsoft.com/office/powerpoint/2010/main" val="1872425571"/>
      </p:ext>
    </p:extLst>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body" idx="1"/>
          </p:nvPr>
        </p:nvSpPr>
        <p:spPr>
          <a:xfrm>
            <a:off x="685800" y="533400"/>
            <a:ext cx="7772400" cy="5562600"/>
          </a:xfrm>
        </p:spPr>
        <p:txBody>
          <a:bodyPr/>
          <a:lstStyle/>
          <a:p>
            <a:pPr eaLnBrk="1" hangingPunct="1">
              <a:lnSpc>
                <a:spcPct val="80000"/>
              </a:lnSpc>
            </a:pPr>
            <a:r>
              <a:rPr lang="en-US" sz="2400"/>
              <a:t>A </a:t>
            </a:r>
            <a:r>
              <a:rPr lang="en-US" sz="2400" b="1" i="1">
                <a:solidFill>
                  <a:schemeClr val="accent1"/>
                </a:solidFill>
              </a:rPr>
              <a:t>voltmeter </a:t>
            </a:r>
            <a:r>
              <a:rPr lang="en-US" sz="2400"/>
              <a:t>measures the voltage difference between two points in a circuit, or across an element in a circuit</a:t>
            </a:r>
          </a:p>
          <a:p>
            <a:pPr lvl="1" eaLnBrk="1" hangingPunct="1">
              <a:lnSpc>
                <a:spcPct val="80000"/>
              </a:lnSpc>
            </a:pPr>
            <a:r>
              <a:rPr lang="en-US" sz="2000">
                <a:solidFill>
                  <a:srgbClr val="FFD4D7"/>
                </a:solidFill>
              </a:rPr>
              <a:t>It is inserted </a:t>
            </a:r>
            <a:r>
              <a:rPr lang="en-US" sz="2000" b="1" i="1">
                <a:solidFill>
                  <a:srgbClr val="FFD4D7"/>
                </a:solidFill>
              </a:rPr>
              <a:t>in parallel</a:t>
            </a:r>
            <a:r>
              <a:rPr lang="en-US" sz="2000">
                <a:solidFill>
                  <a:srgbClr val="FFD4D7"/>
                </a:solidFill>
              </a:rPr>
              <a:t> with the element whose voltage difference is being measured.</a:t>
            </a:r>
          </a:p>
          <a:p>
            <a:pPr lvl="1" eaLnBrk="1" hangingPunct="1">
              <a:lnSpc>
                <a:spcPct val="80000"/>
              </a:lnSpc>
            </a:pPr>
            <a:r>
              <a:rPr lang="en-US" sz="2000">
                <a:solidFill>
                  <a:srgbClr val="FFD4D7"/>
                </a:solidFill>
              </a:rPr>
              <a:t>A voltmeter should have a large resistance, so that it does not divert much current from the component whose voltage is being measured.</a:t>
            </a:r>
          </a:p>
        </p:txBody>
      </p:sp>
      <p:pic>
        <p:nvPicPr>
          <p:cNvPr id="46083" name="Picture 3" descr="13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71800"/>
            <a:ext cx="5953125"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28</a:t>
            </a:fld>
            <a:endParaRPr lang="en-US"/>
          </a:p>
        </p:txBody>
      </p:sp>
    </p:spTree>
    <p:extLst>
      <p:ext uri="{BB962C8B-B14F-4D97-AF65-F5344CB8AC3E}">
        <p14:creationId xmlns:p14="http://schemas.microsoft.com/office/powerpoint/2010/main" val="1116854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503238"/>
            <a:ext cx="9144000" cy="1554162"/>
          </a:xfrm>
        </p:spPr>
        <p:txBody>
          <a:bodyPr/>
          <a:lstStyle/>
          <a:p>
            <a:pPr eaLnBrk="1" hangingPunct="1"/>
            <a:r>
              <a:rPr lang="en-US" sz="3200">
                <a:solidFill>
                  <a:srgbClr val="EFFF5D"/>
                </a:solidFill>
                <a:latin typeface="Comic Sans MS" pitchFamily="79" charset="0"/>
              </a:rPr>
              <a:t>In the circuit shown, the circle with a </a:t>
            </a:r>
            <a:r>
              <a:rPr lang="en-US" sz="3200" i="1">
                <a:solidFill>
                  <a:srgbClr val="EFFF5D"/>
                </a:solidFill>
                <a:latin typeface="Comic Sans MS" pitchFamily="79" charset="0"/>
              </a:rPr>
              <a:t>V</a:t>
            </a:r>
            <a:r>
              <a:rPr lang="en-US" sz="3200">
                <a:solidFill>
                  <a:srgbClr val="EFFF5D"/>
                </a:solidFill>
                <a:latin typeface="Comic Sans MS" pitchFamily="79" charset="0"/>
              </a:rPr>
              <a:t> in it represents a voltmeter.  Which of the following statements is correct?</a:t>
            </a:r>
            <a:endParaRPr lang="en-US" sz="3200" baseline="-25000">
              <a:solidFill>
                <a:srgbClr val="EFFF5D"/>
              </a:solidFill>
              <a:latin typeface="Comic Sans MS" pitchFamily="79" charset="0"/>
            </a:endParaRPr>
          </a:p>
        </p:txBody>
      </p:sp>
      <p:sp>
        <p:nvSpPr>
          <p:cNvPr id="1805315" name="Text Box 3"/>
          <p:cNvSpPr txBox="1">
            <a:spLocks noChangeArrowheads="1"/>
          </p:cNvSpPr>
          <p:nvPr/>
        </p:nvSpPr>
        <p:spPr bwMode="auto">
          <a:xfrm>
            <a:off x="457200" y="5105400"/>
            <a:ext cx="8382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80000"/>
              </a:lnSpc>
            </a:pPr>
            <a:r>
              <a:rPr lang="en-US">
                <a:latin typeface="Arial" charset="0"/>
              </a:rPr>
              <a:t>The correct statement is (a).  A voltmeter is a high-resistance device connected in parallel with whatever circuit element it is desired to measure the voltage across.</a:t>
            </a:r>
          </a:p>
        </p:txBody>
      </p:sp>
      <p:sp>
        <p:nvSpPr>
          <p:cNvPr id="47108" name="Rectangle 4"/>
          <p:cNvSpPr>
            <a:spLocks noChangeArrowheads="1"/>
          </p:cNvSpPr>
          <p:nvPr/>
        </p:nvSpPr>
        <p:spPr bwMode="auto">
          <a:xfrm>
            <a:off x="304800" y="2209800"/>
            <a:ext cx="3962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The voltmeter is in the correct position for measuring the voltage difference across </a:t>
            </a:r>
            <a:r>
              <a:rPr lang="en-US" sz="2000" i="1">
                <a:latin typeface="Comic Sans MS" pitchFamily="79" charset="0"/>
              </a:rPr>
              <a:t>R</a:t>
            </a:r>
            <a:r>
              <a:rPr lang="en-US" sz="2000">
                <a:latin typeface="Comic Sans MS" pitchFamily="79" charset="0"/>
              </a:rPr>
              <a:t>.</a:t>
            </a:r>
          </a:p>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No current will flow through the meter, so it will have no effect.</a:t>
            </a:r>
          </a:p>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The meter will draw a large current.</a:t>
            </a:r>
          </a:p>
        </p:txBody>
      </p:sp>
      <p:pic>
        <p:nvPicPr>
          <p:cNvPr id="47109" name="Picture 6" descr="13_p27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9800"/>
            <a:ext cx="4830763" cy="24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29</a:t>
            </a:fld>
            <a:endParaRPr lang="en-US"/>
          </a:p>
        </p:txBody>
      </p:sp>
    </p:spTree>
    <p:extLst>
      <p:ext uri="{BB962C8B-B14F-4D97-AF65-F5344CB8AC3E}">
        <p14:creationId xmlns:p14="http://schemas.microsoft.com/office/powerpoint/2010/main" val="2137631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05315"/>
                                        </p:tgtEl>
                                        <p:attrNameLst>
                                          <p:attrName>style.visibility</p:attrName>
                                        </p:attrNameLst>
                                      </p:cBhvr>
                                      <p:to>
                                        <p:strVal val="visible"/>
                                      </p:to>
                                    </p:set>
                                    <p:animEffect transition="in" filter="fade">
                                      <p:cBhvr>
                                        <p:cTn id="7" dur="1000"/>
                                        <p:tgtEl>
                                          <p:spTgt spid="1805315"/>
                                        </p:tgtEl>
                                      </p:cBhvr>
                                    </p:animEffect>
                                    <p:anim calcmode="lin" valueType="num">
                                      <p:cBhvr>
                                        <p:cTn id="8" dur="1000" fill="hold"/>
                                        <p:tgtEl>
                                          <p:spTgt spid="1805315"/>
                                        </p:tgtEl>
                                        <p:attrNameLst>
                                          <p:attrName>ppt_x</p:attrName>
                                        </p:attrNameLst>
                                      </p:cBhvr>
                                      <p:tavLst>
                                        <p:tav tm="0">
                                          <p:val>
                                            <p:strVal val="#ppt_x"/>
                                          </p:val>
                                        </p:tav>
                                        <p:tav tm="100000">
                                          <p:val>
                                            <p:strVal val="#ppt_x"/>
                                          </p:val>
                                        </p:tav>
                                      </p:tavLst>
                                    </p:anim>
                                    <p:anim calcmode="lin" valueType="num">
                                      <p:cBhvr>
                                        <p:cTn id="9" dur="900" decel="100000" fill="hold"/>
                                        <p:tgtEl>
                                          <p:spTgt spid="18053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053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3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685800" y="533400"/>
            <a:ext cx="7772400" cy="5562600"/>
          </a:xfrm>
        </p:spPr>
        <p:txBody>
          <a:bodyPr/>
          <a:lstStyle/>
          <a:p>
            <a:pPr eaLnBrk="1" hangingPunct="1">
              <a:lnSpc>
                <a:spcPct val="80000"/>
              </a:lnSpc>
            </a:pPr>
            <a:r>
              <a:rPr lang="en-US" sz="2400"/>
              <a:t>The unit of energy commonly used to discuss electric energy is the </a:t>
            </a:r>
            <a:r>
              <a:rPr lang="en-US" sz="2400" b="1" i="1">
                <a:solidFill>
                  <a:srgbClr val="FFBF8A"/>
                </a:solidFill>
              </a:rPr>
              <a:t>kilowatt-hour</a:t>
            </a:r>
            <a:r>
              <a:rPr lang="en-US" sz="2400"/>
              <a:t>, which is a unit of power (the kilowatt) multiplied by a unit of time (an hour).</a:t>
            </a:r>
          </a:p>
          <a:p>
            <a:pPr lvl="1" eaLnBrk="1" hangingPunct="1">
              <a:lnSpc>
                <a:spcPct val="80000"/>
              </a:lnSpc>
            </a:pPr>
            <a:r>
              <a:rPr lang="en-US" sz="2000">
                <a:solidFill>
                  <a:srgbClr val="FFD4D7"/>
                </a:solidFill>
              </a:rPr>
              <a:t>1 kilowatt equals 1000 watts</a:t>
            </a:r>
          </a:p>
          <a:p>
            <a:pPr lvl="1" eaLnBrk="1" hangingPunct="1">
              <a:lnSpc>
                <a:spcPct val="80000"/>
              </a:lnSpc>
            </a:pPr>
            <a:r>
              <a:rPr lang="en-US" sz="2000">
                <a:solidFill>
                  <a:srgbClr val="FFD4D7"/>
                </a:solidFill>
              </a:rPr>
              <a:t>1 hour = 3600 seconds</a:t>
            </a:r>
          </a:p>
          <a:p>
            <a:pPr lvl="1" eaLnBrk="1" hangingPunct="1">
              <a:lnSpc>
                <a:spcPct val="80000"/>
              </a:lnSpc>
            </a:pPr>
            <a:r>
              <a:rPr lang="en-US" sz="2000">
                <a:solidFill>
                  <a:srgbClr val="FFD4D7"/>
                </a:solidFill>
              </a:rPr>
              <a:t>1 kilowatt-hour equals 3.6 million joules</a:t>
            </a:r>
          </a:p>
          <a:p>
            <a:pPr eaLnBrk="1" hangingPunct="1">
              <a:lnSpc>
                <a:spcPct val="80000"/>
              </a:lnSpc>
            </a:pPr>
            <a:r>
              <a:rPr lang="en-US" sz="2400"/>
              <a:t>The kilowatt-hour is a much larger unit of energy than the joule, but it is a convenient size for the amounts of electrical energy typically used in a home.</a:t>
            </a:r>
            <a:endParaRPr lang="en-US" sz="2400">
              <a:solidFill>
                <a:srgbClr val="FFD4D7"/>
              </a:solidFill>
            </a:endParaRPr>
          </a:p>
        </p:txBody>
      </p:sp>
      <p:pic>
        <p:nvPicPr>
          <p:cNvPr id="37891" name="Picture 3" descr="13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3406775"/>
            <a:ext cx="9009062"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01A968E2-4333-458F-BD28-320E3E5C18D0}"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Rectangle 2"/>
          <p:cNvSpPr>
            <a:spLocks noGrp="1" noChangeArrowheads="1"/>
          </p:cNvSpPr>
          <p:nvPr>
            <p:ph type="body" idx="1"/>
          </p:nvPr>
        </p:nvSpPr>
        <p:spPr>
          <a:xfrm>
            <a:off x="685800" y="533400"/>
            <a:ext cx="7772400" cy="5562600"/>
          </a:xfrm>
        </p:spPr>
        <p:txBody>
          <a:bodyPr/>
          <a:lstStyle/>
          <a:p>
            <a:pPr eaLnBrk="1" hangingPunct="1">
              <a:lnSpc>
                <a:spcPct val="80000"/>
              </a:lnSpc>
            </a:pPr>
            <a:r>
              <a:rPr lang="en-US" sz="2400"/>
              <a:t>An </a:t>
            </a:r>
            <a:r>
              <a:rPr lang="en-US" sz="2400" b="1" i="1">
                <a:solidFill>
                  <a:schemeClr val="accent1"/>
                </a:solidFill>
              </a:rPr>
              <a:t>ammeter </a:t>
            </a:r>
            <a:r>
              <a:rPr lang="en-US" sz="2400"/>
              <a:t>measures the electric current flowing through a point in a circuit.</a:t>
            </a:r>
          </a:p>
          <a:p>
            <a:pPr lvl="1" eaLnBrk="1" hangingPunct="1">
              <a:lnSpc>
                <a:spcPct val="80000"/>
              </a:lnSpc>
            </a:pPr>
            <a:r>
              <a:rPr lang="en-US" sz="2000">
                <a:solidFill>
                  <a:srgbClr val="FFD4D7"/>
                </a:solidFill>
              </a:rPr>
              <a:t>It is inserted </a:t>
            </a:r>
            <a:r>
              <a:rPr lang="en-US" sz="2000" b="1" i="1">
                <a:solidFill>
                  <a:srgbClr val="FFD4D7"/>
                </a:solidFill>
              </a:rPr>
              <a:t>in series</a:t>
            </a:r>
            <a:r>
              <a:rPr lang="en-US" sz="2000">
                <a:solidFill>
                  <a:srgbClr val="FFD4D7"/>
                </a:solidFill>
              </a:rPr>
              <a:t> into the circuit whose current is being measured, so that all the current flows </a:t>
            </a:r>
            <a:r>
              <a:rPr lang="en-US" sz="2000" b="1" i="1">
                <a:solidFill>
                  <a:srgbClr val="FFD4D7"/>
                </a:solidFill>
              </a:rPr>
              <a:t>through</a:t>
            </a:r>
            <a:r>
              <a:rPr lang="en-US" sz="2000">
                <a:solidFill>
                  <a:srgbClr val="FFD4D7"/>
                </a:solidFill>
              </a:rPr>
              <a:t> it.</a:t>
            </a:r>
          </a:p>
          <a:p>
            <a:pPr lvl="1" eaLnBrk="1" hangingPunct="1">
              <a:lnSpc>
                <a:spcPct val="80000"/>
              </a:lnSpc>
            </a:pPr>
            <a:r>
              <a:rPr lang="en-US" sz="2000">
                <a:solidFill>
                  <a:srgbClr val="FFD4D7"/>
                </a:solidFill>
              </a:rPr>
              <a:t>An ammeter should have a small resistance, so that its effect on the current is small.</a:t>
            </a:r>
          </a:p>
          <a:p>
            <a:pPr lvl="1" eaLnBrk="1" hangingPunct="1">
              <a:lnSpc>
                <a:spcPct val="80000"/>
              </a:lnSpc>
            </a:pPr>
            <a:r>
              <a:rPr lang="en-US" sz="2000">
                <a:solidFill>
                  <a:srgbClr val="FFD4D7"/>
                </a:solidFill>
              </a:rPr>
              <a:t>If you place an ammeter directly across the terminals of a battery, you could damage the meter and the battery.</a:t>
            </a:r>
          </a:p>
        </p:txBody>
      </p:sp>
      <p:pic>
        <p:nvPicPr>
          <p:cNvPr id="48131" name="Picture 3" descr="13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98775"/>
            <a:ext cx="59436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30</a:t>
            </a:fld>
            <a:endParaRPr lang="en-US"/>
          </a:p>
        </p:txBody>
      </p:sp>
    </p:spTree>
    <p:extLst>
      <p:ext uri="{BB962C8B-B14F-4D97-AF65-F5344CB8AC3E}">
        <p14:creationId xmlns:p14="http://schemas.microsoft.com/office/powerpoint/2010/main" val="1494560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503238"/>
            <a:ext cx="9144000" cy="1554162"/>
          </a:xfrm>
        </p:spPr>
        <p:txBody>
          <a:bodyPr/>
          <a:lstStyle/>
          <a:p>
            <a:pPr eaLnBrk="1" hangingPunct="1"/>
            <a:r>
              <a:rPr lang="en-US" sz="3200">
                <a:solidFill>
                  <a:srgbClr val="EFFF5D"/>
                </a:solidFill>
                <a:latin typeface="Comic Sans MS" pitchFamily="79" charset="0"/>
              </a:rPr>
              <a:t>In the circuit shown, the circle with an </a:t>
            </a:r>
            <a:r>
              <a:rPr lang="en-US" sz="3200" i="1">
                <a:solidFill>
                  <a:srgbClr val="EFFF5D"/>
                </a:solidFill>
                <a:latin typeface="Comic Sans MS" pitchFamily="79" charset="0"/>
              </a:rPr>
              <a:t>A</a:t>
            </a:r>
            <a:r>
              <a:rPr lang="en-US" sz="3200">
                <a:solidFill>
                  <a:srgbClr val="EFFF5D"/>
                </a:solidFill>
                <a:latin typeface="Comic Sans MS" pitchFamily="79" charset="0"/>
              </a:rPr>
              <a:t> in it represents an ammeter.  Which of the following statements is correct?</a:t>
            </a:r>
            <a:endParaRPr lang="en-US" sz="3200" baseline="-25000">
              <a:solidFill>
                <a:srgbClr val="EFFF5D"/>
              </a:solidFill>
              <a:latin typeface="Comic Sans MS" pitchFamily="79" charset="0"/>
            </a:endParaRPr>
          </a:p>
        </p:txBody>
      </p:sp>
      <p:sp>
        <p:nvSpPr>
          <p:cNvPr id="1807363" name="Text Box 3"/>
          <p:cNvSpPr txBox="1">
            <a:spLocks noChangeArrowheads="1"/>
          </p:cNvSpPr>
          <p:nvPr/>
        </p:nvSpPr>
        <p:spPr bwMode="auto">
          <a:xfrm>
            <a:off x="457200" y="5105400"/>
            <a:ext cx="8382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80000"/>
              </a:lnSpc>
            </a:pPr>
            <a:r>
              <a:rPr lang="en-US">
                <a:latin typeface="Arial" charset="0"/>
              </a:rPr>
              <a:t>The answer is (c).  An ammeter is a low-resistance device and is to be placed in series in the circuit, just as a flow-meter is placed in a fluid circuit.</a:t>
            </a:r>
          </a:p>
        </p:txBody>
      </p:sp>
      <p:sp>
        <p:nvSpPr>
          <p:cNvPr id="49156" name="Rectangle 4"/>
          <p:cNvSpPr>
            <a:spLocks noChangeArrowheads="1"/>
          </p:cNvSpPr>
          <p:nvPr/>
        </p:nvSpPr>
        <p:spPr bwMode="auto">
          <a:xfrm>
            <a:off x="304800" y="2209800"/>
            <a:ext cx="3962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The meter is in the correct position for measuring the current through </a:t>
            </a:r>
            <a:r>
              <a:rPr lang="en-US" sz="2000" i="1">
                <a:latin typeface="Comic Sans MS" pitchFamily="79" charset="0"/>
              </a:rPr>
              <a:t>R</a:t>
            </a:r>
            <a:r>
              <a:rPr lang="en-US" sz="2000">
                <a:latin typeface="Comic Sans MS" pitchFamily="79" charset="0"/>
              </a:rPr>
              <a:t>.</a:t>
            </a:r>
          </a:p>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No current will flow through the meter, so it will have no effect.</a:t>
            </a:r>
          </a:p>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The meter will draw a significant current from the battery.</a:t>
            </a:r>
          </a:p>
        </p:txBody>
      </p:sp>
      <p:pic>
        <p:nvPicPr>
          <p:cNvPr id="49157" name="Picture 6" descr="13_p27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19325"/>
            <a:ext cx="47974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31</a:t>
            </a:fld>
            <a:endParaRPr lang="en-US"/>
          </a:p>
        </p:txBody>
      </p:sp>
    </p:spTree>
    <p:extLst>
      <p:ext uri="{BB962C8B-B14F-4D97-AF65-F5344CB8AC3E}">
        <p14:creationId xmlns:p14="http://schemas.microsoft.com/office/powerpoint/2010/main" val="54912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07363"/>
                                        </p:tgtEl>
                                        <p:attrNameLst>
                                          <p:attrName>style.visibility</p:attrName>
                                        </p:attrNameLst>
                                      </p:cBhvr>
                                      <p:to>
                                        <p:strVal val="visible"/>
                                      </p:to>
                                    </p:set>
                                    <p:animEffect transition="in" filter="fade">
                                      <p:cBhvr>
                                        <p:cTn id="7" dur="1000"/>
                                        <p:tgtEl>
                                          <p:spTgt spid="1807363"/>
                                        </p:tgtEl>
                                      </p:cBhvr>
                                    </p:animEffect>
                                    <p:anim calcmode="lin" valueType="num">
                                      <p:cBhvr>
                                        <p:cTn id="8" dur="1000" fill="hold"/>
                                        <p:tgtEl>
                                          <p:spTgt spid="1807363"/>
                                        </p:tgtEl>
                                        <p:attrNameLst>
                                          <p:attrName>ppt_x</p:attrName>
                                        </p:attrNameLst>
                                      </p:cBhvr>
                                      <p:tavLst>
                                        <p:tav tm="0">
                                          <p:val>
                                            <p:strVal val="#ppt_x"/>
                                          </p:val>
                                        </p:tav>
                                        <p:tav tm="100000">
                                          <p:val>
                                            <p:strVal val="#ppt_x"/>
                                          </p:val>
                                        </p:tav>
                                      </p:tavLst>
                                    </p:anim>
                                    <p:anim calcmode="lin" valueType="num">
                                      <p:cBhvr>
                                        <p:cTn id="9" dur="900" decel="100000" fill="hold"/>
                                        <p:tgtEl>
                                          <p:spTgt spid="18073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073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73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74613"/>
            <a:ext cx="8534400" cy="1373187"/>
          </a:xfrm>
        </p:spPr>
        <p:txBody>
          <a:bodyPr/>
          <a:lstStyle/>
          <a:p>
            <a:pPr eaLnBrk="1" hangingPunct="1"/>
            <a:r>
              <a:rPr lang="en-US" sz="2800" dirty="0">
                <a:solidFill>
                  <a:srgbClr val="EFFF5D"/>
                </a:solidFill>
                <a:latin typeface="Comic Sans MS" pitchFamily="79" charset="0"/>
              </a:rPr>
              <a:t>How much does it cost to light a 100-watt light bulb for one day?  Assume an average rate of cost of 10 cents per kilowatt-hour.</a:t>
            </a:r>
            <a:endParaRPr lang="en-US" dirty="0"/>
          </a:p>
        </p:txBody>
      </p:sp>
      <p:sp>
        <p:nvSpPr>
          <p:cNvPr id="38915" name="Rectangle 3"/>
          <p:cNvSpPr>
            <a:spLocks noGrp="1" noChangeArrowheads="1"/>
          </p:cNvSpPr>
          <p:nvPr>
            <p:ph type="body" idx="1"/>
          </p:nvPr>
        </p:nvSpPr>
        <p:spPr>
          <a:xfrm>
            <a:off x="0" y="1600200"/>
            <a:ext cx="9144000" cy="457200"/>
          </a:xfrm>
        </p:spPr>
        <p:txBody>
          <a:bodyPr/>
          <a:lstStyle/>
          <a:p>
            <a:pPr marL="609600" indent="-609600" algn="ctr" eaLnBrk="1" hangingPunct="1">
              <a:buFont typeface="Arial" charset="0"/>
              <a:buNone/>
            </a:pPr>
            <a:r>
              <a:rPr lang="en-US" sz="2000">
                <a:solidFill>
                  <a:schemeClr val="folHlink"/>
                </a:solidFill>
                <a:latin typeface="Comic Sans MS" pitchFamily="79" charset="0"/>
              </a:rPr>
              <a:t>a)</a:t>
            </a:r>
            <a:r>
              <a:rPr lang="en-US" sz="2000">
                <a:latin typeface="Comic Sans MS" pitchFamily="79" charset="0"/>
              </a:rPr>
              <a:t> 0.24 cents    </a:t>
            </a:r>
            <a:r>
              <a:rPr lang="en-US" sz="2000">
                <a:solidFill>
                  <a:schemeClr val="folHlink"/>
                </a:solidFill>
                <a:latin typeface="Comic Sans MS" pitchFamily="79" charset="0"/>
              </a:rPr>
              <a:t>b)</a:t>
            </a:r>
            <a:r>
              <a:rPr lang="en-US" sz="2000">
                <a:latin typeface="Comic Sans MS" pitchFamily="79" charset="0"/>
              </a:rPr>
              <a:t> 2.4 cents    </a:t>
            </a:r>
            <a:r>
              <a:rPr lang="en-US" sz="2000">
                <a:solidFill>
                  <a:schemeClr val="folHlink"/>
                </a:solidFill>
                <a:latin typeface="Comic Sans MS" pitchFamily="79" charset="0"/>
              </a:rPr>
              <a:t>c)</a:t>
            </a:r>
            <a:r>
              <a:rPr lang="en-US" sz="2000">
                <a:latin typeface="Comic Sans MS" pitchFamily="79" charset="0"/>
              </a:rPr>
              <a:t> 24 cents    </a:t>
            </a:r>
            <a:r>
              <a:rPr lang="en-US" sz="2000">
                <a:solidFill>
                  <a:schemeClr val="folHlink"/>
                </a:solidFill>
                <a:latin typeface="Comic Sans MS" pitchFamily="79" charset="0"/>
              </a:rPr>
              <a:t>d)</a:t>
            </a:r>
            <a:r>
              <a:rPr lang="en-US" sz="2000">
                <a:latin typeface="Comic Sans MS" pitchFamily="79" charset="0"/>
              </a:rPr>
              <a:t> $2.40    </a:t>
            </a:r>
            <a:r>
              <a:rPr lang="en-US" sz="2000">
                <a:solidFill>
                  <a:schemeClr val="folHlink"/>
                </a:solidFill>
                <a:latin typeface="Comic Sans MS" pitchFamily="79" charset="0"/>
              </a:rPr>
              <a:t>e) </a:t>
            </a:r>
            <a:r>
              <a:rPr lang="en-US" sz="2000">
                <a:latin typeface="Comic Sans MS" pitchFamily="79" charset="0"/>
              </a:rPr>
              <a:t>$24</a:t>
            </a:r>
          </a:p>
        </p:txBody>
      </p:sp>
      <p:pic>
        <p:nvPicPr>
          <p:cNvPr id="38916" name="Picture 5" descr="13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3406775"/>
            <a:ext cx="9009062"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Rectangle 6"/>
          <p:cNvSpPr>
            <a:spLocks noChangeArrowheads="1"/>
          </p:cNvSpPr>
          <p:nvPr/>
        </p:nvSpPr>
        <p:spPr bwMode="auto">
          <a:xfrm>
            <a:off x="0" y="21336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dirty="0">
                <a:latin typeface="Arial" charset="0"/>
              </a:rPr>
              <a:t>Energy used = power x time	 Cost = energy used x rate of cost</a:t>
            </a:r>
          </a:p>
          <a:p>
            <a:pPr algn="ctr"/>
            <a:r>
              <a:rPr lang="en-US" sz="2000" dirty="0">
                <a:latin typeface="Arial" charset="0"/>
              </a:rPr>
              <a:t>	        = (100 W)(24 </a:t>
            </a:r>
            <a:r>
              <a:rPr lang="en-US" sz="2000" dirty="0" err="1">
                <a:latin typeface="Arial" charset="0"/>
              </a:rPr>
              <a:t>hr</a:t>
            </a:r>
            <a:r>
              <a:rPr lang="en-US" sz="2000" dirty="0">
                <a:latin typeface="Arial" charset="0"/>
              </a:rPr>
              <a:t>)	         = (2.4 kWh)(10 cents / kWh)</a:t>
            </a:r>
          </a:p>
          <a:p>
            <a:pPr algn="ctr"/>
            <a:r>
              <a:rPr lang="en-US" sz="2000" dirty="0">
                <a:latin typeface="Arial" charset="0"/>
              </a:rPr>
              <a:t>	        = 2400 </a:t>
            </a:r>
            <a:r>
              <a:rPr lang="en-US" sz="2000" dirty="0" err="1">
                <a:latin typeface="Arial" charset="0"/>
              </a:rPr>
              <a:t>Wh</a:t>
            </a:r>
            <a:r>
              <a:rPr lang="en-US" sz="2000" dirty="0">
                <a:latin typeface="Arial" charset="0"/>
              </a:rPr>
              <a:t>		         = (2.4 kWh)(10 cents / kWh)</a:t>
            </a:r>
          </a:p>
          <a:p>
            <a:pPr algn="ctr"/>
            <a:r>
              <a:rPr lang="en-US" sz="2000" dirty="0">
                <a:latin typeface="Arial" charset="0"/>
              </a:rPr>
              <a:t>	        = 2.4 kWh	 	         = 24 cents</a:t>
            </a:r>
          </a:p>
        </p:txBody>
      </p:sp>
      <p:sp>
        <p:nvSpPr>
          <p:cNvPr id="2" name="Slide Number Placeholder 1"/>
          <p:cNvSpPr>
            <a:spLocks noGrp="1"/>
          </p:cNvSpPr>
          <p:nvPr>
            <p:ph type="sldNum" sz="quarter" idx="12"/>
          </p:nvPr>
        </p:nvSpPr>
        <p:spPr/>
        <p:txBody>
          <a:bodyPr/>
          <a:lstStyle/>
          <a:p>
            <a:pPr>
              <a:defRPr/>
            </a:pPr>
            <a:fld id="{01A968E2-4333-458F-BD28-320E3E5C18D0}"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randombar(horizontal)">
                                      <p:cBhvr>
                                        <p:cTn id="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319088"/>
            <a:ext cx="9144000" cy="1739900"/>
          </a:xfrm>
        </p:spPr>
        <p:txBody>
          <a:bodyPr/>
          <a:lstStyle/>
          <a:p>
            <a:pPr eaLnBrk="1" hangingPunct="1"/>
            <a:r>
              <a:rPr lang="en-US" sz="3600" dirty="0">
                <a:solidFill>
                  <a:srgbClr val="FF0000"/>
                </a:solidFill>
                <a:latin typeface="Comic Sans MS" pitchFamily="79" charset="0"/>
              </a:rPr>
              <a:t>Quiz</a:t>
            </a:r>
            <a:r>
              <a:rPr lang="en-US" sz="3600" dirty="0">
                <a:solidFill>
                  <a:srgbClr val="EFFF5D"/>
                </a:solidFill>
                <a:latin typeface="Comic Sans MS" pitchFamily="79" charset="0"/>
              </a:rPr>
              <a:t>: What is the power dissipated in a 20-</a:t>
            </a:r>
            <a:r>
              <a:rPr lang="en-US" sz="3600" dirty="0">
                <a:solidFill>
                  <a:srgbClr val="EFFF5D"/>
                </a:solidFill>
                <a:latin typeface="Comic Sans MS" pitchFamily="79" charset="0"/>
                <a:sym typeface="Symbol" pitchFamily="18" charset="2"/>
              </a:rPr>
              <a:t> light bulb powered by two 1.5-V batteries in series?</a:t>
            </a:r>
            <a:endParaRPr lang="en-US" dirty="0"/>
          </a:p>
        </p:txBody>
      </p:sp>
      <p:sp>
        <p:nvSpPr>
          <p:cNvPr id="35843" name="Rectangle 3"/>
          <p:cNvSpPr>
            <a:spLocks noGrp="1" noChangeArrowheads="1"/>
          </p:cNvSpPr>
          <p:nvPr>
            <p:ph type="body" idx="1"/>
          </p:nvPr>
        </p:nvSpPr>
        <p:spPr>
          <a:xfrm>
            <a:off x="457200" y="2438400"/>
            <a:ext cx="2743200" cy="2057400"/>
          </a:xfrm>
        </p:spPr>
        <p:txBody>
          <a:bodyPr/>
          <a:lstStyle/>
          <a:p>
            <a:pPr marL="609600" indent="-609600" eaLnBrk="1" hangingPunct="1">
              <a:buFont typeface="Arial" charset="0"/>
              <a:buAutoNum type="alphaLcParenR"/>
            </a:pPr>
            <a:r>
              <a:rPr lang="en-US" sz="2000">
                <a:latin typeface="Comic Sans MS" pitchFamily="79" charset="0"/>
              </a:rPr>
              <a:t>0.15 W</a:t>
            </a:r>
          </a:p>
          <a:p>
            <a:pPr marL="609600" indent="-609600" eaLnBrk="1" hangingPunct="1">
              <a:buFont typeface="Arial" charset="0"/>
              <a:buAutoNum type="alphaLcParenR"/>
            </a:pPr>
            <a:r>
              <a:rPr lang="en-US" sz="2000">
                <a:latin typeface="Comic Sans MS" pitchFamily="79" charset="0"/>
              </a:rPr>
              <a:t>0.45 W</a:t>
            </a:r>
          </a:p>
          <a:p>
            <a:pPr marL="609600" indent="-609600" eaLnBrk="1" hangingPunct="1">
              <a:buFont typeface="Arial" charset="0"/>
              <a:buAutoNum type="alphaLcParenR"/>
            </a:pPr>
            <a:r>
              <a:rPr lang="en-US" sz="2000">
                <a:latin typeface="Comic Sans MS" pitchFamily="79" charset="0"/>
              </a:rPr>
              <a:t>3.0 W</a:t>
            </a:r>
          </a:p>
          <a:p>
            <a:pPr marL="609600" indent="-609600" eaLnBrk="1" hangingPunct="1">
              <a:buFont typeface="Arial" charset="0"/>
              <a:buAutoNum type="alphaLcParenR"/>
            </a:pPr>
            <a:r>
              <a:rPr lang="en-US" sz="2000">
                <a:latin typeface="Comic Sans MS" pitchFamily="79" charset="0"/>
              </a:rPr>
              <a:t>6.67 W</a:t>
            </a:r>
          </a:p>
          <a:p>
            <a:pPr marL="609600" indent="-609600" eaLnBrk="1" hangingPunct="1">
              <a:buFont typeface="Arial" charset="0"/>
              <a:buAutoNum type="alphaLcParenR"/>
            </a:pPr>
            <a:r>
              <a:rPr lang="en-US" sz="2000">
                <a:latin typeface="Comic Sans MS" pitchFamily="79" charset="0"/>
              </a:rPr>
              <a:t>60 W</a:t>
            </a:r>
            <a:endParaRPr lang="en-US" sz="2400">
              <a:latin typeface="Comic Sans MS" pitchFamily="79" charset="0"/>
            </a:endParaRPr>
          </a:p>
        </p:txBody>
      </p:sp>
      <p:graphicFrame>
        <p:nvGraphicFramePr>
          <p:cNvPr id="1242120" name="Object 8"/>
          <p:cNvGraphicFramePr>
            <a:graphicFrameLocks noChangeAspect="1"/>
          </p:cNvGraphicFramePr>
          <p:nvPr/>
        </p:nvGraphicFramePr>
        <p:xfrm>
          <a:off x="4038600" y="2438400"/>
          <a:ext cx="4633913" cy="3768725"/>
        </p:xfrm>
        <a:graphic>
          <a:graphicData uri="http://schemas.openxmlformats.org/presentationml/2006/ole">
            <mc:AlternateContent xmlns:mc="http://schemas.openxmlformats.org/markup-compatibility/2006">
              <mc:Choice xmlns:v="urn:schemas-microsoft-com:vml" Requires="v">
                <p:oleObj spid="_x0000_s1946638" name="Equation" r:id="rId4" imgW="2819400" imgH="2286000" progId="Equation.3">
                  <p:embed/>
                </p:oleObj>
              </mc:Choice>
              <mc:Fallback>
                <p:oleObj name="Equation" r:id="rId4" imgW="2819400" imgH="2286000" progId="Equation.3">
                  <p:embed/>
                  <p:pic>
                    <p:nvPicPr>
                      <p:cNvPr id="12421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438400"/>
                        <a:ext cx="4633913" cy="37687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1A968E2-4333-458F-BD28-320E3E5C18D0}"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242120"/>
                                        </p:tgtEl>
                                        <p:attrNameLst>
                                          <p:attrName>style.visibility</p:attrName>
                                        </p:attrNameLst>
                                      </p:cBhvr>
                                      <p:to>
                                        <p:strVal val="visible"/>
                                      </p:to>
                                    </p:set>
                                    <p:anim calcmode="lin" valueType="num">
                                      <p:cBhvr>
                                        <p:cTn id="7" dur="1000" fill="hold"/>
                                        <p:tgtEl>
                                          <p:spTgt spid="1242120"/>
                                        </p:tgtEl>
                                        <p:attrNameLst>
                                          <p:attrName>ppt_w</p:attrName>
                                        </p:attrNameLst>
                                      </p:cBhvr>
                                      <p:tavLst>
                                        <p:tav tm="0">
                                          <p:val>
                                            <p:fltVal val="0"/>
                                          </p:val>
                                        </p:tav>
                                        <p:tav tm="100000">
                                          <p:val>
                                            <p:strVal val="#ppt_w"/>
                                          </p:val>
                                        </p:tav>
                                      </p:tavLst>
                                    </p:anim>
                                    <p:anim calcmode="lin" valueType="num">
                                      <p:cBhvr>
                                        <p:cTn id="8" dur="1000" fill="hold"/>
                                        <p:tgtEl>
                                          <p:spTgt spid="1242120"/>
                                        </p:tgtEl>
                                        <p:attrNameLst>
                                          <p:attrName>ppt_h</p:attrName>
                                        </p:attrNameLst>
                                      </p:cBhvr>
                                      <p:tavLst>
                                        <p:tav tm="0">
                                          <p:val>
                                            <p:fltVal val="0"/>
                                          </p:val>
                                        </p:tav>
                                        <p:tav tm="100000">
                                          <p:val>
                                            <p:strVal val="#ppt_h"/>
                                          </p:val>
                                        </p:tav>
                                      </p:tavLst>
                                    </p:anim>
                                    <p:anim calcmode="lin" valueType="num">
                                      <p:cBhvr>
                                        <p:cTn id="9" dur="1000" fill="hold"/>
                                        <p:tgtEl>
                                          <p:spTgt spid="12421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421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p:txBody>
          <a:bodyPr/>
          <a:lstStyle/>
          <a:p>
            <a:r>
              <a:rPr lang="en-US" dirty="0"/>
              <a:t>Magnets and the Magnetic Force</a:t>
            </a:r>
          </a:p>
        </p:txBody>
      </p:sp>
      <p:sp>
        <p:nvSpPr>
          <p:cNvPr id="852995" name="Rectangle 3"/>
          <p:cNvSpPr>
            <a:spLocks noGrp="1" noChangeArrowheads="1"/>
          </p:cNvSpPr>
          <p:nvPr>
            <p:ph type="body" idx="1"/>
          </p:nvPr>
        </p:nvSpPr>
        <p:spPr>
          <a:xfrm>
            <a:off x="228600" y="2286000"/>
            <a:ext cx="7772400" cy="3810000"/>
          </a:xfrm>
        </p:spPr>
        <p:txBody>
          <a:bodyPr/>
          <a:lstStyle/>
          <a:p>
            <a:pPr>
              <a:lnSpc>
                <a:spcPct val="80000"/>
              </a:lnSpc>
            </a:pPr>
            <a:r>
              <a:rPr lang="en-US" sz="2400" dirty="0"/>
              <a:t>We are generally more familiar with </a:t>
            </a:r>
            <a:r>
              <a:rPr lang="en-US" sz="2400" b="1" i="1" dirty="0">
                <a:solidFill>
                  <a:srgbClr val="FFBF8A"/>
                </a:solidFill>
              </a:rPr>
              <a:t>magnetic forces</a:t>
            </a:r>
            <a:r>
              <a:rPr lang="en-US" sz="2400" dirty="0"/>
              <a:t> than with </a:t>
            </a:r>
            <a:r>
              <a:rPr lang="en-US" sz="2400" b="1" i="1" dirty="0">
                <a:solidFill>
                  <a:srgbClr val="FFBF8A"/>
                </a:solidFill>
              </a:rPr>
              <a:t>electrostatic forces</a:t>
            </a:r>
            <a:r>
              <a:rPr lang="en-US" sz="2400" dirty="0"/>
              <a:t>.</a:t>
            </a:r>
          </a:p>
          <a:p>
            <a:pPr lvl="1">
              <a:lnSpc>
                <a:spcPct val="80000"/>
              </a:lnSpc>
            </a:pPr>
            <a:r>
              <a:rPr lang="en-US" sz="2000" dirty="0"/>
              <a:t>Like the gravitational force and the electrostatic force, this force acts even when the objects are not touching one another.</a:t>
            </a:r>
          </a:p>
          <a:p>
            <a:pPr>
              <a:lnSpc>
                <a:spcPct val="80000"/>
              </a:lnSpc>
              <a:buFont typeface="Wingdings" pitchFamily="2" charset="2"/>
              <a:buChar char="Ø"/>
            </a:pPr>
            <a:r>
              <a:rPr lang="en-US" sz="2400" dirty="0"/>
              <a:t>Is there a relationship between electrical effects and magnetism?</a:t>
            </a:r>
          </a:p>
          <a:p>
            <a:pPr lvl="1">
              <a:lnSpc>
                <a:spcPct val="80000"/>
              </a:lnSpc>
              <a:buFont typeface="Wingdings" pitchFamily="2" charset="2"/>
              <a:buChar char="Ø"/>
            </a:pPr>
            <a:r>
              <a:rPr lang="en-US" sz="2000" dirty="0">
                <a:solidFill>
                  <a:srgbClr val="FF92C6"/>
                </a:solidFill>
              </a:rPr>
              <a:t>Maxwell</a:t>
            </a:r>
            <a:r>
              <a:rPr lang="en-US" sz="2000" dirty="0"/>
              <a:t> discovered that the electrostatic force and the magnetic force are really just different aspects of </a:t>
            </a:r>
            <a:r>
              <a:rPr lang="en-US" sz="2000" b="1" i="1" dirty="0">
                <a:solidFill>
                  <a:srgbClr val="FFBF8A"/>
                </a:solidFill>
              </a:rPr>
              <a:t>one fundamental electromagnetic force</a:t>
            </a:r>
            <a:r>
              <a:rPr lang="en-US" sz="2000" dirty="0"/>
              <a:t>.</a:t>
            </a:r>
          </a:p>
          <a:p>
            <a:pPr>
              <a:lnSpc>
                <a:spcPct val="80000"/>
              </a:lnSpc>
            </a:pPr>
            <a:r>
              <a:rPr lang="en-US" sz="2400" dirty="0"/>
              <a:t>Our understanding of that relationship has led to numerous inventions such as electric motors, electric generators, transformers, etc.</a:t>
            </a:r>
          </a:p>
        </p:txBody>
      </p:sp>
      <p:grpSp>
        <p:nvGrpSpPr>
          <p:cNvPr id="5" name="Group 1062"/>
          <p:cNvGrpSpPr>
            <a:grpSpLocks/>
          </p:cNvGrpSpPr>
          <p:nvPr/>
        </p:nvGrpSpPr>
        <p:grpSpPr bwMode="auto">
          <a:xfrm>
            <a:off x="7862455" y="4206875"/>
            <a:ext cx="914400" cy="1219200"/>
            <a:chOff x="3024" y="3360"/>
            <a:chExt cx="576" cy="768"/>
          </a:xfrm>
        </p:grpSpPr>
        <p:sp>
          <p:nvSpPr>
            <p:cNvPr id="13" name="Oval 1063"/>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4" name="Oval 1064"/>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Rectangle 1065"/>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Line 1066"/>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1067"/>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068"/>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239DEFF2-ACFB-436B-A8B3-A2581F0FF840}"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946" name="Rectangle 2"/>
          <p:cNvSpPr>
            <a:spLocks noGrp="1" noChangeArrowheads="1"/>
          </p:cNvSpPr>
          <p:nvPr>
            <p:ph type="body" idx="1"/>
          </p:nvPr>
        </p:nvSpPr>
        <p:spPr>
          <a:xfrm>
            <a:off x="228600" y="762000"/>
            <a:ext cx="8915400" cy="3733800"/>
          </a:xfrm>
        </p:spPr>
        <p:txBody>
          <a:bodyPr/>
          <a:lstStyle/>
          <a:p>
            <a:pPr>
              <a:lnSpc>
                <a:spcPct val="80000"/>
              </a:lnSpc>
              <a:spcBef>
                <a:spcPct val="30000"/>
              </a:spcBef>
            </a:pPr>
            <a:r>
              <a:rPr lang="en-US" sz="2800" dirty="0"/>
              <a:t>The force that two poles exert on one another varies with distance or pole strength. </a:t>
            </a:r>
          </a:p>
          <a:p>
            <a:pPr lvl="1">
              <a:lnSpc>
                <a:spcPct val="80000"/>
              </a:lnSpc>
              <a:spcBef>
                <a:spcPct val="30000"/>
              </a:spcBef>
            </a:pPr>
            <a:r>
              <a:rPr lang="en-US" sz="2400" dirty="0">
                <a:solidFill>
                  <a:srgbClr val="C6FFD0"/>
                </a:solidFill>
              </a:rPr>
              <a:t>The </a:t>
            </a:r>
            <a:r>
              <a:rPr lang="en-US" sz="2400" b="1" i="1" dirty="0">
                <a:solidFill>
                  <a:schemeClr val="accent1"/>
                </a:solidFill>
              </a:rPr>
              <a:t>magnetic force</a:t>
            </a:r>
            <a:r>
              <a:rPr lang="en-US" sz="2400" dirty="0">
                <a:solidFill>
                  <a:srgbClr val="C6FFD0"/>
                </a:solidFill>
              </a:rPr>
              <a:t> between two poles decreases with the square of the distance between the two poles, just as the electrostatic force does.</a:t>
            </a:r>
          </a:p>
          <a:p>
            <a:pPr lvl="1">
              <a:lnSpc>
                <a:spcPct val="80000"/>
              </a:lnSpc>
              <a:spcBef>
                <a:spcPct val="30000"/>
              </a:spcBef>
            </a:pPr>
            <a:r>
              <a:rPr lang="en-US" sz="2500" i="1" dirty="0">
                <a:solidFill>
                  <a:srgbClr val="EFFF5D"/>
                </a:solidFill>
                <a:latin typeface="Arial" charset="0"/>
              </a:rPr>
              <a:t>Like poles repel one another, and  unlike poles attract one another</a:t>
            </a:r>
            <a:r>
              <a:rPr lang="en-US" sz="2800" b="1" i="1" dirty="0">
                <a:solidFill>
                  <a:srgbClr val="EFFF5D"/>
                </a:solidFill>
                <a:latin typeface="Arial" charset="0"/>
              </a:rPr>
              <a:t>.</a:t>
            </a:r>
          </a:p>
        </p:txBody>
      </p:sp>
      <p:pic>
        <p:nvPicPr>
          <p:cNvPr id="1874948" name="Picture 4" descr="14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8323263" cy="263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73AB-4F44-4AB0-A493-38A21D517F01}"/>
              </a:ext>
            </a:extLst>
          </p:cNvPr>
          <p:cNvSpPr>
            <a:spLocks noGrp="1"/>
          </p:cNvSpPr>
          <p:nvPr>
            <p:ph type="title"/>
          </p:nvPr>
        </p:nvSpPr>
        <p:spPr>
          <a:xfrm>
            <a:off x="685800" y="457826"/>
            <a:ext cx="7772400" cy="1446550"/>
          </a:xfrm>
        </p:spPr>
        <p:txBody>
          <a:bodyPr/>
          <a:lstStyle/>
          <a:p>
            <a:r>
              <a:rPr lang="en-US" b="1" dirty="0"/>
              <a:t>6A-07 Floating Magnets</a:t>
            </a:r>
            <a:br>
              <a:rPr lang="en-US" b="1" dirty="0"/>
            </a:br>
            <a:endParaRPr lang="en-US" dirty="0"/>
          </a:p>
        </p:txBody>
      </p:sp>
      <p:sp>
        <p:nvSpPr>
          <p:cNvPr id="4" name="Slide Number Placeholder 3">
            <a:extLst>
              <a:ext uri="{FF2B5EF4-FFF2-40B4-BE49-F238E27FC236}">
                <a16:creationId xmlns:a16="http://schemas.microsoft.com/office/drawing/2014/main" id="{1D2004E9-B690-4565-A619-F42D629A0FB8}"/>
              </a:ext>
            </a:extLst>
          </p:cNvPr>
          <p:cNvSpPr>
            <a:spLocks noGrp="1"/>
          </p:cNvSpPr>
          <p:nvPr>
            <p:ph type="sldNum" sz="quarter" idx="12"/>
          </p:nvPr>
        </p:nvSpPr>
        <p:spPr/>
        <p:txBody>
          <a:bodyPr/>
          <a:lstStyle/>
          <a:p>
            <a:fld id="{239DEFF2-ACFB-436B-A8B3-A2581F0FF840}" type="slidenum">
              <a:rPr lang="en-US" smtClean="0"/>
              <a:pPr/>
              <a:t>8</a:t>
            </a:fld>
            <a:endParaRPr lang="en-US"/>
          </a:p>
        </p:txBody>
      </p:sp>
      <p:pic>
        <p:nvPicPr>
          <p:cNvPr id="1947650" name="Picture 2">
            <a:extLst>
              <a:ext uri="{FF2B5EF4-FFF2-40B4-BE49-F238E27FC236}">
                <a16:creationId xmlns:a16="http://schemas.microsoft.com/office/drawing/2014/main" id="{38C0E5B6-F341-4400-B5C0-147326A27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4376"/>
            <a:ext cx="6257478" cy="395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68120"/>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5769B5-098C-47C5-B33A-E3B891EA504D}" type="slidenum">
              <a:rPr lang="en-US"/>
              <a:pPr eaLnBrk="1" hangingPunct="1"/>
              <a:t>9</a:t>
            </a:fld>
            <a:endParaRPr lang="en-US"/>
          </a:p>
        </p:txBody>
      </p:sp>
      <p:pic>
        <p:nvPicPr>
          <p:cNvPr id="130050" name="Picture 2" descr="6A-02_sized"/>
          <p:cNvPicPr>
            <a:picLocks noChangeAspect="1" noChangeArrowheads="1"/>
          </p:cNvPicPr>
          <p:nvPr/>
        </p:nvPicPr>
        <p:blipFill>
          <a:blip r:embed="rId3">
            <a:extLst>
              <a:ext uri="{28A0092B-C50C-407E-A947-70E740481C1C}">
                <a14:useLocalDpi xmlns:a14="http://schemas.microsoft.com/office/drawing/2010/main" val="0"/>
              </a:ext>
            </a:extLst>
          </a:blip>
          <a:srcRect t="45085"/>
          <a:stretch>
            <a:fillRect/>
          </a:stretch>
        </p:blipFill>
        <p:spPr bwMode="auto">
          <a:xfrm>
            <a:off x="304800" y="3124200"/>
            <a:ext cx="27432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3"/>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a:solidFill>
                  <a:srgbClr val="3333FF"/>
                </a:solidFill>
                <a:ea typeface="宋体" pitchFamily="2" charset="-122"/>
              </a:rPr>
              <a:t>6A-02 Weighing a Suspended Magnet</a:t>
            </a:r>
          </a:p>
        </p:txBody>
      </p:sp>
      <p:pic>
        <p:nvPicPr>
          <p:cNvPr id="19464" name="Picture 5" descr="6A-02_sized"/>
          <p:cNvPicPr>
            <a:picLocks noChangeAspect="1" noChangeArrowheads="1"/>
          </p:cNvPicPr>
          <p:nvPr/>
        </p:nvPicPr>
        <p:blipFill>
          <a:blip r:embed="rId3">
            <a:extLst>
              <a:ext uri="{28A0092B-C50C-407E-A947-70E740481C1C}">
                <a14:useLocalDpi xmlns:a14="http://schemas.microsoft.com/office/drawing/2010/main" val="0"/>
              </a:ext>
            </a:extLst>
          </a:blip>
          <a:srcRect b="54915"/>
          <a:stretch>
            <a:fillRect/>
          </a:stretch>
        </p:blipFill>
        <p:spPr bwMode="auto">
          <a:xfrm>
            <a:off x="152400" y="1295400"/>
            <a:ext cx="29718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AutoShape 6"/>
          <p:cNvSpPr>
            <a:spLocks noChangeArrowheads="1"/>
          </p:cNvSpPr>
          <p:nvPr/>
        </p:nvSpPr>
        <p:spPr bwMode="auto">
          <a:xfrm>
            <a:off x="2743200" y="1447800"/>
            <a:ext cx="2362200" cy="2286000"/>
          </a:xfrm>
          <a:prstGeom prst="wedgeEllipseCallout">
            <a:avLst>
              <a:gd name="adj1" fmla="val -54583"/>
              <a:gd name="adj2" fmla="val 40486"/>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2000" b="1" dirty="0">
                <a:solidFill>
                  <a:srgbClr val="669900"/>
                </a:solidFill>
                <a:ea typeface="宋体" pitchFamily="2" charset="-122"/>
              </a:rPr>
              <a:t>Will the scale still balance when the second magnet floats </a:t>
            </a:r>
            <a:r>
              <a:rPr lang="en-US" altLang="zh-CN" sz="2000" b="1" dirty="0">
                <a:solidFill>
                  <a:srgbClr val="CC0000"/>
                </a:solidFill>
                <a:ea typeface="宋体" pitchFamily="2" charset="-122"/>
              </a:rPr>
              <a:t>?</a:t>
            </a:r>
            <a:r>
              <a:rPr lang="en-US" altLang="zh-CN" sz="2000" b="1" dirty="0">
                <a:solidFill>
                  <a:srgbClr val="669900"/>
                </a:solidFill>
                <a:ea typeface="宋体" pitchFamily="2" charset="-122"/>
              </a:rPr>
              <a:t> </a:t>
            </a:r>
          </a:p>
        </p:txBody>
      </p:sp>
      <p:sp>
        <p:nvSpPr>
          <p:cNvPr id="130055" name="Text Box 7"/>
          <p:cNvSpPr txBox="1">
            <a:spLocks noChangeArrowheads="1"/>
          </p:cNvSpPr>
          <p:nvPr/>
        </p:nvSpPr>
        <p:spPr bwMode="auto">
          <a:xfrm>
            <a:off x="381000" y="4267200"/>
            <a:ext cx="457200" cy="519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a:t>
            </a:r>
          </a:p>
        </p:txBody>
      </p:sp>
      <p:grpSp>
        <p:nvGrpSpPr>
          <p:cNvPr id="2" name="Group 8"/>
          <p:cNvGrpSpPr>
            <a:grpSpLocks/>
          </p:cNvGrpSpPr>
          <p:nvPr/>
        </p:nvGrpSpPr>
        <p:grpSpPr bwMode="auto">
          <a:xfrm>
            <a:off x="4800600" y="1905000"/>
            <a:ext cx="1828800" cy="2854325"/>
            <a:chOff x="4272" y="816"/>
            <a:chExt cx="1152" cy="1798"/>
          </a:xfrm>
        </p:grpSpPr>
        <p:sp>
          <p:nvSpPr>
            <p:cNvPr id="19470" name="Text Box 9"/>
            <p:cNvSpPr txBox="1">
              <a:spLocks noChangeArrowheads="1"/>
            </p:cNvSpPr>
            <p:nvPr/>
          </p:nvSpPr>
          <p:spPr bwMode="auto">
            <a:xfrm>
              <a:off x="4656" y="1571"/>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F</a:t>
              </a:r>
              <a:r>
                <a:rPr lang="en-US" sz="2400" b="1" baseline="-25000"/>
                <a:t>gravity</a:t>
              </a:r>
            </a:p>
          </p:txBody>
        </p:sp>
        <p:sp>
          <p:nvSpPr>
            <p:cNvPr id="19471" name="Rectangle 10"/>
            <p:cNvSpPr>
              <a:spLocks noChangeArrowheads="1"/>
            </p:cNvSpPr>
            <p:nvPr/>
          </p:nvSpPr>
          <p:spPr bwMode="auto">
            <a:xfrm>
              <a:off x="4272" y="1393"/>
              <a:ext cx="683" cy="13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72" name="Rectangle 11"/>
            <p:cNvSpPr>
              <a:spLocks noChangeArrowheads="1"/>
            </p:cNvSpPr>
            <p:nvPr/>
          </p:nvSpPr>
          <p:spPr bwMode="auto">
            <a:xfrm>
              <a:off x="4272" y="1882"/>
              <a:ext cx="683" cy="13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73" name="Line 12"/>
            <p:cNvSpPr>
              <a:spLocks noChangeShapeType="1"/>
            </p:cNvSpPr>
            <p:nvPr/>
          </p:nvSpPr>
          <p:spPr bwMode="auto">
            <a:xfrm flipV="1">
              <a:off x="4571" y="1038"/>
              <a:ext cx="0" cy="4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4" name="Line 13"/>
            <p:cNvSpPr>
              <a:spLocks noChangeShapeType="1"/>
            </p:cNvSpPr>
            <p:nvPr/>
          </p:nvSpPr>
          <p:spPr bwMode="auto">
            <a:xfrm>
              <a:off x="4571" y="1971"/>
              <a:ext cx="0" cy="399"/>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5" name="Line 14"/>
            <p:cNvSpPr>
              <a:spLocks noChangeShapeType="1"/>
            </p:cNvSpPr>
            <p:nvPr/>
          </p:nvSpPr>
          <p:spPr bwMode="auto">
            <a:xfrm>
              <a:off x="4656" y="1971"/>
              <a:ext cx="0" cy="22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6" name="Line 15"/>
            <p:cNvSpPr>
              <a:spLocks noChangeShapeType="1"/>
            </p:cNvSpPr>
            <p:nvPr/>
          </p:nvSpPr>
          <p:spPr bwMode="auto">
            <a:xfrm>
              <a:off x="4656" y="1482"/>
              <a:ext cx="0" cy="22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7" name="Text Box 16"/>
            <p:cNvSpPr txBox="1">
              <a:spLocks noChangeArrowheads="1"/>
            </p:cNvSpPr>
            <p:nvPr/>
          </p:nvSpPr>
          <p:spPr bwMode="auto">
            <a:xfrm>
              <a:off x="4571" y="816"/>
              <a:ext cx="8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F</a:t>
              </a:r>
              <a:r>
                <a:rPr lang="en-US" sz="2400" b="1" baseline="-25000"/>
                <a:t>magnetic</a:t>
              </a:r>
            </a:p>
          </p:txBody>
        </p:sp>
        <p:sp>
          <p:nvSpPr>
            <p:cNvPr id="19478" name="Text Box 17"/>
            <p:cNvSpPr txBox="1">
              <a:spLocks noChangeArrowheads="1"/>
            </p:cNvSpPr>
            <p:nvPr/>
          </p:nvSpPr>
          <p:spPr bwMode="auto">
            <a:xfrm>
              <a:off x="4571" y="2326"/>
              <a:ext cx="8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F</a:t>
              </a:r>
              <a:r>
                <a:rPr lang="en-US" sz="2400" b="1" baseline="-25000"/>
                <a:t>magnetic</a:t>
              </a:r>
            </a:p>
          </p:txBody>
        </p:sp>
        <p:sp>
          <p:nvSpPr>
            <p:cNvPr id="19479" name="Text Box 18"/>
            <p:cNvSpPr txBox="1">
              <a:spLocks noChangeArrowheads="1"/>
            </p:cNvSpPr>
            <p:nvPr/>
          </p:nvSpPr>
          <p:spPr bwMode="auto">
            <a:xfrm>
              <a:off x="4613" y="2104"/>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F</a:t>
              </a:r>
              <a:r>
                <a:rPr lang="en-US" sz="2400" b="1" baseline="-25000"/>
                <a:t>gravity</a:t>
              </a:r>
            </a:p>
          </p:txBody>
        </p:sp>
      </p:grpSp>
      <p:sp>
        <p:nvSpPr>
          <p:cNvPr id="130067" name="Text Box 19"/>
          <p:cNvSpPr txBox="1">
            <a:spLocks noChangeArrowheads="1"/>
          </p:cNvSpPr>
          <p:nvPr/>
        </p:nvSpPr>
        <p:spPr bwMode="auto">
          <a:xfrm>
            <a:off x="6781800" y="1752600"/>
            <a:ext cx="2133600" cy="4093428"/>
          </a:xfrm>
          <a:prstGeom prst="rect">
            <a:avLst/>
          </a:prstGeom>
          <a:solidFill>
            <a:srgbClr val="FFC1C1"/>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2000" b="1" dirty="0">
                <a:solidFill>
                  <a:schemeClr val="bg2"/>
                </a:solidFill>
                <a:ea typeface="宋体" pitchFamily="2" charset="-122"/>
              </a:rPr>
              <a:t>The scale will read the sum of forces acting on  bottom magnet:  </a:t>
            </a:r>
            <a:r>
              <a:rPr lang="en-US" sz="2000" b="1" i="1" dirty="0" err="1">
                <a:solidFill>
                  <a:srgbClr val="CC0000"/>
                </a:solidFill>
              </a:rPr>
              <a:t>F</a:t>
            </a:r>
            <a:r>
              <a:rPr lang="en-US" sz="2000" b="1" i="1" baseline="-25000" dirty="0" err="1">
                <a:solidFill>
                  <a:srgbClr val="CC0000"/>
                </a:solidFill>
              </a:rPr>
              <a:t>magnetic</a:t>
            </a:r>
            <a:r>
              <a:rPr lang="en-US" sz="2000" b="1" i="1" dirty="0">
                <a:solidFill>
                  <a:srgbClr val="CC0000"/>
                </a:solidFill>
              </a:rPr>
              <a:t> + </a:t>
            </a:r>
            <a:r>
              <a:rPr lang="en-US" sz="2000" b="1" i="1" dirty="0" err="1">
                <a:solidFill>
                  <a:srgbClr val="CC0000"/>
                </a:solidFill>
              </a:rPr>
              <a:t>F</a:t>
            </a:r>
            <a:r>
              <a:rPr lang="en-US" sz="2000" b="1" i="1" baseline="-25000" dirty="0" err="1">
                <a:solidFill>
                  <a:srgbClr val="CC0000"/>
                </a:solidFill>
              </a:rPr>
              <a:t>gravity</a:t>
            </a:r>
            <a:endParaRPr lang="en-US" sz="2000" b="1" i="1" baseline="-25000" dirty="0">
              <a:solidFill>
                <a:srgbClr val="CC0000"/>
              </a:solidFill>
            </a:endParaRPr>
          </a:p>
          <a:p>
            <a:pPr eaLnBrk="1" hangingPunct="1"/>
            <a:r>
              <a:rPr lang="en-US" sz="2000" b="1" dirty="0">
                <a:solidFill>
                  <a:schemeClr val="bg2"/>
                </a:solidFill>
              </a:rPr>
              <a:t>The top magnet is floating so: </a:t>
            </a:r>
            <a:r>
              <a:rPr lang="en-US" sz="2000" b="1" i="1" dirty="0" err="1">
                <a:solidFill>
                  <a:srgbClr val="CC0000"/>
                </a:solidFill>
              </a:rPr>
              <a:t>F</a:t>
            </a:r>
            <a:r>
              <a:rPr lang="en-US" sz="2000" b="1" i="1" baseline="-25000" dirty="0" err="1">
                <a:solidFill>
                  <a:srgbClr val="CC0000"/>
                </a:solidFill>
              </a:rPr>
              <a:t>magnetic</a:t>
            </a:r>
            <a:r>
              <a:rPr lang="en-US" sz="2000" b="1" i="1" dirty="0">
                <a:solidFill>
                  <a:srgbClr val="CC0000"/>
                </a:solidFill>
              </a:rPr>
              <a:t> = </a:t>
            </a:r>
            <a:r>
              <a:rPr lang="en-US" sz="2000" b="1" i="1" dirty="0" err="1">
                <a:solidFill>
                  <a:srgbClr val="CC0000"/>
                </a:solidFill>
              </a:rPr>
              <a:t>F</a:t>
            </a:r>
            <a:r>
              <a:rPr lang="en-US" sz="2000" b="1" i="1" baseline="-25000" dirty="0" err="1">
                <a:solidFill>
                  <a:srgbClr val="CC0000"/>
                </a:solidFill>
              </a:rPr>
              <a:t>gravity</a:t>
            </a:r>
            <a:r>
              <a:rPr lang="en-US" sz="2000" b="1" i="1" baseline="-25000" dirty="0">
                <a:solidFill>
                  <a:srgbClr val="CC0000"/>
                </a:solidFill>
              </a:rPr>
              <a:t> </a:t>
            </a:r>
            <a:r>
              <a:rPr lang="en-US" sz="2000" b="1" i="1" dirty="0"/>
              <a:t> </a:t>
            </a:r>
            <a:endParaRPr lang="en-US" sz="2000" b="1" dirty="0"/>
          </a:p>
          <a:p>
            <a:pPr eaLnBrk="1" hangingPunct="1"/>
            <a:r>
              <a:rPr lang="en-US" sz="2000" b="1" dirty="0">
                <a:solidFill>
                  <a:schemeClr val="bg2"/>
                </a:solidFill>
              </a:rPr>
              <a:t>The scale reads: </a:t>
            </a:r>
            <a:r>
              <a:rPr lang="en-US" sz="2000" b="1" i="1" dirty="0" err="1">
                <a:solidFill>
                  <a:srgbClr val="CC0000"/>
                </a:solidFill>
              </a:rPr>
              <a:t>F</a:t>
            </a:r>
            <a:r>
              <a:rPr lang="en-US" sz="2000" b="1" i="1" baseline="-25000" dirty="0" err="1">
                <a:solidFill>
                  <a:srgbClr val="CC0000"/>
                </a:solidFill>
              </a:rPr>
              <a:t>magnetic</a:t>
            </a:r>
            <a:r>
              <a:rPr lang="en-US" sz="2000" b="1" i="1" dirty="0">
                <a:solidFill>
                  <a:srgbClr val="CC0000"/>
                </a:solidFill>
              </a:rPr>
              <a:t> + </a:t>
            </a:r>
            <a:r>
              <a:rPr lang="en-US" sz="2000" b="1" i="1" dirty="0" err="1">
                <a:solidFill>
                  <a:srgbClr val="CC0000"/>
                </a:solidFill>
              </a:rPr>
              <a:t>F</a:t>
            </a:r>
            <a:r>
              <a:rPr lang="en-US" sz="2000" b="1" i="1" baseline="-25000" dirty="0" err="1">
                <a:solidFill>
                  <a:srgbClr val="CC0000"/>
                </a:solidFill>
              </a:rPr>
              <a:t>gravity</a:t>
            </a:r>
            <a:r>
              <a:rPr lang="en-US" sz="2000" b="1" i="1" dirty="0">
                <a:solidFill>
                  <a:srgbClr val="CC0000"/>
                </a:solidFill>
              </a:rPr>
              <a:t> = 2 </a:t>
            </a:r>
            <a:r>
              <a:rPr lang="en-US" sz="2000" b="1" i="1" dirty="0" err="1">
                <a:solidFill>
                  <a:srgbClr val="CC0000"/>
                </a:solidFill>
              </a:rPr>
              <a:t>F</a:t>
            </a:r>
            <a:r>
              <a:rPr lang="en-US" sz="2000" b="1" i="1" baseline="-25000" dirty="0" err="1">
                <a:solidFill>
                  <a:srgbClr val="CC0000"/>
                </a:solidFill>
              </a:rPr>
              <a:t>gravity</a:t>
            </a:r>
            <a:r>
              <a:rPr lang="en-US" sz="2000" b="1" i="1" dirty="0">
                <a:solidFill>
                  <a:srgbClr val="CC0000"/>
                </a:solidFill>
              </a:rPr>
              <a:t> = 2mg</a:t>
            </a:r>
          </a:p>
        </p:txBody>
      </p:sp>
      <p:sp>
        <p:nvSpPr>
          <p:cNvPr id="19469" name="Text Box 20"/>
          <p:cNvSpPr txBox="1">
            <a:spLocks noChangeArrowheads="1"/>
          </p:cNvSpPr>
          <p:nvPr/>
        </p:nvSpPr>
        <p:spPr bwMode="auto">
          <a:xfrm>
            <a:off x="1524000" y="914400"/>
            <a:ext cx="7162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Using equal and opposite forces between magnets to weigh magnet</a:t>
            </a:r>
          </a:p>
        </p:txBody>
      </p:sp>
      <p:sp>
        <p:nvSpPr>
          <p:cNvPr id="3" name="TextBox 2"/>
          <p:cNvSpPr txBox="1"/>
          <p:nvPr/>
        </p:nvSpPr>
        <p:spPr>
          <a:xfrm>
            <a:off x="3165143" y="4822707"/>
            <a:ext cx="1905000" cy="830997"/>
          </a:xfrm>
          <a:prstGeom prst="rect">
            <a:avLst/>
          </a:prstGeom>
          <a:noFill/>
        </p:spPr>
        <p:txBody>
          <a:bodyPr wrap="square" rtlCol="0">
            <a:spAutoFit/>
          </a:bodyPr>
          <a:lstStyle/>
          <a:p>
            <a:pPr marL="457200" indent="-457200">
              <a:buAutoNum type="alphaUcPeriod"/>
            </a:pPr>
            <a:r>
              <a:rPr lang="en-US" dirty="0"/>
              <a:t>yes. </a:t>
            </a:r>
          </a:p>
          <a:p>
            <a:pPr marL="457200" indent="-457200">
              <a:buAutoNum type="alphaUcPeriod"/>
            </a:pPr>
            <a:r>
              <a:rPr lang="en-US" dirty="0"/>
              <a:t>No. </a:t>
            </a:r>
          </a:p>
        </p:txBody>
      </p:sp>
    </p:spTree>
    <p:extLst>
      <p:ext uri="{BB962C8B-B14F-4D97-AF65-F5344CB8AC3E}">
        <p14:creationId xmlns:p14="http://schemas.microsoft.com/office/powerpoint/2010/main" val="406045657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0067"/>
                                        </p:tgtEl>
                                        <p:attrNameLst>
                                          <p:attrName>style.visibility</p:attrName>
                                        </p:attrNameLst>
                                      </p:cBhvr>
                                      <p:to>
                                        <p:strVal val="visible"/>
                                      </p:to>
                                    </p:set>
                                    <p:animEffect transition="in" filter="randombar(horizontal)">
                                      <p:cBhvr>
                                        <p:cTn id="10" dur="500"/>
                                        <p:tgtEl>
                                          <p:spTgt spid="130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7" grpId="0" animBg="1"/>
    </p:bldLst>
  </p:timing>
</p:sld>
</file>

<file path=ppt/theme/theme1.xml><?xml version="1.0" encoding="utf-8"?>
<a:theme xmlns:a="http://schemas.openxmlformats.org/drawingml/2006/main" name="arny">
  <a:themeElements>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arn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arny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arny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ny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arny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arny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HD:Applications:Microsoft Office 2004:Templates:My Templates:arny.pot</Template>
  <TotalTime>29331</TotalTime>
  <Words>2223</Words>
  <Application>Microsoft Office PowerPoint</Application>
  <PresentationFormat>On-screen Show (4:3)</PresentationFormat>
  <Paragraphs>214</Paragraphs>
  <Slides>31</Slides>
  <Notes>28</Notes>
  <HiddenSlides>5</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Arial Black</vt:lpstr>
      <vt:lpstr>Comic Sans MS</vt:lpstr>
      <vt:lpstr>Times New Roman</vt:lpstr>
      <vt:lpstr>Wingdings</vt:lpstr>
      <vt:lpstr>arny</vt:lpstr>
      <vt:lpstr>Equation</vt:lpstr>
      <vt:lpstr>PowerPoint Presentation</vt:lpstr>
      <vt:lpstr>PowerPoint Presentation</vt:lpstr>
      <vt:lpstr>PowerPoint Presentation</vt:lpstr>
      <vt:lpstr>How much does it cost to light a 100-watt light bulb for one day?  Assume an average rate of cost of 10 cents per kilowatt-hour.</vt:lpstr>
      <vt:lpstr>Quiz: What is the power dissipated in a 20- light bulb powered by two 1.5-V batteries in series?</vt:lpstr>
      <vt:lpstr>Magnets and the Magnetic Force</vt:lpstr>
      <vt:lpstr>PowerPoint Presentation</vt:lpstr>
      <vt:lpstr>6A-07 Floating Magnets </vt:lpstr>
      <vt:lpstr>PowerPoint Presentation</vt:lpstr>
      <vt:lpstr>PowerPoint Presentation</vt:lpstr>
      <vt:lpstr>Magnetic Monopoles</vt:lpstr>
      <vt:lpstr>PowerPoint Presentation</vt:lpstr>
      <vt:lpstr>Magnetic Effects of Electric Currents</vt:lpstr>
      <vt:lpstr>PowerPoint Presentation</vt:lpstr>
      <vt:lpstr>PowerPoint Presentation</vt:lpstr>
      <vt:lpstr>6B-10: magnetic force between two wires</vt:lpstr>
      <vt:lpstr>PowerPoint Presentation</vt:lpstr>
      <vt:lpstr>Two long parallel wires carry currents of 5 A and 10 A in opposite directions as shown.   What is the magnitude of the force per unit length exerted by one wire on the other?</vt:lpstr>
      <vt:lpstr>Two long parallel wires carry currents of 5 A and 10 A in opposite directions as shown.   What is the total force exerted on a 30-cm length of the 10-A wire?</vt:lpstr>
      <vt:lpstr>PowerPoint Presentation</vt:lpstr>
      <vt:lpstr>Quiz: Two long parallel wires carry currents of 5 A and 10 A in opposite directions as shown.   What are the directions of the forces on each wire?</vt:lpstr>
      <vt:lpstr>Back Up Slides</vt:lpstr>
      <vt:lpstr>Alternating Current and Household Circuits</vt:lpstr>
      <vt:lpstr>PowerPoint Presentation</vt:lpstr>
      <vt:lpstr>PowerPoint Presentation</vt:lpstr>
      <vt:lpstr>A 60-W light bulb is designed to operate on 120 V ac.  What is the effective current drawn by the bulb?</vt:lpstr>
      <vt:lpstr>PowerPoint Presentation</vt:lpstr>
      <vt:lpstr>PowerPoint Presentation</vt:lpstr>
      <vt:lpstr>In the circuit shown, the circle with a V in it represents a voltmeter.  Which of the following statements is correct?</vt:lpstr>
      <vt:lpstr>PowerPoint Presentation</vt:lpstr>
      <vt:lpstr>In the circuit shown, the circle with an A in it represents an ammeter.  Which of the following statements is correct?</vt:lpstr>
    </vt:vector>
  </TitlesOfParts>
  <Company>ISU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Chapter 15 Thermodynamics</dc:title>
  <dc:subject>Cutnell</dc:subject>
  <dc:creator>Kara Keeter</dc:creator>
  <cp:keywords>Cutnell, PowerPoint, Presentation</cp:keywords>
  <cp:lastModifiedBy>David King</cp:lastModifiedBy>
  <cp:revision>167</cp:revision>
  <cp:lastPrinted>2006-03-07T20:21:09Z</cp:lastPrinted>
  <dcterms:created xsi:type="dcterms:W3CDTF">2006-01-07T22:20:33Z</dcterms:created>
  <dcterms:modified xsi:type="dcterms:W3CDTF">2021-04-06T21:38:07Z</dcterms:modified>
  <cp:category>Presentations</cp:category>
</cp:coreProperties>
</file>