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0" r:id="rId2"/>
    <p:sldId id="284" r:id="rId3"/>
    <p:sldId id="287" r:id="rId4"/>
    <p:sldId id="338" r:id="rId5"/>
    <p:sldId id="335" r:id="rId6"/>
    <p:sldId id="337" r:id="rId7"/>
    <p:sldId id="336" r:id="rId8"/>
    <p:sldId id="330" r:id="rId9"/>
    <p:sldId id="325" r:id="rId10"/>
    <p:sldId id="318" r:id="rId11"/>
    <p:sldId id="289" r:id="rId12"/>
    <p:sldId id="290" r:id="rId13"/>
    <p:sldId id="291" r:id="rId14"/>
    <p:sldId id="292" r:id="rId15"/>
    <p:sldId id="293" r:id="rId16"/>
    <p:sldId id="323" r:id="rId17"/>
    <p:sldId id="328" r:id="rId18"/>
    <p:sldId id="296" r:id="rId19"/>
    <p:sldId id="319" r:id="rId20"/>
    <p:sldId id="320" r:id="rId21"/>
    <p:sldId id="334" r:id="rId22"/>
    <p:sldId id="321" r:id="rId23"/>
    <p:sldId id="315" r:id="rId24"/>
    <p:sldId id="31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1377" autoAdjust="0"/>
  </p:normalViewPr>
  <p:slideViewPr>
    <p:cSldViewPr>
      <p:cViewPr varScale="1">
        <p:scale>
          <a:sx n="78" d="100"/>
          <a:sy n="78" d="100"/>
        </p:scale>
        <p:origin x="732" y="132"/>
      </p:cViewPr>
      <p:guideLst>
        <p:guide orient="horz" pos="2160"/>
        <p:guide pos="2880"/>
      </p:guideLst>
    </p:cSldViewPr>
  </p:slideViewPr>
  <p:outlineViewPr>
    <p:cViewPr>
      <p:scale>
        <a:sx n="33" d="100"/>
        <a:sy n="33" d="100"/>
      </p:scale>
      <p:origin x="24" y="11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F7E9A-401F-4F01-B6ED-3DDBFEBBE07E}" type="datetimeFigureOut">
              <a:rPr lang="en-US" smtClean="0"/>
              <a:t>3/30/2021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544B4-6762-4CFC-9B45-D167EA0B5027}" type="slidenum">
              <a:rPr lang="en-US" smtClean="0"/>
              <a:t>‹#›</a:t>
            </a:fld>
            <a:endParaRPr lang="en-US"/>
          </a:p>
        </p:txBody>
      </p:sp>
    </p:spTree>
    <p:extLst>
      <p:ext uri="{BB962C8B-B14F-4D97-AF65-F5344CB8AC3E}">
        <p14:creationId xmlns:p14="http://schemas.microsoft.com/office/powerpoint/2010/main" val="160921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1C6AD1-13FE-4181-9F2C-50CF013CFF77}" type="slidenum">
              <a:rPr lang="en-US"/>
              <a:pPr/>
              <a:t>1</a:t>
            </a:fld>
            <a:endParaRPr lang="en-US"/>
          </a:p>
        </p:txBody>
      </p:sp>
      <p:sp>
        <p:nvSpPr>
          <p:cNvPr id="1540098" name="Rectangle 2"/>
          <p:cNvSpPr>
            <a:spLocks noGrp="1" noRot="1" noChangeAspect="1" noChangeArrowheads="1" noTextEdit="1"/>
          </p:cNvSpPr>
          <p:nvPr>
            <p:ph type="sldImg"/>
          </p:nvPr>
        </p:nvSpPr>
        <p:spPr>
          <a:ln/>
        </p:spPr>
      </p:sp>
      <p:sp>
        <p:nvSpPr>
          <p:cNvPr id="154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DA7025-0F6B-40FC-87F6-8F4F9266DFB6}" type="slidenum">
              <a:rPr lang="en-US"/>
              <a:pPr/>
              <a:t>11</a:t>
            </a:fld>
            <a:endParaRPr lang="en-US"/>
          </a:p>
        </p:txBody>
      </p:sp>
      <p:sp>
        <p:nvSpPr>
          <p:cNvPr id="1542146" name="Rectangle 2"/>
          <p:cNvSpPr>
            <a:spLocks noGrp="1" noRot="1" noChangeAspect="1" noChangeArrowheads="1" noTextEdit="1"/>
          </p:cNvSpPr>
          <p:nvPr>
            <p:ph type="sldImg"/>
          </p:nvPr>
        </p:nvSpPr>
        <p:spPr>
          <a:ln/>
        </p:spPr>
      </p:sp>
      <p:sp>
        <p:nvSpPr>
          <p:cNvPr id="1542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07136-2893-47C8-A265-4A3D10D27892}" type="slidenum">
              <a:rPr lang="en-US"/>
              <a:pPr/>
              <a:t>12</a:t>
            </a:fld>
            <a:endParaRPr lang="en-US"/>
          </a:p>
        </p:txBody>
      </p:sp>
      <p:sp>
        <p:nvSpPr>
          <p:cNvPr id="1743874" name="Rectangle 2"/>
          <p:cNvSpPr>
            <a:spLocks noGrp="1" noRot="1" noChangeAspect="1" noChangeArrowheads="1" noTextEdit="1"/>
          </p:cNvSpPr>
          <p:nvPr>
            <p:ph type="sldImg"/>
          </p:nvPr>
        </p:nvSpPr>
        <p:spPr>
          <a:ln/>
        </p:spPr>
      </p:sp>
      <p:sp>
        <p:nvSpPr>
          <p:cNvPr id="1743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08354-287F-411B-8FB7-4FDA8809BD85}" type="slidenum">
              <a:rPr lang="en-US"/>
              <a:pPr/>
              <a:t>13</a:t>
            </a:fld>
            <a:endParaRPr lang="en-US"/>
          </a:p>
        </p:txBody>
      </p:sp>
      <p:sp>
        <p:nvSpPr>
          <p:cNvPr id="1745922" name="Rectangle 2"/>
          <p:cNvSpPr>
            <a:spLocks noGrp="1" noRot="1" noChangeAspect="1" noChangeArrowheads="1" noTextEdit="1"/>
          </p:cNvSpPr>
          <p:nvPr>
            <p:ph type="sldImg"/>
          </p:nvPr>
        </p:nvSpPr>
        <p:spPr>
          <a:ln/>
        </p:spPr>
      </p:sp>
      <p:sp>
        <p:nvSpPr>
          <p:cNvPr id="174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D174DE-C127-4C8C-9537-CE53EC8B9F66}" type="slidenum">
              <a:rPr lang="en-US"/>
              <a:pPr/>
              <a:t>14</a:t>
            </a:fld>
            <a:endParaRPr lang="en-US"/>
          </a:p>
        </p:txBody>
      </p:sp>
      <p:sp>
        <p:nvSpPr>
          <p:cNvPr id="1747970" name="Rectangle 2"/>
          <p:cNvSpPr>
            <a:spLocks noGrp="1" noRot="1" noChangeAspect="1" noChangeArrowheads="1" noTextEdit="1"/>
          </p:cNvSpPr>
          <p:nvPr>
            <p:ph type="sldImg"/>
          </p:nvPr>
        </p:nvSpPr>
        <p:spPr>
          <a:ln/>
        </p:spPr>
      </p:sp>
      <p:sp>
        <p:nvSpPr>
          <p:cNvPr id="174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199A4-8E95-45AA-8484-DA220D8C00A5}" type="slidenum">
              <a:rPr lang="en-US"/>
              <a:pPr/>
              <a:t>15</a:t>
            </a:fld>
            <a:endParaRPr lang="en-US"/>
          </a:p>
        </p:txBody>
      </p:sp>
      <p:sp>
        <p:nvSpPr>
          <p:cNvPr id="1752066" name="Rectangle 2"/>
          <p:cNvSpPr>
            <a:spLocks noGrp="1" noRot="1" noChangeAspect="1" noChangeArrowheads="1" noTextEdit="1"/>
          </p:cNvSpPr>
          <p:nvPr>
            <p:ph type="sldImg"/>
          </p:nvPr>
        </p:nvSpPr>
        <p:spPr>
          <a:ln/>
        </p:spPr>
      </p:sp>
      <p:sp>
        <p:nvSpPr>
          <p:cNvPr id="175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a:t>
            </a:r>
            <a:r>
              <a:rPr lang="en-US" baseline="0" dirty="0"/>
              <a:t> to get V(q), one need calculus. Just ask students to take it as is. Then </a:t>
            </a:r>
            <a:endParaRPr lang="en-US" dirty="0"/>
          </a:p>
        </p:txBody>
      </p:sp>
      <p:sp>
        <p:nvSpPr>
          <p:cNvPr id="4" name="Slide Number Placeholder 3"/>
          <p:cNvSpPr>
            <a:spLocks noGrp="1"/>
          </p:cNvSpPr>
          <p:nvPr>
            <p:ph type="sldNum" sz="quarter" idx="10"/>
          </p:nvPr>
        </p:nvSpPr>
        <p:spPr/>
        <p:txBody>
          <a:bodyPr/>
          <a:lstStyle/>
          <a:p>
            <a:fld id="{C89544B4-6762-4CFC-9B45-D167EA0B5027}" type="slidenum">
              <a:rPr lang="en-US" smtClean="0"/>
              <a:t>16</a:t>
            </a:fld>
            <a:endParaRPr lang="en-US"/>
          </a:p>
        </p:txBody>
      </p:sp>
    </p:spTree>
    <p:extLst>
      <p:ext uri="{BB962C8B-B14F-4D97-AF65-F5344CB8AC3E}">
        <p14:creationId xmlns:p14="http://schemas.microsoft.com/office/powerpoint/2010/main" val="273316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accent2"/>
                </a:solidFill>
                <a:latin typeface="Times New Roman" pitchFamily="18" charset="0"/>
              </a:defRPr>
            </a:lvl1pPr>
            <a:lvl2pPr marL="729057" indent="-280406" defTabSz="914437">
              <a:defRPr sz="2400">
                <a:solidFill>
                  <a:schemeClr val="accent2"/>
                </a:solidFill>
                <a:latin typeface="Times New Roman" pitchFamily="18" charset="0"/>
              </a:defRPr>
            </a:lvl2pPr>
            <a:lvl3pPr marL="1121626" indent="-224325" defTabSz="914437">
              <a:defRPr sz="2400">
                <a:solidFill>
                  <a:schemeClr val="accent2"/>
                </a:solidFill>
                <a:latin typeface="Times New Roman" pitchFamily="18" charset="0"/>
              </a:defRPr>
            </a:lvl3pPr>
            <a:lvl4pPr marL="1570276" indent="-224325" defTabSz="914437">
              <a:defRPr sz="2400">
                <a:solidFill>
                  <a:schemeClr val="accent2"/>
                </a:solidFill>
                <a:latin typeface="Times New Roman" pitchFamily="18" charset="0"/>
              </a:defRPr>
            </a:lvl4pPr>
            <a:lvl5pPr marL="2018927" indent="-224325" defTabSz="914437">
              <a:defRPr sz="2400">
                <a:solidFill>
                  <a:schemeClr val="accent2"/>
                </a:solidFill>
                <a:latin typeface="Times New Roman" pitchFamily="18" charset="0"/>
              </a:defRPr>
            </a:lvl5pPr>
            <a:lvl6pPr marL="2467577" indent="-224325" defTabSz="914437" eaLnBrk="0" fontAlgn="base" hangingPunct="0">
              <a:spcBef>
                <a:spcPct val="0"/>
              </a:spcBef>
              <a:spcAft>
                <a:spcPct val="0"/>
              </a:spcAft>
              <a:defRPr sz="2400">
                <a:solidFill>
                  <a:schemeClr val="accent2"/>
                </a:solidFill>
                <a:latin typeface="Times New Roman" pitchFamily="18" charset="0"/>
              </a:defRPr>
            </a:lvl6pPr>
            <a:lvl7pPr marL="2916227" indent="-224325" defTabSz="914437" eaLnBrk="0" fontAlgn="base" hangingPunct="0">
              <a:spcBef>
                <a:spcPct val="0"/>
              </a:spcBef>
              <a:spcAft>
                <a:spcPct val="0"/>
              </a:spcAft>
              <a:defRPr sz="2400">
                <a:solidFill>
                  <a:schemeClr val="accent2"/>
                </a:solidFill>
                <a:latin typeface="Times New Roman" pitchFamily="18" charset="0"/>
              </a:defRPr>
            </a:lvl7pPr>
            <a:lvl8pPr marL="3364878" indent="-224325" defTabSz="914437" eaLnBrk="0" fontAlgn="base" hangingPunct="0">
              <a:spcBef>
                <a:spcPct val="0"/>
              </a:spcBef>
              <a:spcAft>
                <a:spcPct val="0"/>
              </a:spcAft>
              <a:defRPr sz="2400">
                <a:solidFill>
                  <a:schemeClr val="accent2"/>
                </a:solidFill>
                <a:latin typeface="Times New Roman" pitchFamily="18" charset="0"/>
              </a:defRPr>
            </a:lvl8pPr>
            <a:lvl9pPr marL="3813528" indent="-224325" defTabSz="914437" eaLnBrk="0" fontAlgn="base" hangingPunct="0">
              <a:spcBef>
                <a:spcPct val="0"/>
              </a:spcBef>
              <a:spcAft>
                <a:spcPct val="0"/>
              </a:spcAft>
              <a:defRPr sz="2400">
                <a:solidFill>
                  <a:schemeClr val="accent2"/>
                </a:solidFill>
                <a:latin typeface="Times New Roman" pitchFamily="18" charset="0"/>
              </a:defRPr>
            </a:lvl9pPr>
          </a:lstStyle>
          <a:p>
            <a:fld id="{3A998C1D-C383-4353-A43C-D1553C6CB49F}" type="slidenum">
              <a:rPr lang="ja-JP" altLang="en-US" sz="1200">
                <a:solidFill>
                  <a:schemeClr val="tx1"/>
                </a:solidFill>
              </a:rPr>
              <a:pPr/>
              <a:t>17</a:t>
            </a:fld>
            <a:endParaRPr lang="en-US" altLang="ja-JP" sz="1200">
              <a:solidFill>
                <a:schemeClr val="tx1"/>
              </a:solidFill>
            </a:endParaRPr>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108AA6-8EAB-405A-90B4-15382B654EA0}" type="slidenum">
              <a:rPr lang="en-US"/>
              <a:pPr/>
              <a:t>18</a:t>
            </a:fld>
            <a:endParaRPr lang="en-US"/>
          </a:p>
        </p:txBody>
      </p:sp>
      <p:sp>
        <p:nvSpPr>
          <p:cNvPr id="1758210" name="Rectangle 2"/>
          <p:cNvSpPr>
            <a:spLocks noGrp="1" noRot="1" noChangeAspect="1" noChangeArrowheads="1" noTextEdit="1"/>
          </p:cNvSpPr>
          <p:nvPr>
            <p:ph type="sldImg"/>
          </p:nvPr>
        </p:nvSpPr>
        <p:spPr>
          <a:ln/>
        </p:spPr>
      </p:sp>
      <p:sp>
        <p:nvSpPr>
          <p:cNvPr id="1758211" name="Rectangle 3"/>
          <p:cNvSpPr>
            <a:spLocks noGrp="1" noChangeArrowheads="1"/>
          </p:cNvSpPr>
          <p:nvPr>
            <p:ph type="body" idx="1"/>
          </p:nvPr>
        </p:nvSpPr>
        <p:spPr/>
        <p:txBody>
          <a:bodyPr/>
          <a:lstStyle/>
          <a:p>
            <a:r>
              <a:rPr lang="en-US" dirty="0"/>
              <a:t>Cosmic rays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accent2"/>
                </a:solidFill>
                <a:latin typeface="Times New Roman" pitchFamily="18" charset="0"/>
              </a:defRPr>
            </a:lvl1pPr>
            <a:lvl2pPr marL="729057" indent="-280406" defTabSz="914437">
              <a:defRPr sz="2400">
                <a:solidFill>
                  <a:schemeClr val="accent2"/>
                </a:solidFill>
                <a:latin typeface="Times New Roman" pitchFamily="18" charset="0"/>
              </a:defRPr>
            </a:lvl2pPr>
            <a:lvl3pPr marL="1121626" indent="-224325" defTabSz="914437">
              <a:defRPr sz="2400">
                <a:solidFill>
                  <a:schemeClr val="accent2"/>
                </a:solidFill>
                <a:latin typeface="Times New Roman" pitchFamily="18" charset="0"/>
              </a:defRPr>
            </a:lvl3pPr>
            <a:lvl4pPr marL="1570276" indent="-224325" defTabSz="914437">
              <a:defRPr sz="2400">
                <a:solidFill>
                  <a:schemeClr val="accent2"/>
                </a:solidFill>
                <a:latin typeface="Times New Roman" pitchFamily="18" charset="0"/>
              </a:defRPr>
            </a:lvl4pPr>
            <a:lvl5pPr marL="2018927" indent="-224325" defTabSz="914437">
              <a:defRPr sz="2400">
                <a:solidFill>
                  <a:schemeClr val="accent2"/>
                </a:solidFill>
                <a:latin typeface="Times New Roman" pitchFamily="18" charset="0"/>
              </a:defRPr>
            </a:lvl5pPr>
            <a:lvl6pPr marL="2467577" indent="-224325" defTabSz="914437" eaLnBrk="0" fontAlgn="base" hangingPunct="0">
              <a:spcBef>
                <a:spcPct val="0"/>
              </a:spcBef>
              <a:spcAft>
                <a:spcPct val="0"/>
              </a:spcAft>
              <a:defRPr sz="2400">
                <a:solidFill>
                  <a:schemeClr val="accent2"/>
                </a:solidFill>
                <a:latin typeface="Times New Roman" pitchFamily="18" charset="0"/>
              </a:defRPr>
            </a:lvl6pPr>
            <a:lvl7pPr marL="2916227" indent="-224325" defTabSz="914437" eaLnBrk="0" fontAlgn="base" hangingPunct="0">
              <a:spcBef>
                <a:spcPct val="0"/>
              </a:spcBef>
              <a:spcAft>
                <a:spcPct val="0"/>
              </a:spcAft>
              <a:defRPr sz="2400">
                <a:solidFill>
                  <a:schemeClr val="accent2"/>
                </a:solidFill>
                <a:latin typeface="Times New Roman" pitchFamily="18" charset="0"/>
              </a:defRPr>
            </a:lvl7pPr>
            <a:lvl8pPr marL="3364878" indent="-224325" defTabSz="914437" eaLnBrk="0" fontAlgn="base" hangingPunct="0">
              <a:spcBef>
                <a:spcPct val="0"/>
              </a:spcBef>
              <a:spcAft>
                <a:spcPct val="0"/>
              </a:spcAft>
              <a:defRPr sz="2400">
                <a:solidFill>
                  <a:schemeClr val="accent2"/>
                </a:solidFill>
                <a:latin typeface="Times New Roman" pitchFamily="18" charset="0"/>
              </a:defRPr>
            </a:lvl8pPr>
            <a:lvl9pPr marL="3813528" indent="-224325" defTabSz="914437" eaLnBrk="0" fontAlgn="base" hangingPunct="0">
              <a:spcBef>
                <a:spcPct val="0"/>
              </a:spcBef>
              <a:spcAft>
                <a:spcPct val="0"/>
              </a:spcAft>
              <a:defRPr sz="2400">
                <a:solidFill>
                  <a:schemeClr val="accent2"/>
                </a:solidFill>
                <a:latin typeface="Times New Roman" pitchFamily="18" charset="0"/>
              </a:defRPr>
            </a:lvl9pPr>
          </a:lstStyle>
          <a:p>
            <a:fld id="{2FCFB6F4-23B1-4273-AF59-AB7587D68290}" type="slidenum">
              <a:rPr lang="ja-JP" altLang="en-US" sz="1200">
                <a:solidFill>
                  <a:schemeClr val="tx1"/>
                </a:solidFill>
              </a:rPr>
              <a:pPr/>
              <a:t>19</a:t>
            </a:fld>
            <a:endParaRPr lang="en-US" altLang="ja-JP" sz="1200">
              <a:solidFill>
                <a:schemeClr val="tx1"/>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Use the demo as the starting point of this slide.</a:t>
            </a:r>
          </a:p>
          <a:p>
            <a:r>
              <a:rPr lang="en-US"/>
              <a:t>Ask question: the whole object has the same potential, why the only the sharp tip act like a engin?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2400">
                <a:solidFill>
                  <a:schemeClr val="accent2"/>
                </a:solidFill>
                <a:latin typeface="Times New Roman" pitchFamily="18" charset="0"/>
              </a:defRPr>
            </a:lvl1pPr>
            <a:lvl2pPr marL="729057" indent="-280406" defTabSz="914437">
              <a:defRPr sz="2400">
                <a:solidFill>
                  <a:schemeClr val="accent2"/>
                </a:solidFill>
                <a:latin typeface="Times New Roman" pitchFamily="18" charset="0"/>
              </a:defRPr>
            </a:lvl2pPr>
            <a:lvl3pPr marL="1121626" indent="-224325" defTabSz="914437">
              <a:defRPr sz="2400">
                <a:solidFill>
                  <a:schemeClr val="accent2"/>
                </a:solidFill>
                <a:latin typeface="Times New Roman" pitchFamily="18" charset="0"/>
              </a:defRPr>
            </a:lvl3pPr>
            <a:lvl4pPr marL="1570276" indent="-224325" defTabSz="914437">
              <a:defRPr sz="2400">
                <a:solidFill>
                  <a:schemeClr val="accent2"/>
                </a:solidFill>
                <a:latin typeface="Times New Roman" pitchFamily="18" charset="0"/>
              </a:defRPr>
            </a:lvl4pPr>
            <a:lvl5pPr marL="2018927" indent="-224325" defTabSz="914437">
              <a:defRPr sz="2400">
                <a:solidFill>
                  <a:schemeClr val="accent2"/>
                </a:solidFill>
                <a:latin typeface="Times New Roman" pitchFamily="18" charset="0"/>
              </a:defRPr>
            </a:lvl5pPr>
            <a:lvl6pPr marL="2467577" indent="-224325" defTabSz="914437" eaLnBrk="0" fontAlgn="base" hangingPunct="0">
              <a:spcBef>
                <a:spcPct val="0"/>
              </a:spcBef>
              <a:spcAft>
                <a:spcPct val="0"/>
              </a:spcAft>
              <a:defRPr sz="2400">
                <a:solidFill>
                  <a:schemeClr val="accent2"/>
                </a:solidFill>
                <a:latin typeface="Times New Roman" pitchFamily="18" charset="0"/>
              </a:defRPr>
            </a:lvl6pPr>
            <a:lvl7pPr marL="2916227" indent="-224325" defTabSz="914437" eaLnBrk="0" fontAlgn="base" hangingPunct="0">
              <a:spcBef>
                <a:spcPct val="0"/>
              </a:spcBef>
              <a:spcAft>
                <a:spcPct val="0"/>
              </a:spcAft>
              <a:defRPr sz="2400">
                <a:solidFill>
                  <a:schemeClr val="accent2"/>
                </a:solidFill>
                <a:latin typeface="Times New Roman" pitchFamily="18" charset="0"/>
              </a:defRPr>
            </a:lvl7pPr>
            <a:lvl8pPr marL="3364878" indent="-224325" defTabSz="914437" eaLnBrk="0" fontAlgn="base" hangingPunct="0">
              <a:spcBef>
                <a:spcPct val="0"/>
              </a:spcBef>
              <a:spcAft>
                <a:spcPct val="0"/>
              </a:spcAft>
              <a:defRPr sz="2400">
                <a:solidFill>
                  <a:schemeClr val="accent2"/>
                </a:solidFill>
                <a:latin typeface="Times New Roman" pitchFamily="18" charset="0"/>
              </a:defRPr>
            </a:lvl8pPr>
            <a:lvl9pPr marL="3813528" indent="-224325" defTabSz="914437" eaLnBrk="0" fontAlgn="base" hangingPunct="0">
              <a:spcBef>
                <a:spcPct val="0"/>
              </a:spcBef>
              <a:spcAft>
                <a:spcPct val="0"/>
              </a:spcAft>
              <a:defRPr sz="2400">
                <a:solidFill>
                  <a:schemeClr val="accent2"/>
                </a:solidFill>
                <a:latin typeface="Times New Roman" pitchFamily="18" charset="0"/>
              </a:defRPr>
            </a:lvl9pPr>
          </a:lstStyle>
          <a:p>
            <a:fld id="{32DCAB39-D656-4D87-9A5F-A80E4A7C67B9}" type="slidenum">
              <a:rPr lang="ja-JP" altLang="en-US" sz="1200">
                <a:solidFill>
                  <a:schemeClr val="tx1"/>
                </a:solidFill>
              </a:rPr>
              <a:pPr/>
              <a:t>20</a:t>
            </a:fld>
            <a:endParaRPr lang="en-US" altLang="ja-JP" sz="1200">
              <a:solidFill>
                <a:schemeClr val="tx1"/>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Tell first why  lightning can cause damage:  shock waves. </a:t>
            </a:r>
          </a:p>
          <a:p>
            <a:r>
              <a:rPr lang="en-US"/>
              <a:t>Cloud charge induce electric field in the lightning rod.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D85A1-57E5-40DF-8538-E061D14C9794}" type="slidenum">
              <a:rPr lang="en-US"/>
              <a:pPr/>
              <a:t>2</a:t>
            </a:fld>
            <a:endParaRPr lang="en-US"/>
          </a:p>
        </p:txBody>
      </p:sp>
      <p:sp>
        <p:nvSpPr>
          <p:cNvPr id="1735682" name="Rectangle 2"/>
          <p:cNvSpPr>
            <a:spLocks noGrp="1" noRot="1" noChangeAspect="1" noChangeArrowheads="1" noTextEdit="1"/>
          </p:cNvSpPr>
          <p:nvPr>
            <p:ph type="sldImg"/>
          </p:nvPr>
        </p:nvSpPr>
        <p:spPr>
          <a:ln/>
        </p:spPr>
      </p:sp>
      <p:sp>
        <p:nvSpPr>
          <p:cNvPr id="173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97CE3401-CEC5-49E0-8F17-E7D2B4A43DBB}" type="slidenum">
              <a:rPr lang="en-US"/>
              <a:pPr eaLnBrk="1" hangingPunct="1"/>
              <a:t>22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t>Where do we place the candle? three or one candle? the first apparatus seems can be rotated too.</a:t>
            </a:r>
          </a:p>
          <a:p>
            <a:pPr eaLnBrk="1" hangingPunct="1"/>
            <a:r>
              <a:rPr lang="en-US" altLang="zh-CN"/>
              <a:t>The candle is attached to a stand and its position adjustable. Place the wick within about a centimeter of the sharp end of the conductor.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i="1">
                <a:solidFill>
                  <a:schemeClr val="bg2"/>
                </a:solidFill>
                <a:latin typeface="Times New Roman" pitchFamily="18" charset="0"/>
              </a:defRPr>
            </a:lvl1pPr>
            <a:lvl2pPr marL="729057" indent="-280406" defTabSz="914437">
              <a:defRPr sz="1600" b="1" i="1">
                <a:solidFill>
                  <a:schemeClr val="bg2"/>
                </a:solidFill>
                <a:latin typeface="Times New Roman" pitchFamily="18" charset="0"/>
              </a:defRPr>
            </a:lvl2pPr>
            <a:lvl3pPr marL="1121626" indent="-224325" defTabSz="914437">
              <a:defRPr sz="1600" b="1" i="1">
                <a:solidFill>
                  <a:schemeClr val="bg2"/>
                </a:solidFill>
                <a:latin typeface="Times New Roman" pitchFamily="18" charset="0"/>
              </a:defRPr>
            </a:lvl3pPr>
            <a:lvl4pPr marL="1570276" indent="-224325" defTabSz="914437">
              <a:defRPr sz="1600" b="1" i="1">
                <a:solidFill>
                  <a:schemeClr val="bg2"/>
                </a:solidFill>
                <a:latin typeface="Times New Roman" pitchFamily="18" charset="0"/>
              </a:defRPr>
            </a:lvl4pPr>
            <a:lvl5pPr marL="2018927" indent="-224325" defTabSz="914437">
              <a:defRPr sz="1600" b="1" i="1">
                <a:solidFill>
                  <a:schemeClr val="bg2"/>
                </a:solidFill>
                <a:latin typeface="Times New Roman" pitchFamily="18" charset="0"/>
              </a:defRPr>
            </a:lvl5pPr>
            <a:lvl6pPr marL="2467577" indent="-224325" defTabSz="914437" eaLnBrk="0" fontAlgn="base" hangingPunct="0">
              <a:spcBef>
                <a:spcPct val="0"/>
              </a:spcBef>
              <a:spcAft>
                <a:spcPct val="0"/>
              </a:spcAft>
              <a:defRPr sz="1600" b="1" i="1">
                <a:solidFill>
                  <a:schemeClr val="bg2"/>
                </a:solidFill>
                <a:latin typeface="Times New Roman" pitchFamily="18" charset="0"/>
              </a:defRPr>
            </a:lvl6pPr>
            <a:lvl7pPr marL="2916227" indent="-224325" defTabSz="914437" eaLnBrk="0" fontAlgn="base" hangingPunct="0">
              <a:spcBef>
                <a:spcPct val="0"/>
              </a:spcBef>
              <a:spcAft>
                <a:spcPct val="0"/>
              </a:spcAft>
              <a:defRPr sz="1600" b="1" i="1">
                <a:solidFill>
                  <a:schemeClr val="bg2"/>
                </a:solidFill>
                <a:latin typeface="Times New Roman" pitchFamily="18" charset="0"/>
              </a:defRPr>
            </a:lvl7pPr>
            <a:lvl8pPr marL="3364878" indent="-224325" defTabSz="914437" eaLnBrk="0" fontAlgn="base" hangingPunct="0">
              <a:spcBef>
                <a:spcPct val="0"/>
              </a:spcBef>
              <a:spcAft>
                <a:spcPct val="0"/>
              </a:spcAft>
              <a:defRPr sz="1600" b="1" i="1">
                <a:solidFill>
                  <a:schemeClr val="bg2"/>
                </a:solidFill>
                <a:latin typeface="Times New Roman" pitchFamily="18" charset="0"/>
              </a:defRPr>
            </a:lvl8pPr>
            <a:lvl9pPr marL="3813528" indent="-224325" defTabSz="914437" eaLnBrk="0" fontAlgn="base" hangingPunct="0">
              <a:spcBef>
                <a:spcPct val="0"/>
              </a:spcBef>
              <a:spcAft>
                <a:spcPct val="0"/>
              </a:spcAft>
              <a:defRPr sz="1600" b="1" i="1">
                <a:solidFill>
                  <a:schemeClr val="bg2"/>
                </a:solidFill>
                <a:latin typeface="Times New Roman" pitchFamily="18" charset="0"/>
              </a:defRPr>
            </a:lvl9pPr>
          </a:lstStyle>
          <a:p>
            <a:fld id="{0D04BBB3-D39A-4C69-A7B7-BB61335085FA}" type="slidenum">
              <a:rPr lang="ja-JP" altLang="en-US" sz="1200" b="0" i="0">
                <a:solidFill>
                  <a:schemeClr val="tx1"/>
                </a:solidFill>
              </a:rPr>
              <a:pPr/>
              <a:t>23</a:t>
            </a:fld>
            <a:endParaRPr lang="en-US" altLang="ja-JP" sz="1200" b="0" i="0">
              <a:solidFill>
                <a:schemeClr val="tx1"/>
              </a:solidFill>
            </a:endParaRPr>
          </a:p>
        </p:txBody>
      </p:sp>
      <p:sp>
        <p:nvSpPr>
          <p:cNvPr id="17411" name="Rectangle 2"/>
          <p:cNvSpPr>
            <a:spLocks noGrp="1" noRot="1" noChangeAspect="1" noChangeArrowheads="1" noTextEdit="1"/>
          </p:cNvSpPr>
          <p:nvPr>
            <p:ph type="sldImg"/>
          </p:nvPr>
        </p:nvSpPr>
        <p:spPr>
          <a:xfrm>
            <a:off x="1144588" y="687388"/>
            <a:ext cx="4568825" cy="3427412"/>
          </a:xfrm>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i="1">
                <a:solidFill>
                  <a:schemeClr val="bg2"/>
                </a:solidFill>
                <a:latin typeface="Times New Roman" pitchFamily="18" charset="0"/>
              </a:defRPr>
            </a:lvl1pPr>
            <a:lvl2pPr marL="729057" indent="-280406" defTabSz="914437">
              <a:defRPr sz="1600" b="1" i="1">
                <a:solidFill>
                  <a:schemeClr val="bg2"/>
                </a:solidFill>
                <a:latin typeface="Times New Roman" pitchFamily="18" charset="0"/>
              </a:defRPr>
            </a:lvl2pPr>
            <a:lvl3pPr marL="1121626" indent="-224325" defTabSz="914437">
              <a:defRPr sz="1600" b="1" i="1">
                <a:solidFill>
                  <a:schemeClr val="bg2"/>
                </a:solidFill>
                <a:latin typeface="Times New Roman" pitchFamily="18" charset="0"/>
              </a:defRPr>
            </a:lvl3pPr>
            <a:lvl4pPr marL="1570276" indent="-224325" defTabSz="914437">
              <a:defRPr sz="1600" b="1" i="1">
                <a:solidFill>
                  <a:schemeClr val="bg2"/>
                </a:solidFill>
                <a:latin typeface="Times New Roman" pitchFamily="18" charset="0"/>
              </a:defRPr>
            </a:lvl4pPr>
            <a:lvl5pPr marL="2018927" indent="-224325" defTabSz="914437">
              <a:defRPr sz="1600" b="1" i="1">
                <a:solidFill>
                  <a:schemeClr val="bg2"/>
                </a:solidFill>
                <a:latin typeface="Times New Roman" pitchFamily="18" charset="0"/>
              </a:defRPr>
            </a:lvl5pPr>
            <a:lvl6pPr marL="2467577" indent="-224325" defTabSz="914437" eaLnBrk="0" fontAlgn="base" hangingPunct="0">
              <a:spcBef>
                <a:spcPct val="0"/>
              </a:spcBef>
              <a:spcAft>
                <a:spcPct val="0"/>
              </a:spcAft>
              <a:defRPr sz="1600" b="1" i="1">
                <a:solidFill>
                  <a:schemeClr val="bg2"/>
                </a:solidFill>
                <a:latin typeface="Times New Roman" pitchFamily="18" charset="0"/>
              </a:defRPr>
            </a:lvl6pPr>
            <a:lvl7pPr marL="2916227" indent="-224325" defTabSz="914437" eaLnBrk="0" fontAlgn="base" hangingPunct="0">
              <a:spcBef>
                <a:spcPct val="0"/>
              </a:spcBef>
              <a:spcAft>
                <a:spcPct val="0"/>
              </a:spcAft>
              <a:defRPr sz="1600" b="1" i="1">
                <a:solidFill>
                  <a:schemeClr val="bg2"/>
                </a:solidFill>
                <a:latin typeface="Times New Roman" pitchFamily="18" charset="0"/>
              </a:defRPr>
            </a:lvl7pPr>
            <a:lvl8pPr marL="3364878" indent="-224325" defTabSz="914437" eaLnBrk="0" fontAlgn="base" hangingPunct="0">
              <a:spcBef>
                <a:spcPct val="0"/>
              </a:spcBef>
              <a:spcAft>
                <a:spcPct val="0"/>
              </a:spcAft>
              <a:defRPr sz="1600" b="1" i="1">
                <a:solidFill>
                  <a:schemeClr val="bg2"/>
                </a:solidFill>
                <a:latin typeface="Times New Roman" pitchFamily="18" charset="0"/>
              </a:defRPr>
            </a:lvl8pPr>
            <a:lvl9pPr marL="3813528" indent="-224325" defTabSz="914437" eaLnBrk="0" fontAlgn="base" hangingPunct="0">
              <a:spcBef>
                <a:spcPct val="0"/>
              </a:spcBef>
              <a:spcAft>
                <a:spcPct val="0"/>
              </a:spcAft>
              <a:defRPr sz="1600" b="1" i="1">
                <a:solidFill>
                  <a:schemeClr val="bg2"/>
                </a:solidFill>
                <a:latin typeface="Times New Roman" pitchFamily="18" charset="0"/>
              </a:defRPr>
            </a:lvl9pPr>
          </a:lstStyle>
          <a:p>
            <a:fld id="{569743CC-C056-4B04-A9BD-A127C7FA8819}" type="slidenum">
              <a:rPr lang="ja-JP" altLang="en-US" sz="1200" b="0" i="0">
                <a:solidFill>
                  <a:schemeClr val="tx1"/>
                </a:solidFill>
              </a:rPr>
              <a:pPr/>
              <a:t>24</a:t>
            </a:fld>
            <a:endParaRPr lang="en-US" altLang="ja-JP" sz="1200" b="0" i="0">
              <a:solidFill>
                <a:schemeClr val="tx1"/>
              </a:solidFill>
            </a:endParaRPr>
          </a:p>
        </p:txBody>
      </p:sp>
      <p:sp>
        <p:nvSpPr>
          <p:cNvPr id="24579" name="Rectangle 2"/>
          <p:cNvSpPr>
            <a:spLocks noGrp="1" noRot="1" noChangeAspect="1" noChangeArrowheads="1" noTextEdit="1"/>
          </p:cNvSpPr>
          <p:nvPr>
            <p:ph type="sldImg"/>
          </p:nvPr>
        </p:nvSpPr>
        <p:spPr>
          <a:xfrm>
            <a:off x="1144588" y="687388"/>
            <a:ext cx="4568825" cy="3427412"/>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72929C-6EF5-4934-B4B5-B2B8434770B7}" type="slidenum">
              <a:rPr lang="en-US"/>
              <a:pPr/>
              <a:t>3</a:t>
            </a:fld>
            <a:endParaRPr lang="en-US"/>
          </a:p>
        </p:txBody>
      </p:sp>
      <p:sp>
        <p:nvSpPr>
          <p:cNvPr id="1739778" name="Rectangle 2"/>
          <p:cNvSpPr>
            <a:spLocks noGrp="1" noRot="1" noChangeAspect="1" noChangeArrowheads="1" noTextEdit="1"/>
          </p:cNvSpPr>
          <p:nvPr>
            <p:ph type="sldImg"/>
          </p:nvPr>
        </p:nvSpPr>
        <p:spPr>
          <a:ln/>
        </p:spPr>
      </p:sp>
      <p:sp>
        <p:nvSpPr>
          <p:cNvPr id="1739779" name="Rectangle 3"/>
          <p:cNvSpPr>
            <a:spLocks noGrp="1" noChangeArrowheads="1"/>
          </p:cNvSpPr>
          <p:nvPr>
            <p:ph type="body" idx="1"/>
          </p:nvPr>
        </p:nvSpPr>
        <p:spPr/>
        <p:txBody>
          <a:bodyPr/>
          <a:lstStyle/>
          <a:p>
            <a:r>
              <a:rPr lang="en-US" dirty="0"/>
              <a:t>This only true for static electricity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 observation tank which consists of a fine electrified powder in oil; several different electrode plates</a:t>
            </a:r>
            <a:endParaRPr lang="en-US" dirty="0"/>
          </a:p>
        </p:txBody>
      </p:sp>
      <p:sp>
        <p:nvSpPr>
          <p:cNvPr id="4" name="Slide Number Placeholder 3"/>
          <p:cNvSpPr>
            <a:spLocks noGrp="1"/>
          </p:cNvSpPr>
          <p:nvPr>
            <p:ph type="sldNum" sz="quarter" idx="5"/>
          </p:nvPr>
        </p:nvSpPr>
        <p:spPr/>
        <p:txBody>
          <a:bodyPr/>
          <a:lstStyle/>
          <a:p>
            <a:fld id="{C89544B4-6762-4CFC-9B45-D167EA0B5027}" type="slidenum">
              <a:rPr lang="en-US" smtClean="0"/>
              <a:t>4</a:t>
            </a:fld>
            <a:endParaRPr lang="en-US"/>
          </a:p>
        </p:txBody>
      </p:sp>
    </p:spTree>
    <p:extLst>
      <p:ext uri="{BB962C8B-B14F-4D97-AF65-F5344CB8AC3E}">
        <p14:creationId xmlns:p14="http://schemas.microsoft.com/office/powerpoint/2010/main" val="1773066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3A361-9AC9-461A-BB4F-89AC090F0ED0}" type="slidenum">
              <a:rPr lang="en-US"/>
              <a:pPr/>
              <a:t>5</a:t>
            </a:fld>
            <a:endParaRPr lang="en-US"/>
          </a:p>
        </p:txBody>
      </p:sp>
      <p:sp>
        <p:nvSpPr>
          <p:cNvPr id="1762306" name="Rectangle 2"/>
          <p:cNvSpPr>
            <a:spLocks noGrp="1" noRot="1" noChangeAspect="1" noChangeArrowheads="1" noTextEdit="1"/>
          </p:cNvSpPr>
          <p:nvPr>
            <p:ph type="sldImg"/>
          </p:nvPr>
        </p:nvSpPr>
        <p:spPr>
          <a:ln/>
        </p:spPr>
      </p:sp>
      <p:sp>
        <p:nvSpPr>
          <p:cNvPr id="176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A04C7-F1FE-4722-80AB-C564C0AE8623}" type="slidenum">
              <a:rPr lang="en-US"/>
              <a:pPr/>
              <a:t>7</a:t>
            </a:fld>
            <a:endParaRPr lang="en-US"/>
          </a:p>
        </p:txBody>
      </p:sp>
      <p:sp>
        <p:nvSpPr>
          <p:cNvPr id="1733634" name="Rectangle 2"/>
          <p:cNvSpPr>
            <a:spLocks noGrp="1" noRot="1" noChangeAspect="1" noChangeArrowheads="1" noTextEdit="1"/>
          </p:cNvSpPr>
          <p:nvPr>
            <p:ph type="sldImg"/>
          </p:nvPr>
        </p:nvSpPr>
        <p:spPr>
          <a:ln/>
        </p:spPr>
      </p:sp>
      <p:sp>
        <p:nvSpPr>
          <p:cNvPr id="173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26887A8-03AF-42AD-A533-710B4F3F5879}" type="slidenum">
              <a:rPr lang="en-US"/>
              <a:pPr eaLnBrk="1" hangingPunct="1"/>
              <a:t>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b="0" i="0" kern="1200" dirty="0">
                <a:solidFill>
                  <a:schemeClr val="tx1"/>
                </a:solidFill>
                <a:effectLst/>
                <a:latin typeface="+mn-lt"/>
                <a:ea typeface="+mn-ea"/>
                <a:cs typeface="+mn-cs"/>
              </a:rPr>
              <a:t>A set of electric “chimes,” consisting of four bells suspended from conducting threads, and a central bell affixed to an insulating stand. A small ball is suspended from an insulating thread so it hangs between the two bells. The central bell is grounded (or attached to the opposite terminal), whereas the other four bells are </a:t>
            </a:r>
            <a:r>
              <a:rPr lang="en-US" sz="1200" b="0" i="0" kern="1200" dirty="0" err="1">
                <a:solidFill>
                  <a:schemeClr val="tx1"/>
                </a:solidFill>
                <a:effectLst/>
                <a:latin typeface="+mn-lt"/>
                <a:ea typeface="+mn-ea"/>
                <a:cs typeface="+mn-cs"/>
              </a:rPr>
              <a:t>are</a:t>
            </a:r>
            <a:r>
              <a:rPr lang="en-US" sz="1200" b="0" i="0" kern="1200" dirty="0">
                <a:solidFill>
                  <a:schemeClr val="tx1"/>
                </a:solidFill>
                <a:effectLst/>
                <a:latin typeface="+mn-lt"/>
                <a:ea typeface="+mn-ea"/>
                <a:cs typeface="+mn-cs"/>
              </a:rPr>
              <a:t> charged from a small </a:t>
            </a:r>
            <a:r>
              <a:rPr lang="en-US" sz="1200" b="0" i="0" kern="1200" dirty="0" err="1">
                <a:solidFill>
                  <a:schemeClr val="tx1"/>
                </a:solidFill>
                <a:effectLst/>
                <a:latin typeface="+mn-lt"/>
                <a:ea typeface="+mn-ea"/>
                <a:cs typeface="+mn-cs"/>
              </a:rPr>
              <a:t>Wimshurst</a:t>
            </a:r>
            <a:r>
              <a:rPr lang="en-US" sz="1200" b="0" i="0" kern="1200" dirty="0">
                <a:solidFill>
                  <a:schemeClr val="tx1"/>
                </a:solidFill>
                <a:effectLst/>
                <a:latin typeface="+mn-lt"/>
                <a:ea typeface="+mn-ea"/>
                <a:cs typeface="+mn-cs"/>
              </a:rPr>
              <a:t> machine. The hanging ball is attracted to the hanging bell by charge induction, causing the ball to strike the bell. The ball then picks up </a:t>
            </a:r>
            <a:r>
              <a:rPr lang="en-US" sz="1200" b="0" i="0" kern="1200" dirty="0" err="1">
                <a:solidFill>
                  <a:schemeClr val="tx1"/>
                </a:solidFill>
                <a:effectLst/>
                <a:latin typeface="+mn-lt"/>
                <a:ea typeface="+mn-ea"/>
                <a:cs typeface="+mn-cs"/>
              </a:rPr>
              <a:t>up</a:t>
            </a:r>
            <a:r>
              <a:rPr lang="en-US" sz="1200" b="0" i="0" kern="1200" dirty="0">
                <a:solidFill>
                  <a:schemeClr val="tx1"/>
                </a:solidFill>
                <a:effectLst/>
                <a:latin typeface="+mn-lt"/>
                <a:ea typeface="+mn-ea"/>
                <a:cs typeface="+mn-cs"/>
              </a:rPr>
              <a:t> the charge of the bell and is repelled, causing it to strike the central (grounded) bell. The ball is discharged and the process begins all over again.</a:t>
            </a:r>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sz="1600" b="1" i="1">
                <a:solidFill>
                  <a:schemeClr val="bg2"/>
                </a:solidFill>
                <a:latin typeface="Times New Roman" pitchFamily="18" charset="0"/>
              </a:defRPr>
            </a:lvl1pPr>
            <a:lvl2pPr marL="729057" indent="-280406" defTabSz="914437">
              <a:defRPr sz="1600" b="1" i="1">
                <a:solidFill>
                  <a:schemeClr val="bg2"/>
                </a:solidFill>
                <a:latin typeface="Times New Roman" pitchFamily="18" charset="0"/>
              </a:defRPr>
            </a:lvl2pPr>
            <a:lvl3pPr marL="1121626" indent="-224325" defTabSz="914437">
              <a:defRPr sz="1600" b="1" i="1">
                <a:solidFill>
                  <a:schemeClr val="bg2"/>
                </a:solidFill>
                <a:latin typeface="Times New Roman" pitchFamily="18" charset="0"/>
              </a:defRPr>
            </a:lvl3pPr>
            <a:lvl4pPr marL="1570276" indent="-224325" defTabSz="914437">
              <a:defRPr sz="1600" b="1" i="1">
                <a:solidFill>
                  <a:schemeClr val="bg2"/>
                </a:solidFill>
                <a:latin typeface="Times New Roman" pitchFamily="18" charset="0"/>
              </a:defRPr>
            </a:lvl4pPr>
            <a:lvl5pPr marL="2018927" indent="-224325" defTabSz="914437">
              <a:defRPr sz="1600" b="1" i="1">
                <a:solidFill>
                  <a:schemeClr val="bg2"/>
                </a:solidFill>
                <a:latin typeface="Times New Roman" pitchFamily="18" charset="0"/>
              </a:defRPr>
            </a:lvl5pPr>
            <a:lvl6pPr marL="2467577" indent="-224325" defTabSz="914437" eaLnBrk="0" fontAlgn="base" hangingPunct="0">
              <a:spcBef>
                <a:spcPct val="0"/>
              </a:spcBef>
              <a:spcAft>
                <a:spcPct val="0"/>
              </a:spcAft>
              <a:defRPr sz="1600" b="1" i="1">
                <a:solidFill>
                  <a:schemeClr val="bg2"/>
                </a:solidFill>
                <a:latin typeface="Times New Roman" pitchFamily="18" charset="0"/>
              </a:defRPr>
            </a:lvl6pPr>
            <a:lvl7pPr marL="2916227" indent="-224325" defTabSz="914437" eaLnBrk="0" fontAlgn="base" hangingPunct="0">
              <a:spcBef>
                <a:spcPct val="0"/>
              </a:spcBef>
              <a:spcAft>
                <a:spcPct val="0"/>
              </a:spcAft>
              <a:defRPr sz="1600" b="1" i="1">
                <a:solidFill>
                  <a:schemeClr val="bg2"/>
                </a:solidFill>
                <a:latin typeface="Times New Roman" pitchFamily="18" charset="0"/>
              </a:defRPr>
            </a:lvl7pPr>
            <a:lvl8pPr marL="3364878" indent="-224325" defTabSz="914437" eaLnBrk="0" fontAlgn="base" hangingPunct="0">
              <a:spcBef>
                <a:spcPct val="0"/>
              </a:spcBef>
              <a:spcAft>
                <a:spcPct val="0"/>
              </a:spcAft>
              <a:defRPr sz="1600" b="1" i="1">
                <a:solidFill>
                  <a:schemeClr val="bg2"/>
                </a:solidFill>
                <a:latin typeface="Times New Roman" pitchFamily="18" charset="0"/>
              </a:defRPr>
            </a:lvl8pPr>
            <a:lvl9pPr marL="3813528" indent="-224325" defTabSz="914437" eaLnBrk="0" fontAlgn="base" hangingPunct="0">
              <a:spcBef>
                <a:spcPct val="0"/>
              </a:spcBef>
              <a:spcAft>
                <a:spcPct val="0"/>
              </a:spcAft>
              <a:defRPr sz="1600" b="1" i="1">
                <a:solidFill>
                  <a:schemeClr val="bg2"/>
                </a:solidFill>
                <a:latin typeface="Times New Roman" pitchFamily="18" charset="0"/>
              </a:defRPr>
            </a:lvl9pPr>
          </a:lstStyle>
          <a:p>
            <a:fld id="{A8536E75-1967-4687-B04F-0C8D7BBFCB47}" type="slidenum">
              <a:rPr lang="ja-JP" altLang="en-US" sz="1200" b="0" i="0">
                <a:solidFill>
                  <a:schemeClr val="tx1"/>
                </a:solidFill>
              </a:rPr>
              <a:pPr/>
              <a:t>9</a:t>
            </a:fld>
            <a:endParaRPr lang="en-US" altLang="ja-JP" sz="1200" b="0" i="0">
              <a:solidFill>
                <a:schemeClr val="tx1"/>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What’s a conductor? Any object with free moving charges. </a:t>
            </a:r>
          </a:p>
          <a:p>
            <a:endParaRPr lang="en-US"/>
          </a:p>
          <a:p>
            <a:r>
              <a:rPr lang="en-US"/>
              <a:t>Why the E above a conductor surface is different from a thin sheet of uniform charged. </a:t>
            </a:r>
          </a:p>
          <a:p>
            <a:r>
              <a:rPr lang="en-US"/>
              <a:t>Warm-up quiz give one of the reason.  It’s because of the contribution from other sources.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a radio inside it. </a:t>
            </a:r>
          </a:p>
        </p:txBody>
      </p:sp>
      <p:sp>
        <p:nvSpPr>
          <p:cNvPr id="4" name="Slide Number Placeholder 3"/>
          <p:cNvSpPr>
            <a:spLocks noGrp="1"/>
          </p:cNvSpPr>
          <p:nvPr>
            <p:ph type="sldNum" sz="quarter" idx="10"/>
          </p:nvPr>
        </p:nvSpPr>
        <p:spPr/>
        <p:txBody>
          <a:bodyPr/>
          <a:lstStyle/>
          <a:p>
            <a:fld id="{C89544B4-6762-4CFC-9B45-D167EA0B5027}" type="slidenum">
              <a:rPr lang="en-US" smtClean="0"/>
              <a:t>10</a:t>
            </a:fld>
            <a:endParaRPr lang="en-US"/>
          </a:p>
        </p:txBody>
      </p:sp>
    </p:spTree>
    <p:extLst>
      <p:ext uri="{BB962C8B-B14F-4D97-AF65-F5344CB8AC3E}">
        <p14:creationId xmlns:p14="http://schemas.microsoft.com/office/powerpoint/2010/main" val="220262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13D7D83-AD4B-40D0-BE63-DC3CCBBF0DB4}"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310327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0F51D7-3CBE-4D7B-94DE-E9CF159C34E2}"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110625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DD1C21-CA46-48EE-BADC-D0797CE7BC39}"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137910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0906C4-EF32-43DC-BF36-91F504CB4A60}"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195502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884EB-03E9-47A8-82A5-BF7783AC43F7}" type="datetime1">
              <a:rPr lang="en-US" smtClean="0"/>
              <a:t>3/30/2021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3952842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2F6CBE-D2C9-49F6-AF59-0DF56D9DBB1C}"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377798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40D845-3981-4925-B2FD-34A0D55F8418}" type="datetime1">
              <a:rPr lang="en-US" smtClean="0"/>
              <a:t>3/30/2021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3306000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FD0253-9114-4EBC-AAAF-57D291BCF25D}" type="datetime1">
              <a:rPr lang="en-US" smtClean="0"/>
              <a:t>3/30/2021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201549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1D350D-143C-47F0-90C2-3C880EF7EA8C}" type="datetime1">
              <a:rPr lang="en-US" smtClean="0"/>
              <a:t>3/30/2021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260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7A930D-F94B-4CFC-9CCD-9767366E6532}"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2908282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2FD9A0-80D3-4559-AC32-43F3AC1E0CBD}" type="datetime1">
              <a:rPr lang="en-US" smtClean="0"/>
              <a:t>3/30/2021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36BB2C-8987-42F9-9B1D-A85D2B4196C1}" type="slidenum">
              <a:rPr lang="en-US" smtClean="0"/>
              <a:t>‹#›</a:t>
            </a:fld>
            <a:endParaRPr lang="en-US"/>
          </a:p>
        </p:txBody>
      </p:sp>
    </p:spTree>
    <p:extLst>
      <p:ext uri="{BB962C8B-B14F-4D97-AF65-F5344CB8AC3E}">
        <p14:creationId xmlns:p14="http://schemas.microsoft.com/office/powerpoint/2010/main" val="188401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60806-D627-4839-93ED-B1CD3A1541F9}" type="datetime1">
              <a:rPr lang="en-US" smtClean="0"/>
              <a:t>3/30/2021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6BB2C-8987-42F9-9B1D-A85D2B4196C1}" type="slidenum">
              <a:rPr lang="en-US" smtClean="0"/>
              <a:t>‹#›</a:t>
            </a:fld>
            <a:endParaRPr lang="en-US"/>
          </a:p>
        </p:txBody>
      </p:sp>
    </p:spTree>
    <p:extLst>
      <p:ext uri="{BB962C8B-B14F-4D97-AF65-F5344CB8AC3E}">
        <p14:creationId xmlns:p14="http://schemas.microsoft.com/office/powerpoint/2010/main" val="1331165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jpeg"/><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11.bin"/><Relationship Id="rId3" Type="http://schemas.openxmlformats.org/officeDocument/2006/relationships/notesSlide" Target="../notesSlides/notesSlide18.xml"/><Relationship Id="rId7" Type="http://schemas.openxmlformats.org/officeDocument/2006/relationships/oleObject" Target="../embeddings/oleObject8.bin"/><Relationship Id="rId12"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5.wmf"/><Relationship Id="rId4" Type="http://schemas.openxmlformats.org/officeDocument/2006/relationships/image" Target="../media/image28.png"/><Relationship Id="rId9" Type="http://schemas.openxmlformats.org/officeDocument/2006/relationships/oleObject" Target="../embeddings/oleObject9.bin"/><Relationship Id="rId1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p:cNvSpPr>
            <a:spLocks noGrp="1" noChangeArrowheads="1"/>
          </p:cNvSpPr>
          <p:nvPr>
            <p:ph type="title"/>
          </p:nvPr>
        </p:nvSpPr>
        <p:spPr>
          <a:xfrm>
            <a:off x="533400" y="381000"/>
            <a:ext cx="7772400" cy="762000"/>
          </a:xfrm>
        </p:spPr>
        <p:txBody>
          <a:bodyPr/>
          <a:lstStyle/>
          <a:p>
            <a:r>
              <a:rPr lang="en-US" b="1" dirty="0">
                <a:solidFill>
                  <a:srgbClr val="FF0000"/>
                </a:solidFill>
              </a:rPr>
              <a:t>The Electric Field</a:t>
            </a:r>
          </a:p>
        </p:txBody>
      </p:sp>
      <p:sp>
        <p:nvSpPr>
          <p:cNvPr id="1539075" name="Rectangle 3"/>
          <p:cNvSpPr>
            <a:spLocks noGrp="1" noChangeArrowheads="1"/>
          </p:cNvSpPr>
          <p:nvPr>
            <p:ph type="body" idx="1"/>
          </p:nvPr>
        </p:nvSpPr>
        <p:spPr>
          <a:xfrm>
            <a:off x="685800" y="1219200"/>
            <a:ext cx="7772400" cy="5638800"/>
          </a:xfrm>
        </p:spPr>
        <p:txBody>
          <a:bodyPr>
            <a:normAutofit/>
          </a:bodyPr>
          <a:lstStyle/>
          <a:p>
            <a:pPr>
              <a:lnSpc>
                <a:spcPct val="80000"/>
              </a:lnSpc>
            </a:pPr>
            <a:r>
              <a:rPr lang="en-US" sz="2800" b="1" dirty="0">
                <a:solidFill>
                  <a:schemeClr val="accent1"/>
                </a:solidFill>
              </a:rPr>
              <a:t>How do the charges exert forces on each other, when they are not even touching?</a:t>
            </a:r>
          </a:p>
          <a:p>
            <a:pPr>
              <a:lnSpc>
                <a:spcPct val="80000"/>
              </a:lnSpc>
            </a:pPr>
            <a:endParaRPr lang="en-US" sz="2800" b="1" dirty="0">
              <a:solidFill>
                <a:schemeClr val="accent1"/>
              </a:solidFill>
            </a:endParaRPr>
          </a:p>
          <a:p>
            <a:pPr lvl="1">
              <a:lnSpc>
                <a:spcPct val="80000"/>
              </a:lnSpc>
            </a:pPr>
            <a:r>
              <a:rPr lang="en-US" sz="2400" dirty="0"/>
              <a:t>The concept of an </a:t>
            </a:r>
            <a:r>
              <a:rPr lang="en-US" sz="2400" b="1" i="1" dirty="0"/>
              <a:t>electric field</a:t>
            </a:r>
            <a:r>
              <a:rPr lang="en-US" sz="2400" dirty="0"/>
              <a:t> describes how one charge affects the space around it, which then exerts a force on another charge.</a:t>
            </a:r>
          </a:p>
          <a:p>
            <a:pPr lvl="1">
              <a:lnSpc>
                <a:spcPct val="80000"/>
              </a:lnSpc>
            </a:pPr>
            <a:endParaRPr lang="en-US" sz="2400" dirty="0"/>
          </a:p>
          <a:p>
            <a:pPr lvl="1">
              <a:lnSpc>
                <a:spcPct val="80000"/>
              </a:lnSpc>
            </a:pPr>
            <a:r>
              <a:rPr lang="en-US" sz="2400" dirty="0"/>
              <a:t>The electric field at a given point in space is the electric force per unit positive charge that would be exerted on a charge if it were placed at that point.</a:t>
            </a:r>
          </a:p>
          <a:p>
            <a:pPr lvl="1">
              <a:lnSpc>
                <a:spcPct val="80000"/>
              </a:lnSpc>
            </a:pPr>
            <a:endParaRPr lang="en-US" sz="2400" dirty="0">
              <a:solidFill>
                <a:schemeClr val="accent1"/>
              </a:solidFill>
            </a:endParaRPr>
          </a:p>
          <a:p>
            <a:pPr lvl="1">
              <a:lnSpc>
                <a:spcPct val="80000"/>
              </a:lnSpc>
            </a:pPr>
            <a:endParaRPr lang="en-US" sz="2400" dirty="0">
              <a:solidFill>
                <a:schemeClr val="accent1"/>
              </a:solidFill>
            </a:endParaRPr>
          </a:p>
          <a:p>
            <a:pPr lvl="1">
              <a:lnSpc>
                <a:spcPct val="80000"/>
              </a:lnSpc>
            </a:pPr>
            <a:endParaRPr lang="en-US" sz="2400" dirty="0">
              <a:solidFill>
                <a:schemeClr val="accent1"/>
              </a:solidFill>
            </a:endParaRPr>
          </a:p>
          <a:p>
            <a:pPr lvl="1">
              <a:lnSpc>
                <a:spcPct val="80000"/>
              </a:lnSpc>
            </a:pPr>
            <a:endParaRPr lang="en-US" sz="2400" dirty="0">
              <a:solidFill>
                <a:schemeClr val="accent1"/>
              </a:solidFill>
            </a:endParaRPr>
          </a:p>
          <a:p>
            <a:pPr lvl="1">
              <a:lnSpc>
                <a:spcPct val="80000"/>
              </a:lnSpc>
            </a:pPr>
            <a:endParaRPr lang="en-US" sz="2400" dirty="0">
              <a:solidFill>
                <a:schemeClr val="accent1"/>
              </a:solidFill>
            </a:endParaRPr>
          </a:p>
        </p:txBody>
      </p:sp>
      <p:graphicFrame>
        <p:nvGraphicFramePr>
          <p:cNvPr id="1539079" name="Object 7"/>
          <p:cNvGraphicFramePr>
            <a:graphicFrameLocks noChangeAspect="1"/>
          </p:cNvGraphicFramePr>
          <p:nvPr/>
        </p:nvGraphicFramePr>
        <p:xfrm>
          <a:off x="3886200" y="4572000"/>
          <a:ext cx="971550" cy="914400"/>
        </p:xfrm>
        <a:graphic>
          <a:graphicData uri="http://schemas.openxmlformats.org/presentationml/2006/ole">
            <mc:AlternateContent xmlns:mc="http://schemas.openxmlformats.org/markup-compatibility/2006">
              <mc:Choice xmlns:v="urn:schemas-microsoft-com:vml" Requires="v">
                <p:oleObj spid="_x0000_s26646" name="Equation" r:id="rId4" imgW="419100" imgH="393700" progId="Equation.3">
                  <p:embed/>
                </p:oleObj>
              </mc:Choice>
              <mc:Fallback>
                <p:oleObj name="Equation" r:id="rId4" imgW="419100" imgH="393700" progId="Equation.3">
                  <p:embed/>
                  <p:pic>
                    <p:nvPicPr>
                      <p:cNvPr id="153907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4572000"/>
                        <a:ext cx="971550" cy="914400"/>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B36BB2C-8987-42F9-9B1D-A85D2B4196C1}" type="slidenum">
              <a:rPr lang="en-US" smtClean="0"/>
              <a:t>1</a:t>
            </a:fld>
            <a:endParaRPr lang="en-US"/>
          </a:p>
        </p:txBody>
      </p:sp>
      <p:sp>
        <p:nvSpPr>
          <p:cNvPr id="3" name="Date Placeholder 2"/>
          <p:cNvSpPr>
            <a:spLocks noGrp="1"/>
          </p:cNvSpPr>
          <p:nvPr>
            <p:ph type="dt" sz="half" idx="10"/>
          </p:nvPr>
        </p:nvSpPr>
        <p:spPr/>
        <p:txBody>
          <a:bodyPr/>
          <a:lstStyle/>
          <a:p>
            <a:fld id="{F5290A3A-09E4-4FDB-845B-2BB639701BC9}" type="datetime1">
              <a:rPr lang="en-US" smtClean="0"/>
              <a:t>3/30/2021</a:t>
            </a:fld>
            <a:endParaRPr lang="en-US"/>
          </a:p>
        </p:txBody>
      </p:sp>
    </p:spTree>
    <p:extLst>
      <p:ext uri="{BB962C8B-B14F-4D97-AF65-F5344CB8AC3E}">
        <p14:creationId xmlns:p14="http://schemas.microsoft.com/office/powerpoint/2010/main" val="3865524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base"/>
            <a:r>
              <a:rPr lang="en-US" b="1" dirty="0"/>
              <a:t>Demos: 5A-11 Electrostatic Shielding (Faraday Cage)</a:t>
            </a:r>
          </a:p>
        </p:txBody>
      </p:sp>
      <p:sp>
        <p:nvSpPr>
          <p:cNvPr id="3" name="Slide Number Placeholder 2"/>
          <p:cNvSpPr>
            <a:spLocks noGrp="1"/>
          </p:cNvSpPr>
          <p:nvPr>
            <p:ph type="sldNum" sz="quarter" idx="12"/>
          </p:nvPr>
        </p:nvSpPr>
        <p:spPr/>
        <p:txBody>
          <a:bodyPr/>
          <a:lstStyle/>
          <a:p>
            <a:fld id="{2B36BB2C-8987-42F9-9B1D-A85D2B4196C1}" type="slidenum">
              <a:rPr lang="en-US" smtClean="0"/>
              <a:t>10</a:t>
            </a:fld>
            <a:endParaRPr lang="en-US"/>
          </a:p>
        </p:txBody>
      </p:sp>
      <p:pic>
        <p:nvPicPr>
          <p:cNvPr id="27650" name="Picture 2">
            <a:extLst>
              <a:ext uri="{FF2B5EF4-FFF2-40B4-BE49-F238E27FC236}">
                <a16:creationId xmlns:a16="http://schemas.microsoft.com/office/drawing/2014/main" id="{0DF16DFB-F9E0-4D53-B604-25A1C3861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631950"/>
            <a:ext cx="6299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19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a:xfrm>
            <a:off x="685800" y="457200"/>
            <a:ext cx="7772400" cy="762000"/>
          </a:xfrm>
        </p:spPr>
        <p:txBody>
          <a:bodyPr>
            <a:normAutofit fontScale="90000"/>
          </a:bodyPr>
          <a:lstStyle/>
          <a:p>
            <a:r>
              <a:rPr lang="en-US" b="1" dirty="0">
                <a:solidFill>
                  <a:srgbClr val="FF0000"/>
                </a:solidFill>
              </a:rPr>
              <a:t>Electric Potential Energy and Electric Potential</a:t>
            </a:r>
          </a:p>
        </p:txBody>
      </p:sp>
      <p:sp>
        <p:nvSpPr>
          <p:cNvPr id="1541123" name="Rectangle 3"/>
          <p:cNvSpPr>
            <a:spLocks noGrp="1" noChangeArrowheads="1"/>
          </p:cNvSpPr>
          <p:nvPr>
            <p:ph type="body" idx="1"/>
          </p:nvPr>
        </p:nvSpPr>
        <p:spPr/>
        <p:txBody>
          <a:bodyPr/>
          <a:lstStyle/>
          <a:p>
            <a:pPr>
              <a:lnSpc>
                <a:spcPct val="80000"/>
              </a:lnSpc>
            </a:pPr>
            <a:r>
              <a:rPr lang="en-US" sz="2800" dirty="0"/>
              <a:t>The electrostatic force is a conservative force, which means we can define an electrostatic potential energy.</a:t>
            </a:r>
          </a:p>
          <a:p>
            <a:pPr lvl="1">
              <a:lnSpc>
                <a:spcPct val="80000"/>
              </a:lnSpc>
            </a:pPr>
            <a:r>
              <a:rPr lang="en-US" sz="2400" dirty="0"/>
              <a:t>We can therefore define </a:t>
            </a:r>
            <a:r>
              <a:rPr lang="en-US" sz="2400" b="1" i="1" dirty="0">
                <a:solidFill>
                  <a:schemeClr val="accent1"/>
                </a:solidFill>
              </a:rPr>
              <a:t>electric potential</a:t>
            </a:r>
            <a:r>
              <a:rPr lang="en-US" sz="2400" dirty="0"/>
              <a:t> or </a:t>
            </a:r>
            <a:r>
              <a:rPr lang="en-US" sz="2400" b="1" i="1" dirty="0">
                <a:solidFill>
                  <a:schemeClr val="accent1"/>
                </a:solidFill>
              </a:rPr>
              <a:t>voltage</a:t>
            </a:r>
            <a:r>
              <a:rPr lang="en-US" sz="2400" dirty="0"/>
              <a:t>.</a:t>
            </a:r>
          </a:p>
        </p:txBody>
      </p:sp>
      <p:sp>
        <p:nvSpPr>
          <p:cNvPr id="1541125" name="Text Box 5"/>
          <p:cNvSpPr txBox="1">
            <a:spLocks noChangeArrowheads="1"/>
          </p:cNvSpPr>
          <p:nvPr/>
        </p:nvSpPr>
        <p:spPr bwMode="auto">
          <a:xfrm>
            <a:off x="414005" y="3124200"/>
            <a:ext cx="3276600"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folHlink"/>
              </a:buClr>
              <a:buFont typeface="Wingdings" pitchFamily="2" charset="2"/>
              <a:buChar char="§"/>
            </a:pPr>
            <a:r>
              <a:rPr lang="en-US" sz="2000" dirty="0">
                <a:latin typeface="Arial" charset="0"/>
              </a:rPr>
              <a:t>Two parallel metal plates containing equal but opposite charges produce a uniform electric field between the plates.</a:t>
            </a:r>
          </a:p>
          <a:p>
            <a:pPr>
              <a:lnSpc>
                <a:spcPct val="80000"/>
              </a:lnSpc>
              <a:spcBef>
                <a:spcPct val="20000"/>
              </a:spcBef>
              <a:buClr>
                <a:schemeClr val="folHlink"/>
              </a:buClr>
              <a:buFont typeface="Wingdings" pitchFamily="2" charset="2"/>
              <a:buChar char="§"/>
            </a:pPr>
            <a:endParaRPr lang="en-US" sz="2000" dirty="0">
              <a:latin typeface="Arial" charset="0"/>
            </a:endParaRPr>
          </a:p>
          <a:p>
            <a:pPr>
              <a:lnSpc>
                <a:spcPct val="80000"/>
              </a:lnSpc>
              <a:spcBef>
                <a:spcPct val="20000"/>
              </a:spcBef>
              <a:buClr>
                <a:schemeClr val="folHlink"/>
              </a:buClr>
              <a:buFont typeface="Wingdings" pitchFamily="2" charset="2"/>
              <a:buChar char="§"/>
            </a:pPr>
            <a:r>
              <a:rPr lang="en-US" sz="2000" dirty="0">
                <a:latin typeface="Arial" charset="0"/>
              </a:rPr>
              <a:t>This arrangement is an example of a </a:t>
            </a:r>
            <a:r>
              <a:rPr lang="en-US" sz="2000" b="1" i="1" dirty="0">
                <a:latin typeface="Arial" charset="0"/>
              </a:rPr>
              <a:t>capacitor</a:t>
            </a:r>
            <a:r>
              <a:rPr lang="en-US" sz="2000" dirty="0">
                <a:latin typeface="Arial" charset="0"/>
              </a:rPr>
              <a:t>, a device to store charge.</a:t>
            </a:r>
          </a:p>
        </p:txBody>
      </p:sp>
      <p:pic>
        <p:nvPicPr>
          <p:cNvPr id="1541126" name="Picture 6" descr="12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275" y="3443288"/>
            <a:ext cx="5419725" cy="280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36BB2C-8987-42F9-9B1D-A85D2B4196C1}" type="slidenum">
              <a:rPr lang="en-US" smtClean="0"/>
              <a:t>11</a:t>
            </a:fld>
            <a:endParaRPr lang="en-US"/>
          </a:p>
        </p:txBody>
      </p:sp>
    </p:spTree>
    <p:extLst>
      <p:ext uri="{BB962C8B-B14F-4D97-AF65-F5344CB8AC3E}">
        <p14:creationId xmlns:p14="http://schemas.microsoft.com/office/powerpoint/2010/main" val="208504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2854" name="Picture 6" descr="12_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590800"/>
            <a:ext cx="4016375" cy="380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2850" name="Rectangle 2"/>
          <p:cNvSpPr>
            <a:spLocks noGrp="1" noChangeArrowheads="1"/>
          </p:cNvSpPr>
          <p:nvPr>
            <p:ph type="body" idx="1"/>
          </p:nvPr>
        </p:nvSpPr>
        <p:spPr>
          <a:xfrm>
            <a:off x="565298" y="304800"/>
            <a:ext cx="8001000" cy="5638800"/>
          </a:xfrm>
        </p:spPr>
        <p:txBody>
          <a:bodyPr/>
          <a:lstStyle/>
          <a:p>
            <a:pPr>
              <a:lnSpc>
                <a:spcPct val="80000"/>
              </a:lnSpc>
            </a:pPr>
            <a:r>
              <a:rPr lang="en-US" sz="2400" dirty="0"/>
              <a:t>A positive test charge placed in the uniform electric field will experience an electrostatic force in the direction of the electric field.</a:t>
            </a:r>
          </a:p>
          <a:p>
            <a:pPr>
              <a:lnSpc>
                <a:spcPct val="80000"/>
              </a:lnSpc>
            </a:pPr>
            <a:r>
              <a:rPr lang="en-US" sz="2400" dirty="0"/>
              <a:t>An external force </a:t>
            </a:r>
            <a:r>
              <a:rPr lang="en-US" sz="2400" b="1" dirty="0">
                <a:solidFill>
                  <a:srgbClr val="FAA368"/>
                </a:solidFill>
              </a:rPr>
              <a:t>F</a:t>
            </a:r>
            <a:r>
              <a:rPr lang="en-US" sz="2400" dirty="0"/>
              <a:t>, equal in magnitude to the electrostatic force </a:t>
            </a:r>
            <a:r>
              <a:rPr lang="en-US" sz="2400" i="1" dirty="0" err="1">
                <a:solidFill>
                  <a:srgbClr val="FAA368"/>
                </a:solidFill>
              </a:rPr>
              <a:t>q</a:t>
            </a:r>
            <a:r>
              <a:rPr lang="en-US" sz="2400" b="1" dirty="0" err="1">
                <a:solidFill>
                  <a:srgbClr val="FAA368"/>
                </a:solidFill>
              </a:rPr>
              <a:t>E</a:t>
            </a:r>
            <a:r>
              <a:rPr lang="en-US" sz="2400" dirty="0"/>
              <a:t>, will move the charge </a:t>
            </a:r>
            <a:r>
              <a:rPr lang="en-US" sz="2400" i="1" dirty="0">
                <a:solidFill>
                  <a:srgbClr val="FAA368"/>
                </a:solidFill>
              </a:rPr>
              <a:t>q</a:t>
            </a:r>
            <a:r>
              <a:rPr lang="en-US" sz="2400" dirty="0"/>
              <a:t> a distance </a:t>
            </a:r>
            <a:r>
              <a:rPr lang="en-US" sz="2400" i="1" dirty="0">
                <a:solidFill>
                  <a:srgbClr val="FAA368"/>
                </a:solidFill>
              </a:rPr>
              <a:t>d</a:t>
            </a:r>
            <a:r>
              <a:rPr lang="en-US" sz="2400" dirty="0"/>
              <a:t> in the uniform field.</a:t>
            </a:r>
          </a:p>
        </p:txBody>
      </p:sp>
      <p:sp>
        <p:nvSpPr>
          <p:cNvPr id="1742852" name="Text Box 4"/>
          <p:cNvSpPr txBox="1">
            <a:spLocks noChangeArrowheads="1"/>
          </p:cNvSpPr>
          <p:nvPr/>
        </p:nvSpPr>
        <p:spPr bwMode="auto">
          <a:xfrm>
            <a:off x="228600" y="2287518"/>
            <a:ext cx="3886200" cy="45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30000"/>
              </a:spcBef>
              <a:buClr>
                <a:schemeClr val="folHlink"/>
              </a:buClr>
              <a:buFont typeface="Wingdings" pitchFamily="2" charset="2"/>
              <a:buChar char="§"/>
            </a:pPr>
            <a:r>
              <a:rPr lang="en-US" sz="2000" dirty="0">
                <a:latin typeface="Arial" charset="0"/>
              </a:rPr>
              <a:t>The external force does work on the charge and increases the potential energy of the charge.</a:t>
            </a:r>
          </a:p>
          <a:p>
            <a:pPr>
              <a:lnSpc>
                <a:spcPct val="85000"/>
              </a:lnSpc>
              <a:spcBef>
                <a:spcPct val="30000"/>
              </a:spcBef>
              <a:buClr>
                <a:schemeClr val="folHlink"/>
              </a:buClr>
              <a:buFont typeface="Wingdings" pitchFamily="2" charset="2"/>
              <a:buChar char="§"/>
            </a:pPr>
            <a:endParaRPr lang="en-US" sz="2000" dirty="0">
              <a:latin typeface="Arial" charset="0"/>
            </a:endParaRPr>
          </a:p>
          <a:p>
            <a:pPr>
              <a:lnSpc>
                <a:spcPct val="85000"/>
              </a:lnSpc>
              <a:spcBef>
                <a:spcPct val="30000"/>
              </a:spcBef>
              <a:buClr>
                <a:schemeClr val="folHlink"/>
              </a:buClr>
              <a:buFont typeface="Wingdings" pitchFamily="2" charset="2"/>
              <a:buChar char="§"/>
            </a:pPr>
            <a:r>
              <a:rPr lang="en-US" sz="2000" dirty="0">
                <a:latin typeface="Arial" charset="0"/>
              </a:rPr>
              <a:t>The work done by the external force is </a:t>
            </a:r>
            <a:r>
              <a:rPr lang="en-US" sz="2000" i="1" dirty="0" err="1">
                <a:latin typeface="Arial" charset="0"/>
              </a:rPr>
              <a:t>qEd</a:t>
            </a:r>
            <a:r>
              <a:rPr lang="en-US" sz="2000" dirty="0">
                <a:latin typeface="Arial" charset="0"/>
              </a:rPr>
              <a:t>, the force times the distance.</a:t>
            </a:r>
          </a:p>
          <a:p>
            <a:pPr>
              <a:lnSpc>
                <a:spcPct val="85000"/>
              </a:lnSpc>
              <a:spcBef>
                <a:spcPct val="30000"/>
              </a:spcBef>
              <a:buClr>
                <a:schemeClr val="folHlink"/>
              </a:buClr>
              <a:buFont typeface="Wingdings" pitchFamily="2" charset="2"/>
              <a:buChar char="§"/>
            </a:pPr>
            <a:endParaRPr lang="en-US" sz="2000" dirty="0">
              <a:latin typeface="Arial" charset="0"/>
            </a:endParaRPr>
          </a:p>
          <a:p>
            <a:pPr>
              <a:lnSpc>
                <a:spcPct val="85000"/>
              </a:lnSpc>
              <a:spcBef>
                <a:spcPct val="30000"/>
              </a:spcBef>
              <a:buClr>
                <a:schemeClr val="folHlink"/>
              </a:buClr>
              <a:buFont typeface="Wingdings" pitchFamily="2" charset="2"/>
              <a:buChar char="§"/>
            </a:pPr>
            <a:r>
              <a:rPr lang="en-US" sz="2000" dirty="0">
                <a:latin typeface="Arial" charset="0"/>
              </a:rPr>
              <a:t>This is equal to the increase in potential energy of the charge:   </a:t>
            </a:r>
            <a:r>
              <a:rPr lang="en-US" sz="2000" dirty="0">
                <a:latin typeface="Arial" charset="0"/>
                <a:sym typeface="Symbol" pitchFamily="18" charset="2"/>
              </a:rPr>
              <a:t></a:t>
            </a:r>
            <a:r>
              <a:rPr lang="en-US" sz="2000" i="1" dirty="0">
                <a:latin typeface="Arial" charset="0"/>
                <a:sym typeface="Symbol" pitchFamily="18" charset="2"/>
              </a:rPr>
              <a:t>PE</a:t>
            </a:r>
            <a:r>
              <a:rPr lang="en-US" sz="2000" dirty="0">
                <a:latin typeface="Arial" charset="0"/>
                <a:sym typeface="Symbol" pitchFamily="18" charset="2"/>
              </a:rPr>
              <a:t> = </a:t>
            </a:r>
            <a:r>
              <a:rPr lang="en-US" sz="2000" i="1" dirty="0" err="1">
                <a:latin typeface="Arial" charset="0"/>
                <a:sym typeface="Symbol" pitchFamily="18" charset="2"/>
              </a:rPr>
              <a:t>qEd</a:t>
            </a:r>
            <a:r>
              <a:rPr lang="en-US" sz="2000" dirty="0">
                <a:latin typeface="Arial" charset="0"/>
                <a:sym typeface="Symbol" pitchFamily="18" charset="2"/>
              </a:rPr>
              <a:t>.</a:t>
            </a:r>
          </a:p>
          <a:p>
            <a:pPr>
              <a:lnSpc>
                <a:spcPct val="85000"/>
              </a:lnSpc>
              <a:spcBef>
                <a:spcPct val="30000"/>
              </a:spcBef>
              <a:buClr>
                <a:schemeClr val="folHlink"/>
              </a:buClr>
              <a:buFont typeface="Wingdings" pitchFamily="2" charset="2"/>
              <a:buChar char="§"/>
            </a:pPr>
            <a:endParaRPr lang="en-US" sz="2000" dirty="0">
              <a:latin typeface="Arial" charset="0"/>
              <a:sym typeface="Symbol" pitchFamily="18" charset="2"/>
            </a:endParaRPr>
          </a:p>
          <a:p>
            <a:pPr>
              <a:lnSpc>
                <a:spcPct val="85000"/>
              </a:lnSpc>
              <a:spcBef>
                <a:spcPct val="30000"/>
              </a:spcBef>
              <a:buClr>
                <a:schemeClr val="folHlink"/>
              </a:buClr>
              <a:buFont typeface="Wingdings" pitchFamily="2" charset="2"/>
              <a:buChar char="§"/>
            </a:pPr>
            <a:r>
              <a:rPr lang="en-US" sz="2000" dirty="0">
                <a:latin typeface="Arial" charset="0"/>
                <a:sym typeface="Symbol" pitchFamily="18" charset="2"/>
              </a:rPr>
              <a:t>This is analogous to what happens when a mass m is lifted against the gravitational force</a:t>
            </a:r>
            <a:r>
              <a:rPr lang="en-US" sz="2000" dirty="0">
                <a:solidFill>
                  <a:schemeClr val="accent1"/>
                </a:solidFill>
                <a:latin typeface="Arial" charset="0"/>
                <a:sym typeface="Symbol" pitchFamily="18" charset="2"/>
              </a:rPr>
              <a:t>.</a:t>
            </a:r>
            <a:endParaRPr lang="en-US" sz="2000" dirty="0">
              <a:solidFill>
                <a:schemeClr val="accent1"/>
              </a:solidFill>
              <a:latin typeface="Arial" charset="0"/>
            </a:endParaRPr>
          </a:p>
        </p:txBody>
      </p:sp>
      <p:pic>
        <p:nvPicPr>
          <p:cNvPr id="1742853" name="Picture 5" descr="12_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8388" y="2562225"/>
            <a:ext cx="4037012"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36BB2C-8987-42F9-9B1D-A85D2B4196C1}" type="slidenum">
              <a:rPr lang="en-US" smtClean="0"/>
              <a:t>12</a:t>
            </a:fld>
            <a:endParaRPr lang="en-US"/>
          </a:p>
        </p:txBody>
      </p:sp>
    </p:spTree>
    <p:extLst>
      <p:ext uri="{BB962C8B-B14F-4D97-AF65-F5344CB8AC3E}">
        <p14:creationId xmlns:p14="http://schemas.microsoft.com/office/powerpoint/2010/main" val="1408992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4899" name="Rectangle 3"/>
          <p:cNvSpPr>
            <a:spLocks noGrp="1" noChangeArrowheads="1"/>
          </p:cNvSpPr>
          <p:nvPr>
            <p:ph type="body" idx="1"/>
          </p:nvPr>
        </p:nvSpPr>
        <p:spPr>
          <a:xfrm>
            <a:off x="609600" y="228600"/>
            <a:ext cx="8001000" cy="6248400"/>
          </a:xfrm>
        </p:spPr>
        <p:txBody>
          <a:bodyPr/>
          <a:lstStyle/>
          <a:p>
            <a:pPr>
              <a:lnSpc>
                <a:spcPct val="80000"/>
              </a:lnSpc>
            </a:pPr>
            <a:r>
              <a:rPr lang="en-US" sz="2400" b="1" dirty="0">
                <a:solidFill>
                  <a:srgbClr val="FF0000"/>
                </a:solidFill>
              </a:rPr>
              <a:t>Electric potential </a:t>
            </a:r>
            <a:r>
              <a:rPr lang="en-US" sz="2400" dirty="0"/>
              <a:t>is related to electrostatic potential energy in much the same way as electric field is related to electrostatic force.</a:t>
            </a:r>
          </a:p>
          <a:p>
            <a:pPr>
              <a:lnSpc>
                <a:spcPct val="80000"/>
              </a:lnSpc>
            </a:pPr>
            <a:endParaRPr lang="en-US" sz="2400" dirty="0"/>
          </a:p>
          <a:p>
            <a:pPr>
              <a:lnSpc>
                <a:spcPct val="80000"/>
              </a:lnSpc>
            </a:pPr>
            <a:r>
              <a:rPr lang="en-US" sz="2400" dirty="0"/>
              <a:t>The change in electric potential is equal to the change in electrostatic potential energy per unit of positive test charge:</a:t>
            </a:r>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endParaRPr lang="en-US" sz="2400" dirty="0"/>
          </a:p>
          <a:p>
            <a:pPr>
              <a:lnSpc>
                <a:spcPct val="80000"/>
              </a:lnSpc>
            </a:pPr>
            <a:r>
              <a:rPr lang="en-US" sz="2400" dirty="0"/>
              <a:t>Electric potential and potential energy are closely related, but </a:t>
            </a:r>
            <a:r>
              <a:rPr lang="en-US" sz="2400" b="1" i="1" dirty="0">
                <a:solidFill>
                  <a:schemeClr val="accent1"/>
                </a:solidFill>
              </a:rPr>
              <a:t>they are NOT the same</a:t>
            </a:r>
            <a:r>
              <a:rPr lang="en-US" sz="2400" b="1" dirty="0">
                <a:solidFill>
                  <a:schemeClr val="accent1"/>
                </a:solidFill>
              </a:rPr>
              <a:t>.</a:t>
            </a:r>
          </a:p>
          <a:p>
            <a:pPr lvl="1">
              <a:lnSpc>
                <a:spcPct val="80000"/>
              </a:lnSpc>
            </a:pPr>
            <a:r>
              <a:rPr lang="en-US" sz="2000" dirty="0"/>
              <a:t>If the charge </a:t>
            </a:r>
            <a:r>
              <a:rPr lang="en-US" sz="2000" i="1" dirty="0"/>
              <a:t>q</a:t>
            </a:r>
            <a:r>
              <a:rPr lang="en-US" sz="2000" dirty="0"/>
              <a:t> is negative, its potential energy will decrease when it is moved in the direction of increasing electric potential.</a:t>
            </a:r>
          </a:p>
          <a:p>
            <a:pPr lvl="1">
              <a:lnSpc>
                <a:spcPct val="80000"/>
              </a:lnSpc>
            </a:pPr>
            <a:endParaRPr lang="en-US" sz="2000" dirty="0"/>
          </a:p>
          <a:p>
            <a:pPr>
              <a:lnSpc>
                <a:spcPct val="80000"/>
              </a:lnSpc>
            </a:pPr>
            <a:r>
              <a:rPr lang="en-US" sz="2400" dirty="0"/>
              <a:t>It is the </a:t>
            </a:r>
            <a:r>
              <a:rPr lang="en-US" sz="2400" b="1" i="1" dirty="0">
                <a:solidFill>
                  <a:schemeClr val="accent1"/>
                </a:solidFill>
              </a:rPr>
              <a:t>change</a:t>
            </a:r>
            <a:r>
              <a:rPr lang="en-US" sz="2400" dirty="0">
                <a:solidFill>
                  <a:schemeClr val="accent1"/>
                </a:solidFill>
              </a:rPr>
              <a:t> </a:t>
            </a:r>
            <a:r>
              <a:rPr lang="en-US" sz="2400" dirty="0"/>
              <a:t>in potential energy that is meaningful.</a:t>
            </a:r>
          </a:p>
        </p:txBody>
      </p:sp>
      <p:graphicFrame>
        <p:nvGraphicFramePr>
          <p:cNvPr id="1744902" name="Object 6"/>
          <p:cNvGraphicFramePr>
            <a:graphicFrameLocks noChangeAspect="1"/>
          </p:cNvGraphicFramePr>
          <p:nvPr/>
        </p:nvGraphicFramePr>
        <p:xfrm>
          <a:off x="2651125" y="2362200"/>
          <a:ext cx="3902075" cy="1785938"/>
        </p:xfrm>
        <a:graphic>
          <a:graphicData uri="http://schemas.openxmlformats.org/presentationml/2006/ole">
            <mc:AlternateContent xmlns:mc="http://schemas.openxmlformats.org/markup-compatibility/2006">
              <mc:Choice xmlns:v="urn:schemas-microsoft-com:vml" Requires="v">
                <p:oleObj spid="_x0000_s10422" name="Equation" r:id="rId4" imgW="2247900" imgH="1028700" progId="Equation.3">
                  <p:embed/>
                </p:oleObj>
              </mc:Choice>
              <mc:Fallback>
                <p:oleObj name="Equation" r:id="rId4" imgW="2247900" imgH="1028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125" y="2362200"/>
                        <a:ext cx="3902075" cy="1785938"/>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2B36BB2C-8987-42F9-9B1D-A85D2B4196C1}" type="slidenum">
              <a:rPr lang="en-US" smtClean="0"/>
              <a:t>13</a:t>
            </a:fld>
            <a:endParaRPr lang="en-US"/>
          </a:p>
        </p:txBody>
      </p:sp>
    </p:spTree>
    <p:extLst>
      <p:ext uri="{BB962C8B-B14F-4D97-AF65-F5344CB8AC3E}">
        <p14:creationId xmlns:p14="http://schemas.microsoft.com/office/powerpoint/2010/main" val="402210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6946" name="Rectangle 2"/>
          <p:cNvSpPr>
            <a:spLocks noGrp="1" noChangeArrowheads="1"/>
          </p:cNvSpPr>
          <p:nvPr>
            <p:ph type="title"/>
          </p:nvPr>
        </p:nvSpPr>
        <p:spPr>
          <a:xfrm>
            <a:off x="0" y="92075"/>
            <a:ext cx="9144000" cy="2654300"/>
          </a:xfrm>
          <a:noFill/>
        </p:spPr>
        <p:txBody>
          <a:bodyPr/>
          <a:lstStyle/>
          <a:p>
            <a:r>
              <a:rPr lang="en-US" sz="2800" dirty="0">
                <a:solidFill>
                  <a:schemeClr val="accent1"/>
                </a:solidFill>
                <a:latin typeface="Comic Sans MS" pitchFamily="66" charset="0"/>
              </a:rPr>
              <a:t>Two plates are oppositely charged so that they have a uniform electric field of 1000 N/C between them, as shown.  A particle with a charge of +0.005 C is moved from the bottom (negative) plate to the top plate. What is the change in potential energy of the charge?</a:t>
            </a:r>
          </a:p>
        </p:txBody>
      </p:sp>
      <p:sp>
        <p:nvSpPr>
          <p:cNvPr id="1746947" name="Rectangle 3"/>
          <p:cNvSpPr>
            <a:spLocks noGrp="1" noChangeArrowheads="1"/>
          </p:cNvSpPr>
          <p:nvPr>
            <p:ph type="body" idx="1"/>
          </p:nvPr>
        </p:nvSpPr>
        <p:spPr>
          <a:xfrm>
            <a:off x="381000" y="2819400"/>
            <a:ext cx="1981200" cy="1752600"/>
          </a:xfrm>
        </p:spPr>
        <p:txBody>
          <a:bodyPr/>
          <a:lstStyle/>
          <a:p>
            <a:pPr marL="609600" indent="-609600">
              <a:lnSpc>
                <a:spcPct val="80000"/>
              </a:lnSpc>
              <a:buFont typeface="Arial" charset="0"/>
              <a:buAutoNum type="alphaLcParenR"/>
            </a:pPr>
            <a:r>
              <a:rPr lang="en-US" sz="2000">
                <a:latin typeface="Comic Sans MS" pitchFamily="66" charset="0"/>
              </a:rPr>
              <a:t>0.15 J</a:t>
            </a:r>
          </a:p>
          <a:p>
            <a:pPr marL="609600" indent="-609600">
              <a:lnSpc>
                <a:spcPct val="80000"/>
              </a:lnSpc>
              <a:buFont typeface="Arial" charset="0"/>
              <a:buAutoNum type="alphaLcParenR"/>
            </a:pPr>
            <a:r>
              <a:rPr lang="en-US" sz="2000">
                <a:latin typeface="Comic Sans MS" pitchFamily="66" charset="0"/>
              </a:rPr>
              <a:t>0.3 J</a:t>
            </a:r>
          </a:p>
          <a:p>
            <a:pPr marL="609600" indent="-609600">
              <a:lnSpc>
                <a:spcPct val="80000"/>
              </a:lnSpc>
              <a:buFont typeface="Arial" charset="0"/>
              <a:buAutoNum type="alphaLcParenR"/>
            </a:pPr>
            <a:r>
              <a:rPr lang="en-US" sz="2000">
                <a:latin typeface="Comic Sans MS" pitchFamily="66" charset="0"/>
              </a:rPr>
              <a:t>0.5 J</a:t>
            </a:r>
          </a:p>
          <a:p>
            <a:pPr marL="609600" indent="-609600">
              <a:lnSpc>
                <a:spcPct val="80000"/>
              </a:lnSpc>
              <a:buFont typeface="Arial" charset="0"/>
              <a:buAutoNum type="alphaLcParenR"/>
            </a:pPr>
            <a:r>
              <a:rPr lang="en-US" sz="2000">
                <a:latin typeface="Comic Sans MS" pitchFamily="66" charset="0"/>
              </a:rPr>
              <a:t>0.8 J</a:t>
            </a:r>
          </a:p>
          <a:p>
            <a:pPr marL="609600" indent="-609600">
              <a:lnSpc>
                <a:spcPct val="80000"/>
              </a:lnSpc>
              <a:buFont typeface="Arial" charset="0"/>
              <a:buAutoNum type="alphaLcParenR"/>
            </a:pPr>
            <a:r>
              <a:rPr lang="en-US" sz="2000">
                <a:latin typeface="Comic Sans MS" pitchFamily="66" charset="0"/>
              </a:rPr>
              <a:t>1.5 J</a:t>
            </a:r>
          </a:p>
        </p:txBody>
      </p:sp>
      <p:graphicFrame>
        <p:nvGraphicFramePr>
          <p:cNvPr id="1746948" name="Object 4"/>
          <p:cNvGraphicFramePr>
            <a:graphicFrameLocks noChangeAspect="1"/>
          </p:cNvGraphicFramePr>
          <p:nvPr/>
        </p:nvGraphicFramePr>
        <p:xfrm>
          <a:off x="228600" y="5376863"/>
          <a:ext cx="3636963" cy="1328737"/>
        </p:xfrm>
        <a:graphic>
          <a:graphicData uri="http://schemas.openxmlformats.org/presentationml/2006/ole">
            <mc:AlternateContent xmlns:mc="http://schemas.openxmlformats.org/markup-compatibility/2006">
              <mc:Choice xmlns:v="urn:schemas-microsoft-com:vml" Requires="v">
                <p:oleObj spid="_x0000_s11446" name="Equation" r:id="rId4" imgW="2235200" imgH="787400" progId="Equation.3">
                  <p:embed/>
                </p:oleObj>
              </mc:Choice>
              <mc:Fallback>
                <p:oleObj name="Equation" r:id="rId4" imgW="2235200" imgH="787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376863"/>
                        <a:ext cx="3636963" cy="1328737"/>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46950" name="Picture 6" descr="12_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755900"/>
            <a:ext cx="63246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6953" name="Rectangle 9"/>
          <p:cNvSpPr>
            <a:spLocks noChangeArrowheads="1"/>
          </p:cNvSpPr>
          <p:nvPr/>
        </p:nvSpPr>
        <p:spPr bwMode="auto">
          <a:xfrm>
            <a:off x="8229600" y="3810000"/>
            <a:ext cx="7175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p>
        </p:txBody>
      </p:sp>
      <p:sp>
        <p:nvSpPr>
          <p:cNvPr id="1746954" name="Rectangle 10"/>
          <p:cNvSpPr>
            <a:spLocks noChangeArrowheads="1"/>
          </p:cNvSpPr>
          <p:nvPr/>
        </p:nvSpPr>
        <p:spPr bwMode="auto">
          <a:xfrm>
            <a:off x="8229600" y="5105400"/>
            <a:ext cx="7175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p>
        </p:txBody>
      </p:sp>
      <p:sp>
        <p:nvSpPr>
          <p:cNvPr id="2" name="Slide Number Placeholder 1"/>
          <p:cNvSpPr>
            <a:spLocks noGrp="1"/>
          </p:cNvSpPr>
          <p:nvPr>
            <p:ph type="sldNum" sz="quarter" idx="12"/>
          </p:nvPr>
        </p:nvSpPr>
        <p:spPr/>
        <p:txBody>
          <a:bodyPr/>
          <a:lstStyle/>
          <a:p>
            <a:fld id="{2B36BB2C-8987-42F9-9B1D-A85D2B4196C1}" type="slidenum">
              <a:rPr lang="en-US" smtClean="0"/>
              <a:t>14</a:t>
            </a:fld>
            <a:endParaRPr lang="en-US"/>
          </a:p>
        </p:txBody>
      </p:sp>
    </p:spTree>
    <p:extLst>
      <p:ext uri="{BB962C8B-B14F-4D97-AF65-F5344CB8AC3E}">
        <p14:creationId xmlns:p14="http://schemas.microsoft.com/office/powerpoint/2010/main" val="2059970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746948"/>
                                        </p:tgtEl>
                                        <p:attrNameLst>
                                          <p:attrName>style.visibility</p:attrName>
                                        </p:attrNameLst>
                                      </p:cBhvr>
                                      <p:to>
                                        <p:strVal val="visible"/>
                                      </p:to>
                                    </p:set>
                                    <p:anim from="(-#ppt_w/2)" to="(#ppt_x)" calcmode="lin" valueType="num">
                                      <p:cBhvr>
                                        <p:cTn id="7" dur="600" fill="hold">
                                          <p:stCondLst>
                                            <p:cond delay="0"/>
                                          </p:stCondLst>
                                        </p:cTn>
                                        <p:tgtEl>
                                          <p:spTgt spid="1746948"/>
                                        </p:tgtEl>
                                        <p:attrNameLst>
                                          <p:attrName>ppt_x</p:attrName>
                                        </p:attrNameLst>
                                      </p:cBhvr>
                                    </p:anim>
                                    <p:anim from="0" to="-1.0" calcmode="lin" valueType="num">
                                      <p:cBhvr>
                                        <p:cTn id="8" dur="200" decel="50000" autoRev="1" fill="hold">
                                          <p:stCondLst>
                                            <p:cond delay="600"/>
                                          </p:stCondLst>
                                        </p:cTn>
                                        <p:tgtEl>
                                          <p:spTgt spid="1746948"/>
                                        </p:tgtEl>
                                        <p:attrNameLst>
                                          <p:attrName>xshear</p:attrName>
                                        </p:attrNameLst>
                                      </p:cBhvr>
                                    </p:anim>
                                    <p:animScale>
                                      <p:cBhvr>
                                        <p:cTn id="9" dur="200" decel="100000" autoRev="1" fill="hold">
                                          <p:stCondLst>
                                            <p:cond delay="600"/>
                                          </p:stCondLst>
                                        </p:cTn>
                                        <p:tgtEl>
                                          <p:spTgt spid="1746948"/>
                                        </p:tgtEl>
                                      </p:cBhvr>
                                      <p:from x="100000" y="100000"/>
                                      <p:to x="80000" y="100000"/>
                                    </p:animScale>
                                    <p:anim by="(#ppt_h/3+#ppt_w*0.1)" calcmode="lin" valueType="num">
                                      <p:cBhvr additive="sum">
                                        <p:cTn id="10" dur="200" decel="100000" autoRev="1" fill="hold">
                                          <p:stCondLst>
                                            <p:cond delay="600"/>
                                          </p:stCondLst>
                                        </p:cTn>
                                        <p:tgtEl>
                                          <p:spTgt spid="174694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title"/>
          </p:nvPr>
        </p:nvSpPr>
        <p:spPr>
          <a:xfrm>
            <a:off x="0" y="946150"/>
            <a:ext cx="9144000" cy="946150"/>
          </a:xfrm>
          <a:noFill/>
        </p:spPr>
        <p:txBody>
          <a:bodyPr/>
          <a:lstStyle/>
          <a:p>
            <a:r>
              <a:rPr lang="en-US" sz="2800" dirty="0">
                <a:solidFill>
                  <a:schemeClr val="accent1"/>
                </a:solidFill>
                <a:latin typeface="Comic Sans MS" pitchFamily="66" charset="0"/>
              </a:rPr>
              <a:t>What is the change in electric potential from the bottom to the top plate?</a:t>
            </a:r>
          </a:p>
        </p:txBody>
      </p:sp>
      <p:sp>
        <p:nvSpPr>
          <p:cNvPr id="1751043" name="Rectangle 3"/>
          <p:cNvSpPr>
            <a:spLocks noGrp="1" noChangeArrowheads="1"/>
          </p:cNvSpPr>
          <p:nvPr>
            <p:ph type="body" idx="1"/>
          </p:nvPr>
        </p:nvSpPr>
        <p:spPr>
          <a:xfrm>
            <a:off x="381000" y="2819400"/>
            <a:ext cx="1981200" cy="1752600"/>
          </a:xfrm>
        </p:spPr>
        <p:txBody>
          <a:bodyPr/>
          <a:lstStyle/>
          <a:p>
            <a:pPr marL="609600" indent="-609600">
              <a:lnSpc>
                <a:spcPct val="80000"/>
              </a:lnSpc>
              <a:buFont typeface="Arial" charset="0"/>
              <a:buAutoNum type="alphaLcParenR"/>
            </a:pPr>
            <a:r>
              <a:rPr lang="en-US" sz="2000">
                <a:latin typeface="Comic Sans MS" pitchFamily="66" charset="0"/>
              </a:rPr>
              <a:t>0.15 V</a:t>
            </a:r>
          </a:p>
          <a:p>
            <a:pPr marL="609600" indent="-609600">
              <a:lnSpc>
                <a:spcPct val="80000"/>
              </a:lnSpc>
              <a:buFont typeface="Arial" charset="0"/>
              <a:buAutoNum type="alphaLcParenR"/>
            </a:pPr>
            <a:r>
              <a:rPr lang="en-US" sz="2000">
                <a:latin typeface="Comic Sans MS" pitchFamily="66" charset="0"/>
              </a:rPr>
              <a:t>0.3 V</a:t>
            </a:r>
          </a:p>
          <a:p>
            <a:pPr marL="609600" indent="-609600">
              <a:lnSpc>
                <a:spcPct val="80000"/>
              </a:lnSpc>
              <a:buFont typeface="Arial" charset="0"/>
              <a:buAutoNum type="alphaLcParenR"/>
            </a:pPr>
            <a:r>
              <a:rPr lang="en-US" sz="2000">
                <a:latin typeface="Comic Sans MS" pitchFamily="66" charset="0"/>
              </a:rPr>
              <a:t>5 V</a:t>
            </a:r>
          </a:p>
          <a:p>
            <a:pPr marL="609600" indent="-609600">
              <a:lnSpc>
                <a:spcPct val="80000"/>
              </a:lnSpc>
              <a:buFont typeface="Arial" charset="0"/>
              <a:buAutoNum type="alphaLcParenR"/>
            </a:pPr>
            <a:r>
              <a:rPr lang="en-US" sz="2000">
                <a:latin typeface="Comic Sans MS" pitchFamily="66" charset="0"/>
              </a:rPr>
              <a:t>30 V</a:t>
            </a:r>
          </a:p>
          <a:p>
            <a:pPr marL="609600" indent="-609600">
              <a:lnSpc>
                <a:spcPct val="80000"/>
              </a:lnSpc>
              <a:buFont typeface="Arial" charset="0"/>
              <a:buAutoNum type="alphaLcParenR"/>
            </a:pPr>
            <a:r>
              <a:rPr lang="en-US" sz="2000">
                <a:latin typeface="Comic Sans MS" pitchFamily="66" charset="0"/>
              </a:rPr>
              <a:t>150 V</a:t>
            </a:r>
          </a:p>
        </p:txBody>
      </p:sp>
      <p:graphicFrame>
        <p:nvGraphicFramePr>
          <p:cNvPr id="1751044" name="Object 4"/>
          <p:cNvGraphicFramePr>
            <a:graphicFrameLocks noChangeAspect="1"/>
          </p:cNvGraphicFramePr>
          <p:nvPr/>
        </p:nvGraphicFramePr>
        <p:xfrm>
          <a:off x="228600" y="5715000"/>
          <a:ext cx="3016250" cy="663575"/>
        </p:xfrm>
        <a:graphic>
          <a:graphicData uri="http://schemas.openxmlformats.org/presentationml/2006/ole">
            <mc:AlternateContent xmlns:mc="http://schemas.openxmlformats.org/markup-compatibility/2006">
              <mc:Choice xmlns:v="urn:schemas-microsoft-com:vml" Requires="v">
                <p:oleObj spid="_x0000_s12470" name="Equation" r:id="rId4" imgW="1854200" imgH="393700" progId="Equation.3">
                  <p:embed/>
                </p:oleObj>
              </mc:Choice>
              <mc:Fallback>
                <p:oleObj name="Equation" r:id="rId4" imgW="18542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715000"/>
                        <a:ext cx="3016250" cy="66357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51045" name="Picture 5" descr="12_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755900"/>
            <a:ext cx="6324600" cy="285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1046" name="Rectangle 6"/>
          <p:cNvSpPr>
            <a:spLocks noChangeArrowheads="1"/>
          </p:cNvSpPr>
          <p:nvPr/>
        </p:nvSpPr>
        <p:spPr bwMode="auto">
          <a:xfrm>
            <a:off x="8229600" y="3810000"/>
            <a:ext cx="7175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p>
        </p:txBody>
      </p:sp>
      <p:sp>
        <p:nvSpPr>
          <p:cNvPr id="1751047" name="Rectangle 7"/>
          <p:cNvSpPr>
            <a:spLocks noChangeArrowheads="1"/>
          </p:cNvSpPr>
          <p:nvPr/>
        </p:nvSpPr>
        <p:spPr bwMode="auto">
          <a:xfrm>
            <a:off x="8229600" y="5105400"/>
            <a:ext cx="71755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       </a:t>
            </a:r>
          </a:p>
        </p:txBody>
      </p:sp>
      <p:sp>
        <p:nvSpPr>
          <p:cNvPr id="2" name="Slide Number Placeholder 1"/>
          <p:cNvSpPr>
            <a:spLocks noGrp="1"/>
          </p:cNvSpPr>
          <p:nvPr>
            <p:ph type="sldNum" sz="quarter" idx="12"/>
          </p:nvPr>
        </p:nvSpPr>
        <p:spPr/>
        <p:txBody>
          <a:bodyPr/>
          <a:lstStyle/>
          <a:p>
            <a:fld id="{2B36BB2C-8987-42F9-9B1D-A85D2B4196C1}" type="slidenum">
              <a:rPr lang="en-US" smtClean="0"/>
              <a:t>15</a:t>
            </a:fld>
            <a:endParaRPr lang="en-US"/>
          </a:p>
        </p:txBody>
      </p:sp>
    </p:spTree>
    <p:extLst>
      <p:ext uri="{BB962C8B-B14F-4D97-AF65-F5344CB8AC3E}">
        <p14:creationId xmlns:p14="http://schemas.microsoft.com/office/powerpoint/2010/main" val="241102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1751044"/>
                                        </p:tgtEl>
                                        <p:attrNameLst>
                                          <p:attrName>style.visibility</p:attrName>
                                        </p:attrNameLst>
                                      </p:cBhvr>
                                      <p:to>
                                        <p:strVal val="visible"/>
                                      </p:to>
                                    </p:set>
                                    <p:anim from="(-#ppt_w/2)" to="(#ppt_x)" calcmode="lin" valueType="num">
                                      <p:cBhvr>
                                        <p:cTn id="7" dur="600" fill="hold">
                                          <p:stCondLst>
                                            <p:cond delay="0"/>
                                          </p:stCondLst>
                                        </p:cTn>
                                        <p:tgtEl>
                                          <p:spTgt spid="1751044"/>
                                        </p:tgtEl>
                                        <p:attrNameLst>
                                          <p:attrName>ppt_x</p:attrName>
                                        </p:attrNameLst>
                                      </p:cBhvr>
                                    </p:anim>
                                    <p:anim from="0" to="-1.0" calcmode="lin" valueType="num">
                                      <p:cBhvr>
                                        <p:cTn id="8" dur="200" decel="50000" autoRev="1" fill="hold">
                                          <p:stCondLst>
                                            <p:cond delay="600"/>
                                          </p:stCondLst>
                                        </p:cTn>
                                        <p:tgtEl>
                                          <p:spTgt spid="1751044"/>
                                        </p:tgtEl>
                                        <p:attrNameLst>
                                          <p:attrName>xshear</p:attrName>
                                        </p:attrNameLst>
                                      </p:cBhvr>
                                    </p:anim>
                                    <p:animScale>
                                      <p:cBhvr>
                                        <p:cTn id="9" dur="200" decel="100000" autoRev="1" fill="hold">
                                          <p:stCondLst>
                                            <p:cond delay="600"/>
                                          </p:stCondLst>
                                        </p:cTn>
                                        <p:tgtEl>
                                          <p:spTgt spid="1751044"/>
                                        </p:tgtEl>
                                      </p:cBhvr>
                                      <p:from x="100000" y="100000"/>
                                      <p:to x="80000" y="100000"/>
                                    </p:animScale>
                                    <p:anim by="(#ppt_h/3+#ppt_w*0.1)" calcmode="lin" valueType="num">
                                      <p:cBhvr additive="sum">
                                        <p:cTn id="10" dur="200" decel="100000" autoRev="1" fill="hold">
                                          <p:stCondLst>
                                            <p:cond delay="600"/>
                                          </p:stCondLst>
                                        </p:cTn>
                                        <p:tgtEl>
                                          <p:spTgt spid="1751044"/>
                                        </p:tgtEl>
                                        <p:attrNameLst>
                                          <p:attrName>ppt_x</p:attrName>
                                        </p:attrNameLst>
                                      </p:cBhvr>
                                    </p:anim>
                                  </p:childTnLst>
                                </p:cTn>
                              </p:par>
                            </p:childTnLst>
                          </p:cTn>
                        </p:par>
                        <p:par>
                          <p:cTn id="11" fill="hold" nodeType="afterGroup">
                            <p:stCondLst>
                              <p:cond delay="1000"/>
                            </p:stCondLst>
                            <p:childTnLst>
                              <p:par>
                                <p:cTn id="12" presetID="11" presetClass="exit" presetSubtype="0" fill="hold" grpId="0" nodeType="afterEffect">
                                  <p:stCondLst>
                                    <p:cond delay="0"/>
                                  </p:stCondLst>
                                  <p:childTnLst>
                                    <p:anim calcmode="discrete" valueType="str">
                                      <p:cBhvr>
                                        <p:cTn id="13" dur="1000"/>
                                        <p:tgtEl>
                                          <p:spTgt spid="1751046"/>
                                        </p:tgtEl>
                                        <p:attrNameLst>
                                          <p:attrName>style.visibility</p:attrName>
                                        </p:attrNameLst>
                                      </p:cBhvr>
                                      <p:tavLst>
                                        <p:tav tm="0">
                                          <p:val>
                                            <p:strVal val="hidden"/>
                                          </p:val>
                                        </p:tav>
                                        <p:tav tm="50000">
                                          <p:val>
                                            <p:strVal val="visible"/>
                                          </p:val>
                                        </p:tav>
                                      </p:tavLst>
                                    </p:anim>
                                    <p:set>
                                      <p:cBhvr>
                                        <p:cTn id="14" dur="1" fill="hold">
                                          <p:stCondLst>
                                            <p:cond delay="999"/>
                                          </p:stCondLst>
                                        </p:cTn>
                                        <p:tgtEl>
                                          <p:spTgt spid="1751046"/>
                                        </p:tgtEl>
                                        <p:attrNameLst>
                                          <p:attrName>style.visibility</p:attrName>
                                        </p:attrNameLst>
                                      </p:cBhvr>
                                      <p:to>
                                        <p:strVal val="hidden"/>
                                      </p:to>
                                    </p:set>
                                  </p:childTnLst>
                                </p:cTn>
                              </p:par>
                              <p:par>
                                <p:cTn id="15" presetID="11" presetClass="exit" presetSubtype="0" fill="hold" grpId="0" nodeType="withEffect">
                                  <p:stCondLst>
                                    <p:cond delay="0"/>
                                  </p:stCondLst>
                                  <p:childTnLst>
                                    <p:anim calcmode="discrete" valueType="str">
                                      <p:cBhvr>
                                        <p:cTn id="16" dur="1000"/>
                                        <p:tgtEl>
                                          <p:spTgt spid="1751047"/>
                                        </p:tgtEl>
                                        <p:attrNameLst>
                                          <p:attrName>style.visibility</p:attrName>
                                        </p:attrNameLst>
                                      </p:cBhvr>
                                      <p:tavLst>
                                        <p:tav tm="0">
                                          <p:val>
                                            <p:strVal val="hidden"/>
                                          </p:val>
                                        </p:tav>
                                        <p:tav tm="50000">
                                          <p:val>
                                            <p:strVal val="visible"/>
                                          </p:val>
                                        </p:tav>
                                      </p:tavLst>
                                    </p:anim>
                                    <p:set>
                                      <p:cBhvr>
                                        <p:cTn id="17" dur="1" fill="hold">
                                          <p:stCondLst>
                                            <p:cond delay="999"/>
                                          </p:stCondLst>
                                        </p:cTn>
                                        <p:tgtEl>
                                          <p:spTgt spid="17510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46" grpId="0" animBg="1"/>
      <p:bldP spid="17510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b="1" dirty="0">
                <a:solidFill>
                  <a:srgbClr val="FF0000"/>
                </a:solidFill>
              </a:rPr>
              <a:t>Electric Potential Produced by a Point Charge</a:t>
            </a:r>
          </a:p>
        </p:txBody>
      </p:sp>
      <p:graphicFrame>
        <p:nvGraphicFramePr>
          <p:cNvPr id="4" name="Object 3"/>
          <p:cNvGraphicFramePr>
            <a:graphicFrameLocks noChangeAspect="1"/>
          </p:cNvGraphicFramePr>
          <p:nvPr>
            <p:extLst>
              <p:ext uri="{D42A27DB-BD31-4B8C-83A1-F6EECF244321}">
                <p14:modId xmlns:p14="http://schemas.microsoft.com/office/powerpoint/2010/main" val="2637145083"/>
              </p:ext>
            </p:extLst>
          </p:nvPr>
        </p:nvGraphicFramePr>
        <p:xfrm>
          <a:off x="304800" y="1143000"/>
          <a:ext cx="3538538" cy="5000625"/>
        </p:xfrm>
        <a:graphic>
          <a:graphicData uri="http://schemas.openxmlformats.org/presentationml/2006/ole">
            <mc:AlternateContent xmlns:mc="http://schemas.openxmlformats.org/markup-compatibility/2006">
              <mc:Choice xmlns:v="urn:schemas-microsoft-com:vml" Requires="v">
                <p:oleObj spid="_x0000_s24714" name="Equation" r:id="rId4" imgW="1193760" imgH="1625400" progId="Equation.3">
                  <p:embed/>
                </p:oleObj>
              </mc:Choice>
              <mc:Fallback>
                <p:oleObj name="Equation" r:id="rId4" imgW="1193760" imgH="1625400" progId="Equation.3">
                  <p:embed/>
                  <p:pic>
                    <p:nvPicPr>
                      <p:cNvPr id="0" name=""/>
                      <p:cNvPicPr>
                        <a:picLocks noChangeAspect="1" noChangeArrowheads="1"/>
                      </p:cNvPicPr>
                      <p:nvPr/>
                    </p:nvPicPr>
                    <p:blipFill>
                      <a:blip r:embed="rId5"/>
                      <a:srcRect/>
                      <a:stretch>
                        <a:fillRect/>
                      </a:stretch>
                    </p:blipFill>
                    <p:spPr bwMode="auto">
                      <a:xfrm>
                        <a:off x="304800" y="1143000"/>
                        <a:ext cx="3538538" cy="5000625"/>
                      </a:xfrm>
                      <a:prstGeom prst="rect">
                        <a:avLst/>
                      </a:prstGeom>
                      <a:solidFill>
                        <a:srgbClr val="EFFF5D"/>
                      </a:solidFill>
                      <a:ln>
                        <a:noFill/>
                      </a:ln>
                      <a:effectLst/>
                    </p:spPr>
                  </p:pic>
                </p:oleObj>
              </mc:Fallback>
            </mc:AlternateContent>
          </a:graphicData>
        </a:graphic>
      </p:graphicFrame>
      <p:sp>
        <p:nvSpPr>
          <p:cNvPr id="3" name="TextBox 2"/>
          <p:cNvSpPr txBox="1"/>
          <p:nvPr/>
        </p:nvSpPr>
        <p:spPr>
          <a:xfrm>
            <a:off x="4114800" y="838200"/>
            <a:ext cx="4876800" cy="5940088"/>
          </a:xfrm>
          <a:prstGeom prst="rect">
            <a:avLst/>
          </a:prstGeom>
          <a:noFill/>
        </p:spPr>
        <p:txBody>
          <a:bodyPr wrap="square" rtlCol="0">
            <a:spAutoFit/>
          </a:bodyPr>
          <a:lstStyle/>
          <a:p>
            <a:r>
              <a:rPr lang="en-US" sz="2500" dirty="0"/>
              <a:t>The field outside of a </a:t>
            </a:r>
            <a:r>
              <a:rPr lang="en-US" sz="2500" b="1" i="1" dirty="0"/>
              <a:t>conducting sphere </a:t>
            </a:r>
            <a:r>
              <a:rPr lang="en-US" sz="2500" dirty="0"/>
              <a:t>is </a:t>
            </a:r>
            <a:r>
              <a:rPr lang="en-US" sz="2500" b="1" i="1" dirty="0">
                <a:solidFill>
                  <a:schemeClr val="accent1"/>
                </a:solidFill>
              </a:rPr>
              <a:t>the same </a:t>
            </a:r>
            <a:r>
              <a:rPr lang="en-US" sz="2500" dirty="0"/>
              <a:t>as that produced by a point charge located at the center of the sphere.</a:t>
            </a:r>
          </a:p>
          <a:p>
            <a:pPr>
              <a:lnSpc>
                <a:spcPct val="85000"/>
              </a:lnSpc>
              <a:spcBef>
                <a:spcPct val="30000"/>
              </a:spcBef>
              <a:buClr>
                <a:schemeClr val="folHlink"/>
              </a:buClr>
              <a:buFont typeface="Wingdings" pitchFamily="2" charset="2"/>
              <a:buChar char="§"/>
            </a:pPr>
            <a:r>
              <a:rPr lang="en-US" sz="2500" dirty="0">
                <a:latin typeface="Arial" charset="0"/>
              </a:rPr>
              <a:t>For a positive point charge, the electric potential increases as we move closer to the charge.</a:t>
            </a:r>
          </a:p>
          <a:p>
            <a:pPr>
              <a:lnSpc>
                <a:spcPct val="85000"/>
              </a:lnSpc>
              <a:spcBef>
                <a:spcPct val="30000"/>
              </a:spcBef>
              <a:buClr>
                <a:schemeClr val="folHlink"/>
              </a:buClr>
              <a:buFont typeface="Wingdings" pitchFamily="2" charset="2"/>
              <a:buChar char="§"/>
            </a:pPr>
            <a:r>
              <a:rPr lang="en-US" sz="2500" dirty="0">
                <a:latin typeface="Arial" charset="0"/>
              </a:rPr>
              <a:t>For a negative point charge, the electric potential increases as we move away from the charge.</a:t>
            </a:r>
          </a:p>
          <a:p>
            <a:pPr>
              <a:lnSpc>
                <a:spcPct val="85000"/>
              </a:lnSpc>
              <a:spcBef>
                <a:spcPct val="30000"/>
              </a:spcBef>
              <a:buClr>
                <a:schemeClr val="folHlink"/>
              </a:buClr>
              <a:buFont typeface="Wingdings" pitchFamily="2" charset="2"/>
              <a:buChar char="§"/>
            </a:pPr>
            <a:r>
              <a:rPr lang="en-US" sz="2500" dirty="0">
                <a:latin typeface="Arial" charset="0"/>
              </a:rPr>
              <a:t>V = 0 at infinity</a:t>
            </a:r>
          </a:p>
          <a:p>
            <a:pPr>
              <a:lnSpc>
                <a:spcPct val="85000"/>
              </a:lnSpc>
              <a:spcBef>
                <a:spcPct val="30000"/>
              </a:spcBef>
              <a:buClr>
                <a:schemeClr val="folHlink"/>
              </a:buClr>
              <a:buFont typeface="Wingdings" pitchFamily="2" charset="2"/>
              <a:buChar char="§"/>
            </a:pPr>
            <a:endParaRPr lang="en-US" sz="2500" dirty="0">
              <a:latin typeface="Arial" charset="0"/>
            </a:endParaRPr>
          </a:p>
          <a:p>
            <a:pPr>
              <a:lnSpc>
                <a:spcPct val="85000"/>
              </a:lnSpc>
              <a:spcBef>
                <a:spcPct val="30000"/>
              </a:spcBef>
              <a:buClr>
                <a:schemeClr val="folHlink"/>
              </a:buClr>
              <a:buFont typeface="Wingdings" pitchFamily="2" charset="2"/>
              <a:buChar char="§"/>
            </a:pPr>
            <a:r>
              <a:rPr lang="en-US" sz="2500" b="1" dirty="0">
                <a:solidFill>
                  <a:srgbClr val="FF0000"/>
                </a:solidFill>
                <a:latin typeface="Arial" charset="0"/>
              </a:rPr>
              <a:t>electric potential fall along the field line direction. </a:t>
            </a:r>
          </a:p>
          <a:p>
            <a:r>
              <a:rPr lang="en-US" sz="3000" dirty="0"/>
              <a:t> </a:t>
            </a:r>
          </a:p>
        </p:txBody>
      </p:sp>
      <p:sp>
        <p:nvSpPr>
          <p:cNvPr id="5" name="Slide Number Placeholder 4"/>
          <p:cNvSpPr>
            <a:spLocks noGrp="1"/>
          </p:cNvSpPr>
          <p:nvPr>
            <p:ph type="sldNum" sz="quarter" idx="12"/>
          </p:nvPr>
        </p:nvSpPr>
        <p:spPr/>
        <p:txBody>
          <a:bodyPr/>
          <a:lstStyle/>
          <a:p>
            <a:fld id="{2B36BB2C-8987-42F9-9B1D-A85D2B4196C1}" type="slidenum">
              <a:rPr lang="en-US" smtClean="0"/>
              <a:t>16</a:t>
            </a:fld>
            <a:endParaRPr lang="en-US"/>
          </a:p>
        </p:txBody>
      </p:sp>
    </p:spTree>
    <p:extLst>
      <p:ext uri="{BB962C8B-B14F-4D97-AF65-F5344CB8AC3E}">
        <p14:creationId xmlns:p14="http://schemas.microsoft.com/office/powerpoint/2010/main" val="1243266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533400" y="762000"/>
            <a:ext cx="8229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eaLnBrk="1" hangingPunct="1"/>
            <a:r>
              <a:rPr lang="en-US" altLang="ja-JP" sz="2800">
                <a:solidFill>
                  <a:srgbClr val="FF0000"/>
                </a:solidFill>
                <a:ea typeface="ＭＳ Ｐゴシック" pitchFamily="50" charset="-128"/>
              </a:rPr>
              <a:t>A spherical shell is uniformly charged with a positive charge density </a:t>
            </a:r>
            <a:r>
              <a:rPr lang="en-US" altLang="ja-JP" sz="2800">
                <a:solidFill>
                  <a:srgbClr val="FF0000"/>
                </a:solidFill>
                <a:ea typeface="ＭＳ Ｐゴシック" pitchFamily="50" charset="-128"/>
                <a:sym typeface="Symbol" pitchFamily="18" charset="2"/>
              </a:rPr>
              <a:t></a:t>
            </a:r>
            <a:r>
              <a:rPr lang="en-US" altLang="ja-JP" sz="2800">
                <a:solidFill>
                  <a:srgbClr val="FF0000"/>
                </a:solidFill>
                <a:ea typeface="ＭＳ Ｐゴシック" pitchFamily="50" charset="-128"/>
              </a:rPr>
              <a:t>. Which of the following statements is (are) true?  Select one of (a) – (e). </a:t>
            </a:r>
          </a:p>
        </p:txBody>
      </p:sp>
      <p:sp>
        <p:nvSpPr>
          <p:cNvPr id="18436" name="Text Box 4"/>
          <p:cNvSpPr txBox="1">
            <a:spLocks noChangeArrowheads="1"/>
          </p:cNvSpPr>
          <p:nvPr/>
        </p:nvSpPr>
        <p:spPr bwMode="auto">
          <a:xfrm>
            <a:off x="838200" y="2133600"/>
            <a:ext cx="6781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eaLnBrk="1" hangingPunct="1">
              <a:buFont typeface="Times" pitchFamily="1" charset="0"/>
              <a:buAutoNum type="arabicPeriod"/>
            </a:pPr>
            <a:r>
              <a:rPr lang="ja-JP" altLang="en-US">
                <a:solidFill>
                  <a:schemeClr val="tx1"/>
                </a:solidFill>
                <a:ea typeface="ＭＳ Ｐゴシック" pitchFamily="50" charset="-128"/>
              </a:rPr>
              <a:t> </a:t>
            </a:r>
            <a:r>
              <a:rPr lang="en-US" altLang="ja-JP">
                <a:solidFill>
                  <a:schemeClr val="tx1"/>
                </a:solidFill>
                <a:ea typeface="ＭＳ Ｐゴシック" pitchFamily="50" charset="-128"/>
              </a:rPr>
              <a:t>An electron would have a higher potential energy at point </a:t>
            </a:r>
            <a:r>
              <a:rPr lang="en-US" altLang="ja-JP" i="1">
                <a:solidFill>
                  <a:schemeClr val="tx1"/>
                </a:solidFill>
                <a:ea typeface="ＭＳ Ｐゴシック" pitchFamily="50" charset="-128"/>
              </a:rPr>
              <a:t>A</a:t>
            </a:r>
            <a:r>
              <a:rPr lang="en-US" altLang="ja-JP">
                <a:solidFill>
                  <a:schemeClr val="tx1"/>
                </a:solidFill>
                <a:ea typeface="ＭＳ Ｐゴシック" pitchFamily="50" charset="-128"/>
              </a:rPr>
              <a:t> than at point </a:t>
            </a:r>
            <a:r>
              <a:rPr lang="en-US" altLang="ja-JP" i="1">
                <a:solidFill>
                  <a:schemeClr val="tx1"/>
                </a:solidFill>
                <a:ea typeface="ＭＳ Ｐゴシック" pitchFamily="50" charset="-128"/>
              </a:rPr>
              <a:t>B</a:t>
            </a:r>
            <a:endParaRPr lang="en-US" altLang="ja-JP" baseline="-25000">
              <a:solidFill>
                <a:schemeClr val="tx1"/>
              </a:solidFill>
              <a:ea typeface="ＭＳ Ｐゴシック" pitchFamily="50" charset="-128"/>
              <a:sym typeface="Symbol" pitchFamily="18" charset="2"/>
            </a:endParaRPr>
          </a:p>
          <a:p>
            <a:pPr eaLnBrk="1" hangingPunct="1">
              <a:buFont typeface="Times" pitchFamily="1" charset="0"/>
              <a:buAutoNum type="arabicPeriod"/>
            </a:pPr>
            <a:r>
              <a:rPr lang="ja-JP" altLang="en-US">
                <a:solidFill>
                  <a:schemeClr val="tx1"/>
                </a:solidFill>
                <a:ea typeface="ＭＳ Ｐゴシック" pitchFamily="50" charset="-128"/>
              </a:rPr>
              <a:t> </a:t>
            </a:r>
            <a:r>
              <a:rPr lang="en-US" altLang="ja-JP">
                <a:solidFill>
                  <a:schemeClr val="tx1"/>
                </a:solidFill>
                <a:ea typeface="ＭＳ Ｐゴシック" pitchFamily="50" charset="-128"/>
              </a:rPr>
              <a:t>A proton would have a higher potential energy at point </a:t>
            </a:r>
            <a:r>
              <a:rPr lang="en-US" altLang="ja-JP" i="1">
                <a:solidFill>
                  <a:schemeClr val="tx1"/>
                </a:solidFill>
                <a:ea typeface="ＭＳ Ｐゴシック" pitchFamily="50" charset="-128"/>
              </a:rPr>
              <a:t>A</a:t>
            </a:r>
            <a:r>
              <a:rPr lang="en-US" altLang="ja-JP">
                <a:solidFill>
                  <a:schemeClr val="tx1"/>
                </a:solidFill>
                <a:ea typeface="ＭＳ Ｐゴシック" pitchFamily="50" charset="-128"/>
              </a:rPr>
              <a:t> than at point </a:t>
            </a:r>
            <a:r>
              <a:rPr lang="en-US" altLang="ja-JP" i="1">
                <a:solidFill>
                  <a:schemeClr val="tx1"/>
                </a:solidFill>
                <a:ea typeface="ＭＳ Ｐゴシック" pitchFamily="50" charset="-128"/>
              </a:rPr>
              <a:t>B</a:t>
            </a:r>
            <a:endParaRPr lang="en-US" altLang="ja-JP" baseline="-25000">
              <a:solidFill>
                <a:schemeClr val="tx1"/>
              </a:solidFill>
              <a:ea typeface="ＭＳ Ｐゴシック" pitchFamily="50" charset="-128"/>
              <a:sym typeface="Symbol" pitchFamily="18" charset="2"/>
            </a:endParaRPr>
          </a:p>
          <a:p>
            <a:pPr eaLnBrk="1" hangingPunct="1">
              <a:buFont typeface="Times" pitchFamily="1" charset="0"/>
              <a:buAutoNum type="arabicPeriod"/>
            </a:pPr>
            <a:r>
              <a:rPr lang="en-US" altLang="ja-JP">
                <a:solidFill>
                  <a:schemeClr val="tx1"/>
                </a:solidFill>
                <a:ea typeface="ＭＳ Ｐゴシック" pitchFamily="50" charset="-128"/>
              </a:rPr>
              <a:t> The electric potential is lower at </a:t>
            </a:r>
            <a:r>
              <a:rPr lang="en-US" altLang="ja-JP" i="1">
                <a:solidFill>
                  <a:schemeClr val="tx1"/>
                </a:solidFill>
                <a:ea typeface="ＭＳ Ｐゴシック" pitchFamily="50" charset="-128"/>
              </a:rPr>
              <a:t>A</a:t>
            </a:r>
            <a:r>
              <a:rPr lang="en-US" altLang="ja-JP">
                <a:solidFill>
                  <a:schemeClr val="tx1"/>
                </a:solidFill>
                <a:ea typeface="ＭＳ Ｐゴシック" pitchFamily="50" charset="-128"/>
              </a:rPr>
              <a:t> than at </a:t>
            </a:r>
            <a:r>
              <a:rPr lang="en-US" altLang="ja-JP" i="1">
                <a:solidFill>
                  <a:schemeClr val="tx1"/>
                </a:solidFill>
                <a:ea typeface="ＭＳ Ｐゴシック" pitchFamily="50" charset="-128"/>
              </a:rPr>
              <a:t>B</a:t>
            </a:r>
            <a:r>
              <a:rPr lang="en-US" altLang="ja-JP">
                <a:solidFill>
                  <a:schemeClr val="tx1"/>
                </a:solidFill>
                <a:ea typeface="ＭＳ Ｐゴシック" pitchFamily="50" charset="-128"/>
              </a:rPr>
              <a:t> </a:t>
            </a:r>
          </a:p>
          <a:p>
            <a:pPr eaLnBrk="1" hangingPunct="1">
              <a:buFont typeface="Times" pitchFamily="1" charset="0"/>
              <a:buAutoNum type="arabicPeriod"/>
            </a:pPr>
            <a:r>
              <a:rPr lang="en-US" altLang="ja-JP">
                <a:solidFill>
                  <a:schemeClr val="tx1"/>
                </a:solidFill>
                <a:ea typeface="ＭＳ Ｐゴシック" pitchFamily="50" charset="-128"/>
              </a:rPr>
              <a:t> The electric potential is higher at </a:t>
            </a:r>
            <a:r>
              <a:rPr lang="en-US" altLang="ja-JP" i="1">
                <a:solidFill>
                  <a:schemeClr val="tx1"/>
                </a:solidFill>
                <a:ea typeface="ＭＳ Ｐゴシック" pitchFamily="50" charset="-128"/>
              </a:rPr>
              <a:t>A</a:t>
            </a:r>
            <a:r>
              <a:rPr lang="en-US" altLang="ja-JP">
                <a:solidFill>
                  <a:schemeClr val="tx1"/>
                </a:solidFill>
                <a:ea typeface="ＭＳ Ｐゴシック" pitchFamily="50" charset="-128"/>
              </a:rPr>
              <a:t> than at </a:t>
            </a:r>
            <a:r>
              <a:rPr lang="en-US" altLang="ja-JP" i="1">
                <a:solidFill>
                  <a:schemeClr val="tx1"/>
                </a:solidFill>
                <a:ea typeface="ＭＳ Ｐゴシック" pitchFamily="50" charset="-128"/>
              </a:rPr>
              <a:t>B</a:t>
            </a:r>
            <a:r>
              <a:rPr lang="en-US" altLang="ja-JP">
                <a:solidFill>
                  <a:schemeClr val="tx1"/>
                </a:solidFill>
                <a:ea typeface="ＭＳ Ｐゴシック" pitchFamily="50" charset="-128"/>
              </a:rPr>
              <a:t> </a:t>
            </a:r>
          </a:p>
        </p:txBody>
      </p:sp>
      <p:sp>
        <p:nvSpPr>
          <p:cNvPr id="18437" name="Text Box 5"/>
          <p:cNvSpPr txBox="1">
            <a:spLocks noChangeArrowheads="1"/>
          </p:cNvSpPr>
          <p:nvPr/>
        </p:nvSpPr>
        <p:spPr bwMode="auto">
          <a:xfrm>
            <a:off x="6061075" y="51435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eaLnBrk="1" hangingPunct="1"/>
            <a:r>
              <a:rPr lang="en-US" altLang="ja-JP" i="1">
                <a:solidFill>
                  <a:schemeClr val="tx1"/>
                </a:solidFill>
                <a:ea typeface="ＭＳ Ｐゴシック" pitchFamily="50" charset="-128"/>
              </a:rPr>
              <a:t>A</a:t>
            </a:r>
          </a:p>
        </p:txBody>
      </p:sp>
      <p:sp>
        <p:nvSpPr>
          <p:cNvPr id="18438" name="Oval 6"/>
          <p:cNvSpPr>
            <a:spLocks noChangeArrowheads="1"/>
          </p:cNvSpPr>
          <p:nvPr/>
        </p:nvSpPr>
        <p:spPr bwMode="auto">
          <a:xfrm>
            <a:off x="6183313" y="5029200"/>
            <a:ext cx="141287" cy="114300"/>
          </a:xfrm>
          <a:prstGeom prst="ellipse">
            <a:avLst/>
          </a:prstGeom>
          <a:solidFill>
            <a:schemeClr val="tx1"/>
          </a:solidFill>
          <a:ln w="9525">
            <a:solidFill>
              <a:schemeClr val="tx1"/>
            </a:solidFill>
            <a:round/>
            <a:headEnd/>
            <a:tailEnd/>
          </a:ln>
        </p:spPr>
        <p:txBody>
          <a:bodyPr wrap="none" anchor="ctr"/>
          <a:lstStyle/>
          <a:p>
            <a:endParaRPr lang="en-US"/>
          </a:p>
        </p:txBody>
      </p:sp>
      <p:sp>
        <p:nvSpPr>
          <p:cNvPr id="18439" name="Oval 7"/>
          <p:cNvSpPr>
            <a:spLocks noChangeArrowheads="1"/>
          </p:cNvSpPr>
          <p:nvPr/>
        </p:nvSpPr>
        <p:spPr bwMode="auto">
          <a:xfrm>
            <a:off x="7162800" y="5029200"/>
            <a:ext cx="166688" cy="114300"/>
          </a:xfrm>
          <a:prstGeom prst="ellipse">
            <a:avLst/>
          </a:prstGeom>
          <a:solidFill>
            <a:schemeClr val="tx1"/>
          </a:solidFill>
          <a:ln w="9525">
            <a:solidFill>
              <a:schemeClr val="tx1"/>
            </a:solidFill>
            <a:round/>
            <a:headEnd/>
            <a:tailEnd/>
          </a:ln>
        </p:spPr>
        <p:txBody>
          <a:bodyPr wrap="none" anchor="ctr"/>
          <a:lstStyle/>
          <a:p>
            <a:endParaRPr lang="en-US"/>
          </a:p>
        </p:txBody>
      </p:sp>
      <p:sp>
        <p:nvSpPr>
          <p:cNvPr id="18440" name="Text Box 8"/>
          <p:cNvSpPr txBox="1">
            <a:spLocks noChangeArrowheads="1"/>
          </p:cNvSpPr>
          <p:nvPr/>
        </p:nvSpPr>
        <p:spPr bwMode="auto">
          <a:xfrm>
            <a:off x="7086600" y="51816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eaLnBrk="1" hangingPunct="1"/>
            <a:r>
              <a:rPr lang="en-US" altLang="ja-JP" i="1">
                <a:solidFill>
                  <a:schemeClr val="tx1"/>
                </a:solidFill>
                <a:ea typeface="ＭＳ Ｐゴシック" pitchFamily="50" charset="-128"/>
              </a:rPr>
              <a:t>B</a:t>
            </a:r>
          </a:p>
        </p:txBody>
      </p:sp>
      <p:sp>
        <p:nvSpPr>
          <p:cNvPr id="18441" name="Text Box 9"/>
          <p:cNvSpPr txBox="1">
            <a:spLocks noChangeArrowheads="1"/>
          </p:cNvSpPr>
          <p:nvPr/>
        </p:nvSpPr>
        <p:spPr bwMode="auto">
          <a:xfrm>
            <a:off x="1295400" y="4495800"/>
            <a:ext cx="314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eaLnBrk="1" hangingPunct="1">
              <a:buFontTx/>
              <a:buAutoNum type="alphaLcParenR"/>
            </a:pPr>
            <a:r>
              <a:rPr lang="en-US" altLang="ja-JP">
                <a:solidFill>
                  <a:schemeClr val="tx1"/>
                </a:solidFill>
                <a:ea typeface="ＭＳ Ｐゴシック" pitchFamily="50" charset="-128"/>
              </a:rPr>
              <a:t>1 and 3 only</a:t>
            </a:r>
          </a:p>
          <a:p>
            <a:pPr eaLnBrk="1" hangingPunct="1">
              <a:buFontTx/>
              <a:buAutoNum type="alphaLcParenR"/>
            </a:pPr>
            <a:r>
              <a:rPr lang="en-US" altLang="ja-JP">
                <a:solidFill>
                  <a:schemeClr val="tx1"/>
                </a:solidFill>
                <a:ea typeface="ＭＳ Ｐゴシック" pitchFamily="50" charset="-128"/>
              </a:rPr>
              <a:t>1 and 4 only</a:t>
            </a:r>
          </a:p>
          <a:p>
            <a:pPr eaLnBrk="1" hangingPunct="1">
              <a:buFontTx/>
              <a:buAutoNum type="alphaLcParenR"/>
            </a:pPr>
            <a:r>
              <a:rPr lang="en-US" altLang="ja-JP">
                <a:solidFill>
                  <a:schemeClr val="tx1"/>
                </a:solidFill>
                <a:ea typeface="ＭＳ Ｐゴシック" pitchFamily="50" charset="-128"/>
              </a:rPr>
              <a:t>2 and 3 only</a:t>
            </a:r>
          </a:p>
          <a:p>
            <a:pPr eaLnBrk="1" hangingPunct="1">
              <a:buFontTx/>
              <a:buAutoNum type="alphaLcParenR"/>
            </a:pPr>
            <a:r>
              <a:rPr lang="en-US" altLang="ja-JP">
                <a:solidFill>
                  <a:schemeClr val="tx1"/>
                </a:solidFill>
                <a:ea typeface="ＭＳ Ｐゴシック" pitchFamily="50" charset="-128"/>
              </a:rPr>
              <a:t>2 and 4 only</a:t>
            </a:r>
          </a:p>
          <a:p>
            <a:pPr eaLnBrk="1" hangingPunct="1">
              <a:buFontTx/>
              <a:buAutoNum type="alphaLcParenR"/>
            </a:pPr>
            <a:r>
              <a:rPr lang="en-US" altLang="ja-JP">
                <a:solidFill>
                  <a:schemeClr val="tx1"/>
                </a:solidFill>
                <a:ea typeface="ＭＳ Ｐゴシック" pitchFamily="50" charset="-128"/>
              </a:rPr>
              <a:t>None of them</a:t>
            </a:r>
          </a:p>
        </p:txBody>
      </p:sp>
      <p:sp>
        <p:nvSpPr>
          <p:cNvPr id="18442" name="Text Box 11"/>
          <p:cNvSpPr txBox="1">
            <a:spLocks noChangeArrowheads="1"/>
          </p:cNvSpPr>
          <p:nvPr/>
        </p:nvSpPr>
        <p:spPr bwMode="auto">
          <a:xfrm>
            <a:off x="4953000" y="5334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eaLnBrk="1" hangingPunct="1">
              <a:spcBef>
                <a:spcPct val="50000"/>
              </a:spcBef>
            </a:pPr>
            <a:r>
              <a:rPr lang="ja-JP" altLang="en-US">
                <a:solidFill>
                  <a:schemeClr val="tx1"/>
                </a:solidFill>
                <a:ea typeface="ＭＳ Ｐゴシック" pitchFamily="50" charset="-128"/>
                <a:sym typeface="Symbol" pitchFamily="18" charset="2"/>
              </a:rPr>
              <a:t></a:t>
            </a:r>
          </a:p>
        </p:txBody>
      </p:sp>
      <p:sp>
        <p:nvSpPr>
          <p:cNvPr id="18443" name="Oval 11"/>
          <p:cNvSpPr>
            <a:spLocks noChangeArrowheads="1"/>
          </p:cNvSpPr>
          <p:nvPr/>
        </p:nvSpPr>
        <p:spPr bwMode="auto">
          <a:xfrm>
            <a:off x="5105400" y="4918075"/>
            <a:ext cx="381000" cy="381000"/>
          </a:xfrm>
          <a:prstGeom prst="ellipse">
            <a:avLst/>
          </a:prstGeom>
          <a:solidFill>
            <a:schemeClr val="accent1"/>
          </a:solidFill>
          <a:ln w="9525" algn="ctr">
            <a:solidFill>
              <a:schemeClr val="tx1"/>
            </a:solidFill>
            <a:round/>
            <a:headEnd/>
            <a:tailEnd/>
          </a:ln>
        </p:spPr>
        <p:txBody>
          <a:bodyPr/>
          <a:lstStyle/>
          <a:p>
            <a:endParaRPr lang="en-US"/>
          </a:p>
        </p:txBody>
      </p:sp>
      <p:sp>
        <p:nvSpPr>
          <p:cNvPr id="18444" name="Oval 12"/>
          <p:cNvSpPr>
            <a:spLocks noChangeArrowheads="1"/>
          </p:cNvSpPr>
          <p:nvPr/>
        </p:nvSpPr>
        <p:spPr bwMode="auto">
          <a:xfrm>
            <a:off x="5192713" y="4994275"/>
            <a:ext cx="228600" cy="228600"/>
          </a:xfrm>
          <a:prstGeom prst="ellipse">
            <a:avLst/>
          </a:prstGeom>
          <a:solidFill>
            <a:schemeClr val="bg1"/>
          </a:solidFill>
          <a:ln w="9525" algn="ctr">
            <a:solidFill>
              <a:schemeClr val="tx1"/>
            </a:solidFill>
            <a:round/>
            <a:headEnd/>
            <a:tailEnd/>
          </a:ln>
        </p:spPr>
        <p:txBody>
          <a:bodyPr/>
          <a:lstStyle/>
          <a:p>
            <a:endParaRPr lang="en-US"/>
          </a:p>
        </p:txBody>
      </p:sp>
      <p:sp>
        <p:nvSpPr>
          <p:cNvPr id="2" name="Slide Number Placeholder 1"/>
          <p:cNvSpPr>
            <a:spLocks noGrp="1"/>
          </p:cNvSpPr>
          <p:nvPr>
            <p:ph type="sldNum" sz="quarter" idx="12"/>
          </p:nvPr>
        </p:nvSpPr>
        <p:spPr/>
        <p:txBody>
          <a:bodyPr/>
          <a:lstStyle/>
          <a:p>
            <a:fld id="{2B36BB2C-8987-42F9-9B1D-A85D2B4196C1}" type="slidenum">
              <a:rPr lang="en-US" smtClean="0"/>
              <a:t>17</a:t>
            </a:fld>
            <a:endParaRPr lang="en-US"/>
          </a:p>
        </p:txBody>
      </p:sp>
    </p:spTree>
    <p:extLst>
      <p:ext uri="{BB962C8B-B14F-4D97-AF65-F5344CB8AC3E}">
        <p14:creationId xmlns:p14="http://schemas.microsoft.com/office/powerpoint/2010/main" val="360179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7187" name="Picture 3" descr="epb12_0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333625"/>
            <a:ext cx="39719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7192" name="Rectangle 8"/>
          <p:cNvSpPr>
            <a:spLocks noGrp="1" noChangeArrowheads="1"/>
          </p:cNvSpPr>
          <p:nvPr>
            <p:ph type="body" idx="1"/>
          </p:nvPr>
        </p:nvSpPr>
        <p:spPr>
          <a:xfrm>
            <a:off x="304800" y="609600"/>
            <a:ext cx="8534400" cy="6324600"/>
          </a:xfrm>
          <a:noFill/>
          <a:ln/>
        </p:spPr>
        <p:txBody>
          <a:bodyPr/>
          <a:lstStyle/>
          <a:p>
            <a:pPr>
              <a:lnSpc>
                <a:spcPct val="80000"/>
              </a:lnSpc>
            </a:pPr>
            <a:r>
              <a:rPr lang="en-US" sz="2400" dirty="0"/>
              <a:t>The electric field generated can be several thousand volts per meter; the potential difference between the cloud’s base and the earth can easily be several million volts!</a:t>
            </a:r>
          </a:p>
          <a:p>
            <a:pPr>
              <a:lnSpc>
                <a:spcPct val="80000"/>
              </a:lnSpc>
            </a:pPr>
            <a:r>
              <a:rPr lang="en-US" sz="2400" dirty="0"/>
              <a:t>This creates an initial flow of charge (the “</a:t>
            </a:r>
            <a:r>
              <a:rPr lang="en-US" sz="2400" dirty="0">
                <a:solidFill>
                  <a:schemeClr val="tx2"/>
                </a:solidFill>
              </a:rPr>
              <a:t>leader</a:t>
            </a:r>
            <a:r>
              <a:rPr lang="en-US" sz="2400" dirty="0"/>
              <a:t>”) along a path that offers the best conducting properties over the shortest distance.</a:t>
            </a:r>
          </a:p>
        </p:txBody>
      </p:sp>
      <p:sp>
        <p:nvSpPr>
          <p:cNvPr id="1757193" name="Text Box 9"/>
          <p:cNvSpPr txBox="1">
            <a:spLocks noChangeArrowheads="1"/>
          </p:cNvSpPr>
          <p:nvPr/>
        </p:nvSpPr>
        <p:spPr bwMode="auto">
          <a:xfrm>
            <a:off x="152400" y="3048000"/>
            <a:ext cx="47244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30000"/>
              </a:spcBef>
              <a:buClr>
                <a:schemeClr val="folHlink"/>
              </a:buClr>
              <a:buFont typeface="Wingdings" pitchFamily="2" charset="2"/>
              <a:buChar char="§"/>
            </a:pPr>
            <a:r>
              <a:rPr lang="en-US" dirty="0">
                <a:latin typeface="Arial" charset="0"/>
              </a:rPr>
              <a:t>The leader </a:t>
            </a:r>
            <a:r>
              <a:rPr lang="en-US" b="1" i="1" dirty="0">
                <a:latin typeface="Arial" charset="0"/>
              </a:rPr>
              <a:t>ionizes</a:t>
            </a:r>
            <a:r>
              <a:rPr lang="en-US" dirty="0">
                <a:latin typeface="Arial" charset="0"/>
              </a:rPr>
              <a:t> some of the atoms in the air along that path.</a:t>
            </a:r>
          </a:p>
          <a:p>
            <a:pPr>
              <a:lnSpc>
                <a:spcPct val="85000"/>
              </a:lnSpc>
              <a:spcBef>
                <a:spcPct val="30000"/>
              </a:spcBef>
              <a:buClr>
                <a:schemeClr val="folHlink"/>
              </a:buClr>
              <a:buFont typeface="Wingdings" pitchFamily="2" charset="2"/>
              <a:buChar char="§"/>
            </a:pPr>
            <a:endParaRPr lang="en-US" dirty="0">
              <a:latin typeface="Arial" charset="0"/>
            </a:endParaRPr>
          </a:p>
          <a:p>
            <a:pPr>
              <a:lnSpc>
                <a:spcPct val="85000"/>
              </a:lnSpc>
              <a:spcBef>
                <a:spcPct val="30000"/>
              </a:spcBef>
              <a:buClr>
                <a:schemeClr val="folHlink"/>
              </a:buClr>
              <a:buFont typeface="Wingdings" pitchFamily="2" charset="2"/>
              <a:buChar char="§"/>
            </a:pPr>
            <a:r>
              <a:rPr lang="en-US" dirty="0">
                <a:latin typeface="Arial" charset="0"/>
              </a:rPr>
              <a:t>The following strokes all take place along this same path in rapid succession.</a:t>
            </a:r>
          </a:p>
          <a:p>
            <a:pPr>
              <a:lnSpc>
                <a:spcPct val="85000"/>
              </a:lnSpc>
              <a:spcBef>
                <a:spcPct val="30000"/>
              </a:spcBef>
              <a:buClr>
                <a:schemeClr val="folHlink"/>
              </a:buClr>
              <a:buFont typeface="Wingdings" pitchFamily="2" charset="2"/>
              <a:buChar char="§"/>
            </a:pPr>
            <a:endParaRPr lang="en-US" dirty="0">
              <a:latin typeface="Arial" charset="0"/>
            </a:endParaRPr>
          </a:p>
          <a:p>
            <a:pPr>
              <a:lnSpc>
                <a:spcPct val="85000"/>
              </a:lnSpc>
              <a:spcBef>
                <a:spcPct val="30000"/>
              </a:spcBef>
              <a:buClr>
                <a:schemeClr val="folHlink"/>
              </a:buClr>
              <a:buFont typeface="Wingdings" pitchFamily="2" charset="2"/>
              <a:buChar char="§"/>
            </a:pPr>
            <a:r>
              <a:rPr lang="en-US" dirty="0">
                <a:latin typeface="Arial" charset="0"/>
              </a:rPr>
              <a:t>The heating and ionizing produce the lightning we see.</a:t>
            </a:r>
          </a:p>
          <a:p>
            <a:pPr>
              <a:lnSpc>
                <a:spcPct val="85000"/>
              </a:lnSpc>
              <a:spcBef>
                <a:spcPct val="30000"/>
              </a:spcBef>
              <a:buClr>
                <a:schemeClr val="folHlink"/>
              </a:buClr>
              <a:buFont typeface="Wingdings" pitchFamily="2" charset="2"/>
              <a:buChar char="§"/>
            </a:pPr>
            <a:endParaRPr lang="en-US" dirty="0">
              <a:latin typeface="Arial" charset="0"/>
            </a:endParaRPr>
          </a:p>
          <a:p>
            <a:pPr>
              <a:lnSpc>
                <a:spcPct val="85000"/>
              </a:lnSpc>
              <a:spcBef>
                <a:spcPct val="30000"/>
              </a:spcBef>
              <a:buClr>
                <a:schemeClr val="folHlink"/>
              </a:buClr>
              <a:buFont typeface="Wingdings" pitchFamily="2" charset="2"/>
              <a:buChar char="§"/>
            </a:pPr>
            <a:r>
              <a:rPr lang="en-US" dirty="0">
                <a:latin typeface="Arial" charset="0"/>
              </a:rPr>
              <a:t>The thunder (sound waves) is produced at the same time, but takes longer to reach us since sound travels slower than light</a:t>
            </a:r>
            <a:r>
              <a:rPr lang="en-US" dirty="0">
                <a:solidFill>
                  <a:srgbClr val="C1FFD9"/>
                </a:solidFill>
                <a:latin typeface="Arial" charset="0"/>
              </a:rPr>
              <a:t>.</a:t>
            </a:r>
            <a:endParaRPr lang="en-US" dirty="0">
              <a:latin typeface="Arial" charset="0"/>
            </a:endParaRPr>
          </a:p>
        </p:txBody>
      </p:sp>
      <p:sp>
        <p:nvSpPr>
          <p:cNvPr id="5" name="Rectangle 3"/>
          <p:cNvSpPr>
            <a:spLocks noGrp="1" noChangeArrowheads="1"/>
          </p:cNvSpPr>
          <p:nvPr>
            <p:ph type="title"/>
          </p:nvPr>
        </p:nvSpPr>
        <p:spPr>
          <a:xfrm>
            <a:off x="-56322" y="-13252"/>
            <a:ext cx="9144000" cy="701675"/>
          </a:xfrm>
        </p:spPr>
        <p:txBody>
          <a:bodyPr/>
          <a:lstStyle/>
          <a:p>
            <a:r>
              <a:rPr lang="en-US" sz="4000" b="1" dirty="0">
                <a:solidFill>
                  <a:srgbClr val="FF0000"/>
                </a:solidFill>
                <a:effectLst>
                  <a:outerShdw blurRad="38100" dist="38100" dir="2700000" algn="tl">
                    <a:srgbClr val="000000"/>
                  </a:outerShdw>
                </a:effectLst>
                <a:latin typeface="Comic Sans MS" pitchFamily="66" charset="0"/>
              </a:rPr>
              <a:t>lightning</a:t>
            </a:r>
            <a:endParaRPr lang="en-US" sz="4000" dirty="0">
              <a:solidFill>
                <a:srgbClr val="FF0000"/>
              </a:solidFill>
              <a:latin typeface="Comic Sans MS" pitchFamily="66" charset="0"/>
            </a:endParaRPr>
          </a:p>
        </p:txBody>
      </p:sp>
      <p:sp>
        <p:nvSpPr>
          <p:cNvPr id="2" name="Slide Number Placeholder 1"/>
          <p:cNvSpPr>
            <a:spLocks noGrp="1"/>
          </p:cNvSpPr>
          <p:nvPr>
            <p:ph type="sldNum" sz="quarter" idx="12"/>
          </p:nvPr>
        </p:nvSpPr>
        <p:spPr/>
        <p:txBody>
          <a:bodyPr/>
          <a:lstStyle/>
          <a:p>
            <a:fld id="{2B36BB2C-8987-42F9-9B1D-A85D2B4196C1}" type="slidenum">
              <a:rPr lang="en-US" smtClean="0"/>
              <a:t>18</a:t>
            </a:fld>
            <a:endParaRPr lang="en-US"/>
          </a:p>
        </p:txBody>
      </p:sp>
    </p:spTree>
    <p:extLst>
      <p:ext uri="{BB962C8B-B14F-4D97-AF65-F5344CB8AC3E}">
        <p14:creationId xmlns:p14="http://schemas.microsoft.com/office/powerpoint/2010/main" val="711704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685800" y="0"/>
            <a:ext cx="7772400" cy="533400"/>
          </a:xfrm>
        </p:spPr>
        <p:txBody>
          <a:bodyPr>
            <a:normAutofit fontScale="90000"/>
          </a:bodyPr>
          <a:lstStyle/>
          <a:p>
            <a:r>
              <a:rPr lang="en-US" altLang="ja-JP" dirty="0">
                <a:solidFill>
                  <a:srgbClr val="FF0000"/>
                </a:solidFill>
                <a:ea typeface="ＭＳ Ｐゴシック" pitchFamily="34" charset="-128"/>
              </a:rPr>
              <a:t>High Electric Field at Sharp Tips</a:t>
            </a:r>
          </a:p>
        </p:txBody>
      </p:sp>
      <p:pic>
        <p:nvPicPr>
          <p:cNvPr id="10248" name="Picture 4" descr="figure-2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3810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1" name="Text Box 5"/>
          <p:cNvSpPr txBox="1">
            <a:spLocks noChangeArrowheads="1"/>
          </p:cNvSpPr>
          <p:nvPr/>
        </p:nvSpPr>
        <p:spPr bwMode="auto">
          <a:xfrm>
            <a:off x="4724400" y="914400"/>
            <a:ext cx="4038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a:spcBef>
                <a:spcPct val="50000"/>
              </a:spcBef>
            </a:pPr>
            <a:r>
              <a:rPr lang="en-US" altLang="ja-JP">
                <a:solidFill>
                  <a:schemeClr val="tx1"/>
                </a:solidFill>
                <a:ea typeface="ＭＳ Ｐゴシック" pitchFamily="34" charset="-128"/>
              </a:rPr>
              <a:t>Two </a:t>
            </a:r>
            <a:r>
              <a:rPr lang="en-US" altLang="ja-JP" b="1">
                <a:solidFill>
                  <a:schemeClr val="hlink"/>
                </a:solidFill>
                <a:ea typeface="ＭＳ Ｐゴシック" pitchFamily="34" charset="-128"/>
              </a:rPr>
              <a:t>conducting</a:t>
            </a:r>
            <a:r>
              <a:rPr lang="en-US" altLang="ja-JP">
                <a:solidFill>
                  <a:schemeClr val="tx1"/>
                </a:solidFill>
                <a:ea typeface="ＭＳ Ｐゴシック" pitchFamily="34" charset="-128"/>
              </a:rPr>
              <a:t> spheres are connected by a </a:t>
            </a:r>
            <a:r>
              <a:rPr lang="en-US" altLang="ja-JP" i="1">
                <a:solidFill>
                  <a:schemeClr val="tx1"/>
                </a:solidFill>
                <a:ea typeface="ＭＳ Ｐゴシック" pitchFamily="34" charset="-128"/>
              </a:rPr>
              <a:t>long</a:t>
            </a:r>
            <a:r>
              <a:rPr lang="en-US" altLang="ja-JP">
                <a:solidFill>
                  <a:schemeClr val="tx1"/>
                </a:solidFill>
                <a:ea typeface="ＭＳ Ｐゴシック" pitchFamily="34" charset="-128"/>
              </a:rPr>
              <a:t> </a:t>
            </a:r>
            <a:r>
              <a:rPr lang="en-US" altLang="ja-JP" b="1">
                <a:solidFill>
                  <a:schemeClr val="hlink"/>
                </a:solidFill>
                <a:ea typeface="ＭＳ Ｐゴシック" pitchFamily="34" charset="-128"/>
              </a:rPr>
              <a:t>conducting</a:t>
            </a:r>
            <a:r>
              <a:rPr lang="en-US" altLang="ja-JP">
                <a:solidFill>
                  <a:schemeClr val="tx1"/>
                </a:solidFill>
                <a:ea typeface="ＭＳ Ｐゴシック" pitchFamily="34" charset="-128"/>
              </a:rPr>
              <a:t> wire. The total charge on them is </a:t>
            </a:r>
            <a:r>
              <a:rPr lang="en-US" altLang="ja-JP">
                <a:solidFill>
                  <a:srgbClr val="000066"/>
                </a:solidFill>
                <a:ea typeface="ＭＳ Ｐゴシック" pitchFamily="34" charset="-128"/>
              </a:rPr>
              <a:t>Q = Q</a:t>
            </a:r>
            <a:r>
              <a:rPr lang="en-US" altLang="ja-JP" baseline="-25000">
                <a:solidFill>
                  <a:srgbClr val="000066"/>
                </a:solidFill>
                <a:ea typeface="ＭＳ Ｐゴシック" pitchFamily="34" charset="-128"/>
              </a:rPr>
              <a:t>1</a:t>
            </a:r>
            <a:r>
              <a:rPr lang="en-US" altLang="ja-JP">
                <a:solidFill>
                  <a:srgbClr val="000066"/>
                </a:solidFill>
                <a:ea typeface="ＭＳ Ｐゴシック" pitchFamily="34" charset="-128"/>
              </a:rPr>
              <a:t>+Q</a:t>
            </a:r>
            <a:r>
              <a:rPr lang="en-US" altLang="ja-JP" baseline="-25000">
                <a:solidFill>
                  <a:srgbClr val="000066"/>
                </a:solidFill>
                <a:ea typeface="ＭＳ Ｐゴシック" pitchFamily="34" charset="-128"/>
              </a:rPr>
              <a:t>2</a:t>
            </a:r>
            <a:r>
              <a:rPr lang="en-US" altLang="ja-JP">
                <a:solidFill>
                  <a:schemeClr val="tx1"/>
                </a:solidFill>
                <a:ea typeface="ＭＳ Ｐゴシック" pitchFamily="34" charset="-128"/>
              </a:rPr>
              <a:t>.</a:t>
            </a:r>
          </a:p>
        </p:txBody>
      </p:sp>
      <p:grpSp>
        <p:nvGrpSpPr>
          <p:cNvPr id="2" name="Group 19"/>
          <p:cNvGrpSpPr>
            <a:grpSpLocks/>
          </p:cNvGrpSpPr>
          <p:nvPr/>
        </p:nvGrpSpPr>
        <p:grpSpPr bwMode="auto">
          <a:xfrm>
            <a:off x="762000" y="2728913"/>
            <a:ext cx="4724400" cy="796925"/>
            <a:chOff x="480" y="1719"/>
            <a:chExt cx="2976" cy="502"/>
          </a:xfrm>
        </p:grpSpPr>
        <p:sp>
          <p:nvSpPr>
            <p:cNvPr id="10261" name="Text Box 6"/>
            <p:cNvSpPr txBox="1">
              <a:spLocks noChangeArrowheads="1"/>
            </p:cNvSpPr>
            <p:nvPr/>
          </p:nvSpPr>
          <p:spPr bwMode="auto">
            <a:xfrm>
              <a:off x="480" y="1776"/>
              <a:ext cx="19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a:spcBef>
                  <a:spcPct val="50000"/>
                </a:spcBef>
              </a:pPr>
              <a:r>
                <a:rPr lang="ja-JP" altLang="en-US">
                  <a:solidFill>
                    <a:srgbClr val="000066"/>
                  </a:solidFill>
                  <a:ea typeface="ＭＳ Ｐゴシック" pitchFamily="34" charset="-128"/>
                </a:rPr>
                <a:t> </a:t>
              </a:r>
              <a:r>
                <a:rPr lang="en-US" altLang="ja-JP" b="1">
                  <a:solidFill>
                    <a:schemeClr val="hlink"/>
                  </a:solidFill>
                  <a:ea typeface="ＭＳ Ｐゴシック" pitchFamily="34" charset="-128"/>
                </a:rPr>
                <a:t>Potential is the same</a:t>
              </a:r>
              <a:r>
                <a:rPr lang="en-US" altLang="ja-JP">
                  <a:solidFill>
                    <a:srgbClr val="000066"/>
                  </a:solidFill>
                  <a:ea typeface="ＭＳ Ｐゴシック" pitchFamily="34" charset="-128"/>
                </a:rPr>
                <a:t>:</a:t>
              </a:r>
            </a:p>
          </p:txBody>
        </p:sp>
        <p:graphicFrame>
          <p:nvGraphicFramePr>
            <p:cNvPr id="10246" name="Object 7"/>
            <p:cNvGraphicFramePr>
              <a:graphicFrameLocks noChangeAspect="1"/>
            </p:cNvGraphicFramePr>
            <p:nvPr/>
          </p:nvGraphicFramePr>
          <p:xfrm>
            <a:off x="2644" y="1719"/>
            <a:ext cx="812" cy="502"/>
          </p:xfrm>
          <a:graphic>
            <a:graphicData uri="http://schemas.openxmlformats.org/presentationml/2006/ole">
              <mc:AlternateContent xmlns:mc="http://schemas.openxmlformats.org/markup-compatibility/2006">
                <mc:Choice xmlns:v="urn:schemas-microsoft-com:vml" Requires="v">
                  <p:oleObj spid="_x0000_s23220" name="Equation" r:id="rId5" imgW="698400" imgH="431640" progId="Equation.DSMT4">
                    <p:embed/>
                  </p:oleObj>
                </mc:Choice>
                <mc:Fallback>
                  <p:oleObj name="Equation" r:id="rId5" imgW="698400" imgH="4316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4" y="1719"/>
                          <a:ext cx="812" cy="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12291" name="Object 9"/>
          <p:cNvGraphicFramePr>
            <a:graphicFrameLocks noChangeAspect="1"/>
          </p:cNvGraphicFramePr>
          <p:nvPr/>
        </p:nvGraphicFramePr>
        <p:xfrm>
          <a:off x="6172200" y="2711450"/>
          <a:ext cx="1219200" cy="768350"/>
        </p:xfrm>
        <a:graphic>
          <a:graphicData uri="http://schemas.openxmlformats.org/presentationml/2006/ole">
            <mc:AlternateContent xmlns:mc="http://schemas.openxmlformats.org/markup-compatibility/2006">
              <mc:Choice xmlns:v="urn:schemas-microsoft-com:vml" Requires="v">
                <p:oleObj spid="_x0000_s23221" name="Equation" r:id="rId7" imgW="685800" imgH="431640" progId="Equation.DSMT4">
                  <p:embed/>
                </p:oleObj>
              </mc:Choice>
              <mc:Fallback>
                <p:oleObj name="Equation" r:id="rId7" imgW="6858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2711450"/>
                        <a:ext cx="1219200"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6"/>
          <p:cNvGrpSpPr>
            <a:grpSpLocks/>
          </p:cNvGrpSpPr>
          <p:nvPr/>
        </p:nvGrpSpPr>
        <p:grpSpPr bwMode="auto">
          <a:xfrm>
            <a:off x="3657600" y="4876800"/>
            <a:ext cx="4419600" cy="1676400"/>
            <a:chOff x="2832" y="2928"/>
            <a:chExt cx="2784" cy="1056"/>
          </a:xfrm>
        </p:grpSpPr>
        <p:graphicFrame>
          <p:nvGraphicFramePr>
            <p:cNvPr id="10245" name="Object 13"/>
            <p:cNvGraphicFramePr>
              <a:graphicFrameLocks noChangeAspect="1"/>
            </p:cNvGraphicFramePr>
            <p:nvPr/>
          </p:nvGraphicFramePr>
          <p:xfrm>
            <a:off x="2832" y="3168"/>
            <a:ext cx="960" cy="604"/>
          </p:xfrm>
          <a:graphic>
            <a:graphicData uri="http://schemas.openxmlformats.org/presentationml/2006/ole">
              <mc:AlternateContent xmlns:mc="http://schemas.openxmlformats.org/markup-compatibility/2006">
                <mc:Choice xmlns:v="urn:schemas-microsoft-com:vml" Requires="v">
                  <p:oleObj spid="_x0000_s23222" name="Equation" r:id="rId9" imgW="685800" imgH="431640" progId="Equation.DSMT4">
                    <p:embed/>
                  </p:oleObj>
                </mc:Choice>
                <mc:Fallback>
                  <p:oleObj name="Equation" r:id="rId9" imgW="685800" imgH="4316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2" y="3168"/>
                          <a:ext cx="960" cy="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9" name="Text Box 14"/>
            <p:cNvSpPr txBox="1">
              <a:spLocks noChangeArrowheads="1"/>
            </p:cNvSpPr>
            <p:nvPr/>
          </p:nvSpPr>
          <p:spPr bwMode="auto">
            <a:xfrm>
              <a:off x="3936" y="2976"/>
              <a:ext cx="1680" cy="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a:spcBef>
                  <a:spcPct val="50000"/>
                </a:spcBef>
              </a:pPr>
              <a:r>
                <a:rPr lang="en-US" altLang="ja-JP">
                  <a:solidFill>
                    <a:schemeClr val="tx1"/>
                  </a:solidFill>
                  <a:ea typeface="ＭＳ Ｐゴシック" pitchFamily="34" charset="-128"/>
                </a:rPr>
                <a:t>The smaller the radius of curvature, the larger the electric field.</a:t>
              </a:r>
            </a:p>
          </p:txBody>
        </p:sp>
        <p:sp>
          <p:nvSpPr>
            <p:cNvPr id="10260" name="AutoShape 15"/>
            <p:cNvSpPr>
              <a:spLocks noChangeArrowheads="1"/>
            </p:cNvSpPr>
            <p:nvPr/>
          </p:nvSpPr>
          <p:spPr bwMode="auto">
            <a:xfrm>
              <a:off x="3888" y="2928"/>
              <a:ext cx="1632" cy="1056"/>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0252" name="AutoShape 22"/>
          <p:cNvSpPr>
            <a:spLocks noChangeArrowheads="1"/>
          </p:cNvSpPr>
          <p:nvPr/>
        </p:nvSpPr>
        <p:spPr bwMode="auto">
          <a:xfrm>
            <a:off x="0" y="762000"/>
            <a:ext cx="1371600" cy="304800"/>
          </a:xfrm>
          <a:prstGeom prst="rightArrow">
            <a:avLst>
              <a:gd name="adj1" fmla="val 50000"/>
              <a:gd name="adj2" fmla="val 112500"/>
            </a:avLst>
          </a:prstGeom>
          <a:solidFill>
            <a:schemeClr val="accent1"/>
          </a:solidFill>
          <a:ln w="9525">
            <a:solidFill>
              <a:srgbClr val="666699"/>
            </a:solidFill>
            <a:miter lim="800000"/>
            <a:headEnd/>
            <a:tailEnd/>
          </a:ln>
        </p:spPr>
        <p:txBody>
          <a:bodyPr wrap="none" anchor="ctr"/>
          <a:lstStyle/>
          <a:p>
            <a:endParaRPr lang="en-US"/>
          </a:p>
        </p:txBody>
      </p:sp>
      <p:sp>
        <p:nvSpPr>
          <p:cNvPr id="10253" name="Oval 23"/>
          <p:cNvSpPr>
            <a:spLocks noChangeArrowheads="1"/>
          </p:cNvSpPr>
          <p:nvPr/>
        </p:nvSpPr>
        <p:spPr bwMode="auto">
          <a:xfrm>
            <a:off x="1143000" y="685800"/>
            <a:ext cx="381000" cy="457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4" name="Oval 27"/>
          <p:cNvSpPr>
            <a:spLocks noChangeArrowheads="1"/>
          </p:cNvSpPr>
          <p:nvPr/>
        </p:nvSpPr>
        <p:spPr bwMode="auto">
          <a:xfrm>
            <a:off x="1981200" y="533400"/>
            <a:ext cx="1066800" cy="1066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55" name="Freeform 33"/>
          <p:cNvSpPr>
            <a:spLocks/>
          </p:cNvSpPr>
          <p:nvPr/>
        </p:nvSpPr>
        <p:spPr bwMode="auto">
          <a:xfrm>
            <a:off x="2133600" y="685800"/>
            <a:ext cx="838200" cy="758825"/>
          </a:xfrm>
          <a:custGeom>
            <a:avLst/>
            <a:gdLst>
              <a:gd name="T0" fmla="*/ 2147483647 w 317"/>
              <a:gd name="T1" fmla="*/ 2147483647 h 478"/>
              <a:gd name="T2" fmla="*/ 2147483647 w 317"/>
              <a:gd name="T3" fmla="*/ 2147483647 h 478"/>
              <a:gd name="T4" fmla="*/ 2147483647 w 317"/>
              <a:gd name="T5" fmla="*/ 2147483647 h 478"/>
              <a:gd name="T6" fmla="*/ 2147483647 w 317"/>
              <a:gd name="T7" fmla="*/ 2147483647 h 478"/>
              <a:gd name="T8" fmla="*/ 2147483647 w 317"/>
              <a:gd name="T9" fmla="*/ 2147483647 h 478"/>
              <a:gd name="T10" fmla="*/ 2147483647 w 317"/>
              <a:gd name="T11" fmla="*/ 2147483647 h 478"/>
              <a:gd name="T12" fmla="*/ 2147483647 w 317"/>
              <a:gd name="T13" fmla="*/ 2147483647 h 478"/>
              <a:gd name="T14" fmla="*/ 2147483647 w 317"/>
              <a:gd name="T15" fmla="*/ 2147483647 h 478"/>
              <a:gd name="T16" fmla="*/ 2147483647 w 317"/>
              <a:gd name="T17" fmla="*/ 2147483647 h 478"/>
              <a:gd name="T18" fmla="*/ 2147483647 w 317"/>
              <a:gd name="T19" fmla="*/ 2147483647 h 478"/>
              <a:gd name="T20" fmla="*/ 2147483647 w 317"/>
              <a:gd name="T21" fmla="*/ 2147483647 h 478"/>
              <a:gd name="T22" fmla="*/ 2147483647 w 317"/>
              <a:gd name="T23" fmla="*/ 2147483647 h 478"/>
              <a:gd name="T24" fmla="*/ 2147483647 w 317"/>
              <a:gd name="T25" fmla="*/ 2147483647 h 478"/>
              <a:gd name="T26" fmla="*/ 2147483647 w 317"/>
              <a:gd name="T27" fmla="*/ 2147483647 h 478"/>
              <a:gd name="T28" fmla="*/ 2147483647 w 317"/>
              <a:gd name="T29" fmla="*/ 2147483647 h 478"/>
              <a:gd name="T30" fmla="*/ 2147483647 w 317"/>
              <a:gd name="T31" fmla="*/ 2147483647 h 478"/>
              <a:gd name="T32" fmla="*/ 2147483647 w 317"/>
              <a:gd name="T33" fmla="*/ 2147483647 h 478"/>
              <a:gd name="T34" fmla="*/ 2147483647 w 317"/>
              <a:gd name="T35" fmla="*/ 2147483647 h 478"/>
              <a:gd name="T36" fmla="*/ 0 w 317"/>
              <a:gd name="T37" fmla="*/ 2147483647 h 478"/>
              <a:gd name="T38" fmla="*/ 2147483647 w 317"/>
              <a:gd name="T39" fmla="*/ 2147483647 h 478"/>
              <a:gd name="T40" fmla="*/ 2147483647 w 317"/>
              <a:gd name="T41" fmla="*/ 2147483647 h 4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7"/>
              <a:gd name="T64" fmla="*/ 0 h 478"/>
              <a:gd name="T65" fmla="*/ 317 w 317"/>
              <a:gd name="T66" fmla="*/ 478 h 4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7" h="478">
                <a:moveTo>
                  <a:pt x="30" y="5"/>
                </a:moveTo>
                <a:cubicBezTo>
                  <a:pt x="65" y="28"/>
                  <a:pt x="121" y="57"/>
                  <a:pt x="159" y="74"/>
                </a:cubicBezTo>
                <a:cubicBezTo>
                  <a:pt x="178" y="83"/>
                  <a:pt x="219" y="94"/>
                  <a:pt x="219" y="94"/>
                </a:cubicBezTo>
                <a:cubicBezTo>
                  <a:pt x="258" y="121"/>
                  <a:pt x="273" y="108"/>
                  <a:pt x="288" y="154"/>
                </a:cubicBezTo>
                <a:cubicBezTo>
                  <a:pt x="293" y="214"/>
                  <a:pt x="317" y="303"/>
                  <a:pt x="258" y="352"/>
                </a:cubicBezTo>
                <a:cubicBezTo>
                  <a:pt x="247" y="361"/>
                  <a:pt x="231" y="363"/>
                  <a:pt x="219" y="372"/>
                </a:cubicBezTo>
                <a:cubicBezTo>
                  <a:pt x="208" y="380"/>
                  <a:pt x="201" y="395"/>
                  <a:pt x="189" y="402"/>
                </a:cubicBezTo>
                <a:cubicBezTo>
                  <a:pt x="171" y="412"/>
                  <a:pt x="149" y="415"/>
                  <a:pt x="129" y="422"/>
                </a:cubicBezTo>
                <a:cubicBezTo>
                  <a:pt x="119" y="425"/>
                  <a:pt x="99" y="432"/>
                  <a:pt x="99" y="432"/>
                </a:cubicBezTo>
                <a:cubicBezTo>
                  <a:pt x="89" y="439"/>
                  <a:pt x="81" y="447"/>
                  <a:pt x="70" y="452"/>
                </a:cubicBezTo>
                <a:cubicBezTo>
                  <a:pt x="11" y="478"/>
                  <a:pt x="45" y="447"/>
                  <a:pt x="20" y="472"/>
                </a:cubicBezTo>
                <a:cubicBezTo>
                  <a:pt x="33" y="449"/>
                  <a:pt x="58" y="429"/>
                  <a:pt x="58" y="402"/>
                </a:cubicBezTo>
                <a:cubicBezTo>
                  <a:pt x="58" y="389"/>
                  <a:pt x="26" y="404"/>
                  <a:pt x="20" y="392"/>
                </a:cubicBezTo>
                <a:cubicBezTo>
                  <a:pt x="8" y="366"/>
                  <a:pt x="37" y="331"/>
                  <a:pt x="50" y="313"/>
                </a:cubicBezTo>
                <a:cubicBezTo>
                  <a:pt x="40" y="306"/>
                  <a:pt x="22" y="305"/>
                  <a:pt x="20" y="293"/>
                </a:cubicBezTo>
                <a:cubicBezTo>
                  <a:pt x="17" y="275"/>
                  <a:pt x="34" y="260"/>
                  <a:pt x="40" y="243"/>
                </a:cubicBezTo>
                <a:cubicBezTo>
                  <a:pt x="44" y="230"/>
                  <a:pt x="46" y="216"/>
                  <a:pt x="50" y="203"/>
                </a:cubicBezTo>
                <a:cubicBezTo>
                  <a:pt x="56" y="183"/>
                  <a:pt x="70" y="144"/>
                  <a:pt x="70" y="144"/>
                </a:cubicBezTo>
                <a:cubicBezTo>
                  <a:pt x="14" y="116"/>
                  <a:pt x="32" y="112"/>
                  <a:pt x="0" y="64"/>
                </a:cubicBezTo>
                <a:cubicBezTo>
                  <a:pt x="3" y="51"/>
                  <a:pt x="2" y="35"/>
                  <a:pt x="10" y="25"/>
                </a:cubicBezTo>
                <a:cubicBezTo>
                  <a:pt x="31" y="0"/>
                  <a:pt x="54" y="29"/>
                  <a:pt x="30" y="5"/>
                </a:cubicBezTo>
                <a:close/>
              </a:path>
            </a:pathLst>
          </a:custGeom>
          <a:solidFill>
            <a:schemeClr val="accent1"/>
          </a:solidFill>
          <a:ln w="9525">
            <a:solidFill>
              <a:schemeClr val="tx1"/>
            </a:solidFill>
            <a:round/>
            <a:headEnd/>
            <a:tailEnd/>
          </a:ln>
        </p:spPr>
        <p:txBody>
          <a:bodyPr/>
          <a:lstStyle/>
          <a:p>
            <a:endParaRPr lang="en-US"/>
          </a:p>
        </p:txBody>
      </p:sp>
      <p:sp>
        <p:nvSpPr>
          <p:cNvPr id="10256" name="Line 34"/>
          <p:cNvSpPr>
            <a:spLocks noChangeShapeType="1"/>
          </p:cNvSpPr>
          <p:nvPr/>
        </p:nvSpPr>
        <p:spPr bwMode="auto">
          <a:xfrm>
            <a:off x="1447800" y="914400"/>
            <a:ext cx="609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293" name="Object 24"/>
          <p:cNvGraphicFramePr>
            <a:graphicFrameLocks noChangeAspect="1"/>
          </p:cNvGraphicFramePr>
          <p:nvPr/>
        </p:nvGraphicFramePr>
        <p:xfrm>
          <a:off x="914400" y="4648200"/>
          <a:ext cx="1295400" cy="957263"/>
        </p:xfrm>
        <a:graphic>
          <a:graphicData uri="http://schemas.openxmlformats.org/presentationml/2006/ole">
            <mc:AlternateContent xmlns:mc="http://schemas.openxmlformats.org/markup-compatibility/2006">
              <mc:Choice xmlns:v="urn:schemas-microsoft-com:vml" Requires="v">
                <p:oleObj spid="_x0000_s23223" name="Equation" r:id="rId11" imgW="583920" imgH="431640" progId="Equation.3">
                  <p:embed/>
                </p:oleObj>
              </mc:Choice>
              <mc:Fallback>
                <p:oleObj name="Equation" r:id="rId11" imgW="583920" imgH="431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4648200"/>
                        <a:ext cx="1295400"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25"/>
          <p:cNvGraphicFramePr>
            <a:graphicFrameLocks noChangeAspect="1"/>
          </p:cNvGraphicFramePr>
          <p:nvPr/>
        </p:nvGraphicFramePr>
        <p:xfrm>
          <a:off x="990600" y="5715000"/>
          <a:ext cx="1379538" cy="957263"/>
        </p:xfrm>
        <a:graphic>
          <a:graphicData uri="http://schemas.openxmlformats.org/presentationml/2006/ole">
            <mc:AlternateContent xmlns:mc="http://schemas.openxmlformats.org/markup-compatibility/2006">
              <mc:Choice xmlns:v="urn:schemas-microsoft-com:vml" Requires="v">
                <p:oleObj spid="_x0000_s23224" name="Equation" r:id="rId13" imgW="622080" imgH="431640" progId="Equation.3">
                  <p:embed/>
                </p:oleObj>
              </mc:Choice>
              <mc:Fallback>
                <p:oleObj name="Equation" r:id="rId13" imgW="622080" imgH="431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5715000"/>
                        <a:ext cx="1379538" cy="95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5" name="Right Brace 25"/>
          <p:cNvSpPr>
            <a:spLocks/>
          </p:cNvSpPr>
          <p:nvPr/>
        </p:nvSpPr>
        <p:spPr bwMode="auto">
          <a:xfrm>
            <a:off x="2514600" y="5029200"/>
            <a:ext cx="685800" cy="1447800"/>
          </a:xfrm>
          <a:prstGeom prst="rightBrace">
            <a:avLst>
              <a:gd name="adj1" fmla="val 8337"/>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6" name="TextBox 26"/>
          <p:cNvSpPr txBox="1">
            <a:spLocks noChangeArrowheads="1"/>
          </p:cNvSpPr>
          <p:nvPr/>
        </p:nvSpPr>
        <p:spPr bwMode="auto">
          <a:xfrm>
            <a:off x="0" y="3505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r>
              <a:rPr lang="en-US" sz="2000" b="1">
                <a:solidFill>
                  <a:srgbClr val="0000FF"/>
                </a:solidFill>
              </a:rPr>
              <a:t>With same potential,  sphere with smaller radius carry smaller amount of charge</a:t>
            </a:r>
          </a:p>
        </p:txBody>
      </p:sp>
      <p:sp>
        <p:nvSpPr>
          <p:cNvPr id="4" name="Slide Number Placeholder 3"/>
          <p:cNvSpPr>
            <a:spLocks noGrp="1"/>
          </p:cNvSpPr>
          <p:nvPr>
            <p:ph type="sldNum" sz="quarter" idx="12"/>
          </p:nvPr>
        </p:nvSpPr>
        <p:spPr/>
        <p:txBody>
          <a:bodyPr/>
          <a:lstStyle/>
          <a:p>
            <a:fld id="{2B36BB2C-8987-42F9-9B1D-A85D2B4196C1}" type="slidenum">
              <a:rPr lang="en-US" smtClean="0"/>
              <a:t>19</a:t>
            </a:fld>
            <a:endParaRPr lang="en-US"/>
          </a:p>
        </p:txBody>
      </p:sp>
    </p:spTree>
    <p:extLst>
      <p:ext uri="{BB962C8B-B14F-4D97-AF65-F5344CB8AC3E}">
        <p14:creationId xmlns:p14="http://schemas.microsoft.com/office/powerpoint/2010/main" val="9693378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dissolve">
                                      <p:cBhvr>
                                        <p:cTn id="10" dur="500"/>
                                        <p:tgtEl>
                                          <p:spTgt spid="1229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8181"/>
                                        </p:tgtEl>
                                        <p:attrNameLst>
                                          <p:attrName>style.visibility</p:attrName>
                                        </p:attrNameLst>
                                      </p:cBhvr>
                                      <p:to>
                                        <p:strVal val="visible"/>
                                      </p:to>
                                    </p:set>
                                    <p:animEffect transition="in" filter="dissolve">
                                      <p:cBhvr>
                                        <p:cTn id="13" dur="500"/>
                                        <p:tgtEl>
                                          <p:spTgt spid="178181"/>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2306"/>
                                        </p:tgtEl>
                                        <p:attrNameLst>
                                          <p:attrName>style.visibility</p:attrName>
                                        </p:attrNameLst>
                                      </p:cBhvr>
                                      <p:to>
                                        <p:strVal val="visible"/>
                                      </p:to>
                                    </p:set>
                                    <p:animEffect transition="in" filter="dissolve">
                                      <p:cBhvr>
                                        <p:cTn id="17" dur="5000"/>
                                        <p:tgtEl>
                                          <p:spTgt spid="123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par>
                                <p:cTn id="23" presetID="9" presetClass="entr" presetSubtype="0" fill="hold" nodeType="withEffect">
                                  <p:stCondLst>
                                    <p:cond delay="0"/>
                                  </p:stCondLst>
                                  <p:childTnLst>
                                    <p:set>
                                      <p:cBhvr>
                                        <p:cTn id="24" dur="1" fill="hold">
                                          <p:stCondLst>
                                            <p:cond delay="0"/>
                                          </p:stCondLst>
                                        </p:cTn>
                                        <p:tgtEl>
                                          <p:spTgt spid="12293"/>
                                        </p:tgtEl>
                                        <p:attrNameLst>
                                          <p:attrName>style.visibility</p:attrName>
                                        </p:attrNameLst>
                                      </p:cBhvr>
                                      <p:to>
                                        <p:strVal val="visible"/>
                                      </p:to>
                                    </p:set>
                                    <p:animEffect transition="in" filter="dissolve">
                                      <p:cBhvr>
                                        <p:cTn id="25" dur="500"/>
                                        <p:tgtEl>
                                          <p:spTgt spid="12293"/>
                                        </p:tgtEl>
                                      </p:cBhvr>
                                    </p:animEffect>
                                  </p:childTnLst>
                                </p:cTn>
                              </p:par>
                              <p:par>
                                <p:cTn id="26" presetID="9" presetClass="entr" presetSubtype="0" fill="hold" nodeType="with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dissolve">
                                      <p:cBhvr>
                                        <p:cTn id="28" dur="500"/>
                                        <p:tgtEl>
                                          <p:spTgt spid="1229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305"/>
                                        </p:tgtEl>
                                        <p:attrNameLst>
                                          <p:attrName>style.visibility</p:attrName>
                                        </p:attrNameLst>
                                      </p:cBhvr>
                                      <p:to>
                                        <p:strVal val="visible"/>
                                      </p:to>
                                    </p:set>
                                    <p:animEffect transition="in" filter="dissolve">
                                      <p:cBhvr>
                                        <p:cTn id="31" dur="5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p:bldP spid="12305" grpId="0" animBg="1"/>
      <p:bldP spid="123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4660" name="Picture 4" descr="12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714625"/>
            <a:ext cx="41449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1371600" y="304800"/>
            <a:ext cx="5562600" cy="380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30000"/>
              </a:spcBef>
              <a:buClr>
                <a:schemeClr val="folHlink"/>
              </a:buClr>
            </a:pPr>
            <a:r>
              <a:rPr lang="en-US" sz="2200" dirty="0">
                <a:solidFill>
                  <a:srgbClr val="FF0000"/>
                </a:solidFill>
                <a:latin typeface="Arial" charset="0"/>
              </a:rPr>
              <a:t>Are Q1 and Q2 positive or negative ? </a:t>
            </a:r>
          </a:p>
        </p:txBody>
      </p:sp>
      <p:pic>
        <p:nvPicPr>
          <p:cNvPr id="6" name="Picture 5" descr="12_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486025"/>
            <a:ext cx="41449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2362200" y="4772025"/>
            <a:ext cx="213519" cy="176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74961" y="4534852"/>
            <a:ext cx="213519" cy="1762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25040" y="4665345"/>
            <a:ext cx="685800" cy="369332"/>
          </a:xfrm>
          <a:prstGeom prst="rect">
            <a:avLst/>
          </a:prstGeom>
          <a:noFill/>
        </p:spPr>
        <p:txBody>
          <a:bodyPr wrap="square" rtlCol="0">
            <a:spAutoFit/>
          </a:bodyPr>
          <a:lstStyle/>
          <a:p>
            <a:r>
              <a:rPr lang="en-US" dirty="0"/>
              <a:t>Q1</a:t>
            </a:r>
          </a:p>
        </p:txBody>
      </p:sp>
      <p:sp>
        <p:nvSpPr>
          <p:cNvPr id="10" name="TextBox 9"/>
          <p:cNvSpPr txBox="1"/>
          <p:nvPr/>
        </p:nvSpPr>
        <p:spPr>
          <a:xfrm>
            <a:off x="6553200" y="4467225"/>
            <a:ext cx="685800" cy="369332"/>
          </a:xfrm>
          <a:prstGeom prst="rect">
            <a:avLst/>
          </a:prstGeom>
          <a:noFill/>
        </p:spPr>
        <p:txBody>
          <a:bodyPr wrap="square" rtlCol="0">
            <a:spAutoFit/>
          </a:bodyPr>
          <a:lstStyle/>
          <a:p>
            <a:r>
              <a:rPr lang="en-US" dirty="0"/>
              <a:t>Q2</a:t>
            </a:r>
          </a:p>
        </p:txBody>
      </p:sp>
      <p:sp>
        <p:nvSpPr>
          <p:cNvPr id="4" name="TextBox 3"/>
          <p:cNvSpPr txBox="1"/>
          <p:nvPr/>
        </p:nvSpPr>
        <p:spPr>
          <a:xfrm>
            <a:off x="228600" y="838200"/>
            <a:ext cx="7848600" cy="1477328"/>
          </a:xfrm>
          <a:prstGeom prst="rect">
            <a:avLst/>
          </a:prstGeom>
          <a:noFill/>
        </p:spPr>
        <p:txBody>
          <a:bodyPr wrap="square" rtlCol="0">
            <a:spAutoFit/>
          </a:bodyPr>
          <a:lstStyle/>
          <a:p>
            <a:pPr marL="342900" indent="-342900">
              <a:buAutoNum type="alphaUcPeriod"/>
            </a:pPr>
            <a:r>
              <a:rPr lang="en-US" dirty="0"/>
              <a:t>Q1 is positive, Q2 is negative </a:t>
            </a:r>
          </a:p>
          <a:p>
            <a:pPr marL="342900" indent="-342900">
              <a:buFontTx/>
              <a:buAutoNum type="alphaUcPeriod"/>
            </a:pPr>
            <a:r>
              <a:rPr lang="en-US" dirty="0"/>
              <a:t>Q1 is positive, Q2 is positive</a:t>
            </a:r>
          </a:p>
          <a:p>
            <a:pPr marL="342900" indent="-342900">
              <a:buFontTx/>
              <a:buAutoNum type="alphaUcPeriod"/>
            </a:pPr>
            <a:r>
              <a:rPr lang="en-US" dirty="0"/>
              <a:t>Q1 is negative, Q2 is negative </a:t>
            </a:r>
          </a:p>
          <a:p>
            <a:pPr marL="342900" indent="-342900">
              <a:buFontTx/>
              <a:buAutoNum type="alphaUcPeriod"/>
            </a:pPr>
            <a:r>
              <a:rPr lang="en-US" dirty="0"/>
              <a:t>Q1 is negative, Q2 is positive</a:t>
            </a:r>
          </a:p>
          <a:p>
            <a:pPr marL="342900" indent="-342900">
              <a:buAutoNum type="alphaUcPeriod"/>
            </a:pPr>
            <a:endParaRPr lang="en-US" dirty="0"/>
          </a:p>
        </p:txBody>
      </p:sp>
      <p:sp>
        <p:nvSpPr>
          <p:cNvPr id="7" name="Slide Number Placeholder 6"/>
          <p:cNvSpPr>
            <a:spLocks noGrp="1"/>
          </p:cNvSpPr>
          <p:nvPr>
            <p:ph type="sldNum" sz="quarter" idx="12"/>
          </p:nvPr>
        </p:nvSpPr>
        <p:spPr/>
        <p:txBody>
          <a:bodyPr/>
          <a:lstStyle/>
          <a:p>
            <a:fld id="{2B36BB2C-8987-42F9-9B1D-A85D2B4196C1}" type="slidenum">
              <a:rPr lang="en-US" smtClean="0"/>
              <a:t>2</a:t>
            </a:fld>
            <a:endParaRPr lang="en-US"/>
          </a:p>
        </p:txBody>
      </p:sp>
      <p:sp>
        <p:nvSpPr>
          <p:cNvPr id="9" name="Date Placeholder 8"/>
          <p:cNvSpPr>
            <a:spLocks noGrp="1"/>
          </p:cNvSpPr>
          <p:nvPr>
            <p:ph type="dt" sz="half" idx="10"/>
          </p:nvPr>
        </p:nvSpPr>
        <p:spPr/>
        <p:txBody>
          <a:bodyPr/>
          <a:lstStyle/>
          <a:p>
            <a:fld id="{D3B60430-F4D6-48F0-82DF-3D20B529DF6F}" type="datetime1">
              <a:rPr lang="en-US" smtClean="0"/>
              <a:t>3/30/2021</a:t>
            </a:fld>
            <a:endParaRPr lang="en-US"/>
          </a:p>
        </p:txBody>
      </p:sp>
    </p:spTree>
    <p:extLst>
      <p:ext uri="{BB962C8B-B14F-4D97-AF65-F5344CB8AC3E}">
        <p14:creationId xmlns:p14="http://schemas.microsoft.com/office/powerpoint/2010/main" val="127263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685800" y="0"/>
            <a:ext cx="7772400" cy="533400"/>
          </a:xfrm>
        </p:spPr>
        <p:txBody>
          <a:bodyPr>
            <a:normAutofit fontScale="90000"/>
          </a:bodyPr>
          <a:lstStyle/>
          <a:p>
            <a:r>
              <a:rPr lang="en-US"/>
              <a:t>Lightning rod</a:t>
            </a:r>
          </a:p>
        </p:txBody>
      </p:sp>
      <p:pic>
        <p:nvPicPr>
          <p:cNvPr id="163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38200"/>
            <a:ext cx="27305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2971800" y="565150"/>
            <a:ext cx="609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a:spcBef>
                <a:spcPct val="50000"/>
              </a:spcBef>
            </a:pPr>
            <a:r>
              <a:rPr lang="en-US">
                <a:solidFill>
                  <a:schemeClr val="tx1"/>
                </a:solidFill>
              </a:rPr>
              <a:t>Air “Break down” before too much charge accumulated, i.e. much weaker lightning which is much less destructive. </a:t>
            </a:r>
          </a:p>
        </p:txBody>
      </p:sp>
      <p:grpSp>
        <p:nvGrpSpPr>
          <p:cNvPr id="2" name="Group 24"/>
          <p:cNvGrpSpPr>
            <a:grpSpLocks/>
          </p:cNvGrpSpPr>
          <p:nvPr/>
        </p:nvGrpSpPr>
        <p:grpSpPr bwMode="auto">
          <a:xfrm>
            <a:off x="3352800" y="1603375"/>
            <a:ext cx="5638800" cy="5102225"/>
            <a:chOff x="2160" y="1010"/>
            <a:chExt cx="3552" cy="3214"/>
          </a:xfrm>
        </p:grpSpPr>
        <p:grpSp>
          <p:nvGrpSpPr>
            <p:cNvPr id="16390" name="Group 15"/>
            <p:cNvGrpSpPr>
              <a:grpSpLocks/>
            </p:cNvGrpSpPr>
            <p:nvPr/>
          </p:nvGrpSpPr>
          <p:grpSpPr bwMode="auto">
            <a:xfrm>
              <a:off x="2160" y="2784"/>
              <a:ext cx="3552" cy="1440"/>
              <a:chOff x="2208" y="2208"/>
              <a:chExt cx="3552" cy="1440"/>
            </a:xfrm>
          </p:grpSpPr>
          <p:sp>
            <p:nvSpPr>
              <p:cNvPr id="16393" name="AutoShape 7"/>
              <p:cNvSpPr>
                <a:spLocks noChangeArrowheads="1"/>
              </p:cNvSpPr>
              <p:nvPr/>
            </p:nvSpPr>
            <p:spPr bwMode="auto">
              <a:xfrm>
                <a:off x="2208" y="2352"/>
                <a:ext cx="3552" cy="1296"/>
              </a:xfrm>
              <a:prstGeom prst="parallelogram">
                <a:avLst>
                  <a:gd name="adj" fmla="val 68519"/>
                </a:avLst>
              </a:prstGeom>
              <a:solidFill>
                <a:srgbClr val="33CC33"/>
              </a:solidFill>
              <a:ln w="9525">
                <a:solidFill>
                  <a:schemeClr val="tx1"/>
                </a:solidFill>
                <a:miter lim="800000"/>
                <a:headEnd/>
                <a:tailEnd/>
              </a:ln>
            </p:spPr>
            <p:txBody>
              <a:bodyPr wrap="none" anchor="ctr"/>
              <a:lstStyle/>
              <a:p>
                <a:endParaRPr lang="en-US"/>
              </a:p>
            </p:txBody>
          </p:sp>
          <p:sp>
            <p:nvSpPr>
              <p:cNvPr id="16394" name="Oval 8"/>
              <p:cNvSpPr>
                <a:spLocks noChangeArrowheads="1"/>
              </p:cNvSpPr>
              <p:nvPr/>
            </p:nvSpPr>
            <p:spPr bwMode="auto">
              <a:xfrm>
                <a:off x="4128" y="2208"/>
                <a:ext cx="96" cy="19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395" name="Oval 9"/>
              <p:cNvSpPr>
                <a:spLocks noChangeArrowheads="1"/>
              </p:cNvSpPr>
              <p:nvPr/>
            </p:nvSpPr>
            <p:spPr bwMode="auto">
              <a:xfrm>
                <a:off x="4080" y="2400"/>
                <a:ext cx="192" cy="528"/>
              </a:xfrm>
              <a:prstGeom prst="ellipse">
                <a:avLst/>
              </a:prstGeom>
              <a:solidFill>
                <a:schemeClr val="hlink"/>
              </a:solidFill>
              <a:ln w="9525">
                <a:solidFill>
                  <a:schemeClr val="tx1"/>
                </a:solidFill>
                <a:round/>
                <a:headEnd/>
                <a:tailEnd/>
              </a:ln>
            </p:spPr>
            <p:txBody>
              <a:bodyPr wrap="none" anchor="ctr"/>
              <a:lstStyle/>
              <a:p>
                <a:endParaRPr lang="en-US"/>
              </a:p>
            </p:txBody>
          </p:sp>
          <p:sp>
            <p:nvSpPr>
              <p:cNvPr id="16396" name="Line 10"/>
              <p:cNvSpPr>
                <a:spLocks noChangeShapeType="1"/>
              </p:cNvSpPr>
              <p:nvPr/>
            </p:nvSpPr>
            <p:spPr bwMode="auto">
              <a:xfrm flipH="1">
                <a:off x="3984" y="2880"/>
                <a:ext cx="14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11"/>
              <p:cNvSpPr>
                <a:spLocks noChangeShapeType="1"/>
              </p:cNvSpPr>
              <p:nvPr/>
            </p:nvSpPr>
            <p:spPr bwMode="auto">
              <a:xfrm>
                <a:off x="4176" y="2832"/>
                <a:ext cx="144" cy="3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12"/>
              <p:cNvSpPr>
                <a:spLocks noChangeShapeType="1"/>
              </p:cNvSpPr>
              <p:nvPr/>
            </p:nvSpPr>
            <p:spPr bwMode="auto">
              <a:xfrm flipH="1">
                <a:off x="3984" y="2592"/>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13"/>
              <p:cNvSpPr>
                <a:spLocks noChangeShapeType="1"/>
              </p:cNvSpPr>
              <p:nvPr/>
            </p:nvSpPr>
            <p:spPr bwMode="auto">
              <a:xfrm>
                <a:off x="4272" y="2640"/>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Text Box 14"/>
              <p:cNvSpPr txBox="1">
                <a:spLocks noChangeArrowheads="1"/>
              </p:cNvSpPr>
              <p:nvPr/>
            </p:nvSpPr>
            <p:spPr bwMode="auto">
              <a:xfrm>
                <a:off x="2592" y="3168"/>
                <a:ext cx="158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accent2"/>
                    </a:solidFill>
                    <a:latin typeface="Times New Roman" pitchFamily="18" charset="0"/>
                  </a:defRPr>
                </a:lvl1pPr>
                <a:lvl2pPr marL="742950" indent="-285750">
                  <a:defRPr sz="2400">
                    <a:solidFill>
                      <a:schemeClr val="accent2"/>
                    </a:solidFill>
                    <a:latin typeface="Times New Roman" pitchFamily="18" charset="0"/>
                  </a:defRPr>
                </a:lvl2pPr>
                <a:lvl3pPr marL="1143000" indent="-228600">
                  <a:defRPr sz="2400">
                    <a:solidFill>
                      <a:schemeClr val="accent2"/>
                    </a:solidFill>
                    <a:latin typeface="Times New Roman" pitchFamily="18" charset="0"/>
                  </a:defRPr>
                </a:lvl3pPr>
                <a:lvl4pPr marL="1600200" indent="-228600">
                  <a:defRPr sz="2400">
                    <a:solidFill>
                      <a:schemeClr val="accent2"/>
                    </a:solidFill>
                    <a:latin typeface="Times New Roman" pitchFamily="18" charset="0"/>
                  </a:defRPr>
                </a:lvl4pPr>
                <a:lvl5pPr marL="2057400" indent="-228600">
                  <a:defRPr sz="2400">
                    <a:solidFill>
                      <a:schemeClr val="accent2"/>
                    </a:solidFill>
                    <a:latin typeface="Times New Roman" pitchFamily="18" charset="0"/>
                  </a:defRPr>
                </a:lvl5pPr>
                <a:lvl6pPr marL="2514600" indent="-228600" eaLnBrk="0" fontAlgn="base" hangingPunct="0">
                  <a:spcBef>
                    <a:spcPct val="0"/>
                  </a:spcBef>
                  <a:spcAft>
                    <a:spcPct val="0"/>
                  </a:spcAft>
                  <a:defRPr sz="2400">
                    <a:solidFill>
                      <a:schemeClr val="accent2"/>
                    </a:solidFill>
                    <a:latin typeface="Times New Roman" pitchFamily="18" charset="0"/>
                  </a:defRPr>
                </a:lvl6pPr>
                <a:lvl7pPr marL="2971800" indent="-228600" eaLnBrk="0" fontAlgn="base" hangingPunct="0">
                  <a:spcBef>
                    <a:spcPct val="0"/>
                  </a:spcBef>
                  <a:spcAft>
                    <a:spcPct val="0"/>
                  </a:spcAft>
                  <a:defRPr sz="2400">
                    <a:solidFill>
                      <a:schemeClr val="accent2"/>
                    </a:solidFill>
                    <a:latin typeface="Times New Roman" pitchFamily="18" charset="0"/>
                  </a:defRPr>
                </a:lvl7pPr>
                <a:lvl8pPr marL="3429000" indent="-228600" eaLnBrk="0" fontAlgn="base" hangingPunct="0">
                  <a:spcBef>
                    <a:spcPct val="0"/>
                  </a:spcBef>
                  <a:spcAft>
                    <a:spcPct val="0"/>
                  </a:spcAft>
                  <a:defRPr sz="2400">
                    <a:solidFill>
                      <a:schemeClr val="accent2"/>
                    </a:solidFill>
                    <a:latin typeface="Times New Roman" pitchFamily="18" charset="0"/>
                  </a:defRPr>
                </a:lvl8pPr>
                <a:lvl9pPr marL="3886200" indent="-228600" eaLnBrk="0" fontAlgn="base" hangingPunct="0">
                  <a:spcBef>
                    <a:spcPct val="0"/>
                  </a:spcBef>
                  <a:spcAft>
                    <a:spcPct val="0"/>
                  </a:spcAft>
                  <a:defRPr sz="2400">
                    <a:solidFill>
                      <a:schemeClr val="accent2"/>
                    </a:solidFill>
                    <a:latin typeface="Times New Roman" pitchFamily="18" charset="0"/>
                  </a:defRPr>
                </a:lvl9pPr>
              </a:lstStyle>
              <a:p>
                <a:pPr>
                  <a:spcBef>
                    <a:spcPct val="50000"/>
                  </a:spcBef>
                </a:pPr>
                <a:r>
                  <a:rPr lang="en-US" sz="3000">
                    <a:solidFill>
                      <a:schemeClr val="bg1"/>
                    </a:solidFill>
                  </a:rPr>
                  <a:t>Golf court</a:t>
                </a:r>
              </a:p>
            </p:txBody>
          </p:sp>
        </p:grpSp>
        <p:sp>
          <p:nvSpPr>
            <p:cNvPr id="16391" name="Freeform 17"/>
            <p:cNvSpPr>
              <a:spLocks/>
            </p:cNvSpPr>
            <p:nvPr/>
          </p:nvSpPr>
          <p:spPr bwMode="auto">
            <a:xfrm>
              <a:off x="3714" y="1010"/>
              <a:ext cx="1745" cy="732"/>
            </a:xfrm>
            <a:custGeom>
              <a:avLst/>
              <a:gdLst>
                <a:gd name="T0" fmla="*/ 715 w 1745"/>
                <a:gd name="T1" fmla="*/ 102 h 732"/>
                <a:gd name="T2" fmla="*/ 517 w 1745"/>
                <a:gd name="T3" fmla="*/ 92 h 732"/>
                <a:gd name="T4" fmla="*/ 487 w 1745"/>
                <a:gd name="T5" fmla="*/ 192 h 732"/>
                <a:gd name="T6" fmla="*/ 497 w 1745"/>
                <a:gd name="T7" fmla="*/ 221 h 732"/>
                <a:gd name="T8" fmla="*/ 388 w 1745"/>
                <a:gd name="T9" fmla="*/ 231 h 732"/>
                <a:gd name="T10" fmla="*/ 308 w 1745"/>
                <a:gd name="T11" fmla="*/ 251 h 732"/>
                <a:gd name="T12" fmla="*/ 199 w 1745"/>
                <a:gd name="T13" fmla="*/ 311 h 732"/>
                <a:gd name="T14" fmla="*/ 60 w 1745"/>
                <a:gd name="T15" fmla="*/ 301 h 732"/>
                <a:gd name="T16" fmla="*/ 0 w 1745"/>
                <a:gd name="T17" fmla="*/ 430 h 732"/>
                <a:gd name="T18" fmla="*/ 80 w 1745"/>
                <a:gd name="T19" fmla="*/ 569 h 732"/>
                <a:gd name="T20" fmla="*/ 318 w 1745"/>
                <a:gd name="T21" fmla="*/ 549 h 732"/>
                <a:gd name="T22" fmla="*/ 378 w 1745"/>
                <a:gd name="T23" fmla="*/ 648 h 732"/>
                <a:gd name="T24" fmla="*/ 517 w 1745"/>
                <a:gd name="T25" fmla="*/ 728 h 732"/>
                <a:gd name="T26" fmla="*/ 556 w 1745"/>
                <a:gd name="T27" fmla="*/ 718 h 732"/>
                <a:gd name="T28" fmla="*/ 626 w 1745"/>
                <a:gd name="T29" fmla="*/ 728 h 732"/>
                <a:gd name="T30" fmla="*/ 676 w 1745"/>
                <a:gd name="T31" fmla="*/ 698 h 732"/>
                <a:gd name="T32" fmla="*/ 735 w 1745"/>
                <a:gd name="T33" fmla="*/ 589 h 732"/>
                <a:gd name="T34" fmla="*/ 765 w 1745"/>
                <a:gd name="T35" fmla="*/ 619 h 732"/>
                <a:gd name="T36" fmla="*/ 815 w 1745"/>
                <a:gd name="T37" fmla="*/ 609 h 732"/>
                <a:gd name="T38" fmla="*/ 884 w 1745"/>
                <a:gd name="T39" fmla="*/ 569 h 732"/>
                <a:gd name="T40" fmla="*/ 934 w 1745"/>
                <a:gd name="T41" fmla="*/ 500 h 732"/>
                <a:gd name="T42" fmla="*/ 954 w 1745"/>
                <a:gd name="T43" fmla="*/ 470 h 732"/>
                <a:gd name="T44" fmla="*/ 1013 w 1745"/>
                <a:gd name="T45" fmla="*/ 490 h 732"/>
                <a:gd name="T46" fmla="*/ 1063 w 1745"/>
                <a:gd name="T47" fmla="*/ 549 h 732"/>
                <a:gd name="T48" fmla="*/ 1162 w 1745"/>
                <a:gd name="T49" fmla="*/ 629 h 732"/>
                <a:gd name="T50" fmla="*/ 1291 w 1745"/>
                <a:gd name="T51" fmla="*/ 579 h 732"/>
                <a:gd name="T52" fmla="*/ 1371 w 1745"/>
                <a:gd name="T53" fmla="*/ 390 h 732"/>
                <a:gd name="T54" fmla="*/ 1659 w 1745"/>
                <a:gd name="T55" fmla="*/ 460 h 732"/>
                <a:gd name="T56" fmla="*/ 1728 w 1745"/>
                <a:gd name="T57" fmla="*/ 440 h 732"/>
                <a:gd name="T58" fmla="*/ 1679 w 1745"/>
                <a:gd name="T59" fmla="*/ 380 h 732"/>
                <a:gd name="T60" fmla="*/ 1599 w 1745"/>
                <a:gd name="T61" fmla="*/ 291 h 732"/>
                <a:gd name="T62" fmla="*/ 1470 w 1745"/>
                <a:gd name="T63" fmla="*/ 241 h 732"/>
                <a:gd name="T64" fmla="*/ 1400 w 1745"/>
                <a:gd name="T65" fmla="*/ 221 h 732"/>
                <a:gd name="T66" fmla="*/ 1420 w 1745"/>
                <a:gd name="T67" fmla="*/ 182 h 732"/>
                <a:gd name="T68" fmla="*/ 1440 w 1745"/>
                <a:gd name="T69" fmla="*/ 102 h 732"/>
                <a:gd name="T70" fmla="*/ 1281 w 1745"/>
                <a:gd name="T71" fmla="*/ 152 h 732"/>
                <a:gd name="T72" fmla="*/ 1112 w 1745"/>
                <a:gd name="T73" fmla="*/ 172 h 732"/>
                <a:gd name="T74" fmla="*/ 1023 w 1745"/>
                <a:gd name="T75" fmla="*/ 63 h 732"/>
                <a:gd name="T76" fmla="*/ 983 w 1745"/>
                <a:gd name="T77" fmla="*/ 92 h 732"/>
                <a:gd name="T78" fmla="*/ 815 w 1745"/>
                <a:gd name="T79" fmla="*/ 3 h 732"/>
                <a:gd name="T80" fmla="*/ 705 w 1745"/>
                <a:gd name="T81" fmla="*/ 23 h 732"/>
                <a:gd name="T82" fmla="*/ 636 w 1745"/>
                <a:gd name="T83" fmla="*/ 92 h 73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45"/>
                <a:gd name="T127" fmla="*/ 0 h 732"/>
                <a:gd name="T128" fmla="*/ 1745 w 1745"/>
                <a:gd name="T129" fmla="*/ 732 h 73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45" h="732">
                  <a:moveTo>
                    <a:pt x="715" y="102"/>
                  </a:moveTo>
                  <a:cubicBezTo>
                    <a:pt x="646" y="49"/>
                    <a:pt x="596" y="76"/>
                    <a:pt x="517" y="92"/>
                  </a:cubicBezTo>
                  <a:cubicBezTo>
                    <a:pt x="472" y="159"/>
                    <a:pt x="469" y="131"/>
                    <a:pt x="487" y="192"/>
                  </a:cubicBezTo>
                  <a:cubicBezTo>
                    <a:pt x="490" y="202"/>
                    <a:pt x="494" y="211"/>
                    <a:pt x="497" y="221"/>
                  </a:cubicBezTo>
                  <a:cubicBezTo>
                    <a:pt x="454" y="235"/>
                    <a:pt x="432" y="242"/>
                    <a:pt x="388" y="231"/>
                  </a:cubicBezTo>
                  <a:cubicBezTo>
                    <a:pt x="369" y="235"/>
                    <a:pt x="328" y="241"/>
                    <a:pt x="308" y="251"/>
                  </a:cubicBezTo>
                  <a:cubicBezTo>
                    <a:pt x="267" y="272"/>
                    <a:pt x="246" y="299"/>
                    <a:pt x="199" y="311"/>
                  </a:cubicBezTo>
                  <a:cubicBezTo>
                    <a:pt x="111" y="267"/>
                    <a:pt x="132" y="253"/>
                    <a:pt x="60" y="301"/>
                  </a:cubicBezTo>
                  <a:cubicBezTo>
                    <a:pt x="43" y="350"/>
                    <a:pt x="23" y="384"/>
                    <a:pt x="0" y="430"/>
                  </a:cubicBezTo>
                  <a:cubicBezTo>
                    <a:pt x="17" y="497"/>
                    <a:pt x="22" y="526"/>
                    <a:pt x="80" y="569"/>
                  </a:cubicBezTo>
                  <a:cubicBezTo>
                    <a:pt x="159" y="562"/>
                    <a:pt x="238" y="546"/>
                    <a:pt x="318" y="549"/>
                  </a:cubicBezTo>
                  <a:cubicBezTo>
                    <a:pt x="324" y="549"/>
                    <a:pt x="366" y="636"/>
                    <a:pt x="378" y="648"/>
                  </a:cubicBezTo>
                  <a:cubicBezTo>
                    <a:pt x="418" y="688"/>
                    <a:pt x="463" y="710"/>
                    <a:pt x="517" y="728"/>
                  </a:cubicBezTo>
                  <a:cubicBezTo>
                    <a:pt x="530" y="725"/>
                    <a:pt x="543" y="718"/>
                    <a:pt x="556" y="718"/>
                  </a:cubicBezTo>
                  <a:cubicBezTo>
                    <a:pt x="580" y="718"/>
                    <a:pt x="603" y="732"/>
                    <a:pt x="626" y="728"/>
                  </a:cubicBezTo>
                  <a:cubicBezTo>
                    <a:pt x="645" y="725"/>
                    <a:pt x="659" y="708"/>
                    <a:pt x="676" y="698"/>
                  </a:cubicBezTo>
                  <a:cubicBezTo>
                    <a:pt x="702" y="662"/>
                    <a:pt x="721" y="631"/>
                    <a:pt x="735" y="589"/>
                  </a:cubicBezTo>
                  <a:cubicBezTo>
                    <a:pt x="754" y="703"/>
                    <a:pt x="729" y="639"/>
                    <a:pt x="765" y="619"/>
                  </a:cubicBezTo>
                  <a:cubicBezTo>
                    <a:pt x="780" y="611"/>
                    <a:pt x="798" y="612"/>
                    <a:pt x="815" y="609"/>
                  </a:cubicBezTo>
                  <a:cubicBezTo>
                    <a:pt x="837" y="594"/>
                    <a:pt x="865" y="588"/>
                    <a:pt x="884" y="569"/>
                  </a:cubicBezTo>
                  <a:cubicBezTo>
                    <a:pt x="904" y="549"/>
                    <a:pt x="918" y="523"/>
                    <a:pt x="934" y="500"/>
                  </a:cubicBezTo>
                  <a:cubicBezTo>
                    <a:pt x="941" y="490"/>
                    <a:pt x="954" y="470"/>
                    <a:pt x="954" y="470"/>
                  </a:cubicBezTo>
                  <a:cubicBezTo>
                    <a:pt x="974" y="477"/>
                    <a:pt x="995" y="480"/>
                    <a:pt x="1013" y="490"/>
                  </a:cubicBezTo>
                  <a:cubicBezTo>
                    <a:pt x="1044" y="507"/>
                    <a:pt x="1042" y="525"/>
                    <a:pt x="1063" y="549"/>
                  </a:cubicBezTo>
                  <a:cubicBezTo>
                    <a:pt x="1119" y="613"/>
                    <a:pt x="1104" y="600"/>
                    <a:pt x="1162" y="629"/>
                  </a:cubicBezTo>
                  <a:cubicBezTo>
                    <a:pt x="1213" y="614"/>
                    <a:pt x="1248" y="608"/>
                    <a:pt x="1291" y="579"/>
                  </a:cubicBezTo>
                  <a:cubicBezTo>
                    <a:pt x="1305" y="508"/>
                    <a:pt x="1339" y="454"/>
                    <a:pt x="1371" y="390"/>
                  </a:cubicBezTo>
                  <a:cubicBezTo>
                    <a:pt x="1465" y="431"/>
                    <a:pt x="1558" y="449"/>
                    <a:pt x="1659" y="460"/>
                  </a:cubicBezTo>
                  <a:cubicBezTo>
                    <a:pt x="1682" y="453"/>
                    <a:pt x="1713" y="459"/>
                    <a:pt x="1728" y="440"/>
                  </a:cubicBezTo>
                  <a:cubicBezTo>
                    <a:pt x="1745" y="419"/>
                    <a:pt x="1687" y="385"/>
                    <a:pt x="1679" y="380"/>
                  </a:cubicBezTo>
                  <a:cubicBezTo>
                    <a:pt x="1651" y="339"/>
                    <a:pt x="1643" y="313"/>
                    <a:pt x="1599" y="291"/>
                  </a:cubicBezTo>
                  <a:cubicBezTo>
                    <a:pt x="1557" y="270"/>
                    <a:pt x="1511" y="268"/>
                    <a:pt x="1470" y="241"/>
                  </a:cubicBezTo>
                  <a:cubicBezTo>
                    <a:pt x="1444" y="258"/>
                    <a:pt x="1418" y="290"/>
                    <a:pt x="1400" y="221"/>
                  </a:cubicBezTo>
                  <a:cubicBezTo>
                    <a:pt x="1396" y="207"/>
                    <a:pt x="1413" y="195"/>
                    <a:pt x="1420" y="182"/>
                  </a:cubicBezTo>
                  <a:cubicBezTo>
                    <a:pt x="1427" y="155"/>
                    <a:pt x="1467" y="95"/>
                    <a:pt x="1440" y="102"/>
                  </a:cubicBezTo>
                  <a:cubicBezTo>
                    <a:pt x="1384" y="116"/>
                    <a:pt x="1336" y="138"/>
                    <a:pt x="1281" y="152"/>
                  </a:cubicBezTo>
                  <a:cubicBezTo>
                    <a:pt x="1216" y="202"/>
                    <a:pt x="1193" y="192"/>
                    <a:pt x="1112" y="172"/>
                  </a:cubicBezTo>
                  <a:cubicBezTo>
                    <a:pt x="1070" y="143"/>
                    <a:pt x="1050" y="107"/>
                    <a:pt x="1023" y="63"/>
                  </a:cubicBezTo>
                  <a:cubicBezTo>
                    <a:pt x="1010" y="73"/>
                    <a:pt x="999" y="94"/>
                    <a:pt x="983" y="92"/>
                  </a:cubicBezTo>
                  <a:cubicBezTo>
                    <a:pt x="938" y="85"/>
                    <a:pt x="860" y="34"/>
                    <a:pt x="815" y="3"/>
                  </a:cubicBezTo>
                  <a:cubicBezTo>
                    <a:pt x="778" y="8"/>
                    <a:pt x="734" y="0"/>
                    <a:pt x="705" y="23"/>
                  </a:cubicBezTo>
                  <a:cubicBezTo>
                    <a:pt x="678" y="44"/>
                    <a:pt x="670" y="75"/>
                    <a:pt x="636" y="92"/>
                  </a:cubicBezTo>
                </a:path>
              </a:pathLst>
            </a:custGeom>
            <a:solidFill>
              <a:schemeClr val="tx1"/>
            </a:solidFill>
            <a:ln w="9525">
              <a:solidFill>
                <a:schemeClr val="tx1"/>
              </a:solidFill>
              <a:round/>
              <a:headEnd/>
              <a:tailEnd/>
            </a:ln>
          </p:spPr>
          <p:txBody>
            <a:bodyPr/>
            <a:lstStyle/>
            <a:p>
              <a:endParaRPr lang="en-US"/>
            </a:p>
          </p:txBody>
        </p:sp>
        <p:sp>
          <p:nvSpPr>
            <p:cNvPr id="16392" name="Freeform 23"/>
            <p:cNvSpPr>
              <a:spLocks/>
            </p:cNvSpPr>
            <p:nvPr/>
          </p:nvSpPr>
          <p:spPr bwMode="auto">
            <a:xfrm>
              <a:off x="4075" y="1614"/>
              <a:ext cx="557" cy="1266"/>
            </a:xfrm>
            <a:custGeom>
              <a:avLst/>
              <a:gdLst>
                <a:gd name="T0" fmla="*/ 334 w 557"/>
                <a:gd name="T1" fmla="*/ 180 h 1266"/>
                <a:gd name="T2" fmla="*/ 225 w 557"/>
                <a:gd name="T3" fmla="*/ 359 h 1266"/>
                <a:gd name="T4" fmla="*/ 185 w 557"/>
                <a:gd name="T5" fmla="*/ 448 h 1266"/>
                <a:gd name="T6" fmla="*/ 166 w 557"/>
                <a:gd name="T7" fmla="*/ 488 h 1266"/>
                <a:gd name="T8" fmla="*/ 195 w 557"/>
                <a:gd name="T9" fmla="*/ 468 h 1266"/>
                <a:gd name="T10" fmla="*/ 315 w 557"/>
                <a:gd name="T11" fmla="*/ 478 h 1266"/>
                <a:gd name="T12" fmla="*/ 344 w 557"/>
                <a:gd name="T13" fmla="*/ 488 h 1266"/>
                <a:gd name="T14" fmla="*/ 315 w 557"/>
                <a:gd name="T15" fmla="*/ 508 h 1266"/>
                <a:gd name="T16" fmla="*/ 255 w 557"/>
                <a:gd name="T17" fmla="*/ 567 h 1266"/>
                <a:gd name="T18" fmla="*/ 235 w 557"/>
                <a:gd name="T19" fmla="*/ 607 h 1266"/>
                <a:gd name="T20" fmla="*/ 175 w 557"/>
                <a:gd name="T21" fmla="*/ 667 h 1266"/>
                <a:gd name="T22" fmla="*/ 116 w 557"/>
                <a:gd name="T23" fmla="*/ 786 h 1266"/>
                <a:gd name="T24" fmla="*/ 96 w 557"/>
                <a:gd name="T25" fmla="*/ 816 h 1266"/>
                <a:gd name="T26" fmla="*/ 215 w 557"/>
                <a:gd name="T27" fmla="*/ 796 h 1266"/>
                <a:gd name="T28" fmla="*/ 245 w 557"/>
                <a:gd name="T29" fmla="*/ 915 h 1266"/>
                <a:gd name="T30" fmla="*/ 126 w 557"/>
                <a:gd name="T31" fmla="*/ 1094 h 1266"/>
                <a:gd name="T32" fmla="*/ 46 w 557"/>
                <a:gd name="T33" fmla="*/ 1193 h 1266"/>
                <a:gd name="T34" fmla="*/ 56 w 557"/>
                <a:gd name="T35" fmla="*/ 1183 h 1266"/>
                <a:gd name="T36" fmla="*/ 156 w 557"/>
                <a:gd name="T37" fmla="*/ 1104 h 1266"/>
                <a:gd name="T38" fmla="*/ 175 w 557"/>
                <a:gd name="T39" fmla="*/ 1064 h 1266"/>
                <a:gd name="T40" fmla="*/ 205 w 557"/>
                <a:gd name="T41" fmla="*/ 1044 h 1266"/>
                <a:gd name="T42" fmla="*/ 235 w 557"/>
                <a:gd name="T43" fmla="*/ 1004 h 1266"/>
                <a:gd name="T44" fmla="*/ 295 w 557"/>
                <a:gd name="T45" fmla="*/ 965 h 1266"/>
                <a:gd name="T46" fmla="*/ 434 w 557"/>
                <a:gd name="T47" fmla="*/ 885 h 1266"/>
                <a:gd name="T48" fmla="*/ 513 w 557"/>
                <a:gd name="T49" fmla="*/ 806 h 1266"/>
                <a:gd name="T50" fmla="*/ 523 w 557"/>
                <a:gd name="T51" fmla="*/ 766 h 1266"/>
                <a:gd name="T52" fmla="*/ 543 w 557"/>
                <a:gd name="T53" fmla="*/ 736 h 1266"/>
                <a:gd name="T54" fmla="*/ 513 w 557"/>
                <a:gd name="T55" fmla="*/ 726 h 1266"/>
                <a:gd name="T56" fmla="*/ 324 w 557"/>
                <a:gd name="T57" fmla="*/ 756 h 1266"/>
                <a:gd name="T58" fmla="*/ 315 w 557"/>
                <a:gd name="T59" fmla="*/ 716 h 1266"/>
                <a:gd name="T60" fmla="*/ 334 w 557"/>
                <a:gd name="T61" fmla="*/ 686 h 1266"/>
                <a:gd name="T62" fmla="*/ 374 w 557"/>
                <a:gd name="T63" fmla="*/ 607 h 1266"/>
                <a:gd name="T64" fmla="*/ 384 w 557"/>
                <a:gd name="T65" fmla="*/ 577 h 1266"/>
                <a:gd name="T66" fmla="*/ 414 w 557"/>
                <a:gd name="T67" fmla="*/ 567 h 1266"/>
                <a:gd name="T68" fmla="*/ 493 w 557"/>
                <a:gd name="T69" fmla="*/ 389 h 1266"/>
                <a:gd name="T70" fmla="*/ 503 w 557"/>
                <a:gd name="T71" fmla="*/ 359 h 1266"/>
                <a:gd name="T72" fmla="*/ 533 w 557"/>
                <a:gd name="T73" fmla="*/ 319 h 1266"/>
                <a:gd name="T74" fmla="*/ 503 w 557"/>
                <a:gd name="T75" fmla="*/ 309 h 1266"/>
                <a:gd name="T76" fmla="*/ 354 w 557"/>
                <a:gd name="T77" fmla="*/ 339 h 1266"/>
                <a:gd name="T78" fmla="*/ 374 w 557"/>
                <a:gd name="T79" fmla="*/ 299 h 1266"/>
                <a:gd name="T80" fmla="*/ 404 w 557"/>
                <a:gd name="T81" fmla="*/ 259 h 1266"/>
                <a:gd name="T82" fmla="*/ 414 w 557"/>
                <a:gd name="T83" fmla="*/ 230 h 1266"/>
                <a:gd name="T84" fmla="*/ 483 w 557"/>
                <a:gd name="T85" fmla="*/ 170 h 1266"/>
                <a:gd name="T86" fmla="*/ 553 w 557"/>
                <a:gd name="T87" fmla="*/ 11 h 1266"/>
                <a:gd name="T88" fmla="*/ 523 w 557"/>
                <a:gd name="T89" fmla="*/ 31 h 1266"/>
                <a:gd name="T90" fmla="*/ 483 w 557"/>
                <a:gd name="T91" fmla="*/ 41 h 1266"/>
                <a:gd name="T92" fmla="*/ 315 w 557"/>
                <a:gd name="T93" fmla="*/ 110 h 1266"/>
                <a:gd name="T94" fmla="*/ 245 w 557"/>
                <a:gd name="T95" fmla="*/ 150 h 1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57"/>
                <a:gd name="T145" fmla="*/ 0 h 1266"/>
                <a:gd name="T146" fmla="*/ 557 w 557"/>
                <a:gd name="T147" fmla="*/ 1266 h 1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57" h="1266">
                  <a:moveTo>
                    <a:pt x="334" y="180"/>
                  </a:moveTo>
                  <a:cubicBezTo>
                    <a:pt x="364" y="269"/>
                    <a:pt x="269" y="301"/>
                    <a:pt x="225" y="359"/>
                  </a:cubicBezTo>
                  <a:cubicBezTo>
                    <a:pt x="211" y="378"/>
                    <a:pt x="193" y="429"/>
                    <a:pt x="185" y="448"/>
                  </a:cubicBezTo>
                  <a:cubicBezTo>
                    <a:pt x="179" y="462"/>
                    <a:pt x="159" y="475"/>
                    <a:pt x="166" y="488"/>
                  </a:cubicBezTo>
                  <a:cubicBezTo>
                    <a:pt x="171" y="499"/>
                    <a:pt x="185" y="475"/>
                    <a:pt x="195" y="468"/>
                  </a:cubicBezTo>
                  <a:cubicBezTo>
                    <a:pt x="235" y="471"/>
                    <a:pt x="275" y="473"/>
                    <a:pt x="315" y="478"/>
                  </a:cubicBezTo>
                  <a:cubicBezTo>
                    <a:pt x="325" y="479"/>
                    <a:pt x="344" y="478"/>
                    <a:pt x="344" y="488"/>
                  </a:cubicBezTo>
                  <a:cubicBezTo>
                    <a:pt x="344" y="500"/>
                    <a:pt x="325" y="501"/>
                    <a:pt x="315" y="508"/>
                  </a:cubicBezTo>
                  <a:cubicBezTo>
                    <a:pt x="242" y="618"/>
                    <a:pt x="365" y="440"/>
                    <a:pt x="255" y="567"/>
                  </a:cubicBezTo>
                  <a:cubicBezTo>
                    <a:pt x="245" y="578"/>
                    <a:pt x="242" y="594"/>
                    <a:pt x="235" y="607"/>
                  </a:cubicBezTo>
                  <a:cubicBezTo>
                    <a:pt x="213" y="645"/>
                    <a:pt x="214" y="637"/>
                    <a:pt x="175" y="667"/>
                  </a:cubicBezTo>
                  <a:cubicBezTo>
                    <a:pt x="150" y="706"/>
                    <a:pt x="136" y="745"/>
                    <a:pt x="116" y="786"/>
                  </a:cubicBezTo>
                  <a:cubicBezTo>
                    <a:pt x="111" y="797"/>
                    <a:pt x="84" y="815"/>
                    <a:pt x="96" y="816"/>
                  </a:cubicBezTo>
                  <a:cubicBezTo>
                    <a:pt x="136" y="820"/>
                    <a:pt x="175" y="803"/>
                    <a:pt x="215" y="796"/>
                  </a:cubicBezTo>
                  <a:cubicBezTo>
                    <a:pt x="294" y="816"/>
                    <a:pt x="264" y="845"/>
                    <a:pt x="245" y="915"/>
                  </a:cubicBezTo>
                  <a:cubicBezTo>
                    <a:pt x="224" y="994"/>
                    <a:pt x="210" y="1073"/>
                    <a:pt x="126" y="1094"/>
                  </a:cubicBezTo>
                  <a:cubicBezTo>
                    <a:pt x="95" y="1139"/>
                    <a:pt x="92" y="1158"/>
                    <a:pt x="46" y="1193"/>
                  </a:cubicBezTo>
                  <a:cubicBezTo>
                    <a:pt x="0" y="1266"/>
                    <a:pt x="46" y="1192"/>
                    <a:pt x="56" y="1183"/>
                  </a:cubicBezTo>
                  <a:cubicBezTo>
                    <a:pt x="96" y="1148"/>
                    <a:pt x="125" y="1154"/>
                    <a:pt x="156" y="1104"/>
                  </a:cubicBezTo>
                  <a:cubicBezTo>
                    <a:pt x="164" y="1091"/>
                    <a:pt x="166" y="1075"/>
                    <a:pt x="175" y="1064"/>
                  </a:cubicBezTo>
                  <a:cubicBezTo>
                    <a:pt x="183" y="1055"/>
                    <a:pt x="197" y="1052"/>
                    <a:pt x="205" y="1044"/>
                  </a:cubicBezTo>
                  <a:cubicBezTo>
                    <a:pt x="217" y="1032"/>
                    <a:pt x="222" y="1015"/>
                    <a:pt x="235" y="1004"/>
                  </a:cubicBezTo>
                  <a:cubicBezTo>
                    <a:pt x="253" y="988"/>
                    <a:pt x="278" y="982"/>
                    <a:pt x="295" y="965"/>
                  </a:cubicBezTo>
                  <a:cubicBezTo>
                    <a:pt x="342" y="917"/>
                    <a:pt x="370" y="906"/>
                    <a:pt x="434" y="885"/>
                  </a:cubicBezTo>
                  <a:cubicBezTo>
                    <a:pt x="467" y="862"/>
                    <a:pt x="490" y="839"/>
                    <a:pt x="513" y="806"/>
                  </a:cubicBezTo>
                  <a:cubicBezTo>
                    <a:pt x="516" y="793"/>
                    <a:pt x="518" y="779"/>
                    <a:pt x="523" y="766"/>
                  </a:cubicBezTo>
                  <a:cubicBezTo>
                    <a:pt x="528" y="755"/>
                    <a:pt x="546" y="748"/>
                    <a:pt x="543" y="736"/>
                  </a:cubicBezTo>
                  <a:cubicBezTo>
                    <a:pt x="540" y="726"/>
                    <a:pt x="523" y="729"/>
                    <a:pt x="513" y="726"/>
                  </a:cubicBezTo>
                  <a:cubicBezTo>
                    <a:pt x="451" y="742"/>
                    <a:pt x="387" y="745"/>
                    <a:pt x="324" y="756"/>
                  </a:cubicBezTo>
                  <a:cubicBezTo>
                    <a:pt x="321" y="743"/>
                    <a:pt x="313" y="730"/>
                    <a:pt x="315" y="716"/>
                  </a:cubicBezTo>
                  <a:cubicBezTo>
                    <a:pt x="317" y="704"/>
                    <a:pt x="328" y="696"/>
                    <a:pt x="334" y="686"/>
                  </a:cubicBezTo>
                  <a:cubicBezTo>
                    <a:pt x="348" y="660"/>
                    <a:pt x="361" y="633"/>
                    <a:pt x="374" y="607"/>
                  </a:cubicBezTo>
                  <a:cubicBezTo>
                    <a:pt x="379" y="598"/>
                    <a:pt x="377" y="584"/>
                    <a:pt x="384" y="577"/>
                  </a:cubicBezTo>
                  <a:cubicBezTo>
                    <a:pt x="391" y="570"/>
                    <a:pt x="404" y="570"/>
                    <a:pt x="414" y="567"/>
                  </a:cubicBezTo>
                  <a:cubicBezTo>
                    <a:pt x="432" y="496"/>
                    <a:pt x="451" y="449"/>
                    <a:pt x="493" y="389"/>
                  </a:cubicBezTo>
                  <a:cubicBezTo>
                    <a:pt x="496" y="379"/>
                    <a:pt x="498" y="368"/>
                    <a:pt x="503" y="359"/>
                  </a:cubicBezTo>
                  <a:cubicBezTo>
                    <a:pt x="511" y="345"/>
                    <a:pt x="533" y="336"/>
                    <a:pt x="533" y="319"/>
                  </a:cubicBezTo>
                  <a:cubicBezTo>
                    <a:pt x="533" y="308"/>
                    <a:pt x="513" y="312"/>
                    <a:pt x="503" y="309"/>
                  </a:cubicBezTo>
                  <a:cubicBezTo>
                    <a:pt x="453" y="321"/>
                    <a:pt x="403" y="323"/>
                    <a:pt x="354" y="339"/>
                  </a:cubicBezTo>
                  <a:cubicBezTo>
                    <a:pt x="361" y="326"/>
                    <a:pt x="366" y="312"/>
                    <a:pt x="374" y="299"/>
                  </a:cubicBezTo>
                  <a:cubicBezTo>
                    <a:pt x="383" y="285"/>
                    <a:pt x="396" y="273"/>
                    <a:pt x="404" y="259"/>
                  </a:cubicBezTo>
                  <a:cubicBezTo>
                    <a:pt x="409" y="250"/>
                    <a:pt x="408" y="238"/>
                    <a:pt x="414" y="230"/>
                  </a:cubicBezTo>
                  <a:cubicBezTo>
                    <a:pt x="433" y="206"/>
                    <a:pt x="463" y="193"/>
                    <a:pt x="483" y="170"/>
                  </a:cubicBezTo>
                  <a:cubicBezTo>
                    <a:pt x="521" y="125"/>
                    <a:pt x="535" y="66"/>
                    <a:pt x="553" y="11"/>
                  </a:cubicBezTo>
                  <a:cubicBezTo>
                    <a:pt x="557" y="0"/>
                    <a:pt x="534" y="26"/>
                    <a:pt x="523" y="31"/>
                  </a:cubicBezTo>
                  <a:cubicBezTo>
                    <a:pt x="510" y="36"/>
                    <a:pt x="496" y="38"/>
                    <a:pt x="483" y="41"/>
                  </a:cubicBezTo>
                  <a:cubicBezTo>
                    <a:pt x="433" y="75"/>
                    <a:pt x="370" y="83"/>
                    <a:pt x="315" y="110"/>
                  </a:cubicBezTo>
                  <a:cubicBezTo>
                    <a:pt x="294" y="142"/>
                    <a:pt x="286" y="150"/>
                    <a:pt x="245" y="150"/>
                  </a:cubicBezTo>
                </a:path>
              </a:pathLst>
            </a:custGeom>
            <a:solidFill>
              <a:schemeClr val="accent1"/>
            </a:solidFill>
            <a:ln w="9525">
              <a:solidFill>
                <a:schemeClr val="accent1"/>
              </a:solidFill>
              <a:round/>
              <a:headEnd/>
              <a:tailEnd/>
            </a:ln>
          </p:spPr>
          <p:txBody>
            <a:bodyPr/>
            <a:lstStyle/>
            <a:p>
              <a:endParaRPr lang="en-US"/>
            </a:p>
          </p:txBody>
        </p:sp>
      </p:grpSp>
      <p:sp>
        <p:nvSpPr>
          <p:cNvPr id="3" name="Slide Number Placeholder 2"/>
          <p:cNvSpPr>
            <a:spLocks noGrp="1"/>
          </p:cNvSpPr>
          <p:nvPr>
            <p:ph type="sldNum" sz="quarter" idx="12"/>
          </p:nvPr>
        </p:nvSpPr>
        <p:spPr/>
        <p:txBody>
          <a:bodyPr/>
          <a:lstStyle/>
          <a:p>
            <a:fld id="{2B36BB2C-8987-42F9-9B1D-A85D2B4196C1}" type="slidenum">
              <a:rPr lang="en-US" smtClean="0"/>
              <a:t>20</a:t>
            </a:fld>
            <a:endParaRPr lang="en-US"/>
          </a:p>
        </p:txBody>
      </p:sp>
    </p:spTree>
    <p:extLst>
      <p:ext uri="{BB962C8B-B14F-4D97-AF65-F5344CB8AC3E}">
        <p14:creationId xmlns:p14="http://schemas.microsoft.com/office/powerpoint/2010/main" val="3750491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lstStyle/>
          <a:p>
            <a:r>
              <a:rPr lang="en-US" dirty="0"/>
              <a:t>backup</a:t>
            </a:r>
          </a:p>
        </p:txBody>
      </p:sp>
      <p:sp>
        <p:nvSpPr>
          <p:cNvPr id="3" name="Slide Number Placeholder 2"/>
          <p:cNvSpPr>
            <a:spLocks noGrp="1"/>
          </p:cNvSpPr>
          <p:nvPr>
            <p:ph type="sldNum" sz="quarter" idx="12"/>
          </p:nvPr>
        </p:nvSpPr>
        <p:spPr/>
        <p:txBody>
          <a:bodyPr/>
          <a:lstStyle/>
          <a:p>
            <a:fld id="{2B36BB2C-8987-42F9-9B1D-A85D2B4196C1}" type="slidenum">
              <a:rPr lang="en-US" smtClean="0"/>
              <a:t>21</a:t>
            </a:fld>
            <a:endParaRPr lang="en-US"/>
          </a:p>
        </p:txBody>
      </p:sp>
    </p:spTree>
    <p:extLst>
      <p:ext uri="{BB962C8B-B14F-4D97-AF65-F5344CB8AC3E}">
        <p14:creationId xmlns:p14="http://schemas.microsoft.com/office/powerpoint/2010/main" val="2959779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E69E39-42B1-4505-9BDF-8EC2CD8948A6}" type="slidenum">
              <a:rPr lang="en-US"/>
              <a:pPr eaLnBrk="1" hangingPunct="1"/>
              <a:t>22</a:t>
            </a:fld>
            <a:endParaRPr lang="en-US"/>
          </a:p>
        </p:txBody>
      </p:sp>
      <p:pic>
        <p:nvPicPr>
          <p:cNvPr id="29701" name="Picture 2" descr="5A-23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8387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0" name="AutoShape 4"/>
          <p:cNvSpPr>
            <a:spLocks noChangeArrowheads="1"/>
          </p:cNvSpPr>
          <p:nvPr/>
        </p:nvSpPr>
        <p:spPr bwMode="auto">
          <a:xfrm>
            <a:off x="5105400" y="1524000"/>
            <a:ext cx="2362200" cy="1066800"/>
          </a:xfrm>
          <a:prstGeom prst="wedgeEllipseCallout">
            <a:avLst>
              <a:gd name="adj1" fmla="val -66801"/>
              <a:gd name="adj2" fmla="val 38690"/>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causes the arms to turn</a:t>
            </a:r>
            <a:r>
              <a:rPr lang="en-US" altLang="zh-CN" sz="1600" b="1">
                <a:solidFill>
                  <a:schemeClr val="bg1"/>
                </a:solidFill>
                <a:ea typeface="宋体" pitchFamily="2" charset="-122"/>
              </a:rPr>
              <a:t> </a:t>
            </a:r>
            <a:r>
              <a:rPr lang="en-US" altLang="zh-CN" sz="1600" b="1">
                <a:solidFill>
                  <a:srgbClr val="CC0000"/>
                </a:solidFill>
                <a:ea typeface="宋体" pitchFamily="2" charset="-122"/>
              </a:rPr>
              <a:t>?</a:t>
            </a:r>
          </a:p>
        </p:txBody>
      </p:sp>
      <p:sp>
        <p:nvSpPr>
          <p:cNvPr id="29703" name="Rectangle 5"/>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a:solidFill>
                  <a:srgbClr val="3333FF"/>
                </a:solidFill>
                <a:ea typeface="宋体" pitchFamily="2" charset="-122"/>
              </a:rPr>
              <a:t>5A-23 Electric Wind</a:t>
            </a:r>
          </a:p>
        </p:txBody>
      </p:sp>
      <p:sp>
        <p:nvSpPr>
          <p:cNvPr id="142342" name="Rectangle 6"/>
          <p:cNvSpPr>
            <a:spLocks noChangeArrowheads="1"/>
          </p:cNvSpPr>
          <p:nvPr/>
        </p:nvSpPr>
        <p:spPr bwMode="auto">
          <a:xfrm>
            <a:off x="457200" y="4800600"/>
            <a:ext cx="8534400" cy="12954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altLang="zh-CN" sz="2000" b="1" dirty="0">
                <a:solidFill>
                  <a:schemeClr val="bg1"/>
                </a:solidFill>
                <a:ea typeface="宋体" pitchFamily="2" charset="-122"/>
              </a:rPr>
              <a:t>The “wind” can be indirectly seen by the extinguishing of a candle. Before lighting strikes there is charge build up and lightning conductors have sharp tips to “attract” the lightning. The sun also has large electric and magnetic fields and emits the “solar wind”</a:t>
            </a:r>
          </a:p>
        </p:txBody>
      </p:sp>
      <p:sp>
        <p:nvSpPr>
          <p:cNvPr id="29705" name="Text Box 7"/>
          <p:cNvSpPr txBox="1">
            <a:spLocks noChangeArrowheads="1"/>
          </p:cNvSpPr>
          <p:nvPr/>
        </p:nvSpPr>
        <p:spPr bwMode="auto">
          <a:xfrm>
            <a:off x="304800" y="990600"/>
            <a:ext cx="8153400" cy="3365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600" b="1">
                <a:solidFill>
                  <a:srgbClr val="669900"/>
                </a:solidFill>
                <a:ea typeface="宋体" pitchFamily="2" charset="-122"/>
              </a:rPr>
              <a:t>The emittance of electrically charged particles from highly charged object</a:t>
            </a:r>
          </a:p>
        </p:txBody>
      </p:sp>
      <p:sp>
        <p:nvSpPr>
          <p:cNvPr id="142344" name="Text Box 8"/>
          <p:cNvSpPr txBox="1">
            <a:spLocks noChangeArrowheads="1"/>
          </p:cNvSpPr>
          <p:nvPr/>
        </p:nvSpPr>
        <p:spPr bwMode="auto">
          <a:xfrm>
            <a:off x="533400" y="3657600"/>
            <a:ext cx="8077200" cy="925513"/>
          </a:xfrm>
          <a:prstGeom prst="rect">
            <a:avLst/>
          </a:prstGeom>
          <a:solidFill>
            <a:srgbClr val="CCFFCC"/>
          </a:solidFill>
          <a:ln w="9525">
            <a:solidFill>
              <a:srgbClr val="FFC1C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FF3300"/>
                </a:solidFill>
              </a:rPr>
              <a:t>The metal arms are charged by an electrostatic generator and the forces are greatest at the tips so charged particles are driven off by repulsion. Conservation of momentum makes the arms turn in the “electric wind”</a:t>
            </a:r>
          </a:p>
        </p:txBody>
      </p:sp>
    </p:spTree>
    <p:extLst>
      <p:ext uri="{BB962C8B-B14F-4D97-AF65-F5344CB8AC3E}">
        <p14:creationId xmlns:p14="http://schemas.microsoft.com/office/powerpoint/2010/main" val="111122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altLang="ja-JP" b="1" dirty="0">
                <a:solidFill>
                  <a:srgbClr val="FF0000"/>
                </a:solidFill>
                <a:ea typeface="ＭＳ Ｐゴシック" pitchFamily="34" charset="-128"/>
              </a:rPr>
              <a:t>Gauss’s Law: Qualitative Statement</a:t>
            </a:r>
          </a:p>
        </p:txBody>
      </p:sp>
      <p:sp>
        <p:nvSpPr>
          <p:cNvPr id="8195" name="Text Box 3"/>
          <p:cNvSpPr txBox="1">
            <a:spLocks noChangeArrowheads="1"/>
          </p:cNvSpPr>
          <p:nvPr/>
        </p:nvSpPr>
        <p:spPr bwMode="auto">
          <a:xfrm>
            <a:off x="990600" y="1143000"/>
            <a:ext cx="7848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buFont typeface="Wingdings" pitchFamily="2" charset="2"/>
              <a:buChar char="§"/>
            </a:pPr>
            <a:r>
              <a:rPr lang="ja-JP" altLang="en-US" sz="2400" b="0">
                <a:solidFill>
                  <a:schemeClr val="tx1"/>
                </a:solidFill>
                <a:ea typeface="ＭＳ Ｐゴシック" pitchFamily="34" charset="-128"/>
              </a:rPr>
              <a:t> </a:t>
            </a:r>
            <a:r>
              <a:rPr lang="en-US" altLang="ja-JP" sz="2400" b="0" i="0">
                <a:solidFill>
                  <a:schemeClr val="tx1"/>
                </a:solidFill>
                <a:ea typeface="ＭＳ Ｐゴシック" pitchFamily="34" charset="-128"/>
              </a:rPr>
              <a:t>Form any </a:t>
            </a:r>
            <a:r>
              <a:rPr lang="en-US" altLang="ja-JP" sz="2400">
                <a:solidFill>
                  <a:schemeClr val="tx1"/>
                </a:solidFill>
                <a:ea typeface="ＭＳ Ｐゴシック" pitchFamily="34" charset="-128"/>
              </a:rPr>
              <a:t>closed surface</a:t>
            </a:r>
            <a:r>
              <a:rPr lang="en-US" altLang="ja-JP" sz="2400" b="0" i="0">
                <a:solidFill>
                  <a:schemeClr val="tx1"/>
                </a:solidFill>
                <a:ea typeface="ＭＳ Ｐゴシック" pitchFamily="34" charset="-128"/>
              </a:rPr>
              <a:t> around charges</a:t>
            </a:r>
          </a:p>
          <a:p>
            <a:pPr>
              <a:spcBef>
                <a:spcPct val="50000"/>
              </a:spcBef>
              <a:buFont typeface="Wingdings" pitchFamily="2" charset="2"/>
              <a:buChar char="§"/>
            </a:pPr>
            <a:r>
              <a:rPr lang="en-US" altLang="ja-JP" sz="2400" b="0" i="0">
                <a:solidFill>
                  <a:schemeClr val="tx1"/>
                </a:solidFill>
                <a:ea typeface="ＭＳ Ｐゴシック" pitchFamily="34" charset="-128"/>
              </a:rPr>
              <a:t> Count the number of electric field lines coming through the surface, those </a:t>
            </a:r>
            <a:r>
              <a:rPr lang="en-US" altLang="ja-JP" sz="2400">
                <a:solidFill>
                  <a:schemeClr val="tx1"/>
                </a:solidFill>
                <a:ea typeface="ＭＳ Ｐゴシック" pitchFamily="34" charset="-128"/>
              </a:rPr>
              <a:t>outward as positive</a:t>
            </a:r>
            <a:r>
              <a:rPr lang="en-US" altLang="ja-JP" sz="2400" b="0" i="0">
                <a:solidFill>
                  <a:schemeClr val="tx1"/>
                </a:solidFill>
                <a:ea typeface="ＭＳ Ｐゴシック" pitchFamily="34" charset="-128"/>
              </a:rPr>
              <a:t> and inward as negative.</a:t>
            </a:r>
          </a:p>
          <a:p>
            <a:pPr>
              <a:spcBef>
                <a:spcPct val="50000"/>
              </a:spcBef>
              <a:buFont typeface="Wingdings" pitchFamily="2" charset="2"/>
              <a:buChar char="§"/>
            </a:pPr>
            <a:r>
              <a:rPr lang="en-US" altLang="ja-JP" sz="2400" b="0" i="0">
                <a:solidFill>
                  <a:schemeClr val="tx1"/>
                </a:solidFill>
                <a:ea typeface="ＭＳ Ｐゴシック" pitchFamily="34" charset="-128"/>
              </a:rPr>
              <a:t> Then </a:t>
            </a:r>
            <a:r>
              <a:rPr lang="en-US" altLang="ja-JP" sz="2400" i="0">
                <a:solidFill>
                  <a:schemeClr val="hlink"/>
                </a:solidFill>
                <a:ea typeface="ＭＳ Ｐゴシック" pitchFamily="34" charset="-128"/>
              </a:rPr>
              <a:t>the </a:t>
            </a:r>
            <a:r>
              <a:rPr lang="en-US" altLang="ja-JP" sz="2400">
                <a:solidFill>
                  <a:schemeClr val="hlink"/>
                </a:solidFill>
                <a:ea typeface="ＭＳ Ｐゴシック" pitchFamily="34" charset="-128"/>
              </a:rPr>
              <a:t>net</a:t>
            </a:r>
            <a:r>
              <a:rPr lang="en-US" altLang="ja-JP" sz="2400" i="0">
                <a:solidFill>
                  <a:schemeClr val="hlink"/>
                </a:solidFill>
                <a:ea typeface="ＭＳ Ｐゴシック" pitchFamily="34" charset="-128"/>
              </a:rPr>
              <a:t> number of lines is proportional to the </a:t>
            </a:r>
            <a:r>
              <a:rPr lang="en-US" altLang="ja-JP" sz="2400">
                <a:solidFill>
                  <a:schemeClr val="hlink"/>
                </a:solidFill>
                <a:ea typeface="ＭＳ Ｐゴシック" pitchFamily="34" charset="-128"/>
              </a:rPr>
              <a:t>net</a:t>
            </a:r>
            <a:r>
              <a:rPr lang="en-US" altLang="ja-JP" sz="2400" i="0">
                <a:solidFill>
                  <a:schemeClr val="hlink"/>
                </a:solidFill>
                <a:ea typeface="ＭＳ Ｐゴシック" pitchFamily="34" charset="-128"/>
              </a:rPr>
              <a:t> charges enclosed in the surface</a:t>
            </a:r>
            <a:r>
              <a:rPr lang="en-US" altLang="ja-JP" sz="2400" b="0" i="0">
                <a:solidFill>
                  <a:schemeClr val="tx1"/>
                </a:solidFill>
                <a:ea typeface="ＭＳ Ｐゴシック" pitchFamily="34" charset="-128"/>
              </a:rPr>
              <a:t>.</a:t>
            </a:r>
          </a:p>
        </p:txBody>
      </p:sp>
      <p:pic>
        <p:nvPicPr>
          <p:cNvPr id="8196" name="Picture 4" descr="figure-22-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81400"/>
            <a:ext cx="294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figure-22-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657600"/>
            <a:ext cx="28813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Freeform 6"/>
          <p:cNvSpPr>
            <a:spLocks/>
          </p:cNvSpPr>
          <p:nvPr/>
        </p:nvSpPr>
        <p:spPr bwMode="auto">
          <a:xfrm>
            <a:off x="2765425" y="4691063"/>
            <a:ext cx="1011238" cy="849312"/>
          </a:xfrm>
          <a:custGeom>
            <a:avLst/>
            <a:gdLst>
              <a:gd name="T0" fmla="*/ 2147483647 w 637"/>
              <a:gd name="T1" fmla="*/ 2147483647 h 535"/>
              <a:gd name="T2" fmla="*/ 2147483647 w 637"/>
              <a:gd name="T3" fmla="*/ 2147483647 h 535"/>
              <a:gd name="T4" fmla="*/ 2147483647 w 637"/>
              <a:gd name="T5" fmla="*/ 2147483647 h 535"/>
              <a:gd name="T6" fmla="*/ 2147483647 w 637"/>
              <a:gd name="T7" fmla="*/ 2147483647 h 535"/>
              <a:gd name="T8" fmla="*/ 2147483647 w 637"/>
              <a:gd name="T9" fmla="*/ 2147483647 h 535"/>
              <a:gd name="T10" fmla="*/ 2147483647 w 637"/>
              <a:gd name="T11" fmla="*/ 2147483647 h 535"/>
              <a:gd name="T12" fmla="*/ 2147483647 w 637"/>
              <a:gd name="T13" fmla="*/ 2147483647 h 535"/>
              <a:gd name="T14" fmla="*/ 2147483647 w 637"/>
              <a:gd name="T15" fmla="*/ 2147483647 h 535"/>
              <a:gd name="T16" fmla="*/ 2147483647 w 637"/>
              <a:gd name="T17" fmla="*/ 2147483647 h 535"/>
              <a:gd name="T18" fmla="*/ 2147483647 w 637"/>
              <a:gd name="T19" fmla="*/ 2147483647 h 535"/>
              <a:gd name="T20" fmla="*/ 0 w 637"/>
              <a:gd name="T21" fmla="*/ 2147483647 h 535"/>
              <a:gd name="T22" fmla="*/ 2147483647 w 637"/>
              <a:gd name="T23" fmla="*/ 2147483647 h 535"/>
              <a:gd name="T24" fmla="*/ 2147483647 w 637"/>
              <a:gd name="T25" fmla="*/ 2147483647 h 535"/>
              <a:gd name="T26" fmla="*/ 2147483647 w 637"/>
              <a:gd name="T27" fmla="*/ 2147483647 h 535"/>
              <a:gd name="T28" fmla="*/ 2147483647 w 637"/>
              <a:gd name="T29" fmla="*/ 2147483647 h 535"/>
              <a:gd name="T30" fmla="*/ 2147483647 w 637"/>
              <a:gd name="T31" fmla="*/ 2147483647 h 535"/>
              <a:gd name="T32" fmla="*/ 2147483647 w 637"/>
              <a:gd name="T33" fmla="*/ 2147483647 h 535"/>
              <a:gd name="T34" fmla="*/ 2147483647 w 637"/>
              <a:gd name="T35" fmla="*/ 0 h 535"/>
              <a:gd name="T36" fmla="*/ 2147483647 w 637"/>
              <a:gd name="T37" fmla="*/ 2147483647 h 535"/>
              <a:gd name="T38" fmla="*/ 2147483647 w 637"/>
              <a:gd name="T39" fmla="*/ 2147483647 h 535"/>
              <a:gd name="T40" fmla="*/ 2147483647 w 637"/>
              <a:gd name="T41" fmla="*/ 2147483647 h 535"/>
              <a:gd name="T42" fmla="*/ 2147483647 w 637"/>
              <a:gd name="T43" fmla="*/ 2147483647 h 535"/>
              <a:gd name="T44" fmla="*/ 2147483647 w 637"/>
              <a:gd name="T45" fmla="*/ 2147483647 h 535"/>
              <a:gd name="T46" fmla="*/ 2147483647 w 637"/>
              <a:gd name="T47" fmla="*/ 2147483647 h 535"/>
              <a:gd name="T48" fmla="*/ 2147483647 w 637"/>
              <a:gd name="T49" fmla="*/ 2147483647 h 5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7"/>
              <a:gd name="T76" fmla="*/ 0 h 535"/>
              <a:gd name="T77" fmla="*/ 637 w 637"/>
              <a:gd name="T78" fmla="*/ 535 h 53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7" h="535">
                <a:moveTo>
                  <a:pt x="569" y="332"/>
                </a:moveTo>
                <a:cubicBezTo>
                  <a:pt x="545" y="339"/>
                  <a:pt x="529" y="345"/>
                  <a:pt x="508" y="359"/>
                </a:cubicBezTo>
                <a:cubicBezTo>
                  <a:pt x="490" y="385"/>
                  <a:pt x="473" y="431"/>
                  <a:pt x="454" y="454"/>
                </a:cubicBezTo>
                <a:cubicBezTo>
                  <a:pt x="449" y="460"/>
                  <a:pt x="439" y="462"/>
                  <a:pt x="433" y="467"/>
                </a:cubicBezTo>
                <a:cubicBezTo>
                  <a:pt x="388" y="507"/>
                  <a:pt x="390" y="518"/>
                  <a:pt x="338" y="535"/>
                </a:cubicBezTo>
                <a:cubicBezTo>
                  <a:pt x="311" y="533"/>
                  <a:pt x="284" y="532"/>
                  <a:pt x="257" y="528"/>
                </a:cubicBezTo>
                <a:cubicBezTo>
                  <a:pt x="217" y="522"/>
                  <a:pt x="247" y="503"/>
                  <a:pt x="189" y="487"/>
                </a:cubicBezTo>
                <a:cubicBezTo>
                  <a:pt x="173" y="483"/>
                  <a:pt x="158" y="478"/>
                  <a:pt x="142" y="474"/>
                </a:cubicBezTo>
                <a:cubicBezTo>
                  <a:pt x="116" y="455"/>
                  <a:pt x="97" y="450"/>
                  <a:pt x="67" y="440"/>
                </a:cubicBezTo>
                <a:cubicBezTo>
                  <a:pt x="28" y="411"/>
                  <a:pt x="43" y="402"/>
                  <a:pt x="20" y="365"/>
                </a:cubicBezTo>
                <a:cubicBezTo>
                  <a:pt x="13" y="337"/>
                  <a:pt x="5" y="312"/>
                  <a:pt x="0" y="284"/>
                </a:cubicBezTo>
                <a:cubicBezTo>
                  <a:pt x="2" y="273"/>
                  <a:pt x="1" y="260"/>
                  <a:pt x="6" y="250"/>
                </a:cubicBezTo>
                <a:cubicBezTo>
                  <a:pt x="38" y="180"/>
                  <a:pt x="37" y="207"/>
                  <a:pt x="88" y="176"/>
                </a:cubicBezTo>
                <a:cubicBezTo>
                  <a:pt x="102" y="168"/>
                  <a:pt x="115" y="158"/>
                  <a:pt x="128" y="149"/>
                </a:cubicBezTo>
                <a:cubicBezTo>
                  <a:pt x="135" y="144"/>
                  <a:pt x="149" y="135"/>
                  <a:pt x="149" y="135"/>
                </a:cubicBezTo>
                <a:cubicBezTo>
                  <a:pt x="167" y="107"/>
                  <a:pt x="192" y="92"/>
                  <a:pt x="223" y="81"/>
                </a:cubicBezTo>
                <a:cubicBezTo>
                  <a:pt x="254" y="51"/>
                  <a:pt x="297" y="28"/>
                  <a:pt x="338" y="13"/>
                </a:cubicBezTo>
                <a:cubicBezTo>
                  <a:pt x="351" y="8"/>
                  <a:pt x="379" y="0"/>
                  <a:pt x="379" y="0"/>
                </a:cubicBezTo>
                <a:cubicBezTo>
                  <a:pt x="402" y="2"/>
                  <a:pt x="425" y="1"/>
                  <a:pt x="447" y="6"/>
                </a:cubicBezTo>
                <a:cubicBezTo>
                  <a:pt x="478" y="13"/>
                  <a:pt x="489" y="58"/>
                  <a:pt x="501" y="81"/>
                </a:cubicBezTo>
                <a:cubicBezTo>
                  <a:pt x="526" y="128"/>
                  <a:pt x="544" y="144"/>
                  <a:pt x="596" y="155"/>
                </a:cubicBezTo>
                <a:cubicBezTo>
                  <a:pt x="628" y="177"/>
                  <a:pt x="613" y="161"/>
                  <a:pt x="630" y="210"/>
                </a:cubicBezTo>
                <a:cubicBezTo>
                  <a:pt x="632" y="217"/>
                  <a:pt x="637" y="230"/>
                  <a:pt x="637" y="230"/>
                </a:cubicBezTo>
                <a:cubicBezTo>
                  <a:pt x="630" y="271"/>
                  <a:pt x="630" y="282"/>
                  <a:pt x="596" y="304"/>
                </a:cubicBezTo>
                <a:cubicBezTo>
                  <a:pt x="579" y="329"/>
                  <a:pt x="589" y="321"/>
                  <a:pt x="569" y="332"/>
                </a:cubicBezTo>
                <a:close/>
              </a:path>
            </a:pathLst>
          </a:cu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199" name="Freeform 7"/>
          <p:cNvSpPr>
            <a:spLocks/>
          </p:cNvSpPr>
          <p:nvPr/>
        </p:nvSpPr>
        <p:spPr bwMode="auto">
          <a:xfrm>
            <a:off x="1612900" y="4700588"/>
            <a:ext cx="968375" cy="785812"/>
          </a:xfrm>
          <a:custGeom>
            <a:avLst/>
            <a:gdLst>
              <a:gd name="T0" fmla="*/ 2147483647 w 610"/>
              <a:gd name="T1" fmla="*/ 2147483647 h 495"/>
              <a:gd name="T2" fmla="*/ 2147483647 w 610"/>
              <a:gd name="T3" fmla="*/ 2147483647 h 495"/>
              <a:gd name="T4" fmla="*/ 2147483647 w 610"/>
              <a:gd name="T5" fmla="*/ 2147483647 h 495"/>
              <a:gd name="T6" fmla="*/ 0 w 610"/>
              <a:gd name="T7" fmla="*/ 2147483647 h 495"/>
              <a:gd name="T8" fmla="*/ 2147483647 w 610"/>
              <a:gd name="T9" fmla="*/ 2147483647 h 495"/>
              <a:gd name="T10" fmla="*/ 2147483647 w 610"/>
              <a:gd name="T11" fmla="*/ 2147483647 h 495"/>
              <a:gd name="T12" fmla="*/ 2147483647 w 610"/>
              <a:gd name="T13" fmla="*/ 0 h 495"/>
              <a:gd name="T14" fmla="*/ 2147483647 w 610"/>
              <a:gd name="T15" fmla="*/ 2147483647 h 495"/>
              <a:gd name="T16" fmla="*/ 2147483647 w 610"/>
              <a:gd name="T17" fmla="*/ 2147483647 h 495"/>
              <a:gd name="T18" fmla="*/ 2147483647 w 610"/>
              <a:gd name="T19" fmla="*/ 2147483647 h 495"/>
              <a:gd name="T20" fmla="*/ 2147483647 w 610"/>
              <a:gd name="T21" fmla="*/ 2147483647 h 495"/>
              <a:gd name="T22" fmla="*/ 2147483647 w 610"/>
              <a:gd name="T23" fmla="*/ 2147483647 h 495"/>
              <a:gd name="T24" fmla="*/ 2147483647 w 610"/>
              <a:gd name="T25" fmla="*/ 2147483647 h 495"/>
              <a:gd name="T26" fmla="*/ 2147483647 w 610"/>
              <a:gd name="T27" fmla="*/ 2147483647 h 495"/>
              <a:gd name="T28" fmla="*/ 2147483647 w 610"/>
              <a:gd name="T29" fmla="*/ 2147483647 h 495"/>
              <a:gd name="T30" fmla="*/ 2147483647 w 610"/>
              <a:gd name="T31" fmla="*/ 2147483647 h 4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10"/>
              <a:gd name="T49" fmla="*/ 0 h 495"/>
              <a:gd name="T50" fmla="*/ 610 w 610"/>
              <a:gd name="T51" fmla="*/ 495 h 4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10" h="495">
                <a:moveTo>
                  <a:pt x="231" y="495"/>
                </a:moveTo>
                <a:cubicBezTo>
                  <a:pt x="193" y="485"/>
                  <a:pt x="160" y="470"/>
                  <a:pt x="122" y="461"/>
                </a:cubicBezTo>
                <a:cubicBezTo>
                  <a:pt x="99" y="446"/>
                  <a:pt x="74" y="436"/>
                  <a:pt x="48" y="427"/>
                </a:cubicBezTo>
                <a:cubicBezTo>
                  <a:pt x="19" y="398"/>
                  <a:pt x="10" y="370"/>
                  <a:pt x="0" y="332"/>
                </a:cubicBezTo>
                <a:cubicBezTo>
                  <a:pt x="5" y="291"/>
                  <a:pt x="2" y="249"/>
                  <a:pt x="14" y="210"/>
                </a:cubicBezTo>
                <a:cubicBezTo>
                  <a:pt x="38" y="132"/>
                  <a:pt x="161" y="72"/>
                  <a:pt x="231" y="48"/>
                </a:cubicBezTo>
                <a:cubicBezTo>
                  <a:pt x="277" y="2"/>
                  <a:pt x="254" y="13"/>
                  <a:pt x="292" y="0"/>
                </a:cubicBezTo>
                <a:cubicBezTo>
                  <a:pt x="375" y="7"/>
                  <a:pt x="360" y="10"/>
                  <a:pt x="421" y="27"/>
                </a:cubicBezTo>
                <a:cubicBezTo>
                  <a:pt x="466" y="58"/>
                  <a:pt x="472" y="107"/>
                  <a:pt x="502" y="149"/>
                </a:cubicBezTo>
                <a:cubicBezTo>
                  <a:pt x="519" y="201"/>
                  <a:pt x="493" y="138"/>
                  <a:pt x="570" y="197"/>
                </a:cubicBezTo>
                <a:cubicBezTo>
                  <a:pt x="583" y="207"/>
                  <a:pt x="597" y="237"/>
                  <a:pt x="597" y="237"/>
                </a:cubicBezTo>
                <a:cubicBezTo>
                  <a:pt x="598" y="239"/>
                  <a:pt x="610" y="275"/>
                  <a:pt x="610" y="278"/>
                </a:cubicBezTo>
                <a:cubicBezTo>
                  <a:pt x="610" y="442"/>
                  <a:pt x="604" y="410"/>
                  <a:pt x="448" y="427"/>
                </a:cubicBezTo>
                <a:cubicBezTo>
                  <a:pt x="428" y="447"/>
                  <a:pt x="401" y="486"/>
                  <a:pt x="373" y="495"/>
                </a:cubicBezTo>
                <a:cubicBezTo>
                  <a:pt x="327" y="490"/>
                  <a:pt x="287" y="482"/>
                  <a:pt x="244" y="468"/>
                </a:cubicBezTo>
                <a:cubicBezTo>
                  <a:pt x="202" y="475"/>
                  <a:pt x="218" y="475"/>
                  <a:pt x="197" y="475"/>
                </a:cubicBezTo>
              </a:path>
            </a:pathLst>
          </a:custGeom>
          <a:noFill/>
          <a:ln w="25400">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0" name="Oval 8"/>
          <p:cNvSpPr>
            <a:spLocks noChangeArrowheads="1"/>
          </p:cNvSpPr>
          <p:nvPr/>
        </p:nvSpPr>
        <p:spPr bwMode="auto">
          <a:xfrm>
            <a:off x="6781800" y="4800600"/>
            <a:ext cx="639763" cy="609600"/>
          </a:xfrm>
          <a:prstGeom prst="ellipse">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1" name="Oval 9"/>
          <p:cNvSpPr>
            <a:spLocks noChangeArrowheads="1"/>
          </p:cNvSpPr>
          <p:nvPr/>
        </p:nvSpPr>
        <p:spPr bwMode="auto">
          <a:xfrm>
            <a:off x="5867400" y="4648200"/>
            <a:ext cx="838200" cy="7620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 name="Slide Number Placeholder 1"/>
          <p:cNvSpPr>
            <a:spLocks noGrp="1"/>
          </p:cNvSpPr>
          <p:nvPr>
            <p:ph type="sldNum" sz="quarter" idx="12"/>
          </p:nvPr>
        </p:nvSpPr>
        <p:spPr/>
        <p:txBody>
          <a:bodyPr/>
          <a:lstStyle/>
          <a:p>
            <a:fld id="{2B36BB2C-8987-42F9-9B1D-A85D2B4196C1}" type="slidenum">
              <a:rPr lang="en-US" smtClean="0"/>
              <a:t>23</a:t>
            </a:fld>
            <a:endParaRPr lang="en-US"/>
          </a:p>
        </p:txBody>
      </p:sp>
    </p:spTree>
    <p:extLst>
      <p:ext uri="{BB962C8B-B14F-4D97-AF65-F5344CB8AC3E}">
        <p14:creationId xmlns:p14="http://schemas.microsoft.com/office/powerpoint/2010/main" val="491849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ausse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113" t="54286" r="51355"/>
          <a:stretch>
            <a:fillRect/>
          </a:stretch>
        </p:blipFill>
        <p:spPr bwMode="auto">
          <a:xfrm>
            <a:off x="914400" y="990600"/>
            <a:ext cx="250825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a:xfrm>
            <a:off x="533400" y="33528"/>
            <a:ext cx="8229600" cy="639762"/>
          </a:xfrm>
        </p:spPr>
        <p:txBody>
          <a:bodyPr>
            <a:normAutofit/>
          </a:bodyPr>
          <a:lstStyle/>
          <a:p>
            <a:r>
              <a:rPr lang="en-US" altLang="ja-JP" sz="3000" b="1" dirty="0">
                <a:solidFill>
                  <a:srgbClr val="FF0000"/>
                </a:solidFill>
                <a:ea typeface="ＭＳ Ｐゴシック" pitchFamily="34" charset="-128"/>
              </a:rPr>
              <a:t>Uniformly charged conductor</a:t>
            </a:r>
            <a:r>
              <a:rPr lang="en-US" altLang="ja-JP" sz="3000" b="1" i="1" dirty="0">
                <a:solidFill>
                  <a:srgbClr val="FF0000"/>
                </a:solidFill>
                <a:ea typeface="ＭＳ Ｐゴシック" pitchFamily="34" charset="-128"/>
              </a:rPr>
              <a:t> </a:t>
            </a:r>
            <a:r>
              <a:rPr lang="en-US" altLang="ja-JP" sz="3000" b="1" dirty="0">
                <a:solidFill>
                  <a:srgbClr val="FF0000"/>
                </a:solidFill>
                <a:ea typeface="ＭＳ Ｐゴシック" pitchFamily="34" charset="-128"/>
              </a:rPr>
              <a:t>shell: Inside</a:t>
            </a:r>
          </a:p>
        </p:txBody>
      </p:sp>
      <p:grpSp>
        <p:nvGrpSpPr>
          <p:cNvPr id="10244" name="Group 4"/>
          <p:cNvGrpSpPr>
            <a:grpSpLocks/>
          </p:cNvGrpSpPr>
          <p:nvPr/>
        </p:nvGrpSpPr>
        <p:grpSpPr bwMode="auto">
          <a:xfrm>
            <a:off x="3962400" y="701675"/>
            <a:ext cx="4470400" cy="3679826"/>
            <a:chOff x="2496" y="624"/>
            <a:chExt cx="2816" cy="2318"/>
          </a:xfrm>
        </p:grpSpPr>
        <p:sp>
          <p:nvSpPr>
            <p:cNvPr id="10255" name="Text Box 5"/>
            <p:cNvSpPr txBox="1">
              <a:spLocks noChangeArrowheads="1"/>
            </p:cNvSpPr>
            <p:nvPr/>
          </p:nvSpPr>
          <p:spPr bwMode="auto">
            <a:xfrm>
              <a:off x="2544" y="624"/>
              <a:ext cx="2610"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buFontTx/>
                <a:buChar char="•"/>
              </a:pPr>
              <a:r>
                <a:rPr lang="ja-JP" altLang="en-US" sz="2400" i="0" dirty="0">
                  <a:solidFill>
                    <a:schemeClr val="tx1"/>
                  </a:solidFill>
                  <a:ea typeface="ＭＳ Ｐゴシック" pitchFamily="34" charset="-128"/>
                </a:rPr>
                <a:t> </a:t>
              </a:r>
              <a:r>
                <a:rPr lang="en-US" altLang="ja-JP" sz="2400" b="0" i="0" dirty="0">
                  <a:solidFill>
                    <a:schemeClr val="tx1"/>
                  </a:solidFill>
                  <a:ea typeface="ＭＳ Ｐゴシック" pitchFamily="34" charset="-128"/>
                </a:rPr>
                <a:t>By symmetry, the electric field</a:t>
              </a:r>
            </a:p>
            <a:p>
              <a:r>
                <a:rPr lang="en-US" altLang="ja-JP" sz="2400" b="0" i="0" dirty="0">
                  <a:solidFill>
                    <a:schemeClr val="tx1"/>
                  </a:solidFill>
                  <a:ea typeface="ＭＳ Ｐゴシック" pitchFamily="34" charset="-128"/>
                </a:rPr>
                <a:t>must only depend on r and is</a:t>
              </a:r>
            </a:p>
            <a:p>
              <a:r>
                <a:rPr lang="en-US" altLang="ja-JP" sz="2400" b="0" i="0" dirty="0">
                  <a:solidFill>
                    <a:schemeClr val="tx1"/>
                  </a:solidFill>
                  <a:ea typeface="ＭＳ Ｐゴシック" pitchFamily="34" charset="-128"/>
                </a:rPr>
                <a:t>along a radial line everywhere.</a:t>
              </a:r>
              <a:r>
                <a:rPr lang="en-US" altLang="ja-JP" sz="2400" b="0" dirty="0">
                  <a:solidFill>
                    <a:schemeClr val="tx1"/>
                  </a:solidFill>
                  <a:ea typeface="ＭＳ Ｐゴシック" pitchFamily="34" charset="-128"/>
                </a:rPr>
                <a:t> </a:t>
              </a:r>
              <a:endParaRPr lang="en-US" altLang="ja-JP" sz="2400" b="0" i="0" dirty="0">
                <a:solidFill>
                  <a:schemeClr val="tx1"/>
                </a:solidFill>
                <a:ea typeface="ＭＳ Ｐゴシック" pitchFamily="34" charset="-128"/>
              </a:endParaRPr>
            </a:p>
          </p:txBody>
        </p:sp>
        <p:sp>
          <p:nvSpPr>
            <p:cNvPr id="10256" name="Text Box 6"/>
            <p:cNvSpPr txBox="1">
              <a:spLocks noChangeArrowheads="1"/>
            </p:cNvSpPr>
            <p:nvPr/>
          </p:nvSpPr>
          <p:spPr bwMode="auto">
            <a:xfrm>
              <a:off x="2496" y="1488"/>
              <a:ext cx="2816"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buFontTx/>
                <a:buChar char="•"/>
              </a:pPr>
              <a:r>
                <a:rPr lang="ja-JP" altLang="en-US" sz="2400" b="0" i="0" dirty="0">
                  <a:solidFill>
                    <a:schemeClr val="tx1"/>
                  </a:solidFill>
                  <a:ea typeface="ＭＳ Ｐゴシック" pitchFamily="34" charset="-128"/>
                </a:rPr>
                <a:t> </a:t>
              </a:r>
              <a:r>
                <a:rPr lang="en-US" altLang="ja-JP" sz="2400" b="0" i="0" dirty="0">
                  <a:solidFill>
                    <a:schemeClr val="tx1"/>
                  </a:solidFill>
                  <a:ea typeface="ＭＳ Ｐゴシック" pitchFamily="34" charset="-128"/>
                </a:rPr>
                <a:t>Apply Gauss’s law to the blue surface</a:t>
              </a:r>
              <a:r>
                <a:rPr lang="en-US" altLang="ja-JP" sz="2400" b="0" baseline="-25000" dirty="0">
                  <a:solidFill>
                    <a:schemeClr val="tx1"/>
                  </a:solidFill>
                  <a:ea typeface="ＭＳ Ｐゴシック" pitchFamily="34" charset="-128"/>
                </a:rPr>
                <a:t> </a:t>
              </a:r>
              <a:r>
                <a:rPr lang="en-US" altLang="ja-JP" sz="2400" b="0" dirty="0">
                  <a:solidFill>
                    <a:schemeClr val="tx1"/>
                  </a:solidFill>
                  <a:ea typeface="ＭＳ Ｐゴシック" pitchFamily="34" charset="-128"/>
                </a:rPr>
                <a:t>, </a:t>
              </a:r>
              <a:r>
                <a:rPr lang="en-US" altLang="ja-JP" sz="2400" b="0" i="0" dirty="0">
                  <a:solidFill>
                    <a:schemeClr val="tx1"/>
                  </a:solidFill>
                  <a:ea typeface="ＭＳ Ｐゴシック" pitchFamily="34" charset="-128"/>
                </a:rPr>
                <a:t>we get </a:t>
              </a:r>
              <a:r>
                <a:rPr lang="en-US" altLang="ja-JP" sz="2400" dirty="0">
                  <a:solidFill>
                    <a:schemeClr val="tx1"/>
                  </a:solidFill>
                  <a:ea typeface="ＭＳ Ｐゴシック" pitchFamily="34" charset="-128"/>
                </a:rPr>
                <a:t>E = 0</a:t>
              </a:r>
              <a:r>
                <a:rPr lang="en-US" altLang="ja-JP" sz="2400" b="0" i="0" dirty="0">
                  <a:solidFill>
                    <a:schemeClr val="tx1"/>
                  </a:solidFill>
                  <a:ea typeface="ＭＳ Ｐゴシック" pitchFamily="34" charset="-128"/>
                </a:rPr>
                <a:t>.</a:t>
              </a:r>
            </a:p>
            <a:p>
              <a:pPr>
                <a:buFontTx/>
                <a:buChar char="•"/>
              </a:pPr>
              <a:endParaRPr lang="en-US" altLang="ja-JP" sz="2400" b="0" i="0" dirty="0">
                <a:solidFill>
                  <a:schemeClr val="tx1"/>
                </a:solidFill>
                <a:ea typeface="ＭＳ Ｐゴシック" pitchFamily="34" charset="-128"/>
              </a:endParaRPr>
            </a:p>
            <a:p>
              <a:pPr>
                <a:buFontTx/>
                <a:buChar char="•"/>
              </a:pPr>
              <a:r>
                <a:rPr lang="en-US" altLang="ja-JP" sz="2400" b="0" i="0" dirty="0">
                  <a:solidFill>
                    <a:schemeClr val="tx1"/>
                  </a:solidFill>
                  <a:ea typeface="ＭＳ Ｐゴシック" pitchFamily="34" charset="-128"/>
                </a:rPr>
                <a:t>The charge on the inner surface of the conductor must also be zero since E = 0 inside a conductor. </a:t>
              </a:r>
            </a:p>
          </p:txBody>
        </p:sp>
      </p:grpSp>
      <p:sp>
        <p:nvSpPr>
          <p:cNvPr id="10245" name="Text Box 7"/>
          <p:cNvSpPr txBox="1">
            <a:spLocks noChangeArrowheads="1"/>
          </p:cNvSpPr>
          <p:nvPr/>
        </p:nvSpPr>
        <p:spPr bwMode="auto">
          <a:xfrm>
            <a:off x="609600" y="6096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a:solidFill>
                  <a:schemeClr val="accent1"/>
                </a:solidFill>
                <a:ea typeface="ＭＳ Ｐゴシック" pitchFamily="34" charset="-128"/>
              </a:rPr>
              <a:t>E = 0 </a:t>
            </a:r>
            <a:r>
              <a:rPr lang="en-US" altLang="ja-JP" sz="2400" i="0">
                <a:solidFill>
                  <a:schemeClr val="accent1"/>
                </a:solidFill>
                <a:ea typeface="ＭＳ Ｐゴシック" pitchFamily="34" charset="-128"/>
              </a:rPr>
              <a:t>inside</a:t>
            </a:r>
          </a:p>
        </p:txBody>
      </p:sp>
      <p:sp>
        <p:nvSpPr>
          <p:cNvPr id="10246" name="Line 8"/>
          <p:cNvSpPr>
            <a:spLocks noChangeShapeType="1"/>
          </p:cNvSpPr>
          <p:nvPr/>
        </p:nvSpPr>
        <p:spPr bwMode="auto">
          <a:xfrm>
            <a:off x="1371600" y="1066800"/>
            <a:ext cx="609600" cy="129540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0247" name="Picture 9" descr="figure-22-23a"/>
          <p:cNvPicPr>
            <a:picLocks noChangeAspect="1" noChangeArrowheads="1"/>
          </p:cNvPicPr>
          <p:nvPr/>
        </p:nvPicPr>
        <p:blipFill>
          <a:blip r:embed="rId4">
            <a:extLst>
              <a:ext uri="{28A0092B-C50C-407E-A947-70E740481C1C}">
                <a14:useLocalDpi xmlns:a14="http://schemas.microsoft.com/office/drawing/2010/main" val="0"/>
              </a:ext>
            </a:extLst>
          </a:blip>
          <a:srcRect l="11479" b="41072"/>
          <a:stretch>
            <a:fillRect/>
          </a:stretch>
        </p:blipFill>
        <p:spPr bwMode="auto">
          <a:xfrm>
            <a:off x="762000" y="4333875"/>
            <a:ext cx="31242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Oval 10"/>
          <p:cNvSpPr>
            <a:spLocks noChangeArrowheads="1"/>
          </p:cNvSpPr>
          <p:nvPr/>
        </p:nvSpPr>
        <p:spPr bwMode="auto">
          <a:xfrm>
            <a:off x="1828800" y="2133600"/>
            <a:ext cx="685800" cy="762000"/>
          </a:xfrm>
          <a:prstGeom prst="ellipse">
            <a:avLst/>
          </a:prstGeom>
          <a:noFill/>
          <a:ln w="254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249" name="Group 11"/>
          <p:cNvGrpSpPr>
            <a:grpSpLocks/>
          </p:cNvGrpSpPr>
          <p:nvPr/>
        </p:nvGrpSpPr>
        <p:grpSpPr bwMode="auto">
          <a:xfrm>
            <a:off x="1828800" y="4953000"/>
            <a:ext cx="5715000" cy="1600200"/>
            <a:chOff x="1152" y="3120"/>
            <a:chExt cx="3600" cy="1008"/>
          </a:xfrm>
        </p:grpSpPr>
        <p:sp>
          <p:nvSpPr>
            <p:cNvPr id="10251" name="Line 12"/>
            <p:cNvSpPr>
              <a:spLocks noChangeShapeType="1"/>
            </p:cNvSpPr>
            <p:nvPr/>
          </p:nvSpPr>
          <p:spPr bwMode="auto">
            <a:xfrm>
              <a:off x="1152" y="3120"/>
              <a:ext cx="1824"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Line 13"/>
            <p:cNvSpPr>
              <a:spLocks noChangeShapeType="1"/>
            </p:cNvSpPr>
            <p:nvPr/>
          </p:nvSpPr>
          <p:spPr bwMode="auto">
            <a:xfrm>
              <a:off x="1152" y="4128"/>
              <a:ext cx="1776"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14"/>
            <p:cNvSpPr>
              <a:spLocks noChangeShapeType="1"/>
            </p:cNvSpPr>
            <p:nvPr/>
          </p:nvSpPr>
          <p:spPr bwMode="auto">
            <a:xfrm>
              <a:off x="2928" y="3120"/>
              <a:ext cx="0" cy="1008"/>
            </a:xfrm>
            <a:prstGeom prst="line">
              <a:avLst/>
            </a:prstGeom>
            <a:noFill/>
            <a:ln w="25400">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Text Box 15"/>
            <p:cNvSpPr txBox="1">
              <a:spLocks noChangeArrowheads="1"/>
            </p:cNvSpPr>
            <p:nvPr/>
          </p:nvSpPr>
          <p:spPr bwMode="auto">
            <a:xfrm>
              <a:off x="3120" y="3552"/>
              <a:ext cx="16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pPr>
              <a:r>
                <a:rPr lang="en-US" altLang="ja-JP" sz="2400" dirty="0">
                  <a:solidFill>
                    <a:schemeClr val="hlink"/>
                  </a:solidFill>
                  <a:ea typeface="ＭＳ Ｐゴシック" pitchFamily="34" charset="-128"/>
                </a:rPr>
                <a:t>Discontinuity in E</a:t>
              </a:r>
            </a:p>
          </p:txBody>
        </p:sp>
      </p:grpSp>
      <p:sp>
        <p:nvSpPr>
          <p:cNvPr id="2" name="Slide Number Placeholder 1"/>
          <p:cNvSpPr>
            <a:spLocks noGrp="1"/>
          </p:cNvSpPr>
          <p:nvPr>
            <p:ph type="sldNum" sz="quarter" idx="12"/>
          </p:nvPr>
        </p:nvSpPr>
        <p:spPr/>
        <p:txBody>
          <a:bodyPr/>
          <a:lstStyle/>
          <a:p>
            <a:fld id="{2B36BB2C-8987-42F9-9B1D-A85D2B4196C1}" type="slidenum">
              <a:rPr lang="en-US" smtClean="0"/>
              <a:t>24</a:t>
            </a:fld>
            <a:endParaRPr lang="en-US"/>
          </a:p>
        </p:txBody>
      </p:sp>
    </p:spTree>
    <p:extLst>
      <p:ext uri="{BB962C8B-B14F-4D97-AF65-F5344CB8AC3E}">
        <p14:creationId xmlns:p14="http://schemas.microsoft.com/office/powerpoint/2010/main" val="2729880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8754" name="Rectangle 2"/>
          <p:cNvSpPr>
            <a:spLocks noGrp="1" noChangeArrowheads="1"/>
          </p:cNvSpPr>
          <p:nvPr>
            <p:ph type="body" idx="1"/>
          </p:nvPr>
        </p:nvSpPr>
        <p:spPr>
          <a:xfrm>
            <a:off x="609600" y="609600"/>
            <a:ext cx="8001000" cy="5638800"/>
          </a:xfrm>
        </p:spPr>
        <p:txBody>
          <a:bodyPr/>
          <a:lstStyle/>
          <a:p>
            <a:pPr>
              <a:lnSpc>
                <a:spcPct val="80000"/>
              </a:lnSpc>
            </a:pPr>
            <a:r>
              <a:rPr lang="en-US" dirty="0"/>
              <a:t>An electric dipole is two charges of equal magnitude but opposite sign, separated by a small distance.</a:t>
            </a:r>
          </a:p>
          <a:p>
            <a:pPr lvl="1">
              <a:lnSpc>
                <a:spcPct val="80000"/>
              </a:lnSpc>
            </a:pPr>
            <a:r>
              <a:rPr lang="en-US" dirty="0"/>
              <a:t>Electric field lines originate on positive charges and end on negative charges.</a:t>
            </a:r>
          </a:p>
        </p:txBody>
      </p:sp>
      <p:sp>
        <p:nvSpPr>
          <p:cNvPr id="1738756" name="Text Box 4"/>
          <p:cNvSpPr txBox="1">
            <a:spLocks noChangeArrowheads="1"/>
          </p:cNvSpPr>
          <p:nvPr/>
        </p:nvSpPr>
        <p:spPr bwMode="auto">
          <a:xfrm>
            <a:off x="533400" y="3921265"/>
            <a:ext cx="4114800" cy="205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30000"/>
              </a:spcBef>
              <a:buClr>
                <a:schemeClr val="folHlink"/>
              </a:buClr>
              <a:buFont typeface="Wingdings" pitchFamily="2" charset="2"/>
              <a:buChar char="§"/>
            </a:pPr>
            <a:r>
              <a:rPr lang="en-US" sz="3000" dirty="0">
                <a:latin typeface="Arial" charset="0"/>
              </a:rPr>
              <a:t>The field lines point </a:t>
            </a:r>
            <a:r>
              <a:rPr lang="en-US" sz="3000" dirty="0">
                <a:solidFill>
                  <a:srgbClr val="FF0000"/>
                </a:solidFill>
                <a:latin typeface="Arial" charset="0"/>
              </a:rPr>
              <a:t>away</a:t>
            </a:r>
            <a:r>
              <a:rPr lang="en-US" sz="3000" dirty="0">
                <a:latin typeface="Arial" charset="0"/>
              </a:rPr>
              <a:t> from the positive charge, and in </a:t>
            </a:r>
            <a:r>
              <a:rPr lang="en-US" sz="3000" dirty="0">
                <a:solidFill>
                  <a:srgbClr val="FF0000"/>
                </a:solidFill>
                <a:latin typeface="Arial" charset="0"/>
              </a:rPr>
              <a:t>toward</a:t>
            </a:r>
            <a:r>
              <a:rPr lang="en-US" sz="3000" dirty="0">
                <a:latin typeface="Arial" charset="0"/>
              </a:rPr>
              <a:t> the negative charge.</a:t>
            </a:r>
          </a:p>
          <a:p>
            <a:pPr>
              <a:lnSpc>
                <a:spcPct val="85000"/>
              </a:lnSpc>
              <a:spcBef>
                <a:spcPct val="30000"/>
              </a:spcBef>
              <a:buClr>
                <a:schemeClr val="folHlink"/>
              </a:buClr>
            </a:pPr>
            <a:endParaRPr lang="en-US" sz="2200" dirty="0">
              <a:latin typeface="Arial" charset="0"/>
            </a:endParaRPr>
          </a:p>
        </p:txBody>
      </p:sp>
      <p:pic>
        <p:nvPicPr>
          <p:cNvPr id="1738757" name="Picture 5" descr="12_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971800"/>
            <a:ext cx="4286250" cy="326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36BB2C-8987-42F9-9B1D-A85D2B4196C1}" type="slidenum">
              <a:rPr lang="en-US" smtClean="0"/>
              <a:t>3</a:t>
            </a:fld>
            <a:endParaRPr lang="en-US"/>
          </a:p>
        </p:txBody>
      </p:sp>
      <p:sp>
        <p:nvSpPr>
          <p:cNvPr id="3" name="Date Placeholder 2"/>
          <p:cNvSpPr>
            <a:spLocks noGrp="1"/>
          </p:cNvSpPr>
          <p:nvPr>
            <p:ph type="dt" sz="half" idx="10"/>
          </p:nvPr>
        </p:nvSpPr>
        <p:spPr/>
        <p:txBody>
          <a:bodyPr/>
          <a:lstStyle/>
          <a:p>
            <a:fld id="{C24C7400-D2C7-42D3-A5FE-C3794CEC526E}" type="datetime1">
              <a:rPr lang="en-US" smtClean="0"/>
              <a:t>3/30/2021</a:t>
            </a:fld>
            <a:endParaRPr lang="en-US"/>
          </a:p>
        </p:txBody>
      </p:sp>
    </p:spTree>
    <p:extLst>
      <p:ext uri="{BB962C8B-B14F-4D97-AF65-F5344CB8AC3E}">
        <p14:creationId xmlns:p14="http://schemas.microsoft.com/office/powerpoint/2010/main" val="269056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normAutofit fontScale="90000"/>
          </a:bodyPr>
          <a:lstStyle/>
          <a:p>
            <a:pPr fontAlgn="base"/>
            <a:r>
              <a:rPr lang="en-US" b="1" dirty="0">
                <a:solidFill>
                  <a:srgbClr val="FF0000"/>
                </a:solidFill>
              </a:rPr>
              <a:t>Demos: 5A-34 Electric Field Lines</a:t>
            </a:r>
            <a:br>
              <a:rPr lang="en-US" dirty="0">
                <a:solidFill>
                  <a:srgbClr val="FF0000"/>
                </a:solidFill>
              </a:rPr>
            </a:br>
            <a:endParaRPr lang="en-US" dirty="0">
              <a:solidFill>
                <a:srgbClr val="FF0000"/>
              </a:solidFill>
            </a:endParaRPr>
          </a:p>
        </p:txBody>
      </p:sp>
      <p:sp>
        <p:nvSpPr>
          <p:cNvPr id="3" name="Slide Number Placeholder 2"/>
          <p:cNvSpPr>
            <a:spLocks noGrp="1"/>
          </p:cNvSpPr>
          <p:nvPr>
            <p:ph type="sldNum" sz="quarter" idx="12"/>
          </p:nvPr>
        </p:nvSpPr>
        <p:spPr/>
        <p:txBody>
          <a:bodyPr/>
          <a:lstStyle/>
          <a:p>
            <a:fld id="{2B36BB2C-8987-42F9-9B1D-A85D2B4196C1}" type="slidenum">
              <a:rPr lang="en-US" smtClean="0"/>
              <a:t>4</a:t>
            </a:fld>
            <a:endParaRPr lang="en-US"/>
          </a:p>
        </p:txBody>
      </p:sp>
      <p:pic>
        <p:nvPicPr>
          <p:cNvPr id="27650" name="Picture 2" descr="https://www.physics.purdue.edu/demos/images/5A-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2" y="1966912"/>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3E26F8B6-8520-4D3D-A740-90C818AA97FB}" type="datetime1">
              <a:rPr lang="en-US" smtClean="0"/>
              <a:t>3/30/2021</a:t>
            </a:fld>
            <a:endParaRPr lang="en-US"/>
          </a:p>
        </p:txBody>
      </p:sp>
    </p:spTree>
    <p:extLst>
      <p:ext uri="{BB962C8B-B14F-4D97-AF65-F5344CB8AC3E}">
        <p14:creationId xmlns:p14="http://schemas.microsoft.com/office/powerpoint/2010/main" val="75312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82" name="Rectangle 2"/>
          <p:cNvSpPr>
            <a:spLocks noGrp="1" noChangeArrowheads="1"/>
          </p:cNvSpPr>
          <p:nvPr>
            <p:ph type="title"/>
          </p:nvPr>
        </p:nvSpPr>
        <p:spPr>
          <a:xfrm>
            <a:off x="0" y="733425"/>
            <a:ext cx="9144000" cy="1373188"/>
          </a:xfrm>
          <a:noFill/>
        </p:spPr>
        <p:txBody>
          <a:bodyPr/>
          <a:lstStyle/>
          <a:p>
            <a:r>
              <a:rPr lang="en-US" sz="2800" dirty="0">
                <a:solidFill>
                  <a:schemeClr val="accent1"/>
                </a:solidFill>
                <a:latin typeface="Comic Sans MS" pitchFamily="66" charset="0"/>
              </a:rPr>
              <a:t>Two charges, of equal magnitude but opposite sign, lie along a line as shown.  What are the directions of the electric field at points A, B, C, and D?</a:t>
            </a:r>
          </a:p>
        </p:txBody>
      </p:sp>
      <p:sp>
        <p:nvSpPr>
          <p:cNvPr id="1761283" name="Rectangle 3"/>
          <p:cNvSpPr>
            <a:spLocks noGrp="1" noChangeArrowheads="1"/>
          </p:cNvSpPr>
          <p:nvPr>
            <p:ph type="body" idx="1"/>
          </p:nvPr>
        </p:nvSpPr>
        <p:spPr>
          <a:xfrm>
            <a:off x="381000" y="2209800"/>
            <a:ext cx="8382000" cy="1752600"/>
          </a:xfrm>
        </p:spPr>
        <p:txBody>
          <a:bodyPr/>
          <a:lstStyle/>
          <a:p>
            <a:pPr marL="609600" indent="-609600">
              <a:lnSpc>
                <a:spcPct val="80000"/>
              </a:lnSpc>
              <a:buFont typeface="Arial" charset="0"/>
              <a:buAutoNum type="alphaLcParenR"/>
            </a:pPr>
            <a:r>
              <a:rPr lang="en-US" sz="2000">
                <a:latin typeface="Comic Sans MS" pitchFamily="66" charset="0"/>
              </a:rPr>
              <a:t>A:left, B:left, C:right, D:right</a:t>
            </a:r>
          </a:p>
          <a:p>
            <a:pPr marL="609600" indent="-609600">
              <a:lnSpc>
                <a:spcPct val="80000"/>
              </a:lnSpc>
              <a:buFont typeface="Arial" charset="0"/>
              <a:buAutoNum type="alphaLcParenR"/>
            </a:pPr>
            <a:r>
              <a:rPr lang="en-US" sz="2000">
                <a:latin typeface="Comic Sans MS" pitchFamily="66" charset="0"/>
              </a:rPr>
              <a:t>A:left, B:right, C:right, D:right</a:t>
            </a:r>
          </a:p>
          <a:p>
            <a:pPr marL="609600" indent="-609600">
              <a:lnSpc>
                <a:spcPct val="80000"/>
              </a:lnSpc>
              <a:buFont typeface="Arial" charset="0"/>
              <a:buAutoNum type="alphaLcParenR"/>
            </a:pPr>
            <a:r>
              <a:rPr lang="en-US" sz="2000">
                <a:latin typeface="Comic Sans MS" pitchFamily="66" charset="0"/>
              </a:rPr>
              <a:t>A:left, B:right, C:right, D:left</a:t>
            </a:r>
          </a:p>
          <a:p>
            <a:pPr marL="609600" indent="-609600">
              <a:lnSpc>
                <a:spcPct val="80000"/>
              </a:lnSpc>
              <a:buFont typeface="Arial" charset="0"/>
              <a:buAutoNum type="alphaLcParenR"/>
            </a:pPr>
            <a:r>
              <a:rPr lang="en-US" sz="2000">
                <a:latin typeface="Comic Sans MS" pitchFamily="66" charset="0"/>
              </a:rPr>
              <a:t>A:right, B:left, C:left, D:right</a:t>
            </a:r>
          </a:p>
          <a:p>
            <a:pPr marL="609600" indent="-609600">
              <a:lnSpc>
                <a:spcPct val="80000"/>
              </a:lnSpc>
              <a:buFont typeface="Arial" charset="0"/>
              <a:buAutoNum type="alphaLcParenR"/>
            </a:pPr>
            <a:r>
              <a:rPr lang="en-US" sz="2000">
                <a:latin typeface="Comic Sans MS" pitchFamily="66" charset="0"/>
              </a:rPr>
              <a:t>A:right, B:left, C:right, D:right</a:t>
            </a:r>
          </a:p>
        </p:txBody>
      </p:sp>
      <p:pic>
        <p:nvPicPr>
          <p:cNvPr id="1761288" name="Picture 8" descr="12_p24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905250"/>
            <a:ext cx="54197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1292" name="Line 12"/>
          <p:cNvSpPr>
            <a:spLocks noChangeShapeType="1"/>
          </p:cNvSpPr>
          <p:nvPr/>
        </p:nvSpPr>
        <p:spPr bwMode="auto">
          <a:xfrm>
            <a:off x="2819400" y="4419600"/>
            <a:ext cx="838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293" name="Line 13"/>
          <p:cNvSpPr>
            <a:spLocks noChangeShapeType="1"/>
          </p:cNvSpPr>
          <p:nvPr/>
        </p:nvSpPr>
        <p:spPr bwMode="auto">
          <a:xfrm>
            <a:off x="7848600" y="4419600"/>
            <a:ext cx="838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294" name="Line 14"/>
          <p:cNvSpPr>
            <a:spLocks noChangeShapeType="1"/>
          </p:cNvSpPr>
          <p:nvPr/>
        </p:nvSpPr>
        <p:spPr bwMode="auto">
          <a:xfrm flipH="1">
            <a:off x="4419600" y="4419600"/>
            <a:ext cx="8382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61295" name="Line 15"/>
          <p:cNvSpPr>
            <a:spLocks noChangeShapeType="1"/>
          </p:cNvSpPr>
          <p:nvPr/>
        </p:nvSpPr>
        <p:spPr bwMode="auto">
          <a:xfrm flipH="1">
            <a:off x="4572000" y="5105400"/>
            <a:ext cx="6858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5"/>
          <p:cNvSpPr>
            <a:spLocks noChangeShapeType="1"/>
          </p:cNvSpPr>
          <p:nvPr/>
        </p:nvSpPr>
        <p:spPr bwMode="auto">
          <a:xfrm flipH="1" flipV="1">
            <a:off x="4724400" y="4876800"/>
            <a:ext cx="571500" cy="228600"/>
          </a:xfrm>
          <a:prstGeom prst="line">
            <a:avLst/>
          </a:prstGeom>
          <a:noFill/>
          <a:ln w="508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5"/>
          <p:cNvSpPr>
            <a:spLocks noChangeShapeType="1"/>
          </p:cNvSpPr>
          <p:nvPr/>
        </p:nvSpPr>
        <p:spPr bwMode="auto">
          <a:xfrm flipH="1">
            <a:off x="4724400" y="5105400"/>
            <a:ext cx="571500" cy="280115"/>
          </a:xfrm>
          <a:prstGeom prst="line">
            <a:avLst/>
          </a:prstGeom>
          <a:noFill/>
          <a:ln w="508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2B36BB2C-8987-42F9-9B1D-A85D2B4196C1}" type="slidenum">
              <a:rPr lang="en-US" smtClean="0"/>
              <a:t>5</a:t>
            </a:fld>
            <a:endParaRPr lang="en-US"/>
          </a:p>
        </p:txBody>
      </p:sp>
    </p:spTree>
    <p:extLst>
      <p:ext uri="{BB962C8B-B14F-4D97-AF65-F5344CB8AC3E}">
        <p14:creationId xmlns:p14="http://schemas.microsoft.com/office/powerpoint/2010/main" val="35964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61292"/>
                                        </p:tgtEl>
                                        <p:attrNameLst>
                                          <p:attrName>style.visibility</p:attrName>
                                        </p:attrNameLst>
                                      </p:cBhvr>
                                      <p:to>
                                        <p:strVal val="visible"/>
                                      </p:to>
                                    </p:set>
                                    <p:animEffect transition="in" filter="randombar(horizontal)">
                                      <p:cBhvr>
                                        <p:cTn id="7" dur="500"/>
                                        <p:tgtEl>
                                          <p:spTgt spid="176129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61294"/>
                                        </p:tgtEl>
                                        <p:attrNameLst>
                                          <p:attrName>style.visibility</p:attrName>
                                        </p:attrNameLst>
                                      </p:cBhvr>
                                      <p:to>
                                        <p:strVal val="visible"/>
                                      </p:to>
                                    </p:set>
                                    <p:animEffect transition="in" filter="randombar(horizontal)">
                                      <p:cBhvr>
                                        <p:cTn id="10" dur="500"/>
                                        <p:tgtEl>
                                          <p:spTgt spid="176129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61293"/>
                                        </p:tgtEl>
                                        <p:attrNameLst>
                                          <p:attrName>style.visibility</p:attrName>
                                        </p:attrNameLst>
                                      </p:cBhvr>
                                      <p:to>
                                        <p:strVal val="visible"/>
                                      </p:to>
                                    </p:set>
                                    <p:animEffect transition="in" filter="randombar(horizontal)">
                                      <p:cBhvr>
                                        <p:cTn id="13" dur="500"/>
                                        <p:tgtEl>
                                          <p:spTgt spid="176129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61295"/>
                                        </p:tgtEl>
                                        <p:attrNameLst>
                                          <p:attrName>style.visibility</p:attrName>
                                        </p:attrNameLst>
                                      </p:cBhvr>
                                      <p:to>
                                        <p:strVal val="visible"/>
                                      </p:to>
                                    </p:set>
                                    <p:animEffect transition="in" filter="randombar(horizontal)">
                                      <p:cBhvr>
                                        <p:cTn id="16" dur="500"/>
                                        <p:tgtEl>
                                          <p:spTgt spid="176129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292" grpId="0" animBg="1"/>
      <p:bldP spid="1761293" grpId="0" animBg="1"/>
      <p:bldP spid="1761294" grpId="0" animBg="1"/>
      <p:bldP spid="1761295"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DAE4D6-3D34-4C5D-9CBF-299F1BB2D57F}" type="datetime1">
              <a:rPr lang="en-US" altLang="en-US" smtClean="0"/>
              <a:t>3/30/2021</a:t>
            </a:fld>
            <a:endParaRPr lang="en-US" altLang="en-US"/>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4282C1-B0EA-4170-8B79-35B764DCEA9F}" type="slidenum">
              <a:rPr lang="en-US" altLang="en-US"/>
              <a:pPr eaLnBrk="1" hangingPunct="1"/>
              <a:t>6</a:t>
            </a:fld>
            <a:endParaRPr lang="en-US" altLang="en-US"/>
          </a:p>
        </p:txBody>
      </p:sp>
      <p:sp>
        <p:nvSpPr>
          <p:cNvPr id="34821" name="Text Box 2"/>
          <p:cNvSpPr txBox="1">
            <a:spLocks noChangeArrowheads="1"/>
          </p:cNvSpPr>
          <p:nvPr/>
        </p:nvSpPr>
        <p:spPr bwMode="auto">
          <a:xfrm>
            <a:off x="152400" y="22860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dirty="0">
                <a:solidFill>
                  <a:schemeClr val="hlink"/>
                </a:solidFill>
              </a:rPr>
              <a:t>If we change the negative charge in the diagram for question 21 to a positive charge of the same magnitude, what are the directions of the electric field at points A, B, C, and D?  (Indicate with arrows.)</a:t>
            </a:r>
          </a:p>
        </p:txBody>
      </p:sp>
      <p:grpSp>
        <p:nvGrpSpPr>
          <p:cNvPr id="2" name="Group 21"/>
          <p:cNvGrpSpPr>
            <a:grpSpLocks/>
          </p:cNvGrpSpPr>
          <p:nvPr/>
        </p:nvGrpSpPr>
        <p:grpSpPr bwMode="auto">
          <a:xfrm>
            <a:off x="457200" y="2057400"/>
            <a:ext cx="8077200" cy="2179638"/>
            <a:chOff x="384" y="2304"/>
            <a:chExt cx="5088" cy="1373"/>
          </a:xfrm>
        </p:grpSpPr>
        <p:sp>
          <p:nvSpPr>
            <p:cNvPr id="34827" name="Line 22"/>
            <p:cNvSpPr>
              <a:spLocks noChangeShapeType="1"/>
            </p:cNvSpPr>
            <p:nvPr/>
          </p:nvSpPr>
          <p:spPr bwMode="auto">
            <a:xfrm>
              <a:off x="384" y="2832"/>
              <a:ext cx="4896" cy="0"/>
            </a:xfrm>
            <a:prstGeom prst="line">
              <a:avLst/>
            </a:prstGeom>
            <a:noFill/>
            <a:ln w="19050">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Text Box 23"/>
            <p:cNvSpPr txBox="1">
              <a:spLocks noChangeArrowheads="1"/>
            </p:cNvSpPr>
            <p:nvPr/>
          </p:nvSpPr>
          <p:spPr bwMode="auto">
            <a:xfrm>
              <a:off x="480" y="2640"/>
              <a:ext cx="19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cs typeface="Arial" panose="020B0604020202020204" pitchFamily="34" charset="0"/>
                </a:rPr>
                <a:t>•</a:t>
              </a:r>
            </a:p>
          </p:txBody>
        </p:sp>
        <p:sp>
          <p:nvSpPr>
            <p:cNvPr id="34829" name="Rectangle 24"/>
            <p:cNvSpPr>
              <a:spLocks noChangeArrowheads="1"/>
            </p:cNvSpPr>
            <p:nvPr/>
          </p:nvSpPr>
          <p:spPr bwMode="auto">
            <a:xfrm>
              <a:off x="2784" y="2640"/>
              <a:ext cx="20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cs typeface="Arial" panose="020B0604020202020204" pitchFamily="34" charset="0"/>
                </a:rPr>
                <a:t>•</a:t>
              </a:r>
            </a:p>
          </p:txBody>
        </p:sp>
        <p:sp>
          <p:nvSpPr>
            <p:cNvPr id="34830" name="Rectangle 25"/>
            <p:cNvSpPr>
              <a:spLocks noChangeArrowheads="1"/>
            </p:cNvSpPr>
            <p:nvPr/>
          </p:nvSpPr>
          <p:spPr bwMode="auto">
            <a:xfrm>
              <a:off x="4992" y="2640"/>
              <a:ext cx="20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cs typeface="Arial" panose="020B0604020202020204" pitchFamily="34" charset="0"/>
                </a:rPr>
                <a:t>•</a:t>
              </a:r>
            </a:p>
          </p:txBody>
        </p:sp>
        <p:sp>
          <p:nvSpPr>
            <p:cNvPr id="34831" name="AutoShape 26"/>
            <p:cNvSpPr>
              <a:spLocks noChangeArrowheads="1"/>
            </p:cNvSpPr>
            <p:nvPr/>
          </p:nvSpPr>
          <p:spPr bwMode="auto">
            <a:xfrm>
              <a:off x="1392" y="2640"/>
              <a:ext cx="336" cy="336"/>
            </a:xfrm>
            <a:prstGeom prst="flowChartConnec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2" name="AutoShape 27"/>
            <p:cNvSpPr>
              <a:spLocks noChangeArrowheads="1"/>
            </p:cNvSpPr>
            <p:nvPr/>
          </p:nvSpPr>
          <p:spPr bwMode="auto">
            <a:xfrm>
              <a:off x="3984" y="2640"/>
              <a:ext cx="336" cy="336"/>
            </a:xfrm>
            <a:prstGeom prst="flowChartConnector">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4833" name="Text Box 28"/>
            <p:cNvSpPr txBox="1">
              <a:spLocks noChangeArrowheads="1"/>
            </p:cNvSpPr>
            <p:nvPr/>
          </p:nvSpPr>
          <p:spPr bwMode="auto">
            <a:xfrm>
              <a:off x="1440" y="2592"/>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a:t>
              </a:r>
            </a:p>
          </p:txBody>
        </p:sp>
        <p:sp>
          <p:nvSpPr>
            <p:cNvPr id="34834" name="Text Box 29"/>
            <p:cNvSpPr txBox="1">
              <a:spLocks noChangeArrowheads="1"/>
            </p:cNvSpPr>
            <p:nvPr/>
          </p:nvSpPr>
          <p:spPr bwMode="auto">
            <a:xfrm>
              <a:off x="4032" y="2688"/>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a:t>
              </a:r>
            </a:p>
          </p:txBody>
        </p:sp>
        <p:sp>
          <p:nvSpPr>
            <p:cNvPr id="34835" name="Rectangle 30"/>
            <p:cNvSpPr>
              <a:spLocks noChangeArrowheads="1"/>
            </p:cNvSpPr>
            <p:nvPr/>
          </p:nvSpPr>
          <p:spPr bwMode="auto">
            <a:xfrm>
              <a:off x="2784" y="3312"/>
              <a:ext cx="20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cs typeface="Arial" panose="020B0604020202020204" pitchFamily="34" charset="0"/>
                </a:rPr>
                <a:t>•</a:t>
              </a:r>
            </a:p>
          </p:txBody>
        </p:sp>
        <p:sp>
          <p:nvSpPr>
            <p:cNvPr id="34836" name="Text Box 31"/>
            <p:cNvSpPr txBox="1">
              <a:spLocks noChangeArrowheads="1"/>
            </p:cNvSpPr>
            <p:nvPr/>
          </p:nvSpPr>
          <p:spPr bwMode="auto">
            <a:xfrm>
              <a:off x="480" y="2448"/>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a:t>
              </a:r>
            </a:p>
          </p:txBody>
        </p:sp>
        <p:sp>
          <p:nvSpPr>
            <p:cNvPr id="34837" name="Text Box 32"/>
            <p:cNvSpPr txBox="1">
              <a:spLocks noChangeArrowheads="1"/>
            </p:cNvSpPr>
            <p:nvPr/>
          </p:nvSpPr>
          <p:spPr bwMode="auto">
            <a:xfrm>
              <a:off x="1392" y="2304"/>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q</a:t>
              </a:r>
            </a:p>
          </p:txBody>
        </p:sp>
        <p:sp>
          <p:nvSpPr>
            <p:cNvPr id="34838" name="Text Box 33"/>
            <p:cNvSpPr txBox="1">
              <a:spLocks noChangeArrowheads="1"/>
            </p:cNvSpPr>
            <p:nvPr/>
          </p:nvSpPr>
          <p:spPr bwMode="auto">
            <a:xfrm>
              <a:off x="2784" y="2496"/>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A</a:t>
              </a:r>
            </a:p>
          </p:txBody>
        </p:sp>
        <p:sp>
          <p:nvSpPr>
            <p:cNvPr id="34839" name="Text Box 34"/>
            <p:cNvSpPr txBox="1">
              <a:spLocks noChangeArrowheads="1"/>
            </p:cNvSpPr>
            <p:nvPr/>
          </p:nvSpPr>
          <p:spPr bwMode="auto">
            <a:xfrm>
              <a:off x="4032" y="2304"/>
              <a:ext cx="3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q</a:t>
              </a:r>
            </a:p>
          </p:txBody>
        </p:sp>
        <p:sp>
          <p:nvSpPr>
            <p:cNvPr id="34840" name="Text Box 35"/>
            <p:cNvSpPr txBox="1">
              <a:spLocks noChangeArrowheads="1"/>
            </p:cNvSpPr>
            <p:nvPr/>
          </p:nvSpPr>
          <p:spPr bwMode="auto">
            <a:xfrm>
              <a:off x="4992" y="2496"/>
              <a:ext cx="4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B</a:t>
              </a:r>
            </a:p>
          </p:txBody>
        </p:sp>
        <p:sp>
          <p:nvSpPr>
            <p:cNvPr id="34841" name="Text Box 36"/>
            <p:cNvSpPr txBox="1">
              <a:spLocks noChangeArrowheads="1"/>
            </p:cNvSpPr>
            <p:nvPr/>
          </p:nvSpPr>
          <p:spPr bwMode="auto">
            <a:xfrm>
              <a:off x="2784" y="3120"/>
              <a:ext cx="5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D</a:t>
              </a:r>
            </a:p>
          </p:txBody>
        </p:sp>
      </p:grpSp>
      <p:sp>
        <p:nvSpPr>
          <p:cNvPr id="128037" name="Oval 37"/>
          <p:cNvSpPr>
            <a:spLocks noChangeArrowheads="1"/>
          </p:cNvSpPr>
          <p:nvPr/>
        </p:nvSpPr>
        <p:spPr bwMode="auto">
          <a:xfrm>
            <a:off x="4343400" y="2819400"/>
            <a:ext cx="152400" cy="152400"/>
          </a:xfrm>
          <a:prstGeom prst="ellipse">
            <a:avLst/>
          </a:prstGeom>
          <a:solidFill>
            <a:srgbClr val="FF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8038" name="Line 38"/>
          <p:cNvSpPr>
            <a:spLocks noChangeShapeType="1"/>
          </p:cNvSpPr>
          <p:nvPr/>
        </p:nvSpPr>
        <p:spPr bwMode="auto">
          <a:xfrm>
            <a:off x="7848600" y="2895600"/>
            <a:ext cx="6858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39" name="Line 39"/>
          <p:cNvSpPr>
            <a:spLocks noChangeShapeType="1"/>
          </p:cNvSpPr>
          <p:nvPr/>
        </p:nvSpPr>
        <p:spPr bwMode="auto">
          <a:xfrm flipH="1">
            <a:off x="228600" y="2895600"/>
            <a:ext cx="457200"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8040" name="Line 40"/>
          <p:cNvSpPr>
            <a:spLocks noChangeShapeType="1"/>
          </p:cNvSpPr>
          <p:nvPr/>
        </p:nvSpPr>
        <p:spPr bwMode="auto">
          <a:xfrm>
            <a:off x="4419600" y="3962400"/>
            <a:ext cx="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Rectangle 3"/>
          <p:cNvSpPr txBox="1">
            <a:spLocks noChangeArrowheads="1"/>
          </p:cNvSpPr>
          <p:nvPr/>
        </p:nvSpPr>
        <p:spPr>
          <a:xfrm>
            <a:off x="495300" y="4732337"/>
            <a:ext cx="83820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indent="-609600">
              <a:lnSpc>
                <a:spcPct val="80000"/>
              </a:lnSpc>
              <a:buFont typeface="Arial" charset="0"/>
              <a:buAutoNum type="alphaLcParenR"/>
            </a:pPr>
            <a:r>
              <a:rPr lang="en-US" sz="2000" dirty="0">
                <a:latin typeface="Comic Sans MS" pitchFamily="66" charset="0"/>
              </a:rPr>
              <a:t>A:n/a,    B:right,    C:left,    D:down</a:t>
            </a:r>
          </a:p>
          <a:p>
            <a:pPr marL="609600" indent="-609600">
              <a:lnSpc>
                <a:spcPct val="80000"/>
              </a:lnSpc>
              <a:buFont typeface="Arial" charset="0"/>
              <a:buAutoNum type="alphaLcParenR"/>
            </a:pPr>
            <a:r>
              <a:rPr lang="en-US" sz="2000" dirty="0">
                <a:latin typeface="Comic Sans MS" pitchFamily="66" charset="0"/>
              </a:rPr>
              <a:t>A:n/a,    B:right,    C:left,    D:up</a:t>
            </a:r>
          </a:p>
          <a:p>
            <a:pPr marL="609600" indent="-609600">
              <a:lnSpc>
                <a:spcPct val="80000"/>
              </a:lnSpc>
              <a:buFont typeface="Arial" charset="0"/>
              <a:buAutoNum type="alphaLcParenR"/>
            </a:pPr>
            <a:r>
              <a:rPr lang="en-US" sz="2000" dirty="0">
                <a:latin typeface="Comic Sans MS" pitchFamily="66" charset="0"/>
              </a:rPr>
              <a:t>A:n/a,    B:left,     C:right,   D:left</a:t>
            </a:r>
          </a:p>
          <a:p>
            <a:pPr marL="609600" indent="-609600">
              <a:lnSpc>
                <a:spcPct val="80000"/>
              </a:lnSpc>
              <a:buFont typeface="Arial" charset="0"/>
              <a:buAutoNum type="alphaLcParenR"/>
            </a:pPr>
            <a:endParaRPr lang="en-US" sz="2000" dirty="0">
              <a:latin typeface="Comic Sans MS" pitchFamily="66" charset="0"/>
            </a:endParaRPr>
          </a:p>
          <a:p>
            <a:pPr marL="609600" indent="-609600">
              <a:lnSpc>
                <a:spcPct val="80000"/>
              </a:lnSpc>
              <a:buFont typeface="Arial" charset="0"/>
              <a:buAutoNum type="alphaLcParenR"/>
            </a:pPr>
            <a:endParaRPr lang="en-US" sz="2000" dirty="0">
              <a:latin typeface="Comic Sans MS" pitchFamily="66" charset="0"/>
            </a:endParaRPr>
          </a:p>
        </p:txBody>
      </p:sp>
    </p:spTree>
    <p:extLst>
      <p:ext uri="{BB962C8B-B14F-4D97-AF65-F5344CB8AC3E}">
        <p14:creationId xmlns:p14="http://schemas.microsoft.com/office/powerpoint/2010/main" val="1762957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37"/>
                                        </p:tgtEl>
                                        <p:attrNameLst>
                                          <p:attrName>style.visibility</p:attrName>
                                        </p:attrNameLst>
                                      </p:cBhvr>
                                      <p:to>
                                        <p:strVal val="visible"/>
                                      </p:to>
                                    </p:set>
                                    <p:anim calcmode="lin" valueType="num">
                                      <p:cBhvr additive="base">
                                        <p:cTn id="7" dur="500" fill="hold"/>
                                        <p:tgtEl>
                                          <p:spTgt spid="128037"/>
                                        </p:tgtEl>
                                        <p:attrNameLst>
                                          <p:attrName>ppt_x</p:attrName>
                                        </p:attrNameLst>
                                      </p:cBhvr>
                                      <p:tavLst>
                                        <p:tav tm="0">
                                          <p:val>
                                            <p:strVal val="#ppt_x"/>
                                          </p:val>
                                        </p:tav>
                                        <p:tav tm="100000">
                                          <p:val>
                                            <p:strVal val="#ppt_x"/>
                                          </p:val>
                                        </p:tav>
                                      </p:tavLst>
                                    </p:anim>
                                    <p:anim calcmode="lin" valueType="num">
                                      <p:cBhvr additive="base">
                                        <p:cTn id="8" dur="500" fill="hold"/>
                                        <p:tgtEl>
                                          <p:spTgt spid="12803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8038"/>
                                        </p:tgtEl>
                                        <p:attrNameLst>
                                          <p:attrName>style.visibility</p:attrName>
                                        </p:attrNameLst>
                                      </p:cBhvr>
                                      <p:to>
                                        <p:strVal val="visible"/>
                                      </p:to>
                                    </p:set>
                                    <p:anim calcmode="lin" valueType="num">
                                      <p:cBhvr additive="base">
                                        <p:cTn id="13" dur="500" fill="hold"/>
                                        <p:tgtEl>
                                          <p:spTgt spid="128038"/>
                                        </p:tgtEl>
                                        <p:attrNameLst>
                                          <p:attrName>ppt_x</p:attrName>
                                        </p:attrNameLst>
                                      </p:cBhvr>
                                      <p:tavLst>
                                        <p:tav tm="0">
                                          <p:val>
                                            <p:strVal val="#ppt_x"/>
                                          </p:val>
                                        </p:tav>
                                        <p:tav tm="100000">
                                          <p:val>
                                            <p:strVal val="#ppt_x"/>
                                          </p:val>
                                        </p:tav>
                                      </p:tavLst>
                                    </p:anim>
                                    <p:anim calcmode="lin" valueType="num">
                                      <p:cBhvr additive="base">
                                        <p:cTn id="14" dur="500" fill="hold"/>
                                        <p:tgtEl>
                                          <p:spTgt spid="1280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8039"/>
                                        </p:tgtEl>
                                        <p:attrNameLst>
                                          <p:attrName>style.visibility</p:attrName>
                                        </p:attrNameLst>
                                      </p:cBhvr>
                                      <p:to>
                                        <p:strVal val="visible"/>
                                      </p:to>
                                    </p:set>
                                    <p:anim calcmode="lin" valueType="num">
                                      <p:cBhvr additive="base">
                                        <p:cTn id="19" dur="500" fill="hold"/>
                                        <p:tgtEl>
                                          <p:spTgt spid="128039"/>
                                        </p:tgtEl>
                                        <p:attrNameLst>
                                          <p:attrName>ppt_x</p:attrName>
                                        </p:attrNameLst>
                                      </p:cBhvr>
                                      <p:tavLst>
                                        <p:tav tm="0">
                                          <p:val>
                                            <p:strVal val="#ppt_x"/>
                                          </p:val>
                                        </p:tav>
                                        <p:tav tm="100000">
                                          <p:val>
                                            <p:strVal val="#ppt_x"/>
                                          </p:val>
                                        </p:tav>
                                      </p:tavLst>
                                    </p:anim>
                                    <p:anim calcmode="lin" valueType="num">
                                      <p:cBhvr additive="base">
                                        <p:cTn id="20" dur="500" fill="hold"/>
                                        <p:tgtEl>
                                          <p:spTgt spid="1280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8040"/>
                                        </p:tgtEl>
                                        <p:attrNameLst>
                                          <p:attrName>style.visibility</p:attrName>
                                        </p:attrNameLst>
                                      </p:cBhvr>
                                      <p:to>
                                        <p:strVal val="visible"/>
                                      </p:to>
                                    </p:set>
                                    <p:anim calcmode="lin" valueType="num">
                                      <p:cBhvr additive="base">
                                        <p:cTn id="25" dur="500" fill="hold"/>
                                        <p:tgtEl>
                                          <p:spTgt spid="128040"/>
                                        </p:tgtEl>
                                        <p:attrNameLst>
                                          <p:attrName>ppt_x</p:attrName>
                                        </p:attrNameLst>
                                      </p:cBhvr>
                                      <p:tavLst>
                                        <p:tav tm="0">
                                          <p:val>
                                            <p:strVal val="#ppt_x"/>
                                          </p:val>
                                        </p:tav>
                                        <p:tav tm="100000">
                                          <p:val>
                                            <p:strVal val="#ppt_x"/>
                                          </p:val>
                                        </p:tav>
                                      </p:tavLst>
                                    </p:anim>
                                    <p:anim calcmode="lin" valueType="num">
                                      <p:cBhvr additive="base">
                                        <p:cTn id="26" dur="500" fill="hold"/>
                                        <p:tgtEl>
                                          <p:spTgt spid="1280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2610" name="Rectangle 2"/>
          <p:cNvSpPr>
            <a:spLocks noGrp="1" noChangeArrowheads="1"/>
          </p:cNvSpPr>
          <p:nvPr>
            <p:ph type="title"/>
          </p:nvPr>
        </p:nvSpPr>
        <p:spPr>
          <a:xfrm>
            <a:off x="304800" y="942975"/>
            <a:ext cx="8534400" cy="946150"/>
          </a:xfrm>
          <a:noFill/>
        </p:spPr>
        <p:txBody>
          <a:bodyPr>
            <a:normAutofit fontScale="90000"/>
          </a:bodyPr>
          <a:lstStyle/>
          <a:p>
            <a:r>
              <a:rPr lang="en-US" sz="2800" dirty="0">
                <a:solidFill>
                  <a:srgbClr val="FF0000"/>
                </a:solidFill>
                <a:latin typeface="Comic Sans MS" pitchFamily="66" charset="0"/>
                <a:sym typeface="Symbol" pitchFamily="18" charset="2"/>
              </a:rPr>
              <a:t>Quiz</a:t>
            </a:r>
            <a:r>
              <a:rPr lang="en-US" sz="2800" dirty="0">
                <a:solidFill>
                  <a:schemeClr val="accent1"/>
                </a:solidFill>
                <a:latin typeface="Comic Sans MS" pitchFamily="66" charset="0"/>
                <a:sym typeface="Symbol" pitchFamily="18" charset="2"/>
              </a:rPr>
              <a:t>: What is the electric field at the location of the charge </a:t>
            </a:r>
            <a:r>
              <a:rPr lang="en-US" sz="2800" i="1" dirty="0">
                <a:solidFill>
                  <a:schemeClr val="accent1"/>
                </a:solidFill>
                <a:latin typeface="Comic Sans MS" pitchFamily="66" charset="0"/>
                <a:sym typeface="Symbol" pitchFamily="18" charset="2"/>
              </a:rPr>
              <a:t>q</a:t>
            </a:r>
            <a:r>
              <a:rPr lang="en-US" sz="2800" baseline="-25000" dirty="0">
                <a:solidFill>
                  <a:schemeClr val="accent1"/>
                </a:solidFill>
                <a:latin typeface="Comic Sans MS" pitchFamily="66" charset="0"/>
                <a:sym typeface="Symbol" pitchFamily="18" charset="2"/>
              </a:rPr>
              <a:t>0</a:t>
            </a:r>
            <a:r>
              <a:rPr lang="en-US" sz="2800" dirty="0">
                <a:solidFill>
                  <a:schemeClr val="accent1"/>
                </a:solidFill>
                <a:latin typeface="Comic Sans MS" pitchFamily="66" charset="0"/>
                <a:sym typeface="Symbol" pitchFamily="18" charset="2"/>
              </a:rPr>
              <a:t> =4x10</a:t>
            </a:r>
            <a:r>
              <a:rPr lang="en-US" sz="2800" baseline="30000" dirty="0">
                <a:solidFill>
                  <a:schemeClr val="accent1"/>
                </a:solidFill>
                <a:latin typeface="Comic Sans MS" pitchFamily="66" charset="0"/>
                <a:sym typeface="Symbol" pitchFamily="18" charset="2"/>
              </a:rPr>
              <a:t>-6</a:t>
            </a:r>
            <a:r>
              <a:rPr lang="en-US" sz="2800" dirty="0">
                <a:solidFill>
                  <a:schemeClr val="accent1"/>
                </a:solidFill>
                <a:latin typeface="Comic Sans MS" pitchFamily="66" charset="0"/>
                <a:sym typeface="Symbol" pitchFamily="18" charset="2"/>
              </a:rPr>
              <a:t> C due to the other two charges?</a:t>
            </a:r>
          </a:p>
        </p:txBody>
      </p:sp>
      <p:sp>
        <p:nvSpPr>
          <p:cNvPr id="1732611" name="Rectangle 3"/>
          <p:cNvSpPr>
            <a:spLocks noGrp="1" noChangeArrowheads="1"/>
          </p:cNvSpPr>
          <p:nvPr>
            <p:ph type="body" idx="1"/>
          </p:nvPr>
        </p:nvSpPr>
        <p:spPr>
          <a:xfrm>
            <a:off x="609600" y="2286000"/>
            <a:ext cx="3657600" cy="2133600"/>
          </a:xfrm>
        </p:spPr>
        <p:txBody>
          <a:bodyPr/>
          <a:lstStyle/>
          <a:p>
            <a:pPr marL="609600" indent="-609600">
              <a:lnSpc>
                <a:spcPct val="80000"/>
              </a:lnSpc>
              <a:buFont typeface="Arial" charset="0"/>
              <a:buAutoNum type="alphaLcParenR"/>
            </a:pPr>
            <a:r>
              <a:rPr lang="en-US" sz="2000">
                <a:latin typeface="Comic Sans MS" pitchFamily="66" charset="0"/>
              </a:rPr>
              <a:t>2.25 N/C to the left</a:t>
            </a:r>
          </a:p>
          <a:p>
            <a:pPr marL="609600" indent="-609600">
              <a:lnSpc>
                <a:spcPct val="80000"/>
              </a:lnSpc>
              <a:buFont typeface="Arial" charset="0"/>
              <a:buAutoNum type="alphaLcParenR"/>
            </a:pPr>
            <a:r>
              <a:rPr lang="en-US" sz="2000">
                <a:latin typeface="Comic Sans MS" pitchFamily="66" charset="0"/>
              </a:rPr>
              <a:t>3.0 N/C to the left</a:t>
            </a:r>
          </a:p>
          <a:p>
            <a:pPr marL="609600" indent="-609600">
              <a:lnSpc>
                <a:spcPct val="80000"/>
              </a:lnSpc>
              <a:buFont typeface="Arial" charset="0"/>
              <a:buAutoNum type="alphaLcParenR"/>
            </a:pPr>
            <a:r>
              <a:rPr lang="en-US" sz="2000">
                <a:latin typeface="Comic Sans MS" pitchFamily="66" charset="0"/>
              </a:rPr>
              <a:t>4.5 N/C to the left</a:t>
            </a:r>
          </a:p>
          <a:p>
            <a:pPr marL="609600" indent="-609600">
              <a:lnSpc>
                <a:spcPct val="80000"/>
              </a:lnSpc>
              <a:buFont typeface="Arial" charset="0"/>
              <a:buAutoNum type="alphaLcParenR"/>
            </a:pPr>
            <a:r>
              <a:rPr lang="en-US" sz="2000">
                <a:latin typeface="Comic Sans MS" pitchFamily="66" charset="0"/>
              </a:rPr>
              <a:t>2.25 N/C to the right</a:t>
            </a:r>
          </a:p>
          <a:p>
            <a:pPr marL="609600" indent="-609600">
              <a:lnSpc>
                <a:spcPct val="80000"/>
              </a:lnSpc>
              <a:buFont typeface="Arial" charset="0"/>
              <a:buAutoNum type="alphaLcParenR"/>
            </a:pPr>
            <a:r>
              <a:rPr lang="en-US" sz="2000">
                <a:latin typeface="Comic Sans MS" pitchFamily="66" charset="0"/>
              </a:rPr>
              <a:t>3.0 N/C to the right</a:t>
            </a:r>
          </a:p>
          <a:p>
            <a:pPr marL="609600" indent="-609600">
              <a:lnSpc>
                <a:spcPct val="80000"/>
              </a:lnSpc>
              <a:buFont typeface="Arial" charset="0"/>
              <a:buAutoNum type="alphaLcParenR"/>
            </a:pPr>
            <a:r>
              <a:rPr lang="en-US" sz="2000">
                <a:latin typeface="Comic Sans MS" pitchFamily="66" charset="0"/>
              </a:rPr>
              <a:t>4.5 N/C to the right</a:t>
            </a:r>
          </a:p>
        </p:txBody>
      </p:sp>
      <p:graphicFrame>
        <p:nvGraphicFramePr>
          <p:cNvPr id="1732612" name="Object 4"/>
          <p:cNvGraphicFramePr>
            <a:graphicFrameLocks noChangeAspect="1"/>
          </p:cNvGraphicFramePr>
          <p:nvPr/>
        </p:nvGraphicFramePr>
        <p:xfrm>
          <a:off x="4578350" y="2209800"/>
          <a:ext cx="3409950" cy="2079625"/>
        </p:xfrm>
        <a:graphic>
          <a:graphicData uri="http://schemas.openxmlformats.org/presentationml/2006/ole">
            <mc:AlternateContent xmlns:mc="http://schemas.openxmlformats.org/markup-compatibility/2006">
              <mc:Choice xmlns:v="urn:schemas-microsoft-com:vml" Requires="v">
                <p:oleObj spid="_x0000_s25634" name="Equation" r:id="rId4" imgW="2095500" imgH="1231900" progId="Equation.3">
                  <p:embed/>
                </p:oleObj>
              </mc:Choice>
              <mc:Fallback>
                <p:oleObj name="Equation" r:id="rId4" imgW="2095500" imgH="1231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350" y="2209800"/>
                        <a:ext cx="3409950" cy="2079625"/>
                      </a:xfrm>
                      <a:prstGeom prst="rect">
                        <a:avLst/>
                      </a:prstGeom>
                      <a:solidFill>
                        <a:srgbClr val="EFFF5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32613" name="Picture 5" descr="12_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648200"/>
            <a:ext cx="6334125"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2B36BB2C-8987-42F9-9B1D-A85D2B4196C1}" type="slidenum">
              <a:rPr lang="en-US" smtClean="0"/>
              <a:t>7</a:t>
            </a:fld>
            <a:endParaRPr lang="en-US"/>
          </a:p>
        </p:txBody>
      </p:sp>
    </p:spTree>
    <p:extLst>
      <p:ext uri="{BB962C8B-B14F-4D97-AF65-F5344CB8AC3E}">
        <p14:creationId xmlns:p14="http://schemas.microsoft.com/office/powerpoint/2010/main" val="375239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32612"/>
                                        </p:tgtEl>
                                        <p:attrNameLst>
                                          <p:attrName>style.visibility</p:attrName>
                                        </p:attrNameLst>
                                      </p:cBhvr>
                                      <p:to>
                                        <p:strVal val="visible"/>
                                      </p:to>
                                    </p:set>
                                    <p:animEffect transition="in" filter="randombar(horizontal)">
                                      <p:cBhvr>
                                        <p:cTn id="7" dur="500"/>
                                        <p:tgtEl>
                                          <p:spTgt spid="173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045D70-CB95-4032-B3A2-A858D2598AE1}" type="slidenum">
              <a:rPr lang="en-US"/>
              <a:pPr eaLnBrk="1" hangingPunct="1"/>
              <a:t>8</a:t>
            </a:fld>
            <a:endParaRPr lang="en-US"/>
          </a:p>
        </p:txBody>
      </p:sp>
      <p:sp>
        <p:nvSpPr>
          <p:cNvPr id="28677" name="Rectangle 2"/>
          <p:cNvSpPr>
            <a:spLocks noGrp="1" noChangeArrowheads="1"/>
          </p:cNvSpPr>
          <p:nvPr>
            <p:ph type="title"/>
          </p:nvPr>
        </p:nvSpPr>
        <p:spPr>
          <a:xfrm>
            <a:off x="457200" y="274638"/>
            <a:ext cx="8077200" cy="639762"/>
          </a:xfrm>
          <a:solidFill>
            <a:schemeClr val="folHlink"/>
          </a:solidFill>
        </p:spPr>
        <p:txBody>
          <a:bodyPr>
            <a:normAutofit fontScale="90000"/>
          </a:bodyPr>
          <a:lstStyle/>
          <a:p>
            <a:pPr eaLnBrk="1" hangingPunct="1"/>
            <a:r>
              <a:rPr lang="en-US" altLang="zh-CN" sz="2400">
                <a:ea typeface="宋体" pitchFamily="2" charset="-122"/>
              </a:rPr>
              <a:t>5A-10 Motion in an Electric Field</a:t>
            </a:r>
            <a:r>
              <a:rPr lang="en-US" altLang="zh-CN" sz="3600">
                <a:ea typeface="宋体" pitchFamily="2" charset="-122"/>
              </a:rPr>
              <a:t> </a:t>
            </a:r>
          </a:p>
        </p:txBody>
      </p:sp>
      <p:sp>
        <p:nvSpPr>
          <p:cNvPr id="148483" name="Rectangle 3"/>
          <p:cNvSpPr>
            <a:spLocks noGrp="1" noChangeArrowheads="1"/>
          </p:cNvSpPr>
          <p:nvPr>
            <p:ph type="body" idx="1"/>
          </p:nvPr>
        </p:nvSpPr>
        <p:spPr>
          <a:xfrm>
            <a:off x="609600" y="5105400"/>
            <a:ext cx="8229600" cy="990600"/>
          </a:xfrm>
          <a:solidFill>
            <a:schemeClr val="accent1"/>
          </a:solidFill>
        </p:spPr>
        <p:txBody>
          <a:bodyPr/>
          <a:lstStyle/>
          <a:p>
            <a:pPr marL="0" indent="0" eaLnBrk="1" hangingPunct="1"/>
            <a:r>
              <a:rPr lang="en-US" altLang="zh-CN" sz="1800" dirty="0">
                <a:solidFill>
                  <a:schemeClr val="bg1"/>
                </a:solidFill>
                <a:ea typeface="宋体" pitchFamily="2" charset="-122"/>
              </a:rPr>
              <a:t>THE BALL IS ATTRACTED TO ONE TERMINAL THEN  RECEIVES A CHARGE  AND THEN IS REPELLED TO THE OTHER TERMINAL, WHERE IT PICKS UP THE OPPOSITE CHARGE AND IS REPELLED.</a:t>
            </a:r>
          </a:p>
        </p:txBody>
      </p:sp>
      <p:sp>
        <p:nvSpPr>
          <p:cNvPr id="28679" name="Text Box 6"/>
          <p:cNvSpPr txBox="1">
            <a:spLocks noChangeArrowheads="1"/>
          </p:cNvSpPr>
          <p:nvPr/>
        </p:nvSpPr>
        <p:spPr bwMode="auto">
          <a:xfrm>
            <a:off x="2362200" y="1066800"/>
            <a:ext cx="4038600" cy="3667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solidFill>
                  <a:srgbClr val="FF3300"/>
                </a:solidFill>
              </a:rPr>
              <a:t>The effects of transferring charge</a:t>
            </a:r>
          </a:p>
        </p:txBody>
      </p:sp>
      <p:grpSp>
        <p:nvGrpSpPr>
          <p:cNvPr id="2" name="Group 19"/>
          <p:cNvGrpSpPr>
            <a:grpSpLocks/>
          </p:cNvGrpSpPr>
          <p:nvPr/>
        </p:nvGrpSpPr>
        <p:grpSpPr bwMode="auto">
          <a:xfrm>
            <a:off x="228600" y="1828800"/>
            <a:ext cx="5257800" cy="1828800"/>
            <a:chOff x="144" y="1104"/>
            <a:chExt cx="3552" cy="1584"/>
          </a:xfrm>
        </p:grpSpPr>
        <p:grpSp>
          <p:nvGrpSpPr>
            <p:cNvPr id="28688" name="Group 12"/>
            <p:cNvGrpSpPr>
              <a:grpSpLocks/>
            </p:cNvGrpSpPr>
            <p:nvPr/>
          </p:nvGrpSpPr>
          <p:grpSpPr bwMode="auto">
            <a:xfrm>
              <a:off x="144" y="1104"/>
              <a:ext cx="3552" cy="1584"/>
              <a:chOff x="2592" y="1344"/>
              <a:chExt cx="3552" cy="1584"/>
            </a:xfrm>
          </p:grpSpPr>
          <p:pic>
            <p:nvPicPr>
              <p:cNvPr id="28691" name="Picture 13" descr="5A-10_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8" y="1344"/>
                <a:ext cx="3456"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Rectangle 14"/>
              <p:cNvSpPr>
                <a:spLocks noChangeArrowheads="1"/>
              </p:cNvSpPr>
              <p:nvPr/>
            </p:nvSpPr>
            <p:spPr bwMode="auto">
              <a:xfrm>
                <a:off x="2592" y="1344"/>
                <a:ext cx="2160" cy="15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89" name="Text Box 17"/>
            <p:cNvSpPr txBox="1">
              <a:spLocks noChangeArrowheads="1"/>
            </p:cNvSpPr>
            <p:nvPr/>
          </p:nvSpPr>
          <p:spPr bwMode="auto">
            <a:xfrm>
              <a:off x="2256" y="1488"/>
              <a:ext cx="28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sp>
          <p:nvSpPr>
            <p:cNvPr id="28690" name="Text Box 18"/>
            <p:cNvSpPr txBox="1">
              <a:spLocks noChangeArrowheads="1"/>
            </p:cNvSpPr>
            <p:nvPr/>
          </p:nvSpPr>
          <p:spPr bwMode="auto">
            <a:xfrm>
              <a:off x="3408" y="1488"/>
              <a:ext cx="215"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a:t>
              </a:r>
            </a:p>
          </p:txBody>
        </p:sp>
      </p:grpSp>
      <p:sp>
        <p:nvSpPr>
          <p:cNvPr id="148501" name="AutoShape 21"/>
          <p:cNvSpPr>
            <a:spLocks noChangeArrowheads="1"/>
          </p:cNvSpPr>
          <p:nvPr/>
        </p:nvSpPr>
        <p:spPr bwMode="auto">
          <a:xfrm>
            <a:off x="5562600" y="3276600"/>
            <a:ext cx="2362200" cy="1295400"/>
          </a:xfrm>
          <a:prstGeom prst="wedgeEllipseCallout">
            <a:avLst>
              <a:gd name="adj1" fmla="val -46773"/>
              <a:gd name="adj2" fmla="val -101102"/>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What is the movement of the balls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grpSp>
        <p:nvGrpSpPr>
          <p:cNvPr id="4" name="Group 26"/>
          <p:cNvGrpSpPr>
            <a:grpSpLocks/>
          </p:cNvGrpSpPr>
          <p:nvPr/>
        </p:nvGrpSpPr>
        <p:grpSpPr bwMode="auto">
          <a:xfrm>
            <a:off x="5943600" y="2057400"/>
            <a:ext cx="2757488" cy="609600"/>
            <a:chOff x="3744" y="1296"/>
            <a:chExt cx="1737" cy="384"/>
          </a:xfrm>
        </p:grpSpPr>
        <p:sp>
          <p:nvSpPr>
            <p:cNvPr id="28684" name="Rectangle 22"/>
            <p:cNvSpPr>
              <a:spLocks noChangeArrowheads="1"/>
            </p:cNvSpPr>
            <p:nvPr/>
          </p:nvSpPr>
          <p:spPr bwMode="auto">
            <a:xfrm>
              <a:off x="3840" y="1344"/>
              <a:ext cx="1536" cy="336"/>
            </a:xfrm>
            <a:prstGeom prst="rect">
              <a:avLst/>
            </a:prstGeom>
            <a:solidFill>
              <a:srgbClr val="FFFF99"/>
            </a:solidFill>
            <a:ln w="9525">
              <a:solidFill>
                <a:schemeClr val="tx1"/>
              </a:solidFill>
              <a:miter lim="800000"/>
              <a:headEnd/>
              <a:tailEnd/>
            </a:ln>
          </p:spPr>
          <p:txBody>
            <a:bodyPr wrap="none" anchor="ctr"/>
            <a:lstStyle/>
            <a:p>
              <a:endParaRPr lang="en-US"/>
            </a:p>
          </p:txBody>
        </p:sp>
        <p:sp>
          <p:nvSpPr>
            <p:cNvPr id="28685" name="Oval 23"/>
            <p:cNvSpPr>
              <a:spLocks noChangeArrowheads="1"/>
            </p:cNvSpPr>
            <p:nvPr/>
          </p:nvSpPr>
          <p:spPr bwMode="auto">
            <a:xfrm>
              <a:off x="4224" y="1344"/>
              <a:ext cx="288" cy="288"/>
            </a:xfrm>
            <a:prstGeom prst="ellipse">
              <a:avLst/>
            </a:prstGeom>
            <a:solidFill>
              <a:srgbClr val="FF3300"/>
            </a:solidFill>
            <a:ln w="9525">
              <a:solidFill>
                <a:schemeClr val="tx1"/>
              </a:solidFill>
              <a:round/>
              <a:headEnd/>
              <a:tailEnd/>
            </a:ln>
          </p:spPr>
          <p:txBody>
            <a:bodyPr wrap="none" anchor="ctr"/>
            <a:lstStyle/>
            <a:p>
              <a:endParaRPr lang="en-US"/>
            </a:p>
          </p:txBody>
        </p:sp>
        <p:sp>
          <p:nvSpPr>
            <p:cNvPr id="28686" name="Text Box 24"/>
            <p:cNvSpPr txBox="1">
              <a:spLocks noChangeArrowheads="1"/>
            </p:cNvSpPr>
            <p:nvPr/>
          </p:nvSpPr>
          <p:spPr bwMode="auto">
            <a:xfrm>
              <a:off x="3744" y="1296"/>
              <a:ext cx="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FF3300"/>
                  </a:solidFill>
                </a:rPr>
                <a:t>+</a:t>
              </a:r>
            </a:p>
          </p:txBody>
        </p:sp>
        <p:sp>
          <p:nvSpPr>
            <p:cNvPr id="28687" name="Text Box 25"/>
            <p:cNvSpPr txBox="1">
              <a:spLocks noChangeArrowheads="1"/>
            </p:cNvSpPr>
            <p:nvPr/>
          </p:nvSpPr>
          <p:spPr bwMode="auto">
            <a:xfrm>
              <a:off x="5280" y="1296"/>
              <a:ext cx="20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solidFill>
                    <a:srgbClr val="3333FF"/>
                  </a:solidFill>
                </a:rPr>
                <a:t>-</a:t>
              </a:r>
            </a:p>
          </p:txBody>
        </p:sp>
      </p:grpSp>
      <p:pic>
        <p:nvPicPr>
          <p:cNvPr id="27650" name="Picture 2">
            <a:extLst>
              <a:ext uri="{FF2B5EF4-FFF2-40B4-BE49-F238E27FC236}">
                <a16:creationId xmlns:a16="http://schemas.microsoft.com/office/drawing/2014/main" id="{D089F8C6-D799-47CF-B724-D98F91A2FE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001883"/>
            <a:ext cx="2997200"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7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altLang="ja-JP" sz="2800" b="1" dirty="0">
                <a:solidFill>
                  <a:srgbClr val="FF0000"/>
                </a:solidFill>
                <a:ea typeface="ＭＳ Ｐゴシック" pitchFamily="50" charset="-128"/>
              </a:rPr>
              <a:t>Charges and fields of a conductor</a:t>
            </a:r>
          </a:p>
        </p:txBody>
      </p:sp>
      <p:pic>
        <p:nvPicPr>
          <p:cNvPr id="7173" name="Picture 3" descr="figure-22-2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3276600" cy="195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6" name="Text Box 4"/>
          <p:cNvSpPr txBox="1">
            <a:spLocks noChangeArrowheads="1"/>
          </p:cNvSpPr>
          <p:nvPr/>
        </p:nvSpPr>
        <p:spPr bwMode="auto">
          <a:xfrm>
            <a:off x="3810000" y="1066800"/>
            <a:ext cx="5257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pPr>
              <a:spcBef>
                <a:spcPct val="50000"/>
              </a:spcBef>
              <a:buClr>
                <a:schemeClr val="tx1"/>
              </a:buClr>
              <a:buFontTx/>
              <a:buChar char="•"/>
            </a:pPr>
            <a:r>
              <a:rPr lang="ja-JP" altLang="en-US" sz="2400" i="0" dirty="0">
                <a:solidFill>
                  <a:schemeClr val="accent1"/>
                </a:solidFill>
                <a:ea typeface="ＭＳ Ｐゴシック" pitchFamily="50" charset="-128"/>
              </a:rPr>
              <a:t> </a:t>
            </a:r>
            <a:r>
              <a:rPr lang="en-US" altLang="ja-JP" sz="2400" b="0" i="0" dirty="0">
                <a:solidFill>
                  <a:schemeClr val="tx1"/>
                </a:solidFill>
                <a:ea typeface="ＭＳ Ｐゴシック" pitchFamily="50" charset="-128"/>
              </a:rPr>
              <a:t>In </a:t>
            </a:r>
            <a:r>
              <a:rPr lang="en-US" altLang="ja-JP" sz="2400" b="0" dirty="0">
                <a:solidFill>
                  <a:schemeClr val="tx1"/>
                </a:solidFill>
                <a:ea typeface="ＭＳ Ｐゴシック" pitchFamily="50" charset="-128"/>
              </a:rPr>
              <a:t>electrostatic equilibrium</a:t>
            </a:r>
            <a:r>
              <a:rPr lang="en-US" altLang="ja-JP" sz="2400" b="0" i="0" dirty="0">
                <a:solidFill>
                  <a:schemeClr val="tx1"/>
                </a:solidFill>
                <a:ea typeface="ＭＳ Ｐゴシック" pitchFamily="50" charset="-128"/>
              </a:rPr>
              <a:t>, free charges inside a conductor do not move. Thus, </a:t>
            </a:r>
            <a:r>
              <a:rPr lang="en-US" altLang="ja-JP" sz="2400" i="0" dirty="0">
                <a:solidFill>
                  <a:schemeClr val="hlink"/>
                </a:solidFill>
                <a:ea typeface="ＭＳ Ｐゴシック" pitchFamily="50" charset="-128"/>
              </a:rPr>
              <a:t>E = 0 everywhere in the interior of a conductor</a:t>
            </a:r>
            <a:r>
              <a:rPr lang="en-US" altLang="ja-JP" sz="2400" b="0" i="0" dirty="0">
                <a:solidFill>
                  <a:schemeClr val="tx1"/>
                </a:solidFill>
                <a:ea typeface="ＭＳ Ｐゴシック" pitchFamily="50" charset="-128"/>
              </a:rPr>
              <a:t>.</a:t>
            </a:r>
          </a:p>
          <a:p>
            <a:pPr>
              <a:spcBef>
                <a:spcPct val="50000"/>
              </a:spcBef>
              <a:buClr>
                <a:schemeClr val="tx1"/>
              </a:buClr>
              <a:buFontTx/>
              <a:buChar char="•"/>
            </a:pPr>
            <a:r>
              <a:rPr lang="en-US" altLang="ja-JP" sz="2400" b="0" i="0" dirty="0">
                <a:solidFill>
                  <a:schemeClr val="tx1"/>
                </a:solidFill>
                <a:ea typeface="ＭＳ Ｐゴシック" pitchFamily="50" charset="-128"/>
              </a:rPr>
              <a:t> Since E = 0 inside, there are no net charges anywhere in the interior.</a:t>
            </a:r>
            <a:r>
              <a:rPr lang="en-US" altLang="ja-JP" sz="2400" i="0" dirty="0">
                <a:solidFill>
                  <a:schemeClr val="tx1"/>
                </a:solidFill>
                <a:ea typeface="ＭＳ Ｐゴシック" pitchFamily="50" charset="-128"/>
              </a:rPr>
              <a:t> </a:t>
            </a:r>
            <a:r>
              <a:rPr lang="en-US" altLang="ja-JP" sz="2400" i="0" dirty="0">
                <a:solidFill>
                  <a:schemeClr val="hlink"/>
                </a:solidFill>
                <a:ea typeface="ＭＳ Ｐゴシック" pitchFamily="50" charset="-128"/>
              </a:rPr>
              <a:t>Net charges can only be on the surface(s).</a:t>
            </a:r>
          </a:p>
        </p:txBody>
      </p:sp>
      <p:pic>
        <p:nvPicPr>
          <p:cNvPr id="141317" name="Picture 5" descr="F24_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52876" b="6223"/>
          <a:stretch>
            <a:fillRect/>
          </a:stretch>
        </p:blipFill>
        <p:spPr bwMode="auto">
          <a:xfrm>
            <a:off x="457200" y="4092575"/>
            <a:ext cx="3048000" cy="215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Text Box 6"/>
          <p:cNvSpPr txBox="1">
            <a:spLocks noChangeArrowheads="1"/>
          </p:cNvSpPr>
          <p:nvPr/>
        </p:nvSpPr>
        <p:spPr bwMode="auto">
          <a:xfrm>
            <a:off x="3886200" y="4572000"/>
            <a:ext cx="5105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b="1" i="1">
                <a:solidFill>
                  <a:schemeClr val="bg2"/>
                </a:solidFill>
                <a:latin typeface="Times New Roman" pitchFamily="18" charset="0"/>
              </a:defRPr>
            </a:lvl1pPr>
            <a:lvl2pPr marL="742950" indent="-285750">
              <a:defRPr sz="1600" b="1" i="1">
                <a:solidFill>
                  <a:schemeClr val="bg2"/>
                </a:solidFill>
                <a:latin typeface="Times New Roman" pitchFamily="18" charset="0"/>
              </a:defRPr>
            </a:lvl2pPr>
            <a:lvl3pPr marL="1143000" indent="-228600">
              <a:defRPr sz="1600" b="1" i="1">
                <a:solidFill>
                  <a:schemeClr val="bg2"/>
                </a:solidFill>
                <a:latin typeface="Times New Roman" pitchFamily="18" charset="0"/>
              </a:defRPr>
            </a:lvl3pPr>
            <a:lvl4pPr marL="1600200" indent="-228600">
              <a:defRPr sz="1600" b="1" i="1">
                <a:solidFill>
                  <a:schemeClr val="bg2"/>
                </a:solidFill>
                <a:latin typeface="Times New Roman" pitchFamily="18" charset="0"/>
              </a:defRPr>
            </a:lvl4pPr>
            <a:lvl5pPr marL="2057400" indent="-228600">
              <a:defRPr sz="1600" b="1" i="1">
                <a:solidFill>
                  <a:schemeClr val="bg2"/>
                </a:solidFill>
                <a:latin typeface="Times New Roman" pitchFamily="18" charset="0"/>
              </a:defRPr>
            </a:lvl5pPr>
            <a:lvl6pPr marL="2514600" indent="-228600" eaLnBrk="0" fontAlgn="base" hangingPunct="0">
              <a:spcBef>
                <a:spcPct val="0"/>
              </a:spcBef>
              <a:spcAft>
                <a:spcPct val="0"/>
              </a:spcAft>
              <a:defRPr sz="1600" b="1" i="1">
                <a:solidFill>
                  <a:schemeClr val="bg2"/>
                </a:solidFill>
                <a:latin typeface="Times New Roman" pitchFamily="18" charset="0"/>
              </a:defRPr>
            </a:lvl6pPr>
            <a:lvl7pPr marL="2971800" indent="-228600" eaLnBrk="0" fontAlgn="base" hangingPunct="0">
              <a:spcBef>
                <a:spcPct val="0"/>
              </a:spcBef>
              <a:spcAft>
                <a:spcPct val="0"/>
              </a:spcAft>
              <a:defRPr sz="1600" b="1" i="1">
                <a:solidFill>
                  <a:schemeClr val="bg2"/>
                </a:solidFill>
                <a:latin typeface="Times New Roman" pitchFamily="18" charset="0"/>
              </a:defRPr>
            </a:lvl7pPr>
            <a:lvl8pPr marL="3429000" indent="-228600" eaLnBrk="0" fontAlgn="base" hangingPunct="0">
              <a:spcBef>
                <a:spcPct val="0"/>
              </a:spcBef>
              <a:spcAft>
                <a:spcPct val="0"/>
              </a:spcAft>
              <a:defRPr sz="1600" b="1" i="1">
                <a:solidFill>
                  <a:schemeClr val="bg2"/>
                </a:solidFill>
                <a:latin typeface="Times New Roman" pitchFamily="18" charset="0"/>
              </a:defRPr>
            </a:lvl8pPr>
            <a:lvl9pPr marL="3886200" indent="-228600" eaLnBrk="0" fontAlgn="base" hangingPunct="0">
              <a:spcBef>
                <a:spcPct val="0"/>
              </a:spcBef>
              <a:spcAft>
                <a:spcPct val="0"/>
              </a:spcAft>
              <a:defRPr sz="1600" b="1" i="1">
                <a:solidFill>
                  <a:schemeClr val="bg2"/>
                </a:solidFill>
                <a:latin typeface="Times New Roman" pitchFamily="18" charset="0"/>
              </a:defRPr>
            </a:lvl9pPr>
          </a:lstStyle>
          <a:p>
            <a:r>
              <a:rPr lang="en-US" altLang="ja-JP" sz="2400" i="0" dirty="0">
                <a:solidFill>
                  <a:schemeClr val="hlink"/>
                </a:solidFill>
                <a:ea typeface="ＭＳ Ｐゴシック" pitchFamily="50" charset="-128"/>
              </a:rPr>
              <a:t>The electric field must be perpendicular to the surface just outside a conductor,</a:t>
            </a:r>
            <a:r>
              <a:rPr lang="en-US" altLang="ja-JP" sz="2400" i="0" dirty="0">
                <a:solidFill>
                  <a:schemeClr val="tx1"/>
                </a:solidFill>
                <a:ea typeface="ＭＳ Ｐゴシック" pitchFamily="50" charset="-128"/>
              </a:rPr>
              <a:t> </a:t>
            </a:r>
            <a:r>
              <a:rPr lang="en-US" altLang="ja-JP" sz="2400" b="0" i="0" dirty="0">
                <a:solidFill>
                  <a:schemeClr val="tx1"/>
                </a:solidFill>
                <a:ea typeface="ＭＳ Ｐゴシック" pitchFamily="50" charset="-128"/>
              </a:rPr>
              <a:t>since, otherwise, there would be currents flowing along the surface.</a:t>
            </a:r>
          </a:p>
        </p:txBody>
      </p:sp>
      <p:sp>
        <p:nvSpPr>
          <p:cNvPr id="2" name="Slide Number Placeholder 1"/>
          <p:cNvSpPr>
            <a:spLocks noGrp="1"/>
          </p:cNvSpPr>
          <p:nvPr>
            <p:ph type="sldNum" sz="quarter" idx="12"/>
          </p:nvPr>
        </p:nvSpPr>
        <p:spPr/>
        <p:txBody>
          <a:bodyPr/>
          <a:lstStyle/>
          <a:p>
            <a:fld id="{2B36BB2C-8987-42F9-9B1D-A85D2B4196C1}" type="slidenum">
              <a:rPr lang="en-US" smtClean="0"/>
              <a:t>9</a:t>
            </a:fld>
            <a:endParaRPr lang="en-US"/>
          </a:p>
        </p:txBody>
      </p:sp>
    </p:spTree>
    <p:extLst>
      <p:ext uri="{BB962C8B-B14F-4D97-AF65-F5344CB8AC3E}">
        <p14:creationId xmlns:p14="http://schemas.microsoft.com/office/powerpoint/2010/main" val="733368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1997</Words>
  <Application>Microsoft Office PowerPoint</Application>
  <PresentationFormat>On-screen Show (4:3)</PresentationFormat>
  <Paragraphs>230</Paragraphs>
  <Slides>24</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Comic Sans MS</vt:lpstr>
      <vt:lpstr>Times</vt:lpstr>
      <vt:lpstr>Times New Roman</vt:lpstr>
      <vt:lpstr>Wingdings</vt:lpstr>
      <vt:lpstr>Office Theme</vt:lpstr>
      <vt:lpstr>Equation</vt:lpstr>
      <vt:lpstr>The Electric Field</vt:lpstr>
      <vt:lpstr>PowerPoint Presentation</vt:lpstr>
      <vt:lpstr>PowerPoint Presentation</vt:lpstr>
      <vt:lpstr>Demos: 5A-34 Electric Field Lines </vt:lpstr>
      <vt:lpstr>Two charges, of equal magnitude but opposite sign, lie along a line as shown.  What are the directions of the electric field at points A, B, C, and D?</vt:lpstr>
      <vt:lpstr>PowerPoint Presentation</vt:lpstr>
      <vt:lpstr>Quiz: What is the electric field at the location of the charge q0 =4x10-6 C due to the other two charges?</vt:lpstr>
      <vt:lpstr>5A-10 Motion in an Electric Field </vt:lpstr>
      <vt:lpstr>Charges and fields of a conductor</vt:lpstr>
      <vt:lpstr>Demos: 5A-11 Electrostatic Shielding (Faraday Cage)</vt:lpstr>
      <vt:lpstr>Electric Potential Energy and Electric Potential</vt:lpstr>
      <vt:lpstr>PowerPoint Presentation</vt:lpstr>
      <vt:lpstr>PowerPoint Presentation</vt:lpstr>
      <vt:lpstr>Two plates are oppositely charged so that they have a uniform electric field of 1000 N/C between them, as shown.  A particle with a charge of +0.005 C is moved from the bottom (negative) plate to the top plate. What is the change in potential energy of the charge?</vt:lpstr>
      <vt:lpstr>What is the change in electric potential from the bottom to the top plate?</vt:lpstr>
      <vt:lpstr>Electric Potential Produced by a Point Charge</vt:lpstr>
      <vt:lpstr>PowerPoint Presentation</vt:lpstr>
      <vt:lpstr>lightning</vt:lpstr>
      <vt:lpstr>High Electric Field at Sharp Tips</vt:lpstr>
      <vt:lpstr>Lightning rod</vt:lpstr>
      <vt:lpstr>backup</vt:lpstr>
      <vt:lpstr>PowerPoint Presentation</vt:lpstr>
      <vt:lpstr>Gauss’s Law: Qualitative Statement</vt:lpstr>
      <vt:lpstr>Uniformly charged conductor shell: Inside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THREE Electricity and Magnetism</dc:title>
  <dc:creator>wxie</dc:creator>
  <cp:lastModifiedBy>David King</cp:lastModifiedBy>
  <cp:revision>144</cp:revision>
  <dcterms:created xsi:type="dcterms:W3CDTF">2011-03-18T18:28:35Z</dcterms:created>
  <dcterms:modified xsi:type="dcterms:W3CDTF">2021-03-30T21:40:40Z</dcterms:modified>
</cp:coreProperties>
</file>