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40" r:id="rId2"/>
    <p:sldId id="341" r:id="rId3"/>
    <p:sldId id="325" r:id="rId4"/>
    <p:sldId id="326" r:id="rId5"/>
    <p:sldId id="327" r:id="rId6"/>
    <p:sldId id="308" r:id="rId7"/>
    <p:sldId id="275" r:id="rId8"/>
    <p:sldId id="279" r:id="rId9"/>
    <p:sldId id="280" r:id="rId10"/>
    <p:sldId id="283" r:id="rId11"/>
    <p:sldId id="324" r:id="rId12"/>
    <p:sldId id="322" r:id="rId13"/>
    <p:sldId id="284" r:id="rId14"/>
    <p:sldId id="287" r:id="rId15"/>
    <p:sldId id="338" r:id="rId16"/>
    <p:sldId id="329" r:id="rId17"/>
    <p:sldId id="330" r:id="rId18"/>
    <p:sldId id="342" r:id="rId19"/>
    <p:sldId id="343" r:id="rId20"/>
    <p:sldId id="331" r:id="rId21"/>
    <p:sldId id="332" r:id="rId22"/>
    <p:sldId id="334" r:id="rId23"/>
    <p:sldId id="335" r:id="rId24"/>
    <p:sldId id="33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293" autoAdjust="0"/>
  </p:normalViewPr>
  <p:slideViewPr>
    <p:cSldViewPr>
      <p:cViewPr varScale="1">
        <p:scale>
          <a:sx n="69" d="100"/>
          <a:sy n="69" d="100"/>
        </p:scale>
        <p:origin x="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F7E9A-401F-4F01-B6ED-3DDBFEBBE07E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544B4-6762-4CFC-9B45-D167EA0B5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13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685817" indent="-263776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055103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477145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1899186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fld id="{2458C2E9-D3D6-442A-BA19-ED7F5A4A35A0}" type="slidenum">
              <a:rPr lang="ja-JP" altLang="en-US" sz="1200" b="0" i="0">
                <a:solidFill>
                  <a:schemeClr val="tx1"/>
                </a:solidFill>
              </a:rPr>
              <a:pPr/>
              <a:t>1</a:t>
            </a:fld>
            <a:endParaRPr lang="en-US" altLang="ja-JP" sz="1200" b="0" i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534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FF0F0E-912D-4D07-A501-09DAECD0A79C}" type="slidenum">
              <a:rPr lang="en-US"/>
              <a:pPr/>
              <a:t>10</a:t>
            </a:fld>
            <a:endParaRPr lang="en-US"/>
          </a:p>
        </p:txBody>
      </p:sp>
      <p:sp>
        <p:nvSpPr>
          <p:cNvPr id="172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685817" indent="-263776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055103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477145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1899186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fld id="{25CA1301-3A09-4566-BA74-E78391388A01}" type="slidenum">
              <a:rPr lang="ja-JP" altLang="en-US" sz="1200" b="0" i="0">
                <a:solidFill>
                  <a:schemeClr val="tx1"/>
                </a:solidFill>
              </a:rPr>
              <a:pPr/>
              <a:t>11</a:t>
            </a:fld>
            <a:endParaRPr lang="en-US" altLang="ja-JP" sz="1200" b="0" i="0">
              <a:solidFill>
                <a:schemeClr val="tx1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7D85A1-57E5-40DF-8538-E061D14C9794}" type="slidenum">
              <a:rPr lang="en-US"/>
              <a:pPr/>
              <a:t>13</a:t>
            </a:fld>
            <a:endParaRPr lang="en-US"/>
          </a:p>
        </p:txBody>
      </p:sp>
      <p:sp>
        <p:nvSpPr>
          <p:cNvPr id="173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72929C-6EF5-4934-B4B5-B2B8434770B7}" type="slidenum">
              <a:rPr lang="en-US"/>
              <a:pPr/>
              <a:t>14</a:t>
            </a:fld>
            <a:endParaRPr lang="en-US"/>
          </a:p>
        </p:txBody>
      </p:sp>
      <p:sp>
        <p:nvSpPr>
          <p:cNvPr id="173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only true for static electricity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observation tank which consists of a fine electrified powder in oil; several different electrode plates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544B4-6762-4CFC-9B45-D167EA0B502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66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685817" indent="-263776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055103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477145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1899186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fld id="{B74E0551-6190-47A2-A87C-45447A51419C}" type="slidenum">
              <a:rPr lang="ja-JP" altLang="en-US" sz="1200" b="0" i="0">
                <a:solidFill>
                  <a:schemeClr val="tx1"/>
                </a:solidFill>
              </a:rPr>
              <a:pPr/>
              <a:t>2</a:t>
            </a:fld>
            <a:endParaRPr lang="en-US" altLang="ja-JP" sz="1200" b="0" i="0">
              <a:solidFill>
                <a:schemeClr val="tx1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We</a:t>
            </a:r>
            <a:r>
              <a:rPr lang="en-US" baseline="0" dirty="0"/>
              <a:t> talked about charging by rubbing. Object can also be charged without being in contact.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57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685817" indent="-263776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055103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477145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1899186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fld id="{A6E393C9-EF18-4C11-9F00-B461A7422ACA}" type="slidenum">
              <a:rPr lang="ja-JP" altLang="en-US" sz="1200" b="0" i="0">
                <a:solidFill>
                  <a:schemeClr val="tx1"/>
                </a:solidFill>
              </a:rPr>
              <a:pPr/>
              <a:t>3</a:t>
            </a:fld>
            <a:endParaRPr lang="en-US" altLang="ja-JP" sz="1200" b="0" i="0">
              <a:solidFill>
                <a:schemeClr val="tx1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685817" indent="-263776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055103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477145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1899186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fld id="{E8F9262B-C680-44BF-9133-347A8F6DB10C}" type="slidenum">
              <a:rPr lang="ja-JP" altLang="en-US" sz="1200" b="0" i="0">
                <a:solidFill>
                  <a:schemeClr val="tx1"/>
                </a:solidFill>
              </a:rPr>
              <a:pPr/>
              <a:t>4</a:t>
            </a:fld>
            <a:endParaRPr lang="en-US" altLang="ja-JP" sz="1200" b="0" i="0">
              <a:solidFill>
                <a:schemeClr val="tx1"/>
              </a:solidFill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685817" indent="-263776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055103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477145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1899186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fld id="{CD270A22-1A5C-40D7-977E-B3E829049A12}" type="slidenum">
              <a:rPr lang="ja-JP" altLang="en-US" sz="1200" b="0" i="0">
                <a:solidFill>
                  <a:schemeClr val="tx1"/>
                </a:solidFill>
              </a:rPr>
              <a:pPr/>
              <a:t>5</a:t>
            </a:fld>
            <a:endParaRPr lang="en-US" altLang="ja-JP" sz="1200" b="0" i="0">
              <a:solidFill>
                <a:schemeClr val="tx1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9"/>
            <a:ext cx="5487013" cy="411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685817" indent="-263776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055103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477145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1899186" indent="-211021" defTabSz="914423"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 sz="15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fld id="{25CA1301-3A09-4566-BA74-E78391388A01}" type="slidenum">
              <a:rPr lang="ja-JP" altLang="en-US" sz="1200" b="0" i="0">
                <a:solidFill>
                  <a:schemeClr val="tx1"/>
                </a:solidFill>
              </a:rPr>
              <a:pPr/>
              <a:t>6</a:t>
            </a:fld>
            <a:endParaRPr lang="en-US" altLang="ja-JP" sz="1200" b="0" i="0">
              <a:solidFill>
                <a:schemeClr val="tx1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8D9231-F007-4789-8A8B-6FFD04E08ADE}" type="slidenum">
              <a:rPr lang="en-US"/>
              <a:pPr/>
              <a:t>7</a:t>
            </a:fld>
            <a:endParaRPr lang="en-US"/>
          </a:p>
        </p:txBody>
      </p:sp>
      <p:sp>
        <p:nvSpPr>
          <p:cNvPr id="140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2B8039-ED12-41A8-88C5-BCB4A9D81FDB}" type="slidenum">
              <a:rPr lang="en-US"/>
              <a:pPr/>
              <a:t>8</a:t>
            </a:fld>
            <a:endParaRPr lang="en-US"/>
          </a:p>
        </p:txBody>
      </p:sp>
      <p:sp>
        <p:nvSpPr>
          <p:cNvPr id="1764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1C6AD1-13FE-4181-9F2C-50CF013CFF77}" type="slidenum">
              <a:rPr lang="en-US"/>
              <a:pPr/>
              <a:t>9</a:t>
            </a:fld>
            <a:endParaRPr lang="en-US"/>
          </a:p>
        </p:txBody>
      </p:sp>
      <p:sp>
        <p:nvSpPr>
          <p:cNvPr id="154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7D80-7C6C-41D0-A96E-97336E1D7F70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7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C770-5975-4852-B069-CCB26AF58336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5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84D4-C6A7-4AD0-A257-11B62CFF64E9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0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9261-6A23-4C57-9865-DC71DE24B075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29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99C8B-C6B3-4B03-92E9-EFA201FFEAEE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42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8F227-ED41-4FCC-9401-BAB04AEF00D3}" type="datetime1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81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AEFA6-15C6-40BB-AE8F-050228778EAD}" type="datetime1">
              <a:rPr lang="en-US" smtClean="0"/>
              <a:t>3/28/2021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00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6BECA-155C-477E-BFD9-38AB10F4536A}" type="datetime1">
              <a:rPr lang="en-US" smtClean="0"/>
              <a:t>3/28/2021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9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C5A0E-3FD5-41A6-9E46-73C15419D6BB}" type="datetime1">
              <a:rPr lang="en-US" smtClean="0"/>
              <a:t>3/28/2021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5A4E-D139-4722-843B-147B845002EC}" type="datetime1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82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B85F-99AF-499C-A335-1897D424AE55}" type="datetime1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10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ADF82-A1F0-4280-8DA9-280AC1171B07}" type="datetime1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6BB2C-8987-42F9-9B1D-A85D2B419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65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4.wmf"/><Relationship Id="rId4" Type="http://schemas.openxmlformats.org/officeDocument/2006/relationships/image" Target="../media/image14.jpeg"/><Relationship Id="rId9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>
            <a:noAutofit/>
          </a:bodyPr>
          <a:lstStyle/>
          <a:p>
            <a:r>
              <a:rPr lang="en-US" altLang="ja-JP" sz="3000" b="1" dirty="0">
                <a:solidFill>
                  <a:srgbClr val="FF0000"/>
                </a:solidFill>
                <a:ea typeface="ＭＳ Ｐゴシック" pitchFamily="34" charset="-128"/>
              </a:rPr>
              <a:t>Coulomb’s Law</a:t>
            </a:r>
          </a:p>
        </p:txBody>
      </p:sp>
      <p:sp>
        <p:nvSpPr>
          <p:cNvPr id="30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838200"/>
            <a:ext cx="7772400" cy="2514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z="2400" dirty="0">
                <a:ea typeface="ＭＳ Ｐゴシック" pitchFamily="34" charset="-128"/>
              </a:rPr>
              <a:t>Charges with the </a:t>
            </a:r>
            <a:r>
              <a:rPr lang="en-US" altLang="ja-JP" sz="2400" dirty="0">
                <a:solidFill>
                  <a:srgbClr val="0000FF"/>
                </a:solidFill>
                <a:ea typeface="ＭＳ Ｐゴシック" pitchFamily="34" charset="-128"/>
              </a:rPr>
              <a:t>same sign </a:t>
            </a:r>
            <a:r>
              <a:rPr lang="en-US" altLang="ja-JP" sz="2400" dirty="0">
                <a:ea typeface="ＭＳ Ｐゴシック" pitchFamily="34" charset="-128"/>
              </a:rPr>
              <a:t>repel each other, and charges with </a:t>
            </a:r>
            <a:r>
              <a:rPr lang="en-US" altLang="ja-JP" sz="2400" dirty="0">
                <a:solidFill>
                  <a:srgbClr val="0000FF"/>
                </a:solidFill>
                <a:ea typeface="ＭＳ Ｐゴシック" pitchFamily="34" charset="-128"/>
              </a:rPr>
              <a:t>opposite signs </a:t>
            </a:r>
            <a:r>
              <a:rPr lang="en-US" altLang="ja-JP" sz="2400" dirty="0">
                <a:ea typeface="ＭＳ Ｐゴシック" pitchFamily="34" charset="-128"/>
              </a:rPr>
              <a:t>attract each other.</a:t>
            </a:r>
          </a:p>
          <a:p>
            <a:r>
              <a:rPr lang="en-US" altLang="ja-JP" sz="2400" dirty="0">
                <a:ea typeface="ＭＳ Ｐゴシック" pitchFamily="34" charset="-128"/>
              </a:rPr>
              <a:t>The electrostatic force between two particles is </a:t>
            </a:r>
            <a:r>
              <a:rPr lang="en-US" altLang="ja-JP" sz="2400" dirty="0">
                <a:solidFill>
                  <a:srgbClr val="0000FF"/>
                </a:solidFill>
                <a:ea typeface="ＭＳ Ｐゴシック" pitchFamily="34" charset="-128"/>
              </a:rPr>
              <a:t>proportional</a:t>
            </a:r>
            <a:r>
              <a:rPr lang="en-US" altLang="ja-JP" sz="2400" dirty="0">
                <a:ea typeface="ＭＳ Ｐゴシック" pitchFamily="34" charset="-128"/>
              </a:rPr>
              <a:t> to the amount of electric charge that each possesses and is </a:t>
            </a:r>
            <a:r>
              <a:rPr lang="en-US" altLang="ja-JP" sz="2400" dirty="0">
                <a:solidFill>
                  <a:srgbClr val="0000FF"/>
                </a:solidFill>
                <a:ea typeface="ＭＳ Ｐゴシック" pitchFamily="34" charset="-128"/>
              </a:rPr>
              <a:t>inversely proportional </a:t>
            </a:r>
            <a:r>
              <a:rPr lang="en-US" altLang="ja-JP" sz="2400" dirty="0">
                <a:ea typeface="ＭＳ Ｐゴシック" pitchFamily="34" charset="-128"/>
              </a:rPr>
              <a:t>to the distance between the two squared.</a:t>
            </a:r>
          </a:p>
        </p:txBody>
      </p:sp>
      <p:graphicFrame>
        <p:nvGraphicFramePr>
          <p:cNvPr id="79876" name="Object 4"/>
          <p:cNvGraphicFramePr>
            <a:graphicFrameLocks noChangeAspect="1"/>
          </p:cNvGraphicFramePr>
          <p:nvPr/>
        </p:nvGraphicFramePr>
        <p:xfrm>
          <a:off x="1828800" y="3505200"/>
          <a:ext cx="19383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0" name="Equation" r:id="rId4" imgW="850680" imgH="393480" progId="Equation.DSMT4">
                  <p:embed/>
                </p:oleObj>
              </mc:Choice>
              <mc:Fallback>
                <p:oleObj name="Equation" r:id="rId4" imgW="850680" imgH="393480" progId="Equation.DSMT4">
                  <p:embed/>
                  <p:pic>
                    <p:nvPicPr>
                      <p:cNvPr id="798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05200"/>
                        <a:ext cx="1938338" cy="99060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80" name="Group 5"/>
          <p:cNvGrpSpPr>
            <a:grpSpLocks/>
          </p:cNvGrpSpPr>
          <p:nvPr/>
        </p:nvGrpSpPr>
        <p:grpSpPr bwMode="auto">
          <a:xfrm>
            <a:off x="5486400" y="3505200"/>
            <a:ext cx="1952625" cy="1082675"/>
            <a:chOff x="3532" y="3184"/>
            <a:chExt cx="1230" cy="682"/>
          </a:xfrm>
        </p:grpSpPr>
        <p:sp>
          <p:nvSpPr>
            <p:cNvPr id="3089" name="Text Box 6"/>
            <p:cNvSpPr txBox="1">
              <a:spLocks noChangeArrowheads="1"/>
            </p:cNvSpPr>
            <p:nvPr/>
          </p:nvSpPr>
          <p:spPr bwMode="auto">
            <a:xfrm>
              <a:off x="3532" y="3184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ja-JP" sz="2400" b="0">
                  <a:solidFill>
                    <a:schemeClr val="tx1"/>
                  </a:solidFill>
                  <a:ea typeface="ＭＳ Ｐゴシック" pitchFamily="34" charset="-128"/>
                </a:rPr>
                <a:t>q</a:t>
              </a:r>
              <a:r>
                <a:rPr lang="en-US" altLang="ja-JP" sz="2400" b="0" baseline="-25000">
                  <a:solidFill>
                    <a:schemeClr val="tx1"/>
                  </a:solidFill>
                  <a:ea typeface="ＭＳ Ｐゴシック" pitchFamily="34" charset="-128"/>
                </a:rPr>
                <a:t>1</a:t>
              </a:r>
              <a:endParaRPr lang="en-US" altLang="ja-JP" sz="2400" b="0">
                <a:solidFill>
                  <a:schemeClr val="tx1"/>
                </a:solidFill>
                <a:ea typeface="ＭＳ Ｐゴシック" pitchFamily="34" charset="-128"/>
              </a:endParaRPr>
            </a:p>
          </p:txBody>
        </p:sp>
        <p:sp>
          <p:nvSpPr>
            <p:cNvPr id="3090" name="Text Box 7"/>
            <p:cNvSpPr txBox="1">
              <a:spLocks noChangeArrowheads="1"/>
            </p:cNvSpPr>
            <p:nvPr/>
          </p:nvSpPr>
          <p:spPr bwMode="auto">
            <a:xfrm>
              <a:off x="4486" y="3196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ja-JP" sz="2400" b="0">
                  <a:solidFill>
                    <a:schemeClr val="tx1"/>
                  </a:solidFill>
                  <a:ea typeface="ＭＳ Ｐゴシック" pitchFamily="34" charset="-128"/>
                </a:rPr>
                <a:t>q</a:t>
              </a:r>
              <a:r>
                <a:rPr lang="en-US" altLang="ja-JP" sz="2400" b="0" baseline="-25000">
                  <a:solidFill>
                    <a:schemeClr val="tx1"/>
                  </a:solidFill>
                  <a:ea typeface="ＭＳ Ｐゴシック" pitchFamily="34" charset="-128"/>
                </a:rPr>
                <a:t>2</a:t>
              </a:r>
              <a:endParaRPr lang="en-US" altLang="ja-JP" sz="2400" b="0">
                <a:solidFill>
                  <a:schemeClr val="tx1"/>
                </a:solidFill>
                <a:ea typeface="ＭＳ Ｐゴシック" pitchFamily="34" charset="-128"/>
              </a:endParaRPr>
            </a:p>
          </p:txBody>
        </p:sp>
        <p:sp>
          <p:nvSpPr>
            <p:cNvPr id="3091" name="Oval 8"/>
            <p:cNvSpPr>
              <a:spLocks noChangeArrowheads="1"/>
            </p:cNvSpPr>
            <p:nvPr/>
          </p:nvSpPr>
          <p:spPr bwMode="auto">
            <a:xfrm>
              <a:off x="3600" y="350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" name="Oval 9"/>
            <p:cNvSpPr>
              <a:spLocks noChangeArrowheads="1"/>
            </p:cNvSpPr>
            <p:nvPr/>
          </p:nvSpPr>
          <p:spPr bwMode="auto">
            <a:xfrm>
              <a:off x="4560" y="350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Line 10"/>
            <p:cNvSpPr>
              <a:spLocks noChangeShapeType="1"/>
            </p:cNvSpPr>
            <p:nvPr/>
          </p:nvSpPr>
          <p:spPr bwMode="auto">
            <a:xfrm>
              <a:off x="3648" y="3552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Text Box 11"/>
            <p:cNvSpPr txBox="1">
              <a:spLocks noChangeArrowheads="1"/>
            </p:cNvSpPr>
            <p:nvPr/>
          </p:nvSpPr>
          <p:spPr bwMode="auto">
            <a:xfrm>
              <a:off x="4070" y="3578"/>
              <a:ext cx="1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ja-JP" sz="2400" b="0">
                  <a:solidFill>
                    <a:schemeClr val="tx1"/>
                  </a:solidFill>
                  <a:ea typeface="ＭＳ Ｐゴシック" pitchFamily="34" charset="-128"/>
                </a:rPr>
                <a:t>r</a:t>
              </a:r>
            </a:p>
          </p:txBody>
        </p:sp>
      </p:grpSp>
      <p:sp>
        <p:nvSpPr>
          <p:cNvPr id="3081" name="Text Box 12"/>
          <p:cNvSpPr txBox="1">
            <a:spLocks noChangeArrowheads="1"/>
          </p:cNvSpPr>
          <p:nvPr/>
        </p:nvSpPr>
        <p:spPr bwMode="auto">
          <a:xfrm>
            <a:off x="1905000" y="3962400"/>
            <a:ext cx="457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chemeClr val="tx1"/>
                </a:solidFill>
                <a:ea typeface="ＭＳ Ｐゴシック" pitchFamily="34" charset="-128"/>
              </a:rPr>
              <a:t>1,2</a:t>
            </a:r>
          </a:p>
        </p:txBody>
      </p:sp>
      <p:sp>
        <p:nvSpPr>
          <p:cNvPr id="3082" name="Text Box 13"/>
          <p:cNvSpPr txBox="1">
            <a:spLocks noChangeArrowheads="1"/>
          </p:cNvSpPr>
          <p:nvPr/>
        </p:nvSpPr>
        <p:spPr bwMode="auto">
          <a:xfrm>
            <a:off x="2895600" y="4191000"/>
            <a:ext cx="457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chemeClr val="tx1"/>
                </a:solidFill>
                <a:ea typeface="ＭＳ Ｐゴシック" pitchFamily="34" charset="-128"/>
              </a:rPr>
              <a:t>1,2</a:t>
            </a:r>
          </a:p>
        </p:txBody>
      </p:sp>
      <p:sp>
        <p:nvSpPr>
          <p:cNvPr id="3083" name="Text Box 14"/>
          <p:cNvSpPr txBox="1">
            <a:spLocks noChangeArrowheads="1"/>
          </p:cNvSpPr>
          <p:nvPr/>
        </p:nvSpPr>
        <p:spPr bwMode="auto">
          <a:xfrm>
            <a:off x="3733800" y="5105400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ja-JP" altLang="en-US">
              <a:ea typeface="ＭＳ Ｐゴシック" pitchFamily="34" charset="-128"/>
            </a:endParaRPr>
          </a:p>
        </p:txBody>
      </p:sp>
      <p:graphicFrame>
        <p:nvGraphicFramePr>
          <p:cNvPr id="3075" name="Object 15"/>
          <p:cNvGraphicFramePr>
            <a:graphicFrameLocks noChangeAspect="1"/>
          </p:cNvGraphicFramePr>
          <p:nvPr/>
        </p:nvGraphicFramePr>
        <p:xfrm>
          <a:off x="0" y="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1" name="Equation" r:id="rId6" imgW="914400" imgH="179640" progId="Equation.DSMT4">
                  <p:embed/>
                </p:oleObj>
              </mc:Choice>
              <mc:Fallback>
                <p:oleObj name="Equation" r:id="rId6" imgW="914400" imgH="179640" progId="Equation.DSMT4">
                  <p:embed/>
                  <p:pic>
                    <p:nvPicPr>
                      <p:cNvPr id="307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79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8" name="Object 16"/>
          <p:cNvGraphicFramePr>
            <a:graphicFrameLocks noChangeAspect="1"/>
          </p:cNvGraphicFramePr>
          <p:nvPr/>
        </p:nvGraphicFramePr>
        <p:xfrm>
          <a:off x="5638800" y="3124200"/>
          <a:ext cx="13271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2" name="Equation" r:id="rId8" imgW="533160" imgH="253800" progId="Equation.DSMT4">
                  <p:embed/>
                </p:oleObj>
              </mc:Choice>
              <mc:Fallback>
                <p:oleObj name="Equation" r:id="rId8" imgW="533160" imgH="253800" progId="Equation.DSMT4">
                  <p:embed/>
                  <p:pic>
                    <p:nvPicPr>
                      <p:cNvPr id="798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124200"/>
                        <a:ext cx="132715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84" name="Group 17"/>
          <p:cNvGrpSpPr>
            <a:grpSpLocks/>
          </p:cNvGrpSpPr>
          <p:nvPr/>
        </p:nvGrpSpPr>
        <p:grpSpPr bwMode="auto">
          <a:xfrm>
            <a:off x="1981200" y="5105400"/>
            <a:ext cx="5421313" cy="1509713"/>
            <a:chOff x="953" y="2784"/>
            <a:chExt cx="3575" cy="1102"/>
          </a:xfrm>
        </p:grpSpPr>
        <p:graphicFrame>
          <p:nvGraphicFramePr>
            <p:cNvPr id="3077" name="Object 18"/>
            <p:cNvGraphicFramePr>
              <a:graphicFrameLocks noChangeAspect="1"/>
            </p:cNvGraphicFramePr>
            <p:nvPr/>
          </p:nvGraphicFramePr>
          <p:xfrm>
            <a:off x="1032" y="2784"/>
            <a:ext cx="3336" cy="6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93" name="Equation" r:id="rId10" imgW="5295600" imgH="1041120" progId="Equation.3">
                    <p:embed/>
                  </p:oleObj>
                </mc:Choice>
                <mc:Fallback>
                  <p:oleObj name="Equation" r:id="rId10" imgW="5295600" imgH="1041120" progId="Equation.3">
                    <p:embed/>
                    <p:pic>
                      <p:nvPicPr>
                        <p:cNvPr id="3077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2" y="2784"/>
                          <a:ext cx="3336" cy="656"/>
                        </a:xfrm>
                        <a:prstGeom prst="rect">
                          <a:avLst/>
                        </a:prstGeom>
                        <a:solidFill>
                          <a:schemeClr val="accent2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8" name="Text Box 19"/>
            <p:cNvSpPr txBox="1">
              <a:spLocks noChangeArrowheads="1"/>
            </p:cNvSpPr>
            <p:nvPr/>
          </p:nvSpPr>
          <p:spPr bwMode="auto">
            <a:xfrm>
              <a:off x="953" y="3552"/>
              <a:ext cx="3575" cy="3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ja-JP" sz="2400" b="0" i="0">
                  <a:solidFill>
                    <a:schemeClr val="tx1"/>
                  </a:solidFill>
                  <a:ea typeface="ＭＳ Ｐゴシック" pitchFamily="34" charset="-128"/>
                </a:rPr>
                <a:t>where </a:t>
              </a:r>
              <a:r>
                <a:rPr lang="en-US" altLang="ja-JP" sz="2400" b="0" i="0">
                  <a:solidFill>
                    <a:schemeClr val="tx1"/>
                  </a:solidFill>
                  <a:latin typeface="Symbol" pitchFamily="18" charset="2"/>
                  <a:ea typeface="ＭＳ Ｐゴシック" pitchFamily="34" charset="-128"/>
                </a:rPr>
                <a:t>e</a:t>
              </a:r>
              <a:r>
                <a:rPr lang="en-US" altLang="ja-JP" sz="2400" b="0" i="0" baseline="-25000">
                  <a:solidFill>
                    <a:schemeClr val="tx1"/>
                  </a:solidFill>
                  <a:latin typeface="Symbol" pitchFamily="18" charset="2"/>
                  <a:ea typeface="ＭＳ Ｐゴシック" pitchFamily="34" charset="-128"/>
                </a:rPr>
                <a:t>0 </a:t>
              </a:r>
              <a:r>
                <a:rPr lang="en-US" altLang="ja-JP" sz="2400" b="0" i="0">
                  <a:solidFill>
                    <a:schemeClr val="tx1"/>
                  </a:solidFill>
                  <a:ea typeface="ＭＳ Ｐゴシック" pitchFamily="34" charset="-128"/>
                </a:rPr>
                <a:t>is called the permittivity constant.</a:t>
              </a:r>
            </a:p>
          </p:txBody>
        </p:sp>
      </p:grpSp>
      <p:sp>
        <p:nvSpPr>
          <p:cNvPr id="3085" name="Text Box 20"/>
          <p:cNvSpPr txBox="1">
            <a:spLocks noChangeArrowheads="1"/>
          </p:cNvSpPr>
          <p:nvPr/>
        </p:nvSpPr>
        <p:spPr bwMode="auto">
          <a:xfrm>
            <a:off x="838200" y="4648200"/>
            <a:ext cx="342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ja-JP" altLang="en-US" sz="2400" i="0" dirty="0">
                <a:solidFill>
                  <a:schemeClr val="tx1"/>
                </a:solidFill>
                <a:ea typeface="ＭＳ Ｐゴシック" pitchFamily="34" charset="-128"/>
              </a:rPr>
              <a:t>   </a:t>
            </a:r>
            <a:r>
              <a:rPr lang="en-US" altLang="ja-JP" sz="2400" i="0" dirty="0">
                <a:solidFill>
                  <a:schemeClr val="tx1"/>
                </a:solidFill>
                <a:ea typeface="ＭＳ Ｐゴシック" pitchFamily="34" charset="-128"/>
              </a:rPr>
              <a:t>Coulomb constant:</a:t>
            </a:r>
          </a:p>
        </p:txBody>
      </p:sp>
      <p:sp>
        <p:nvSpPr>
          <p:cNvPr id="3086" name="Text Box 21"/>
          <p:cNvSpPr txBox="1">
            <a:spLocks noChangeArrowheads="1"/>
          </p:cNvSpPr>
          <p:nvPr/>
        </p:nvSpPr>
        <p:spPr bwMode="auto">
          <a:xfrm>
            <a:off x="3352800" y="3962400"/>
            <a:ext cx="457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ja-JP" dirty="0">
                <a:solidFill>
                  <a:schemeClr val="tx1"/>
                </a:solidFill>
                <a:ea typeface="ＭＳ Ｐゴシック" pitchFamily="34" charset="-128"/>
              </a:rPr>
              <a:t>1,2</a:t>
            </a:r>
          </a:p>
        </p:txBody>
      </p:sp>
      <p:sp>
        <p:nvSpPr>
          <p:cNvPr id="3087" name="Text Box 22"/>
          <p:cNvSpPr txBox="1">
            <a:spLocks noChangeArrowheads="1"/>
          </p:cNvSpPr>
          <p:nvPr/>
        </p:nvSpPr>
        <p:spPr bwMode="auto">
          <a:xfrm>
            <a:off x="4114800" y="3657600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ja-JP" sz="2000">
                <a:solidFill>
                  <a:schemeClr val="hlink"/>
                </a:solidFill>
                <a:ea typeface="ＭＳ Ｐゴシック" pitchFamily="34" charset="-128"/>
              </a:rPr>
              <a:t>by 1 on 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1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8D78-902E-40BA-B048-1D1188AD9F5F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362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8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153400" cy="66294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We can then use the field to find the force on any other charge placed at that point: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 marL="457200" lvl="1" indent="0">
              <a:lnSpc>
                <a:spcPct val="80000"/>
              </a:lnSpc>
              <a:buNone/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 direction of the electric field is the direction of the force exerted on a positive test charge.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If the charge </a:t>
            </a:r>
            <a:r>
              <a:rPr lang="en-US" sz="2400" i="1" dirty="0">
                <a:latin typeface="Times New Roman" pitchFamily="18" charset="0"/>
              </a:rPr>
              <a:t>q </a:t>
            </a:r>
            <a:r>
              <a:rPr lang="en-US" sz="2000" dirty="0"/>
              <a:t>is negative, the minus sign indicates that the direction of the force on a negative charge is opposite to the direction of the field.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We can talk about the field at a point in space even if there is no charge at that point.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 electric field can exist even in a vacuum.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 field concept can also be used to define a gravitational field or a magnetic field, as well as others.</a:t>
            </a:r>
          </a:p>
        </p:txBody>
      </p:sp>
      <p:pic>
        <p:nvPicPr>
          <p:cNvPr id="1728516" name="Picture 4" descr="12_p248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924995"/>
            <a:ext cx="4343400" cy="1742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10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7253-704B-4FD9-A2CE-3DC3323A4739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90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b="1" dirty="0">
                <a:solidFill>
                  <a:srgbClr val="FF0000"/>
                </a:solidFill>
                <a:ea typeface="ＭＳ Ｐゴシック" pitchFamily="34" charset="-128"/>
              </a:rPr>
              <a:t>Principle of Superposition for the Electric Field</a:t>
            </a:r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219326"/>
              </p:ext>
            </p:extLst>
          </p:nvPr>
        </p:nvGraphicFramePr>
        <p:xfrm>
          <a:off x="1493838" y="1600200"/>
          <a:ext cx="37020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8" name="Equation" r:id="rId4" imgW="1358640" imgH="253800" progId="Equation.3">
                  <p:embed/>
                </p:oleObj>
              </mc:Choice>
              <mc:Fallback>
                <p:oleObj name="Equation" r:id="rId4" imgW="135864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1600200"/>
                        <a:ext cx="3702050" cy="69215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1371600" y="2879725"/>
            <a:ext cx="6553200" cy="3263900"/>
            <a:chOff x="864" y="1814"/>
            <a:chExt cx="4128" cy="2056"/>
          </a:xfrm>
        </p:grpSpPr>
        <p:grpSp>
          <p:nvGrpSpPr>
            <p:cNvPr id="5135" name="Group 5"/>
            <p:cNvGrpSpPr>
              <a:grpSpLocks/>
            </p:cNvGrpSpPr>
            <p:nvPr/>
          </p:nvGrpSpPr>
          <p:grpSpPr bwMode="auto">
            <a:xfrm>
              <a:off x="2496" y="1814"/>
              <a:ext cx="276" cy="394"/>
              <a:chOff x="2496" y="1814"/>
              <a:chExt cx="276" cy="394"/>
            </a:xfrm>
          </p:grpSpPr>
          <p:sp>
            <p:nvSpPr>
              <p:cNvPr id="5142" name="Oval 6"/>
              <p:cNvSpPr>
                <a:spLocks noChangeArrowheads="1"/>
              </p:cNvSpPr>
              <p:nvPr/>
            </p:nvSpPr>
            <p:spPr bwMode="auto">
              <a:xfrm>
                <a:off x="2532" y="216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3" name="Text Box 7"/>
              <p:cNvSpPr txBox="1">
                <a:spLocks noChangeArrowheads="1"/>
              </p:cNvSpPr>
              <p:nvPr/>
            </p:nvSpPr>
            <p:spPr bwMode="auto">
              <a:xfrm>
                <a:off x="2496" y="1814"/>
                <a:ext cx="27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1pPr>
                <a:lvl2pPr marL="742950" indent="-28575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2pPr>
                <a:lvl3pPr marL="11430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3pPr>
                <a:lvl4pPr marL="16002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4pPr>
                <a:lvl5pPr marL="20574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ja-JP" sz="2400" b="0">
                    <a:solidFill>
                      <a:schemeClr val="tx1"/>
                    </a:solidFill>
                    <a:ea typeface="ＭＳ Ｐゴシック" pitchFamily="34" charset="-128"/>
                  </a:rPr>
                  <a:t>q</a:t>
                </a:r>
                <a:r>
                  <a:rPr lang="en-US" altLang="ja-JP" sz="2400" b="0" baseline="-25000">
                    <a:solidFill>
                      <a:schemeClr val="tx1"/>
                    </a:solidFill>
                    <a:ea typeface="ＭＳ Ｐゴシック" pitchFamily="34" charset="-128"/>
                  </a:rPr>
                  <a:t>1</a:t>
                </a:r>
                <a:endParaRPr lang="en-US" altLang="ja-JP" sz="2400" b="0">
                  <a:solidFill>
                    <a:schemeClr val="tx1"/>
                  </a:solidFill>
                  <a:ea typeface="ＭＳ Ｐゴシック" pitchFamily="34" charset="-128"/>
                </a:endParaRPr>
              </a:p>
            </p:txBody>
          </p:sp>
        </p:grpSp>
        <p:grpSp>
          <p:nvGrpSpPr>
            <p:cNvPr id="5136" name="Group 8"/>
            <p:cNvGrpSpPr>
              <a:grpSpLocks/>
            </p:cNvGrpSpPr>
            <p:nvPr/>
          </p:nvGrpSpPr>
          <p:grpSpPr bwMode="auto">
            <a:xfrm>
              <a:off x="864" y="3552"/>
              <a:ext cx="288" cy="318"/>
              <a:chOff x="864" y="3552"/>
              <a:chExt cx="288" cy="318"/>
            </a:xfrm>
          </p:grpSpPr>
          <p:sp>
            <p:nvSpPr>
              <p:cNvPr id="5140" name="Oval 9"/>
              <p:cNvSpPr>
                <a:spLocks noChangeArrowheads="1"/>
              </p:cNvSpPr>
              <p:nvPr/>
            </p:nvSpPr>
            <p:spPr bwMode="auto">
              <a:xfrm>
                <a:off x="1104" y="3822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1" name="Text Box 10"/>
              <p:cNvSpPr txBox="1">
                <a:spLocks noChangeArrowheads="1"/>
              </p:cNvSpPr>
              <p:nvPr/>
            </p:nvSpPr>
            <p:spPr bwMode="auto">
              <a:xfrm>
                <a:off x="864" y="3552"/>
                <a:ext cx="27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1pPr>
                <a:lvl2pPr marL="742950" indent="-28575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2pPr>
                <a:lvl3pPr marL="11430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3pPr>
                <a:lvl4pPr marL="16002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4pPr>
                <a:lvl5pPr marL="20574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ja-JP" sz="2400" b="0">
                    <a:solidFill>
                      <a:schemeClr val="tx1"/>
                    </a:solidFill>
                    <a:ea typeface="ＭＳ Ｐゴシック" pitchFamily="34" charset="-128"/>
                  </a:rPr>
                  <a:t>q</a:t>
                </a:r>
                <a:r>
                  <a:rPr lang="en-US" altLang="ja-JP" sz="2400" b="0" baseline="-25000">
                    <a:solidFill>
                      <a:schemeClr val="tx1"/>
                    </a:solidFill>
                    <a:ea typeface="ＭＳ Ｐゴシック" pitchFamily="34" charset="-128"/>
                  </a:rPr>
                  <a:t>2</a:t>
                </a:r>
                <a:endParaRPr lang="en-US" altLang="ja-JP" sz="2400" b="0">
                  <a:solidFill>
                    <a:schemeClr val="tx1"/>
                  </a:solidFill>
                  <a:ea typeface="ＭＳ Ｐゴシック" pitchFamily="34" charset="-128"/>
                </a:endParaRPr>
              </a:p>
            </p:txBody>
          </p:sp>
        </p:grpSp>
        <p:grpSp>
          <p:nvGrpSpPr>
            <p:cNvPr id="5137" name="Group 11"/>
            <p:cNvGrpSpPr>
              <a:grpSpLocks/>
            </p:cNvGrpSpPr>
            <p:nvPr/>
          </p:nvGrpSpPr>
          <p:grpSpPr bwMode="auto">
            <a:xfrm>
              <a:off x="4716" y="1824"/>
              <a:ext cx="276" cy="394"/>
              <a:chOff x="4716" y="1824"/>
              <a:chExt cx="276" cy="394"/>
            </a:xfrm>
          </p:grpSpPr>
          <p:sp>
            <p:nvSpPr>
              <p:cNvPr id="5138" name="Oval 12"/>
              <p:cNvSpPr>
                <a:spLocks noChangeArrowheads="1"/>
              </p:cNvSpPr>
              <p:nvPr/>
            </p:nvSpPr>
            <p:spPr bwMode="auto">
              <a:xfrm>
                <a:off x="4800" y="217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9" name="Text Box 13"/>
              <p:cNvSpPr txBox="1">
                <a:spLocks noChangeArrowheads="1"/>
              </p:cNvSpPr>
              <p:nvPr/>
            </p:nvSpPr>
            <p:spPr bwMode="auto">
              <a:xfrm>
                <a:off x="4716" y="1824"/>
                <a:ext cx="27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1pPr>
                <a:lvl2pPr marL="742950" indent="-28575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2pPr>
                <a:lvl3pPr marL="11430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3pPr>
                <a:lvl4pPr marL="16002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4pPr>
                <a:lvl5pPr marL="20574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ja-JP" sz="2400" b="0" dirty="0">
                    <a:solidFill>
                      <a:schemeClr val="tx1"/>
                    </a:solidFill>
                    <a:ea typeface="ＭＳ Ｐゴシック" pitchFamily="34" charset="-128"/>
                  </a:rPr>
                  <a:t>q</a:t>
                </a:r>
                <a:r>
                  <a:rPr lang="en-US" altLang="ja-JP" sz="2400" b="0" baseline="-25000" dirty="0">
                    <a:solidFill>
                      <a:schemeClr val="tx1"/>
                    </a:solidFill>
                    <a:ea typeface="ＭＳ Ｐゴシック" pitchFamily="34" charset="-128"/>
                  </a:rPr>
                  <a:t>3</a:t>
                </a:r>
                <a:endParaRPr lang="en-US" altLang="ja-JP" sz="2400" b="0" dirty="0">
                  <a:solidFill>
                    <a:schemeClr val="tx1"/>
                  </a:solidFill>
                  <a:ea typeface="ＭＳ Ｐゴシック" pitchFamily="34" charset="-128"/>
                </a:endParaRPr>
              </a:p>
            </p:txBody>
          </p:sp>
        </p:grpSp>
      </p:grpSp>
      <p:grpSp>
        <p:nvGrpSpPr>
          <p:cNvPr id="5125" name="Group 14"/>
          <p:cNvGrpSpPr>
            <a:grpSpLocks/>
          </p:cNvGrpSpPr>
          <p:nvPr/>
        </p:nvGrpSpPr>
        <p:grpSpPr bwMode="auto">
          <a:xfrm>
            <a:off x="1847850" y="2936875"/>
            <a:ext cx="4953000" cy="2701925"/>
            <a:chOff x="1164" y="1850"/>
            <a:chExt cx="3120" cy="1702"/>
          </a:xfrm>
        </p:grpSpPr>
        <p:sp>
          <p:nvSpPr>
            <p:cNvPr id="5131" name="Line 15"/>
            <p:cNvSpPr>
              <a:spLocks noChangeShapeType="1"/>
            </p:cNvSpPr>
            <p:nvPr/>
          </p:nvSpPr>
          <p:spPr bwMode="auto">
            <a:xfrm>
              <a:off x="2544" y="2188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Line 16"/>
            <p:cNvSpPr>
              <a:spLocks noChangeShapeType="1"/>
            </p:cNvSpPr>
            <p:nvPr/>
          </p:nvSpPr>
          <p:spPr bwMode="auto">
            <a:xfrm flipH="1">
              <a:off x="1430" y="2208"/>
              <a:ext cx="1104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Text Box 17"/>
            <p:cNvSpPr txBox="1">
              <a:spLocks noChangeArrowheads="1"/>
            </p:cNvSpPr>
            <p:nvPr/>
          </p:nvSpPr>
          <p:spPr bwMode="auto">
            <a:xfrm>
              <a:off x="3974" y="1850"/>
              <a:ext cx="31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ja-JP" sz="2400" dirty="0">
                  <a:solidFill>
                    <a:schemeClr val="tx1"/>
                  </a:solidFill>
                  <a:ea typeface="ＭＳ Ｐゴシック" pitchFamily="34" charset="-128"/>
                </a:rPr>
                <a:t>E</a:t>
              </a:r>
              <a:r>
                <a:rPr lang="en-US" altLang="ja-JP" sz="2400" baseline="-25000" dirty="0">
                  <a:solidFill>
                    <a:schemeClr val="tx1"/>
                  </a:solidFill>
                  <a:ea typeface="ＭＳ Ｐゴシック" pitchFamily="34" charset="-128"/>
                </a:rPr>
                <a:t>3</a:t>
              </a:r>
              <a:endParaRPr lang="en-US" altLang="ja-JP" sz="2400" dirty="0">
                <a:solidFill>
                  <a:schemeClr val="tx1"/>
                </a:solidFill>
                <a:ea typeface="ＭＳ Ｐゴシック" pitchFamily="34" charset="-128"/>
              </a:endParaRPr>
            </a:p>
          </p:txBody>
        </p:sp>
        <p:sp>
          <p:nvSpPr>
            <p:cNvPr id="5134" name="Text Box 18"/>
            <p:cNvSpPr txBox="1">
              <a:spLocks noChangeArrowheads="1"/>
            </p:cNvSpPr>
            <p:nvPr/>
          </p:nvSpPr>
          <p:spPr bwMode="auto">
            <a:xfrm>
              <a:off x="1164" y="3168"/>
              <a:ext cx="31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ja-JP" sz="2400" dirty="0">
                  <a:solidFill>
                    <a:schemeClr val="tx1"/>
                  </a:solidFill>
                  <a:ea typeface="ＭＳ Ｐゴシック" pitchFamily="34" charset="-128"/>
                </a:rPr>
                <a:t>E</a:t>
              </a:r>
              <a:r>
                <a:rPr lang="en-US" altLang="ja-JP" sz="2400" baseline="-25000" dirty="0">
                  <a:solidFill>
                    <a:schemeClr val="tx1"/>
                  </a:solidFill>
                  <a:ea typeface="ＭＳ Ｐゴシック" pitchFamily="34" charset="-128"/>
                </a:rPr>
                <a:t>2</a:t>
              </a:r>
              <a:endParaRPr lang="en-US" altLang="ja-JP" sz="2400" dirty="0">
                <a:solidFill>
                  <a:schemeClr val="tx1"/>
                </a:solidFill>
                <a:ea typeface="ＭＳ Ｐゴシック" pitchFamily="34" charset="-128"/>
              </a:endParaRPr>
            </a:p>
          </p:txBody>
        </p:sp>
      </p:grpSp>
      <p:grpSp>
        <p:nvGrpSpPr>
          <p:cNvPr id="5126" name="Group 19"/>
          <p:cNvGrpSpPr>
            <a:grpSpLocks/>
          </p:cNvGrpSpPr>
          <p:nvPr/>
        </p:nvGrpSpPr>
        <p:grpSpPr bwMode="auto">
          <a:xfrm>
            <a:off x="2286000" y="3476626"/>
            <a:ext cx="4267200" cy="2624138"/>
            <a:chOff x="1440" y="2190"/>
            <a:chExt cx="2688" cy="1653"/>
          </a:xfrm>
        </p:grpSpPr>
        <p:sp>
          <p:nvSpPr>
            <p:cNvPr id="5128" name="Line 20"/>
            <p:cNvSpPr>
              <a:spLocks noChangeShapeType="1"/>
            </p:cNvSpPr>
            <p:nvPr/>
          </p:nvSpPr>
          <p:spPr bwMode="auto">
            <a:xfrm>
              <a:off x="2544" y="2208"/>
              <a:ext cx="432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AutoShape 21"/>
            <p:cNvSpPr>
              <a:spLocks noChangeArrowheads="1"/>
            </p:cNvSpPr>
            <p:nvPr/>
          </p:nvSpPr>
          <p:spPr bwMode="auto">
            <a:xfrm>
              <a:off x="1440" y="2190"/>
              <a:ext cx="2688" cy="1344"/>
            </a:xfrm>
            <a:prstGeom prst="parallelogram">
              <a:avLst>
                <a:gd name="adj" fmla="val 83537"/>
              </a:avLst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Text Box 22"/>
            <p:cNvSpPr txBox="1">
              <a:spLocks noChangeArrowheads="1"/>
            </p:cNvSpPr>
            <p:nvPr/>
          </p:nvSpPr>
          <p:spPr bwMode="auto">
            <a:xfrm>
              <a:off x="2880" y="3552"/>
              <a:ext cx="31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ja-JP" sz="2400" dirty="0">
                  <a:solidFill>
                    <a:schemeClr val="tx1"/>
                  </a:solidFill>
                  <a:ea typeface="ＭＳ Ｐゴシック" pitchFamily="34" charset="-128"/>
                </a:rPr>
                <a:t>E</a:t>
              </a:r>
              <a:r>
                <a:rPr lang="en-US" altLang="ja-JP" sz="2400" baseline="-25000" dirty="0">
                  <a:solidFill>
                    <a:schemeClr val="tx1"/>
                  </a:solidFill>
                  <a:ea typeface="ＭＳ Ｐゴシック" pitchFamily="34" charset="-128"/>
                </a:rPr>
                <a:t>4</a:t>
              </a:r>
              <a:endParaRPr lang="en-US" altLang="ja-JP" sz="2400" dirty="0">
                <a:solidFill>
                  <a:schemeClr val="tx1"/>
                </a:solidFill>
                <a:ea typeface="ＭＳ Ｐゴシック" pitchFamily="34" charset="-128"/>
              </a:endParaRPr>
            </a:p>
          </p:txBody>
        </p:sp>
      </p:grpSp>
      <p:sp>
        <p:nvSpPr>
          <p:cNvPr id="5127" name="Text Box 23"/>
          <p:cNvSpPr txBox="1">
            <a:spLocks noChangeArrowheads="1"/>
          </p:cNvSpPr>
          <p:nvPr/>
        </p:nvSpPr>
        <p:spPr bwMode="auto">
          <a:xfrm>
            <a:off x="5791200" y="4800600"/>
            <a:ext cx="30480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ja-JP" altLang="en-US">
                <a:ea typeface="ＭＳ Ｐゴシック" pitchFamily="34" charset="-128"/>
              </a:rPr>
              <a:t> </a:t>
            </a:r>
            <a:r>
              <a:rPr lang="en-US" altLang="ja-JP" sz="2000" i="0">
                <a:solidFill>
                  <a:schemeClr val="bg1"/>
                </a:solidFill>
                <a:ea typeface="ＭＳ Ｐゴシック" pitchFamily="34" charset="-128"/>
              </a:rPr>
              <a:t>Add by components</a:t>
            </a:r>
            <a:r>
              <a:rPr lang="en-US" altLang="ja-JP" sz="2000">
                <a:ea typeface="ＭＳ Ｐゴシック" pitchFamily="34" charset="-128"/>
              </a:rPr>
              <a:t>  or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ja-JP" sz="2000">
                <a:ea typeface="ＭＳ Ｐゴシック" pitchFamily="34" charset="-128"/>
              </a:rPr>
              <a:t> </a:t>
            </a:r>
            <a:r>
              <a:rPr lang="en-US" altLang="ja-JP" sz="2000" i="0">
                <a:solidFill>
                  <a:srgbClr val="006600"/>
                </a:solidFill>
                <a:ea typeface="ＭＳ Ｐゴシック" pitchFamily="34" charset="-128"/>
              </a:rPr>
              <a:t>Magnitude and direction separately by using trigonometry</a:t>
            </a: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4729163" y="6143625"/>
            <a:ext cx="4411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n-US" altLang="ja-JP" sz="2400" b="0" dirty="0">
                <a:solidFill>
                  <a:schemeClr val="tx1"/>
                </a:solidFill>
                <a:ea typeface="ＭＳ Ｐゴシック" pitchFamily="34" charset="-128"/>
              </a:rPr>
              <a:t>q</a:t>
            </a:r>
            <a:r>
              <a:rPr lang="en-US" altLang="ja-JP" sz="2400" b="0" baseline="-25000" dirty="0">
                <a:solidFill>
                  <a:schemeClr val="tx1"/>
                </a:solidFill>
                <a:ea typeface="ＭＳ Ｐゴシック" pitchFamily="34" charset="-128"/>
              </a:rPr>
              <a:t>4</a:t>
            </a:r>
            <a:endParaRPr lang="en-US" altLang="ja-JP" sz="2400" b="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11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CAF89-BBF7-49B9-B254-4BB5DF5463B4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14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</a:rPr>
              <a:t>Electric Field Produced by a Point Charge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010690"/>
              </p:ext>
            </p:extLst>
          </p:nvPr>
        </p:nvGraphicFramePr>
        <p:xfrm>
          <a:off x="2057400" y="1295400"/>
          <a:ext cx="4800600" cy="5031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06" name="Equation" r:id="rId3" imgW="1193760" imgH="1206360" progId="Equation.3">
                  <p:embed/>
                </p:oleObj>
              </mc:Choice>
              <mc:Fallback>
                <p:oleObj name="Equation" r:id="rId3" imgW="1193760" imgH="12063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295400"/>
                        <a:ext cx="4800600" cy="5031811"/>
                      </a:xfrm>
                      <a:prstGeom prst="rect">
                        <a:avLst/>
                      </a:prstGeom>
                      <a:solidFill>
                        <a:srgbClr val="EFFF5D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C218-E9F3-4C1F-A965-5F0FA80DEF32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60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4660" name="Picture 4" descr="12_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14625"/>
            <a:ext cx="4144963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71600" y="304800"/>
            <a:ext cx="5562600" cy="380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</a:pPr>
            <a:r>
              <a:rPr lang="en-US" sz="2200" dirty="0">
                <a:solidFill>
                  <a:srgbClr val="FF0000"/>
                </a:solidFill>
                <a:latin typeface="Arial" charset="0"/>
              </a:rPr>
              <a:t>Are Q1 and Q2 positive or negative ? </a:t>
            </a:r>
          </a:p>
        </p:txBody>
      </p:sp>
      <p:pic>
        <p:nvPicPr>
          <p:cNvPr id="6" name="Picture 5" descr="12_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486025"/>
            <a:ext cx="4144963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2362200" y="4772025"/>
            <a:ext cx="213519" cy="17621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674961" y="4534852"/>
            <a:ext cx="213519" cy="17621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25040" y="466534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53200" y="446722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838200"/>
            <a:ext cx="784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dirty="0"/>
              <a:t>Q1 is positive, Q2 is negative </a:t>
            </a:r>
          </a:p>
          <a:p>
            <a:pPr marL="342900" indent="-342900">
              <a:buFontTx/>
              <a:buAutoNum type="alphaUcPeriod"/>
            </a:pPr>
            <a:r>
              <a:rPr lang="en-US" dirty="0"/>
              <a:t>Q1 is positive, Q2 is positive</a:t>
            </a:r>
          </a:p>
          <a:p>
            <a:pPr marL="342900" indent="-342900">
              <a:buFontTx/>
              <a:buAutoNum type="alphaUcPeriod"/>
            </a:pPr>
            <a:r>
              <a:rPr lang="en-US" dirty="0"/>
              <a:t>Q1 is negative, Q2 is negative </a:t>
            </a:r>
          </a:p>
          <a:p>
            <a:pPr marL="342900" indent="-342900">
              <a:buFontTx/>
              <a:buAutoNum type="alphaUcPeriod"/>
            </a:pPr>
            <a:r>
              <a:rPr lang="en-US" dirty="0"/>
              <a:t>Q1 is negative, Q2 is positive</a:t>
            </a:r>
          </a:p>
          <a:p>
            <a:pPr marL="342900" indent="-342900">
              <a:buAutoNum type="alphaUcPeriod"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13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0430-F4D6-48F0-82DF-3D20B529DF6F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39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87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609600"/>
            <a:ext cx="8001000" cy="5638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An electric dipole is two charges of equal magnitude but opposite sign, separated by a small distance.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Electric field lines originate on positive charges and end on negative charges.</a:t>
            </a:r>
          </a:p>
        </p:txBody>
      </p:sp>
      <p:sp>
        <p:nvSpPr>
          <p:cNvPr id="1738756" name="Text Box 4"/>
          <p:cNvSpPr txBox="1">
            <a:spLocks noChangeArrowheads="1"/>
          </p:cNvSpPr>
          <p:nvPr/>
        </p:nvSpPr>
        <p:spPr bwMode="auto">
          <a:xfrm>
            <a:off x="533400" y="3921265"/>
            <a:ext cx="4114800" cy="2051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3000" dirty="0">
                <a:latin typeface="Arial" charset="0"/>
              </a:rPr>
              <a:t>The field lines point </a:t>
            </a:r>
            <a:r>
              <a:rPr lang="en-US" sz="3000" dirty="0">
                <a:solidFill>
                  <a:srgbClr val="FF0000"/>
                </a:solidFill>
                <a:latin typeface="Arial" charset="0"/>
              </a:rPr>
              <a:t>away</a:t>
            </a:r>
            <a:r>
              <a:rPr lang="en-US" sz="3000" dirty="0">
                <a:latin typeface="Arial" charset="0"/>
              </a:rPr>
              <a:t> from the positive charge, and in </a:t>
            </a:r>
            <a:r>
              <a:rPr lang="en-US" sz="3000" dirty="0">
                <a:solidFill>
                  <a:srgbClr val="FF0000"/>
                </a:solidFill>
                <a:latin typeface="Arial" charset="0"/>
              </a:rPr>
              <a:t>toward</a:t>
            </a:r>
            <a:r>
              <a:rPr lang="en-US" sz="3000" dirty="0">
                <a:latin typeface="Arial" charset="0"/>
              </a:rPr>
              <a:t> the negative charge.</a:t>
            </a:r>
          </a:p>
          <a:p>
            <a:pPr>
              <a:lnSpc>
                <a:spcPct val="85000"/>
              </a:lnSpc>
              <a:spcBef>
                <a:spcPct val="30000"/>
              </a:spcBef>
              <a:buClr>
                <a:schemeClr val="folHlink"/>
              </a:buClr>
            </a:pPr>
            <a:endParaRPr lang="en-US" sz="2200" dirty="0">
              <a:latin typeface="Arial" charset="0"/>
            </a:endParaRPr>
          </a:p>
        </p:txBody>
      </p:sp>
      <p:pic>
        <p:nvPicPr>
          <p:cNvPr id="1738757" name="Picture 5" descr="12_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971800"/>
            <a:ext cx="4286250" cy="326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14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C7400-D2C7-42D3-A5FE-C3794CEC526E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61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229600" cy="1143000"/>
          </a:xfrm>
        </p:spPr>
        <p:txBody>
          <a:bodyPr>
            <a:normAutofit fontScale="90000"/>
          </a:bodyPr>
          <a:lstStyle/>
          <a:p>
            <a:pPr fontAlgn="base"/>
            <a:r>
              <a:rPr lang="en-US" b="1" dirty="0">
                <a:solidFill>
                  <a:srgbClr val="FF0000"/>
                </a:solidFill>
              </a:rPr>
              <a:t>Demos: 5A-34 Electric Field Lines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15</a:t>
            </a:fld>
            <a:endParaRPr lang="en-US"/>
          </a:p>
        </p:txBody>
      </p:sp>
      <p:pic>
        <p:nvPicPr>
          <p:cNvPr id="27650" name="Picture 2" descr="https://www.physics.purdue.edu/demos/images/5A-3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966912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F8B6-8520-4D3D-A740-90C818AA97FB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23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2CEF8BB-8880-490A-93A7-1EE492058C06}" type="datetime1">
              <a:rPr lang="en-US" altLang="en-US" smtClean="0"/>
              <a:t>3/28/2021</a:t>
            </a:fld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28C9560-4C38-421A-8CB2-D17301700D29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33797" name="Text Box 2"/>
          <p:cNvSpPr txBox="1">
            <a:spLocks noChangeArrowheads="1"/>
          </p:cNvSpPr>
          <p:nvPr/>
        </p:nvSpPr>
        <p:spPr bwMode="auto">
          <a:xfrm>
            <a:off x="381000" y="457200"/>
            <a:ext cx="838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000" b="1">
              <a:solidFill>
                <a:schemeClr val="hlink"/>
              </a:solidFill>
            </a:endParaRPr>
          </a:p>
        </p:txBody>
      </p:sp>
      <p:sp>
        <p:nvSpPr>
          <p:cNvPr id="33798" name="Text Box 3"/>
          <p:cNvSpPr txBox="1">
            <a:spLocks noChangeArrowheads="1"/>
          </p:cNvSpPr>
          <p:nvPr/>
        </p:nvSpPr>
        <p:spPr bwMode="auto">
          <a:xfrm>
            <a:off x="381000" y="228600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3300"/>
                </a:solidFill>
              </a:rPr>
              <a:t>Q20 </a:t>
            </a:r>
            <a:r>
              <a:rPr lang="en-US" altLang="en-US" sz="2000" b="1" dirty="0">
                <a:solidFill>
                  <a:schemeClr val="hlink"/>
                </a:solidFill>
              </a:rPr>
              <a:t>Is it possible for an electric field to exist at some point in space at which there is no charge?  </a:t>
            </a:r>
          </a:p>
        </p:txBody>
      </p:sp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381000" y="1447800"/>
            <a:ext cx="8458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3300"/>
                </a:solidFill>
              </a:rPr>
              <a:t>Q21</a:t>
            </a:r>
            <a:r>
              <a:rPr lang="en-US" altLang="en-US" sz="2000" b="1">
                <a:solidFill>
                  <a:schemeClr val="hlink"/>
                </a:solidFill>
              </a:rPr>
              <a:t> Two charges, of equal magnitude but opposite sign, lie along a line as shown in the diagram.  Using arrows, indicate the directions of the electric field at points A, B, C, and D shown on the diagram.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657600"/>
            <a:ext cx="8077200" cy="2179638"/>
            <a:chOff x="384" y="2304"/>
            <a:chExt cx="5088" cy="1373"/>
          </a:xfrm>
        </p:grpSpPr>
        <p:sp>
          <p:nvSpPr>
            <p:cNvPr id="33806" name="Line 6"/>
            <p:cNvSpPr>
              <a:spLocks noChangeShapeType="1"/>
            </p:cNvSpPr>
            <p:nvPr/>
          </p:nvSpPr>
          <p:spPr bwMode="auto">
            <a:xfrm>
              <a:off x="384" y="2832"/>
              <a:ext cx="48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Text Box 7"/>
            <p:cNvSpPr txBox="1">
              <a:spLocks noChangeArrowheads="1"/>
            </p:cNvSpPr>
            <p:nvPr/>
          </p:nvSpPr>
          <p:spPr bwMode="auto">
            <a:xfrm>
              <a:off x="480" y="2640"/>
              <a:ext cx="1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cs typeface="Arial" panose="020B0604020202020204" pitchFamily="34" charset="0"/>
                </a:rPr>
                <a:t>•</a:t>
              </a:r>
            </a:p>
          </p:txBody>
        </p:sp>
        <p:sp>
          <p:nvSpPr>
            <p:cNvPr id="33808" name="Rectangle 8"/>
            <p:cNvSpPr>
              <a:spLocks noChangeArrowheads="1"/>
            </p:cNvSpPr>
            <p:nvPr/>
          </p:nvSpPr>
          <p:spPr bwMode="auto">
            <a:xfrm>
              <a:off x="2784" y="2640"/>
              <a:ext cx="2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cs typeface="Arial" panose="020B0604020202020204" pitchFamily="34" charset="0"/>
                </a:rPr>
                <a:t>•</a:t>
              </a:r>
            </a:p>
          </p:txBody>
        </p:sp>
        <p:sp>
          <p:nvSpPr>
            <p:cNvPr id="33809" name="Rectangle 9"/>
            <p:cNvSpPr>
              <a:spLocks noChangeArrowheads="1"/>
            </p:cNvSpPr>
            <p:nvPr/>
          </p:nvSpPr>
          <p:spPr bwMode="auto">
            <a:xfrm>
              <a:off x="4992" y="2640"/>
              <a:ext cx="2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cs typeface="Arial" panose="020B0604020202020204" pitchFamily="34" charset="0"/>
                </a:rPr>
                <a:t>•</a:t>
              </a:r>
            </a:p>
          </p:txBody>
        </p:sp>
        <p:sp>
          <p:nvSpPr>
            <p:cNvPr id="33810" name="AutoShape 10"/>
            <p:cNvSpPr>
              <a:spLocks noChangeArrowheads="1"/>
            </p:cNvSpPr>
            <p:nvPr/>
          </p:nvSpPr>
          <p:spPr bwMode="auto">
            <a:xfrm>
              <a:off x="1392" y="2640"/>
              <a:ext cx="336" cy="336"/>
            </a:xfrm>
            <a:prstGeom prst="flowChartConnector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11" name="AutoShape 11"/>
            <p:cNvSpPr>
              <a:spLocks noChangeArrowheads="1"/>
            </p:cNvSpPr>
            <p:nvPr/>
          </p:nvSpPr>
          <p:spPr bwMode="auto">
            <a:xfrm>
              <a:off x="3984" y="2640"/>
              <a:ext cx="336" cy="336"/>
            </a:xfrm>
            <a:prstGeom prst="flowChartConnector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3812" name="Text Box 12"/>
            <p:cNvSpPr txBox="1">
              <a:spLocks noChangeArrowheads="1"/>
            </p:cNvSpPr>
            <p:nvPr/>
          </p:nvSpPr>
          <p:spPr bwMode="auto">
            <a:xfrm>
              <a:off x="1440" y="2592"/>
              <a:ext cx="2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/>
                <a:t>-</a:t>
              </a:r>
            </a:p>
          </p:txBody>
        </p:sp>
        <p:sp>
          <p:nvSpPr>
            <p:cNvPr id="33813" name="Text Box 13"/>
            <p:cNvSpPr txBox="1">
              <a:spLocks noChangeArrowheads="1"/>
            </p:cNvSpPr>
            <p:nvPr/>
          </p:nvSpPr>
          <p:spPr bwMode="auto">
            <a:xfrm>
              <a:off x="4032" y="268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/>
                <a:t>+</a:t>
              </a:r>
            </a:p>
          </p:txBody>
        </p:sp>
        <p:sp>
          <p:nvSpPr>
            <p:cNvPr id="33814" name="Rectangle 14"/>
            <p:cNvSpPr>
              <a:spLocks noChangeArrowheads="1"/>
            </p:cNvSpPr>
            <p:nvPr/>
          </p:nvSpPr>
          <p:spPr bwMode="auto">
            <a:xfrm>
              <a:off x="2784" y="3312"/>
              <a:ext cx="2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cs typeface="Arial" panose="020B0604020202020204" pitchFamily="34" charset="0"/>
                </a:rPr>
                <a:t>•</a:t>
              </a:r>
            </a:p>
          </p:txBody>
        </p:sp>
        <p:sp>
          <p:nvSpPr>
            <p:cNvPr id="33815" name="Text Box 15"/>
            <p:cNvSpPr txBox="1">
              <a:spLocks noChangeArrowheads="1"/>
            </p:cNvSpPr>
            <p:nvPr/>
          </p:nvSpPr>
          <p:spPr bwMode="auto">
            <a:xfrm>
              <a:off x="480" y="2448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C</a:t>
              </a:r>
            </a:p>
          </p:txBody>
        </p:sp>
        <p:sp>
          <p:nvSpPr>
            <p:cNvPr id="33816" name="Text Box 16"/>
            <p:cNvSpPr txBox="1">
              <a:spLocks noChangeArrowheads="1"/>
            </p:cNvSpPr>
            <p:nvPr/>
          </p:nvSpPr>
          <p:spPr bwMode="auto">
            <a:xfrm>
              <a:off x="1392" y="2304"/>
              <a:ext cx="5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-q</a:t>
              </a:r>
            </a:p>
          </p:txBody>
        </p:sp>
        <p:sp>
          <p:nvSpPr>
            <p:cNvPr id="33817" name="Text Box 17"/>
            <p:cNvSpPr txBox="1">
              <a:spLocks noChangeArrowheads="1"/>
            </p:cNvSpPr>
            <p:nvPr/>
          </p:nvSpPr>
          <p:spPr bwMode="auto">
            <a:xfrm>
              <a:off x="2784" y="249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A</a:t>
              </a:r>
            </a:p>
          </p:txBody>
        </p:sp>
        <p:sp>
          <p:nvSpPr>
            <p:cNvPr id="33818" name="Text Box 18"/>
            <p:cNvSpPr txBox="1">
              <a:spLocks noChangeArrowheads="1"/>
            </p:cNvSpPr>
            <p:nvPr/>
          </p:nvSpPr>
          <p:spPr bwMode="auto">
            <a:xfrm>
              <a:off x="4032" y="2304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q</a:t>
              </a:r>
            </a:p>
          </p:txBody>
        </p:sp>
        <p:sp>
          <p:nvSpPr>
            <p:cNvPr id="33819" name="Text Box 19"/>
            <p:cNvSpPr txBox="1">
              <a:spLocks noChangeArrowheads="1"/>
            </p:cNvSpPr>
            <p:nvPr/>
          </p:nvSpPr>
          <p:spPr bwMode="auto">
            <a:xfrm>
              <a:off x="4992" y="2496"/>
              <a:ext cx="4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B</a:t>
              </a:r>
            </a:p>
          </p:txBody>
        </p:sp>
        <p:sp>
          <p:nvSpPr>
            <p:cNvPr id="33820" name="Text Box 20"/>
            <p:cNvSpPr txBox="1">
              <a:spLocks noChangeArrowheads="1"/>
            </p:cNvSpPr>
            <p:nvPr/>
          </p:nvSpPr>
          <p:spPr bwMode="auto">
            <a:xfrm>
              <a:off x="2784" y="3120"/>
              <a:ext cx="5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D</a:t>
              </a:r>
            </a:p>
          </p:txBody>
        </p:sp>
      </p:grpSp>
      <p:sp>
        <p:nvSpPr>
          <p:cNvPr id="126997" name="Text Box 21"/>
          <p:cNvSpPr txBox="1">
            <a:spLocks noChangeArrowheads="1"/>
          </p:cNvSpPr>
          <p:nvPr/>
        </p:nvSpPr>
        <p:spPr bwMode="auto">
          <a:xfrm>
            <a:off x="1371600" y="1066800"/>
            <a:ext cx="7004050" cy="366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3300"/>
                </a:solidFill>
              </a:rPr>
              <a:t>Yes. Electric fields are created by charge but extend to infinity</a:t>
            </a:r>
            <a:r>
              <a:rPr lang="en-US" altLang="en-US"/>
              <a:t> </a:t>
            </a:r>
          </a:p>
        </p:txBody>
      </p:sp>
      <p:sp>
        <p:nvSpPr>
          <p:cNvPr id="127000" name="Line 24"/>
          <p:cNvSpPr>
            <a:spLocks noChangeShapeType="1"/>
          </p:cNvSpPr>
          <p:nvPr/>
        </p:nvSpPr>
        <p:spPr bwMode="auto">
          <a:xfrm flipH="1">
            <a:off x="3962400" y="5562600"/>
            <a:ext cx="6096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01" name="Line 25"/>
          <p:cNvSpPr>
            <a:spLocks noChangeShapeType="1"/>
          </p:cNvSpPr>
          <p:nvPr/>
        </p:nvSpPr>
        <p:spPr bwMode="auto">
          <a:xfrm>
            <a:off x="914400" y="4495800"/>
            <a:ext cx="6096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02" name="Line 26"/>
          <p:cNvSpPr>
            <a:spLocks noChangeShapeType="1"/>
          </p:cNvSpPr>
          <p:nvPr/>
        </p:nvSpPr>
        <p:spPr bwMode="auto">
          <a:xfrm>
            <a:off x="8077200" y="4495800"/>
            <a:ext cx="5334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7003" name="Line 27"/>
          <p:cNvSpPr>
            <a:spLocks noChangeShapeType="1"/>
          </p:cNvSpPr>
          <p:nvPr/>
        </p:nvSpPr>
        <p:spPr bwMode="auto">
          <a:xfrm flipH="1">
            <a:off x="3962400" y="4495800"/>
            <a:ext cx="6096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4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7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7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7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7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7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7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7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0" grpId="0"/>
      <p:bldP spid="12699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0DAE4D6-3D34-4C5D-9CBF-299F1BB2D57F}" type="datetime1">
              <a:rPr lang="en-US" altLang="en-US" smtClean="0"/>
              <a:t>3/28/2021</a:t>
            </a:fld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24282C1-B0EA-4170-8B79-35B764DCEA9F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34821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876300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3300"/>
                </a:solidFill>
              </a:rPr>
              <a:t>quiz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chemeClr val="hlink"/>
                </a:solidFill>
              </a:rPr>
              <a:t> If we change the negative charge in the diagram for question 21 to a positive charge of the same magnitude, what are the directions of the electric field at points A, B, C, and D?  (Indicate with arrows.)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57200" y="2057400"/>
            <a:ext cx="8077200" cy="2179638"/>
            <a:chOff x="384" y="2304"/>
            <a:chExt cx="5088" cy="1373"/>
          </a:xfrm>
        </p:grpSpPr>
        <p:sp>
          <p:nvSpPr>
            <p:cNvPr id="34827" name="Line 22"/>
            <p:cNvSpPr>
              <a:spLocks noChangeShapeType="1"/>
            </p:cNvSpPr>
            <p:nvPr/>
          </p:nvSpPr>
          <p:spPr bwMode="auto">
            <a:xfrm>
              <a:off x="384" y="2832"/>
              <a:ext cx="48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8" name="Text Box 23"/>
            <p:cNvSpPr txBox="1">
              <a:spLocks noChangeArrowheads="1"/>
            </p:cNvSpPr>
            <p:nvPr/>
          </p:nvSpPr>
          <p:spPr bwMode="auto">
            <a:xfrm>
              <a:off x="480" y="2640"/>
              <a:ext cx="19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cs typeface="Arial" panose="020B0604020202020204" pitchFamily="34" charset="0"/>
                </a:rPr>
                <a:t>•</a:t>
              </a:r>
            </a:p>
          </p:txBody>
        </p:sp>
        <p:sp>
          <p:nvSpPr>
            <p:cNvPr id="34829" name="Rectangle 24"/>
            <p:cNvSpPr>
              <a:spLocks noChangeArrowheads="1"/>
            </p:cNvSpPr>
            <p:nvPr/>
          </p:nvSpPr>
          <p:spPr bwMode="auto">
            <a:xfrm>
              <a:off x="2784" y="2640"/>
              <a:ext cx="2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cs typeface="Arial" panose="020B0604020202020204" pitchFamily="34" charset="0"/>
                </a:rPr>
                <a:t>•</a:t>
              </a:r>
            </a:p>
          </p:txBody>
        </p:sp>
        <p:sp>
          <p:nvSpPr>
            <p:cNvPr id="34830" name="Rectangle 25"/>
            <p:cNvSpPr>
              <a:spLocks noChangeArrowheads="1"/>
            </p:cNvSpPr>
            <p:nvPr/>
          </p:nvSpPr>
          <p:spPr bwMode="auto">
            <a:xfrm>
              <a:off x="4992" y="2640"/>
              <a:ext cx="2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cs typeface="Arial" panose="020B0604020202020204" pitchFamily="34" charset="0"/>
                </a:rPr>
                <a:t>•</a:t>
              </a:r>
            </a:p>
          </p:txBody>
        </p:sp>
        <p:sp>
          <p:nvSpPr>
            <p:cNvPr id="34831" name="AutoShape 26"/>
            <p:cNvSpPr>
              <a:spLocks noChangeArrowheads="1"/>
            </p:cNvSpPr>
            <p:nvPr/>
          </p:nvSpPr>
          <p:spPr bwMode="auto">
            <a:xfrm>
              <a:off x="1392" y="2640"/>
              <a:ext cx="336" cy="336"/>
            </a:xfrm>
            <a:prstGeom prst="flowChartConnector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32" name="AutoShape 27"/>
            <p:cNvSpPr>
              <a:spLocks noChangeArrowheads="1"/>
            </p:cNvSpPr>
            <p:nvPr/>
          </p:nvSpPr>
          <p:spPr bwMode="auto">
            <a:xfrm>
              <a:off x="3984" y="2640"/>
              <a:ext cx="336" cy="336"/>
            </a:xfrm>
            <a:prstGeom prst="flowChartConnector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33" name="Text Box 28"/>
            <p:cNvSpPr txBox="1">
              <a:spLocks noChangeArrowheads="1"/>
            </p:cNvSpPr>
            <p:nvPr/>
          </p:nvSpPr>
          <p:spPr bwMode="auto">
            <a:xfrm>
              <a:off x="1440" y="259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/>
                <a:t>+</a:t>
              </a:r>
            </a:p>
          </p:txBody>
        </p:sp>
        <p:sp>
          <p:nvSpPr>
            <p:cNvPr id="34834" name="Text Box 29"/>
            <p:cNvSpPr txBox="1">
              <a:spLocks noChangeArrowheads="1"/>
            </p:cNvSpPr>
            <p:nvPr/>
          </p:nvSpPr>
          <p:spPr bwMode="auto">
            <a:xfrm>
              <a:off x="4032" y="268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/>
                <a:t>+</a:t>
              </a:r>
            </a:p>
          </p:txBody>
        </p:sp>
        <p:sp>
          <p:nvSpPr>
            <p:cNvPr id="34835" name="Rectangle 30"/>
            <p:cNvSpPr>
              <a:spLocks noChangeArrowheads="1"/>
            </p:cNvSpPr>
            <p:nvPr/>
          </p:nvSpPr>
          <p:spPr bwMode="auto">
            <a:xfrm>
              <a:off x="2784" y="3312"/>
              <a:ext cx="2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 b="1">
                  <a:cs typeface="Arial" panose="020B0604020202020204" pitchFamily="34" charset="0"/>
                </a:rPr>
                <a:t>•</a:t>
              </a:r>
            </a:p>
          </p:txBody>
        </p:sp>
        <p:sp>
          <p:nvSpPr>
            <p:cNvPr id="34836" name="Text Box 31"/>
            <p:cNvSpPr txBox="1">
              <a:spLocks noChangeArrowheads="1"/>
            </p:cNvSpPr>
            <p:nvPr/>
          </p:nvSpPr>
          <p:spPr bwMode="auto">
            <a:xfrm>
              <a:off x="480" y="2448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C</a:t>
              </a:r>
            </a:p>
          </p:txBody>
        </p:sp>
        <p:sp>
          <p:nvSpPr>
            <p:cNvPr id="34837" name="Text Box 32"/>
            <p:cNvSpPr txBox="1">
              <a:spLocks noChangeArrowheads="1"/>
            </p:cNvSpPr>
            <p:nvPr/>
          </p:nvSpPr>
          <p:spPr bwMode="auto">
            <a:xfrm>
              <a:off x="1392" y="2304"/>
              <a:ext cx="5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q</a:t>
              </a:r>
            </a:p>
          </p:txBody>
        </p:sp>
        <p:sp>
          <p:nvSpPr>
            <p:cNvPr id="34838" name="Text Box 33"/>
            <p:cNvSpPr txBox="1">
              <a:spLocks noChangeArrowheads="1"/>
            </p:cNvSpPr>
            <p:nvPr/>
          </p:nvSpPr>
          <p:spPr bwMode="auto">
            <a:xfrm>
              <a:off x="2784" y="249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A</a:t>
              </a:r>
            </a:p>
          </p:txBody>
        </p:sp>
        <p:sp>
          <p:nvSpPr>
            <p:cNvPr id="34839" name="Text Box 34"/>
            <p:cNvSpPr txBox="1">
              <a:spLocks noChangeArrowheads="1"/>
            </p:cNvSpPr>
            <p:nvPr/>
          </p:nvSpPr>
          <p:spPr bwMode="auto">
            <a:xfrm>
              <a:off x="4032" y="2304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q</a:t>
              </a:r>
            </a:p>
          </p:txBody>
        </p:sp>
        <p:sp>
          <p:nvSpPr>
            <p:cNvPr id="34840" name="Text Box 35"/>
            <p:cNvSpPr txBox="1">
              <a:spLocks noChangeArrowheads="1"/>
            </p:cNvSpPr>
            <p:nvPr/>
          </p:nvSpPr>
          <p:spPr bwMode="auto">
            <a:xfrm>
              <a:off x="4992" y="2496"/>
              <a:ext cx="4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B</a:t>
              </a:r>
            </a:p>
          </p:txBody>
        </p:sp>
        <p:sp>
          <p:nvSpPr>
            <p:cNvPr id="34841" name="Text Box 36"/>
            <p:cNvSpPr txBox="1">
              <a:spLocks noChangeArrowheads="1"/>
            </p:cNvSpPr>
            <p:nvPr/>
          </p:nvSpPr>
          <p:spPr bwMode="auto">
            <a:xfrm>
              <a:off x="2784" y="3120"/>
              <a:ext cx="5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D</a:t>
              </a:r>
            </a:p>
          </p:txBody>
        </p:sp>
      </p:grpSp>
      <p:sp>
        <p:nvSpPr>
          <p:cNvPr id="128037" name="Oval 37"/>
          <p:cNvSpPr>
            <a:spLocks noChangeArrowheads="1"/>
          </p:cNvSpPr>
          <p:nvPr/>
        </p:nvSpPr>
        <p:spPr bwMode="auto">
          <a:xfrm>
            <a:off x="4343400" y="2819400"/>
            <a:ext cx="152400" cy="152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8038" name="Line 38"/>
          <p:cNvSpPr>
            <a:spLocks noChangeShapeType="1"/>
          </p:cNvSpPr>
          <p:nvPr/>
        </p:nvSpPr>
        <p:spPr bwMode="auto">
          <a:xfrm>
            <a:off x="7848600" y="2895600"/>
            <a:ext cx="6858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8039" name="Line 39"/>
          <p:cNvSpPr>
            <a:spLocks noChangeShapeType="1"/>
          </p:cNvSpPr>
          <p:nvPr/>
        </p:nvSpPr>
        <p:spPr bwMode="auto">
          <a:xfrm flipH="1">
            <a:off x="228600" y="2895600"/>
            <a:ext cx="4572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8040" name="Line 40"/>
          <p:cNvSpPr>
            <a:spLocks noChangeShapeType="1"/>
          </p:cNvSpPr>
          <p:nvPr/>
        </p:nvSpPr>
        <p:spPr bwMode="auto">
          <a:xfrm>
            <a:off x="4419600" y="3962400"/>
            <a:ext cx="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>
          <a:xfrm>
            <a:off x="495300" y="4732337"/>
            <a:ext cx="8382000" cy="1752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 dirty="0">
                <a:latin typeface="Comic Sans MS" pitchFamily="66" charset="0"/>
              </a:rPr>
              <a:t>A:n/a,    B:right,    C:left,    D:down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 dirty="0">
                <a:latin typeface="Comic Sans MS" pitchFamily="66" charset="0"/>
              </a:rPr>
              <a:t>A:n/a,    B:right,    C:left,    D:up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 dirty="0">
                <a:latin typeface="Comic Sans MS" pitchFamily="66" charset="0"/>
              </a:rPr>
              <a:t>A:n/a,    B:left,     C:right,   D:left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endParaRPr lang="en-US" sz="2000" dirty="0">
              <a:latin typeface="Comic Sans MS" pitchFamily="66" charset="0"/>
            </a:endParaRP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95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8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8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8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8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8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8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8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8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01AB509-65EF-485D-B8F9-2D7D56D4DBF0}" type="datetime1">
              <a:rPr lang="en-US" altLang="en-US" smtClean="0"/>
              <a:t>3/28/2021</a:t>
            </a:fld>
            <a:endParaRPr lang="en-US" altLang="en-US"/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7C83F5F-9A61-4028-B9AB-C22AAAFEE198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Questions Chapter 12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229600" cy="1524000"/>
          </a:xfrm>
        </p:spPr>
        <p:txBody>
          <a:bodyPr>
            <a:normAutofit lnSpcReduction="10000"/>
          </a:bodyPr>
          <a:lstStyle/>
          <a:p>
            <a:pPr marL="0" indent="0" eaLnBrk="1" hangingPunct="1"/>
            <a:r>
              <a:rPr lang="en-US" altLang="en-US"/>
              <a:t>Q2 </a:t>
            </a:r>
            <a:r>
              <a:rPr lang="en-US" altLang="en-US" sz="2000">
                <a:solidFill>
                  <a:schemeClr val="hlink"/>
                </a:solidFill>
              </a:rPr>
              <a:t>Two pith balls are both charged by contact with a plastic rod that has been rubbed by cat fur, </a:t>
            </a:r>
          </a:p>
          <a:p>
            <a:pPr marL="0" indent="0" eaLnBrk="1" hangingPunct="1"/>
            <a:r>
              <a:rPr lang="en-US" altLang="en-US" sz="2000">
                <a:solidFill>
                  <a:schemeClr val="hlink"/>
                </a:solidFill>
              </a:rPr>
              <a:t>A. What sign will the charges on the pith balls have?  Explain.</a:t>
            </a:r>
          </a:p>
          <a:p>
            <a:pPr marL="0" indent="0" eaLnBrk="1" hangingPunct="1"/>
            <a:r>
              <a:rPr lang="en-US" altLang="en-US" sz="2000">
                <a:solidFill>
                  <a:schemeClr val="hlink"/>
                </a:solidFill>
              </a:rPr>
              <a:t>B. Will the two pith balls attract or repel one another?  Explain.</a:t>
            </a:r>
            <a:endParaRPr lang="en-US" altLang="en-US"/>
          </a:p>
        </p:txBody>
      </p:sp>
      <p:sp>
        <p:nvSpPr>
          <p:cNvPr id="123908" name="Text Box 4"/>
          <p:cNvSpPr txBox="1">
            <a:spLocks noChangeArrowheads="1"/>
          </p:cNvSpPr>
          <p:nvPr/>
        </p:nvSpPr>
        <p:spPr bwMode="auto">
          <a:xfrm>
            <a:off x="381000" y="3505200"/>
            <a:ext cx="8382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3300"/>
                </a:solidFill>
              </a:rPr>
              <a:t>Q3 </a:t>
            </a:r>
            <a:r>
              <a:rPr lang="en-US" altLang="en-US" sz="2000" b="1">
                <a:solidFill>
                  <a:schemeClr val="hlink"/>
                </a:solidFill>
              </a:rPr>
              <a:t>Two pith balls are charged by touching one to a glass rod that has been rubbed with a nylon cloth and the other to the cloth itself,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hlink"/>
                </a:solidFill>
              </a:rPr>
              <a:t>A. What sign will the charge on each pith ball have?  Explain.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hlink"/>
                </a:solidFill>
              </a:rPr>
              <a:t>B. Will the two pith balls attract or repel one another?  Explain.</a:t>
            </a: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822325" y="2703513"/>
            <a:ext cx="6216650" cy="3667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3300"/>
                </a:solidFill>
              </a:rPr>
              <a:t>A.The sign of the charge is negative.  B. They will repel </a:t>
            </a:r>
          </a:p>
        </p:txBody>
      </p:sp>
      <p:sp>
        <p:nvSpPr>
          <p:cNvPr id="123910" name="Text Box 6"/>
          <p:cNvSpPr txBox="1">
            <a:spLocks noChangeArrowheads="1"/>
          </p:cNvSpPr>
          <p:nvPr/>
        </p:nvSpPr>
        <p:spPr bwMode="auto">
          <a:xfrm>
            <a:off x="609600" y="5257800"/>
            <a:ext cx="7715250" cy="6413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lphaUcPeriod"/>
            </a:pPr>
            <a:r>
              <a:rPr lang="en-US" altLang="en-US" b="1">
                <a:solidFill>
                  <a:srgbClr val="FF3300"/>
                </a:solidFill>
              </a:rPr>
              <a:t>The first ball will have positive charge the second negative charge</a:t>
            </a:r>
          </a:p>
          <a:p>
            <a:pPr eaLnBrk="1" hangingPunct="1">
              <a:buFontTx/>
              <a:buAutoNum type="alphaUcPeriod"/>
            </a:pPr>
            <a:r>
              <a:rPr lang="en-US" altLang="en-US" b="1">
                <a:solidFill>
                  <a:srgbClr val="FF3300"/>
                </a:solidFill>
              </a:rPr>
              <a:t>The two balls will attract each other</a:t>
            </a:r>
          </a:p>
        </p:txBody>
      </p:sp>
    </p:spTree>
    <p:extLst>
      <p:ext uri="{BB962C8B-B14F-4D97-AF65-F5344CB8AC3E}">
        <p14:creationId xmlns:p14="http://schemas.microsoft.com/office/powerpoint/2010/main" val="401156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/>
      <p:bldP spid="123909" grpId="0" animBg="1"/>
      <p:bldP spid="1239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00369E3-9AF8-4AF3-BE1E-3594B919D751}" type="datetime1">
              <a:rPr lang="en-US" altLang="en-US" smtClean="0"/>
              <a:t>3/28/2021</a:t>
            </a:fld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6B66820-B5A6-43FA-A02F-2A0407CF0340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31749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3300"/>
                </a:solidFill>
              </a:rPr>
              <a:t>Q13</a:t>
            </a:r>
            <a:r>
              <a:rPr lang="en-US" altLang="en-US" sz="2000" b="1">
                <a:solidFill>
                  <a:schemeClr val="hlink"/>
                </a:solidFill>
              </a:rPr>
              <a:t> Will bits of paper be attracted to a charged rod even if they have no net charge?  </a:t>
            </a:r>
          </a:p>
        </p:txBody>
      </p:sp>
      <p:sp>
        <p:nvSpPr>
          <p:cNvPr id="124931" name="Text Box 3"/>
          <p:cNvSpPr txBox="1">
            <a:spLocks noChangeArrowheads="1"/>
          </p:cNvSpPr>
          <p:nvPr/>
        </p:nvSpPr>
        <p:spPr bwMode="auto">
          <a:xfrm>
            <a:off x="381000" y="19812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3300"/>
                </a:solidFill>
              </a:rPr>
              <a:t>Q14</a:t>
            </a:r>
            <a:r>
              <a:rPr lang="en-US" altLang="en-US" sz="2000" b="1">
                <a:solidFill>
                  <a:schemeClr val="hlink"/>
                </a:solidFill>
              </a:rPr>
              <a:t> Why are pith balls initially attracted to a charged rod and later repelled by the same rod, even though they have not touched any other charged object?  </a:t>
            </a:r>
          </a:p>
        </p:txBody>
      </p:sp>
      <p:sp>
        <p:nvSpPr>
          <p:cNvPr id="124932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575550" cy="366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FF3300"/>
                </a:solidFill>
              </a:rPr>
              <a:t>Yes because the charge will attract the opposite charge in the paper</a:t>
            </a: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898525" y="3321050"/>
            <a:ext cx="7254875" cy="6413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3300"/>
                </a:solidFill>
              </a:rPr>
              <a:t>Because once they touch the charged rod they pick up some of the charge and the ball is repelled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04800" y="4586287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3300"/>
                </a:solidFill>
              </a:rPr>
              <a:t>Q19</a:t>
            </a:r>
            <a:r>
              <a:rPr lang="en-US" altLang="en-US" sz="2000" b="1" dirty="0">
                <a:solidFill>
                  <a:schemeClr val="hlink"/>
                </a:solidFill>
              </a:rPr>
              <a:t> Can both the electrostatic force and the gravitational force be either attractive or repulsive? 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752600" y="5576887"/>
            <a:ext cx="5213350" cy="366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3300"/>
                </a:solidFill>
              </a:rPr>
              <a:t>No, the gravitational force is always attractive.</a:t>
            </a:r>
          </a:p>
        </p:txBody>
      </p:sp>
    </p:spTree>
    <p:extLst>
      <p:ext uri="{BB962C8B-B14F-4D97-AF65-F5344CB8AC3E}">
        <p14:creationId xmlns:p14="http://schemas.microsoft.com/office/powerpoint/2010/main" val="429257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/>
      <p:bldP spid="124932" grpId="0" animBg="1"/>
      <p:bldP spid="124933" grpId="0" animBg="1"/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ja-JP" sz="2800" dirty="0">
                <a:solidFill>
                  <a:srgbClr val="FF0000"/>
                </a:solidFill>
                <a:ea typeface="ＭＳ Ｐゴシック" pitchFamily="34" charset="-128"/>
              </a:rPr>
              <a:t>Can We charged an object without touching it? </a:t>
            </a:r>
          </a:p>
        </p:txBody>
      </p:sp>
      <p:pic>
        <p:nvPicPr>
          <p:cNvPr id="14339" name="Picture 3" descr="c16_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3000"/>
            <a:ext cx="8001000" cy="527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7162800" y="2590800"/>
            <a:ext cx="1066800" cy="990600"/>
          </a:xfrm>
          <a:prstGeom prst="ellips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7391400" y="3581400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ja-JP" sz="2000">
                <a:solidFill>
                  <a:schemeClr val="hlink"/>
                </a:solidFill>
                <a:ea typeface="ＭＳ Ｐゴシック" pitchFamily="34" charset="-128"/>
              </a:rPr>
              <a:t>grounding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438400" y="2590800"/>
            <a:ext cx="152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ja-JP" sz="2000">
                <a:solidFill>
                  <a:schemeClr val="hlink"/>
                </a:solidFill>
                <a:ea typeface="ＭＳ Ｐゴシック" pitchFamily="34" charset="-128"/>
              </a:rPr>
              <a:t>polarization by induction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2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500D2-B4FD-4482-A650-E501C073FE67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08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A6549B5-95B1-4266-A2BC-87C58D9F3196}" type="datetime1">
              <a:rPr lang="en-US" altLang="en-US" smtClean="0"/>
              <a:t>3/28/2021</a:t>
            </a:fld>
            <a:endParaRPr lang="en-US" alt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876A2BD-127A-4FA5-A6D4-CE996C65B066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228600" y="4419600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3300"/>
                </a:solidFill>
              </a:rPr>
              <a:t>Q25</a:t>
            </a:r>
            <a:r>
              <a:rPr lang="en-US" altLang="en-US" sz="2000" b="1">
                <a:solidFill>
                  <a:schemeClr val="hlink"/>
                </a:solidFill>
              </a:rPr>
              <a:t> If we move a positive charge toward a negative charge, does the potential energy of the positive charge increase or decrease?  </a:t>
            </a:r>
          </a:p>
        </p:txBody>
      </p:sp>
      <p:sp>
        <p:nvSpPr>
          <p:cNvPr id="35846" name="Text Box 4"/>
          <p:cNvSpPr txBox="1">
            <a:spLocks noChangeArrowheads="1"/>
          </p:cNvSpPr>
          <p:nvPr/>
        </p:nvSpPr>
        <p:spPr bwMode="auto">
          <a:xfrm>
            <a:off x="152400" y="685800"/>
            <a:ext cx="868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3300"/>
                </a:solidFill>
              </a:rPr>
              <a:t>Q23</a:t>
            </a:r>
            <a:r>
              <a:rPr lang="en-US" altLang="en-US" sz="2000" b="1">
                <a:solidFill>
                  <a:schemeClr val="hlink"/>
                </a:solidFill>
              </a:rPr>
              <a:t> Three equal positive charges are located at the corners of a square, as in the diagram.  Using arrows, indicate the direction of the electric field at points A and B on the diagram.</a:t>
            </a:r>
          </a:p>
        </p:txBody>
      </p:sp>
      <p:sp>
        <p:nvSpPr>
          <p:cNvPr id="35847" name="Text Box 14"/>
          <p:cNvSpPr txBox="1">
            <a:spLocks noChangeArrowheads="1"/>
          </p:cNvSpPr>
          <p:nvPr/>
        </p:nvSpPr>
        <p:spPr bwMode="auto">
          <a:xfrm>
            <a:off x="3879850" y="2863850"/>
            <a:ext cx="2174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cs typeface="Arial" panose="020B0604020202020204" pitchFamily="34" charset="0"/>
              </a:rPr>
              <a:t>•</a:t>
            </a:r>
          </a:p>
        </p:txBody>
      </p:sp>
      <p:sp>
        <p:nvSpPr>
          <p:cNvPr id="35848" name="Rectangle 15"/>
          <p:cNvSpPr>
            <a:spLocks noChangeArrowheads="1"/>
          </p:cNvSpPr>
          <p:nvPr/>
        </p:nvSpPr>
        <p:spPr bwMode="auto">
          <a:xfrm>
            <a:off x="3886200" y="1828800"/>
            <a:ext cx="3254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cs typeface="Arial" panose="020B0604020202020204" pitchFamily="34" charset="0"/>
              </a:rPr>
              <a:t>•</a:t>
            </a:r>
          </a:p>
        </p:txBody>
      </p:sp>
      <p:sp>
        <p:nvSpPr>
          <p:cNvPr id="129044" name="Line 20"/>
          <p:cNvSpPr>
            <a:spLocks noChangeShapeType="1"/>
          </p:cNvSpPr>
          <p:nvPr/>
        </p:nvSpPr>
        <p:spPr bwMode="auto">
          <a:xfrm flipV="1">
            <a:off x="4038600" y="1676400"/>
            <a:ext cx="228600" cy="457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45" name="Line 21"/>
          <p:cNvSpPr>
            <a:spLocks noChangeShapeType="1"/>
          </p:cNvSpPr>
          <p:nvPr/>
        </p:nvSpPr>
        <p:spPr bwMode="auto">
          <a:xfrm>
            <a:off x="4038600" y="3200400"/>
            <a:ext cx="533400" cy="457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438400" y="1752600"/>
            <a:ext cx="3219450" cy="2660650"/>
            <a:chOff x="1536" y="1104"/>
            <a:chExt cx="2028" cy="1676"/>
          </a:xfrm>
        </p:grpSpPr>
        <p:sp>
          <p:nvSpPr>
            <p:cNvPr id="35854" name="Rectangle 26"/>
            <p:cNvSpPr>
              <a:spLocks noChangeArrowheads="1"/>
            </p:cNvSpPr>
            <p:nvPr/>
          </p:nvSpPr>
          <p:spPr bwMode="auto">
            <a:xfrm>
              <a:off x="1859" y="1379"/>
              <a:ext cx="1341" cy="121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5855" name="Text Box 27"/>
            <p:cNvSpPr txBox="1">
              <a:spLocks noChangeArrowheads="1"/>
            </p:cNvSpPr>
            <p:nvPr/>
          </p:nvSpPr>
          <p:spPr bwMode="auto">
            <a:xfrm>
              <a:off x="1790" y="2492"/>
              <a:ext cx="1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/>
                <a:t>+</a:t>
              </a:r>
            </a:p>
          </p:txBody>
        </p:sp>
        <p:sp>
          <p:nvSpPr>
            <p:cNvPr id="35856" name="Rectangle 28"/>
            <p:cNvSpPr>
              <a:spLocks noChangeArrowheads="1"/>
            </p:cNvSpPr>
            <p:nvPr/>
          </p:nvSpPr>
          <p:spPr bwMode="auto">
            <a:xfrm>
              <a:off x="3097" y="1281"/>
              <a:ext cx="2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/>
                <a:t>+</a:t>
              </a:r>
            </a:p>
          </p:txBody>
        </p:sp>
        <p:sp>
          <p:nvSpPr>
            <p:cNvPr id="35857" name="Rectangle 29"/>
            <p:cNvSpPr>
              <a:spLocks noChangeArrowheads="1"/>
            </p:cNvSpPr>
            <p:nvPr/>
          </p:nvSpPr>
          <p:spPr bwMode="auto">
            <a:xfrm>
              <a:off x="1790" y="1281"/>
              <a:ext cx="2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/>
                <a:t>+</a:t>
              </a:r>
            </a:p>
          </p:txBody>
        </p:sp>
        <p:sp>
          <p:nvSpPr>
            <p:cNvPr id="35858" name="Text Box 30"/>
            <p:cNvSpPr txBox="1">
              <a:spLocks noChangeArrowheads="1"/>
            </p:cNvSpPr>
            <p:nvPr/>
          </p:nvSpPr>
          <p:spPr bwMode="auto">
            <a:xfrm>
              <a:off x="2400" y="2064"/>
              <a:ext cx="2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B</a:t>
              </a:r>
            </a:p>
          </p:txBody>
        </p:sp>
        <p:sp>
          <p:nvSpPr>
            <p:cNvPr id="35859" name="Rectangle 31"/>
            <p:cNvSpPr>
              <a:spLocks noChangeArrowheads="1"/>
            </p:cNvSpPr>
            <p:nvPr/>
          </p:nvSpPr>
          <p:spPr bwMode="auto">
            <a:xfrm>
              <a:off x="1584" y="1296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q</a:t>
              </a:r>
            </a:p>
          </p:txBody>
        </p:sp>
        <p:sp>
          <p:nvSpPr>
            <p:cNvPr id="35860" name="Rectangle 32"/>
            <p:cNvSpPr>
              <a:spLocks noChangeArrowheads="1"/>
            </p:cNvSpPr>
            <p:nvPr/>
          </p:nvSpPr>
          <p:spPr bwMode="auto">
            <a:xfrm>
              <a:off x="3360" y="1296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q</a:t>
              </a:r>
            </a:p>
          </p:txBody>
        </p:sp>
        <p:sp>
          <p:nvSpPr>
            <p:cNvPr id="35861" name="Text Box 33"/>
            <p:cNvSpPr txBox="1">
              <a:spLocks noChangeArrowheads="1"/>
            </p:cNvSpPr>
            <p:nvPr/>
          </p:nvSpPr>
          <p:spPr bwMode="auto">
            <a:xfrm>
              <a:off x="2448" y="1104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A</a:t>
              </a:r>
            </a:p>
          </p:txBody>
        </p:sp>
        <p:sp>
          <p:nvSpPr>
            <p:cNvPr id="35862" name="Text Box 34"/>
            <p:cNvSpPr txBox="1">
              <a:spLocks noChangeArrowheads="1"/>
            </p:cNvSpPr>
            <p:nvPr/>
          </p:nvSpPr>
          <p:spPr bwMode="auto">
            <a:xfrm>
              <a:off x="1536" y="2448"/>
              <a:ext cx="1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q</a:t>
              </a:r>
            </a:p>
          </p:txBody>
        </p:sp>
      </p:grpSp>
      <p:sp>
        <p:nvSpPr>
          <p:cNvPr id="35852" name="Text Box 35"/>
          <p:cNvSpPr txBox="1">
            <a:spLocks noChangeArrowheads="1"/>
          </p:cNvSpPr>
          <p:nvPr/>
        </p:nvSpPr>
        <p:spPr bwMode="auto">
          <a:xfrm>
            <a:off x="3879850" y="2863850"/>
            <a:ext cx="2174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cs typeface="Arial" panose="020B0604020202020204" pitchFamily="34" charset="0"/>
              </a:rPr>
              <a:t>•</a:t>
            </a:r>
          </a:p>
        </p:txBody>
      </p:sp>
      <p:sp>
        <p:nvSpPr>
          <p:cNvPr id="35853" name="Text Box 46"/>
          <p:cNvSpPr txBox="1">
            <a:spLocks noChangeArrowheads="1"/>
          </p:cNvSpPr>
          <p:nvPr/>
        </p:nvSpPr>
        <p:spPr bwMode="auto">
          <a:xfrm>
            <a:off x="1828800" y="5486400"/>
            <a:ext cx="4114800" cy="366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The potential energy decreases</a:t>
            </a:r>
          </a:p>
        </p:txBody>
      </p:sp>
    </p:spTree>
    <p:extLst>
      <p:ext uri="{BB962C8B-B14F-4D97-AF65-F5344CB8AC3E}">
        <p14:creationId xmlns:p14="http://schemas.microsoft.com/office/powerpoint/2010/main" val="1654854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B517373-3B49-4A4E-B896-267ECCD0ABA4}" type="datetime1">
              <a:rPr lang="en-US" altLang="en-US" smtClean="0"/>
              <a:t>3/28/2021</a:t>
            </a:fld>
            <a:endParaRPr lang="en-US" alt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D4FE946-1826-453B-8029-A99716C019E2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130050" name="Text Box 2"/>
          <p:cNvSpPr txBox="1">
            <a:spLocks noChangeArrowheads="1"/>
          </p:cNvSpPr>
          <p:nvPr/>
        </p:nvSpPr>
        <p:spPr bwMode="auto">
          <a:xfrm>
            <a:off x="381000" y="2971800"/>
            <a:ext cx="8534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3300"/>
                </a:solidFill>
              </a:rPr>
              <a:t>Q32</a:t>
            </a:r>
            <a:r>
              <a:rPr lang="en-US" altLang="en-US" sz="2000" b="1">
                <a:solidFill>
                  <a:schemeClr val="hlink"/>
                </a:solidFill>
              </a:rPr>
              <a:t> Would you be more likely to be struck by lightning if you stood on a platform made from a good electrical insulator than if you stood on the ground?  </a:t>
            </a:r>
          </a:p>
        </p:txBody>
      </p:sp>
      <p:sp>
        <p:nvSpPr>
          <p:cNvPr id="36870" name="Text Box 3"/>
          <p:cNvSpPr txBox="1">
            <a:spLocks noChangeArrowheads="1"/>
          </p:cNvSpPr>
          <p:nvPr/>
        </p:nvSpPr>
        <p:spPr bwMode="auto">
          <a:xfrm>
            <a:off x="304800" y="685800"/>
            <a:ext cx="8458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3300"/>
                </a:solidFill>
              </a:rPr>
              <a:t>Q26</a:t>
            </a:r>
            <a:r>
              <a:rPr lang="en-US" altLang="en-US" sz="2000" b="1">
                <a:solidFill>
                  <a:schemeClr val="hlink"/>
                </a:solidFill>
              </a:rPr>
              <a:t> If we move a negative charge toward a second negative charge, does the potential energy of the first charge increase or decrease? </a:t>
            </a:r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609600" y="1828800"/>
            <a:ext cx="8001000" cy="6413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3300"/>
                </a:solidFill>
              </a:rPr>
              <a:t>It increases because they repel each other it means as you get closer the force gets larger. You have to do work to bring them closer  </a:t>
            </a: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746125" y="4760913"/>
            <a:ext cx="7254875" cy="91598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3300"/>
                </a:solidFill>
              </a:rPr>
              <a:t>Standing on an insulator is the safest which is why the safest place in inside a car because the tires are insulators. It’s also the same with fallen power lines </a:t>
            </a:r>
          </a:p>
        </p:txBody>
      </p:sp>
    </p:spTree>
    <p:extLst>
      <p:ext uri="{BB962C8B-B14F-4D97-AF65-F5344CB8AC3E}">
        <p14:creationId xmlns:p14="http://schemas.microsoft.com/office/powerpoint/2010/main" val="54656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/>
      <p:bldP spid="130052" grpId="0" animBg="1"/>
      <p:bldP spid="13005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BC91A0D-E272-48D8-A54F-58114BCE90D5}" type="datetime1">
              <a:rPr lang="en-US" altLang="en-US" smtClean="0"/>
              <a:t>3/28/2021</a:t>
            </a:fld>
            <a:endParaRPr lang="en-US" altLang="en-US"/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9E0ABE1-1B35-46E0-83EF-CD795669244B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/>
              <a:t>CH 12 E14</a:t>
            </a:r>
          </a:p>
        </p:txBody>
      </p:sp>
      <p:sp>
        <p:nvSpPr>
          <p:cNvPr id="102403" name="Text Box 3"/>
          <p:cNvSpPr txBox="1">
            <a:spLocks noChangeArrowheads="1"/>
          </p:cNvSpPr>
          <p:nvPr/>
        </p:nvSpPr>
        <p:spPr bwMode="auto">
          <a:xfrm>
            <a:off x="152400" y="1066800"/>
            <a:ext cx="6934200" cy="1552575"/>
          </a:xfrm>
          <a:prstGeom prst="rect">
            <a:avLst/>
          </a:prstGeom>
          <a:solidFill>
            <a:srgbClr val="FCFC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</a:rPr>
              <a:t>Charge q = -4 </a:t>
            </a: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× 10</a:t>
            </a:r>
            <a:r>
              <a:rPr lang="en-US" altLang="en-US" sz="2400" b="1" baseline="30000">
                <a:solidFill>
                  <a:srgbClr val="FF0000"/>
                </a:solidFill>
                <a:cs typeface="Arial" panose="020B0604020202020204" pitchFamily="34" charset="0"/>
              </a:rPr>
              <a:t>-6 </a:t>
            </a: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c placed in Electric field of E = 8.5 × 10</a:t>
            </a:r>
            <a:r>
              <a:rPr lang="en-US" altLang="en-US" sz="2400" b="1" baseline="30000">
                <a:solidFill>
                  <a:srgbClr val="FF0000"/>
                </a:solidFill>
                <a:cs typeface="Arial" panose="020B0604020202020204" pitchFamily="34" charset="0"/>
              </a:rPr>
              <a:t>4</a:t>
            </a: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 N/C</a:t>
            </a:r>
          </a:p>
          <a:p>
            <a:pPr eaLnBrk="1" hangingPunct="1"/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Towards right.  What is the electrostatic (vector) force on charge q?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2209800" y="3581400"/>
            <a:ext cx="37798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/>
              <a:t>F = qE = (4</a:t>
            </a:r>
            <a:r>
              <a:rPr lang="en-US" altLang="en-US" sz="2400" b="1">
                <a:cs typeface="Arial" panose="020B0604020202020204" pitchFamily="34" charset="0"/>
              </a:rPr>
              <a:t>×10</a:t>
            </a:r>
            <a:r>
              <a:rPr lang="en-US" altLang="en-US" sz="2400" b="1" baseline="30000">
                <a:cs typeface="Arial" panose="020B0604020202020204" pitchFamily="34" charset="0"/>
              </a:rPr>
              <a:t>-6</a:t>
            </a:r>
            <a:r>
              <a:rPr lang="en-US" altLang="en-US" sz="2400" b="1">
                <a:cs typeface="Arial" panose="020B0604020202020204" pitchFamily="34" charset="0"/>
              </a:rPr>
              <a:t>)(8.5×10</a:t>
            </a:r>
            <a:r>
              <a:rPr lang="en-US" altLang="en-US" sz="2400" b="1" baseline="30000">
                <a:cs typeface="Arial" panose="020B0604020202020204" pitchFamily="34" charset="0"/>
              </a:rPr>
              <a:t>4</a:t>
            </a:r>
            <a:r>
              <a:rPr lang="en-US" altLang="en-US" sz="2400" b="1">
                <a:cs typeface="Arial" panose="020B0604020202020204" pitchFamily="34" charset="0"/>
              </a:rPr>
              <a:t>)</a:t>
            </a:r>
          </a:p>
          <a:p>
            <a:pPr eaLnBrk="1" hangingPunct="1"/>
            <a:r>
              <a:rPr lang="en-US" altLang="en-US" sz="2400" b="1">
                <a:cs typeface="Arial" panose="020B0604020202020204" pitchFamily="34" charset="0"/>
              </a:rPr>
              <a:t>F = 0.34 N</a:t>
            </a:r>
            <a:r>
              <a:rPr lang="en-US" altLang="en-US" sz="2400" b="1"/>
              <a:t> </a:t>
            </a: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457200" y="4568825"/>
            <a:ext cx="77803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/>
              <a:t>Since positive charge moves with field lines and q is</a:t>
            </a:r>
          </a:p>
          <a:p>
            <a:pPr eaLnBrk="1" hangingPunct="1"/>
            <a:r>
              <a:rPr lang="en-US" altLang="en-US" sz="2400" b="1"/>
              <a:t>negative, q moves to the left</a:t>
            </a: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1676400" y="5562600"/>
            <a:ext cx="2611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3300"/>
                </a:solidFill>
              </a:rPr>
              <a:t>F = 0.34 N to left 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352800" y="2819400"/>
            <a:ext cx="2438400" cy="685800"/>
            <a:chOff x="2832" y="1920"/>
            <a:chExt cx="1536" cy="432"/>
          </a:xfrm>
        </p:grpSpPr>
        <p:sp>
          <p:nvSpPr>
            <p:cNvPr id="38923" name="Line 8"/>
            <p:cNvSpPr>
              <a:spLocks noChangeShapeType="1"/>
            </p:cNvSpPr>
            <p:nvPr/>
          </p:nvSpPr>
          <p:spPr bwMode="auto">
            <a:xfrm>
              <a:off x="2832" y="2160"/>
              <a:ext cx="12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4" name="Oval 9"/>
            <p:cNvSpPr>
              <a:spLocks noChangeArrowheads="1"/>
            </p:cNvSpPr>
            <p:nvPr/>
          </p:nvSpPr>
          <p:spPr bwMode="auto">
            <a:xfrm>
              <a:off x="4032" y="2016"/>
              <a:ext cx="336" cy="33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25" name="Text Box 10"/>
            <p:cNvSpPr txBox="1">
              <a:spLocks noChangeArrowheads="1"/>
            </p:cNvSpPr>
            <p:nvPr/>
          </p:nvSpPr>
          <p:spPr bwMode="auto">
            <a:xfrm>
              <a:off x="3216" y="1920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E</a:t>
              </a:r>
            </a:p>
          </p:txBody>
        </p:sp>
        <p:sp>
          <p:nvSpPr>
            <p:cNvPr id="38926" name="Text Box 11"/>
            <p:cNvSpPr txBox="1">
              <a:spLocks noChangeArrowheads="1"/>
            </p:cNvSpPr>
            <p:nvPr/>
          </p:nvSpPr>
          <p:spPr bwMode="auto">
            <a:xfrm>
              <a:off x="4032" y="2064"/>
              <a:ext cx="3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9m</a:t>
              </a:r>
            </a:p>
          </p:txBody>
        </p:sp>
        <p:sp>
          <p:nvSpPr>
            <p:cNvPr id="38927" name="Line 12"/>
            <p:cNvSpPr>
              <a:spLocks noChangeShapeType="1"/>
            </p:cNvSpPr>
            <p:nvPr/>
          </p:nvSpPr>
          <p:spPr bwMode="auto">
            <a:xfrm>
              <a:off x="3264" y="1920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1484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animBg="1"/>
      <p:bldP spid="102404" grpId="0"/>
      <p:bldP spid="102405" grpId="0"/>
      <p:bldP spid="10240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BF1FE14-E257-4175-9949-A01FC87F381E}" type="datetime1">
              <a:rPr lang="en-US" altLang="en-US" smtClean="0"/>
              <a:t>3/28/2021</a:t>
            </a:fld>
            <a:endParaRPr lang="en-US" altLang="en-US"/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A2CA86F-657C-4A64-97FB-662A52298F0A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CH 12  CP 2</a:t>
            </a:r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609600" y="1323975"/>
            <a:ext cx="8077200" cy="822325"/>
          </a:xfrm>
          <a:prstGeom prst="rect">
            <a:avLst/>
          </a:prstGeom>
          <a:solidFill>
            <a:srgbClr val="FCFC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</a:rPr>
              <a:t>2 equal charges (positive) are near one another (see diagram).</a:t>
            </a: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609600" y="2438400"/>
            <a:ext cx="81470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lphaLcParenR"/>
            </a:pPr>
            <a:r>
              <a:rPr lang="en-US" altLang="en-US" sz="2000" b="1"/>
              <a:t>Using small arrows indicate the direction of the electric field at </a:t>
            </a:r>
          </a:p>
          <a:p>
            <a:pPr eaLnBrk="1" hangingPunct="1"/>
            <a:r>
              <a:rPr lang="en-US" altLang="en-US" sz="2000" b="1"/>
              <a:t>	labeled points on diagram.  (Think about what a positive</a:t>
            </a:r>
          </a:p>
          <a:p>
            <a:pPr eaLnBrk="1" hangingPunct="1"/>
            <a:r>
              <a:rPr lang="en-US" altLang="en-US" sz="2000" b="1"/>
              <a:t>	test charge would do!)</a:t>
            </a: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609600" y="3505200"/>
            <a:ext cx="355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lphaLcParenR" startAt="2"/>
            </a:pPr>
            <a:r>
              <a:rPr lang="en-US" altLang="en-US" sz="2000" b="1"/>
              <a:t>Sketch electric field lines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657600" y="3733800"/>
            <a:ext cx="2751138" cy="2209800"/>
            <a:chOff x="3120" y="1584"/>
            <a:chExt cx="1733" cy="1392"/>
          </a:xfrm>
        </p:grpSpPr>
        <p:sp>
          <p:nvSpPr>
            <p:cNvPr id="39946" name="Oval 7"/>
            <p:cNvSpPr>
              <a:spLocks noChangeArrowheads="1"/>
            </p:cNvSpPr>
            <p:nvPr/>
          </p:nvSpPr>
          <p:spPr bwMode="auto">
            <a:xfrm>
              <a:off x="4512" y="22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47" name="Oval 8"/>
            <p:cNvSpPr>
              <a:spLocks noChangeArrowheads="1"/>
            </p:cNvSpPr>
            <p:nvPr/>
          </p:nvSpPr>
          <p:spPr bwMode="auto">
            <a:xfrm>
              <a:off x="3360" y="22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48" name="Oval 9"/>
            <p:cNvSpPr>
              <a:spLocks noChangeArrowheads="1"/>
            </p:cNvSpPr>
            <p:nvPr/>
          </p:nvSpPr>
          <p:spPr bwMode="auto">
            <a:xfrm>
              <a:off x="3552" y="192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49" name="Oval 10"/>
            <p:cNvSpPr>
              <a:spLocks noChangeArrowheads="1"/>
            </p:cNvSpPr>
            <p:nvPr/>
          </p:nvSpPr>
          <p:spPr bwMode="auto">
            <a:xfrm>
              <a:off x="4320" y="192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50" name="Oval 11"/>
            <p:cNvSpPr>
              <a:spLocks noChangeArrowheads="1"/>
            </p:cNvSpPr>
            <p:nvPr/>
          </p:nvSpPr>
          <p:spPr bwMode="auto">
            <a:xfrm>
              <a:off x="3936" y="17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51" name="Oval 12"/>
            <p:cNvSpPr>
              <a:spLocks noChangeArrowheads="1"/>
            </p:cNvSpPr>
            <p:nvPr/>
          </p:nvSpPr>
          <p:spPr bwMode="auto">
            <a:xfrm>
              <a:off x="3936" y="22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52" name="Oval 13"/>
            <p:cNvSpPr>
              <a:spLocks noChangeArrowheads="1"/>
            </p:cNvSpPr>
            <p:nvPr/>
          </p:nvSpPr>
          <p:spPr bwMode="auto">
            <a:xfrm>
              <a:off x="3504" y="254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53" name="Oval 14"/>
            <p:cNvSpPr>
              <a:spLocks noChangeArrowheads="1"/>
            </p:cNvSpPr>
            <p:nvPr/>
          </p:nvSpPr>
          <p:spPr bwMode="auto">
            <a:xfrm>
              <a:off x="3936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54" name="Oval 15"/>
            <p:cNvSpPr>
              <a:spLocks noChangeArrowheads="1"/>
            </p:cNvSpPr>
            <p:nvPr/>
          </p:nvSpPr>
          <p:spPr bwMode="auto">
            <a:xfrm>
              <a:off x="4368" y="254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955" name="Text Box 16"/>
            <p:cNvSpPr txBox="1">
              <a:spLocks noChangeArrowheads="1"/>
            </p:cNvSpPr>
            <p:nvPr/>
          </p:nvSpPr>
          <p:spPr bwMode="auto">
            <a:xfrm>
              <a:off x="3120" y="2160"/>
              <a:ext cx="1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1"/>
                <a:t>A</a:t>
              </a:r>
            </a:p>
          </p:txBody>
        </p:sp>
        <p:sp>
          <p:nvSpPr>
            <p:cNvPr id="39956" name="Text Box 17"/>
            <p:cNvSpPr txBox="1">
              <a:spLocks noChangeArrowheads="1"/>
            </p:cNvSpPr>
            <p:nvPr/>
          </p:nvSpPr>
          <p:spPr bwMode="auto">
            <a:xfrm>
              <a:off x="3360" y="1776"/>
              <a:ext cx="1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1"/>
                <a:t>D</a:t>
              </a:r>
            </a:p>
          </p:txBody>
        </p:sp>
        <p:sp>
          <p:nvSpPr>
            <p:cNvPr id="39957" name="Text Box 18"/>
            <p:cNvSpPr txBox="1">
              <a:spLocks noChangeArrowheads="1"/>
            </p:cNvSpPr>
            <p:nvPr/>
          </p:nvSpPr>
          <p:spPr bwMode="auto">
            <a:xfrm>
              <a:off x="3888" y="1584"/>
              <a:ext cx="19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1"/>
                <a:t>E</a:t>
              </a:r>
            </a:p>
          </p:txBody>
        </p:sp>
        <p:sp>
          <p:nvSpPr>
            <p:cNvPr id="39958" name="Text Box 19"/>
            <p:cNvSpPr txBox="1">
              <a:spLocks noChangeArrowheads="1"/>
            </p:cNvSpPr>
            <p:nvPr/>
          </p:nvSpPr>
          <p:spPr bwMode="auto">
            <a:xfrm>
              <a:off x="4416" y="1728"/>
              <a:ext cx="1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1"/>
                <a:t>F</a:t>
              </a:r>
            </a:p>
          </p:txBody>
        </p:sp>
        <p:sp>
          <p:nvSpPr>
            <p:cNvPr id="39959" name="Text Box 20"/>
            <p:cNvSpPr txBox="1">
              <a:spLocks noChangeArrowheads="1"/>
            </p:cNvSpPr>
            <p:nvPr/>
          </p:nvSpPr>
          <p:spPr bwMode="auto">
            <a:xfrm>
              <a:off x="4656" y="2160"/>
              <a:ext cx="1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1"/>
                <a:t>C</a:t>
              </a:r>
            </a:p>
          </p:txBody>
        </p:sp>
        <p:sp>
          <p:nvSpPr>
            <p:cNvPr id="39960" name="Text Box 21"/>
            <p:cNvSpPr txBox="1">
              <a:spLocks noChangeArrowheads="1"/>
            </p:cNvSpPr>
            <p:nvPr/>
          </p:nvSpPr>
          <p:spPr bwMode="auto">
            <a:xfrm>
              <a:off x="4464" y="2592"/>
              <a:ext cx="14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1"/>
                <a:t>I</a:t>
              </a:r>
            </a:p>
          </p:txBody>
        </p:sp>
        <p:sp>
          <p:nvSpPr>
            <p:cNvPr id="39961" name="Text Box 22"/>
            <p:cNvSpPr txBox="1">
              <a:spLocks noChangeArrowheads="1"/>
            </p:cNvSpPr>
            <p:nvPr/>
          </p:nvSpPr>
          <p:spPr bwMode="auto">
            <a:xfrm>
              <a:off x="3888" y="2784"/>
              <a:ext cx="1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1"/>
                <a:t>H</a:t>
              </a:r>
            </a:p>
          </p:txBody>
        </p:sp>
        <p:sp>
          <p:nvSpPr>
            <p:cNvPr id="39962" name="Text Box 23"/>
            <p:cNvSpPr txBox="1">
              <a:spLocks noChangeArrowheads="1"/>
            </p:cNvSpPr>
            <p:nvPr/>
          </p:nvSpPr>
          <p:spPr bwMode="auto">
            <a:xfrm>
              <a:off x="3312" y="2640"/>
              <a:ext cx="20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1"/>
                <a:t>G</a:t>
              </a:r>
            </a:p>
          </p:txBody>
        </p:sp>
        <p:sp>
          <p:nvSpPr>
            <p:cNvPr id="39963" name="Text Box 24"/>
            <p:cNvSpPr txBox="1">
              <a:spLocks noChangeArrowheads="1"/>
            </p:cNvSpPr>
            <p:nvPr/>
          </p:nvSpPr>
          <p:spPr bwMode="auto">
            <a:xfrm>
              <a:off x="3888" y="2016"/>
              <a:ext cx="1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="1"/>
                <a:t>B</a:t>
              </a:r>
            </a:p>
          </p:txBody>
        </p:sp>
        <p:sp>
          <p:nvSpPr>
            <p:cNvPr id="39964" name="Text Box 25"/>
            <p:cNvSpPr txBox="1">
              <a:spLocks noChangeArrowheads="1"/>
            </p:cNvSpPr>
            <p:nvPr/>
          </p:nvSpPr>
          <p:spPr bwMode="auto">
            <a:xfrm>
              <a:off x="3600" y="2160"/>
              <a:ext cx="2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+</a:t>
              </a:r>
            </a:p>
          </p:txBody>
        </p:sp>
        <p:sp>
          <p:nvSpPr>
            <p:cNvPr id="39965" name="Text Box 26"/>
            <p:cNvSpPr txBox="1">
              <a:spLocks noChangeArrowheads="1"/>
            </p:cNvSpPr>
            <p:nvPr/>
          </p:nvSpPr>
          <p:spPr bwMode="auto">
            <a:xfrm>
              <a:off x="4176" y="2160"/>
              <a:ext cx="2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97196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474FE21-FD80-4EF6-B743-69FF73EAA469}" type="datetime1">
              <a:rPr lang="en-US" altLang="en-US" smtClean="0"/>
              <a:t>3/28/2021</a:t>
            </a:fld>
            <a:endParaRPr lang="en-US" altLang="en-US"/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24FAF1B-D7A0-4C66-AF32-46532AC3DB19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Ch 12 CP2 (cont)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85825" y="3962400"/>
            <a:ext cx="4295775" cy="2276475"/>
            <a:chOff x="558" y="2496"/>
            <a:chExt cx="2706" cy="1434"/>
          </a:xfrm>
        </p:grpSpPr>
        <p:sp>
          <p:nvSpPr>
            <p:cNvPr id="41011" name="Text Box 4"/>
            <p:cNvSpPr txBox="1">
              <a:spLocks noChangeArrowheads="1"/>
            </p:cNvSpPr>
            <p:nvPr/>
          </p:nvSpPr>
          <p:spPr bwMode="auto">
            <a:xfrm>
              <a:off x="558" y="2640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b)</a:t>
              </a:r>
            </a:p>
          </p:txBody>
        </p:sp>
        <p:pic>
          <p:nvPicPr>
            <p:cNvPr id="41012" name="Picture 5" descr="number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496"/>
              <a:ext cx="2304" cy="1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838200" y="1371600"/>
            <a:ext cx="6891338" cy="2371725"/>
            <a:chOff x="614" y="864"/>
            <a:chExt cx="4341" cy="1494"/>
          </a:xfrm>
        </p:grpSpPr>
        <p:sp>
          <p:nvSpPr>
            <p:cNvPr id="40968" name="Text Box 7"/>
            <p:cNvSpPr txBox="1">
              <a:spLocks noChangeArrowheads="1"/>
            </p:cNvSpPr>
            <p:nvPr/>
          </p:nvSpPr>
          <p:spPr bwMode="auto">
            <a:xfrm>
              <a:off x="614" y="1127"/>
              <a:ext cx="250" cy="237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a)</a:t>
              </a:r>
            </a:p>
          </p:txBody>
        </p:sp>
        <p:grpSp>
          <p:nvGrpSpPr>
            <p:cNvPr id="40969" name="Group 8"/>
            <p:cNvGrpSpPr>
              <a:grpSpLocks/>
            </p:cNvGrpSpPr>
            <p:nvPr/>
          </p:nvGrpSpPr>
          <p:grpSpPr bwMode="auto">
            <a:xfrm>
              <a:off x="1056" y="864"/>
              <a:ext cx="1835" cy="1439"/>
              <a:chOff x="1584" y="624"/>
              <a:chExt cx="1835" cy="1439"/>
            </a:xfrm>
          </p:grpSpPr>
          <p:grpSp>
            <p:nvGrpSpPr>
              <p:cNvPr id="40991" name="Group 9"/>
              <p:cNvGrpSpPr>
                <a:grpSpLocks/>
              </p:cNvGrpSpPr>
              <p:nvPr/>
            </p:nvGrpSpPr>
            <p:grpSpPr bwMode="auto">
              <a:xfrm>
                <a:off x="1584" y="624"/>
                <a:ext cx="1835" cy="1439"/>
                <a:chOff x="1526" y="727"/>
                <a:chExt cx="1835" cy="1439"/>
              </a:xfrm>
            </p:grpSpPr>
            <p:sp>
              <p:nvSpPr>
                <p:cNvPr id="40993" name="Line 10"/>
                <p:cNvSpPr>
                  <a:spLocks noChangeShapeType="1"/>
                </p:cNvSpPr>
                <p:nvPr/>
              </p:nvSpPr>
              <p:spPr bwMode="auto">
                <a:xfrm>
                  <a:off x="2880" y="1488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 type="oval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94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2784" y="1056"/>
                  <a:ext cx="192" cy="144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 type="oval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95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400" y="912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 type="oval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96" name="Line 13"/>
                <p:cNvSpPr>
                  <a:spLocks noChangeShapeType="1"/>
                </p:cNvSpPr>
                <p:nvPr/>
              </p:nvSpPr>
              <p:spPr bwMode="auto">
                <a:xfrm>
                  <a:off x="2400" y="172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 type="oval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97" name="Line 14"/>
                <p:cNvSpPr>
                  <a:spLocks noChangeShapeType="1"/>
                </p:cNvSpPr>
                <p:nvPr/>
              </p:nvSpPr>
              <p:spPr bwMode="auto">
                <a:xfrm>
                  <a:off x="2736" y="1680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 type="oval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9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1728" y="1488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 type="oval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0999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1968" y="1680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 type="oval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00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1872" y="1104"/>
                  <a:ext cx="192" cy="96"/>
                </a:xfrm>
                <a:prstGeom prst="line">
                  <a:avLst/>
                </a:prstGeom>
                <a:noFill/>
                <a:ln w="9525">
                  <a:solidFill>
                    <a:srgbClr val="FF3300"/>
                  </a:solidFill>
                  <a:round/>
                  <a:headEnd type="oval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01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294" y="727"/>
                  <a:ext cx="197" cy="198"/>
                </a:xfrm>
                <a:prstGeom prst="rect">
                  <a:avLst/>
                </a:prstGeom>
                <a:noFill/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1400"/>
                    <a:t>E</a:t>
                  </a:r>
                </a:p>
              </p:txBody>
            </p:sp>
            <p:sp>
              <p:nvSpPr>
                <p:cNvPr id="41002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966" y="871"/>
                  <a:ext cx="190" cy="198"/>
                </a:xfrm>
                <a:prstGeom prst="rect">
                  <a:avLst/>
                </a:prstGeom>
                <a:noFill/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1400"/>
                    <a:t>F</a:t>
                  </a:r>
                </a:p>
              </p:txBody>
            </p:sp>
            <p:sp>
              <p:nvSpPr>
                <p:cNvPr id="41003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158" y="1399"/>
                  <a:ext cx="203" cy="198"/>
                </a:xfrm>
                <a:prstGeom prst="rect">
                  <a:avLst/>
                </a:prstGeom>
                <a:noFill/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1400"/>
                    <a:t>C</a:t>
                  </a:r>
                </a:p>
              </p:txBody>
            </p:sp>
            <p:sp>
              <p:nvSpPr>
                <p:cNvPr id="41004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928" y="1872"/>
                  <a:ext cx="153" cy="198"/>
                </a:xfrm>
                <a:prstGeom prst="rect">
                  <a:avLst/>
                </a:prstGeom>
                <a:noFill/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1400"/>
                    <a:t>I</a:t>
                  </a:r>
                </a:p>
              </p:txBody>
            </p:sp>
            <p:sp>
              <p:nvSpPr>
                <p:cNvPr id="4100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04" y="1968"/>
                  <a:ext cx="203" cy="198"/>
                </a:xfrm>
                <a:prstGeom prst="rect">
                  <a:avLst/>
                </a:prstGeom>
                <a:noFill/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1400"/>
                    <a:t>H</a:t>
                  </a:r>
                </a:p>
              </p:txBody>
            </p:sp>
            <p:sp>
              <p:nvSpPr>
                <p:cNvPr id="4100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776" y="1872"/>
                  <a:ext cx="209" cy="198"/>
                </a:xfrm>
                <a:prstGeom prst="rect">
                  <a:avLst/>
                </a:prstGeom>
                <a:noFill/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1400"/>
                    <a:t>G</a:t>
                  </a:r>
                </a:p>
              </p:txBody>
            </p:sp>
            <p:sp>
              <p:nvSpPr>
                <p:cNvPr id="4100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526" y="1399"/>
                  <a:ext cx="197" cy="198"/>
                </a:xfrm>
                <a:prstGeom prst="rect">
                  <a:avLst/>
                </a:prstGeom>
                <a:noFill/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1400"/>
                    <a:t>A</a:t>
                  </a:r>
                </a:p>
              </p:txBody>
            </p:sp>
            <p:sp>
              <p:nvSpPr>
                <p:cNvPr id="41008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1632" y="960"/>
                  <a:ext cx="203" cy="198"/>
                </a:xfrm>
                <a:prstGeom prst="rect">
                  <a:avLst/>
                </a:prstGeom>
                <a:noFill/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1400"/>
                    <a:t>D</a:t>
                  </a:r>
                </a:p>
              </p:txBody>
            </p:sp>
            <p:sp>
              <p:nvSpPr>
                <p:cNvPr id="4100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064" y="1392"/>
                  <a:ext cx="187" cy="198"/>
                </a:xfrm>
                <a:prstGeom prst="rect">
                  <a:avLst/>
                </a:prstGeom>
                <a:noFill/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1400"/>
                    <a:t>+</a:t>
                  </a:r>
                </a:p>
              </p:txBody>
            </p:sp>
            <p:sp>
              <p:nvSpPr>
                <p:cNvPr id="4101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544" y="1392"/>
                  <a:ext cx="187" cy="198"/>
                </a:xfrm>
                <a:prstGeom prst="rect">
                  <a:avLst/>
                </a:prstGeom>
                <a:noFill/>
                <a:ln w="9525">
                  <a:solidFill>
                    <a:srgbClr val="FF33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1400"/>
                    <a:t>+</a:t>
                  </a:r>
                </a:p>
              </p:txBody>
            </p:sp>
          </p:grpSp>
          <p:sp>
            <p:nvSpPr>
              <p:cNvPr id="40992" name="Oval 28"/>
              <p:cNvSpPr>
                <a:spLocks noChangeArrowheads="1"/>
              </p:cNvSpPr>
              <p:nvPr/>
            </p:nvSpPr>
            <p:spPr bwMode="auto">
              <a:xfrm>
                <a:off x="2400" y="129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0970" name="Group 29"/>
            <p:cNvGrpSpPr>
              <a:grpSpLocks/>
            </p:cNvGrpSpPr>
            <p:nvPr/>
          </p:nvGrpSpPr>
          <p:grpSpPr bwMode="auto">
            <a:xfrm>
              <a:off x="3216" y="960"/>
              <a:ext cx="1739" cy="1398"/>
              <a:chOff x="3120" y="1584"/>
              <a:chExt cx="1739" cy="1398"/>
            </a:xfrm>
          </p:grpSpPr>
          <p:sp>
            <p:nvSpPr>
              <p:cNvPr id="40971" name="Oval 30"/>
              <p:cNvSpPr>
                <a:spLocks noChangeArrowheads="1"/>
              </p:cNvSpPr>
              <p:nvPr/>
            </p:nvSpPr>
            <p:spPr bwMode="auto">
              <a:xfrm>
                <a:off x="4512" y="22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972" name="Oval 31"/>
              <p:cNvSpPr>
                <a:spLocks noChangeArrowheads="1"/>
              </p:cNvSpPr>
              <p:nvPr/>
            </p:nvSpPr>
            <p:spPr bwMode="auto">
              <a:xfrm>
                <a:off x="3360" y="22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973" name="Oval 32"/>
              <p:cNvSpPr>
                <a:spLocks noChangeArrowheads="1"/>
              </p:cNvSpPr>
              <p:nvPr/>
            </p:nvSpPr>
            <p:spPr bwMode="auto">
              <a:xfrm>
                <a:off x="3552" y="1920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974" name="Oval 33"/>
              <p:cNvSpPr>
                <a:spLocks noChangeArrowheads="1"/>
              </p:cNvSpPr>
              <p:nvPr/>
            </p:nvSpPr>
            <p:spPr bwMode="auto">
              <a:xfrm>
                <a:off x="4320" y="1920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975" name="Oval 34"/>
              <p:cNvSpPr>
                <a:spLocks noChangeArrowheads="1"/>
              </p:cNvSpPr>
              <p:nvPr/>
            </p:nvSpPr>
            <p:spPr bwMode="auto">
              <a:xfrm>
                <a:off x="3936" y="1776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976" name="Oval 35"/>
              <p:cNvSpPr>
                <a:spLocks noChangeArrowheads="1"/>
              </p:cNvSpPr>
              <p:nvPr/>
            </p:nvSpPr>
            <p:spPr bwMode="auto">
              <a:xfrm>
                <a:off x="3936" y="2208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977" name="Oval 36"/>
              <p:cNvSpPr>
                <a:spLocks noChangeArrowheads="1"/>
              </p:cNvSpPr>
              <p:nvPr/>
            </p:nvSpPr>
            <p:spPr bwMode="auto">
              <a:xfrm>
                <a:off x="3504" y="254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978" name="Oval 37"/>
              <p:cNvSpPr>
                <a:spLocks noChangeArrowheads="1"/>
              </p:cNvSpPr>
              <p:nvPr/>
            </p:nvSpPr>
            <p:spPr bwMode="auto">
              <a:xfrm>
                <a:off x="3936" y="2640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979" name="Oval 38"/>
              <p:cNvSpPr>
                <a:spLocks noChangeArrowheads="1"/>
              </p:cNvSpPr>
              <p:nvPr/>
            </p:nvSpPr>
            <p:spPr bwMode="auto">
              <a:xfrm>
                <a:off x="4368" y="2544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0980" name="Text Box 39"/>
              <p:cNvSpPr txBox="1">
                <a:spLocks noChangeArrowheads="1"/>
              </p:cNvSpPr>
              <p:nvPr/>
            </p:nvSpPr>
            <p:spPr bwMode="auto">
              <a:xfrm>
                <a:off x="3120" y="2160"/>
                <a:ext cx="203" cy="198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400" b="1"/>
                  <a:t>A</a:t>
                </a:r>
              </a:p>
            </p:txBody>
          </p:sp>
          <p:sp>
            <p:nvSpPr>
              <p:cNvPr id="40981" name="Text Box 40"/>
              <p:cNvSpPr txBox="1">
                <a:spLocks noChangeArrowheads="1"/>
              </p:cNvSpPr>
              <p:nvPr/>
            </p:nvSpPr>
            <p:spPr bwMode="auto">
              <a:xfrm>
                <a:off x="3360" y="1776"/>
                <a:ext cx="203" cy="198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400" b="1"/>
                  <a:t>D</a:t>
                </a:r>
              </a:p>
            </p:txBody>
          </p:sp>
          <p:sp>
            <p:nvSpPr>
              <p:cNvPr id="40982" name="Text Box 41"/>
              <p:cNvSpPr txBox="1">
                <a:spLocks noChangeArrowheads="1"/>
              </p:cNvSpPr>
              <p:nvPr/>
            </p:nvSpPr>
            <p:spPr bwMode="auto">
              <a:xfrm>
                <a:off x="3888" y="1584"/>
                <a:ext cx="197" cy="198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400" b="1"/>
                  <a:t>E</a:t>
                </a:r>
              </a:p>
            </p:txBody>
          </p:sp>
          <p:sp>
            <p:nvSpPr>
              <p:cNvPr id="40983" name="Text Box 42"/>
              <p:cNvSpPr txBox="1">
                <a:spLocks noChangeArrowheads="1"/>
              </p:cNvSpPr>
              <p:nvPr/>
            </p:nvSpPr>
            <p:spPr bwMode="auto">
              <a:xfrm>
                <a:off x="4416" y="1728"/>
                <a:ext cx="190" cy="198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400" b="1"/>
                  <a:t>F</a:t>
                </a:r>
              </a:p>
            </p:txBody>
          </p:sp>
          <p:sp>
            <p:nvSpPr>
              <p:cNvPr id="40984" name="Text Box 43"/>
              <p:cNvSpPr txBox="1">
                <a:spLocks noChangeArrowheads="1"/>
              </p:cNvSpPr>
              <p:nvPr/>
            </p:nvSpPr>
            <p:spPr bwMode="auto">
              <a:xfrm>
                <a:off x="4656" y="2160"/>
                <a:ext cx="203" cy="198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400" b="1"/>
                  <a:t>C</a:t>
                </a:r>
              </a:p>
            </p:txBody>
          </p:sp>
          <p:sp>
            <p:nvSpPr>
              <p:cNvPr id="40985" name="Text Box 44"/>
              <p:cNvSpPr txBox="1">
                <a:spLocks noChangeArrowheads="1"/>
              </p:cNvSpPr>
              <p:nvPr/>
            </p:nvSpPr>
            <p:spPr bwMode="auto">
              <a:xfrm>
                <a:off x="4464" y="2592"/>
                <a:ext cx="153" cy="198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400" b="1"/>
                  <a:t>I</a:t>
                </a:r>
              </a:p>
            </p:txBody>
          </p:sp>
          <p:sp>
            <p:nvSpPr>
              <p:cNvPr id="40986" name="Text Box 45"/>
              <p:cNvSpPr txBox="1">
                <a:spLocks noChangeArrowheads="1"/>
              </p:cNvSpPr>
              <p:nvPr/>
            </p:nvSpPr>
            <p:spPr bwMode="auto">
              <a:xfrm>
                <a:off x="3888" y="2784"/>
                <a:ext cx="203" cy="198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400" b="1"/>
                  <a:t>H</a:t>
                </a:r>
              </a:p>
            </p:txBody>
          </p:sp>
          <p:sp>
            <p:nvSpPr>
              <p:cNvPr id="40987" name="Text Box 46"/>
              <p:cNvSpPr txBox="1">
                <a:spLocks noChangeArrowheads="1"/>
              </p:cNvSpPr>
              <p:nvPr/>
            </p:nvSpPr>
            <p:spPr bwMode="auto">
              <a:xfrm>
                <a:off x="3312" y="2640"/>
                <a:ext cx="209" cy="198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400" b="1"/>
                  <a:t>G</a:t>
                </a:r>
              </a:p>
            </p:txBody>
          </p:sp>
          <p:sp>
            <p:nvSpPr>
              <p:cNvPr id="40988" name="Text Box 47"/>
              <p:cNvSpPr txBox="1">
                <a:spLocks noChangeArrowheads="1"/>
              </p:cNvSpPr>
              <p:nvPr/>
            </p:nvSpPr>
            <p:spPr bwMode="auto">
              <a:xfrm>
                <a:off x="3888" y="2016"/>
                <a:ext cx="203" cy="198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1400" b="1"/>
                  <a:t>B</a:t>
                </a:r>
              </a:p>
            </p:txBody>
          </p:sp>
          <p:sp>
            <p:nvSpPr>
              <p:cNvPr id="40989" name="Text Box 48"/>
              <p:cNvSpPr txBox="1">
                <a:spLocks noChangeArrowheads="1"/>
              </p:cNvSpPr>
              <p:nvPr/>
            </p:nvSpPr>
            <p:spPr bwMode="auto">
              <a:xfrm>
                <a:off x="3600" y="2160"/>
                <a:ext cx="206" cy="237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b="1"/>
                  <a:t>+</a:t>
                </a:r>
              </a:p>
            </p:txBody>
          </p:sp>
          <p:sp>
            <p:nvSpPr>
              <p:cNvPr id="40990" name="Text Box 49"/>
              <p:cNvSpPr txBox="1">
                <a:spLocks noChangeArrowheads="1"/>
              </p:cNvSpPr>
              <p:nvPr/>
            </p:nvSpPr>
            <p:spPr bwMode="auto">
              <a:xfrm>
                <a:off x="4176" y="2160"/>
                <a:ext cx="206" cy="237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b="1"/>
                  <a:t>+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5065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en-US" altLang="ja-JP" sz="2800" b="1" dirty="0">
                <a:solidFill>
                  <a:srgbClr val="FF0000"/>
                </a:solidFill>
                <a:ea typeface="ＭＳ Ｐゴシック" pitchFamily="34" charset="-128"/>
              </a:rPr>
              <a:t>How strong are Coulomb forces?</a:t>
            </a:r>
          </a:p>
        </p:txBody>
      </p:sp>
      <p:sp>
        <p:nvSpPr>
          <p:cNvPr id="41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066800"/>
            <a:ext cx="71628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altLang="ja-JP" sz="2800">
                <a:ea typeface="ＭＳ Ｐゴシック" pitchFamily="34" charset="-128"/>
              </a:rPr>
              <a:t>Electron and proton in a hydrogen atom</a:t>
            </a:r>
            <a:endParaRPr lang="en-US" altLang="ja-JP" sz="2800">
              <a:solidFill>
                <a:schemeClr val="accent2"/>
              </a:solidFill>
              <a:ea typeface="ＭＳ Ｐゴシック" pitchFamily="34" charset="-128"/>
            </a:endParaRPr>
          </a:p>
        </p:txBody>
      </p:sp>
      <p:sp>
        <p:nvSpPr>
          <p:cNvPr id="4104" name="Text Box 4"/>
          <p:cNvSpPr txBox="1">
            <a:spLocks noChangeArrowheads="1"/>
          </p:cNvSpPr>
          <p:nvPr/>
        </p:nvSpPr>
        <p:spPr bwMode="auto">
          <a:xfrm>
            <a:off x="990600" y="35814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ja-JP" altLang="en-US" sz="2800" dirty="0">
                <a:solidFill>
                  <a:schemeClr val="tx1"/>
                </a:solidFill>
                <a:ea typeface="ＭＳ Ｐゴシック" pitchFamily="34" charset="-128"/>
              </a:rPr>
              <a:t>  </a:t>
            </a:r>
            <a:r>
              <a:rPr lang="en-US" altLang="ja-JP" sz="2800" b="0" i="0" dirty="0">
                <a:solidFill>
                  <a:schemeClr val="tx1"/>
                </a:solidFill>
                <a:ea typeface="ＭＳ Ｐゴシック" pitchFamily="34" charset="-128"/>
              </a:rPr>
              <a:t>Compare electric and gravitational forces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3276600" y="4191000"/>
          <a:ext cx="38100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02" name="Equation" r:id="rId4" imgW="1803240" imgH="419040" progId="Equation.DSMT4">
                  <p:embed/>
                </p:oleObj>
              </mc:Choice>
              <mc:Fallback>
                <p:oleObj name="Equation" r:id="rId4" imgW="18032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191000"/>
                        <a:ext cx="38100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Text Box 6"/>
          <p:cNvSpPr txBox="1">
            <a:spLocks noChangeArrowheads="1"/>
          </p:cNvSpPr>
          <p:nvPr/>
        </p:nvSpPr>
        <p:spPr bwMode="auto">
          <a:xfrm>
            <a:off x="1143000" y="4343400"/>
            <a:ext cx="175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ja-JP" sz="2400">
                <a:solidFill>
                  <a:schemeClr val="accent1"/>
                </a:solidFill>
                <a:ea typeface="ＭＳ Ｐゴシック" pitchFamily="34" charset="-128"/>
              </a:rPr>
              <a:t>electron and proton</a:t>
            </a:r>
          </a:p>
        </p:txBody>
      </p:sp>
      <p:graphicFrame>
        <p:nvGraphicFramePr>
          <p:cNvPr id="4099" name="Object 7"/>
          <p:cNvGraphicFramePr>
            <a:graphicFrameLocks noChangeAspect="1"/>
          </p:cNvGraphicFramePr>
          <p:nvPr/>
        </p:nvGraphicFramePr>
        <p:xfrm>
          <a:off x="914400" y="5334000"/>
          <a:ext cx="3886200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03" name="Equation" r:id="rId6" imgW="1612800" imgH="469800" progId="Equation.DSMT4">
                  <p:embed/>
                </p:oleObj>
              </mc:Choice>
              <mc:Fallback>
                <p:oleObj name="Equation" r:id="rId6" imgW="161280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334000"/>
                        <a:ext cx="3886200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8"/>
          <p:cNvGraphicFramePr>
            <a:graphicFrameLocks noChangeAspect="1"/>
          </p:cNvGraphicFramePr>
          <p:nvPr/>
        </p:nvGraphicFramePr>
        <p:xfrm>
          <a:off x="1143000" y="1600200"/>
          <a:ext cx="72390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04" name="Equation" r:id="rId8" imgW="3695400" imgH="444240" progId="Equation.DSMT4">
                  <p:embed/>
                </p:oleObj>
              </mc:Choice>
              <mc:Fallback>
                <p:oleObj name="Equation" r:id="rId8" imgW="36954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600200"/>
                        <a:ext cx="7239000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2076450" y="2514600"/>
          <a:ext cx="5524500" cy="9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05" name="Equation" r:id="rId10" imgW="2476440" imgH="444240" progId="Equation.DSMT4">
                  <p:embed/>
                </p:oleObj>
              </mc:Choice>
              <mc:Fallback>
                <p:oleObj name="Equation" r:id="rId10" imgW="24764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2514600"/>
                        <a:ext cx="5524500" cy="992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562600" y="5486400"/>
            <a:ext cx="2743200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500" b="0" dirty="0">
                <a:solidFill>
                  <a:schemeClr val="tx1"/>
                </a:solidFill>
              </a:rPr>
              <a:t>m</a:t>
            </a:r>
            <a:r>
              <a:rPr lang="en-US" sz="2500" b="0" baseline="-25000" dirty="0">
                <a:solidFill>
                  <a:schemeClr val="tx1"/>
                </a:solidFill>
              </a:rPr>
              <a:t>e</a:t>
            </a:r>
            <a:r>
              <a:rPr lang="en-US" sz="2500" b="0" dirty="0">
                <a:solidFill>
                  <a:schemeClr val="tx1"/>
                </a:solidFill>
              </a:rPr>
              <a:t> = 9.11x10</a:t>
            </a:r>
            <a:r>
              <a:rPr lang="en-US" sz="2500" b="0" baseline="30000" dirty="0">
                <a:solidFill>
                  <a:schemeClr val="tx1"/>
                </a:solidFill>
              </a:rPr>
              <a:t>-31 </a:t>
            </a:r>
            <a:r>
              <a:rPr lang="en-US" sz="2500" b="0" dirty="0">
                <a:solidFill>
                  <a:schemeClr val="tx1"/>
                </a:solidFill>
              </a:rPr>
              <a:t>kg,</a:t>
            </a:r>
          </a:p>
          <a:p>
            <a:pPr>
              <a:spcBef>
                <a:spcPct val="50000"/>
              </a:spcBef>
            </a:pPr>
            <a:r>
              <a:rPr lang="en-US" sz="2500" b="0" dirty="0" err="1">
                <a:solidFill>
                  <a:schemeClr val="tx1"/>
                </a:solidFill>
              </a:rPr>
              <a:t>m</a:t>
            </a:r>
            <a:r>
              <a:rPr lang="en-US" sz="2500" b="0" baseline="-25000" dirty="0" err="1">
                <a:solidFill>
                  <a:schemeClr val="tx1"/>
                </a:solidFill>
              </a:rPr>
              <a:t>p</a:t>
            </a:r>
            <a:r>
              <a:rPr lang="en-US" sz="2500" b="0" dirty="0">
                <a:solidFill>
                  <a:schemeClr val="tx1"/>
                </a:solidFill>
              </a:rPr>
              <a:t> =1.67x10</a:t>
            </a:r>
            <a:r>
              <a:rPr lang="en-US" sz="2500" b="0" baseline="30000" dirty="0">
                <a:solidFill>
                  <a:schemeClr val="tx1"/>
                </a:solidFill>
              </a:rPr>
              <a:t>-27 </a:t>
            </a:r>
            <a:r>
              <a:rPr lang="en-US" sz="2500" b="0" dirty="0">
                <a:solidFill>
                  <a:schemeClr val="tx1"/>
                </a:solidFill>
              </a:rPr>
              <a:t>kg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3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994C-E82B-4A5A-B334-6A2EAD627144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60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ja-JP" sz="2800" b="1" dirty="0">
                <a:solidFill>
                  <a:srgbClr val="FF0000"/>
                </a:solidFill>
                <a:ea typeface="ＭＳ Ｐゴシック" pitchFamily="34" charset="-128"/>
              </a:rPr>
              <a:t>quiz</a:t>
            </a:r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304800" y="838200"/>
            <a:ext cx="83820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763" tIns="49988" rIns="101763" bIns="49988"/>
          <a:lstStyle/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altLang="ja-JP" sz="3000" i="0">
                <a:solidFill>
                  <a:schemeClr val="hlink"/>
                </a:solidFill>
                <a:ea typeface="ＭＳ Ｐゴシック" pitchFamily="34" charset="-128"/>
              </a:rPr>
              <a:t>A Human weight 120 lb, which of the following is correct? </a:t>
            </a:r>
          </a:p>
          <a:p>
            <a:pPr marL="933450" lvl="1" indent="-533400">
              <a:spcBef>
                <a:spcPct val="20000"/>
              </a:spcBef>
              <a:buFontTx/>
              <a:buAutoNum type="alphaLcParenR"/>
            </a:pPr>
            <a:r>
              <a:rPr lang="en-US" altLang="ja-JP" sz="3000" i="0">
                <a:solidFill>
                  <a:schemeClr val="tx1"/>
                </a:solidFill>
                <a:ea typeface="ＭＳ Ｐゴシック" pitchFamily="34" charset="-128"/>
              </a:rPr>
              <a:t>A large fraction of the weight come from the attraction force between the charges on human body and earth. </a:t>
            </a:r>
          </a:p>
          <a:p>
            <a:pPr marL="933450" lvl="1" indent="-533400">
              <a:spcBef>
                <a:spcPct val="20000"/>
              </a:spcBef>
              <a:buFontTx/>
              <a:buAutoNum type="alphaLcParenR"/>
            </a:pPr>
            <a:r>
              <a:rPr lang="en-US" altLang="ja-JP" sz="3000" i="0">
                <a:solidFill>
                  <a:schemeClr val="tx1"/>
                </a:solidFill>
                <a:ea typeface="ＭＳ Ｐゴシック" pitchFamily="34" charset="-128"/>
              </a:rPr>
              <a:t>All the weight comes the attraction force between the charges on human body and earth. </a:t>
            </a:r>
          </a:p>
          <a:p>
            <a:pPr marL="933450" lvl="1" indent="-533400">
              <a:spcBef>
                <a:spcPct val="20000"/>
              </a:spcBef>
              <a:buFontTx/>
              <a:buAutoNum type="alphaLcParenR"/>
            </a:pPr>
            <a:r>
              <a:rPr lang="en-US" altLang="ja-JP" sz="3000" i="0">
                <a:solidFill>
                  <a:schemeClr val="tx1"/>
                </a:solidFill>
                <a:ea typeface="ＭＳ Ｐゴシック" pitchFamily="34" charset="-128"/>
              </a:rPr>
              <a:t>All the weight come from the gravitational forces. The electric forces are negligible.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4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333A4-AFA2-4530-A024-0D818090059B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57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86384" y="228600"/>
            <a:ext cx="8052816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ja-JP" sz="2800" b="0" i="0" dirty="0">
                <a:solidFill>
                  <a:srgbClr val="FF0000"/>
                </a:solidFill>
                <a:ea typeface="ＭＳ Ｐゴシック" pitchFamily="34" charset="-128"/>
              </a:rPr>
              <a:t>Quiz</a:t>
            </a:r>
          </a:p>
          <a:p>
            <a:pPr eaLnBrk="1" hangingPunct="1"/>
            <a:r>
              <a:rPr lang="en-US" altLang="ja-JP" sz="2800" b="0" i="0" dirty="0">
                <a:solidFill>
                  <a:schemeClr val="accent1"/>
                </a:solidFill>
                <a:ea typeface="ＭＳ Ｐゴシック" pitchFamily="34" charset="-128"/>
              </a:rPr>
              <a:t>Two point charges are separated by distance </a:t>
            </a:r>
            <a:r>
              <a:rPr lang="en-US" altLang="ja-JP" sz="2800" dirty="0">
                <a:solidFill>
                  <a:schemeClr val="accent1"/>
                </a:solidFill>
                <a:ea typeface="ＭＳ Ｐゴシック" pitchFamily="34" charset="-128"/>
              </a:rPr>
              <a:t>d</a:t>
            </a:r>
            <a:r>
              <a:rPr lang="en-US" altLang="ja-JP" sz="2800" b="0" i="0" dirty="0">
                <a:solidFill>
                  <a:schemeClr val="accent1"/>
                </a:solidFill>
                <a:ea typeface="ＭＳ Ｐゴシック" pitchFamily="34" charset="-128"/>
              </a:rPr>
              <a:t> as shown.  Where can you put a third charge of </a:t>
            </a:r>
          </a:p>
          <a:p>
            <a:pPr eaLnBrk="1" hangingPunct="1"/>
            <a:r>
              <a:rPr lang="en-US" altLang="ja-JP" sz="2800" b="0" i="0" dirty="0">
                <a:solidFill>
                  <a:schemeClr val="accent1"/>
                </a:solidFill>
                <a:ea typeface="ＭＳ Ｐゴシック" pitchFamily="34" charset="-128"/>
              </a:rPr>
              <a:t>+1 C so that there is no net electric force acting on it? (Take </a:t>
            </a:r>
            <a:r>
              <a:rPr lang="en-US" altLang="ja-JP" sz="2800" dirty="0">
                <a:solidFill>
                  <a:schemeClr val="accent1"/>
                </a:solidFill>
                <a:ea typeface="ＭＳ Ｐゴシック" pitchFamily="34" charset="-128"/>
              </a:rPr>
              <a:t>Q</a:t>
            </a:r>
            <a:r>
              <a:rPr lang="en-US" altLang="ja-JP" sz="2800" b="0" i="0" dirty="0">
                <a:solidFill>
                  <a:schemeClr val="accent1"/>
                </a:solidFill>
                <a:ea typeface="ＭＳ Ｐゴシック" pitchFamily="34" charset="-128"/>
              </a:rPr>
              <a:t> &gt; 0.)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85800" y="5715000"/>
            <a:ext cx="2819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ja-JP" sz="2400" b="0">
                <a:solidFill>
                  <a:schemeClr val="tx1"/>
                </a:solidFill>
                <a:ea typeface="ＭＳ Ｐゴシック" pitchFamily="34" charset="-128"/>
              </a:rPr>
              <a:t>e</a:t>
            </a: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</a:rPr>
              <a:t> = 1.6</a:t>
            </a: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10</a:t>
            </a:r>
            <a:r>
              <a:rPr lang="en-US" altLang="ja-JP" sz="2400" b="0" i="0" baseline="3000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-19</a:t>
            </a: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 C</a:t>
            </a:r>
          </a:p>
          <a:p>
            <a:pPr eaLnBrk="1" hangingPunct="1"/>
            <a:r>
              <a:rPr lang="en-US" altLang="ja-JP" sz="2400" b="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k</a:t>
            </a: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 = 8.9910</a:t>
            </a:r>
            <a:r>
              <a:rPr lang="en-US" altLang="ja-JP" sz="2400" b="0" i="0" baseline="3000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9 </a:t>
            </a: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Nm</a:t>
            </a:r>
            <a:r>
              <a:rPr lang="en-US" altLang="ja-JP" sz="2400" b="0" i="0" baseline="3000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2</a:t>
            </a: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/C</a:t>
            </a:r>
            <a:r>
              <a:rPr lang="en-US" altLang="ja-JP" sz="2400" b="0" i="0" baseline="3000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2</a:t>
            </a:r>
            <a:endParaRPr lang="en-US" altLang="ja-JP" sz="2400" b="0" i="0">
              <a:solidFill>
                <a:schemeClr val="tx1"/>
              </a:solidFill>
              <a:ea typeface="ＭＳ Ｐゴシック" pitchFamily="34" charset="-128"/>
              <a:sym typeface="Symbol" pitchFamily="18" charset="2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762000" y="3200400"/>
            <a:ext cx="4114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Times" pitchFamily="1" charset="0"/>
              <a:buAutoNum type="alphaLcParenR"/>
            </a:pP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</a:rPr>
              <a:t> to the right of charge -Q</a:t>
            </a:r>
            <a:endParaRPr lang="en-US" altLang="ja-JP" sz="2400" b="0" i="0" baseline="-25000">
              <a:solidFill>
                <a:schemeClr val="tx1"/>
              </a:solidFill>
              <a:ea typeface="ＭＳ Ｐゴシック" pitchFamily="34" charset="-128"/>
              <a:sym typeface="Symbol" pitchFamily="18" charset="2"/>
            </a:endParaRPr>
          </a:p>
          <a:p>
            <a:pPr eaLnBrk="1" hangingPunct="1">
              <a:buFont typeface="Times" pitchFamily="1" charset="0"/>
              <a:buAutoNum type="alphaLcParenR"/>
            </a:pPr>
            <a:r>
              <a:rPr lang="en-US" altLang="ja-JP" sz="2400" b="0" i="0" baseline="-2500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 </a:t>
            </a: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</a:rPr>
              <a:t>to the left of charge 2Q</a:t>
            </a:r>
            <a:endParaRPr lang="en-US" altLang="ja-JP" sz="2400" b="0" i="0">
              <a:solidFill>
                <a:schemeClr val="tx1"/>
              </a:solidFill>
              <a:ea typeface="ＭＳ Ｐゴシック" pitchFamily="34" charset="-128"/>
              <a:sym typeface="Symbol" pitchFamily="18" charset="2"/>
            </a:endParaRPr>
          </a:p>
          <a:p>
            <a:pPr eaLnBrk="1" hangingPunct="1">
              <a:buFont typeface="Times" pitchFamily="1" charset="0"/>
              <a:buAutoNum type="alphaLcParenR"/>
            </a:pP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  <a:sym typeface="Symbol" pitchFamily="18" charset="2"/>
              </a:rPr>
              <a:t></a:t>
            </a: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</a:rPr>
              <a:t>between the two charges</a:t>
            </a:r>
          </a:p>
          <a:p>
            <a:pPr eaLnBrk="1" hangingPunct="1">
              <a:buFont typeface="Times" pitchFamily="1" charset="0"/>
              <a:buAutoNum type="alphaLcParenR"/>
            </a:pP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</a:rPr>
              <a:t> some other place</a:t>
            </a:r>
          </a:p>
          <a:p>
            <a:pPr eaLnBrk="1" hangingPunct="1">
              <a:buFont typeface="Times" pitchFamily="1" charset="0"/>
              <a:buAutoNum type="alphaLcParenR"/>
            </a:pPr>
            <a:r>
              <a:rPr lang="en-US" altLang="ja-JP" sz="2400" b="0" i="0">
                <a:solidFill>
                  <a:schemeClr val="tx1"/>
                </a:solidFill>
                <a:ea typeface="ＭＳ Ｐゴシック" pitchFamily="34" charset="-128"/>
              </a:rPr>
              <a:t> nowhere</a:t>
            </a:r>
          </a:p>
        </p:txBody>
      </p:sp>
      <p:grpSp>
        <p:nvGrpSpPr>
          <p:cNvPr id="16390" name="Group 6"/>
          <p:cNvGrpSpPr>
            <a:grpSpLocks/>
          </p:cNvGrpSpPr>
          <p:nvPr/>
        </p:nvGrpSpPr>
        <p:grpSpPr bwMode="auto">
          <a:xfrm>
            <a:off x="4648200" y="4038600"/>
            <a:ext cx="4191000" cy="800100"/>
            <a:chOff x="720" y="4224"/>
            <a:chExt cx="2976" cy="672"/>
          </a:xfrm>
        </p:grpSpPr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720" y="4272"/>
              <a:ext cx="29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2" name="Oval 8"/>
            <p:cNvSpPr>
              <a:spLocks noChangeArrowheads="1"/>
            </p:cNvSpPr>
            <p:nvPr/>
          </p:nvSpPr>
          <p:spPr bwMode="auto">
            <a:xfrm>
              <a:off x="1440" y="422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" name="Oval 9"/>
            <p:cNvSpPr>
              <a:spLocks noChangeArrowheads="1"/>
            </p:cNvSpPr>
            <p:nvPr/>
          </p:nvSpPr>
          <p:spPr bwMode="auto">
            <a:xfrm>
              <a:off x="2592" y="422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" name="Text Box 10"/>
            <p:cNvSpPr txBox="1">
              <a:spLocks noChangeArrowheads="1"/>
            </p:cNvSpPr>
            <p:nvPr/>
          </p:nvSpPr>
          <p:spPr bwMode="auto">
            <a:xfrm>
              <a:off x="1392" y="4368"/>
              <a:ext cx="33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1800">
                  <a:solidFill>
                    <a:schemeClr val="tx1"/>
                  </a:solidFill>
                  <a:ea typeface="ＭＳ Ｐゴシック" pitchFamily="34" charset="-128"/>
                </a:rPr>
                <a:t>2Q</a:t>
              </a:r>
            </a:p>
          </p:txBody>
        </p:sp>
        <p:sp>
          <p:nvSpPr>
            <p:cNvPr id="16395" name="Text Box 11"/>
            <p:cNvSpPr txBox="1">
              <a:spLocks noChangeArrowheads="1"/>
            </p:cNvSpPr>
            <p:nvPr/>
          </p:nvSpPr>
          <p:spPr bwMode="auto">
            <a:xfrm>
              <a:off x="2640" y="4368"/>
              <a:ext cx="480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2000">
                  <a:solidFill>
                    <a:schemeClr val="tx1"/>
                  </a:solidFill>
                  <a:ea typeface="ＭＳ Ｐゴシック" pitchFamily="34" charset="-128"/>
                </a:rPr>
                <a:t>- </a:t>
              </a:r>
              <a:r>
                <a:rPr lang="en-US" altLang="ja-JP" sz="1800">
                  <a:solidFill>
                    <a:schemeClr val="tx1"/>
                  </a:solidFill>
                  <a:ea typeface="ＭＳ Ｐゴシック" pitchFamily="34" charset="-128"/>
                </a:rPr>
                <a:t>Q</a:t>
              </a:r>
            </a:p>
          </p:txBody>
        </p:sp>
        <p:sp>
          <p:nvSpPr>
            <p:cNvPr id="16396" name="Line 12"/>
            <p:cNvSpPr>
              <a:spLocks noChangeShapeType="1"/>
            </p:cNvSpPr>
            <p:nvPr/>
          </p:nvSpPr>
          <p:spPr bwMode="auto">
            <a:xfrm>
              <a:off x="1536" y="480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lg" len="med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Text Box 13"/>
            <p:cNvSpPr txBox="1">
              <a:spLocks noChangeArrowheads="1"/>
            </p:cNvSpPr>
            <p:nvPr/>
          </p:nvSpPr>
          <p:spPr bwMode="auto">
            <a:xfrm>
              <a:off x="1920" y="4512"/>
              <a:ext cx="33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2400">
                  <a:solidFill>
                    <a:schemeClr val="tx1"/>
                  </a:solidFill>
                  <a:ea typeface="ＭＳ Ｐゴシック" pitchFamily="34" charset="-128"/>
                </a:rPr>
                <a:t>d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5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A43B2-3FA7-4DA6-B0D2-6335DC506775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28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b="1" dirty="0">
                <a:solidFill>
                  <a:srgbClr val="FF0000"/>
                </a:solidFill>
                <a:ea typeface="ＭＳ Ｐゴシック" pitchFamily="34" charset="-128"/>
              </a:rPr>
              <a:t>Principle of Superposition of Electric Force</a:t>
            </a:r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652716"/>
              </p:ext>
            </p:extLst>
          </p:nvPr>
        </p:nvGraphicFramePr>
        <p:xfrm>
          <a:off x="1790700" y="1524000"/>
          <a:ext cx="430276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99" name="Equation" r:id="rId4" imgW="1422360" imgH="253800" progId="Equation.3">
                  <p:embed/>
                </p:oleObj>
              </mc:Choice>
              <mc:Fallback>
                <p:oleObj name="Equation" r:id="rId4" imgW="14223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1524000"/>
                        <a:ext cx="4302760" cy="69215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1371600" y="2879725"/>
            <a:ext cx="6553200" cy="3263900"/>
            <a:chOff x="864" y="1814"/>
            <a:chExt cx="4128" cy="2056"/>
          </a:xfrm>
        </p:grpSpPr>
        <p:grpSp>
          <p:nvGrpSpPr>
            <p:cNvPr id="5135" name="Group 5"/>
            <p:cNvGrpSpPr>
              <a:grpSpLocks/>
            </p:cNvGrpSpPr>
            <p:nvPr/>
          </p:nvGrpSpPr>
          <p:grpSpPr bwMode="auto">
            <a:xfrm>
              <a:off x="2496" y="1814"/>
              <a:ext cx="276" cy="394"/>
              <a:chOff x="2496" y="1814"/>
              <a:chExt cx="276" cy="394"/>
            </a:xfrm>
          </p:grpSpPr>
          <p:sp>
            <p:nvSpPr>
              <p:cNvPr id="5142" name="Oval 6"/>
              <p:cNvSpPr>
                <a:spLocks noChangeArrowheads="1"/>
              </p:cNvSpPr>
              <p:nvPr/>
            </p:nvSpPr>
            <p:spPr bwMode="auto">
              <a:xfrm>
                <a:off x="2532" y="216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3" name="Text Box 7"/>
              <p:cNvSpPr txBox="1">
                <a:spLocks noChangeArrowheads="1"/>
              </p:cNvSpPr>
              <p:nvPr/>
            </p:nvSpPr>
            <p:spPr bwMode="auto">
              <a:xfrm>
                <a:off x="2496" y="1814"/>
                <a:ext cx="27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1pPr>
                <a:lvl2pPr marL="742950" indent="-28575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2pPr>
                <a:lvl3pPr marL="11430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3pPr>
                <a:lvl4pPr marL="16002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4pPr>
                <a:lvl5pPr marL="20574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ja-JP" sz="2400" b="0">
                    <a:solidFill>
                      <a:schemeClr val="tx1"/>
                    </a:solidFill>
                    <a:ea typeface="ＭＳ Ｐゴシック" pitchFamily="34" charset="-128"/>
                  </a:rPr>
                  <a:t>q</a:t>
                </a:r>
                <a:r>
                  <a:rPr lang="en-US" altLang="ja-JP" sz="2400" b="0" baseline="-25000">
                    <a:solidFill>
                      <a:schemeClr val="tx1"/>
                    </a:solidFill>
                    <a:ea typeface="ＭＳ Ｐゴシック" pitchFamily="34" charset="-128"/>
                  </a:rPr>
                  <a:t>1</a:t>
                </a:r>
                <a:endParaRPr lang="en-US" altLang="ja-JP" sz="2400" b="0">
                  <a:solidFill>
                    <a:schemeClr val="tx1"/>
                  </a:solidFill>
                  <a:ea typeface="ＭＳ Ｐゴシック" pitchFamily="34" charset="-128"/>
                </a:endParaRPr>
              </a:p>
            </p:txBody>
          </p:sp>
        </p:grpSp>
        <p:grpSp>
          <p:nvGrpSpPr>
            <p:cNvPr id="5136" name="Group 8"/>
            <p:cNvGrpSpPr>
              <a:grpSpLocks/>
            </p:cNvGrpSpPr>
            <p:nvPr/>
          </p:nvGrpSpPr>
          <p:grpSpPr bwMode="auto">
            <a:xfrm>
              <a:off x="864" y="3552"/>
              <a:ext cx="288" cy="318"/>
              <a:chOff x="864" y="3552"/>
              <a:chExt cx="288" cy="318"/>
            </a:xfrm>
          </p:grpSpPr>
          <p:sp>
            <p:nvSpPr>
              <p:cNvPr id="5140" name="Oval 9"/>
              <p:cNvSpPr>
                <a:spLocks noChangeArrowheads="1"/>
              </p:cNvSpPr>
              <p:nvPr/>
            </p:nvSpPr>
            <p:spPr bwMode="auto">
              <a:xfrm>
                <a:off x="1104" y="3822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1" name="Text Box 10"/>
              <p:cNvSpPr txBox="1">
                <a:spLocks noChangeArrowheads="1"/>
              </p:cNvSpPr>
              <p:nvPr/>
            </p:nvSpPr>
            <p:spPr bwMode="auto">
              <a:xfrm>
                <a:off x="864" y="3552"/>
                <a:ext cx="27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1pPr>
                <a:lvl2pPr marL="742950" indent="-28575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2pPr>
                <a:lvl3pPr marL="11430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3pPr>
                <a:lvl4pPr marL="16002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4pPr>
                <a:lvl5pPr marL="20574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ja-JP" sz="2400" b="0">
                    <a:solidFill>
                      <a:schemeClr val="tx1"/>
                    </a:solidFill>
                    <a:ea typeface="ＭＳ Ｐゴシック" pitchFamily="34" charset="-128"/>
                  </a:rPr>
                  <a:t>q</a:t>
                </a:r>
                <a:r>
                  <a:rPr lang="en-US" altLang="ja-JP" sz="2400" b="0" baseline="-25000">
                    <a:solidFill>
                      <a:schemeClr val="tx1"/>
                    </a:solidFill>
                    <a:ea typeface="ＭＳ Ｐゴシック" pitchFamily="34" charset="-128"/>
                  </a:rPr>
                  <a:t>2</a:t>
                </a:r>
                <a:endParaRPr lang="en-US" altLang="ja-JP" sz="2400" b="0">
                  <a:solidFill>
                    <a:schemeClr val="tx1"/>
                  </a:solidFill>
                  <a:ea typeface="ＭＳ Ｐゴシック" pitchFamily="34" charset="-128"/>
                </a:endParaRPr>
              </a:p>
            </p:txBody>
          </p:sp>
        </p:grpSp>
        <p:grpSp>
          <p:nvGrpSpPr>
            <p:cNvPr id="5137" name="Group 11"/>
            <p:cNvGrpSpPr>
              <a:grpSpLocks/>
            </p:cNvGrpSpPr>
            <p:nvPr/>
          </p:nvGrpSpPr>
          <p:grpSpPr bwMode="auto">
            <a:xfrm>
              <a:off x="4716" y="1824"/>
              <a:ext cx="276" cy="394"/>
              <a:chOff x="4716" y="1824"/>
              <a:chExt cx="276" cy="394"/>
            </a:xfrm>
          </p:grpSpPr>
          <p:sp>
            <p:nvSpPr>
              <p:cNvPr id="5138" name="Oval 12"/>
              <p:cNvSpPr>
                <a:spLocks noChangeArrowheads="1"/>
              </p:cNvSpPr>
              <p:nvPr/>
            </p:nvSpPr>
            <p:spPr bwMode="auto">
              <a:xfrm>
                <a:off x="4800" y="217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9" name="Text Box 13"/>
              <p:cNvSpPr txBox="1">
                <a:spLocks noChangeArrowheads="1"/>
              </p:cNvSpPr>
              <p:nvPr/>
            </p:nvSpPr>
            <p:spPr bwMode="auto">
              <a:xfrm>
                <a:off x="4716" y="1824"/>
                <a:ext cx="27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1pPr>
                <a:lvl2pPr marL="742950" indent="-28575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2pPr>
                <a:lvl3pPr marL="11430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3pPr>
                <a:lvl4pPr marL="16002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4pPr>
                <a:lvl5pPr marL="2057400" indent="-228600"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 i="1">
                    <a:solidFill>
                      <a:schemeClr val="bg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ja-JP" sz="2400" b="0">
                    <a:solidFill>
                      <a:schemeClr val="tx1"/>
                    </a:solidFill>
                    <a:ea typeface="ＭＳ Ｐゴシック" pitchFamily="34" charset="-128"/>
                  </a:rPr>
                  <a:t>q</a:t>
                </a:r>
                <a:r>
                  <a:rPr lang="en-US" altLang="ja-JP" sz="2400" b="0" baseline="-25000">
                    <a:solidFill>
                      <a:schemeClr val="tx1"/>
                    </a:solidFill>
                    <a:ea typeface="ＭＳ Ｐゴシック" pitchFamily="34" charset="-128"/>
                  </a:rPr>
                  <a:t>3</a:t>
                </a:r>
                <a:endParaRPr lang="en-US" altLang="ja-JP" sz="2400" b="0">
                  <a:solidFill>
                    <a:schemeClr val="tx1"/>
                  </a:solidFill>
                  <a:ea typeface="ＭＳ Ｐゴシック" pitchFamily="34" charset="-128"/>
                </a:endParaRPr>
              </a:p>
            </p:txBody>
          </p:sp>
        </p:grpSp>
      </p:grpSp>
      <p:grpSp>
        <p:nvGrpSpPr>
          <p:cNvPr id="5125" name="Group 14"/>
          <p:cNvGrpSpPr>
            <a:grpSpLocks/>
          </p:cNvGrpSpPr>
          <p:nvPr/>
        </p:nvGrpSpPr>
        <p:grpSpPr bwMode="auto">
          <a:xfrm>
            <a:off x="1847850" y="2936875"/>
            <a:ext cx="5051425" cy="2701925"/>
            <a:chOff x="1164" y="1850"/>
            <a:chExt cx="3182" cy="1702"/>
          </a:xfrm>
        </p:grpSpPr>
        <p:sp>
          <p:nvSpPr>
            <p:cNvPr id="5131" name="Line 15"/>
            <p:cNvSpPr>
              <a:spLocks noChangeShapeType="1"/>
            </p:cNvSpPr>
            <p:nvPr/>
          </p:nvSpPr>
          <p:spPr bwMode="auto">
            <a:xfrm>
              <a:off x="2544" y="2188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Line 16"/>
            <p:cNvSpPr>
              <a:spLocks noChangeShapeType="1"/>
            </p:cNvSpPr>
            <p:nvPr/>
          </p:nvSpPr>
          <p:spPr bwMode="auto">
            <a:xfrm flipH="1">
              <a:off x="1430" y="2208"/>
              <a:ext cx="1104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Text Box 17"/>
            <p:cNvSpPr txBox="1">
              <a:spLocks noChangeArrowheads="1"/>
            </p:cNvSpPr>
            <p:nvPr/>
          </p:nvSpPr>
          <p:spPr bwMode="auto">
            <a:xfrm>
              <a:off x="3974" y="1850"/>
              <a:ext cx="3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ja-JP" sz="2400">
                  <a:solidFill>
                    <a:schemeClr val="tx1"/>
                  </a:solidFill>
                  <a:ea typeface="ＭＳ Ｐゴシック" pitchFamily="34" charset="-128"/>
                </a:rPr>
                <a:t>F</a:t>
              </a:r>
              <a:r>
                <a:rPr lang="en-US" altLang="ja-JP" sz="2400" baseline="-25000">
                  <a:solidFill>
                    <a:schemeClr val="tx1"/>
                  </a:solidFill>
                  <a:ea typeface="ＭＳ Ｐゴシック" pitchFamily="34" charset="-128"/>
                </a:rPr>
                <a:t>13</a:t>
              </a:r>
              <a:endParaRPr lang="en-US" altLang="ja-JP" sz="2400">
                <a:solidFill>
                  <a:schemeClr val="tx1"/>
                </a:solidFill>
                <a:ea typeface="ＭＳ Ｐゴシック" pitchFamily="34" charset="-128"/>
              </a:endParaRPr>
            </a:p>
          </p:txBody>
        </p:sp>
        <p:sp>
          <p:nvSpPr>
            <p:cNvPr id="5134" name="Text Box 18"/>
            <p:cNvSpPr txBox="1">
              <a:spLocks noChangeArrowheads="1"/>
            </p:cNvSpPr>
            <p:nvPr/>
          </p:nvSpPr>
          <p:spPr bwMode="auto">
            <a:xfrm>
              <a:off x="1164" y="3168"/>
              <a:ext cx="3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ja-JP" sz="2400">
                  <a:solidFill>
                    <a:schemeClr val="tx1"/>
                  </a:solidFill>
                  <a:ea typeface="ＭＳ Ｐゴシック" pitchFamily="34" charset="-128"/>
                </a:rPr>
                <a:t>F</a:t>
              </a:r>
              <a:r>
                <a:rPr lang="en-US" altLang="ja-JP" sz="2400" baseline="-25000">
                  <a:solidFill>
                    <a:schemeClr val="tx1"/>
                  </a:solidFill>
                  <a:ea typeface="ＭＳ Ｐゴシック" pitchFamily="34" charset="-128"/>
                </a:rPr>
                <a:t>12</a:t>
              </a:r>
              <a:endParaRPr lang="en-US" altLang="ja-JP" sz="2400">
                <a:solidFill>
                  <a:schemeClr val="tx1"/>
                </a:solidFill>
                <a:ea typeface="ＭＳ Ｐゴシック" pitchFamily="34" charset="-128"/>
              </a:endParaRPr>
            </a:p>
          </p:txBody>
        </p:sp>
      </p:grpSp>
      <p:grpSp>
        <p:nvGrpSpPr>
          <p:cNvPr id="5126" name="Group 19"/>
          <p:cNvGrpSpPr>
            <a:grpSpLocks/>
          </p:cNvGrpSpPr>
          <p:nvPr/>
        </p:nvGrpSpPr>
        <p:grpSpPr bwMode="auto">
          <a:xfrm>
            <a:off x="2286000" y="3476626"/>
            <a:ext cx="4267200" cy="2624138"/>
            <a:chOff x="1440" y="2190"/>
            <a:chExt cx="2688" cy="1653"/>
          </a:xfrm>
        </p:grpSpPr>
        <p:sp>
          <p:nvSpPr>
            <p:cNvPr id="5128" name="Line 20"/>
            <p:cNvSpPr>
              <a:spLocks noChangeShapeType="1"/>
            </p:cNvSpPr>
            <p:nvPr/>
          </p:nvSpPr>
          <p:spPr bwMode="auto">
            <a:xfrm>
              <a:off x="2544" y="2208"/>
              <a:ext cx="432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AutoShape 21"/>
            <p:cNvSpPr>
              <a:spLocks noChangeArrowheads="1"/>
            </p:cNvSpPr>
            <p:nvPr/>
          </p:nvSpPr>
          <p:spPr bwMode="auto">
            <a:xfrm>
              <a:off x="1440" y="2190"/>
              <a:ext cx="2688" cy="1344"/>
            </a:xfrm>
            <a:prstGeom prst="parallelogram">
              <a:avLst>
                <a:gd name="adj" fmla="val 83537"/>
              </a:avLst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Text Box 22"/>
            <p:cNvSpPr txBox="1">
              <a:spLocks noChangeArrowheads="1"/>
            </p:cNvSpPr>
            <p:nvPr/>
          </p:nvSpPr>
          <p:spPr bwMode="auto">
            <a:xfrm>
              <a:off x="2880" y="3552"/>
              <a:ext cx="37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bg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ja-JP" sz="2400" dirty="0">
                  <a:solidFill>
                    <a:schemeClr val="tx1"/>
                  </a:solidFill>
                  <a:ea typeface="ＭＳ Ｐゴシック" pitchFamily="34" charset="-128"/>
                </a:rPr>
                <a:t>F</a:t>
              </a:r>
              <a:r>
                <a:rPr lang="en-US" altLang="ja-JP" sz="2400" baseline="-25000" dirty="0">
                  <a:solidFill>
                    <a:schemeClr val="tx1"/>
                  </a:solidFill>
                  <a:ea typeface="ＭＳ Ｐゴシック" pitchFamily="34" charset="-128"/>
                </a:rPr>
                <a:t>14</a:t>
              </a:r>
              <a:endParaRPr lang="en-US" altLang="ja-JP" sz="2400" dirty="0">
                <a:solidFill>
                  <a:schemeClr val="tx1"/>
                </a:solidFill>
                <a:ea typeface="ＭＳ Ｐゴシック" pitchFamily="34" charset="-128"/>
              </a:endParaRPr>
            </a:p>
          </p:txBody>
        </p:sp>
      </p:grpSp>
      <p:sp>
        <p:nvSpPr>
          <p:cNvPr id="5127" name="Text Box 23"/>
          <p:cNvSpPr txBox="1">
            <a:spLocks noChangeArrowheads="1"/>
          </p:cNvSpPr>
          <p:nvPr/>
        </p:nvSpPr>
        <p:spPr bwMode="auto">
          <a:xfrm>
            <a:off x="5791200" y="4800600"/>
            <a:ext cx="30480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ja-JP" altLang="en-US">
                <a:ea typeface="ＭＳ Ｐゴシック" pitchFamily="34" charset="-128"/>
              </a:rPr>
              <a:t> </a:t>
            </a:r>
            <a:r>
              <a:rPr lang="en-US" altLang="ja-JP" sz="2000" i="0">
                <a:solidFill>
                  <a:schemeClr val="bg1"/>
                </a:solidFill>
                <a:ea typeface="ＭＳ Ｐゴシック" pitchFamily="34" charset="-128"/>
              </a:rPr>
              <a:t>Add by components</a:t>
            </a:r>
            <a:r>
              <a:rPr lang="en-US" altLang="ja-JP" sz="2000">
                <a:ea typeface="ＭＳ Ｐゴシック" pitchFamily="34" charset="-128"/>
              </a:rPr>
              <a:t>  or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ja-JP" sz="2000">
                <a:ea typeface="ＭＳ Ｐゴシック" pitchFamily="34" charset="-128"/>
              </a:rPr>
              <a:t> </a:t>
            </a:r>
            <a:r>
              <a:rPr lang="en-US" altLang="ja-JP" sz="2000" i="0">
                <a:solidFill>
                  <a:srgbClr val="006600"/>
                </a:solidFill>
                <a:ea typeface="ＭＳ Ｐゴシック" pitchFamily="34" charset="-128"/>
              </a:rPr>
              <a:t>Magnitude and direction separately by using trigonometry</a:t>
            </a:r>
          </a:p>
        </p:txBody>
      </p:sp>
      <p:sp>
        <p:nvSpPr>
          <p:cNvPr id="24" name="Oval 12"/>
          <p:cNvSpPr>
            <a:spLocks noChangeArrowheads="1"/>
          </p:cNvSpPr>
          <p:nvPr/>
        </p:nvSpPr>
        <p:spPr bwMode="auto">
          <a:xfrm>
            <a:off x="5248111" y="635635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5114761" y="5807075"/>
            <a:ext cx="4411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n-US" altLang="ja-JP" sz="2400" b="0" dirty="0">
                <a:solidFill>
                  <a:schemeClr val="tx1"/>
                </a:solidFill>
                <a:ea typeface="ＭＳ Ｐゴシック" pitchFamily="34" charset="-128"/>
              </a:rPr>
              <a:t>q</a:t>
            </a:r>
            <a:r>
              <a:rPr lang="en-US" altLang="ja-JP" sz="2400" b="0" baseline="-25000" dirty="0">
                <a:solidFill>
                  <a:schemeClr val="tx1"/>
                </a:solidFill>
                <a:ea typeface="ＭＳ Ｐゴシック" pitchFamily="34" charset="-128"/>
              </a:rPr>
              <a:t>4</a:t>
            </a:r>
            <a:endParaRPr lang="en-US" altLang="ja-JP" sz="2400" b="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6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24DA-E407-423D-B428-D3E233E7C9EE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70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01000" cy="2528888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sz="3200" dirty="0">
                <a:solidFill>
                  <a:schemeClr val="accent1"/>
                </a:solidFill>
                <a:latin typeface="Comic Sans MS" pitchFamily="66" charset="0"/>
              </a:rPr>
              <a:t>Two positive charges, one 2 </a:t>
            </a:r>
            <a:r>
              <a:rPr lang="en-US" sz="3200" dirty="0">
                <a:solidFill>
                  <a:schemeClr val="accent1"/>
                </a:solidFill>
                <a:latin typeface="Comic Sans MS" pitchFamily="66" charset="0"/>
                <a:sym typeface="Symbol" pitchFamily="18" charset="2"/>
              </a:rPr>
              <a:t>C and the other 7 C, are separated by a distance of 20 cm.  What is the magnitude of the electrostatic force that each charge exerts upon the other? </a:t>
            </a:r>
          </a:p>
        </p:txBody>
      </p:sp>
      <p:sp>
        <p:nvSpPr>
          <p:cNvPr id="139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200400"/>
            <a:ext cx="2590800" cy="17526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>
                <a:latin typeface="Comic Sans MS" pitchFamily="66" charset="0"/>
              </a:rPr>
              <a:t>0.32 N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>
                <a:latin typeface="Comic Sans MS" pitchFamily="66" charset="0"/>
              </a:rPr>
              <a:t>0.63 N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>
                <a:latin typeface="Comic Sans MS" pitchFamily="66" charset="0"/>
              </a:rPr>
              <a:t>0.70 N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>
                <a:latin typeface="Comic Sans MS" pitchFamily="66" charset="0"/>
              </a:rPr>
              <a:t>2.02 N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>
                <a:latin typeface="Comic Sans MS" pitchFamily="66" charset="0"/>
              </a:rPr>
              <a:t>3.15 N</a:t>
            </a:r>
          </a:p>
        </p:txBody>
      </p:sp>
      <p:graphicFrame>
        <p:nvGraphicFramePr>
          <p:cNvPr id="1399815" name="Object 7"/>
          <p:cNvGraphicFramePr>
            <a:graphicFrameLocks noChangeAspect="1"/>
          </p:cNvGraphicFramePr>
          <p:nvPr/>
        </p:nvGraphicFramePr>
        <p:xfrm>
          <a:off x="3657600" y="3159125"/>
          <a:ext cx="4778375" cy="308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5" name="Equation" r:id="rId4" imgW="2933700" imgH="1828800" progId="Equation.3">
                  <p:embed/>
                </p:oleObj>
              </mc:Choice>
              <mc:Fallback>
                <p:oleObj name="Equation" r:id="rId4" imgW="2933700" imgH="1828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159125"/>
                        <a:ext cx="4778375" cy="3089275"/>
                      </a:xfrm>
                      <a:prstGeom prst="rect">
                        <a:avLst/>
                      </a:prstGeom>
                      <a:solidFill>
                        <a:srgbClr val="EFFF5D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001715"/>
              </p:ext>
            </p:extLst>
          </p:nvPr>
        </p:nvGraphicFramePr>
        <p:xfrm>
          <a:off x="2133600" y="2209800"/>
          <a:ext cx="44481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6" name="Equation" r:id="rId6" imgW="5295900" imgH="1041400" progId="Equation.DSMT4">
                  <p:embed/>
                </p:oleObj>
              </mc:Choice>
              <mc:Fallback>
                <p:oleObj name="Equation" r:id="rId6" imgW="5295900" imgH="1041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09800"/>
                        <a:ext cx="4448175" cy="790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7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F5F1-CE7D-4FA6-B907-1D45948654FA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1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998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998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99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848600" cy="118745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sz="2400" dirty="0">
                <a:solidFill>
                  <a:schemeClr val="accent1"/>
                </a:solidFill>
                <a:latin typeface="Comic Sans MS" pitchFamily="66" charset="0"/>
              </a:rPr>
              <a:t>Three positive charges are located along a line as shown.  What is the net force exerted on the 0.02-C charge by the other two charges? 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76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2590800" cy="17526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 dirty="0">
                <a:latin typeface="Comic Sans MS" pitchFamily="66" charset="0"/>
              </a:rPr>
              <a:t>2.25 x 10</a:t>
            </a:r>
            <a:r>
              <a:rPr lang="en-US" sz="2000" baseline="30000" dirty="0">
                <a:latin typeface="Comic Sans MS" pitchFamily="66" charset="0"/>
              </a:rPr>
              <a:t>6</a:t>
            </a:r>
            <a:r>
              <a:rPr lang="en-US" sz="2000" dirty="0">
                <a:latin typeface="Comic Sans MS" pitchFamily="66" charset="0"/>
              </a:rPr>
              <a:t> N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 dirty="0">
                <a:latin typeface="Comic Sans MS" pitchFamily="66" charset="0"/>
              </a:rPr>
              <a:t>4.5 x 10</a:t>
            </a:r>
            <a:r>
              <a:rPr lang="en-US" sz="2000" baseline="30000" dirty="0">
                <a:latin typeface="Comic Sans MS" pitchFamily="66" charset="0"/>
              </a:rPr>
              <a:t>6</a:t>
            </a:r>
            <a:r>
              <a:rPr lang="en-US" sz="2000" dirty="0">
                <a:latin typeface="Comic Sans MS" pitchFamily="66" charset="0"/>
              </a:rPr>
              <a:t> N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 dirty="0">
                <a:latin typeface="Comic Sans MS" pitchFamily="66" charset="0"/>
              </a:rPr>
              <a:t>9.0 x 10</a:t>
            </a:r>
            <a:r>
              <a:rPr lang="en-US" sz="2000" baseline="30000" dirty="0">
                <a:latin typeface="Comic Sans MS" pitchFamily="66" charset="0"/>
              </a:rPr>
              <a:t>6</a:t>
            </a:r>
            <a:r>
              <a:rPr lang="en-US" sz="2000" dirty="0">
                <a:latin typeface="Comic Sans MS" pitchFamily="66" charset="0"/>
              </a:rPr>
              <a:t> N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 dirty="0">
                <a:latin typeface="Comic Sans MS" pitchFamily="66" charset="0"/>
              </a:rPr>
              <a:t>1.8 x 10</a:t>
            </a:r>
            <a:r>
              <a:rPr lang="en-US" sz="2000" baseline="30000" dirty="0">
                <a:latin typeface="Comic Sans MS" pitchFamily="66" charset="0"/>
              </a:rPr>
              <a:t>7</a:t>
            </a:r>
            <a:r>
              <a:rPr lang="en-US" sz="2000" dirty="0">
                <a:latin typeface="Comic Sans MS" pitchFamily="66" charset="0"/>
              </a:rPr>
              <a:t> N</a:t>
            </a:r>
          </a:p>
          <a:p>
            <a:pPr marL="609600" indent="-609600">
              <a:lnSpc>
                <a:spcPct val="80000"/>
              </a:lnSpc>
              <a:buFont typeface="Arial" charset="0"/>
              <a:buAutoNum type="alphaLcParenR"/>
            </a:pPr>
            <a:r>
              <a:rPr lang="en-US" sz="2000" dirty="0">
                <a:latin typeface="Comic Sans MS" pitchFamily="66" charset="0"/>
              </a:rPr>
              <a:t>2.7 x 10</a:t>
            </a:r>
            <a:r>
              <a:rPr lang="en-US" sz="2000" baseline="30000" dirty="0">
                <a:latin typeface="Comic Sans MS" pitchFamily="66" charset="0"/>
              </a:rPr>
              <a:t>6</a:t>
            </a:r>
            <a:r>
              <a:rPr lang="en-US" sz="2000" dirty="0">
                <a:latin typeface="Comic Sans MS" pitchFamily="66" charset="0"/>
              </a:rPr>
              <a:t> N</a:t>
            </a:r>
          </a:p>
        </p:txBody>
      </p:sp>
      <p:pic>
        <p:nvPicPr>
          <p:cNvPr id="1763332" name="Picture 4" descr="12_p251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876799"/>
            <a:ext cx="6113463" cy="135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633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094157"/>
              </p:ext>
            </p:extLst>
          </p:nvPr>
        </p:nvGraphicFramePr>
        <p:xfrm>
          <a:off x="6249914" y="4908697"/>
          <a:ext cx="2955925" cy="143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5" name="Equation" r:id="rId5" imgW="1816100" imgH="850900" progId="Equation.3">
                  <p:embed/>
                </p:oleObj>
              </mc:Choice>
              <mc:Fallback>
                <p:oleObj name="Equation" r:id="rId5" imgW="1816100" imgH="850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14" y="4908697"/>
                        <a:ext cx="2955925" cy="1436688"/>
                      </a:xfrm>
                      <a:prstGeom prst="rect">
                        <a:avLst/>
                      </a:prstGeom>
                      <a:solidFill>
                        <a:srgbClr val="EFFF5D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98190"/>
              </p:ext>
            </p:extLst>
          </p:nvPr>
        </p:nvGraphicFramePr>
        <p:xfrm>
          <a:off x="3352800" y="1905000"/>
          <a:ext cx="4137025" cy="274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6" name="Equation" r:id="rId7" imgW="2540000" imgH="1625600" progId="Equation.3">
                  <p:embed/>
                </p:oleObj>
              </mc:Choice>
              <mc:Fallback>
                <p:oleObj name="Equation" r:id="rId7" imgW="2540000" imgH="1625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905000"/>
                        <a:ext cx="4137025" cy="2746375"/>
                      </a:xfrm>
                      <a:prstGeom prst="rect">
                        <a:avLst/>
                      </a:prstGeom>
                      <a:solidFill>
                        <a:srgbClr val="EFFF5D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54715"/>
              </p:ext>
            </p:extLst>
          </p:nvPr>
        </p:nvGraphicFramePr>
        <p:xfrm>
          <a:off x="4041775" y="990600"/>
          <a:ext cx="44481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7" name="Equation" r:id="rId9" imgW="5295900" imgH="1041400" progId="Equation.DSMT4">
                  <p:embed/>
                </p:oleObj>
              </mc:Choice>
              <mc:Fallback>
                <p:oleObj name="Equation" r:id="rId9" imgW="5295900" imgH="1041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1775" y="990600"/>
                        <a:ext cx="4448175" cy="790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CF45-1031-4612-B2AF-98FD6D7EE37F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9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633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633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6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762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Electric Field</a:t>
            </a:r>
          </a:p>
        </p:txBody>
      </p:sp>
      <p:sp>
        <p:nvSpPr>
          <p:cNvPr id="153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638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b="1" dirty="0">
                <a:solidFill>
                  <a:schemeClr val="accent1"/>
                </a:solidFill>
              </a:rPr>
              <a:t>How do the charges exert forces on each other, when they are not even touching?</a:t>
            </a:r>
          </a:p>
          <a:p>
            <a:pPr>
              <a:lnSpc>
                <a:spcPct val="80000"/>
              </a:lnSpc>
            </a:pPr>
            <a:endParaRPr lang="en-US" sz="2800" b="1" dirty="0">
              <a:solidFill>
                <a:schemeClr val="accent1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2400" dirty="0"/>
              <a:t>The concept of an </a:t>
            </a:r>
            <a:r>
              <a:rPr lang="en-US" sz="2400" b="1" i="1" dirty="0"/>
              <a:t>electric field</a:t>
            </a:r>
            <a:r>
              <a:rPr lang="en-US" sz="2400" dirty="0"/>
              <a:t> describes how one charge affects the space around it, which then exerts a force on another charge.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The electric field at a given point in space is the electric force per unit positive charge that would be exerted on a charge if it were placed at that point.</a:t>
            </a:r>
          </a:p>
          <a:p>
            <a:pPr lvl="1">
              <a:lnSpc>
                <a:spcPct val="80000"/>
              </a:lnSpc>
            </a:pPr>
            <a:endParaRPr lang="en-US" sz="2400" dirty="0">
              <a:solidFill>
                <a:schemeClr val="accent1"/>
              </a:solidFill>
            </a:endParaRPr>
          </a:p>
          <a:p>
            <a:pPr lvl="1">
              <a:lnSpc>
                <a:spcPct val="80000"/>
              </a:lnSpc>
            </a:pPr>
            <a:endParaRPr lang="en-US" sz="2400" dirty="0">
              <a:solidFill>
                <a:schemeClr val="accent1"/>
              </a:solidFill>
            </a:endParaRPr>
          </a:p>
          <a:p>
            <a:pPr lvl="1">
              <a:lnSpc>
                <a:spcPct val="80000"/>
              </a:lnSpc>
            </a:pPr>
            <a:endParaRPr lang="en-US" sz="2400" dirty="0">
              <a:solidFill>
                <a:schemeClr val="accent1"/>
              </a:solidFill>
            </a:endParaRPr>
          </a:p>
          <a:p>
            <a:pPr lvl="1">
              <a:lnSpc>
                <a:spcPct val="80000"/>
              </a:lnSpc>
            </a:pPr>
            <a:endParaRPr lang="en-US" sz="2400" dirty="0">
              <a:solidFill>
                <a:schemeClr val="accent1"/>
              </a:solidFill>
            </a:endParaRPr>
          </a:p>
          <a:p>
            <a:pPr lvl="1">
              <a:lnSpc>
                <a:spcPct val="80000"/>
              </a:lnSpc>
            </a:pPr>
            <a:endParaRPr lang="en-US" sz="2400" dirty="0">
              <a:solidFill>
                <a:schemeClr val="accent1"/>
              </a:solidFill>
            </a:endParaRPr>
          </a:p>
        </p:txBody>
      </p:sp>
      <p:graphicFrame>
        <p:nvGraphicFramePr>
          <p:cNvPr id="1539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19865"/>
              </p:ext>
            </p:extLst>
          </p:nvPr>
        </p:nvGraphicFramePr>
        <p:xfrm>
          <a:off x="3886200" y="4572000"/>
          <a:ext cx="9715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6" name="Equation" r:id="rId4" imgW="419100" imgH="393700" progId="Equation.3">
                  <p:embed/>
                </p:oleObj>
              </mc:Choice>
              <mc:Fallback>
                <p:oleObj name="Equation" r:id="rId4" imgW="4191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572000"/>
                        <a:ext cx="971550" cy="914400"/>
                      </a:xfrm>
                      <a:prstGeom prst="rect">
                        <a:avLst/>
                      </a:prstGeom>
                      <a:solidFill>
                        <a:srgbClr val="EFFF5D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BB2C-8987-42F9-9B1D-A85D2B4196C1}" type="slidenum">
              <a:rPr lang="en-US" smtClean="0"/>
              <a:t>9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0A3A-09E4-4FDB-845B-2BB639701BC9}" type="datetime1">
              <a:rPr lang="en-US" smtClean="0"/>
              <a:t>3/28/2021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524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1631</Words>
  <Application>Microsoft Office PowerPoint</Application>
  <PresentationFormat>On-screen Show (4:3)</PresentationFormat>
  <Paragraphs>289</Paragraphs>
  <Slides>24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Comic Sans MS</vt:lpstr>
      <vt:lpstr>Symbol</vt:lpstr>
      <vt:lpstr>Times</vt:lpstr>
      <vt:lpstr>Times New Roman</vt:lpstr>
      <vt:lpstr>Wingdings</vt:lpstr>
      <vt:lpstr>Office Theme</vt:lpstr>
      <vt:lpstr>Equation</vt:lpstr>
      <vt:lpstr>Coulomb’s Law</vt:lpstr>
      <vt:lpstr>Can We charged an object without touching it? </vt:lpstr>
      <vt:lpstr>How strong are Coulomb forces?</vt:lpstr>
      <vt:lpstr>quiz</vt:lpstr>
      <vt:lpstr>PowerPoint Presentation</vt:lpstr>
      <vt:lpstr>Principle of Superposition of Electric Force</vt:lpstr>
      <vt:lpstr>Two positive charges, one 2 C and the other 7 C, are separated by a distance of 20 cm.  What is the magnitude of the electrostatic force that each charge exerts upon the other? </vt:lpstr>
      <vt:lpstr>Three positive charges are located along a line as shown.  What is the net force exerted on the 0.02-C charge by the other two charges?  </vt:lpstr>
      <vt:lpstr>The Electric Field</vt:lpstr>
      <vt:lpstr>PowerPoint Presentation</vt:lpstr>
      <vt:lpstr>Principle of Superposition for the Electric Field</vt:lpstr>
      <vt:lpstr>Electric Field Produced by a Point Charge</vt:lpstr>
      <vt:lpstr>PowerPoint Presentation</vt:lpstr>
      <vt:lpstr>PowerPoint Presentation</vt:lpstr>
      <vt:lpstr>Demos: 5A-34 Electric Field Lines </vt:lpstr>
      <vt:lpstr>PowerPoint Presentation</vt:lpstr>
      <vt:lpstr>PowerPoint Presentation</vt:lpstr>
      <vt:lpstr>Questions Chapter 12</vt:lpstr>
      <vt:lpstr>PowerPoint Presentation</vt:lpstr>
      <vt:lpstr>PowerPoint Presentation</vt:lpstr>
      <vt:lpstr>PowerPoint Presentation</vt:lpstr>
      <vt:lpstr>CH 12 E14</vt:lpstr>
      <vt:lpstr>CH 12  CP 2</vt:lpstr>
      <vt:lpstr>Ch 12 CP2 (cont)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THREE Electricity and Magnetism</dc:title>
  <dc:creator>wxie</dc:creator>
  <cp:lastModifiedBy>David King</cp:lastModifiedBy>
  <cp:revision>157</cp:revision>
  <dcterms:created xsi:type="dcterms:W3CDTF">2011-03-18T18:28:35Z</dcterms:created>
  <dcterms:modified xsi:type="dcterms:W3CDTF">2021-03-28T22:34:56Z</dcterms:modified>
</cp:coreProperties>
</file>