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8" r:id="rId3"/>
    <p:sldId id="297" r:id="rId4"/>
    <p:sldId id="300" r:id="rId5"/>
    <p:sldId id="301" r:id="rId6"/>
    <p:sldId id="302" r:id="rId7"/>
    <p:sldId id="299" r:id="rId8"/>
    <p:sldId id="311" r:id="rId9"/>
    <p:sldId id="303" r:id="rId10"/>
    <p:sldId id="313" r:id="rId11"/>
    <p:sldId id="269" r:id="rId12"/>
    <p:sldId id="270" r:id="rId13"/>
    <p:sldId id="310" r:id="rId14"/>
    <p:sldId id="312" r:id="rId15"/>
    <p:sldId id="305" r:id="rId16"/>
    <p:sldId id="314" r:id="rId17"/>
    <p:sldId id="315" r:id="rId18"/>
    <p:sldId id="317" r:id="rId19"/>
    <p:sldId id="306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F7E9A-401F-4F01-B6ED-3DDBFEBBE07E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544B4-6762-4CFC-9B45-D167EA0B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81AB9-6F6A-49E0-8CE9-B8DA17BC7056}" type="slidenum">
              <a:rPr lang="en-US"/>
              <a:pPr/>
              <a:t>1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DB419-51C7-47A5-AFE2-41C00733D726}" type="slidenum">
              <a:rPr lang="en-US"/>
              <a:pPr/>
              <a:t>12</a:t>
            </a:fld>
            <a:endParaRPr lang="en-US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stopped</a:t>
            </a:r>
            <a:r>
              <a:rPr lang="en-US" baseline="0" dirty="0" smtClean="0"/>
              <a:t> here </a:t>
            </a:r>
            <a:r>
              <a:rPr lang="en-US" baseline="0" smtClean="0"/>
              <a:t>in sp2019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MIT video, mention </a:t>
            </a:r>
            <a:r>
              <a:rPr lang="en-US" dirty="0" err="1" smtClean="0"/>
              <a:t>Bernuli’s</a:t>
            </a:r>
            <a:r>
              <a:rPr lang="en-US" dirty="0" smtClean="0"/>
              <a:t> principle</a:t>
            </a:r>
            <a:r>
              <a:rPr lang="en-US" baseline="0" dirty="0" smtClean="0"/>
              <a:t> on different pressure above and below airplane 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544B4-6762-4CFC-9B45-D167EA0B50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74E0551-6190-47A2-A87C-45447A51419C}" type="slidenum">
              <a:rPr lang="ja-JP" altLang="en-US" sz="1200" b="0" i="0">
                <a:solidFill>
                  <a:schemeClr val="tx1"/>
                </a:solidFill>
              </a:rPr>
              <a:pPr/>
              <a:t>15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A6E393C9-EF18-4C11-9F00-B461A7422ACA}" type="slidenum">
              <a:rPr lang="ja-JP" altLang="en-US" sz="1200" b="0" i="0">
                <a:solidFill>
                  <a:schemeClr val="tx1"/>
                </a:solidFill>
              </a:rPr>
              <a:pPr/>
              <a:t>19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E8F9262B-C680-44BF-9133-347A8F6DB10C}" type="slidenum">
              <a:rPr lang="ja-JP" altLang="en-US" sz="1200" b="0" i="0">
                <a:solidFill>
                  <a:schemeClr val="tx1"/>
                </a:solidFill>
              </a:rPr>
              <a:pPr/>
              <a:t>20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AFDE766E-A759-49A1-9405-3AE7D45D6DBD}" type="slidenum">
              <a:rPr lang="ja-JP" altLang="en-US" sz="1200" b="0" i="0">
                <a:solidFill>
                  <a:schemeClr val="tx1"/>
                </a:solidFill>
              </a:rPr>
              <a:pPr/>
              <a:t>2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C02494D-4075-4EBD-BA8F-AD4A14A5C7D8}" type="slidenum">
              <a:rPr lang="ja-JP" altLang="en-US" sz="1200" b="0" i="0">
                <a:solidFill>
                  <a:schemeClr val="tx1"/>
                </a:solidFill>
              </a:rPr>
              <a:pPr/>
              <a:t>3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FB071555-C3A6-4437-8EDC-94EFB1842F9D}" type="slidenum">
              <a:rPr lang="ja-JP" altLang="en-US" sz="1200" b="0" i="0">
                <a:solidFill>
                  <a:schemeClr val="tx1"/>
                </a:solidFill>
              </a:rPr>
              <a:pPr/>
              <a:t>4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/>
              <a:t>Sulfuric acid, Zinc Sulfate</a:t>
            </a:r>
            <a:endParaRPr lang="ja-JP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2458C2E9-D3D6-442A-BA19-ED7F5A4A35A0}" type="slidenum">
              <a:rPr lang="ja-JP" altLang="en-US" sz="1200" b="0" i="0">
                <a:solidFill>
                  <a:schemeClr val="tx1"/>
                </a:solidFill>
              </a:rPr>
              <a:pPr/>
              <a:t>5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0A42DDE9-9B7A-4550-95F4-848EF34689E6}" type="slidenum">
              <a:rPr lang="ja-JP" altLang="en-US" sz="1200" b="0" i="0">
                <a:solidFill>
                  <a:schemeClr val="tx1"/>
                </a:solidFill>
              </a:rPr>
              <a:pPr/>
              <a:t>6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579071A8-53AA-4733-929D-6E5BBD406FE8}" type="slidenum">
              <a:rPr lang="ja-JP" altLang="en-US" sz="1200" b="0" i="0">
                <a:solidFill>
                  <a:schemeClr val="tx1"/>
                </a:solidFill>
              </a:rPr>
              <a:pPr/>
              <a:t>7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68E40B3-9D13-4603-A8EA-74A39B1DC876}" type="slidenum">
              <a:rPr lang="ja-JP" altLang="en-US" sz="1200" b="0" i="0">
                <a:solidFill>
                  <a:schemeClr val="tx1"/>
                </a:solidFill>
              </a:rPr>
              <a:pPr/>
              <a:t>9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0E7EF-96A1-45B8-9143-FB8F5DF889F3}" type="slidenum">
              <a:rPr lang="en-US"/>
              <a:pPr/>
              <a:t>11</a:t>
            </a:fld>
            <a:endParaRPr lang="en-US"/>
          </a:p>
        </p:txBody>
      </p:sp>
      <p:sp>
        <p:nvSpPr>
          <p:cNvPr id="171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2F8-9EF4-4F4A-8AF4-7080ADD0381D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8445-55E2-4138-A261-81F928221E10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2568-5BC5-48E6-8771-13532134E897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FBBC-3F64-46DC-9287-E616BB952811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06B-B2DF-40AC-9243-34CF5B6294CC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DAF28-A3DA-4A84-A37D-323F45B17BFD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A6E-60B2-4BE5-B5B0-CC19B4B3A2D2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5ECD-A5B1-485D-A551-C613DFCA3B54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9BDB-1C1D-40EC-AB49-736C87D3C1AA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F62F-80D6-48C1-9BBF-B990D9B34492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0A8D-A0CE-457F-8C52-9287ED15CB3B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C162-C5DE-4D5C-9DB9-7111BE56E97E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BB2C-8987-42F9-9B1D-A85D2B41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6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oB6qu5dcC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429000" cy="2771775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omic Sans MS" pitchFamily="66" charset="0"/>
              </a:rPr>
              <a:t>What does lightning have in common...</a:t>
            </a:r>
            <a:endParaRPr lang="en-US"/>
          </a:p>
        </p:txBody>
      </p:sp>
      <p:sp>
        <p:nvSpPr>
          <p:cNvPr id="1690629" name="Rectangle 5"/>
          <p:cNvSpPr>
            <a:spLocks noChangeArrowheads="1"/>
          </p:cNvSpPr>
          <p:nvPr/>
        </p:nvSpPr>
        <p:spPr bwMode="auto">
          <a:xfrm>
            <a:off x="5181600" y="4183063"/>
            <a:ext cx="3962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Comic Sans MS" pitchFamily="66" charset="0"/>
              </a:rPr>
              <a:t>... with hair on a dry winter day?</a:t>
            </a:r>
          </a:p>
        </p:txBody>
      </p:sp>
      <p:pic>
        <p:nvPicPr>
          <p:cNvPr id="1690630" name="Picture 6" descr="12_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0631" name="Picture 7" descr="12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1816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6A30DA-3E7F-4004-A4A7-04FBB89ABC81}" type="datetime1">
              <a:rPr lang="en-US" altLang="en-US" smtClean="0"/>
              <a:pPr eaLnBrk="1" hangingPunct="1"/>
              <a:t>3/20/2019</a:t>
            </a:fld>
            <a:endParaRPr lang="en-US" alt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Physics 214 Fall 2010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0C0289-7ABE-4091-A2E3-2F280261099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39763"/>
          </a:xfrm>
          <a:solidFill>
            <a:schemeClr val="fol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400" smtClean="0">
                <a:ea typeface="宋体" panose="02010600030101010101" pitchFamily="2" charset="-122"/>
              </a:rPr>
              <a:t>5A-01 Static Electricity</a:t>
            </a:r>
            <a:r>
              <a:rPr lang="en-US" altLang="zh-CN" sz="360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86400"/>
            <a:ext cx="8610600" cy="685800"/>
          </a:xfrm>
          <a:solidFill>
            <a:schemeClr val="accent1"/>
          </a:solidFill>
        </p:spPr>
        <p:txBody>
          <a:bodyPr/>
          <a:lstStyle/>
          <a:p>
            <a:pPr marL="0" indent="0" eaLnBrk="1" hangingPunct="1"/>
            <a:r>
              <a:rPr lang="en-US" altLang="zh-CN" sz="1800" smtClean="0">
                <a:ea typeface="宋体" panose="02010600030101010101" pitchFamily="2" charset="-122"/>
              </a:rPr>
              <a:t>THE ELECTROSCOPE CAN’T DETERMINE THE SIGN OF THE CHARGE BUT IT DOES SHOW CHARGE EXISTS IN TWO KINDS + AND -</a:t>
            </a:r>
          </a:p>
        </p:txBody>
      </p:sp>
      <p:pic>
        <p:nvPicPr>
          <p:cNvPr id="24583" name="Picture 4" descr="5A-01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4384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1981200" y="1371600"/>
            <a:ext cx="2590800" cy="1447800"/>
          </a:xfrm>
          <a:prstGeom prst="wedgeEllipseCallout">
            <a:avLst>
              <a:gd name="adj1" fmla="val -71815"/>
              <a:gd name="adj2" fmla="val -1315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669900"/>
                </a:solidFill>
                <a:ea typeface="宋体" panose="02010600030101010101" pitchFamily="2" charset="-122"/>
              </a:rPr>
              <a:t>What information does the electroscope provide </a:t>
            </a:r>
            <a:r>
              <a:rPr lang="en-US" altLang="zh-CN" sz="1600" b="1">
                <a:solidFill>
                  <a:srgbClr val="CC0000"/>
                </a:solidFill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1447800" y="838200"/>
            <a:ext cx="62547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Demonstration that positive and negative charge exists 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8451850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Rubbing the hard rubber rod with fur produces a negative charge on the rod</a:t>
            </a:r>
          </a:p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Rubbing the glass with silk produces a positive charge on the glass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8093075" cy="9159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If we bring a charged rod close to the electroscope it will repel opposite charge and the moving arm will be displaced. If we touch the electroscope with a charged rod then charge will be transferred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57800" y="1295400"/>
            <a:ext cx="1828800" cy="1905000"/>
            <a:chOff x="3312" y="816"/>
            <a:chExt cx="1152" cy="1200"/>
          </a:xfrm>
        </p:grpSpPr>
        <p:pic>
          <p:nvPicPr>
            <p:cNvPr id="24589" name="Picture 5" descr="5A-01 escope-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0"/>
              <a:ext cx="104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Rectangle 10"/>
            <p:cNvSpPr>
              <a:spLocks noChangeArrowheads="1"/>
            </p:cNvSpPr>
            <p:nvPr/>
          </p:nvSpPr>
          <p:spPr bwMode="auto">
            <a:xfrm>
              <a:off x="3792" y="864"/>
              <a:ext cx="672" cy="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3792" y="816"/>
              <a:ext cx="4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00"/>
                <a:t>++++++++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311275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Why are insulators attracted to charged objects?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419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Recall that the pith balls were attracted to the charged rod before they were charged themselves.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are not free to move in the insulating material of the pith balls.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However, within each atom or molecule, charges can move.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atom becomes an </a:t>
            </a:r>
            <a:r>
              <a:rPr lang="en-US" sz="2000" b="1" i="1" dirty="0"/>
              <a:t>electric dipole</a:t>
            </a:r>
            <a:r>
              <a:rPr lang="en-US" sz="2000" dirty="0"/>
              <a:t>: the center of the negative charge is slightly displaced from the center of the positive charge.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material is </a:t>
            </a:r>
            <a:r>
              <a:rPr lang="en-US" sz="2000" b="1" i="1" dirty="0"/>
              <a:t>polarized</a:t>
            </a:r>
            <a:r>
              <a:rPr lang="en-US" sz="2000" dirty="0"/>
              <a:t>.</a:t>
            </a:r>
          </a:p>
        </p:txBody>
      </p:sp>
      <p:pic>
        <p:nvPicPr>
          <p:cNvPr id="1717254" name="Picture 6" descr="12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6413"/>
            <a:ext cx="4191000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7391400" cy="4953000"/>
          </a:xfrm>
        </p:spPr>
        <p:txBody>
          <a:bodyPr/>
          <a:lstStyle/>
          <a:p>
            <a:r>
              <a:rPr lang="en-US" sz="2400" dirty="0"/>
              <a:t>Since the negatively charged surface is closer to the rod than the positively charged surface, it experiences a stronger electrostatic force.</a:t>
            </a:r>
          </a:p>
          <a:p>
            <a:pPr lvl="1"/>
            <a:r>
              <a:rPr lang="en-US" sz="2000" dirty="0"/>
              <a:t>The overall effect is that the pith ball is attracted to the charged rod, even though the net (total) charge on the pith ball is zero.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After the ball comes in contact with the charged rod, some of the charge on the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rod is transferred to the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pith ball.</a:t>
            </a:r>
          </a:p>
          <a:p>
            <a:pPr lvl="1"/>
            <a:r>
              <a:rPr lang="en-US" sz="2000" dirty="0"/>
              <a:t>The pith ball is then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positively charged like the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rod, and so is repelled by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the rod.</a:t>
            </a:r>
          </a:p>
        </p:txBody>
      </p:sp>
      <p:pic>
        <p:nvPicPr>
          <p:cNvPr id="1719300" name="Picture 4" descr="12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6413"/>
            <a:ext cx="4191000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17D71-4146-4CFC-9981-3240E71F3689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487362"/>
          </a:xfrm>
          <a:solidFill>
            <a:schemeClr val="fol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5A-03 Two-by-Four Electroscope</a:t>
            </a:r>
            <a:r>
              <a:rPr lang="en-US" altLang="zh-CN" sz="3600" smtClean="0">
                <a:ea typeface="宋体" pitchFamily="2" charset="-122"/>
              </a:rPr>
              <a:t> </a:t>
            </a:r>
          </a:p>
        </p:txBody>
      </p:sp>
      <p:pic>
        <p:nvPicPr>
          <p:cNvPr id="25607" name="Picture 4" descr="5A-03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43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3276600" y="1295400"/>
            <a:ext cx="2438400" cy="1447800"/>
          </a:xfrm>
          <a:prstGeom prst="wedgeEllipseCallout">
            <a:avLst>
              <a:gd name="adj1" fmla="val -80208"/>
              <a:gd name="adj2" fmla="val 26426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1600" b="1">
                <a:solidFill>
                  <a:srgbClr val="669900"/>
                </a:solidFill>
                <a:ea typeface="宋体" pitchFamily="2" charset="-122"/>
              </a:rPr>
              <a:t>How does the charged ebonite rod move the board </a:t>
            </a:r>
            <a:r>
              <a:rPr lang="en-US" altLang="zh-CN" sz="1600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1524000" y="838200"/>
            <a:ext cx="57086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Showing the strength of the electromagnetic force.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81000" y="4114800"/>
            <a:ext cx="8305800" cy="9159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</a:rPr>
              <a:t>Rubbing the rod produces a surface charge. When it is brought close to the wood it attracts the opposite sign charge in the wood and there is an attractive force.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86200" y="3124200"/>
            <a:ext cx="4343400" cy="595313"/>
            <a:chOff x="2448" y="1824"/>
            <a:chExt cx="2736" cy="375"/>
          </a:xfrm>
        </p:grpSpPr>
        <p:grpSp>
          <p:nvGrpSpPr>
            <p:cNvPr id="25612" name="Group 15"/>
            <p:cNvGrpSpPr>
              <a:grpSpLocks/>
            </p:cNvGrpSpPr>
            <p:nvPr/>
          </p:nvGrpSpPr>
          <p:grpSpPr bwMode="auto">
            <a:xfrm>
              <a:off x="2448" y="1824"/>
              <a:ext cx="2736" cy="336"/>
              <a:chOff x="2448" y="1824"/>
              <a:chExt cx="2736" cy="336"/>
            </a:xfrm>
          </p:grpSpPr>
          <p:sp>
            <p:nvSpPr>
              <p:cNvPr id="25614" name="Rectangle 16"/>
              <p:cNvSpPr>
                <a:spLocks noChangeArrowheads="1"/>
              </p:cNvSpPr>
              <p:nvPr/>
            </p:nvSpPr>
            <p:spPr bwMode="auto">
              <a:xfrm>
                <a:off x="2448" y="2112"/>
                <a:ext cx="230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Rectangle 17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912" cy="4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824"/>
                <a:ext cx="48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800"/>
                  <a:t>++++++++++</a:t>
                </a:r>
              </a:p>
            </p:txBody>
          </p:sp>
        </p:grpSp>
        <p:sp>
          <p:nvSpPr>
            <p:cNvPr id="25613" name="Text Box 19"/>
            <p:cNvSpPr txBox="1">
              <a:spLocks noChangeArrowheads="1"/>
            </p:cNvSpPr>
            <p:nvPr/>
          </p:nvSpPr>
          <p:spPr bwMode="auto">
            <a:xfrm>
              <a:off x="3984" y="1968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-------------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2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Demos: 5A-23 Electric Wind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14</a:t>
            </a:fld>
            <a:endParaRPr lang="en-US"/>
          </a:p>
        </p:txBody>
      </p:sp>
      <p:pic>
        <p:nvPicPr>
          <p:cNvPr id="17410" name="Picture 2" descr="https://www.physics.purdue.edu/demos/images/5A-23_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" y="1295400"/>
            <a:ext cx="791745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484296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MIT engineers fly first-ever plane with no moving parts | MIT News</a:t>
            </a: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://www.youtube.com/watch?v=boB6qu5dcCw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4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FF0000"/>
                </a:solidFill>
                <a:ea typeface="ＭＳ Ｐゴシック" pitchFamily="34" charset="-128"/>
              </a:rPr>
              <a:t>Can We charged an object without touching it? </a:t>
            </a:r>
          </a:p>
        </p:txBody>
      </p:sp>
      <p:pic>
        <p:nvPicPr>
          <p:cNvPr id="14339" name="Picture 3" descr="c1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01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7162800" y="2590800"/>
            <a:ext cx="1066800" cy="9906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91400" y="3581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chemeClr val="hlink"/>
                </a:solidFill>
                <a:ea typeface="ＭＳ Ｐゴシック" pitchFamily="34" charset="-128"/>
              </a:rPr>
              <a:t>grounding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38400" y="25908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chemeClr val="hlink"/>
                </a:solidFill>
                <a:ea typeface="ＭＳ Ｐゴシック" pitchFamily="34" charset="-128"/>
              </a:rPr>
              <a:t>polarization by induction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0C6E79-45DA-4407-9175-AA53F5690EB4}" type="datetime1">
              <a:rPr lang="en-US" altLang="en-US" smtClean="0"/>
              <a:pPr eaLnBrk="1" hangingPunct="1"/>
              <a:t>3/20/2019</a:t>
            </a:fld>
            <a:endParaRPr lang="en-US" alt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Physics 214 Fall 2010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C83F5F-9A61-4028-B9AB-C22AAAFEE19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Chapter 12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1524000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 altLang="en-US" smtClean="0"/>
              <a:t>Q2 </a:t>
            </a:r>
            <a:r>
              <a:rPr lang="en-US" altLang="en-US" sz="2000" smtClean="0">
                <a:solidFill>
                  <a:schemeClr val="hlink"/>
                </a:solidFill>
              </a:rPr>
              <a:t>Two pith balls are both charged by contact with a plastic rod that has been rubbed by cat fur, </a:t>
            </a:r>
          </a:p>
          <a:p>
            <a:pPr marL="0" indent="0" eaLnBrk="1" hangingPunct="1"/>
            <a:r>
              <a:rPr lang="en-US" altLang="en-US" sz="2000" smtClean="0">
                <a:solidFill>
                  <a:schemeClr val="hlink"/>
                </a:solidFill>
              </a:rPr>
              <a:t>A. What sign will the charges on the pith balls have?  Explain.</a:t>
            </a:r>
          </a:p>
          <a:p>
            <a:pPr marL="0" indent="0" eaLnBrk="1" hangingPunct="1"/>
            <a:r>
              <a:rPr lang="en-US" altLang="en-US" sz="2000" smtClean="0">
                <a:solidFill>
                  <a:schemeClr val="hlink"/>
                </a:solidFill>
              </a:rPr>
              <a:t>B. Will the two pith balls attract or repel one another?  Explain.</a:t>
            </a:r>
            <a:endParaRPr lang="en-US" altLang="en-US" smtClean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81000" y="35052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Q3 </a:t>
            </a:r>
            <a:r>
              <a:rPr lang="en-US" altLang="en-US" sz="2000" b="1">
                <a:solidFill>
                  <a:schemeClr val="hlink"/>
                </a:solidFill>
              </a:rPr>
              <a:t>Two pith balls are charged by touching one to a glass rod that has been rubbed with a nylon cloth and the other to the cloth itself,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hlink"/>
                </a:solidFill>
              </a:rPr>
              <a:t>A. What sign will the charge on each pith ball have?  Explain.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hlink"/>
                </a:solidFill>
              </a:rPr>
              <a:t>B. Will the two pith balls attract or repel one another?  Explain.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822325" y="2703513"/>
            <a:ext cx="62166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A.The sign of the charge is negative.  B. They will repel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77152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en-US" b="1">
                <a:solidFill>
                  <a:srgbClr val="FF3300"/>
                </a:solidFill>
              </a:rPr>
              <a:t>The first ball will have positive charge the second negative charge</a:t>
            </a:r>
          </a:p>
          <a:p>
            <a:pPr eaLnBrk="1" hangingPunct="1">
              <a:buFontTx/>
              <a:buAutoNum type="alphaUcPeriod"/>
            </a:pPr>
            <a:r>
              <a:rPr lang="en-US" altLang="en-US" b="1">
                <a:solidFill>
                  <a:srgbClr val="FF3300"/>
                </a:solidFill>
              </a:rPr>
              <a:t>The two balls will attract each other</a:t>
            </a:r>
          </a:p>
        </p:txBody>
      </p:sp>
    </p:spTree>
    <p:extLst>
      <p:ext uri="{BB962C8B-B14F-4D97-AF65-F5344CB8AC3E}">
        <p14:creationId xmlns:p14="http://schemas.microsoft.com/office/powerpoint/2010/main" val="1247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animBg="1"/>
      <p:bldP spid="1239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CF29C6-4BB8-44EE-93E8-2F5F9D029BBF}" type="datetime1">
              <a:rPr lang="en-US" altLang="en-US" smtClean="0"/>
              <a:pPr eaLnBrk="1" hangingPunct="1"/>
              <a:t>3/20/2019</a:t>
            </a:fld>
            <a:endParaRPr lang="en-US" altLang="en-US" smtClean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Physics 214 Fall 2010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B66820-B5A6-43FA-A02F-2A0407CF034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Q13</a:t>
            </a:r>
            <a:r>
              <a:rPr lang="en-US" altLang="en-US" sz="2000" b="1">
                <a:solidFill>
                  <a:schemeClr val="hlink"/>
                </a:solidFill>
              </a:rPr>
              <a:t> Will bits of paper be attracted to a charged rod even if they have no net charge?  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Q14</a:t>
            </a:r>
            <a:r>
              <a:rPr lang="en-US" altLang="en-US" sz="2000" b="1">
                <a:solidFill>
                  <a:schemeClr val="hlink"/>
                </a:solidFill>
              </a:rPr>
              <a:t> Why are pith balls initially attracted to a charged rod and later repelled by the same rod, even though they have not touched any other charged object?  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914400" y="1219200"/>
            <a:ext cx="75755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3300"/>
                </a:solidFill>
              </a:rPr>
              <a:t>Yes because the charge will attract the opposite charge in the paper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98525" y="3321050"/>
            <a:ext cx="7254875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Because once they touch the charged rod they pick up some of the charge and the ball is repelled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4586287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</a:rPr>
              <a:t>Q19</a:t>
            </a:r>
            <a:r>
              <a:rPr lang="en-US" altLang="en-US" sz="2000" b="1" dirty="0">
                <a:solidFill>
                  <a:schemeClr val="hlink"/>
                </a:solidFill>
              </a:rPr>
              <a:t> Can both the electrostatic force and the gravitational force be either attractive or repulsive?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52600" y="5576887"/>
            <a:ext cx="52133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No, the gravitational force is always attractive.</a:t>
            </a:r>
          </a:p>
        </p:txBody>
      </p:sp>
    </p:spTree>
    <p:extLst>
      <p:ext uri="{BB962C8B-B14F-4D97-AF65-F5344CB8AC3E}">
        <p14:creationId xmlns:p14="http://schemas.microsoft.com/office/powerpoint/2010/main" val="34143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 animBg="1"/>
      <p:bldP spid="124933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18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3300"/>
                </a:solidFill>
              </a:rPr>
              <a:t>Quiz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hlink"/>
                </a:solidFill>
              </a:rPr>
              <a:t>If </a:t>
            </a:r>
            <a:r>
              <a:rPr lang="en-US" altLang="en-US" sz="2000" b="1" dirty="0">
                <a:solidFill>
                  <a:schemeClr val="hlink"/>
                </a:solidFill>
              </a:rPr>
              <a:t>two charges are both doubled in magnitude without changing the distance between them,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the </a:t>
            </a:r>
            <a:r>
              <a:rPr lang="en-US" altLang="en-US" sz="2000" b="1" dirty="0">
                <a:solidFill>
                  <a:schemeClr val="hlink"/>
                </a:solidFill>
              </a:rPr>
              <a:t>force that one charge exerts on the other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will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hlink"/>
                </a:solidFill>
              </a:rPr>
              <a:t>A: remain to be the same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hlink"/>
                </a:solidFill>
              </a:rPr>
              <a:t>B: doubles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hlink"/>
                </a:solidFill>
              </a:rPr>
              <a:t>C: increase by a factor of 4.  </a:t>
            </a:r>
            <a:endParaRPr lang="en-US" altLang="en-US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9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a typeface="ＭＳ Ｐゴシック" pitchFamily="34" charset="-128"/>
              </a:rPr>
              <a:t>How strong are Coulomb forces?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7162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ja-JP" sz="2800" smtClean="0">
                <a:ea typeface="ＭＳ Ｐゴシック" pitchFamily="34" charset="-128"/>
              </a:rPr>
              <a:t>Electron and proton in a hydrogen atom</a:t>
            </a:r>
            <a:endParaRPr lang="en-US" altLang="ja-JP" sz="280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990600" y="35814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800" dirty="0">
                <a:solidFill>
                  <a:schemeClr val="tx1"/>
                </a:solidFill>
                <a:ea typeface="ＭＳ Ｐゴシック" pitchFamily="34" charset="-128"/>
              </a:rPr>
              <a:t>  </a:t>
            </a:r>
            <a:r>
              <a:rPr lang="en-US" altLang="ja-JP" sz="2800" b="0" i="0" dirty="0">
                <a:solidFill>
                  <a:schemeClr val="tx1"/>
                </a:solidFill>
                <a:ea typeface="ＭＳ Ｐゴシック" pitchFamily="34" charset="-128"/>
              </a:rPr>
              <a:t>Compare electric and gravitational forces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276600" y="4191000"/>
          <a:ext cx="3810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" name="Equation" r:id="rId4" imgW="1803240" imgH="419040" progId="Equation.DSMT4">
                  <p:embed/>
                </p:oleObj>
              </mc:Choice>
              <mc:Fallback>
                <p:oleObj name="Equation" r:id="rId4" imgW="1803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38100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1143000" y="43434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accent1"/>
                </a:solidFill>
                <a:ea typeface="ＭＳ Ｐゴシック" pitchFamily="34" charset="-128"/>
              </a:rPr>
              <a:t>electron and proton</a:t>
            </a: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914400" y="5334000"/>
          <a:ext cx="38862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" name="Equation" r:id="rId6" imgW="1612800" imgH="469800" progId="Equation.DSMT4">
                  <p:embed/>
                </p:oleObj>
              </mc:Choice>
              <mc:Fallback>
                <p:oleObj name="Equation" r:id="rId6" imgW="1612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38862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143000" y="1600200"/>
          <a:ext cx="7239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" name="Equation" r:id="rId8" imgW="3695400" imgH="444240" progId="Equation.DSMT4">
                  <p:embed/>
                </p:oleObj>
              </mc:Choice>
              <mc:Fallback>
                <p:oleObj name="Equation" r:id="rId8" imgW="3695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2390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2076450" y="2514600"/>
          <a:ext cx="55245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" name="Equation" r:id="rId10" imgW="2476440" imgH="444240" progId="Equation.DSMT4">
                  <p:embed/>
                </p:oleObj>
              </mc:Choice>
              <mc:Fallback>
                <p:oleObj name="Equation" r:id="rId10" imgW="2476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514600"/>
                        <a:ext cx="55245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62600" y="5486400"/>
            <a:ext cx="2743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0" dirty="0">
                <a:solidFill>
                  <a:schemeClr val="tx1"/>
                </a:solidFill>
              </a:rPr>
              <a:t>m</a:t>
            </a:r>
            <a:r>
              <a:rPr lang="en-US" sz="2500" b="0" baseline="-25000" dirty="0">
                <a:solidFill>
                  <a:schemeClr val="tx1"/>
                </a:solidFill>
              </a:rPr>
              <a:t>e</a:t>
            </a:r>
            <a:r>
              <a:rPr lang="en-US" sz="2500" b="0" dirty="0">
                <a:solidFill>
                  <a:schemeClr val="tx1"/>
                </a:solidFill>
              </a:rPr>
              <a:t> = 9.11x10</a:t>
            </a:r>
            <a:r>
              <a:rPr lang="en-US" sz="2500" b="0" baseline="30000" dirty="0">
                <a:solidFill>
                  <a:schemeClr val="tx1"/>
                </a:solidFill>
              </a:rPr>
              <a:t>-31 </a:t>
            </a:r>
            <a:r>
              <a:rPr lang="en-US" sz="2500" b="0" dirty="0">
                <a:solidFill>
                  <a:schemeClr val="tx1"/>
                </a:solidFill>
              </a:rPr>
              <a:t>kg,</a:t>
            </a:r>
          </a:p>
          <a:p>
            <a:pPr>
              <a:spcBef>
                <a:spcPct val="50000"/>
              </a:spcBef>
            </a:pPr>
            <a:r>
              <a:rPr lang="en-US" sz="2500" b="0" dirty="0" err="1">
                <a:solidFill>
                  <a:schemeClr val="tx1"/>
                </a:solidFill>
              </a:rPr>
              <a:t>m</a:t>
            </a:r>
            <a:r>
              <a:rPr lang="en-US" sz="2500" b="0" baseline="-25000" dirty="0" err="1">
                <a:solidFill>
                  <a:schemeClr val="tx1"/>
                </a:solidFill>
              </a:rPr>
              <a:t>p</a:t>
            </a:r>
            <a:r>
              <a:rPr lang="en-US" sz="2500" b="0" dirty="0">
                <a:solidFill>
                  <a:schemeClr val="tx1"/>
                </a:solidFill>
              </a:rPr>
              <a:t> =1.67x10</a:t>
            </a:r>
            <a:r>
              <a:rPr lang="en-US" sz="2500" b="0" baseline="30000" dirty="0">
                <a:solidFill>
                  <a:schemeClr val="tx1"/>
                </a:solidFill>
              </a:rPr>
              <a:t>-27 </a:t>
            </a:r>
            <a:r>
              <a:rPr lang="en-US" sz="2500" b="0" dirty="0">
                <a:solidFill>
                  <a:schemeClr val="tx1"/>
                </a:solidFill>
              </a:rPr>
              <a:t>kg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Autofit/>
          </a:bodyPr>
          <a:lstStyle/>
          <a:p>
            <a:r>
              <a:rPr lang="en-US" altLang="ja-JP" sz="3000" b="1" dirty="0" smtClean="0">
                <a:solidFill>
                  <a:srgbClr val="FF0000"/>
                </a:solidFill>
                <a:ea typeface="ＭＳ Ｐゴシック" pitchFamily="34" charset="-128"/>
              </a:rPr>
              <a:t>Quantization of Charge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ja-JP" i="1" smtClean="0">
                <a:ea typeface="ＭＳ Ｐゴシック" pitchFamily="34" charset="-128"/>
              </a:rPr>
              <a:t>Fundamental</a:t>
            </a:r>
            <a:r>
              <a:rPr lang="en-US" altLang="ja-JP" smtClean="0">
                <a:ea typeface="ＭＳ Ｐゴシック" pitchFamily="34" charset="-128"/>
              </a:rPr>
              <a:t> unit: elementary charge </a:t>
            </a:r>
            <a:r>
              <a:rPr lang="en-US" altLang="ja-JP" b="1" i="1" smtClean="0">
                <a:solidFill>
                  <a:schemeClr val="hlink"/>
                </a:solidFill>
                <a:ea typeface="ＭＳ Ｐゴシック" pitchFamily="34" charset="-128"/>
              </a:rPr>
              <a:t>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0" y="1676400"/>
          <a:ext cx="424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Equation" r:id="rId4" imgW="4241520" imgH="431640" progId="Equation.DSMT4">
                  <p:embed/>
                </p:oleObj>
              </mc:Choice>
              <mc:Fallback>
                <p:oleObj name="Equation" r:id="rId4" imgW="424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76400"/>
                        <a:ext cx="4241800" cy="4318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5800" y="2286000"/>
            <a:ext cx="7820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800" b="0" i="0">
                <a:solidFill>
                  <a:schemeClr val="tx1"/>
                </a:solidFill>
                <a:ea typeface="ＭＳ Ｐゴシック" pitchFamily="34" charset="-128"/>
              </a:rPr>
              <a:t>An electron carries a charge of </a:t>
            </a:r>
            <a:r>
              <a:rPr lang="en-US" altLang="ja-JP" sz="2800" b="0">
                <a:solidFill>
                  <a:schemeClr val="tx1"/>
                </a:solidFill>
                <a:ea typeface="ＭＳ Ｐゴシック" pitchFamily="34" charset="-128"/>
              </a:rPr>
              <a:t>–e </a:t>
            </a:r>
            <a:r>
              <a:rPr lang="en-US" altLang="ja-JP" sz="2800" b="0" i="0">
                <a:solidFill>
                  <a:schemeClr val="tx1"/>
                </a:solidFill>
                <a:ea typeface="ＭＳ Ｐゴシック" pitchFamily="34" charset="-128"/>
              </a:rPr>
              <a:t>; a proton carries a charge of </a:t>
            </a:r>
            <a:r>
              <a:rPr lang="en-US" altLang="ja-JP" sz="2800" b="0">
                <a:solidFill>
                  <a:schemeClr val="tx1"/>
                </a:solidFill>
                <a:ea typeface="ＭＳ Ｐゴシック" pitchFamily="34" charset="-128"/>
              </a:rPr>
              <a:t>+e</a:t>
            </a:r>
            <a:r>
              <a:rPr lang="en-US" altLang="ja-JP" sz="2800" b="0" i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371600" y="3200400"/>
            <a:ext cx="6584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800" i="0">
                <a:solidFill>
                  <a:schemeClr val="accent1"/>
                </a:solidFill>
                <a:ea typeface="ＭＳ Ｐゴシック" pitchFamily="34" charset="-128"/>
              </a:rPr>
              <a:t>It is </a:t>
            </a:r>
            <a:r>
              <a:rPr lang="en-US" altLang="ja-JP" sz="2800">
                <a:solidFill>
                  <a:schemeClr val="hlink"/>
                </a:solidFill>
                <a:ea typeface="ＭＳ Ｐゴシック" pitchFamily="34" charset="-128"/>
              </a:rPr>
              <a:t>typically</a:t>
            </a:r>
            <a:r>
              <a:rPr lang="en-US" altLang="ja-JP" sz="2800" i="0">
                <a:solidFill>
                  <a:schemeClr val="accent1"/>
                </a:solidFill>
                <a:ea typeface="ＭＳ Ｐゴシック" pitchFamily="34" charset="-128"/>
              </a:rPr>
              <a:t> the electrons that move </a:t>
            </a:r>
          </a:p>
          <a:p>
            <a:r>
              <a:rPr lang="en-US" altLang="ja-JP" sz="2800" i="0">
                <a:solidFill>
                  <a:schemeClr val="accent1"/>
                </a:solidFill>
                <a:ea typeface="ＭＳ Ｐゴシック" pitchFamily="34" charset="-128"/>
              </a:rPr>
              <a:t>between objects.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2133600" y="5715000"/>
          <a:ext cx="5791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6" imgW="2374560" imgH="228600" progId="Equation.DSMT4">
                  <p:embed/>
                </p:oleObj>
              </mc:Choice>
              <mc:Fallback>
                <p:oleObj name="Equation" r:id="rId6" imgW="237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15000"/>
                        <a:ext cx="5791200" cy="5572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800" b="0" i="0" dirty="0">
                <a:solidFill>
                  <a:schemeClr val="accent1"/>
                </a:solidFill>
                <a:ea typeface="ＭＳ Ｐゴシック" pitchFamily="34" charset="-128"/>
              </a:rPr>
              <a:t>  </a:t>
            </a:r>
            <a:r>
              <a:rPr lang="en-US" altLang="ja-JP" sz="2800" b="0" dirty="0">
                <a:solidFill>
                  <a:schemeClr val="hlink"/>
                </a:solidFill>
                <a:ea typeface="ＭＳ Ｐゴシック" pitchFamily="34" charset="-128"/>
              </a:rPr>
              <a:t>Coulomb (</a:t>
            </a:r>
            <a:r>
              <a:rPr lang="en-US" altLang="ja-JP" sz="2800" i="0" dirty="0">
                <a:solidFill>
                  <a:schemeClr val="hlink"/>
                </a:solidFill>
                <a:ea typeface="ＭＳ Ｐゴシック" pitchFamily="34" charset="-128"/>
              </a:rPr>
              <a:t>C</a:t>
            </a:r>
            <a:r>
              <a:rPr lang="en-US" altLang="ja-JP" sz="2800" b="0" dirty="0" smtClean="0">
                <a:solidFill>
                  <a:schemeClr val="hlink"/>
                </a:solidFill>
                <a:ea typeface="ＭＳ Ｐゴシック" pitchFamily="34" charset="-128"/>
              </a:rPr>
              <a:t>):</a:t>
            </a:r>
            <a:endParaRPr lang="en-US" altLang="ja-JP" dirty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ja-JP" sz="2800" b="1" dirty="0" smtClean="0">
                <a:solidFill>
                  <a:srgbClr val="FF0000"/>
                </a:solidFill>
                <a:ea typeface="ＭＳ Ｐゴシック" pitchFamily="34" charset="-128"/>
              </a:rPr>
              <a:t>quiz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04800" y="838200"/>
            <a:ext cx="838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63" tIns="49988" rIns="101763" bIns="49988"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altLang="ja-JP" sz="3000" i="0" dirty="0">
                <a:solidFill>
                  <a:schemeClr val="hlink"/>
                </a:solidFill>
                <a:ea typeface="ＭＳ Ｐゴシック" pitchFamily="34" charset="-128"/>
              </a:rPr>
              <a:t>A Human weight 120 </a:t>
            </a:r>
            <a:r>
              <a:rPr lang="en-US" altLang="ja-JP" sz="3000" i="0" dirty="0" err="1">
                <a:solidFill>
                  <a:schemeClr val="hlink"/>
                </a:solidFill>
                <a:ea typeface="ＭＳ Ｐゴシック" pitchFamily="34" charset="-128"/>
              </a:rPr>
              <a:t>lb</a:t>
            </a:r>
            <a:r>
              <a:rPr lang="en-US" altLang="ja-JP" sz="3000" i="0" dirty="0">
                <a:solidFill>
                  <a:schemeClr val="hlink"/>
                </a:solidFill>
                <a:ea typeface="ＭＳ Ｐゴシック" pitchFamily="34" charset="-128"/>
              </a:rPr>
              <a:t>, which of the following is correct? </a:t>
            </a:r>
          </a:p>
          <a:p>
            <a:pPr marL="933450" lvl="1" indent="-533400">
              <a:spcBef>
                <a:spcPct val="20000"/>
              </a:spcBef>
              <a:buFontTx/>
              <a:buAutoNum type="alphaLcParenR"/>
            </a:pPr>
            <a:r>
              <a:rPr lang="en-US" altLang="ja-JP" sz="3000" i="0" dirty="0">
                <a:solidFill>
                  <a:schemeClr val="tx1"/>
                </a:solidFill>
                <a:ea typeface="ＭＳ Ｐゴシック" pitchFamily="34" charset="-128"/>
              </a:rPr>
              <a:t>A large fraction of the weight come from the attraction force between the charges on human body and earth. </a:t>
            </a:r>
          </a:p>
          <a:p>
            <a:pPr marL="933450" lvl="1" indent="-533400">
              <a:spcBef>
                <a:spcPct val="20000"/>
              </a:spcBef>
              <a:buFontTx/>
              <a:buAutoNum type="alphaLcParenR"/>
            </a:pPr>
            <a:r>
              <a:rPr lang="en-US" altLang="ja-JP" sz="3000" i="0" dirty="0">
                <a:solidFill>
                  <a:schemeClr val="tx1"/>
                </a:solidFill>
                <a:ea typeface="ＭＳ Ｐゴシック" pitchFamily="34" charset="-128"/>
              </a:rPr>
              <a:t>All the weight comes the attraction force between the charges on human body and earth. </a:t>
            </a:r>
          </a:p>
          <a:p>
            <a:pPr marL="933450" lvl="1" indent="-533400">
              <a:spcBef>
                <a:spcPct val="20000"/>
              </a:spcBef>
              <a:buFontTx/>
              <a:buAutoNum type="alphaLcParenR"/>
            </a:pPr>
            <a:r>
              <a:rPr lang="en-US" altLang="ja-JP" sz="3000" i="0" dirty="0">
                <a:solidFill>
                  <a:schemeClr val="tx1"/>
                </a:solidFill>
                <a:ea typeface="ＭＳ Ｐゴシック" pitchFamily="34" charset="-128"/>
              </a:rPr>
              <a:t>All the weight come from the gravitational forces. The electric forces are negligible.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211138"/>
          </a:xfrm>
          <a:noFill/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Structure of matter in the Universe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endParaRPr lang="en-GB" altLang="fr-FR" sz="3000" b="1" dirty="0" smtClean="0">
              <a:solidFill>
                <a:srgbClr val="FF0000"/>
              </a:solidFill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800600"/>
            <a:ext cx="2606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590800" y="4419600"/>
            <a:ext cx="199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 b="0" i="0">
                <a:solidFill>
                  <a:schemeClr val="bg1"/>
                </a:solidFill>
                <a:latin typeface="Times" pitchFamily="1" charset="0"/>
              </a:rPr>
              <a:t>scale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~ 10</a:t>
            </a:r>
            <a:r>
              <a:rPr lang="en-GB" altLang="fr-FR" sz="2400" b="0" i="0" baseline="30000">
                <a:solidFill>
                  <a:schemeClr val="bg1"/>
                </a:solidFill>
                <a:latin typeface="Times" pitchFamily="1" charset="0"/>
              </a:rPr>
              <a:t>-15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m</a:t>
            </a: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505200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905000" y="3276600"/>
            <a:ext cx="199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 b="0" i="0">
                <a:solidFill>
                  <a:schemeClr val="bg1"/>
                </a:solidFill>
                <a:latin typeface="Times" pitchFamily="1" charset="0"/>
              </a:rPr>
              <a:t>scale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~ 10</a:t>
            </a:r>
            <a:r>
              <a:rPr lang="en-GB" altLang="fr-FR" sz="2400" b="0" i="0" baseline="30000">
                <a:solidFill>
                  <a:schemeClr val="bg1"/>
                </a:solidFill>
                <a:latin typeface="Times" pitchFamily="1" charset="0"/>
              </a:rPr>
              <a:t>-10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668963" y="1143000"/>
            <a:ext cx="160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Huge scale </a:t>
            </a:r>
          </a:p>
        </p:txBody>
      </p:sp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1" t="8946" r="22006"/>
          <a:stretch>
            <a:fillRect/>
          </a:stretch>
        </p:blipFill>
        <p:spPr bwMode="auto">
          <a:xfrm>
            <a:off x="2514600" y="4953000"/>
            <a:ext cx="13716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1066800"/>
            <a:ext cx="2438400" cy="1981200"/>
            <a:chOff x="1632" y="912"/>
            <a:chExt cx="1536" cy="1248"/>
          </a:xfrm>
        </p:grpSpPr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1872" y="912"/>
              <a:ext cx="1056" cy="105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4" name="Group 11"/>
            <p:cNvGrpSpPr>
              <a:grpSpLocks/>
            </p:cNvGrpSpPr>
            <p:nvPr/>
          </p:nvGrpSpPr>
          <p:grpSpPr bwMode="auto">
            <a:xfrm>
              <a:off x="1776" y="1008"/>
              <a:ext cx="624" cy="336"/>
              <a:chOff x="1536" y="1056"/>
              <a:chExt cx="624" cy="336"/>
            </a:xfrm>
          </p:grpSpPr>
          <p:pic>
            <p:nvPicPr>
              <p:cNvPr id="9256" name="Picture 12" descr="image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1" t="13251" r="5800" b="18904"/>
              <a:stretch>
                <a:fillRect/>
              </a:stretch>
            </p:blipFill>
            <p:spPr bwMode="auto">
              <a:xfrm>
                <a:off x="1536" y="1056"/>
                <a:ext cx="5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7" name="Text Box 13"/>
              <p:cNvSpPr txBox="1">
                <a:spLocks noChangeArrowheads="1"/>
              </p:cNvSpPr>
              <p:nvPr/>
            </p:nvSpPr>
            <p:spPr bwMode="auto">
              <a:xfrm>
                <a:off x="1760" y="1200"/>
                <a:ext cx="4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1pPr>
                <a:lvl2pPr marL="742950" indent="-28575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2pPr>
                <a:lvl3pPr marL="11430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3pPr>
                <a:lvl4pPr marL="16002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4pPr>
                <a:lvl5pPr marL="20574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i="0">
                    <a:solidFill>
                      <a:schemeClr val="tx1"/>
                    </a:solidFill>
                  </a:rPr>
                  <a:t>Iron</a:t>
                </a:r>
              </a:p>
            </p:txBody>
          </p:sp>
        </p:grpSp>
        <p:pic>
          <p:nvPicPr>
            <p:cNvPr id="9245" name="Picture 14" descr="4elemen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2" t="67741" r="27373" b="6451"/>
            <a:stretch>
              <a:fillRect/>
            </a:stretch>
          </p:blipFill>
          <p:spPr bwMode="auto">
            <a:xfrm>
              <a:off x="1632" y="1488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15" descr="4elemen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" t="38710" r="66988" b="25806"/>
            <a:stretch>
              <a:fillRect/>
            </a:stretch>
          </p:blipFill>
          <p:spPr bwMode="auto">
            <a:xfrm>
              <a:off x="2208" y="1776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16" descr="4elemen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3" t="25807" r="4265" b="35483"/>
            <a:stretch>
              <a:fillRect/>
            </a:stretch>
          </p:blipFill>
          <p:spPr bwMode="auto">
            <a:xfrm>
              <a:off x="2640" y="1440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8" name="Group 17"/>
            <p:cNvGrpSpPr>
              <a:grpSpLocks/>
            </p:cNvGrpSpPr>
            <p:nvPr/>
          </p:nvGrpSpPr>
          <p:grpSpPr bwMode="auto">
            <a:xfrm>
              <a:off x="2448" y="912"/>
              <a:ext cx="576" cy="384"/>
              <a:chOff x="2496" y="1056"/>
              <a:chExt cx="576" cy="384"/>
            </a:xfrm>
          </p:grpSpPr>
          <p:pic>
            <p:nvPicPr>
              <p:cNvPr id="9254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6" t="23206" r="73660" b="32060"/>
              <a:stretch>
                <a:fillRect/>
              </a:stretch>
            </p:blipFill>
            <p:spPr bwMode="auto">
              <a:xfrm>
                <a:off x="2496" y="1091"/>
                <a:ext cx="54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5" name="Text Box 19"/>
              <p:cNvSpPr txBox="1">
                <a:spLocks noChangeArrowheads="1"/>
              </p:cNvSpPr>
              <p:nvPr/>
            </p:nvSpPr>
            <p:spPr bwMode="auto">
              <a:xfrm>
                <a:off x="2640" y="1056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1pPr>
                <a:lvl2pPr marL="742950" indent="-28575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2pPr>
                <a:lvl3pPr marL="11430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3pPr>
                <a:lvl4pPr marL="16002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4pPr>
                <a:lvl5pPr marL="20574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i="0">
                    <a:solidFill>
                      <a:srgbClr val="000000"/>
                    </a:solidFill>
                  </a:rPr>
                  <a:t>Wood</a:t>
                </a:r>
              </a:p>
            </p:txBody>
          </p:sp>
        </p:grpSp>
        <p:sp>
          <p:nvSpPr>
            <p:cNvPr id="9249" name="Line 20"/>
            <p:cNvSpPr>
              <a:spLocks noChangeShapeType="1"/>
            </p:cNvSpPr>
            <p:nvPr/>
          </p:nvSpPr>
          <p:spPr bwMode="auto">
            <a:xfrm>
              <a:off x="2448" y="912"/>
              <a:ext cx="144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21"/>
            <p:cNvSpPr>
              <a:spLocks noChangeShapeType="1"/>
            </p:cNvSpPr>
            <p:nvPr/>
          </p:nvSpPr>
          <p:spPr bwMode="auto">
            <a:xfrm>
              <a:off x="2928" y="1344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22"/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23"/>
            <p:cNvSpPr>
              <a:spLocks noChangeShapeType="1"/>
            </p:cNvSpPr>
            <p:nvPr/>
          </p:nvSpPr>
          <p:spPr bwMode="auto">
            <a:xfrm flipH="1">
              <a:off x="2592" y="1872"/>
              <a:ext cx="96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24"/>
            <p:cNvSpPr>
              <a:spLocks noChangeShapeType="1"/>
            </p:cNvSpPr>
            <p:nvPr/>
          </p:nvSpPr>
          <p:spPr bwMode="auto">
            <a:xfrm flipH="1" flipV="1">
              <a:off x="1968" y="1776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65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6" t="12967" r="8510" b="9230"/>
          <a:stretch>
            <a:fillRect/>
          </a:stretch>
        </p:blipFill>
        <p:spPr bwMode="auto">
          <a:xfrm>
            <a:off x="7789863" y="2590800"/>
            <a:ext cx="1201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2967" r="54256" b="9230"/>
          <a:stretch>
            <a:fillRect/>
          </a:stretch>
        </p:blipFill>
        <p:spPr bwMode="auto">
          <a:xfrm>
            <a:off x="6400800" y="2590800"/>
            <a:ext cx="1389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58" name="Line 34"/>
          <p:cNvSpPr>
            <a:spLocks noChangeShapeType="1"/>
          </p:cNvSpPr>
          <p:nvPr/>
        </p:nvSpPr>
        <p:spPr bwMode="auto">
          <a:xfrm flipH="1">
            <a:off x="2514600" y="1371600"/>
            <a:ext cx="9144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9" name="Line 35"/>
          <p:cNvSpPr>
            <a:spLocks noChangeShapeType="1"/>
          </p:cNvSpPr>
          <p:nvPr/>
        </p:nvSpPr>
        <p:spPr bwMode="auto">
          <a:xfrm flipH="1">
            <a:off x="838200" y="2590800"/>
            <a:ext cx="381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0" name="Line 36"/>
          <p:cNvSpPr>
            <a:spLocks noChangeShapeType="1"/>
          </p:cNvSpPr>
          <p:nvPr/>
        </p:nvSpPr>
        <p:spPr bwMode="auto">
          <a:xfrm>
            <a:off x="3733800" y="5562600"/>
            <a:ext cx="1600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1" name="Line 37"/>
          <p:cNvSpPr>
            <a:spLocks noChangeShapeType="1"/>
          </p:cNvSpPr>
          <p:nvPr/>
        </p:nvSpPr>
        <p:spPr bwMode="auto">
          <a:xfrm flipV="1">
            <a:off x="6248400" y="3962400"/>
            <a:ext cx="13716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2" name="Group 38"/>
          <p:cNvGrpSpPr>
            <a:grpSpLocks/>
          </p:cNvGrpSpPr>
          <p:nvPr/>
        </p:nvGrpSpPr>
        <p:grpSpPr bwMode="auto">
          <a:xfrm>
            <a:off x="3352800" y="762000"/>
            <a:ext cx="2286000" cy="1641475"/>
            <a:chOff x="1968" y="1104"/>
            <a:chExt cx="1440" cy="1034"/>
          </a:xfrm>
        </p:grpSpPr>
        <p:pic>
          <p:nvPicPr>
            <p:cNvPr id="9241" name="Picture 39" descr="96013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6" t="8879" r="2238" b="38785"/>
            <a:stretch>
              <a:fillRect/>
            </a:stretch>
          </p:blipFill>
          <p:spPr bwMode="auto">
            <a:xfrm>
              <a:off x="1968" y="1104"/>
              <a:ext cx="1440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40"/>
            <p:cNvSpPr txBox="1">
              <a:spLocks noChangeArrowheads="1"/>
            </p:cNvSpPr>
            <p:nvPr/>
          </p:nvSpPr>
          <p:spPr bwMode="auto">
            <a:xfrm>
              <a:off x="2640" y="1728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0">
                  <a:solidFill>
                    <a:schemeClr val="tx1"/>
                  </a:solidFill>
                </a:rPr>
                <a:t>Universe</a:t>
              </a:r>
            </a:p>
          </p:txBody>
        </p:sp>
      </p:grpSp>
      <p:sp>
        <p:nvSpPr>
          <p:cNvPr id="154665" name="Line 41"/>
          <p:cNvSpPr>
            <a:spLocks noChangeShapeType="1"/>
          </p:cNvSpPr>
          <p:nvPr/>
        </p:nvSpPr>
        <p:spPr bwMode="auto">
          <a:xfrm>
            <a:off x="990600" y="4343400"/>
            <a:ext cx="19812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42"/>
          <p:cNvSpPr txBox="1">
            <a:spLocks noChangeArrowheads="1"/>
          </p:cNvSpPr>
          <p:nvPr/>
        </p:nvSpPr>
        <p:spPr bwMode="auto">
          <a:xfrm>
            <a:off x="5562600" y="15240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0">
                <a:solidFill>
                  <a:schemeClr val="tx1"/>
                </a:solidFill>
              </a:rPr>
              <a:t>Gravitational</a:t>
            </a:r>
          </a:p>
        </p:txBody>
      </p:sp>
      <p:sp>
        <p:nvSpPr>
          <p:cNvPr id="154667" name="Text Box 43"/>
          <p:cNvSpPr txBox="1">
            <a:spLocks noChangeArrowheads="1"/>
          </p:cNvSpPr>
          <p:nvPr/>
        </p:nvSpPr>
        <p:spPr bwMode="auto">
          <a:xfrm>
            <a:off x="1905000" y="37179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0">
                <a:solidFill>
                  <a:schemeClr val="tx1"/>
                </a:solidFill>
              </a:rPr>
              <a:t>Electromagnetic</a:t>
            </a:r>
          </a:p>
        </p:txBody>
      </p:sp>
      <p:sp>
        <p:nvSpPr>
          <p:cNvPr id="154668" name="Text Box 44"/>
          <p:cNvSpPr txBox="1">
            <a:spLocks noChangeArrowheads="1"/>
          </p:cNvSpPr>
          <p:nvPr/>
        </p:nvSpPr>
        <p:spPr bwMode="auto">
          <a:xfrm>
            <a:off x="4191000" y="44799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chemeClr val="tx1"/>
                </a:solidFill>
              </a:rPr>
              <a:t>Strong</a:t>
            </a:r>
          </a:p>
        </p:txBody>
      </p:sp>
      <p:sp>
        <p:nvSpPr>
          <p:cNvPr id="154669" name="Line 45"/>
          <p:cNvSpPr>
            <a:spLocks noChangeShapeType="1"/>
          </p:cNvSpPr>
          <p:nvPr/>
        </p:nvSpPr>
        <p:spPr bwMode="auto">
          <a:xfrm flipV="1">
            <a:off x="1066800" y="2895600"/>
            <a:ext cx="36576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0" name="Text Box 46"/>
          <p:cNvSpPr txBox="1">
            <a:spLocks noChangeArrowheads="1"/>
          </p:cNvSpPr>
          <p:nvPr/>
        </p:nvSpPr>
        <p:spPr bwMode="auto">
          <a:xfrm>
            <a:off x="4800600" y="2695575"/>
            <a:ext cx="106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0">
                <a:solidFill>
                  <a:schemeClr val="hlink"/>
                </a:solidFill>
                <a:latin typeface="Tahoma" pitchFamily="34" charset="0"/>
              </a:rPr>
              <a:t>Leptons: electron, muon, etc</a:t>
            </a:r>
          </a:p>
        </p:txBody>
      </p:sp>
      <p:sp>
        <p:nvSpPr>
          <p:cNvPr id="154671" name="Oval 47"/>
          <p:cNvSpPr>
            <a:spLocks noChangeArrowheads="1"/>
          </p:cNvSpPr>
          <p:nvPr/>
        </p:nvSpPr>
        <p:spPr bwMode="auto">
          <a:xfrm>
            <a:off x="4343400" y="2057400"/>
            <a:ext cx="50292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72" name="Text Box 48"/>
          <p:cNvSpPr txBox="1">
            <a:spLocks noChangeArrowheads="1"/>
          </p:cNvSpPr>
          <p:nvPr/>
        </p:nvSpPr>
        <p:spPr bwMode="auto">
          <a:xfrm>
            <a:off x="5638800" y="2133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0">
                <a:solidFill>
                  <a:srgbClr val="FF3300"/>
                </a:solidFill>
                <a:latin typeface="Tahoma" pitchFamily="34" charset="0"/>
              </a:rPr>
              <a:t>Current building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altLang="ja-JP" sz="2800" b="1" dirty="0" smtClean="0">
                <a:solidFill>
                  <a:srgbClr val="FF0000"/>
                </a:solidFill>
                <a:ea typeface="ＭＳ Ｐゴシック" pitchFamily="34" charset="-128"/>
              </a:rPr>
              <a:t>Conservation of Charge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The </a:t>
            </a:r>
            <a:r>
              <a:rPr lang="en-US" altLang="ja-JP" sz="2400" i="0">
                <a:solidFill>
                  <a:schemeClr val="hlink"/>
                </a:solidFill>
                <a:ea typeface="ＭＳ Ｐゴシック" pitchFamily="34" charset="-128"/>
              </a:rPr>
              <a:t>net</a:t>
            </a:r>
            <a:r>
              <a:rPr lang="en-US" altLang="ja-JP" sz="2400" i="0">
                <a:solidFill>
                  <a:schemeClr val="tx1"/>
                </a:solidFill>
                <a:ea typeface="ＭＳ Ｐゴシック" pitchFamily="34" charset="-128"/>
              </a:rPr>
              <a:t> electric charge is conserved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 in any physical process.  But …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sz="240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Charge can be transferred from one    object to another.</a:t>
            </a:r>
            <a:endParaRPr lang="en-US" altLang="ja-JP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sz="240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Individual charges can also, in fact, be “destroyed” or “created”, but not </a:t>
            </a:r>
            <a:r>
              <a:rPr lang="en-US" altLang="ja-JP" sz="2400" i="0">
                <a:solidFill>
                  <a:schemeClr val="hlink"/>
                </a:solidFill>
                <a:ea typeface="ＭＳ Ｐゴシック" pitchFamily="34" charset="-128"/>
              </a:rPr>
              <a:t>net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 charges</a:t>
            </a:r>
            <a:endParaRPr lang="en-US" altLang="ja-JP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838200" y="5181600"/>
          <a:ext cx="2603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4" imgW="2603160" imgH="558720" progId="Equation.DSMT4">
                  <p:embed/>
                </p:oleObj>
              </mc:Choice>
              <mc:Fallback>
                <p:oleObj name="Equation" r:id="rId4" imgW="26031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81600"/>
                        <a:ext cx="2603500" cy="5588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657600" y="4953000"/>
            <a:ext cx="2819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Math1" pitchFamily="2" charset="2"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itchFamily="34" charset="-128"/>
                <a:sym typeface="Math1" pitchFamily="2" charset="2"/>
              </a:rPr>
              <a:t>(</a:t>
            </a:r>
            <a:r>
              <a:rPr lang="en-US" altLang="ja-JP" sz="240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ja-JP" sz="2400">
                <a:solidFill>
                  <a:schemeClr val="tx1"/>
                </a:solidFill>
                <a:ea typeface="ＭＳ Ｐゴシック" pitchFamily="34" charset="-128"/>
                <a:sym typeface="Math1" pitchFamily="2" charset="2"/>
              </a:rPr>
              <a:t> annihilation)</a:t>
            </a:r>
          </a:p>
          <a:p>
            <a:pPr>
              <a:spcBef>
                <a:spcPct val="50000"/>
              </a:spcBef>
              <a:buFont typeface="Math1" pitchFamily="2" charset="2"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itchFamily="34" charset="-128"/>
                <a:sym typeface="Math1" pitchFamily="2" charset="2"/>
              </a:rPr>
              <a:t>(</a:t>
            </a:r>
            <a:r>
              <a:rPr lang="en-US" altLang="ja-JP" sz="2400">
                <a:solidFill>
                  <a:schemeClr val="tx1"/>
                </a:solidFill>
                <a:latin typeface="MingLiU" pitchFamily="49" charset="-120"/>
                <a:ea typeface="MingLiU" pitchFamily="49" charset="-120"/>
                <a:sym typeface="Symbol" pitchFamily="18" charset="2"/>
              </a:rPr>
              <a:t></a:t>
            </a:r>
            <a:r>
              <a:rPr lang="en-US" altLang="ja-JP" sz="2400">
                <a:solidFill>
                  <a:schemeClr val="tx1"/>
                </a:solidFill>
                <a:ea typeface="ＭＳ Ｐゴシック" pitchFamily="34" charset="-128"/>
                <a:sym typeface="Math1" pitchFamily="2" charset="2"/>
              </a:rPr>
              <a:t> pair production)</a:t>
            </a:r>
            <a:endParaRPr lang="en-US" altLang="ja-JP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057" name="Picture 8" descr="pai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3593" r="3691" b="4755"/>
          <a:stretch>
            <a:fillRect/>
          </a:stretch>
        </p:blipFill>
        <p:spPr bwMode="auto">
          <a:xfrm>
            <a:off x="6553200" y="1981200"/>
            <a:ext cx="1752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838200" y="2819400"/>
          <a:ext cx="3749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7" imgW="1981080" imgH="482400" progId="Equation.DSMT4">
                  <p:embed/>
                </p:oleObj>
              </mc:Choice>
              <mc:Fallback>
                <p:oleObj name="Equation" r:id="rId7" imgW="1981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3749675" cy="9144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Autofit/>
          </a:bodyPr>
          <a:lstStyle/>
          <a:p>
            <a:r>
              <a:rPr lang="en-US" altLang="ja-JP" sz="3000" b="1" dirty="0" smtClean="0">
                <a:solidFill>
                  <a:srgbClr val="FF0000"/>
                </a:solidFill>
                <a:ea typeface="ＭＳ Ｐゴシック" pitchFamily="34" charset="-128"/>
              </a:rPr>
              <a:t>Coulomb’s Law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38200"/>
            <a:ext cx="7772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2400" dirty="0" smtClean="0">
                <a:ea typeface="ＭＳ Ｐゴシック" pitchFamily="34" charset="-128"/>
              </a:rPr>
              <a:t>Charges with the </a:t>
            </a:r>
            <a:r>
              <a:rPr lang="en-US" altLang="ja-JP" sz="2400" dirty="0" smtClean="0">
                <a:solidFill>
                  <a:srgbClr val="0000FF"/>
                </a:solidFill>
                <a:ea typeface="ＭＳ Ｐゴシック" pitchFamily="34" charset="-128"/>
              </a:rPr>
              <a:t>same sign </a:t>
            </a:r>
            <a:r>
              <a:rPr lang="en-US" altLang="ja-JP" sz="2400" dirty="0" smtClean="0">
                <a:ea typeface="ＭＳ Ｐゴシック" pitchFamily="34" charset="-128"/>
              </a:rPr>
              <a:t>repel each other, and charges with </a:t>
            </a:r>
            <a:r>
              <a:rPr lang="en-US" altLang="ja-JP" sz="2400" dirty="0" smtClean="0">
                <a:solidFill>
                  <a:srgbClr val="0000FF"/>
                </a:solidFill>
                <a:ea typeface="ＭＳ Ｐゴシック" pitchFamily="34" charset="-128"/>
              </a:rPr>
              <a:t>opposite signs </a:t>
            </a:r>
            <a:r>
              <a:rPr lang="en-US" altLang="ja-JP" sz="2400" dirty="0" smtClean="0">
                <a:ea typeface="ＭＳ Ｐゴシック" pitchFamily="34" charset="-128"/>
              </a:rPr>
              <a:t>attract each other.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The electrostatic force between two particles is </a:t>
            </a:r>
            <a:r>
              <a:rPr lang="en-US" altLang="ja-JP" sz="2400" dirty="0" smtClean="0">
                <a:solidFill>
                  <a:srgbClr val="0000FF"/>
                </a:solidFill>
                <a:ea typeface="ＭＳ Ｐゴシック" pitchFamily="34" charset="-128"/>
              </a:rPr>
              <a:t>proportional</a:t>
            </a:r>
            <a:r>
              <a:rPr lang="en-US" altLang="ja-JP" sz="2400" dirty="0" smtClean="0">
                <a:ea typeface="ＭＳ Ｐゴシック" pitchFamily="34" charset="-128"/>
              </a:rPr>
              <a:t> to the amount of electric charge that each possesses and is </a:t>
            </a:r>
            <a:r>
              <a:rPr lang="en-US" altLang="ja-JP" sz="2400" dirty="0" smtClean="0">
                <a:solidFill>
                  <a:srgbClr val="0000FF"/>
                </a:solidFill>
                <a:ea typeface="ＭＳ Ｐゴシック" pitchFamily="34" charset="-128"/>
              </a:rPr>
              <a:t>inversely proportional </a:t>
            </a:r>
            <a:r>
              <a:rPr lang="en-US" altLang="ja-JP" sz="2400" dirty="0" smtClean="0">
                <a:ea typeface="ＭＳ Ｐゴシック" pitchFamily="34" charset="-128"/>
              </a:rPr>
              <a:t>to the distance between the two squared.</a:t>
            </a: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828800" y="3505200"/>
          <a:ext cx="19383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" name="Equation" r:id="rId4" imgW="850680" imgH="393480" progId="Equation.DSMT4">
                  <p:embed/>
                </p:oleObj>
              </mc:Choice>
              <mc:Fallback>
                <p:oleObj name="Equation" r:id="rId4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938338" cy="9906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5"/>
          <p:cNvGrpSpPr>
            <a:grpSpLocks/>
          </p:cNvGrpSpPr>
          <p:nvPr/>
        </p:nvGrpSpPr>
        <p:grpSpPr bwMode="auto">
          <a:xfrm>
            <a:off x="5486400" y="3505200"/>
            <a:ext cx="1952625" cy="1082675"/>
            <a:chOff x="3532" y="3184"/>
            <a:chExt cx="1230" cy="682"/>
          </a:xfrm>
        </p:grpSpPr>
        <p:sp>
          <p:nvSpPr>
            <p:cNvPr id="3089" name="Text Box 6"/>
            <p:cNvSpPr txBox="1">
              <a:spLocks noChangeArrowheads="1"/>
            </p:cNvSpPr>
            <p:nvPr/>
          </p:nvSpPr>
          <p:spPr bwMode="auto">
            <a:xfrm>
              <a:off x="3532" y="318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400" b="0">
                  <a:solidFill>
                    <a:schemeClr val="tx1"/>
                  </a:solidFill>
                  <a:ea typeface="ＭＳ Ｐゴシック" pitchFamily="34" charset="-128"/>
                </a:rPr>
                <a:t>q</a:t>
              </a:r>
              <a:r>
                <a:rPr lang="en-US" altLang="ja-JP" sz="2400" b="0" baseline="-25000">
                  <a:solidFill>
                    <a:schemeClr val="tx1"/>
                  </a:solidFill>
                  <a:ea typeface="ＭＳ Ｐゴシック" pitchFamily="34" charset="-128"/>
                </a:rPr>
                <a:t>1</a:t>
              </a:r>
              <a:endParaRPr lang="en-US" altLang="ja-JP" sz="2400" b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3090" name="Text Box 7"/>
            <p:cNvSpPr txBox="1">
              <a:spLocks noChangeArrowheads="1"/>
            </p:cNvSpPr>
            <p:nvPr/>
          </p:nvSpPr>
          <p:spPr bwMode="auto">
            <a:xfrm>
              <a:off x="4486" y="3196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400" b="0">
                  <a:solidFill>
                    <a:schemeClr val="tx1"/>
                  </a:solidFill>
                  <a:ea typeface="ＭＳ Ｐゴシック" pitchFamily="34" charset="-128"/>
                </a:rPr>
                <a:t>q</a:t>
              </a:r>
              <a:r>
                <a:rPr lang="en-US" altLang="ja-JP" sz="2400" b="0" baseline="-25000">
                  <a:solidFill>
                    <a:schemeClr val="tx1"/>
                  </a:solidFill>
                  <a:ea typeface="ＭＳ Ｐゴシック" pitchFamily="34" charset="-128"/>
                </a:rPr>
                <a:t>2</a:t>
              </a:r>
              <a:endParaRPr lang="en-US" altLang="ja-JP" sz="2400" b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3091" name="Oval 8"/>
            <p:cNvSpPr>
              <a:spLocks noChangeArrowheads="1"/>
            </p:cNvSpPr>
            <p:nvPr/>
          </p:nvSpPr>
          <p:spPr bwMode="auto">
            <a:xfrm>
              <a:off x="3600" y="35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Oval 9"/>
            <p:cNvSpPr>
              <a:spLocks noChangeArrowheads="1"/>
            </p:cNvSpPr>
            <p:nvPr/>
          </p:nvSpPr>
          <p:spPr bwMode="auto">
            <a:xfrm>
              <a:off x="4560" y="35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10"/>
            <p:cNvSpPr>
              <a:spLocks noChangeShapeType="1"/>
            </p:cNvSpPr>
            <p:nvPr/>
          </p:nvSpPr>
          <p:spPr bwMode="auto">
            <a:xfrm>
              <a:off x="3648" y="35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11"/>
            <p:cNvSpPr txBox="1">
              <a:spLocks noChangeArrowheads="1"/>
            </p:cNvSpPr>
            <p:nvPr/>
          </p:nvSpPr>
          <p:spPr bwMode="auto">
            <a:xfrm>
              <a:off x="4070" y="3578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400" b="0">
                  <a:solidFill>
                    <a:schemeClr val="tx1"/>
                  </a:solidFill>
                  <a:ea typeface="ＭＳ Ｐゴシック" pitchFamily="34" charset="-128"/>
                </a:rPr>
                <a:t>r</a:t>
              </a:r>
            </a:p>
          </p:txBody>
        </p:sp>
      </p:grp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905000" y="3962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tx1"/>
                </a:solidFill>
                <a:ea typeface="ＭＳ Ｐゴシック" pitchFamily="34" charset="-128"/>
              </a:rPr>
              <a:t>1,2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2895600" y="4191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tx1"/>
                </a:solidFill>
                <a:ea typeface="ＭＳ Ｐゴシック" pitchFamily="34" charset="-128"/>
              </a:rPr>
              <a:t>1,2</a:t>
            </a: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3733800" y="5105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>
              <a:ea typeface="ＭＳ Ｐゴシック" pitchFamily="34" charset="-128"/>
            </a:endParaRPr>
          </a:p>
        </p:txBody>
      </p:sp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0" y="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" name="Equation" r:id="rId6" imgW="914400" imgH="179640" progId="Equation.DSMT4">
                  <p:embed/>
                </p:oleObj>
              </mc:Choice>
              <mc:Fallback>
                <p:oleObj name="Equation" r:id="rId6" imgW="914400" imgH="179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5638800" y="3124200"/>
          <a:ext cx="1327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" name="Equation" r:id="rId8" imgW="533160" imgH="253800" progId="Equation.DSMT4">
                  <p:embed/>
                </p:oleObj>
              </mc:Choice>
              <mc:Fallback>
                <p:oleObj name="Equation" r:id="rId8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13271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4" name="Group 17"/>
          <p:cNvGrpSpPr>
            <a:grpSpLocks/>
          </p:cNvGrpSpPr>
          <p:nvPr/>
        </p:nvGrpSpPr>
        <p:grpSpPr bwMode="auto">
          <a:xfrm>
            <a:off x="1981200" y="5105400"/>
            <a:ext cx="5421313" cy="1509713"/>
            <a:chOff x="953" y="2784"/>
            <a:chExt cx="3575" cy="1102"/>
          </a:xfrm>
        </p:grpSpPr>
        <p:graphicFrame>
          <p:nvGraphicFramePr>
            <p:cNvPr id="3077" name="Object 18"/>
            <p:cNvGraphicFramePr>
              <a:graphicFrameLocks noChangeAspect="1"/>
            </p:cNvGraphicFramePr>
            <p:nvPr/>
          </p:nvGraphicFramePr>
          <p:xfrm>
            <a:off x="1032" y="2784"/>
            <a:ext cx="3336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7" name="Equation" r:id="rId10" imgW="5295600" imgH="1041120" progId="Equation.3">
                    <p:embed/>
                  </p:oleObj>
                </mc:Choice>
                <mc:Fallback>
                  <p:oleObj name="Equation" r:id="rId10" imgW="5295600" imgH="1041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784"/>
                          <a:ext cx="3336" cy="656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953" y="3552"/>
              <a:ext cx="3575" cy="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400" b="0" i="0">
                  <a:solidFill>
                    <a:schemeClr val="tx1"/>
                  </a:solidFill>
                  <a:ea typeface="ＭＳ Ｐゴシック" pitchFamily="34" charset="-128"/>
                </a:rPr>
                <a:t>where </a:t>
              </a:r>
              <a:r>
                <a:rPr lang="en-US" altLang="ja-JP" sz="2400" b="0" i="0">
                  <a:solidFill>
                    <a:schemeClr val="tx1"/>
                  </a:solidFill>
                  <a:latin typeface="Symbol" pitchFamily="18" charset="2"/>
                  <a:ea typeface="ＭＳ Ｐゴシック" pitchFamily="34" charset="-128"/>
                </a:rPr>
                <a:t>e</a:t>
              </a:r>
              <a:r>
                <a:rPr lang="en-US" altLang="ja-JP" sz="2400" b="0" i="0" baseline="-25000">
                  <a:solidFill>
                    <a:schemeClr val="tx1"/>
                  </a:solidFill>
                  <a:latin typeface="Symbol" pitchFamily="18" charset="2"/>
                  <a:ea typeface="ＭＳ Ｐゴシック" pitchFamily="34" charset="-128"/>
                </a:rPr>
                <a:t>0 </a:t>
              </a:r>
              <a:r>
                <a:rPr lang="en-US" altLang="ja-JP" sz="2400" b="0" i="0">
                  <a:solidFill>
                    <a:schemeClr val="tx1"/>
                  </a:solidFill>
                  <a:ea typeface="ＭＳ Ｐゴシック" pitchFamily="34" charset="-128"/>
                </a:rPr>
                <a:t>is called the permittivity constant.</a:t>
              </a:r>
            </a:p>
          </p:txBody>
        </p:sp>
      </p:grpSp>
      <p:sp>
        <p:nvSpPr>
          <p:cNvPr id="3085" name="Text Box 20"/>
          <p:cNvSpPr txBox="1">
            <a:spLocks noChangeArrowheads="1"/>
          </p:cNvSpPr>
          <p:nvPr/>
        </p:nvSpPr>
        <p:spPr bwMode="auto">
          <a:xfrm>
            <a:off x="838200" y="4648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400" i="0" dirty="0">
                <a:solidFill>
                  <a:schemeClr val="tx1"/>
                </a:solidFill>
                <a:ea typeface="ＭＳ Ｐゴシック" pitchFamily="34" charset="-128"/>
              </a:rPr>
              <a:t>   </a:t>
            </a:r>
            <a:r>
              <a:rPr lang="en-US" altLang="ja-JP" sz="2400" i="0" dirty="0">
                <a:solidFill>
                  <a:schemeClr val="tx1"/>
                </a:solidFill>
                <a:ea typeface="ＭＳ Ｐゴシック" pitchFamily="34" charset="-128"/>
              </a:rPr>
              <a:t>Coulomb constant:</a:t>
            </a:r>
          </a:p>
        </p:txBody>
      </p:sp>
      <p:sp>
        <p:nvSpPr>
          <p:cNvPr id="3086" name="Text Box 21"/>
          <p:cNvSpPr txBox="1">
            <a:spLocks noChangeArrowheads="1"/>
          </p:cNvSpPr>
          <p:nvPr/>
        </p:nvSpPr>
        <p:spPr bwMode="auto">
          <a:xfrm>
            <a:off x="3352800" y="3962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tx1"/>
                </a:solidFill>
                <a:ea typeface="ＭＳ Ｐゴシック" pitchFamily="34" charset="-128"/>
              </a:rPr>
              <a:t>1,2</a:t>
            </a: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4114800" y="3657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chemeClr val="hlink"/>
                </a:solidFill>
                <a:ea typeface="ＭＳ Ｐゴシック" pitchFamily="34" charset="-128"/>
              </a:rPr>
              <a:t>by 1 on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ja-JP" sz="2800" b="1" i="1" dirty="0" smtClean="0">
                <a:solidFill>
                  <a:schemeClr val="accent1"/>
                </a:solidFill>
                <a:ea typeface="ＭＳ Ｐゴシック" pitchFamily="34" charset="-128"/>
              </a:rPr>
              <a:t>Exercise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838200"/>
            <a:ext cx="60848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63" tIns="49988" rIns="101763" bIns="49988"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One known charge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1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=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&gt; 0 and the other unknown positive charge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2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&gt; 0 are held fixed at a separation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d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=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R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as shown. 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Another (non-zero) charge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3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is introduced somewhere along the line connecting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1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 and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2</a:t>
            </a:r>
            <a:r>
              <a:rPr lang="en-US" altLang="ja-JP" sz="2000" i="0" dirty="0">
                <a:solidFill>
                  <a:schemeClr val="accent1"/>
                </a:solidFill>
                <a:ea typeface="ＭＳ Ｐゴシック" pitchFamily="34" charset="-128"/>
              </a:rPr>
              <a:t>.</a:t>
            </a:r>
          </a:p>
          <a:p>
            <a:pPr marL="628650" lvl="1" indent="-228600">
              <a:spcBef>
                <a:spcPct val="20000"/>
              </a:spcBef>
              <a:buFontTx/>
              <a:buChar char="–"/>
            </a:pPr>
            <a:r>
              <a:rPr lang="en-US" altLang="ja-JP" sz="2000" i="0" dirty="0">
                <a:solidFill>
                  <a:schemeClr val="bg1"/>
                </a:solidFill>
                <a:ea typeface="ＭＳ Ｐゴシック" pitchFamily="34" charset="-128"/>
              </a:rPr>
              <a:t>Which of the following statements is true?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57200" y="3352800"/>
            <a:ext cx="8229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443" tIns="56217" rIns="114443" bIns="56217">
            <a:spAutoFit/>
          </a:bodyPr>
          <a:lstStyle/>
          <a:p>
            <a:pPr marL="457200" indent="-457200" defTabSz="1028700">
              <a:lnSpc>
                <a:spcPct val="90000"/>
              </a:lnSpc>
            </a:pP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1. The force on </a:t>
            </a:r>
            <a:r>
              <a:rPr lang="en-US" altLang="ja-JP" sz="200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>
                <a:solidFill>
                  <a:schemeClr val="accent1"/>
                </a:solidFill>
                <a:ea typeface="ＭＳ Ｐゴシック" pitchFamily="34" charset="-128"/>
              </a:rPr>
              <a:t>3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 can be zero only if </a:t>
            </a:r>
            <a:r>
              <a:rPr lang="en-US" altLang="ja-JP" sz="200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>
                <a:solidFill>
                  <a:schemeClr val="accent1"/>
                </a:solidFill>
                <a:ea typeface="ＭＳ Ｐゴシック" pitchFamily="34" charset="-128"/>
              </a:rPr>
              <a:t>3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 is placed to the left of </a:t>
            </a:r>
            <a:r>
              <a:rPr lang="en-US" altLang="ja-JP" sz="2000">
                <a:solidFill>
                  <a:schemeClr val="bg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>
                <a:solidFill>
                  <a:schemeClr val="bg1"/>
                </a:solidFill>
                <a:ea typeface="ＭＳ Ｐゴシック" pitchFamily="34" charset="-128"/>
              </a:rPr>
              <a:t>1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57200" y="5105400"/>
            <a:ext cx="7696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443" tIns="56217" rIns="114443" bIns="56217">
            <a:spAutoFit/>
          </a:bodyPr>
          <a:lstStyle/>
          <a:p>
            <a:pPr defTabSz="1028700">
              <a:lnSpc>
                <a:spcPct val="90000"/>
              </a:lnSpc>
            </a:pP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5. The force on </a:t>
            </a:r>
            <a:r>
              <a:rPr lang="en-US" altLang="ja-JP" sz="200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>
                <a:solidFill>
                  <a:schemeClr val="accent1"/>
                </a:solidFill>
                <a:ea typeface="ＭＳ Ｐゴシック" pitchFamily="34" charset="-128"/>
              </a:rPr>
              <a:t>3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 can never be zero, no matter what the (non-zero!) charge </a:t>
            </a:r>
            <a:r>
              <a:rPr lang="en-US" altLang="ja-JP" sz="200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>
                <a:solidFill>
                  <a:schemeClr val="accent1"/>
                </a:solidFill>
                <a:ea typeface="ＭＳ Ｐゴシック" pitchFamily="34" charset="-128"/>
              </a:rPr>
              <a:t>3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 is.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57200" y="38100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2. The force on </a:t>
            </a:r>
            <a:r>
              <a:rPr lang="en-US" altLang="ja-JP" sz="2000">
                <a:solidFill>
                  <a:schemeClr val="tx1"/>
                </a:solidFill>
                <a:ea typeface="ＭＳ Ｐゴシック" pitchFamily="34" charset="-128"/>
              </a:rPr>
              <a:t>Q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3 can be zero only if </a:t>
            </a:r>
            <a:r>
              <a:rPr lang="en-US" altLang="ja-JP" sz="2000">
                <a:solidFill>
                  <a:schemeClr val="tx1"/>
                </a:solidFill>
                <a:ea typeface="ＭＳ Ｐゴシック" pitchFamily="34" charset="-128"/>
              </a:rPr>
              <a:t>Q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3 is placed between </a:t>
            </a:r>
            <a:r>
              <a:rPr lang="en-US" altLang="ja-JP" sz="2000">
                <a:solidFill>
                  <a:schemeClr val="tx1"/>
                </a:solidFill>
                <a:ea typeface="ＭＳ Ｐゴシック" pitchFamily="34" charset="-128"/>
              </a:rPr>
              <a:t>Q1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 and </a:t>
            </a:r>
            <a:r>
              <a:rPr lang="en-US" altLang="ja-JP" sz="2000">
                <a:solidFill>
                  <a:schemeClr val="tx1"/>
                </a:solidFill>
                <a:ea typeface="ＭＳ Ｐゴシック" pitchFamily="34" charset="-128"/>
              </a:rPr>
              <a:t>Q2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57200" y="4191000"/>
            <a:ext cx="673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i="0">
                <a:solidFill>
                  <a:schemeClr val="tx1"/>
                </a:solidFill>
                <a:ea typeface="ＭＳ Ｐゴシック" pitchFamily="34" charset="-128"/>
              </a:rPr>
              <a:t>3. The answer to above depends on the sign of </a:t>
            </a:r>
            <a:r>
              <a:rPr lang="en-US" altLang="ja-JP" sz="200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>
                <a:solidFill>
                  <a:schemeClr val="accent1"/>
                </a:solidFill>
                <a:ea typeface="ＭＳ Ｐゴシック" pitchFamily="34" charset="-128"/>
              </a:rPr>
              <a:t>3</a:t>
            </a:r>
            <a:r>
              <a:rPr lang="en-US" altLang="ja-JP" sz="2000" i="0" baseline="-25000">
                <a:solidFill>
                  <a:schemeClr val="tx2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57200" y="4649788"/>
            <a:ext cx="7124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i="0" dirty="0">
                <a:solidFill>
                  <a:schemeClr val="tx1"/>
                </a:solidFill>
                <a:ea typeface="ＭＳ Ｐゴシック" pitchFamily="34" charset="-128"/>
              </a:rPr>
              <a:t>4. The answer to above depends on the magnitudes of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1 </a:t>
            </a:r>
            <a:r>
              <a:rPr lang="en-US" altLang="ja-JP" sz="2000" i="0" dirty="0">
                <a:solidFill>
                  <a:schemeClr val="tx1"/>
                </a:solidFill>
                <a:ea typeface="ＭＳ Ｐゴシック" pitchFamily="34" charset="-128"/>
              </a:rPr>
              <a:t>and</a:t>
            </a:r>
            <a:r>
              <a:rPr lang="en-US" altLang="ja-JP" sz="2000" i="0" baseline="-250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>
                <a:solidFill>
                  <a:schemeClr val="accent1"/>
                </a:solidFill>
                <a:ea typeface="ＭＳ Ｐゴシック" pitchFamily="34" charset="-128"/>
              </a:rPr>
              <a:t>Q</a:t>
            </a:r>
            <a:r>
              <a:rPr lang="en-US" altLang="ja-JP" sz="2000" i="0" baseline="-25000" dirty="0">
                <a:solidFill>
                  <a:schemeClr val="accent1"/>
                </a:solidFill>
                <a:ea typeface="ＭＳ Ｐゴシック" pitchFamily="34" charset="-128"/>
              </a:rPr>
              <a:t>2 </a:t>
            </a:r>
            <a:r>
              <a:rPr lang="en-US" altLang="ja-JP" sz="2000" i="0" baseline="-25000" dirty="0">
                <a:solidFill>
                  <a:schemeClr val="tx2"/>
                </a:solidFill>
                <a:ea typeface="ＭＳ Ｐゴシック" pitchFamily="34" charset="-128"/>
              </a:rPr>
              <a:t>.</a:t>
            </a:r>
          </a:p>
        </p:txBody>
      </p:sp>
      <p:grpSp>
        <p:nvGrpSpPr>
          <p:cNvPr id="11273" name="Group 10"/>
          <p:cNvGrpSpPr>
            <a:grpSpLocks/>
          </p:cNvGrpSpPr>
          <p:nvPr/>
        </p:nvGrpSpPr>
        <p:grpSpPr bwMode="auto">
          <a:xfrm>
            <a:off x="6324600" y="1752600"/>
            <a:ext cx="2819400" cy="914400"/>
            <a:chOff x="6324600" y="1752600"/>
            <a:chExt cx="2819400" cy="914400"/>
          </a:xfrm>
        </p:grpSpPr>
        <p:pic>
          <p:nvPicPr>
            <p:cNvPr id="11274" name="Picture 7" descr="untitle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" t="2136" r="61261" b="76501"/>
            <a:stretch>
              <a:fillRect/>
            </a:stretch>
          </p:blipFill>
          <p:spPr bwMode="auto">
            <a:xfrm>
              <a:off x="6324600" y="1905000"/>
              <a:ext cx="2819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6858000" y="1752600"/>
              <a:ext cx="381000" cy="3048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73063"/>
          </a:xfrm>
        </p:spPr>
        <p:txBody>
          <a:bodyPr>
            <a:noAutofit/>
          </a:bodyPr>
          <a:lstStyle/>
          <a:p>
            <a:r>
              <a:rPr lang="en-US" altLang="ja-JP" sz="3000" b="1" dirty="0" smtClean="0">
                <a:solidFill>
                  <a:srgbClr val="FF0000"/>
                </a:solidFill>
                <a:ea typeface="ＭＳ Ｐゴシック" pitchFamily="34" charset="-128"/>
              </a:rPr>
              <a:t>Conductor vs. Insulator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0010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2800" smtClean="0">
                <a:solidFill>
                  <a:schemeClr val="hlink"/>
                </a:solidFill>
                <a:ea typeface="ＭＳ Ｐゴシック" pitchFamily="34" charset="-128"/>
              </a:rPr>
              <a:t>Conductors</a:t>
            </a:r>
            <a:r>
              <a:rPr lang="en-US" altLang="ja-JP" sz="2800" smtClean="0">
                <a:ea typeface="ＭＳ Ｐゴシック" pitchFamily="34" charset="-128"/>
              </a:rPr>
              <a:t>: material in which electric charges can move around “freely”</a:t>
            </a:r>
          </a:p>
          <a:p>
            <a:pPr lvl="1"/>
            <a:r>
              <a:rPr lang="en-US" altLang="ja-JP" sz="2400" smtClean="0">
                <a:ea typeface="ＭＳ Ｐゴシック" pitchFamily="34" charset="-128"/>
              </a:rPr>
              <a:t>Metals, tap water, human body, …</a:t>
            </a:r>
          </a:p>
          <a:p>
            <a:r>
              <a:rPr lang="en-US" altLang="ja-JP" sz="2800" smtClean="0">
                <a:solidFill>
                  <a:schemeClr val="hlink"/>
                </a:solidFill>
                <a:ea typeface="ＭＳ Ｐゴシック" pitchFamily="34" charset="-128"/>
              </a:rPr>
              <a:t>Insulators</a:t>
            </a:r>
            <a:r>
              <a:rPr lang="en-US" altLang="ja-JP" sz="2800" smtClean="0">
                <a:ea typeface="ＭＳ Ｐゴシック" pitchFamily="34" charset="-128"/>
              </a:rPr>
              <a:t>: material in which electric charges are “frozen” in place</a:t>
            </a:r>
          </a:p>
          <a:p>
            <a:pPr lvl="1"/>
            <a:r>
              <a:rPr lang="en-US" altLang="ja-JP" sz="2400" smtClean="0">
                <a:ea typeface="ＭＳ Ｐゴシック" pitchFamily="34" charset="-128"/>
              </a:rPr>
              <a:t>Air, glass, plastic, …</a:t>
            </a:r>
          </a:p>
          <a:p>
            <a:r>
              <a:rPr lang="en-US" altLang="ja-JP" sz="2800" smtClean="0">
                <a:solidFill>
                  <a:schemeClr val="hlink"/>
                </a:solidFill>
                <a:ea typeface="ＭＳ Ｐゴシック" pitchFamily="34" charset="-128"/>
              </a:rPr>
              <a:t>Semi-conductor</a:t>
            </a:r>
            <a:r>
              <a:rPr lang="en-US" altLang="ja-JP" sz="2800" smtClean="0">
                <a:ea typeface="ＭＳ Ｐゴシック" pitchFamily="34" charset="-128"/>
              </a:rPr>
              <a:t>: material in which electric charges can move around but </a:t>
            </a:r>
            <a:r>
              <a:rPr lang="en-US" altLang="ja-JP" sz="2800" i="1" smtClean="0">
                <a:ea typeface="ＭＳ Ｐゴシック" pitchFamily="34" charset="-128"/>
              </a:rPr>
              <a:t>not</a:t>
            </a:r>
            <a:r>
              <a:rPr lang="en-US" altLang="ja-JP" sz="2800" smtClean="0">
                <a:ea typeface="ＭＳ Ｐゴシック" pitchFamily="34" charset="-128"/>
              </a:rPr>
              <a:t> as freely as in conductors</a:t>
            </a:r>
          </a:p>
          <a:p>
            <a:pPr lvl="1"/>
            <a:r>
              <a:rPr lang="en-US" altLang="ja-JP" sz="2400" smtClean="0">
                <a:ea typeface="ＭＳ Ｐゴシック" pitchFamily="34" charset="-128"/>
              </a:rPr>
              <a:t>Silicon, germanium, …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553200" y="1981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bg1"/>
                </a:solidFill>
                <a:ea typeface="ＭＳ Ｐゴシック" pitchFamily="34" charset="-128"/>
              </a:rPr>
              <a:t>Cu  10</a:t>
            </a:r>
            <a:r>
              <a:rPr lang="en-US" altLang="ja-JP" sz="2400" baseline="30000">
                <a:solidFill>
                  <a:schemeClr val="bg1"/>
                </a:solidFill>
                <a:ea typeface="ＭＳ Ｐゴシック" pitchFamily="34" charset="-128"/>
              </a:rPr>
              <a:t>29</a:t>
            </a:r>
            <a:r>
              <a:rPr lang="en-US" altLang="ja-JP" sz="2400">
                <a:solidFill>
                  <a:schemeClr val="bg1"/>
                </a:solidFill>
                <a:ea typeface="ＭＳ Ｐゴシック" pitchFamily="34" charset="-128"/>
              </a:rPr>
              <a:t> / m</a:t>
            </a:r>
            <a:r>
              <a:rPr lang="en-US" altLang="ja-JP" sz="2400" baseline="30000">
                <a:solidFill>
                  <a:schemeClr val="bg1"/>
                </a:solidFill>
                <a:ea typeface="ＭＳ Ｐゴシック" pitchFamily="34" charset="-128"/>
              </a:rPr>
              <a:t>3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056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bg1"/>
                </a:solidFill>
                <a:ea typeface="ＭＳ Ｐゴシック" pitchFamily="34" charset="-128"/>
              </a:rPr>
              <a:t>Ge  10</a:t>
            </a:r>
            <a:r>
              <a:rPr lang="en-US" altLang="ja-JP" sz="2400" baseline="30000">
                <a:solidFill>
                  <a:schemeClr val="bg1"/>
                </a:solidFill>
                <a:ea typeface="ＭＳ Ｐゴシック" pitchFamily="34" charset="-128"/>
              </a:rPr>
              <a:t>19</a:t>
            </a:r>
            <a:r>
              <a:rPr lang="en-US" altLang="ja-JP" sz="2400">
                <a:solidFill>
                  <a:schemeClr val="bg1"/>
                </a:solidFill>
                <a:ea typeface="ＭＳ Ｐゴシック" pitchFamily="34" charset="-128"/>
              </a:rPr>
              <a:t> / m</a:t>
            </a:r>
            <a:r>
              <a:rPr lang="en-US" altLang="ja-JP" sz="2400" baseline="30000">
                <a:solidFill>
                  <a:schemeClr val="bg1"/>
                </a:solidFill>
                <a:ea typeface="ＭＳ Ｐゴシック" pitchFamily="34" charset="-128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10FA39-F7BD-4306-9AA3-5EA8A66DE7C3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639762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sz="2800" smtClean="0"/>
              <a:t>5 A 04 Conductors and insulators</a:t>
            </a:r>
          </a:p>
        </p:txBody>
      </p:sp>
      <p:pic>
        <p:nvPicPr>
          <p:cNvPr id="26630" name="Picture 5" descr="5A-04_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1752600" y="1066800"/>
            <a:ext cx="56578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The difference between conductors and insulators</a:t>
            </a: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3276600" y="1295400"/>
            <a:ext cx="1905000" cy="1143000"/>
          </a:xfrm>
          <a:prstGeom prst="wedgeEllipseCallout">
            <a:avLst>
              <a:gd name="adj1" fmla="val -109583"/>
              <a:gd name="adj2" fmla="val 125972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1600" b="1">
                <a:solidFill>
                  <a:srgbClr val="669900"/>
                </a:solidFill>
                <a:ea typeface="宋体" pitchFamily="2" charset="-122"/>
              </a:rPr>
              <a:t>What happens to the balls</a:t>
            </a:r>
            <a:r>
              <a:rPr lang="en-US" altLang="zh-CN" sz="1600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9100" y="2852737"/>
            <a:ext cx="4457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Are the two spheres conductors or insulators? </a:t>
            </a:r>
          </a:p>
          <a:p>
            <a:endParaRPr lang="en-US" dirty="0"/>
          </a:p>
          <a:p>
            <a:r>
              <a:rPr lang="en-US" sz="3000" dirty="0" smtClean="0"/>
              <a:t>A: conductors</a:t>
            </a:r>
          </a:p>
          <a:p>
            <a:r>
              <a:rPr lang="en-US" sz="3000" dirty="0" smtClean="0"/>
              <a:t>B: insulators.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07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293138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30"/>
          <p:cNvSpPr txBox="1">
            <a:spLocks noChangeArrowheads="1"/>
          </p:cNvSpPr>
          <p:nvPr/>
        </p:nvSpPr>
        <p:spPr bwMode="auto">
          <a:xfrm>
            <a:off x="3224784" y="228600"/>
            <a:ext cx="518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0" i="0" dirty="0">
                <a:solidFill>
                  <a:schemeClr val="tx1"/>
                </a:solidFill>
                <a:ea typeface="ＭＳ Ｐゴシック" pitchFamily="34" charset="-128"/>
              </a:rPr>
              <a:t>friction can cause </a:t>
            </a:r>
            <a:r>
              <a:rPr lang="en-US" altLang="ja-JP" sz="2400" dirty="0">
                <a:solidFill>
                  <a:schemeClr val="hlink"/>
                </a:solidFill>
                <a:ea typeface="ＭＳ Ｐゴシック" pitchFamily="34" charset="-128"/>
              </a:rPr>
              <a:t>electrons</a:t>
            </a:r>
            <a:r>
              <a:rPr lang="en-US" altLang="ja-JP" sz="2400" b="0" i="0" dirty="0">
                <a:solidFill>
                  <a:schemeClr val="tx1"/>
                </a:solidFill>
                <a:ea typeface="ＭＳ Ｐゴシック" pitchFamily="34" charset="-128"/>
              </a:rPr>
              <a:t> to move from one object to another.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r="72025" b="60760"/>
          <a:stretch>
            <a:fillRect/>
          </a:stretch>
        </p:blipFill>
        <p:spPr bwMode="auto">
          <a:xfrm>
            <a:off x="6781800" y="1847088"/>
            <a:ext cx="21272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erm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28" y="1542288"/>
            <a:ext cx="2428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16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3" t="9447" r="27777" b="5760"/>
          <a:stretch>
            <a:fillRect/>
          </a:stretch>
        </p:blipFill>
        <p:spPr bwMode="auto">
          <a:xfrm>
            <a:off x="3691128" y="4517263"/>
            <a:ext cx="25908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1287</Words>
  <Application>Microsoft Office PowerPoint</Application>
  <PresentationFormat>On-screen Show (4:3)</PresentationFormat>
  <Paragraphs>176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宋体</vt:lpstr>
      <vt:lpstr>Arial</vt:lpstr>
      <vt:lpstr>Calibri</vt:lpstr>
      <vt:lpstr>Comic Sans MS</vt:lpstr>
      <vt:lpstr>Math1</vt:lpstr>
      <vt:lpstr>MingLiU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What does lightning have in common...</vt:lpstr>
      <vt:lpstr>Quantization of Charge</vt:lpstr>
      <vt:lpstr>Structure of matter in the Universe </vt:lpstr>
      <vt:lpstr>Conservation of Charge</vt:lpstr>
      <vt:lpstr>Coulomb’s Law</vt:lpstr>
      <vt:lpstr>Exercise </vt:lpstr>
      <vt:lpstr>Conductor vs. Insulator</vt:lpstr>
      <vt:lpstr>5 A 04 Conductors and insulators</vt:lpstr>
      <vt:lpstr>PowerPoint Presentation</vt:lpstr>
      <vt:lpstr>5A-01 Static Electricity </vt:lpstr>
      <vt:lpstr>Why are insulators attracted to charged objects?</vt:lpstr>
      <vt:lpstr>PowerPoint Presentation</vt:lpstr>
      <vt:lpstr>5A-03 Two-by-Four Electroscope </vt:lpstr>
      <vt:lpstr>Demos: 5A-23 Electric Wind </vt:lpstr>
      <vt:lpstr>Can We charged an object without touching it? </vt:lpstr>
      <vt:lpstr>Questions Chapter 12</vt:lpstr>
      <vt:lpstr>PowerPoint Presentation</vt:lpstr>
      <vt:lpstr>PowerPoint Presentation</vt:lpstr>
      <vt:lpstr>How strong are Coulomb forces?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THREE Electricity and Magnetism</dc:title>
  <dc:creator>wxie</dc:creator>
  <cp:lastModifiedBy>David</cp:lastModifiedBy>
  <cp:revision>71</cp:revision>
  <dcterms:created xsi:type="dcterms:W3CDTF">2011-03-18T18:28:35Z</dcterms:created>
  <dcterms:modified xsi:type="dcterms:W3CDTF">2019-03-20T13:51:54Z</dcterms:modified>
</cp:coreProperties>
</file>