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ppt/tags/tag7.xml" ContentType="application/vnd.openxmlformats-officedocument.presentationml.tags+xml"/>
  <Override PartName="/ppt/notesSlides/notesSlide30.xml" ContentType="application/vnd.openxmlformats-officedocument.presentationml.notesSlide+xml"/>
  <Override PartName="/ppt/tags/tag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9.xml" ContentType="application/vnd.openxmlformats-officedocument.presentationml.tags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1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74" r:id="rId2"/>
    <p:sldMasterId id="2147484388" r:id="rId3"/>
  </p:sldMasterIdLst>
  <p:notesMasterIdLst>
    <p:notesMasterId r:id="rId48"/>
  </p:notesMasterIdLst>
  <p:handoutMasterIdLst>
    <p:handoutMasterId r:id="rId49"/>
  </p:handoutMasterIdLst>
  <p:sldIdLst>
    <p:sldId id="1024" r:id="rId4"/>
    <p:sldId id="257" r:id="rId5"/>
    <p:sldId id="1183" r:id="rId6"/>
    <p:sldId id="1194" r:id="rId7"/>
    <p:sldId id="1195" r:id="rId8"/>
    <p:sldId id="1196" r:id="rId9"/>
    <p:sldId id="1186" r:id="rId10"/>
    <p:sldId id="1185" r:id="rId11"/>
    <p:sldId id="1153" r:id="rId12"/>
    <p:sldId id="1155" r:id="rId13"/>
    <p:sldId id="1156" r:id="rId14"/>
    <p:sldId id="1159" r:id="rId15"/>
    <p:sldId id="1146" r:id="rId16"/>
    <p:sldId id="1066" r:id="rId17"/>
    <p:sldId id="1082" r:id="rId18"/>
    <p:sldId id="1088" r:id="rId19"/>
    <p:sldId id="1147" r:id="rId20"/>
    <p:sldId id="1086" r:id="rId21"/>
    <p:sldId id="1089" r:id="rId22"/>
    <p:sldId id="1144" r:id="rId23"/>
    <p:sldId id="1091" r:id="rId24"/>
    <p:sldId id="1072" r:id="rId25"/>
    <p:sldId id="1065" r:id="rId26"/>
    <p:sldId id="1114" r:id="rId27"/>
    <p:sldId id="1145" r:id="rId28"/>
    <p:sldId id="1060" r:id="rId29"/>
    <p:sldId id="1187" r:id="rId30"/>
    <p:sldId id="1188" r:id="rId31"/>
    <p:sldId id="1191" r:id="rId32"/>
    <p:sldId id="1192" r:id="rId33"/>
    <p:sldId id="1193" r:id="rId34"/>
    <p:sldId id="1067" r:id="rId35"/>
    <p:sldId id="1056" r:id="rId36"/>
    <p:sldId id="1057" r:id="rId37"/>
    <p:sldId id="1163" r:id="rId38"/>
    <p:sldId id="1139" r:id="rId39"/>
    <p:sldId id="1141" r:id="rId40"/>
    <p:sldId id="1136" r:id="rId41"/>
    <p:sldId id="1176" r:id="rId42"/>
    <p:sldId id="1177" r:id="rId43"/>
    <p:sldId id="1165" r:id="rId44"/>
    <p:sldId id="1182" r:id="rId45"/>
    <p:sldId id="1035" r:id="rId46"/>
    <p:sldId id="117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ts val="1050"/>
      </a:spcAft>
      <a:buClr>
        <a:srgbClr val="000000"/>
      </a:buClr>
      <a:buSzPct val="45000"/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ts val="1050"/>
      </a:spcAft>
      <a:buClr>
        <a:srgbClr val="000000"/>
      </a:buClr>
      <a:buSzPct val="45000"/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ts val="1050"/>
      </a:spcAft>
      <a:buClr>
        <a:srgbClr val="000000"/>
      </a:buClr>
      <a:buSzPct val="45000"/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ts val="1050"/>
      </a:spcAft>
      <a:buClr>
        <a:srgbClr val="000000"/>
      </a:buClr>
      <a:buSzPct val="45000"/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ts val="1050"/>
      </a:spcAft>
      <a:buClr>
        <a:srgbClr val="000000"/>
      </a:buClr>
      <a:buSzPct val="45000"/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99"/>
    <a:srgbClr val="FFFFFF"/>
    <a:srgbClr val="669900"/>
    <a:srgbClr val="000000"/>
    <a:srgbClr val="FFFF66"/>
    <a:srgbClr val="CC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88867" autoAdjust="0"/>
  </p:normalViewPr>
  <p:slideViewPr>
    <p:cSldViewPr>
      <p:cViewPr>
        <p:scale>
          <a:sx n="100" d="100"/>
          <a:sy n="100" d="100"/>
        </p:scale>
        <p:origin x="34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51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image" Target="NULL"/><Relationship Id="rId4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45480-9B92-C047-895F-BC0290E06A78}" type="datetimeFigureOut">
              <a:rPr lang="en-US" smtClean="0"/>
              <a:t>6/10/2011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F894-888D-0248-B219-D0B6EF537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92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defRPr sz="1200"/>
            </a:lvl1pPr>
          </a:lstStyle>
          <a:p>
            <a:fld id="{19DF2307-82B1-1045-BDCB-01C0F3FDF0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46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1E65027-813C-D44E-BD76-DE795190CD9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 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966767-48FD-724C-8BEA-9D518B0D6939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56" tIns="44079" rIns="88156" bIns="44079"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4EBFBC6-374C-E04F-B083-8EF35456FD91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56" tIns="44079" rIns="88156" bIns="44079"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1FA6220-3EDE-8F4C-AA37-89809BA700D5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80A4F49-6D30-FB4A-81F3-9F5A5CD79B3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9D2F29B-A39A-954A-9216-BC27B1EF4E6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7D9B546-9F1F-CF4E-B072-CD4453400E2C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56" tIns="44079" rIns="88156" bIns="44079"/>
          <a:lstStyle/>
          <a:p>
            <a:r>
              <a:rPr lang="en-US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5C53AD9-1F59-B345-A9C0-76EEB2FDD01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59CCD1C-9996-0641-B4C4-3B7A426E9A2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9B280D-63B8-8349-898C-DF6D606B189B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51E3356-D376-1148-85EA-3383F7F7F25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763D16-22AB-1B4A-B8E4-BFA353F9FC2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it-I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9874D3E-06D2-494C-A966-226DBC9DF08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1EC1933-0515-EC44-95BC-5B89ABAF639D}" type="slidenum">
              <a:rPr lang="en-GB" sz="1200"/>
              <a:pPr/>
              <a:t>24</a:t>
            </a:fld>
            <a:endParaRPr lang="en-GB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>
                <a:latin typeface="Arial" charset="0"/>
                <a:cs typeface="Arial" charset="0"/>
              </a:rPr>
              <a:t> </a:t>
            </a:r>
            <a:endParaRPr lang="it-IT">
              <a:latin typeface="Arial" charset="0"/>
              <a:cs typeface="Arial" charset="0"/>
              <a:sym typeface="Symbo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05CB78A-5CB7-D34D-8D9B-597EA7135B8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D61DA07-E0F0-8443-A72F-831BB804D54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This</a:t>
            </a:r>
            <a:r>
              <a:rPr lang="en-US" baseline="0" dirty="0" smtClean="0">
                <a:latin typeface="Arial" charset="0"/>
                <a:cs typeface="Arial" charset="0"/>
              </a:rPr>
              <a:t> is for C+C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9381BB-5986-7E4C-8790-79FF3B7625E7}" type="slidenum">
              <a:rPr lang="he-IL" sz="1200"/>
              <a:pPr/>
              <a:t>3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A28959D-C4EE-B64C-9FAA-44A34E66E86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charset="0"/>
                <a:cs typeface="Arial" charset="0"/>
              </a:rPr>
              <a:t> 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5DD448-F6A0-7245-92D3-738B009D037E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charset="0"/>
                <a:cs typeface="Arial" charset="0"/>
              </a:rPr>
              <a:t> 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7B90297-6FBF-BB4E-9185-6F1577ADF029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73E095C-3F5A-3B40-8D3A-628E9DA45F25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F7D0633-5AA8-6D43-9AA2-36D97BD934EB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42052F-7157-7240-A424-CE8EA197C91A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725531B-B580-9B4E-BF85-7EF377E85D3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charset="0"/>
                <a:cs typeface="Arial" charset="0"/>
              </a:rPr>
              <a:t> 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3CD6796-0C8C-3644-B4C8-0762D022E299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Arial" charset="0"/>
                <a:cs typeface="Arial" charset="0"/>
              </a:rPr>
              <a:t> 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9FBF16-1742-AF49-AC91-2D5623A32B32}" type="slidenum">
              <a:rPr lang="en-US" sz="1200"/>
              <a:pPr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90D81C2-7AB4-BA46-B7AB-C86FEE2F25F1}" type="slidenum">
              <a:rPr lang="en-US" altLang="ja-JP" sz="1200">
                <a:cs typeface="ＭＳ Ｐゴシック" charset="0"/>
              </a:rPr>
              <a:pPr/>
              <a:t>44</a:t>
            </a:fld>
            <a:endParaRPr lang="en-US" altLang="ja-JP" sz="120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1D05D-230D-406C-9C83-681F40AE4417}" type="slidenum">
              <a:rPr lang="en-US"/>
              <a:pPr/>
              <a:t>5</a:t>
            </a:fld>
            <a:endParaRPr lang="en-US"/>
          </a:p>
        </p:txBody>
      </p:sp>
      <p:sp>
        <p:nvSpPr>
          <p:cNvPr id="536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r>
              <a:rPr lang="en-US"/>
              <a:t> </a:t>
            </a:r>
            <a:r>
              <a:rPr lang="en-US" b="1"/>
              <a:t>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1A558-2C8D-43C1-8DC8-537F22A71224}" type="slidenum">
              <a:rPr lang="en-US"/>
              <a:pPr/>
              <a:t>6</a:t>
            </a:fld>
            <a:endParaRPr lang="en-US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r>
              <a:rPr lang="en-US"/>
              <a:t> A massless fermion is </a:t>
            </a:r>
            <a:r>
              <a:rPr lang="en-US" b="1"/>
              <a:t>L</a:t>
            </a:r>
            <a:r>
              <a:rPr lang="en-US"/>
              <a:t>eft (</a:t>
            </a:r>
            <a:r>
              <a:rPr lang="en-US" b="1"/>
              <a:t>R</a:t>
            </a:r>
            <a:r>
              <a:rPr lang="en-US"/>
              <a:t>ight) handed if the projection of its spin on the direction </a:t>
            </a:r>
          </a:p>
          <a:p>
            <a:r>
              <a:rPr lang="en-US"/>
              <a:t>of motion of the particle is +1/2  (-1/2) value.  The direction of spin is unaffected by a Lorentz boost along the direction of motion of the particle, and one can't boost to a frame where the particle moves in the opposite direction, because it moves at the speed of light. Therefore the chirality is fixed for all reference frames. </a:t>
            </a:r>
            <a:r>
              <a:rPr lang="en-US">
                <a:sym typeface="Wingdings" pitchFamily="2" charset="2"/>
              </a:rPr>
              <a:t>Also since the particles do not change into anti-particles, the total chirality i.e. the number of left-handed particles minus the number of right handed particles, does not change as a result of the interaction and chirality is a conserved quantity.</a:t>
            </a:r>
          </a:p>
          <a:p>
            <a:pPr>
              <a:spcBef>
                <a:spcPct val="0"/>
              </a:spcBef>
            </a:pPr>
            <a:r>
              <a:rPr lang="en-US">
                <a:sym typeface="Wingdings" pitchFamily="2" charset="2"/>
              </a:rPr>
              <a:t>But since particles other than the neutrinos have mass, the left and right are mixed when these interact so the conservation of chirality is broken.  </a:t>
            </a:r>
          </a:p>
          <a:p>
            <a:endParaRPr lang="en-US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FD007-C9FF-444D-82BD-85AE8B574159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FD007-C9FF-444D-82BD-85AE8B574159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000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DF5CDCA-7FF0-794D-8A5F-6DC93378E6B8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b="1">
                <a:latin typeface="Arial" charset="0"/>
                <a:cs typeface="Arial" charset="0"/>
              </a:rPr>
              <a:t> 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13012-E56A-394B-BC4E-9DEB2D6D6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9499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D8074-F1BA-8147-8F02-3B706E83C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9989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D2EE2-A5FA-5348-9E79-B37F661EDF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11220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8C88C-8EBC-6C4B-8947-0FEA5CE86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185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E3420-1AEB-2848-B672-3508FF8EF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1580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1EE41-8F36-0447-92AB-B1A054EA8F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3151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2DE62-A06A-584E-841C-34626C1B1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7447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CE231-0728-9349-83C8-571AD969C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5980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74DDA-59FC-4948-BB80-7E4B1799B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8172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C9C44-FC33-374E-9C89-E5C60179D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21721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ct val="0"/>
                  </a:spcAft>
                  <a:buClrTx/>
                  <a:buSzTx/>
                  <a:defRPr/>
                </a:pPr>
                <a:endParaRPr lang="en-US" sz="20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ct val="0"/>
                  </a:spcAft>
                  <a:buClrTx/>
                  <a:buSzTx/>
                  <a:defRPr/>
                </a:pPr>
                <a:endParaRPr lang="en-US" sz="200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6590D5F5-2DA1-774E-A95E-10D6786A7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5168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9E75E-2E30-D442-8A4A-4AB100093A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22511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0BFF2C54-951B-584A-B528-B6F9519282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7074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1F04CCBC-36F1-0140-8C0D-593C55F75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1421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AF042233-668F-2143-A2D6-7BFA427750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465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71FC031B-DD23-A74A-B253-7128D5FCAF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70517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89FA1909-1757-7346-9FC0-C6748FE052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76272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0AC5A580-AE9C-784E-9535-E326BDB429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51314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B45065CB-D9F5-CA47-832C-FD73AAE35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636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441CF3A0-C127-C548-9CDB-2720E2057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50840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7C81726D-E247-544C-9492-84593CCBB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5271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F96BAAA9-70BE-7D40-9AFF-23114D310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205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36DC1-0BB2-644F-895B-E631F02E8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46448"/>
      </p:ext>
    </p:extLst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69D0B9E0-86CE-B049-BBFD-6232202FA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9361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0C075806-CBF4-2947-9CB1-BD2FB74F7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70270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9BE3BA1A-6BD3-2A4C-AC31-4D9AB487B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81759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547C5687-8D50-C54D-82CD-CD49966B1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78751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6373B10B-D94A-5B43-917C-DB85A700BE8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523916"/>
      </p:ext>
    </p:extLst>
  </p:cSld>
  <p:clrMapOvr>
    <a:masterClrMapping/>
  </p:clrMapOvr>
  <p:transition spd="med"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43400" y="6400800"/>
            <a:ext cx="457200" cy="457200"/>
          </a:xfrm>
        </p:spPr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49FE84FE-14DF-694E-8BE7-A93F2225A4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5590364"/>
      </p:ext>
    </p:extLst>
  </p:cSld>
  <p:clrMapOvr>
    <a:masterClrMapping/>
  </p:clrMapOvr>
  <p:transition spd="med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148BAC4B-7B0D-A24C-AC33-7AFDE6F487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1363051"/>
      </p:ext>
    </p:extLst>
  </p:cSld>
  <p:clrMapOvr>
    <a:masterClrMapping/>
  </p:clrMapOvr>
  <p:transition spd="med"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24AB4D66-AE31-5142-9542-2B3886DAD4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68155"/>
      </p:ext>
    </p:extLst>
  </p:cSld>
  <p:clrMapOvr>
    <a:masterClrMapping/>
  </p:clrMapOvr>
  <p:transition spd="med"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F3688A2B-0F8A-3745-BE08-F05EDFBFCF9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9457838"/>
      </p:ext>
    </p:extLst>
  </p:cSld>
  <p:clrMapOvr>
    <a:masterClrMapping/>
  </p:clrMapOvr>
  <p:transition spd="med"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D805FF3B-E04D-2144-A311-5B093141380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7131480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172AE-D915-F04C-A446-18611F6F6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15631"/>
      </p:ext>
    </p:extLst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B183DE49-0446-4340-B58C-1C015CAB9F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9800881"/>
      </p:ext>
    </p:extLst>
  </p:cSld>
  <p:clrMapOvr>
    <a:masterClrMapping/>
  </p:clrMapOvr>
  <p:transition spd="med"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3F9182FF-EF88-A64B-95FA-01F298404D4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0635049"/>
      </p:ext>
    </p:extLst>
  </p:cSld>
  <p:clrMapOvr>
    <a:masterClrMapping/>
  </p:clrMapOvr>
  <p:transition spd="med"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4B6A964E-3280-EA43-826A-EDFC5A7B5F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603924"/>
      </p:ext>
    </p:extLst>
  </p:cSld>
  <p:clrMapOvr>
    <a:masterClrMapping/>
  </p:clrMapOvr>
  <p:transition spd="med"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2DA8179C-FB44-9944-90EE-88073B95DD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613697"/>
      </p:ext>
    </p:extLst>
  </p:cSld>
  <p:clrMapOvr>
    <a:masterClrMapping/>
  </p:clrMapOvr>
  <p:transition spd="med"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7E067627-6786-8241-BF33-931A123CAE3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2658952"/>
      </p:ext>
    </p:extLst>
  </p:cSld>
  <p:clrMapOvr>
    <a:masterClrMapping/>
  </p:clrMapOvr>
  <p:transition spd="med"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370AC586-2813-574B-8943-106946E355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6021146"/>
      </p:ext>
    </p:extLst>
  </p:cSld>
  <p:clrMapOvr>
    <a:masterClrMapping/>
  </p:clrMapOvr>
  <p:transition spd="med"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Aft>
                <a:spcPts val="1050"/>
              </a:spcAft>
              <a:buClr>
                <a:srgbClr val="000000"/>
              </a:buClr>
              <a:buSzPct val="45000"/>
              <a:defRPr/>
            </a:lvl1pPr>
          </a:lstStyle>
          <a:p>
            <a:fld id="{F8EB9A93-7903-5A46-939C-B7B8ADA64F7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7565251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B8401-43F9-DC4A-ADE4-0EE174EE40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36057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22C56-EBB5-1D40-8662-DC2C9EDD6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414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D29-6C79-D642-9197-B84692B60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8045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72F9A-8087-1245-AD5B-435C2DE2E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2425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BB6BD-12F5-314E-B3EA-22AE507D0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0325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028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E7BB4A3-6F52-0D47-9AB7-95513AA34EF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  <p:sldLayoutId id="2147484666" r:id="rId12"/>
    <p:sldLayoutId id="2147484667" r:id="rId13"/>
    <p:sldLayoutId id="2147484668" r:id="rId14"/>
    <p:sldLayoutId id="2147484669" r:id="rId15"/>
    <p:sldLayoutId id="2147484670" r:id="rId16"/>
    <p:sldLayoutId id="2147484671" r:id="rId17"/>
    <p:sldLayoutId id="2147484672" r:id="rId18"/>
  </p:sldLayoutIdLst>
  <p:transition spd="med">
    <p:wipe dir="d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20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21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22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2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2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2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2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ct val="0"/>
                </a:spcAft>
                <a:buClrTx/>
                <a:buSzTx/>
                <a:defRPr/>
              </a:pPr>
              <a:endParaRPr lang="en-US" sz="2000">
                <a:solidFill>
                  <a:srgbClr val="FFFFFF"/>
                </a:solidFill>
                <a:ea typeface="+mn-ea"/>
              </a:endParaRPr>
            </a:p>
          </p:txBody>
        </p:sp>
        <p:grpSp>
          <p:nvGrpSpPr>
            <p:cNvPr id="1130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ct val="0"/>
                  </a:spcAft>
                  <a:buClrTx/>
                  <a:buSzTx/>
                  <a:defRPr/>
                </a:pPr>
                <a:endParaRPr lang="en-US" sz="200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spcAft>
                    <a:spcPct val="0"/>
                  </a:spcAft>
                  <a:buClrTx/>
                  <a:buSzTx/>
                  <a:defRPr/>
                </a:pPr>
                <a:endParaRPr lang="en-US" sz="200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Purdue  University, April 4, 2011</a:t>
            </a:r>
            <a:endParaRPr lang="en-US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8320259-5A57-2F4D-B1A6-488D5A78024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  <p:sldLayoutId id="2147484686" r:id="rId13"/>
    <p:sldLayoutId id="2147484687" r:id="rId14"/>
    <p:sldLayoutId id="2147484688" r:id="rId15"/>
  </p:sldLayoutIdLst>
  <p:transition spd="med">
    <p:wipe dir="d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defRPr kumimoji="0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altLang="ja-JP" smtClean="0"/>
              <a:t>Itzhak Tserruya</a:t>
            </a: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SzTx/>
              <a:defRPr kumimoji="0"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altLang="ja-JP" smtClean="0"/>
              <a:t>Purdue  University, April 4, 2011</a:t>
            </a:r>
            <a:endParaRPr lang="en-US" altLang="ja-JP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defRPr sz="1400">
                <a:solidFill>
                  <a:srgbClr val="000000"/>
                </a:solidFill>
                <a:latin typeface="Times New Roman" charset="0"/>
                <a:cs typeface="ＭＳ Ｐゴシック" charset="0"/>
              </a:defRPr>
            </a:lvl1pPr>
          </a:lstStyle>
          <a:p>
            <a:fld id="{FF563BB8-FD3C-C74A-AB80-7140367A2B63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rot="-10800000"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0"/>
              </a:spcAft>
              <a:buClrTx/>
              <a:buSzTx/>
              <a:defRPr/>
            </a:pPr>
            <a:endParaRPr kumimoji="1"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rot="-10800000"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0"/>
              </a:spcAft>
              <a:buClrTx/>
              <a:buSzTx/>
              <a:defRPr/>
            </a:pPr>
            <a:endParaRPr kumimoji="1" lang="en-US" sz="18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  <p:sldLayoutId id="2147484701" r:id="rId13"/>
  </p:sldLayoutIdLst>
  <p:transition spd="med">
    <p:pull dir="d"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38400"/>
            <a:ext cx="8534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 Purdue University, April 28, 2011</a:t>
            </a:r>
            <a:endParaRPr lang="en-US" sz="2400" dirty="0" smtClean="0">
              <a:ea typeface="+mj-ea"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685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>
                <a:latin typeface="Arial" charset="0"/>
                <a:cs typeface="Arial" charset="0"/>
              </a:rPr>
              <a:t>Itzhak Tserruya</a:t>
            </a:r>
          </a:p>
        </p:txBody>
      </p:sp>
      <p:pic>
        <p:nvPicPr>
          <p:cNvPr id="44036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51475"/>
            <a:ext cx="50895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0" y="228600"/>
            <a:ext cx="8610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Aft>
                <a:spcPct val="0"/>
              </a:spcAft>
              <a:buClrTx/>
              <a:buSzTx/>
              <a:defRPr/>
            </a:pP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Dileptons as a probe of the Quark Gluon Plasma</a:t>
            </a:r>
            <a:endParaRPr lang="en-US" sz="3600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>
                <a:solidFill>
                  <a:srgbClr val="FFFFFF"/>
                </a:solidFill>
              </a:rPr>
              <a:t>Itzhak Tserruya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>
                <a:solidFill>
                  <a:srgbClr val="FFFFFF"/>
                </a:solidFill>
              </a:rPr>
              <a:t>Purdue  University, April 28, 2011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9010211-9364-9D49-9C90-D46104047015}" type="slidenum">
              <a:rPr lang="en-US" sz="1200">
                <a:solidFill>
                  <a:srgbClr val="FFFFFF"/>
                </a:solidFill>
              </a:rPr>
              <a:pPr/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How does CSR manifest itself ?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608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2000">
                <a:solidFill>
                  <a:srgbClr val="FFFFFF"/>
                </a:solidFill>
              </a:rPr>
              <a:t>  What happens when chiral symmetry is restored?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914400" y="1828800"/>
            <a:ext cx="7391400" cy="5334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Aft>
                <a:spcPct val="0"/>
              </a:spcAft>
              <a:buClrTx/>
              <a:buSzTx/>
            </a:pPr>
            <a:r>
              <a:rPr kumimoji="1" lang="en-US" sz="2000" b="1">
                <a:solidFill>
                  <a:srgbClr val="000066"/>
                </a:solidFill>
                <a:sym typeface="Wingdings" charset="0"/>
              </a:rPr>
              <a:t>Meson properties (m,</a:t>
            </a:r>
            <a:r>
              <a:rPr kumimoji="1" lang="en-US" sz="2000" b="1">
                <a:solidFill>
                  <a:srgbClr val="000066"/>
                </a:solidFill>
                <a:sym typeface="Symbol" charset="0"/>
              </a:rPr>
              <a:t>) expected to be modified but how?</a:t>
            </a:r>
            <a:endParaRPr lang="en-US" sz="1800" b="1" i="1">
              <a:solidFill>
                <a:srgbClr val="000099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50825" y="2743200"/>
            <a:ext cx="88931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GB" sz="2000">
                <a:solidFill>
                  <a:srgbClr val="FFFFFF"/>
                </a:solidFill>
              </a:rPr>
              <a:t> Is there an explicit connection between the spectral properties of hadrons (masses,widths) and the value of the chiral condensate  &lt;qq&gt; ? </a:t>
            </a:r>
          </a:p>
          <a:p>
            <a:pPr eaLnBrk="1" hangingPunct="1">
              <a:spcBef>
                <a:spcPct val="25000"/>
              </a:spcBef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GB" sz="2000">
                <a:solidFill>
                  <a:srgbClr val="FFFFFF"/>
                </a:solidFill>
              </a:rPr>
              <a:t> From the QCD Lagrangian, the only requirement is that parity doublets </a:t>
            </a:r>
          </a:p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None/>
            </a:pPr>
            <a:r>
              <a:rPr lang="en-GB" sz="2000">
                <a:solidFill>
                  <a:srgbClr val="FFFFFF"/>
                </a:solidFill>
              </a:rPr>
              <a:t>    should be degenerate in mass.</a:t>
            </a:r>
          </a:p>
          <a:p>
            <a:pPr lvl="1" eaLnBrk="1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en-GB" sz="2000">
                <a:solidFill>
                  <a:srgbClr val="FFFFFF"/>
                </a:solidFill>
                <a:ea typeface="ＭＳ Ｐゴシック" charset="0"/>
              </a:rPr>
              <a:t>  </a:t>
            </a:r>
            <a:r>
              <a:rPr lang="en-US" sz="2000">
                <a:solidFill>
                  <a:srgbClr val="FFFFFF"/>
                </a:solidFill>
                <a:ea typeface="ＭＳ Ｐゴシック" charset="0"/>
              </a:rPr>
              <a:t>how is the degeneracy of chiral partners realized ?</a:t>
            </a:r>
          </a:p>
          <a:p>
            <a:pPr lvl="1" eaLnBrk="1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>
                <a:solidFill>
                  <a:srgbClr val="FFFFFF"/>
                </a:solidFill>
                <a:ea typeface="ＭＳ Ｐゴシック" charset="0"/>
              </a:rPr>
              <a:t>  do the masses drop to zero? </a:t>
            </a:r>
          </a:p>
          <a:p>
            <a:pPr lvl="1" eaLnBrk="1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>
                <a:solidFill>
                  <a:srgbClr val="FFFFFF"/>
                </a:solidFill>
                <a:ea typeface="ＭＳ Ｐゴシック" charset="0"/>
              </a:rPr>
              <a:t>  do the widths increase (melting resonances)?</a:t>
            </a:r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>
            <a:off x="8839200" y="1447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Text Box 54"/>
          <p:cNvSpPr txBox="1">
            <a:spLocks noChangeArrowheads="1"/>
          </p:cNvSpPr>
          <p:nvPr/>
        </p:nvSpPr>
        <p:spPr bwMode="auto">
          <a:xfrm>
            <a:off x="1143000" y="5486400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FFFFFF"/>
                </a:solidFill>
              </a:rPr>
              <a:t>All very good questions with no good answer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The theoretical picture is confusing</a:t>
            </a:r>
          </a:p>
        </p:txBody>
      </p:sp>
      <p:graphicFrame>
        <p:nvGraphicFramePr>
          <p:cNvPr id="565255" name="Group 7"/>
          <p:cNvGraphicFramePr>
            <a:graphicFrameLocks noGrp="1"/>
          </p:cNvGraphicFramePr>
          <p:nvPr>
            <p:ph idx="1"/>
          </p:nvPr>
        </p:nvGraphicFramePr>
        <p:xfrm>
          <a:off x="1066800" y="2057400"/>
          <a:ext cx="6705600" cy="3352800"/>
        </p:xfrm>
        <a:graphic>
          <a:graphicData uri="http://schemas.openxmlformats.org/drawingml/2006/table">
            <a:tbl>
              <a:tblPr/>
              <a:tblGrid>
                <a:gridCol w="2849563"/>
                <a:gridCol w="2014537"/>
                <a:gridCol w="18415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mass of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mbol" pitchFamily="18" charset="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width of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Symbol" pitchFamily="18" charset="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Pisarski 1982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Leutwyler et al 1990 (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Brown/Rho 1991 ff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Hatsuda/Lee 1992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Dominguez et. al1993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Pisarski 1995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Rapp 1996 ff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8" name="Text Box 46"/>
          <p:cNvSpPr txBox="1">
            <a:spLocks noChangeArrowheads="1"/>
          </p:cNvSpPr>
          <p:nvPr/>
        </p:nvSpPr>
        <p:spPr bwMode="auto">
          <a:xfrm>
            <a:off x="304800" y="1219200"/>
            <a:ext cx="816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FFFFFF"/>
                </a:solidFill>
              </a:rPr>
              <a:t>Theoretical predictions for the in-medium modification of the </a:t>
            </a:r>
            <a:r>
              <a:rPr lang="en-US" sz="2000" u="sng">
                <a:solidFill>
                  <a:srgbClr val="FFFFFF"/>
                </a:solidFill>
                <a:sym typeface="Symbol" charset="0"/>
              </a:rPr>
              <a:t>-meson</a:t>
            </a:r>
            <a:r>
              <a:rPr lang="en-US" sz="2000">
                <a:solidFill>
                  <a:srgbClr val="FFFFFF"/>
                </a:solidFill>
                <a:sym typeface="Symbol" charset="0"/>
              </a:rPr>
              <a:t> properties </a:t>
            </a:r>
            <a:endParaRPr lang="en-US">
              <a:solidFill>
                <a:srgbClr val="FFFFFF"/>
              </a:solidFill>
              <a:sym typeface="Symbol" charset="0"/>
            </a:endParaRPr>
          </a:p>
        </p:txBody>
      </p:sp>
      <p:sp>
        <p:nvSpPr>
          <p:cNvPr id="50219" name="Text Box 47"/>
          <p:cNvSpPr txBox="1">
            <a:spLocks noChangeArrowheads="1"/>
          </p:cNvSpPr>
          <p:nvPr/>
        </p:nvSpPr>
        <p:spPr bwMode="auto">
          <a:xfrm>
            <a:off x="0" y="55626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FFFFFF"/>
                </a:solidFill>
              </a:rPr>
              <a:t>  Lattice QCD coming to the rescue: hadron spectral functions are being studied on the lattice.</a:t>
            </a:r>
          </a:p>
        </p:txBody>
      </p:sp>
      <p:grpSp>
        <p:nvGrpSpPr>
          <p:cNvPr id="50220" name="Group 48"/>
          <p:cNvGrpSpPr>
            <a:grpSpLocks/>
          </p:cNvGrpSpPr>
          <p:nvPr/>
        </p:nvGrpSpPr>
        <p:grpSpPr bwMode="auto">
          <a:xfrm>
            <a:off x="4572000" y="2590800"/>
            <a:ext cx="2362200" cy="2667000"/>
            <a:chOff x="3053" y="1706"/>
            <a:chExt cx="1551" cy="1815"/>
          </a:xfrm>
        </p:grpSpPr>
        <p:sp>
          <p:nvSpPr>
            <p:cNvPr id="50222" name="Line 49"/>
            <p:cNvSpPr>
              <a:spLocks noChangeShapeType="1"/>
            </p:cNvSpPr>
            <p:nvPr/>
          </p:nvSpPr>
          <p:spPr bwMode="auto">
            <a:xfrm>
              <a:off x="3061" y="1706"/>
              <a:ext cx="182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23" name="Line 50"/>
            <p:cNvSpPr>
              <a:spLocks noChangeShapeType="1"/>
            </p:cNvSpPr>
            <p:nvPr/>
          </p:nvSpPr>
          <p:spPr bwMode="auto">
            <a:xfrm>
              <a:off x="3061" y="2580"/>
              <a:ext cx="182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24" name="Line 51"/>
            <p:cNvSpPr>
              <a:spLocks noChangeShapeType="1"/>
            </p:cNvSpPr>
            <p:nvPr/>
          </p:nvSpPr>
          <p:spPr bwMode="auto">
            <a:xfrm>
              <a:off x="3083" y="2312"/>
              <a:ext cx="182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25" name="Line 52"/>
            <p:cNvSpPr>
              <a:spLocks noChangeShapeType="1"/>
            </p:cNvSpPr>
            <p:nvPr/>
          </p:nvSpPr>
          <p:spPr bwMode="auto">
            <a:xfrm flipV="1">
              <a:off x="3107" y="3146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26" name="Line 53"/>
            <p:cNvSpPr>
              <a:spLocks noChangeShapeType="1"/>
            </p:cNvSpPr>
            <p:nvPr/>
          </p:nvSpPr>
          <p:spPr bwMode="auto">
            <a:xfrm flipV="1">
              <a:off x="4468" y="1706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27" name="Line 54"/>
            <p:cNvSpPr>
              <a:spLocks noChangeShapeType="1"/>
            </p:cNvSpPr>
            <p:nvPr/>
          </p:nvSpPr>
          <p:spPr bwMode="auto">
            <a:xfrm flipV="1">
              <a:off x="4418" y="2866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28" name="Line 55"/>
            <p:cNvSpPr>
              <a:spLocks noChangeShapeType="1"/>
            </p:cNvSpPr>
            <p:nvPr/>
          </p:nvSpPr>
          <p:spPr bwMode="auto">
            <a:xfrm flipV="1">
              <a:off x="4422" y="3142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29" name="Line 56"/>
            <p:cNvSpPr>
              <a:spLocks noChangeShapeType="1"/>
            </p:cNvSpPr>
            <p:nvPr/>
          </p:nvSpPr>
          <p:spPr bwMode="auto">
            <a:xfrm flipV="1">
              <a:off x="4422" y="3385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30" name="Line 57"/>
            <p:cNvSpPr>
              <a:spLocks noChangeShapeType="1"/>
            </p:cNvSpPr>
            <p:nvPr/>
          </p:nvSpPr>
          <p:spPr bwMode="auto">
            <a:xfrm flipV="1">
              <a:off x="4422" y="2024"/>
              <a:ext cx="136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31" name="Line 58"/>
            <p:cNvSpPr>
              <a:spLocks noChangeShapeType="1"/>
            </p:cNvSpPr>
            <p:nvPr/>
          </p:nvSpPr>
          <p:spPr bwMode="auto">
            <a:xfrm flipV="1">
              <a:off x="3061" y="2069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32" name="Line 59"/>
            <p:cNvSpPr>
              <a:spLocks noChangeShapeType="1"/>
            </p:cNvSpPr>
            <p:nvPr/>
          </p:nvSpPr>
          <p:spPr bwMode="auto">
            <a:xfrm flipV="1">
              <a:off x="4377" y="238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33" name="Line 60"/>
            <p:cNvSpPr>
              <a:spLocks noChangeShapeType="1"/>
            </p:cNvSpPr>
            <p:nvPr/>
          </p:nvSpPr>
          <p:spPr bwMode="auto">
            <a:xfrm flipV="1">
              <a:off x="4377" y="2659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34" name="Line 61"/>
            <p:cNvSpPr>
              <a:spLocks noChangeShapeType="1"/>
            </p:cNvSpPr>
            <p:nvPr/>
          </p:nvSpPr>
          <p:spPr bwMode="auto">
            <a:xfrm flipV="1">
              <a:off x="3061" y="293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50235" name="Line 62"/>
            <p:cNvSpPr>
              <a:spLocks noChangeShapeType="1"/>
            </p:cNvSpPr>
            <p:nvPr/>
          </p:nvSpPr>
          <p:spPr bwMode="auto">
            <a:xfrm flipV="1">
              <a:off x="3053" y="347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50221" name="AutoShape 1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Aft>
                <a:spcPct val="0"/>
              </a:spcAft>
              <a:buClrTx/>
              <a:buSzTx/>
            </a:pPr>
            <a:r>
              <a:rPr lang="en-US" sz="2000" b="1">
                <a:solidFill>
                  <a:srgbClr val="000099"/>
                </a:solidFill>
              </a:rPr>
              <a:t>Another example where experiment has the potential to guide the theory.</a:t>
            </a:r>
            <a:endParaRPr lang="en-US" sz="2000" b="1">
              <a:solidFill>
                <a:srgbClr val="000099"/>
              </a:solidFill>
              <a:sym typeface="Symbo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513" y="0"/>
            <a:ext cx="6189662" cy="762000"/>
          </a:xfrm>
        </p:spPr>
        <p:txBody>
          <a:bodyPr/>
          <a:lstStyle/>
          <a:p>
            <a:pPr eaLnBrk="1" hangingPunct="1"/>
            <a:r>
              <a:rPr lang="en-US" sz="4000" u="sng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The Double Challenge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0" y="1600200"/>
            <a:ext cx="88630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Char char="•"/>
            </a:pPr>
            <a:r>
              <a:rPr kumimoji="1" lang="en-US" sz="1800" b="1" dirty="0">
                <a:solidFill>
                  <a:srgbClr val="FFFFFF"/>
                </a:solidFill>
              </a:rPr>
              <a:t>  </a:t>
            </a:r>
            <a:r>
              <a:rPr kumimoji="1" lang="en-US" sz="1800" dirty="0">
                <a:solidFill>
                  <a:srgbClr val="FFFFFF"/>
                </a:solidFill>
              </a:rPr>
              <a:t>Need to detect a very weak source of </a:t>
            </a:r>
            <a:r>
              <a:rPr kumimoji="1" lang="en-US" sz="1800" i="1" dirty="0" err="1">
                <a:solidFill>
                  <a:srgbClr val="FFFFFF"/>
                </a:solidFill>
              </a:rPr>
              <a:t>e</a:t>
            </a:r>
            <a:r>
              <a:rPr kumimoji="1" lang="en-US" sz="1800" i="1" baseline="30000" dirty="0" err="1">
                <a:solidFill>
                  <a:srgbClr val="FFFFFF"/>
                </a:solidFill>
              </a:rPr>
              <a:t>+</a:t>
            </a:r>
            <a:r>
              <a:rPr kumimoji="1" lang="en-US" sz="1800" i="1" dirty="0" err="1">
                <a:solidFill>
                  <a:srgbClr val="FFFFFF"/>
                </a:solidFill>
              </a:rPr>
              <a:t>e</a:t>
            </a:r>
            <a:r>
              <a:rPr kumimoji="1" lang="en-US" sz="1800" i="1" baseline="30000" dirty="0">
                <a:solidFill>
                  <a:srgbClr val="FFFFFF"/>
                </a:solidFill>
              </a:rPr>
              <a:t>-</a:t>
            </a:r>
            <a:r>
              <a:rPr kumimoji="1" lang="en-US" sz="1800" i="1" dirty="0">
                <a:solidFill>
                  <a:srgbClr val="FFFFFF"/>
                </a:solidFill>
              </a:rPr>
              <a:t> </a:t>
            </a:r>
            <a:r>
              <a:rPr kumimoji="1" lang="en-US" sz="1800" dirty="0">
                <a:solidFill>
                  <a:srgbClr val="FFFFFF"/>
                </a:solidFill>
              </a:rPr>
              <a:t>pairs</a:t>
            </a:r>
            <a:r>
              <a:rPr kumimoji="1" lang="en-US" sz="1800" b="1" dirty="0">
                <a:solidFill>
                  <a:srgbClr val="FFFFFF"/>
                </a:solidFill>
              </a:rPr>
              <a:t>    </a:t>
            </a:r>
          </a:p>
          <a:p>
            <a:pPr>
              <a:spcAft>
                <a:spcPct val="0"/>
              </a:spcAft>
              <a:buClrTx/>
              <a:buSzTx/>
            </a:pPr>
            <a:r>
              <a:rPr kumimoji="1" lang="en-US" sz="1800" b="1" dirty="0">
                <a:solidFill>
                  <a:srgbClr val="FFFFFF"/>
                </a:solidFill>
              </a:rPr>
              <a:t>          </a:t>
            </a:r>
            <a:r>
              <a:rPr kumimoji="1" lang="en-US" sz="1800" dirty="0">
                <a:solidFill>
                  <a:srgbClr val="FFFFFF"/>
                </a:solidFill>
              </a:rPr>
              <a:t>hadron decays</a:t>
            </a:r>
            <a:r>
              <a:rPr kumimoji="1" lang="en-US" sz="1800" b="1" dirty="0">
                <a:solidFill>
                  <a:srgbClr val="FFFFFF"/>
                </a:solidFill>
              </a:rPr>
              <a:t> </a:t>
            </a:r>
            <a:r>
              <a:rPr kumimoji="1" lang="en-US" sz="1400" dirty="0">
                <a:solidFill>
                  <a:srgbClr val="FFFFFF"/>
                </a:solidFill>
              </a:rPr>
              <a:t>(m&gt;200 MeV/c</a:t>
            </a:r>
            <a:r>
              <a:rPr kumimoji="1" lang="en-US" sz="1400" baseline="30000" dirty="0">
                <a:solidFill>
                  <a:srgbClr val="FFFFFF"/>
                </a:solidFill>
              </a:rPr>
              <a:t>2  </a:t>
            </a:r>
            <a:r>
              <a:rPr kumimoji="1" lang="en-US" sz="1400" dirty="0" err="1">
                <a:solidFill>
                  <a:srgbClr val="FFFFFF"/>
                </a:solidFill>
              </a:rPr>
              <a:t>p</a:t>
            </a:r>
            <a:r>
              <a:rPr kumimoji="1" lang="en-US" sz="1400" baseline="-25000" dirty="0" err="1">
                <a:solidFill>
                  <a:srgbClr val="FFFFFF"/>
                </a:solidFill>
              </a:rPr>
              <a:t>T</a:t>
            </a:r>
            <a:r>
              <a:rPr kumimoji="1" lang="en-US" sz="1400" baseline="-25000" dirty="0">
                <a:solidFill>
                  <a:srgbClr val="FFFFFF"/>
                </a:solidFill>
              </a:rPr>
              <a:t> </a:t>
            </a:r>
            <a:r>
              <a:rPr kumimoji="1" lang="en-US" sz="1400" dirty="0">
                <a:solidFill>
                  <a:srgbClr val="FFFFFF"/>
                </a:solidFill>
              </a:rPr>
              <a:t>&gt; 200 MeV/c)                              </a:t>
            </a:r>
            <a:r>
              <a:rPr kumimoji="1" lang="en-US" sz="1800" dirty="0">
                <a:solidFill>
                  <a:srgbClr val="FFFFFF"/>
                </a:solidFill>
              </a:rPr>
              <a:t> ~</a:t>
            </a:r>
            <a:r>
              <a:rPr kumimoji="1" lang="en-US" sz="1400" dirty="0">
                <a:solidFill>
                  <a:srgbClr val="FFFFFF"/>
                </a:solidFill>
              </a:rPr>
              <a:t> </a:t>
            </a:r>
            <a:r>
              <a:rPr kumimoji="1" lang="en-US" sz="1800" b="1" dirty="0">
                <a:solidFill>
                  <a:srgbClr val="FFFFFF"/>
                </a:solidFill>
              </a:rPr>
              <a:t>4. 10</a:t>
            </a:r>
            <a:r>
              <a:rPr kumimoji="1" lang="en-US" sz="1800" b="1" baseline="30000" dirty="0">
                <a:solidFill>
                  <a:srgbClr val="FFFFFF"/>
                </a:solidFill>
              </a:rPr>
              <a:t>-6 </a:t>
            </a:r>
            <a:r>
              <a:rPr kumimoji="1" lang="en-US" sz="1800" b="1" dirty="0">
                <a:solidFill>
                  <a:srgbClr val="FFFFFF"/>
                </a:solidFill>
              </a:rPr>
              <a:t> /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</a:t>
            </a:r>
            <a:r>
              <a:rPr kumimoji="1" lang="en-US" sz="1800" b="1" baseline="30000" dirty="0">
                <a:solidFill>
                  <a:srgbClr val="FFFFFF"/>
                </a:solidFill>
                <a:sym typeface="Symbol" charset="0"/>
              </a:rPr>
              <a:t>o</a:t>
            </a:r>
          </a:p>
          <a:p>
            <a:pPr>
              <a:lnSpc>
                <a:spcPct val="30000"/>
              </a:lnSpc>
              <a:spcAft>
                <a:spcPct val="0"/>
              </a:spcAft>
              <a:buClrTx/>
              <a:buSzTx/>
            </a:pPr>
            <a:endParaRPr kumimoji="1" lang="en-US" sz="1800" b="1" baseline="30000" dirty="0">
              <a:solidFill>
                <a:srgbClr val="FFFFFF"/>
              </a:solidFill>
              <a:sym typeface="Symbol" charset="0"/>
            </a:endParaRPr>
          </a:p>
          <a:p>
            <a:pPr>
              <a:spcAft>
                <a:spcPct val="0"/>
              </a:spcAft>
              <a:buClrTx/>
              <a:buSzTx/>
              <a:buFontTx/>
              <a:buChar char="•"/>
            </a:pPr>
            <a:r>
              <a:rPr kumimoji="1" lang="en-US" sz="1800" b="1" baseline="300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 in the presence </a:t>
            </a: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of </a:t>
            </a:r>
            <a:r>
              <a:rPr kumimoji="1" lang="en-US" sz="1800" dirty="0">
                <a:solidFill>
                  <a:srgbClr val="FFFFFF"/>
                </a:solidFill>
              </a:rPr>
              <a:t>several pairs per event from trivial origin</a:t>
            </a:r>
          </a:p>
          <a:p>
            <a:pPr>
              <a:spcAft>
                <a:spcPct val="0"/>
              </a:spcAft>
              <a:buClrTx/>
              <a:buSzTx/>
            </a:pP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kumimoji="1" lang="en-US" sz="1800" dirty="0" smtClean="0">
                <a:solidFill>
                  <a:srgbClr val="FFFFFF"/>
                </a:solidFill>
                <a:sym typeface="Symbol" charset="0"/>
              </a:rPr>
              <a:t>          </a:t>
            </a: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</a:t>
            </a:r>
            <a:r>
              <a:rPr kumimoji="1" lang="en-US" sz="1800" baseline="30000" dirty="0">
                <a:solidFill>
                  <a:srgbClr val="FFFFFF"/>
                </a:solidFill>
                <a:sym typeface="Symbol" charset="0"/>
              </a:rPr>
              <a:t>o </a:t>
            </a: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kumimoji="1" lang="en-US" sz="1800" dirty="0" err="1">
                <a:solidFill>
                  <a:srgbClr val="FFFFFF"/>
                </a:solidFill>
                <a:sym typeface="Symbol" charset="0"/>
              </a:rPr>
              <a:t>Dalitz</a:t>
            </a: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 decays                                                             </a:t>
            </a:r>
            <a:r>
              <a:rPr kumimoji="1" lang="en-US" sz="1800" dirty="0" smtClean="0">
                <a:solidFill>
                  <a:srgbClr val="FFFFFF"/>
                </a:solidFill>
                <a:sym typeface="Symbol" charset="0"/>
              </a:rPr>
              <a:t>  </a:t>
            </a: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~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10</a:t>
            </a:r>
            <a:r>
              <a:rPr kumimoji="1" lang="en-US" sz="1800" b="1" baseline="30000" dirty="0">
                <a:solidFill>
                  <a:srgbClr val="FFFFFF"/>
                </a:solidFill>
                <a:sym typeface="Symbol" charset="0"/>
              </a:rPr>
              <a:t>-2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 / </a:t>
            </a:r>
            <a:r>
              <a:rPr kumimoji="1" lang="en-US" sz="1800" b="1" baseline="30000" dirty="0">
                <a:solidFill>
                  <a:srgbClr val="FFFFFF"/>
                </a:solidFill>
                <a:sym typeface="Symbol" charset="0"/>
              </a:rPr>
              <a:t>o</a:t>
            </a:r>
            <a:r>
              <a:rPr kumimoji="1" lang="en-US" sz="1800" baseline="30000" dirty="0">
                <a:solidFill>
                  <a:srgbClr val="FFFFFF"/>
                </a:solidFill>
                <a:sym typeface="Symbol" charset="0"/>
              </a:rPr>
              <a:t> </a:t>
            </a:r>
          </a:p>
          <a:p>
            <a:pPr>
              <a:spcAft>
                <a:spcPct val="0"/>
              </a:spcAft>
              <a:buClrTx/>
              <a:buSzTx/>
            </a:pPr>
            <a:r>
              <a:rPr kumimoji="1" lang="en-US" sz="1800" baseline="30000" dirty="0">
                <a:solidFill>
                  <a:srgbClr val="FFFFFF"/>
                </a:solidFill>
                <a:sym typeface="Symbol" charset="0"/>
              </a:rPr>
              <a:t>  </a:t>
            </a: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kumimoji="1" lang="en-US" sz="1800" dirty="0" smtClean="0">
                <a:solidFill>
                  <a:srgbClr val="FFFFFF"/>
                </a:solidFill>
                <a:sym typeface="Symbol" charset="0"/>
              </a:rPr>
              <a:t>         </a:t>
            </a: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 conversions  (assume 1% radiation length)             </a:t>
            </a:r>
            <a:r>
              <a:rPr kumimoji="1" lang="en-US" sz="1800" dirty="0" smtClean="0">
                <a:solidFill>
                  <a:srgbClr val="FFFFFF"/>
                </a:solidFill>
                <a:sym typeface="Symbol" charset="0"/>
              </a:rPr>
              <a:t>   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2 .  10</a:t>
            </a:r>
            <a:r>
              <a:rPr kumimoji="1" lang="en-US" sz="1800" b="1" baseline="30000" dirty="0">
                <a:solidFill>
                  <a:srgbClr val="FFFFFF"/>
                </a:solidFill>
                <a:sym typeface="Symbol" charset="0"/>
              </a:rPr>
              <a:t>-2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 / </a:t>
            </a:r>
            <a:r>
              <a:rPr kumimoji="1" lang="en-US" sz="1800" b="1" baseline="30000" dirty="0">
                <a:solidFill>
                  <a:srgbClr val="FFFFFF"/>
                </a:solidFill>
                <a:sym typeface="Symbol" charset="0"/>
              </a:rPr>
              <a:t>o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 </a:t>
            </a:r>
          </a:p>
          <a:p>
            <a:pPr>
              <a:spcAft>
                <a:spcPct val="0"/>
              </a:spcAft>
              <a:buClrTx/>
              <a:buSzTx/>
              <a:buFontTx/>
              <a:buChar char="•"/>
            </a:pPr>
            <a:r>
              <a:rPr kumimoji="1" lang="en-US" sz="1800" dirty="0">
                <a:solidFill>
                  <a:srgbClr val="FFFFFF"/>
                </a:solidFill>
                <a:sym typeface="Symbol" charset="0"/>
              </a:rPr>
              <a:t>  and hundreds of charged particles per event </a:t>
            </a:r>
          </a:p>
          <a:p>
            <a:pPr>
              <a:spcAft>
                <a:spcPct val="0"/>
              </a:spcAft>
              <a:buClrTx/>
              <a:buSzTx/>
            </a:pPr>
            <a:r>
              <a:rPr kumimoji="1" lang="en-US" sz="1800" dirty="0">
                <a:solidFill>
                  <a:srgbClr val="FFFFFF"/>
                </a:solidFill>
              </a:rPr>
              <a:t>           in central </a:t>
            </a:r>
            <a:r>
              <a:rPr kumimoji="1" lang="en-US" sz="1800" dirty="0" err="1">
                <a:solidFill>
                  <a:srgbClr val="FFFFFF"/>
                </a:solidFill>
              </a:rPr>
              <a:t>Au+Au</a:t>
            </a:r>
            <a:r>
              <a:rPr kumimoji="1" lang="en-US" sz="1800" dirty="0">
                <a:solidFill>
                  <a:srgbClr val="FFFFFF"/>
                </a:solidFill>
              </a:rPr>
              <a:t> collision  at RHIC                                </a:t>
            </a:r>
            <a:r>
              <a:rPr kumimoji="1" lang="en-US" sz="1800" b="1" dirty="0" err="1">
                <a:solidFill>
                  <a:srgbClr val="FFFFFF"/>
                </a:solidFill>
              </a:rPr>
              <a:t>dN</a:t>
            </a:r>
            <a:r>
              <a:rPr kumimoji="1" lang="en-US" sz="1800" b="1" baseline="-25000" dirty="0" err="1">
                <a:solidFill>
                  <a:srgbClr val="FFFFFF"/>
                </a:solidFill>
              </a:rPr>
              <a:t>ch</a:t>
            </a:r>
            <a:r>
              <a:rPr kumimoji="1" lang="en-US" sz="1800" b="1" dirty="0">
                <a:solidFill>
                  <a:srgbClr val="FFFFFF"/>
                </a:solidFill>
              </a:rPr>
              <a:t> / </a:t>
            </a:r>
            <a:r>
              <a:rPr kumimoji="1" lang="en-US" sz="1800" b="1" dirty="0" err="1">
                <a:solidFill>
                  <a:srgbClr val="FFFFFF"/>
                </a:solidFill>
              </a:rPr>
              <a:t>dy</a:t>
            </a:r>
            <a:r>
              <a:rPr kumimoji="1" lang="en-US" sz="1800" b="1" dirty="0">
                <a:solidFill>
                  <a:srgbClr val="FFFFFF"/>
                </a:solidFill>
              </a:rPr>
              <a:t> </a:t>
            </a:r>
            <a:r>
              <a:rPr kumimoji="1" lang="en-US" sz="1800" b="1" dirty="0">
                <a:solidFill>
                  <a:srgbClr val="FFFFFF"/>
                </a:solidFill>
                <a:sym typeface="Symbol" charset="0"/>
              </a:rPr>
              <a:t> 700</a:t>
            </a:r>
          </a:p>
        </p:txBody>
      </p:sp>
      <p:sp>
        <p:nvSpPr>
          <p:cNvPr id="53252" name="AutoShape 5"/>
          <p:cNvSpPr>
            <a:spLocks noChangeArrowheads="1"/>
          </p:cNvSpPr>
          <p:nvPr/>
        </p:nvSpPr>
        <p:spPr bwMode="auto">
          <a:xfrm>
            <a:off x="152400" y="3886200"/>
            <a:ext cx="457200" cy="528638"/>
          </a:xfrm>
          <a:prstGeom prst="curvedRightArrow">
            <a:avLst>
              <a:gd name="adj1" fmla="val 23125"/>
              <a:gd name="adj2" fmla="val 4625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0"/>
              </a:spcAft>
              <a:buClrTx/>
              <a:buSzTx/>
            </a:pPr>
            <a:endParaRPr lang="en-US" sz="500" u="sng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574675" y="4114800"/>
            <a:ext cx="85693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  <a:buClrTx/>
              <a:buSzTx/>
            </a:pPr>
            <a:r>
              <a:rPr kumimoji="1" lang="en-US" sz="2400" b="1">
                <a:solidFill>
                  <a:srgbClr val="FF0000"/>
                </a:solidFill>
              </a:rPr>
              <a:t>huge combinatorial background  </a:t>
            </a:r>
            <a:r>
              <a:rPr kumimoji="1" lang="en-US" sz="2400" b="1">
                <a:solidFill>
                  <a:srgbClr val="FF0000"/>
                </a:solidFill>
                <a:sym typeface="Symbol" charset="0"/>
              </a:rPr>
              <a:t> (</a:t>
            </a:r>
            <a:r>
              <a:rPr kumimoji="1" lang="en-US" sz="2400" b="1">
                <a:solidFill>
                  <a:srgbClr val="FF0000"/>
                </a:solidFill>
              </a:rPr>
              <a:t>dN</a:t>
            </a:r>
            <a:r>
              <a:rPr kumimoji="1" lang="en-US" sz="2400" b="1" baseline="-25000">
                <a:solidFill>
                  <a:srgbClr val="FF0000"/>
                </a:solidFill>
              </a:rPr>
              <a:t>ch</a:t>
            </a:r>
            <a:r>
              <a:rPr kumimoji="1" lang="en-US" sz="2400" b="1">
                <a:solidFill>
                  <a:srgbClr val="FF0000"/>
                </a:solidFill>
              </a:rPr>
              <a:t> / dy )</a:t>
            </a:r>
            <a:r>
              <a:rPr kumimoji="1" lang="en-US" sz="2400" b="1" baseline="30000">
                <a:solidFill>
                  <a:srgbClr val="FF0000"/>
                </a:solidFill>
              </a:rPr>
              <a:t>2</a:t>
            </a:r>
          </a:p>
          <a:p>
            <a:pPr>
              <a:spcAft>
                <a:spcPct val="0"/>
              </a:spcAft>
              <a:buClrTx/>
              <a:buSzTx/>
            </a:pPr>
            <a:r>
              <a:rPr kumimoji="1" lang="en-US" sz="1800">
                <a:solidFill>
                  <a:srgbClr val="FF0000"/>
                </a:solidFill>
              </a:rPr>
              <a:t>(pairing of tracks originating from unrecognized </a:t>
            </a:r>
            <a:r>
              <a:rPr kumimoji="1" lang="en-US" sz="1800">
                <a:solidFill>
                  <a:srgbClr val="FF0000"/>
                </a:solidFill>
                <a:sym typeface="Symbol" charset="0"/>
              </a:rPr>
              <a:t></a:t>
            </a:r>
            <a:r>
              <a:rPr kumimoji="1" lang="en-US" sz="1800" baseline="30000">
                <a:solidFill>
                  <a:srgbClr val="FF0000"/>
                </a:solidFill>
                <a:sym typeface="Symbol" charset="0"/>
              </a:rPr>
              <a:t>o </a:t>
            </a:r>
            <a:r>
              <a:rPr kumimoji="1" lang="en-US" sz="1800">
                <a:solidFill>
                  <a:srgbClr val="FF0000"/>
                </a:solidFill>
                <a:sym typeface="Symbol" charset="0"/>
              </a:rPr>
              <a:t>Dalitz decays and  conversions</a:t>
            </a:r>
            <a:r>
              <a:rPr kumimoji="1" 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254" name="AutoShape 12"/>
          <p:cNvSpPr>
            <a:spLocks noChangeArrowheads="1"/>
          </p:cNvSpPr>
          <p:nvPr/>
        </p:nvSpPr>
        <p:spPr bwMode="auto">
          <a:xfrm>
            <a:off x="228600" y="914400"/>
            <a:ext cx="3733800" cy="5334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Aft>
                <a:spcPct val="0"/>
              </a:spcAft>
              <a:buClrTx/>
              <a:buSzTx/>
            </a:pPr>
            <a:r>
              <a:rPr kumimoji="1" lang="en-US" sz="2400" b="1">
                <a:solidFill>
                  <a:srgbClr val="000066"/>
                </a:solidFill>
                <a:sym typeface="Wingdings" charset="0"/>
              </a:rPr>
              <a:t>Experimental challenge </a:t>
            </a:r>
            <a:endParaRPr lang="en-US" sz="2400" b="1" i="1">
              <a:solidFill>
                <a:srgbClr val="000099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1288" y="5029200"/>
            <a:ext cx="9002712" cy="1616075"/>
            <a:chOff x="89" y="3168"/>
            <a:chExt cx="5671" cy="1018"/>
          </a:xfrm>
        </p:grpSpPr>
        <p:sp>
          <p:nvSpPr>
            <p:cNvPr id="53256" name="Text Box 10"/>
            <p:cNvSpPr txBox="1">
              <a:spLocks noChangeArrowheads="1"/>
            </p:cNvSpPr>
            <p:nvPr/>
          </p:nvSpPr>
          <p:spPr bwMode="auto">
            <a:xfrm>
              <a:off x="89" y="3552"/>
              <a:ext cx="56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Aft>
                  <a:spcPct val="0"/>
                </a:spcAft>
                <a:buClrTx/>
                <a:buSzTx/>
              </a:pPr>
              <a:r>
                <a:rPr kumimoji="1" lang="en-US" sz="1800" dirty="0">
                  <a:solidFill>
                    <a:srgbClr val="FFFFFF"/>
                  </a:solidFill>
                </a:rPr>
                <a:t>   Electron pairs are emitted through the </a:t>
              </a:r>
              <a:r>
                <a:rPr kumimoji="1" lang="en-US" sz="1800" dirty="0" smtClean="0">
                  <a:solidFill>
                    <a:srgbClr val="FFFFFF"/>
                  </a:solidFill>
                </a:rPr>
                <a:t>entire </a:t>
              </a:r>
              <a:r>
                <a:rPr kumimoji="1" lang="en-US" sz="1800" dirty="0">
                  <a:solidFill>
                    <a:srgbClr val="FFFFFF"/>
                  </a:solidFill>
                </a:rPr>
                <a:t>history of the collision:</a:t>
              </a:r>
            </a:p>
            <a:p>
              <a:pPr>
                <a:lnSpc>
                  <a:spcPct val="30000"/>
                </a:lnSpc>
                <a:spcAft>
                  <a:spcPct val="0"/>
                </a:spcAft>
                <a:buClrTx/>
                <a:buSzTx/>
              </a:pPr>
              <a:r>
                <a:rPr kumimoji="1" lang="en-US" sz="1800" dirty="0">
                  <a:solidFill>
                    <a:srgbClr val="FFFFFF"/>
                  </a:solidFill>
                </a:rPr>
                <a:t>                   </a:t>
              </a:r>
            </a:p>
            <a:p>
              <a:pPr lvl="2">
                <a:spcAft>
                  <a:spcPct val="0"/>
                </a:spcAft>
                <a:buClrTx/>
                <a:buSzTx/>
                <a:buFont typeface="Wingdings" charset="0"/>
                <a:buChar char="q"/>
              </a:pPr>
              <a:r>
                <a:rPr kumimoji="1" lang="en-US" sz="1800" dirty="0">
                  <a:solidFill>
                    <a:srgbClr val="FFFFFF"/>
                  </a:solidFill>
                  <a:ea typeface="ＭＳ Ｐゴシック" charset="0"/>
                </a:rPr>
                <a:t>   need to disentangle the different sources. </a:t>
              </a:r>
            </a:p>
            <a:p>
              <a:pPr lvl="2">
                <a:spcAft>
                  <a:spcPct val="0"/>
                </a:spcAft>
                <a:buClrTx/>
                <a:buSzTx/>
                <a:buFont typeface="Wingdings" charset="0"/>
                <a:buChar char="q"/>
              </a:pPr>
              <a:r>
                <a:rPr kumimoji="1" lang="en-US" sz="1800" dirty="0">
                  <a:solidFill>
                    <a:srgbClr val="FFFFFF"/>
                  </a:solidFill>
                  <a:ea typeface="ＭＳ Ｐゴシック" charset="0"/>
                </a:rPr>
                <a:t>   need reference </a:t>
              </a:r>
              <a:r>
                <a:rPr kumimoji="1" lang="en-US" sz="1800" dirty="0" err="1">
                  <a:solidFill>
                    <a:srgbClr val="FFFFFF"/>
                  </a:solidFill>
                  <a:ea typeface="ＭＳ Ｐゴシック" charset="0"/>
                </a:rPr>
                <a:t>pp</a:t>
              </a:r>
              <a:r>
                <a:rPr kumimoji="1" lang="en-US" sz="1800" dirty="0">
                  <a:solidFill>
                    <a:srgbClr val="FFFFFF"/>
                  </a:solidFill>
                  <a:ea typeface="ＭＳ Ｐゴシック" charset="0"/>
                </a:rPr>
                <a:t>, </a:t>
              </a:r>
              <a:r>
                <a:rPr kumimoji="1" lang="en-US" sz="1800" dirty="0" err="1">
                  <a:solidFill>
                    <a:srgbClr val="FFFFFF"/>
                  </a:solidFill>
                  <a:ea typeface="ＭＳ Ｐゴシック" charset="0"/>
                </a:rPr>
                <a:t>dA</a:t>
              </a:r>
              <a:r>
                <a:rPr kumimoji="1" lang="en-US" sz="1800" dirty="0">
                  <a:solidFill>
                    <a:srgbClr val="FFFFFF"/>
                  </a:solidFill>
                  <a:ea typeface="ＭＳ Ｐゴシック" charset="0"/>
                </a:rPr>
                <a:t> data and precise data on each source separately.</a:t>
              </a:r>
            </a:p>
          </p:txBody>
        </p:sp>
        <p:sp>
          <p:nvSpPr>
            <p:cNvPr id="53257" name="AutoShape 14"/>
            <p:cNvSpPr>
              <a:spLocks noChangeArrowheads="1"/>
            </p:cNvSpPr>
            <p:nvPr/>
          </p:nvSpPr>
          <p:spPr bwMode="auto">
            <a:xfrm>
              <a:off x="144" y="3168"/>
              <a:ext cx="2352" cy="336"/>
            </a:xfrm>
            <a:prstGeom prst="flowChartAlternateProcess">
              <a:avLst/>
            </a:prstGeom>
            <a:solidFill>
              <a:srgbClr val="FFFF00"/>
            </a:solidFill>
            <a:ln w="57150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Aft>
                  <a:spcPct val="0"/>
                </a:spcAft>
                <a:buClrTx/>
                <a:buSzTx/>
              </a:pPr>
              <a:r>
                <a:rPr kumimoji="1" lang="en-US" sz="2400" b="1">
                  <a:solidFill>
                    <a:srgbClr val="000066"/>
                  </a:solidFill>
                  <a:sym typeface="Wingdings" charset="0"/>
                </a:rPr>
                <a:t>Analysis challenge </a:t>
              </a:r>
              <a:endParaRPr lang="en-US" sz="2400" b="1" i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" y="990600"/>
            <a:ext cx="8686800" cy="4557713"/>
            <a:chOff x="457200" y="1066800"/>
            <a:chExt cx="8686800" cy="4557721"/>
          </a:xfrm>
        </p:grpSpPr>
        <p:sp>
          <p:nvSpPr>
            <p:cNvPr id="56357" name="Text Box 36"/>
            <p:cNvSpPr txBox="1">
              <a:spLocks noChangeArrowheads="1"/>
            </p:cNvSpPr>
            <p:nvPr/>
          </p:nvSpPr>
          <p:spPr bwMode="auto">
            <a:xfrm>
              <a:off x="2819400" y="1066800"/>
              <a:ext cx="36655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4400" u="sng">
                  <a:solidFill>
                    <a:srgbClr val="FFFF00"/>
                  </a:solidFill>
                </a:rPr>
                <a:t>Energy Scale </a:t>
              </a:r>
            </a:p>
          </p:txBody>
        </p:sp>
        <p:sp>
          <p:nvSpPr>
            <p:cNvPr id="56358" name="Text Box 40"/>
            <p:cNvSpPr txBox="1">
              <a:spLocks noChangeArrowheads="1"/>
            </p:cNvSpPr>
            <p:nvPr/>
          </p:nvSpPr>
          <p:spPr bwMode="auto">
            <a:xfrm>
              <a:off x="1295400" y="4038600"/>
              <a:ext cx="990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DLS           </a:t>
              </a:r>
            </a:p>
          </p:txBody>
        </p:sp>
        <p:sp>
          <p:nvSpPr>
            <p:cNvPr id="56359" name="Text Box 42"/>
            <p:cNvSpPr txBox="1">
              <a:spLocks noChangeArrowheads="1"/>
            </p:cNvSpPr>
            <p:nvPr/>
          </p:nvSpPr>
          <p:spPr bwMode="auto">
            <a:xfrm>
              <a:off x="1371600" y="2895600"/>
              <a:ext cx="990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HADES           </a:t>
              </a:r>
            </a:p>
          </p:txBody>
        </p:sp>
        <p:grpSp>
          <p:nvGrpSpPr>
            <p:cNvPr id="56360" name="Group 116"/>
            <p:cNvGrpSpPr>
              <a:grpSpLocks/>
            </p:cNvGrpSpPr>
            <p:nvPr/>
          </p:nvGrpSpPr>
          <p:grpSpPr bwMode="auto">
            <a:xfrm>
              <a:off x="457200" y="4419606"/>
              <a:ext cx="8686800" cy="1204915"/>
              <a:chOff x="288" y="2784"/>
              <a:chExt cx="5472" cy="759"/>
            </a:xfrm>
          </p:grpSpPr>
          <p:sp>
            <p:nvSpPr>
              <p:cNvPr id="56366" name="Text Box 52"/>
              <p:cNvSpPr txBox="1">
                <a:spLocks noChangeArrowheads="1"/>
              </p:cNvSpPr>
              <p:nvPr/>
            </p:nvSpPr>
            <p:spPr bwMode="auto">
              <a:xfrm>
                <a:off x="1966" y="2976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10</a:t>
                </a:r>
              </a:p>
            </p:txBody>
          </p:sp>
          <p:sp>
            <p:nvSpPr>
              <p:cNvPr id="56367" name="Text Box 53"/>
              <p:cNvSpPr txBox="1">
                <a:spLocks noChangeArrowheads="1"/>
              </p:cNvSpPr>
              <p:nvPr/>
            </p:nvSpPr>
            <p:spPr bwMode="auto">
              <a:xfrm>
                <a:off x="2832" y="2976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158</a:t>
                </a:r>
              </a:p>
            </p:txBody>
          </p:sp>
          <p:sp>
            <p:nvSpPr>
              <p:cNvPr id="56368" name="Text Box 54"/>
              <p:cNvSpPr txBox="1">
                <a:spLocks noChangeArrowheads="1"/>
              </p:cNvSpPr>
              <p:nvPr/>
            </p:nvSpPr>
            <p:spPr bwMode="auto">
              <a:xfrm>
                <a:off x="5140" y="2976"/>
                <a:ext cx="6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[A GeV]</a:t>
                </a:r>
              </a:p>
            </p:txBody>
          </p:sp>
          <p:sp>
            <p:nvSpPr>
              <p:cNvPr id="56369" name="Text Box 61"/>
              <p:cNvSpPr txBox="1">
                <a:spLocks noChangeArrowheads="1"/>
              </p:cNvSpPr>
              <p:nvPr/>
            </p:nvSpPr>
            <p:spPr bwMode="auto">
              <a:xfrm>
                <a:off x="2832" y="331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17</a:t>
                </a:r>
              </a:p>
            </p:txBody>
          </p:sp>
          <p:grpSp>
            <p:nvGrpSpPr>
              <p:cNvPr id="56370" name="Group 62"/>
              <p:cNvGrpSpPr>
                <a:grpSpLocks/>
              </p:cNvGrpSpPr>
              <p:nvPr/>
            </p:nvGrpSpPr>
            <p:grpSpPr bwMode="auto">
              <a:xfrm>
                <a:off x="4940" y="3312"/>
                <a:ext cx="820" cy="231"/>
                <a:chOff x="4416" y="3312"/>
                <a:chExt cx="820" cy="231"/>
              </a:xfrm>
            </p:grpSpPr>
            <p:sp>
              <p:nvSpPr>
                <p:cNvPr id="56396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752" y="3312"/>
                  <a:ext cx="484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 sz="1800"/>
                    <a:t>[GeV]</a:t>
                  </a:r>
                </a:p>
              </p:txBody>
            </p:sp>
            <p:sp>
              <p:nvSpPr>
                <p:cNvPr id="5639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416" y="3312"/>
                  <a:ext cx="40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 sz="1800"/>
                    <a:t>√s</a:t>
                  </a:r>
                  <a:r>
                    <a:rPr lang="en-US" sz="1800" baseline="-25000"/>
                    <a:t>NN</a:t>
                  </a:r>
                  <a:endParaRPr lang="en-US" sz="1800"/>
                </a:p>
              </p:txBody>
            </p:sp>
          </p:grpSp>
          <p:sp>
            <p:nvSpPr>
              <p:cNvPr id="56371" name="Text Box 65"/>
              <p:cNvSpPr txBox="1">
                <a:spLocks noChangeArrowheads="1"/>
              </p:cNvSpPr>
              <p:nvPr/>
            </p:nvSpPr>
            <p:spPr bwMode="auto">
              <a:xfrm>
                <a:off x="4176" y="3312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200</a:t>
                </a:r>
              </a:p>
            </p:txBody>
          </p:sp>
          <p:grpSp>
            <p:nvGrpSpPr>
              <p:cNvPr id="56372" name="Group 103"/>
              <p:cNvGrpSpPr>
                <a:grpSpLocks/>
              </p:cNvGrpSpPr>
              <p:nvPr/>
            </p:nvGrpSpPr>
            <p:grpSpPr bwMode="auto">
              <a:xfrm>
                <a:off x="288" y="2784"/>
                <a:ext cx="4848" cy="250"/>
                <a:chOff x="288" y="2784"/>
                <a:chExt cx="4848" cy="250"/>
              </a:xfrm>
            </p:grpSpPr>
            <p:sp>
              <p:nvSpPr>
                <p:cNvPr id="56385" name="Line 46"/>
                <p:cNvSpPr>
                  <a:spLocks noChangeShapeType="1"/>
                </p:cNvSpPr>
                <p:nvPr/>
              </p:nvSpPr>
              <p:spPr bwMode="auto">
                <a:xfrm>
                  <a:off x="3840" y="292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8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200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8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112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88" name="Line 49"/>
                <p:cNvSpPr>
                  <a:spLocks noChangeShapeType="1"/>
                </p:cNvSpPr>
                <p:nvPr/>
              </p:nvSpPr>
              <p:spPr bwMode="auto">
                <a:xfrm>
                  <a:off x="3024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89" name="Line 50"/>
                <p:cNvSpPr>
                  <a:spLocks noChangeShapeType="1"/>
                </p:cNvSpPr>
                <p:nvPr/>
              </p:nvSpPr>
              <p:spPr bwMode="auto">
                <a:xfrm>
                  <a:off x="4320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90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544" y="2928"/>
                  <a:ext cx="12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91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680" y="2928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92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88" y="2928"/>
                  <a:ext cx="129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9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536" y="2784"/>
                  <a:ext cx="20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/>
                    <a:t>//</a:t>
                  </a:r>
                </a:p>
              </p:txBody>
            </p:sp>
            <p:sp>
              <p:nvSpPr>
                <p:cNvPr id="56394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400" y="2784"/>
                  <a:ext cx="20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/>
                    <a:t>//</a:t>
                  </a:r>
                </a:p>
              </p:txBody>
            </p:sp>
            <p:sp>
              <p:nvSpPr>
                <p:cNvPr id="56395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3696" y="2784"/>
                  <a:ext cx="20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/>
                    <a:t>//</a:t>
                  </a:r>
                </a:p>
              </p:txBody>
            </p:sp>
          </p:grpSp>
          <p:grpSp>
            <p:nvGrpSpPr>
              <p:cNvPr id="56373" name="Group 104"/>
              <p:cNvGrpSpPr>
                <a:grpSpLocks/>
              </p:cNvGrpSpPr>
              <p:nvPr/>
            </p:nvGrpSpPr>
            <p:grpSpPr bwMode="auto">
              <a:xfrm>
                <a:off x="288" y="3120"/>
                <a:ext cx="4848" cy="250"/>
                <a:chOff x="288" y="2784"/>
                <a:chExt cx="4848" cy="250"/>
              </a:xfrm>
            </p:grpSpPr>
            <p:sp>
              <p:nvSpPr>
                <p:cNvPr id="56374" name="Line 105"/>
                <p:cNvSpPr>
                  <a:spLocks noChangeShapeType="1"/>
                </p:cNvSpPr>
                <p:nvPr/>
              </p:nvSpPr>
              <p:spPr bwMode="auto">
                <a:xfrm>
                  <a:off x="3840" y="292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5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200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112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7" name="Line 108"/>
                <p:cNvSpPr>
                  <a:spLocks noChangeShapeType="1"/>
                </p:cNvSpPr>
                <p:nvPr/>
              </p:nvSpPr>
              <p:spPr bwMode="auto">
                <a:xfrm>
                  <a:off x="3024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8" name="Line 109"/>
                <p:cNvSpPr>
                  <a:spLocks noChangeShapeType="1"/>
                </p:cNvSpPr>
                <p:nvPr/>
              </p:nvSpPr>
              <p:spPr bwMode="auto">
                <a:xfrm>
                  <a:off x="4320" y="28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79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544" y="2928"/>
                  <a:ext cx="120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80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1680" y="2928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81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8" y="2928"/>
                  <a:ext cx="129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82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1536" y="2784"/>
                  <a:ext cx="20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/>
                    <a:t>//</a:t>
                  </a:r>
                </a:p>
              </p:txBody>
            </p:sp>
            <p:sp>
              <p:nvSpPr>
                <p:cNvPr id="56383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400" y="2784"/>
                  <a:ext cx="20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/>
                    <a:t>//</a:t>
                  </a:r>
                </a:p>
              </p:txBody>
            </p:sp>
            <p:sp>
              <p:nvSpPr>
                <p:cNvPr id="56384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3696" y="2784"/>
                  <a:ext cx="20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ts val="1050"/>
                    </a:spcAft>
                    <a:buClr>
                      <a:srgbClr val="000000"/>
                    </a:buClr>
                    <a:buSzPct val="45000"/>
                    <a:defRPr sz="16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r>
                    <a:rPr lang="en-US"/>
                    <a:t>//</a:t>
                  </a:r>
                </a:p>
              </p:txBody>
            </p:sp>
          </p:grpSp>
        </p:grpSp>
        <p:sp>
          <p:nvSpPr>
            <p:cNvPr id="56361" name="Text Box 42"/>
            <p:cNvSpPr txBox="1">
              <a:spLocks noChangeArrowheads="1"/>
            </p:cNvSpPr>
            <p:nvPr/>
          </p:nvSpPr>
          <p:spPr bwMode="auto">
            <a:xfrm>
              <a:off x="2819400" y="2895600"/>
              <a:ext cx="990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CBM           </a:t>
              </a:r>
            </a:p>
          </p:txBody>
        </p:sp>
        <p:sp>
          <p:nvSpPr>
            <p:cNvPr id="56362" name="Text Box 42"/>
            <p:cNvSpPr txBox="1">
              <a:spLocks noChangeArrowheads="1"/>
            </p:cNvSpPr>
            <p:nvPr/>
          </p:nvSpPr>
          <p:spPr bwMode="auto">
            <a:xfrm>
              <a:off x="4343400" y="4038600"/>
              <a:ext cx="990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CERES           </a:t>
              </a:r>
            </a:p>
          </p:txBody>
        </p:sp>
        <p:sp>
          <p:nvSpPr>
            <p:cNvPr id="56363" name="Text Box 42"/>
            <p:cNvSpPr txBox="1">
              <a:spLocks noChangeArrowheads="1"/>
            </p:cNvSpPr>
            <p:nvPr/>
          </p:nvSpPr>
          <p:spPr bwMode="auto">
            <a:xfrm>
              <a:off x="4343400" y="2895600"/>
              <a:ext cx="990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NA60           </a:t>
              </a:r>
            </a:p>
          </p:txBody>
        </p:sp>
        <p:sp>
          <p:nvSpPr>
            <p:cNvPr id="56364" name="Text Box 44"/>
            <p:cNvSpPr txBox="1">
              <a:spLocks noChangeArrowheads="1"/>
            </p:cNvSpPr>
            <p:nvPr/>
          </p:nvSpPr>
          <p:spPr bwMode="auto">
            <a:xfrm>
              <a:off x="6324600" y="4038601"/>
              <a:ext cx="1066800" cy="3077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PHENIX</a:t>
              </a:r>
            </a:p>
          </p:txBody>
        </p:sp>
        <p:sp>
          <p:nvSpPr>
            <p:cNvPr id="56365" name="Text Box 42"/>
            <p:cNvSpPr txBox="1">
              <a:spLocks noChangeArrowheads="1"/>
            </p:cNvSpPr>
            <p:nvPr/>
          </p:nvSpPr>
          <p:spPr bwMode="auto">
            <a:xfrm>
              <a:off x="2819400" y="4038600"/>
              <a:ext cx="990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MPD           </a:t>
              </a:r>
            </a:p>
          </p:txBody>
        </p:sp>
      </p:grp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u="sng">
                <a:solidFill>
                  <a:srgbClr val="FFFF00"/>
                </a:solidFill>
                <a:latin typeface="Arial" charset="0"/>
                <a:cs typeface="Arial" charset="0"/>
              </a:rPr>
              <a:t>Dileptons in A+A at a Glance: 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04800" y="990600"/>
            <a:ext cx="8534400" cy="4100513"/>
            <a:chOff x="304800" y="990600"/>
            <a:chExt cx="8534400" cy="4100513"/>
          </a:xfrm>
        </p:grpSpPr>
        <p:sp>
          <p:nvSpPr>
            <p:cNvPr id="56332" name="Text Box 28"/>
            <p:cNvSpPr txBox="1">
              <a:spLocks noChangeArrowheads="1"/>
            </p:cNvSpPr>
            <p:nvPr/>
          </p:nvSpPr>
          <p:spPr bwMode="auto">
            <a:xfrm>
              <a:off x="2362200" y="3733800"/>
              <a:ext cx="23622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CERES           </a:t>
              </a:r>
            </a:p>
          </p:txBody>
        </p:sp>
        <p:sp>
          <p:nvSpPr>
            <p:cNvPr id="56333" name="Text Box 30"/>
            <p:cNvSpPr txBox="1">
              <a:spLocks noChangeArrowheads="1"/>
            </p:cNvSpPr>
            <p:nvPr/>
          </p:nvSpPr>
          <p:spPr bwMode="auto">
            <a:xfrm>
              <a:off x="1295400" y="4114800"/>
              <a:ext cx="1371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DLS           </a:t>
              </a:r>
            </a:p>
          </p:txBody>
        </p:sp>
        <p:sp>
          <p:nvSpPr>
            <p:cNvPr id="56334" name="Text Box 25"/>
            <p:cNvSpPr txBox="1">
              <a:spLocks noChangeArrowheads="1"/>
            </p:cNvSpPr>
            <p:nvPr/>
          </p:nvSpPr>
          <p:spPr bwMode="auto">
            <a:xfrm>
              <a:off x="5638800" y="2554288"/>
              <a:ext cx="762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NA60           </a:t>
              </a:r>
            </a:p>
          </p:txBody>
        </p:sp>
        <p:grpSp>
          <p:nvGrpSpPr>
            <p:cNvPr id="56335" name="Group 45"/>
            <p:cNvGrpSpPr>
              <a:grpSpLocks/>
            </p:cNvGrpSpPr>
            <p:nvPr/>
          </p:nvGrpSpPr>
          <p:grpSpPr bwMode="auto">
            <a:xfrm>
              <a:off x="5029200" y="3352800"/>
              <a:ext cx="2914650" cy="304800"/>
              <a:chOff x="3168" y="2304"/>
              <a:chExt cx="1836" cy="192"/>
            </a:xfrm>
          </p:grpSpPr>
          <p:sp>
            <p:nvSpPr>
              <p:cNvPr id="56355" name="Text Box 26"/>
              <p:cNvSpPr txBox="1">
                <a:spLocks noChangeArrowheads="1"/>
              </p:cNvSpPr>
              <p:nvPr/>
            </p:nvSpPr>
            <p:spPr bwMode="auto">
              <a:xfrm>
                <a:off x="3168" y="2304"/>
                <a:ext cx="1632" cy="19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HADES           </a:t>
                </a:r>
              </a:p>
            </p:txBody>
          </p:sp>
          <p:sp>
            <p:nvSpPr>
              <p:cNvPr id="56356" name="Line 33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204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36" name="Text Box 36"/>
            <p:cNvSpPr txBox="1">
              <a:spLocks noChangeArrowheads="1"/>
            </p:cNvSpPr>
            <p:nvPr/>
          </p:nvSpPr>
          <p:spPr bwMode="auto">
            <a:xfrm>
              <a:off x="8153400" y="2133600"/>
              <a:ext cx="685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CBM          </a:t>
              </a:r>
            </a:p>
          </p:txBody>
        </p:sp>
        <p:grpSp>
          <p:nvGrpSpPr>
            <p:cNvPr id="56337" name="Group 47"/>
            <p:cNvGrpSpPr>
              <a:grpSpLocks/>
            </p:cNvGrpSpPr>
            <p:nvPr/>
          </p:nvGrpSpPr>
          <p:grpSpPr bwMode="auto">
            <a:xfrm>
              <a:off x="304800" y="4495800"/>
              <a:ext cx="7848600" cy="595313"/>
              <a:chOff x="384" y="3024"/>
              <a:chExt cx="4944" cy="375"/>
            </a:xfrm>
          </p:grpSpPr>
          <p:sp>
            <p:nvSpPr>
              <p:cNvPr id="56343" name="Line 7"/>
              <p:cNvSpPr>
                <a:spLocks noChangeShapeType="1"/>
              </p:cNvSpPr>
              <p:nvPr/>
            </p:nvSpPr>
            <p:spPr bwMode="auto">
              <a:xfrm>
                <a:off x="480" y="3120"/>
                <a:ext cx="48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4" name="Line 8"/>
              <p:cNvSpPr>
                <a:spLocks noChangeShapeType="1"/>
              </p:cNvSpPr>
              <p:nvPr/>
            </p:nvSpPr>
            <p:spPr bwMode="auto">
              <a:xfrm flipV="1">
                <a:off x="1370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5" name="Line 9"/>
              <p:cNvSpPr>
                <a:spLocks noChangeShapeType="1"/>
              </p:cNvSpPr>
              <p:nvPr/>
            </p:nvSpPr>
            <p:spPr bwMode="auto">
              <a:xfrm flipV="1">
                <a:off x="2304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6" name="Line 10"/>
              <p:cNvSpPr>
                <a:spLocks noChangeShapeType="1"/>
              </p:cNvSpPr>
              <p:nvPr/>
            </p:nvSpPr>
            <p:spPr bwMode="auto">
              <a:xfrm>
                <a:off x="3193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7" name="Line 11"/>
              <p:cNvSpPr>
                <a:spLocks noChangeShapeType="1"/>
              </p:cNvSpPr>
              <p:nvPr/>
            </p:nvSpPr>
            <p:spPr bwMode="auto">
              <a:xfrm>
                <a:off x="4127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8" name="Line 12"/>
              <p:cNvSpPr>
                <a:spLocks noChangeShapeType="1"/>
              </p:cNvSpPr>
              <p:nvPr/>
            </p:nvSpPr>
            <p:spPr bwMode="auto">
              <a:xfrm>
                <a:off x="4972" y="30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9" name="Text Box 14"/>
              <p:cNvSpPr txBox="1">
                <a:spLocks noChangeArrowheads="1"/>
              </p:cNvSpPr>
              <p:nvPr/>
            </p:nvSpPr>
            <p:spPr bwMode="auto">
              <a:xfrm>
                <a:off x="1200" y="316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90</a:t>
                </a:r>
              </a:p>
            </p:txBody>
          </p:sp>
          <p:sp>
            <p:nvSpPr>
              <p:cNvPr id="56350" name="Text Box 15"/>
              <p:cNvSpPr txBox="1">
                <a:spLocks noChangeArrowheads="1"/>
              </p:cNvSpPr>
              <p:nvPr/>
            </p:nvSpPr>
            <p:spPr bwMode="auto">
              <a:xfrm>
                <a:off x="2158" y="316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95</a:t>
                </a:r>
              </a:p>
            </p:txBody>
          </p:sp>
          <p:sp>
            <p:nvSpPr>
              <p:cNvPr id="56351" name="Text Box 16"/>
              <p:cNvSpPr txBox="1">
                <a:spLocks noChangeArrowheads="1"/>
              </p:cNvSpPr>
              <p:nvPr/>
            </p:nvSpPr>
            <p:spPr bwMode="auto">
              <a:xfrm>
                <a:off x="4815" y="316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10</a:t>
                </a:r>
              </a:p>
            </p:txBody>
          </p:sp>
          <p:sp>
            <p:nvSpPr>
              <p:cNvPr id="56352" name="Text Box 17"/>
              <p:cNvSpPr txBox="1">
                <a:spLocks noChangeArrowheads="1"/>
              </p:cNvSpPr>
              <p:nvPr/>
            </p:nvSpPr>
            <p:spPr bwMode="auto">
              <a:xfrm>
                <a:off x="3044" y="316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00</a:t>
                </a:r>
              </a:p>
            </p:txBody>
          </p:sp>
          <p:sp>
            <p:nvSpPr>
              <p:cNvPr id="56353" name="Text Box 18"/>
              <p:cNvSpPr txBox="1">
                <a:spLocks noChangeArrowheads="1"/>
              </p:cNvSpPr>
              <p:nvPr/>
            </p:nvSpPr>
            <p:spPr bwMode="auto">
              <a:xfrm>
                <a:off x="3976" y="316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05</a:t>
                </a:r>
              </a:p>
            </p:txBody>
          </p:sp>
          <p:sp>
            <p:nvSpPr>
              <p:cNvPr id="56354" name="Text Box 39"/>
              <p:cNvSpPr txBox="1">
                <a:spLocks noChangeArrowheads="1"/>
              </p:cNvSpPr>
              <p:nvPr/>
            </p:nvSpPr>
            <p:spPr bwMode="auto">
              <a:xfrm>
                <a:off x="384" y="316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sz="1800"/>
                  <a:t>85</a:t>
                </a:r>
              </a:p>
            </p:txBody>
          </p:sp>
        </p:grpSp>
        <p:grpSp>
          <p:nvGrpSpPr>
            <p:cNvPr id="56338" name="Group 46"/>
            <p:cNvGrpSpPr>
              <a:grpSpLocks/>
            </p:cNvGrpSpPr>
            <p:nvPr/>
          </p:nvGrpSpPr>
          <p:grpSpPr bwMode="auto">
            <a:xfrm>
              <a:off x="5029199" y="2971800"/>
              <a:ext cx="2943225" cy="304800"/>
              <a:chOff x="3024" y="2064"/>
              <a:chExt cx="1854" cy="192"/>
            </a:xfrm>
          </p:grpSpPr>
          <p:sp>
            <p:nvSpPr>
              <p:cNvPr id="56341" name="Text Box 40"/>
              <p:cNvSpPr txBox="1">
                <a:spLocks noChangeArrowheads="1"/>
              </p:cNvSpPr>
              <p:nvPr/>
            </p:nvSpPr>
            <p:spPr bwMode="auto">
              <a:xfrm>
                <a:off x="3024" y="2064"/>
                <a:ext cx="1632" cy="19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1400" b="1">
                    <a:solidFill>
                      <a:schemeClr val="bg1"/>
                    </a:solidFill>
                  </a:rPr>
                  <a:t>PHENIX</a:t>
                </a:r>
              </a:p>
            </p:txBody>
          </p:sp>
          <p:sp>
            <p:nvSpPr>
              <p:cNvPr id="56342" name="Line 41"/>
              <p:cNvSpPr>
                <a:spLocks noChangeShapeType="1"/>
              </p:cNvSpPr>
              <p:nvPr/>
            </p:nvSpPr>
            <p:spPr bwMode="auto">
              <a:xfrm>
                <a:off x="4641" y="2160"/>
                <a:ext cx="237" cy="1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225" name="Text Box 49"/>
            <p:cNvSpPr txBox="1">
              <a:spLocks noChangeArrowheads="1"/>
            </p:cNvSpPr>
            <p:nvPr/>
          </p:nvSpPr>
          <p:spPr bwMode="auto">
            <a:xfrm>
              <a:off x="3276600" y="990600"/>
              <a:ext cx="29797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4400" u="sng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Time Scale</a:t>
              </a:r>
            </a:p>
          </p:txBody>
        </p:sp>
        <p:sp>
          <p:nvSpPr>
            <p:cNvPr id="56340" name="Text Box 36"/>
            <p:cNvSpPr txBox="1">
              <a:spLocks noChangeArrowheads="1"/>
            </p:cNvSpPr>
            <p:nvPr/>
          </p:nvSpPr>
          <p:spPr bwMode="auto">
            <a:xfrm>
              <a:off x="8153400" y="2590800"/>
              <a:ext cx="6858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MPD          </a:t>
              </a:r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381000" y="6019800"/>
            <a:ext cx="4008438" cy="396875"/>
            <a:chOff x="396875" y="6096000"/>
            <a:chExt cx="4008438" cy="396875"/>
          </a:xfrm>
        </p:grpSpPr>
        <p:sp>
          <p:nvSpPr>
            <p:cNvPr id="56330" name="Text Box 3"/>
            <p:cNvSpPr txBox="1">
              <a:spLocks noChangeArrowheads="1"/>
            </p:cNvSpPr>
            <p:nvPr/>
          </p:nvSpPr>
          <p:spPr bwMode="auto">
            <a:xfrm>
              <a:off x="396875" y="6096000"/>
              <a:ext cx="1143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        </a:t>
              </a:r>
            </a:p>
          </p:txBody>
        </p:sp>
        <p:sp>
          <p:nvSpPr>
            <p:cNvPr id="56331" name="Text Box 151"/>
            <p:cNvSpPr txBox="1">
              <a:spLocks noChangeArrowheads="1"/>
            </p:cNvSpPr>
            <p:nvPr/>
          </p:nvSpPr>
          <p:spPr bwMode="auto">
            <a:xfrm>
              <a:off x="1676400" y="6096000"/>
              <a:ext cx="27289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/>
                <a:t>= Period of data taking</a:t>
              </a:r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9018811-6842-D446-AD9F-29B82B31034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Purdue  University, April 28, 2011</a:t>
            </a:r>
            <a:endParaRPr lang="en-US" sz="1200"/>
          </a:p>
        </p:txBody>
      </p: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6324600" y="2819400"/>
            <a:ext cx="15240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PHENIX + HBD </a:t>
            </a:r>
            <a:r>
              <a:rPr lang="en-US" sz="1400" b="1" dirty="0" smtClean="0">
                <a:solidFill>
                  <a:schemeClr val="bg1"/>
                </a:solidFill>
              </a:rPr>
              <a:t>STAR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572000"/>
          </a:xfrm>
        </p:spPr>
        <p:txBody>
          <a:bodyPr/>
          <a:lstStyle/>
          <a:p>
            <a:pPr algn="ctr" eaLnBrk="1" hangingPunct="1"/>
            <a:r>
              <a:rPr lang="en-US" sz="8800" dirty="0">
                <a:latin typeface="Arial" charset="0"/>
                <a:cs typeface="Arial" charset="0"/>
              </a:rPr>
              <a:t>  </a:t>
            </a:r>
            <a:r>
              <a:rPr lang="en-US" sz="7200" dirty="0">
                <a:latin typeface="Arial" charset="0"/>
                <a:cs typeface="Arial" charset="0"/>
              </a:rPr>
              <a:t>SPS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7200" dirty="0">
                <a:latin typeface="Arial" charset="0"/>
                <a:cs typeface="Arial" charset="0"/>
              </a:rPr>
              <a:t> Low-masses</a:t>
            </a:r>
          </a:p>
          <a:p>
            <a:pPr algn="ctr" eaLnBrk="1" hangingPunct="1">
              <a:buFont typeface="Wingdings" charset="0"/>
              <a:buNone/>
            </a:pPr>
            <a:r>
              <a:rPr lang="en-CA" dirty="0">
                <a:latin typeface="Arial" charset="0"/>
                <a:cs typeface="Arial" charset="0"/>
              </a:rPr>
              <a:t>(m </a:t>
            </a:r>
            <a:r>
              <a:rPr lang="en-CA" dirty="0">
                <a:latin typeface="Arial" charset="0"/>
                <a:cs typeface="Arial" charset="0"/>
                <a:sym typeface="Symbol" charset="0"/>
              </a:rPr>
              <a:t> 1GeV/c</a:t>
            </a:r>
            <a:r>
              <a:rPr lang="en-CA" baseline="30000" dirty="0">
                <a:latin typeface="Arial" charset="0"/>
                <a:cs typeface="Arial" charset="0"/>
                <a:sym typeface="Symbol" charset="0"/>
              </a:rPr>
              <a:t>2</a:t>
            </a:r>
            <a:r>
              <a:rPr lang="en-CA" dirty="0">
                <a:latin typeface="Arial" charset="0"/>
                <a:cs typeface="Arial" charset="0"/>
                <a:sym typeface="Symbol" charset="0"/>
              </a:rPr>
              <a:t>)</a:t>
            </a:r>
            <a:endParaRPr lang="en-US" dirty="0">
              <a:latin typeface="Arial" charset="0"/>
              <a:cs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8800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88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96E2599-0225-4B40-A467-7BFE940788A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65188"/>
          </a:xfrm>
        </p:spPr>
        <p:txBody>
          <a:bodyPr/>
          <a:lstStyle/>
          <a:p>
            <a:r>
              <a:rPr lang="en-US" sz="3600" u="sng">
                <a:solidFill>
                  <a:srgbClr val="FFFF00"/>
                </a:solidFill>
                <a:latin typeface="Arial" charset="0"/>
                <a:cs typeface="Arial" charset="0"/>
              </a:rPr>
              <a:t>CERES Pioneering Results (I) </a:t>
            </a: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8328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kumimoji="1" lang="en-US" b="1"/>
              <a:t>Strong enhancement of low-mass e</a:t>
            </a:r>
            <a:r>
              <a:rPr kumimoji="1" lang="en-US" b="1" baseline="30000"/>
              <a:t>+</a:t>
            </a:r>
            <a:r>
              <a:rPr kumimoji="1" lang="en-US" b="1"/>
              <a:t>e</a:t>
            </a:r>
            <a:r>
              <a:rPr kumimoji="1" lang="en-US" b="1" baseline="30000"/>
              <a:t>-</a:t>
            </a:r>
            <a:r>
              <a:rPr kumimoji="1" lang="en-US" b="1"/>
              <a:t> pairs  </a:t>
            </a:r>
          </a:p>
          <a:p>
            <a:pPr algn="ctr"/>
            <a:r>
              <a:rPr kumimoji="1" lang="en-US" b="1"/>
              <a:t>(wrt to expected yield from known sources)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4953000" y="2438400"/>
            <a:ext cx="4191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kumimoji="1" lang="en-US" sz="1400" b="1">
                <a:solidFill>
                  <a:srgbClr val="FF0000"/>
                </a:solidFill>
              </a:rPr>
              <a:t>Enhancement factor (0.2 &lt;m &lt; 1.1 GeV/c</a:t>
            </a:r>
            <a:r>
              <a:rPr kumimoji="1" lang="en-US" sz="1400" b="1" baseline="30000">
                <a:solidFill>
                  <a:srgbClr val="FF0000"/>
                </a:solidFill>
              </a:rPr>
              <a:t>2</a:t>
            </a:r>
            <a:r>
              <a:rPr kumimoji="1" lang="en-US" sz="1400" b="1">
                <a:solidFill>
                  <a:srgbClr val="FF0000"/>
                </a:solidFill>
              </a:rPr>
              <a:t> ):  2.45 ± 0.21 (stat) ± 0.35 (syst) ± 0.58 (decays)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62600" y="3200400"/>
            <a:ext cx="3165475" cy="3524250"/>
            <a:chOff x="3504" y="2016"/>
            <a:chExt cx="1994" cy="2220"/>
          </a:xfrm>
        </p:grpSpPr>
        <p:sp>
          <p:nvSpPr>
            <p:cNvPr id="67598" name="Text Box 6"/>
            <p:cNvSpPr txBox="1">
              <a:spLocks noChangeArrowheads="1"/>
            </p:cNvSpPr>
            <p:nvPr/>
          </p:nvSpPr>
          <p:spPr bwMode="auto">
            <a:xfrm>
              <a:off x="3744" y="2016"/>
              <a:ext cx="15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kumimoji="1" lang="en-US" b="1"/>
                <a:t>No enhancement in pp </a:t>
              </a:r>
            </a:p>
          </p:txBody>
        </p:sp>
        <p:pic>
          <p:nvPicPr>
            <p:cNvPr id="67599" name="Picture 7" descr="pb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48"/>
              <a:ext cx="1994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62600" y="3505200"/>
            <a:ext cx="3165475" cy="3203575"/>
            <a:chOff x="3504" y="2208"/>
            <a:chExt cx="1994" cy="2018"/>
          </a:xfrm>
        </p:grpSpPr>
        <p:pic>
          <p:nvPicPr>
            <p:cNvPr id="67596" name="Picture 9" descr="pau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34"/>
              <a:ext cx="1994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Text Box 10"/>
            <p:cNvSpPr txBox="1">
              <a:spLocks noChangeArrowheads="1"/>
            </p:cNvSpPr>
            <p:nvPr/>
          </p:nvSpPr>
          <p:spPr bwMode="auto">
            <a:xfrm>
              <a:off x="4128" y="2208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kumimoji="1" lang="en-US" b="1"/>
                <a:t>nor in pA</a:t>
              </a:r>
            </a:p>
          </p:txBody>
        </p:sp>
      </p:grp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5791200" y="1752600"/>
            <a:ext cx="24939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Aft>
                <a:spcPct val="0"/>
              </a:spcAft>
            </a:pPr>
            <a:r>
              <a:rPr lang="en-US" sz="1800"/>
              <a:t>Last CERES result </a:t>
            </a:r>
          </a:p>
          <a:p>
            <a:pPr algn="ctr">
              <a:spcAft>
                <a:spcPct val="0"/>
              </a:spcAft>
            </a:pPr>
            <a:r>
              <a:rPr lang="en-US" sz="1200"/>
              <a:t>(2000 Pb run PLB 666(2008) 425)</a:t>
            </a:r>
          </a:p>
        </p:txBody>
      </p:sp>
      <p:pic>
        <p:nvPicPr>
          <p:cNvPr id="67593" name="Picture 6" descr="CERES_2000_cocktail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73551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en-US" sz="4000" u="sng" baseline="-25000">
                <a:solidFill>
                  <a:srgbClr val="FFFF00"/>
                </a:solidFill>
                <a:latin typeface="Arial" charset="0"/>
                <a:cs typeface="Arial" charset="0"/>
              </a:rPr>
              <a:t>T</a:t>
            </a:r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 and Multiplicity Dependencies  </a:t>
            </a:r>
          </a:p>
        </p:txBody>
      </p:sp>
      <p:pic>
        <p:nvPicPr>
          <p:cNvPr id="69636" name="Content Placeholder 8" descr="Fig32-6.4.jpe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495800"/>
            <a:ext cx="4303713" cy="2200275"/>
          </a:xfrm>
        </p:spPr>
      </p:pic>
      <p:pic>
        <p:nvPicPr>
          <p:cNvPr id="69637" name="Picture 9" descr="Fig36-7.4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300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10"/>
          <p:cNvSpPr>
            <a:spLocks noChangeArrowheads="1"/>
          </p:cNvSpPr>
          <p:nvPr/>
        </p:nvSpPr>
        <p:spPr bwMode="auto">
          <a:xfrm>
            <a:off x="5791200" y="2249488"/>
            <a:ext cx="2971800" cy="6826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CA" sz="2000" b="1">
                <a:solidFill>
                  <a:srgbClr val="000099"/>
                </a:solidFill>
              </a:rPr>
              <a:t>Enhancement is mainly  at low p</a:t>
            </a:r>
            <a:r>
              <a:rPr lang="en-CA" sz="2000" b="1" baseline="-25000">
                <a:solidFill>
                  <a:srgbClr val="000099"/>
                </a:solidFill>
              </a:rPr>
              <a:t>T</a:t>
            </a:r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69639" name="AutoShape 10"/>
          <p:cNvSpPr>
            <a:spLocks noChangeArrowheads="1"/>
          </p:cNvSpPr>
          <p:nvPr/>
        </p:nvSpPr>
        <p:spPr bwMode="auto">
          <a:xfrm>
            <a:off x="457200" y="5181600"/>
            <a:ext cx="3505200" cy="6810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CA" sz="2000" b="1">
                <a:solidFill>
                  <a:srgbClr val="000099"/>
                </a:solidFill>
              </a:rPr>
              <a:t>Increases faster than linearly with multiplicity</a:t>
            </a:r>
            <a:endParaRPr lang="en-US" sz="2000" b="1">
              <a:solidFill>
                <a:srgbClr val="0000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17" descr="Fig39-8.2.jpe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1219200"/>
            <a:ext cx="4410075" cy="4530725"/>
          </a:xfrm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Dropping Mass or Broadening (I) ?</a:t>
            </a:r>
          </a:p>
        </p:txBody>
      </p:sp>
      <p:grpSp>
        <p:nvGrpSpPr>
          <p:cNvPr id="70660" name="Group 21"/>
          <p:cNvGrpSpPr>
            <a:grpSpLocks/>
          </p:cNvGrpSpPr>
          <p:nvPr/>
        </p:nvGrpSpPr>
        <p:grpSpPr bwMode="auto">
          <a:xfrm>
            <a:off x="152400" y="762000"/>
            <a:ext cx="4267200" cy="2286000"/>
            <a:chOff x="96" y="480"/>
            <a:chExt cx="2688" cy="1440"/>
          </a:xfrm>
        </p:grpSpPr>
        <p:sp>
          <p:nvSpPr>
            <p:cNvPr id="70673" name="Text Box 3"/>
            <p:cNvSpPr txBox="1">
              <a:spLocks noChangeArrowheads="1"/>
            </p:cNvSpPr>
            <p:nvPr/>
          </p:nvSpPr>
          <p:spPr bwMode="auto">
            <a:xfrm>
              <a:off x="96" y="480"/>
              <a:ext cx="268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kumimoji="1" lang="en-US" b="1">
                  <a:sym typeface="Symbol" charset="0"/>
                </a:rPr>
                <a:t>      Interpretations invoke:</a:t>
              </a:r>
            </a:p>
            <a:p>
              <a:r>
                <a:rPr kumimoji="1" lang="en-US" b="1">
                  <a:sym typeface="Wingdings" charset="0"/>
                </a:rPr>
                <a:t>      * </a:t>
              </a:r>
              <a:r>
                <a:rPr kumimoji="1" lang="en-US" b="1">
                  <a:sym typeface="Symbol" charset="0"/>
                </a:rPr>
                <a:t> </a:t>
              </a:r>
              <a:r>
                <a:rPr kumimoji="1" lang="en-US" b="1" baseline="30000">
                  <a:sym typeface="Symbol" charset="0"/>
                </a:rPr>
                <a:t>+</a:t>
              </a:r>
              <a:r>
                <a:rPr kumimoji="1" lang="en-US" b="1">
                  <a:sym typeface="Symbol" charset="0"/>
                </a:rPr>
                <a:t></a:t>
              </a:r>
              <a:r>
                <a:rPr kumimoji="1" lang="en-US" b="1" baseline="30000">
                  <a:sym typeface="Symbol" charset="0"/>
                </a:rPr>
                <a:t>- </a:t>
              </a:r>
              <a:r>
                <a:rPr kumimoji="1" lang="en-US" b="1">
                  <a:sym typeface="Wingdings" charset="0"/>
                </a:rPr>
                <a:t></a:t>
              </a:r>
              <a:r>
                <a:rPr kumimoji="1" lang="en-US" b="1">
                  <a:sym typeface="Symbol" charset="0"/>
                </a:rPr>
                <a:t></a:t>
              </a:r>
              <a:r>
                <a:rPr kumimoji="1" lang="en-US" b="1">
                  <a:sym typeface="Wingdings" charset="0"/>
                </a:rPr>
                <a:t> </a:t>
              </a:r>
              <a:r>
                <a:rPr kumimoji="1" lang="en-US" b="1">
                  <a:sym typeface="Symbol" charset="0"/>
                </a:rPr>
                <a:t></a:t>
              </a:r>
              <a:r>
                <a:rPr kumimoji="1" lang="en-US" b="1" baseline="30000">
                  <a:sym typeface="Symbol" charset="0"/>
                </a:rPr>
                <a:t>*</a:t>
              </a:r>
              <a:r>
                <a:rPr kumimoji="1" lang="en-US" b="1">
                  <a:sym typeface="Symbol" charset="0"/>
                </a:rPr>
                <a:t> </a:t>
              </a:r>
              <a:r>
                <a:rPr kumimoji="1" lang="en-US" b="1">
                  <a:sym typeface="Wingdings" charset="0"/>
                </a:rPr>
                <a:t> e</a:t>
              </a:r>
              <a:r>
                <a:rPr kumimoji="1" lang="en-US" b="1" baseline="30000">
                  <a:sym typeface="Wingdings" charset="0"/>
                </a:rPr>
                <a:t>+</a:t>
              </a:r>
              <a:r>
                <a:rPr kumimoji="1" lang="en-US" b="1">
                  <a:sym typeface="Wingdings" charset="0"/>
                </a:rPr>
                <a:t>e</a:t>
              </a:r>
              <a:r>
                <a:rPr kumimoji="1" lang="en-US" b="1" baseline="30000">
                  <a:sym typeface="Wingdings" charset="0"/>
                </a:rPr>
                <a:t>-    </a:t>
              </a:r>
              <a:endParaRPr kumimoji="1" lang="en-US" b="1">
                <a:sym typeface="Wingdings" charset="0"/>
              </a:endParaRPr>
            </a:p>
            <a:p>
              <a:endParaRPr kumimoji="1" lang="en-US" b="1">
                <a:sym typeface="Wingdings" charset="0"/>
              </a:endParaRPr>
            </a:p>
            <a:p>
              <a:endParaRPr kumimoji="1" lang="en-US" b="1">
                <a:sym typeface="Wingdings" charset="0"/>
              </a:endParaRPr>
            </a:p>
            <a:p>
              <a:endParaRPr kumimoji="1" lang="en-US" b="1">
                <a:sym typeface="Wingdings" charset="0"/>
              </a:endParaRPr>
            </a:p>
            <a:p>
              <a:endParaRPr kumimoji="1" lang="en-US" b="1">
                <a:sym typeface="Wingdings" charset="0"/>
              </a:endParaRPr>
            </a:p>
            <a:p>
              <a:r>
                <a:rPr kumimoji="1" lang="en-US" sz="2400" b="1">
                  <a:sym typeface="Wingdings" charset="0"/>
                </a:rPr>
                <a:t>   </a:t>
              </a:r>
              <a:r>
                <a:rPr kumimoji="1" lang="en-US" sz="2400" b="1">
                  <a:solidFill>
                    <a:srgbClr val="FFFF00"/>
                  </a:solidFill>
                  <a:sym typeface="Wingdings" charset="0"/>
                </a:rPr>
                <a:t>thermal radiation from HG</a:t>
              </a:r>
              <a:endParaRPr kumimoji="1" lang="en-US" sz="2400" b="1">
                <a:sym typeface="Symbol" charset="0"/>
              </a:endParaRPr>
            </a:p>
          </p:txBody>
        </p:sp>
        <p:pic>
          <p:nvPicPr>
            <p:cNvPr id="70674" name="Picture 4" descr="feynman-rh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145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3352800"/>
            <a:ext cx="7315200" cy="3063875"/>
            <a:chOff x="0" y="2112"/>
            <a:chExt cx="4608" cy="1930"/>
          </a:xfrm>
        </p:grpSpPr>
        <p:sp>
          <p:nvSpPr>
            <p:cNvPr id="70669" name="Rectangle 8"/>
            <p:cNvSpPr>
              <a:spLocks noChangeArrowheads="1"/>
            </p:cNvSpPr>
            <p:nvPr/>
          </p:nvSpPr>
          <p:spPr bwMode="auto">
            <a:xfrm>
              <a:off x="0" y="3696"/>
              <a:ext cx="288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Aft>
                  <a:spcPct val="0"/>
                </a:spcAft>
                <a:buClr>
                  <a:srgbClr val="FFFF00"/>
                </a:buClr>
                <a:buFont typeface="Wingdings" charset="0"/>
                <a:buChar char="v"/>
              </a:pPr>
              <a:r>
                <a:rPr kumimoji="1" lang="en-US" sz="1800" b="1">
                  <a:solidFill>
                    <a:srgbClr val="CC9900"/>
                  </a:solidFill>
                  <a:sym typeface="Symbol" charset="0"/>
                </a:rPr>
                <a:t> </a:t>
              </a:r>
              <a:r>
                <a:rPr kumimoji="1" lang="en-US" sz="2400" b="1">
                  <a:solidFill>
                    <a:srgbClr val="FFFF00"/>
                  </a:solidFill>
                  <a:sym typeface="Symbol" charset="0"/>
                </a:rPr>
                <a:t>dropping  meson mass</a:t>
              </a:r>
              <a:r>
                <a:rPr kumimoji="1" lang="en-US" sz="1800" b="1">
                  <a:solidFill>
                    <a:srgbClr val="FFFF00"/>
                  </a:solidFill>
                  <a:sym typeface="Symbol" charset="0"/>
                </a:rPr>
                <a:t> </a:t>
              </a:r>
            </a:p>
            <a:p>
              <a:pPr>
                <a:lnSpc>
                  <a:spcPct val="70000"/>
                </a:lnSpc>
                <a:spcAft>
                  <a:spcPct val="0"/>
                </a:spcAft>
              </a:pPr>
              <a:r>
                <a:rPr kumimoji="1" lang="en-US" sz="1800" b="1">
                  <a:solidFill>
                    <a:srgbClr val="FF0000"/>
                  </a:solidFill>
                  <a:sym typeface="Symbol" charset="0"/>
                </a:rPr>
                <a:t>      </a:t>
              </a:r>
              <a:r>
                <a:rPr kumimoji="1" lang="en-US" sz="1400" b="1">
                  <a:sym typeface="Symbol" charset="0"/>
                </a:rPr>
                <a:t>(Brown et al)</a:t>
              </a:r>
              <a:endParaRPr kumimoji="1" lang="en-US" sz="1400" b="1">
                <a:solidFill>
                  <a:srgbClr val="FFFFFF"/>
                </a:solidFill>
                <a:sym typeface="Symbol" charset="0"/>
              </a:endParaRPr>
            </a:p>
          </p:txBody>
        </p:sp>
        <p:sp>
          <p:nvSpPr>
            <p:cNvPr id="70670" name="Line 9"/>
            <p:cNvSpPr>
              <a:spLocks noChangeShapeType="1"/>
            </p:cNvSpPr>
            <p:nvPr/>
          </p:nvSpPr>
          <p:spPr bwMode="auto">
            <a:xfrm flipV="1">
              <a:off x="2352" y="2400"/>
              <a:ext cx="2256" cy="129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Rectangle 11"/>
            <p:cNvSpPr>
              <a:spLocks noChangeArrowheads="1"/>
            </p:cNvSpPr>
            <p:nvPr/>
          </p:nvSpPr>
          <p:spPr bwMode="auto">
            <a:xfrm>
              <a:off x="0" y="2928"/>
              <a:ext cx="307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>
                  <a:solidFill>
                    <a:srgbClr val="FF0000"/>
                  </a:solidFill>
                  <a:sym typeface="Symbol" charset="0"/>
                </a:rPr>
                <a:t> </a:t>
              </a:r>
              <a:r>
                <a:rPr kumimoji="1" lang="en-US" sz="1800" b="1">
                  <a:sym typeface="Wingdings" charset="0"/>
                </a:rPr>
                <a:t>* </a:t>
              </a:r>
              <a:r>
                <a:rPr kumimoji="1" lang="en-US" b="1">
                  <a:sym typeface="Wingdings" charset="0"/>
                </a:rPr>
                <a:t>in-medium modifications of </a:t>
              </a:r>
              <a:r>
                <a:rPr kumimoji="1" lang="en-US" b="1">
                  <a:sym typeface="Symbol" charset="0"/>
                </a:rPr>
                <a:t>:</a:t>
              </a:r>
            </a:p>
            <a:p>
              <a:pPr>
                <a:lnSpc>
                  <a:spcPct val="70000"/>
                </a:lnSpc>
                <a:spcAft>
                  <a:spcPct val="0"/>
                </a:spcAft>
                <a:buClr>
                  <a:srgbClr val="FFFF00"/>
                </a:buClr>
                <a:buFont typeface="Wingdings" charset="0"/>
                <a:buChar char="v"/>
              </a:pPr>
              <a:r>
                <a:rPr kumimoji="1" lang="en-US" sz="1800" b="1">
                  <a:sym typeface="Symbol" charset="0"/>
                </a:rPr>
                <a:t> </a:t>
              </a:r>
              <a:r>
                <a:rPr kumimoji="1" lang="en-US" sz="2400" b="1">
                  <a:solidFill>
                    <a:srgbClr val="FFFF00"/>
                  </a:solidFill>
                  <a:sym typeface="Symbol" charset="0"/>
                </a:rPr>
                <a:t>broadening  spectral  shape</a:t>
              </a:r>
            </a:p>
            <a:p>
              <a:pPr>
                <a:lnSpc>
                  <a:spcPct val="70000"/>
                </a:lnSpc>
                <a:spcAft>
                  <a:spcPct val="0"/>
                </a:spcAft>
              </a:pPr>
              <a:r>
                <a:rPr kumimoji="1" lang="en-US" sz="1800" b="1">
                  <a:solidFill>
                    <a:srgbClr val="CC9900"/>
                  </a:solidFill>
                  <a:sym typeface="Symbol" charset="0"/>
                </a:rPr>
                <a:t>      </a:t>
              </a:r>
              <a:r>
                <a:rPr kumimoji="1" lang="en-US" sz="1400" b="1">
                  <a:solidFill>
                    <a:srgbClr val="FFFFFF"/>
                  </a:solidFill>
                  <a:sym typeface="Symbol" charset="0"/>
                </a:rPr>
                <a:t>(Rapp and Wambach) </a:t>
              </a:r>
            </a:p>
          </p:txBody>
        </p:sp>
        <p:sp>
          <p:nvSpPr>
            <p:cNvPr id="70672" name="Line 10"/>
            <p:cNvSpPr>
              <a:spLocks noChangeShapeType="1"/>
            </p:cNvSpPr>
            <p:nvPr/>
          </p:nvSpPr>
          <p:spPr bwMode="auto">
            <a:xfrm flipV="1">
              <a:off x="2688" y="2112"/>
              <a:ext cx="1872" cy="105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02" name="Comment 18"/>
          <p:cNvSpPr>
            <a:spLocks noChangeArrowheads="1"/>
          </p:cNvSpPr>
          <p:nvPr/>
        </p:nvSpPr>
        <p:spPr bwMode="auto">
          <a:xfrm>
            <a:off x="4711700" y="838200"/>
            <a:ext cx="44323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CERES  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-Au   158 A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GeV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95/96 data</a:t>
            </a:r>
            <a:endParaRPr kumimoji="1" lang="en-US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57200" y="3581400"/>
            <a:ext cx="6019800" cy="584200"/>
            <a:chOff x="288" y="2256"/>
            <a:chExt cx="3792" cy="368"/>
          </a:xfrm>
        </p:grpSpPr>
        <p:sp>
          <p:nvSpPr>
            <p:cNvPr id="70667" name="Line 6"/>
            <p:cNvSpPr>
              <a:spLocks noChangeShapeType="1"/>
            </p:cNvSpPr>
            <p:nvPr/>
          </p:nvSpPr>
          <p:spPr bwMode="auto">
            <a:xfrm flipV="1">
              <a:off x="2016" y="2256"/>
              <a:ext cx="2064" cy="19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Text Box 22"/>
            <p:cNvSpPr txBox="1">
              <a:spLocks noChangeArrowheads="1"/>
            </p:cNvSpPr>
            <p:nvPr/>
          </p:nvSpPr>
          <p:spPr bwMode="auto">
            <a:xfrm>
              <a:off x="288" y="2256"/>
              <a:ext cx="181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Aft>
                  <a:spcPct val="0"/>
                </a:spcAft>
              </a:pPr>
              <a:r>
                <a:rPr kumimoji="1" lang="en-US" b="1">
                  <a:sym typeface="Wingdings" charset="0"/>
                </a:rPr>
                <a:t>*  vacuum </a:t>
              </a:r>
              <a:r>
                <a:rPr kumimoji="1" lang="el-GR" b="1">
                  <a:sym typeface="Wingdings" charset="0"/>
                </a:rPr>
                <a:t>ρ</a:t>
              </a:r>
              <a:r>
                <a:rPr kumimoji="1" lang="en-US" b="1">
                  <a:sym typeface="Wingdings" charset="0"/>
                </a:rPr>
                <a:t> not enough to  </a:t>
              </a:r>
            </a:p>
            <a:p>
              <a:pPr>
                <a:spcAft>
                  <a:spcPct val="0"/>
                </a:spcAft>
              </a:pPr>
              <a:r>
                <a:rPr kumimoji="1" lang="en-US" b="1">
                  <a:sym typeface="Wingdings" charset="0"/>
                </a:rPr>
                <a:t>      reproduce data </a:t>
              </a:r>
              <a:endParaRPr lang="en-US" b="1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F9317B5-2294-444E-A342-FB5D3704F05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1242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Purdue  University, April 28, 2011</a:t>
            </a:r>
            <a:endParaRPr lang="en-US" sz="12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16" descr="pb2000-fig2b.jpe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0263" y="1371600"/>
            <a:ext cx="4503737" cy="4267200"/>
          </a:xfrm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Dropping Mass or Broadening (I) ?</a:t>
            </a: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42672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1" lang="en-US" b="1">
                <a:sym typeface="Symbol" charset="0"/>
              </a:rPr>
              <a:t>      Interpretations invoke:</a:t>
            </a:r>
          </a:p>
          <a:p>
            <a:r>
              <a:rPr kumimoji="1" lang="en-US" b="1">
                <a:sym typeface="Wingdings" charset="0"/>
              </a:rPr>
              <a:t>      * </a:t>
            </a:r>
            <a:r>
              <a:rPr kumimoji="1" lang="en-US" b="1">
                <a:sym typeface="Symbol" charset="0"/>
              </a:rPr>
              <a:t> </a:t>
            </a:r>
            <a:r>
              <a:rPr kumimoji="1" lang="en-US" b="1" baseline="30000">
                <a:sym typeface="Symbol" charset="0"/>
              </a:rPr>
              <a:t>+</a:t>
            </a:r>
            <a:r>
              <a:rPr kumimoji="1" lang="en-US" b="1">
                <a:sym typeface="Symbol" charset="0"/>
              </a:rPr>
              <a:t></a:t>
            </a:r>
            <a:r>
              <a:rPr kumimoji="1" lang="en-US" b="1" baseline="30000">
                <a:sym typeface="Symbol" charset="0"/>
              </a:rPr>
              <a:t>- </a:t>
            </a:r>
            <a:r>
              <a:rPr kumimoji="1" lang="en-US" b="1">
                <a:sym typeface="Wingdings" charset="0"/>
              </a:rPr>
              <a:t></a:t>
            </a:r>
            <a:r>
              <a:rPr kumimoji="1" lang="en-US" b="1">
                <a:sym typeface="Symbol" charset="0"/>
              </a:rPr>
              <a:t></a:t>
            </a:r>
            <a:r>
              <a:rPr kumimoji="1" lang="en-US" b="1">
                <a:sym typeface="Wingdings" charset="0"/>
              </a:rPr>
              <a:t> </a:t>
            </a:r>
            <a:r>
              <a:rPr kumimoji="1" lang="en-US" b="1">
                <a:sym typeface="Symbol" charset="0"/>
              </a:rPr>
              <a:t></a:t>
            </a:r>
            <a:r>
              <a:rPr kumimoji="1" lang="en-US" b="1" baseline="30000">
                <a:sym typeface="Symbol" charset="0"/>
              </a:rPr>
              <a:t>*</a:t>
            </a:r>
            <a:r>
              <a:rPr kumimoji="1" lang="en-US" b="1">
                <a:sym typeface="Symbol" charset="0"/>
              </a:rPr>
              <a:t> </a:t>
            </a:r>
            <a:r>
              <a:rPr kumimoji="1" lang="en-US" b="1">
                <a:sym typeface="Wingdings" charset="0"/>
              </a:rPr>
              <a:t> e</a:t>
            </a:r>
            <a:r>
              <a:rPr kumimoji="1" lang="en-US" b="1" baseline="30000">
                <a:sym typeface="Wingdings" charset="0"/>
              </a:rPr>
              <a:t>+</a:t>
            </a:r>
            <a:r>
              <a:rPr kumimoji="1" lang="en-US" b="1">
                <a:sym typeface="Wingdings" charset="0"/>
              </a:rPr>
              <a:t>e</a:t>
            </a:r>
            <a:r>
              <a:rPr kumimoji="1" lang="en-US" b="1" baseline="30000">
                <a:sym typeface="Wingdings" charset="0"/>
              </a:rPr>
              <a:t>-    </a:t>
            </a:r>
            <a:endParaRPr kumimoji="1" lang="en-US" b="1">
              <a:sym typeface="Wingdings" charset="0"/>
            </a:endParaRPr>
          </a:p>
          <a:p>
            <a:endParaRPr kumimoji="1" lang="en-US" b="1">
              <a:sym typeface="Wingdings" charset="0"/>
            </a:endParaRPr>
          </a:p>
          <a:p>
            <a:endParaRPr kumimoji="1" lang="en-US" b="1">
              <a:sym typeface="Wingdings" charset="0"/>
            </a:endParaRPr>
          </a:p>
          <a:p>
            <a:endParaRPr kumimoji="1" lang="en-US" b="1">
              <a:sym typeface="Wingdings" charset="0"/>
            </a:endParaRPr>
          </a:p>
          <a:p>
            <a:r>
              <a:rPr kumimoji="1" lang="en-US" sz="2400" b="1">
                <a:sym typeface="Wingdings" charset="0"/>
              </a:rPr>
              <a:t>   </a:t>
            </a:r>
            <a:r>
              <a:rPr kumimoji="1" lang="en-US" sz="2400" b="1">
                <a:solidFill>
                  <a:srgbClr val="FFFF00"/>
                </a:solidFill>
                <a:sym typeface="Wingdings" charset="0"/>
              </a:rPr>
              <a:t>thermal radiation from HG</a:t>
            </a:r>
            <a:endParaRPr kumimoji="1" lang="en-US" sz="2400" b="1">
              <a:sym typeface="Symbol" charset="0"/>
            </a:endParaRPr>
          </a:p>
        </p:txBody>
      </p:sp>
      <p:pic>
        <p:nvPicPr>
          <p:cNvPr id="71685" name="Picture 4" descr="feynman-rh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308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3810000"/>
            <a:ext cx="7315200" cy="2651125"/>
            <a:chOff x="0" y="2400"/>
            <a:chExt cx="4608" cy="1670"/>
          </a:xfrm>
        </p:grpSpPr>
        <p:sp>
          <p:nvSpPr>
            <p:cNvPr id="71691" name="Line 9"/>
            <p:cNvSpPr>
              <a:spLocks noChangeShapeType="1"/>
            </p:cNvSpPr>
            <p:nvPr/>
          </p:nvSpPr>
          <p:spPr bwMode="auto">
            <a:xfrm flipV="1">
              <a:off x="2400" y="2592"/>
              <a:ext cx="2160" cy="91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Rectangle 11"/>
            <p:cNvSpPr>
              <a:spLocks noChangeArrowheads="1"/>
            </p:cNvSpPr>
            <p:nvPr/>
          </p:nvSpPr>
          <p:spPr bwMode="auto">
            <a:xfrm>
              <a:off x="0" y="2736"/>
              <a:ext cx="3072" cy="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kumimoji="1" lang="en-US" sz="1800" b="1">
                  <a:solidFill>
                    <a:srgbClr val="FF0000"/>
                  </a:solidFill>
                  <a:sym typeface="Symbol" charset="0"/>
                </a:rPr>
                <a:t> </a:t>
              </a:r>
              <a:r>
                <a:rPr kumimoji="1" lang="en-US" sz="1800" b="1">
                  <a:sym typeface="Wingdings" charset="0"/>
                </a:rPr>
                <a:t>* </a:t>
              </a:r>
              <a:r>
                <a:rPr kumimoji="1" lang="en-US" b="1">
                  <a:sym typeface="Wingdings" charset="0"/>
                </a:rPr>
                <a:t>in-medium modifications of </a:t>
              </a:r>
              <a:r>
                <a:rPr kumimoji="1" lang="en-US" b="1">
                  <a:sym typeface="Symbol" charset="0"/>
                </a:rPr>
                <a:t>:</a:t>
              </a:r>
            </a:p>
            <a:p>
              <a:pPr>
                <a:lnSpc>
                  <a:spcPct val="7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FF00"/>
                </a:buClr>
                <a:buFont typeface="Wingdings" charset="0"/>
                <a:buChar char="v"/>
              </a:pPr>
              <a:r>
                <a:rPr kumimoji="1" lang="en-US" sz="1800" b="1">
                  <a:sym typeface="Symbol" charset="0"/>
                </a:rPr>
                <a:t> </a:t>
              </a:r>
              <a:r>
                <a:rPr kumimoji="1" lang="en-US" sz="2400" b="1">
                  <a:solidFill>
                    <a:srgbClr val="FFFF00"/>
                  </a:solidFill>
                  <a:sym typeface="Symbol" charset="0"/>
                </a:rPr>
                <a:t>broadening  spectral  shape</a:t>
              </a:r>
            </a:p>
            <a:p>
              <a:pPr>
                <a:lnSpc>
                  <a:spcPct val="7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kumimoji="1" lang="en-US" sz="1200" b="1">
                  <a:solidFill>
                    <a:srgbClr val="CC9900"/>
                  </a:solidFill>
                  <a:sym typeface="Symbol" charset="0"/>
                </a:rPr>
                <a:t>      </a:t>
              </a:r>
              <a:r>
                <a:rPr kumimoji="1" lang="en-US" sz="1200" b="1">
                  <a:solidFill>
                    <a:srgbClr val="FFFFFF"/>
                  </a:solidFill>
                  <a:sym typeface="Symbol" charset="0"/>
                </a:rPr>
                <a:t>(Rapp and Wambach)</a:t>
              </a:r>
              <a:r>
                <a:rPr kumimoji="1" lang="en-US" sz="1200" b="1">
                  <a:solidFill>
                    <a:srgbClr val="FFFF00"/>
                  </a:solidFill>
                  <a:sym typeface="Symbol" charset="0"/>
                </a:rPr>
                <a:t> </a:t>
              </a:r>
            </a:p>
            <a:p>
              <a:pPr>
                <a:lnSpc>
                  <a:spcPct val="7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FF00"/>
                </a:buClr>
                <a:buFont typeface="Wingdings" charset="0"/>
                <a:buChar char="v"/>
              </a:pPr>
              <a:r>
                <a:rPr kumimoji="1" lang="en-US" sz="2400" b="1">
                  <a:solidFill>
                    <a:srgbClr val="FFFF00"/>
                  </a:solidFill>
                  <a:sym typeface="Symbol" charset="0"/>
                </a:rPr>
                <a:t>dropping  meson mass </a:t>
              </a:r>
            </a:p>
            <a:p>
              <a:pPr>
                <a:lnSpc>
                  <a:spcPct val="70000"/>
                </a:lnSpc>
                <a:spcAft>
                  <a:spcPts val="600"/>
                </a:spcAft>
              </a:pPr>
              <a:r>
                <a:rPr kumimoji="1" lang="en-US" sz="1200" b="1">
                  <a:solidFill>
                    <a:srgbClr val="FF0000"/>
                  </a:solidFill>
                  <a:sym typeface="Symbol" charset="0"/>
                </a:rPr>
                <a:t>           </a:t>
              </a:r>
              <a:r>
                <a:rPr kumimoji="1" lang="en-US" sz="1200" b="1">
                  <a:sym typeface="Symbol" charset="0"/>
                </a:rPr>
                <a:t>(Brown et al)</a:t>
              </a:r>
              <a:endParaRPr kumimoji="1" lang="en-US" sz="1200" b="1">
                <a:solidFill>
                  <a:srgbClr val="FFFFFF"/>
                </a:solidFill>
                <a:sym typeface="Symbol" charset="0"/>
              </a:endParaRPr>
            </a:p>
            <a:p>
              <a:pPr>
                <a:lnSpc>
                  <a:spcPct val="70000"/>
                </a:lnSpc>
                <a:spcAft>
                  <a:spcPct val="0"/>
                </a:spcAft>
              </a:pPr>
              <a:endParaRPr kumimoji="1" lang="en-US" sz="1400" b="1">
                <a:solidFill>
                  <a:srgbClr val="FFFFFF"/>
                </a:solidFill>
                <a:sym typeface="Symbol" charset="0"/>
              </a:endParaRPr>
            </a:p>
            <a:p>
              <a:pPr>
                <a:lnSpc>
                  <a:spcPct val="70000"/>
                </a:lnSpc>
                <a:spcAft>
                  <a:spcPct val="0"/>
                </a:spcAft>
              </a:pPr>
              <a:r>
                <a:rPr kumimoji="1" lang="en-US" sz="1400" b="1">
                  <a:solidFill>
                    <a:srgbClr val="FFFFFF"/>
                  </a:solidFill>
                  <a:sym typeface="Symbol" charset="0"/>
                </a:rPr>
                <a:t> </a:t>
              </a:r>
            </a:p>
            <a:p>
              <a:pPr>
                <a:lnSpc>
                  <a:spcPct val="70000"/>
                </a:lnSpc>
                <a:spcAft>
                  <a:spcPct val="0"/>
                </a:spcAft>
              </a:pPr>
              <a:endParaRPr kumimoji="1" lang="en-US" sz="1400" b="1">
                <a:solidFill>
                  <a:srgbClr val="FFFFFF"/>
                </a:solidFill>
                <a:sym typeface="Symbol" charset="0"/>
              </a:endParaRPr>
            </a:p>
          </p:txBody>
        </p:sp>
        <p:sp>
          <p:nvSpPr>
            <p:cNvPr id="71693" name="Line 10"/>
            <p:cNvSpPr>
              <a:spLocks noChangeShapeType="1"/>
            </p:cNvSpPr>
            <p:nvPr/>
          </p:nvSpPr>
          <p:spPr bwMode="auto">
            <a:xfrm flipV="1">
              <a:off x="2784" y="2400"/>
              <a:ext cx="1824" cy="57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3602" name="Comment 18"/>
          <p:cNvSpPr>
            <a:spLocks noChangeArrowheads="1"/>
          </p:cNvSpPr>
          <p:nvPr/>
        </p:nvSpPr>
        <p:spPr bwMode="auto">
          <a:xfrm>
            <a:off x="4711700" y="990600"/>
            <a:ext cx="44323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CERES  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Pb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-Au   158 A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GeV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2000 data</a:t>
            </a:r>
            <a:endParaRPr kumimoji="1" lang="en-US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63" name="Text Box 22"/>
          <p:cNvSpPr txBox="1">
            <a:spLocks noChangeArrowheads="1"/>
          </p:cNvSpPr>
          <p:nvPr/>
        </p:nvSpPr>
        <p:spPr bwMode="auto">
          <a:xfrm>
            <a:off x="71438" y="3581400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kumimoji="1" lang="en-US" b="1">
                <a:sym typeface="Wingdings" charset="0"/>
              </a:rPr>
              <a:t>*  vacuum </a:t>
            </a:r>
            <a:r>
              <a:rPr kumimoji="1" lang="el-GR" b="1">
                <a:sym typeface="Wingdings" charset="0"/>
              </a:rPr>
              <a:t>ρ</a:t>
            </a:r>
            <a:r>
              <a:rPr kumimoji="1" lang="en-US" b="1">
                <a:sym typeface="Wingdings" charset="0"/>
              </a:rPr>
              <a:t> not enough to  reproduce data </a:t>
            </a:r>
            <a:endParaRPr lang="en-US" b="1"/>
          </a:p>
        </p:txBody>
      </p:sp>
      <p:sp>
        <p:nvSpPr>
          <p:cNvPr id="19464" name="AutoShape 4"/>
          <p:cNvSpPr>
            <a:spLocks noChangeArrowheads="1"/>
          </p:cNvSpPr>
          <p:nvPr/>
        </p:nvSpPr>
        <p:spPr bwMode="auto">
          <a:xfrm>
            <a:off x="5181600" y="5943600"/>
            <a:ext cx="3352800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chemeClr val="bg1"/>
                </a:solidFill>
              </a:rPr>
              <a:t> Data favor the broadening scenario.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u="sng">
                <a:solidFill>
                  <a:srgbClr val="FFFF00"/>
                </a:solidFill>
              </a:rPr>
              <a:t>NA60 Low-mass dimuons in In-In at 158 AGeV </a:t>
            </a:r>
            <a:endParaRPr lang="en-US" sz="3200" u="sng">
              <a:solidFill>
                <a:srgbClr val="FFFF00"/>
              </a:solidFill>
            </a:endParaRPr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5278438" y="2276475"/>
            <a:ext cx="215900" cy="215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181600" y="4343400"/>
            <a:ext cx="382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GB" sz="2400">
                <a:solidFill>
                  <a:schemeClr val="tx2"/>
                </a:solidFill>
                <a:sym typeface="Symbol" charset="0"/>
              </a:rPr>
              <a:t>  ,  and even  peaks clearly visible in  dimuon channel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105400" y="34290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GB" sz="2400">
                <a:solidFill>
                  <a:schemeClr val="tx2"/>
                </a:solidFill>
                <a:sym typeface="Symbol" charset="0"/>
              </a:rPr>
              <a:t>  S/B = 1/7</a:t>
            </a:r>
            <a:endParaRPr lang="en-GB">
              <a:solidFill>
                <a:schemeClr val="bg2"/>
              </a:solidFill>
              <a:sym typeface="Symbol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105400" y="2209800"/>
            <a:ext cx="363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GB" sz="2400">
                <a:sym typeface="Symbol" charset="0"/>
              </a:rPr>
              <a:t>  Mass resolution:</a:t>
            </a:r>
            <a:br>
              <a:rPr lang="en-GB" sz="2400">
                <a:sym typeface="Symbol" charset="0"/>
              </a:rPr>
            </a:br>
            <a:r>
              <a:rPr lang="en-GB" sz="2400">
                <a:sym typeface="Symbol" charset="0"/>
              </a:rPr>
              <a:t>23 MeV at the  position</a:t>
            </a: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1116013" y="2247900"/>
            <a:ext cx="215900" cy="215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300038" y="1412875"/>
            <a:ext cx="271462" cy="795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 rot="-6382224">
            <a:off x="1404144" y="1018382"/>
            <a:ext cx="5492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b="1">
                <a:solidFill>
                  <a:srgbClr val="FF00FF"/>
                </a:solidFill>
              </a:rPr>
              <a:t>Real data !</a:t>
            </a:r>
          </a:p>
        </p:txBody>
      </p:sp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304800" y="1143000"/>
            <a:ext cx="4608513" cy="5235575"/>
            <a:chOff x="144" y="672"/>
            <a:chExt cx="2903" cy="3298"/>
          </a:xfrm>
        </p:grpSpPr>
        <p:pic>
          <p:nvPicPr>
            <p:cNvPr id="73743" name="Picture 11" descr="qm_raw_lo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0" t="6285"/>
            <a:stretch>
              <a:fillRect/>
            </a:stretch>
          </p:blipFill>
          <p:spPr bwMode="auto">
            <a:xfrm>
              <a:off x="144" y="672"/>
              <a:ext cx="2903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44" name="Text Box 12"/>
            <p:cNvSpPr txBox="1">
              <a:spLocks noChangeArrowheads="1"/>
            </p:cNvSpPr>
            <p:nvPr/>
          </p:nvSpPr>
          <p:spPr bwMode="auto">
            <a:xfrm rot="-5400000">
              <a:off x="984" y="2184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800" b="1">
                  <a:solidFill>
                    <a:schemeClr val="bg1"/>
                  </a:solidFill>
                  <a:latin typeface="Symbol" charset="0"/>
                </a:rPr>
                <a:t>h</a:t>
              </a:r>
            </a:p>
          </p:txBody>
        </p:sp>
        <p:sp>
          <p:nvSpPr>
            <p:cNvPr id="73745" name="Text Box 13"/>
            <p:cNvSpPr txBox="1">
              <a:spLocks noChangeArrowheads="1"/>
            </p:cNvSpPr>
            <p:nvPr/>
          </p:nvSpPr>
          <p:spPr bwMode="auto">
            <a:xfrm rot="-5400000">
              <a:off x="1182" y="1794"/>
              <a:ext cx="28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800" b="1">
                  <a:solidFill>
                    <a:schemeClr val="bg1"/>
                  </a:solidFill>
                  <a:latin typeface="Symbol" charset="0"/>
                </a:rPr>
                <a:t>w</a:t>
              </a:r>
            </a:p>
          </p:txBody>
        </p:sp>
        <p:sp>
          <p:nvSpPr>
            <p:cNvPr id="73746" name="Text Box 14"/>
            <p:cNvSpPr txBox="1">
              <a:spLocks noChangeArrowheads="1"/>
            </p:cNvSpPr>
            <p:nvPr/>
          </p:nvSpPr>
          <p:spPr bwMode="auto">
            <a:xfrm rot="-5400000">
              <a:off x="1495" y="1966"/>
              <a:ext cx="28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800" b="1">
                  <a:solidFill>
                    <a:schemeClr val="bg1"/>
                  </a:solidFill>
                  <a:latin typeface="Symbol" charset="0"/>
                </a:rPr>
                <a:t>f</a:t>
              </a:r>
            </a:p>
          </p:txBody>
        </p:sp>
      </p:grpSp>
      <p:sp>
        <p:nvSpPr>
          <p:cNvPr id="73739" name="AutoShape 15"/>
          <p:cNvSpPr>
            <a:spLocks noChangeArrowheads="1"/>
          </p:cNvSpPr>
          <p:nvPr/>
        </p:nvSpPr>
        <p:spPr bwMode="auto">
          <a:xfrm>
            <a:off x="5638800" y="1447800"/>
            <a:ext cx="2239963" cy="4762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chemeClr val="bg1"/>
                </a:solidFill>
              </a:rPr>
              <a:t>Superb data!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439236D-8E20-D64F-9B46-B4E540EE396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108325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Purdue  University, April 28, 2011</a:t>
            </a:r>
            <a:endParaRPr lang="en-US" sz="12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23D4447-0A9B-BA45-83DF-C69D181587B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>
                <a:solidFill>
                  <a:srgbClr val="FFFF00"/>
                </a:solidFill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05400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en-CA" sz="2800" dirty="0" smtClean="0">
                <a:ea typeface="+mn-ea"/>
              </a:rPr>
              <a:t>Introduction</a:t>
            </a:r>
          </a:p>
          <a:p>
            <a:pPr>
              <a:spcBef>
                <a:spcPts val="1200"/>
              </a:spcBef>
              <a:buSzPct val="80000"/>
              <a:buFont typeface="Wingdings" pitchFamily="2" charset="2"/>
              <a:buChar char="q"/>
              <a:defRPr/>
            </a:pPr>
            <a:r>
              <a:rPr lang="en-CA" sz="2800" dirty="0" smtClean="0">
                <a:ea typeface="+mn-ea"/>
              </a:rPr>
              <a:t>SPS energy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CA" sz="2400" dirty="0" smtClean="0"/>
              <a:t>Low-mass region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Ø"/>
              <a:defRPr/>
            </a:pPr>
            <a:r>
              <a:rPr lang="en-CA" sz="2400" dirty="0" smtClean="0"/>
              <a:t>Intermediate mass region</a:t>
            </a:r>
          </a:p>
          <a:p>
            <a:pPr>
              <a:spcBef>
                <a:spcPts val="1200"/>
              </a:spcBef>
              <a:buSzPct val="80000"/>
              <a:buFont typeface="Wingdings" pitchFamily="2" charset="2"/>
              <a:buChar char="q"/>
              <a:defRPr/>
            </a:pPr>
            <a:r>
              <a:rPr lang="en-CA" sz="2800" dirty="0"/>
              <a:t>Low energies: DLS and HADES</a:t>
            </a:r>
          </a:p>
          <a:p>
            <a:pPr>
              <a:spcBef>
                <a:spcPts val="1200"/>
              </a:spcBef>
              <a:buSzPct val="80000"/>
              <a:buFont typeface="Wingdings" pitchFamily="2" charset="2"/>
              <a:buChar char="q"/>
              <a:defRPr/>
            </a:pPr>
            <a:r>
              <a:rPr lang="en-CA" sz="2800" dirty="0" smtClean="0">
                <a:ea typeface="+mn-ea"/>
              </a:rPr>
              <a:t>RHIC energy</a:t>
            </a:r>
          </a:p>
          <a:p>
            <a:pPr lvl="1">
              <a:spcBef>
                <a:spcPts val="1200"/>
              </a:spcBef>
              <a:buSzPct val="80000"/>
              <a:buFont typeface="Wingdings" charset="2"/>
              <a:buChar char="Ø"/>
              <a:defRPr/>
            </a:pPr>
            <a:r>
              <a:rPr lang="en-CA" sz="2400" dirty="0" smtClean="0">
                <a:ea typeface="+mn-ea"/>
              </a:rPr>
              <a:t> first results from PHENIX</a:t>
            </a:r>
          </a:p>
          <a:p>
            <a:pPr lvl="1">
              <a:spcBef>
                <a:spcPts val="1200"/>
              </a:spcBef>
              <a:buSzPct val="80000"/>
              <a:buFont typeface="Wingdings" charset="2"/>
              <a:buChar char="Ø"/>
              <a:defRPr/>
            </a:pPr>
            <a:r>
              <a:rPr lang="en-CA" sz="2400" dirty="0" smtClean="0">
                <a:ea typeface="+mn-ea"/>
              </a:rPr>
              <a:t>Thermal radiation at RHIC</a:t>
            </a:r>
          </a:p>
          <a:p>
            <a:pPr>
              <a:spcBef>
                <a:spcPts val="1200"/>
              </a:spcBef>
              <a:buSzPct val="80000"/>
              <a:buFont typeface="Wingdings" pitchFamily="2" charset="2"/>
              <a:buChar char="q"/>
              <a:defRPr/>
            </a:pPr>
            <a:r>
              <a:rPr lang="en-CA" sz="2800" dirty="0" smtClean="0">
                <a:ea typeface="+mn-ea"/>
              </a:rPr>
              <a:t>Summary</a:t>
            </a:r>
            <a:endParaRPr lang="en-US" sz="2800" dirty="0">
              <a:ea typeface="+mn-e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Dimuon Excess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52AC0F9-D280-7740-9E53-C640590DA85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2004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  <p:pic>
        <p:nvPicPr>
          <p:cNvPr id="22534" name="Picture 7" descr="IsolationProcedure_FullStat_v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/>
          <a:stretch>
            <a:fillRect/>
          </a:stretch>
        </p:blipFill>
        <p:spPr>
          <a:xfrm>
            <a:off x="152400" y="1219200"/>
            <a:ext cx="38385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762000" y="914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800"/>
              <a:t>PRL 96 (2006) 162302</a:t>
            </a:r>
            <a:endParaRPr lang="en-US" sz="1800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876800" y="990600"/>
            <a:ext cx="4086225" cy="646113"/>
          </a:xfrm>
          <a:prstGeom prst="rect">
            <a:avLst/>
          </a:prstGeom>
          <a:noFill/>
          <a:ln w="0">
            <a:solidFill>
              <a:srgbClr val="0000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800"/>
              <a:t>Dimuon excess isolated by subtracting the hadron cocktail (without the </a:t>
            </a:r>
            <a:r>
              <a:rPr lang="en-US" sz="1800">
                <a:sym typeface="Symbol" charset="0"/>
              </a:rPr>
              <a:t></a:t>
            </a:r>
            <a:r>
              <a:rPr lang="en-US" sz="1800"/>
              <a:t>)            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8600" y="914400"/>
            <a:ext cx="4343400" cy="4800600"/>
            <a:chOff x="1905000" y="2362200"/>
            <a:chExt cx="4343401" cy="4800600"/>
          </a:xfrm>
        </p:grpSpPr>
        <p:grpSp>
          <p:nvGrpSpPr>
            <p:cNvPr id="74765" name="Group 15"/>
            <p:cNvGrpSpPr>
              <a:grpSpLocks/>
            </p:cNvGrpSpPr>
            <p:nvPr/>
          </p:nvGrpSpPr>
          <p:grpSpPr bwMode="auto">
            <a:xfrm>
              <a:off x="1905000" y="2743200"/>
              <a:ext cx="4343401" cy="4419600"/>
              <a:chOff x="285750" y="1385888"/>
              <a:chExt cx="4929189" cy="5114925"/>
            </a:xfrm>
          </p:grpSpPr>
          <p:grpSp>
            <p:nvGrpSpPr>
              <p:cNvPr id="74767" name="Group 66"/>
              <p:cNvGrpSpPr>
                <a:grpSpLocks/>
              </p:cNvGrpSpPr>
              <p:nvPr/>
            </p:nvGrpSpPr>
            <p:grpSpPr bwMode="auto">
              <a:xfrm>
                <a:off x="285750" y="1385888"/>
                <a:ext cx="4929189" cy="3820946"/>
                <a:chOff x="113" y="527"/>
                <a:chExt cx="4748" cy="3541"/>
              </a:xfrm>
            </p:grpSpPr>
            <p:pic>
              <p:nvPicPr>
                <p:cNvPr id="74771" name="Picture 67" descr="SemiPeriph_4Bin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34" r="2335"/>
                <a:stretch>
                  <a:fillRect/>
                </a:stretch>
              </p:blipFill>
              <p:spPr bwMode="auto">
                <a:xfrm>
                  <a:off x="113" y="2853"/>
                  <a:ext cx="1633" cy="1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4772" name="Group 68"/>
                <p:cNvGrpSpPr>
                  <a:grpSpLocks/>
                </p:cNvGrpSpPr>
                <p:nvPr/>
              </p:nvGrpSpPr>
              <p:grpSpPr bwMode="auto">
                <a:xfrm>
                  <a:off x="113" y="527"/>
                  <a:ext cx="4748" cy="2357"/>
                  <a:chOff x="113" y="797"/>
                  <a:chExt cx="4748" cy="2357"/>
                </a:xfrm>
              </p:grpSpPr>
              <p:pic>
                <p:nvPicPr>
                  <p:cNvPr id="74775" name="Picture 69" descr="Periph_1Bin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186" r="2043"/>
                  <a:stretch>
                    <a:fillRect/>
                  </a:stretch>
                </p:blipFill>
                <p:spPr bwMode="auto">
                  <a:xfrm>
                    <a:off x="113" y="797"/>
                    <a:ext cx="1588" cy="11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776" name="Picture 70" descr="Periph_2Bin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34" r="2335"/>
                  <a:stretch>
                    <a:fillRect/>
                  </a:stretch>
                </p:blipFill>
                <p:spPr bwMode="auto">
                  <a:xfrm>
                    <a:off x="1693" y="799"/>
                    <a:ext cx="1588" cy="11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777" name="Picture 71" descr="Periph_3Bin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34" r="1022"/>
                  <a:stretch>
                    <a:fillRect/>
                  </a:stretch>
                </p:blipFill>
                <p:spPr bwMode="auto">
                  <a:xfrm>
                    <a:off x="3283" y="809"/>
                    <a:ext cx="1547" cy="12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778" name="Picture 72" descr="SemiPeriph_1Bin"/>
                  <p:cNvPicPr>
                    <a:picLocks noChangeAspect="1" noChangeArrowheads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34" r="2335"/>
                  <a:stretch>
                    <a:fillRect/>
                  </a:stretch>
                </p:blipFill>
                <p:spPr bwMode="auto">
                  <a:xfrm>
                    <a:off x="113" y="1971"/>
                    <a:ext cx="1633" cy="1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779" name="Picture 73" descr="SemiPeriph_2Bin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34" r="1022"/>
                  <a:stretch>
                    <a:fillRect/>
                  </a:stretch>
                </p:blipFill>
                <p:spPr bwMode="auto">
                  <a:xfrm>
                    <a:off x="1730" y="1988"/>
                    <a:ext cx="1588" cy="11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780" name="Picture 74" descr="SemiPeriph_3Bin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34" r="2335"/>
                  <a:stretch>
                    <a:fillRect/>
                  </a:stretch>
                </p:blipFill>
                <p:spPr bwMode="auto">
                  <a:xfrm>
                    <a:off x="3319" y="1987"/>
                    <a:ext cx="1542" cy="1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4773" name="Picture 75" descr="SemiCentral_1Bin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34" r="2335"/>
                <a:stretch>
                  <a:fillRect/>
                </a:stretch>
              </p:blipFill>
              <p:spPr bwMode="auto">
                <a:xfrm>
                  <a:off x="1746" y="2886"/>
                  <a:ext cx="1542" cy="11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774" name="Picture 76" descr="SemiCentral_2Bin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34" r="2335"/>
                <a:stretch>
                  <a:fillRect/>
                </a:stretch>
              </p:blipFill>
              <p:spPr bwMode="auto">
                <a:xfrm>
                  <a:off x="3280" y="2878"/>
                  <a:ext cx="1550" cy="1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4768" name="Picture 77" descr="SemiCentral_3Bin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34"/>
              <a:stretch>
                <a:fillRect/>
              </a:stretch>
            </p:blipFill>
            <p:spPr bwMode="auto">
              <a:xfrm>
                <a:off x="288668" y="5195215"/>
                <a:ext cx="1719891" cy="1292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69" name="Picture 78" descr="Central_1Bin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34" r="1022"/>
              <a:stretch>
                <a:fillRect/>
              </a:stretch>
            </p:blipFill>
            <p:spPr bwMode="auto">
              <a:xfrm>
                <a:off x="1951667" y="5206833"/>
                <a:ext cx="1719891" cy="1289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70" name="Picture 79" descr="Central_2Bin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50" r="2335"/>
              <a:stretch>
                <a:fillRect/>
              </a:stretch>
            </p:blipFill>
            <p:spPr bwMode="auto">
              <a:xfrm>
                <a:off x="3594243" y="5206833"/>
                <a:ext cx="1588602" cy="1293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4766" name="Text Box 40"/>
            <p:cNvSpPr txBox="1">
              <a:spLocks noChangeArrowheads="1"/>
            </p:cNvSpPr>
            <p:nvPr/>
          </p:nvSpPr>
          <p:spPr bwMode="auto">
            <a:xfrm>
              <a:off x="2362200" y="2362200"/>
              <a:ext cx="3563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sz="1800"/>
                <a:t>Eur.Phys.J.C 49 (2007) 235</a:t>
              </a:r>
              <a:endParaRPr lang="en-US" sz="1800"/>
            </a:p>
          </p:txBody>
        </p:sp>
      </p:grpSp>
      <p:sp>
        <p:nvSpPr>
          <p:cNvPr id="74762" name="Text Box 59"/>
          <p:cNvSpPr txBox="1">
            <a:spLocks noChangeArrowheads="1"/>
          </p:cNvSpPr>
          <p:nvPr/>
        </p:nvSpPr>
        <p:spPr bwMode="auto">
          <a:xfrm>
            <a:off x="5410200" y="1981200"/>
            <a:ext cx="326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GB" sz="2000">
                <a:sym typeface="Symbol" charset="0"/>
              </a:rPr>
              <a:t>  Excess centered at the nominal </a:t>
            </a:r>
            <a:r>
              <a:rPr lang="el-GR" sz="2000">
                <a:sym typeface="Symbol" charset="0"/>
              </a:rPr>
              <a:t>ρ</a:t>
            </a:r>
            <a:r>
              <a:rPr lang="en-GB" sz="2000">
                <a:sym typeface="Symbol" charset="0"/>
              </a:rPr>
              <a:t> pole 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5257800" y="4572000"/>
            <a:ext cx="3486150" cy="6127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rgbClr val="8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800" b="1" i="1">
                <a:solidFill>
                  <a:srgbClr val="800000"/>
                </a:solidFill>
              </a:rPr>
              <a:t>confirms &amp; consistent  with, CERES results</a:t>
            </a:r>
            <a:r>
              <a:rPr lang="it-IT" sz="1800"/>
              <a:t> </a:t>
            </a:r>
          </a:p>
        </p:txBody>
      </p:sp>
      <p:sp>
        <p:nvSpPr>
          <p:cNvPr id="27" name="Text Box 59"/>
          <p:cNvSpPr txBox="1">
            <a:spLocks noChangeArrowheads="1"/>
          </p:cNvSpPr>
          <p:nvPr/>
        </p:nvSpPr>
        <p:spPr bwMode="auto">
          <a:xfrm>
            <a:off x="5410200" y="2819400"/>
            <a:ext cx="358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GB" sz="2000">
                <a:sym typeface="Symbol" charset="0"/>
              </a:rPr>
              <a:t>  Excess rises and broadens with centrality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GB" sz="2000">
                <a:sym typeface="Symbol" charset="0"/>
              </a:rPr>
              <a:t>  More pronounced at low p</a:t>
            </a:r>
            <a:r>
              <a:rPr lang="en-GB" sz="2000" baseline="-25000">
                <a:sym typeface="Symbol" charset="0"/>
              </a:rPr>
              <a:t>T</a:t>
            </a:r>
            <a:endParaRPr lang="en-GB" sz="2000">
              <a:sym typeface="Symbol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40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FBC7153-95FF-1345-99BE-F8E7600C0AF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20725"/>
          </a:xfrm>
        </p:spPr>
        <p:txBody>
          <a:bodyPr/>
          <a:lstStyle/>
          <a:p>
            <a:pPr eaLnBrk="1" hangingPunct="1"/>
            <a:r>
              <a:rPr lang="it-IT" sz="3600" u="sng">
                <a:solidFill>
                  <a:srgbClr val="FFFF00"/>
                </a:solidFill>
                <a:latin typeface="Arial" charset="0"/>
                <a:cs typeface="Arial" charset="0"/>
              </a:rPr>
              <a:t>NA60 low mass: comparison with models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228600" y="5943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it-IT" sz="1200">
                <a:latin typeface="Verdana" charset="0"/>
              </a:rPr>
              <a:t> All calculations normalized to data at m</a:t>
            </a:r>
            <a:r>
              <a:rPr lang="it-IT" sz="1200" baseline="-25000">
                <a:latin typeface="Verdana" charset="0"/>
                <a:sym typeface="Symbol" charset="0"/>
              </a:rPr>
              <a:t> </a:t>
            </a:r>
            <a:r>
              <a:rPr lang="it-IT" sz="1200">
                <a:latin typeface="Verdana" charset="0"/>
                <a:sym typeface="Symbol" charset="0"/>
              </a:rPr>
              <a:t>&lt; 0.9 GeV performed by Rapp et al., for </a:t>
            </a:r>
            <a:r>
              <a:rPr lang="it-IT" sz="1200">
                <a:latin typeface="Verdana" charset="0"/>
              </a:rPr>
              <a:t>&lt;dN</a:t>
            </a:r>
            <a:r>
              <a:rPr lang="it-IT" sz="1200" baseline="-25000">
                <a:latin typeface="Verdana" charset="0"/>
              </a:rPr>
              <a:t>ch</a:t>
            </a:r>
            <a:r>
              <a:rPr lang="it-IT" sz="1200">
                <a:latin typeface="Verdana" charset="0"/>
              </a:rPr>
              <a:t>/d</a:t>
            </a:r>
            <a:r>
              <a:rPr lang="it-IT" sz="1200">
                <a:latin typeface="Verdana" charset="0"/>
                <a:sym typeface="Symbol" charset="0"/>
              </a:rPr>
              <a:t></a:t>
            </a:r>
            <a:r>
              <a:rPr lang="it-IT" sz="1200">
                <a:latin typeface="Verdana" charset="0"/>
              </a:rPr>
              <a:t>&gt; = 140 </a:t>
            </a:r>
            <a:endParaRPr lang="it-IT" sz="1200">
              <a:latin typeface="Verdana" charset="0"/>
              <a:sym typeface="Symbol" charset="0"/>
            </a:endParaRPr>
          </a:p>
        </p:txBody>
      </p:sp>
      <p:sp>
        <p:nvSpPr>
          <p:cNvPr id="77829" name="AutoShape 7"/>
          <p:cNvSpPr>
            <a:spLocks noChangeArrowheads="1"/>
          </p:cNvSpPr>
          <p:nvPr/>
        </p:nvSpPr>
        <p:spPr bwMode="auto">
          <a:xfrm>
            <a:off x="5183188" y="2433638"/>
            <a:ext cx="3579812" cy="8175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0"/>
              </a:spcAft>
              <a:buClr>
                <a:schemeClr val="bg1"/>
              </a:buClr>
              <a:buSzPct val="80000"/>
              <a:buFont typeface="Wingdings" charset="0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chemeClr val="bg1"/>
                </a:solidFill>
              </a:rPr>
              <a:t> Excess shape consistent with broadening of the </a:t>
            </a:r>
            <a:r>
              <a:rPr lang="it-IT" b="1">
                <a:solidFill>
                  <a:schemeClr val="bg1"/>
                </a:solidFill>
                <a:sym typeface="Symbol" charset="0"/>
              </a:rPr>
              <a:t> </a:t>
            </a:r>
          </a:p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chemeClr val="bg1"/>
                </a:solidFill>
                <a:sym typeface="Symbol" charset="0"/>
              </a:rPr>
              <a:t>   (Rapp-Wambach)</a:t>
            </a:r>
            <a:r>
              <a:rPr lang="en-US" b="1">
                <a:solidFill>
                  <a:schemeClr val="bg1"/>
                </a:solidFill>
              </a:rPr>
              <a:t> </a:t>
            </a:r>
            <a:endParaRPr lang="en-US" b="1">
              <a:solidFill>
                <a:schemeClr val="bg1"/>
              </a:solidFill>
              <a:sym typeface="Symbol" charset="0"/>
            </a:endParaRPr>
          </a:p>
        </p:txBody>
      </p:sp>
      <p:sp>
        <p:nvSpPr>
          <p:cNvPr id="77830" name="AutoShape 8"/>
          <p:cNvSpPr>
            <a:spLocks noChangeArrowheads="1"/>
          </p:cNvSpPr>
          <p:nvPr/>
        </p:nvSpPr>
        <p:spPr bwMode="auto">
          <a:xfrm>
            <a:off x="5257800" y="3886200"/>
            <a:ext cx="3581400" cy="544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0"/>
              </a:spcAft>
              <a:buClr>
                <a:schemeClr val="bg1"/>
              </a:buClr>
              <a:buSzPct val="80000"/>
              <a:buFont typeface="Wingdings" charset="0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chemeClr val="bg1"/>
                </a:solidFill>
              </a:rPr>
              <a:t>  Mass shift of the </a:t>
            </a:r>
            <a:r>
              <a:rPr lang="en-US" b="1">
                <a:solidFill>
                  <a:schemeClr val="bg1"/>
                </a:solidFill>
                <a:sym typeface="Symbol" charset="0"/>
              </a:rPr>
              <a:t> (Brown-Rho)</a:t>
            </a:r>
          </a:p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chemeClr val="bg1"/>
                </a:solidFill>
                <a:sym typeface="Symbol" charset="0"/>
              </a:rPr>
              <a:t> is ruled out</a:t>
            </a:r>
          </a:p>
        </p:txBody>
      </p:sp>
      <p:sp>
        <p:nvSpPr>
          <p:cNvPr id="77831" name="AutoShape 9"/>
          <p:cNvSpPr>
            <a:spLocks noChangeArrowheads="1"/>
          </p:cNvSpPr>
          <p:nvPr/>
        </p:nvSpPr>
        <p:spPr bwMode="auto">
          <a:xfrm>
            <a:off x="4724400" y="5029200"/>
            <a:ext cx="4419600" cy="901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800000"/>
              </a:buClr>
              <a:buSzPct val="80000"/>
              <a:buFont typeface="Wingdings" charset="0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669900"/>
                </a:solidFill>
              </a:rPr>
              <a:t>  Is this telling us something </a:t>
            </a:r>
          </a:p>
          <a:p>
            <a:pPr algn="ctr">
              <a:spcAft>
                <a:spcPts val="600"/>
              </a:spcAft>
              <a:buClr>
                <a:schemeClr val="bg1"/>
              </a:buClr>
              <a:buFont typeface="Wingding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669900"/>
                </a:solidFill>
              </a:rPr>
              <a:t>about CSR?</a:t>
            </a:r>
            <a:endParaRPr lang="en-US" sz="2400" b="1">
              <a:solidFill>
                <a:srgbClr val="669900"/>
              </a:solidFill>
              <a:sym typeface="Symbol" charset="0"/>
            </a:endParaRPr>
          </a:p>
        </p:txBody>
      </p:sp>
      <p:sp>
        <p:nvSpPr>
          <p:cNvPr id="77832" name="AutoShape 10"/>
          <p:cNvSpPr>
            <a:spLocks noChangeArrowheads="1"/>
          </p:cNvSpPr>
          <p:nvPr/>
        </p:nvSpPr>
        <p:spPr bwMode="auto">
          <a:xfrm>
            <a:off x="4648200" y="1219200"/>
            <a:ext cx="4278313" cy="544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342900" indent="-342900" algn="ctr">
              <a:buClr>
                <a:srgbClr val="002060"/>
              </a:buClr>
              <a:buSzPct val="80000"/>
              <a:buFont typeface="Wingdings" charset="0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chemeClr val="bg1"/>
                </a:solidFill>
              </a:rPr>
              <a:t> Subtract the cocktail </a:t>
            </a:r>
            <a:r>
              <a:rPr lang="it-IT" b="1">
                <a:solidFill>
                  <a:schemeClr val="bg1"/>
                </a:solidFill>
                <a:sym typeface="Symbol" charset="0"/>
              </a:rPr>
              <a:t>from the data (without the ) </a:t>
            </a:r>
            <a:endParaRPr lang="en-US" b="1">
              <a:solidFill>
                <a:schemeClr val="bg1"/>
              </a:solidFill>
              <a:sym typeface="Symbol" charset="0"/>
            </a:endParaRPr>
          </a:p>
        </p:txBody>
      </p:sp>
      <p:pic>
        <p:nvPicPr>
          <p:cNvPr id="77833" name="Picture 5" descr="ThoryComparison_OrgFig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41325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685800" y="9906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/>
              <a:t>PRL 96 (2006) 162302</a:t>
            </a:r>
            <a:endParaRPr lang="en-US" sz="2000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05800" cy="3657600"/>
          </a:xfrm>
        </p:spPr>
        <p:txBody>
          <a:bodyPr/>
          <a:lstStyle/>
          <a:p>
            <a:pPr algn="ctr" eaLnBrk="1" hangingPunct="1"/>
            <a:r>
              <a:rPr lang="en-US" sz="6600">
                <a:latin typeface="Arial" charset="0"/>
                <a:cs typeface="Arial" charset="0"/>
              </a:rPr>
              <a:t>  SPS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6600">
                <a:latin typeface="Arial" charset="0"/>
                <a:cs typeface="Arial" charset="0"/>
              </a:rPr>
              <a:t>Intermediate masses</a:t>
            </a:r>
          </a:p>
          <a:p>
            <a:pPr algn="ctr" eaLnBrk="1" hangingPunct="1">
              <a:buFont typeface="Wingdings" charset="0"/>
              <a:buNone/>
            </a:pPr>
            <a:r>
              <a:rPr lang="en-CA">
                <a:latin typeface="Arial" charset="0"/>
                <a:cs typeface="Arial" charset="0"/>
              </a:rPr>
              <a:t>(m = 1-3 GeV/c</a:t>
            </a:r>
            <a:r>
              <a:rPr lang="en-CA" baseline="30000">
                <a:latin typeface="Arial" charset="0"/>
                <a:cs typeface="Arial" charset="0"/>
              </a:rPr>
              <a:t>2</a:t>
            </a:r>
            <a:r>
              <a:rPr lang="en-CA">
                <a:latin typeface="Arial" charset="0"/>
                <a:cs typeface="Arial" charset="0"/>
              </a:rPr>
              <a:t>)</a:t>
            </a:r>
            <a:endParaRPr lang="en-US">
              <a:latin typeface="Arial" charset="0"/>
              <a:cs typeface="Arial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sz="66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66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4E9714E-D81B-B44A-AF7D-9903F65C9F3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NA50 IMR Results  </a:t>
            </a:r>
          </a:p>
        </p:txBody>
      </p:sp>
      <p:pic>
        <p:nvPicPr>
          <p:cNvPr id="79875" name="Picture 6" descr="na50_im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302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2"/>
          <p:cNvSpPr txBox="1">
            <a:spLocks noChangeArrowheads="1"/>
          </p:cNvSpPr>
          <p:nvPr/>
        </p:nvSpPr>
        <p:spPr bwMode="auto">
          <a:xfrm>
            <a:off x="333375" y="752475"/>
            <a:ext cx="8391525" cy="24733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889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889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889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889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889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8895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8895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8895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8895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25000"/>
              </a:spcBef>
              <a:buFont typeface="Wingdings" charset="0"/>
              <a:buNone/>
            </a:pPr>
            <a:r>
              <a:rPr lang="en-US"/>
              <a:t>Drell-Yan and Open Charm are the main contributions in the IMR</a:t>
            </a:r>
          </a:p>
          <a:p>
            <a:pPr>
              <a:lnSpc>
                <a:spcPct val="120000"/>
              </a:lnSpc>
              <a:spcBef>
                <a:spcPct val="25000"/>
              </a:spcBef>
              <a:buFont typeface="Wingdings" charset="0"/>
              <a:buNone/>
            </a:pPr>
            <a:r>
              <a:rPr lang="en-US"/>
              <a:t>p-A is well described by the sum of these two contributions (obtained from Pythia)</a:t>
            </a: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en-US"/>
              <a:t>The yield observed in heavy-ion collisions exceeds the sum of DY and OC decays,  extrapolated from the p-A data.</a:t>
            </a:r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en-US"/>
              <a:t>The excess has mass and p</a:t>
            </a:r>
            <a:r>
              <a:rPr lang="en-US" baseline="-25000"/>
              <a:t>T</a:t>
            </a:r>
            <a:r>
              <a:rPr lang="en-US"/>
              <a:t> shapes similar to the contribution of the Open Charm (DY + 3.6OC nicely reproduces the data).</a:t>
            </a:r>
          </a:p>
        </p:txBody>
      </p:sp>
      <p:sp>
        <p:nvSpPr>
          <p:cNvPr id="79878" name="TextBox 11"/>
          <p:cNvSpPr txBox="1">
            <a:spLocks noChangeArrowheads="1"/>
          </p:cNvSpPr>
          <p:nvPr/>
        </p:nvSpPr>
        <p:spPr bwMode="auto">
          <a:xfrm>
            <a:off x="1066800" y="4648200"/>
            <a:ext cx="2373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Drell Yan + Open charm</a:t>
            </a:r>
          </a:p>
        </p:txBody>
      </p:sp>
      <p:sp>
        <p:nvSpPr>
          <p:cNvPr id="79879" name="TextBox 12"/>
          <p:cNvSpPr txBox="1">
            <a:spLocks noChangeArrowheads="1"/>
          </p:cNvSpPr>
          <p:nvPr/>
        </p:nvSpPr>
        <p:spPr bwMode="auto">
          <a:xfrm>
            <a:off x="990600" y="3810000"/>
            <a:ext cx="287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Drell Yan + 3.6 x Open charm</a:t>
            </a:r>
          </a:p>
        </p:txBody>
      </p:sp>
      <p:cxnSp>
        <p:nvCxnSpPr>
          <p:cNvPr id="79880" name="Straight Arrow Connector 19"/>
          <p:cNvCxnSpPr>
            <a:cxnSpLocks noChangeShapeType="1"/>
          </p:cNvCxnSpPr>
          <p:nvPr/>
        </p:nvCxnSpPr>
        <p:spPr bwMode="auto">
          <a:xfrm flipV="1">
            <a:off x="3505200" y="4343400"/>
            <a:ext cx="2133600" cy="474663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1" name="Straight Arrow Connector 27"/>
          <p:cNvCxnSpPr>
            <a:cxnSpLocks noChangeShapeType="1"/>
          </p:cNvCxnSpPr>
          <p:nvPr/>
        </p:nvCxnSpPr>
        <p:spPr bwMode="auto">
          <a:xfrm>
            <a:off x="3886200" y="4038600"/>
            <a:ext cx="1600200" cy="152400"/>
          </a:xfrm>
          <a:prstGeom prst="straightConnector1">
            <a:avLst/>
          </a:prstGeom>
          <a:noFill/>
          <a:ln w="28575">
            <a:solidFill>
              <a:srgbClr val="66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2" name="AutoShape 11"/>
          <p:cNvSpPr>
            <a:spLocks noChangeArrowheads="1"/>
          </p:cNvSpPr>
          <p:nvPr/>
        </p:nvSpPr>
        <p:spPr bwMode="auto">
          <a:xfrm>
            <a:off x="533400" y="5486400"/>
            <a:ext cx="3429000" cy="4079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rgbClr val="8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1" dirty="0">
                <a:solidFill>
                  <a:srgbClr val="800000"/>
                </a:solidFill>
              </a:rPr>
              <a:t> charm </a:t>
            </a:r>
            <a:r>
              <a:rPr lang="it-IT" sz="2400" b="1" i="1" dirty="0" err="1">
                <a:solidFill>
                  <a:srgbClr val="800000"/>
                </a:solidFill>
              </a:rPr>
              <a:t>enhancement</a:t>
            </a:r>
            <a:r>
              <a:rPr lang="it-IT" sz="2400" b="1" i="1" dirty="0">
                <a:solidFill>
                  <a:srgbClr val="800000"/>
                </a:solidFill>
              </a:rPr>
              <a:t>?  </a:t>
            </a:r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8"/>
          <p:cNvSpPr txBox="1">
            <a:spLocks noChangeArrowheads="1"/>
          </p:cNvSpPr>
          <p:nvPr/>
        </p:nvSpPr>
        <p:spPr bwMode="auto">
          <a:xfrm>
            <a:off x="276225" y="60325"/>
            <a:ext cx="84486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3200" u="sng">
                <a:solidFill>
                  <a:srgbClr val="FFFF00"/>
                </a:solidFill>
                <a:sym typeface="Symbol" charset="0"/>
              </a:rPr>
              <a:t>NA60: IMR excess in agreement with NA50</a:t>
            </a:r>
            <a:endParaRPr lang="en-US" sz="3200" u="sng" baseline="-25000">
              <a:solidFill>
                <a:srgbClr val="FFFF00"/>
              </a:solidFill>
              <a:sym typeface="Symbol" charset="0"/>
            </a:endParaRPr>
          </a:p>
        </p:txBody>
      </p:sp>
      <p:sp>
        <p:nvSpPr>
          <p:cNvPr id="80899" name="Text Box 56"/>
          <p:cNvSpPr txBox="1">
            <a:spLocks noChangeArrowheads="1"/>
          </p:cNvSpPr>
          <p:nvPr/>
        </p:nvSpPr>
        <p:spPr bwMode="auto">
          <a:xfrm>
            <a:off x="4419600" y="1143000"/>
            <a:ext cx="4495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marL="93663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>
                <a:sym typeface="Symbol" charset="0"/>
              </a:rPr>
              <a:t> IMR yield in In-In collisions enhanced compared to expected yield from DY and OC</a:t>
            </a:r>
          </a:p>
          <a:p>
            <a:pPr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>
                <a:sym typeface="Symbol" charset="0"/>
              </a:rPr>
              <a:t> Can be fitted with fixed DY (within 10%) and OC enhanced by a factor of ~3  </a:t>
            </a:r>
          </a:p>
        </p:txBody>
      </p:sp>
      <p:grpSp>
        <p:nvGrpSpPr>
          <p:cNvPr id="80900" name="Group 52"/>
          <p:cNvGrpSpPr>
            <a:grpSpLocks/>
          </p:cNvGrpSpPr>
          <p:nvPr/>
        </p:nvGrpSpPr>
        <p:grpSpPr bwMode="auto">
          <a:xfrm>
            <a:off x="609600" y="609600"/>
            <a:ext cx="3581400" cy="2667000"/>
            <a:chOff x="38101" y="1298575"/>
            <a:chExt cx="4533900" cy="2974503"/>
          </a:xfrm>
        </p:grpSpPr>
        <p:pic>
          <p:nvPicPr>
            <p:cNvPr id="80918" name="Picture 6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2" t="21902" r="12633" b="3548"/>
            <a:stretch>
              <a:fillRect/>
            </a:stretch>
          </p:blipFill>
          <p:spPr bwMode="auto">
            <a:xfrm>
              <a:off x="38101" y="1298575"/>
              <a:ext cx="4533900" cy="2974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19" name="Group 64"/>
            <p:cNvGrpSpPr>
              <a:grpSpLocks/>
            </p:cNvGrpSpPr>
            <p:nvPr/>
          </p:nvGrpSpPr>
          <p:grpSpPr bwMode="auto">
            <a:xfrm>
              <a:off x="329950" y="3147601"/>
              <a:ext cx="1307795" cy="205200"/>
              <a:chOff x="209" y="2203"/>
              <a:chExt cx="829" cy="1881"/>
            </a:xfrm>
          </p:grpSpPr>
          <p:sp>
            <p:nvSpPr>
              <p:cNvPr id="80927" name="Line 65"/>
              <p:cNvSpPr>
                <a:spLocks noChangeShapeType="1"/>
              </p:cNvSpPr>
              <p:nvPr/>
            </p:nvSpPr>
            <p:spPr bwMode="auto">
              <a:xfrm>
                <a:off x="209" y="2203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8" name="Line 67"/>
              <p:cNvSpPr>
                <a:spLocks noChangeShapeType="1"/>
              </p:cNvSpPr>
              <p:nvPr/>
            </p:nvSpPr>
            <p:spPr bwMode="auto">
              <a:xfrm>
                <a:off x="1038" y="2491"/>
                <a:ext cx="0" cy="159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20" name="Oval 68"/>
            <p:cNvSpPr>
              <a:spLocks noChangeArrowheads="1"/>
            </p:cNvSpPr>
            <p:nvPr/>
          </p:nvSpPr>
          <p:spPr bwMode="auto">
            <a:xfrm>
              <a:off x="2330292" y="1355655"/>
              <a:ext cx="1799993" cy="76582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921" name="Group 71"/>
            <p:cNvGrpSpPr>
              <a:grpSpLocks/>
            </p:cNvGrpSpPr>
            <p:nvPr/>
          </p:nvGrpSpPr>
          <p:grpSpPr bwMode="auto">
            <a:xfrm>
              <a:off x="337837" y="1355655"/>
              <a:ext cx="1479749" cy="2525790"/>
              <a:chOff x="213" y="2491"/>
              <a:chExt cx="938" cy="1593"/>
            </a:xfrm>
          </p:grpSpPr>
          <p:sp>
            <p:nvSpPr>
              <p:cNvPr id="80924" name="Line 72"/>
              <p:cNvSpPr>
                <a:spLocks noChangeShapeType="1"/>
              </p:cNvSpPr>
              <p:nvPr/>
            </p:nvSpPr>
            <p:spPr bwMode="auto">
              <a:xfrm>
                <a:off x="213" y="354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5" name="Text Box 73"/>
              <p:cNvSpPr txBox="1">
                <a:spLocks noChangeArrowheads="1"/>
              </p:cNvSpPr>
              <p:nvPr/>
            </p:nvSpPr>
            <p:spPr bwMode="auto">
              <a:xfrm>
                <a:off x="294" y="3377"/>
                <a:ext cx="85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ts val="1050"/>
                  </a:spcAft>
                  <a:buClr>
                    <a:srgbClr val="000000"/>
                  </a:buClr>
                  <a:buSzPct val="45000"/>
                  <a:defRPr sz="16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2060"/>
                    </a:solidFill>
                  </a:rPr>
                  <a:t>Fit</a:t>
                </a:r>
                <a:r>
                  <a:rPr lang="en-US"/>
                  <a:t> </a:t>
                </a:r>
                <a:r>
                  <a:rPr lang="en-US">
                    <a:solidFill>
                      <a:srgbClr val="002060"/>
                    </a:solidFill>
                  </a:rPr>
                  <a:t>range</a:t>
                </a:r>
              </a:p>
            </p:txBody>
          </p:sp>
          <p:sp>
            <p:nvSpPr>
              <p:cNvPr id="80926" name="Line 74"/>
              <p:cNvSpPr>
                <a:spLocks noChangeShapeType="1"/>
              </p:cNvSpPr>
              <p:nvPr/>
            </p:nvSpPr>
            <p:spPr bwMode="auto">
              <a:xfrm>
                <a:off x="1027" y="2491"/>
                <a:ext cx="0" cy="1593"/>
              </a:xfrm>
              <a:prstGeom prst="line">
                <a:avLst/>
              </a:prstGeom>
              <a:noFill/>
              <a:ln w="952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22" name="Text Box 75"/>
            <p:cNvSpPr txBox="1">
              <a:spLocks noChangeArrowheads="1"/>
            </p:cNvSpPr>
            <p:nvPr/>
          </p:nvSpPr>
          <p:spPr bwMode="auto">
            <a:xfrm>
              <a:off x="327499" y="3423220"/>
              <a:ext cx="2479080" cy="37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2060"/>
                  </a:solidFill>
                </a:rPr>
                <a:t>4000 A, </a:t>
              </a:r>
              <a:r>
                <a:rPr lang="en-US" b="1">
                  <a:solidFill>
                    <a:srgbClr val="002060"/>
                  </a:solidFill>
                  <a:sym typeface="Symbol" charset="0"/>
                </a:rPr>
                <a:t></a:t>
              </a:r>
              <a:r>
                <a:rPr lang="en-US" b="1" baseline="30000">
                  <a:solidFill>
                    <a:srgbClr val="002060"/>
                  </a:solidFill>
                  <a:sym typeface="Symbol" charset="0"/>
                </a:rPr>
                <a:t>2</a:t>
              </a:r>
              <a:r>
                <a:rPr lang="en-US" b="1">
                  <a:solidFill>
                    <a:srgbClr val="002060"/>
                  </a:solidFill>
                  <a:sym typeface="Symbol" charset="0"/>
                </a:rPr>
                <a:t> &lt;1.5</a:t>
              </a:r>
              <a:r>
                <a:rPr lang="en-US">
                  <a:solidFill>
                    <a:srgbClr val="002060"/>
                  </a:solidFill>
                  <a:sym typeface="Symbol" charset="0"/>
                </a:rPr>
                <a:t> </a:t>
              </a:r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80923" name="Text Box 76"/>
            <p:cNvSpPr txBox="1">
              <a:spLocks noChangeArrowheads="1"/>
            </p:cNvSpPr>
            <p:nvPr/>
          </p:nvSpPr>
          <p:spPr bwMode="auto">
            <a:xfrm>
              <a:off x="3308350" y="1735138"/>
              <a:ext cx="635000" cy="146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</a:rPr>
                <a:t>2.9</a:t>
              </a:r>
              <a:r>
                <a:rPr lang="en-US" sz="1000" b="1">
                  <a:solidFill>
                    <a:schemeClr val="bg1"/>
                  </a:solidFill>
                  <a:sym typeface="Symbol" charset="0"/>
                </a:rPr>
                <a:t>0.14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81000" y="4038600"/>
            <a:ext cx="4038600" cy="2651125"/>
            <a:chOff x="4724400" y="1447800"/>
            <a:chExt cx="4267200" cy="2803525"/>
          </a:xfrm>
        </p:grpSpPr>
        <p:pic>
          <p:nvPicPr>
            <p:cNvPr id="80914" name="Picture 3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3" t="22383" r="13095" b="4091"/>
            <a:stretch>
              <a:fillRect/>
            </a:stretch>
          </p:blipFill>
          <p:spPr bwMode="auto">
            <a:xfrm>
              <a:off x="4724400" y="1447800"/>
              <a:ext cx="4267200" cy="280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6809105" y="1504953"/>
              <a:ext cx="1690582" cy="72645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6" name="Line 23"/>
            <p:cNvSpPr>
              <a:spLocks noChangeShapeType="1"/>
            </p:cNvSpPr>
            <p:nvPr/>
          </p:nvSpPr>
          <p:spPr bwMode="auto">
            <a:xfrm>
              <a:off x="7566237" y="2162218"/>
              <a:ext cx="51117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Text Box 78"/>
            <p:cNvSpPr txBox="1">
              <a:spLocks noChangeArrowheads="1"/>
            </p:cNvSpPr>
            <p:nvPr/>
          </p:nvSpPr>
          <p:spPr bwMode="auto">
            <a:xfrm>
              <a:off x="7806267" y="1841858"/>
              <a:ext cx="592667" cy="1384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sym typeface="Symbol" charset="0"/>
                </a:rPr>
                <a:t>2.750.14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648200" y="4038600"/>
            <a:ext cx="4343400" cy="2667000"/>
            <a:chOff x="4648200" y="4038600"/>
            <a:chExt cx="4343400" cy="2667000"/>
          </a:xfrm>
        </p:grpSpPr>
        <p:grpSp>
          <p:nvGrpSpPr>
            <p:cNvPr id="80910" name="Group 29"/>
            <p:cNvGrpSpPr>
              <a:grpSpLocks/>
            </p:cNvGrpSpPr>
            <p:nvPr/>
          </p:nvGrpSpPr>
          <p:grpSpPr bwMode="auto">
            <a:xfrm>
              <a:off x="4648200" y="4038600"/>
              <a:ext cx="4343400" cy="2667000"/>
              <a:chOff x="2877" y="1064"/>
              <a:chExt cx="2883" cy="1941"/>
            </a:xfrm>
          </p:grpSpPr>
          <p:pic>
            <p:nvPicPr>
              <p:cNvPr id="80912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0" t="22725" r="12602"/>
              <a:stretch>
                <a:fillRect/>
              </a:stretch>
            </p:blipFill>
            <p:spPr bwMode="auto">
              <a:xfrm>
                <a:off x="2877" y="1064"/>
                <a:ext cx="2883" cy="1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913" name="Oval 23"/>
              <p:cNvSpPr>
                <a:spLocks noChangeArrowheads="1"/>
              </p:cNvSpPr>
              <p:nvPr/>
            </p:nvSpPr>
            <p:spPr bwMode="auto">
              <a:xfrm>
                <a:off x="4302" y="1086"/>
                <a:ext cx="1122" cy="45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11" name="Text Box 34"/>
            <p:cNvSpPr txBox="1">
              <a:spLocks noChangeArrowheads="1"/>
            </p:cNvSpPr>
            <p:nvPr/>
          </p:nvSpPr>
          <p:spPr bwMode="auto">
            <a:xfrm>
              <a:off x="7772400" y="4389120"/>
              <a:ext cx="609600" cy="1188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</a:rPr>
                <a:t>1.12</a:t>
              </a:r>
              <a:r>
                <a:rPr lang="en-US" sz="1000" b="1">
                  <a:solidFill>
                    <a:schemeClr val="bg1"/>
                  </a:solidFill>
                  <a:sym typeface="Symbol" charset="0"/>
                </a:rPr>
                <a:t>0.17</a:t>
              </a:r>
            </a:p>
          </p:txBody>
        </p:sp>
      </p:grpSp>
      <p:sp>
        <p:nvSpPr>
          <p:cNvPr id="29703" name="TextBox 47"/>
          <p:cNvSpPr txBox="1">
            <a:spLocks noChangeArrowheads="1"/>
          </p:cNvSpPr>
          <p:nvPr/>
        </p:nvSpPr>
        <p:spPr bwMode="auto">
          <a:xfrm>
            <a:off x="4724400" y="3733800"/>
            <a:ext cx="421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Free prompt and open charm scaling factors</a:t>
            </a:r>
          </a:p>
        </p:txBody>
      </p:sp>
      <p:sp>
        <p:nvSpPr>
          <p:cNvPr id="80904" name="Right Brace 53"/>
          <p:cNvSpPr>
            <a:spLocks/>
          </p:cNvSpPr>
          <p:nvPr/>
        </p:nvSpPr>
        <p:spPr bwMode="auto">
          <a:xfrm>
            <a:off x="7848600" y="228600"/>
            <a:ext cx="381000" cy="258763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/>
          </a:p>
        </p:txBody>
      </p:sp>
      <p:sp>
        <p:nvSpPr>
          <p:cNvPr id="80905" name="TextBox 56"/>
          <p:cNvSpPr txBox="1">
            <a:spLocks noChangeArrowheads="1"/>
          </p:cNvSpPr>
          <p:nvPr/>
        </p:nvSpPr>
        <p:spPr bwMode="auto">
          <a:xfrm>
            <a:off x="4953000" y="2514600"/>
            <a:ext cx="2600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Full  agreement with NA50</a:t>
            </a:r>
          </a:p>
        </p:txBody>
      </p:sp>
      <p:sp>
        <p:nvSpPr>
          <p:cNvPr id="29706" name="TextBox 33"/>
          <p:cNvSpPr txBox="1">
            <a:spLocks noChangeArrowheads="1"/>
          </p:cNvSpPr>
          <p:nvPr/>
        </p:nvSpPr>
        <p:spPr bwMode="auto">
          <a:xfrm>
            <a:off x="609600" y="3352800"/>
            <a:ext cx="8054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ym typeface="Symbol" charset="0"/>
              </a:rPr>
              <a:t>…  But the offset  distribution (displaced vertex)  is not compatible with this assumption</a:t>
            </a:r>
            <a:endParaRPr lang="en-US"/>
          </a:p>
        </p:txBody>
      </p:sp>
      <p:sp>
        <p:nvSpPr>
          <p:cNvPr id="80907" name="Curved Right Arrow 34"/>
          <p:cNvSpPr>
            <a:spLocks noChangeArrowheads="1"/>
          </p:cNvSpPr>
          <p:nvPr/>
        </p:nvSpPr>
        <p:spPr bwMode="auto">
          <a:xfrm>
            <a:off x="4267200" y="2362200"/>
            <a:ext cx="365125" cy="457200"/>
          </a:xfrm>
          <a:prstGeom prst="curvedRightArrow">
            <a:avLst>
              <a:gd name="adj1" fmla="val 25043"/>
              <a:gd name="adj2" fmla="val 50087"/>
              <a:gd name="adj3" fmla="val 25000"/>
            </a:avLst>
          </a:prstGeom>
          <a:solidFill>
            <a:schemeClr val="tx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/>
          </a:p>
        </p:txBody>
      </p:sp>
      <p:sp>
        <p:nvSpPr>
          <p:cNvPr id="33" name="TextBox 47"/>
          <p:cNvSpPr txBox="1">
            <a:spLocks noChangeArrowheads="1"/>
          </p:cNvSpPr>
          <p:nvPr/>
        </p:nvSpPr>
        <p:spPr bwMode="auto">
          <a:xfrm>
            <a:off x="685800" y="3733800"/>
            <a:ext cx="3392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Fixed prompt and free open charm </a:t>
            </a: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1447800" y="2971800"/>
            <a:ext cx="7010400" cy="954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chemeClr val="bg1"/>
                </a:solidFill>
              </a:rPr>
              <a:t>NA60:</a:t>
            </a:r>
          </a:p>
          <a:p>
            <a:pPr algn="ctr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chemeClr val="bg1"/>
                </a:solidFill>
              </a:rPr>
              <a:t> IMR excess is a prompt source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6" grpId="0"/>
      <p:bldP spid="33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Origin of the IMR Excess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92BABB6-D665-D440-ADE9-76800CFDA03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pic>
        <p:nvPicPr>
          <p:cNvPr id="81925" name="Picture 7" descr="RappHees_wBary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/>
          <a:stretch>
            <a:fillRect/>
          </a:stretch>
        </p:blipFill>
        <p:spPr bwMode="auto">
          <a:xfrm>
            <a:off x="152400" y="1295400"/>
            <a:ext cx="417671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312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/>
              <a:t>Hees/Rapp, PRL  97, 102301 (2006) </a:t>
            </a:r>
            <a:endParaRPr lang="en-US" sz="1400"/>
          </a:p>
        </p:txBody>
      </p:sp>
      <p:sp>
        <p:nvSpPr>
          <p:cNvPr id="81927" name="Text Box 2"/>
          <p:cNvSpPr txBox="1">
            <a:spLocks noChangeArrowheads="1"/>
          </p:cNvSpPr>
          <p:nvPr/>
        </p:nvSpPr>
        <p:spPr bwMode="auto">
          <a:xfrm>
            <a:off x="5181600" y="914400"/>
            <a:ext cx="3370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/>
              <a:t>Renk/Ruppert, PRL 100,162301 (2008)</a:t>
            </a:r>
          </a:p>
        </p:txBody>
      </p:sp>
      <p:pic>
        <p:nvPicPr>
          <p:cNvPr id="81928" name="Picture 6" descr="RenkRuppe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" r="1241"/>
          <a:stretch>
            <a:fillRect/>
          </a:stretch>
        </p:blipFill>
        <p:spPr bwMode="auto">
          <a:xfrm>
            <a:off x="4845050" y="1341438"/>
            <a:ext cx="410527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 Box 3"/>
          <p:cNvSpPr txBox="1">
            <a:spLocks noChangeArrowheads="1"/>
          </p:cNvSpPr>
          <p:nvPr/>
        </p:nvSpPr>
        <p:spPr bwMode="auto">
          <a:xfrm>
            <a:off x="228600" y="5105400"/>
            <a:ext cx="8736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Aft>
                <a:spcPct val="0"/>
              </a:spcAft>
            </a:pPr>
            <a:r>
              <a:rPr lang="en-GB" sz="2000"/>
              <a:t>Dominant process in mass region m &gt; 1 GeV/c</a:t>
            </a:r>
            <a:r>
              <a:rPr lang="en-GB" sz="2000" baseline="30000"/>
              <a:t>2</a:t>
            </a:r>
            <a:r>
              <a:rPr lang="en-GB" sz="2000"/>
              <a:t>:  </a:t>
            </a:r>
          </a:p>
          <a:p>
            <a:pPr>
              <a:spcAft>
                <a:spcPct val="0"/>
              </a:spcAft>
            </a:pPr>
            <a:r>
              <a:rPr lang="en-CA" sz="2000">
                <a:solidFill>
                  <a:schemeClr val="folHlink"/>
                </a:solidFill>
              </a:rPr>
              <a:t> </a:t>
            </a:r>
            <a:endParaRPr lang="en-US" sz="2000"/>
          </a:p>
        </p:txBody>
      </p:sp>
      <p:sp>
        <p:nvSpPr>
          <p:cNvPr id="81930" name="Rectangle 12"/>
          <p:cNvSpPr>
            <a:spLocks noChangeArrowheads="1"/>
          </p:cNvSpPr>
          <p:nvPr/>
        </p:nvSpPr>
        <p:spPr bwMode="auto">
          <a:xfrm>
            <a:off x="3200400" y="3505200"/>
            <a:ext cx="935038" cy="1081088"/>
          </a:xfrm>
          <a:prstGeom prst="rect">
            <a:avLst/>
          </a:prstGeom>
          <a:solidFill>
            <a:srgbClr val="FFFF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31" name="Rectangle 12"/>
          <p:cNvSpPr>
            <a:spLocks noChangeArrowheads="1"/>
          </p:cNvSpPr>
          <p:nvPr/>
        </p:nvSpPr>
        <p:spPr bwMode="auto">
          <a:xfrm>
            <a:off x="7848600" y="3581400"/>
            <a:ext cx="935038" cy="1081088"/>
          </a:xfrm>
          <a:prstGeom prst="rect">
            <a:avLst/>
          </a:prstGeom>
          <a:solidFill>
            <a:srgbClr val="FFFF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2004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52400" y="5562600"/>
            <a:ext cx="8763000" cy="8175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Aft>
                <a:spcPct val="0"/>
              </a:spcAft>
            </a:pPr>
            <a:r>
              <a:rPr lang="en-GB" sz="2400" b="1">
                <a:solidFill>
                  <a:srgbClr val="002060"/>
                </a:solidFill>
              </a:rPr>
              <a:t>      </a:t>
            </a:r>
            <a:r>
              <a:rPr lang="en-GB" sz="2000" b="1">
                <a:solidFill>
                  <a:srgbClr val="002060"/>
                </a:solidFill>
              </a:rPr>
              <a:t>hadronic processes, 4</a:t>
            </a:r>
            <a:r>
              <a:rPr lang="el-GR" sz="2000" b="1">
                <a:solidFill>
                  <a:srgbClr val="002060"/>
                </a:solidFill>
                <a:sym typeface="Symbol" charset="0"/>
              </a:rPr>
              <a:t></a:t>
            </a:r>
            <a:r>
              <a:rPr lang="en-GB" sz="2000" b="1">
                <a:solidFill>
                  <a:srgbClr val="002060"/>
                </a:solidFill>
              </a:rPr>
              <a:t> …          partonic processes, qq annihilation</a:t>
            </a:r>
            <a:endParaRPr lang="en-US" sz="2000" b="1">
              <a:solidFill>
                <a:srgbClr val="002060"/>
              </a:solidFill>
            </a:endParaRPr>
          </a:p>
          <a:p>
            <a:pPr algn="ctr">
              <a:spcAft>
                <a:spcPct val="0"/>
              </a:spcAft>
            </a:pPr>
            <a:r>
              <a:rPr lang="en-GB" sz="2400" b="1">
                <a:solidFill>
                  <a:srgbClr val="C00000"/>
                </a:solidFill>
              </a:rPr>
              <a:t>Quark-Hadron duality? 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en-US" sz="4000" u="sng" baseline="-25000">
                <a:solidFill>
                  <a:srgbClr val="FFFF00"/>
                </a:solidFill>
                <a:latin typeface="Arial" charset="0"/>
                <a:cs typeface="Arial" charset="0"/>
              </a:rPr>
              <a:t>T</a:t>
            </a:r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 distributions </a:t>
            </a:r>
          </a:p>
        </p:txBody>
      </p:sp>
      <p:pic>
        <p:nvPicPr>
          <p:cNvPr id="83972" name="Picture 6" descr="NA60-LMR-m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8956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NA60-Teff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43325"/>
            <a:ext cx="43434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9"/>
          <p:cNvSpPr txBox="1">
            <a:spLocks noChangeArrowheads="1"/>
          </p:cNvSpPr>
          <p:nvPr/>
        </p:nvSpPr>
        <p:spPr bwMode="auto">
          <a:xfrm>
            <a:off x="990600" y="914400"/>
            <a:ext cx="1746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Low-mass region</a:t>
            </a:r>
          </a:p>
        </p:txBody>
      </p:sp>
      <p:sp>
        <p:nvSpPr>
          <p:cNvPr id="83975" name="TextBox 10"/>
          <p:cNvSpPr txBox="1">
            <a:spLocks noChangeArrowheads="1"/>
          </p:cNvSpPr>
          <p:nvPr/>
        </p:nvSpPr>
        <p:spPr bwMode="auto">
          <a:xfrm>
            <a:off x="5867400" y="838200"/>
            <a:ext cx="2513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dirty="0"/>
              <a:t>Intermediate mass region</a:t>
            </a:r>
          </a:p>
        </p:txBody>
      </p:sp>
      <p:grpSp>
        <p:nvGrpSpPr>
          <p:cNvPr id="83976" name="Group 15"/>
          <p:cNvGrpSpPr>
            <a:grpSpLocks/>
          </p:cNvGrpSpPr>
          <p:nvPr/>
        </p:nvGrpSpPr>
        <p:grpSpPr bwMode="auto">
          <a:xfrm>
            <a:off x="4953000" y="1143000"/>
            <a:ext cx="4019550" cy="2728913"/>
            <a:chOff x="4724400" y="3962400"/>
            <a:chExt cx="4019550" cy="2728912"/>
          </a:xfrm>
        </p:grpSpPr>
        <p:pic>
          <p:nvPicPr>
            <p:cNvPr id="83980" name="Picture 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30" r="8183"/>
            <a:stretch>
              <a:fillRect/>
            </a:stretch>
          </p:blipFill>
          <p:spPr bwMode="auto">
            <a:xfrm>
              <a:off x="4724400" y="3962400"/>
              <a:ext cx="4019550" cy="27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81" name="Text Box 10"/>
            <p:cNvSpPr txBox="1">
              <a:spLocks noChangeArrowheads="1"/>
            </p:cNvSpPr>
            <p:nvPr/>
          </p:nvSpPr>
          <p:spPr bwMode="auto">
            <a:xfrm>
              <a:off x="5305420" y="5921599"/>
              <a:ext cx="1736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002060"/>
                  </a:solidFill>
                </a:rPr>
                <a:t>Fit in 0.5&lt;P</a:t>
              </a:r>
              <a:r>
                <a:rPr lang="en-US" sz="1200" b="1" baseline="-25000">
                  <a:solidFill>
                    <a:srgbClr val="002060"/>
                  </a:solidFill>
                </a:rPr>
                <a:t>T</a:t>
              </a:r>
              <a:r>
                <a:rPr lang="en-US" sz="1200" b="1">
                  <a:solidFill>
                    <a:srgbClr val="002060"/>
                  </a:solidFill>
                </a:rPr>
                <a:t>&lt;2 GeV/c</a:t>
              </a:r>
              <a:br>
                <a:rPr lang="en-US" sz="1200" b="1">
                  <a:solidFill>
                    <a:srgbClr val="002060"/>
                  </a:solidFill>
                </a:rPr>
              </a:br>
              <a:r>
                <a:rPr lang="en-US" sz="1200" b="1">
                  <a:solidFill>
                    <a:srgbClr val="002060"/>
                  </a:solidFill>
                </a:rPr>
                <a:t>(as in LMR analysis)</a:t>
              </a:r>
            </a:p>
          </p:txBody>
        </p:sp>
      </p:grpSp>
      <p:sp>
        <p:nvSpPr>
          <p:cNvPr id="83977" name="Text Box 19"/>
          <p:cNvSpPr txBox="1">
            <a:spLocks noChangeArrowheads="1"/>
          </p:cNvSpPr>
          <p:nvPr/>
        </p:nvSpPr>
        <p:spPr bwMode="auto">
          <a:xfrm>
            <a:off x="6781800" y="3962400"/>
            <a:ext cx="2362200" cy="10779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/>
              <a:t>The m</a:t>
            </a:r>
            <a:r>
              <a:rPr lang="en-US" baseline="-25000"/>
              <a:t>T</a:t>
            </a:r>
            <a:r>
              <a:rPr lang="en-US"/>
              <a:t> spectra are exponential, the inverse slopes do not depend on mass.</a:t>
            </a:r>
          </a:p>
        </p:txBody>
      </p:sp>
      <p:sp>
        <p:nvSpPr>
          <p:cNvPr id="83978" name="Text Box 19"/>
          <p:cNvSpPr txBox="1">
            <a:spLocks noChangeArrowheads="1"/>
          </p:cNvSpPr>
          <p:nvPr/>
        </p:nvSpPr>
        <p:spPr bwMode="auto">
          <a:xfrm>
            <a:off x="0" y="3962400"/>
            <a:ext cx="2362200" cy="146526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/>
              <a:t>The m</a:t>
            </a:r>
            <a:r>
              <a:rPr lang="en-US" baseline="-25000"/>
              <a:t>T</a:t>
            </a:r>
            <a:r>
              <a:rPr lang="en-US"/>
              <a:t> spectra are exponential, the inverse slopes depend on mass.</a:t>
            </a:r>
          </a:p>
          <a:p>
            <a:pPr algn="ctr">
              <a:spcAft>
                <a:spcPts val="800"/>
              </a:spcAft>
              <a:buFont typeface="Wingdings" charset="0"/>
              <a:buNone/>
            </a:pPr>
            <a:r>
              <a:rPr lang="en-US">
                <a:sym typeface="Symbol" charset="0"/>
              </a:rPr>
              <a:t>   </a:t>
            </a:r>
            <a:r>
              <a:rPr lang="en-US"/>
              <a:t>Radial  Flow 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791200" y="5357813"/>
            <a:ext cx="3352800" cy="8175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+mj-lt"/>
                <a:ea typeface="+mn-ea"/>
              </a:rPr>
              <a:t> </a:t>
            </a:r>
            <a:r>
              <a:rPr lang="en-CA" sz="2400" b="1" dirty="0">
                <a:solidFill>
                  <a:srgbClr val="002060"/>
                </a:solidFill>
                <a:latin typeface="+mj-lt"/>
                <a:ea typeface="+mn-ea"/>
              </a:rPr>
              <a:t>Thermal radiation from </a:t>
            </a:r>
            <a:r>
              <a:rPr lang="en-CA" sz="2400" b="1" dirty="0" err="1">
                <a:solidFill>
                  <a:srgbClr val="002060"/>
                </a:solidFill>
                <a:latin typeface="+mj-lt"/>
                <a:ea typeface="+mn-ea"/>
              </a:rPr>
              <a:t>partonic</a:t>
            </a:r>
            <a:r>
              <a:rPr lang="en-CA" sz="2400" b="1" dirty="0">
                <a:solidFill>
                  <a:srgbClr val="002060"/>
                </a:solidFill>
                <a:latin typeface="+mj-lt"/>
                <a:ea typeface="+mn-ea"/>
              </a:rPr>
              <a:t> phase?</a:t>
            </a:r>
            <a:endParaRPr lang="en-US" sz="2400" b="1" dirty="0">
              <a:solidFill>
                <a:srgbClr val="002060"/>
              </a:solidFill>
              <a:latin typeface="+mj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7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1242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Purdue  University, April 28, 2011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9DCC68D-CAB4-8544-88E7-D99AA73D4EC8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2590800"/>
          </a:xfrm>
        </p:spPr>
        <p:txBody>
          <a:bodyPr/>
          <a:lstStyle/>
          <a:p>
            <a:pPr algn="ctr" eaLnBrk="1" hangingPunct="1"/>
            <a:r>
              <a:rPr lang="en-US" sz="7200">
                <a:latin typeface="Arial" charset="0"/>
                <a:cs typeface="Arial" charset="0"/>
              </a:rPr>
              <a:t>  Low-energies: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7200">
                <a:latin typeface="Arial" charset="0"/>
                <a:cs typeface="Arial" charset="0"/>
              </a:rPr>
              <a:t>DLS and HADES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72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720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04747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DLS </a:t>
            </a:r>
            <a:r>
              <a:rPr lang="ja-JP" alt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“</a:t>
            </a:r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puzzle</a:t>
            </a:r>
            <a:r>
              <a:rPr lang="ja-JP" alt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”</a:t>
            </a:r>
            <a:endParaRPr lang="en-US" sz="4000" u="sng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3865563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918325" y="3236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2498725" y="5599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1800"/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228600" y="6019800"/>
            <a:ext cx="838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Strong enhancement over hadronic cocktail with </a:t>
            </a:r>
            <a:r>
              <a:rPr lang="ja-JP" altLang="en-US"/>
              <a:t>“</a:t>
            </a:r>
            <a:r>
              <a:rPr lang="en-US"/>
              <a:t>free</a:t>
            </a:r>
            <a:r>
              <a:rPr lang="ja-JP" altLang="en-US"/>
              <a:t>”</a:t>
            </a:r>
            <a:r>
              <a:rPr lang="en-US"/>
              <a:t> </a:t>
            </a:r>
            <a:r>
              <a:rPr lang="en-US">
                <a:sym typeface="Symbol" charset="0"/>
              </a:rPr>
              <a:t> spectral function</a:t>
            </a:r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6324600" y="1828800"/>
            <a:ext cx="257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sz="1800">
                <a:solidFill>
                  <a:schemeClr val="bg1"/>
                </a:solidFill>
              </a:rPr>
              <a:t>DLS data: Porter et al., </a:t>
            </a:r>
          </a:p>
          <a:p>
            <a:pPr>
              <a:spcAft>
                <a:spcPct val="0"/>
              </a:spcAft>
            </a:pPr>
            <a:r>
              <a:rPr lang="en-US" sz="1800">
                <a:solidFill>
                  <a:schemeClr val="bg1"/>
                </a:solidFill>
              </a:rPr>
              <a:t>PRL 79, 1229 (1997)</a:t>
            </a:r>
          </a:p>
        </p:txBody>
      </p:sp>
      <p:sp>
        <p:nvSpPr>
          <p:cNvPr id="60424" name="Text Box 11"/>
          <p:cNvSpPr txBox="1">
            <a:spLocks noChangeArrowheads="1"/>
          </p:cNvSpPr>
          <p:nvPr/>
        </p:nvSpPr>
        <p:spPr bwMode="auto">
          <a:xfrm>
            <a:off x="6477000" y="2667000"/>
            <a:ext cx="231775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sz="1800">
                <a:solidFill>
                  <a:schemeClr val="bg1"/>
                </a:solidFill>
              </a:rPr>
              <a:t>Calculations: </a:t>
            </a:r>
          </a:p>
          <a:p>
            <a:pPr>
              <a:spcAft>
                <a:spcPct val="0"/>
              </a:spcAft>
            </a:pPr>
            <a:r>
              <a:rPr lang="en-US" sz="1800">
                <a:solidFill>
                  <a:schemeClr val="bg1"/>
                </a:solidFill>
              </a:rPr>
              <a:t>Bratkovskaya et al., </a:t>
            </a:r>
          </a:p>
          <a:p>
            <a:pPr>
              <a:spcAft>
                <a:spcPct val="0"/>
              </a:spcAft>
            </a:pPr>
            <a:r>
              <a:rPr lang="en-US" sz="1800">
                <a:solidFill>
                  <a:schemeClr val="bg1"/>
                </a:solidFill>
              </a:rPr>
              <a:t>NP A634, 168 (1998)</a:t>
            </a:r>
          </a:p>
        </p:txBody>
      </p:sp>
      <p:sp>
        <p:nvSpPr>
          <p:cNvPr id="20" name="Puzzle3"/>
          <p:cNvSpPr>
            <a:spLocks noEditPoints="1" noChangeArrowheads="1"/>
          </p:cNvSpPr>
          <p:nvPr/>
        </p:nvSpPr>
        <p:spPr bwMode="auto">
          <a:xfrm rot="3693192">
            <a:off x="7491412" y="63501"/>
            <a:ext cx="752475" cy="1022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" name="Content Placeholder 5" descr="DLSfig4Ca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6040438" cy="4495800"/>
          </a:xfrm>
        </p:spPr>
      </p:pic>
      <p:pic>
        <p:nvPicPr>
          <p:cNvPr id="22" name="Picture 6" descr="DLSfig6C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2436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33400" y="5745163"/>
            <a:ext cx="5951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/>
              <a:t> Enhancement not described by in-medium  </a:t>
            </a:r>
            <a:r>
              <a:rPr lang="en-US">
                <a:sym typeface="Symbol" charset="0"/>
              </a:rPr>
              <a:t> spectral function</a:t>
            </a:r>
          </a:p>
          <a:p>
            <a:pPr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/>
              <a:t> All other attempts to reproduce the DLS results  failed</a:t>
            </a:r>
          </a:p>
          <a:p>
            <a:pPr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/>
              <a:t> Main motivation for the HADES experiment</a:t>
            </a:r>
          </a:p>
        </p:txBody>
      </p:sp>
    </p:spTree>
    <p:extLst>
      <p:ext uri="{BB962C8B-B14F-4D97-AF65-F5344CB8AC3E}">
        <p14:creationId xmlns:p14="http://schemas.microsoft.com/office/powerpoint/2010/main" val="32467256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5" grpId="0"/>
      <p:bldP spid="20" grpId="0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HADES confirms the DLS results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F38546F-4EA9-F744-B931-E8D875715C5B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2004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  <p:sp>
        <p:nvSpPr>
          <p:cNvPr id="63494" name="Puzzle3"/>
          <p:cNvSpPr>
            <a:spLocks noEditPoints="1" noChangeArrowheads="1"/>
          </p:cNvSpPr>
          <p:nvPr/>
        </p:nvSpPr>
        <p:spPr bwMode="auto">
          <a:xfrm rot="3693192">
            <a:off x="8139112" y="520701"/>
            <a:ext cx="752475" cy="10223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495" name="Picture 47" descr="HADESvsDLS_M_new_final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r="3664"/>
          <a:stretch>
            <a:fillRect/>
          </a:stretch>
        </p:blipFill>
        <p:spPr>
          <a:xfrm>
            <a:off x="0" y="1524000"/>
            <a:ext cx="4495800" cy="404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55" descr="HADESvsDLS_Pt_new_fin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 r="6107"/>
          <a:stretch>
            <a:fillRect/>
          </a:stretch>
        </p:blipFill>
        <p:spPr bwMode="auto">
          <a:xfrm>
            <a:off x="4754563" y="1524000"/>
            <a:ext cx="438943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1219200" y="1143000"/>
            <a:ext cx="1781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Mass distribution </a:t>
            </a:r>
          </a:p>
        </p:txBody>
      </p:sp>
      <p:sp>
        <p:nvSpPr>
          <p:cNvPr id="63498" name="TextBox 13"/>
          <p:cNvSpPr txBox="1">
            <a:spLocks noChangeArrowheads="1"/>
          </p:cNvSpPr>
          <p:nvPr/>
        </p:nvSpPr>
        <p:spPr bwMode="auto">
          <a:xfrm>
            <a:off x="6172200" y="1143000"/>
            <a:ext cx="1485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p</a:t>
            </a:r>
            <a:r>
              <a:rPr lang="en-US" baseline="-25000"/>
              <a:t>T</a:t>
            </a:r>
            <a:r>
              <a:rPr lang="en-US"/>
              <a:t> distribution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91571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81000" y="8382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 sz="2400" dirty="0"/>
              <a:t> The Quark Gluon Plasma created in relativistic heavy ion collisions is characterized by two fundamental properties:</a:t>
            </a:r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Tx/>
              <a:buFont typeface="Wingdings" charset="0"/>
              <a:buChar char="Ø"/>
            </a:pPr>
            <a:r>
              <a:rPr lang="en-US" sz="2400" dirty="0" err="1"/>
              <a:t>Deconfinement</a:t>
            </a:r>
            <a:endParaRPr lang="en-US" sz="2400" dirty="0"/>
          </a:p>
          <a:p>
            <a:pPr marL="742950" lvl="1" indent="-285750">
              <a:spcAft>
                <a:spcPts val="600"/>
              </a:spcAft>
              <a:buClr>
                <a:schemeClr val="tx1"/>
              </a:buClr>
              <a:buSzTx/>
              <a:buFont typeface="Wingdings" charset="0"/>
              <a:buChar char="Ø"/>
            </a:pPr>
            <a:r>
              <a:rPr lang="en-US" sz="2400" dirty="0"/>
              <a:t>Chiral Symmetry Restoration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marL="342900" indent="-342900">
              <a:spcBef>
                <a:spcPts val="18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 sz="2400" dirty="0"/>
              <a:t>Electromagnetic probes (real or virtual photons) are sensitive probes of both properties and in particular </a:t>
            </a:r>
            <a:r>
              <a:rPr lang="en-US" sz="2400" dirty="0">
                <a:ea typeface="SimSun" charset="0"/>
                <a:cs typeface="SimSun" charset="0"/>
              </a:rPr>
              <a:t>l</a:t>
            </a:r>
            <a:r>
              <a:rPr lang="en-US" altLang="zh-CN" sz="2400" dirty="0">
                <a:ea typeface="SimSun" charset="0"/>
                <a:cs typeface="SimSun" charset="0"/>
              </a:rPr>
              <a:t>epton pairs are unique probes of CSR. </a:t>
            </a:r>
          </a:p>
          <a:p>
            <a:pPr marL="342900" indent="-342900">
              <a:spcBef>
                <a:spcPts val="18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CA" altLang="zh-CN" sz="2400" dirty="0">
                <a:ea typeface="SimSun" charset="0"/>
                <a:cs typeface="SimSun" charset="0"/>
              </a:rPr>
              <a:t>Thermal radiation emitted in the form of </a:t>
            </a:r>
            <a:r>
              <a:rPr lang="en-CA" altLang="zh-CN" sz="2400" dirty="0" err="1">
                <a:ea typeface="SimSun" charset="0"/>
                <a:cs typeface="SimSun" charset="0"/>
              </a:rPr>
              <a:t>dileptons</a:t>
            </a:r>
            <a:r>
              <a:rPr lang="en-CA" altLang="zh-CN" sz="2400" dirty="0">
                <a:ea typeface="SimSun" charset="0"/>
                <a:cs typeface="SimSun" charset="0"/>
              </a:rPr>
              <a:t> (virtual photons) provides a direct fingerprint of the matter formed (QGP and HG) and a measurement of its temperature.</a:t>
            </a:r>
          </a:p>
          <a:p>
            <a:pPr marL="342900" indent="-342900">
              <a:spcBef>
                <a:spcPts val="1800"/>
              </a:spcBef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CA" altLang="zh-CN" sz="2400" dirty="0">
                <a:ea typeface="SimSun" charset="0"/>
                <a:cs typeface="SimSun" charset="0"/>
                <a:sym typeface="Wingdings" charset="0"/>
              </a:rPr>
              <a:t>What have we learned in almost  20 years of </a:t>
            </a:r>
            <a:r>
              <a:rPr lang="en-CA" altLang="zh-CN" sz="2400" dirty="0" err="1">
                <a:ea typeface="SimSun" charset="0"/>
                <a:cs typeface="SimSun" charset="0"/>
                <a:sym typeface="Wingdings" charset="0"/>
              </a:rPr>
              <a:t>dilepton</a:t>
            </a:r>
            <a:r>
              <a:rPr lang="en-CA" altLang="zh-CN" sz="2400" dirty="0">
                <a:ea typeface="SimSun" charset="0"/>
                <a:cs typeface="SimSun" charset="0"/>
                <a:sym typeface="Wingdings" charset="0"/>
              </a:rPr>
              <a:t> measurements?</a:t>
            </a:r>
            <a:endParaRPr lang="en-US" altLang="zh-CN" sz="24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u="sng">
                <a:solidFill>
                  <a:srgbClr val="FFFF00"/>
                </a:solidFill>
                <a:effectLst/>
                <a:latin typeface="Arial" charset="0"/>
              </a:rPr>
              <a:t>Introduction </a:t>
            </a:r>
            <a:endParaRPr lang="en-US" sz="4000" u="sng">
              <a:solidFill>
                <a:srgbClr val="FFFF00"/>
              </a:solidFill>
              <a:effectLst/>
              <a:latin typeface="Arial" charset="0"/>
            </a:endParaRP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7" name="משוואה" r:id="rId4" imgW="114151" imgH="215619" progId="Equation.3">
                  <p:embed/>
                </p:oleObj>
              </mc:Choice>
              <mc:Fallback>
                <p:oleObj name="משוואה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Itzhak Tserruya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University, April 28,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8D958-6560-3045-9DF1-19BEA6EB738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953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Putting the puzzle together (I)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11D29B-AED5-6049-9635-71BA2208D79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Purdue  University, April 4, 2011</a:t>
            </a:r>
            <a:endParaRPr lang="en-US" sz="1200"/>
          </a:p>
        </p:txBody>
      </p:sp>
      <p:grpSp>
        <p:nvGrpSpPr>
          <p:cNvPr id="64518" name="Group 4"/>
          <p:cNvGrpSpPr>
            <a:grpSpLocks noChangeAspect="1"/>
          </p:cNvGrpSpPr>
          <p:nvPr/>
        </p:nvGrpSpPr>
        <p:grpSpPr bwMode="auto">
          <a:xfrm rot="-2079722">
            <a:off x="7234238" y="327025"/>
            <a:ext cx="1679575" cy="1685925"/>
            <a:chOff x="1824" y="633"/>
            <a:chExt cx="2834" cy="2849"/>
          </a:xfrm>
        </p:grpSpPr>
        <p:sp>
          <p:nvSpPr>
            <p:cNvPr id="64523" name="Puzzle3"/>
            <p:cNvSpPr>
              <a:spLocks noChangeAspect="1"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Puzzle2"/>
            <p:cNvSpPr>
              <a:spLocks noChangeAspect="1"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5" name="Puzzle4"/>
            <p:cNvSpPr>
              <a:spLocks noChangeAspect="1"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Puzzle1"/>
            <p:cNvSpPr>
              <a:spLocks noChangeAspect="1"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4519" name="Picture 9" descr="cc1pp_scale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2354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4724400" y="2209800"/>
            <a:ext cx="426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q"/>
            </a:pPr>
            <a:r>
              <a:rPr lang="en-US" b="1"/>
              <a:t> Spectra normalized to </a:t>
            </a:r>
            <a:r>
              <a:rPr lang="en-US" b="1">
                <a:sym typeface="Symbol" charset="0"/>
              </a:rPr>
              <a:t></a:t>
            </a:r>
            <a:r>
              <a:rPr lang="en-US" b="1" baseline="30000">
                <a:sym typeface="Symbol" charset="0"/>
              </a:rPr>
              <a:t>0 </a:t>
            </a:r>
            <a:r>
              <a:rPr lang="en-US" b="1">
                <a:sym typeface="Symbol" charset="0"/>
              </a:rPr>
              <a:t>measured in C+C and NN</a:t>
            </a:r>
            <a:r>
              <a:rPr lang="en-US" b="1" baseline="30000">
                <a:sym typeface="Symbol" charset="0"/>
              </a:rPr>
              <a:t> </a:t>
            </a:r>
          </a:p>
          <a:p>
            <a:pPr>
              <a:spcAft>
                <a:spcPct val="0"/>
              </a:spcAft>
              <a:buClr>
                <a:schemeClr val="tx1"/>
              </a:buClr>
              <a:buSzPct val="80000"/>
            </a:pPr>
            <a:endParaRPr lang="en-US">
              <a:sym typeface="Symbol" charset="0"/>
            </a:endParaRPr>
          </a:p>
          <a:p>
            <a:pPr>
              <a:spcAft>
                <a:spcPct val="0"/>
              </a:spcAft>
            </a:pPr>
            <a:r>
              <a:rPr lang="en-US">
                <a:sym typeface="Symbol" charset="0"/>
              </a:rPr>
              <a:t>C+C @ 1 AGeV: </a:t>
            </a:r>
          </a:p>
          <a:p>
            <a:pPr>
              <a:spcAft>
                <a:spcPct val="0"/>
              </a:spcAft>
            </a:pPr>
            <a:r>
              <a:rPr lang="en-US">
                <a:sym typeface="Symbol" charset="0"/>
              </a:rPr>
              <a:t>&lt;M</a:t>
            </a:r>
            <a:r>
              <a:rPr lang="en-US" baseline="-25000">
                <a:sym typeface="Symbol" charset="0"/>
              </a:rPr>
              <a:t></a:t>
            </a:r>
            <a:r>
              <a:rPr lang="en-US">
                <a:sym typeface="Symbol" charset="0"/>
              </a:rPr>
              <a:t>&gt;/A</a:t>
            </a:r>
            <a:r>
              <a:rPr lang="en-US" baseline="-25000">
                <a:sym typeface="Symbol" charset="0"/>
              </a:rPr>
              <a:t>part</a:t>
            </a:r>
            <a:r>
              <a:rPr lang="en-US">
                <a:sym typeface="Symbol" charset="0"/>
              </a:rPr>
              <a:t> = 0.06 ± 0.07</a:t>
            </a:r>
          </a:p>
          <a:p>
            <a:pPr>
              <a:spcAft>
                <a:spcPct val="0"/>
              </a:spcAft>
            </a:pPr>
            <a:endParaRPr lang="en-US">
              <a:sym typeface="Symbol" charset="0"/>
            </a:endParaRPr>
          </a:p>
          <a:p>
            <a:pPr>
              <a:spcAft>
                <a:spcPct val="0"/>
              </a:spcAft>
            </a:pPr>
            <a:r>
              <a:rPr lang="en-US">
                <a:sym typeface="Symbol" charset="0"/>
              </a:rPr>
              <a:t> N+N @ 1.25 GeV (using pp and pd measurements)</a:t>
            </a:r>
          </a:p>
          <a:p>
            <a:pPr>
              <a:spcAft>
                <a:spcPct val="0"/>
              </a:spcAft>
            </a:pPr>
            <a:r>
              <a:rPr lang="en-US">
                <a:sym typeface="Symbol" charset="0"/>
              </a:rPr>
              <a:t>&lt;M</a:t>
            </a:r>
            <a:r>
              <a:rPr lang="en-US" baseline="-25000">
                <a:sym typeface="Symbol" charset="0"/>
              </a:rPr>
              <a:t></a:t>
            </a:r>
            <a:r>
              <a:rPr lang="en-US" baseline="30000">
                <a:sym typeface="Symbol" charset="0"/>
              </a:rPr>
              <a:t>NN</a:t>
            </a:r>
            <a:r>
              <a:rPr lang="en-US">
                <a:sym typeface="Symbol" charset="0"/>
              </a:rPr>
              <a:t>&gt;/A</a:t>
            </a:r>
            <a:r>
              <a:rPr lang="en-US" baseline="-25000">
                <a:sym typeface="Symbol" charset="0"/>
              </a:rPr>
              <a:t>part</a:t>
            </a:r>
            <a:r>
              <a:rPr lang="en-US">
                <a:sym typeface="Symbol" charset="0"/>
              </a:rPr>
              <a:t> = 1/4(pp+2pn+nn)/2</a:t>
            </a:r>
          </a:p>
          <a:p>
            <a:pPr>
              <a:spcAft>
                <a:spcPct val="0"/>
              </a:spcAft>
            </a:pPr>
            <a:r>
              <a:rPr lang="en-US">
                <a:sym typeface="Symbol" charset="0"/>
              </a:rPr>
              <a:t>                 = 1/2(pp+pn) = 0.0760.015</a:t>
            </a:r>
          </a:p>
        </p:txBody>
      </p:sp>
      <p:sp>
        <p:nvSpPr>
          <p:cNvPr id="64521" name="TextBox 18"/>
          <p:cNvSpPr txBox="1">
            <a:spLocks noChangeArrowheads="1"/>
          </p:cNvSpPr>
          <p:nvPr/>
        </p:nvSpPr>
        <p:spPr bwMode="auto">
          <a:xfrm>
            <a:off x="457200" y="1066800"/>
            <a:ext cx="3757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C+C @ 1 AGeV – pp &amp; pd @ 1.25 GeV</a:t>
            </a: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304800" y="5475288"/>
            <a:ext cx="8610600" cy="13827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en-US" sz="2400" b="1">
                <a:solidFill>
                  <a:srgbClr val="002060"/>
                </a:solidFill>
              </a:rPr>
              <a:t>Dielectron spectrum from C+C consistent with superposition of NN collisions!</a:t>
            </a:r>
          </a:p>
          <a:p>
            <a:pPr algn="ctr"/>
            <a:r>
              <a:rPr lang="en-US" sz="2400" b="1">
                <a:solidFill>
                  <a:srgbClr val="002060"/>
                </a:solidFill>
              </a:rPr>
              <a:t>No compelling evidence for in-medium effects in C+C  </a:t>
            </a:r>
            <a:endParaRPr lang="en-US" sz="2400" b="1" i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9956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Putting the puzzle together (II)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4A69FE6-7FD8-244A-80F2-244711C6E86D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1242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  <p:grpSp>
        <p:nvGrpSpPr>
          <p:cNvPr id="65542" name="Group 4"/>
          <p:cNvGrpSpPr>
            <a:grpSpLocks noChangeAspect="1"/>
          </p:cNvGrpSpPr>
          <p:nvPr/>
        </p:nvGrpSpPr>
        <p:grpSpPr bwMode="auto">
          <a:xfrm rot="-2079722">
            <a:off x="7340600" y="631825"/>
            <a:ext cx="1677988" cy="1685925"/>
            <a:chOff x="1824" y="633"/>
            <a:chExt cx="2834" cy="2849"/>
          </a:xfrm>
        </p:grpSpPr>
        <p:sp>
          <p:nvSpPr>
            <p:cNvPr id="65547" name="Puzzle3"/>
            <p:cNvSpPr>
              <a:spLocks noChangeAspect="1"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Puzzle2"/>
            <p:cNvSpPr>
              <a:spLocks noChangeAspect="1"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Puzzle4"/>
            <p:cNvSpPr>
              <a:spLocks noChangeAspect="1"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Puzzle1"/>
            <p:cNvSpPr>
              <a:spLocks noChangeAspect="1"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3" name="TextBox 13"/>
          <p:cNvSpPr txBox="1">
            <a:spLocks noChangeArrowheads="1"/>
          </p:cNvSpPr>
          <p:nvPr/>
        </p:nvSpPr>
        <p:spPr bwMode="auto">
          <a:xfrm>
            <a:off x="609600" y="914400"/>
            <a:ext cx="64087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/>
              <a:t>Recent  transport calculations: </a:t>
            </a:r>
          </a:p>
          <a:p>
            <a:pPr algn="ctr"/>
            <a:r>
              <a:rPr lang="en-US"/>
              <a:t>enhanced NN bremsstrahlung , in line with recent OBE calculations</a:t>
            </a:r>
          </a:p>
          <a:p>
            <a:pPr algn="ctr"/>
            <a:r>
              <a:rPr lang="en-US"/>
              <a:t>HSD:  Bratkovskaya et al. NPA 807214 (2008)</a:t>
            </a:r>
          </a:p>
        </p:txBody>
      </p:sp>
      <p:sp>
        <p:nvSpPr>
          <p:cNvPr id="65544" name="TextBox 15"/>
          <p:cNvSpPr txBox="1">
            <a:spLocks noChangeArrowheads="1"/>
          </p:cNvSpPr>
          <p:nvPr/>
        </p:nvSpPr>
        <p:spPr bwMode="auto">
          <a:xfrm>
            <a:off x="609600" y="57150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The DLS puzzle seems to be reduced to an understanting of the elementary contributions to NN reactions.</a:t>
            </a:r>
          </a:p>
        </p:txBody>
      </p:sp>
      <p:pic>
        <p:nvPicPr>
          <p:cNvPr id="65545" name="Picture 11" descr="cc2agev_bratkovskay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041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2" descr="cc1agev_bratkovskay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137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3184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2133600"/>
          </a:xfrm>
        </p:spPr>
        <p:txBody>
          <a:bodyPr/>
          <a:lstStyle/>
          <a:p>
            <a:pPr algn="ctr" eaLnBrk="1" hangingPunct="1"/>
            <a:r>
              <a:rPr lang="en-US" sz="8800">
                <a:latin typeface="Arial" charset="0"/>
                <a:cs typeface="Arial" charset="0"/>
              </a:rPr>
              <a:t>  RHIC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28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36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727DFC6-6910-B148-A8C1-AA387E2C7AB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Dileptons in PHENIX: p+p collisions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705348A-7043-204E-847A-55D0746C4ADB}" type="slidenum">
              <a:rPr lang="en-US" sz="1200"/>
              <a:pPr/>
              <a:t>33</a:t>
            </a:fld>
            <a:endParaRPr lang="en-US" sz="1200"/>
          </a:p>
        </p:txBody>
      </p:sp>
      <p:pic>
        <p:nvPicPr>
          <p:cNvPr id="86020" name="Content Placeholder 5" descr="PHENIX-pp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838200"/>
            <a:ext cx="5715000" cy="4305300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1676400" y="5334000"/>
            <a:ext cx="54229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q"/>
            </a:pPr>
            <a:r>
              <a:rPr lang="en-CA"/>
              <a:t> Mass spectrum measured from  m=0 up to m=8 GeV/c</a:t>
            </a:r>
            <a:r>
              <a:rPr lang="en-CA" baseline="30000"/>
              <a:t>2</a:t>
            </a:r>
            <a:endParaRPr lang="en-CA"/>
          </a:p>
          <a:p>
            <a:pPr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q"/>
            </a:pPr>
            <a:r>
              <a:rPr lang="en-CA"/>
              <a:t>  Very well understood  in terms of: </a:t>
            </a:r>
          </a:p>
          <a:p>
            <a:pPr lvl="1"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Ø"/>
            </a:pPr>
            <a:r>
              <a:rPr lang="en-CA">
                <a:ea typeface="ＭＳ Ｐゴシック" charset="0"/>
              </a:rPr>
              <a:t> hadron cocktail at low masses</a:t>
            </a:r>
          </a:p>
          <a:p>
            <a:pPr lvl="1"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Ø"/>
            </a:pPr>
            <a:r>
              <a:rPr lang="en-CA">
                <a:ea typeface="ＭＳ Ｐゴシック" charset="0"/>
              </a:rPr>
              <a:t> heavy flavor + DY at high masses</a:t>
            </a:r>
            <a:endParaRPr lang="en-US"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1242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Dileptons in PHENIX: Au+Au collisions</a:t>
            </a:r>
          </a:p>
        </p:txBody>
      </p:sp>
      <p:pic>
        <p:nvPicPr>
          <p:cNvPr id="87043" name="Content Placeholder 5" descr="PHENIX_AuAu_MB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838200"/>
            <a:ext cx="4600575" cy="3505200"/>
          </a:xfrm>
        </p:spPr>
      </p:pic>
      <p:pic>
        <p:nvPicPr>
          <p:cNvPr id="87044" name="Picture 8" descr="PHENIX-IM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5575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9" descr="PHENIX_AuAu_cent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2813"/>
            <a:ext cx="3173413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Box 9"/>
          <p:cNvSpPr txBox="1">
            <a:spLocks noChangeArrowheads="1"/>
          </p:cNvSpPr>
          <p:nvPr/>
        </p:nvSpPr>
        <p:spPr bwMode="auto">
          <a:xfrm>
            <a:off x="304800" y="4724400"/>
            <a:ext cx="510909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q"/>
            </a:pPr>
            <a:r>
              <a:rPr lang="en-CA" dirty="0"/>
              <a:t> Strong enhancement of </a:t>
            </a:r>
            <a:r>
              <a:rPr lang="en-CA" dirty="0" err="1"/>
              <a:t>e</a:t>
            </a:r>
            <a:r>
              <a:rPr lang="en-CA" baseline="30000" dirty="0" err="1"/>
              <a:t>+</a:t>
            </a:r>
            <a:r>
              <a:rPr lang="en-CA" dirty="0" err="1"/>
              <a:t>e</a:t>
            </a:r>
            <a:r>
              <a:rPr lang="en-CA" baseline="30000" dirty="0"/>
              <a:t>-</a:t>
            </a:r>
            <a:r>
              <a:rPr lang="en-CA" dirty="0"/>
              <a:t> pairs at low masses: </a:t>
            </a:r>
          </a:p>
          <a:p>
            <a:pPr>
              <a:spcAft>
                <a:spcPct val="0"/>
              </a:spcAft>
              <a:buClr>
                <a:schemeClr val="tx2"/>
              </a:buClr>
              <a:buSzPct val="80000"/>
            </a:pPr>
            <a:r>
              <a:rPr lang="en-CA" dirty="0"/>
              <a:t>m= 0.2 – 0.7 </a:t>
            </a:r>
            <a:r>
              <a:rPr lang="en-CA" dirty="0" err="1"/>
              <a:t>GeV</a:t>
            </a:r>
            <a:r>
              <a:rPr lang="en-CA" dirty="0"/>
              <a:t>/c</a:t>
            </a:r>
            <a:r>
              <a:rPr lang="en-CA" baseline="30000" dirty="0"/>
              <a:t>2</a:t>
            </a:r>
            <a:r>
              <a:rPr lang="en-CA" dirty="0"/>
              <a:t>.</a:t>
            </a:r>
          </a:p>
          <a:p>
            <a:pPr>
              <a:spcAft>
                <a:spcPct val="0"/>
              </a:spcAft>
              <a:buClr>
                <a:schemeClr val="tx2"/>
              </a:buClr>
              <a:buSzPct val="80000"/>
            </a:pPr>
            <a:endParaRPr lang="en-CA" dirty="0"/>
          </a:p>
          <a:p>
            <a:pPr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q"/>
            </a:pPr>
            <a:r>
              <a:rPr lang="en-CA" dirty="0"/>
              <a:t> Characteristic properties:</a:t>
            </a:r>
          </a:p>
          <a:p>
            <a:pPr lvl="1"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Ø"/>
            </a:pPr>
            <a:r>
              <a:rPr lang="en-CA" dirty="0">
                <a:ea typeface="ＭＳ Ｐゴシック" charset="0"/>
              </a:rPr>
              <a:t> Enhancement down to very low masses</a:t>
            </a:r>
          </a:p>
          <a:p>
            <a:pPr lvl="1"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Ø"/>
            </a:pPr>
            <a:r>
              <a:rPr lang="en-CA" dirty="0">
                <a:ea typeface="ＭＳ Ｐゴシック" charset="0"/>
              </a:rPr>
              <a:t> Enhancement concentrated </a:t>
            </a:r>
            <a:r>
              <a:rPr lang="en-CA" dirty="0" smtClean="0">
                <a:ea typeface="ＭＳ Ｐゴシック" charset="0"/>
              </a:rPr>
              <a:t>in central collisions</a:t>
            </a:r>
            <a:endParaRPr lang="en-CA" dirty="0">
              <a:ea typeface="ＭＳ Ｐゴシック" charset="0"/>
            </a:endParaRPr>
          </a:p>
          <a:p>
            <a:pPr lvl="1"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Ø"/>
            </a:pPr>
            <a:r>
              <a:rPr lang="en-CA" dirty="0">
                <a:ea typeface="ＭＳ Ｐゴシック" charset="0"/>
              </a:rPr>
              <a:t> No enhancement in the </a:t>
            </a:r>
            <a:r>
              <a:rPr lang="en-CA" dirty="0" smtClean="0">
                <a:ea typeface="ＭＳ Ｐゴシック" charset="0"/>
              </a:rPr>
              <a:t>IMR</a:t>
            </a:r>
            <a:endParaRPr lang="en-CA" dirty="0"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290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600" u="sng">
                <a:solidFill>
                  <a:srgbClr val="FFFF00"/>
                </a:solidFill>
                <a:cs typeface="ＭＳ Ｐゴシック" charset="0"/>
              </a:rPr>
              <a:t>m</a:t>
            </a:r>
            <a:r>
              <a:rPr lang="en-US" altLang="ja-JP" sz="3600" u="sng" baseline="-25000">
                <a:solidFill>
                  <a:srgbClr val="FFFF00"/>
                </a:solidFill>
                <a:cs typeface="ＭＳ Ｐゴシック" charset="0"/>
              </a:rPr>
              <a:t>T</a:t>
            </a:r>
            <a:r>
              <a:rPr lang="en-US" altLang="ja-JP" sz="3600" u="sng">
                <a:solidFill>
                  <a:srgbClr val="FFFF00"/>
                </a:solidFill>
                <a:cs typeface="ＭＳ Ｐゴシック" charset="0"/>
              </a:rPr>
              <a:t> distribution of low-mass excess</a:t>
            </a:r>
          </a:p>
        </p:txBody>
      </p:sp>
      <p:pic>
        <p:nvPicPr>
          <p:cNvPr id="88067" name="Picture 5" descr="PHENIX_AuAu_MB_pt_n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9768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テキスト ボックス 14"/>
          <p:cNvSpPr txBox="1">
            <a:spLocks noChangeArrowheads="1"/>
          </p:cNvSpPr>
          <p:nvPr/>
        </p:nvSpPr>
        <p:spPr bwMode="auto">
          <a:xfrm>
            <a:off x="3505200" y="2819400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ja-JP" sz="2000" b="1">
                <a:solidFill>
                  <a:srgbClr val="FF0000"/>
                </a:solidFill>
                <a:cs typeface="ＭＳ Ｐゴシック" charset="0"/>
              </a:rPr>
              <a:t>PHENIX</a:t>
            </a:r>
            <a:endParaRPr lang="ja-JP" altLang="en-US" sz="2000" b="1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88069" name="TextBox 6"/>
          <p:cNvSpPr txBox="1">
            <a:spLocks noChangeArrowheads="1"/>
          </p:cNvSpPr>
          <p:nvPr/>
        </p:nvSpPr>
        <p:spPr bwMode="auto">
          <a:xfrm>
            <a:off x="5410200" y="2286000"/>
            <a:ext cx="3505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charset="0"/>
              <a:buChar char="Ø"/>
            </a:pPr>
            <a:r>
              <a:rPr lang="en-CA"/>
              <a:t>The excess m</a:t>
            </a:r>
            <a:r>
              <a:rPr lang="en-CA" baseline="-25000"/>
              <a:t>T</a:t>
            </a:r>
            <a:r>
              <a:rPr lang="en-CA"/>
              <a:t> distribution exhibits two clear components</a:t>
            </a:r>
          </a:p>
          <a:p>
            <a:pPr>
              <a:buClr>
                <a:schemeClr val="tx1"/>
              </a:buClr>
              <a:buSzPct val="100000"/>
              <a:buFont typeface="Wingdings" charset="0"/>
              <a:buChar char="Ø"/>
            </a:pPr>
            <a:r>
              <a:rPr lang="en-CA"/>
              <a:t> It is well described by the sum of two exponential distributions with inverse slope parameters:</a:t>
            </a:r>
          </a:p>
          <a:p>
            <a:pPr>
              <a:buFont typeface="Wingdings" charset="0"/>
              <a:buChar char="Ø"/>
            </a:pPr>
            <a:r>
              <a:rPr lang="en-CA"/>
              <a:t>T1 = 92 </a:t>
            </a:r>
            <a:r>
              <a:rPr lang="en-CA">
                <a:sym typeface="Symbol" charset="0"/>
              </a:rPr>
              <a:t> 11.4</a:t>
            </a:r>
            <a:r>
              <a:rPr lang="en-CA" baseline="30000">
                <a:sym typeface="Symbol" charset="0"/>
              </a:rPr>
              <a:t>stat</a:t>
            </a:r>
            <a:r>
              <a:rPr lang="en-CA">
                <a:sym typeface="Symbol" charset="0"/>
              </a:rPr>
              <a:t>  8.4</a:t>
            </a:r>
            <a:r>
              <a:rPr lang="en-CA" baseline="30000">
                <a:sym typeface="Symbol" charset="0"/>
              </a:rPr>
              <a:t>syst</a:t>
            </a:r>
            <a:r>
              <a:rPr lang="en-CA">
                <a:sym typeface="Symbol" charset="0"/>
              </a:rPr>
              <a:t> MeV</a:t>
            </a:r>
          </a:p>
          <a:p>
            <a:pPr>
              <a:buFont typeface="Wingdings" charset="0"/>
              <a:buChar char="Ø"/>
            </a:pPr>
            <a:r>
              <a:rPr lang="en-CA"/>
              <a:t>T1 = 258.3 </a:t>
            </a:r>
            <a:r>
              <a:rPr lang="en-CA">
                <a:sym typeface="Symbol" charset="0"/>
              </a:rPr>
              <a:t> 37.3</a:t>
            </a:r>
            <a:r>
              <a:rPr lang="en-CA" baseline="30000">
                <a:sym typeface="Symbol" charset="0"/>
              </a:rPr>
              <a:t>stat</a:t>
            </a:r>
            <a:r>
              <a:rPr lang="en-CA">
                <a:sym typeface="Symbol" charset="0"/>
              </a:rPr>
              <a:t>  9.6</a:t>
            </a:r>
            <a:r>
              <a:rPr lang="en-CA" baseline="30000">
                <a:sym typeface="Symbol" charset="0"/>
              </a:rPr>
              <a:t>syst</a:t>
            </a:r>
            <a:r>
              <a:rPr lang="en-CA">
                <a:sym typeface="Symbol" charset="0"/>
              </a:rPr>
              <a:t> MeV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5D4B976-47C6-7547-99A7-28C2F975E682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  <p:sp>
        <p:nvSpPr>
          <p:cNvPr id="88073" name="TextBox 10"/>
          <p:cNvSpPr txBox="1">
            <a:spLocks noChangeArrowheads="1"/>
          </p:cNvSpPr>
          <p:nvPr/>
        </p:nvSpPr>
        <p:spPr bwMode="auto">
          <a:xfrm>
            <a:off x="5486400" y="1219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charset="0"/>
              <a:buChar char="Ø"/>
            </a:pPr>
            <a:r>
              <a:rPr lang="en-CA"/>
              <a:t> Excess present at all pair p</a:t>
            </a:r>
            <a:r>
              <a:rPr lang="en-CA" baseline="-25000"/>
              <a:t>T</a:t>
            </a:r>
            <a:r>
              <a:rPr lang="en-CA"/>
              <a:t> but is more pronounced at low pair p</a:t>
            </a:r>
            <a:r>
              <a:rPr lang="en-CA" baseline="-25000"/>
              <a:t>T</a:t>
            </a:r>
            <a:endParaRPr 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562600" y="4953000"/>
            <a:ext cx="3352800" cy="1225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+mj-lt"/>
                <a:ea typeface="+mn-ea"/>
              </a:rPr>
              <a:t> </a:t>
            </a:r>
            <a:r>
              <a:rPr lang="en-CA" sz="2400" b="1" dirty="0">
                <a:solidFill>
                  <a:srgbClr val="002060"/>
                </a:solidFill>
                <a:latin typeface="+mj-lt"/>
                <a:ea typeface="+mn-ea"/>
              </a:rPr>
              <a:t>All this is very different from the SPS results</a:t>
            </a:r>
            <a:endParaRPr lang="en-US" sz="2400" b="1" dirty="0">
              <a:solidFill>
                <a:srgbClr val="002060"/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290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600" u="sng">
                <a:solidFill>
                  <a:srgbClr val="FFFF00"/>
                </a:solidFill>
                <a:cs typeface="ＭＳ Ｐゴシック" charset="0"/>
              </a:rPr>
              <a:t>Comparison to theoretical model (Au+Au)</a:t>
            </a:r>
          </a:p>
        </p:txBody>
      </p:sp>
      <p:pic>
        <p:nvPicPr>
          <p:cNvPr id="90115" name="Picture 6" descr="theories_mas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r="8072"/>
          <a:stretch>
            <a:fillRect/>
          </a:stretch>
        </p:blipFill>
        <p:spPr bwMode="auto">
          <a:xfrm>
            <a:off x="1828800" y="762000"/>
            <a:ext cx="54292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テキスト ボックス 14"/>
          <p:cNvSpPr txBox="1">
            <a:spLocks noChangeArrowheads="1"/>
          </p:cNvSpPr>
          <p:nvPr/>
        </p:nvSpPr>
        <p:spPr bwMode="auto">
          <a:xfrm>
            <a:off x="3786188" y="571500"/>
            <a:ext cx="1141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ja-JP" sz="2000" b="1">
                <a:solidFill>
                  <a:srgbClr val="FF0000"/>
                </a:solidFill>
                <a:cs typeface="ＭＳ Ｐゴシック" charset="0"/>
              </a:rPr>
              <a:t>PHENIX</a:t>
            </a:r>
            <a:endParaRPr lang="ja-JP" altLang="en-US" sz="2000" b="1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90117" name="AutoShape 10"/>
          <p:cNvSpPr>
            <a:spLocks noChangeArrowheads="1"/>
          </p:cNvSpPr>
          <p:nvPr/>
        </p:nvSpPr>
        <p:spPr bwMode="auto">
          <a:xfrm>
            <a:off x="228600" y="5884863"/>
            <a:ext cx="8610600" cy="8175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altLang="ja-JP" sz="2400" b="1">
                <a:solidFill>
                  <a:srgbClr val="002060"/>
                </a:solidFill>
                <a:cs typeface="ＭＳ Ｐゴシック" charset="0"/>
              </a:rPr>
              <a:t>All models and groups that successfully described the SPS data fail in describing the PHENIX results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Pre_Dmass12_fgbgsub_sys_var_Lo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4864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Dileptons in PHENIX: Au+Au collisions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2743200" y="1600200"/>
            <a:ext cx="2139950" cy="928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1800" b="1"/>
              <a:t>All  pairs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1800" b="1">
                <a:solidFill>
                  <a:srgbClr val="CC6600"/>
                </a:solidFill>
              </a:rPr>
              <a:t>Combinatorial BG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1800" b="1"/>
              <a:t>Signal </a:t>
            </a:r>
            <a:endParaRPr lang="en-US" sz="1400" b="1"/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5486400" y="2286000"/>
            <a:ext cx="32766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200"/>
              <a:t> BG determined by event mixing technique, normalized to like sign yield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486400" y="3505200"/>
            <a:ext cx="3429000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200"/>
              <a:t> Green band: systematic error w/o error on CB</a:t>
            </a:r>
          </a:p>
        </p:txBody>
      </p:sp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5867400" y="914400"/>
            <a:ext cx="2667000" cy="714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/>
              <a:t>Integral:180,000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/>
              <a:t>  above </a:t>
            </a:r>
            <a:r>
              <a:rPr lang="en-US" sz="2000">
                <a:latin typeface="Symbol" charset="0"/>
              </a:rPr>
              <a:t>p</a:t>
            </a:r>
            <a:r>
              <a:rPr lang="en-US" sz="2000" baseline="30000"/>
              <a:t>0</a:t>
            </a:r>
            <a:r>
              <a:rPr lang="en-US" sz="2000"/>
              <a:t>:15,000</a:t>
            </a:r>
          </a:p>
        </p:txBody>
      </p:sp>
      <p:sp>
        <p:nvSpPr>
          <p:cNvPr id="91144" name="AutoShape 10"/>
          <p:cNvSpPr>
            <a:spLocks noChangeArrowheads="1"/>
          </p:cNvSpPr>
          <p:nvPr/>
        </p:nvSpPr>
        <p:spPr bwMode="auto">
          <a:xfrm>
            <a:off x="152400" y="5222875"/>
            <a:ext cx="8610600" cy="16351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PHENIX has mastered the event mixing technique to unprecedented precision (±0.25%). But with a S/B ≈ 1/200 the       </a:t>
            </a:r>
            <a:r>
              <a:rPr lang="en-US" sz="2400" i="1" dirty="0">
                <a:solidFill>
                  <a:srgbClr val="800000"/>
                </a:solidFill>
              </a:rPr>
              <a:t>statistical significance is largely reduced</a:t>
            </a:r>
            <a:r>
              <a:rPr lang="en-US" sz="2400" dirty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i="1" dirty="0">
                <a:solidFill>
                  <a:srgbClr val="800000"/>
                </a:solidFill>
              </a:rPr>
              <a:t>systematic errors are large</a:t>
            </a:r>
          </a:p>
        </p:txBody>
      </p:sp>
      <p:sp>
        <p:nvSpPr>
          <p:cNvPr id="91145" name="TextBox 8"/>
          <p:cNvSpPr txBox="1">
            <a:spLocks noChangeArrowheads="1"/>
          </p:cNvSpPr>
          <p:nvPr/>
        </p:nvSpPr>
        <p:spPr bwMode="auto">
          <a:xfrm>
            <a:off x="914400" y="838200"/>
            <a:ext cx="3249613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CA" b="1">
                <a:solidFill>
                  <a:srgbClr val="002060"/>
                </a:solidFill>
              </a:rPr>
              <a:t>Min bias Au+Au √s</a:t>
            </a:r>
            <a:r>
              <a:rPr lang="en-CA" b="1" baseline="-25000">
                <a:solidFill>
                  <a:srgbClr val="002060"/>
                </a:solidFill>
              </a:rPr>
              <a:t>NN</a:t>
            </a:r>
            <a:r>
              <a:rPr lang="en-CA" b="1">
                <a:solidFill>
                  <a:srgbClr val="002060"/>
                </a:solidFill>
              </a:rPr>
              <a:t> = 200 GeV</a:t>
            </a:r>
          </a:p>
          <a:p>
            <a:pPr>
              <a:spcAft>
                <a:spcPct val="0"/>
              </a:spcAft>
            </a:pPr>
            <a:r>
              <a:rPr lang="en-CA" b="1">
                <a:solidFill>
                  <a:srgbClr val="002060"/>
                </a:solidFill>
              </a:rPr>
              <a:t>arXiv:               [nucl-ex]</a:t>
            </a:r>
            <a:endParaRPr 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1"/>
          <p:cNvGrpSpPr>
            <a:grpSpLocks/>
          </p:cNvGrpSpPr>
          <p:nvPr/>
        </p:nvGrpSpPr>
        <p:grpSpPr bwMode="auto">
          <a:xfrm>
            <a:off x="0" y="457200"/>
            <a:ext cx="3230563" cy="4287838"/>
            <a:chOff x="0" y="304800"/>
            <a:chExt cx="3230372" cy="4288250"/>
          </a:xfrm>
        </p:grpSpPr>
        <p:pic>
          <p:nvPicPr>
            <p:cNvPr id="92177" name="Picture 2" descr="matching_bup_dz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90800"/>
              <a:ext cx="2057400" cy="200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8" name="Picture 3" descr="matching_bup_dphi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77" y="609629"/>
              <a:ext cx="2089150" cy="203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9" name="TextBox 20"/>
            <p:cNvSpPr txBox="1">
              <a:spLocks noChangeArrowheads="1"/>
            </p:cNvSpPr>
            <p:nvPr/>
          </p:nvSpPr>
          <p:spPr bwMode="auto">
            <a:xfrm>
              <a:off x="0" y="304800"/>
              <a:ext cx="3230372" cy="3385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CA" b="1">
                  <a:solidFill>
                    <a:srgbClr val="002060"/>
                  </a:solidFill>
                </a:rPr>
                <a:t>Matching resolution in z and </a:t>
              </a:r>
              <a:r>
                <a:rPr lang="en-CA" b="1">
                  <a:solidFill>
                    <a:srgbClr val="002060"/>
                  </a:solidFill>
                  <a:sym typeface="Symbol" charset="0"/>
                </a:rPr>
                <a:t></a:t>
              </a:r>
              <a:endParaRPr lang="en-US" b="1">
                <a:solidFill>
                  <a:srgbClr val="002060"/>
                </a:solidFill>
              </a:endParaRPr>
            </a:p>
          </p:txBody>
        </p:sp>
      </p:grpSp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981200"/>
            <a:ext cx="3352800" cy="457200"/>
          </a:xfrm>
        </p:spPr>
        <p:txBody>
          <a:bodyPr/>
          <a:lstStyle/>
          <a:p>
            <a:pPr eaLnBrk="1" hangingPunct="1"/>
            <a:r>
              <a:rPr lang="en-US" sz="3600" u="sng">
                <a:solidFill>
                  <a:srgbClr val="FFFF00"/>
                </a:solidFill>
                <a:latin typeface="Arial" charset="0"/>
                <a:cs typeface="Arial" charset="0"/>
              </a:rPr>
              <a:t>HBD   </a:t>
            </a:r>
          </a:p>
        </p:txBody>
      </p:sp>
      <p:grpSp>
        <p:nvGrpSpPr>
          <p:cNvPr id="92164" name="Group 14"/>
          <p:cNvGrpSpPr>
            <a:grpSpLocks/>
          </p:cNvGrpSpPr>
          <p:nvPr/>
        </p:nvGrpSpPr>
        <p:grpSpPr bwMode="auto">
          <a:xfrm>
            <a:off x="6629400" y="838200"/>
            <a:ext cx="2514600" cy="3962400"/>
            <a:chOff x="6499104" y="685800"/>
            <a:chExt cx="2514215" cy="3581400"/>
          </a:xfrm>
        </p:grpSpPr>
        <p:pic>
          <p:nvPicPr>
            <p:cNvPr id="92175" name="Content Placeholder 12" descr="hbd_run9_cnt_dalitz_open_new.gi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991" r="49060"/>
            <a:stretch>
              <a:fillRect/>
            </a:stretch>
          </p:blipFill>
          <p:spPr bwMode="auto">
            <a:xfrm>
              <a:off x="6727670" y="2355710"/>
              <a:ext cx="2285649" cy="191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76" name="Content Placeholder 13" descr="hbd_run9_cnt_dalitz_close_new.g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400" r="50000"/>
            <a:stretch>
              <a:fillRect/>
            </a:stretch>
          </p:blipFill>
          <p:spPr bwMode="auto">
            <a:xfrm>
              <a:off x="6499104" y="685800"/>
              <a:ext cx="2246134" cy="171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30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0667" b="10001"/>
          <a:stretch>
            <a:fillRect/>
          </a:stretch>
        </p:blipFill>
        <p:spPr bwMode="auto">
          <a:xfrm>
            <a:off x="3276600" y="0"/>
            <a:ext cx="2819399" cy="184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6" name="Picture 4" descr="HBD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2258" r="5469" b="8676"/>
          <a:stretch>
            <a:fillRect/>
          </a:stretch>
        </p:blipFill>
        <p:spPr>
          <a:xfrm>
            <a:off x="3733800" y="2438400"/>
            <a:ext cx="1981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7" name="TextBox 17"/>
          <p:cNvSpPr txBox="1">
            <a:spLocks noChangeArrowheads="1"/>
          </p:cNvSpPr>
          <p:nvPr/>
        </p:nvSpPr>
        <p:spPr bwMode="auto">
          <a:xfrm>
            <a:off x="2438400" y="2438400"/>
            <a:ext cx="423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CA" b="1">
                <a:solidFill>
                  <a:srgbClr val="FFFF00"/>
                </a:solidFill>
              </a:rPr>
              <a:t>Installed and fully operational since Run9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92168" name="TextBox 18"/>
          <p:cNvSpPr txBox="1">
            <a:spLocks noChangeArrowheads="1"/>
          </p:cNvSpPr>
          <p:nvPr/>
        </p:nvSpPr>
        <p:spPr bwMode="auto">
          <a:xfrm>
            <a:off x="6062663" y="533400"/>
            <a:ext cx="3081337" cy="338138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CA" b="1">
                <a:solidFill>
                  <a:srgbClr val="002060"/>
                </a:solidFill>
              </a:rPr>
              <a:t>Single vs double e separation</a:t>
            </a:r>
            <a:endParaRPr lang="en-US" b="1">
              <a:solidFill>
                <a:srgbClr val="002060"/>
              </a:solidFill>
            </a:endParaRPr>
          </a:p>
        </p:txBody>
      </p:sp>
      <p:grpSp>
        <p:nvGrpSpPr>
          <p:cNvPr id="92169" name="Group 22"/>
          <p:cNvGrpSpPr>
            <a:grpSpLocks/>
          </p:cNvGrpSpPr>
          <p:nvPr/>
        </p:nvGrpSpPr>
        <p:grpSpPr bwMode="auto">
          <a:xfrm>
            <a:off x="1752600" y="4267200"/>
            <a:ext cx="5486400" cy="2590800"/>
            <a:chOff x="1524000" y="4267200"/>
            <a:chExt cx="5486400" cy="2590800"/>
          </a:xfrm>
        </p:grpSpPr>
        <p:grpSp>
          <p:nvGrpSpPr>
            <p:cNvPr id="92170" name="Group 15"/>
            <p:cNvGrpSpPr>
              <a:grpSpLocks/>
            </p:cNvGrpSpPr>
            <p:nvPr/>
          </p:nvGrpSpPr>
          <p:grpSpPr bwMode="auto">
            <a:xfrm>
              <a:off x="1600200" y="4800600"/>
              <a:ext cx="5410200" cy="2057400"/>
              <a:chOff x="1514907" y="4800600"/>
              <a:chExt cx="5410200" cy="2057400"/>
            </a:xfrm>
          </p:grpSpPr>
          <p:pic>
            <p:nvPicPr>
              <p:cNvPr id="92172" name="Picture 1" descr="hbd_fb_rb_comparison_charge_en3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907" y="4800600"/>
                <a:ext cx="1733118" cy="184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73" name="Picture 5" descr="Picture1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5029200"/>
                <a:ext cx="1941969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74" name="Picture 6" descr="Picture2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6307" y="4800600"/>
                <a:ext cx="1828800" cy="1732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2171" name="TextBox 19"/>
            <p:cNvSpPr txBox="1">
              <a:spLocks noChangeArrowheads="1"/>
            </p:cNvSpPr>
            <p:nvPr/>
          </p:nvSpPr>
          <p:spPr bwMode="auto">
            <a:xfrm>
              <a:off x="1524000" y="4267200"/>
              <a:ext cx="4961615" cy="5847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Aft>
                  <a:spcPct val="0"/>
                </a:spcAft>
              </a:pPr>
              <a:r>
                <a:rPr lang="en-CA" b="1">
                  <a:solidFill>
                    <a:srgbClr val="002060"/>
                  </a:solidFill>
                </a:rPr>
                <a:t>Hadron blindness</a:t>
              </a:r>
            </a:p>
            <a:p>
              <a:pPr algn="ctr">
                <a:spcAft>
                  <a:spcPct val="0"/>
                </a:spcAft>
              </a:pPr>
              <a:r>
                <a:rPr lang="en-CA" b="1">
                  <a:solidFill>
                    <a:srgbClr val="002060"/>
                  </a:solidFill>
                </a:rPr>
                <a:t>h in F and R bias   e-h separation       h rejection  </a:t>
              </a:r>
              <a:endParaRPr lang="en-US" b="1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305800" cy="2743200"/>
          </a:xfrm>
        </p:spPr>
        <p:txBody>
          <a:bodyPr/>
          <a:lstStyle/>
          <a:p>
            <a:pPr algn="ctr" eaLnBrk="1" hangingPunct="1"/>
            <a:r>
              <a:rPr lang="en-US" sz="6600">
                <a:latin typeface="Arial" charset="0"/>
                <a:cs typeface="Arial" charset="0"/>
              </a:rPr>
              <a:t>  Thermal Radiation at RHIC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660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 sz="66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08F78E-5F45-DC4C-98B9-6B2563A2CB77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effectLst/>
                <a:latin typeface="Arial" charset="0"/>
              </a:rPr>
              <a:t>Origin of mass</a:t>
            </a:r>
          </a:p>
        </p:txBody>
      </p:sp>
      <p:graphicFrame>
        <p:nvGraphicFramePr>
          <p:cNvPr id="66562" name="Object 5"/>
          <p:cNvGraphicFramePr>
            <a:graphicFrameLocks noChangeAspect="1"/>
          </p:cNvGraphicFramePr>
          <p:nvPr/>
        </p:nvGraphicFramePr>
        <p:xfrm>
          <a:off x="381000" y="1676400"/>
          <a:ext cx="502920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5" imgW="3187700" imgH="2273300" progId="Excel.Sheet.8">
                  <p:embed/>
                </p:oleObj>
              </mc:Choice>
              <mc:Fallback>
                <p:oleObj name="Worksheet" r:id="rId5" imgW="3187700" imgH="2273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502920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6"/>
          <p:cNvSpPr txBox="1">
            <a:spLocks noChangeArrowheads="1"/>
          </p:cNvSpPr>
          <p:nvPr/>
        </p:nvSpPr>
        <p:spPr bwMode="auto">
          <a:xfrm rot="5400000">
            <a:off x="3124200" y="2362200"/>
            <a:ext cx="144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62000"/>
              <a:buFont typeface="Monotype Sorts" charset="0"/>
              <a:buNone/>
            </a:pPr>
            <a:r>
              <a:rPr lang="en-US" sz="18900">
                <a:solidFill>
                  <a:srgbClr val="FF0000"/>
                </a:solidFill>
                <a:latin typeface="Arial Rounded MT Bold" charset="0"/>
              </a:rPr>
              <a:t>X</a:t>
            </a:r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5029200" y="2743200"/>
            <a:ext cx="4114800" cy="2514600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en-US" sz="2000">
                <a:solidFill>
                  <a:srgbClr val="FFFFFF"/>
                </a:solidFill>
              </a:rPr>
              <a:t>         </a:t>
            </a:r>
            <a:r>
              <a:rPr kumimoji="1" lang="en-US" sz="2000" b="1">
                <a:solidFill>
                  <a:srgbClr val="FFFFFF"/>
                </a:solidFill>
              </a:rPr>
              <a:t>Origin of (our) mass:</a:t>
            </a:r>
          </a:p>
          <a:p>
            <a:pPr>
              <a:spcAft>
                <a:spcPct val="0"/>
              </a:spcAft>
            </a:pPr>
            <a:r>
              <a:rPr kumimoji="1" lang="en-US" sz="2000">
                <a:solidFill>
                  <a:srgbClr val="FFFFFF"/>
                </a:solidFill>
              </a:rPr>
              <a:t>~5% of the (visible) mass is due </a:t>
            </a:r>
          </a:p>
          <a:p>
            <a:pPr>
              <a:spcAft>
                <a:spcPct val="0"/>
              </a:spcAft>
            </a:pPr>
            <a:r>
              <a:rPr kumimoji="1" lang="en-US" sz="2000">
                <a:solidFill>
                  <a:srgbClr val="FFFFFF"/>
                </a:solidFill>
              </a:rPr>
              <a:t>to the Higgs field.</a:t>
            </a:r>
            <a:endParaRPr lang="en-US" sz="2400" b="1" i="1">
              <a:solidFill>
                <a:srgbClr val="FFFFFF"/>
              </a:solidFill>
            </a:endParaRPr>
          </a:p>
          <a:p>
            <a:pPr>
              <a:spcAft>
                <a:spcPct val="0"/>
              </a:spcAft>
            </a:pPr>
            <a:r>
              <a:rPr kumimoji="1" lang="en-US" sz="2000">
                <a:solidFill>
                  <a:srgbClr val="FFFFFF"/>
                </a:solidFill>
              </a:rPr>
              <a:t>95% of the (visible) mass is due to </a:t>
            </a:r>
          </a:p>
          <a:p>
            <a:pPr>
              <a:spcAft>
                <a:spcPct val="0"/>
              </a:spcAft>
            </a:pPr>
            <a:r>
              <a:rPr kumimoji="1" lang="en-US" sz="2000">
                <a:solidFill>
                  <a:srgbClr val="FFFFFF"/>
                </a:solidFill>
              </a:rPr>
              <a:t>the spontaneous breaking of the </a:t>
            </a:r>
          </a:p>
          <a:p>
            <a:pPr>
              <a:spcAft>
                <a:spcPct val="0"/>
              </a:spcAft>
            </a:pPr>
            <a:r>
              <a:rPr kumimoji="1" lang="en-US" sz="2000">
                <a:solidFill>
                  <a:srgbClr val="FFFFFF"/>
                </a:solidFill>
              </a:rPr>
              <a:t>chiral symmetry.</a:t>
            </a:r>
          </a:p>
        </p:txBody>
      </p:sp>
      <p:sp>
        <p:nvSpPr>
          <p:cNvPr id="3081" name="AutoShape 10"/>
          <p:cNvSpPr>
            <a:spLocks noChangeArrowheads="1"/>
          </p:cNvSpPr>
          <p:nvPr/>
        </p:nvSpPr>
        <p:spPr bwMode="auto">
          <a:xfrm>
            <a:off x="533400" y="5486400"/>
            <a:ext cx="5791200" cy="838200"/>
          </a:xfrm>
          <a:prstGeom prst="wedgeRoundRectCallout">
            <a:avLst>
              <a:gd name="adj1" fmla="val -26398"/>
              <a:gd name="adj2" fmla="val -1715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FFFFFF"/>
                </a:solidFill>
              </a:rPr>
              <a:t>Current </a:t>
            </a:r>
            <a:r>
              <a:rPr kumimoji="1" lang="en-US" sz="2000">
                <a:solidFill>
                  <a:srgbClr val="FFFFFF"/>
                </a:solidFill>
              </a:rPr>
              <a:t>quark masses generated by spontaneous symmetry breaking (Higgs field)</a:t>
            </a:r>
          </a:p>
        </p:txBody>
      </p: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228600" y="838200"/>
            <a:ext cx="4876800" cy="762000"/>
          </a:xfrm>
          <a:prstGeom prst="wedgeRoundRectCallout">
            <a:avLst>
              <a:gd name="adj1" fmla="val -10329"/>
              <a:gd name="adj2" fmla="val 317917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000099"/>
                </a:solidFill>
              </a:rPr>
              <a:t>Constituent </a:t>
            </a:r>
            <a:r>
              <a:rPr kumimoji="1" lang="en-US" sz="2000">
                <a:solidFill>
                  <a:srgbClr val="000099"/>
                </a:solidFill>
              </a:rPr>
              <a:t>quark masses generated by spontaneous chiral symmetry breaking  </a:t>
            </a:r>
            <a:endParaRPr lang="en-US" sz="2000" b="1" i="1">
              <a:solidFill>
                <a:srgbClr val="000099"/>
              </a:solidFill>
            </a:endParaRPr>
          </a:p>
          <a:p>
            <a:pPr>
              <a:spcAft>
                <a:spcPct val="0"/>
              </a:spcAft>
            </a:pP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483225" y="1143000"/>
            <a:ext cx="3676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  current quark masses: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1800">
                <a:solidFill>
                  <a:srgbClr val="FFFFFF"/>
                </a:solidFill>
              </a:rPr>
              <a:t>    m</a:t>
            </a:r>
            <a:r>
              <a:rPr lang="en-US" sz="1800" baseline="-25000">
                <a:solidFill>
                  <a:srgbClr val="FFFFFF"/>
                </a:solidFill>
              </a:rPr>
              <a:t>u</a:t>
            </a:r>
            <a:r>
              <a:rPr lang="en-US" sz="1800">
                <a:solidFill>
                  <a:srgbClr val="FFFFFF"/>
                </a:solidFill>
              </a:rPr>
              <a:t> ≈ 4 MeV   m</a:t>
            </a:r>
            <a:r>
              <a:rPr lang="en-US" sz="1800" baseline="-25000">
                <a:solidFill>
                  <a:srgbClr val="FFFFFF"/>
                </a:solidFill>
              </a:rPr>
              <a:t>d</a:t>
            </a:r>
            <a:r>
              <a:rPr lang="en-US" sz="1800">
                <a:solidFill>
                  <a:srgbClr val="FFFFFF"/>
                </a:solidFill>
              </a:rPr>
              <a:t> ≈ 7 MeV   </a:t>
            </a:r>
          </a:p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1800">
                <a:solidFill>
                  <a:srgbClr val="FFFFFF"/>
                </a:solidFill>
              </a:rPr>
              <a:t> proton = uud    neutron = udd    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1800">
                <a:solidFill>
                  <a:srgbClr val="FFFFFF"/>
                </a:solidFill>
              </a:rPr>
              <a:t>    m</a:t>
            </a:r>
            <a:r>
              <a:rPr lang="en-US" sz="1800" baseline="-25000">
                <a:solidFill>
                  <a:srgbClr val="FFFFFF"/>
                </a:solidFill>
              </a:rPr>
              <a:t>Nucleon</a:t>
            </a:r>
            <a:r>
              <a:rPr lang="en-US" sz="1800">
                <a:solidFill>
                  <a:srgbClr val="FFFFFF"/>
                </a:solidFill>
              </a:rPr>
              <a:t> ≈ 1 GeV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Itzhak Tserruya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Purdue University, April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6779C-17BD-1F49-B18F-362CDBF1B8D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6571" name="TextBox 4"/>
          <p:cNvSpPr txBox="1">
            <a:spLocks noChangeArrowheads="1"/>
          </p:cNvSpPr>
          <p:nvPr/>
        </p:nvSpPr>
        <p:spPr bwMode="auto">
          <a:xfrm rot="-5400000">
            <a:off x="-100806" y="3191669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Mass [MeV]</a:t>
            </a:r>
          </a:p>
        </p:txBody>
      </p:sp>
    </p:spTree>
    <p:extLst>
      <p:ext uri="{BB962C8B-B14F-4D97-AF65-F5344CB8AC3E}">
        <p14:creationId xmlns:p14="http://schemas.microsoft.com/office/powerpoint/2010/main" val="258893741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4" grpId="0" animBg="1"/>
      <p:bldP spid="3081" grpId="0" animBg="1"/>
      <p:bldP spid="4106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CA" u="sng" dirty="0" smtClean="0">
                <a:solidFill>
                  <a:srgbClr val="FFFF00"/>
                </a:solidFill>
                <a:ea typeface="+mj-ea"/>
              </a:rPr>
              <a:t>Thermal radiation at RHIC (I)</a:t>
            </a:r>
            <a:endParaRPr lang="en-US" u="sng" dirty="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2286000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  <a:buFont typeface="Wingdings" pitchFamily="2" charset="2"/>
              <a:buChar char="q"/>
              <a:defRPr/>
            </a:pPr>
            <a:r>
              <a:rPr lang="en-CA" sz="2000" dirty="0" smtClean="0">
                <a:ea typeface="+mn-ea"/>
              </a:rPr>
              <a:t>Search for the thermal radiation in the </a:t>
            </a:r>
            <a:r>
              <a:rPr lang="en-CA" sz="2000" dirty="0" err="1" smtClean="0">
                <a:ea typeface="+mn-ea"/>
              </a:rPr>
              <a:t>dilepton</a:t>
            </a:r>
            <a:r>
              <a:rPr lang="en-CA" sz="2000" dirty="0" smtClean="0">
                <a:ea typeface="+mn-ea"/>
              </a:rPr>
              <a:t> spectrum </a:t>
            </a:r>
          </a:p>
          <a:p>
            <a:pPr>
              <a:spcBef>
                <a:spcPts val="600"/>
              </a:spcBef>
              <a:buSzPct val="80000"/>
              <a:buFont typeface="Wingdings" pitchFamily="2" charset="2"/>
              <a:buChar char="q"/>
              <a:defRPr/>
            </a:pPr>
            <a:r>
              <a:rPr lang="en-CA" sz="2000" dirty="0" smtClean="0">
                <a:ea typeface="+mn-ea"/>
              </a:rPr>
              <a:t>Avoid the huge physics background inherent to a real photon measurement. </a:t>
            </a:r>
          </a:p>
          <a:p>
            <a:pPr>
              <a:spcBef>
                <a:spcPts val="600"/>
              </a:spcBef>
              <a:buSzPct val="80000"/>
              <a:buFont typeface="Wingdings" pitchFamily="2" charset="2"/>
              <a:buChar char="q"/>
              <a:defRPr/>
            </a:pPr>
            <a:r>
              <a:rPr lang="en-CA" sz="2000" dirty="0" smtClean="0">
                <a:ea typeface="+mn-ea"/>
              </a:rPr>
              <a:t>Capitalize on the idea that every source of real photons should also emit virtual photons. </a:t>
            </a:r>
          </a:p>
          <a:p>
            <a:pPr>
              <a:spcBef>
                <a:spcPts val="60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000" dirty="0" smtClean="0">
                <a:ea typeface="+mn-ea"/>
              </a:rPr>
              <a:t>At m</a:t>
            </a:r>
            <a:r>
              <a:rPr lang="en-US" sz="2000" dirty="0" smtClean="0">
                <a:ea typeface="+mn-ea"/>
                <a:sym typeface="Wingdings" pitchFamily="2" charset="2"/>
              </a:rPr>
              <a:t>0, the yield of virtual photons is the same as that of real photons</a:t>
            </a:r>
            <a:endParaRPr lang="en-US" sz="2000" dirty="0" smtClean="0">
              <a:ea typeface="+mn-ea"/>
            </a:endParaRPr>
          </a:p>
        </p:txBody>
      </p:sp>
      <p:sp>
        <p:nvSpPr>
          <p:cNvPr id="94213" name="AutoShape 7"/>
          <p:cNvSpPr>
            <a:spLocks noChangeArrowheads="1"/>
          </p:cNvSpPr>
          <p:nvPr/>
        </p:nvSpPr>
        <p:spPr bwMode="auto">
          <a:xfrm>
            <a:off x="838200" y="3276600"/>
            <a:ext cx="7620000" cy="8382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002060"/>
              </a:buClr>
              <a:buSzPct val="100000"/>
              <a:buFont typeface="Wingdings" charset="0"/>
              <a:buChar char="à"/>
            </a:pPr>
            <a:r>
              <a:rPr lang="en-US" sz="2000" b="1">
                <a:solidFill>
                  <a:srgbClr val="000099"/>
                </a:solidFill>
                <a:sym typeface="Wingdings" charset="0"/>
              </a:rPr>
              <a:t>Real photon yield can be measured from virtual photon yield, observed as low mass e</a:t>
            </a:r>
            <a:r>
              <a:rPr lang="en-US" sz="2000" b="1" baseline="30000">
                <a:solidFill>
                  <a:srgbClr val="000099"/>
                </a:solidFill>
                <a:sym typeface="Wingdings" charset="0"/>
              </a:rPr>
              <a:t>+</a:t>
            </a:r>
            <a:r>
              <a:rPr lang="en-US" sz="2000" b="1">
                <a:solidFill>
                  <a:srgbClr val="000099"/>
                </a:solidFill>
                <a:sym typeface="Wingdings" charset="0"/>
              </a:rPr>
              <a:t>e</a:t>
            </a:r>
            <a:r>
              <a:rPr lang="en-US" sz="2000" b="1" baseline="30000">
                <a:solidFill>
                  <a:srgbClr val="000099"/>
                </a:solidFill>
                <a:sym typeface="Wingdings" charset="0"/>
              </a:rPr>
              <a:t>-</a:t>
            </a:r>
            <a:r>
              <a:rPr lang="en-US" sz="2000" b="1">
                <a:solidFill>
                  <a:srgbClr val="000099"/>
                </a:solidFill>
                <a:sym typeface="Wingdings" charset="0"/>
              </a:rPr>
              <a:t> pairs</a:t>
            </a:r>
          </a:p>
        </p:txBody>
      </p:sp>
      <p:pic>
        <p:nvPicPr>
          <p:cNvPr id="9421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715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altLang="ja-JP" sz="3600" u="sng">
                <a:solidFill>
                  <a:srgbClr val="FFFF00"/>
                </a:solidFill>
                <a:cs typeface="ＭＳ Ｐゴシック" charset="0"/>
              </a:rPr>
              <a:t>Enhancement of (almost real photons) low-mass dileptons</a:t>
            </a:r>
            <a:endParaRPr lang="en-US" altLang="ja-JP" sz="3600" u="sng">
              <a:solidFill>
                <a:srgbClr val="FFFF00"/>
              </a:solidFill>
              <a:cs typeface="ＭＳ Ｐゴシック" charset="0"/>
            </a:endParaRP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4086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20"/>
          <p:cNvSpPr>
            <a:spLocks noChangeArrowheads="1"/>
          </p:cNvSpPr>
          <p:nvPr/>
        </p:nvSpPr>
        <p:spPr bwMode="auto">
          <a:xfrm>
            <a:off x="5334000" y="16764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Aft>
                <a:spcPct val="0"/>
              </a:spcAft>
            </a:pPr>
            <a:r>
              <a:rPr lang="en-US" sz="2000"/>
              <a:t>Restricted kinematic window: Low mass e</a:t>
            </a:r>
            <a:r>
              <a:rPr lang="en-US" sz="2000" baseline="30000"/>
              <a:t>+</a:t>
            </a:r>
            <a:r>
              <a:rPr lang="en-US" sz="2000"/>
              <a:t>e</a:t>
            </a:r>
            <a:r>
              <a:rPr lang="en-US" sz="2000" baseline="30000"/>
              <a:t>-</a:t>
            </a:r>
            <a:r>
              <a:rPr lang="en-US" sz="2000"/>
              <a:t> pairs m&lt;300MeV  &amp; 1&lt;p</a:t>
            </a:r>
            <a:r>
              <a:rPr lang="en-US" sz="2000" baseline="-25000"/>
              <a:t>T</a:t>
            </a:r>
            <a:r>
              <a:rPr lang="en-US" sz="2000"/>
              <a:t>&lt;5 GeV/c</a:t>
            </a:r>
          </a:p>
          <a:p>
            <a:pPr marL="228600" indent="-228600"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</a:rPr>
              <a:t> </a:t>
            </a:r>
          </a:p>
          <a:p>
            <a:pPr marL="228600" indent="-228600">
              <a:spcAft>
                <a:spcPct val="0"/>
              </a:spcAft>
              <a:buFontTx/>
              <a:buChar char="•"/>
            </a:pPr>
            <a:endParaRPr lang="en-US" sz="2000">
              <a:latin typeface="Times New Roman" charset="0"/>
            </a:endParaRPr>
          </a:p>
        </p:txBody>
      </p:sp>
      <p:sp>
        <p:nvSpPr>
          <p:cNvPr id="95237" name="Rectangle 20"/>
          <p:cNvSpPr>
            <a:spLocks noChangeArrowheads="1"/>
          </p:cNvSpPr>
          <p:nvPr/>
        </p:nvSpPr>
        <p:spPr bwMode="auto">
          <a:xfrm>
            <a:off x="5334000" y="2743200"/>
            <a:ext cx="3810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Aft>
                <a:spcPct val="0"/>
              </a:spcAft>
            </a:pP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p+p:</a:t>
            </a:r>
          </a:p>
          <a:p>
            <a:pPr marL="228600" indent="-228600">
              <a:spcAft>
                <a:spcPct val="0"/>
              </a:spcAft>
              <a:buFontTx/>
              <a:buChar char="•"/>
            </a:pPr>
            <a:r>
              <a:rPr lang="en-US" sz="2000"/>
              <a:t>Good agreement of p+p data and hadronic decay cocktail </a:t>
            </a:r>
          </a:p>
          <a:p>
            <a:pPr marL="228600" indent="-228600">
              <a:spcAft>
                <a:spcPct val="0"/>
              </a:spcAft>
              <a:buFontTx/>
              <a:buChar char="•"/>
            </a:pPr>
            <a:r>
              <a:rPr lang="en-US" sz="2000"/>
              <a:t> </a:t>
            </a:r>
            <a:endParaRPr lang="en-US" sz="2000" b="1" baseline="-25000"/>
          </a:p>
          <a:p>
            <a:pPr marL="228600" indent="-228600"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Au+Au:</a:t>
            </a:r>
          </a:p>
          <a:p>
            <a:pPr marL="228600" indent="-228600">
              <a:spcAft>
                <a:spcPct val="0"/>
              </a:spcAft>
              <a:buFontTx/>
              <a:buChar char="•"/>
            </a:pPr>
            <a:r>
              <a:rPr lang="en-US" sz="2000"/>
              <a:t>Clear enhancement visible above m</a:t>
            </a:r>
            <a:r>
              <a:rPr lang="en-US" sz="2000" baseline="-25000">
                <a:latin typeface="Symbol" charset="0"/>
              </a:rPr>
              <a:t>p</a:t>
            </a:r>
            <a:r>
              <a:rPr lang="en-US" sz="2000"/>
              <a:t> =135 MeV for all p</a:t>
            </a:r>
            <a:r>
              <a:rPr lang="en-US" sz="2000" baseline="-25000"/>
              <a:t>T</a:t>
            </a:r>
            <a:endParaRPr lang="en-US" sz="2000">
              <a:solidFill>
                <a:srgbClr val="FF0000"/>
              </a:solidFill>
            </a:endParaRPr>
          </a:p>
          <a:p>
            <a:pPr marL="228600" indent="-228600">
              <a:spcAft>
                <a:spcPct val="0"/>
              </a:spcAft>
              <a:buFontTx/>
              <a:buChar char="•"/>
            </a:pPr>
            <a:endParaRPr lang="en-US" sz="2000">
              <a:latin typeface="Times New Roman" charset="0"/>
            </a:endParaRPr>
          </a:p>
        </p:txBody>
      </p:sp>
      <p:sp>
        <p:nvSpPr>
          <p:cNvPr id="95238" name="Text Box 21"/>
          <p:cNvSpPr txBox="1">
            <a:spLocks noChangeArrowheads="1"/>
          </p:cNvSpPr>
          <p:nvPr/>
        </p:nvSpPr>
        <p:spPr bwMode="auto">
          <a:xfrm>
            <a:off x="1752600" y="5486400"/>
            <a:ext cx="1560513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1 &lt; p</a:t>
            </a:r>
            <a:r>
              <a:rPr lang="en-US" b="1" baseline="-25000">
                <a:solidFill>
                  <a:srgbClr val="FF0000"/>
                </a:solidFill>
              </a:rPr>
              <a:t>T</a:t>
            </a:r>
            <a:r>
              <a:rPr lang="en-US" b="1">
                <a:solidFill>
                  <a:srgbClr val="FF0000"/>
                </a:solidFill>
              </a:rPr>
              <a:t> &lt; 2 GeV</a:t>
            </a:r>
          </a:p>
          <a:p>
            <a:pPr>
              <a:spcAft>
                <a:spcPct val="0"/>
              </a:spcAft>
            </a:pPr>
            <a:r>
              <a:rPr lang="en-US" b="1">
                <a:solidFill>
                  <a:srgbClr val="33CC33"/>
                </a:solidFill>
              </a:rPr>
              <a:t>2 &lt; p</a:t>
            </a:r>
            <a:r>
              <a:rPr lang="en-US" b="1" baseline="-25000">
                <a:solidFill>
                  <a:srgbClr val="33CC33"/>
                </a:solidFill>
              </a:rPr>
              <a:t>T</a:t>
            </a:r>
            <a:r>
              <a:rPr lang="en-US" b="1">
                <a:solidFill>
                  <a:srgbClr val="33CC33"/>
                </a:solidFill>
              </a:rPr>
              <a:t> &lt; 3 GeV</a:t>
            </a:r>
          </a:p>
          <a:p>
            <a:pPr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</a:rPr>
              <a:t>3 &lt; p</a:t>
            </a:r>
            <a:r>
              <a:rPr lang="en-US" b="1" baseline="-25000">
                <a:solidFill>
                  <a:srgbClr val="0000FF"/>
                </a:solidFill>
              </a:rPr>
              <a:t>T</a:t>
            </a:r>
            <a:r>
              <a:rPr lang="en-US" b="1">
                <a:solidFill>
                  <a:srgbClr val="0000FF"/>
                </a:solidFill>
              </a:rPr>
              <a:t> &lt; 4 GeV</a:t>
            </a:r>
          </a:p>
          <a:p>
            <a:pPr>
              <a:spcAft>
                <a:spcPct val="0"/>
              </a:spcAft>
            </a:pPr>
            <a:r>
              <a:rPr lang="en-US" b="1">
                <a:solidFill>
                  <a:srgbClr val="FF00FF"/>
                </a:solidFill>
              </a:rPr>
              <a:t>4 &lt; p</a:t>
            </a:r>
            <a:r>
              <a:rPr lang="en-US" b="1" baseline="-25000">
                <a:solidFill>
                  <a:srgbClr val="FF00FF"/>
                </a:solidFill>
              </a:rPr>
              <a:t>T</a:t>
            </a:r>
            <a:r>
              <a:rPr lang="en-US" b="1">
                <a:solidFill>
                  <a:srgbClr val="FF00FF"/>
                </a:solidFill>
              </a:rPr>
              <a:t> &lt; 5 GeV</a:t>
            </a:r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4038600" y="5562600"/>
            <a:ext cx="4724400" cy="8382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marL="228600" indent="-228600" algn="ctr">
              <a:spcAft>
                <a:spcPct val="0"/>
              </a:spcAft>
            </a:pPr>
            <a:r>
              <a:rPr lang="en-US" sz="2400" b="1">
                <a:solidFill>
                  <a:srgbClr val="000099"/>
                </a:solidFill>
              </a:rPr>
              <a:t>Excess </a:t>
            </a:r>
            <a:r>
              <a:rPr lang="en-US" sz="2400" b="1">
                <a:solidFill>
                  <a:srgbClr val="000099"/>
                </a:solidFill>
                <a:sym typeface="Wingdings" charset="0"/>
              </a:rPr>
              <a:t> Emission of almost real photons</a:t>
            </a: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Purdue  University, April 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D29-6C79-D642-9197-B84692B6047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290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3600" u="sng">
                <a:solidFill>
                  <a:srgbClr val="FFFF00"/>
                </a:solidFill>
                <a:cs typeface="ＭＳ Ｐゴシック" charset="0"/>
              </a:rPr>
              <a:t>Thermal radiation from the QGP at RHIC</a:t>
            </a:r>
          </a:p>
        </p:txBody>
      </p:sp>
      <p:pic>
        <p:nvPicPr>
          <p:cNvPr id="96259" name="Picture 5" descr="PHENIX_photons_rep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5291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4953000" y="762000"/>
            <a:ext cx="3886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sz="1800"/>
              <a:t>e</a:t>
            </a:r>
            <a:r>
              <a:rPr lang="en-US" sz="1800" baseline="30000"/>
              <a:t>+</a:t>
            </a:r>
            <a:r>
              <a:rPr lang="en-US" sz="1800"/>
              <a:t>e</a:t>
            </a:r>
            <a:r>
              <a:rPr lang="en-US" sz="1800" baseline="30000"/>
              <a:t>-</a:t>
            </a:r>
            <a:r>
              <a:rPr lang="en-US" sz="1800"/>
              <a:t>  invariant mass excess:       </a:t>
            </a:r>
          </a:p>
          <a:p>
            <a:pPr>
              <a:spcAft>
                <a:spcPct val="0"/>
              </a:spcAft>
            </a:pPr>
            <a:r>
              <a:rPr lang="en-US" sz="1800"/>
              <a:t>- transformed into a spectrum of real photons under the assumption that the excess is entirely due to internal conversion of photons.</a:t>
            </a:r>
          </a:p>
          <a:p>
            <a:pPr>
              <a:spcAft>
                <a:spcPct val="0"/>
              </a:spcAft>
            </a:pPr>
            <a:r>
              <a:rPr lang="en-CA" sz="1800"/>
              <a:t>- compared to </a:t>
            </a:r>
            <a:r>
              <a:rPr lang="fr-FR" sz="1800"/>
              <a:t>direct (real) photon measurement (p</a:t>
            </a:r>
            <a:r>
              <a:rPr lang="fr-FR" sz="1800" baseline="-25000"/>
              <a:t>T</a:t>
            </a:r>
            <a:r>
              <a:rPr lang="fr-FR" sz="1800"/>
              <a:t>&gt;4GeV)</a:t>
            </a:r>
          </a:p>
        </p:txBody>
      </p:sp>
      <p:sp>
        <p:nvSpPr>
          <p:cNvPr id="96261" name="TextBox 6"/>
          <p:cNvSpPr txBox="1">
            <a:spLocks noChangeArrowheads="1"/>
          </p:cNvSpPr>
          <p:nvPr/>
        </p:nvSpPr>
        <p:spPr bwMode="auto">
          <a:xfrm>
            <a:off x="1066800" y="5029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charset="0"/>
              </a:rPr>
              <a:t>NLO pQCD (W. Vogelsang)</a:t>
            </a:r>
          </a:p>
        </p:txBody>
      </p:sp>
      <p:sp>
        <p:nvSpPr>
          <p:cNvPr id="96262" name="AutoShape 7"/>
          <p:cNvSpPr>
            <a:spLocks noChangeArrowheads="1"/>
          </p:cNvSpPr>
          <p:nvPr/>
        </p:nvSpPr>
        <p:spPr bwMode="auto">
          <a:xfrm>
            <a:off x="4800600" y="3124200"/>
            <a:ext cx="4343400" cy="6096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>
              <a:spcAft>
                <a:spcPct val="0"/>
              </a:spcAft>
            </a:pPr>
            <a:r>
              <a:rPr lang="fr-FR" sz="2000">
                <a:solidFill>
                  <a:srgbClr val="000099"/>
                </a:solidFill>
              </a:rPr>
              <a:t>Good agreement in range of overlap </a:t>
            </a:r>
            <a:endParaRPr lang="en-US" sz="2000">
              <a:solidFill>
                <a:srgbClr val="000099"/>
              </a:solidFill>
            </a:endParaRPr>
          </a:p>
        </p:txBody>
      </p:sp>
      <p:sp>
        <p:nvSpPr>
          <p:cNvPr id="96263" name="TextBox 6"/>
          <p:cNvSpPr txBox="1">
            <a:spLocks noChangeArrowheads="1"/>
          </p:cNvSpPr>
          <p:nvPr/>
        </p:nvSpPr>
        <p:spPr bwMode="auto">
          <a:xfrm>
            <a:off x="4876800" y="3886200"/>
            <a:ext cx="42672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  <a:buSzPct val="100000"/>
              <a:buFont typeface="Wingdings" charset="0"/>
              <a:buChar char="Ø"/>
            </a:pPr>
            <a:r>
              <a:rPr lang="fr-FR"/>
              <a:t>pQCD consistent with p+p down to p</a:t>
            </a:r>
            <a:r>
              <a:rPr lang="fr-FR" baseline="-25000"/>
              <a:t>T</a:t>
            </a:r>
            <a:r>
              <a:rPr lang="fr-FR"/>
              <a:t>=1GeV/c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  <a:buFont typeface="Wingdings" charset="0"/>
              <a:buChar char="Ø"/>
            </a:pPr>
            <a:r>
              <a:rPr lang="fr-FR"/>
              <a:t>Au+Au data are above N</a:t>
            </a:r>
            <a:r>
              <a:rPr lang="fr-FR" baseline="-25000"/>
              <a:t>coll</a:t>
            </a:r>
            <a:r>
              <a:rPr lang="fr-FR"/>
              <a:t> scaled p+p for p</a:t>
            </a:r>
            <a:r>
              <a:rPr lang="fr-FR" baseline="-25000"/>
              <a:t>T</a:t>
            </a:r>
            <a:r>
              <a:rPr lang="fr-FR"/>
              <a:t> &lt; 2.5 GeV/c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  <a:buFont typeface="Wingdings" charset="0"/>
              <a:buChar char="Ø"/>
            </a:pPr>
            <a:r>
              <a:rPr lang="en-US" altLang="ja-JP">
                <a:cs typeface="ＭＳ Ｐゴシック" charset="0"/>
              </a:rPr>
              <a:t>Fit  Au+Au excess with exponential function + n</a:t>
            </a:r>
            <a:r>
              <a:rPr lang="en-US" altLang="ja-JP" baseline="-25000">
                <a:cs typeface="ＭＳ Ｐゴシック" charset="0"/>
              </a:rPr>
              <a:t>coll</a:t>
            </a:r>
            <a:r>
              <a:rPr lang="en-US" altLang="ja-JP">
                <a:cs typeface="ＭＳ Ｐゴシック" charset="0"/>
              </a:rPr>
              <a:t> scaled p+p</a:t>
            </a:r>
            <a:br>
              <a:rPr lang="en-US" altLang="ja-JP">
                <a:cs typeface="ＭＳ Ｐゴシック" charset="0"/>
              </a:rPr>
            </a:br>
            <a:endParaRPr lang="en-US" altLang="ja-JP" baseline="30000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96264" name="AutoShape 7"/>
          <p:cNvSpPr>
            <a:spLocks noChangeArrowheads="1"/>
          </p:cNvSpPr>
          <p:nvPr/>
        </p:nvSpPr>
        <p:spPr bwMode="auto">
          <a:xfrm>
            <a:off x="381000" y="5943600"/>
            <a:ext cx="8534400" cy="762000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altLang="ja-JP" sz="2000" b="1">
                <a:solidFill>
                  <a:srgbClr val="000099"/>
                </a:solidFill>
                <a:cs typeface="ＭＳ Ｐゴシック" charset="0"/>
              </a:rPr>
              <a:t>T</a:t>
            </a:r>
            <a:r>
              <a:rPr lang="en-US" altLang="ja-JP" sz="2000" b="1" baseline="-25000">
                <a:solidFill>
                  <a:srgbClr val="000099"/>
                </a:solidFill>
                <a:cs typeface="ＭＳ Ｐゴシック" charset="0"/>
              </a:rPr>
              <a:t>ave</a:t>
            </a:r>
            <a:r>
              <a:rPr lang="en-US" altLang="ja-JP" sz="2000" b="1">
                <a:solidFill>
                  <a:srgbClr val="000099"/>
                </a:solidFill>
                <a:cs typeface="ＭＳ Ｐゴシック" charset="0"/>
              </a:rPr>
              <a:t> = 221 </a:t>
            </a:r>
            <a:r>
              <a:rPr lang="en-US" altLang="ja-JP" sz="2000" b="1">
                <a:solidFill>
                  <a:srgbClr val="000099"/>
                </a:solidFill>
                <a:cs typeface="ＭＳ Ｐゴシック" charset="0"/>
                <a:sym typeface="Symbol" charset="0"/>
              </a:rPr>
              <a:t> 19</a:t>
            </a:r>
            <a:r>
              <a:rPr lang="en-US" altLang="ja-JP" sz="2000" b="1" baseline="30000">
                <a:solidFill>
                  <a:srgbClr val="000099"/>
                </a:solidFill>
                <a:cs typeface="ＭＳ Ｐゴシック" charset="0"/>
                <a:sym typeface="Symbol" charset="0"/>
              </a:rPr>
              <a:t>stat</a:t>
            </a:r>
            <a:r>
              <a:rPr lang="en-US" altLang="ja-JP" sz="2000" b="1">
                <a:solidFill>
                  <a:srgbClr val="000099"/>
                </a:solidFill>
                <a:cs typeface="ＭＳ Ｐゴシック" charset="0"/>
                <a:sym typeface="Symbol" charset="0"/>
              </a:rPr>
              <a:t>  19</a:t>
            </a:r>
            <a:r>
              <a:rPr lang="en-US" altLang="ja-JP" sz="2000" b="1" baseline="30000">
                <a:solidFill>
                  <a:srgbClr val="000099"/>
                </a:solidFill>
                <a:cs typeface="ＭＳ Ｐゴシック" charset="0"/>
                <a:sym typeface="Symbol" charset="0"/>
              </a:rPr>
              <a:t>syst </a:t>
            </a:r>
            <a:r>
              <a:rPr lang="en-US" altLang="ja-JP" sz="2000" b="1">
                <a:solidFill>
                  <a:srgbClr val="000099"/>
                </a:solidFill>
                <a:cs typeface="ＭＳ Ｐゴシック" charset="0"/>
                <a:sym typeface="Symbol" charset="0"/>
              </a:rPr>
              <a:t>MeV   </a:t>
            </a:r>
            <a:r>
              <a:rPr lang="en-US" sz="2000" b="1">
                <a:solidFill>
                  <a:srgbClr val="000099"/>
                </a:solidFill>
                <a:cs typeface="ＭＳ Ｐゴシック" charset="0"/>
              </a:rPr>
              <a:t>corresponds to  </a:t>
            </a:r>
          </a:p>
          <a:p>
            <a:r>
              <a:rPr lang="en-US" sz="2000" b="1">
                <a:solidFill>
                  <a:srgbClr val="000099"/>
                </a:solidFill>
                <a:cs typeface="ＭＳ Ｐゴシック" charset="0"/>
              </a:rPr>
              <a:t>T</a:t>
            </a:r>
            <a:r>
              <a:rPr lang="en-US" sz="2000" b="1" baseline="-25000">
                <a:solidFill>
                  <a:srgbClr val="000099"/>
                </a:solidFill>
                <a:cs typeface="ＭＳ Ｐゴシック" charset="0"/>
              </a:rPr>
              <a:t>ini</a:t>
            </a:r>
            <a:r>
              <a:rPr lang="en-US" sz="2000" b="1">
                <a:solidFill>
                  <a:srgbClr val="000099"/>
                </a:solidFill>
                <a:cs typeface="ＭＳ Ｐゴシック" charset="0"/>
              </a:rPr>
              <a:t> = 300 to 600 MeV  </a:t>
            </a:r>
            <a:r>
              <a:rPr lang="en-US" sz="2000" b="1">
                <a:solidFill>
                  <a:srgbClr val="000099"/>
                </a:solidFill>
                <a:latin typeface="Symbol" charset="0"/>
                <a:cs typeface="ＭＳ Ｐゴシック" charset="0"/>
              </a:rPr>
              <a:t>t</a:t>
            </a:r>
            <a:r>
              <a:rPr lang="en-US" sz="2000" b="1" baseline="-25000">
                <a:solidFill>
                  <a:srgbClr val="000099"/>
                </a:solidFill>
                <a:cs typeface="ＭＳ Ｐゴシック" charset="0"/>
              </a:rPr>
              <a:t>0</a:t>
            </a:r>
            <a:r>
              <a:rPr lang="en-US" sz="2000" b="1">
                <a:solidFill>
                  <a:srgbClr val="000099"/>
                </a:solidFill>
                <a:cs typeface="ＭＳ Ｐゴシック" charset="0"/>
              </a:rPr>
              <a:t> = 0.15 to 0.6 fm/c </a:t>
            </a:r>
          </a:p>
        </p:txBody>
      </p:sp>
      <p:grpSp>
        <p:nvGrpSpPr>
          <p:cNvPr id="96265" name="Group 14"/>
          <p:cNvGrpSpPr>
            <a:grpSpLocks/>
          </p:cNvGrpSpPr>
          <p:nvPr/>
        </p:nvGrpSpPr>
        <p:grpSpPr bwMode="auto">
          <a:xfrm>
            <a:off x="1447800" y="533400"/>
            <a:ext cx="2520950" cy="2286000"/>
            <a:chOff x="3896" y="672"/>
            <a:chExt cx="1588" cy="1440"/>
          </a:xfrm>
        </p:grpSpPr>
        <p:cxnSp>
          <p:nvCxnSpPr>
            <p:cNvPr id="96266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3896" y="912"/>
              <a:ext cx="432" cy="432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67" name="Straight Arrow Connector 14"/>
            <p:cNvCxnSpPr>
              <a:cxnSpLocks noChangeShapeType="1"/>
            </p:cNvCxnSpPr>
            <p:nvPr/>
          </p:nvCxnSpPr>
          <p:spPr bwMode="auto">
            <a:xfrm rot="5400000">
              <a:off x="3728" y="1032"/>
              <a:ext cx="816" cy="48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68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3608" y="1344"/>
              <a:ext cx="1152" cy="384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269" name="TextBox 17"/>
            <p:cNvSpPr txBox="1">
              <a:spLocks noChangeArrowheads="1"/>
            </p:cNvSpPr>
            <p:nvPr/>
          </p:nvSpPr>
          <p:spPr bwMode="auto">
            <a:xfrm>
              <a:off x="4080" y="672"/>
              <a:ext cx="1404" cy="2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1050"/>
                </a:spcAft>
                <a:buClr>
                  <a:srgbClr val="000000"/>
                </a:buClr>
                <a:buSzPct val="45000"/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Tx/>
                <a:buSzTx/>
              </a:pPr>
              <a:r>
                <a:rPr kumimoji="1" lang="en-US" sz="1800">
                  <a:solidFill>
                    <a:srgbClr val="000099"/>
                  </a:solidFill>
                  <a:cs typeface="ＭＳ Ｐゴシック" charset="0"/>
                </a:rPr>
                <a:t>exp + n</a:t>
              </a:r>
              <a:r>
                <a:rPr kumimoji="1" lang="en-US" sz="1800" baseline="-25000">
                  <a:solidFill>
                    <a:srgbClr val="000099"/>
                  </a:solidFill>
                  <a:cs typeface="ＭＳ Ｐゴシック" charset="0"/>
                </a:rPr>
                <a:t>coll</a:t>
              </a:r>
              <a:r>
                <a:rPr kumimoji="1" lang="en-US" sz="1800">
                  <a:solidFill>
                    <a:srgbClr val="000099"/>
                  </a:solidFill>
                  <a:cs typeface="ＭＳ Ｐゴシック" charset="0"/>
                </a:rPr>
                <a:t> scaled pp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latin typeface="Arial" charset="0"/>
                <a:cs typeface="Arial" charset="0"/>
              </a:rPr>
              <a:t>Summary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243638"/>
            <a:ext cx="18288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6351FCB-432F-BF41-93E5-2DB6284AB96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CA" sz="1800">
                <a:latin typeface="Arial" charset="0"/>
                <a:cs typeface="Arial" charset="0"/>
              </a:rPr>
              <a:t>DLS puzzle solved in C+C.  Dilepton spectrum understood as mere superposition of NN collisions. Is that so also for heavier system? Onset of low-mass pair enhancement?</a:t>
            </a:r>
          </a:p>
          <a:p>
            <a:pPr>
              <a:spcBef>
                <a:spcPts val="1200"/>
              </a:spcBef>
            </a:pPr>
            <a:r>
              <a:rPr lang="en-CA" sz="1800">
                <a:latin typeface="Arial" charset="0"/>
                <a:cs typeface="Arial" charset="0"/>
              </a:rPr>
              <a:t>Consistent and coherent picture from the </a:t>
            </a:r>
            <a:r>
              <a:rPr lang="en-US" sz="1800">
                <a:latin typeface="Arial" charset="0"/>
                <a:cs typeface="Arial" charset="0"/>
              </a:rPr>
              <a:t>SPS: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charset="0"/>
              <a:buChar char="Ø"/>
            </a:pPr>
            <a:r>
              <a:rPr lang="en-CA" sz="1400">
                <a:latin typeface="Arial" charset="0"/>
                <a:cs typeface="Arial" charset="0"/>
              </a:rPr>
              <a:t>Low-mass pair enhancement: thermal radiation from the HG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charset="0"/>
              <a:buChar char="Ø"/>
            </a:pPr>
            <a:r>
              <a:rPr lang="en-CA" sz="1400">
                <a:latin typeface="Arial" charset="0"/>
                <a:cs typeface="Arial" charset="0"/>
              </a:rPr>
              <a:t>Approach to CSR proceeds through broadening (melting) of the resonances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charset="0"/>
              <a:buChar char="Ø"/>
            </a:pPr>
            <a:r>
              <a:rPr lang="en-CA" sz="1400">
                <a:latin typeface="Arial" charset="0"/>
                <a:cs typeface="Arial" charset="0"/>
              </a:rPr>
              <a:t>IMR enhancement: thermal  radiation  from partonic phase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CA" sz="1800">
                <a:latin typeface="Arial" charset="0"/>
                <a:cs typeface="Arial" charset="0"/>
              </a:rPr>
              <a:t>RHIC results very intriguing: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charset="0"/>
              <a:buChar char="Ø"/>
            </a:pPr>
            <a:r>
              <a:rPr lang="en-CA" sz="1400">
                <a:latin typeface="Arial" charset="0"/>
                <a:cs typeface="Arial" charset="0"/>
              </a:rPr>
              <a:t>Strong enhancement of low-mass pairs down to very low masses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charset="0"/>
              <a:buChar char="Ø"/>
            </a:pPr>
            <a:r>
              <a:rPr lang="en-CA" sz="1400">
                <a:latin typeface="Arial" charset="0"/>
                <a:cs typeface="Arial" charset="0"/>
              </a:rPr>
              <a:t>No enhancement  in the IMR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charset="0"/>
              <a:buChar char="Ø"/>
            </a:pPr>
            <a:r>
              <a:rPr lang="en-CA" sz="1400">
                <a:latin typeface="Arial" charset="0"/>
                <a:cs typeface="Arial" charset="0"/>
              </a:rPr>
              <a:t>Challenge for theoretical models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charset="0"/>
              <a:buChar char="Ø"/>
            </a:pPr>
            <a:r>
              <a:rPr lang="en-CA" sz="1400">
                <a:latin typeface="Arial" charset="0"/>
                <a:cs typeface="Arial" charset="0"/>
              </a:rPr>
              <a:t>Looking forward to more precise results with the HBD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CA" sz="1800">
                <a:latin typeface="Arial" charset="0"/>
                <a:cs typeface="Arial" charset="0"/>
              </a:rPr>
              <a:t>First measurement of thermal radiation at RHIC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smtClean="0"/>
              <a:t>Itzhak Tserruya</a:t>
            </a:r>
            <a:endParaRPr lang="en-US" sz="12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200400" cy="457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 smtClean="0"/>
              <a:t>Purdue  University, April 28, 2011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Relation between dilepton and virtual photon</a:t>
            </a:r>
          </a:p>
        </p:txBody>
      </p:sp>
      <p:pic>
        <p:nvPicPr>
          <p:cNvPr id="109571" name="Picture 3" descr="C:\Users\Yasuyuki Akiba\Desktop\dilept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743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Yasuyuki Akiba\Desktop\Photon_dilepton_rela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554413"/>
            <a:ext cx="49053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7" descr="C:\Users\Yasuyuki Akiba\Desktop\Eq_phot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638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TextBox 9"/>
          <p:cNvSpPr txBox="1">
            <a:spLocks noChangeArrowheads="1"/>
          </p:cNvSpPr>
          <p:nvPr/>
        </p:nvSpPr>
        <p:spPr bwMode="auto">
          <a:xfrm>
            <a:off x="122238" y="2057400"/>
            <a:ext cx="277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Emission rate of dilepton</a:t>
            </a:r>
          </a:p>
        </p:txBody>
      </p:sp>
      <p:sp>
        <p:nvSpPr>
          <p:cNvPr id="109575" name="TextBox 10"/>
          <p:cNvSpPr txBox="1">
            <a:spLocks noChangeArrowheads="1"/>
          </p:cNvSpPr>
          <p:nvPr/>
        </p:nvSpPr>
        <p:spPr bwMode="auto">
          <a:xfrm>
            <a:off x="152400" y="990600"/>
            <a:ext cx="344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Emission rate of (virtual) photon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122238" y="3135313"/>
            <a:ext cx="254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/>
              <a:t>Relation between them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4583113"/>
            <a:ext cx="791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i="1">
                <a:solidFill>
                  <a:srgbClr val="0070C0"/>
                </a:solidFill>
              </a:rPr>
              <a:t>Virtual photon emission rate can be determined from dilepton emission rate </a:t>
            </a:r>
          </a:p>
        </p:txBody>
      </p:sp>
      <p:pic>
        <p:nvPicPr>
          <p:cNvPr id="2" name="Picture 2" descr="C:\Users\Yasuyuki Akiba\Desktop\photon_lept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68863"/>
            <a:ext cx="36576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6259513"/>
            <a:ext cx="909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b="1" i="1">
                <a:solidFill>
                  <a:schemeClr val="accent2"/>
                </a:solidFill>
              </a:rPr>
              <a:t>For M</a:t>
            </a:r>
            <a:r>
              <a:rPr lang="en-US" sz="2000" b="1" i="1">
                <a:solidFill>
                  <a:schemeClr val="accent2"/>
                </a:solidFill>
                <a:sym typeface="Wingdings" charset="0"/>
              </a:rPr>
              <a:t>0, n</a:t>
            </a:r>
            <a:r>
              <a:rPr lang="en-US" sz="2000" b="1" i="1" baseline="-25000">
                <a:solidFill>
                  <a:schemeClr val="accent2"/>
                </a:solidFill>
                <a:latin typeface="Symbol" charset="0"/>
                <a:sym typeface="Wingdings" charset="0"/>
              </a:rPr>
              <a:t>g</a:t>
            </a:r>
            <a:r>
              <a:rPr lang="en-US" sz="2000" b="1" i="1">
                <a:solidFill>
                  <a:schemeClr val="accent2"/>
                </a:solidFill>
                <a:sym typeface="Wingdings" charset="0"/>
              </a:rPr>
              <a:t>*  n</a:t>
            </a:r>
            <a:r>
              <a:rPr lang="en-US" sz="2000" b="1" i="1" baseline="-25000">
                <a:solidFill>
                  <a:schemeClr val="accent2"/>
                </a:solidFill>
                <a:latin typeface="Symbol" charset="0"/>
                <a:sym typeface="Wingdings" charset="0"/>
              </a:rPr>
              <a:t>g</a:t>
            </a:r>
            <a:r>
              <a:rPr lang="en-US" sz="2000" b="1" i="1">
                <a:solidFill>
                  <a:schemeClr val="accent2"/>
                </a:solidFill>
                <a:sym typeface="Wingdings" charset="0"/>
              </a:rPr>
              <a:t>(real); real photon emission rate can also be determined</a:t>
            </a:r>
            <a:endParaRPr lang="en-US" sz="2000" b="1" i="1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22800" y="5562600"/>
            <a:ext cx="436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M </a:t>
            </a:r>
            <a:r>
              <a:rPr lang="en-US">
                <a:solidFill>
                  <a:srgbClr val="FF0000"/>
                </a:solidFill>
                <a:latin typeface="Times New Roman" charset="0"/>
                <a:cs typeface="Times New Roman" charset="0"/>
              </a:rPr>
              <a:t>×</a:t>
            </a:r>
            <a:r>
              <a:rPr lang="en-US">
                <a:solidFill>
                  <a:srgbClr val="FF0000"/>
                </a:solidFill>
              </a:rPr>
              <a:t>dN</a:t>
            </a:r>
            <a:r>
              <a:rPr lang="en-US" baseline="-25000">
                <a:solidFill>
                  <a:srgbClr val="FF0000"/>
                </a:solidFill>
              </a:rPr>
              <a:t>ee</a:t>
            </a:r>
            <a:r>
              <a:rPr lang="en-US">
                <a:solidFill>
                  <a:srgbClr val="FF0000"/>
                </a:solidFill>
              </a:rPr>
              <a:t>/dM gives virtual photon yield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57200" y="3581400"/>
            <a:ext cx="1524000" cy="762000"/>
          </a:xfrm>
          <a:prstGeom prst="ellipse">
            <a:avLst/>
          </a:prstGeom>
          <a:noFill/>
          <a:ln w="158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267200" y="3429000"/>
            <a:ext cx="990600" cy="990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00400" y="3429000"/>
            <a:ext cx="1066800" cy="990600"/>
          </a:xfrm>
          <a:prstGeom prst="ellipse">
            <a:avLst/>
          </a:prstGeom>
          <a:noFill/>
          <a:ln w="158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" y="42672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C000"/>
                </a:solidFill>
              </a:rPr>
              <a:t>Dilepton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44963" y="427831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virtual photon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95600" y="312420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B050"/>
                </a:solidFill>
              </a:rPr>
              <a:t>Prob. </a:t>
            </a:r>
            <a:r>
              <a:rPr lang="en-US">
                <a:solidFill>
                  <a:srgbClr val="00B050"/>
                </a:solidFill>
                <a:latin typeface="Symbol" charset="0"/>
              </a:rPr>
              <a:t>g</a:t>
            </a:r>
            <a:r>
              <a:rPr lang="en-US">
                <a:solidFill>
                  <a:srgbClr val="00B050"/>
                </a:solidFill>
              </a:rPr>
              <a:t>*</a:t>
            </a:r>
            <a:r>
              <a:rPr lang="en-US">
                <a:solidFill>
                  <a:srgbClr val="00B050"/>
                </a:solidFill>
                <a:sym typeface="Wingdings" charset="0"/>
              </a:rPr>
              <a:t>l</a:t>
            </a:r>
            <a:r>
              <a:rPr lang="en-US" baseline="30000">
                <a:solidFill>
                  <a:srgbClr val="00B050"/>
                </a:solidFill>
                <a:sym typeface="Wingdings" charset="0"/>
              </a:rPr>
              <a:t>+</a:t>
            </a:r>
            <a:r>
              <a:rPr lang="en-US">
                <a:solidFill>
                  <a:srgbClr val="00B050"/>
                </a:solidFill>
                <a:sym typeface="Wingdings" charset="0"/>
              </a:rPr>
              <a:t>l</a:t>
            </a:r>
            <a:r>
              <a:rPr lang="en-US" baseline="30000">
                <a:solidFill>
                  <a:srgbClr val="00B050"/>
                </a:solidFill>
                <a:sym typeface="Wingdings" charset="0"/>
              </a:rPr>
              <a:t>-</a:t>
            </a:r>
            <a:endParaRPr lang="en-US" baseline="300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67400" y="3513138"/>
            <a:ext cx="251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This relation holds for the yield after space-time integral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895600" y="5562600"/>
            <a:ext cx="1524000" cy="6858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9" name="TextBox 29"/>
          <p:cNvSpPr txBox="1">
            <a:spLocks noChangeArrowheads="1"/>
          </p:cNvSpPr>
          <p:nvPr/>
        </p:nvSpPr>
        <p:spPr bwMode="auto">
          <a:xfrm>
            <a:off x="5029200" y="990600"/>
            <a:ext cx="3916363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/>
              <a:t>e.g. Rapp, Wambach Adv.Nucl.Phys 25 (2000) </a:t>
            </a:r>
          </a:p>
        </p:txBody>
      </p:sp>
      <p:pic>
        <p:nvPicPr>
          <p:cNvPr id="109590" name="Picture 5" descr="C:\Users\Yasuyuki Akiba\Desktop\Boltzman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50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1" name="Picture 8" descr="C:\Users\Yasuyuki Akiba\Desktop\LM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28888"/>
            <a:ext cx="2322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495800" y="1295400"/>
            <a:ext cx="1371600" cy="6858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627688" y="1828800"/>
            <a:ext cx="191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Boltzmann factor</a:t>
            </a:r>
          </a:p>
          <a:p>
            <a:r>
              <a:rPr lang="en-US" i="1">
                <a:solidFill>
                  <a:srgbClr val="FF0000"/>
                </a:solidFill>
              </a:rPr>
              <a:t>temperature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800600" y="2438400"/>
            <a:ext cx="1371600" cy="6858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362200" y="1371600"/>
            <a:ext cx="2286000" cy="6096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2667000" y="2514600"/>
            <a:ext cx="2286000" cy="609600"/>
          </a:xfrm>
          <a:prstGeom prst="ellips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895600" y="1905000"/>
            <a:ext cx="1749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EM correlator</a:t>
            </a:r>
          </a:p>
          <a:p>
            <a:r>
              <a:rPr lang="en-US" i="1">
                <a:solidFill>
                  <a:schemeClr val="accent2"/>
                </a:solidFill>
              </a:rPr>
              <a:t>Matter property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E84FE-14DF-694E-8BE7-A93F2225A464}" type="slidenum">
              <a:rPr lang="en-US" altLang="ja-JP" smtClean="0"/>
              <a:pPr/>
              <a:t>44</a:t>
            </a:fld>
            <a:endParaRPr lang="en-US" altLang="ja-JP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20" grpId="0"/>
      <p:bldP spid="22" grpId="0"/>
      <p:bldP spid="23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1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Itzhak Tserruya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PHENIX Focus, BNL, April 4, 2006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B859-597C-4F6F-A656-250E61EC1A8B}" type="slidenum">
              <a:rPr lang="en-US"/>
              <a:pPr/>
              <a:t>5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altLang="he-IL" u="sng">
                <a:solidFill>
                  <a:srgbClr val="FFFF00"/>
                </a:solidFill>
                <a:effectLst/>
              </a:rPr>
              <a:t>Chirality </a:t>
            </a:r>
            <a:endParaRPr lang="en-US" altLang="he-IL" sz="4000" u="sng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535555" name="Rectangle 3"/>
          <p:cNvGraphicFramePr>
            <a:graphicFrameLocks/>
          </p:cNvGraphicFramePr>
          <p:nvPr>
            <p:ph sz="half" idx="1"/>
          </p:nvPr>
        </p:nvGraphicFramePr>
        <p:xfrm>
          <a:off x="457200" y="2519363"/>
          <a:ext cx="40386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6" name="משוואה" r:id="rId4" imgW="0" imgH="0" progId="Equation.3">
                  <p:embed/>
                </p:oleObj>
              </mc:Choice>
              <mc:Fallback>
                <p:oleObj name="משוואה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9363"/>
                        <a:ext cx="40386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55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7" name="משוואה" r:id="rId5" imgW="114120" imgH="215640" progId="Equation.3">
                  <p:embed/>
                </p:oleObj>
              </mc:Choice>
              <mc:Fallback>
                <p:oleObj name="משוואה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FF00"/>
                </a:solidFill>
              </a:rPr>
              <a:t>What is chirality?</a:t>
            </a:r>
          </a:p>
          <a:p>
            <a:pPr lvl="1">
              <a:buFontTx/>
              <a:buChar char="•"/>
            </a:pPr>
            <a:r>
              <a:rPr lang="en-US"/>
              <a:t>  Comes from the greek  word “</a:t>
            </a:r>
            <a:r>
              <a:rPr lang="en-US">
                <a:sym typeface="Symbol" pitchFamily="18" charset="2"/>
              </a:rPr>
              <a:t>” meaning hand</a:t>
            </a:r>
          </a:p>
          <a:p>
            <a:pPr lvl="1">
              <a:buFontTx/>
              <a:buChar char="•"/>
            </a:pPr>
            <a:r>
              <a:rPr lang="en-US">
                <a:sym typeface="Symbol" pitchFamily="18" charset="2"/>
              </a:rPr>
              <a:t>  An object or a system has </a:t>
            </a:r>
            <a:r>
              <a:rPr lang="en-US" b="1" i="1">
                <a:sym typeface="Symbol" pitchFamily="18" charset="2"/>
              </a:rPr>
              <a:t>chirality</a:t>
            </a:r>
            <a:r>
              <a:rPr lang="en-US">
                <a:sym typeface="Symbol" pitchFamily="18" charset="2"/>
              </a:rPr>
              <a:t> if it differs from its mirror image. </a:t>
            </a:r>
          </a:p>
          <a:p>
            <a:r>
              <a:rPr lang="en-US">
                <a:sym typeface="Symbol" pitchFamily="18" charset="2"/>
              </a:rPr>
              <a:t>Such objects then come in two forms, L and R, which are mirror images of each other.</a:t>
            </a:r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152400" y="4724400"/>
            <a:ext cx="876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FF00"/>
                </a:solidFill>
              </a:rPr>
              <a:t>Simple definition:</a:t>
            </a:r>
            <a:endParaRPr lang="en-US"/>
          </a:p>
          <a:p>
            <a:pPr lvl="1">
              <a:buFontTx/>
              <a:buChar char="•"/>
            </a:pPr>
            <a:r>
              <a:rPr lang="en-US"/>
              <a:t>   the chirality of a particle is  determined by the projection of its spin along its momentum direction (this is in fact the definition of helicity. In the high energy limit chirality ≈ helicity))</a:t>
            </a:r>
            <a:endParaRPr lang="en-US">
              <a:sym typeface="Symbol" pitchFamily="18" charset="2"/>
            </a:endParaRPr>
          </a:p>
        </p:txBody>
      </p:sp>
      <p:graphicFrame>
        <p:nvGraphicFramePr>
          <p:cNvPr id="535560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8" name="משוואה" r:id="rId7" imgW="114120" imgH="215640" progId="Equation.3">
                  <p:embed/>
                </p:oleObj>
              </mc:Choice>
              <mc:Fallback>
                <p:oleObj name="משוואה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61" name="AutoShape 9"/>
          <p:cNvSpPr>
            <a:spLocks noChangeArrowheads="1"/>
          </p:cNvSpPr>
          <p:nvPr/>
        </p:nvSpPr>
        <p:spPr bwMode="auto">
          <a:xfrm>
            <a:off x="1447800" y="990600"/>
            <a:ext cx="6172200" cy="1371600"/>
          </a:xfrm>
          <a:prstGeom prst="flowChartAlternateProcess">
            <a:avLst/>
          </a:prstGeom>
          <a:solidFill>
            <a:schemeClr val="accent1"/>
          </a:solidFill>
          <a:ln w="5715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Two fundamental properties of the QGP:</a:t>
            </a:r>
          </a:p>
          <a:p>
            <a:pPr lvl="1" algn="ctr">
              <a:buFontTx/>
              <a:buChar char="•"/>
            </a:pPr>
            <a:r>
              <a:rPr lang="en-US" sz="2400"/>
              <a:t> Deconfinement</a:t>
            </a:r>
          </a:p>
          <a:p>
            <a:pPr lvl="1" algn="ctr">
              <a:buFontTx/>
              <a:buChar char="•"/>
            </a:pPr>
            <a:r>
              <a:rPr lang="en-US" sz="2400"/>
              <a:t> Chiral symmetry restoration</a:t>
            </a:r>
          </a:p>
        </p:txBody>
      </p:sp>
    </p:spTree>
    <p:extLst>
      <p:ext uri="{BB962C8B-B14F-4D97-AF65-F5344CB8AC3E}">
        <p14:creationId xmlns:p14="http://schemas.microsoft.com/office/powerpoint/2010/main" val="32332450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Itzhak Tserruya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PHENIX Focus, BNL, April 4, 2006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503-8A4E-4ECA-95C1-156F8AD3B316}" type="slidenum">
              <a:rPr lang="en-US"/>
              <a:pPr/>
              <a:t>6</a:t>
            </a:fld>
            <a:endParaRPr lang="en-US"/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he-IL" u="sng">
                <a:solidFill>
                  <a:srgbClr val="FFFF00"/>
                </a:solidFill>
              </a:rPr>
              <a:t>Chiral Symmetry  </a:t>
            </a:r>
            <a:endParaRPr lang="en-US" altLang="he-IL" sz="4000" u="sng">
              <a:solidFill>
                <a:srgbClr val="FFFF00"/>
              </a:solidFill>
            </a:endParaRPr>
          </a:p>
        </p:txBody>
      </p:sp>
      <p:sp>
        <p:nvSpPr>
          <p:cNvPr id="382993" name="AutoShape 17"/>
          <p:cNvSpPr>
            <a:spLocks noChangeArrowheads="1"/>
          </p:cNvSpPr>
          <p:nvPr/>
        </p:nvSpPr>
        <p:spPr bwMode="auto">
          <a:xfrm>
            <a:off x="152400" y="4495800"/>
            <a:ext cx="3886200" cy="1295400"/>
          </a:xfrm>
          <a:prstGeom prst="flowChartAlternateProcess">
            <a:avLst/>
          </a:prstGeom>
          <a:solidFill>
            <a:schemeClr val="accent1"/>
          </a:solidFill>
          <a:ln w="5715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buClr>
                <a:srgbClr val="FFFFFF"/>
              </a:buClr>
              <a:buFont typeface="Wingdings" pitchFamily="2" charset="2"/>
              <a:buChar char="v"/>
            </a:pPr>
            <a:r>
              <a:rPr kumimoji="1" lang="en-US"/>
              <a:t> In a massless world chirality is conserved </a:t>
            </a:r>
          </a:p>
          <a:p>
            <a:pPr eaLnBrk="0" hangingPunct="0">
              <a:buClr>
                <a:srgbClr val="000000"/>
              </a:buClr>
              <a:buSzPct val="45000"/>
            </a:pPr>
            <a:r>
              <a:rPr kumimoji="1" lang="en-US" sz="1600"/>
              <a:t>(sufficient but not necessary condition) </a:t>
            </a:r>
            <a:endParaRPr lang="en-US" sz="1800" b="1" i="1"/>
          </a:p>
        </p:txBody>
      </p:sp>
      <p:sp>
        <p:nvSpPr>
          <p:cNvPr id="382994" name="AutoShape 18"/>
          <p:cNvSpPr>
            <a:spLocks noChangeArrowheads="1"/>
          </p:cNvSpPr>
          <p:nvPr/>
        </p:nvSpPr>
        <p:spPr bwMode="auto">
          <a:xfrm>
            <a:off x="0" y="1066800"/>
            <a:ext cx="8763000" cy="2057400"/>
          </a:xfrm>
          <a:prstGeom prst="flowChartAlternateProcess">
            <a:avLst/>
          </a:prstGeom>
          <a:solidFill>
            <a:schemeClr val="accent1"/>
          </a:solidFill>
          <a:ln w="5715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v"/>
            </a:pPr>
            <a:r>
              <a:rPr kumimoji="1" lang="en-US"/>
              <a:t> If a particle has mass </a:t>
            </a:r>
            <a:r>
              <a:rPr lang="en-US">
                <a:sym typeface="Wingdings" pitchFamily="2" charset="2"/>
              </a:rPr>
              <a:t>both right- and left-handed components must exist. </a:t>
            </a:r>
          </a:p>
          <a:p>
            <a:r>
              <a:rPr lang="en-US">
                <a:sym typeface="Wingdings" pitchFamily="2" charset="2"/>
              </a:rPr>
              <a:t>The reason is that massive particles travel slower than the speed of light </a:t>
            </a:r>
          </a:p>
          <a:p>
            <a:r>
              <a:rPr lang="en-US">
                <a:sym typeface="Wingdings" pitchFamily="2" charset="2"/>
              </a:rPr>
              <a:t>and a particle that appears left-handed in a particular reference frame</a:t>
            </a:r>
          </a:p>
          <a:p>
            <a:r>
              <a:rPr lang="en-US">
                <a:sym typeface="Wingdings" pitchFamily="2" charset="2"/>
              </a:rPr>
              <a:t>will look right-handed from a reference frame moving faster than the </a:t>
            </a:r>
          </a:p>
          <a:p>
            <a:r>
              <a:rPr lang="en-US">
                <a:sym typeface="Wingdings" pitchFamily="2" charset="2"/>
              </a:rPr>
              <a:t>particle </a:t>
            </a:r>
            <a:r>
              <a:rPr lang="en-US" b="1" i="1">
                <a:solidFill>
                  <a:srgbClr val="FF0000"/>
                </a:solidFill>
                <a:sym typeface="Wingdings" pitchFamily="2" charset="2"/>
              </a:rPr>
              <a:t> chirality is not conserved</a:t>
            </a:r>
          </a:p>
          <a:p>
            <a:r>
              <a:rPr lang="en-US" b="1" i="1">
                <a:solidFill>
                  <a:srgbClr val="FF0000"/>
                </a:solidFill>
                <a:sym typeface="Wingdings" pitchFamily="2" charset="2"/>
              </a:rPr>
              <a:t> </a:t>
            </a:r>
            <a:endParaRPr kumimoji="1" lang="en-US" b="1" i="1">
              <a:solidFill>
                <a:srgbClr val="FF0000"/>
              </a:solidFill>
            </a:endParaRPr>
          </a:p>
        </p:txBody>
      </p:sp>
      <p:pic>
        <p:nvPicPr>
          <p:cNvPr id="382986" name="Picture 10" descr="witch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819400"/>
            <a:ext cx="4800600" cy="328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2" name="AutoShape 16"/>
          <p:cNvSpPr>
            <a:spLocks noChangeArrowheads="1"/>
          </p:cNvSpPr>
          <p:nvPr/>
        </p:nvSpPr>
        <p:spPr bwMode="auto">
          <a:xfrm>
            <a:off x="5334000" y="51816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Left-handed</a:t>
            </a:r>
          </a:p>
        </p:txBody>
      </p:sp>
      <p:sp>
        <p:nvSpPr>
          <p:cNvPr id="382991" name="AutoShape 15"/>
          <p:cNvSpPr>
            <a:spLocks noChangeArrowheads="1"/>
          </p:cNvSpPr>
          <p:nvPr/>
        </p:nvSpPr>
        <p:spPr bwMode="auto">
          <a:xfrm>
            <a:off x="4876800" y="3429000"/>
            <a:ext cx="1676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Right-handed</a:t>
            </a:r>
          </a:p>
        </p:txBody>
      </p:sp>
    </p:spTree>
    <p:extLst>
      <p:ext uri="{BB962C8B-B14F-4D97-AF65-F5344CB8AC3E}">
        <p14:creationId xmlns:p14="http://schemas.microsoft.com/office/powerpoint/2010/main" val="32378825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u="sng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Explicit and Spontaneous Chiral Symmetry </a:t>
            </a:r>
            <a:r>
              <a:rPr lang="en-US" sz="2800" u="sng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Breaking (I)</a:t>
            </a:r>
            <a:endParaRPr lang="en-US" sz="2800" u="sng" dirty="0"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146" name="Rectangle 3"/>
          <p:cNvGraphicFramePr>
            <a:graphicFrameLocks noGrp="1"/>
          </p:cNvGraphicFramePr>
          <p:nvPr>
            <p:ph sz="quarter" idx="1"/>
          </p:nvPr>
        </p:nvGraphicFramePr>
        <p:xfrm>
          <a:off x="2476500" y="26939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7" name="משוואה" r:id="rId4" imgW="0" imgH="0" progId="Equation.3">
                  <p:embed/>
                </p:oleObj>
              </mc:Choice>
              <mc:Fallback>
                <p:oleObj name="משוואה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6939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8" name="משוואה" r:id="rId5" imgW="114120" imgH="215640" progId="Equation.3">
                  <p:embed/>
                </p:oleObj>
              </mc:Choice>
              <mc:Fallback>
                <p:oleObj name="משוואה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7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76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0" y="32766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  The mass term </a:t>
            </a:r>
            <a:r>
              <a:rPr lang="en-US" sz="1800" i="1" dirty="0" err="1">
                <a:solidFill>
                  <a:srgbClr val="FFFFFF"/>
                </a:solidFill>
              </a:rPr>
              <a:t>m</a:t>
            </a:r>
            <a:r>
              <a:rPr lang="en-US" sz="1800" i="1" baseline="-25000" dirty="0" err="1">
                <a:solidFill>
                  <a:srgbClr val="FFFFFF"/>
                </a:solidFill>
              </a:rPr>
              <a:t>n</a:t>
            </a:r>
            <a:r>
              <a:rPr lang="en-US" sz="1800" i="1" dirty="0" err="1">
                <a:solidFill>
                  <a:srgbClr val="FFFFFF"/>
                </a:solidFill>
                <a:sym typeface="Symbol" charset="0"/>
              </a:rPr>
              <a:t></a:t>
            </a:r>
            <a:r>
              <a:rPr lang="en-US" sz="1800" i="1" baseline="-25000" dirty="0" err="1">
                <a:solidFill>
                  <a:srgbClr val="FFFFFF"/>
                </a:solidFill>
                <a:sym typeface="Symbol" charset="0"/>
              </a:rPr>
              <a:t>n</a:t>
            </a:r>
            <a:r>
              <a:rPr lang="en-US" sz="1800" i="1" dirty="0" err="1">
                <a:solidFill>
                  <a:srgbClr val="FFFFFF"/>
                </a:solidFill>
                <a:sym typeface="Symbol" charset="0"/>
              </a:rPr>
              <a:t></a:t>
            </a:r>
            <a:r>
              <a:rPr lang="en-US" sz="1800" i="1" baseline="-25000" dirty="0" err="1">
                <a:solidFill>
                  <a:srgbClr val="FFFFFF"/>
                </a:solidFill>
                <a:sym typeface="Symbol" charset="0"/>
              </a:rPr>
              <a:t>n</a:t>
            </a:r>
            <a:r>
              <a:rPr lang="en-US" sz="1800" baseline="-250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en-US" sz="1800" b="1" i="1" u="sng" baseline="-250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en-US" sz="1800" b="1" i="1" u="sng" dirty="0">
                <a:solidFill>
                  <a:srgbClr val="FF0000"/>
                </a:solidFill>
                <a:sym typeface="Symbol" charset="0"/>
              </a:rPr>
              <a:t>explicitly</a:t>
            </a:r>
            <a:r>
              <a:rPr lang="en-US" sz="1800" dirty="0">
                <a:solidFill>
                  <a:srgbClr val="FFFFFF"/>
                </a:solidFill>
                <a:sym typeface="Symbol" charset="0"/>
              </a:rPr>
              <a:t> breaks the chiral symmetry of the QCD </a:t>
            </a:r>
            <a:r>
              <a:rPr lang="en-US" sz="1800" dirty="0" err="1" smtClean="0">
                <a:solidFill>
                  <a:srgbClr val="FFFFFF"/>
                </a:solidFill>
                <a:sym typeface="Symbol" charset="0"/>
              </a:rPr>
              <a:t>Lagrangian</a:t>
            </a:r>
            <a:endParaRPr lang="en-US" sz="1800" dirty="0">
              <a:solidFill>
                <a:srgbClr val="FFFFFF"/>
              </a:solidFill>
              <a:sym typeface="Symbol" charset="0"/>
            </a:endParaRP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533400" y="5029200"/>
            <a:ext cx="8153400" cy="609600"/>
          </a:xfrm>
          <a:prstGeom prst="flowChartAlternateProcess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Aft>
                <a:spcPct val="0"/>
              </a:spcAft>
            </a:pPr>
            <a:r>
              <a:rPr kumimoji="1" lang="en-US" sz="1800"/>
              <a:t> all states have a chiral partner with opposite parity and equal mass</a:t>
            </a:r>
            <a:endParaRPr lang="en-US" sz="1800" b="1" i="1"/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832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 QCD, the theory of the strong interaction, is encoded in a one line </a:t>
            </a:r>
            <a:r>
              <a:rPr lang="en-US" sz="1800" dirty="0" err="1">
                <a:solidFill>
                  <a:srgbClr val="FFFFFF"/>
                </a:solidFill>
              </a:rPr>
              <a:t>Lagrangian</a:t>
            </a:r>
            <a:r>
              <a:rPr lang="en-US" sz="1800" dirty="0">
                <a:solidFill>
                  <a:srgbClr val="FFFFFF"/>
                </a:solidFill>
              </a:rPr>
              <a:t>:</a:t>
            </a:r>
          </a:p>
        </p:txBody>
      </p:sp>
      <p:pic>
        <p:nvPicPr>
          <p:cNvPr id="6155" name="Picture 8" descr="\begin{displaymath}&#10;{\cal L} = -{\textstyle{\frac{1}{4}}}F^\alpha_{\mu\nu}F_\alp...&#10;...gA^\alpha_\mu t_\alpha]\psi_n&#10;- \sum_n m_n \bar{\psi}_n\psi_n&#10;\end{displaymath}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7772400" cy="793750"/>
          </a:xfrm>
          <a:solidFill>
            <a:srgbClr val="FFFFFF"/>
          </a:solidFill>
        </p:spPr>
      </p:pic>
      <p:sp>
        <p:nvSpPr>
          <p:cNvPr id="6156" name="AutoShape 17"/>
          <p:cNvSpPr>
            <a:spLocks noChangeArrowheads="1"/>
          </p:cNvSpPr>
          <p:nvPr/>
        </p:nvSpPr>
        <p:spPr bwMode="auto">
          <a:xfrm>
            <a:off x="304800" y="2438400"/>
            <a:ext cx="1752600" cy="381000"/>
          </a:xfrm>
          <a:prstGeom prst="wedgeRoundRectCallout">
            <a:avLst>
              <a:gd name="adj1" fmla="val 47822"/>
              <a:gd name="adj2" fmla="val -2109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ct val="0"/>
              </a:spcAft>
              <a:buClrTx/>
              <a:buSzTx/>
            </a:pPr>
            <a:r>
              <a:rPr lang="en-US" sz="1800" dirty="0">
                <a:solidFill>
                  <a:srgbClr val="FFFFFF"/>
                </a:solidFill>
              </a:rPr>
              <a:t>Free g field</a:t>
            </a:r>
          </a:p>
        </p:txBody>
      </p:sp>
      <p:sp>
        <p:nvSpPr>
          <p:cNvPr id="6157" name="AutoShape 16"/>
          <p:cNvSpPr>
            <a:spLocks noChangeArrowheads="1"/>
          </p:cNvSpPr>
          <p:nvPr/>
        </p:nvSpPr>
        <p:spPr bwMode="auto">
          <a:xfrm>
            <a:off x="2971800" y="2438400"/>
            <a:ext cx="2743200" cy="381000"/>
          </a:xfrm>
          <a:prstGeom prst="wedgeRoundRectCallout">
            <a:avLst>
              <a:gd name="adj1" fmla="val 12634"/>
              <a:gd name="adj2" fmla="val -2135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1800">
                <a:solidFill>
                  <a:srgbClr val="FFFFFF"/>
                </a:solidFill>
              </a:rPr>
              <a:t>q interaction with g field</a:t>
            </a:r>
          </a:p>
        </p:txBody>
      </p:sp>
      <p:sp>
        <p:nvSpPr>
          <p:cNvPr id="6158" name="AutoShape 18"/>
          <p:cNvSpPr>
            <a:spLocks noChangeArrowheads="1"/>
          </p:cNvSpPr>
          <p:nvPr/>
        </p:nvSpPr>
        <p:spPr bwMode="auto">
          <a:xfrm>
            <a:off x="6096000" y="2438400"/>
            <a:ext cx="2819400" cy="381000"/>
          </a:xfrm>
          <a:prstGeom prst="wedgeRoundRectCallout">
            <a:avLst>
              <a:gd name="adj1" fmla="val 4538"/>
              <a:gd name="adj2" fmla="val -1966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ct val="0"/>
              </a:spcAft>
              <a:buClrTx/>
              <a:buSzTx/>
            </a:pPr>
            <a:r>
              <a:rPr lang="en-US" sz="1800" dirty="0">
                <a:solidFill>
                  <a:srgbClr val="FFFFFF"/>
                </a:solidFill>
              </a:rPr>
              <a:t>Free q of mass </a:t>
            </a:r>
            <a:r>
              <a:rPr lang="en-US" sz="1800" dirty="0" err="1">
                <a:solidFill>
                  <a:srgbClr val="FFFFFF"/>
                </a:solidFill>
              </a:rPr>
              <a:t>m</a:t>
            </a:r>
            <a:r>
              <a:rPr lang="en-US" sz="1800" baseline="-25000" dirty="0" err="1">
                <a:solidFill>
                  <a:srgbClr val="FFFFFF"/>
                </a:solidFill>
              </a:rPr>
              <a:t>n</a:t>
            </a:r>
            <a:r>
              <a:rPr lang="en-US" sz="1800" dirty="0">
                <a:solidFill>
                  <a:srgbClr val="FFFFFF"/>
                </a:solidFill>
              </a:rPr>
              <a:t> at rest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400" y="3886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2000" b="1" u="sng" dirty="0" smtClean="0">
                <a:solidFill>
                  <a:srgbClr val="FFFFFF"/>
                </a:solidFill>
                <a:sym typeface="Symbol" charset="0"/>
              </a:rPr>
              <a:t>Chiral </a:t>
            </a:r>
            <a:r>
              <a:rPr lang="en-US" sz="2000" b="1" u="sng" dirty="0">
                <a:solidFill>
                  <a:srgbClr val="FFFFFF"/>
                </a:solidFill>
                <a:sym typeface="Symbol" charset="0"/>
              </a:rPr>
              <a:t>limit:</a:t>
            </a:r>
            <a:r>
              <a:rPr lang="en-US" sz="2000" b="1" dirty="0">
                <a:solidFill>
                  <a:srgbClr val="FFFFFF"/>
                </a:solidFill>
                <a:sym typeface="Symbol" charset="0"/>
              </a:rPr>
              <a:t>  </a:t>
            </a:r>
            <a:r>
              <a:rPr lang="en-US" sz="1800" dirty="0">
                <a:solidFill>
                  <a:srgbClr val="FFFFFF"/>
                </a:solidFill>
              </a:rPr>
              <a:t>m</a:t>
            </a:r>
            <a:r>
              <a:rPr lang="en-US" sz="1800" baseline="-25000" dirty="0">
                <a:solidFill>
                  <a:srgbClr val="FFFFFF"/>
                </a:solidFill>
              </a:rPr>
              <a:t>u</a:t>
            </a:r>
            <a:r>
              <a:rPr lang="en-US" sz="1800" dirty="0">
                <a:solidFill>
                  <a:srgbClr val="FFFFFF"/>
                </a:solidFill>
              </a:rPr>
              <a:t> = m</a:t>
            </a:r>
            <a:r>
              <a:rPr lang="en-US" sz="1800" baseline="-25000" dirty="0">
                <a:solidFill>
                  <a:srgbClr val="FFFFFF"/>
                </a:solidFill>
              </a:rPr>
              <a:t>d</a:t>
            </a:r>
            <a:r>
              <a:rPr lang="en-US" sz="1800" dirty="0">
                <a:solidFill>
                  <a:srgbClr val="FFFFFF"/>
                </a:solidFill>
              </a:rPr>
              <a:t> = </a:t>
            </a:r>
            <a:r>
              <a:rPr lang="en-US" sz="1800" dirty="0" err="1">
                <a:solidFill>
                  <a:srgbClr val="FFFFFF"/>
                </a:solidFill>
              </a:rPr>
              <a:t>m</a:t>
            </a:r>
            <a:r>
              <a:rPr lang="en-US" sz="1800" baseline="-25000" dirty="0" err="1">
                <a:solidFill>
                  <a:srgbClr val="FFFFFF"/>
                </a:solidFill>
              </a:rPr>
              <a:t>s</a:t>
            </a:r>
            <a:r>
              <a:rPr lang="en-US" sz="1800" dirty="0">
                <a:solidFill>
                  <a:srgbClr val="FFFFFF"/>
                </a:solidFill>
              </a:rPr>
              <a:t> = 0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1800" dirty="0">
                <a:solidFill>
                  <a:srgbClr val="FFFFFF"/>
                </a:solidFill>
              </a:rPr>
              <a:t>     In this idealized world, the interactions quark-gluon  conserve the quark chirality.  (left–handed </a:t>
            </a:r>
            <a:r>
              <a:rPr lang="en-US" sz="1800" dirty="0" err="1">
                <a:solidFill>
                  <a:srgbClr val="FFFFFF"/>
                </a:solidFill>
              </a:rPr>
              <a:t>u,d,s</a:t>
            </a:r>
            <a:r>
              <a:rPr lang="en-US" sz="1800" dirty="0">
                <a:solidFill>
                  <a:srgbClr val="FFFFFF"/>
                </a:solidFill>
              </a:rPr>
              <a:t>, quarks remain left-handed forever) and as a consequence 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33400" y="5867400"/>
            <a:ext cx="8153400" cy="609600"/>
          </a:xfrm>
          <a:prstGeom prst="flowChartAlternateProcess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Aft>
                <a:spcPct val="0"/>
              </a:spcAft>
            </a:pPr>
            <a:r>
              <a:rPr lang="en-US" sz="1800" dirty="0">
                <a:solidFill>
                  <a:srgbClr val="FFFFFF"/>
                </a:solidFill>
              </a:rPr>
              <a:t>m</a:t>
            </a:r>
            <a:r>
              <a:rPr lang="en-US" sz="1800" baseline="-25000" dirty="0">
                <a:solidFill>
                  <a:srgbClr val="FFFFFF"/>
                </a:solidFill>
              </a:rPr>
              <a:t>u</a:t>
            </a:r>
            <a:r>
              <a:rPr lang="en-US" sz="1800" dirty="0">
                <a:solidFill>
                  <a:srgbClr val="FFFFFF"/>
                </a:solidFill>
              </a:rPr>
              <a:t> and m</a:t>
            </a:r>
            <a:r>
              <a:rPr lang="en-US" sz="1800" baseline="-25000" dirty="0">
                <a:solidFill>
                  <a:srgbClr val="FFFFFF"/>
                </a:solidFill>
              </a:rPr>
              <a:t>d</a:t>
            </a:r>
            <a:r>
              <a:rPr lang="en-US" sz="1800" dirty="0">
                <a:solidFill>
                  <a:srgbClr val="FFFFFF"/>
                </a:solidFill>
              </a:rPr>
              <a:t> are so small that our world should be very close to the chiral limit</a:t>
            </a:r>
            <a:r>
              <a:rPr kumimoji="1" lang="en-US" sz="1800" dirty="0" smtClean="0"/>
              <a:t> 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79885024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u="sng" dirty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Explicit and Spontaneous Chiral Symmetry </a:t>
            </a:r>
            <a:r>
              <a:rPr lang="en-US" sz="2800" u="sng" dirty="0" smtClean="0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Breaking (II)</a:t>
            </a:r>
            <a:endParaRPr lang="en-US" sz="2800" u="sng" dirty="0"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6146" name="Rectangle 3"/>
          <p:cNvGraphicFramePr>
            <a:graphicFrameLocks noGrp="1"/>
          </p:cNvGraphicFramePr>
          <p:nvPr>
            <p:ph sz="quarter" idx="1"/>
          </p:nvPr>
        </p:nvGraphicFramePr>
        <p:xfrm>
          <a:off x="2476500" y="26939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2" name="משוואה" r:id="rId4" imgW="0" imgH="0" progId="Equation.3">
                  <p:embed/>
                </p:oleObj>
              </mc:Choice>
              <mc:Fallback>
                <p:oleObj name="משוואה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6939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3" name="משוואה" r:id="rId5" imgW="114120" imgH="215640" progId="Equation.3">
                  <p:embed/>
                </p:oleObj>
              </mc:Choice>
              <mc:Fallback>
                <p:oleObj name="משוואה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7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34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76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381000" y="1295400"/>
            <a:ext cx="8382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In reality: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  <a:sym typeface="Symbol" charset="0"/>
              </a:rPr>
              <a:t>     (J</a:t>
            </a:r>
            <a:r>
              <a:rPr lang="en-US" sz="2000" baseline="30000" dirty="0">
                <a:solidFill>
                  <a:srgbClr val="FFFFFF"/>
                </a:solidFill>
                <a:sym typeface="Symbol" charset="0"/>
              </a:rPr>
              <a:t>P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 = 1</a:t>
            </a:r>
            <a:r>
              <a:rPr lang="en-US" sz="2000" baseline="30000" dirty="0">
                <a:solidFill>
                  <a:srgbClr val="FFFFFF"/>
                </a:solidFill>
                <a:sym typeface="Symbol" charset="0"/>
              </a:rPr>
              <a:t>-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) </a:t>
            </a: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                   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m=770 MeV 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     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chiral partner  a</a:t>
            </a:r>
            <a:r>
              <a:rPr lang="en-US" sz="2000" baseline="-25000" dirty="0">
                <a:solidFill>
                  <a:srgbClr val="FFFFFF"/>
                </a:solidFill>
                <a:sym typeface="Symbol" charset="0"/>
              </a:rPr>
              <a:t>1 </a:t>
            </a: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(1</a:t>
            </a:r>
            <a:r>
              <a:rPr lang="en-US" sz="2000" baseline="30000" dirty="0">
                <a:solidFill>
                  <a:srgbClr val="FFFFFF"/>
                </a:solidFill>
                <a:sym typeface="Symbol" charset="0"/>
              </a:rPr>
              <a:t>+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)   m=1250 </a:t>
            </a: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MeV       </a:t>
            </a:r>
            <a:r>
              <a:rPr lang="en-US" sz="2000" b="1" dirty="0" smtClean="0">
                <a:solidFill>
                  <a:srgbClr val="FF0000"/>
                </a:solidFill>
                <a:sym typeface="Wingdings" charset="0"/>
              </a:rPr>
              <a:t>     </a:t>
            </a:r>
            <a:r>
              <a:rPr lang="en-US" sz="2000" b="1" dirty="0" smtClean="0">
                <a:solidFill>
                  <a:srgbClr val="FF0000"/>
                </a:solidFill>
                <a:sym typeface="Symbol" charset="0"/>
              </a:rPr>
              <a:t> ≈ 500 MeV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endParaRPr lang="en-US" sz="2000" b="1" dirty="0">
              <a:solidFill>
                <a:srgbClr val="FF0000"/>
              </a:solidFill>
              <a:sym typeface="Symbol" charset="0"/>
            </a:endParaRP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>
                <a:solidFill>
                  <a:srgbClr val="FFFFFF"/>
                </a:solidFill>
                <a:sym typeface="Symbol" charset="0"/>
              </a:rPr>
              <a:t>   For the nucleons the splitting is even larger:</a:t>
            </a:r>
          </a:p>
          <a:p>
            <a:pPr eaLnBrk="1" hangingPunct="1">
              <a:spcAft>
                <a:spcPct val="0"/>
              </a:spcAft>
              <a:buClrTx/>
              <a:buSzTx/>
              <a:buFont typeface="Symbol" charset="0"/>
              <a:buNone/>
            </a:pPr>
            <a:r>
              <a:rPr lang="en-US" sz="2000" dirty="0">
                <a:solidFill>
                  <a:srgbClr val="FFFFFF"/>
                </a:solidFill>
                <a:sym typeface="Symbol" charset="0"/>
              </a:rPr>
              <a:t>    N (1/2</a:t>
            </a:r>
            <a:r>
              <a:rPr lang="en-US" sz="2000" baseline="30000" dirty="0">
                <a:solidFill>
                  <a:srgbClr val="FFFFFF"/>
                </a:solidFill>
                <a:sym typeface="Symbol" charset="0"/>
              </a:rPr>
              <a:t>+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)   </a:t>
            </a: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                      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m=940 MeV   </a:t>
            </a:r>
            <a:endParaRPr lang="en-US" sz="2000" dirty="0" smtClean="0">
              <a:solidFill>
                <a:srgbClr val="FFFFFF"/>
              </a:solidFill>
              <a:sym typeface="Symbol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 typeface="Symbol" charset="0"/>
              <a:buNone/>
            </a:pPr>
            <a:r>
              <a:rPr lang="en-US" sz="2000" dirty="0">
                <a:solidFill>
                  <a:srgbClr val="FFFFFF"/>
                </a:solidFill>
                <a:sym typeface="Symbol" charset="0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   chiral 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partner N</a:t>
            </a:r>
            <a:r>
              <a:rPr lang="en-US" sz="2000" baseline="30000" dirty="0">
                <a:solidFill>
                  <a:srgbClr val="FFFFFF"/>
                </a:solidFill>
                <a:sym typeface="Symbol" charset="0"/>
              </a:rPr>
              <a:t>*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 (1/2</a:t>
            </a:r>
            <a:r>
              <a:rPr lang="en-US" sz="2000" baseline="30000" dirty="0">
                <a:solidFill>
                  <a:srgbClr val="FFFFFF"/>
                </a:solidFill>
                <a:sym typeface="Symbol" charset="0"/>
              </a:rPr>
              <a:t>-</a:t>
            </a:r>
            <a:r>
              <a:rPr lang="en-US" sz="2000" dirty="0">
                <a:solidFill>
                  <a:srgbClr val="FFFFFF"/>
                </a:solidFill>
                <a:sym typeface="Symbol" charset="0"/>
              </a:rPr>
              <a:t>)  m=1535 MeV  </a:t>
            </a: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sym typeface="Wingdings" charset="0"/>
              </a:rPr>
              <a:t>     </a:t>
            </a:r>
            <a:r>
              <a:rPr lang="en-US" sz="2000" b="1" dirty="0" smtClean="0">
                <a:solidFill>
                  <a:srgbClr val="FF0000"/>
                </a:solidFill>
                <a:sym typeface="Symbol" charset="0"/>
              </a:rPr>
              <a:t> ≈ 600 MeV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ClrTx/>
              <a:buSzTx/>
            </a:pPr>
            <a:endParaRPr lang="en-US" sz="2000" b="1" dirty="0">
              <a:solidFill>
                <a:srgbClr val="FF0000"/>
              </a:solidFill>
              <a:sym typeface="Symbol" charset="0"/>
            </a:endParaRPr>
          </a:p>
          <a:p>
            <a:pPr eaLnBrk="1" hangingPunct="1"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   The differences are too large to be explained by the small current quark  masses</a:t>
            </a:r>
            <a:endParaRPr lang="en-US" sz="2000" dirty="0">
              <a:solidFill>
                <a:srgbClr val="FFFFFF"/>
              </a:solidFill>
              <a:sym typeface="Symbol" charset="0"/>
            </a:endParaRPr>
          </a:p>
        </p:txBody>
      </p:sp>
      <p:sp>
        <p:nvSpPr>
          <p:cNvPr id="544778" name="AutoShape 10"/>
          <p:cNvSpPr>
            <a:spLocks noChangeArrowheads="1"/>
          </p:cNvSpPr>
          <p:nvPr/>
        </p:nvSpPr>
        <p:spPr bwMode="auto">
          <a:xfrm>
            <a:off x="381000" y="5181600"/>
            <a:ext cx="8458200" cy="914400"/>
          </a:xfrm>
          <a:prstGeom prst="flowChartAlternateProcess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spcAft>
                <a:spcPct val="0"/>
              </a:spcAft>
            </a:pPr>
            <a:r>
              <a:rPr kumimoji="1" lang="en-US" sz="2400"/>
              <a:t>Chiral symmetry is </a:t>
            </a:r>
            <a:r>
              <a:rPr kumimoji="1" lang="en-US" sz="2400" b="1" i="1" u="sng">
                <a:solidFill>
                  <a:srgbClr val="FF0000"/>
                </a:solidFill>
              </a:rPr>
              <a:t>spontaneously</a:t>
            </a:r>
            <a:r>
              <a:rPr kumimoji="1" lang="en-US" sz="2400"/>
              <a:t> (≡ dynamically) broken</a:t>
            </a:r>
            <a:endParaRPr lang="en-US" sz="2000" b="1" i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Itzhak Tserruya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 University, April 28,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806-CBF4-2947-9CB1-BD2FB74F77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821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941388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FFFF00"/>
                </a:solidFill>
                <a:effectLst/>
                <a:latin typeface="Arial" charset="0"/>
                <a:cs typeface="Arial" charset="0"/>
              </a:rPr>
              <a:t>Chiral Symmetry Restoration</a:t>
            </a:r>
          </a:p>
        </p:txBody>
      </p:sp>
      <p:graphicFrame>
        <p:nvGraphicFramePr>
          <p:cNvPr id="7170" name="Rectangle 10"/>
          <p:cNvGraphicFramePr>
            <a:graphicFrameLocks noGrp="1"/>
          </p:cNvGraphicFramePr>
          <p:nvPr>
            <p:ph sz="quarter" idx="1"/>
          </p:nvPr>
        </p:nvGraphicFramePr>
        <p:xfrm>
          <a:off x="2476500" y="26939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משוואה" r:id="rId4" imgW="0" imgH="0" progId="Equation.3">
                  <p:embed/>
                </p:oleObj>
              </mc:Choice>
              <mc:Fallback>
                <p:oleObj name="משוואה" r:id="rId4" imgW="0" imgH="0" progId="Equation.3">
                  <p:embed/>
                  <p:pic>
                    <p:nvPicPr>
                      <p:cNvPr id="0" name="Rectangle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6939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משוואה" r:id="rId5" imgW="114120" imgH="215640" progId="Equation.3">
                  <p:embed/>
                </p:oleObj>
              </mc:Choice>
              <mc:Fallback>
                <p:oleObj name="משוואה" r:id="rId5" imgW="11412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19350" y="49276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משוואה" r:id="rId7" imgW="114120" imgH="215640" progId="Equation.3">
                  <p:embed/>
                </p:oleObj>
              </mc:Choice>
              <mc:Fallback>
                <p:oleObj name="משוואה" r:id="rId7" imgW="11412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49276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457200" y="990600"/>
            <a:ext cx="84550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2000">
                <a:solidFill>
                  <a:srgbClr val="FFFFFF"/>
                </a:solidFill>
              </a:rPr>
              <a:t>Spontaneous breaking of a symmetry is marked by: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FFFFFF"/>
                </a:solidFill>
              </a:rPr>
              <a:t>  * a non-zero order parameter, the quark condensate in the case of QCD: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endParaRPr lang="en-US" sz="2000">
              <a:solidFill>
                <a:srgbClr val="FFFFFF"/>
              </a:solidFill>
            </a:endParaRPr>
          </a:p>
          <a:p>
            <a:pPr eaLnBrk="1" hangingPunct="1">
              <a:spcAft>
                <a:spcPct val="0"/>
              </a:spcAft>
              <a:buClrTx/>
              <a:buSzTx/>
            </a:pPr>
            <a:endParaRPr lang="en-US" sz="2000">
              <a:solidFill>
                <a:srgbClr val="FFFFFF"/>
              </a:solidFill>
            </a:endParaRPr>
          </a:p>
          <a:p>
            <a:pPr eaLnBrk="1" hangingPunct="1">
              <a:spcAft>
                <a:spcPct val="0"/>
              </a:spcAft>
              <a:buClrTx/>
              <a:buSzTx/>
            </a:pPr>
            <a:endParaRPr lang="en-US" sz="2000">
              <a:solidFill>
                <a:srgbClr val="FFFFFF"/>
              </a:solidFill>
            </a:endParaRP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FFFFFF"/>
                </a:solidFill>
              </a:rPr>
              <a:t>    </a:t>
            </a:r>
          </a:p>
        </p:txBody>
      </p:sp>
      <p:graphicFrame>
        <p:nvGraphicFramePr>
          <p:cNvPr id="7173" name="Object 1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667000" y="1828800"/>
          <a:ext cx="29718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משוואה" r:id="rId8" imgW="1206360" imgH="241200" progId="Equation.3">
                  <p:embed/>
                </p:oleObj>
              </mc:Choice>
              <mc:Fallback>
                <p:oleObj name="משוואה" r:id="rId8" imgW="120636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2971800" cy="59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304800" y="3505200"/>
            <a:ext cx="83978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050"/>
              </a:spcAft>
              <a:buClr>
                <a:srgbClr val="000000"/>
              </a:buClr>
              <a:buSzPct val="45000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kumimoji="1" lang="en-US" sz="2000">
                <a:solidFill>
                  <a:srgbClr val="FFFFFF"/>
                </a:solidFill>
              </a:rPr>
              <a:t> At high temperatures (T&gt;T</a:t>
            </a:r>
            <a:r>
              <a:rPr kumimoji="1" lang="en-US" sz="2000" baseline="-25000">
                <a:solidFill>
                  <a:srgbClr val="FFFFFF"/>
                </a:solidFill>
              </a:rPr>
              <a:t>C</a:t>
            </a:r>
            <a:r>
              <a:rPr kumimoji="1" lang="en-US" sz="2000">
                <a:solidFill>
                  <a:srgbClr val="FFFFFF"/>
                </a:solidFill>
              </a:rPr>
              <a:t>) or high baryon densities (</a:t>
            </a:r>
            <a:r>
              <a:rPr kumimoji="1" lang="en-US" sz="2000">
                <a:solidFill>
                  <a:srgbClr val="FFFFFF"/>
                </a:solidFill>
                <a:sym typeface="Symbol" charset="0"/>
              </a:rPr>
              <a:t>&gt;</a:t>
            </a:r>
            <a:r>
              <a:rPr kumimoji="1" lang="en-US" sz="2000" baseline="-25000">
                <a:solidFill>
                  <a:srgbClr val="FFFFFF"/>
                </a:solidFill>
                <a:sym typeface="Symbol" charset="0"/>
              </a:rPr>
              <a:t>C</a:t>
            </a:r>
            <a:r>
              <a:rPr kumimoji="1" lang="en-US" sz="2000">
                <a:solidFill>
                  <a:srgbClr val="FFFFFF"/>
                </a:solidFill>
                <a:sym typeface="Symbol" charset="0"/>
              </a:rPr>
              <a:t>)</a:t>
            </a:r>
            <a:r>
              <a:rPr kumimoji="1" lang="en-US" sz="2000">
                <a:solidFill>
                  <a:srgbClr val="FFFFFF"/>
                </a:solidFill>
              </a:rPr>
              <a:t>, numerical QCD calculations on the lattice predict that the quark condensate vanishes: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endParaRPr kumimoji="1" lang="en-US" sz="2000">
              <a:solidFill>
                <a:srgbClr val="FFFFFF"/>
              </a:solidFill>
            </a:endParaRPr>
          </a:p>
          <a:p>
            <a:pPr eaLnBrk="1" hangingPunct="1">
              <a:spcAft>
                <a:spcPct val="0"/>
              </a:spcAft>
              <a:buClrTx/>
              <a:buSzTx/>
            </a:pPr>
            <a:endParaRPr lang="en-US" sz="2000">
              <a:solidFill>
                <a:srgbClr val="FFFFFF"/>
              </a:solidFill>
            </a:endParaRPr>
          </a:p>
        </p:txBody>
      </p:sp>
      <p:graphicFrame>
        <p:nvGraphicFramePr>
          <p:cNvPr id="7174" name="Object 20"/>
          <p:cNvGraphicFramePr>
            <a:graphicFrameLocks noChangeAspect="1"/>
          </p:cNvGraphicFramePr>
          <p:nvPr/>
        </p:nvGraphicFramePr>
        <p:xfrm>
          <a:off x="1863725" y="4576763"/>
          <a:ext cx="14462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משוואה" r:id="rId10" imgW="634680" imgH="304560" progId="Equation.3">
                  <p:embed/>
                </p:oleObj>
              </mc:Choice>
              <mc:Fallback>
                <p:oleObj name="משוואה" r:id="rId10" imgW="634680" imgH="3045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4576763"/>
                        <a:ext cx="1446213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21" descr="Slide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56088"/>
            <a:ext cx="35052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AutoShape 22"/>
          <p:cNvSpPr>
            <a:spLocks noChangeArrowheads="1"/>
          </p:cNvSpPr>
          <p:nvPr/>
        </p:nvSpPr>
        <p:spPr bwMode="auto">
          <a:xfrm>
            <a:off x="533400" y="2667000"/>
            <a:ext cx="8153400" cy="533400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" charset="0"/>
              <a:buChar char="Ø"/>
            </a:pPr>
            <a:r>
              <a:rPr lang="en-US" sz="2000">
                <a:solidFill>
                  <a:srgbClr val="FFFFFF"/>
                </a:solidFill>
              </a:rPr>
              <a:t>Many models link the hadron masses to the quark condensate. </a:t>
            </a:r>
            <a:endParaRPr lang="en-US" sz="2000" b="1" i="1">
              <a:solidFill>
                <a:srgbClr val="FFFFFF"/>
              </a:solidFill>
            </a:endParaRPr>
          </a:p>
        </p:txBody>
      </p:sp>
      <p:sp>
        <p:nvSpPr>
          <p:cNvPr id="7180" name="AutoShape 23"/>
          <p:cNvSpPr>
            <a:spLocks noChangeArrowheads="1"/>
          </p:cNvSpPr>
          <p:nvPr/>
        </p:nvSpPr>
        <p:spPr bwMode="auto">
          <a:xfrm>
            <a:off x="152400" y="5486400"/>
            <a:ext cx="5257800" cy="914400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Aft>
                <a:spcPct val="0"/>
              </a:spcAft>
              <a:buClrTx/>
              <a:buSzTx/>
            </a:pPr>
            <a:r>
              <a:rPr lang="en-US" sz="2000">
                <a:solidFill>
                  <a:srgbClr val="FFFFFF"/>
                </a:solidFill>
              </a:rPr>
              <a:t> </a:t>
            </a:r>
            <a:r>
              <a:rPr kumimoji="1" lang="en-US" sz="2000">
                <a:solidFill>
                  <a:srgbClr val="FFFFFF"/>
                </a:solidFill>
              </a:rPr>
              <a:t>constituent mass </a:t>
            </a:r>
            <a:r>
              <a:rPr kumimoji="1" lang="en-US" sz="2000">
                <a:solidFill>
                  <a:srgbClr val="FFFFFF"/>
                </a:solidFill>
                <a:sym typeface="Wingdings" charset="0"/>
              </a:rPr>
              <a:t> current mass</a:t>
            </a:r>
          </a:p>
          <a:p>
            <a:pPr algn="ctr" eaLnBrk="1" hangingPunct="1">
              <a:spcAft>
                <a:spcPct val="0"/>
              </a:spcAft>
              <a:buClrTx/>
              <a:buSzTx/>
            </a:pPr>
            <a:r>
              <a:rPr kumimoji="1" lang="en-US" sz="2000">
                <a:solidFill>
                  <a:srgbClr val="FFFFFF"/>
                </a:solidFill>
                <a:sym typeface="Wingdings" charset="0"/>
              </a:rPr>
              <a:t>chiral symmetry (approximately) restored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1050"/>
          </a:spcAft>
          <a:buClr>
            <a:srgbClr val="000000"/>
          </a:buClr>
          <a:buSzPct val="45000"/>
          <a:buFontTx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1050"/>
          </a:spcAft>
          <a:buClr>
            <a:srgbClr val="000000"/>
          </a:buClr>
          <a:buSzPct val="45000"/>
          <a:buFontTx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1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FFFFFF"/>
      </a:accent2>
      <a:accent3>
        <a:srgbClr val="AAAACA"/>
      </a:accent3>
      <a:accent4>
        <a:srgbClr val="DADADA"/>
      </a:accent4>
      <a:accent5>
        <a:srgbClr val="ADB8FF"/>
      </a:accent5>
      <a:accent6>
        <a:srgbClr val="E7E7E7"/>
      </a:accent6>
      <a:hlink>
        <a:srgbClr val="FFFFFF"/>
      </a:hlink>
      <a:folHlink>
        <a:srgbClr val="FFFFFF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 10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FFFFFF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E7E7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1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FFFFFF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E7E7"/>
        </a:accent6>
        <a:hlink>
          <a:srgbClr val="FFFFFF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1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FFFFFF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67842</TotalTime>
  <Words>3350</Words>
  <Application>Microsoft Office PowerPoint</Application>
  <PresentationFormat>On-screen Show (4:3)</PresentationFormat>
  <Paragraphs>590</Paragraphs>
  <Slides>44</Slides>
  <Notes>44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Beam</vt:lpstr>
      <vt:lpstr>1_Beam</vt:lpstr>
      <vt:lpstr>4_Default Design</vt:lpstr>
      <vt:lpstr>משוואה</vt:lpstr>
      <vt:lpstr>Equation</vt:lpstr>
      <vt:lpstr>Worksheet</vt:lpstr>
      <vt:lpstr>Microsoft Equation 3.0</vt:lpstr>
      <vt:lpstr> Purdue University, April 28, 2011</vt:lpstr>
      <vt:lpstr>Outline</vt:lpstr>
      <vt:lpstr>Introduction </vt:lpstr>
      <vt:lpstr>Origin of mass</vt:lpstr>
      <vt:lpstr>Chirality </vt:lpstr>
      <vt:lpstr>Chiral Symmetry  </vt:lpstr>
      <vt:lpstr>Explicit and Spontaneous Chiral Symmetry Breaking (I)</vt:lpstr>
      <vt:lpstr>Explicit and Spontaneous Chiral Symmetry Breaking (II)</vt:lpstr>
      <vt:lpstr>Chiral Symmetry Restoration</vt:lpstr>
      <vt:lpstr>How does CSR manifest itself ?</vt:lpstr>
      <vt:lpstr>The theoretical picture is confusing</vt:lpstr>
      <vt:lpstr>The Double Challenge</vt:lpstr>
      <vt:lpstr>Dileptons in A+A at a Glance: </vt:lpstr>
      <vt:lpstr>PowerPoint Presentation</vt:lpstr>
      <vt:lpstr>CERES Pioneering Results (I) </vt:lpstr>
      <vt:lpstr>pT and Multiplicity Dependencies  </vt:lpstr>
      <vt:lpstr>Dropping Mass or Broadening (I) ?</vt:lpstr>
      <vt:lpstr>Dropping Mass or Broadening (I) ?</vt:lpstr>
      <vt:lpstr>PowerPoint Presentation</vt:lpstr>
      <vt:lpstr>Dimuon Excess  </vt:lpstr>
      <vt:lpstr>NA60 low mass: comparison with models</vt:lpstr>
      <vt:lpstr>PowerPoint Presentation</vt:lpstr>
      <vt:lpstr>NA50 IMR Results  </vt:lpstr>
      <vt:lpstr>PowerPoint Presentation</vt:lpstr>
      <vt:lpstr>Origin of the IMR Excess  </vt:lpstr>
      <vt:lpstr>pT distributions </vt:lpstr>
      <vt:lpstr>PowerPoint Presentation</vt:lpstr>
      <vt:lpstr>DLS “puzzle”</vt:lpstr>
      <vt:lpstr>HADES confirms the DLS results  </vt:lpstr>
      <vt:lpstr>Putting the puzzle together (I)  </vt:lpstr>
      <vt:lpstr>Putting the puzzle together (II)   </vt:lpstr>
      <vt:lpstr>PowerPoint Presentation</vt:lpstr>
      <vt:lpstr>Dileptons in PHENIX: p+p collisions  </vt:lpstr>
      <vt:lpstr>Dileptons in PHENIX: Au+Au collisions</vt:lpstr>
      <vt:lpstr>PowerPoint Presentation</vt:lpstr>
      <vt:lpstr>PowerPoint Presentation</vt:lpstr>
      <vt:lpstr>Dileptons in PHENIX: Au+Au collisions</vt:lpstr>
      <vt:lpstr>HBD   </vt:lpstr>
      <vt:lpstr>PowerPoint Presentation</vt:lpstr>
      <vt:lpstr>Thermal radiation at RHIC (I)</vt:lpstr>
      <vt:lpstr>PowerPoint Presentation</vt:lpstr>
      <vt:lpstr>PowerPoint Presentation</vt:lpstr>
      <vt:lpstr>Summary  </vt:lpstr>
      <vt:lpstr>Relation between dilepton and virtual photon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DPP Annual Report</dc:title>
  <dc:creator>Weizmann Institute of Science</dc:creator>
  <cp:lastModifiedBy>wxie</cp:lastModifiedBy>
  <cp:revision>1451</cp:revision>
  <dcterms:created xsi:type="dcterms:W3CDTF">2003-12-04T15:36:00Z</dcterms:created>
  <dcterms:modified xsi:type="dcterms:W3CDTF">2011-06-10T15:26:47Z</dcterms:modified>
</cp:coreProperties>
</file>